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75" r:id="rId7"/>
    <p:sldId id="261" r:id="rId8"/>
    <p:sldId id="276" r:id="rId9"/>
    <p:sldId id="262" r:id="rId10"/>
    <p:sldId id="263" r:id="rId11"/>
    <p:sldId id="264" r:id="rId12"/>
    <p:sldId id="277" r:id="rId13"/>
    <p:sldId id="265" r:id="rId14"/>
    <p:sldId id="266" r:id="rId15"/>
    <p:sldId id="267" r:id="rId16"/>
    <p:sldId id="268" r:id="rId17"/>
    <p:sldId id="269" r:id="rId18"/>
    <p:sldId id="270" r:id="rId19"/>
    <p:sldId id="271" r:id="rId20"/>
    <p:sldId id="272" r:id="rId21"/>
    <p:sldId id="273" r:id="rId22"/>
    <p:sldId id="274"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9" d="100"/>
          <a:sy n="79" d="100"/>
        </p:scale>
        <p:origin x="-1704" y="-2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25C7BF06-6234-4D5F-BFA5-6751EC643FB5}" type="datetimeFigureOut">
              <a:rPr lang="ru-RU" smtClean="0"/>
              <a:t>20.05.2015</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FEDFCD2E-97FE-4017-80E2-1B8037949055}"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5C7BF06-6234-4D5F-BFA5-6751EC643FB5}" type="datetimeFigureOut">
              <a:rPr lang="ru-RU" smtClean="0"/>
              <a:t>20.05.2015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DFCD2E-97FE-4017-80E2-1B8037949055}"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5C7BF06-6234-4D5F-BFA5-6751EC643FB5}" type="datetimeFigureOut">
              <a:rPr lang="ru-RU" smtClean="0"/>
              <a:t>20.05.2015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DFCD2E-97FE-4017-80E2-1B8037949055}"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25C7BF06-6234-4D5F-BFA5-6751EC643FB5}" type="datetimeFigureOut">
              <a:rPr lang="ru-RU" smtClean="0"/>
              <a:t>20.05.2015</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FEDFCD2E-97FE-4017-80E2-1B8037949055}"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25C7BF06-6234-4D5F-BFA5-6751EC643FB5}" type="datetimeFigureOut">
              <a:rPr lang="ru-RU" smtClean="0"/>
              <a:t>20.05.2015</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FEDFCD2E-97FE-4017-80E2-1B8037949055}" type="slidenum">
              <a:rPr lang="ru-RU" smtClean="0"/>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25C7BF06-6234-4D5F-BFA5-6751EC643FB5}" type="datetimeFigureOut">
              <a:rPr lang="ru-RU" smtClean="0"/>
              <a:t>20.05.2015</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FEDFCD2E-97FE-4017-80E2-1B8037949055}"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25C7BF06-6234-4D5F-BFA5-6751EC643FB5}" type="datetimeFigureOut">
              <a:rPr lang="ru-RU" smtClean="0"/>
              <a:t>20.05.2015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FEDFCD2E-97FE-4017-80E2-1B8037949055}" type="slidenum">
              <a:rPr lang="ru-RU" smtClean="0"/>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25C7BF06-6234-4D5F-BFA5-6751EC643FB5}" type="datetimeFigureOut">
              <a:rPr lang="ru-RU" smtClean="0"/>
              <a:t>20.05.2015</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DFCD2E-97FE-4017-80E2-1B8037949055}"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25C7BF06-6234-4D5F-BFA5-6751EC643FB5}" type="datetimeFigureOut">
              <a:rPr lang="ru-RU" smtClean="0"/>
              <a:t>20.05.2015</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EDFCD2E-97FE-4017-80E2-1B8037949055}"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25C7BF06-6234-4D5F-BFA5-6751EC643FB5}" type="datetimeFigureOut">
              <a:rPr lang="ru-RU" smtClean="0"/>
              <a:t>20.05.2015</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EDFCD2E-97FE-4017-80E2-1B8037949055}"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25C7BF06-6234-4D5F-BFA5-6751EC643FB5}" type="datetimeFigureOut">
              <a:rPr lang="ru-RU" smtClean="0"/>
              <a:t>20.05.2015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FEDFCD2E-97FE-4017-80E2-1B8037949055}" type="slidenum">
              <a:rPr lang="ru-RU" smtClean="0"/>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25C7BF06-6234-4D5F-BFA5-6751EC643FB5}" type="datetimeFigureOut">
              <a:rPr lang="ru-RU" smtClean="0"/>
              <a:t>20.05.2015</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FEDFCD2E-97FE-4017-80E2-1B8037949055}" type="slidenum">
              <a:rPr lang="ru-RU" smtClean="0"/>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classes.ala.org/course/view.php?id=552"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classes.ala.org/course/view.php?id=552"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classes.ala.org/course/view.php?id=552"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classes.ala.org/course/view.php?id=552"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www.classes.ala.org/course/view.php?id=552"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www.classes.ala.org/course/view.php?id=552"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www.classes.ala.org/course/view.php?id=552"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www.classes.ala.org/course/view.php?id=552"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www.classes.ala.org/course/view.php?id=552"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classes.ala.org/course/view.php?id=552" TargetMode="Externa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www.classes.ala.org/course/view.php?id=552"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www.classes.ala.org/course/view.php?id=552"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www.classes.ala.org/course/view.php?id=552"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classes.ala.org/course/view.php?id=552" TargetMode="Externa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classes.ala.org/course/view.php?id=552" TargetMode="Externa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classes.ala.org/course/view.php?id=552"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classes.ala.org/course/view.php?id=552"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classes.ala.org/course/view.php?id=552"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0"/>
            <a:ext cx="5016029" cy="6858000"/>
          </a:xfrm>
          <a:prstGeom prst="rect">
            <a:avLst/>
          </a:prstGeom>
          <a:noFill/>
          <a:ln w="9525">
            <a:noFill/>
            <a:miter lim="800000"/>
            <a:headEnd/>
            <a:tailEnd/>
          </a:ln>
        </p:spPr>
      </p:pic>
      <p:sp>
        <p:nvSpPr>
          <p:cNvPr id="2" name="Заголовок 1"/>
          <p:cNvSpPr>
            <a:spLocks noGrp="1"/>
          </p:cNvSpPr>
          <p:nvPr>
            <p:ph type="ctrTitle"/>
          </p:nvPr>
        </p:nvSpPr>
        <p:spPr>
          <a:xfrm>
            <a:off x="5016029" y="620688"/>
            <a:ext cx="3960440" cy="1222375"/>
          </a:xfrm>
        </p:spPr>
        <p:txBody>
          <a:bodyPr>
            <a:normAutofit fontScale="90000"/>
          </a:bodyPr>
          <a:lstStyle/>
          <a:p>
            <a:r>
              <a:rPr lang="en-US" dirty="0" smtClean="0"/>
              <a:t>Preparing for Accreditation: An Introduction </a:t>
            </a:r>
            <a:br>
              <a:rPr lang="en-US" dirty="0" smtClean="0"/>
            </a:br>
            <a:r>
              <a:rPr lang="en-US" dirty="0" smtClean="0"/>
              <a:t>for Librarians</a:t>
            </a:r>
            <a:r>
              <a:rPr lang="ru-RU" dirty="0" smtClean="0"/>
              <a:t/>
            </a:r>
            <a:br>
              <a:rPr lang="ru-RU" dirty="0" smtClean="0"/>
            </a:br>
            <a:endParaRPr lang="ru-RU" dirty="0"/>
          </a:p>
        </p:txBody>
      </p:sp>
      <p:sp>
        <p:nvSpPr>
          <p:cNvPr id="4" name="Подзаголовок 3"/>
          <p:cNvSpPr>
            <a:spLocks noGrp="1"/>
          </p:cNvSpPr>
          <p:nvPr>
            <p:ph type="subTitle" idx="1"/>
          </p:nvPr>
        </p:nvSpPr>
        <p:spPr>
          <a:xfrm>
            <a:off x="179512" y="6309320"/>
            <a:ext cx="8458200" cy="914400"/>
          </a:xfrm>
        </p:spPr>
        <p:txBody>
          <a:bodyPr/>
          <a:lstStyle/>
          <a:p>
            <a:r>
              <a:rPr lang="en-US" dirty="0" smtClean="0">
                <a:solidFill>
                  <a:schemeClr val="tx1"/>
                </a:solidFill>
              </a:rPr>
              <a:t>October 20 – November 6, 2014</a:t>
            </a:r>
          </a:p>
          <a:p>
            <a:endParaRPr lang="ru-RU" dirty="0"/>
          </a:p>
        </p:txBody>
      </p:sp>
      <p:sp>
        <p:nvSpPr>
          <p:cNvPr id="3" name="Прямоугольник 2"/>
          <p:cNvSpPr/>
          <p:nvPr/>
        </p:nvSpPr>
        <p:spPr>
          <a:xfrm>
            <a:off x="5016029" y="5251596"/>
            <a:ext cx="2351221" cy="830997"/>
          </a:xfrm>
          <a:prstGeom prst="rect">
            <a:avLst/>
          </a:prstGeom>
        </p:spPr>
        <p:txBody>
          <a:bodyPr wrap="none">
            <a:spAutoFit/>
          </a:bodyPr>
          <a:lstStyle/>
          <a:p>
            <a:pPr fontAlgn="ctr"/>
            <a:r>
              <a:rPr lang="en-US" dirty="0" err="1"/>
              <a:t>Alovidin</a:t>
            </a:r>
            <a:r>
              <a:rPr lang="en-US" dirty="0"/>
              <a:t> </a:t>
            </a:r>
            <a:r>
              <a:rPr lang="en-US" dirty="0" err="1" smtClean="0"/>
              <a:t>Bakhovidinov</a:t>
            </a:r>
            <a:r>
              <a:rPr lang="ru-RU" dirty="0" smtClean="0"/>
              <a:t> </a:t>
            </a:r>
          </a:p>
          <a:p>
            <a:pPr fontAlgn="ctr"/>
            <a:r>
              <a:rPr lang="en-US" sz="1200" dirty="0" smtClean="0"/>
              <a:t>abakhovidinov@nu.edu.kz</a:t>
            </a:r>
            <a:endParaRPr lang="ru-RU" sz="1200" dirty="0" smtClean="0"/>
          </a:p>
          <a:p>
            <a:pPr fontAlgn="ctr"/>
            <a:endParaRPr lang="en-US" dirty="0"/>
          </a:p>
        </p:txBody>
      </p:sp>
      <p:sp>
        <p:nvSpPr>
          <p:cNvPr id="5" name="Прямоугольник 4"/>
          <p:cNvSpPr/>
          <p:nvPr/>
        </p:nvSpPr>
        <p:spPr>
          <a:xfrm>
            <a:off x="5016029" y="5897927"/>
            <a:ext cx="2148259" cy="553998"/>
          </a:xfrm>
          <a:prstGeom prst="rect">
            <a:avLst/>
          </a:prstGeom>
        </p:spPr>
        <p:txBody>
          <a:bodyPr wrap="square">
            <a:spAutoFit/>
          </a:bodyPr>
          <a:lstStyle/>
          <a:p>
            <a:r>
              <a:rPr lang="en-US" dirty="0" smtClean="0"/>
              <a:t>Alina </a:t>
            </a:r>
            <a:r>
              <a:rPr lang="en-US" dirty="0" err="1" smtClean="0"/>
              <a:t>Batkayeva</a:t>
            </a:r>
            <a:r>
              <a:rPr lang="ru-RU" dirty="0" smtClean="0"/>
              <a:t> </a:t>
            </a:r>
            <a:r>
              <a:rPr lang="en-US" sz="1200" dirty="0"/>
              <a:t>abatkayeva@nu.edu.kz</a:t>
            </a:r>
            <a:endParaRPr lang="ru-RU" sz="1200" dirty="0"/>
          </a:p>
        </p:txBody>
      </p:sp>
      <p:sp>
        <p:nvSpPr>
          <p:cNvPr id="6" name="Прямоугольник 5"/>
          <p:cNvSpPr/>
          <p:nvPr/>
        </p:nvSpPr>
        <p:spPr>
          <a:xfrm>
            <a:off x="5016029" y="6488668"/>
            <a:ext cx="2442272" cy="369332"/>
          </a:xfrm>
          <a:prstGeom prst="rect">
            <a:avLst/>
          </a:prstGeom>
        </p:spPr>
        <p:txBody>
          <a:bodyPr wrap="none">
            <a:spAutoFit/>
          </a:bodyPr>
          <a:lstStyle/>
          <a:p>
            <a:r>
              <a:rPr lang="en-US" dirty="0"/>
              <a:t>http://library.nu.edu.kz</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r"/>
            <a:r>
              <a:rPr lang="en-US" sz="1600" dirty="0" smtClean="0">
                <a:hlinkClick r:id="rId2" tooltip="Click to enter this course"/>
              </a:rPr>
              <a:t>Preparing for Accreditation</a:t>
            </a:r>
            <a:endParaRPr lang="ru-RU" sz="1600" dirty="0"/>
          </a:p>
        </p:txBody>
      </p:sp>
      <p:pic>
        <p:nvPicPr>
          <p:cNvPr id="4" name="Picture 2" descr="C:\Users\alina.batkayeva\Desktop\accreddiagrfin001.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115616" y="1241376"/>
            <a:ext cx="7488832" cy="561662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r"/>
            <a:r>
              <a:rPr lang="en-US" sz="1600" dirty="0" smtClean="0">
                <a:hlinkClick r:id="rId2" tooltip="Click to enter this course"/>
              </a:rPr>
              <a:t>Preparing for Accreditation</a:t>
            </a:r>
            <a:endParaRPr lang="ru-RU" sz="1600" dirty="0"/>
          </a:p>
        </p:txBody>
      </p:sp>
      <p:sp>
        <p:nvSpPr>
          <p:cNvPr id="3" name="Содержимое 2"/>
          <p:cNvSpPr>
            <a:spLocks noGrp="1"/>
          </p:cNvSpPr>
          <p:nvPr>
            <p:ph idx="1"/>
          </p:nvPr>
        </p:nvSpPr>
        <p:spPr/>
        <p:txBody>
          <a:bodyPr/>
          <a:lstStyle/>
          <a:p>
            <a:pPr>
              <a:buNone/>
            </a:pPr>
            <a:r>
              <a:rPr lang="en-US" dirty="0" smtClean="0"/>
              <a:t>Themes in the Standards:</a:t>
            </a:r>
          </a:p>
          <a:p>
            <a:r>
              <a:rPr lang="en-US" dirty="0" smtClean="0"/>
              <a:t>Integrated Planning;</a:t>
            </a:r>
          </a:p>
          <a:p>
            <a:r>
              <a:rPr lang="en-US" dirty="0" smtClean="0"/>
              <a:t>Outcomes Assessment;</a:t>
            </a:r>
          </a:p>
          <a:p>
            <a:r>
              <a:rPr lang="en-US" dirty="0" smtClean="0"/>
              <a:t>Evidence;</a:t>
            </a:r>
          </a:p>
          <a:p>
            <a:r>
              <a:rPr lang="en-US" dirty="0" smtClean="0"/>
              <a:t>Data-Driven Decision-Making;</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1171600"/>
          </a:xfrm>
        </p:spPr>
        <p:txBody>
          <a:bodyPr>
            <a:normAutofit fontScale="90000"/>
          </a:bodyPr>
          <a:lstStyle/>
          <a:p>
            <a:r>
              <a:rPr lang="en-US" sz="1800" dirty="0"/>
              <a:t>Regardless of which regional accreditation standards apply to your institution, you will notice the overwhelming emphasis on integrated planning, outcomes assessment, providing evidence, and </a:t>
            </a:r>
            <a:r>
              <a:rPr lang="en-US" sz="1800" dirty="0" smtClean="0"/>
              <a:t>data driven decision-making</a:t>
            </a:r>
            <a:endParaRPr lang="en-US" dirty="0"/>
          </a:p>
        </p:txBody>
      </p:sp>
      <p:sp>
        <p:nvSpPr>
          <p:cNvPr id="3" name="Объект 2"/>
          <p:cNvSpPr>
            <a:spLocks noGrp="1"/>
          </p:cNvSpPr>
          <p:nvPr>
            <p:ph idx="1"/>
          </p:nvPr>
        </p:nvSpPr>
        <p:spPr>
          <a:xfrm>
            <a:off x="304800" y="1556792"/>
            <a:ext cx="8686800" cy="4523333"/>
          </a:xfrm>
        </p:spPr>
        <p:txBody>
          <a:bodyPr>
            <a:normAutofit fontScale="55000" lnSpcReduction="20000"/>
          </a:bodyPr>
          <a:lstStyle/>
          <a:p>
            <a:r>
              <a:rPr lang="en-US" dirty="0"/>
              <a:t>• </a:t>
            </a:r>
            <a:r>
              <a:rPr lang="en-US" b="1" dirty="0">
                <a:solidFill>
                  <a:srgbClr val="7030A0"/>
                </a:solidFill>
              </a:rPr>
              <a:t>Integrated Planning: </a:t>
            </a:r>
            <a:r>
              <a:rPr lang="en-US" dirty="0"/>
              <a:t>the institution should have a strategic plan, educational plan, financial plan and facilities plan that lay out the institution’s goals and the resources necessary to achieve those goals; these plans should support the mission of the institution, be cohesive, and be used to direct the institution’s annual budget and operations </a:t>
            </a:r>
            <a:endParaRPr lang="en-US" dirty="0" smtClean="0"/>
          </a:p>
          <a:p>
            <a:r>
              <a:rPr lang="en-US" dirty="0" smtClean="0"/>
              <a:t>• </a:t>
            </a:r>
            <a:r>
              <a:rPr lang="en-US" b="1" dirty="0">
                <a:solidFill>
                  <a:srgbClr val="7030A0"/>
                </a:solidFill>
              </a:rPr>
              <a:t>Outcomes Assessment: </a:t>
            </a:r>
            <a:r>
              <a:rPr lang="en-US" dirty="0"/>
              <a:t>the institution should have articulated student learning outcomes at the course, program and institution level (outcomes are a statement of what students should know or be able to do as a result of their education); these outcomes should be assessed on a regular basis to determine if students are learning what the institution intends for them to learn </a:t>
            </a:r>
            <a:endParaRPr lang="en-US" dirty="0" smtClean="0"/>
          </a:p>
          <a:p>
            <a:r>
              <a:rPr lang="en-US" dirty="0" smtClean="0"/>
              <a:t>• </a:t>
            </a:r>
            <a:r>
              <a:rPr lang="en-US" b="1" dirty="0">
                <a:solidFill>
                  <a:srgbClr val="7030A0"/>
                </a:solidFill>
              </a:rPr>
              <a:t>Evidence: </a:t>
            </a:r>
            <a:r>
              <a:rPr lang="en-US" dirty="0"/>
              <a:t>the institution should systematically document its activities, including the results of assessment; evidence typically includes statistics, reports, meeting minutes and similar documents; this evidence should be referenced in writing the self study and provided to visiting teams during site visits </a:t>
            </a:r>
            <a:endParaRPr lang="en-US" dirty="0" smtClean="0"/>
          </a:p>
          <a:p>
            <a:r>
              <a:rPr lang="en-US" b="1" dirty="0" smtClean="0">
                <a:solidFill>
                  <a:srgbClr val="7030A0"/>
                </a:solidFill>
              </a:rPr>
              <a:t>• </a:t>
            </a:r>
            <a:r>
              <a:rPr lang="en-US" b="1" dirty="0">
                <a:solidFill>
                  <a:srgbClr val="7030A0"/>
                </a:solidFill>
              </a:rPr>
              <a:t>Data-Driven Decision-Making</a:t>
            </a:r>
            <a:r>
              <a:rPr lang="en-US" dirty="0"/>
              <a:t>: the institution should use assessment results and other relevant data in making decisions</a:t>
            </a:r>
          </a:p>
        </p:txBody>
      </p:sp>
    </p:spTree>
    <p:extLst>
      <p:ext uri="{BB962C8B-B14F-4D97-AF65-F5344CB8AC3E}">
        <p14:creationId xmlns:p14="http://schemas.microsoft.com/office/powerpoint/2010/main" val="8017315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r"/>
            <a:r>
              <a:rPr lang="en-US" sz="1600" dirty="0" smtClean="0">
                <a:hlinkClick r:id="rId2" tooltip="Click to enter this course"/>
              </a:rPr>
              <a:t>Preparing for Accreditation</a:t>
            </a:r>
            <a:endParaRPr lang="ru-RU" sz="1600" dirty="0"/>
          </a:p>
        </p:txBody>
      </p:sp>
      <p:sp>
        <p:nvSpPr>
          <p:cNvPr id="3" name="Содержимое 2"/>
          <p:cNvSpPr>
            <a:spLocks noGrp="1"/>
          </p:cNvSpPr>
          <p:nvPr>
            <p:ph idx="1"/>
          </p:nvPr>
        </p:nvSpPr>
        <p:spPr/>
        <p:txBody>
          <a:bodyPr/>
          <a:lstStyle/>
          <a:p>
            <a:pPr>
              <a:buNone/>
            </a:pPr>
            <a:r>
              <a:rPr lang="en-US" dirty="0" smtClean="0"/>
              <a:t>US Accreditation Agencies</a:t>
            </a:r>
            <a:endParaRPr lang="ru-RU" dirty="0"/>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6" y="2060848"/>
            <a:ext cx="6192688" cy="45772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r"/>
            <a:r>
              <a:rPr lang="en-US" sz="1600" dirty="0" smtClean="0">
                <a:hlinkClick r:id="rId2" tooltip="Click to enter this course"/>
              </a:rPr>
              <a:t>Preparing for Accreditation</a:t>
            </a:r>
            <a:endParaRPr lang="ru-RU" sz="1600" dirty="0"/>
          </a:p>
        </p:txBody>
      </p:sp>
      <p:sp>
        <p:nvSpPr>
          <p:cNvPr id="3" name="Содержимое 2"/>
          <p:cNvSpPr>
            <a:spLocks noGrp="1"/>
          </p:cNvSpPr>
          <p:nvPr>
            <p:ph idx="1"/>
          </p:nvPr>
        </p:nvSpPr>
        <p:spPr/>
        <p:txBody>
          <a:bodyPr>
            <a:normAutofit fontScale="62500" lnSpcReduction="20000"/>
          </a:bodyPr>
          <a:lstStyle/>
          <a:p>
            <a:r>
              <a:rPr lang="en-US" dirty="0" smtClean="0"/>
              <a:t>Council for Higher Education Accreditation - </a:t>
            </a:r>
            <a:r>
              <a:rPr lang="en-US" dirty="0" smtClean="0">
                <a:solidFill>
                  <a:srgbClr val="00B0F0"/>
                </a:solidFill>
              </a:rPr>
              <a:t>http://chea.org/search/default.asp</a:t>
            </a:r>
          </a:p>
          <a:p>
            <a:r>
              <a:rPr lang="en-US" dirty="0" smtClean="0"/>
              <a:t>Middle States Association of Colleges and Schools – </a:t>
            </a:r>
            <a:r>
              <a:rPr lang="en-US" dirty="0" smtClean="0">
                <a:solidFill>
                  <a:srgbClr val="00B0F0"/>
                </a:solidFill>
              </a:rPr>
              <a:t>http://www.msche.org </a:t>
            </a:r>
          </a:p>
          <a:p>
            <a:r>
              <a:rPr lang="en-US" dirty="0" smtClean="0"/>
              <a:t>New England Association of Schools and Colleges Commission on Institutions of Higher Education - </a:t>
            </a:r>
            <a:r>
              <a:rPr lang="en-US" dirty="0" smtClean="0">
                <a:solidFill>
                  <a:srgbClr val="00B0F0"/>
                </a:solidFill>
              </a:rPr>
              <a:t>http://cihe.neasc.org </a:t>
            </a:r>
          </a:p>
          <a:p>
            <a:r>
              <a:rPr lang="en-US" dirty="0" smtClean="0"/>
              <a:t>North Central Association of Colleges and Schools - The Higher Learning Commission - </a:t>
            </a:r>
            <a:r>
              <a:rPr lang="en-US" dirty="0" smtClean="0">
                <a:solidFill>
                  <a:srgbClr val="00B0F0"/>
                </a:solidFill>
              </a:rPr>
              <a:t>http://www.ncahlc.org/ </a:t>
            </a:r>
          </a:p>
          <a:p>
            <a:r>
              <a:rPr lang="en-US" dirty="0" smtClean="0"/>
              <a:t>Northwest Commission on Colleges and Universities - </a:t>
            </a:r>
            <a:r>
              <a:rPr lang="en-US" dirty="0" smtClean="0">
                <a:solidFill>
                  <a:srgbClr val="00B0F0"/>
                </a:solidFill>
              </a:rPr>
              <a:t>http://www.nwccu.org/ </a:t>
            </a:r>
          </a:p>
          <a:p>
            <a:r>
              <a:rPr lang="en-US" dirty="0" smtClean="0"/>
              <a:t>Southern Association of Colleges and Schools - </a:t>
            </a:r>
            <a:r>
              <a:rPr lang="en-US" dirty="0" smtClean="0">
                <a:solidFill>
                  <a:srgbClr val="00B0F0"/>
                </a:solidFill>
              </a:rPr>
              <a:t>http://www.sacscoc.org/ </a:t>
            </a:r>
          </a:p>
          <a:p>
            <a:r>
              <a:rPr lang="en-US" dirty="0" smtClean="0"/>
              <a:t>Western Association of Schools and Colleges o Accrediting Commission for Community and Junior Colleges </a:t>
            </a:r>
            <a:r>
              <a:rPr lang="en-US" dirty="0" smtClean="0">
                <a:solidFill>
                  <a:srgbClr val="00B0F0"/>
                </a:solidFill>
              </a:rPr>
              <a:t>http://www.accjc.org/ </a:t>
            </a:r>
          </a:p>
          <a:p>
            <a:r>
              <a:rPr lang="en-US" dirty="0" smtClean="0"/>
              <a:t>Accrediting Commission for Senior  Colleges and Universities</a:t>
            </a:r>
          </a:p>
          <a:p>
            <a:pPr marL="0" indent="0">
              <a:buNone/>
            </a:pPr>
            <a:r>
              <a:rPr lang="en-US" sz="2400" dirty="0" smtClean="0"/>
              <a:t>          </a:t>
            </a:r>
            <a:r>
              <a:rPr lang="en-US" dirty="0" smtClean="0">
                <a:solidFill>
                  <a:srgbClr val="00B0F0"/>
                </a:solidFill>
              </a:rPr>
              <a:t>http://www.wascsenior.org/</a:t>
            </a:r>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1554162"/>
            <a:ext cx="8686800" cy="4971182"/>
          </a:xfrm>
        </p:spPr>
        <p:txBody>
          <a:bodyPr/>
          <a:lstStyle/>
          <a:p>
            <a:pPr>
              <a:buNone/>
            </a:pPr>
            <a:r>
              <a:rPr lang="en-US" dirty="0" smtClean="0"/>
              <a:t>Council for Higher Education Accreditation</a:t>
            </a:r>
            <a:endParaRPr lang="ru-RU" dirty="0"/>
          </a:p>
        </p:txBody>
      </p:sp>
      <p:sp>
        <p:nvSpPr>
          <p:cNvPr id="4" name="Заголовок 1"/>
          <p:cNvSpPr>
            <a:spLocks noGrp="1"/>
          </p:cNvSpPr>
          <p:nvPr>
            <p:ph type="title"/>
          </p:nvPr>
        </p:nvSpPr>
        <p:spPr/>
        <p:txBody>
          <a:bodyPr>
            <a:normAutofit/>
          </a:bodyPr>
          <a:lstStyle/>
          <a:p>
            <a:pPr algn="r"/>
            <a:r>
              <a:rPr lang="en-US" sz="1600" dirty="0" smtClean="0">
                <a:hlinkClick r:id="rId2" tooltip="Click to enter this course"/>
              </a:rPr>
              <a:t>Preparing for Accreditation</a:t>
            </a:r>
            <a:endParaRPr lang="ru-RU" sz="1600" dirty="0"/>
          </a:p>
        </p:txBody>
      </p:sp>
      <p:pic>
        <p:nvPicPr>
          <p:cNvPr id="5" name="Picture 3" descr="C:\Users\alina.batkayeva\Desktop\Untitl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2060848"/>
            <a:ext cx="7957568" cy="447613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484784"/>
            <a:ext cx="8812088" cy="4595341"/>
          </a:xfrm>
        </p:spPr>
        <p:txBody>
          <a:bodyPr/>
          <a:lstStyle/>
          <a:p>
            <a:pPr>
              <a:buNone/>
            </a:pPr>
            <a:r>
              <a:rPr lang="en-US" dirty="0" smtClean="0"/>
              <a:t>Middle States Association of Colleges and Schools</a:t>
            </a:r>
          </a:p>
          <a:p>
            <a:pPr>
              <a:buNone/>
            </a:pPr>
            <a:endParaRPr lang="ru-RU" dirty="0"/>
          </a:p>
        </p:txBody>
      </p:sp>
      <p:sp>
        <p:nvSpPr>
          <p:cNvPr id="4" name="Заголовок 1"/>
          <p:cNvSpPr>
            <a:spLocks noGrp="1"/>
          </p:cNvSpPr>
          <p:nvPr>
            <p:ph type="title"/>
          </p:nvPr>
        </p:nvSpPr>
        <p:spPr/>
        <p:txBody>
          <a:bodyPr>
            <a:normAutofit/>
          </a:bodyPr>
          <a:lstStyle/>
          <a:p>
            <a:pPr algn="r"/>
            <a:r>
              <a:rPr lang="en-US" sz="1600" dirty="0" smtClean="0">
                <a:hlinkClick r:id="rId2" tooltip="Click to enter this course"/>
              </a:rPr>
              <a:t>Preparing for Accreditation</a:t>
            </a:r>
            <a:endParaRPr lang="ru-RU" sz="1600" dirty="0"/>
          </a:p>
        </p:txBody>
      </p:sp>
      <p:pic>
        <p:nvPicPr>
          <p:cNvPr id="5" name="Picture 2" descr="C:\Users\alina.batkayeva\Desktop\Untitl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2060848"/>
            <a:ext cx="8303813" cy="464137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1196752"/>
            <a:ext cx="8686800" cy="4883373"/>
          </a:xfrm>
        </p:spPr>
        <p:txBody>
          <a:bodyPr/>
          <a:lstStyle/>
          <a:p>
            <a:pPr>
              <a:buNone/>
            </a:pPr>
            <a:r>
              <a:rPr lang="en-US" dirty="0" smtClean="0"/>
              <a:t>New England Association of Schools and Colleges </a:t>
            </a:r>
            <a:br>
              <a:rPr lang="en-US" dirty="0" smtClean="0"/>
            </a:br>
            <a:r>
              <a:rPr lang="en-US" dirty="0" smtClean="0"/>
              <a:t>Commission on Institutions of Higher Education</a:t>
            </a:r>
          </a:p>
          <a:p>
            <a:pPr>
              <a:buNone/>
            </a:pPr>
            <a:endParaRPr lang="ru-RU" dirty="0"/>
          </a:p>
        </p:txBody>
      </p:sp>
      <p:sp>
        <p:nvSpPr>
          <p:cNvPr id="4" name="Заголовок 1"/>
          <p:cNvSpPr>
            <a:spLocks noGrp="1"/>
          </p:cNvSpPr>
          <p:nvPr>
            <p:ph type="title"/>
          </p:nvPr>
        </p:nvSpPr>
        <p:spPr/>
        <p:txBody>
          <a:bodyPr>
            <a:normAutofit/>
          </a:bodyPr>
          <a:lstStyle/>
          <a:p>
            <a:pPr algn="r"/>
            <a:r>
              <a:rPr lang="en-US" sz="1600" dirty="0" smtClean="0">
                <a:hlinkClick r:id="rId2" tooltip="Click to enter this course"/>
              </a:rPr>
              <a:t>Preparing for Accreditation</a:t>
            </a:r>
            <a:endParaRPr lang="ru-RU" sz="1600" dirty="0"/>
          </a:p>
        </p:txBody>
      </p:sp>
      <p:pic>
        <p:nvPicPr>
          <p:cNvPr id="5" name="Picture 2" descr="C:\Users\alina.batkayeva\Desktop\Untitl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6" y="2204864"/>
            <a:ext cx="7911510" cy="44502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1196752"/>
            <a:ext cx="8686800" cy="5184576"/>
          </a:xfrm>
        </p:spPr>
        <p:txBody>
          <a:bodyPr/>
          <a:lstStyle/>
          <a:p>
            <a:pPr algn="ctr">
              <a:buNone/>
            </a:pPr>
            <a:r>
              <a:rPr lang="en-US" dirty="0" smtClean="0"/>
              <a:t>North Central Association of Colleges and Schools – The Higher Learning Commission</a:t>
            </a:r>
          </a:p>
          <a:p>
            <a:pPr algn="ctr">
              <a:buNone/>
            </a:pPr>
            <a:endParaRPr lang="ru-RU" dirty="0"/>
          </a:p>
        </p:txBody>
      </p:sp>
      <p:sp>
        <p:nvSpPr>
          <p:cNvPr id="4" name="Заголовок 1"/>
          <p:cNvSpPr>
            <a:spLocks noGrp="1"/>
          </p:cNvSpPr>
          <p:nvPr>
            <p:ph type="title"/>
          </p:nvPr>
        </p:nvSpPr>
        <p:spPr/>
        <p:txBody>
          <a:bodyPr>
            <a:normAutofit/>
          </a:bodyPr>
          <a:lstStyle/>
          <a:p>
            <a:pPr algn="r"/>
            <a:r>
              <a:rPr lang="en-US" sz="1600" dirty="0" smtClean="0">
                <a:hlinkClick r:id="rId2" tooltip="Click to enter this course"/>
              </a:rPr>
              <a:t>Preparing for Accreditation</a:t>
            </a:r>
            <a:endParaRPr lang="ru-RU" sz="1600" dirty="0"/>
          </a:p>
        </p:txBody>
      </p:sp>
      <p:pic>
        <p:nvPicPr>
          <p:cNvPr id="6" name="Picture 2" descr="C:\Users\alina.batkayeva\Desktop\Untitl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568" y="2204864"/>
            <a:ext cx="8016213" cy="450912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980728"/>
            <a:ext cx="8686800" cy="5877272"/>
          </a:xfrm>
        </p:spPr>
        <p:txBody>
          <a:bodyPr/>
          <a:lstStyle/>
          <a:p>
            <a:pPr algn="ctr">
              <a:buNone/>
            </a:pPr>
            <a:r>
              <a:rPr lang="en-US" dirty="0" smtClean="0"/>
              <a:t>Northwest Commission on Colleges and Universities</a:t>
            </a:r>
          </a:p>
          <a:p>
            <a:pPr algn="ctr">
              <a:buNone/>
            </a:pPr>
            <a:endParaRPr lang="ru-RU" dirty="0"/>
          </a:p>
        </p:txBody>
      </p:sp>
      <p:sp>
        <p:nvSpPr>
          <p:cNvPr id="4" name="Заголовок 1"/>
          <p:cNvSpPr>
            <a:spLocks noGrp="1"/>
          </p:cNvSpPr>
          <p:nvPr>
            <p:ph type="title"/>
          </p:nvPr>
        </p:nvSpPr>
        <p:spPr>
          <a:xfrm>
            <a:off x="304800" y="457200"/>
            <a:ext cx="8686800" cy="667544"/>
          </a:xfrm>
        </p:spPr>
        <p:txBody>
          <a:bodyPr>
            <a:normAutofit/>
          </a:bodyPr>
          <a:lstStyle/>
          <a:p>
            <a:pPr algn="r"/>
            <a:r>
              <a:rPr lang="en-US" sz="1600" dirty="0" smtClean="0">
                <a:hlinkClick r:id="rId2" tooltip="Click to enter this course"/>
              </a:rPr>
              <a:t>Preparing for Accreditation</a:t>
            </a:r>
            <a:endParaRPr lang="ru-RU" sz="1600" dirty="0"/>
          </a:p>
        </p:txBody>
      </p:sp>
      <p:pic>
        <p:nvPicPr>
          <p:cNvPr id="5" name="Picture 2" descr="C:\Users\alina.batkayeva\Desktop\Untitl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2144613"/>
            <a:ext cx="8379353" cy="47133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827584" y="188640"/>
            <a:ext cx="7920880" cy="522288"/>
          </a:xfrm>
        </p:spPr>
        <p:txBody>
          <a:bodyPr>
            <a:normAutofit/>
          </a:bodyPr>
          <a:lstStyle/>
          <a:p>
            <a:pPr algn="r"/>
            <a:r>
              <a:rPr lang="en-US" sz="1600" b="0" dirty="0" smtClean="0">
                <a:hlinkClick r:id="rId2" tooltip="Click to enter this course"/>
              </a:rPr>
              <a:t>Preparing for Accreditation</a:t>
            </a:r>
            <a:endParaRPr lang="ru-RU" sz="1600" dirty="0"/>
          </a:p>
        </p:txBody>
      </p:sp>
      <p:sp>
        <p:nvSpPr>
          <p:cNvPr id="6" name="Текст 5"/>
          <p:cNvSpPr>
            <a:spLocks noGrp="1"/>
          </p:cNvSpPr>
          <p:nvPr>
            <p:ph type="body" sz="half" idx="2"/>
          </p:nvPr>
        </p:nvSpPr>
        <p:spPr>
          <a:xfrm>
            <a:off x="755576" y="908720"/>
            <a:ext cx="6840760" cy="2304256"/>
          </a:xfrm>
        </p:spPr>
        <p:txBody>
          <a:bodyPr>
            <a:normAutofit/>
          </a:bodyPr>
          <a:lstStyle/>
          <a:p>
            <a:r>
              <a:rPr lang="en-US" sz="2000" dirty="0" smtClean="0">
                <a:solidFill>
                  <a:schemeClr val="tx1"/>
                </a:solidFill>
              </a:rPr>
              <a:t>October 20 – November 6, 2014</a:t>
            </a:r>
          </a:p>
          <a:p>
            <a:r>
              <a:rPr lang="en-US" sz="2000" dirty="0" smtClean="0">
                <a:solidFill>
                  <a:schemeClr val="tx1"/>
                </a:solidFill>
              </a:rPr>
              <a:t>Instructors: </a:t>
            </a:r>
          </a:p>
          <a:p>
            <a:r>
              <a:rPr lang="en-US" b="1" dirty="0" smtClean="0">
                <a:solidFill>
                  <a:schemeClr val="tx1"/>
                </a:solidFill>
              </a:rPr>
              <a:t>Lisa </a:t>
            </a:r>
            <a:r>
              <a:rPr lang="en-US" b="1" dirty="0" err="1" smtClean="0">
                <a:solidFill>
                  <a:schemeClr val="tx1"/>
                </a:solidFill>
              </a:rPr>
              <a:t>Janicke</a:t>
            </a:r>
            <a:r>
              <a:rPr lang="en-US" b="1" dirty="0" smtClean="0">
                <a:solidFill>
                  <a:schemeClr val="tx1"/>
                </a:solidFill>
              </a:rPr>
              <a:t> </a:t>
            </a:r>
            <a:r>
              <a:rPr lang="en-US" b="1" dirty="0" err="1" smtClean="0">
                <a:solidFill>
                  <a:schemeClr val="tx1"/>
                </a:solidFill>
              </a:rPr>
              <a:t>Hinchliffe</a:t>
            </a:r>
            <a:r>
              <a:rPr lang="en-US" dirty="0" smtClean="0">
                <a:solidFill>
                  <a:schemeClr val="tx1"/>
                </a:solidFill>
              </a:rPr>
              <a:t> </a:t>
            </a:r>
          </a:p>
          <a:p>
            <a:r>
              <a:rPr lang="en-US" dirty="0" smtClean="0"/>
              <a:t>Coordinator for Information Literacy Services and Instruction/Professor in the University Library at the University of Illinois at Urbana-Champaign </a:t>
            </a:r>
          </a:p>
          <a:p>
            <a:r>
              <a:rPr lang="en-US" b="1" dirty="0" smtClean="0">
                <a:solidFill>
                  <a:schemeClr val="tx1"/>
                </a:solidFill>
              </a:rPr>
              <a:t>Melissa Autumn Wong</a:t>
            </a:r>
          </a:p>
          <a:p>
            <a:r>
              <a:rPr lang="en-US" dirty="0" smtClean="0"/>
              <a:t>adjunct instructor in the Graduate School of Library and Information Science at the University of Illinois at Urbana-Champaign.</a:t>
            </a:r>
            <a:endParaRPr lang="ru-RU" dirty="0"/>
          </a:p>
        </p:txBody>
      </p:sp>
      <p:pic>
        <p:nvPicPr>
          <p:cNvPr id="9" name="Picture 3" descr="C:\Users\alina.batkayeva\Desktop\Untitled.png"/>
          <p:cNvPicPr>
            <a:picLocks noGrp="1" noChangeAspect="1" noChangeArrowheads="1"/>
          </p:cNvPicPr>
          <p:nvPr>
            <p:ph type="pic" idx="1"/>
          </p:nvPr>
        </p:nvPicPr>
        <p:blipFill>
          <a:blip r:embed="rId3" cstate="print">
            <a:extLst>
              <a:ext uri="{28A0092B-C50C-407E-A947-70E740481C1C}">
                <a14:useLocalDpi xmlns:a14="http://schemas.microsoft.com/office/drawing/2010/main" val="0"/>
              </a:ext>
            </a:extLst>
          </a:blip>
          <a:srcRect l="11328" r="11328"/>
          <a:stretch>
            <a:fillRect/>
          </a:stretch>
        </p:blipFill>
        <p:spPr bwMode="auto">
          <a:xfrm>
            <a:off x="4139952" y="3068960"/>
            <a:ext cx="4868831" cy="354096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1196752"/>
            <a:ext cx="8686800" cy="4883373"/>
          </a:xfrm>
        </p:spPr>
        <p:txBody>
          <a:bodyPr/>
          <a:lstStyle/>
          <a:p>
            <a:pPr algn="ctr">
              <a:buNone/>
            </a:pPr>
            <a:r>
              <a:rPr lang="en-US" dirty="0" smtClean="0"/>
              <a:t>Southern Association of Colleges and Schools</a:t>
            </a:r>
          </a:p>
          <a:p>
            <a:pPr algn="ctr">
              <a:buNone/>
            </a:pPr>
            <a:endParaRPr lang="ru-RU" dirty="0"/>
          </a:p>
        </p:txBody>
      </p:sp>
      <p:sp>
        <p:nvSpPr>
          <p:cNvPr id="4" name="Заголовок 1"/>
          <p:cNvSpPr>
            <a:spLocks noGrp="1"/>
          </p:cNvSpPr>
          <p:nvPr>
            <p:ph type="title"/>
          </p:nvPr>
        </p:nvSpPr>
        <p:spPr/>
        <p:txBody>
          <a:bodyPr>
            <a:normAutofit/>
          </a:bodyPr>
          <a:lstStyle/>
          <a:p>
            <a:pPr algn="r"/>
            <a:r>
              <a:rPr lang="en-US" sz="1600" dirty="0" smtClean="0">
                <a:hlinkClick r:id="rId2" tooltip="Click to enter this course"/>
              </a:rPr>
              <a:t>Preparing for Accreditation</a:t>
            </a:r>
            <a:endParaRPr lang="ru-RU" sz="1600" dirty="0"/>
          </a:p>
        </p:txBody>
      </p:sp>
      <p:pic>
        <p:nvPicPr>
          <p:cNvPr id="5" name="Picture 2" descr="C:\Users\alina.batkayeva\Desktop\Untitl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0" y="2204864"/>
            <a:ext cx="8046156" cy="45259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980728"/>
            <a:ext cx="8686800" cy="5099397"/>
          </a:xfrm>
        </p:spPr>
        <p:txBody>
          <a:bodyPr/>
          <a:lstStyle/>
          <a:p>
            <a:pPr algn="ctr">
              <a:buNone/>
            </a:pPr>
            <a:r>
              <a:rPr lang="en-US" dirty="0" smtClean="0"/>
              <a:t>Accrediting Commission for Community and Junior Colleges </a:t>
            </a:r>
          </a:p>
          <a:p>
            <a:pPr algn="ctr">
              <a:buNone/>
            </a:pPr>
            <a:endParaRPr lang="ru-RU" dirty="0"/>
          </a:p>
        </p:txBody>
      </p:sp>
      <p:sp>
        <p:nvSpPr>
          <p:cNvPr id="4" name="Заголовок 1"/>
          <p:cNvSpPr>
            <a:spLocks noGrp="1"/>
          </p:cNvSpPr>
          <p:nvPr>
            <p:ph type="title"/>
          </p:nvPr>
        </p:nvSpPr>
        <p:spPr/>
        <p:txBody>
          <a:bodyPr>
            <a:normAutofit/>
          </a:bodyPr>
          <a:lstStyle/>
          <a:p>
            <a:pPr algn="r"/>
            <a:r>
              <a:rPr lang="en-US" sz="1600" dirty="0" smtClean="0">
                <a:hlinkClick r:id="rId2" tooltip="Click to enter this course"/>
              </a:rPr>
              <a:t>Preparing for Accreditation</a:t>
            </a:r>
            <a:endParaRPr lang="ru-RU" sz="1600" dirty="0"/>
          </a:p>
        </p:txBody>
      </p:sp>
      <p:pic>
        <p:nvPicPr>
          <p:cNvPr id="5" name="Picture 3" descr="C:\Users\alina.batkayeva\Desktop\Untitl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0" y="1988840"/>
            <a:ext cx="7839502" cy="456937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1196752"/>
            <a:ext cx="8686800" cy="4883373"/>
          </a:xfrm>
        </p:spPr>
        <p:txBody>
          <a:bodyPr/>
          <a:lstStyle/>
          <a:p>
            <a:pPr algn="ctr">
              <a:buNone/>
            </a:pPr>
            <a:r>
              <a:rPr lang="en-US" dirty="0" smtClean="0"/>
              <a:t>Accrediting Commission for Senior Colleges and Universities </a:t>
            </a:r>
          </a:p>
          <a:p>
            <a:pPr algn="ctr">
              <a:buNone/>
            </a:pPr>
            <a:endParaRPr lang="ru-RU" dirty="0"/>
          </a:p>
        </p:txBody>
      </p:sp>
      <p:sp>
        <p:nvSpPr>
          <p:cNvPr id="4" name="Заголовок 1"/>
          <p:cNvSpPr>
            <a:spLocks noGrp="1"/>
          </p:cNvSpPr>
          <p:nvPr>
            <p:ph type="title"/>
          </p:nvPr>
        </p:nvSpPr>
        <p:spPr/>
        <p:txBody>
          <a:bodyPr>
            <a:normAutofit/>
          </a:bodyPr>
          <a:lstStyle/>
          <a:p>
            <a:pPr algn="r"/>
            <a:r>
              <a:rPr lang="en-US" sz="1600" dirty="0" smtClean="0">
                <a:hlinkClick r:id="rId2" tooltip="Click to enter this course"/>
              </a:rPr>
              <a:t>Preparing for Accreditation</a:t>
            </a:r>
            <a:endParaRPr lang="ru-RU" sz="1600" dirty="0"/>
          </a:p>
        </p:txBody>
      </p:sp>
      <p:pic>
        <p:nvPicPr>
          <p:cNvPr id="5" name="Picture 2" descr="C:\Users\alina.batkayeva\Desktop\Untitl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568" y="2204864"/>
            <a:ext cx="8046156" cy="45259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539552" y="548680"/>
            <a:ext cx="8352928" cy="522288"/>
          </a:xfrm>
        </p:spPr>
        <p:txBody>
          <a:bodyPr>
            <a:normAutofit/>
          </a:bodyPr>
          <a:lstStyle/>
          <a:p>
            <a:pPr algn="r"/>
            <a:r>
              <a:rPr lang="en-US" sz="1600" b="0" dirty="0" smtClean="0">
                <a:hlinkClick r:id="rId2" tooltip="Click to enter this course"/>
              </a:rPr>
              <a:t>Preparing for Accreditation</a:t>
            </a:r>
            <a:endParaRPr lang="ru-RU" sz="1600" dirty="0"/>
          </a:p>
        </p:txBody>
      </p:sp>
      <p:sp>
        <p:nvSpPr>
          <p:cNvPr id="4" name="Текст 3"/>
          <p:cNvSpPr>
            <a:spLocks noGrp="1"/>
          </p:cNvSpPr>
          <p:nvPr>
            <p:ph type="body" sz="half" idx="2"/>
          </p:nvPr>
        </p:nvSpPr>
        <p:spPr>
          <a:xfrm>
            <a:off x="1115616" y="1412776"/>
            <a:ext cx="5867400" cy="3816424"/>
          </a:xfrm>
        </p:spPr>
        <p:txBody>
          <a:bodyPr>
            <a:normAutofit/>
          </a:bodyPr>
          <a:lstStyle/>
          <a:p>
            <a:r>
              <a:rPr lang="en-US" b="1" dirty="0" smtClean="0"/>
              <a:t>Goals of the course:</a:t>
            </a:r>
          </a:p>
          <a:p>
            <a:r>
              <a:rPr lang="en-US" dirty="0" smtClean="0"/>
              <a:t>1. to assist librarians in preparing for accreditation</a:t>
            </a:r>
          </a:p>
          <a:p>
            <a:r>
              <a:rPr lang="en-US" dirty="0" smtClean="0"/>
              <a:t>2. to introduce concepts of integrated planning, outcomes assessment, evidence, and data-driven decision-making </a:t>
            </a:r>
          </a:p>
          <a:p>
            <a:endParaRPr lang="en-US" dirty="0" smtClean="0"/>
          </a:p>
          <a:p>
            <a:r>
              <a:rPr lang="en-US" b="1" dirty="0" smtClean="0"/>
              <a:t>3 weeks on-line course</a:t>
            </a:r>
          </a:p>
          <a:p>
            <a:r>
              <a:rPr lang="en-US" dirty="0" smtClean="0"/>
              <a:t>1 week:  </a:t>
            </a:r>
            <a:r>
              <a:rPr lang="en-US" i="1" dirty="0" smtClean="0"/>
              <a:t>Introduction to Accreditation </a:t>
            </a:r>
          </a:p>
          <a:p>
            <a:r>
              <a:rPr lang="en-US" i="1" dirty="0" smtClean="0"/>
              <a:t>2 week: </a:t>
            </a:r>
            <a:r>
              <a:rPr lang="en-US" dirty="0" smtClean="0"/>
              <a:t> </a:t>
            </a:r>
            <a:r>
              <a:rPr lang="en-US" i="1" dirty="0" smtClean="0"/>
              <a:t>Meeting the Standards </a:t>
            </a:r>
          </a:p>
          <a:p>
            <a:r>
              <a:rPr lang="en-US" dirty="0" smtClean="0"/>
              <a:t>3 week:  </a:t>
            </a:r>
            <a:r>
              <a:rPr lang="en-US" i="1" dirty="0" smtClean="0"/>
              <a:t>Creating an Accreditation Plan </a:t>
            </a:r>
          </a:p>
          <a:p>
            <a:endParaRPr lang="en-US" i="1" dirty="0" smtClean="0"/>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683568" y="260648"/>
            <a:ext cx="7992888" cy="522288"/>
          </a:xfrm>
        </p:spPr>
        <p:txBody>
          <a:bodyPr/>
          <a:lstStyle/>
          <a:p>
            <a:pPr algn="r"/>
            <a:r>
              <a:rPr lang="en-US" b="0" dirty="0" smtClean="0">
                <a:hlinkClick r:id="rId2" tooltip="Click to enter this course"/>
              </a:rPr>
              <a:t>Preparing for Accreditation</a:t>
            </a:r>
            <a:endParaRPr lang="ru-RU" dirty="0"/>
          </a:p>
        </p:txBody>
      </p:sp>
      <p:sp>
        <p:nvSpPr>
          <p:cNvPr id="4" name="Текст 3"/>
          <p:cNvSpPr>
            <a:spLocks noGrp="1"/>
          </p:cNvSpPr>
          <p:nvPr>
            <p:ph type="body" sz="half" idx="2"/>
          </p:nvPr>
        </p:nvSpPr>
        <p:spPr>
          <a:xfrm>
            <a:off x="755576" y="1268760"/>
            <a:ext cx="7704856" cy="4608512"/>
          </a:xfrm>
        </p:spPr>
        <p:txBody>
          <a:bodyPr>
            <a:normAutofit/>
          </a:bodyPr>
          <a:lstStyle/>
          <a:p>
            <a:r>
              <a:rPr lang="en-US" dirty="0" smtClean="0"/>
              <a:t>An </a:t>
            </a:r>
            <a:r>
              <a:rPr lang="en-US" b="1" dirty="0" smtClean="0"/>
              <a:t>Accreditation</a:t>
            </a:r>
            <a:r>
              <a:rPr lang="en-US" dirty="0" smtClean="0"/>
              <a:t> is the process in which certification of competency, authority, or credibility is presented.</a:t>
            </a:r>
          </a:p>
          <a:p>
            <a:r>
              <a:rPr lang="en-US" dirty="0" smtClean="0"/>
              <a:t>Organizations that issue credentials or certify third parties against official standards are themselves formally accredited by accreditation bodies (such as UKAS); hence they are sometimes known as "accredited certification bodies". The accreditation process ensures that their certification practices are acceptable, typically meaning that they are competent to test and certify third parties, behave ethically and employ suitable quality assurance.</a:t>
            </a:r>
          </a:p>
          <a:p>
            <a:r>
              <a:rPr lang="en-US" dirty="0" smtClean="0"/>
              <a:t>Overview of Accreditation - Wikipedia</a:t>
            </a:r>
          </a:p>
          <a:p>
            <a:r>
              <a:rPr lang="en-US" dirty="0" smtClean="0"/>
              <a:t>Accreditation is a voluntary process that ensures the quality and credibility of an institution based on peer review and meeting agreed upon standards.  The primary accreditation of an institution is through one of the regional accrediting  agencies, which in turn are authorized by U.S. Department of Education and the Council for Higher Education Accreditation (CHEA)</a:t>
            </a:r>
          </a:p>
          <a:p>
            <a:endParaRPr lang="ru-RU" dirty="0"/>
          </a:p>
        </p:txBody>
      </p:sp>
      <p:pic>
        <p:nvPicPr>
          <p:cNvPr id="5" name="Picture 2" descr="C:\Users\alina.batkayeva\Desktop\rh_93133.jpg"/>
          <p:cNvPicPr>
            <a:picLocks noGrp="1" noChangeAspect="1" noChangeArrowheads="1"/>
          </p:cNvPicPr>
          <p:nvPr>
            <p:ph type="pic" idx="1"/>
          </p:nvPr>
        </p:nvPicPr>
        <p:blipFill>
          <a:blip r:embed="rId3" cstate="print">
            <a:extLst>
              <a:ext uri="{28A0092B-C50C-407E-A947-70E740481C1C}">
                <a14:useLocalDpi xmlns:a14="http://schemas.microsoft.com/office/drawing/2010/main" val="0"/>
              </a:ext>
            </a:extLst>
          </a:blip>
          <a:srcRect t="3380" b="3380"/>
          <a:stretch>
            <a:fillRect/>
          </a:stretch>
        </p:blipFill>
        <p:spPr bwMode="auto">
          <a:xfrm>
            <a:off x="6444208" y="4365104"/>
            <a:ext cx="2350329" cy="170933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normAutofit/>
          </a:bodyPr>
          <a:lstStyle/>
          <a:p>
            <a:pPr algn="r"/>
            <a:r>
              <a:rPr lang="en-US" sz="1600" dirty="0" smtClean="0">
                <a:hlinkClick r:id="rId2" tooltip="Click to enter this course"/>
              </a:rPr>
              <a:t>Preparing for Accreditation</a:t>
            </a:r>
            <a:endParaRPr lang="ru-RU" sz="1600" dirty="0"/>
          </a:p>
        </p:txBody>
      </p:sp>
      <p:sp>
        <p:nvSpPr>
          <p:cNvPr id="7" name="Содержимое 6"/>
          <p:cNvSpPr>
            <a:spLocks noGrp="1"/>
          </p:cNvSpPr>
          <p:nvPr>
            <p:ph idx="1"/>
          </p:nvPr>
        </p:nvSpPr>
        <p:spPr/>
        <p:txBody>
          <a:bodyPr/>
          <a:lstStyle/>
          <a:p>
            <a:r>
              <a:rPr lang="en-US" dirty="0" smtClean="0"/>
              <a:t>Self-study;</a:t>
            </a:r>
          </a:p>
          <a:p>
            <a:r>
              <a:rPr lang="en-US" dirty="0" smtClean="0"/>
              <a:t>Peer review;</a:t>
            </a:r>
          </a:p>
          <a:p>
            <a:r>
              <a:rPr lang="en-US" dirty="0" smtClean="0"/>
              <a:t>Accreditation decision;</a:t>
            </a:r>
          </a:p>
        </p:txBody>
      </p:sp>
      <p:pic>
        <p:nvPicPr>
          <p:cNvPr id="5" name="Picture 2" descr="C:\Users\alina.batkayeva\Desktop\accreditation-process-3-step.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60032" y="1700808"/>
            <a:ext cx="4101574" cy="367240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THE OVERVIEW OF 3 STAGES</a:t>
            </a:r>
            <a:endParaRPr lang="en-US" dirty="0"/>
          </a:p>
        </p:txBody>
      </p:sp>
      <p:sp>
        <p:nvSpPr>
          <p:cNvPr id="3" name="Объект 2"/>
          <p:cNvSpPr>
            <a:spLocks noGrp="1"/>
          </p:cNvSpPr>
          <p:nvPr>
            <p:ph idx="1"/>
          </p:nvPr>
        </p:nvSpPr>
        <p:spPr>
          <a:xfrm>
            <a:off x="304800" y="1340768"/>
            <a:ext cx="8686800" cy="4739357"/>
          </a:xfrm>
        </p:spPr>
        <p:txBody>
          <a:bodyPr>
            <a:normAutofit/>
          </a:bodyPr>
          <a:lstStyle/>
          <a:p>
            <a:r>
              <a:rPr lang="en-US" sz="2000" dirty="0"/>
              <a:t>The process of accreditation essentially is comprised of three parts: self-study, peer review, and the accreditation decision. This process is repeated periodically and, depending on the accreditation agency and the accreditation status of the institution, the cycle typically occurs every three to ten years</a:t>
            </a:r>
            <a:r>
              <a:rPr lang="en-US" sz="2000" dirty="0" smtClean="0"/>
              <a:t>.</a:t>
            </a:r>
          </a:p>
          <a:p>
            <a:endParaRPr lang="en-US" sz="2000" dirty="0" smtClean="0"/>
          </a:p>
          <a:p>
            <a:r>
              <a:rPr lang="en-US" sz="2000" b="1" dirty="0" smtClean="0"/>
              <a:t> </a:t>
            </a:r>
            <a:r>
              <a:rPr lang="en-US" sz="2000" b="1" dirty="0">
                <a:solidFill>
                  <a:srgbClr val="7030A0"/>
                </a:solidFill>
              </a:rPr>
              <a:t>In the self-study</a:t>
            </a:r>
            <a:r>
              <a:rPr lang="en-US" sz="2000" dirty="0"/>
              <a:t>, the institution reviews itself relative to the standards, presenting evidence as well as documenting past progress and plans for continued improvement. The self-study is a collaborative effort on campus, usually led through the office of the chief academic officer and involving many committees of faculty, staff, students, and educational </a:t>
            </a:r>
            <a:r>
              <a:rPr lang="en-US" sz="2000" dirty="0" smtClean="0"/>
              <a:t>administrators</a:t>
            </a:r>
          </a:p>
        </p:txBody>
      </p:sp>
    </p:spTree>
    <p:extLst>
      <p:ext uri="{BB962C8B-B14F-4D97-AF65-F5344CB8AC3E}">
        <p14:creationId xmlns:p14="http://schemas.microsoft.com/office/powerpoint/2010/main" val="2231859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r"/>
            <a:r>
              <a:rPr lang="en-US" sz="1600" dirty="0" smtClean="0">
                <a:hlinkClick r:id="rId2" tooltip="Click to enter this course"/>
              </a:rPr>
              <a:t>Preparing for Accreditation</a:t>
            </a:r>
            <a:endParaRPr lang="ru-RU" sz="1600" dirty="0"/>
          </a:p>
        </p:txBody>
      </p:sp>
      <p:sp>
        <p:nvSpPr>
          <p:cNvPr id="3" name="Содержимое 2"/>
          <p:cNvSpPr>
            <a:spLocks noGrp="1"/>
          </p:cNvSpPr>
          <p:nvPr>
            <p:ph idx="1"/>
          </p:nvPr>
        </p:nvSpPr>
        <p:spPr/>
        <p:txBody>
          <a:bodyPr>
            <a:normAutofit fontScale="47500" lnSpcReduction="20000"/>
          </a:bodyPr>
          <a:lstStyle/>
          <a:p>
            <a:r>
              <a:rPr lang="en-US" dirty="0" smtClean="0"/>
              <a:t>The self-study report forms the basis of this process because that is where the institution documents (and cites evidence for) how well it meets each accreditation standard. The role of the visiting team is to verify the content of the self-study, confirm that the institution meets each standard, and make recommendations for how the institution can improve</a:t>
            </a:r>
          </a:p>
          <a:p>
            <a:endParaRPr lang="en-US" dirty="0" smtClean="0"/>
          </a:p>
          <a:p>
            <a:r>
              <a:rPr lang="en-US" dirty="0" smtClean="0"/>
              <a:t>Although self-studies differ from region to region and school to school, a self study report typically consists of the following parts:</a:t>
            </a:r>
          </a:p>
          <a:p>
            <a:r>
              <a:rPr lang="en-US" b="1" dirty="0" smtClean="0">
                <a:solidFill>
                  <a:srgbClr val="7030A0"/>
                </a:solidFill>
              </a:rPr>
              <a:t>Institutional Background - </a:t>
            </a:r>
            <a:r>
              <a:rPr lang="en-US" dirty="0" smtClean="0"/>
              <a:t>The self-study will start with a description of the institution’s history, mission, student profile and current educational programs.</a:t>
            </a:r>
          </a:p>
          <a:p>
            <a:r>
              <a:rPr lang="en-US" b="1" dirty="0" smtClean="0">
                <a:solidFill>
                  <a:srgbClr val="7030A0"/>
                </a:solidFill>
              </a:rPr>
              <a:t>Responses to Past Recommendations </a:t>
            </a:r>
            <a:r>
              <a:rPr lang="en-US" b="1" dirty="0" smtClean="0"/>
              <a:t>- </a:t>
            </a:r>
            <a:r>
              <a:rPr lang="en-US" dirty="0" smtClean="0"/>
              <a:t>The self-study will summarize the institution’s accreditation history and discuss how it has responded to recommendations from the past visiting team.</a:t>
            </a:r>
          </a:p>
          <a:p>
            <a:r>
              <a:rPr lang="en-US" b="1" dirty="0" smtClean="0">
                <a:solidFill>
                  <a:srgbClr val="7030A0"/>
                </a:solidFill>
              </a:rPr>
              <a:t>Eligibility Requirements </a:t>
            </a:r>
            <a:r>
              <a:rPr lang="en-US" dirty="0" smtClean="0"/>
              <a:t>- The accrediting commission will have eligibility requirements that the institution must meet in order to quality for application for accreditation. These requirements tend to be very straightforward, and are meant to ensure you are a legitimate institution of higher education with currently enrolled students. In this section, the institution will respond to each requirement with a short statement and evidence that confirms it meets the requirement. </a:t>
            </a:r>
          </a:p>
          <a:p>
            <a:r>
              <a:rPr lang="en-US" b="1" dirty="0" smtClean="0">
                <a:solidFill>
                  <a:srgbClr val="7030A0"/>
                </a:solidFill>
              </a:rPr>
              <a:t>Standards </a:t>
            </a:r>
            <a:r>
              <a:rPr lang="en-US" dirty="0" smtClean="0"/>
              <a:t>- standards are more complex and set forth details about what the institution must do to maintain its accreditation. The standards generally cover expectations for mission, governance, educational programs, support services (student affairs, library, tutoring, etc.), human resources, technology, facilities, and financial operations.</a:t>
            </a: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1600" dirty="0" smtClean="0"/>
              <a:t>CONTINUING….</a:t>
            </a:r>
            <a:endParaRPr lang="en-US" sz="1600" dirty="0"/>
          </a:p>
        </p:txBody>
      </p:sp>
      <p:sp>
        <p:nvSpPr>
          <p:cNvPr id="3" name="Объект 2"/>
          <p:cNvSpPr>
            <a:spLocks noGrp="1"/>
          </p:cNvSpPr>
          <p:nvPr>
            <p:ph idx="1"/>
          </p:nvPr>
        </p:nvSpPr>
        <p:spPr/>
        <p:txBody>
          <a:bodyPr>
            <a:normAutofit/>
          </a:bodyPr>
          <a:lstStyle/>
          <a:p>
            <a:r>
              <a:rPr lang="en-US" sz="2400" b="1" dirty="0">
                <a:solidFill>
                  <a:srgbClr val="7030A0"/>
                </a:solidFill>
              </a:rPr>
              <a:t>The peer review process </a:t>
            </a:r>
            <a:r>
              <a:rPr lang="en-US" sz="2400" dirty="0"/>
              <a:t>typically involves a visiting team of external faculty and administrators who have been trained by the accrediting agency to review the self-study and to gather and judge evidence of quality. </a:t>
            </a:r>
          </a:p>
          <a:p>
            <a:r>
              <a:rPr lang="en-US" sz="2400" dirty="0"/>
              <a:t>Finally, </a:t>
            </a:r>
            <a:r>
              <a:rPr lang="en-US" sz="2400" b="1" dirty="0">
                <a:solidFill>
                  <a:srgbClr val="7030A0"/>
                </a:solidFill>
              </a:rPr>
              <a:t>the accreditation decision </a:t>
            </a:r>
            <a:r>
              <a:rPr lang="en-US" sz="2400" dirty="0"/>
              <a:t>is made by the accrediting agency based on the self-study and the peer review report. The decision is to accredit, to accredit with conditions, or to deny </a:t>
            </a:r>
            <a:r>
              <a:rPr lang="en-US" sz="2400" dirty="0" smtClean="0"/>
              <a:t>accreditation </a:t>
            </a:r>
            <a:endParaRPr lang="en-US" sz="2400" dirty="0"/>
          </a:p>
          <a:p>
            <a:r>
              <a:rPr lang="en-US" sz="1500" b="1" dirty="0">
                <a:solidFill>
                  <a:srgbClr val="7030A0"/>
                </a:solidFill>
              </a:rPr>
              <a:t>READ:</a:t>
            </a:r>
            <a:r>
              <a:rPr lang="en-US" sz="1500" b="1" dirty="0"/>
              <a:t> </a:t>
            </a:r>
            <a:r>
              <a:rPr lang="en-US" sz="1500" dirty="0"/>
              <a:t>“An Overview of U.S. Accreditation” If you haven’t already, read Judith Eaton’s “An Overview of U.S. Accreditation at http://www.chea.org/pdf/Overview%20of%20US%20Accreditation%202012.pdf</a:t>
            </a:r>
            <a:r>
              <a:rPr lang="en-US" dirty="0"/>
              <a:t>. </a:t>
            </a:r>
          </a:p>
          <a:p>
            <a:endParaRPr lang="en-US" dirty="0"/>
          </a:p>
        </p:txBody>
      </p:sp>
    </p:spTree>
    <p:extLst>
      <p:ext uri="{BB962C8B-B14F-4D97-AF65-F5344CB8AC3E}">
        <p14:creationId xmlns:p14="http://schemas.microsoft.com/office/powerpoint/2010/main" val="27793926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476672"/>
            <a:ext cx="8686800" cy="838200"/>
          </a:xfrm>
        </p:spPr>
        <p:txBody>
          <a:bodyPr>
            <a:normAutofit/>
          </a:bodyPr>
          <a:lstStyle/>
          <a:p>
            <a:pPr algn="r"/>
            <a:r>
              <a:rPr lang="en-US" sz="1600" dirty="0" smtClean="0">
                <a:hlinkClick r:id="rId2" tooltip="Click to enter this course"/>
              </a:rPr>
              <a:t>Preparing for Accreditation</a:t>
            </a:r>
            <a:r>
              <a:rPr lang="en-US" sz="1600" dirty="0" smtClean="0"/>
              <a:t/>
            </a:r>
            <a:br>
              <a:rPr lang="en-US" sz="1600" dirty="0" smtClean="0"/>
            </a:br>
            <a:r>
              <a:rPr lang="en-US" sz="1600" b="1" dirty="0" smtClean="0">
                <a:solidFill>
                  <a:srgbClr val="7030A0"/>
                </a:solidFill>
              </a:rPr>
              <a:t>factors influenced to the </a:t>
            </a:r>
            <a:r>
              <a:rPr lang="en-US" sz="1600" b="1" dirty="0">
                <a:solidFill>
                  <a:srgbClr val="7030A0"/>
                </a:solidFill>
              </a:rPr>
              <a:t>accreditation </a:t>
            </a:r>
            <a:r>
              <a:rPr lang="en-US" sz="1600" b="1" dirty="0" smtClean="0">
                <a:solidFill>
                  <a:srgbClr val="7030A0"/>
                </a:solidFill>
              </a:rPr>
              <a:t>decision:</a:t>
            </a:r>
            <a:endParaRPr lang="ru-RU" sz="1600" dirty="0"/>
          </a:p>
        </p:txBody>
      </p:sp>
      <p:sp>
        <p:nvSpPr>
          <p:cNvPr id="3" name="Содержимое 2"/>
          <p:cNvSpPr>
            <a:spLocks noGrp="1"/>
          </p:cNvSpPr>
          <p:nvPr>
            <p:ph idx="1"/>
          </p:nvPr>
        </p:nvSpPr>
        <p:spPr/>
        <p:txBody>
          <a:bodyPr>
            <a:normAutofit fontScale="77500" lnSpcReduction="20000"/>
          </a:bodyPr>
          <a:lstStyle/>
          <a:p>
            <a:r>
              <a:rPr lang="en-US" dirty="0" smtClean="0"/>
              <a:t>Discussion - A narrative description of how the institution 	meets the standard. These descriptions range from a 	paragraph to a few pages, depending on the complexity 	of the standard.</a:t>
            </a:r>
          </a:p>
          <a:p>
            <a:r>
              <a:rPr lang="en-US" dirty="0" smtClean="0"/>
              <a:t>Evaluation - An analysis of how well or to what extent the 	institution meets the standard.</a:t>
            </a:r>
          </a:p>
          <a:p>
            <a:pPr marL="0" indent="0"/>
            <a:r>
              <a:rPr lang="en-US" dirty="0" smtClean="0"/>
              <a:t>  Self-Recommendations - If the institution does not      	completely meet the standard, a statement of what will 	be done to improve. </a:t>
            </a:r>
          </a:p>
          <a:p>
            <a:r>
              <a:rPr lang="en-US" dirty="0" smtClean="0"/>
              <a:t>Evidence - A list of documents that support the claims made 	in the discussion. This evidence must be made available 	as paper or electronic files for the visiting team to review</a:t>
            </a:r>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261</TotalTime>
  <Words>1087</Words>
  <Application>Microsoft Office PowerPoint</Application>
  <PresentationFormat>Экран (4:3)</PresentationFormat>
  <Paragraphs>92</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Трек</vt:lpstr>
      <vt:lpstr>Preparing for Accreditation: An Introduction  for Librarians </vt:lpstr>
      <vt:lpstr>Preparing for Accreditation</vt:lpstr>
      <vt:lpstr>Preparing for Accreditation</vt:lpstr>
      <vt:lpstr>Preparing for Accreditation</vt:lpstr>
      <vt:lpstr>Preparing for Accreditation</vt:lpstr>
      <vt:lpstr>           THE OVERVIEW OF 3 STAGES</vt:lpstr>
      <vt:lpstr>Preparing for Accreditation</vt:lpstr>
      <vt:lpstr>CONTINUING….</vt:lpstr>
      <vt:lpstr>Preparing for Accreditation factors influenced to the accreditation decision:</vt:lpstr>
      <vt:lpstr>Preparing for Accreditation</vt:lpstr>
      <vt:lpstr>Preparing for Accreditation</vt:lpstr>
      <vt:lpstr>Regardless of which regional accreditation standards apply to your institution, you will notice the overwhelming emphasis on integrated planning, outcomes assessment, providing evidence, and data driven decision-making</vt:lpstr>
      <vt:lpstr>Preparing for Accreditation</vt:lpstr>
      <vt:lpstr>Preparing for Accreditation</vt:lpstr>
      <vt:lpstr>Preparing for Accreditation</vt:lpstr>
      <vt:lpstr>Preparing for Accreditation</vt:lpstr>
      <vt:lpstr>Preparing for Accreditation</vt:lpstr>
      <vt:lpstr>Preparing for Accreditation</vt:lpstr>
      <vt:lpstr>Preparing for Accreditation</vt:lpstr>
      <vt:lpstr>Preparing for Accreditation</vt:lpstr>
      <vt:lpstr>Preparing for Accreditation</vt:lpstr>
      <vt:lpstr>Preparing for Accreditation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Preparing for Accreditation: An Introduction for Librarians</dc:title>
  <dc:creator>user</dc:creator>
  <cp:lastModifiedBy>Tolkyn Dzhangulova</cp:lastModifiedBy>
  <cp:revision>33</cp:revision>
  <dcterms:created xsi:type="dcterms:W3CDTF">2015-04-15T04:07:25Z</dcterms:created>
  <dcterms:modified xsi:type="dcterms:W3CDTF">2015-05-20T08:17:29Z</dcterms:modified>
</cp:coreProperties>
</file>