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7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embeddedFontLst>
    <p:embeddedFont>
      <p:font typeface="Playfair Display Medium"/>
      <p:regular r:id="rId26"/>
      <p:bold r:id="rId27"/>
      <p:italic r:id="rId28"/>
      <p:boldItalic r:id="rId29"/>
    </p:embeddedFont>
    <p:embeddedFont>
      <p:font typeface="Prata"/>
      <p:regular r:id="rId30"/>
    </p:embeddedFont>
    <p:embeddedFont>
      <p:font typeface="Playfair Display"/>
      <p:regular r:id="rId31"/>
      <p:bold r:id="rId32"/>
      <p:italic r:id="rId33"/>
      <p:boldItalic r:id="rId34"/>
    </p:embeddedFont>
    <p:embeddedFont>
      <p:font typeface="Alegreya Sans"/>
      <p:regular r:id="rId35"/>
      <p:bold r:id="rId36"/>
      <p:italic r:id="rId37"/>
      <p:boldItalic r:id="rId38"/>
    </p:embeddedFont>
    <p:embeddedFont>
      <p:font typeface="Inter Medium"/>
      <p:regular r:id="rId39"/>
      <p:bold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41" roundtripDataSignature="AMtx7mjLm4DN8PHiTokUcpTEIansu0rO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InterMedium-bold.fntdata"/><Relationship Id="rId20" Type="http://schemas.openxmlformats.org/officeDocument/2006/relationships/slide" Target="slides/slide15.xml"/><Relationship Id="rId41" Type="http://customschemas.google.com/relationships/presentationmetadata" Target="meta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PlayfairDisplayMedium-regular.fntdata"/><Relationship Id="rId25" Type="http://schemas.openxmlformats.org/officeDocument/2006/relationships/slide" Target="slides/slide20.xml"/><Relationship Id="rId28" Type="http://schemas.openxmlformats.org/officeDocument/2006/relationships/font" Target="fonts/PlayfairDisplayMedium-italic.fntdata"/><Relationship Id="rId27" Type="http://schemas.openxmlformats.org/officeDocument/2006/relationships/font" Target="fonts/PlayfairDisplayMedium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PlayfairDisplayMedium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PlayfairDisplay-regular.fntdata"/><Relationship Id="rId30" Type="http://schemas.openxmlformats.org/officeDocument/2006/relationships/font" Target="fonts/Prata-regular.fntdata"/><Relationship Id="rId11" Type="http://schemas.openxmlformats.org/officeDocument/2006/relationships/slide" Target="slides/slide6.xml"/><Relationship Id="rId33" Type="http://schemas.openxmlformats.org/officeDocument/2006/relationships/font" Target="fonts/PlayfairDisplay-italic.fntdata"/><Relationship Id="rId10" Type="http://schemas.openxmlformats.org/officeDocument/2006/relationships/slide" Target="slides/slide5.xml"/><Relationship Id="rId32" Type="http://schemas.openxmlformats.org/officeDocument/2006/relationships/font" Target="fonts/PlayfairDisplay-bold.fntdata"/><Relationship Id="rId13" Type="http://schemas.openxmlformats.org/officeDocument/2006/relationships/slide" Target="slides/slide8.xml"/><Relationship Id="rId35" Type="http://schemas.openxmlformats.org/officeDocument/2006/relationships/font" Target="fonts/AlegreyaSans-regular.fntdata"/><Relationship Id="rId12" Type="http://schemas.openxmlformats.org/officeDocument/2006/relationships/slide" Target="slides/slide7.xml"/><Relationship Id="rId34" Type="http://schemas.openxmlformats.org/officeDocument/2006/relationships/font" Target="fonts/PlayfairDisplay-boldItalic.fntdata"/><Relationship Id="rId15" Type="http://schemas.openxmlformats.org/officeDocument/2006/relationships/slide" Target="slides/slide10.xml"/><Relationship Id="rId37" Type="http://schemas.openxmlformats.org/officeDocument/2006/relationships/font" Target="fonts/AlegreyaSans-italic.fntdata"/><Relationship Id="rId14" Type="http://schemas.openxmlformats.org/officeDocument/2006/relationships/slide" Target="slides/slide9.xml"/><Relationship Id="rId36" Type="http://schemas.openxmlformats.org/officeDocument/2006/relationships/font" Target="fonts/AlegreyaSans-bold.fntdata"/><Relationship Id="rId17" Type="http://schemas.openxmlformats.org/officeDocument/2006/relationships/slide" Target="slides/slide12.xml"/><Relationship Id="rId39" Type="http://schemas.openxmlformats.org/officeDocument/2006/relationships/font" Target="fonts/InterMedium-regular.fntdata"/><Relationship Id="rId16" Type="http://schemas.openxmlformats.org/officeDocument/2006/relationships/slide" Target="slides/slide11.xml"/><Relationship Id="rId38" Type="http://schemas.openxmlformats.org/officeDocument/2006/relationships/font" Target="fonts/AlegreyaSans-bold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2f5016e17f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5" name="Google Shape;175;g12f5016e17f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19e077fe091_1_2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6" name="Google Shape;306;g19e077fe091_1_2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9e077fe091_1_16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0" name="Google Shape;320;g19e077fe091_1_16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19d021f3ee0_0_217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4" name="Google Shape;334;g19d021f3ee0_0_217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1a0dd514e96_1_1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56" name="Google Shape;356;g1a0dd514e96_1_1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1a0dd514e96_1_36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76" name="Google Shape;376;g1a0dd514e96_1_36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1a0dd514e96_1_59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96" name="Google Shape;396;g1a0dd514e96_1_59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1a0dd514e96_1_84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14" name="Google Shape;414;g1a0dd514e96_1_84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1a0dd514e96_1_108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32" name="Google Shape;432;g1a0dd514e96_1_108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1a0dd514e96_1_128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50" name="Google Shape;450;g1a0dd514e96_1_128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19d0aa5dbd3_0_91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66" name="Google Shape;466;g19d0aa5dbd3_0_91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9d021f3ee0_0_178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1" name="Google Shape;191;g19d021f3ee0_0_178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1a49fb51eae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80" name="Google Shape;480;g1a49fb51eae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9dd6820a08_5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5" name="Google Shape;205;g19dd6820a08_5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19dd6820a08_5_35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0" name="Google Shape;220;g19dd6820a08_5_35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9dd6820a08_5_62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4" name="Google Shape;234;g19dd6820a08_5_62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19dd6820a08_5_75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8" name="Google Shape;248;g19dd6820a08_5_75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19dd6820a08_5_88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2" name="Google Shape;262;g19dd6820a08_5_88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19dd6820a08_5_108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6" name="Google Shape;276;g19dd6820a08_5_108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16dae1431bf_0_377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1" name="Google Shape;291;g16dae1431bf_0_377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 type="obj">
  <p:cSld name="OBJECT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f5016e17f_0_48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g12f5016e17f_0_4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g12f5016e17f_0_48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/>
          <p:nvPr>
            <p:ph idx="1" type="body"/>
          </p:nvPr>
        </p:nvSpPr>
        <p:spPr>
          <a:xfrm>
            <a:off x="713175" y="2455862"/>
            <a:ext cx="3460800" cy="125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type="title"/>
          </p:nvPr>
        </p:nvSpPr>
        <p:spPr>
          <a:xfrm>
            <a:off x="713200" y="1405460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0" name="Google Shape;50;p24"/>
          <p:cNvSpPr txBox="1"/>
          <p:nvPr>
            <p:ph idx="1" type="subTitle"/>
          </p:nvPr>
        </p:nvSpPr>
        <p:spPr>
          <a:xfrm>
            <a:off x="1507488" y="3492794"/>
            <a:ext cx="23640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4"/>
          <p:cNvSpPr txBox="1"/>
          <p:nvPr>
            <p:ph idx="2" type="subTitle"/>
          </p:nvPr>
        </p:nvSpPr>
        <p:spPr>
          <a:xfrm>
            <a:off x="5272513" y="3492794"/>
            <a:ext cx="23640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4"/>
          <p:cNvSpPr txBox="1"/>
          <p:nvPr>
            <p:ph idx="3" type="subTitle"/>
          </p:nvPr>
        </p:nvSpPr>
        <p:spPr>
          <a:xfrm>
            <a:off x="1570188" y="2874399"/>
            <a:ext cx="2238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3" name="Google Shape;53;p24"/>
          <p:cNvSpPr txBox="1"/>
          <p:nvPr>
            <p:ph idx="4" type="subTitle"/>
          </p:nvPr>
        </p:nvSpPr>
        <p:spPr>
          <a:xfrm>
            <a:off x="5335150" y="2874399"/>
            <a:ext cx="2238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/>
          <p:nvPr>
            <p:ph type="title"/>
          </p:nvPr>
        </p:nvSpPr>
        <p:spPr>
          <a:xfrm>
            <a:off x="4764550" y="755400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6" name="Google Shape;56;p25"/>
          <p:cNvSpPr txBox="1"/>
          <p:nvPr>
            <p:ph idx="1" type="body"/>
          </p:nvPr>
        </p:nvSpPr>
        <p:spPr>
          <a:xfrm>
            <a:off x="4764550" y="2179800"/>
            <a:ext cx="3588600" cy="22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/>
          <p:nvPr>
            <p:ph type="ctrTitle"/>
          </p:nvPr>
        </p:nvSpPr>
        <p:spPr>
          <a:xfrm>
            <a:off x="1392900" y="1686300"/>
            <a:ext cx="6358200" cy="177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7"/>
          <p:cNvSpPr txBox="1"/>
          <p:nvPr>
            <p:ph type="title"/>
          </p:nvPr>
        </p:nvSpPr>
        <p:spPr>
          <a:xfrm flipH="1">
            <a:off x="3121679" y="3027600"/>
            <a:ext cx="3875700" cy="45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1" name="Google Shape;61;p27"/>
          <p:cNvSpPr txBox="1"/>
          <p:nvPr>
            <p:ph idx="1" type="subTitle"/>
          </p:nvPr>
        </p:nvSpPr>
        <p:spPr>
          <a:xfrm>
            <a:off x="4736579" y="3893642"/>
            <a:ext cx="22608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62" name="Google Shape;62;p27"/>
          <p:cNvSpPr txBox="1"/>
          <p:nvPr>
            <p:ph idx="2" type="title"/>
          </p:nvPr>
        </p:nvSpPr>
        <p:spPr>
          <a:xfrm>
            <a:off x="7007665" y="2593046"/>
            <a:ext cx="171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8"/>
          <p:cNvSpPr txBox="1"/>
          <p:nvPr>
            <p:ph type="title"/>
          </p:nvPr>
        </p:nvSpPr>
        <p:spPr>
          <a:xfrm>
            <a:off x="4247350" y="2358509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3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0"/>
          <p:cNvSpPr txBox="1"/>
          <p:nvPr>
            <p:ph idx="1" type="subTitle"/>
          </p:nvPr>
        </p:nvSpPr>
        <p:spPr>
          <a:xfrm>
            <a:off x="2084658" y="1317421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68" name="Google Shape;68;p30"/>
          <p:cNvSpPr txBox="1"/>
          <p:nvPr>
            <p:ph idx="2" type="subTitle"/>
          </p:nvPr>
        </p:nvSpPr>
        <p:spPr>
          <a:xfrm>
            <a:off x="2084657" y="1938788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9" name="Google Shape;69;p30"/>
          <p:cNvSpPr txBox="1"/>
          <p:nvPr>
            <p:ph idx="3" type="subTitle"/>
          </p:nvPr>
        </p:nvSpPr>
        <p:spPr>
          <a:xfrm>
            <a:off x="6042407" y="1318096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0" name="Google Shape;70;p30"/>
          <p:cNvSpPr txBox="1"/>
          <p:nvPr>
            <p:ph idx="4" type="subTitle"/>
          </p:nvPr>
        </p:nvSpPr>
        <p:spPr>
          <a:xfrm>
            <a:off x="6042407" y="1939588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1" name="Google Shape;71;p30"/>
          <p:cNvSpPr txBox="1"/>
          <p:nvPr>
            <p:ph idx="5" type="subTitle"/>
          </p:nvPr>
        </p:nvSpPr>
        <p:spPr>
          <a:xfrm>
            <a:off x="2084658" y="2815744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2" name="Google Shape;72;p30"/>
          <p:cNvSpPr txBox="1"/>
          <p:nvPr>
            <p:ph idx="6" type="subTitle"/>
          </p:nvPr>
        </p:nvSpPr>
        <p:spPr>
          <a:xfrm>
            <a:off x="2084658" y="3443260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3" name="Google Shape;73;p30"/>
          <p:cNvSpPr txBox="1"/>
          <p:nvPr>
            <p:ph type="title"/>
          </p:nvPr>
        </p:nvSpPr>
        <p:spPr>
          <a:xfrm>
            <a:off x="994294" y="1637912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4" name="Google Shape;74;p30"/>
          <p:cNvSpPr txBox="1"/>
          <p:nvPr>
            <p:ph idx="7" type="title"/>
          </p:nvPr>
        </p:nvSpPr>
        <p:spPr>
          <a:xfrm>
            <a:off x="4943648" y="1691700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30"/>
          <p:cNvSpPr txBox="1"/>
          <p:nvPr>
            <p:ph idx="8" type="title"/>
          </p:nvPr>
        </p:nvSpPr>
        <p:spPr>
          <a:xfrm>
            <a:off x="967375" y="3139859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6" name="Google Shape;76;p30"/>
          <p:cNvSpPr txBox="1"/>
          <p:nvPr>
            <p:ph idx="9" type="subTitle"/>
          </p:nvPr>
        </p:nvSpPr>
        <p:spPr>
          <a:xfrm>
            <a:off x="6042408" y="2815744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7" name="Google Shape;77;p30"/>
          <p:cNvSpPr txBox="1"/>
          <p:nvPr>
            <p:ph idx="13" type="subTitle"/>
          </p:nvPr>
        </p:nvSpPr>
        <p:spPr>
          <a:xfrm>
            <a:off x="6042408" y="3443260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8" name="Google Shape;78;p30"/>
          <p:cNvSpPr txBox="1"/>
          <p:nvPr>
            <p:ph idx="14" type="title"/>
          </p:nvPr>
        </p:nvSpPr>
        <p:spPr>
          <a:xfrm>
            <a:off x="4943625" y="3193647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9" name="Google Shape;79;p30"/>
          <p:cNvSpPr txBox="1"/>
          <p:nvPr>
            <p:ph idx="15"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2" name="Google Shape;82;p31"/>
          <p:cNvSpPr txBox="1"/>
          <p:nvPr>
            <p:ph idx="1" type="subTitle"/>
          </p:nvPr>
        </p:nvSpPr>
        <p:spPr>
          <a:xfrm>
            <a:off x="1145875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1"/>
          <p:cNvSpPr txBox="1"/>
          <p:nvPr>
            <p:ph idx="2" type="subTitle"/>
          </p:nvPr>
        </p:nvSpPr>
        <p:spPr>
          <a:xfrm>
            <a:off x="3522518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1"/>
          <p:cNvSpPr txBox="1"/>
          <p:nvPr>
            <p:ph idx="3" type="subTitle"/>
          </p:nvPr>
        </p:nvSpPr>
        <p:spPr>
          <a:xfrm>
            <a:off x="1201545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5" name="Google Shape;85;p31"/>
          <p:cNvSpPr txBox="1"/>
          <p:nvPr>
            <p:ph idx="4" type="subTitle"/>
          </p:nvPr>
        </p:nvSpPr>
        <p:spPr>
          <a:xfrm>
            <a:off x="3578133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6" name="Google Shape;86;p31"/>
          <p:cNvSpPr txBox="1"/>
          <p:nvPr>
            <p:ph idx="5" type="subTitle"/>
          </p:nvPr>
        </p:nvSpPr>
        <p:spPr>
          <a:xfrm>
            <a:off x="5899162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1"/>
          <p:cNvSpPr txBox="1"/>
          <p:nvPr>
            <p:ph idx="6" type="subTitle"/>
          </p:nvPr>
        </p:nvSpPr>
        <p:spPr>
          <a:xfrm>
            <a:off x="5954832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">
  <p:cSld name="CUSTOM_11_1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2"/>
          <p:cNvSpPr txBox="1"/>
          <p:nvPr>
            <p:ph idx="1" type="subTitle"/>
          </p:nvPr>
        </p:nvSpPr>
        <p:spPr>
          <a:xfrm>
            <a:off x="2377650" y="37579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0" name="Google Shape;90;p32"/>
          <p:cNvSpPr txBox="1"/>
          <p:nvPr>
            <p:ph idx="2" type="subTitle"/>
          </p:nvPr>
        </p:nvSpPr>
        <p:spPr>
          <a:xfrm>
            <a:off x="2377724" y="1954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1" name="Google Shape;91;p32"/>
          <p:cNvSpPr txBox="1"/>
          <p:nvPr>
            <p:ph idx="3" type="subTitle"/>
          </p:nvPr>
        </p:nvSpPr>
        <p:spPr>
          <a:xfrm>
            <a:off x="6035225" y="1954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2" name="Google Shape;92;p32"/>
          <p:cNvSpPr txBox="1"/>
          <p:nvPr>
            <p:ph idx="4" type="subTitle"/>
          </p:nvPr>
        </p:nvSpPr>
        <p:spPr>
          <a:xfrm>
            <a:off x="6035251" y="37579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3" name="Google Shape;93;p32"/>
          <p:cNvSpPr txBox="1"/>
          <p:nvPr>
            <p:ph idx="5" type="subTitle"/>
          </p:nvPr>
        </p:nvSpPr>
        <p:spPr>
          <a:xfrm>
            <a:off x="2377725" y="318988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4" name="Google Shape;94;p32"/>
          <p:cNvSpPr txBox="1"/>
          <p:nvPr>
            <p:ph idx="6" type="subTitle"/>
          </p:nvPr>
        </p:nvSpPr>
        <p:spPr>
          <a:xfrm>
            <a:off x="2377700" y="1391723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5" name="Google Shape;95;p32"/>
          <p:cNvSpPr txBox="1"/>
          <p:nvPr>
            <p:ph idx="7" type="subTitle"/>
          </p:nvPr>
        </p:nvSpPr>
        <p:spPr>
          <a:xfrm>
            <a:off x="6035200" y="1391723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6" name="Google Shape;96;p32"/>
          <p:cNvSpPr txBox="1"/>
          <p:nvPr>
            <p:ph idx="8" type="subTitle"/>
          </p:nvPr>
        </p:nvSpPr>
        <p:spPr>
          <a:xfrm>
            <a:off x="6035169" y="318988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7" name="Google Shape;97;p32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5"/>
          <p:cNvSpPr txBox="1"/>
          <p:nvPr>
            <p:ph type="ctrTitle"/>
          </p:nvPr>
        </p:nvSpPr>
        <p:spPr>
          <a:xfrm>
            <a:off x="713225" y="1723661"/>
            <a:ext cx="4235100" cy="15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p15"/>
          <p:cNvSpPr txBox="1"/>
          <p:nvPr>
            <p:ph idx="1" type="subTitle"/>
          </p:nvPr>
        </p:nvSpPr>
        <p:spPr>
          <a:xfrm>
            <a:off x="713275" y="3423151"/>
            <a:ext cx="42351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">
  <p:cSld name="CUSTOM_8_1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3"/>
          <p:cNvSpPr txBox="1"/>
          <p:nvPr>
            <p:ph idx="1" type="subTitle"/>
          </p:nvPr>
        </p:nvSpPr>
        <p:spPr>
          <a:xfrm>
            <a:off x="94926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0" name="Google Shape;100;p33"/>
          <p:cNvSpPr txBox="1"/>
          <p:nvPr>
            <p:ph idx="2" type="subTitle"/>
          </p:nvPr>
        </p:nvSpPr>
        <p:spPr>
          <a:xfrm>
            <a:off x="889575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1" name="Google Shape;101;p33"/>
          <p:cNvSpPr txBox="1"/>
          <p:nvPr>
            <p:ph idx="3" type="subTitle"/>
          </p:nvPr>
        </p:nvSpPr>
        <p:spPr>
          <a:xfrm>
            <a:off x="949267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2" name="Google Shape;102;p33"/>
          <p:cNvSpPr txBox="1"/>
          <p:nvPr>
            <p:ph idx="4" type="subTitle"/>
          </p:nvPr>
        </p:nvSpPr>
        <p:spPr>
          <a:xfrm>
            <a:off x="889575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3" name="Google Shape;103;p33"/>
          <p:cNvSpPr txBox="1"/>
          <p:nvPr>
            <p:ph idx="5" type="subTitle"/>
          </p:nvPr>
        </p:nvSpPr>
        <p:spPr>
          <a:xfrm>
            <a:off x="3569412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4" name="Google Shape;104;p33"/>
          <p:cNvSpPr txBox="1"/>
          <p:nvPr>
            <p:ph idx="6" type="subTitle"/>
          </p:nvPr>
        </p:nvSpPr>
        <p:spPr>
          <a:xfrm>
            <a:off x="3629092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5" name="Google Shape;105;p33"/>
          <p:cNvSpPr txBox="1"/>
          <p:nvPr>
            <p:ph idx="7" type="subTitle"/>
          </p:nvPr>
        </p:nvSpPr>
        <p:spPr>
          <a:xfrm>
            <a:off x="3569412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6" name="Google Shape;106;p33"/>
          <p:cNvSpPr txBox="1"/>
          <p:nvPr>
            <p:ph idx="8" type="subTitle"/>
          </p:nvPr>
        </p:nvSpPr>
        <p:spPr>
          <a:xfrm>
            <a:off x="630891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7" name="Google Shape;107;p33"/>
          <p:cNvSpPr txBox="1"/>
          <p:nvPr>
            <p:ph idx="9" type="subTitle"/>
          </p:nvPr>
        </p:nvSpPr>
        <p:spPr>
          <a:xfrm>
            <a:off x="6249273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8" name="Google Shape;108;p33"/>
          <p:cNvSpPr txBox="1"/>
          <p:nvPr>
            <p:ph idx="13" type="subTitle"/>
          </p:nvPr>
        </p:nvSpPr>
        <p:spPr>
          <a:xfrm>
            <a:off x="6308917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9" name="Google Shape;109;p33"/>
          <p:cNvSpPr txBox="1"/>
          <p:nvPr>
            <p:ph idx="14" type="subTitle"/>
          </p:nvPr>
        </p:nvSpPr>
        <p:spPr>
          <a:xfrm>
            <a:off x="6249273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10" name="Google Shape;110;p33"/>
          <p:cNvSpPr txBox="1"/>
          <p:nvPr>
            <p:ph idx="15" type="subTitle"/>
          </p:nvPr>
        </p:nvSpPr>
        <p:spPr>
          <a:xfrm>
            <a:off x="362911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11" name="Google Shape;111;p33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2">
  <p:cSld name="CUSTOM_9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4"/>
          <p:cNvSpPr txBox="1"/>
          <p:nvPr>
            <p:ph type="title"/>
          </p:nvPr>
        </p:nvSpPr>
        <p:spPr>
          <a:xfrm>
            <a:off x="713200" y="1411756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4" name="Google Shape;114;p34"/>
          <p:cNvSpPr txBox="1"/>
          <p:nvPr>
            <p:ph idx="1" type="subTitle"/>
          </p:nvPr>
        </p:nvSpPr>
        <p:spPr>
          <a:xfrm>
            <a:off x="713225" y="2412113"/>
            <a:ext cx="3120900" cy="124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3">
  <p:cSld name="CUSTOM_9_1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5"/>
          <p:cNvSpPr txBox="1"/>
          <p:nvPr>
            <p:ph type="title"/>
          </p:nvPr>
        </p:nvSpPr>
        <p:spPr>
          <a:xfrm>
            <a:off x="5309850" y="1411756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7" name="Google Shape;117;p35"/>
          <p:cNvSpPr txBox="1"/>
          <p:nvPr>
            <p:ph idx="1" type="subTitle"/>
          </p:nvPr>
        </p:nvSpPr>
        <p:spPr>
          <a:xfrm>
            <a:off x="5309875" y="2409376"/>
            <a:ext cx="3120900" cy="124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3pPr>
            <a:lvl4pPr lvl="3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lvl="4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lvl="5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lvl="6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lvl="7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lvl="8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words">
  <p:cSld name="CUSTOM_7_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6"/>
          <p:cNvSpPr txBox="1"/>
          <p:nvPr>
            <p:ph type="ctrTitle"/>
          </p:nvPr>
        </p:nvSpPr>
        <p:spPr>
          <a:xfrm>
            <a:off x="1392900" y="1666318"/>
            <a:ext cx="6358200" cy="111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20" name="Google Shape;120;p36"/>
          <p:cNvSpPr txBox="1"/>
          <p:nvPr>
            <p:ph idx="1" type="subTitle"/>
          </p:nvPr>
        </p:nvSpPr>
        <p:spPr>
          <a:xfrm>
            <a:off x="2475600" y="2834282"/>
            <a:ext cx="4192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">
  <p:cSld name="CUSTOM_7_2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7"/>
          <p:cNvSpPr txBox="1"/>
          <p:nvPr>
            <p:ph type="ctrTitle"/>
          </p:nvPr>
        </p:nvSpPr>
        <p:spPr>
          <a:xfrm>
            <a:off x="724850" y="2306883"/>
            <a:ext cx="32490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3" name="Google Shape;123;p37"/>
          <p:cNvSpPr txBox="1"/>
          <p:nvPr>
            <p:ph idx="1" type="subTitle"/>
          </p:nvPr>
        </p:nvSpPr>
        <p:spPr>
          <a:xfrm>
            <a:off x="724850" y="3850366"/>
            <a:ext cx="24066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2">
  <p:cSld name="CUSTOM_7_2_1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8"/>
          <p:cNvSpPr txBox="1"/>
          <p:nvPr>
            <p:ph type="ctrTitle"/>
          </p:nvPr>
        </p:nvSpPr>
        <p:spPr>
          <a:xfrm flipH="1">
            <a:off x="5181775" y="2312751"/>
            <a:ext cx="32490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6" name="Google Shape;126;p38"/>
          <p:cNvSpPr txBox="1"/>
          <p:nvPr>
            <p:ph idx="1" type="subTitle"/>
          </p:nvPr>
        </p:nvSpPr>
        <p:spPr>
          <a:xfrm flipH="1">
            <a:off x="6024175" y="3849938"/>
            <a:ext cx="24066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 ">
  <p:cSld name="CUSTOM_14_1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9"/>
          <p:cNvSpPr txBox="1"/>
          <p:nvPr>
            <p:ph type="title"/>
          </p:nvPr>
        </p:nvSpPr>
        <p:spPr>
          <a:xfrm>
            <a:off x="4572000" y="540000"/>
            <a:ext cx="3847200" cy="9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9" name="Google Shape;129;p39"/>
          <p:cNvSpPr txBox="1"/>
          <p:nvPr>
            <p:ph idx="1" type="subTitle"/>
          </p:nvPr>
        </p:nvSpPr>
        <p:spPr>
          <a:xfrm>
            <a:off x="4572025" y="23982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30" name="Google Shape;130;p39"/>
          <p:cNvSpPr txBox="1"/>
          <p:nvPr>
            <p:ph idx="2" type="subTitle"/>
          </p:nvPr>
        </p:nvSpPr>
        <p:spPr>
          <a:xfrm>
            <a:off x="4572000" y="1727676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1" name="Google Shape;131;p39"/>
          <p:cNvSpPr txBox="1"/>
          <p:nvPr>
            <p:ph idx="3" type="subTitle"/>
          </p:nvPr>
        </p:nvSpPr>
        <p:spPr>
          <a:xfrm>
            <a:off x="4572025" y="3973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32" name="Google Shape;132;p39"/>
          <p:cNvSpPr txBox="1"/>
          <p:nvPr>
            <p:ph idx="4" type="subTitle"/>
          </p:nvPr>
        </p:nvSpPr>
        <p:spPr>
          <a:xfrm>
            <a:off x="4572000" y="3291929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0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0"/>
          <p:cNvSpPr txBox="1"/>
          <p:nvPr>
            <p:ph type="ctrTitle"/>
          </p:nvPr>
        </p:nvSpPr>
        <p:spPr>
          <a:xfrm>
            <a:off x="1392900" y="803597"/>
            <a:ext cx="6358200" cy="88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35" name="Google Shape;135;p40"/>
          <p:cNvSpPr txBox="1"/>
          <p:nvPr>
            <p:ph idx="1" type="subTitle"/>
          </p:nvPr>
        </p:nvSpPr>
        <p:spPr>
          <a:xfrm>
            <a:off x="2475600" y="1896159"/>
            <a:ext cx="4192800" cy="1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6" name="Google Shape;136;p40"/>
          <p:cNvSpPr txBox="1"/>
          <p:nvPr/>
        </p:nvSpPr>
        <p:spPr>
          <a:xfrm>
            <a:off x="2133100" y="3774892"/>
            <a:ext cx="48768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CREDITS: This presentation template was created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including icons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and infographics &amp; images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i="0" sz="1200" u="none" cap="none" strike="noStrike">
              <a:solidFill>
                <a:schemeClr val="lt2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5">
    <p:bg>
      <p:bgPr>
        <a:solidFill>
          <a:schemeClr val="dk2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5_1">
    <p:bg>
      <p:bgPr>
        <a:solidFill>
          <a:schemeClr val="lt2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6"/>
          <p:cNvSpPr txBox="1"/>
          <p:nvPr>
            <p:ph hasCustomPrompt="1" type="title"/>
          </p:nvPr>
        </p:nvSpPr>
        <p:spPr>
          <a:xfrm>
            <a:off x="713225" y="1638488"/>
            <a:ext cx="7717500" cy="12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8" name="Google Shape;18;p16"/>
          <p:cNvSpPr txBox="1"/>
          <p:nvPr>
            <p:ph idx="1" type="body"/>
          </p:nvPr>
        </p:nvSpPr>
        <p:spPr>
          <a:xfrm>
            <a:off x="713250" y="2994413"/>
            <a:ext cx="77175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2f5016e17f_0_240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7" name="Google Shape;147;g12f5016e17f_0_240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8" name="Google Shape;148;g12f5016e17f_0_240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9" name="Google Shape;149;g12f5016e17f_0_240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0" name="Google Shape;150;g12f5016e17f_0_24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2f5016e17f_0_23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3" name="Google Shape;153;g12f5016e17f_0_23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4" name="Google Shape;154;g12f5016e17f_0_23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2f5016e17f_0_246"/>
          <p:cNvSpPr txBox="1"/>
          <p:nvPr>
            <p:ph type="ctrTitle"/>
          </p:nvPr>
        </p:nvSpPr>
        <p:spPr>
          <a:xfrm>
            <a:off x="685800" y="1594485"/>
            <a:ext cx="77724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7" name="Google Shape;157;g12f5016e17f_0_246"/>
          <p:cNvSpPr txBox="1"/>
          <p:nvPr>
            <p:ph idx="1" type="subTitle"/>
          </p:nvPr>
        </p:nvSpPr>
        <p:spPr>
          <a:xfrm>
            <a:off x="1371600" y="2880360"/>
            <a:ext cx="64008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8" name="Google Shape;158;g12f5016e17f_0_24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9" name="Google Shape;159;g12f5016e17f_0_24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0" name="Google Shape;160;g12f5016e17f_0_24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f5016e17f_0_252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3" name="Google Shape;163;g12f5016e17f_0_252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4" name="Google Shape;164;g12f5016e17f_0_252"/>
          <p:cNvSpPr txBox="1"/>
          <p:nvPr>
            <p:ph idx="2" type="body"/>
          </p:nvPr>
        </p:nvSpPr>
        <p:spPr>
          <a:xfrm>
            <a:off x="470916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5" name="Google Shape;165;g12f5016e17f_0_252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6" name="Google Shape;166;g12f5016e17f_0_252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7" name="Google Shape;167;g12f5016e17f_0_252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2f5016e17f_0_259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0" name="Google Shape;170;g12f5016e17f_0_259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1" name="Google Shape;171;g12f5016e17f_0_259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2" name="Google Shape;172;g12f5016e17f_0_259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4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7"/>
          <p:cNvSpPr txBox="1"/>
          <p:nvPr>
            <p:ph type="title"/>
          </p:nvPr>
        </p:nvSpPr>
        <p:spPr>
          <a:xfrm>
            <a:off x="713250" y="1039533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17"/>
          <p:cNvSpPr txBox="1"/>
          <p:nvPr>
            <p:ph idx="1" type="subTitle"/>
          </p:nvPr>
        </p:nvSpPr>
        <p:spPr>
          <a:xfrm>
            <a:off x="2111675" y="1753459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22" name="Google Shape;22;p17"/>
          <p:cNvSpPr txBox="1"/>
          <p:nvPr>
            <p:ph idx="2" type="title"/>
          </p:nvPr>
        </p:nvSpPr>
        <p:spPr>
          <a:xfrm>
            <a:off x="713250" y="2193286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3" name="Google Shape;23;p17"/>
          <p:cNvSpPr txBox="1"/>
          <p:nvPr>
            <p:ph idx="3" type="subTitle"/>
          </p:nvPr>
        </p:nvSpPr>
        <p:spPr>
          <a:xfrm>
            <a:off x="2111675" y="2913935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24" name="Google Shape;24;p17"/>
          <p:cNvSpPr txBox="1"/>
          <p:nvPr>
            <p:ph idx="4" type="title"/>
          </p:nvPr>
        </p:nvSpPr>
        <p:spPr>
          <a:xfrm>
            <a:off x="713250" y="3367210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" name="Google Shape;25;p17"/>
          <p:cNvSpPr txBox="1"/>
          <p:nvPr>
            <p:ph idx="5" type="subTitle"/>
          </p:nvPr>
        </p:nvSpPr>
        <p:spPr>
          <a:xfrm>
            <a:off x="2111675" y="4060965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7_3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8"/>
          <p:cNvSpPr txBox="1"/>
          <p:nvPr>
            <p:ph type="title"/>
          </p:nvPr>
        </p:nvSpPr>
        <p:spPr>
          <a:xfrm>
            <a:off x="2533650" y="2391211"/>
            <a:ext cx="4076700" cy="106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20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8" name="Google Shape;28;p18"/>
          <p:cNvSpPr txBox="1"/>
          <p:nvPr>
            <p:ph idx="2" type="title"/>
          </p:nvPr>
        </p:nvSpPr>
        <p:spPr>
          <a:xfrm>
            <a:off x="3142200" y="3713593"/>
            <a:ext cx="28596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8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/>
          <p:nvPr>
            <p:ph idx="1" type="subTitle"/>
          </p:nvPr>
        </p:nvSpPr>
        <p:spPr>
          <a:xfrm>
            <a:off x="6322850" y="2713877"/>
            <a:ext cx="18558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3" name="Google Shape;33;p20"/>
          <p:cNvSpPr txBox="1"/>
          <p:nvPr>
            <p:ph idx="2" type="subTitle"/>
          </p:nvPr>
        </p:nvSpPr>
        <p:spPr>
          <a:xfrm>
            <a:off x="2511300" y="2713875"/>
            <a:ext cx="18558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4" name="Google Shape;34;p20"/>
          <p:cNvSpPr txBox="1"/>
          <p:nvPr>
            <p:ph idx="3" type="subTitle"/>
          </p:nvPr>
        </p:nvSpPr>
        <p:spPr>
          <a:xfrm>
            <a:off x="6322825" y="212573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5" name="Google Shape;35;p20"/>
          <p:cNvSpPr txBox="1"/>
          <p:nvPr>
            <p:ph idx="4" type="subTitle"/>
          </p:nvPr>
        </p:nvSpPr>
        <p:spPr>
          <a:xfrm>
            <a:off x="2511263" y="212573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6" name="Google Shape;36;p20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1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/>
        </p:nvSpPr>
        <p:spPr>
          <a:xfrm>
            <a:off x="707875" y="1032600"/>
            <a:ext cx="7717500" cy="3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40" name="Google Shape;40;p21"/>
          <p:cNvSpPr txBox="1"/>
          <p:nvPr>
            <p:ph idx="1" type="body"/>
          </p:nvPr>
        </p:nvSpPr>
        <p:spPr>
          <a:xfrm>
            <a:off x="713175" y="1104025"/>
            <a:ext cx="7717500" cy="3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AutoNum type="romanLcPeriod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2"/>
          <p:cNvSpPr txBox="1"/>
          <p:nvPr>
            <p:ph type="title"/>
          </p:nvPr>
        </p:nvSpPr>
        <p:spPr>
          <a:xfrm>
            <a:off x="2140325" y="2962825"/>
            <a:ext cx="3875700" cy="57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22"/>
          <p:cNvSpPr txBox="1"/>
          <p:nvPr>
            <p:ph idx="2" type="title"/>
          </p:nvPr>
        </p:nvSpPr>
        <p:spPr>
          <a:xfrm>
            <a:off x="443765" y="2593046"/>
            <a:ext cx="171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4" name="Google Shape;44;p22"/>
          <p:cNvSpPr txBox="1"/>
          <p:nvPr>
            <p:ph idx="1" type="subTitle"/>
          </p:nvPr>
        </p:nvSpPr>
        <p:spPr>
          <a:xfrm>
            <a:off x="2140325" y="3888394"/>
            <a:ext cx="26604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0" Type="http://schemas.openxmlformats.org/officeDocument/2006/relationships/theme" Target="../theme/theme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Medium"/>
              <a:buNone/>
              <a:defRPr b="0" i="0" sz="2800" u="none" cap="none" strike="noStrike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legreya Sans"/>
              <a:buChar char="●"/>
              <a:defRPr b="0" i="0" sz="18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340">
          <p15:clr>
            <a:srgbClr val="EA4335"/>
          </p15:clr>
        </p15:guide>
        <p15:guide id="2" orient="horz" pos="2897">
          <p15:clr>
            <a:srgbClr val="EA4335"/>
          </p15:clr>
        </p15:guide>
        <p15:guide id="3" pos="449">
          <p15:clr>
            <a:srgbClr val="EA4335"/>
          </p15:clr>
        </p15:guide>
        <p15:guide id="4" pos="5311">
          <p15:clr>
            <a:srgbClr val="EA4335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2f5016e17f_0_230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27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1" name="Google Shape;141;g12f5016e17f_0_230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g12f5016e17f_0_230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Google Shape;143;g12f5016e17f_0_230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4" name="Google Shape;144;g12f5016e17f_0_23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5.png"/><Relationship Id="rId6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Relationship Id="rId9" Type="http://schemas.openxmlformats.org/officeDocument/2006/relationships/image" Target="../media/image22.jpg"/><Relationship Id="rId5" Type="http://schemas.openxmlformats.org/officeDocument/2006/relationships/image" Target="../media/image13.png"/><Relationship Id="rId6" Type="http://schemas.openxmlformats.org/officeDocument/2006/relationships/image" Target="../media/image8.png"/><Relationship Id="rId7" Type="http://schemas.openxmlformats.org/officeDocument/2006/relationships/image" Target="../media/image15.png"/><Relationship Id="rId8" Type="http://schemas.openxmlformats.org/officeDocument/2006/relationships/image" Target="../media/image19.png"/><Relationship Id="rId10" Type="http://schemas.openxmlformats.org/officeDocument/2006/relationships/image" Target="../media/image2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Relationship Id="rId9" Type="http://schemas.openxmlformats.org/officeDocument/2006/relationships/image" Target="../media/image23.png"/><Relationship Id="rId5" Type="http://schemas.openxmlformats.org/officeDocument/2006/relationships/image" Target="../media/image13.png"/><Relationship Id="rId6" Type="http://schemas.openxmlformats.org/officeDocument/2006/relationships/image" Target="../media/image8.png"/><Relationship Id="rId7" Type="http://schemas.openxmlformats.org/officeDocument/2006/relationships/image" Target="../media/image47.png"/><Relationship Id="rId8" Type="http://schemas.openxmlformats.org/officeDocument/2006/relationships/image" Target="../media/image2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Relationship Id="rId9" Type="http://schemas.openxmlformats.org/officeDocument/2006/relationships/image" Target="../media/image32.png"/><Relationship Id="rId5" Type="http://schemas.openxmlformats.org/officeDocument/2006/relationships/image" Target="../media/image13.png"/><Relationship Id="rId6" Type="http://schemas.openxmlformats.org/officeDocument/2006/relationships/image" Target="../media/image8.png"/><Relationship Id="rId7" Type="http://schemas.openxmlformats.org/officeDocument/2006/relationships/image" Target="../media/image25.jpg"/><Relationship Id="rId8" Type="http://schemas.openxmlformats.org/officeDocument/2006/relationships/image" Target="../media/image26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Relationship Id="rId5" Type="http://schemas.openxmlformats.org/officeDocument/2006/relationships/image" Target="../media/image13.png"/><Relationship Id="rId6" Type="http://schemas.openxmlformats.org/officeDocument/2006/relationships/image" Target="../media/image8.png"/><Relationship Id="rId7" Type="http://schemas.openxmlformats.org/officeDocument/2006/relationships/image" Target="../media/image30.png"/><Relationship Id="rId8" Type="http://schemas.openxmlformats.org/officeDocument/2006/relationships/image" Target="../media/image3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Relationship Id="rId5" Type="http://schemas.openxmlformats.org/officeDocument/2006/relationships/image" Target="../media/image13.png"/><Relationship Id="rId6" Type="http://schemas.openxmlformats.org/officeDocument/2006/relationships/image" Target="../media/image8.png"/><Relationship Id="rId7" Type="http://schemas.openxmlformats.org/officeDocument/2006/relationships/image" Target="../media/image31.png"/><Relationship Id="rId8" Type="http://schemas.openxmlformats.org/officeDocument/2006/relationships/image" Target="../media/image3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Relationship Id="rId5" Type="http://schemas.openxmlformats.org/officeDocument/2006/relationships/image" Target="../media/image13.png"/><Relationship Id="rId6" Type="http://schemas.openxmlformats.org/officeDocument/2006/relationships/image" Target="../media/image8.png"/><Relationship Id="rId7" Type="http://schemas.openxmlformats.org/officeDocument/2006/relationships/image" Target="../media/image43.jpg"/><Relationship Id="rId8" Type="http://schemas.openxmlformats.org/officeDocument/2006/relationships/image" Target="../media/image3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Relationship Id="rId5" Type="http://schemas.openxmlformats.org/officeDocument/2006/relationships/image" Target="../media/image13.png"/><Relationship Id="rId6" Type="http://schemas.openxmlformats.org/officeDocument/2006/relationships/image" Target="../media/image8.png"/><Relationship Id="rId7" Type="http://schemas.openxmlformats.org/officeDocument/2006/relationships/image" Target="../media/image38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8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png"/><Relationship Id="rId4" Type="http://schemas.openxmlformats.org/officeDocument/2006/relationships/hyperlink" Target="https://www.facebook.com/ziyat.abdykaimov" TargetMode="External"/><Relationship Id="rId9" Type="http://schemas.openxmlformats.org/officeDocument/2006/relationships/hyperlink" Target="http://www.freepik.com" TargetMode="External"/><Relationship Id="rId5" Type="http://schemas.openxmlformats.org/officeDocument/2006/relationships/image" Target="../media/image4.png"/><Relationship Id="rId6" Type="http://schemas.openxmlformats.org/officeDocument/2006/relationships/image" Target="../media/image1.png"/><Relationship Id="rId7" Type="http://schemas.openxmlformats.org/officeDocument/2006/relationships/image" Target="../media/image8.png"/><Relationship Id="rId8" Type="http://schemas.openxmlformats.org/officeDocument/2006/relationships/image" Target="../media/image46.jpg"/><Relationship Id="rId11" Type="http://schemas.openxmlformats.org/officeDocument/2006/relationships/hyperlink" Target="http://www.canva.com" TargetMode="External"/><Relationship Id="rId10" Type="http://schemas.openxmlformats.org/officeDocument/2006/relationships/hyperlink" Target="https://invacenter.ru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9" Type="http://schemas.openxmlformats.org/officeDocument/2006/relationships/image" Target="../media/image27.png"/><Relationship Id="rId5" Type="http://schemas.openxmlformats.org/officeDocument/2006/relationships/image" Target="../media/image8.png"/><Relationship Id="rId6" Type="http://schemas.openxmlformats.org/officeDocument/2006/relationships/image" Target="../media/image36.png"/><Relationship Id="rId7" Type="http://schemas.openxmlformats.org/officeDocument/2006/relationships/image" Target="../media/image21.png"/><Relationship Id="rId8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8.png"/><Relationship Id="rId7" Type="http://schemas.openxmlformats.org/officeDocument/2006/relationships/image" Target="../media/image2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8.png"/><Relationship Id="rId7" Type="http://schemas.openxmlformats.org/officeDocument/2006/relationships/image" Target="../media/image3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8.png"/><Relationship Id="rId7" Type="http://schemas.openxmlformats.org/officeDocument/2006/relationships/image" Target="../media/image2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8.png"/><Relationship Id="rId7" Type="http://schemas.openxmlformats.org/officeDocument/2006/relationships/image" Target="../media/image4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8.png"/><Relationship Id="rId7" Type="http://schemas.openxmlformats.org/officeDocument/2006/relationships/image" Target="../media/image3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Relationship Id="rId5" Type="http://schemas.openxmlformats.org/officeDocument/2006/relationships/image" Target="../media/image13.png"/><Relationship Id="rId6" Type="http://schemas.openxmlformats.org/officeDocument/2006/relationships/image" Target="../media/image8.png"/><Relationship Id="rId7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2f5016e17f_0_0"/>
          <p:cNvSpPr/>
          <p:nvPr/>
        </p:nvSpPr>
        <p:spPr>
          <a:xfrm>
            <a:off x="0" y="0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1153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g12f5016e17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99738" y="0"/>
            <a:ext cx="5143897" cy="5143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g12f5016e17f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g12f5016e17f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1" name="Google Shape;181;g12f5016e17f_0_0"/>
          <p:cNvGrpSpPr/>
          <p:nvPr/>
        </p:nvGrpSpPr>
        <p:grpSpPr>
          <a:xfrm>
            <a:off x="442576" y="4503784"/>
            <a:ext cx="180499" cy="269166"/>
            <a:chOff x="973124" y="9902793"/>
            <a:chExt cx="396875" cy="591833"/>
          </a:xfrm>
        </p:grpSpPr>
        <p:sp>
          <p:nvSpPr>
            <p:cNvPr id="182" name="Google Shape;182;g12f5016e17f_0_0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83" name="Google Shape;183;g12f5016e17f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4" name="Google Shape;184;g12f5016e17f_0_0"/>
          <p:cNvSpPr txBox="1"/>
          <p:nvPr/>
        </p:nvSpPr>
        <p:spPr>
          <a:xfrm>
            <a:off x="436825" y="1044125"/>
            <a:ext cx="3151800" cy="20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07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Тема 2</a:t>
            </a:r>
            <a:endParaRPr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Обеспечение доступа пользователям с инвалидностью к современным информационным технологиям: ассистивные средства в оказании информационно-библиотечных услуг</a:t>
            </a:r>
            <a:endParaRPr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185" name="Google Shape;185;g12f5016e17f_0_0"/>
          <p:cNvSpPr txBox="1"/>
          <p:nvPr>
            <p:ph idx="11" type="ftr"/>
          </p:nvPr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nu.edu.kz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g12f5016e17f_0_0"/>
          <p:cNvSpPr txBox="1"/>
          <p:nvPr/>
        </p:nvSpPr>
        <p:spPr>
          <a:xfrm>
            <a:off x="436825" y="3724238"/>
            <a:ext cx="25539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65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Эксперт-менеджер по ассистивным технологиям и доступности</a:t>
            </a:r>
            <a:endParaRPr b="0" i="0" sz="10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12f5016e17f_0_0"/>
          <p:cNvSpPr txBox="1"/>
          <p:nvPr/>
        </p:nvSpPr>
        <p:spPr>
          <a:xfrm>
            <a:off x="436836" y="3451794"/>
            <a:ext cx="1864200" cy="2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Зият Абдыкаимов</a:t>
            </a:r>
            <a:endParaRPr b="0" i="0" sz="13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g12f5016e17f_0_0"/>
          <p:cNvSpPr txBox="1"/>
          <p:nvPr/>
        </p:nvSpPr>
        <p:spPr>
          <a:xfrm>
            <a:off x="436823" y="363950"/>
            <a:ext cx="22506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Библиотека Назарбаев Университета 5-9 декабря, 2022 | 9.00 - 17.30</a:t>
            </a:r>
            <a:endParaRPr b="0" i="0" sz="900" u="none" cap="none" strike="noStrik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Google Shape;308;g19e077fe091_1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9" name="Google Shape;309;g19e077fe091_1_2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310" name="Google Shape;310;g19e077fe091_1_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1" name="Google Shape;311;g19e077fe091_1_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12" name="Google Shape;312;g19e077fe091_1_2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313" name="Google Shape;313;g19e077fe091_1_2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14" name="Google Shape;314;g19e077fe091_1_2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15" name="Google Shape;315;g19e077fe091_1_2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g19e077fe091_1_2"/>
          <p:cNvSpPr txBox="1"/>
          <p:nvPr/>
        </p:nvSpPr>
        <p:spPr>
          <a:xfrm>
            <a:off x="436825" y="1580150"/>
            <a:ext cx="4217100" cy="18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Согласно</a:t>
            </a:r>
            <a:r>
              <a:rPr b="1" lang="en">
                <a:solidFill>
                  <a:schemeClr val="dk1"/>
                </a:solidFill>
              </a:rPr>
              <a:t> индивидуальной программе реабилитации</a:t>
            </a:r>
            <a:r>
              <a:rPr lang="en">
                <a:solidFill>
                  <a:schemeClr val="dk1"/>
                </a:solidFill>
              </a:rPr>
              <a:t>, ЛсИ могут получить технические средства, включая: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ноутбуки со спец. ПО, смартфоны;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слуховые аппараты, кохлеарные импланты;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читающие машины и иные устройства.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17" name="Google Shape;317;g19e077fe091_1_2"/>
          <p:cNvSpPr txBox="1"/>
          <p:nvPr/>
        </p:nvSpPr>
        <p:spPr>
          <a:xfrm>
            <a:off x="436825" y="1101875"/>
            <a:ext cx="32040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Законодательство</a:t>
            </a:r>
            <a:endParaRPr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Google Shape;322;g19e077fe091_1_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g19e077fe091_1_16"/>
          <p:cNvSpPr txBox="1"/>
          <p:nvPr/>
        </p:nvSpPr>
        <p:spPr>
          <a:xfrm>
            <a:off x="436825" y="920413"/>
            <a:ext cx="31764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Классификация ассистивных средств</a:t>
            </a:r>
            <a:endParaRPr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324" name="Google Shape;324;g19e077fe091_1_16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325" name="Google Shape;325;g19e077fe091_1_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6" name="Google Shape;326;g19e077fe091_1_1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27" name="Google Shape;327;g19e077fe091_1_16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328" name="Google Shape;328;g19e077fe091_1_16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29" name="Google Shape;329;g19e077fe091_1_16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30" name="Google Shape;330;g19e077fe091_1_16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g19e077fe091_1_16"/>
          <p:cNvSpPr txBox="1"/>
          <p:nvPr/>
        </p:nvSpPr>
        <p:spPr>
          <a:xfrm>
            <a:off x="436825" y="1729625"/>
            <a:ext cx="4741500" cy="22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b="1" lang="en" sz="1300">
                <a:solidFill>
                  <a:schemeClr val="dk1"/>
                </a:solidFill>
              </a:rPr>
              <a:t>по целевой группе:</a:t>
            </a:r>
            <a:endParaRPr b="1" sz="13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для моторных, зрительных, слуховых и др. нарушений;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b="1" lang="en" sz="1300">
                <a:solidFill>
                  <a:schemeClr val="dk1"/>
                </a:solidFill>
              </a:rPr>
              <a:t>по уровню сложности:</a:t>
            </a:r>
            <a:endParaRPr b="1" sz="13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низко- и высокотехнологичные;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b="1" lang="en" sz="1300">
                <a:solidFill>
                  <a:schemeClr val="dk1"/>
                </a:solidFill>
              </a:rPr>
              <a:t>по типу конструктивного решения</a:t>
            </a:r>
            <a:endParaRPr b="1" sz="13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механические, тактильные, бесконтактные, акустические.</a:t>
            </a:r>
            <a:endParaRPr sz="13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9d021f3ee0_0_217"/>
          <p:cNvSpPr/>
          <p:nvPr/>
        </p:nvSpPr>
        <p:spPr>
          <a:xfrm>
            <a:off x="2857295" y="0"/>
            <a:ext cx="2858624" cy="1163212"/>
          </a:xfrm>
          <a:custGeom>
            <a:rect b="b" l="l" r="r" t="t"/>
            <a:pathLst>
              <a:path extrusionOk="0" h="2556510" w="6282690">
                <a:moveTo>
                  <a:pt x="6282520" y="0"/>
                </a:moveTo>
                <a:lnTo>
                  <a:pt x="0" y="0"/>
                </a:lnTo>
                <a:lnTo>
                  <a:pt x="0" y="2556068"/>
                </a:lnTo>
                <a:lnTo>
                  <a:pt x="6282520" y="2556068"/>
                </a:lnTo>
                <a:lnTo>
                  <a:pt x="628252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7" name="Google Shape;337;g19d021f3ee0_0_2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6525" y="-1818"/>
            <a:ext cx="2858450" cy="1165315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g19d021f3ee0_0_217"/>
          <p:cNvSpPr txBox="1"/>
          <p:nvPr>
            <p:ph type="title"/>
          </p:nvPr>
        </p:nvSpPr>
        <p:spPr>
          <a:xfrm>
            <a:off x="6212400" y="1729275"/>
            <a:ext cx="2568300" cy="23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Применяются: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Специальные программируемые клавиатуры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Трекболы и джойстики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Выносные компьютерные кнопки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Сенситивные панели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9" name="Google Shape;339;g19d021f3ee0_0_2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53247" y="4529126"/>
            <a:ext cx="905781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g19d021f3ee0_0_2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110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1" name="Google Shape;341;g19d021f3ee0_0_217"/>
          <p:cNvGrpSpPr/>
          <p:nvPr/>
        </p:nvGrpSpPr>
        <p:grpSpPr>
          <a:xfrm>
            <a:off x="6182554" y="4503791"/>
            <a:ext cx="180499" cy="269166"/>
            <a:chOff x="13594030" y="9902793"/>
            <a:chExt cx="396875" cy="591833"/>
          </a:xfrm>
        </p:grpSpPr>
        <p:sp>
          <p:nvSpPr>
            <p:cNvPr id="342" name="Google Shape;342;g19d021f3ee0_0_217"/>
            <p:cNvSpPr/>
            <p:nvPr/>
          </p:nvSpPr>
          <p:spPr>
            <a:xfrm>
              <a:off x="13594030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43" name="Google Shape;343;g19d021f3ee0_0_21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3722923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44" name="Google Shape;344;g19d021f3ee0_0_217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g19d021f3ee0_0_217"/>
          <p:cNvSpPr txBox="1"/>
          <p:nvPr/>
        </p:nvSpPr>
        <p:spPr>
          <a:xfrm>
            <a:off x="6182550" y="463875"/>
            <a:ext cx="2628000" cy="10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Оснащение рабочих мест для пользователей с двигательными нарушениями</a:t>
            </a:r>
            <a:endParaRPr sz="15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346" name="Google Shape;346;g19d021f3ee0_0_217"/>
          <p:cNvPicPr preferRelativeResize="0"/>
          <p:nvPr/>
        </p:nvPicPr>
        <p:blipFill rotWithShape="1">
          <a:blip r:embed="rId7">
            <a:alphaModFix/>
          </a:blip>
          <a:srcRect b="0" l="0" r="0" t="13314"/>
          <a:stretch/>
        </p:blipFill>
        <p:spPr>
          <a:xfrm>
            <a:off x="3058400" y="1256325"/>
            <a:ext cx="1638300" cy="142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g19d021f3ee0_0_2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48863" y="989850"/>
            <a:ext cx="1734975" cy="1734975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g19d021f3ee0_0_217"/>
          <p:cNvSpPr txBox="1"/>
          <p:nvPr>
            <p:ph type="title"/>
          </p:nvPr>
        </p:nvSpPr>
        <p:spPr>
          <a:xfrm>
            <a:off x="2864150" y="2390725"/>
            <a:ext cx="20268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11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Джойстик компьютерный Optima Joystick</a:t>
            </a:r>
            <a:endParaRPr sz="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g19d021f3ee0_0_217"/>
          <p:cNvSpPr txBox="1"/>
          <p:nvPr>
            <p:ph type="title"/>
          </p:nvPr>
        </p:nvSpPr>
        <p:spPr>
          <a:xfrm>
            <a:off x="538338" y="2390725"/>
            <a:ext cx="2026800" cy="8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Программируемая клавиатура Клавинта</a:t>
            </a:r>
            <a:endParaRPr sz="11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t/>
            </a:r>
            <a:endParaRPr sz="11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g19d021f3ee0_0_217"/>
          <p:cNvSpPr txBox="1"/>
          <p:nvPr/>
        </p:nvSpPr>
        <p:spPr>
          <a:xfrm>
            <a:off x="538350" y="4248175"/>
            <a:ext cx="24648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1100">
                <a:solidFill>
                  <a:srgbClr val="333333"/>
                </a:solidFill>
              </a:rPr>
              <a:t>Кнопка компьютерная выносная Новотон 60 мм</a:t>
            </a:r>
            <a:endParaRPr sz="1100">
              <a:solidFill>
                <a:srgbClr val="333333"/>
              </a:solidFill>
            </a:endParaRPr>
          </a:p>
        </p:txBody>
      </p:sp>
      <p:pic>
        <p:nvPicPr>
          <p:cNvPr id="351" name="Google Shape;351;g19d021f3ee0_0_21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426975" y="3146900"/>
            <a:ext cx="1101300" cy="1101300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g19d021f3ee0_0_217"/>
          <p:cNvSpPr txBox="1"/>
          <p:nvPr/>
        </p:nvSpPr>
        <p:spPr>
          <a:xfrm>
            <a:off x="3250175" y="4248200"/>
            <a:ext cx="2464800" cy="8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33333"/>
                </a:solidFill>
              </a:rPr>
              <a:t>Устройство коммуникационное Go Talk 20+ Overlay Software</a:t>
            </a:r>
            <a:endParaRPr sz="1100">
              <a:solidFill>
                <a:srgbClr val="333333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t/>
            </a:r>
            <a:endParaRPr sz="1100">
              <a:solidFill>
                <a:srgbClr val="333333"/>
              </a:solidFill>
            </a:endParaRPr>
          </a:p>
        </p:txBody>
      </p:sp>
      <p:pic>
        <p:nvPicPr>
          <p:cNvPr id="353" name="Google Shape;353;g19d021f3ee0_0_21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026175" y="3115950"/>
            <a:ext cx="1163200" cy="116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1a0dd514e96_1_10"/>
          <p:cNvSpPr/>
          <p:nvPr/>
        </p:nvSpPr>
        <p:spPr>
          <a:xfrm>
            <a:off x="2857295" y="0"/>
            <a:ext cx="2858624" cy="1163212"/>
          </a:xfrm>
          <a:custGeom>
            <a:rect b="b" l="l" r="r" t="t"/>
            <a:pathLst>
              <a:path extrusionOk="0" h="2556510" w="6282690">
                <a:moveTo>
                  <a:pt x="6282520" y="0"/>
                </a:moveTo>
                <a:lnTo>
                  <a:pt x="0" y="0"/>
                </a:lnTo>
                <a:lnTo>
                  <a:pt x="0" y="2556068"/>
                </a:lnTo>
                <a:lnTo>
                  <a:pt x="6282520" y="2556068"/>
                </a:lnTo>
                <a:lnTo>
                  <a:pt x="628252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9" name="Google Shape;359;g1a0dd514e96_1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6525" y="-1818"/>
            <a:ext cx="2858450" cy="1165315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g1a0dd514e96_1_10"/>
          <p:cNvSpPr txBox="1"/>
          <p:nvPr>
            <p:ph type="title"/>
          </p:nvPr>
        </p:nvSpPr>
        <p:spPr>
          <a:xfrm>
            <a:off x="6182550" y="1423950"/>
            <a:ext cx="2568300" cy="24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Слух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осн. канал получения информации и чтения: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устройства для воспроизведения «говорящих» книг;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специальные сканирующие и читающие машины;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программы экранного чтения (скрин-ридер).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1" name="Google Shape;361;g1a0dd514e96_1_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53247" y="4529126"/>
            <a:ext cx="905781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g1a0dd514e96_1_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110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3" name="Google Shape;363;g1a0dd514e96_1_10"/>
          <p:cNvGrpSpPr/>
          <p:nvPr/>
        </p:nvGrpSpPr>
        <p:grpSpPr>
          <a:xfrm>
            <a:off x="6182545" y="4503785"/>
            <a:ext cx="180499" cy="269166"/>
            <a:chOff x="13594030" y="9902793"/>
            <a:chExt cx="396875" cy="591833"/>
          </a:xfrm>
        </p:grpSpPr>
        <p:sp>
          <p:nvSpPr>
            <p:cNvPr id="364" name="Google Shape;364;g1a0dd514e96_1_10"/>
            <p:cNvSpPr/>
            <p:nvPr/>
          </p:nvSpPr>
          <p:spPr>
            <a:xfrm>
              <a:off x="13594030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65" name="Google Shape;365;g1a0dd514e96_1_1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3722923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66" name="Google Shape;366;g1a0dd514e96_1_10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g1a0dd514e96_1_10"/>
          <p:cNvSpPr txBox="1"/>
          <p:nvPr/>
        </p:nvSpPr>
        <p:spPr>
          <a:xfrm>
            <a:off x="6182550" y="693375"/>
            <a:ext cx="2628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Оснащение рабочих мест</a:t>
            </a:r>
            <a:endParaRPr sz="15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для ЛсИ по зрению</a:t>
            </a:r>
            <a:endParaRPr sz="15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368" name="Google Shape;368;g1a0dd514e96_1_10"/>
          <p:cNvPicPr preferRelativeResize="0"/>
          <p:nvPr/>
        </p:nvPicPr>
        <p:blipFill rotWithShape="1">
          <a:blip r:embed="rId7">
            <a:alphaModFix/>
          </a:blip>
          <a:srcRect b="6657" l="0" r="0" t="6657"/>
          <a:stretch/>
        </p:blipFill>
        <p:spPr>
          <a:xfrm>
            <a:off x="3776750" y="1919675"/>
            <a:ext cx="1410800" cy="122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g1a0dd514e96_1_1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48863" y="1048150"/>
            <a:ext cx="1734975" cy="1734975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g1a0dd514e96_1_10"/>
          <p:cNvSpPr txBox="1"/>
          <p:nvPr>
            <p:ph type="title"/>
          </p:nvPr>
        </p:nvSpPr>
        <p:spPr>
          <a:xfrm>
            <a:off x="3291050" y="3142613"/>
            <a:ext cx="2098500" cy="6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11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Стационарный видеоувеличитель/ читающая машина DaVinci HD/OCR</a:t>
            </a:r>
            <a:endParaRPr sz="11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g1a0dd514e96_1_10"/>
          <p:cNvSpPr txBox="1"/>
          <p:nvPr>
            <p:ph type="title"/>
          </p:nvPr>
        </p:nvSpPr>
        <p:spPr>
          <a:xfrm>
            <a:off x="538338" y="2203025"/>
            <a:ext cx="2026800" cy="12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ПО для создания цифровых говорящих книг в формате DAISY "Easy Converter"</a:t>
            </a:r>
            <a:endParaRPr sz="11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t/>
            </a:r>
            <a:endParaRPr sz="11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g1a0dd514e96_1_10"/>
          <p:cNvSpPr txBox="1"/>
          <p:nvPr/>
        </p:nvSpPr>
        <p:spPr>
          <a:xfrm>
            <a:off x="748875" y="4331125"/>
            <a:ext cx="24648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1100">
                <a:solidFill>
                  <a:srgbClr val="333333"/>
                </a:solidFill>
              </a:rPr>
              <a:t>ПО экранного доступа Jaws for Windows Pro</a:t>
            </a:r>
            <a:endParaRPr sz="1100">
              <a:solidFill>
                <a:srgbClr val="333333"/>
              </a:solidFill>
            </a:endParaRPr>
          </a:p>
        </p:txBody>
      </p:sp>
      <p:pic>
        <p:nvPicPr>
          <p:cNvPr id="373" name="Google Shape;373;g1a0dd514e96_1_1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637500" y="3229850"/>
            <a:ext cx="1101300" cy="110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1a0dd514e96_1_36"/>
          <p:cNvSpPr/>
          <p:nvPr/>
        </p:nvSpPr>
        <p:spPr>
          <a:xfrm>
            <a:off x="2857295" y="0"/>
            <a:ext cx="2858624" cy="1163212"/>
          </a:xfrm>
          <a:custGeom>
            <a:rect b="b" l="l" r="r" t="t"/>
            <a:pathLst>
              <a:path extrusionOk="0" h="2556510" w="6282690">
                <a:moveTo>
                  <a:pt x="6282520" y="0"/>
                </a:moveTo>
                <a:lnTo>
                  <a:pt x="0" y="0"/>
                </a:lnTo>
                <a:lnTo>
                  <a:pt x="0" y="2556068"/>
                </a:lnTo>
                <a:lnTo>
                  <a:pt x="6282520" y="2556068"/>
                </a:lnTo>
                <a:lnTo>
                  <a:pt x="628252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9" name="Google Shape;379;g1a0dd514e96_1_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6525" y="-1818"/>
            <a:ext cx="2858450" cy="1165315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g1a0dd514e96_1_36"/>
          <p:cNvSpPr txBox="1"/>
          <p:nvPr>
            <p:ph type="title"/>
          </p:nvPr>
        </p:nvSpPr>
        <p:spPr>
          <a:xfrm>
            <a:off x="6182550" y="1367538"/>
            <a:ext cx="2406600" cy="24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Осязание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дополнительный компенсаторный механизм чтения: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дисплеи и принтеры Брайля;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термонагреватель для печати тактильной графики;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брайлевские органайзеры.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1" name="Google Shape;381;g1a0dd514e96_1_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53247" y="4529126"/>
            <a:ext cx="905781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g1a0dd514e96_1_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110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3" name="Google Shape;383;g1a0dd514e96_1_36"/>
          <p:cNvGrpSpPr/>
          <p:nvPr/>
        </p:nvGrpSpPr>
        <p:grpSpPr>
          <a:xfrm>
            <a:off x="6182545" y="4503785"/>
            <a:ext cx="180499" cy="269166"/>
            <a:chOff x="13594030" y="9902793"/>
            <a:chExt cx="396875" cy="591833"/>
          </a:xfrm>
        </p:grpSpPr>
        <p:sp>
          <p:nvSpPr>
            <p:cNvPr id="384" name="Google Shape;384;g1a0dd514e96_1_36"/>
            <p:cNvSpPr/>
            <p:nvPr/>
          </p:nvSpPr>
          <p:spPr>
            <a:xfrm>
              <a:off x="13594030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85" name="Google Shape;385;g1a0dd514e96_1_3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3722923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86" name="Google Shape;386;g1a0dd514e96_1_36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g1a0dd514e96_1_36"/>
          <p:cNvSpPr txBox="1"/>
          <p:nvPr/>
        </p:nvSpPr>
        <p:spPr>
          <a:xfrm>
            <a:off x="6182550" y="693375"/>
            <a:ext cx="2628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Оснащение рабочих мест</a:t>
            </a:r>
            <a:endParaRPr sz="15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для ЛсИ по зрению</a:t>
            </a:r>
            <a:endParaRPr sz="15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388" name="Google Shape;388;g1a0dd514e96_1_36"/>
          <p:cNvPicPr preferRelativeResize="0"/>
          <p:nvPr/>
        </p:nvPicPr>
        <p:blipFill rotWithShape="1">
          <a:blip r:embed="rId7">
            <a:alphaModFix/>
          </a:blip>
          <a:srcRect b="6657" l="0" r="0" t="6657"/>
          <a:stretch/>
        </p:blipFill>
        <p:spPr>
          <a:xfrm>
            <a:off x="3518900" y="1852937"/>
            <a:ext cx="1658450" cy="143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g1a0dd514e96_1_3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65851" y="830500"/>
            <a:ext cx="1945500" cy="1945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g1a0dd514e96_1_36"/>
          <p:cNvSpPr txBox="1"/>
          <p:nvPr>
            <p:ph type="title"/>
          </p:nvPr>
        </p:nvSpPr>
        <p:spPr>
          <a:xfrm>
            <a:off x="3309075" y="3212463"/>
            <a:ext cx="2098500" cy="8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Брайлевский органайзер BrailleNote Touch 18</a:t>
            </a:r>
            <a:endParaRPr sz="11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t/>
            </a:r>
            <a:endParaRPr sz="11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g1a0dd514e96_1_36"/>
          <p:cNvSpPr txBox="1"/>
          <p:nvPr>
            <p:ph type="title"/>
          </p:nvPr>
        </p:nvSpPr>
        <p:spPr>
          <a:xfrm>
            <a:off x="538351" y="2203025"/>
            <a:ext cx="22005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Портативный тактильный дисплей Брайля Focus 14 Blue V</a:t>
            </a:r>
            <a:endParaRPr sz="11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g1a0dd514e96_1_36"/>
          <p:cNvSpPr txBox="1"/>
          <p:nvPr/>
        </p:nvSpPr>
        <p:spPr>
          <a:xfrm>
            <a:off x="748875" y="4331125"/>
            <a:ext cx="2464800" cy="6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33333"/>
                </a:solidFill>
              </a:rPr>
              <a:t>Нагреватель Zy-Fuse</a:t>
            </a:r>
            <a:endParaRPr sz="1100">
              <a:solidFill>
                <a:srgbClr val="333333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t/>
            </a:r>
            <a:endParaRPr sz="1100">
              <a:solidFill>
                <a:srgbClr val="333333"/>
              </a:solidFill>
            </a:endParaRPr>
          </a:p>
        </p:txBody>
      </p:sp>
      <p:pic>
        <p:nvPicPr>
          <p:cNvPr id="393" name="Google Shape;393;g1a0dd514e96_1_3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464350" y="3142625"/>
            <a:ext cx="1287550" cy="128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1a0dd514e96_1_59"/>
          <p:cNvSpPr/>
          <p:nvPr/>
        </p:nvSpPr>
        <p:spPr>
          <a:xfrm>
            <a:off x="2857295" y="0"/>
            <a:ext cx="2858624" cy="1163212"/>
          </a:xfrm>
          <a:custGeom>
            <a:rect b="b" l="l" r="r" t="t"/>
            <a:pathLst>
              <a:path extrusionOk="0" h="2556510" w="6282690">
                <a:moveTo>
                  <a:pt x="6282520" y="0"/>
                </a:moveTo>
                <a:lnTo>
                  <a:pt x="0" y="0"/>
                </a:lnTo>
                <a:lnTo>
                  <a:pt x="0" y="2556068"/>
                </a:lnTo>
                <a:lnTo>
                  <a:pt x="6282520" y="2556068"/>
                </a:lnTo>
                <a:lnTo>
                  <a:pt x="628252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9" name="Google Shape;399;g1a0dd514e96_1_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6525" y="-1818"/>
            <a:ext cx="2858450" cy="1165315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g1a0dd514e96_1_59"/>
          <p:cNvSpPr txBox="1"/>
          <p:nvPr>
            <p:ph type="title"/>
          </p:nvPr>
        </p:nvSpPr>
        <p:spPr>
          <a:xfrm>
            <a:off x="6212400" y="1346625"/>
            <a:ext cx="2406600" cy="21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Слабовидящие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используют средства визуального доступа на основе остаточного зрения: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видеоувеличители на аппаратной основе;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электронные лупы;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программные решения для увеличения экрана.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1" name="Google Shape;401;g1a0dd514e96_1_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53247" y="4529126"/>
            <a:ext cx="905781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g1a0dd514e96_1_5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110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3" name="Google Shape;403;g1a0dd514e96_1_59"/>
          <p:cNvGrpSpPr/>
          <p:nvPr/>
        </p:nvGrpSpPr>
        <p:grpSpPr>
          <a:xfrm>
            <a:off x="6182545" y="4503785"/>
            <a:ext cx="180499" cy="269166"/>
            <a:chOff x="13594030" y="9902793"/>
            <a:chExt cx="396875" cy="591833"/>
          </a:xfrm>
        </p:grpSpPr>
        <p:sp>
          <p:nvSpPr>
            <p:cNvPr id="404" name="Google Shape;404;g1a0dd514e96_1_59"/>
            <p:cNvSpPr/>
            <p:nvPr/>
          </p:nvSpPr>
          <p:spPr>
            <a:xfrm>
              <a:off x="13594030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05" name="Google Shape;405;g1a0dd514e96_1_5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3722923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06" name="Google Shape;406;g1a0dd514e96_1_59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g1a0dd514e96_1_59"/>
          <p:cNvSpPr txBox="1"/>
          <p:nvPr/>
        </p:nvSpPr>
        <p:spPr>
          <a:xfrm>
            <a:off x="6182550" y="661600"/>
            <a:ext cx="2628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Оснащение рабочих мест</a:t>
            </a:r>
            <a:endParaRPr sz="15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для ЛсИ по зрению</a:t>
            </a:r>
            <a:endParaRPr sz="15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408" name="Google Shape;408;g1a0dd514e96_1_5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33128" y="1387312"/>
            <a:ext cx="2243470" cy="2155306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g1a0dd514e96_1_59"/>
          <p:cNvSpPr txBox="1"/>
          <p:nvPr>
            <p:ph type="title"/>
          </p:nvPr>
        </p:nvSpPr>
        <p:spPr>
          <a:xfrm>
            <a:off x="486100" y="3252779"/>
            <a:ext cx="25374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Портативный цифровой увеличитель ПЦУ-6 (3,5"), черный. 10508-CH</a:t>
            </a:r>
            <a:endParaRPr sz="11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g1a0dd514e96_1_59"/>
          <p:cNvSpPr txBox="1"/>
          <p:nvPr/>
        </p:nvSpPr>
        <p:spPr>
          <a:xfrm>
            <a:off x="3141200" y="3980425"/>
            <a:ext cx="30000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1100">
                <a:solidFill>
                  <a:srgbClr val="333333"/>
                </a:solidFill>
              </a:rPr>
              <a:t>Программа экранного увеличения SuperNova Magnifier</a:t>
            </a:r>
            <a:endParaRPr sz="1100">
              <a:solidFill>
                <a:srgbClr val="333333"/>
              </a:solidFill>
            </a:endParaRPr>
          </a:p>
        </p:txBody>
      </p:sp>
      <p:pic>
        <p:nvPicPr>
          <p:cNvPr id="411" name="Google Shape;411;g1a0dd514e96_1_5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676098" y="2022547"/>
            <a:ext cx="1883702" cy="18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1a0dd514e96_1_84"/>
          <p:cNvSpPr/>
          <p:nvPr/>
        </p:nvSpPr>
        <p:spPr>
          <a:xfrm>
            <a:off x="2857295" y="0"/>
            <a:ext cx="2858624" cy="1163212"/>
          </a:xfrm>
          <a:custGeom>
            <a:rect b="b" l="l" r="r" t="t"/>
            <a:pathLst>
              <a:path extrusionOk="0" h="2556510" w="6282690">
                <a:moveTo>
                  <a:pt x="6282520" y="0"/>
                </a:moveTo>
                <a:lnTo>
                  <a:pt x="0" y="0"/>
                </a:lnTo>
                <a:lnTo>
                  <a:pt x="0" y="2556068"/>
                </a:lnTo>
                <a:lnTo>
                  <a:pt x="6282520" y="2556068"/>
                </a:lnTo>
                <a:lnTo>
                  <a:pt x="628252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7" name="Google Shape;417;g1a0dd514e96_1_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6525" y="-1818"/>
            <a:ext cx="2858450" cy="1165315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g1a0dd514e96_1_84"/>
          <p:cNvSpPr txBox="1"/>
          <p:nvPr>
            <p:ph type="title"/>
          </p:nvPr>
        </p:nvSpPr>
        <p:spPr>
          <a:xfrm>
            <a:off x="6171350" y="1347300"/>
            <a:ext cx="2406600" cy="21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Адаптация ПК обеспечивается через: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регулировку уровня звука.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применение визуальных индикаторов и титров.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установку наушников, снижающих фоновые шумы.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9" name="Google Shape;419;g1a0dd514e96_1_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53247" y="4529126"/>
            <a:ext cx="905781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g1a0dd514e96_1_8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110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1" name="Google Shape;421;g1a0dd514e96_1_84"/>
          <p:cNvGrpSpPr/>
          <p:nvPr/>
        </p:nvGrpSpPr>
        <p:grpSpPr>
          <a:xfrm>
            <a:off x="6182545" y="4503785"/>
            <a:ext cx="180499" cy="269166"/>
            <a:chOff x="13594030" y="9902793"/>
            <a:chExt cx="396875" cy="591833"/>
          </a:xfrm>
        </p:grpSpPr>
        <p:sp>
          <p:nvSpPr>
            <p:cNvPr id="422" name="Google Shape;422;g1a0dd514e96_1_84"/>
            <p:cNvSpPr/>
            <p:nvPr/>
          </p:nvSpPr>
          <p:spPr>
            <a:xfrm>
              <a:off x="13594030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23" name="Google Shape;423;g1a0dd514e96_1_8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3722923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24" name="Google Shape;424;g1a0dd514e96_1_84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g1a0dd514e96_1_84"/>
          <p:cNvSpPr txBox="1"/>
          <p:nvPr/>
        </p:nvSpPr>
        <p:spPr>
          <a:xfrm>
            <a:off x="6182550" y="683125"/>
            <a:ext cx="2628000" cy="7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Оснащение рабочих мест</a:t>
            </a:r>
            <a:endParaRPr sz="15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для ЛсИ по слуху</a:t>
            </a:r>
            <a:endParaRPr sz="15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426" name="Google Shape;426;g1a0dd514e96_1_84"/>
          <p:cNvPicPr preferRelativeResize="0"/>
          <p:nvPr/>
        </p:nvPicPr>
        <p:blipFill rotWithShape="1">
          <a:blip r:embed="rId7">
            <a:alphaModFix/>
          </a:blip>
          <a:srcRect b="6657" l="0" r="0" t="6657"/>
          <a:stretch/>
        </p:blipFill>
        <p:spPr>
          <a:xfrm>
            <a:off x="3518900" y="1992519"/>
            <a:ext cx="1864200" cy="1615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g1a0dd514e96_1_8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57651" y="1347300"/>
            <a:ext cx="1945500" cy="1945500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g1a0dd514e96_1_84"/>
          <p:cNvSpPr txBox="1"/>
          <p:nvPr>
            <p:ph type="title"/>
          </p:nvPr>
        </p:nvSpPr>
        <p:spPr>
          <a:xfrm>
            <a:off x="3309075" y="3530413"/>
            <a:ext cx="2098500" cy="8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Стационарная индукционная система Volna-1000/2</a:t>
            </a:r>
            <a:endParaRPr sz="11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t/>
            </a:r>
            <a:endParaRPr sz="11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g1a0dd514e96_1_84"/>
          <p:cNvSpPr txBox="1"/>
          <p:nvPr>
            <p:ph type="title"/>
          </p:nvPr>
        </p:nvSpPr>
        <p:spPr>
          <a:xfrm>
            <a:off x="530150" y="3292800"/>
            <a:ext cx="22005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Коммуникативная система "текстофон Инваком люкс"</a:t>
            </a:r>
            <a:endParaRPr sz="11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1a0dd514e96_1_108"/>
          <p:cNvSpPr/>
          <p:nvPr/>
        </p:nvSpPr>
        <p:spPr>
          <a:xfrm>
            <a:off x="2857295" y="0"/>
            <a:ext cx="2858624" cy="1163212"/>
          </a:xfrm>
          <a:custGeom>
            <a:rect b="b" l="l" r="r" t="t"/>
            <a:pathLst>
              <a:path extrusionOk="0" h="2556510" w="6282690">
                <a:moveTo>
                  <a:pt x="6282520" y="0"/>
                </a:moveTo>
                <a:lnTo>
                  <a:pt x="0" y="0"/>
                </a:lnTo>
                <a:lnTo>
                  <a:pt x="0" y="2556068"/>
                </a:lnTo>
                <a:lnTo>
                  <a:pt x="6282520" y="2556068"/>
                </a:lnTo>
                <a:lnTo>
                  <a:pt x="628252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5" name="Google Shape;435;g1a0dd514e96_1_1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6525" y="-1818"/>
            <a:ext cx="2858450" cy="1165315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g1a0dd514e96_1_108"/>
          <p:cNvSpPr txBox="1"/>
          <p:nvPr>
            <p:ph type="title"/>
          </p:nvPr>
        </p:nvSpPr>
        <p:spPr>
          <a:xfrm>
            <a:off x="6171350" y="1163500"/>
            <a:ext cx="2592600" cy="26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Применяются: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мобильные устройства (смартфоны, планшеты и др.);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выносные текстофоны программы преобразования текста в анимированный жестовый язык;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синтезаторы речи и экранные дикторы.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7" name="Google Shape;437;g1a0dd514e96_1_10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53247" y="4529126"/>
            <a:ext cx="905781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g1a0dd514e96_1_10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110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9" name="Google Shape;439;g1a0dd514e96_1_108"/>
          <p:cNvGrpSpPr/>
          <p:nvPr/>
        </p:nvGrpSpPr>
        <p:grpSpPr>
          <a:xfrm>
            <a:off x="6182545" y="4503785"/>
            <a:ext cx="180499" cy="269166"/>
            <a:chOff x="13594030" y="9902793"/>
            <a:chExt cx="396875" cy="591833"/>
          </a:xfrm>
        </p:grpSpPr>
        <p:sp>
          <p:nvSpPr>
            <p:cNvPr id="440" name="Google Shape;440;g1a0dd514e96_1_108"/>
            <p:cNvSpPr/>
            <p:nvPr/>
          </p:nvSpPr>
          <p:spPr>
            <a:xfrm>
              <a:off x="13594030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41" name="Google Shape;441;g1a0dd514e96_1_10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3722923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42" name="Google Shape;442;g1a0dd514e96_1_108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g1a0dd514e96_1_108"/>
          <p:cNvSpPr txBox="1"/>
          <p:nvPr/>
        </p:nvSpPr>
        <p:spPr>
          <a:xfrm>
            <a:off x="6164850" y="526875"/>
            <a:ext cx="2628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Оснащение рабочих мест</a:t>
            </a:r>
            <a:endParaRPr sz="15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для ЛсИ по слуху</a:t>
            </a:r>
            <a:endParaRPr sz="16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444" name="Google Shape;444;g1a0dd514e96_1_108"/>
          <p:cNvPicPr preferRelativeResize="0"/>
          <p:nvPr/>
        </p:nvPicPr>
        <p:blipFill rotWithShape="1">
          <a:blip r:embed="rId7">
            <a:alphaModFix/>
          </a:blip>
          <a:srcRect b="6657" l="0" r="0" t="6657"/>
          <a:stretch/>
        </p:blipFill>
        <p:spPr>
          <a:xfrm>
            <a:off x="3518900" y="1992519"/>
            <a:ext cx="1864200" cy="1615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Google Shape;445;g1a0dd514e96_1_10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57651" y="1347300"/>
            <a:ext cx="1945500" cy="1945500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g1a0dd514e96_1_108"/>
          <p:cNvSpPr txBox="1"/>
          <p:nvPr>
            <p:ph type="title"/>
          </p:nvPr>
        </p:nvSpPr>
        <p:spPr>
          <a:xfrm>
            <a:off x="3309075" y="3530413"/>
            <a:ext cx="2098500" cy="9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Cистема субтитрирования "Сенсофон", комплект, со стойкой. 50432</a:t>
            </a:r>
            <a:endParaRPr sz="11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t/>
            </a:r>
            <a:endParaRPr sz="11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g1a0dd514e96_1_108"/>
          <p:cNvSpPr txBox="1"/>
          <p:nvPr>
            <p:ph type="title"/>
          </p:nvPr>
        </p:nvSpPr>
        <p:spPr>
          <a:xfrm>
            <a:off x="530150" y="3292800"/>
            <a:ext cx="2200500" cy="11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Исток Синхро - информационно-коммуникационная панель для инвалидов по слуху. 63382</a:t>
            </a:r>
            <a:endParaRPr sz="11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1a0dd514e96_1_128"/>
          <p:cNvSpPr/>
          <p:nvPr/>
        </p:nvSpPr>
        <p:spPr>
          <a:xfrm>
            <a:off x="2857295" y="0"/>
            <a:ext cx="2858624" cy="1163212"/>
          </a:xfrm>
          <a:custGeom>
            <a:rect b="b" l="l" r="r" t="t"/>
            <a:pathLst>
              <a:path extrusionOk="0" h="2556510" w="6282690">
                <a:moveTo>
                  <a:pt x="6282520" y="0"/>
                </a:moveTo>
                <a:lnTo>
                  <a:pt x="0" y="0"/>
                </a:lnTo>
                <a:lnTo>
                  <a:pt x="0" y="2556068"/>
                </a:lnTo>
                <a:lnTo>
                  <a:pt x="6282520" y="2556068"/>
                </a:lnTo>
                <a:lnTo>
                  <a:pt x="628252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3" name="Google Shape;453;g1a0dd514e96_1_1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6525" y="-1818"/>
            <a:ext cx="2858450" cy="1165315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g1a0dd514e96_1_128"/>
          <p:cNvSpPr txBox="1"/>
          <p:nvPr>
            <p:ph type="title"/>
          </p:nvPr>
        </p:nvSpPr>
        <p:spPr>
          <a:xfrm>
            <a:off x="6182550" y="1283275"/>
            <a:ext cx="2628000" cy="27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Применяются: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Формат DAISY - позволяет объединять текст на экране монитора и его аудиоверсию;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сенсорные интерфейсы и т.н. «коммуникаторы»;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Специальное ПО - предоставляет подсказки к печатаемым словам;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 распознавания речи – переводит ее в текст.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5" name="Google Shape;455;g1a0dd514e96_1_1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53247" y="4529126"/>
            <a:ext cx="905781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g1a0dd514e96_1_1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110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57" name="Google Shape;457;g1a0dd514e96_1_128"/>
          <p:cNvGrpSpPr/>
          <p:nvPr/>
        </p:nvGrpSpPr>
        <p:grpSpPr>
          <a:xfrm>
            <a:off x="6182545" y="4503785"/>
            <a:ext cx="180499" cy="269166"/>
            <a:chOff x="13594030" y="9902793"/>
            <a:chExt cx="396875" cy="591833"/>
          </a:xfrm>
        </p:grpSpPr>
        <p:sp>
          <p:nvSpPr>
            <p:cNvPr id="458" name="Google Shape;458;g1a0dd514e96_1_128"/>
            <p:cNvSpPr/>
            <p:nvPr/>
          </p:nvSpPr>
          <p:spPr>
            <a:xfrm>
              <a:off x="13594030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59" name="Google Shape;459;g1a0dd514e96_1_12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3722923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60" name="Google Shape;460;g1a0dd514e96_1_128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g1a0dd514e96_1_128"/>
          <p:cNvSpPr txBox="1"/>
          <p:nvPr/>
        </p:nvSpPr>
        <p:spPr>
          <a:xfrm>
            <a:off x="6182550" y="463875"/>
            <a:ext cx="2628000" cy="7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Оснащение рабочих мест</a:t>
            </a:r>
            <a:endParaRPr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для лиц с нарушениями речи, памяти, восприятия</a:t>
            </a:r>
            <a:endParaRPr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462" name="Google Shape;462;g1a0dd514e96_1_128"/>
          <p:cNvSpPr txBox="1"/>
          <p:nvPr/>
        </p:nvSpPr>
        <p:spPr>
          <a:xfrm>
            <a:off x="1677350" y="3848600"/>
            <a:ext cx="2464800" cy="8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33333"/>
                </a:solidFill>
              </a:rPr>
              <a:t>Коммуникативная система "текстофон Инваком"</a:t>
            </a:r>
            <a:endParaRPr sz="1100">
              <a:solidFill>
                <a:srgbClr val="333333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t/>
            </a:r>
            <a:endParaRPr sz="1100">
              <a:solidFill>
                <a:srgbClr val="333333"/>
              </a:solidFill>
            </a:endParaRPr>
          </a:p>
        </p:txBody>
      </p:sp>
      <p:pic>
        <p:nvPicPr>
          <p:cNvPr id="463" name="Google Shape;463;g1a0dd514e96_1_12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957350" y="1689950"/>
            <a:ext cx="2093350" cy="209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8" name="Google Shape;468;g19d0aa5dbd3_0_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g19d0aa5dbd3_0_91"/>
          <p:cNvSpPr txBox="1"/>
          <p:nvPr/>
        </p:nvSpPr>
        <p:spPr>
          <a:xfrm>
            <a:off x="410875" y="1281138"/>
            <a:ext cx="30222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100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Выводы 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470" name="Google Shape;470;g19d0aa5dbd3_0_91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471" name="Google Shape;471;g19d0aa5dbd3_0_9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2" name="Google Shape;472;g19d0aa5dbd3_0_9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73" name="Google Shape;473;g19d0aa5dbd3_0_91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474" name="Google Shape;474;g19d0aa5dbd3_0_91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475" name="Google Shape;475;g19d0aa5dbd3_0_91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476" name="Google Shape;476;g19d0aa5dbd3_0_91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g19d0aa5dbd3_0_91"/>
          <p:cNvSpPr txBox="1"/>
          <p:nvPr/>
        </p:nvSpPr>
        <p:spPr>
          <a:xfrm>
            <a:off x="410875" y="1818875"/>
            <a:ext cx="4529700" cy="14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Ключевые принципы при работе с АТ: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Опора на сохранные функции и анализаторы читателя, имеющего инвалидность.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Принцип разумной достаточности в выборе необходимых технологических решений.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19d021f3ee0_0_1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19d021f3ee0_0_178"/>
          <p:cNvSpPr txBox="1"/>
          <p:nvPr/>
        </p:nvSpPr>
        <p:spPr>
          <a:xfrm>
            <a:off x="410875" y="1122275"/>
            <a:ext cx="32040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Вопросы</a:t>
            </a:r>
            <a:endParaRPr b="0" i="0" sz="18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195" name="Google Shape;195;g19d021f3ee0_0_178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196" name="Google Shape;196;g19d021f3ee0_0_17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" name="Google Shape;197;g19d021f3ee0_0_17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98" name="Google Shape;198;g19d021f3ee0_0_178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199" name="Google Shape;199;g19d021f3ee0_0_178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00" name="Google Shape;200;g19d021f3ee0_0_178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01" name="Google Shape;201;g19d021f3ee0_0_178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g19d021f3ee0_0_178"/>
          <p:cNvSpPr txBox="1"/>
          <p:nvPr/>
        </p:nvSpPr>
        <p:spPr>
          <a:xfrm>
            <a:off x="410875" y="1752350"/>
            <a:ext cx="4013700" cy="14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Основные группы пользователей ассистивных технологий (АТ.)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Виды и классификация АТ.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Специфика и особенности ассистивных средств для разных групп.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2" name="Google Shape;482;g1a49fb51eae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483" name="Google Shape;483;g1a49fb51eae_0_0"/>
          <p:cNvSpPr txBox="1"/>
          <p:nvPr>
            <p:ph type="title"/>
          </p:nvPr>
        </p:nvSpPr>
        <p:spPr>
          <a:xfrm>
            <a:off x="436825" y="571813"/>
            <a:ext cx="31161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Спасибо за внимание!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484" name="Google Shape;484;g1a49fb51eae_0_0"/>
          <p:cNvSpPr txBox="1"/>
          <p:nvPr/>
        </p:nvSpPr>
        <p:spPr>
          <a:xfrm>
            <a:off x="499500" y="2719313"/>
            <a:ext cx="5793300" cy="7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Контакты:</a:t>
            </a:r>
            <a:endParaRPr b="1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E-mail: ziyat.abdykaimov@nu.edu.kz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Тел: +7 (7172) 70-92-01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FB: </a:t>
            </a:r>
            <a:r>
              <a:rPr b="0" i="0" lang="en" sz="11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https://www.facebook.com/ziyat.abdykaimov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5" name="Google Shape;485;g1a49fb51eae_0_0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486" name="Google Shape;486;g1a49fb51eae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7" name="Google Shape;487;g1a49fb51eae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88" name="Google Shape;488;g1a49fb51eae_0_0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489" name="Google Shape;489;g1a49fb51eae_0_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490" name="Google Shape;490;g1a49fb51eae_0_0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491" name="Google Shape;491;g1a49fb51eae_0_0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2" name="Google Shape;492;g1a49fb51eae_0_0"/>
          <p:cNvPicPr preferRelativeResize="0"/>
          <p:nvPr/>
        </p:nvPicPr>
        <p:blipFill rotWithShape="1">
          <a:blip r:embed="rId8">
            <a:alphaModFix/>
          </a:blip>
          <a:srcRect b="27635" l="0" r="0" t="5613"/>
          <a:stretch/>
        </p:blipFill>
        <p:spPr>
          <a:xfrm>
            <a:off x="499488" y="1169920"/>
            <a:ext cx="1290817" cy="1290819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g1a49fb51eae_0_0"/>
          <p:cNvSpPr txBox="1"/>
          <p:nvPr/>
        </p:nvSpPr>
        <p:spPr>
          <a:xfrm>
            <a:off x="499500" y="3661150"/>
            <a:ext cx="2319000" cy="7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Источники изображений: 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900" u="sng">
                <a:solidFill>
                  <a:schemeClr val="hlink"/>
                </a:solidFill>
                <a:hlinkClick r:id="rId9"/>
              </a:rPr>
              <a:t>www.freepik.com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900" u="sng">
                <a:solidFill>
                  <a:schemeClr val="hlink"/>
                </a:solidFill>
                <a:hlinkClick r:id="rId10"/>
              </a:rPr>
              <a:t>https://invacenter.ru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900" u="sng">
                <a:solidFill>
                  <a:schemeClr val="hlink"/>
                </a:solidFill>
                <a:hlinkClick r:id="rId11"/>
              </a:rPr>
              <a:t>www.canva.com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g19dd6820a08_5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g19dd6820a08_5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9" name="Google Shape;209;g19dd6820a08_5_0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210" name="Google Shape;210;g19dd6820a08_5_0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11" name="Google Shape;211;g19dd6820a08_5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2" name="Google Shape;212;g19dd6820a08_5_0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g19dd6820a08_5_0"/>
          <p:cNvSpPr txBox="1"/>
          <p:nvPr>
            <p:ph idx="4294967295" type="title"/>
          </p:nvPr>
        </p:nvSpPr>
        <p:spPr>
          <a:xfrm>
            <a:off x="436825" y="702625"/>
            <a:ext cx="61425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SzPts val="600"/>
              <a:buNone/>
            </a:pPr>
            <a:r>
              <a:rPr lang="en" sz="1800">
                <a:solidFill>
                  <a:schemeClr val="dk2"/>
                </a:solidFill>
              </a:rPr>
              <a:t>Основные адресные группы пользователей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14" name="Google Shape;214;g19dd6820a08_5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2025" y="1313112"/>
            <a:ext cx="1636718" cy="29820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g19dd6820a08_5_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498876" y="1242841"/>
            <a:ext cx="1713871" cy="3122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g19dd6820a08_5_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542368" y="1119025"/>
            <a:ext cx="1791771" cy="3264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g19dd6820a08_5_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739930" y="1461882"/>
            <a:ext cx="1473395" cy="2684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9dd6820a08_5_35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3" name="Google Shape;223;g19dd6820a08_5_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g19dd6820a08_5_35"/>
          <p:cNvSpPr txBox="1"/>
          <p:nvPr/>
        </p:nvSpPr>
        <p:spPr>
          <a:xfrm>
            <a:off x="436825" y="982875"/>
            <a:ext cx="5298600" cy="4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Люди с двигательными нарушениями</a:t>
            </a:r>
            <a:endParaRPr b="0" i="0" sz="2100" u="none" cap="none" strike="noStrike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225" name="Google Shape;225;g19dd6820a08_5_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g19dd6820a08_5_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7" name="Google Shape;227;g19dd6820a08_5_35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228" name="Google Shape;228;g19dd6820a08_5_35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29" name="Google Shape;229;g19dd6820a08_5_35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0" name="Google Shape;230;g19dd6820a08_5_35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1" name="Google Shape;231;g19dd6820a08_5_35"/>
          <p:cNvPicPr preferRelativeResize="0"/>
          <p:nvPr/>
        </p:nvPicPr>
        <p:blipFill rotWithShape="1">
          <a:blip r:embed="rId7">
            <a:alphaModFix/>
          </a:blip>
          <a:srcRect b="21238" l="11096" r="9418" t="16018"/>
          <a:stretch/>
        </p:blipFill>
        <p:spPr>
          <a:xfrm>
            <a:off x="983250" y="1747100"/>
            <a:ext cx="5014450" cy="2226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9dd6820a08_5_62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7" name="Google Shape;237;g19dd6820a08_5_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g19dd6820a08_5_62"/>
          <p:cNvSpPr txBox="1"/>
          <p:nvPr/>
        </p:nvSpPr>
        <p:spPr>
          <a:xfrm>
            <a:off x="436825" y="876375"/>
            <a:ext cx="5298600" cy="12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ЛсИ по зрению:</a:t>
            </a:r>
            <a:endParaRPr sz="21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• незрячие и слабовидящие</a:t>
            </a:r>
            <a:endParaRPr sz="21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239" name="Google Shape;239;g19dd6820a08_5_6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g19dd6820a08_5_6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1" name="Google Shape;241;g19dd6820a08_5_62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242" name="Google Shape;242;g19dd6820a08_5_62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43" name="Google Shape;243;g19dd6820a08_5_6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44" name="Google Shape;244;g19dd6820a08_5_62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5" name="Google Shape;245;g19dd6820a08_5_62"/>
          <p:cNvPicPr preferRelativeResize="0"/>
          <p:nvPr/>
        </p:nvPicPr>
        <p:blipFill rotWithShape="1">
          <a:blip r:embed="rId7">
            <a:alphaModFix/>
          </a:blip>
          <a:srcRect b="15131" l="6304" r="5883" t="15554"/>
          <a:stretch/>
        </p:blipFill>
        <p:spPr>
          <a:xfrm>
            <a:off x="983250" y="1747100"/>
            <a:ext cx="5014450" cy="2226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19dd6820a08_5_75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1" name="Google Shape;251;g19dd6820a08_5_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g19dd6820a08_5_75"/>
          <p:cNvSpPr txBox="1"/>
          <p:nvPr/>
        </p:nvSpPr>
        <p:spPr>
          <a:xfrm>
            <a:off x="436825" y="917325"/>
            <a:ext cx="5298600" cy="12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ЛсИ по слуху:</a:t>
            </a:r>
            <a:endParaRPr sz="21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• глухие и слабослышащие</a:t>
            </a:r>
            <a:endParaRPr sz="21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253" name="Google Shape;253;g19dd6820a08_5_7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g19dd6820a08_5_7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5" name="Google Shape;255;g19dd6820a08_5_75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256" name="Google Shape;256;g19dd6820a08_5_75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57" name="Google Shape;257;g19dd6820a08_5_75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8" name="Google Shape;258;g19dd6820a08_5_75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9" name="Google Shape;259;g19dd6820a08_5_75"/>
          <p:cNvPicPr preferRelativeResize="0"/>
          <p:nvPr/>
        </p:nvPicPr>
        <p:blipFill rotWithShape="1">
          <a:blip r:embed="rId7">
            <a:alphaModFix/>
          </a:blip>
          <a:srcRect b="16280" l="6219" r="7163" t="15343"/>
          <a:stretch/>
        </p:blipFill>
        <p:spPr>
          <a:xfrm>
            <a:off x="983250" y="1747100"/>
            <a:ext cx="5014450" cy="2226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19dd6820a08_5_88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5" name="Google Shape;265;g19dd6820a08_5_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g19dd6820a08_5_88"/>
          <p:cNvSpPr txBox="1"/>
          <p:nvPr/>
        </p:nvSpPr>
        <p:spPr>
          <a:xfrm>
            <a:off x="436825" y="917325"/>
            <a:ext cx="5298600" cy="12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Особенности ментального развития</a:t>
            </a:r>
            <a:endParaRPr sz="21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и эмоционального реагирования</a:t>
            </a:r>
            <a:endParaRPr sz="21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267" name="Google Shape;267;g19dd6820a08_5_8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g19dd6820a08_5_8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9" name="Google Shape;269;g19dd6820a08_5_88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270" name="Google Shape;270;g19dd6820a08_5_88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71" name="Google Shape;271;g19dd6820a08_5_8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72" name="Google Shape;272;g19dd6820a08_5_88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3" name="Google Shape;273;g19dd6820a08_5_88"/>
          <p:cNvPicPr preferRelativeResize="0"/>
          <p:nvPr/>
        </p:nvPicPr>
        <p:blipFill rotWithShape="1">
          <a:blip r:embed="rId7">
            <a:alphaModFix/>
          </a:blip>
          <a:srcRect b="19559" l="5097" r="4998" t="9467"/>
          <a:stretch/>
        </p:blipFill>
        <p:spPr>
          <a:xfrm>
            <a:off x="983250" y="1747100"/>
            <a:ext cx="5014450" cy="2226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19dd6820a08_5_108"/>
          <p:cNvSpPr/>
          <p:nvPr/>
        </p:nvSpPr>
        <p:spPr>
          <a:xfrm>
            <a:off x="6865100" y="10650"/>
            <a:ext cx="2285700" cy="5128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9" name="Google Shape;279;g19dd6820a08_5_1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g19dd6820a08_5_108"/>
          <p:cNvSpPr txBox="1"/>
          <p:nvPr/>
        </p:nvSpPr>
        <p:spPr>
          <a:xfrm>
            <a:off x="436825" y="917325"/>
            <a:ext cx="5298600" cy="4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chemeClr val="dk2"/>
                </a:solidFill>
                <a:latin typeface="Prata"/>
                <a:ea typeface="Prata"/>
                <a:cs typeface="Prata"/>
                <a:sym typeface="Prata"/>
              </a:rPr>
              <a:t>Множественные нарушения</a:t>
            </a:r>
            <a:endParaRPr sz="21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281" name="Google Shape;281;g19dd6820a08_5_10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g19dd6820a08_5_10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3" name="Google Shape;283;g19dd6820a08_5_108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284" name="Google Shape;284;g19dd6820a08_5_108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85" name="Google Shape;285;g19dd6820a08_5_10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86" name="Google Shape;286;g19dd6820a08_5_108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7" name="Google Shape;287;g19dd6820a08_5_108"/>
          <p:cNvPicPr preferRelativeResize="0"/>
          <p:nvPr/>
        </p:nvPicPr>
        <p:blipFill rotWithShape="1">
          <a:blip r:embed="rId7">
            <a:alphaModFix/>
          </a:blip>
          <a:srcRect b="18952" l="6051" r="7741" t="12997"/>
          <a:stretch/>
        </p:blipFill>
        <p:spPr>
          <a:xfrm>
            <a:off x="975050" y="1738900"/>
            <a:ext cx="5014450" cy="2226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g19dd6820a08_5_108"/>
          <p:cNvPicPr preferRelativeResize="0"/>
          <p:nvPr/>
        </p:nvPicPr>
        <p:blipFill rotWithShape="1">
          <a:blip r:embed="rId7">
            <a:alphaModFix/>
          </a:blip>
          <a:srcRect b="18951" l="68366" r="7742" t="48601"/>
          <a:stretch/>
        </p:blipFill>
        <p:spPr>
          <a:xfrm>
            <a:off x="4550700" y="2854650"/>
            <a:ext cx="1389648" cy="106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16dae1431bf_0_377"/>
          <p:cNvSpPr/>
          <p:nvPr/>
        </p:nvSpPr>
        <p:spPr>
          <a:xfrm>
            <a:off x="2857295" y="0"/>
            <a:ext cx="2858624" cy="1163212"/>
          </a:xfrm>
          <a:custGeom>
            <a:rect b="b" l="l" r="r" t="t"/>
            <a:pathLst>
              <a:path extrusionOk="0" h="2556510" w="6282690">
                <a:moveTo>
                  <a:pt x="6282520" y="0"/>
                </a:moveTo>
                <a:lnTo>
                  <a:pt x="0" y="0"/>
                </a:lnTo>
                <a:lnTo>
                  <a:pt x="0" y="2556068"/>
                </a:lnTo>
                <a:lnTo>
                  <a:pt x="6282520" y="2556068"/>
                </a:lnTo>
                <a:lnTo>
                  <a:pt x="628252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4" name="Google Shape;294;g16dae1431bf_0_3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6525" y="-1818"/>
            <a:ext cx="2858450" cy="1165315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g16dae1431bf_0_377"/>
          <p:cNvSpPr txBox="1"/>
          <p:nvPr>
            <p:ph type="title"/>
          </p:nvPr>
        </p:nvSpPr>
        <p:spPr>
          <a:xfrm>
            <a:off x="6131579" y="414184"/>
            <a:ext cx="2643900" cy="7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1000"/>
              </a:spcBef>
              <a:spcAft>
                <a:spcPts val="80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Ассистивные технологии (АТ)</a:t>
            </a:r>
            <a:endParaRPr i="1" sz="1800">
              <a:solidFill>
                <a:schemeClr val="dk2"/>
              </a:solidFill>
            </a:endParaRPr>
          </a:p>
        </p:txBody>
      </p:sp>
      <p:pic>
        <p:nvPicPr>
          <p:cNvPr id="296" name="Google Shape;296;g16dae1431bf_0_3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53247" y="4529126"/>
            <a:ext cx="905781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g16dae1431bf_0_37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110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8" name="Google Shape;298;g16dae1431bf_0_377"/>
          <p:cNvGrpSpPr/>
          <p:nvPr/>
        </p:nvGrpSpPr>
        <p:grpSpPr>
          <a:xfrm>
            <a:off x="6182554" y="4503791"/>
            <a:ext cx="180499" cy="269166"/>
            <a:chOff x="13594030" y="9902793"/>
            <a:chExt cx="396875" cy="591833"/>
          </a:xfrm>
        </p:grpSpPr>
        <p:sp>
          <p:nvSpPr>
            <p:cNvPr id="299" name="Google Shape;299;g16dae1431bf_0_377"/>
            <p:cNvSpPr/>
            <p:nvPr/>
          </p:nvSpPr>
          <p:spPr>
            <a:xfrm>
              <a:off x="13594030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00" name="Google Shape;300;g16dae1431bf_0_37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3722923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01" name="Google Shape;301;g16dae1431bf_0_377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05.12.2022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2" name="Google Shape;302;g16dae1431bf_0_37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242125" y="1242148"/>
            <a:ext cx="3675203" cy="3675203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g16dae1431bf_0_377"/>
          <p:cNvSpPr txBox="1"/>
          <p:nvPr>
            <p:ph type="title"/>
          </p:nvPr>
        </p:nvSpPr>
        <p:spPr>
          <a:xfrm>
            <a:off x="6131575" y="1353425"/>
            <a:ext cx="2643900" cy="26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АТ – это любые аппаратные и программные средства, которые: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позволяют учащимся с инвалидностью самостоятельно выполнять учебные задачи;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содействуют активному участию в обучении и улучшению учебных достижений;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способствуют более полному включению в общеобразовательный процесс.</a:t>
            </a:r>
            <a:endParaRPr i="1"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legant Nude Presentation by Slidesgo">
  <a:themeElements>
    <a:clrScheme name="Simple Light">
      <a:dk1>
        <a:srgbClr val="353535"/>
      </a:dk1>
      <a:lt1>
        <a:srgbClr val="F9F9F9"/>
      </a:lt1>
      <a:dk2>
        <a:srgbClr val="E2E9F1"/>
      </a:dk2>
      <a:lt2>
        <a:srgbClr val="838383"/>
      </a:lt2>
      <a:accent1>
        <a:srgbClr val="9FC4E8"/>
      </a:accent1>
      <a:accent2>
        <a:srgbClr val="7EB7ED"/>
      </a:accent2>
      <a:accent3>
        <a:srgbClr val="489CEA"/>
      </a:accent3>
      <a:accent4>
        <a:srgbClr val="DAA7AE"/>
      </a:accent4>
      <a:accent5>
        <a:srgbClr val="D88993"/>
      </a:accent5>
      <a:accent6>
        <a:srgbClr val="CC5968"/>
      </a:accent6>
      <a:hlink>
        <a:srgbClr val="35353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