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60" r:id="rId3"/>
    <p:sldId id="507" r:id="rId4"/>
    <p:sldId id="511" r:id="rId5"/>
    <p:sldId id="508" r:id="rId6"/>
    <p:sldId id="510" r:id="rId7"/>
    <p:sldId id="509" r:id="rId8"/>
    <p:sldId id="284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547" autoAdjust="0"/>
  </p:normalViewPr>
  <p:slideViewPr>
    <p:cSldViewPr>
      <p:cViewPr>
        <p:scale>
          <a:sx n="50" d="100"/>
          <a:sy n="50" d="100"/>
        </p:scale>
        <p:origin x="-3300" y="-10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DD78FFD-0B1E-4292-B9A5-C3ED32D4AAE0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233024-8CEB-411D-B95B-23FBB797B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6ACB70E-01D8-48AB-A98F-5D3456EBE86C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26C7C3F-A514-44EB-A061-D7C104B22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261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ru-RU" dirty="0" smtClean="0"/>
              <a:t>Dear</a:t>
            </a:r>
            <a:r>
              <a:rPr lang="en-US" altLang="ru-RU" baseline="0" dirty="0" smtClean="0"/>
              <a:t> Ladies and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Gentlemen</a:t>
            </a:r>
            <a:r>
              <a:rPr lang="en-US" altLang="ru-RU" b="0" i="0" baseline="0" dirty="0" smtClean="0"/>
              <a:t>,</a:t>
            </a:r>
          </a:p>
          <a:p>
            <a:r>
              <a:rPr lang="en-US" altLang="ru-RU" baseline="0" dirty="0" smtClean="0"/>
              <a:t>Dear Colleagues,</a:t>
            </a:r>
          </a:p>
          <a:p>
            <a:r>
              <a:rPr lang="en-US" altLang="ru-RU" dirty="0" smtClean="0"/>
              <a:t>In my welcome speech, first of all, I would like to thank Dr. </a:t>
            </a:r>
            <a:r>
              <a:rPr lang="en-US" altLang="ru-RU" dirty="0" err="1" smtClean="0"/>
              <a:t>Dushonkul</a:t>
            </a:r>
            <a:r>
              <a:rPr lang="en-US" altLang="ru-RU" dirty="0" smtClean="0"/>
              <a:t> </a:t>
            </a:r>
            <a:r>
              <a:rPr lang="en-US" altLang="ru-RU" dirty="0" err="1" smtClean="0"/>
              <a:t>Shamatov</a:t>
            </a:r>
            <a:r>
              <a:rPr lang="en-US" altLang="ru-RU" dirty="0" smtClean="0"/>
              <a:t>, who initiated the workshop, who</a:t>
            </a:r>
            <a:r>
              <a:rPr lang="en-US" altLang="ru-RU" baseline="0" dirty="0" smtClean="0"/>
              <a:t> has been its main driving force,</a:t>
            </a:r>
            <a:r>
              <a:rPr lang="en-US" altLang="ru-RU" dirty="0" smtClean="0"/>
              <a:t> and his colleagues from the Graduate School of Education, who have supported the idea of conducting such workshop and devoted</a:t>
            </a:r>
            <a:r>
              <a:rPr lang="en-US" altLang="ru-RU" baseline="0" dirty="0" smtClean="0"/>
              <a:t> his/her efforts and time to organize it.</a:t>
            </a:r>
          </a:p>
          <a:p>
            <a:r>
              <a:rPr lang="en-US" altLang="ru-RU" baseline="0" dirty="0" smtClean="0"/>
              <a:t>Also I would like to express my gratitude to my colleagues, librarians, who also prepared the workshop.</a:t>
            </a:r>
          </a:p>
          <a:p>
            <a:r>
              <a:rPr lang="en-US" altLang="ru-RU" baseline="0" dirty="0" smtClean="0"/>
              <a:t>And of course, I thank you all of you coming here because without you the workshop would have much less sense.</a:t>
            </a:r>
          </a:p>
          <a:p>
            <a:r>
              <a:rPr lang="en-US" altLang="ru-RU" baseline="0" dirty="0" smtClean="0"/>
              <a:t>At the very beginning of the workshop I would like to wish you interesting and fruitful participation in it. </a:t>
            </a:r>
            <a:r>
              <a:rPr lang="en-US" altLang="ru-RU" dirty="0" smtClean="0"/>
              <a:t> </a:t>
            </a:r>
            <a:endParaRPr lang="ru-RU" altLang="ru-RU" dirty="0" smtClean="0"/>
          </a:p>
        </p:txBody>
      </p:sp>
      <p:sp>
        <p:nvSpPr>
          <p:cNvPr id="1218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1pPr>
            <a:lvl2pPr marL="757066" indent="-291179">
              <a:defRPr sz="32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2pPr>
            <a:lvl3pPr marL="1166335" indent="-232943">
              <a:defRPr sz="32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3pPr>
            <a:lvl4pPr marL="1632222" indent="-232943">
              <a:defRPr sz="32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4pPr>
            <a:lvl5pPr marL="2098109" indent="-232943">
              <a:defRPr sz="32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5pPr>
            <a:lvl6pPr marL="2563996" indent="-23294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6pPr>
            <a:lvl7pPr marL="3029882" indent="-23294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7pPr>
            <a:lvl8pPr marL="3495769" indent="-23294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8pPr>
            <a:lvl9pPr marL="3961656" indent="-23294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14141"/>
                </a:solidFill>
                <a:latin typeface="Gill Sans Light"/>
                <a:ea typeface="ヒラギノ角ゴ ProN W3"/>
                <a:cs typeface="ヒラギノ角ゴ ProN W3"/>
                <a:sym typeface="Gill Sans Light"/>
              </a:defRPr>
            </a:lvl9pPr>
          </a:lstStyle>
          <a:p>
            <a:fld id="{14C480BA-B917-4ECE-9DAC-5892C52B9F25}" type="slidenum">
              <a:rPr lang="en-US" altLang="ru-RU" sz="1200"/>
              <a:pPr/>
              <a:t>1</a:t>
            </a:fld>
            <a:endParaRPr lang="en-US" alt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7C3F-A514-44EB-A061-D7C104B227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92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the behalf of the workshop organizing</a:t>
            </a:r>
            <a:r>
              <a:rPr lang="en-US" baseline="0" dirty="0" smtClean="0"/>
              <a:t> committee </a:t>
            </a:r>
            <a:r>
              <a:rPr lang="en-US" dirty="0" smtClean="0"/>
              <a:t>I would like to share some statistics of the workshop online </a:t>
            </a:r>
            <a:r>
              <a:rPr lang="en-US" dirty="0" smtClean="0"/>
              <a:t>registration with you. </a:t>
            </a:r>
            <a:endParaRPr lang="en-US" dirty="0" smtClean="0"/>
          </a:p>
          <a:p>
            <a:r>
              <a:rPr lang="en-US" dirty="0" smtClean="0"/>
              <a:t>32 participants registered and most of them from the Graduate School of Education and the School of Humanities and Social Sciences. </a:t>
            </a:r>
          </a:p>
          <a:p>
            <a:r>
              <a:rPr lang="en-US" dirty="0" smtClean="0"/>
              <a:t>But of course, we are glad to see all of you despite of that how a</a:t>
            </a:r>
            <a:r>
              <a:rPr lang="en-US" baseline="0" dirty="0" smtClean="0"/>
              <a:t> NU school is presented here.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7C3F-A514-44EB-A061-D7C104B227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17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I would like to note that most of the workshop participants are graduate students and </a:t>
            </a:r>
            <a:r>
              <a:rPr lang="en-US" dirty="0" smtClean="0"/>
              <a:t>teaching assistants and it </a:t>
            </a:r>
            <a:r>
              <a:rPr lang="en-US" dirty="0" smtClean="0"/>
              <a:t>is a good reason to think optimistically about the future of research in </a:t>
            </a:r>
            <a:r>
              <a:rPr lang="en-US" dirty="0" smtClean="0"/>
              <a:t>Kazakhstan and education at NU. </a:t>
            </a:r>
            <a:r>
              <a:rPr lang="en-US" dirty="0" smtClean="0"/>
              <a:t>We will do our best for that your scientific </a:t>
            </a:r>
            <a:r>
              <a:rPr lang="en-US" dirty="0" smtClean="0"/>
              <a:t>and academic career </a:t>
            </a:r>
            <a:r>
              <a:rPr lang="en-US" dirty="0" smtClean="0"/>
              <a:t>would be successful as much</a:t>
            </a:r>
            <a:r>
              <a:rPr lang="en-US" baseline="0" dirty="0" smtClean="0"/>
              <a:t> as possible.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7C3F-A514-44EB-A061-D7C104B227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97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 course, each</a:t>
            </a:r>
            <a:r>
              <a:rPr lang="en-US" baseline="0" dirty="0" smtClean="0"/>
              <a:t> of us pursues its own goal by taking a part in the workshop. But, at the same time, we all pursue our common goals because each of us is a member of the </a:t>
            </a:r>
            <a:r>
              <a:rPr lang="en-US" baseline="0" dirty="0" err="1" smtClean="0"/>
              <a:t>Nazarbayev</a:t>
            </a:r>
            <a:r>
              <a:rPr lang="en-US" baseline="0" dirty="0" smtClean="0"/>
              <a:t> University community. </a:t>
            </a:r>
            <a:endParaRPr lang="en-US" baseline="0" dirty="0" smtClean="0"/>
          </a:p>
          <a:p>
            <a:r>
              <a:rPr lang="en-US" baseline="0" dirty="0" smtClean="0"/>
              <a:t>I </a:t>
            </a:r>
            <a:r>
              <a:rPr lang="en-US" baseline="0" dirty="0" smtClean="0"/>
              <a:t>have tried to express our common goals on the slide.</a:t>
            </a:r>
          </a:p>
          <a:p>
            <a:r>
              <a:rPr lang="en-US" baseline="0" dirty="0" smtClean="0"/>
              <a:t>I would like to express my hope, that our communications and exchange of knowledge and experience, exchange of opinions and suggestions will be useful both on an individual and institutional levels.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7C3F-A514-44EB-A061-D7C104B227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I would like to share my vision of the NU Library’s involvement in research. </a:t>
            </a:r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 smtClean="0"/>
              <a:t>of the points is a very broad topic for discussion and a broad scope</a:t>
            </a:r>
            <a:r>
              <a:rPr lang="en-US" baseline="0" dirty="0" smtClean="0"/>
              <a:t> of practical work. </a:t>
            </a:r>
            <a:endParaRPr lang="en-US" baseline="0" dirty="0" smtClean="0"/>
          </a:p>
          <a:p>
            <a:r>
              <a:rPr lang="en-US" baseline="0" dirty="0" smtClean="0"/>
              <a:t>Now </a:t>
            </a:r>
            <a:r>
              <a:rPr lang="en-US" baseline="0" dirty="0" smtClean="0"/>
              <a:t>I would like to stress only one, in my opinion, the most important issue connected with education and research at NU. </a:t>
            </a:r>
            <a:endParaRPr lang="en-US" baseline="0" dirty="0" smtClean="0"/>
          </a:p>
          <a:p>
            <a:r>
              <a:rPr lang="en-US" baseline="0" dirty="0" smtClean="0"/>
              <a:t>That </a:t>
            </a:r>
            <a:r>
              <a:rPr lang="en-US" baseline="0" dirty="0" smtClean="0"/>
              <a:t>is Culture. That is culture of research, culture of information search, culture of thinking, culture of reading, culture of </a:t>
            </a:r>
            <a:r>
              <a:rPr lang="en-US" baseline="0" dirty="0" smtClean="0"/>
              <a:t>communications, discussions and dialogues, </a:t>
            </a:r>
            <a:r>
              <a:rPr lang="en-US" baseline="0" dirty="0" smtClean="0"/>
              <a:t>etc.</a:t>
            </a:r>
          </a:p>
          <a:p>
            <a:r>
              <a:rPr lang="en-US" baseline="0" dirty="0" smtClean="0"/>
              <a:t>The mission of </a:t>
            </a:r>
            <a:r>
              <a:rPr lang="en-US" baseline="0" dirty="0" err="1" smtClean="0"/>
              <a:t>Nazarbayev</a:t>
            </a:r>
            <a:r>
              <a:rPr lang="en-US" baseline="0" dirty="0" smtClean="0"/>
              <a:t> University as any other university in the world is to provide its graduates’ cultural level as higher as possible.</a:t>
            </a:r>
          </a:p>
          <a:p>
            <a:r>
              <a:rPr lang="en-US" baseline="0" dirty="0" smtClean="0"/>
              <a:t>And of course,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 Research and Quality Publications</a:t>
            </a:r>
            <a:r>
              <a:rPr lang="en-US" baseline="0" dirty="0" smtClean="0"/>
              <a:t>  can be produced by only people with the higher culture which I mentioned.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7C3F-A514-44EB-A061-D7C104B227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last slide is about the goals of </a:t>
            </a:r>
            <a:r>
              <a:rPr lang="en-US" dirty="0" smtClean="0"/>
              <a:t>NU librarians </a:t>
            </a:r>
            <a:r>
              <a:rPr lang="en-US" dirty="0" smtClean="0"/>
              <a:t>taking part in the workshop.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 smtClean="0"/>
              <a:t>appreciate any your input to do our library services and resources the best for research</a:t>
            </a:r>
            <a:r>
              <a:rPr lang="en-US" smtClean="0"/>
              <a:t>. </a:t>
            </a:r>
            <a:endParaRPr lang="en-US" smtClean="0"/>
          </a:p>
          <a:p>
            <a:r>
              <a:rPr lang="en-US" smtClean="0"/>
              <a:t>So</a:t>
            </a:r>
            <a:r>
              <a:rPr lang="en-US" dirty="0" smtClean="0"/>
              <a:t>, any your ideas, comments,</a:t>
            </a:r>
            <a:r>
              <a:rPr lang="en-US" baseline="0" dirty="0" smtClean="0"/>
              <a:t> remarks and questions are appreciated.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7C3F-A514-44EB-A061-D7C104B227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19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you for your attention and a good luck in your life!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7C3F-A514-44EB-A061-D7C104B227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91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980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42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 altLang="en-US"/>
              <a:t>Киевский национальный университет им.Т.Г.Шевченко, Киев, 23.05.2006г.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03C349-2C2E-4EB6-AE1C-DC06218222A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48089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17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704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05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59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99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43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9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84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BEE21-3230-426F-9335-D89E140F40D8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924C4-7CFF-4ECB-AB87-33326FBA6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1" y="1482724"/>
            <a:ext cx="8839199" cy="3013076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sz="4800" b="1" dirty="0">
                <a:solidFill>
                  <a:schemeClr val="tx2"/>
                </a:solidFill>
              </a:rPr>
              <a:t>Research and Publication </a:t>
            </a:r>
            <a:r>
              <a:rPr lang="en-US" sz="4800" b="1" dirty="0" smtClean="0">
                <a:solidFill>
                  <a:schemeClr val="tx2"/>
                </a:solidFill>
              </a:rPr>
              <a:t>Workshop</a:t>
            </a:r>
            <a:br>
              <a:rPr lang="en-US" sz="4800" b="1" dirty="0" smtClean="0">
                <a:solidFill>
                  <a:schemeClr val="tx2"/>
                </a:solidFill>
              </a:rPr>
            </a:br>
            <a:r>
              <a:rPr lang="en-US" sz="4800" b="1" dirty="0" smtClean="0">
                <a:solidFill>
                  <a:schemeClr val="tx2"/>
                </a:solidFill>
              </a:rPr>
              <a:t>Welcome!</a:t>
            </a:r>
            <a:endParaRPr lang="en-US" sz="4800" b="1" dirty="0">
              <a:solidFill>
                <a:schemeClr val="tx2"/>
              </a:solidFill>
              <a:latin typeface="Century" panose="02040604050505020304" pitchFamily="18" charset="0"/>
              <a:ea typeface="ヒラギノ角ゴ ProN W3" pitchFamily="-84" charset="-128"/>
              <a:cs typeface="+mn-cs"/>
              <a:sym typeface="Gill Sans Light" pitchFamily="-84" charset="0"/>
            </a:endParaRPr>
          </a:p>
        </p:txBody>
      </p:sp>
      <p:pic>
        <p:nvPicPr>
          <p:cNvPr id="614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760" y="4876800"/>
            <a:ext cx="1525240" cy="2157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67200" y="480060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Piotr </a:t>
            </a:r>
            <a:r>
              <a:rPr lang="en-US" sz="2400" dirty="0" err="1" smtClean="0">
                <a:solidFill>
                  <a:schemeClr val="tx2"/>
                </a:solidFill>
              </a:rPr>
              <a:t>Lapo</a:t>
            </a:r>
            <a:r>
              <a:rPr lang="ru-RU" sz="2400" dirty="0" smtClean="0">
                <a:solidFill>
                  <a:schemeClr val="tx2"/>
                </a:solidFill>
              </a:rPr>
              <a:t>,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General Library Expert</a:t>
            </a:r>
            <a:endParaRPr lang="ru-RU" sz="2400" dirty="0" smtClean="0">
              <a:solidFill>
                <a:schemeClr val="tx2"/>
              </a:solidFill>
            </a:endParaRPr>
          </a:p>
          <a:p>
            <a:r>
              <a:rPr lang="en-US" sz="2400" dirty="0" err="1" smtClean="0">
                <a:solidFill>
                  <a:schemeClr val="tx2"/>
                </a:solidFill>
              </a:rPr>
              <a:t>Nazarbayev</a:t>
            </a:r>
            <a:r>
              <a:rPr lang="en-US" sz="2400" dirty="0" smtClean="0">
                <a:solidFill>
                  <a:schemeClr val="tx2"/>
                </a:solidFill>
              </a:rPr>
              <a:t> University Library</a:t>
            </a:r>
            <a:endParaRPr lang="ru-RU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E-mail</a:t>
            </a:r>
            <a:r>
              <a:rPr lang="ru-RU" sz="2400" dirty="0" smtClean="0">
                <a:solidFill>
                  <a:schemeClr val="tx2"/>
                </a:solidFill>
              </a:rPr>
              <a:t>: </a:t>
            </a:r>
            <a:r>
              <a:rPr lang="en-US" sz="2400" dirty="0" smtClean="0">
                <a:solidFill>
                  <a:schemeClr val="tx2"/>
                </a:solidFill>
              </a:rPr>
              <a:t>piotr.lapo@nu.edu.kz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2401" y="114300"/>
            <a:ext cx="1752600" cy="1567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96361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865187"/>
          </a:xfrm>
        </p:spPr>
        <p:txBody>
          <a:bodyPr>
            <a:normAutofit/>
          </a:bodyPr>
          <a:lstStyle/>
          <a:p>
            <a:r>
              <a:rPr lang="en-US" altLang="en-US" sz="3600" b="1" dirty="0" smtClean="0">
                <a:solidFill>
                  <a:srgbClr val="11069A"/>
                </a:solidFill>
              </a:rPr>
              <a:t>The Workshop Schedule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385865"/>
              </p:ext>
            </p:extLst>
          </p:nvPr>
        </p:nvGraphicFramePr>
        <p:xfrm>
          <a:off x="57151" y="838201"/>
          <a:ext cx="9143999" cy="6431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9248"/>
                <a:gridCol w="5029200"/>
                <a:gridCol w="2885551"/>
              </a:tblGrid>
              <a:tr h="5281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9:00-9:15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Welcome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Piotr </a:t>
                      </a:r>
                      <a:r>
                        <a:rPr lang="en-US" sz="24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Lapo</a:t>
                      </a:r>
                      <a:endParaRPr lang="en-US" sz="24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9:15-10:00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Conducting Research in International Academia: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Quality Research for Quality Publications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Assel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</a:rPr>
                        <a:t>Kambatyrova</a:t>
                      </a:r>
                      <a:r>
                        <a:rPr lang="en-US" sz="2400" dirty="0" smtClean="0">
                          <a:effectLst/>
                        </a:rPr>
                        <a:t>, </a:t>
                      </a:r>
                      <a:r>
                        <a:rPr lang="en-US" sz="2400" dirty="0" err="1">
                          <a:effectLst/>
                        </a:rPr>
                        <a:t>Duishon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Shamatov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8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10:00-10:45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Support for Research: Library Information Resources and Services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Katie Spires, </a:t>
                      </a:r>
                      <a:r>
                        <a:rPr lang="en-US" sz="2400" dirty="0" err="1">
                          <a:effectLst/>
                        </a:rPr>
                        <a:t>Madina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Kairatbekkyzy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10:45-11:20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Scholarly Publications in International Academia: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Beyond the “Publish or Perish” Discourse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Daniel </a:t>
                      </a:r>
                      <a:r>
                        <a:rPr lang="en-US" sz="2400" dirty="0" err="1" smtClean="0">
                          <a:effectLst/>
                        </a:rPr>
                        <a:t>Torrano</a:t>
                      </a:r>
                      <a:r>
                        <a:rPr lang="en-US" sz="2400" dirty="0" smtClean="0">
                          <a:effectLst/>
                        </a:rPr>
                        <a:t>,</a:t>
                      </a:r>
                      <a:endParaRPr lang="en-US" sz="2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Katie Spires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43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11:20-11:30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Break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13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11:30-12:30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Sharing Experiences: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Panel discussion about preparing research for publication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Anna </a:t>
                      </a:r>
                      <a:r>
                        <a:rPr lang="en-US" sz="2400" dirty="0" err="1" smtClean="0">
                          <a:effectLst/>
                        </a:rPr>
                        <a:t>CohenMiller</a:t>
                      </a:r>
                      <a:r>
                        <a:rPr lang="en-US" sz="2400" dirty="0" smtClean="0">
                          <a:effectLst/>
                        </a:rPr>
                        <a:t>, </a:t>
                      </a:r>
                      <a:r>
                        <a:rPr lang="en-US" sz="2400" dirty="0">
                          <a:effectLst/>
                        </a:rPr>
                        <a:t>Daniel </a:t>
                      </a:r>
                      <a:r>
                        <a:rPr lang="en-US" sz="2400" dirty="0" err="1">
                          <a:effectLst/>
                        </a:rPr>
                        <a:t>Torrano</a:t>
                      </a:r>
                      <a:r>
                        <a:rPr lang="en-US" sz="2400" dirty="0">
                          <a:effectLst/>
                        </a:rPr>
                        <a:t>, Dana </a:t>
                      </a:r>
                      <a:r>
                        <a:rPr lang="en-US" sz="2400" dirty="0" err="1">
                          <a:effectLst/>
                        </a:rPr>
                        <a:t>Akilbekova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61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12:30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Wrap-up</a:t>
                      </a:r>
                      <a:endParaRPr lang="en-US" sz="2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Piotr </a:t>
                      </a:r>
                      <a:r>
                        <a:rPr lang="en-US" sz="2400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Lapo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306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Registration Results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96177279"/>
              </p:ext>
            </p:extLst>
          </p:nvPr>
        </p:nvGraphicFramePr>
        <p:xfrm>
          <a:off x="76200" y="1219200"/>
          <a:ext cx="8915400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2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Name of NU subdivision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participants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School of Humanities and Social Sciences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School of Science and Technology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Graduate School of Business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Graduate School of Education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Graduate School of Public Policy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 Medical School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NURIS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National Laboratory Astana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29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Registration Results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05115193"/>
              </p:ext>
            </p:extLst>
          </p:nvPr>
        </p:nvGraphicFramePr>
        <p:xfrm>
          <a:off x="76200" y="1366520"/>
          <a:ext cx="8915400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3273"/>
                <a:gridCol w="35121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The participant’s rank @ NU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Number</a:t>
                      </a:r>
                      <a:r>
                        <a:rPr lang="en-US" sz="2400" baseline="0" dirty="0" smtClean="0"/>
                        <a:t> of participants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Graduate student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Teaching Assistant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Faculty member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Researcher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22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65187"/>
          </a:xfrm>
        </p:spPr>
        <p:txBody>
          <a:bodyPr>
            <a:normAutofit/>
          </a:bodyPr>
          <a:lstStyle/>
          <a:p>
            <a:r>
              <a:rPr lang="en-US" altLang="en-US" b="1" dirty="0" smtClean="0">
                <a:solidFill>
                  <a:schemeClr val="tx2"/>
                </a:solidFill>
              </a:rPr>
              <a:t>The Workshop Goals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2400" y="990600"/>
            <a:ext cx="8839200" cy="541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altLang="en-US" dirty="0">
                <a:solidFill>
                  <a:schemeClr val="tx2"/>
                </a:solidFill>
              </a:rPr>
              <a:t>Promoting the NU image as a leading research institution in Kazakhstan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dirty="0" smtClean="0">
                <a:solidFill>
                  <a:schemeClr val="tx2"/>
                </a:solidFill>
              </a:rPr>
              <a:t>Promoting NU excellence </a:t>
            </a:r>
            <a:r>
              <a:rPr lang="en-US" dirty="0">
                <a:solidFill>
                  <a:schemeClr val="tx2"/>
                </a:solidFill>
              </a:rPr>
              <a:t>in </a:t>
            </a:r>
            <a:r>
              <a:rPr lang="en-US" dirty="0" smtClean="0">
                <a:solidFill>
                  <a:schemeClr val="tx2"/>
                </a:solidFill>
              </a:rPr>
              <a:t>research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smtClean="0">
                <a:solidFill>
                  <a:schemeClr val="tx2"/>
                </a:solidFill>
              </a:rPr>
              <a:t>scholarship</a:t>
            </a:r>
            <a:r>
              <a:rPr lang="en-US" dirty="0">
                <a:solidFill>
                  <a:schemeClr val="tx2"/>
                </a:solidFill>
              </a:rPr>
              <a:t>, and </a:t>
            </a:r>
            <a:r>
              <a:rPr lang="en-US" dirty="0" smtClean="0">
                <a:solidFill>
                  <a:schemeClr val="tx2"/>
                </a:solidFill>
              </a:rPr>
              <a:t>creativity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dirty="0">
                <a:solidFill>
                  <a:schemeClr val="tx2"/>
                </a:solidFill>
              </a:rPr>
              <a:t>Promoting NU </a:t>
            </a:r>
            <a:r>
              <a:rPr lang="en-US" dirty="0" smtClean="0">
                <a:solidFill>
                  <a:schemeClr val="tx2"/>
                </a:solidFill>
              </a:rPr>
              <a:t>excellence in library &amp; information environment for research</a:t>
            </a:r>
            <a:r>
              <a:rPr lang="en-US" dirty="0">
                <a:solidFill>
                  <a:schemeClr val="tx2"/>
                </a:solidFill>
              </a:rPr>
              <a:t>, scholarship, and creativity</a:t>
            </a:r>
            <a:endParaRPr lang="en-US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dirty="0" smtClean="0">
                <a:solidFill>
                  <a:schemeClr val="tx2"/>
                </a:solidFill>
              </a:rPr>
              <a:t>Sharing experience about research process, usage research methods and library &amp; information resources, and scholarly publishing</a:t>
            </a:r>
            <a:endParaRPr lang="ru-RU" alt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92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7813"/>
            <a:ext cx="8991600" cy="865187"/>
          </a:xfrm>
        </p:spPr>
        <p:txBody>
          <a:bodyPr>
            <a:normAutofit/>
          </a:bodyPr>
          <a:lstStyle/>
          <a:p>
            <a:r>
              <a:rPr lang="en-US" altLang="en-US" b="1" dirty="0" smtClean="0">
                <a:solidFill>
                  <a:schemeClr val="tx2"/>
                </a:solidFill>
              </a:rPr>
              <a:t>Vision of Research Librarianship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2400" y="1371600"/>
            <a:ext cx="8839200" cy="403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3600" dirty="0" smtClean="0">
                <a:solidFill>
                  <a:schemeClr val="tx2"/>
                </a:solidFill>
              </a:rPr>
              <a:t>Providing NU Research with the best library &amp; information resources and services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3600" dirty="0" smtClean="0">
                <a:solidFill>
                  <a:schemeClr val="tx2"/>
                </a:solidFill>
              </a:rPr>
              <a:t>Embedded </a:t>
            </a:r>
            <a:r>
              <a:rPr lang="en-US" sz="3600" dirty="0">
                <a:solidFill>
                  <a:schemeClr val="tx2"/>
                </a:solidFill>
              </a:rPr>
              <a:t>librarianship in the research context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3600" dirty="0" smtClean="0">
                <a:solidFill>
                  <a:schemeClr val="tx2"/>
                </a:solidFill>
              </a:rPr>
              <a:t>Supporting </a:t>
            </a:r>
            <a:r>
              <a:rPr lang="en-US" sz="3600" dirty="0">
                <a:solidFill>
                  <a:schemeClr val="tx2"/>
                </a:solidFill>
              </a:rPr>
              <a:t>information culture in </a:t>
            </a:r>
            <a:r>
              <a:rPr lang="en-US" sz="3600" dirty="0" smtClean="0">
                <a:solidFill>
                  <a:schemeClr val="tx2"/>
                </a:solidFill>
              </a:rPr>
              <a:t>NU research</a:t>
            </a:r>
          </a:p>
        </p:txBody>
      </p:sp>
    </p:spTree>
    <p:extLst>
      <p:ext uri="{BB962C8B-B14F-4D97-AF65-F5344CB8AC3E}">
        <p14:creationId xmlns:p14="http://schemas.microsoft.com/office/powerpoint/2010/main" val="161244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7813"/>
            <a:ext cx="8991600" cy="865187"/>
          </a:xfrm>
        </p:spPr>
        <p:txBody>
          <a:bodyPr>
            <a:normAutofit/>
          </a:bodyPr>
          <a:lstStyle/>
          <a:p>
            <a:r>
              <a:rPr lang="en-US" altLang="en-US" sz="3600" b="1" dirty="0" smtClean="0">
                <a:solidFill>
                  <a:schemeClr val="tx2"/>
                </a:solidFill>
              </a:rPr>
              <a:t>GOALS of Librarians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524000"/>
            <a:ext cx="8534400" cy="4267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2800" dirty="0" smtClean="0">
                <a:solidFill>
                  <a:schemeClr val="tx2"/>
                </a:solidFill>
              </a:rPr>
              <a:t>Demonstrate the NU Library information resources &amp; services for Research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2800" dirty="0" smtClean="0">
                <a:solidFill>
                  <a:schemeClr val="tx2"/>
                </a:solidFill>
              </a:rPr>
              <a:t>Exchange of ideas about </a:t>
            </a:r>
            <a:r>
              <a:rPr lang="en-GB" altLang="en-US" sz="2800" dirty="0" smtClean="0">
                <a:solidFill>
                  <a:schemeClr val="tx2"/>
                </a:solidFill>
              </a:rPr>
              <a:t>the </a:t>
            </a:r>
            <a:r>
              <a:rPr lang="en-GB" altLang="en-US" sz="2800" dirty="0">
                <a:solidFill>
                  <a:schemeClr val="tx2"/>
                </a:solidFill>
              </a:rPr>
              <a:t>value the library </a:t>
            </a:r>
            <a:r>
              <a:rPr lang="en-GB" altLang="en-US" sz="2800" dirty="0" smtClean="0">
                <a:solidFill>
                  <a:schemeClr val="tx2"/>
                </a:solidFill>
              </a:rPr>
              <a:t>would bring to researchers </a:t>
            </a:r>
            <a:r>
              <a:rPr lang="en-GB" altLang="en-US" sz="2800" dirty="0">
                <a:solidFill>
                  <a:schemeClr val="tx2"/>
                </a:solidFill>
              </a:rPr>
              <a:t>in the course of their </a:t>
            </a:r>
            <a:r>
              <a:rPr lang="en-GB" altLang="en-US" sz="2800" dirty="0" smtClean="0">
                <a:solidFill>
                  <a:schemeClr val="tx2"/>
                </a:solidFill>
              </a:rPr>
              <a:t>research and to </a:t>
            </a:r>
            <a:r>
              <a:rPr lang="en-GB" altLang="en-US" sz="2800" dirty="0" err="1" smtClean="0">
                <a:solidFill>
                  <a:schemeClr val="tx2"/>
                </a:solidFill>
              </a:rPr>
              <a:t>Nazarbayev</a:t>
            </a:r>
            <a:r>
              <a:rPr lang="en-GB" altLang="en-US" sz="2800" dirty="0" smtClean="0">
                <a:solidFill>
                  <a:schemeClr val="tx2"/>
                </a:solidFill>
              </a:rPr>
              <a:t> University </a:t>
            </a:r>
            <a:r>
              <a:rPr lang="en-GB" altLang="en-US" sz="2800" dirty="0">
                <a:solidFill>
                  <a:schemeClr val="tx2"/>
                </a:solidFill>
              </a:rPr>
              <a:t>in supporting </a:t>
            </a:r>
            <a:r>
              <a:rPr lang="en-GB" altLang="en-US" sz="2800" dirty="0" smtClean="0">
                <a:solidFill>
                  <a:schemeClr val="tx2"/>
                </a:solidFill>
              </a:rPr>
              <a:t>its </a:t>
            </a:r>
            <a:r>
              <a:rPr lang="en-GB" altLang="en-US" sz="2800" dirty="0">
                <a:solidFill>
                  <a:schemeClr val="tx2"/>
                </a:solidFill>
              </a:rPr>
              <a:t>research performance</a:t>
            </a:r>
          </a:p>
          <a:p>
            <a:pPr marL="457200" indent="-457200">
              <a:spcBef>
                <a:spcPts val="600"/>
              </a:spcBef>
              <a:buAutoNum type="arabicParenR"/>
            </a:pPr>
            <a:r>
              <a:rPr lang="en-US" sz="2800" dirty="0" smtClean="0">
                <a:solidFill>
                  <a:schemeClr val="tx2"/>
                </a:solidFill>
              </a:rPr>
              <a:t>Working out the NU Library strategy in research context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AutoNum type="arabicParenR"/>
            </a:pPr>
            <a:r>
              <a:rPr lang="en-US" sz="2800" dirty="0">
                <a:solidFill>
                  <a:schemeClr val="tx2"/>
                </a:solidFill>
              </a:rPr>
              <a:t>Clarify Research Librarian </a:t>
            </a:r>
            <a:r>
              <a:rPr lang="en-US" sz="2800" dirty="0" smtClean="0">
                <a:solidFill>
                  <a:schemeClr val="tx2"/>
                </a:solidFill>
              </a:rPr>
              <a:t>duties</a:t>
            </a:r>
            <a:endParaRPr lang="ru-RU" altLang="en-US" sz="2800" dirty="0" smtClean="0">
              <a:solidFill>
                <a:srgbClr val="1106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3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78C4E-DD2E-44B9-B820-06E51E7E352C}" type="slidenum">
              <a:rPr lang="ru-RU" altLang="en-US"/>
              <a:pPr>
                <a:defRPr/>
              </a:pPr>
              <a:t>8</a:t>
            </a:fld>
            <a:endParaRPr lang="ru-RU" altLang="en-US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6113" y="2349500"/>
            <a:ext cx="7850187" cy="22987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4300" b="1" dirty="0" smtClean="0">
                <a:solidFill>
                  <a:srgbClr val="11069A"/>
                </a:solidFill>
              </a:rPr>
              <a:t>Thank you for your attention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en-US" sz="4300" b="1" dirty="0" smtClean="0">
                <a:solidFill>
                  <a:srgbClr val="11069A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2863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1151</TotalTime>
  <Words>863</Words>
  <Application>Microsoft Office PowerPoint</Application>
  <PresentationFormat>Экран (4:3)</PresentationFormat>
  <Paragraphs>109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Research and Publication Workshop Welcome!</vt:lpstr>
      <vt:lpstr>The Workshop Schedule</vt:lpstr>
      <vt:lpstr>Registration Results</vt:lpstr>
      <vt:lpstr>Registration Results</vt:lpstr>
      <vt:lpstr>The Workshop Goals</vt:lpstr>
      <vt:lpstr>Vision of Research Librarianship</vt:lpstr>
      <vt:lpstr>GOALS of Librarians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Медийная и информационная грамотность (культура) человека X: профессия или миссия?</dc:title>
  <dc:creator>Piotr Lapo</dc:creator>
  <cp:lastModifiedBy>Piotr Lapo</cp:lastModifiedBy>
  <cp:revision>76</cp:revision>
  <cp:lastPrinted>2016-04-21T08:26:37Z</cp:lastPrinted>
  <dcterms:created xsi:type="dcterms:W3CDTF">2015-12-19T17:34:30Z</dcterms:created>
  <dcterms:modified xsi:type="dcterms:W3CDTF">2016-04-23T06:55:09Z</dcterms:modified>
</cp:coreProperties>
</file>