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70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'[imf-dm-export-20180810 (4).xls]PPPPC'!$AO$24</c:f>
              <c:strCache>
                <c:ptCount val="1"/>
                <c:pt idx="0">
                  <c:v>Armenia</c:v>
                </c:pt>
              </c:strCache>
            </c:strRef>
          </c:tx>
          <c:cat>
            <c:numRef>
              <c:f>'[imf-dm-export-20180810 (4).xls]PPPPC'!$AN$25:$AN$30</c:f>
              <c:numCache>
                <c:formatCode>General</c:formatCode>
                <c:ptCount val="6"/>
                <c:pt idx="0">
                  <c:v>1994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'[imf-dm-export-20180810 (4).xls]PPPPC'!$AO$25:$AO$30</c:f>
              <c:numCache>
                <c:formatCode>General</c:formatCode>
                <c:ptCount val="6"/>
                <c:pt idx="0">
                  <c:v>1406.6679999999999</c:v>
                </c:pt>
                <c:pt idx="1">
                  <c:v>2273.346</c:v>
                </c:pt>
                <c:pt idx="2">
                  <c:v>4721.8490000000002</c:v>
                </c:pt>
                <c:pt idx="3">
                  <c:v>6370.1750000000002</c:v>
                </c:pt>
                <c:pt idx="4">
                  <c:v>8643.1990000000005</c:v>
                </c:pt>
                <c:pt idx="5">
                  <c:v>9455.9429999999993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'[imf-dm-export-20180810 (4).xls]PPPPC'!$AP$24</c:f>
              <c:strCache>
                <c:ptCount val="1"/>
                <c:pt idx="0">
                  <c:v>Azerbaijan</c:v>
                </c:pt>
              </c:strCache>
            </c:strRef>
          </c:tx>
          <c:cat>
            <c:numRef>
              <c:f>'[imf-dm-export-20180810 (4).xls]PPPPC'!$AN$25:$AN$30</c:f>
              <c:numCache>
                <c:formatCode>General</c:formatCode>
                <c:ptCount val="6"/>
                <c:pt idx="0">
                  <c:v>1994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'[imf-dm-export-20180810 (4).xls]PPPPC'!$AP$25:$AP$30</c:f>
              <c:numCache>
                <c:formatCode>General</c:formatCode>
                <c:ptCount val="6"/>
                <c:pt idx="0">
                  <c:v>2957.7150000000001</c:v>
                </c:pt>
                <c:pt idx="1">
                  <c:v>3781.107</c:v>
                </c:pt>
                <c:pt idx="2">
                  <c:v>7252.1580000000004</c:v>
                </c:pt>
                <c:pt idx="3">
                  <c:v>15994.601000000001</c:v>
                </c:pt>
                <c:pt idx="4">
                  <c:v>17377.589</c:v>
                </c:pt>
                <c:pt idx="5">
                  <c:v>17492.359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'[imf-dm-export-20180810 (4).xls]PPPPC'!$AQ$24</c:f>
              <c:strCache>
                <c:ptCount val="1"/>
                <c:pt idx="0">
                  <c:v>Belarus</c:v>
                </c:pt>
              </c:strCache>
            </c:strRef>
          </c:tx>
          <c:cat>
            <c:numRef>
              <c:f>'[imf-dm-export-20180810 (4).xls]PPPPC'!$AN$25:$AN$30</c:f>
              <c:numCache>
                <c:formatCode>General</c:formatCode>
                <c:ptCount val="6"/>
                <c:pt idx="0">
                  <c:v>1994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'[imf-dm-export-20180810 (4).xls]PPPPC'!$AQ$25:$AQ$30</c:f>
              <c:numCache>
                <c:formatCode>General</c:formatCode>
                <c:ptCount val="6"/>
                <c:pt idx="0">
                  <c:v>4363.9579999999996</c:v>
                </c:pt>
                <c:pt idx="1">
                  <c:v>5985.2389999999996</c:v>
                </c:pt>
                <c:pt idx="2">
                  <c:v>9948.6669999999995</c:v>
                </c:pt>
                <c:pt idx="3">
                  <c:v>15890.096</c:v>
                </c:pt>
                <c:pt idx="4">
                  <c:v>18074.277999999998</c:v>
                </c:pt>
                <c:pt idx="5">
                  <c:v>18930.845000000001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'[imf-dm-export-20180810 (4).xls]PPPPC'!$AR$24</c:f>
              <c:strCache>
                <c:ptCount val="1"/>
                <c:pt idx="0">
                  <c:v>Estonia</c:v>
                </c:pt>
              </c:strCache>
            </c:strRef>
          </c:tx>
          <c:cat>
            <c:numRef>
              <c:f>'[imf-dm-export-20180810 (4).xls]PPPPC'!$AN$25:$AN$30</c:f>
              <c:numCache>
                <c:formatCode>General</c:formatCode>
                <c:ptCount val="6"/>
                <c:pt idx="0">
                  <c:v>1994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'[imf-dm-export-20180810 (4).xls]PPPPC'!$AR$25:$AR$30</c:f>
              <c:numCache>
                <c:formatCode>General</c:formatCode>
                <c:ptCount val="6"/>
                <c:pt idx="0">
                  <c:v>7542.7780000000002</c:v>
                </c:pt>
                <c:pt idx="1">
                  <c:v>12113.487999999999</c:v>
                </c:pt>
                <c:pt idx="2">
                  <c:v>19764.626</c:v>
                </c:pt>
                <c:pt idx="3">
                  <c:v>21721.217000000001</c:v>
                </c:pt>
                <c:pt idx="4">
                  <c:v>29684.603999999999</c:v>
                </c:pt>
                <c:pt idx="5">
                  <c:v>31749.522000000001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'[imf-dm-export-20180810 (4).xls]PPPPC'!$AS$24</c:f>
              <c:strCache>
                <c:ptCount val="1"/>
                <c:pt idx="0">
                  <c:v>Georgia</c:v>
                </c:pt>
              </c:strCache>
            </c:strRef>
          </c:tx>
          <c:cat>
            <c:numRef>
              <c:f>'[imf-dm-export-20180810 (4).xls]PPPPC'!$AN$25:$AN$30</c:f>
              <c:numCache>
                <c:formatCode>General</c:formatCode>
                <c:ptCount val="6"/>
                <c:pt idx="0">
                  <c:v>1994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'[imf-dm-export-20180810 (4).xls]PPPPC'!$AS$25:$AS$30</c:f>
              <c:numCache>
                <c:formatCode>General</c:formatCode>
                <c:ptCount val="6"/>
                <c:pt idx="0">
                  <c:v>1529.7840000000001</c:v>
                </c:pt>
                <c:pt idx="1">
                  <c:v>2567.096</c:v>
                </c:pt>
                <c:pt idx="2">
                  <c:v>4328.0420000000004</c:v>
                </c:pt>
                <c:pt idx="3">
                  <c:v>6568.2920000000004</c:v>
                </c:pt>
                <c:pt idx="4">
                  <c:v>10053.446</c:v>
                </c:pt>
                <c:pt idx="5">
                  <c:v>10747.053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'[imf-dm-export-20180810 (4).xls]PPPPC'!$AT$24</c:f>
              <c:strCache>
                <c:ptCount val="1"/>
                <c:pt idx="0">
                  <c:v>Kazakhstan</c:v>
                </c:pt>
              </c:strCache>
            </c:strRef>
          </c:tx>
          <c:cat>
            <c:numRef>
              <c:f>'[imf-dm-export-20180810 (4).xls]PPPPC'!$AN$25:$AN$30</c:f>
              <c:numCache>
                <c:formatCode>General</c:formatCode>
                <c:ptCount val="6"/>
                <c:pt idx="0">
                  <c:v>1994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'[imf-dm-export-20180810 (4).xls]PPPPC'!$AT$25:$AT$30</c:f>
              <c:numCache>
                <c:formatCode>General</c:formatCode>
                <c:ptCount val="6"/>
                <c:pt idx="0">
                  <c:v>6444.5209999999997</c:v>
                </c:pt>
                <c:pt idx="1">
                  <c:v>7890.1009999999997</c:v>
                </c:pt>
                <c:pt idx="2">
                  <c:v>14178.082</c:v>
                </c:pt>
                <c:pt idx="3">
                  <c:v>19530.312000000002</c:v>
                </c:pt>
                <c:pt idx="4">
                  <c:v>25167.386999999999</c:v>
                </c:pt>
                <c:pt idx="5">
                  <c:v>26252.074000000001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'[imf-dm-export-20180810 (4).xls]PPPPC'!$AU$24</c:f>
              <c:strCache>
                <c:ptCount val="1"/>
                <c:pt idx="0">
                  <c:v>Kyrgyz Republic</c:v>
                </c:pt>
              </c:strCache>
            </c:strRef>
          </c:tx>
          <c:cat>
            <c:numRef>
              <c:f>'[imf-dm-export-20180810 (4).xls]PPPPC'!$AN$25:$AN$30</c:f>
              <c:numCache>
                <c:formatCode>General</c:formatCode>
                <c:ptCount val="6"/>
                <c:pt idx="0">
                  <c:v>1994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'[imf-dm-export-20180810 (4).xls]PPPPC'!$AU$25:$AU$30</c:f>
              <c:numCache>
                <c:formatCode>General</c:formatCode>
                <c:ptCount val="6"/>
                <c:pt idx="0">
                  <c:v>1300.877</c:v>
                </c:pt>
                <c:pt idx="1">
                  <c:v>1649.125</c:v>
                </c:pt>
                <c:pt idx="2">
                  <c:v>2115.87</c:v>
                </c:pt>
                <c:pt idx="3">
                  <c:v>2718.9059999999999</c:v>
                </c:pt>
                <c:pt idx="4">
                  <c:v>3516.9780000000001</c:v>
                </c:pt>
                <c:pt idx="5">
                  <c:v>3667.453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'[imf-dm-export-20180810 (4).xls]PPPPC'!$AV$24</c:f>
              <c:strCache>
                <c:ptCount val="1"/>
                <c:pt idx="0">
                  <c:v>Russian Federation</c:v>
                </c:pt>
              </c:strCache>
            </c:strRef>
          </c:tx>
          <c:cat>
            <c:numRef>
              <c:f>'[imf-dm-export-20180810 (4).xls]PPPPC'!$AN$25:$AN$30</c:f>
              <c:numCache>
                <c:formatCode>General</c:formatCode>
                <c:ptCount val="6"/>
                <c:pt idx="0">
                  <c:v>1994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'[imf-dm-export-20180810 (4).xls]PPPPC'!$AV$25:$AV$30</c:f>
              <c:numCache>
                <c:formatCode>General</c:formatCode>
                <c:ptCount val="6"/>
                <c:pt idx="0">
                  <c:v>9562.7990000000009</c:v>
                </c:pt>
                <c:pt idx="1">
                  <c:v>11169.844999999999</c:v>
                </c:pt>
                <c:pt idx="2">
                  <c:v>17231.532999999999</c:v>
                </c:pt>
                <c:pt idx="3">
                  <c:v>22639.285</c:v>
                </c:pt>
                <c:pt idx="4">
                  <c:v>26930.043000000001</c:v>
                </c:pt>
                <c:pt idx="5">
                  <c:v>27834.093000000001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'[imf-dm-export-20180810 (4).xls]PPPPC'!$AW$24</c:f>
              <c:strCache>
                <c:ptCount val="1"/>
                <c:pt idx="0">
                  <c:v>Ukraine</c:v>
                </c:pt>
              </c:strCache>
            </c:strRef>
          </c:tx>
          <c:cat>
            <c:numRef>
              <c:f>'[imf-dm-export-20180810 (4).xls]PPPPC'!$AN$25:$AN$30</c:f>
              <c:numCache>
                <c:formatCode>General</c:formatCode>
                <c:ptCount val="6"/>
                <c:pt idx="0">
                  <c:v>1994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'[imf-dm-export-20180810 (4).xls]PPPPC'!$AW$25:$AW$30</c:f>
              <c:numCache>
                <c:formatCode>General</c:formatCode>
                <c:ptCount val="6"/>
                <c:pt idx="0">
                  <c:v>4269.1019999999999</c:v>
                </c:pt>
                <c:pt idx="1">
                  <c:v>3975.7040000000002</c:v>
                </c:pt>
                <c:pt idx="2">
                  <c:v>6750.2619999999997</c:v>
                </c:pt>
                <c:pt idx="3">
                  <c:v>7712.0590000000002</c:v>
                </c:pt>
                <c:pt idx="4">
                  <c:v>8330.6880000000001</c:v>
                </c:pt>
                <c:pt idx="5">
                  <c:v>8712.9789999999994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'[imf-dm-export-20180810 (4).xls]PPPPC'!$AX$24</c:f>
              <c:strCache>
                <c:ptCount val="1"/>
                <c:pt idx="0">
                  <c:v>Uzbekistan</c:v>
                </c:pt>
              </c:strCache>
            </c:strRef>
          </c:tx>
          <c:cat>
            <c:numRef>
              <c:f>'[imf-dm-export-20180810 (4).xls]PPPPC'!$AN$25:$AN$30</c:f>
              <c:numCache>
                <c:formatCode>General</c:formatCode>
                <c:ptCount val="6"/>
                <c:pt idx="0">
                  <c:v>1994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'[imf-dm-export-20180810 (4).xls]PPPPC'!$AX$25:$AX$30</c:f>
              <c:numCache>
                <c:formatCode>General</c:formatCode>
                <c:ptCount val="6"/>
                <c:pt idx="0">
                  <c:v>1660.174</c:v>
                </c:pt>
                <c:pt idx="1">
                  <c:v>2004.6969999999999</c:v>
                </c:pt>
                <c:pt idx="2">
                  <c:v>2763.973</c:v>
                </c:pt>
                <c:pt idx="3">
                  <c:v>4277.1400000000003</c:v>
                </c:pt>
                <c:pt idx="4">
                  <c:v>6519.1769999999997</c:v>
                </c:pt>
                <c:pt idx="5">
                  <c:v>6928.9070000000002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382272"/>
        <c:axId val="129383808"/>
      </c:lineChart>
      <c:catAx>
        <c:axId val="129382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29383808"/>
        <c:crosses val="autoZero"/>
        <c:auto val="1"/>
        <c:lblAlgn val="ctr"/>
        <c:lblOffset val="100"/>
        <c:noMultiLvlLbl val="0"/>
      </c:catAx>
      <c:valAx>
        <c:axId val="12938380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international dollar per capita</a:t>
                </a:r>
                <a:endParaRPr lang="ru-RU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29382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107427821522304"/>
          <c:y val="6.2395325584301976E-2"/>
          <c:w val="0.17892572178477689"/>
          <c:h val="0.8752093488313961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2F0C65C-D6AA-410F-8F3F-EB00816A5C7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ECF8E58-AAEF-4AF0-9EBE-844CD82B21E1}" type="datetimeFigureOut">
              <a:rPr lang="en-US" smtClean="0"/>
              <a:t>9/26/2018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543800" cy="41179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TAX </a:t>
            </a:r>
            <a:r>
              <a:rPr lang="en-US" b="1" dirty="0"/>
              <a:t>MORALE AND ITS DETERMINANTS IN POST-SOVIET EURASIA </a:t>
            </a:r>
            <a:r>
              <a:rPr lang="en-US" b="1" dirty="0" smtClean="0"/>
              <a:t>COUNTRIES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762000"/>
          </a:xfrm>
        </p:spPr>
        <p:txBody>
          <a:bodyPr>
            <a:normAutofit/>
          </a:bodyPr>
          <a:lstStyle/>
          <a:p>
            <a:pPr algn="r"/>
            <a:r>
              <a:rPr lang="en-US" b="1" dirty="0" smtClean="0"/>
              <a:t>Assistant Prof. </a:t>
            </a:r>
            <a:r>
              <a:rPr lang="en-US" b="1" dirty="0" err="1" smtClean="0"/>
              <a:t>Raziiakhan</a:t>
            </a:r>
            <a:r>
              <a:rPr lang="en-US" b="1" dirty="0" smtClean="0"/>
              <a:t> </a:t>
            </a:r>
            <a:r>
              <a:rPr lang="en-US" b="1" dirty="0" err="1" smtClean="0"/>
              <a:t>Abdieva</a:t>
            </a:r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Kyrgyz-Turkish </a:t>
            </a:r>
            <a:r>
              <a:rPr lang="en-US" b="1" dirty="0" err="1" smtClean="0"/>
              <a:t>Manas</a:t>
            </a:r>
            <a:r>
              <a:rPr lang="en-US" b="1" dirty="0" smtClean="0"/>
              <a:t>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097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Results of Ordered </a:t>
            </a:r>
            <a:r>
              <a:rPr lang="en-US" b="1" dirty="0" err="1"/>
              <a:t>Probit</a:t>
            </a:r>
            <a:r>
              <a:rPr lang="en-US" b="1" dirty="0"/>
              <a:t> Model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574067"/>
              </p:ext>
            </p:extLst>
          </p:nvPr>
        </p:nvGraphicFramePr>
        <p:xfrm>
          <a:off x="304800" y="1600205"/>
          <a:ext cx="8001000" cy="51815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4866"/>
                <a:gridCol w="2611574"/>
                <a:gridCol w="2254560"/>
              </a:tblGrid>
              <a:tr h="471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Variable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Coefficient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Marginal Effect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71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Marital Status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y-KG" sz="2000">
                          <a:effectLst/>
                        </a:rPr>
                        <a:t>0.</a:t>
                      </a:r>
                      <a:r>
                        <a:rPr lang="en-US" sz="2000">
                          <a:effectLst/>
                        </a:rPr>
                        <a:t>9327***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y-KG" sz="2000">
                          <a:effectLst/>
                        </a:rPr>
                        <a:t>0.</a:t>
                      </a:r>
                      <a:r>
                        <a:rPr lang="en-US" sz="2000">
                          <a:effectLst/>
                        </a:rPr>
                        <a:t>0367***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71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Size of Household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0.0526*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0.0206*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71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Risk Lover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</a:t>
                      </a:r>
                      <a:r>
                        <a:rPr lang="kk-KZ" sz="2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95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0.</a:t>
                      </a:r>
                      <a:r>
                        <a:rPr lang="kk-KZ" sz="2000">
                          <a:effectLst/>
                        </a:rPr>
                        <a:t>01</a:t>
                      </a:r>
                      <a:r>
                        <a:rPr lang="en-US" sz="2000">
                          <a:effectLst/>
                        </a:rPr>
                        <a:t>55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71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Risk Averse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</a:t>
                      </a:r>
                      <a:r>
                        <a:rPr lang="ru-RU" sz="2000" dirty="0">
                          <a:effectLst/>
                        </a:rPr>
                        <a:t>.</a:t>
                      </a:r>
                      <a:r>
                        <a:rPr lang="en-US" sz="2000" dirty="0">
                          <a:effectLst/>
                        </a:rPr>
                        <a:t>330</a:t>
                      </a:r>
                      <a:r>
                        <a:rPr lang="kk-KZ" sz="2000" dirty="0">
                          <a:effectLst/>
                        </a:rPr>
                        <a:t>8***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0.</a:t>
                      </a:r>
                      <a:r>
                        <a:rPr lang="en-US" sz="2000">
                          <a:effectLst/>
                        </a:rPr>
                        <a:t>1286</a:t>
                      </a:r>
                      <a:r>
                        <a:rPr lang="kk-KZ" sz="2000">
                          <a:effectLst/>
                        </a:rPr>
                        <a:t>***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71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Social Norms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0.3455***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0.1362***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71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Negative Social Norm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-0.1176**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-0.0466**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71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Religiosity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r>
                        <a:rPr lang="kk-KZ" sz="2000" dirty="0">
                          <a:effectLst/>
                        </a:rPr>
                        <a:t>0</a:t>
                      </a:r>
                      <a:r>
                        <a:rPr lang="ru-RU" sz="2000" dirty="0">
                          <a:effectLst/>
                        </a:rPr>
                        <a:t>.</a:t>
                      </a:r>
                      <a:r>
                        <a:rPr lang="en-US" sz="2000" dirty="0">
                          <a:effectLst/>
                        </a:rPr>
                        <a:t>0998***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</a:t>
                      </a:r>
                      <a:r>
                        <a:rPr lang="ru-RU" sz="2000" dirty="0">
                          <a:effectLst/>
                        </a:rPr>
                        <a:t>0.</a:t>
                      </a:r>
                      <a:r>
                        <a:rPr lang="en-US" sz="2000" dirty="0">
                          <a:effectLst/>
                        </a:rPr>
                        <a:t>0392***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71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Atheist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-0.</a:t>
                      </a:r>
                      <a:r>
                        <a:rPr lang="en-US" sz="2000">
                          <a:effectLst/>
                        </a:rPr>
                        <a:t>0</a:t>
                      </a:r>
                      <a:r>
                        <a:rPr lang="kk-KZ" sz="2000">
                          <a:effectLst/>
                        </a:rPr>
                        <a:t>9</a:t>
                      </a:r>
                      <a:r>
                        <a:rPr lang="en-US" sz="2000">
                          <a:effectLst/>
                        </a:rPr>
                        <a:t>61</a:t>
                      </a:r>
                      <a:r>
                        <a:rPr lang="kk-KZ" sz="2000">
                          <a:effectLst/>
                        </a:rPr>
                        <a:t>*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-0.</a:t>
                      </a:r>
                      <a:r>
                        <a:rPr lang="kk-KZ" sz="2000" dirty="0">
                          <a:effectLst/>
                        </a:rPr>
                        <a:t>0</a:t>
                      </a:r>
                      <a:r>
                        <a:rPr lang="en-US" sz="2000" dirty="0">
                          <a:effectLst/>
                        </a:rPr>
                        <a:t>380</a:t>
                      </a:r>
                      <a:r>
                        <a:rPr lang="kk-KZ" sz="2000" dirty="0">
                          <a:effectLst/>
                        </a:rPr>
                        <a:t>*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71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National Proud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0.</a:t>
                      </a:r>
                      <a:r>
                        <a:rPr lang="en-US" sz="2000">
                          <a:effectLst/>
                        </a:rPr>
                        <a:t>3311***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0.</a:t>
                      </a:r>
                      <a:r>
                        <a:rPr lang="en-US" sz="2000" dirty="0">
                          <a:effectLst/>
                        </a:rPr>
                        <a:t>1297***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71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Gender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r>
                        <a:rPr lang="ru-RU" sz="2000">
                          <a:effectLst/>
                        </a:rPr>
                        <a:t>0.</a:t>
                      </a:r>
                      <a:r>
                        <a:rPr lang="en-US" sz="2000">
                          <a:effectLst/>
                        </a:rPr>
                        <a:t>0268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</a:t>
                      </a:r>
                      <a:r>
                        <a:rPr lang="ru-RU" sz="2000" dirty="0">
                          <a:effectLst/>
                        </a:rPr>
                        <a:t>0.</a:t>
                      </a:r>
                      <a:r>
                        <a:rPr lang="kk-KZ" sz="2000" dirty="0">
                          <a:effectLst/>
                        </a:rPr>
                        <a:t>0</a:t>
                      </a:r>
                      <a:r>
                        <a:rPr lang="en-US" sz="2000" dirty="0">
                          <a:effectLst/>
                        </a:rPr>
                        <a:t>105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305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185701"/>
              </p:ext>
            </p:extLst>
          </p:nvPr>
        </p:nvGraphicFramePr>
        <p:xfrm>
          <a:off x="381001" y="304798"/>
          <a:ext cx="7772398" cy="63246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5298"/>
                <a:gridCol w="2536956"/>
                <a:gridCol w="2190144"/>
              </a:tblGrid>
              <a:tr h="524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Age1(16-29)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-0.2578***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-0.1021***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24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Age2 (30-49)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-0.2377***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-0.0938***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24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Age3 (50-64)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-0.0826**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-0.0326**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24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Upper Middle Class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0.1607***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0.0627***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24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Lower Middle Class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0.1511***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0.0592***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24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Working Class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0.1755***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0.0687***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24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Lower Class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0.1125*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0.0439**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24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Cut1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-0.3008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24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Cut2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-0.0047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24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Cut3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0.3078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0812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y-KG" sz="2400" dirty="0">
                          <a:effectLst/>
                        </a:rPr>
                        <a:t>LR chi2(</a:t>
                      </a:r>
                      <a:r>
                        <a:rPr lang="en-US" sz="2400" dirty="0">
                          <a:effectLst/>
                        </a:rPr>
                        <a:t>17</a:t>
                      </a:r>
                      <a:r>
                        <a:rPr lang="ky-KG" sz="2400" dirty="0">
                          <a:effectLst/>
                        </a:rPr>
                        <a:t>) =</a:t>
                      </a:r>
                      <a:r>
                        <a:rPr lang="en-US" sz="2400" dirty="0">
                          <a:effectLst/>
                        </a:rPr>
                        <a:t>1182</a:t>
                      </a:r>
                      <a:r>
                        <a:rPr lang="ky-KG" sz="2400" dirty="0">
                          <a:effectLst/>
                        </a:rPr>
                        <a:t>.</a:t>
                      </a:r>
                      <a:r>
                        <a:rPr lang="en-US" sz="2400" dirty="0">
                          <a:effectLst/>
                        </a:rPr>
                        <a:t>6</a:t>
                      </a:r>
                      <a:r>
                        <a:rPr lang="ky-KG" sz="2400" dirty="0">
                          <a:effectLst/>
                        </a:rPr>
                        <a:t>7 (0.000)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y-KG" sz="2400" dirty="0">
                          <a:effectLst/>
                        </a:rPr>
                        <a:t>Pseudo R2  = 0.</a:t>
                      </a:r>
                      <a:r>
                        <a:rPr lang="en-US" sz="2400" dirty="0">
                          <a:effectLst/>
                        </a:rPr>
                        <a:t>0351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y-KG" sz="2400" dirty="0">
                          <a:effectLst/>
                        </a:rPr>
                        <a:t>Log likelihood =  -</a:t>
                      </a:r>
                      <a:r>
                        <a:rPr lang="en-US" sz="2400" dirty="0">
                          <a:effectLst/>
                        </a:rPr>
                        <a:t>16240</a:t>
                      </a:r>
                      <a:r>
                        <a:rPr lang="ky-KG" sz="2400" dirty="0">
                          <a:effectLst/>
                        </a:rPr>
                        <a:t>.</a:t>
                      </a:r>
                      <a:r>
                        <a:rPr lang="en-US" sz="2400" dirty="0">
                          <a:effectLst/>
                        </a:rPr>
                        <a:t>406</a:t>
                      </a:r>
                      <a:r>
                        <a:rPr lang="ky-KG" sz="2400" dirty="0">
                          <a:effectLst/>
                        </a:rPr>
                        <a:t> 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7737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153400" cy="1341438"/>
          </a:xfrm>
        </p:spPr>
        <p:txBody>
          <a:bodyPr/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2.model.  Results </a:t>
            </a:r>
            <a:r>
              <a:rPr lang="en-US" sz="3200" b="1" dirty="0"/>
              <a:t>of Ordered </a:t>
            </a:r>
            <a:r>
              <a:rPr lang="en-US" sz="3200" b="1" dirty="0" err="1"/>
              <a:t>Probit</a:t>
            </a:r>
            <a:r>
              <a:rPr lang="en-US" sz="3200" b="1" dirty="0"/>
              <a:t> Model: </a:t>
            </a:r>
            <a:r>
              <a:rPr lang="en-US" sz="3200" b="1" dirty="0" smtClean="0"/>
              <a:t>Political </a:t>
            </a:r>
            <a:r>
              <a:rPr lang="en-US" sz="3200" b="1" dirty="0"/>
              <a:t>and Economic Factors of Tax Morale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0722712"/>
              </p:ext>
            </p:extLst>
          </p:nvPr>
        </p:nvGraphicFramePr>
        <p:xfrm>
          <a:off x="304800" y="1600205"/>
          <a:ext cx="8001000" cy="518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55714"/>
                <a:gridCol w="2090726"/>
                <a:gridCol w="2254560"/>
              </a:tblGrid>
              <a:tr h="39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Variable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Coefficient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Marginal Effect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Interest in Politics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0.0920**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0.0360**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Distrust in Courts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-0.0869***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-0.0342***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Distrust in Government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-0.1011***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-0.0398***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Distrust in Parliament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0.</a:t>
                      </a:r>
                      <a:r>
                        <a:rPr lang="en-US" sz="1800">
                          <a:effectLst/>
                        </a:rPr>
                        <a:t>0167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0.</a:t>
                      </a:r>
                      <a:r>
                        <a:rPr lang="kk-KZ" sz="1800">
                          <a:effectLst/>
                        </a:rPr>
                        <a:t>0</a:t>
                      </a:r>
                      <a:r>
                        <a:rPr lang="en-US" sz="1800">
                          <a:effectLst/>
                        </a:rPr>
                        <a:t>066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Safety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0.</a:t>
                      </a:r>
                      <a:r>
                        <a:rPr lang="en-US" sz="1800">
                          <a:effectLst/>
                        </a:rPr>
                        <a:t>3278***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0.</a:t>
                      </a:r>
                      <a:r>
                        <a:rPr lang="en-US" sz="1800">
                          <a:effectLst/>
                        </a:rPr>
                        <a:t>1268***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Worries (economic)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</a:t>
                      </a:r>
                      <a:r>
                        <a:rPr lang="ru-RU" sz="1800" dirty="0">
                          <a:effectLst/>
                        </a:rPr>
                        <a:t>0.</a:t>
                      </a:r>
                      <a:r>
                        <a:rPr lang="en-US" sz="1800" dirty="0">
                          <a:effectLst/>
                        </a:rPr>
                        <a:t>2130***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r>
                        <a:rPr lang="ru-RU" sz="1800">
                          <a:effectLst/>
                        </a:rPr>
                        <a:t>0.</a:t>
                      </a:r>
                      <a:r>
                        <a:rPr lang="en-US" sz="1800">
                          <a:effectLst/>
                        </a:rPr>
                        <a:t>0844***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Financial Situation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-0.1511***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-0.0599***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Cut1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-0.7544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Cut2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-0.4687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Cut3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0.1661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8180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y-KG" sz="1800">
                          <a:effectLst/>
                        </a:rPr>
                        <a:t>LR chi2(</a:t>
                      </a:r>
                      <a:r>
                        <a:rPr lang="en-US" sz="1800">
                          <a:effectLst/>
                        </a:rPr>
                        <a:t>8</a:t>
                      </a:r>
                      <a:r>
                        <a:rPr lang="ky-KG" sz="1800">
                          <a:effectLst/>
                        </a:rPr>
                        <a:t>) =</a:t>
                      </a:r>
                      <a:r>
                        <a:rPr lang="en-US" sz="1800">
                          <a:effectLst/>
                        </a:rPr>
                        <a:t>476.35</a:t>
                      </a:r>
                      <a:r>
                        <a:rPr lang="ky-KG" sz="1800">
                          <a:effectLst/>
                        </a:rPr>
                        <a:t> (0.000)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y-KG" sz="1800" dirty="0">
                          <a:effectLst/>
                        </a:rPr>
                        <a:t>Pseudo R2  = 0.</a:t>
                      </a:r>
                      <a:r>
                        <a:rPr lang="en-US" sz="1800" dirty="0">
                          <a:effectLst/>
                        </a:rPr>
                        <a:t>0142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y-KG" sz="1800" dirty="0">
                          <a:effectLst/>
                        </a:rPr>
                        <a:t>Log likelihood =  -</a:t>
                      </a:r>
                      <a:r>
                        <a:rPr lang="en-US" sz="1800" dirty="0">
                          <a:effectLst/>
                        </a:rPr>
                        <a:t>16593</a:t>
                      </a:r>
                      <a:r>
                        <a:rPr lang="ky-KG" sz="1800" dirty="0">
                          <a:effectLst/>
                        </a:rPr>
                        <a:t>.</a:t>
                      </a:r>
                      <a:r>
                        <a:rPr lang="en-US" sz="1800" dirty="0">
                          <a:effectLst/>
                        </a:rPr>
                        <a:t>564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26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Conclusion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620000" cy="51816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Tax morale of married people is higher </a:t>
            </a:r>
          </a:p>
          <a:p>
            <a:r>
              <a:rPr lang="en-US" sz="2800" b="1" dirty="0" smtClean="0"/>
              <a:t>Risk Attitude</a:t>
            </a:r>
          </a:p>
          <a:p>
            <a:r>
              <a:rPr lang="en-US" sz="2800" b="1" dirty="0" smtClean="0"/>
              <a:t>Social Norms</a:t>
            </a:r>
          </a:p>
          <a:p>
            <a:r>
              <a:rPr lang="en-US" sz="2800" b="1" dirty="0" smtClean="0"/>
              <a:t>National Proud</a:t>
            </a:r>
            <a:endParaRPr lang="tr-TR" sz="2800" b="1" dirty="0" smtClean="0"/>
          </a:p>
          <a:p>
            <a:r>
              <a:rPr lang="tr-TR" sz="2800" b="1" dirty="0" smtClean="0"/>
              <a:t>Level of </a:t>
            </a:r>
            <a:r>
              <a:rPr lang="en-US" sz="2800" b="1" dirty="0" smtClean="0"/>
              <a:t>i</a:t>
            </a:r>
            <a:r>
              <a:rPr lang="tr-TR" sz="2800" b="1" dirty="0" smtClean="0"/>
              <a:t>ncome</a:t>
            </a:r>
            <a:r>
              <a:rPr lang="en-US" sz="2800" b="1" dirty="0" smtClean="0"/>
              <a:t> is negatively correlated with tax morale</a:t>
            </a:r>
          </a:p>
          <a:p>
            <a:r>
              <a:rPr lang="en-US" sz="2800" b="1" dirty="0" smtClean="0"/>
              <a:t>Interest </a:t>
            </a:r>
            <a:r>
              <a:rPr lang="en-US" sz="2800" b="1" dirty="0"/>
              <a:t>in </a:t>
            </a:r>
            <a:r>
              <a:rPr lang="en-US" sz="2800" b="1" dirty="0" smtClean="0"/>
              <a:t>Politics</a:t>
            </a:r>
            <a:r>
              <a:rPr lang="tr-TR" sz="2800" b="1" dirty="0" smtClean="0"/>
              <a:t> </a:t>
            </a:r>
            <a:endParaRPr lang="en-US" sz="2800" b="1" dirty="0" smtClean="0"/>
          </a:p>
          <a:p>
            <a:r>
              <a:rPr lang="en-US" sz="2800" b="1" dirty="0" smtClean="0"/>
              <a:t>Trust to Government</a:t>
            </a:r>
          </a:p>
          <a:p>
            <a:r>
              <a:rPr lang="en-US" sz="2800" b="1" dirty="0" smtClean="0"/>
              <a:t>Safety</a:t>
            </a:r>
          </a:p>
          <a:p>
            <a:r>
              <a:rPr lang="en-US" sz="2800" b="1" dirty="0" smtClean="0"/>
              <a:t>Worries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35097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5029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Increase </a:t>
            </a:r>
            <a:r>
              <a:rPr lang="tr-TR" sz="3200" dirty="0"/>
              <a:t>T</a:t>
            </a:r>
            <a:r>
              <a:rPr lang="en-US" sz="3200" dirty="0" smtClean="0"/>
              <a:t>ax </a:t>
            </a:r>
            <a:r>
              <a:rPr lang="tr-TR" sz="3200" dirty="0" smtClean="0"/>
              <a:t>A</a:t>
            </a:r>
            <a:r>
              <a:rPr lang="en-US" sz="3200" dirty="0" err="1" smtClean="0"/>
              <a:t>wareness</a:t>
            </a:r>
            <a:r>
              <a:rPr lang="en-US" sz="3200" dirty="0" smtClean="0"/>
              <a:t> </a:t>
            </a:r>
            <a:r>
              <a:rPr lang="en-US" sz="3200" dirty="0"/>
              <a:t>and </a:t>
            </a:r>
            <a:r>
              <a:rPr lang="tr-TR" sz="3200" dirty="0" smtClean="0"/>
              <a:t>T</a:t>
            </a:r>
            <a:r>
              <a:rPr lang="en-US" sz="3200" dirty="0" smtClean="0"/>
              <a:t>ax </a:t>
            </a:r>
            <a:r>
              <a:rPr lang="tr-TR" sz="3200" dirty="0" smtClean="0"/>
              <a:t>C</a:t>
            </a:r>
            <a:r>
              <a:rPr lang="en-US" sz="3200" dirty="0" err="1" smtClean="0"/>
              <a:t>onsciousness</a:t>
            </a:r>
            <a:endParaRPr lang="tr-TR" sz="3200" dirty="0" smtClean="0"/>
          </a:p>
          <a:p>
            <a:r>
              <a:rPr lang="en-US" sz="3200" dirty="0" smtClean="0"/>
              <a:t>Improving Patriotism and Homeland Worth </a:t>
            </a:r>
            <a:endParaRPr lang="tr-TR" sz="3200" dirty="0" smtClean="0"/>
          </a:p>
          <a:p>
            <a:r>
              <a:rPr lang="en-US" sz="3200" dirty="0" smtClean="0"/>
              <a:t>Decrease </a:t>
            </a:r>
            <a:r>
              <a:rPr lang="en-US" sz="3200" dirty="0"/>
              <a:t>C</a:t>
            </a:r>
            <a:r>
              <a:rPr lang="en-US" sz="3200" dirty="0" smtClean="0"/>
              <a:t>orruption </a:t>
            </a:r>
            <a:endParaRPr lang="tr-TR" sz="3200" dirty="0" smtClean="0"/>
          </a:p>
          <a:p>
            <a:r>
              <a:rPr lang="tr-TR" sz="3200" dirty="0" smtClean="0"/>
              <a:t>Susta</a:t>
            </a:r>
            <a:r>
              <a:rPr lang="en-US" sz="3200" dirty="0" smtClean="0"/>
              <a:t>i</a:t>
            </a:r>
            <a:r>
              <a:rPr lang="tr-TR" sz="3200" dirty="0" smtClean="0"/>
              <a:t>nable Growth</a:t>
            </a:r>
            <a:endParaRPr lang="kk-KZ" sz="3200" dirty="0" smtClean="0"/>
          </a:p>
          <a:p>
            <a:r>
              <a:rPr lang="tr-TR" sz="3200" dirty="0" smtClean="0"/>
              <a:t>Combat</a:t>
            </a:r>
            <a:r>
              <a:rPr lang="en-US" sz="3200" dirty="0" err="1" smtClean="0"/>
              <a:t>ing</a:t>
            </a:r>
            <a:r>
              <a:rPr lang="en-US" sz="3200" dirty="0" smtClean="0"/>
              <a:t>  </a:t>
            </a:r>
            <a:r>
              <a:rPr lang="tr-TR" sz="3200" dirty="0" smtClean="0"/>
              <a:t>S</a:t>
            </a:r>
            <a:r>
              <a:rPr lang="en-US" sz="3200" dirty="0" err="1" smtClean="0"/>
              <a:t>hadow</a:t>
            </a:r>
            <a:r>
              <a:rPr lang="en-US" sz="3200" dirty="0" smtClean="0"/>
              <a:t> </a:t>
            </a:r>
            <a:r>
              <a:rPr lang="tr-TR" sz="3200" dirty="0"/>
              <a:t>E</a:t>
            </a:r>
            <a:r>
              <a:rPr lang="en-US" sz="3200" dirty="0" err="1" smtClean="0"/>
              <a:t>conomy</a:t>
            </a:r>
            <a:endParaRPr lang="en-US" sz="3200" dirty="0" smtClean="0"/>
          </a:p>
          <a:p>
            <a:r>
              <a:rPr lang="en-US" sz="3200" dirty="0" smtClean="0"/>
              <a:t>Increasing </a:t>
            </a:r>
            <a:r>
              <a:rPr lang="en-US" sz="3200" dirty="0" smtClean="0"/>
              <a:t>Safety</a:t>
            </a:r>
            <a:r>
              <a:rPr lang="kk-KZ" sz="3200" dirty="0" smtClean="0"/>
              <a:t> </a:t>
            </a:r>
            <a:r>
              <a:rPr lang="en-US" sz="3200" dirty="0" smtClean="0"/>
              <a:t>and </a:t>
            </a:r>
            <a:r>
              <a:rPr lang="tr-TR" sz="3200" dirty="0" smtClean="0"/>
              <a:t>E</a:t>
            </a:r>
            <a:r>
              <a:rPr lang="en-US" sz="3200" dirty="0" err="1" smtClean="0"/>
              <a:t>nsuring</a:t>
            </a:r>
            <a:r>
              <a:rPr lang="en-US" sz="3200" dirty="0" smtClean="0"/>
              <a:t> </a:t>
            </a:r>
            <a:r>
              <a:rPr lang="en-US" sz="3200" dirty="0"/>
              <a:t>the </a:t>
            </a:r>
            <a:r>
              <a:rPr lang="tr-TR" sz="3200" dirty="0" smtClean="0"/>
              <a:t>E</a:t>
            </a:r>
            <a:r>
              <a:rPr lang="en-US" sz="3200" dirty="0" err="1" smtClean="0"/>
              <a:t>nforcement</a:t>
            </a:r>
            <a:r>
              <a:rPr lang="en-US" sz="3200" dirty="0" smtClean="0"/>
              <a:t> </a:t>
            </a:r>
            <a:r>
              <a:rPr lang="en-US" sz="3200" dirty="0"/>
              <a:t>of </a:t>
            </a:r>
            <a:r>
              <a:rPr lang="tr-TR" sz="3200" dirty="0" smtClean="0"/>
              <a:t>L</a:t>
            </a:r>
            <a:r>
              <a:rPr lang="en-US" sz="3200" dirty="0" smtClean="0"/>
              <a:t>aw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2885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err="1"/>
              <a:t>Allingham</a:t>
            </a:r>
            <a:r>
              <a:rPr lang="en-US" sz="3600" dirty="0"/>
              <a:t> and </a:t>
            </a:r>
            <a:r>
              <a:rPr lang="en-US" sz="3600" dirty="0" err="1"/>
              <a:t>Sandmo</a:t>
            </a:r>
            <a:r>
              <a:rPr lang="en-US" sz="3600" dirty="0"/>
              <a:t> (1972) model, 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Tax </a:t>
            </a:r>
            <a:r>
              <a:rPr lang="en-US" sz="3600" dirty="0"/>
              <a:t>compliance level of tax payers is higher than predict indicated </a:t>
            </a:r>
            <a:r>
              <a:rPr lang="en-US" sz="3600" dirty="0" smtClean="0"/>
              <a:t>model. </a:t>
            </a:r>
          </a:p>
          <a:p>
            <a:endParaRPr lang="en-US" sz="3600" dirty="0"/>
          </a:p>
          <a:p>
            <a:r>
              <a:rPr lang="en-US" sz="3600" b="1" dirty="0" smtClean="0"/>
              <a:t>Tax morale as the key </a:t>
            </a:r>
            <a:r>
              <a:rPr lang="en-US" sz="3600" b="1" dirty="0"/>
              <a:t>of this </a:t>
            </a:r>
            <a:r>
              <a:rPr lang="en-US" sz="3600" b="1" dirty="0" smtClean="0"/>
              <a:t>puzzle.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36421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GDP per capita, current prices (Purchasing power parity; international dollars per capita)</a:t>
            </a:r>
            <a:br>
              <a:rPr lang="en-US" sz="3200" dirty="0"/>
            </a:br>
            <a:endParaRPr lang="en-US" sz="3200" dirty="0"/>
          </a:p>
        </p:txBody>
      </p:sp>
      <p:graphicFrame>
        <p:nvGraphicFramePr>
          <p:cNvPr id="4" name="Диаграмма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5387146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7371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Table: 2. Taxation Indicators of Post-Soviet Countries (Doing Business report)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5973820"/>
              </p:ext>
            </p:extLst>
          </p:nvPr>
        </p:nvGraphicFramePr>
        <p:xfrm>
          <a:off x="228600" y="1371596"/>
          <a:ext cx="8077201" cy="54460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3565"/>
                <a:gridCol w="1117087"/>
                <a:gridCol w="998808"/>
                <a:gridCol w="1614739"/>
                <a:gridCol w="1241501"/>
                <a:gridCol w="1241501"/>
              </a:tblGrid>
              <a:tr h="3948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35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Payments (number per year)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Time (hours per year)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tax and contribution rate (% of profit)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Post filing index (0-100)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Doing Business Rank 2018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Armenia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313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49.08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Azerbaijan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39.8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83.79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Belarus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52.9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Estonia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48.7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99.38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Kazakhstan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178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29.2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48.85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Kyrgyz Republic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29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37.38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Russian Federation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47.6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73.14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Ukraine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327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37.8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85.95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48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Uzbekistan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38.3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48.39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5373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/>
              <a:t>Empirical </a:t>
            </a:r>
            <a:r>
              <a:rPr lang="en-US" b="1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analysis is based on the 6</a:t>
            </a:r>
            <a:r>
              <a:rPr lang="en-US" sz="3200" baseline="30000" dirty="0"/>
              <a:t>th</a:t>
            </a:r>
            <a:r>
              <a:rPr lang="en-US" sz="3200" dirty="0"/>
              <a:t> wave of World Values Survey that was conducted in 2010-2014. </a:t>
            </a:r>
            <a:endParaRPr lang="en-US" sz="3200" dirty="0" smtClean="0"/>
          </a:p>
          <a:p>
            <a:r>
              <a:rPr lang="en-US" sz="3200" dirty="0" smtClean="0"/>
              <a:t>We </a:t>
            </a:r>
            <a:r>
              <a:rPr lang="en-US" sz="3200" dirty="0"/>
              <a:t>selected 10 post-soviet Eurasian countries from this data set: Armenia, Azerbaijan, Belarus, Estonia, Kazakhstan, Kyrgyz Republic, Russian Federation, Ukraine and Uzbekistan.</a:t>
            </a:r>
          </a:p>
        </p:txBody>
      </p:sp>
    </p:spTree>
    <p:extLst>
      <p:ext uri="{BB962C8B-B14F-4D97-AF65-F5344CB8AC3E}">
        <p14:creationId xmlns:p14="http://schemas.microsoft.com/office/powerpoint/2010/main" val="3056838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 Morale in Post-Soviet Eurasian Countries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65400" y="24225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Table: 3. Tax Morale in Post-Soviet Eurasian Countries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2786844"/>
              </p:ext>
            </p:extLst>
          </p:nvPr>
        </p:nvGraphicFramePr>
        <p:xfrm>
          <a:off x="152399" y="1676402"/>
          <a:ext cx="8153402" cy="50344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3024"/>
                <a:gridCol w="2238457"/>
                <a:gridCol w="1940200"/>
                <a:gridCol w="1941721"/>
              </a:tblGrid>
              <a:tr h="33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1994-1998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2010-2014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2010-2014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Azerbaijan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84.4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Armenia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69.2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Belarus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43.2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Estonia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55.9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Georgia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78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4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Kazakhstan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54.7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1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Kyrgyzstan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58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(1999-2004)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53.6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1.94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Russia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43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41.6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1.56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Ukraine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48.7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1.85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Uzbekistan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59.1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2.1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5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Total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55.9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6459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D</a:t>
            </a:r>
            <a:r>
              <a:rPr lang="en-US" b="1" dirty="0" err="1" smtClean="0"/>
              <a:t>ependent</a:t>
            </a:r>
            <a:r>
              <a:rPr lang="en-US" b="1" dirty="0" smtClean="0"/>
              <a:t> </a:t>
            </a:r>
            <a:r>
              <a:rPr lang="en-US" b="1" dirty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i="1" dirty="0"/>
              <a:t>Please tell me for each of the following statements whether you think it can always be justified, never be justified, or something in between: (…) Cheating on tax if you have the chance (% “never justified” – code 1 from a ten-point scale where 1=never and 10=always).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371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1-model. Description </a:t>
            </a:r>
            <a:r>
              <a:rPr lang="en-US" b="1" dirty="0"/>
              <a:t>of Independent Variables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8328085"/>
              </p:ext>
            </p:extLst>
          </p:nvPr>
        </p:nvGraphicFramePr>
        <p:xfrm>
          <a:off x="228600" y="1676399"/>
          <a:ext cx="8000999" cy="5097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9445"/>
                <a:gridCol w="5901554"/>
              </a:tblGrid>
              <a:tr h="193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Variable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Definition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</a:tr>
              <a:tr h="427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Marital Status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 if person married; if not 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</a:tr>
              <a:tr h="4275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Size of Household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if in household no child; if there are children in the family then 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</a:tr>
              <a:tr h="4275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Risk Lover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if adventure and taking risk are important to the respondent; if not 0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</a:tr>
              <a:tr h="8355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Risk Averse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if adventure and taking risk are not important to the respondent; if not 0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</a:tr>
              <a:tr h="4275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Social Norms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if tradition is important to the respondent; if not 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</a:tr>
              <a:tr h="4275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Negative Social Norm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if tradition is not important to the respondent; if not 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</a:tr>
              <a:tr h="4275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Religiosity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if respondent is religious person; if not 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</a:tr>
              <a:tr h="4275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Atheist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 if respondent is atheist; if not 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</a:tr>
              <a:tr h="4275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National Proud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 if respondent is very proud of their country; if not 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</a:tr>
              <a:tr h="4275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Gender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 if respondent is male; if not 0 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008" marR="6700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8241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933612"/>
              </p:ext>
            </p:extLst>
          </p:nvPr>
        </p:nvGraphicFramePr>
        <p:xfrm>
          <a:off x="152400" y="228600"/>
          <a:ext cx="8001000" cy="64008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9445"/>
                <a:gridCol w="5901555"/>
              </a:tblGrid>
              <a:tr h="5211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Age1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 if respondent’s age is between 16-29; if not 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11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Age2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 if respondent’s age is between 30-49; if not 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11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Age3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 if respondent’s age is between 50-64; if not 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75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Upper Middle Class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 if respondent’s household belongs to upper middle class ; if not 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17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Lower Middle Class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 if respondent’s household belongs to lower middle class ; if not 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17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Working Class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 if respondent’s household belongs to working  class ; if not 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11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Lower Class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 if respondent’s household belongs to lower class ; if not 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774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Dissatisfaction with the financial situation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 if respondent is dissatisfied with the financial situation of household; if not 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774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15415" algn="ctr"/>
                        </a:tabLst>
                      </a:pPr>
                      <a:r>
                        <a:rPr lang="en-US" sz="1800">
                          <a:effectLst/>
                        </a:rPr>
                        <a:t>Satisfaction with the financial situation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 if respondent is satisfied with the financial situation of household; if not 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30431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364</TotalTime>
  <Words>962</Words>
  <Application>Microsoft Office PowerPoint</Application>
  <PresentationFormat>On-screen Show (4:3)</PresentationFormat>
  <Paragraphs>295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Adjacency</vt:lpstr>
      <vt:lpstr>          TAX MORALE AND ITS DETERMINANTS IN POST-SOVIET EURASIA COUNTRIES</vt:lpstr>
      <vt:lpstr>Literature Review</vt:lpstr>
      <vt:lpstr>GDP per capita, current prices (Purchasing power parity; international dollars per capita) </vt:lpstr>
      <vt:lpstr>Table: 2. Taxation Indicators of Post-Soviet Countries (Doing Business report) </vt:lpstr>
      <vt:lpstr>Empirical Analysis</vt:lpstr>
      <vt:lpstr>Tax Morale in Post-Soviet Eurasian Countries</vt:lpstr>
      <vt:lpstr>Dependent Variables</vt:lpstr>
      <vt:lpstr>1-model. Description of Independent Variables</vt:lpstr>
      <vt:lpstr>PowerPoint Presentation</vt:lpstr>
      <vt:lpstr>Results of Ordered Probit Model</vt:lpstr>
      <vt:lpstr>PowerPoint Presentation</vt:lpstr>
      <vt:lpstr> 2.model.  Results of Ordered Probit Model: Political and Economic Factors of Tax Morale </vt:lpstr>
      <vt:lpstr> Conclusion 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usre</dc:creator>
  <cp:lastModifiedBy>usre</cp:lastModifiedBy>
  <cp:revision>23</cp:revision>
  <dcterms:created xsi:type="dcterms:W3CDTF">2018-09-25T05:26:35Z</dcterms:created>
  <dcterms:modified xsi:type="dcterms:W3CDTF">2018-09-26T03:52:43Z</dcterms:modified>
</cp:coreProperties>
</file>