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0" r:id="rId1"/>
  </p:sldMasterIdLst>
  <p:notesMasterIdLst>
    <p:notesMasterId r:id="rId38"/>
  </p:notesMasterIdLst>
  <p:sldIdLst>
    <p:sldId id="256" r:id="rId2"/>
    <p:sldId id="276" r:id="rId3"/>
    <p:sldId id="292" r:id="rId4"/>
    <p:sldId id="257" r:id="rId5"/>
    <p:sldId id="294" r:id="rId6"/>
    <p:sldId id="277" r:id="rId7"/>
    <p:sldId id="286" r:id="rId8"/>
    <p:sldId id="303" r:id="rId9"/>
    <p:sldId id="309" r:id="rId10"/>
    <p:sldId id="305" r:id="rId11"/>
    <p:sldId id="310" r:id="rId12"/>
    <p:sldId id="300" r:id="rId13"/>
    <p:sldId id="311" r:id="rId14"/>
    <p:sldId id="312" r:id="rId15"/>
    <p:sldId id="298" r:id="rId16"/>
    <p:sldId id="324" r:id="rId17"/>
    <p:sldId id="278" r:id="rId18"/>
    <p:sldId id="297" r:id="rId19"/>
    <p:sldId id="296" r:id="rId20"/>
    <p:sldId id="313" r:id="rId21"/>
    <p:sldId id="306" r:id="rId22"/>
    <p:sldId id="289" r:id="rId23"/>
    <p:sldId id="314" r:id="rId24"/>
    <p:sldId id="316" r:id="rId25"/>
    <p:sldId id="317" r:id="rId26"/>
    <p:sldId id="318" r:id="rId27"/>
    <p:sldId id="319" r:id="rId28"/>
    <p:sldId id="287" r:id="rId29"/>
    <p:sldId id="299" r:id="rId30"/>
    <p:sldId id="320" r:id="rId31"/>
    <p:sldId id="321" r:id="rId32"/>
    <p:sldId id="291" r:id="rId33"/>
    <p:sldId id="322" r:id="rId34"/>
    <p:sldId id="301" r:id="rId35"/>
    <p:sldId id="274" r:id="rId36"/>
    <p:sldId id="275" r:id="rId37"/>
  </p:sldIdLst>
  <p:sldSz cx="9144000" cy="5143500" type="screen16x9"/>
  <p:notesSz cx="6858000" cy="9144000"/>
  <p:embeddedFontLst>
    <p:embeddedFont>
      <p:font typeface="Calibri" panose="020F0502020204030204" pitchFamily="34" charset="0"/>
      <p:regular r:id="rId39"/>
      <p:bold r:id="rId40"/>
      <p:italic r:id="rId41"/>
      <p:boldItalic r:id="rId42"/>
    </p:embeddedFont>
    <p:embeddedFont>
      <p:font typeface="Inter" panose="020B0604020202020204" charset="0"/>
      <p:regular r:id="rId43"/>
      <p:bold r:id="rId44"/>
    </p:embeddedFont>
    <p:embeddedFont>
      <p:font typeface="Cambria Math" panose="02040503050406030204" pitchFamily="18" charset="0"/>
      <p:regular r:id="rId4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318ECD"/>
    <a:srgbClr val="94DAE8"/>
    <a:srgbClr val="61C8DD"/>
    <a:srgbClr val="57C5DB"/>
    <a:srgbClr val="279FB7"/>
    <a:srgbClr val="1D7793"/>
    <a:srgbClr val="21838E"/>
    <a:srgbClr val="DA6C21"/>
    <a:srgbClr val="E6732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A55B769-8870-4268-8791-BC5D9BBAC167}" v="56" dt="2022-09-21T15:18:39.325"/>
    <p1510:client id="{0210CD1D-6347-4F9E-B351-3A6A36B62E4A}" v="391" dt="2022-09-21T10:33:21.976"/>
    <p1510:client id="{B9F3C124-AE36-4B02-87F9-4F6E99AFFE3B}" v="232" dt="2022-09-21T09:54:07.271"/>
    <p1510:client id="{86153963-D681-4501-8373-B2F5FC2EF984}" v="9" dt="2022-09-22T04:33:05.097"/>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744" autoAdjust="0"/>
    <p:restoredTop sz="92659" autoAdjust="0"/>
  </p:normalViewPr>
  <p:slideViewPr>
    <p:cSldViewPr snapToGrid="0">
      <p:cViewPr>
        <p:scale>
          <a:sx n="125" d="100"/>
          <a:sy n="125" d="100"/>
        </p:scale>
        <p:origin x="762" y="210"/>
      </p:cViewPr>
      <p:guideLst>
        <p:guide orient="horz" pos="1620"/>
        <p:guide pos="2880"/>
      </p:guideLst>
    </p:cSldViewPr>
  </p:slideViewPr>
  <p:outlineViewPr>
    <p:cViewPr>
      <p:scale>
        <a:sx n="33" d="100"/>
        <a:sy n="33" d="100"/>
      </p:scale>
      <p:origin x="0" y="-288"/>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1.fntdata"/><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4.fntdata"/><Relationship Id="rId47" Type="http://schemas.openxmlformats.org/officeDocument/2006/relationships/viewProps" Target="viewProps.xml"/><Relationship Id="rId50" Type="http://schemas.microsoft.com/office/2016/11/relationships/changesInfo" Target="changesInfos/changesInfo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font" Target="fonts/font2.fntdata"/><Relationship Id="rId45" Type="http://schemas.openxmlformats.org/officeDocument/2006/relationships/font" Target="fonts/font7.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5.fntdata"/><Relationship Id="rId48" Type="http://schemas.openxmlformats.org/officeDocument/2006/relationships/theme" Target="theme/theme1.xml"/><Relationship Id="rId8" Type="http://schemas.openxmlformats.org/officeDocument/2006/relationships/slide" Target="slides/slide7.xml"/><Relationship Id="rId51" Type="http://schemas.microsoft.com/office/2015/10/relationships/revisionInfo" Target="revisionInfo.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Мадияр Марденов" clId="Web-{B9F3C124-AE36-4B02-87F9-4F6E99AFFE3B}"/>
    <pc:docChg chg="modSld">
      <pc:chgData name="Мадияр Марденов" userId="" providerId="" clId="Web-{B9F3C124-AE36-4B02-87F9-4F6E99AFFE3B}" dt="2022-09-21T09:54:07.271" v="20" actId="1076"/>
      <pc:docMkLst>
        <pc:docMk/>
      </pc:docMkLst>
      <pc:sldChg chg="modSp">
        <pc:chgData name="Мадияр Марденов" userId="" providerId="" clId="Web-{B9F3C124-AE36-4B02-87F9-4F6E99AFFE3B}" dt="2022-09-21T09:48:13.445" v="0" actId="1076"/>
        <pc:sldMkLst>
          <pc:docMk/>
          <pc:sldMk cId="3477450493" sldId="277"/>
        </pc:sldMkLst>
        <pc:picChg chg="mod">
          <ac:chgData name="Мадияр Марденов" userId="" providerId="" clId="Web-{B9F3C124-AE36-4B02-87F9-4F6E99AFFE3B}" dt="2022-09-21T09:48:13.445" v="0" actId="1076"/>
          <ac:picMkLst>
            <pc:docMk/>
            <pc:sldMk cId="3477450493" sldId="277"/>
            <ac:picMk id="9" creationId="{00000000-0000-0000-0000-000000000000}"/>
          </ac:picMkLst>
        </pc:picChg>
      </pc:sldChg>
      <pc:sldChg chg="modSp">
        <pc:chgData name="Мадияр Марденов" userId="" providerId="" clId="Web-{B9F3C124-AE36-4B02-87F9-4F6E99AFFE3B}" dt="2022-09-21T09:53:46.176" v="16" actId="20577"/>
        <pc:sldMkLst>
          <pc:docMk/>
          <pc:sldMk cId="1876946390" sldId="287"/>
        </pc:sldMkLst>
        <pc:spChg chg="mod">
          <ac:chgData name="Мадияр Марденов" userId="" providerId="" clId="Web-{B9F3C124-AE36-4B02-87F9-4F6E99AFFE3B}" dt="2022-09-21T09:53:46.176" v="16" actId="20577"/>
          <ac:spMkLst>
            <pc:docMk/>
            <pc:sldMk cId="1876946390" sldId="287"/>
            <ac:spMk id="3" creationId="{00000000-0000-0000-0000-000000000000}"/>
          </ac:spMkLst>
        </pc:spChg>
        <pc:spChg chg="mod">
          <ac:chgData name="Мадияр Марденов" userId="" providerId="" clId="Web-{B9F3C124-AE36-4B02-87F9-4F6E99AFFE3B}" dt="2022-09-21T09:53:31.972" v="14" actId="1076"/>
          <ac:spMkLst>
            <pc:docMk/>
            <pc:sldMk cId="1876946390" sldId="287"/>
            <ac:spMk id="12" creationId="{00000000-0000-0000-0000-000000000000}"/>
          </ac:spMkLst>
        </pc:spChg>
      </pc:sldChg>
      <pc:sldChg chg="delSp modSp">
        <pc:chgData name="Мадияр Марденов" userId="" providerId="" clId="Web-{B9F3C124-AE36-4B02-87F9-4F6E99AFFE3B}" dt="2022-09-21T09:54:07.271" v="20" actId="1076"/>
        <pc:sldMkLst>
          <pc:docMk/>
          <pc:sldMk cId="147976081" sldId="288"/>
        </pc:sldMkLst>
        <pc:spChg chg="mod">
          <ac:chgData name="Мадияр Марденов" userId="" providerId="" clId="Web-{B9F3C124-AE36-4B02-87F9-4F6E99AFFE3B}" dt="2022-09-21T09:54:07.271" v="20" actId="1076"/>
          <ac:spMkLst>
            <pc:docMk/>
            <pc:sldMk cId="147976081" sldId="288"/>
            <ac:spMk id="3" creationId="{00000000-0000-0000-0000-000000000000}"/>
          </ac:spMkLst>
        </pc:spChg>
        <pc:spChg chg="mod">
          <ac:chgData name="Мадияр Марденов" userId="" providerId="" clId="Web-{B9F3C124-AE36-4B02-87F9-4F6E99AFFE3B}" dt="2022-09-21T09:53:55.598" v="18" actId="1076"/>
          <ac:spMkLst>
            <pc:docMk/>
            <pc:sldMk cId="147976081" sldId="288"/>
            <ac:spMk id="14" creationId="{00000000-0000-0000-0000-000000000000}"/>
          </ac:spMkLst>
        </pc:spChg>
        <pc:picChg chg="del">
          <ac:chgData name="Мадияр Марденов" userId="" providerId="" clId="Web-{B9F3C124-AE36-4B02-87F9-4F6E99AFFE3B}" dt="2022-09-21T09:53:49.770" v="17"/>
          <ac:picMkLst>
            <pc:docMk/>
            <pc:sldMk cId="147976081" sldId="288"/>
            <ac:picMk id="13" creationId="{00000000-0000-0000-0000-000000000000}"/>
          </ac:picMkLst>
        </pc:picChg>
      </pc:sldChg>
      <pc:sldChg chg="modSp">
        <pc:chgData name="Мадияр Марденов" userId="" providerId="" clId="Web-{B9F3C124-AE36-4B02-87F9-4F6E99AFFE3B}" dt="2022-09-21T09:50:08.715" v="9" actId="14100"/>
        <pc:sldMkLst>
          <pc:docMk/>
          <pc:sldMk cId="3161211761" sldId="289"/>
        </pc:sldMkLst>
        <pc:spChg chg="mod">
          <ac:chgData name="Мадияр Марденов" userId="" providerId="" clId="Web-{B9F3C124-AE36-4B02-87F9-4F6E99AFFE3B}" dt="2022-09-21T09:50:08.715" v="9" actId="14100"/>
          <ac:spMkLst>
            <pc:docMk/>
            <pc:sldMk cId="3161211761" sldId="289"/>
            <ac:spMk id="12" creationId="{00000000-0000-0000-0000-000000000000}"/>
          </ac:spMkLst>
        </pc:spChg>
        <pc:picChg chg="mod modCrop">
          <ac:chgData name="Мадияр Марденов" userId="" providerId="" clId="Web-{B9F3C124-AE36-4B02-87F9-4F6E99AFFE3B}" dt="2022-09-21T09:49:51.574" v="6" actId="1076"/>
          <ac:picMkLst>
            <pc:docMk/>
            <pc:sldMk cId="3161211761" sldId="289"/>
            <ac:picMk id="3" creationId="{86873BEA-0385-1DB7-B2DA-F62A4BF14819}"/>
          </ac:picMkLst>
        </pc:picChg>
      </pc:sldChg>
    </pc:docChg>
  </pc:docChgLst>
  <pc:docChgLst>
    <pc:chgData name="Мадияр Марденов" userId="Enq/FcRXAuZdzFtdCscXNQA1dw+zYNVJa813W+USyA8=" providerId="None" clId="Web-{B9F3C124-AE36-4B02-87F9-4F6E99AFFE3B}"/>
    <pc:docChg chg="modSld">
      <pc:chgData name="Мадияр Марденов" userId="Enq/FcRXAuZdzFtdCscXNQA1dw+zYNVJa813W+USyA8=" providerId="None" clId="Web-{B9F3C124-AE36-4B02-87F9-4F6E99AFFE3B}" dt="2022-09-21T09:30:03.240" v="176" actId="1076"/>
      <pc:docMkLst>
        <pc:docMk/>
      </pc:docMkLst>
      <pc:sldChg chg="modSp">
        <pc:chgData name="Мадияр Марденов" userId="Enq/FcRXAuZdzFtdCscXNQA1dw+zYNVJa813W+USyA8=" providerId="None" clId="Web-{B9F3C124-AE36-4B02-87F9-4F6E99AFFE3B}" dt="2022-09-21T09:07:15.320" v="0" actId="20577"/>
        <pc:sldMkLst>
          <pc:docMk/>
          <pc:sldMk cId="0" sldId="256"/>
        </pc:sldMkLst>
        <pc:spChg chg="mod">
          <ac:chgData name="Мадияр Марденов" userId="Enq/FcRXAuZdzFtdCscXNQA1dw+zYNVJa813W+USyA8=" providerId="None" clId="Web-{B9F3C124-AE36-4B02-87F9-4F6E99AFFE3B}" dt="2022-09-21T09:07:15.320" v="0" actId="20577"/>
          <ac:spMkLst>
            <pc:docMk/>
            <pc:sldMk cId="0" sldId="256"/>
            <ac:spMk id="61" creationId="{00000000-0000-0000-0000-000000000000}"/>
          </ac:spMkLst>
        </pc:spChg>
      </pc:sldChg>
      <pc:sldChg chg="modSp">
        <pc:chgData name="Мадияр Марденов" userId="Enq/FcRXAuZdzFtdCscXNQA1dw+zYNVJa813W+USyA8=" providerId="None" clId="Web-{B9F3C124-AE36-4B02-87F9-4F6E99AFFE3B}" dt="2022-09-21T09:07:46.571" v="7" actId="1076"/>
        <pc:sldMkLst>
          <pc:docMk/>
          <pc:sldMk cId="0" sldId="257"/>
        </pc:sldMkLst>
        <pc:spChg chg="mod">
          <ac:chgData name="Мадияр Марденов" userId="Enq/FcRXAuZdzFtdCscXNQA1dw+zYNVJa813W+USyA8=" providerId="None" clId="Web-{B9F3C124-AE36-4B02-87F9-4F6E99AFFE3B}" dt="2022-09-21T09:07:33.618" v="4" actId="20577"/>
          <ac:spMkLst>
            <pc:docMk/>
            <pc:sldMk cId="0" sldId="257"/>
            <ac:spMk id="6" creationId="{00000000-0000-0000-0000-000000000000}"/>
          </ac:spMkLst>
        </pc:spChg>
        <pc:spChg chg="mod">
          <ac:chgData name="Мадияр Марденов" userId="Enq/FcRXAuZdzFtdCscXNQA1dw+zYNVJa813W+USyA8=" providerId="None" clId="Web-{B9F3C124-AE36-4B02-87F9-4F6E99AFFE3B}" dt="2022-09-21T09:07:46.571" v="7" actId="1076"/>
          <ac:spMkLst>
            <pc:docMk/>
            <pc:sldMk cId="0" sldId="257"/>
            <ac:spMk id="7" creationId="{00000000-0000-0000-0000-000000000000}"/>
          </ac:spMkLst>
        </pc:spChg>
      </pc:sldChg>
      <pc:sldChg chg="modSp">
        <pc:chgData name="Мадияр Марденов" userId="Enq/FcRXAuZdzFtdCscXNQA1dw+zYNVJa813W+USyA8=" providerId="None" clId="Web-{B9F3C124-AE36-4B02-87F9-4F6E99AFFE3B}" dt="2022-09-21T09:23:10.977" v="166" actId="14100"/>
        <pc:sldMkLst>
          <pc:docMk/>
          <pc:sldMk cId="1657685835" sldId="271"/>
        </pc:sldMkLst>
        <pc:spChg chg="mod">
          <ac:chgData name="Мадияр Марденов" userId="Enq/FcRXAuZdzFtdCscXNQA1dw+zYNVJa813W+USyA8=" providerId="None" clId="Web-{B9F3C124-AE36-4B02-87F9-4F6E99AFFE3B}" dt="2022-09-21T09:22:57.601" v="164" actId="1076"/>
          <ac:spMkLst>
            <pc:docMk/>
            <pc:sldMk cId="1657685835" sldId="271"/>
            <ac:spMk id="10" creationId="{00000000-0000-0000-0000-000000000000}"/>
          </ac:spMkLst>
        </pc:spChg>
        <pc:spChg chg="mod">
          <ac:chgData name="Мадияр Марденов" userId="Enq/FcRXAuZdzFtdCscXNQA1dw+zYNVJa813W+USyA8=" providerId="None" clId="Web-{B9F3C124-AE36-4B02-87F9-4F6E99AFFE3B}" dt="2022-09-21T09:22:25.788" v="158" actId="14100"/>
          <ac:spMkLst>
            <pc:docMk/>
            <pc:sldMk cId="1657685835" sldId="271"/>
            <ac:spMk id="12" creationId="{00000000-0000-0000-0000-000000000000}"/>
          </ac:spMkLst>
        </pc:spChg>
        <pc:spChg chg="mod">
          <ac:chgData name="Мадияр Марденов" userId="Enq/FcRXAuZdzFtdCscXNQA1dw+zYNVJa813W+USyA8=" providerId="None" clId="Web-{B9F3C124-AE36-4B02-87F9-4F6E99AFFE3B}" dt="2022-09-21T09:22:43.679" v="162" actId="1076"/>
          <ac:spMkLst>
            <pc:docMk/>
            <pc:sldMk cId="1657685835" sldId="271"/>
            <ac:spMk id="16" creationId="{00000000-0000-0000-0000-000000000000}"/>
          </ac:spMkLst>
        </pc:spChg>
        <pc:spChg chg="mod">
          <ac:chgData name="Мадияр Марденов" userId="Enq/FcRXAuZdzFtdCscXNQA1dw+zYNVJa813W+USyA8=" providerId="None" clId="Web-{B9F3C124-AE36-4B02-87F9-4F6E99AFFE3B}" dt="2022-09-21T09:23:10.977" v="166" actId="14100"/>
          <ac:spMkLst>
            <pc:docMk/>
            <pc:sldMk cId="1657685835" sldId="271"/>
            <ac:spMk id="18" creationId="{00000000-0000-0000-0000-000000000000}"/>
          </ac:spMkLst>
        </pc:spChg>
        <pc:graphicFrameChg chg="mod modGraphic">
          <ac:chgData name="Мадияр Марденов" userId="Enq/FcRXAuZdzFtdCscXNQA1dw+zYNVJa813W+USyA8=" providerId="None" clId="Web-{B9F3C124-AE36-4B02-87F9-4F6E99AFFE3B}" dt="2022-09-21T09:22:16.678" v="156"/>
          <ac:graphicFrameMkLst>
            <pc:docMk/>
            <pc:sldMk cId="1657685835" sldId="271"/>
            <ac:graphicFrameMk id="11" creationId="{00000000-0000-0000-0000-000000000000}"/>
          </ac:graphicFrameMkLst>
        </pc:graphicFrameChg>
      </pc:sldChg>
      <pc:sldChg chg="modSp">
        <pc:chgData name="Мадияр Марденов" userId="Enq/FcRXAuZdzFtdCscXNQA1dw+zYNVJa813W+USyA8=" providerId="None" clId="Web-{B9F3C124-AE36-4B02-87F9-4F6E99AFFE3B}" dt="2022-09-21T09:30:03.240" v="176" actId="1076"/>
        <pc:sldMkLst>
          <pc:docMk/>
          <pc:sldMk cId="3477450493" sldId="277"/>
        </pc:sldMkLst>
        <pc:spChg chg="mod">
          <ac:chgData name="Мадияр Марденов" userId="Enq/FcRXAuZdzFtdCscXNQA1dw+zYNVJa813W+USyA8=" providerId="None" clId="Web-{B9F3C124-AE36-4B02-87F9-4F6E99AFFE3B}" dt="2022-09-21T09:29:56.412" v="175" actId="1076"/>
          <ac:spMkLst>
            <pc:docMk/>
            <pc:sldMk cId="3477450493" sldId="277"/>
            <ac:spMk id="3" creationId="{00000000-0000-0000-0000-000000000000}"/>
          </ac:spMkLst>
        </pc:spChg>
        <pc:picChg chg="mod">
          <ac:chgData name="Мадияр Марденов" userId="Enq/FcRXAuZdzFtdCscXNQA1dw+zYNVJa813W+USyA8=" providerId="None" clId="Web-{B9F3C124-AE36-4B02-87F9-4F6E99AFFE3B}" dt="2022-09-21T09:30:03.240" v="176" actId="1076"/>
          <ac:picMkLst>
            <pc:docMk/>
            <pc:sldMk cId="3477450493" sldId="277"/>
            <ac:picMk id="9" creationId="{00000000-0000-0000-0000-000000000000}"/>
          </ac:picMkLst>
        </pc:picChg>
      </pc:sldChg>
      <pc:sldChg chg="addSp delSp modSp">
        <pc:chgData name="Мадияр Марденов" userId="Enq/FcRXAuZdzFtdCscXNQA1dw+zYNVJa813W+USyA8=" providerId="None" clId="Web-{B9F3C124-AE36-4B02-87F9-4F6E99AFFE3B}" dt="2022-09-21T09:29:18.645" v="174" actId="1076"/>
        <pc:sldMkLst>
          <pc:docMk/>
          <pc:sldMk cId="3161211761" sldId="289"/>
        </pc:sldMkLst>
        <pc:spChg chg="mod">
          <ac:chgData name="Мадияр Марденов" userId="Enq/FcRXAuZdzFtdCscXNQA1dw+zYNVJa813W+USyA8=" providerId="None" clId="Web-{B9F3C124-AE36-4B02-87F9-4F6E99AFFE3B}" dt="2022-09-21T09:17:07.964" v="15" actId="1076"/>
          <ac:spMkLst>
            <pc:docMk/>
            <pc:sldMk cId="3161211761" sldId="289"/>
            <ac:spMk id="12" creationId="{00000000-0000-0000-0000-000000000000}"/>
          </ac:spMkLst>
        </pc:spChg>
        <pc:picChg chg="add mod">
          <ac:chgData name="Мадияр Марденов" userId="Enq/FcRXAuZdzFtdCscXNQA1dw+zYNVJa813W+USyA8=" providerId="None" clId="Web-{B9F3C124-AE36-4B02-87F9-4F6E99AFFE3B}" dt="2022-09-21T09:29:18.645" v="174" actId="1076"/>
          <ac:picMkLst>
            <pc:docMk/>
            <pc:sldMk cId="3161211761" sldId="289"/>
            <ac:picMk id="3" creationId="{86873BEA-0385-1DB7-B2DA-F62A4BF14819}"/>
          </ac:picMkLst>
        </pc:picChg>
        <pc:picChg chg="del mod">
          <ac:chgData name="Мадияр Марденов" userId="Enq/FcRXAuZdzFtdCscXNQA1dw+zYNVJa813W+USyA8=" providerId="None" clId="Web-{B9F3C124-AE36-4B02-87F9-4F6E99AFFE3B}" dt="2022-09-21T09:28:52.284" v="169"/>
          <ac:picMkLst>
            <pc:docMk/>
            <pc:sldMk cId="3161211761" sldId="289"/>
            <ac:picMk id="4" creationId="{00000000-0000-0000-0000-000000000000}"/>
          </ac:picMkLst>
        </pc:picChg>
      </pc:sldChg>
      <pc:sldChg chg="modSp">
        <pc:chgData name="Мадияр Марденов" userId="Enq/FcRXAuZdzFtdCscXNQA1dw+zYNVJa813W+USyA8=" providerId="None" clId="Web-{B9F3C124-AE36-4B02-87F9-4F6E99AFFE3B}" dt="2022-09-21T09:25:54.935" v="168" actId="20577"/>
        <pc:sldMkLst>
          <pc:docMk/>
          <pc:sldMk cId="3070565485" sldId="294"/>
        </pc:sldMkLst>
        <pc:spChg chg="mod">
          <ac:chgData name="Мадияр Марденов" userId="Enq/FcRXAuZdzFtdCscXNQA1dw+zYNVJa813W+USyA8=" providerId="None" clId="Web-{B9F3C124-AE36-4B02-87F9-4F6E99AFFE3B}" dt="2022-09-21T09:25:54.935" v="168" actId="20577"/>
          <ac:spMkLst>
            <pc:docMk/>
            <pc:sldMk cId="3070565485" sldId="294"/>
            <ac:spMk id="6" creationId="{00000000-0000-0000-0000-000000000000}"/>
          </ac:spMkLst>
        </pc:spChg>
      </pc:sldChg>
    </pc:docChg>
  </pc:docChgLst>
  <pc:docChgLst>
    <pc:chgData name="Мадияр Марденов" userId="Enq/FcRXAuZdzFtdCscXNQA1dw+zYNVJa813W+USyA8=" providerId="None" clId="Web-{0210CD1D-6347-4F9E-B351-3A6A36B62E4A}"/>
    <pc:docChg chg="addSld delSld modSld sldOrd">
      <pc:chgData name="Мадияр Марденов" userId="Enq/FcRXAuZdzFtdCscXNQA1dw+zYNVJa813W+USyA8=" providerId="None" clId="Web-{0210CD1D-6347-4F9E-B351-3A6A36B62E4A}" dt="2022-09-21T10:33:21.976" v="297"/>
      <pc:docMkLst>
        <pc:docMk/>
      </pc:docMkLst>
      <pc:sldChg chg="modSp">
        <pc:chgData name="Мадияр Марденов" userId="Enq/FcRXAuZdzFtdCscXNQA1dw+zYNVJa813W+USyA8=" providerId="None" clId="Web-{0210CD1D-6347-4F9E-B351-3A6A36B62E4A}" dt="2022-09-21T09:58:41.645" v="1" actId="20577"/>
        <pc:sldMkLst>
          <pc:docMk/>
          <pc:sldMk cId="0" sldId="257"/>
        </pc:sldMkLst>
        <pc:spChg chg="mod">
          <ac:chgData name="Мадияр Марденов" userId="Enq/FcRXAuZdzFtdCscXNQA1dw+zYNVJa813W+USyA8=" providerId="None" clId="Web-{0210CD1D-6347-4F9E-B351-3A6A36B62E4A}" dt="2022-09-21T09:58:41.645" v="1" actId="20577"/>
          <ac:spMkLst>
            <pc:docMk/>
            <pc:sldMk cId="0" sldId="257"/>
            <ac:spMk id="6" creationId="{00000000-0000-0000-0000-000000000000}"/>
          </ac:spMkLst>
        </pc:spChg>
      </pc:sldChg>
      <pc:sldChg chg="modSp">
        <pc:chgData name="Мадияр Марденов" userId="Enq/FcRXAuZdzFtdCscXNQA1dw+zYNVJa813W+USyA8=" providerId="None" clId="Web-{0210CD1D-6347-4F9E-B351-3A6A36B62E4A}" dt="2022-09-21T09:59:03.833" v="2" actId="1076"/>
        <pc:sldMkLst>
          <pc:docMk/>
          <pc:sldMk cId="3477450493" sldId="277"/>
        </pc:sldMkLst>
        <pc:spChg chg="mod">
          <ac:chgData name="Мадияр Марденов" userId="Enq/FcRXAuZdzFtdCscXNQA1dw+zYNVJa813W+USyA8=" providerId="None" clId="Web-{0210CD1D-6347-4F9E-B351-3A6A36B62E4A}" dt="2022-09-21T09:59:03.833" v="2" actId="1076"/>
          <ac:spMkLst>
            <pc:docMk/>
            <pc:sldMk cId="3477450493" sldId="277"/>
            <ac:spMk id="3" creationId="{00000000-0000-0000-0000-000000000000}"/>
          </ac:spMkLst>
        </pc:spChg>
      </pc:sldChg>
      <pc:sldChg chg="addSp modSp">
        <pc:chgData name="Мадияр Марденов" userId="Enq/FcRXAuZdzFtdCscXNQA1dw+zYNVJa813W+USyA8=" providerId="None" clId="Web-{0210CD1D-6347-4F9E-B351-3A6A36B62E4A}" dt="2022-09-21T10:33:21.976" v="297"/>
        <pc:sldMkLst>
          <pc:docMk/>
          <pc:sldMk cId="3696331268" sldId="278"/>
        </pc:sldMkLst>
        <pc:spChg chg="mod">
          <ac:chgData name="Мадияр Марденов" userId="Enq/FcRXAuZdzFtdCscXNQA1dw+zYNVJa813W+USyA8=" providerId="None" clId="Web-{0210CD1D-6347-4F9E-B351-3A6A36B62E4A}" dt="2022-09-21T10:33:00.586" v="295" actId="20577"/>
          <ac:spMkLst>
            <pc:docMk/>
            <pc:sldMk cId="3696331268" sldId="278"/>
            <ac:spMk id="3" creationId="{00000000-0000-0000-0000-000000000000}"/>
          </ac:spMkLst>
        </pc:spChg>
        <pc:spChg chg="add mod">
          <ac:chgData name="Мадияр Марденов" userId="Enq/FcRXAuZdzFtdCscXNQA1dw+zYNVJa813W+USyA8=" providerId="None" clId="Web-{0210CD1D-6347-4F9E-B351-3A6A36B62E4A}" dt="2022-09-21T10:33:21.976" v="297"/>
          <ac:spMkLst>
            <pc:docMk/>
            <pc:sldMk cId="3696331268" sldId="278"/>
            <ac:spMk id="4" creationId="{E95BF2E9-2370-F724-C54F-A413AE9B6D25}"/>
          </ac:spMkLst>
        </pc:spChg>
      </pc:sldChg>
      <pc:sldChg chg="addSp delSp modSp">
        <pc:chgData name="Мадияр Марденов" userId="Enq/FcRXAuZdzFtdCscXNQA1dw+zYNVJa813W+USyA8=" providerId="None" clId="Web-{0210CD1D-6347-4F9E-B351-3A6A36B62E4A}" dt="2022-09-21T10:26:45.747" v="244" actId="1076"/>
        <pc:sldMkLst>
          <pc:docMk/>
          <pc:sldMk cId="2942399928" sldId="286"/>
        </pc:sldMkLst>
        <pc:spChg chg="mod">
          <ac:chgData name="Мадияр Марденов" userId="Enq/FcRXAuZdzFtdCscXNQA1dw+zYNVJa813W+USyA8=" providerId="None" clId="Web-{0210CD1D-6347-4F9E-B351-3A6A36B62E4A}" dt="2022-09-21T10:26:45.685" v="243" actId="1076"/>
          <ac:spMkLst>
            <pc:docMk/>
            <pc:sldMk cId="2942399928" sldId="286"/>
            <ac:spMk id="3" creationId="{00000000-0000-0000-0000-000000000000}"/>
          </ac:spMkLst>
        </pc:spChg>
        <pc:graphicFrameChg chg="add mod modGraphic">
          <ac:chgData name="Мадияр Марденов" userId="Enq/FcRXAuZdzFtdCscXNQA1dw+zYNVJa813W+USyA8=" providerId="None" clId="Web-{0210CD1D-6347-4F9E-B351-3A6A36B62E4A}" dt="2022-09-21T10:26:45.747" v="244" actId="1076"/>
          <ac:graphicFrameMkLst>
            <pc:docMk/>
            <pc:sldMk cId="2942399928" sldId="286"/>
            <ac:graphicFrameMk id="5" creationId="{5F63E60E-9F73-9B57-AAF5-FD2D134DE6E3}"/>
          </ac:graphicFrameMkLst>
        </pc:graphicFrameChg>
        <pc:picChg chg="del">
          <ac:chgData name="Мадияр Марденов" userId="Enq/FcRXAuZdzFtdCscXNQA1dw+zYNVJa813W+USyA8=" providerId="None" clId="Web-{0210CD1D-6347-4F9E-B351-3A6A36B62E4A}" dt="2022-09-21T10:22:16.204" v="144"/>
          <ac:picMkLst>
            <pc:docMk/>
            <pc:sldMk cId="2942399928" sldId="286"/>
            <ac:picMk id="16" creationId="{00000000-0000-0000-0000-000000000000}"/>
          </ac:picMkLst>
        </pc:picChg>
      </pc:sldChg>
      <pc:sldChg chg="modSp">
        <pc:chgData name="Мадияр Марденов" userId="Enq/FcRXAuZdzFtdCscXNQA1dw+zYNVJa813W+USyA8=" providerId="None" clId="Web-{0210CD1D-6347-4F9E-B351-3A6A36B62E4A}" dt="2022-09-21T10:10:32.339" v="129" actId="20577"/>
        <pc:sldMkLst>
          <pc:docMk/>
          <pc:sldMk cId="1876946390" sldId="287"/>
        </pc:sldMkLst>
        <pc:spChg chg="mod">
          <ac:chgData name="Мадияр Марденов" userId="Enq/FcRXAuZdzFtdCscXNQA1dw+zYNVJa813W+USyA8=" providerId="None" clId="Web-{0210CD1D-6347-4F9E-B351-3A6A36B62E4A}" dt="2022-09-21T10:10:27.979" v="128" actId="20577"/>
          <ac:spMkLst>
            <pc:docMk/>
            <pc:sldMk cId="1876946390" sldId="287"/>
            <ac:spMk id="3" creationId="{00000000-0000-0000-0000-000000000000}"/>
          </ac:spMkLst>
        </pc:spChg>
        <pc:spChg chg="mod">
          <ac:chgData name="Мадияр Марденов" userId="Enq/FcRXAuZdzFtdCscXNQA1dw+zYNVJa813W+USyA8=" providerId="None" clId="Web-{0210CD1D-6347-4F9E-B351-3A6A36B62E4A}" dt="2022-09-21T10:10:32.339" v="129" actId="20577"/>
          <ac:spMkLst>
            <pc:docMk/>
            <pc:sldMk cId="1876946390" sldId="287"/>
            <ac:spMk id="12" creationId="{00000000-0000-0000-0000-000000000000}"/>
          </ac:spMkLst>
        </pc:spChg>
      </pc:sldChg>
      <pc:sldChg chg="addSp delSp modSp">
        <pc:chgData name="Мадияр Марденов" userId="Enq/FcRXAuZdzFtdCscXNQA1dw+zYNVJa813W+USyA8=" providerId="None" clId="Web-{0210CD1D-6347-4F9E-B351-3A6A36B62E4A}" dt="2022-09-21T10:10:35.339" v="130" actId="20577"/>
        <pc:sldMkLst>
          <pc:docMk/>
          <pc:sldMk cId="147976081" sldId="288"/>
        </pc:sldMkLst>
        <pc:spChg chg="mod">
          <ac:chgData name="Мадияр Марденов" userId="Enq/FcRXAuZdzFtdCscXNQA1dw+zYNVJa813W+USyA8=" providerId="None" clId="Web-{0210CD1D-6347-4F9E-B351-3A6A36B62E4A}" dt="2022-09-21T10:10:35.339" v="130" actId="20577"/>
          <ac:spMkLst>
            <pc:docMk/>
            <pc:sldMk cId="147976081" sldId="288"/>
            <ac:spMk id="3" creationId="{00000000-0000-0000-0000-000000000000}"/>
          </ac:spMkLst>
        </pc:spChg>
        <pc:graphicFrameChg chg="add del mod">
          <ac:chgData name="Мадияр Марденов" userId="Enq/FcRXAuZdzFtdCscXNQA1dw+zYNVJa813W+USyA8=" providerId="None" clId="Web-{0210CD1D-6347-4F9E-B351-3A6A36B62E4A}" dt="2022-09-21T10:05:50.108" v="29"/>
          <ac:graphicFrameMkLst>
            <pc:docMk/>
            <pc:sldMk cId="147976081" sldId="288"/>
            <ac:graphicFrameMk id="7" creationId="{8F83F5A8-20E8-501B-BF6C-5244CD2AEF06}"/>
          </ac:graphicFrameMkLst>
        </pc:graphicFrameChg>
        <pc:graphicFrameChg chg="add mod modGraphic">
          <ac:chgData name="Мадияр Марденов" userId="Enq/FcRXAuZdzFtdCscXNQA1dw+zYNVJa813W+USyA8=" providerId="None" clId="Web-{0210CD1D-6347-4F9E-B351-3A6A36B62E4A}" dt="2022-09-21T10:09:14.637" v="124"/>
          <ac:graphicFrameMkLst>
            <pc:docMk/>
            <pc:sldMk cId="147976081" sldId="288"/>
            <ac:graphicFrameMk id="9" creationId="{F176421E-14F4-3370-D9FA-B2B5A060767B}"/>
          </ac:graphicFrameMkLst>
        </pc:graphicFrameChg>
      </pc:sldChg>
      <pc:sldChg chg="modSp">
        <pc:chgData name="Мадияр Марденов" userId="Enq/FcRXAuZdzFtdCscXNQA1dw+zYNVJa813W+USyA8=" providerId="None" clId="Web-{0210CD1D-6347-4F9E-B351-3A6A36B62E4A}" dt="2022-09-21T10:00:29.081" v="27" actId="1076"/>
        <pc:sldMkLst>
          <pc:docMk/>
          <pc:sldMk cId="3161211761" sldId="289"/>
        </pc:sldMkLst>
        <pc:spChg chg="mod">
          <ac:chgData name="Мадияр Марденов" userId="Enq/FcRXAuZdzFtdCscXNQA1dw+zYNVJa813W+USyA8=" providerId="None" clId="Web-{0210CD1D-6347-4F9E-B351-3A6A36B62E4A}" dt="2022-09-21T10:00:11.332" v="22" actId="1076"/>
          <ac:spMkLst>
            <pc:docMk/>
            <pc:sldMk cId="3161211761" sldId="289"/>
            <ac:spMk id="12" creationId="{00000000-0000-0000-0000-000000000000}"/>
          </ac:spMkLst>
        </pc:spChg>
        <pc:picChg chg="mod">
          <ac:chgData name="Мадияр Марденов" userId="Enq/FcRXAuZdzFtdCscXNQA1dw+zYNVJa813W+USyA8=" providerId="None" clId="Web-{0210CD1D-6347-4F9E-B351-3A6A36B62E4A}" dt="2022-09-21T10:00:29.081" v="27" actId="1076"/>
          <ac:picMkLst>
            <pc:docMk/>
            <pc:sldMk cId="3161211761" sldId="289"/>
            <ac:picMk id="3" creationId="{86873BEA-0385-1DB7-B2DA-F62A4BF14819}"/>
          </ac:picMkLst>
        </pc:picChg>
      </pc:sldChg>
      <pc:sldChg chg="modSp">
        <pc:chgData name="Мадияр Марденов" userId="Enq/FcRXAuZdzFtdCscXNQA1dw+zYNVJa813W+USyA8=" providerId="None" clId="Web-{0210CD1D-6347-4F9E-B351-3A6A36B62E4A}" dt="2022-09-21T10:11:34.666" v="143" actId="20577"/>
        <pc:sldMkLst>
          <pc:docMk/>
          <pc:sldMk cId="2737306287" sldId="291"/>
        </pc:sldMkLst>
        <pc:spChg chg="mod">
          <ac:chgData name="Мадияр Марденов" userId="Enq/FcRXAuZdzFtdCscXNQA1dw+zYNVJa813W+USyA8=" providerId="None" clId="Web-{0210CD1D-6347-4F9E-B351-3A6A36B62E4A}" dt="2022-09-21T10:11:15.479" v="138" actId="1076"/>
          <ac:spMkLst>
            <pc:docMk/>
            <pc:sldMk cId="2737306287" sldId="291"/>
            <ac:spMk id="2" creationId="{00000000-0000-0000-0000-000000000000}"/>
          </ac:spMkLst>
        </pc:spChg>
        <pc:spChg chg="mod">
          <ac:chgData name="Мадияр Марденов" userId="Enq/FcRXAuZdzFtdCscXNQA1dw+zYNVJa813W+USyA8=" providerId="None" clId="Web-{0210CD1D-6347-4F9E-B351-3A6A36B62E4A}" dt="2022-09-21T10:11:34.666" v="143" actId="20577"/>
          <ac:spMkLst>
            <pc:docMk/>
            <pc:sldMk cId="2737306287" sldId="291"/>
            <ac:spMk id="3" creationId="{00000000-0000-0000-0000-000000000000}"/>
          </ac:spMkLst>
        </pc:spChg>
        <pc:picChg chg="mod">
          <ac:chgData name="Мадияр Марденов" userId="Enq/FcRXAuZdzFtdCscXNQA1dw+zYNVJa813W+USyA8=" providerId="None" clId="Web-{0210CD1D-6347-4F9E-B351-3A6A36B62E4A}" dt="2022-09-21T10:11:25.385" v="141" actId="1076"/>
          <ac:picMkLst>
            <pc:docMk/>
            <pc:sldMk cId="2737306287" sldId="291"/>
            <ac:picMk id="7" creationId="{00000000-0000-0000-0000-000000000000}"/>
          </ac:picMkLst>
        </pc:picChg>
      </pc:sldChg>
      <pc:sldChg chg="modSp">
        <pc:chgData name="Мадияр Марденов" userId="Enq/FcRXAuZdzFtdCscXNQA1dw+zYNVJa813W+USyA8=" providerId="None" clId="Web-{0210CD1D-6347-4F9E-B351-3A6A36B62E4A}" dt="2022-09-21T10:10:16.855" v="127" actId="20577"/>
        <pc:sldMkLst>
          <pc:docMk/>
          <pc:sldMk cId="3070565485" sldId="294"/>
        </pc:sldMkLst>
        <pc:spChg chg="mod">
          <ac:chgData name="Мадияр Марденов" userId="Enq/FcRXAuZdzFtdCscXNQA1dw+zYNVJa813W+USyA8=" providerId="None" clId="Web-{0210CD1D-6347-4F9E-B351-3A6A36B62E4A}" dt="2022-09-21T10:10:16.855" v="127" actId="20577"/>
          <ac:spMkLst>
            <pc:docMk/>
            <pc:sldMk cId="3070565485" sldId="294"/>
            <ac:spMk id="6" creationId="{00000000-0000-0000-0000-000000000000}"/>
          </ac:spMkLst>
        </pc:spChg>
      </pc:sldChg>
      <pc:sldChg chg="modSp">
        <pc:chgData name="Мадияр Марденов" userId="Enq/FcRXAuZdzFtdCscXNQA1dw+zYNVJa813W+USyA8=" providerId="None" clId="Web-{0210CD1D-6347-4F9E-B351-3A6A36B62E4A}" dt="2022-09-21T09:59:53.722" v="20" actId="20577"/>
        <pc:sldMkLst>
          <pc:docMk/>
          <pc:sldMk cId="2498639504" sldId="296"/>
        </pc:sldMkLst>
        <pc:spChg chg="mod">
          <ac:chgData name="Мадияр Марденов" userId="Enq/FcRXAuZdzFtdCscXNQA1dw+zYNVJa813W+USyA8=" providerId="None" clId="Web-{0210CD1D-6347-4F9E-B351-3A6A36B62E4A}" dt="2022-09-21T09:59:53.722" v="20" actId="20577"/>
          <ac:spMkLst>
            <pc:docMk/>
            <pc:sldMk cId="2498639504" sldId="296"/>
            <ac:spMk id="3" creationId="{00000000-0000-0000-0000-000000000000}"/>
          </ac:spMkLst>
        </pc:spChg>
      </pc:sldChg>
      <pc:sldChg chg="modSp">
        <pc:chgData name="Мадияр Марденов" userId="Enq/FcRXAuZdzFtdCscXNQA1dw+zYNVJa813W+USyA8=" providerId="None" clId="Web-{0210CD1D-6347-4F9E-B351-3A6A36B62E4A}" dt="2022-09-21T10:30:00.823" v="284" actId="20577"/>
        <pc:sldMkLst>
          <pc:docMk/>
          <pc:sldMk cId="4068201839" sldId="297"/>
        </pc:sldMkLst>
        <pc:spChg chg="mod">
          <ac:chgData name="Мадияр Марденов" userId="Enq/FcRXAuZdzFtdCscXNQA1dw+zYNVJa813W+USyA8=" providerId="None" clId="Web-{0210CD1D-6347-4F9E-B351-3A6A36B62E4A}" dt="2022-09-21T10:30:00.823" v="284" actId="20577"/>
          <ac:spMkLst>
            <pc:docMk/>
            <pc:sldMk cId="4068201839" sldId="297"/>
            <ac:spMk id="3" creationId="{00000000-0000-0000-0000-000000000000}"/>
          </ac:spMkLst>
        </pc:spChg>
      </pc:sldChg>
      <pc:sldChg chg="modSp ord">
        <pc:chgData name="Мадияр Марденов" userId="Enq/FcRXAuZdzFtdCscXNQA1dw+zYNVJa813W+USyA8=" providerId="None" clId="Web-{0210CD1D-6347-4F9E-B351-3A6A36B62E4A}" dt="2022-09-21T10:30:04.182" v="287" actId="20577"/>
        <pc:sldMkLst>
          <pc:docMk/>
          <pc:sldMk cId="1888367157" sldId="298"/>
        </pc:sldMkLst>
        <pc:spChg chg="mod">
          <ac:chgData name="Мадияр Марденов" userId="Enq/FcRXAuZdzFtdCscXNQA1dw+zYNVJa813W+USyA8=" providerId="None" clId="Web-{0210CD1D-6347-4F9E-B351-3A6A36B62E4A}" dt="2022-09-21T10:30:04.182" v="287" actId="20577"/>
          <ac:spMkLst>
            <pc:docMk/>
            <pc:sldMk cId="1888367157" sldId="298"/>
            <ac:spMk id="3" creationId="{00000000-0000-0000-0000-000000000000}"/>
          </ac:spMkLst>
        </pc:spChg>
      </pc:sldChg>
      <pc:sldChg chg="new del">
        <pc:chgData name="Мадияр Марденов" userId="Enq/FcRXAuZdzFtdCscXNQA1dw+zYNVJa813W+USyA8=" providerId="None" clId="Web-{0210CD1D-6347-4F9E-B351-3A6A36B62E4A}" dt="2022-09-21T09:59:21.457" v="4"/>
        <pc:sldMkLst>
          <pc:docMk/>
          <pc:sldMk cId="1744049284" sldId="299"/>
        </pc:sldMkLst>
      </pc:sldChg>
      <pc:sldChg chg="modSp add ord replId">
        <pc:chgData name="Мадияр Марденов" userId="Enq/FcRXAuZdzFtdCscXNQA1dw+zYNVJa813W+USyA8=" providerId="None" clId="Web-{0210CD1D-6347-4F9E-B351-3A6A36B62E4A}" dt="2022-09-21T10:29:01.839" v="257" actId="20577"/>
        <pc:sldMkLst>
          <pc:docMk/>
          <pc:sldMk cId="4159805306" sldId="299"/>
        </pc:sldMkLst>
        <pc:spChg chg="mod">
          <ac:chgData name="Мадияр Марденов" userId="Enq/FcRXAuZdzFtdCscXNQA1dw+zYNVJa813W+USyA8=" providerId="None" clId="Web-{0210CD1D-6347-4F9E-B351-3A6A36B62E4A}" dt="2022-09-21T10:24:21.218" v="225" actId="20577"/>
          <ac:spMkLst>
            <pc:docMk/>
            <pc:sldMk cId="4159805306" sldId="299"/>
            <ac:spMk id="2" creationId="{00000000-0000-0000-0000-000000000000}"/>
          </ac:spMkLst>
        </pc:spChg>
        <pc:spChg chg="mod">
          <ac:chgData name="Мадияр Марденов" userId="Enq/FcRXAuZdzFtdCscXNQA1dw+zYNVJa813W+USyA8=" providerId="None" clId="Web-{0210CD1D-6347-4F9E-B351-3A6A36B62E4A}" dt="2022-09-21T10:29:01.839" v="257" actId="20577"/>
          <ac:spMkLst>
            <pc:docMk/>
            <pc:sldMk cId="4159805306" sldId="299"/>
            <ac:spMk id="3" creationId="{00000000-0000-0000-0000-000000000000}"/>
          </ac:spMkLst>
        </pc:spChg>
      </pc:sldChg>
    </pc:docChg>
  </pc:docChgLst>
  <pc:docChgLst>
    <pc:chgData name="Мадияр Марденов" userId="Enq/FcRXAuZdzFtdCscXNQA1dw+zYNVJa813W+USyA8=" providerId="None" clId="Web-{86153963-D681-4501-8373-B2F5FC2EF984}"/>
    <pc:docChg chg="modSld">
      <pc:chgData name="Мадияр Марденов" userId="Enq/FcRXAuZdzFtdCscXNQA1dw+zYNVJa813W+USyA8=" providerId="None" clId="Web-{86153963-D681-4501-8373-B2F5FC2EF984}" dt="2022-09-22T04:33:04.956" v="5" actId="1076"/>
      <pc:docMkLst>
        <pc:docMk/>
      </pc:docMkLst>
      <pc:sldChg chg="addSp delSp modSp">
        <pc:chgData name="Мадияр Марденов" userId="Enq/FcRXAuZdzFtdCscXNQA1dw+zYNVJa813W+USyA8=" providerId="None" clId="Web-{86153963-D681-4501-8373-B2F5FC2EF984}" dt="2022-09-22T04:33:04.956" v="5" actId="1076"/>
        <pc:sldMkLst>
          <pc:docMk/>
          <pc:sldMk cId="3696331268" sldId="278"/>
        </pc:sldMkLst>
        <pc:spChg chg="add mod">
          <ac:chgData name="Мадияр Марденов" userId="Enq/FcRXAuZdzFtdCscXNQA1dw+zYNVJa813W+USyA8=" providerId="None" clId="Web-{86153963-D681-4501-8373-B2F5FC2EF984}" dt="2022-09-22T04:33:04.956" v="5" actId="1076"/>
          <ac:spMkLst>
            <pc:docMk/>
            <pc:sldMk cId="3696331268" sldId="278"/>
            <ac:spMk id="8" creationId="{9211FE77-5A0F-AF6B-D579-98CEC2E41927}"/>
          </ac:spMkLst>
        </pc:spChg>
        <pc:picChg chg="add del mod">
          <ac:chgData name="Мадияр Марденов" userId="Enq/FcRXAuZdzFtdCscXNQA1dw+zYNVJa813W+USyA8=" providerId="None" clId="Web-{86153963-D681-4501-8373-B2F5FC2EF984}" dt="2022-09-22T04:32:56.691" v="2"/>
          <ac:picMkLst>
            <pc:docMk/>
            <pc:sldMk cId="3696331268" sldId="278"/>
            <ac:picMk id="4" creationId="{090E2A61-03DE-F5B4-A8CF-E9716B212D27}"/>
          </ac:picMkLst>
        </pc:picChg>
      </pc:sldChg>
    </pc:docChg>
  </pc:docChgLst>
  <pc:docChgLst>
    <pc:chgData name="Мадияр Марденов" userId="Enq/FcRXAuZdzFtdCscXNQA1dw+zYNVJa813W+USyA8=" providerId="None" clId="Web-{2A55B769-8870-4268-8791-BC5D9BBAC167}"/>
    <pc:docChg chg="modSld">
      <pc:chgData name="Мадияр Марденов" userId="Enq/FcRXAuZdzFtdCscXNQA1dw+zYNVJa813W+USyA8=" providerId="None" clId="Web-{2A55B769-8870-4268-8791-BC5D9BBAC167}" dt="2022-09-21T15:18:39.325" v="50" actId="14100"/>
      <pc:docMkLst>
        <pc:docMk/>
      </pc:docMkLst>
      <pc:sldChg chg="addSp modSp">
        <pc:chgData name="Мадияр Марденов" userId="Enq/FcRXAuZdzFtdCscXNQA1dw+zYNVJa813W+USyA8=" providerId="None" clId="Web-{2A55B769-8870-4268-8791-BC5D9BBAC167}" dt="2022-09-21T14:48:38.447" v="9" actId="1076"/>
        <pc:sldMkLst>
          <pc:docMk/>
          <pc:sldMk cId="3696331268" sldId="278"/>
        </pc:sldMkLst>
        <pc:picChg chg="add mod modCrop">
          <ac:chgData name="Мадияр Марденов" userId="Enq/FcRXAuZdzFtdCscXNQA1dw+zYNVJa813W+USyA8=" providerId="None" clId="Web-{2A55B769-8870-4268-8791-BC5D9BBAC167}" dt="2022-09-21T14:48:38.447" v="9" actId="1076"/>
          <ac:picMkLst>
            <pc:docMk/>
            <pc:sldMk cId="3696331268" sldId="278"/>
            <ac:picMk id="7" creationId="{8197361A-EB6C-547E-A639-0DC14989FD8A}"/>
          </ac:picMkLst>
        </pc:picChg>
      </pc:sldChg>
      <pc:sldChg chg="addSp delSp modSp">
        <pc:chgData name="Мадияр Марденов" userId="Enq/FcRXAuZdzFtdCscXNQA1dw+zYNVJa813W+USyA8=" providerId="None" clId="Web-{2A55B769-8870-4268-8791-BC5D9BBAC167}" dt="2022-09-21T15:18:39.325" v="50" actId="14100"/>
        <pc:sldMkLst>
          <pc:docMk/>
          <pc:sldMk cId="4068201839" sldId="297"/>
        </pc:sldMkLst>
        <pc:picChg chg="add del mod modCrop">
          <ac:chgData name="Мадияр Марденов" userId="Enq/FcRXAuZdzFtdCscXNQA1dw+zYNVJa813W+USyA8=" providerId="None" clId="Web-{2A55B769-8870-4268-8791-BC5D9BBAC167}" dt="2022-09-21T15:16:44.667" v="34"/>
          <ac:picMkLst>
            <pc:docMk/>
            <pc:sldMk cId="4068201839" sldId="297"/>
            <ac:picMk id="4" creationId="{33DCF245-DEB5-65F6-9111-49E40F0B65DA}"/>
          </ac:picMkLst>
        </pc:picChg>
        <pc:picChg chg="add del mod">
          <ac:chgData name="Мадияр Марденов" userId="Enq/FcRXAuZdzFtdCscXNQA1dw+zYNVJa813W+USyA8=" providerId="None" clId="Web-{2A55B769-8870-4268-8791-BC5D9BBAC167}" dt="2022-09-21T15:16:18.620" v="27"/>
          <ac:picMkLst>
            <pc:docMk/>
            <pc:sldMk cId="4068201839" sldId="297"/>
            <ac:picMk id="7" creationId="{02F905E5-3620-750C-7115-9350203B197C}"/>
          </ac:picMkLst>
        </pc:picChg>
        <pc:picChg chg="add mod">
          <ac:chgData name="Мадияр Марденов" userId="Enq/FcRXAuZdzFtdCscXNQA1dw+zYNVJa813W+USyA8=" providerId="None" clId="Web-{2A55B769-8870-4268-8791-BC5D9BBAC167}" dt="2022-09-21T15:18:39.325" v="50" actId="14100"/>
          <ac:picMkLst>
            <pc:docMk/>
            <pc:sldMk cId="4068201839" sldId="297"/>
            <ac:picMk id="8" creationId="{437AF3A6-46A2-E390-13ED-FDB153A15237}"/>
          </ac:picMkLst>
        </pc:picChg>
        <pc:picChg chg="add mod modCrop">
          <ac:chgData name="Мадияр Марденов" userId="Enq/FcRXAuZdzFtdCscXNQA1dw+zYNVJa813W+USyA8=" providerId="None" clId="Web-{2A55B769-8870-4268-8791-BC5D9BBAC167}" dt="2022-09-21T15:18:39.247" v="49" actId="14100"/>
          <ac:picMkLst>
            <pc:docMk/>
            <pc:sldMk cId="4068201839" sldId="297"/>
            <ac:picMk id="9" creationId="{67296767-1511-3F44-E7B5-1DA62ED0A089}"/>
          </ac:picMkLst>
        </pc:picChg>
      </pc:sldChg>
      <pc:sldChg chg="addSp modSp">
        <pc:chgData name="Мадияр Марденов" userId="Enq/FcRXAuZdzFtdCscXNQA1dw+zYNVJa813W+USyA8=" providerId="None" clId="Web-{2A55B769-8870-4268-8791-BC5D9BBAC167}" dt="2022-09-21T14:51:02.448" v="13" actId="1076"/>
        <pc:sldMkLst>
          <pc:docMk/>
          <pc:sldMk cId="1888367157" sldId="298"/>
        </pc:sldMkLst>
        <pc:picChg chg="add mod">
          <ac:chgData name="Мадияр Марденов" userId="Enq/FcRXAuZdzFtdCscXNQA1dw+zYNVJa813W+USyA8=" providerId="None" clId="Web-{2A55B769-8870-4268-8791-BC5D9BBAC167}" dt="2022-09-21T14:51:02.448" v="13" actId="1076"/>
          <ac:picMkLst>
            <pc:docMk/>
            <pc:sldMk cId="1888367157" sldId="298"/>
            <ac:picMk id="4" creationId="{DC9B4169-0211-E66E-ECE7-B2F47778A66B}"/>
          </ac:picMkLst>
        </pc:picChg>
      </pc:sldChg>
      <pc:sldChg chg="addSp delSp modSp">
        <pc:chgData name="Мадияр Марденов" userId="Enq/FcRXAuZdzFtdCscXNQA1dw+zYNVJa813W+USyA8=" providerId="None" clId="Web-{2A55B769-8870-4268-8791-BC5D9BBAC167}" dt="2022-09-21T14:44:23.663" v="1"/>
        <pc:sldMkLst>
          <pc:docMk/>
          <pc:sldMk cId="4159805306" sldId="299"/>
        </pc:sldMkLst>
        <pc:picChg chg="add del mod">
          <ac:chgData name="Мадияр Марденов" userId="Enq/FcRXAuZdzFtdCscXNQA1dw+zYNVJa813W+USyA8=" providerId="None" clId="Web-{2A55B769-8870-4268-8791-BC5D9BBAC167}" dt="2022-09-21T14:44:23.663" v="1"/>
          <ac:picMkLst>
            <pc:docMk/>
            <pc:sldMk cId="4159805306" sldId="299"/>
            <ac:picMk id="4" creationId="{7D054005-9BB3-3C6C-3AFC-3789E29C206A}"/>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g103efa7e739_0_1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 name="Google Shape;57;g103efa7e739_0_1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381000" y="685800"/>
            <a:ext cx="6096000" cy="3429000"/>
          </a:xfrm>
        </p:spPr>
      </p:sp>
      <p:sp>
        <p:nvSpPr>
          <p:cNvPr id="3" name="Заметки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8112259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g103efa7e739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 name="Google Shape;67;g103efa7e739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004991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g103efa7e739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 name="Google Shape;67;g103efa7e739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058472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g103efa7e739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 name="Google Shape;67;g103efa7e739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851021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g103efa7e739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 name="Google Shape;67;g103efa7e739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754820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g103efa7e739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 name="Google Shape;67;g103efa7e739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g103efa7e739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 name="Google Shape;67;g103efa7e739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032269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g103efa7e739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 name="Google Shape;67;g103efa7e739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975952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g103efa7e739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 name="Google Shape;67;g103efa7e739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397611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38275617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2522841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g103efa7e739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 name="Google Shape;67;g103efa7e739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770962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0"/>
        <p:cNvGrpSpPr/>
        <p:nvPr/>
      </p:nvGrpSpPr>
      <p:grpSpPr>
        <a:xfrm>
          <a:off x="0" y="0"/>
          <a:ext cx="0" cy="0"/>
          <a:chOff x="0" y="0"/>
          <a:chExt cx="0" cy="0"/>
        </a:xfrm>
      </p:grpSpPr>
      <p:sp>
        <p:nvSpPr>
          <p:cNvPr id="11" name="Google Shape;11;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2" name="Google Shape;12;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3" name="Google Shape;13;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9"/>
        <p:cNvGrpSpPr/>
        <p:nvPr/>
      </p:nvGrpSpPr>
      <p:grpSpPr>
        <a:xfrm>
          <a:off x="0" y="0"/>
          <a:ext cx="0" cy="0"/>
          <a:chOff x="0" y="0"/>
          <a:chExt cx="0" cy="0"/>
        </a:xfrm>
      </p:grpSpPr>
      <p:sp>
        <p:nvSpPr>
          <p:cNvPr id="50" name="Google Shape;50;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7"/>
        <p:cNvGrpSpPr/>
        <p:nvPr/>
      </p:nvGrpSpPr>
      <p:grpSpPr>
        <a:xfrm>
          <a:off x="0" y="0"/>
          <a:ext cx="0" cy="0"/>
          <a:chOff x="0" y="0"/>
          <a:chExt cx="0" cy="0"/>
        </a:xfrm>
      </p:grpSpPr>
      <p:sp>
        <p:nvSpPr>
          <p:cNvPr id="18" name="Google Shape;18;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9" name="Google Shape;19;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20" name="Google Shape;20;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1"/>
        <p:cNvGrpSpPr/>
        <p:nvPr/>
      </p:nvGrpSpPr>
      <p:grpSpPr>
        <a:xfrm>
          <a:off x="0" y="0"/>
          <a:ext cx="0" cy="0"/>
          <a:chOff x="0" y="0"/>
          <a:chExt cx="0" cy="0"/>
        </a:xfrm>
      </p:grpSpPr>
      <p:sp>
        <p:nvSpPr>
          <p:cNvPr id="22" name="Google Shape;22;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3" name="Google Shape;23;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5" name="Google Shape;25;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6"/>
        <p:cNvGrpSpPr/>
        <p:nvPr/>
      </p:nvGrpSpPr>
      <p:grpSpPr>
        <a:xfrm>
          <a:off x="0" y="0"/>
          <a:ext cx="0" cy="0"/>
          <a:chOff x="0" y="0"/>
          <a:chExt cx="0" cy="0"/>
        </a:xfrm>
      </p:grpSpPr>
      <p:sp>
        <p:nvSpPr>
          <p:cNvPr id="27" name="Google Shape;27;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8" name="Google Shape;28;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9"/>
        <p:cNvGrpSpPr/>
        <p:nvPr/>
      </p:nvGrpSpPr>
      <p:grpSpPr>
        <a:xfrm>
          <a:off x="0" y="0"/>
          <a:ext cx="0" cy="0"/>
          <a:chOff x="0" y="0"/>
          <a:chExt cx="0" cy="0"/>
        </a:xfrm>
      </p:grpSpPr>
      <p:sp>
        <p:nvSpPr>
          <p:cNvPr id="30" name="Google Shape;30;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1" name="Google Shape;31;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2" name="Google Shape;32;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3"/>
        <p:cNvGrpSpPr/>
        <p:nvPr/>
      </p:nvGrpSpPr>
      <p:grpSpPr>
        <a:xfrm>
          <a:off x="0" y="0"/>
          <a:ext cx="0" cy="0"/>
          <a:chOff x="0" y="0"/>
          <a:chExt cx="0" cy="0"/>
        </a:xfrm>
      </p:grpSpPr>
      <p:sp>
        <p:nvSpPr>
          <p:cNvPr id="34" name="Google Shape;34;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5" name="Google Shape;35;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6"/>
        <p:cNvGrpSpPr/>
        <p:nvPr/>
      </p:nvGrpSpPr>
      <p:grpSpPr>
        <a:xfrm>
          <a:off x="0" y="0"/>
          <a:ext cx="0" cy="0"/>
          <a:chOff x="0" y="0"/>
          <a:chExt cx="0" cy="0"/>
        </a:xfrm>
      </p:grpSpPr>
      <p:sp>
        <p:nvSpPr>
          <p:cNvPr id="37" name="Google Shape;37;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9" name="Google Shape;39;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0" name="Google Shape;40;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1" name="Google Shape;41;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2"/>
        <p:cNvGrpSpPr/>
        <p:nvPr/>
      </p:nvGrpSpPr>
      <p:grpSpPr>
        <a:xfrm>
          <a:off x="0" y="0"/>
          <a:ext cx="0" cy="0"/>
          <a:chOff x="0" y="0"/>
          <a:chExt cx="0" cy="0"/>
        </a:xfrm>
      </p:grpSpPr>
      <p:sp>
        <p:nvSpPr>
          <p:cNvPr id="43" name="Google Shape;43;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4" name="Google Shape;44;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5"/>
        <p:cNvGrpSpPr/>
        <p:nvPr/>
      </p:nvGrpSpPr>
      <p:grpSpPr>
        <a:xfrm>
          <a:off x="0" y="0"/>
          <a:ext cx="0" cy="0"/>
          <a:chOff x="0" y="0"/>
          <a:chExt cx="0" cy="0"/>
        </a:xfrm>
      </p:grpSpPr>
      <p:sp>
        <p:nvSpPr>
          <p:cNvPr id="46" name="Google Shape;46;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7" name="Google Shape;47;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8" name="Google Shape;48;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accent5">
            <a:lumMod val="75000"/>
          </a:schemeClr>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ru"/>
              <a:t>‹#›</a:t>
            </a:fld>
            <a:endParaRPr/>
          </a:p>
        </p:txBody>
      </p:sp>
      <p:pic>
        <p:nvPicPr>
          <p:cNvPr id="9" name="Google Shape;9;p1"/>
          <p:cNvPicPr preferRelativeResize="0"/>
          <p:nvPr/>
        </p:nvPicPr>
        <p:blipFill>
          <a:blip r:embed="rId12">
            <a:alphaModFix/>
          </a:blip>
          <a:stretch>
            <a:fillRect/>
          </a:stretch>
        </p:blipFill>
        <p:spPr>
          <a:xfrm>
            <a:off x="4900615" y="0"/>
            <a:ext cx="4243385" cy="51435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jpg"/><Relationship Id="rId4" Type="http://schemas.openxmlformats.org/officeDocument/2006/relationships/image" Target="../media/image12.jpg"/></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7.jpe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jpg"/><Relationship Id="rId4" Type="http://schemas.openxmlformats.org/officeDocument/2006/relationships/image" Target="../media/image18.jpg"/></Relationships>
</file>

<file path=ppt/slides/_rels/slide1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gif"/><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38.png"/></Relationships>
</file>

<file path=ppt/slides/_rels/slide3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1.png"/></Relationships>
</file>

<file path=ppt/slides/_rels/slide3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5.png"/></Relationships>
</file>

<file path=ppt/slides/_rels/slide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pic>
        <p:nvPicPr>
          <p:cNvPr id="59" name="Google Shape;59;p14"/>
          <p:cNvPicPr preferRelativeResize="0"/>
          <p:nvPr/>
        </p:nvPicPr>
        <p:blipFill>
          <a:blip r:embed="rId3">
            <a:alphaModFix/>
          </a:blip>
          <a:stretch>
            <a:fillRect/>
          </a:stretch>
        </p:blipFill>
        <p:spPr>
          <a:xfrm>
            <a:off x="0" y="0"/>
            <a:ext cx="7243759" cy="5143500"/>
          </a:xfrm>
          <a:prstGeom prst="rect">
            <a:avLst/>
          </a:prstGeom>
          <a:noFill/>
          <a:ln>
            <a:noFill/>
          </a:ln>
        </p:spPr>
      </p:pic>
      <p:sp>
        <p:nvSpPr>
          <p:cNvPr id="60" name="Google Shape;60;p14"/>
          <p:cNvSpPr txBox="1"/>
          <p:nvPr/>
        </p:nvSpPr>
        <p:spPr>
          <a:xfrm>
            <a:off x="2894075" y="497950"/>
            <a:ext cx="5701800" cy="2339072"/>
          </a:xfrm>
          <a:prstGeom prst="rect">
            <a:avLst/>
          </a:prstGeom>
          <a:noFill/>
          <a:ln>
            <a:noFill/>
          </a:ln>
        </p:spPr>
        <p:txBody>
          <a:bodyPr spcFirstLastPara="1" wrap="square" lIns="91425" tIns="91425" rIns="91425" bIns="91425" anchor="t" anchorCtr="0">
            <a:spAutoFit/>
          </a:bodyPr>
          <a:lstStyle/>
          <a:p>
            <a:pPr lvl="0"/>
            <a:r>
              <a:rPr lang="en-US" sz="2800" dirty="0">
                <a:solidFill>
                  <a:srgbClr val="FFFFFF"/>
                </a:solidFill>
                <a:latin typeface="Inter"/>
                <a:ea typeface="Inter"/>
                <a:cs typeface="Inter"/>
                <a:sym typeface="Inter"/>
              </a:rPr>
              <a:t>Durability and Mechanical Properties of Hybrid Concrete blended with Ground Granulated Blast Furnace Slag, </a:t>
            </a:r>
            <a:r>
              <a:rPr lang="en-US" sz="2800" dirty="0" err="1">
                <a:solidFill>
                  <a:srgbClr val="FFFFFF"/>
                </a:solidFill>
                <a:latin typeface="Inter"/>
                <a:ea typeface="Inter"/>
                <a:cs typeface="Inter"/>
                <a:sym typeface="Inter"/>
              </a:rPr>
              <a:t>Metakaolin</a:t>
            </a:r>
            <a:r>
              <a:rPr lang="en-US" sz="2800" dirty="0">
                <a:solidFill>
                  <a:srgbClr val="FFFFFF"/>
                </a:solidFill>
                <a:latin typeface="Inter"/>
                <a:ea typeface="Inter"/>
                <a:cs typeface="Inter"/>
                <a:sym typeface="Inter"/>
              </a:rPr>
              <a:t>, and Silica Fume</a:t>
            </a:r>
          </a:p>
        </p:txBody>
      </p:sp>
      <p:sp>
        <p:nvSpPr>
          <p:cNvPr id="61" name="Google Shape;61;p14"/>
          <p:cNvSpPr txBox="1"/>
          <p:nvPr/>
        </p:nvSpPr>
        <p:spPr>
          <a:xfrm>
            <a:off x="2973825" y="3036475"/>
            <a:ext cx="5701800" cy="830966"/>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dirty="0">
                <a:solidFill>
                  <a:srgbClr val="FFFFFF"/>
                </a:solidFill>
                <a:latin typeface="Inter"/>
                <a:ea typeface="Inter"/>
                <a:cs typeface="Inter"/>
                <a:sym typeface="Inter"/>
              </a:rPr>
              <a:t>Presenter: Madiyar </a:t>
            </a:r>
            <a:r>
              <a:rPr lang="en-US" dirty="0" err="1">
                <a:solidFill>
                  <a:srgbClr val="FFFFFF"/>
                </a:solidFill>
                <a:latin typeface="Inter"/>
                <a:ea typeface="Inter"/>
                <a:cs typeface="Inter"/>
                <a:sym typeface="Inter"/>
              </a:rPr>
              <a:t>Mardenov</a:t>
            </a:r>
            <a:endParaRPr lang="en-US" dirty="0">
              <a:solidFill>
                <a:srgbClr val="FFFFFF"/>
              </a:solidFill>
              <a:latin typeface="Inter"/>
              <a:ea typeface="Inter"/>
              <a:cs typeface="Inter"/>
              <a:sym typeface="Inter"/>
            </a:endParaRPr>
          </a:p>
          <a:p>
            <a:pPr marL="0" lvl="0" indent="0" algn="l" rtl="0">
              <a:spcBef>
                <a:spcPts val="0"/>
              </a:spcBef>
              <a:spcAft>
                <a:spcPts val="0"/>
              </a:spcAft>
              <a:buNone/>
            </a:pPr>
            <a:r>
              <a:rPr lang="en-US" dirty="0">
                <a:solidFill>
                  <a:srgbClr val="FFFFFF"/>
                </a:solidFill>
                <a:latin typeface="Inter"/>
                <a:ea typeface="Inter"/>
                <a:cs typeface="Inter"/>
                <a:sym typeface="Inter"/>
              </a:rPr>
              <a:t>Supervisor</a:t>
            </a:r>
            <a:r>
              <a:rPr lang="ru" dirty="0">
                <a:solidFill>
                  <a:srgbClr val="FFFFFF"/>
                </a:solidFill>
                <a:latin typeface="Inter"/>
                <a:ea typeface="Inter"/>
                <a:cs typeface="Inter"/>
                <a:sym typeface="Inter"/>
              </a:rPr>
              <a:t>: </a:t>
            </a:r>
            <a:r>
              <a:rPr lang="en-US" dirty="0">
                <a:solidFill>
                  <a:srgbClr val="FFFFFF"/>
                </a:solidFill>
                <a:latin typeface="Inter"/>
                <a:ea typeface="Inter"/>
                <a:cs typeface="Inter"/>
                <a:sym typeface="Inter"/>
              </a:rPr>
              <a:t>Jong</a:t>
            </a:r>
            <a:r>
              <a:rPr lang="ru-RU" dirty="0">
                <a:solidFill>
                  <a:srgbClr val="FFFFFF"/>
                </a:solidFill>
                <a:latin typeface="Inter"/>
                <a:ea typeface="Inter"/>
                <a:cs typeface="Inter"/>
                <a:sym typeface="Inter"/>
              </a:rPr>
              <a:t> </a:t>
            </a:r>
            <a:r>
              <a:rPr lang="en-US" dirty="0" err="1">
                <a:solidFill>
                  <a:srgbClr val="FFFFFF"/>
                </a:solidFill>
                <a:latin typeface="Inter"/>
                <a:ea typeface="Inter"/>
                <a:cs typeface="Inter"/>
                <a:sym typeface="Inter"/>
              </a:rPr>
              <a:t>Ryeol</a:t>
            </a:r>
            <a:r>
              <a:rPr lang="en-US" dirty="0">
                <a:solidFill>
                  <a:srgbClr val="FFFFFF"/>
                </a:solidFill>
                <a:latin typeface="Inter"/>
                <a:ea typeface="Inter"/>
                <a:cs typeface="Inter"/>
                <a:sym typeface="Inter"/>
              </a:rPr>
              <a:t> Kim</a:t>
            </a:r>
          </a:p>
          <a:p>
            <a:pPr lvl="0"/>
            <a:r>
              <a:rPr lang="en-US" dirty="0">
                <a:solidFill>
                  <a:srgbClr val="FFFFFF"/>
                </a:solidFill>
                <a:latin typeface="Inter"/>
                <a:ea typeface="Inter"/>
                <a:cs typeface="Inter"/>
                <a:sym typeface="Inter"/>
              </a:rPr>
              <a:t>Co-supervisor: Chang </a:t>
            </a:r>
            <a:r>
              <a:rPr lang="en-US" dirty="0" err="1">
                <a:solidFill>
                  <a:srgbClr val="FFFFFF"/>
                </a:solidFill>
                <a:latin typeface="Inter"/>
                <a:ea typeface="Inter"/>
                <a:cs typeface="Inter"/>
                <a:sym typeface="Inter"/>
              </a:rPr>
              <a:t>Seon</a:t>
            </a:r>
            <a:r>
              <a:rPr lang="en-US" dirty="0">
                <a:solidFill>
                  <a:srgbClr val="FFFFFF"/>
                </a:solidFill>
                <a:latin typeface="Inter"/>
                <a:ea typeface="Inter"/>
                <a:cs typeface="Inter"/>
                <a:sym typeface="Inter"/>
              </a:rPr>
              <a:t> Shon</a:t>
            </a:r>
            <a:endParaRPr dirty="0">
              <a:solidFill>
                <a:srgbClr val="FFFFFF"/>
              </a:solidFill>
              <a:latin typeface="Inter"/>
              <a:ea typeface="Inter"/>
              <a:cs typeface="Inter"/>
              <a:sym typeface="Inter"/>
            </a:endParaRPr>
          </a:p>
        </p:txBody>
      </p:sp>
      <p:pic>
        <p:nvPicPr>
          <p:cNvPr id="63" name="Google Shape;63;p14"/>
          <p:cNvPicPr preferRelativeResize="0"/>
          <p:nvPr/>
        </p:nvPicPr>
        <p:blipFill>
          <a:blip r:embed="rId4">
            <a:alphaModFix/>
          </a:blip>
          <a:stretch>
            <a:fillRect/>
          </a:stretch>
        </p:blipFill>
        <p:spPr>
          <a:xfrm>
            <a:off x="848338" y="4446060"/>
            <a:ext cx="1138526" cy="269190"/>
          </a:xfrm>
          <a:prstGeom prst="rect">
            <a:avLst/>
          </a:prstGeom>
          <a:noFill/>
          <a:ln>
            <a:noFill/>
          </a:ln>
        </p:spPr>
      </p:pic>
      <p:pic>
        <p:nvPicPr>
          <p:cNvPr id="64" name="Google Shape;64;p14"/>
          <p:cNvPicPr preferRelativeResize="0"/>
          <p:nvPr/>
        </p:nvPicPr>
        <p:blipFill>
          <a:blip r:embed="rId5">
            <a:alphaModFix/>
          </a:blip>
          <a:stretch>
            <a:fillRect/>
          </a:stretch>
        </p:blipFill>
        <p:spPr>
          <a:xfrm>
            <a:off x="676194" y="501575"/>
            <a:ext cx="1580993" cy="1847100"/>
          </a:xfrm>
          <a:prstGeom prst="rect">
            <a:avLst/>
          </a:prstGeom>
          <a:noFill/>
          <a:ln>
            <a:no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rotWithShape="1">
          <a:blip r:embed="rId2">
            <a:extLst>
              <a:ext uri="{28A0092B-C50C-407E-A947-70E740481C1C}">
                <a14:useLocalDpi xmlns:a14="http://schemas.microsoft.com/office/drawing/2010/main" val="0"/>
              </a:ext>
            </a:extLst>
          </a:blip>
          <a:srcRect l="15761" t="21235" r="16420" b="10864"/>
          <a:stretch/>
        </p:blipFill>
        <p:spPr>
          <a:xfrm>
            <a:off x="2432073" y="2041494"/>
            <a:ext cx="2000227" cy="2670206"/>
          </a:xfrm>
          <a:prstGeom prst="rect">
            <a:avLst/>
          </a:prstGeom>
        </p:spPr>
      </p:pic>
      <p:sp>
        <p:nvSpPr>
          <p:cNvPr id="2" name="Заголовок 1"/>
          <p:cNvSpPr>
            <a:spLocks noGrp="1"/>
          </p:cNvSpPr>
          <p:nvPr>
            <p:ph type="title"/>
          </p:nvPr>
        </p:nvSpPr>
        <p:spPr>
          <a:xfrm>
            <a:off x="689674" y="802901"/>
            <a:ext cx="8142625" cy="572700"/>
          </a:xfrm>
        </p:spPr>
        <p:txBody>
          <a:bodyPr>
            <a:noAutofit/>
          </a:bodyPr>
          <a:lstStyle/>
          <a:p>
            <a:pPr lvl="0"/>
            <a:r>
              <a:rPr lang="en-US" sz="3600" dirty="0">
                <a:solidFill>
                  <a:schemeClr val="lt1"/>
                </a:solidFill>
                <a:latin typeface="Inter" panose="020B0604020202020204" charset="0"/>
                <a:ea typeface="Inter" panose="020B0604020202020204" charset="0"/>
                <a:cs typeface="Inter"/>
                <a:sym typeface="Inter"/>
              </a:rPr>
              <a:t>Fresh properties</a:t>
            </a:r>
          </a:p>
        </p:txBody>
      </p:sp>
      <p:sp>
        <p:nvSpPr>
          <p:cNvPr id="3" name="Текст 2"/>
          <p:cNvSpPr>
            <a:spLocks noGrp="1"/>
          </p:cNvSpPr>
          <p:nvPr>
            <p:ph type="body" idx="1"/>
          </p:nvPr>
        </p:nvSpPr>
        <p:spPr>
          <a:xfrm>
            <a:off x="213360" y="1510351"/>
            <a:ext cx="8618940" cy="3416400"/>
          </a:xfrm>
        </p:spPr>
        <p:txBody>
          <a:bodyPr>
            <a:normAutofit/>
          </a:bodyPr>
          <a:lstStyle/>
          <a:p>
            <a:pPr>
              <a:lnSpc>
                <a:spcPct val="114999"/>
              </a:lnSpc>
              <a:buClr>
                <a:schemeClr val="bg1"/>
              </a:buClr>
            </a:pPr>
            <a:r>
              <a:rPr lang="en-US" dirty="0">
                <a:solidFill>
                  <a:schemeClr val="bg1"/>
                </a:solidFill>
                <a:latin typeface="Inter" panose="020B0604020202020204" charset="0"/>
                <a:ea typeface="Inter" panose="020B0604020202020204" charset="0"/>
              </a:rPr>
              <a:t>Conducted in accordance with ASTM </a:t>
            </a:r>
            <a:r>
              <a:rPr lang="en-US" dirty="0" smtClean="0">
                <a:solidFill>
                  <a:schemeClr val="bg1"/>
                </a:solidFill>
                <a:latin typeface="Inter" panose="020B0604020202020204" charset="0"/>
                <a:ea typeface="Inter" panose="020B0604020202020204" charset="0"/>
              </a:rPr>
              <a:t>C231 </a:t>
            </a:r>
            <a:r>
              <a:rPr lang="en-US" dirty="0">
                <a:solidFill>
                  <a:schemeClr val="bg1"/>
                </a:solidFill>
                <a:latin typeface="Inter" panose="020B0604020202020204" charset="0"/>
                <a:ea typeface="Inter" panose="020B0604020202020204" charset="0"/>
              </a:rPr>
              <a:t>and ASTM C143.</a:t>
            </a:r>
          </a:p>
        </p:txBody>
      </p:sp>
      <p:pic>
        <p:nvPicPr>
          <p:cNvPr id="5" name="Google Shape;70;p15"/>
          <p:cNvPicPr preferRelativeResize="0"/>
          <p:nvPr/>
        </p:nvPicPr>
        <p:blipFill>
          <a:blip r:embed="rId3">
            <a:alphaModFix/>
          </a:blip>
          <a:stretch>
            <a:fillRect/>
          </a:stretch>
        </p:blipFill>
        <p:spPr>
          <a:xfrm>
            <a:off x="691100" y="255426"/>
            <a:ext cx="7577623" cy="547475"/>
          </a:xfrm>
          <a:prstGeom prst="rect">
            <a:avLst/>
          </a:prstGeom>
          <a:noFill/>
          <a:ln>
            <a:noFill/>
          </a:ln>
        </p:spPr>
      </p:pic>
      <p:sp>
        <p:nvSpPr>
          <p:cNvPr id="6" name="Google Shape;71;p15"/>
          <p:cNvSpPr txBox="1"/>
          <p:nvPr/>
        </p:nvSpPr>
        <p:spPr>
          <a:xfrm>
            <a:off x="5065675" y="255425"/>
            <a:ext cx="3468900" cy="553968"/>
          </a:xfrm>
          <a:prstGeom prst="rect">
            <a:avLst/>
          </a:prstGeom>
          <a:noFill/>
          <a:ln>
            <a:noFill/>
          </a:ln>
        </p:spPr>
        <p:txBody>
          <a:bodyPr spcFirstLastPara="1" wrap="square" lIns="91425" tIns="91425" rIns="91425" bIns="91425" anchor="t" anchorCtr="0">
            <a:spAutoFit/>
          </a:bodyPr>
          <a:lstStyle/>
          <a:p>
            <a:pPr lvl="0"/>
            <a:r>
              <a:rPr lang="en-US" sz="800" dirty="0">
                <a:solidFill>
                  <a:srgbClr val="FFFFFF"/>
                </a:solidFill>
                <a:latin typeface="Inter"/>
                <a:ea typeface="Inter"/>
                <a:cs typeface="Inter"/>
                <a:sym typeface="Inter"/>
              </a:rPr>
              <a:t>Durability and Mechanical Properties of Hybrid Concrete blended with Ground Granulated Blast Furnace Slag, </a:t>
            </a:r>
            <a:r>
              <a:rPr lang="en-US" sz="800" dirty="0" err="1">
                <a:solidFill>
                  <a:srgbClr val="FFFFFF"/>
                </a:solidFill>
                <a:latin typeface="Inter"/>
                <a:ea typeface="Inter"/>
                <a:cs typeface="Inter"/>
                <a:sym typeface="Inter"/>
              </a:rPr>
              <a:t>Metakaolin</a:t>
            </a:r>
            <a:r>
              <a:rPr lang="en-US" sz="800" dirty="0">
                <a:solidFill>
                  <a:srgbClr val="FFFFFF"/>
                </a:solidFill>
                <a:latin typeface="Inter"/>
                <a:ea typeface="Inter"/>
                <a:cs typeface="Inter"/>
                <a:sym typeface="Inter"/>
              </a:rPr>
              <a:t>, and Silica Fume</a:t>
            </a:r>
          </a:p>
        </p:txBody>
      </p:sp>
      <p:sp>
        <p:nvSpPr>
          <p:cNvPr id="19" name="Текст 2"/>
          <p:cNvSpPr txBox="1">
            <a:spLocks/>
          </p:cNvSpPr>
          <p:nvPr/>
        </p:nvSpPr>
        <p:spPr>
          <a:xfrm>
            <a:off x="311700" y="4683074"/>
            <a:ext cx="8520600" cy="460426"/>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114300" indent="0" algn="ctr">
              <a:buClr>
                <a:schemeClr val="bg1"/>
              </a:buClr>
              <a:buNone/>
            </a:pPr>
            <a:r>
              <a:rPr lang="en-US" sz="1100" dirty="0">
                <a:solidFill>
                  <a:schemeClr val="bg1"/>
                </a:solidFill>
                <a:latin typeface="Inter" panose="020B0604020202020204" charset="0"/>
                <a:ea typeface="Inter" panose="020B0604020202020204" charset="0"/>
              </a:rPr>
              <a:t>Fig 2. </a:t>
            </a:r>
            <a:r>
              <a:rPr lang="nb-NO" sz="1100" dirty="0">
                <a:solidFill>
                  <a:schemeClr val="bg1"/>
                </a:solidFill>
                <a:latin typeface="Inter" panose="020B0604020202020204" charset="0"/>
                <a:ea typeface="Inter" panose="020B0604020202020204" charset="0"/>
              </a:rPr>
              <a:t>Apparatus for determining fresh properties</a:t>
            </a:r>
            <a:r>
              <a:rPr lang="en-US" sz="1100" dirty="0">
                <a:solidFill>
                  <a:schemeClr val="bg1"/>
                </a:solidFill>
                <a:latin typeface="Inter" panose="020B0604020202020204" charset="0"/>
                <a:ea typeface="Inter" panose="020B0604020202020204" charset="0"/>
              </a:rPr>
              <a:t>; a – air meter, b – mold for slump test</a:t>
            </a:r>
          </a:p>
        </p:txBody>
      </p:sp>
      <p:pic>
        <p:nvPicPr>
          <p:cNvPr id="4" name="Рисунок 3"/>
          <p:cNvPicPr>
            <a:picLocks noChangeAspect="1"/>
          </p:cNvPicPr>
          <p:nvPr/>
        </p:nvPicPr>
        <p:blipFill rotWithShape="1">
          <a:blip r:embed="rId4">
            <a:extLst>
              <a:ext uri="{28A0092B-C50C-407E-A947-70E740481C1C}">
                <a14:useLocalDpi xmlns:a14="http://schemas.microsoft.com/office/drawing/2010/main" val="0"/>
              </a:ext>
            </a:extLst>
          </a:blip>
          <a:srcRect t="26173"/>
          <a:stretch/>
        </p:blipFill>
        <p:spPr>
          <a:xfrm>
            <a:off x="4441766" y="2044699"/>
            <a:ext cx="2708334" cy="2665981"/>
          </a:xfrm>
          <a:prstGeom prst="rect">
            <a:avLst/>
          </a:prstGeom>
        </p:spPr>
      </p:pic>
      <p:sp>
        <p:nvSpPr>
          <p:cNvPr id="17" name="TextBox 16"/>
          <p:cNvSpPr txBox="1"/>
          <p:nvPr/>
        </p:nvSpPr>
        <p:spPr>
          <a:xfrm>
            <a:off x="2482472" y="2001457"/>
            <a:ext cx="523875" cy="523220"/>
          </a:xfrm>
          <a:prstGeom prst="rect">
            <a:avLst/>
          </a:prstGeom>
          <a:noFill/>
        </p:spPr>
        <p:txBody>
          <a:bodyPr wrap="square" rtlCol="0">
            <a:spAutoFit/>
          </a:bodyPr>
          <a:lstStyle/>
          <a:p>
            <a:r>
              <a:rPr lang="en-US" sz="2800" dirty="0">
                <a:solidFill>
                  <a:schemeClr val="bg1"/>
                </a:solidFill>
                <a:latin typeface="Inter" panose="020B0604020202020204" charset="0"/>
                <a:ea typeface="Inter" panose="020B0604020202020204" charset="0"/>
              </a:rPr>
              <a:t>a</a:t>
            </a:r>
          </a:p>
        </p:txBody>
      </p:sp>
      <p:sp>
        <p:nvSpPr>
          <p:cNvPr id="18" name="TextBox 17"/>
          <p:cNvSpPr txBox="1"/>
          <p:nvPr/>
        </p:nvSpPr>
        <p:spPr>
          <a:xfrm>
            <a:off x="4539067" y="1986604"/>
            <a:ext cx="523875" cy="523220"/>
          </a:xfrm>
          <a:prstGeom prst="rect">
            <a:avLst/>
          </a:prstGeom>
          <a:noFill/>
        </p:spPr>
        <p:txBody>
          <a:bodyPr wrap="square" rtlCol="0">
            <a:spAutoFit/>
          </a:bodyPr>
          <a:lstStyle/>
          <a:p>
            <a:r>
              <a:rPr lang="en-US" sz="2800" dirty="0">
                <a:solidFill>
                  <a:schemeClr val="bg1"/>
                </a:solidFill>
                <a:latin typeface="Inter" panose="020B0604020202020204" charset="0"/>
                <a:ea typeface="Inter" panose="020B0604020202020204" charset="0"/>
              </a:rPr>
              <a:t>b</a:t>
            </a:r>
          </a:p>
        </p:txBody>
      </p:sp>
    </p:spTree>
    <p:extLst>
      <p:ext uri="{BB962C8B-B14F-4D97-AF65-F5344CB8AC3E}">
        <p14:creationId xmlns:p14="http://schemas.microsoft.com/office/powerpoint/2010/main" val="37648540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9674" y="802901"/>
            <a:ext cx="8142625" cy="572700"/>
          </a:xfrm>
        </p:spPr>
        <p:txBody>
          <a:bodyPr>
            <a:noAutofit/>
          </a:bodyPr>
          <a:lstStyle/>
          <a:p>
            <a:pPr>
              <a:buClr>
                <a:schemeClr val="bg1"/>
              </a:buClr>
            </a:pPr>
            <a:r>
              <a:rPr lang="en-US" sz="3600" dirty="0">
                <a:solidFill>
                  <a:schemeClr val="bg1"/>
                </a:solidFill>
                <a:latin typeface="Inter" panose="020B0604020202020204" charset="0"/>
                <a:ea typeface="Inter" panose="020B0604020202020204" charset="0"/>
              </a:rPr>
              <a:t>Hardened unit weight</a:t>
            </a:r>
          </a:p>
        </p:txBody>
      </p:sp>
      <p:sp>
        <p:nvSpPr>
          <p:cNvPr id="3" name="Текст 2"/>
          <p:cNvSpPr>
            <a:spLocks noGrp="1"/>
          </p:cNvSpPr>
          <p:nvPr>
            <p:ph type="body" idx="1"/>
          </p:nvPr>
        </p:nvSpPr>
        <p:spPr>
          <a:xfrm>
            <a:off x="236220" y="1510351"/>
            <a:ext cx="8596080" cy="3416400"/>
          </a:xfrm>
        </p:spPr>
        <p:txBody>
          <a:bodyPr>
            <a:normAutofit/>
          </a:bodyPr>
          <a:lstStyle/>
          <a:p>
            <a:pPr>
              <a:lnSpc>
                <a:spcPct val="114999"/>
              </a:lnSpc>
              <a:buClr>
                <a:schemeClr val="bg1"/>
              </a:buClr>
            </a:pPr>
            <a:r>
              <a:rPr lang="en-US" dirty="0">
                <a:solidFill>
                  <a:schemeClr val="bg1"/>
                </a:solidFill>
                <a:latin typeface="Inter" panose="020B0604020202020204" charset="0"/>
                <a:ea typeface="Inter" panose="020B0604020202020204" charset="0"/>
              </a:rPr>
              <a:t>Formula for density were used. </a:t>
            </a:r>
          </a:p>
          <a:p>
            <a:pPr>
              <a:lnSpc>
                <a:spcPct val="150000"/>
              </a:lnSpc>
              <a:buClr>
                <a:srgbClr val="595959"/>
              </a:buClr>
            </a:pPr>
            <a:endParaRPr lang="en-US" dirty="0">
              <a:solidFill>
                <a:schemeClr val="bg1"/>
              </a:solidFill>
              <a:latin typeface="Inter" panose="020B0604020202020204" charset="0"/>
              <a:ea typeface="Inter" panose="020B0604020202020204" charset="0"/>
            </a:endParaRPr>
          </a:p>
        </p:txBody>
      </p:sp>
      <p:pic>
        <p:nvPicPr>
          <p:cNvPr id="5" name="Google Shape;70;p15"/>
          <p:cNvPicPr preferRelativeResize="0"/>
          <p:nvPr/>
        </p:nvPicPr>
        <p:blipFill>
          <a:blip r:embed="rId2">
            <a:alphaModFix/>
          </a:blip>
          <a:stretch>
            <a:fillRect/>
          </a:stretch>
        </p:blipFill>
        <p:spPr>
          <a:xfrm>
            <a:off x="691100" y="255426"/>
            <a:ext cx="7577623" cy="547475"/>
          </a:xfrm>
          <a:prstGeom prst="rect">
            <a:avLst/>
          </a:prstGeom>
          <a:noFill/>
          <a:ln>
            <a:noFill/>
          </a:ln>
        </p:spPr>
      </p:pic>
      <p:sp>
        <p:nvSpPr>
          <p:cNvPr id="6" name="Google Shape;71;p15"/>
          <p:cNvSpPr txBox="1"/>
          <p:nvPr/>
        </p:nvSpPr>
        <p:spPr>
          <a:xfrm>
            <a:off x="5065675" y="255425"/>
            <a:ext cx="3468900" cy="553968"/>
          </a:xfrm>
          <a:prstGeom prst="rect">
            <a:avLst/>
          </a:prstGeom>
          <a:noFill/>
          <a:ln>
            <a:noFill/>
          </a:ln>
        </p:spPr>
        <p:txBody>
          <a:bodyPr spcFirstLastPara="1" wrap="square" lIns="91425" tIns="91425" rIns="91425" bIns="91425" anchor="t" anchorCtr="0">
            <a:spAutoFit/>
          </a:bodyPr>
          <a:lstStyle/>
          <a:p>
            <a:pPr lvl="0"/>
            <a:r>
              <a:rPr lang="en-US" sz="800" dirty="0">
                <a:solidFill>
                  <a:srgbClr val="FFFFFF"/>
                </a:solidFill>
                <a:latin typeface="Inter"/>
                <a:ea typeface="Inter"/>
                <a:cs typeface="Inter"/>
                <a:sym typeface="Inter"/>
              </a:rPr>
              <a:t>Durability and Mechanical Properties of Hybrid Concrete blended with Ground Granulated Blast Furnace Slag, </a:t>
            </a:r>
            <a:r>
              <a:rPr lang="en-US" sz="800" dirty="0" err="1">
                <a:solidFill>
                  <a:srgbClr val="FFFFFF"/>
                </a:solidFill>
                <a:latin typeface="Inter"/>
                <a:ea typeface="Inter"/>
                <a:cs typeface="Inter"/>
                <a:sym typeface="Inter"/>
              </a:rPr>
              <a:t>Metakaolin</a:t>
            </a:r>
            <a:r>
              <a:rPr lang="en-US" sz="800" dirty="0">
                <a:solidFill>
                  <a:srgbClr val="FFFFFF"/>
                </a:solidFill>
                <a:latin typeface="Inter"/>
                <a:ea typeface="Inter"/>
                <a:cs typeface="Inter"/>
                <a:sym typeface="Inter"/>
              </a:rPr>
              <a:t>, and Silica Fume</a:t>
            </a:r>
          </a:p>
        </p:txBody>
      </p:sp>
      <mc:AlternateContent xmlns:mc="http://schemas.openxmlformats.org/markup-compatibility/2006" xmlns:a14="http://schemas.microsoft.com/office/drawing/2010/main">
        <mc:Choice Requires="a14">
          <p:sp>
            <p:nvSpPr>
              <p:cNvPr id="7" name="Прямоугольник 6"/>
              <p:cNvSpPr/>
              <p:nvPr/>
            </p:nvSpPr>
            <p:spPr>
              <a:xfrm>
                <a:off x="2286000" y="2075960"/>
                <a:ext cx="4572000" cy="2465996"/>
              </a:xfrm>
              <a:prstGeom prst="rect">
                <a:avLst/>
              </a:prstGeom>
            </p:spPr>
            <p:txBody>
              <a:bodyPr>
                <a:spAutoFit/>
              </a:bodyPr>
              <a:lstStyle/>
              <a:p>
                <a:pPr indent="450215" algn="just">
                  <a:lnSpc>
                    <a:spcPct val="150000"/>
                  </a:lnSpc>
                </a:pPr>
                <a14:m>
                  <m:oMathPara xmlns:m="http://schemas.openxmlformats.org/officeDocument/2006/math">
                    <m:oMathParaPr>
                      <m:jc m:val="centerGroup"/>
                    </m:oMathParaPr>
                    <m:oMath xmlns:m="http://schemas.openxmlformats.org/officeDocument/2006/math">
                      <m:r>
                        <a:rPr lang="en-US" sz="1800" i="1" smtClean="0">
                          <a:solidFill>
                            <a:schemeClr val="bg1"/>
                          </a:solidFill>
                          <a:latin typeface="Cambria Math" panose="02040503050406030204" pitchFamily="18" charset="0"/>
                          <a:ea typeface="Times New Roman" panose="02020603050405020304" pitchFamily="18" charset="0"/>
                        </a:rPr>
                        <m:t>𝜌</m:t>
                      </m:r>
                      <m:r>
                        <a:rPr lang="en-US" sz="1800" i="1" smtClean="0">
                          <a:solidFill>
                            <a:schemeClr val="bg1"/>
                          </a:solidFill>
                          <a:latin typeface="Cambria Math" panose="02040503050406030204" pitchFamily="18" charset="0"/>
                          <a:ea typeface="Times New Roman" panose="02020603050405020304" pitchFamily="18" charset="0"/>
                        </a:rPr>
                        <m:t>=</m:t>
                      </m:r>
                      <m:f>
                        <m:fPr>
                          <m:ctrlPr>
                            <a:rPr lang="en-US" sz="1800" i="1">
                              <a:solidFill>
                                <a:schemeClr val="bg1"/>
                              </a:solidFill>
                              <a:latin typeface="Cambria Math" panose="02040503050406030204" pitchFamily="18" charset="0"/>
                              <a:ea typeface="Times New Roman" panose="02020603050405020304" pitchFamily="18" charset="0"/>
                            </a:rPr>
                          </m:ctrlPr>
                        </m:fPr>
                        <m:num>
                          <m:r>
                            <a:rPr lang="en-US" sz="1800" i="1">
                              <a:solidFill>
                                <a:schemeClr val="bg1"/>
                              </a:solidFill>
                              <a:latin typeface="Cambria Math" panose="02040503050406030204" pitchFamily="18" charset="0"/>
                              <a:ea typeface="Times New Roman" panose="02020603050405020304" pitchFamily="18" charset="0"/>
                            </a:rPr>
                            <m:t>𝑚</m:t>
                          </m:r>
                        </m:num>
                        <m:den>
                          <m:r>
                            <a:rPr lang="en-US" sz="1800" i="1">
                              <a:solidFill>
                                <a:schemeClr val="bg1"/>
                              </a:solidFill>
                              <a:latin typeface="Cambria Math" panose="02040503050406030204" pitchFamily="18" charset="0"/>
                              <a:ea typeface="Times New Roman" panose="02020603050405020304" pitchFamily="18" charset="0"/>
                            </a:rPr>
                            <m:t>𝑉</m:t>
                          </m:r>
                        </m:den>
                      </m:f>
                    </m:oMath>
                  </m:oMathPara>
                </a14:m>
                <a:endParaRPr lang="en-US" sz="1800" dirty="0">
                  <a:solidFill>
                    <a:schemeClr val="bg1"/>
                  </a:solidFill>
                  <a:latin typeface="Inter" panose="020B0604020202020204" charset="0"/>
                  <a:ea typeface="Inter" panose="020B0604020202020204" charset="0"/>
                </a:endParaRPr>
              </a:p>
              <a:p>
                <a:pPr indent="450215" algn="just">
                  <a:lnSpc>
                    <a:spcPct val="150000"/>
                  </a:lnSpc>
                </a:pPr>
                <a:r>
                  <a:rPr lang="en-US" sz="1800" dirty="0">
                    <a:solidFill>
                      <a:schemeClr val="bg1"/>
                    </a:solidFill>
                    <a:latin typeface="Inter" panose="020B0604020202020204" charset="0"/>
                    <a:ea typeface="Inter" panose="020B0604020202020204" charset="0"/>
                  </a:rPr>
                  <a:t>Where: </a:t>
                </a:r>
              </a:p>
              <a:p>
                <a:pPr indent="450215" algn="just">
                  <a:lnSpc>
                    <a:spcPct val="150000"/>
                  </a:lnSpc>
                </a:pPr>
                <a14:m>
                  <m:oMath xmlns:m="http://schemas.openxmlformats.org/officeDocument/2006/math">
                    <m:r>
                      <a:rPr lang="en-US" sz="1800" i="1">
                        <a:solidFill>
                          <a:schemeClr val="bg1"/>
                        </a:solidFill>
                        <a:latin typeface="Cambria Math" panose="02040503050406030204" pitchFamily="18" charset="0"/>
                        <a:ea typeface="Times New Roman" panose="02020603050405020304" pitchFamily="18" charset="0"/>
                      </a:rPr>
                      <m:t>𝜌</m:t>
                    </m:r>
                  </m:oMath>
                </a14:m>
                <a:r>
                  <a:rPr lang="en-US" sz="1800" i="1" dirty="0">
                    <a:solidFill>
                      <a:schemeClr val="bg1"/>
                    </a:solidFill>
                    <a:latin typeface="Inter" panose="020B0604020202020204" charset="0"/>
                    <a:ea typeface="Inter" panose="020B0604020202020204" charset="0"/>
                  </a:rPr>
                  <a:t> </a:t>
                </a:r>
                <a:r>
                  <a:rPr lang="en-US" sz="1800" dirty="0">
                    <a:solidFill>
                      <a:schemeClr val="bg1"/>
                    </a:solidFill>
                    <a:latin typeface="Inter" panose="020B0604020202020204" charset="0"/>
                    <a:ea typeface="Inter" panose="020B0604020202020204" charset="0"/>
                  </a:rPr>
                  <a:t>= the specimen density, kg/m</a:t>
                </a:r>
                <a:r>
                  <a:rPr lang="en-US" sz="1800" baseline="30000" dirty="0">
                    <a:solidFill>
                      <a:schemeClr val="bg1"/>
                    </a:solidFill>
                    <a:latin typeface="Inter" panose="020B0604020202020204" charset="0"/>
                    <a:ea typeface="Inter" panose="020B0604020202020204" charset="0"/>
                  </a:rPr>
                  <a:t>3</a:t>
                </a:r>
                <a:r>
                  <a:rPr lang="en-US" sz="1800" dirty="0">
                    <a:solidFill>
                      <a:schemeClr val="bg1"/>
                    </a:solidFill>
                    <a:latin typeface="Inter" panose="020B0604020202020204" charset="0"/>
                    <a:ea typeface="Inter" panose="020B0604020202020204" charset="0"/>
                  </a:rPr>
                  <a:t>, </a:t>
                </a:r>
              </a:p>
              <a:p>
                <a:pPr indent="450215" algn="just">
                  <a:lnSpc>
                    <a:spcPct val="150000"/>
                  </a:lnSpc>
                </a:pPr>
                <a14:m>
                  <m:oMath xmlns:m="http://schemas.openxmlformats.org/officeDocument/2006/math">
                    <m:r>
                      <a:rPr lang="en-US" sz="1800" i="1">
                        <a:solidFill>
                          <a:schemeClr val="bg1"/>
                        </a:solidFill>
                        <a:latin typeface="Cambria Math" panose="02040503050406030204" pitchFamily="18" charset="0"/>
                        <a:ea typeface="Times New Roman" panose="02020603050405020304" pitchFamily="18" charset="0"/>
                      </a:rPr>
                      <m:t>𝑚</m:t>
                    </m:r>
                  </m:oMath>
                </a14:m>
                <a:r>
                  <a:rPr lang="en-US" sz="1800" i="1" dirty="0">
                    <a:solidFill>
                      <a:schemeClr val="bg1"/>
                    </a:solidFill>
                    <a:latin typeface="Inter" panose="020B0604020202020204" charset="0"/>
                    <a:ea typeface="Inter" panose="020B0604020202020204" charset="0"/>
                  </a:rPr>
                  <a:t> </a:t>
                </a:r>
                <a:r>
                  <a:rPr lang="en-US" sz="1800" dirty="0">
                    <a:solidFill>
                      <a:schemeClr val="bg1"/>
                    </a:solidFill>
                    <a:latin typeface="Inter" panose="020B0604020202020204" charset="0"/>
                    <a:ea typeface="Inter" panose="020B0604020202020204" charset="0"/>
                  </a:rPr>
                  <a:t>= the specimen mass, kg,</a:t>
                </a:r>
              </a:p>
              <a:p>
                <a:pPr indent="450215" algn="just">
                  <a:lnSpc>
                    <a:spcPct val="150000"/>
                  </a:lnSpc>
                  <a:spcAft>
                    <a:spcPts val="1200"/>
                  </a:spcAft>
                </a:pPr>
                <a:r>
                  <a:rPr lang="en-US" sz="1800" i="1" dirty="0">
                    <a:solidFill>
                      <a:schemeClr val="bg1"/>
                    </a:solidFill>
                    <a:latin typeface="Inter" panose="020B0604020202020204" charset="0"/>
                    <a:ea typeface="Inter" panose="020B0604020202020204" charset="0"/>
                  </a:rPr>
                  <a:t>V </a:t>
                </a:r>
                <a:r>
                  <a:rPr lang="en-US" sz="1800" dirty="0">
                    <a:solidFill>
                      <a:schemeClr val="bg1"/>
                    </a:solidFill>
                    <a:latin typeface="Inter" panose="020B0604020202020204" charset="0"/>
                    <a:ea typeface="Inter" panose="020B0604020202020204" charset="0"/>
                  </a:rPr>
                  <a:t>= the specimen volume, m</a:t>
                </a:r>
                <a:r>
                  <a:rPr lang="en-US" sz="1800" baseline="30000" dirty="0">
                    <a:solidFill>
                      <a:schemeClr val="bg1"/>
                    </a:solidFill>
                    <a:latin typeface="Inter" panose="020B0604020202020204" charset="0"/>
                    <a:ea typeface="Inter" panose="020B0604020202020204" charset="0"/>
                  </a:rPr>
                  <a:t>3</a:t>
                </a:r>
                <a:r>
                  <a:rPr lang="en-US" sz="1800" dirty="0">
                    <a:solidFill>
                      <a:schemeClr val="bg1"/>
                    </a:solidFill>
                    <a:latin typeface="Inter" panose="020B0604020202020204" charset="0"/>
                    <a:ea typeface="Inter" panose="020B0604020202020204" charset="0"/>
                  </a:rPr>
                  <a:t>.</a:t>
                </a:r>
              </a:p>
            </p:txBody>
          </p:sp>
        </mc:Choice>
        <mc:Fallback xmlns="">
          <p:sp>
            <p:nvSpPr>
              <p:cNvPr id="7" name="Прямоугольник 6"/>
              <p:cNvSpPr>
                <a:spLocks noRot="1" noChangeAspect="1" noMove="1" noResize="1" noEditPoints="1" noAdjustHandles="1" noChangeArrowheads="1" noChangeShapeType="1" noTextEdit="1"/>
              </p:cNvSpPr>
              <p:nvPr/>
            </p:nvSpPr>
            <p:spPr>
              <a:xfrm>
                <a:off x="2286000" y="2075960"/>
                <a:ext cx="4572000" cy="2465996"/>
              </a:xfrm>
              <a:prstGeom prst="rect">
                <a:avLst/>
              </a:prstGeom>
              <a:blipFill>
                <a:blip r:embed="rId3"/>
                <a:stretch>
                  <a:fillRect b="-1238"/>
                </a:stretch>
              </a:blipFill>
            </p:spPr>
            <p:txBody>
              <a:bodyPr/>
              <a:lstStyle/>
              <a:p>
                <a:r>
                  <a:rPr lang="en-US">
                    <a:noFill/>
                  </a:rPr>
                  <a:t> </a:t>
                </a:r>
              </a:p>
            </p:txBody>
          </p:sp>
        </mc:Fallback>
      </mc:AlternateContent>
    </p:spTree>
    <p:extLst>
      <p:ext uri="{BB962C8B-B14F-4D97-AF65-F5344CB8AC3E}">
        <p14:creationId xmlns:p14="http://schemas.microsoft.com/office/powerpoint/2010/main" val="39093469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1924" y="802901"/>
            <a:ext cx="8150375" cy="572700"/>
          </a:xfrm>
        </p:spPr>
        <p:txBody>
          <a:bodyPr>
            <a:noAutofit/>
          </a:bodyPr>
          <a:lstStyle/>
          <a:p>
            <a:pPr>
              <a:buClr>
                <a:schemeClr val="bg1"/>
              </a:buClr>
            </a:pPr>
            <a:r>
              <a:rPr lang="en-US" sz="3600" dirty="0">
                <a:solidFill>
                  <a:schemeClr val="bg1"/>
                </a:solidFill>
                <a:latin typeface="Inter" panose="020B0604020202020204" charset="0"/>
                <a:ea typeface="Inter" panose="020B0604020202020204" charset="0"/>
              </a:rPr>
              <a:t>Compressive strength</a:t>
            </a:r>
          </a:p>
        </p:txBody>
      </p:sp>
      <p:sp>
        <p:nvSpPr>
          <p:cNvPr id="3" name="Текст 2"/>
          <p:cNvSpPr>
            <a:spLocks noGrp="1"/>
          </p:cNvSpPr>
          <p:nvPr>
            <p:ph type="body" idx="1"/>
          </p:nvPr>
        </p:nvSpPr>
        <p:spPr>
          <a:xfrm>
            <a:off x="236220" y="1510351"/>
            <a:ext cx="8596080" cy="3416400"/>
          </a:xfrm>
        </p:spPr>
        <p:txBody>
          <a:bodyPr>
            <a:normAutofit/>
          </a:bodyPr>
          <a:lstStyle/>
          <a:p>
            <a:pPr>
              <a:lnSpc>
                <a:spcPct val="114999"/>
              </a:lnSpc>
              <a:buClr>
                <a:schemeClr val="bg1"/>
              </a:buClr>
            </a:pPr>
            <a:r>
              <a:rPr lang="en-US" dirty="0">
                <a:solidFill>
                  <a:schemeClr val="bg1"/>
                </a:solidFill>
                <a:latin typeface="Inter" panose="020B0604020202020204" charset="0"/>
                <a:ea typeface="Inter" panose="020B0604020202020204" charset="0"/>
              </a:rPr>
              <a:t>Conducted in accordance with ASTM C39. </a:t>
            </a:r>
            <a:endParaRPr lang="en-US" dirty="0">
              <a:latin typeface="Inter" panose="020B0604020202020204" charset="0"/>
              <a:ea typeface="Inter" panose="020B0604020202020204" charset="0"/>
            </a:endParaRPr>
          </a:p>
          <a:p>
            <a:pPr>
              <a:lnSpc>
                <a:spcPct val="150000"/>
              </a:lnSpc>
              <a:buClr>
                <a:srgbClr val="595959"/>
              </a:buClr>
            </a:pPr>
            <a:endParaRPr lang="en-US" dirty="0">
              <a:solidFill>
                <a:schemeClr val="bg1"/>
              </a:solidFill>
              <a:latin typeface="Inter" panose="020B0604020202020204" charset="0"/>
              <a:ea typeface="Inter" panose="020B0604020202020204" charset="0"/>
            </a:endParaRPr>
          </a:p>
        </p:txBody>
      </p:sp>
      <p:pic>
        <p:nvPicPr>
          <p:cNvPr id="5" name="Google Shape;70;p15"/>
          <p:cNvPicPr preferRelativeResize="0"/>
          <p:nvPr/>
        </p:nvPicPr>
        <p:blipFill>
          <a:blip r:embed="rId2">
            <a:alphaModFix/>
          </a:blip>
          <a:stretch>
            <a:fillRect/>
          </a:stretch>
        </p:blipFill>
        <p:spPr>
          <a:xfrm>
            <a:off x="691100" y="255426"/>
            <a:ext cx="7577623" cy="547475"/>
          </a:xfrm>
          <a:prstGeom prst="rect">
            <a:avLst/>
          </a:prstGeom>
          <a:noFill/>
          <a:ln>
            <a:noFill/>
          </a:ln>
        </p:spPr>
      </p:pic>
      <p:sp>
        <p:nvSpPr>
          <p:cNvPr id="6" name="Google Shape;71;p15"/>
          <p:cNvSpPr txBox="1"/>
          <p:nvPr/>
        </p:nvSpPr>
        <p:spPr>
          <a:xfrm>
            <a:off x="5065675" y="255425"/>
            <a:ext cx="3468900" cy="553968"/>
          </a:xfrm>
          <a:prstGeom prst="rect">
            <a:avLst/>
          </a:prstGeom>
          <a:noFill/>
          <a:ln>
            <a:noFill/>
          </a:ln>
        </p:spPr>
        <p:txBody>
          <a:bodyPr spcFirstLastPara="1" wrap="square" lIns="91425" tIns="91425" rIns="91425" bIns="91425" anchor="t" anchorCtr="0">
            <a:spAutoFit/>
          </a:bodyPr>
          <a:lstStyle/>
          <a:p>
            <a:pPr lvl="0"/>
            <a:r>
              <a:rPr lang="en-US" sz="800" dirty="0">
                <a:solidFill>
                  <a:srgbClr val="FFFFFF"/>
                </a:solidFill>
                <a:latin typeface="Inter"/>
                <a:ea typeface="Inter"/>
                <a:cs typeface="Inter"/>
                <a:sym typeface="Inter"/>
              </a:rPr>
              <a:t>Durability and Mechanical Properties of Hybrid Concrete blended with Ground Granulated Blast Furnace Slag, </a:t>
            </a:r>
            <a:r>
              <a:rPr lang="en-US" sz="800" dirty="0" err="1">
                <a:solidFill>
                  <a:srgbClr val="FFFFFF"/>
                </a:solidFill>
                <a:latin typeface="Inter"/>
                <a:ea typeface="Inter"/>
                <a:cs typeface="Inter"/>
                <a:sym typeface="Inter"/>
              </a:rPr>
              <a:t>Metakaolin</a:t>
            </a:r>
            <a:r>
              <a:rPr lang="en-US" sz="800" dirty="0">
                <a:solidFill>
                  <a:srgbClr val="FFFFFF"/>
                </a:solidFill>
                <a:latin typeface="Inter"/>
                <a:ea typeface="Inter"/>
                <a:cs typeface="Inter"/>
                <a:sym typeface="Inter"/>
              </a:rPr>
              <a:t>, and Silica Fume</a:t>
            </a:r>
          </a:p>
        </p:txBody>
      </p:sp>
      <p:sp>
        <p:nvSpPr>
          <p:cNvPr id="19" name="Текст 2"/>
          <p:cNvSpPr txBox="1">
            <a:spLocks/>
          </p:cNvSpPr>
          <p:nvPr/>
        </p:nvSpPr>
        <p:spPr>
          <a:xfrm>
            <a:off x="311700" y="4683074"/>
            <a:ext cx="8520600" cy="460426"/>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114300" indent="0" algn="ctr">
              <a:buClr>
                <a:schemeClr val="bg1"/>
              </a:buClr>
              <a:buNone/>
            </a:pPr>
            <a:r>
              <a:rPr lang="en-US" sz="1100" dirty="0">
                <a:solidFill>
                  <a:schemeClr val="bg1"/>
                </a:solidFill>
                <a:latin typeface="Inter" panose="020B0604020202020204" charset="0"/>
                <a:ea typeface="Inter" panose="020B0604020202020204" charset="0"/>
              </a:rPr>
              <a:t>Fig 3. Compressive strength equipment; a – testing machine, b – weight measurement of samples to calculate density </a:t>
            </a:r>
          </a:p>
        </p:txBody>
      </p:sp>
      <p:pic>
        <p:nvPicPr>
          <p:cNvPr id="4" name="Рисунок 3"/>
          <p:cNvPicPr>
            <a:picLocks noChangeAspect="1"/>
          </p:cNvPicPr>
          <p:nvPr/>
        </p:nvPicPr>
        <p:blipFill rotWithShape="1">
          <a:blip r:embed="rId3">
            <a:extLst>
              <a:ext uri="{28A0092B-C50C-407E-A947-70E740481C1C}">
                <a14:useLocalDpi xmlns:a14="http://schemas.microsoft.com/office/drawing/2010/main" val="0"/>
              </a:ext>
            </a:extLst>
          </a:blip>
          <a:srcRect l="9847" r="5867"/>
          <a:stretch/>
        </p:blipFill>
        <p:spPr>
          <a:xfrm rot="5400000">
            <a:off x="2035504" y="2196335"/>
            <a:ext cx="2577754" cy="2293754"/>
          </a:xfrm>
          <a:prstGeom prst="rect">
            <a:avLst/>
          </a:prstGeom>
        </p:spPr>
      </p:pic>
      <p:pic>
        <p:nvPicPr>
          <p:cNvPr id="9" name="Рисунок 8"/>
          <p:cNvPicPr>
            <a:picLocks noChangeAspect="1"/>
          </p:cNvPicPr>
          <p:nvPr/>
        </p:nvPicPr>
        <p:blipFill rotWithShape="1">
          <a:blip r:embed="rId4">
            <a:extLst>
              <a:ext uri="{28A0092B-C50C-407E-A947-70E740481C1C}">
                <a14:useLocalDpi xmlns:a14="http://schemas.microsoft.com/office/drawing/2010/main" val="0"/>
              </a:ext>
            </a:extLst>
          </a:blip>
          <a:srcRect t="20919" b="8409"/>
          <a:stretch/>
        </p:blipFill>
        <p:spPr>
          <a:xfrm>
            <a:off x="4471986" y="2053525"/>
            <a:ext cx="2746747" cy="2588218"/>
          </a:xfrm>
          <a:prstGeom prst="rect">
            <a:avLst/>
          </a:prstGeom>
        </p:spPr>
      </p:pic>
      <p:sp>
        <p:nvSpPr>
          <p:cNvPr id="17" name="TextBox 16"/>
          <p:cNvSpPr txBox="1"/>
          <p:nvPr/>
        </p:nvSpPr>
        <p:spPr>
          <a:xfrm>
            <a:off x="2164972" y="2077657"/>
            <a:ext cx="523875" cy="523220"/>
          </a:xfrm>
          <a:prstGeom prst="rect">
            <a:avLst/>
          </a:prstGeom>
          <a:noFill/>
        </p:spPr>
        <p:txBody>
          <a:bodyPr wrap="square" rtlCol="0">
            <a:spAutoFit/>
          </a:bodyPr>
          <a:lstStyle/>
          <a:p>
            <a:r>
              <a:rPr lang="en-US" sz="2800" dirty="0">
                <a:solidFill>
                  <a:schemeClr val="bg1"/>
                </a:solidFill>
                <a:latin typeface="Inter" panose="020B0604020202020204" charset="0"/>
                <a:ea typeface="Inter" panose="020B0604020202020204" charset="0"/>
              </a:rPr>
              <a:t>a</a:t>
            </a:r>
          </a:p>
        </p:txBody>
      </p:sp>
      <p:sp>
        <p:nvSpPr>
          <p:cNvPr id="18" name="TextBox 17"/>
          <p:cNvSpPr txBox="1"/>
          <p:nvPr/>
        </p:nvSpPr>
        <p:spPr>
          <a:xfrm>
            <a:off x="4577167" y="2100904"/>
            <a:ext cx="523875" cy="523220"/>
          </a:xfrm>
          <a:prstGeom prst="rect">
            <a:avLst/>
          </a:prstGeom>
          <a:noFill/>
        </p:spPr>
        <p:txBody>
          <a:bodyPr wrap="square" rtlCol="0">
            <a:spAutoFit/>
          </a:bodyPr>
          <a:lstStyle/>
          <a:p>
            <a:r>
              <a:rPr lang="en-US" sz="2800" dirty="0">
                <a:solidFill>
                  <a:schemeClr val="bg1"/>
                </a:solidFill>
                <a:latin typeface="Inter" panose="020B0604020202020204" charset="0"/>
                <a:ea typeface="Inter" panose="020B0604020202020204" charset="0"/>
              </a:rPr>
              <a:t>b</a:t>
            </a:r>
          </a:p>
        </p:txBody>
      </p:sp>
    </p:spTree>
    <p:extLst>
      <p:ext uri="{BB962C8B-B14F-4D97-AF65-F5344CB8AC3E}">
        <p14:creationId xmlns:p14="http://schemas.microsoft.com/office/powerpoint/2010/main" val="14347372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9674" y="802901"/>
            <a:ext cx="8142625" cy="572700"/>
          </a:xfrm>
        </p:spPr>
        <p:txBody>
          <a:bodyPr>
            <a:noAutofit/>
          </a:bodyPr>
          <a:lstStyle/>
          <a:p>
            <a:pPr>
              <a:buClr>
                <a:schemeClr val="bg1"/>
              </a:buClr>
            </a:pPr>
            <a:r>
              <a:rPr lang="en-US" sz="3600" dirty="0">
                <a:solidFill>
                  <a:schemeClr val="bg1"/>
                </a:solidFill>
                <a:latin typeface="Inter" panose="020B0604020202020204" charset="0"/>
                <a:ea typeface="Inter" panose="020B0604020202020204" charset="0"/>
              </a:rPr>
              <a:t>Porosity</a:t>
            </a:r>
          </a:p>
        </p:txBody>
      </p:sp>
      <p:sp>
        <p:nvSpPr>
          <p:cNvPr id="3" name="Текст 2"/>
          <p:cNvSpPr>
            <a:spLocks noGrp="1"/>
          </p:cNvSpPr>
          <p:nvPr>
            <p:ph type="body" idx="1"/>
          </p:nvPr>
        </p:nvSpPr>
        <p:spPr>
          <a:xfrm>
            <a:off x="228600" y="1510351"/>
            <a:ext cx="8603700" cy="3416400"/>
          </a:xfrm>
        </p:spPr>
        <p:txBody>
          <a:bodyPr>
            <a:normAutofit/>
          </a:bodyPr>
          <a:lstStyle/>
          <a:p>
            <a:pPr>
              <a:lnSpc>
                <a:spcPct val="114999"/>
              </a:lnSpc>
              <a:buClr>
                <a:schemeClr val="bg1"/>
              </a:buClr>
            </a:pPr>
            <a:r>
              <a:rPr lang="en-US" dirty="0">
                <a:solidFill>
                  <a:schemeClr val="bg1"/>
                </a:solidFill>
                <a:latin typeface="Inter" panose="020B0604020202020204" charset="0"/>
                <a:ea typeface="Inter" panose="020B0604020202020204" charset="0"/>
              </a:rPr>
              <a:t>Conducted in accordance with ASTM C</a:t>
            </a:r>
            <a:r>
              <a:rPr lang="ru-RU" dirty="0">
                <a:solidFill>
                  <a:schemeClr val="bg1"/>
                </a:solidFill>
                <a:latin typeface="Inter" panose="020B0604020202020204" charset="0"/>
                <a:ea typeface="Inter" panose="020B0604020202020204" charset="0"/>
              </a:rPr>
              <a:t>642</a:t>
            </a:r>
            <a:r>
              <a:rPr lang="en-US" dirty="0">
                <a:solidFill>
                  <a:schemeClr val="bg1"/>
                </a:solidFill>
                <a:latin typeface="Inter" panose="020B0604020202020204" charset="0"/>
                <a:ea typeface="Inter" panose="020B0604020202020204" charset="0"/>
              </a:rPr>
              <a:t>. </a:t>
            </a:r>
          </a:p>
          <a:p>
            <a:pPr>
              <a:lnSpc>
                <a:spcPct val="150000"/>
              </a:lnSpc>
              <a:buClr>
                <a:srgbClr val="595959"/>
              </a:buClr>
            </a:pPr>
            <a:endParaRPr lang="en-US" dirty="0">
              <a:solidFill>
                <a:schemeClr val="bg1"/>
              </a:solidFill>
              <a:latin typeface="Inter" panose="020B0604020202020204" charset="0"/>
              <a:ea typeface="Inter" panose="020B0604020202020204" charset="0"/>
            </a:endParaRPr>
          </a:p>
        </p:txBody>
      </p:sp>
      <p:pic>
        <p:nvPicPr>
          <p:cNvPr id="5" name="Google Shape;70;p15"/>
          <p:cNvPicPr preferRelativeResize="0"/>
          <p:nvPr/>
        </p:nvPicPr>
        <p:blipFill>
          <a:blip r:embed="rId2">
            <a:alphaModFix/>
          </a:blip>
          <a:stretch>
            <a:fillRect/>
          </a:stretch>
        </p:blipFill>
        <p:spPr>
          <a:xfrm>
            <a:off x="691100" y="255426"/>
            <a:ext cx="7577623" cy="547475"/>
          </a:xfrm>
          <a:prstGeom prst="rect">
            <a:avLst/>
          </a:prstGeom>
          <a:noFill/>
          <a:ln>
            <a:noFill/>
          </a:ln>
        </p:spPr>
      </p:pic>
      <p:sp>
        <p:nvSpPr>
          <p:cNvPr id="6" name="Google Shape;71;p15"/>
          <p:cNvSpPr txBox="1"/>
          <p:nvPr/>
        </p:nvSpPr>
        <p:spPr>
          <a:xfrm>
            <a:off x="5065675" y="255425"/>
            <a:ext cx="3468900" cy="553968"/>
          </a:xfrm>
          <a:prstGeom prst="rect">
            <a:avLst/>
          </a:prstGeom>
          <a:noFill/>
          <a:ln>
            <a:noFill/>
          </a:ln>
        </p:spPr>
        <p:txBody>
          <a:bodyPr spcFirstLastPara="1" wrap="square" lIns="91425" tIns="91425" rIns="91425" bIns="91425" anchor="t" anchorCtr="0">
            <a:spAutoFit/>
          </a:bodyPr>
          <a:lstStyle/>
          <a:p>
            <a:pPr lvl="0"/>
            <a:r>
              <a:rPr lang="en-US" sz="800" dirty="0">
                <a:solidFill>
                  <a:srgbClr val="FFFFFF"/>
                </a:solidFill>
                <a:latin typeface="Inter"/>
                <a:ea typeface="Inter"/>
                <a:cs typeface="Inter"/>
                <a:sym typeface="Inter"/>
              </a:rPr>
              <a:t>Durability and Mechanical Properties of Hybrid Concrete blended with Ground Granulated Blast Furnace Slag, </a:t>
            </a:r>
            <a:r>
              <a:rPr lang="en-US" sz="800" dirty="0" err="1">
                <a:solidFill>
                  <a:srgbClr val="FFFFFF"/>
                </a:solidFill>
                <a:latin typeface="Inter"/>
                <a:ea typeface="Inter"/>
                <a:cs typeface="Inter"/>
                <a:sym typeface="Inter"/>
              </a:rPr>
              <a:t>Metakaolin</a:t>
            </a:r>
            <a:r>
              <a:rPr lang="en-US" sz="800" dirty="0">
                <a:solidFill>
                  <a:srgbClr val="FFFFFF"/>
                </a:solidFill>
                <a:latin typeface="Inter"/>
                <a:ea typeface="Inter"/>
                <a:cs typeface="Inter"/>
                <a:sym typeface="Inter"/>
              </a:rPr>
              <a:t>, and Silica Fume</a:t>
            </a:r>
          </a:p>
        </p:txBody>
      </p:sp>
      <mc:AlternateContent xmlns:mc="http://schemas.openxmlformats.org/markup-compatibility/2006" xmlns:a14="http://schemas.microsoft.com/office/drawing/2010/main">
        <mc:Choice Requires="a14">
          <p:sp>
            <p:nvSpPr>
              <p:cNvPr id="8" name="Прямоугольник 7"/>
              <p:cNvSpPr/>
              <p:nvPr/>
            </p:nvSpPr>
            <p:spPr>
              <a:xfrm>
                <a:off x="1163879" y="1939896"/>
                <a:ext cx="6769100" cy="2932213"/>
              </a:xfrm>
              <a:prstGeom prst="rect">
                <a:avLst/>
              </a:prstGeom>
            </p:spPr>
            <p:txBody>
              <a:bodyPr wrap="square">
                <a:spAutoFit/>
              </a:bodyPr>
              <a:lstStyle/>
              <a:p>
                <a:pPr marL="342900" indent="-342900" algn="just">
                  <a:lnSpc>
                    <a:spcPct val="150000"/>
                  </a:lnSpc>
                  <a:spcAft>
                    <a:spcPts val="800"/>
                  </a:spcAft>
                  <a:buClr>
                    <a:schemeClr val="bg1"/>
                  </a:buClr>
                  <a:buFont typeface="+mj-lt"/>
                  <a:buAutoNum type="arabicPeriod"/>
                </a:pPr>
                <a:r>
                  <a:rPr lang="en-US" dirty="0">
                    <a:solidFill>
                      <a:schemeClr val="bg1"/>
                    </a:solidFill>
                    <a:latin typeface="Inter" panose="020B0604020202020204" charset="0"/>
                    <a:ea typeface="Inter" panose="020B0604020202020204" charset="0"/>
                    <a:cs typeface="Times New Roman" panose="02020603050405020304" pitchFamily="18" charset="0"/>
                  </a:rPr>
                  <a:t>Absorption after immersion, % = </a:t>
                </a:r>
                <a14:m>
                  <m:oMath xmlns:m="http://schemas.openxmlformats.org/officeDocument/2006/math">
                    <m:d>
                      <m:dPr>
                        <m:begChr m:val="["/>
                        <m:endChr m:val="]"/>
                        <m:ctrlP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ctrlPr>
                      </m:dPr>
                      <m:e>
                        <m:d>
                          <m:dPr>
                            <m:ctrlP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ctrlPr>
                          </m:dPr>
                          <m:e>
                            <m: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t>𝐵</m:t>
                            </m:r>
                            <m: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t>𝐴</m:t>
                            </m:r>
                          </m:e>
                        </m:d>
                        <m: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t>𝐴</m:t>
                        </m:r>
                      </m:e>
                    </m:d>
                    <m: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t>∗100</m:t>
                    </m:r>
                  </m:oMath>
                </a14:m>
                <a:endParaRPr lang="en-US" sz="1200" dirty="0">
                  <a:solidFill>
                    <a:schemeClr val="bg1"/>
                  </a:solidFill>
                  <a:effectLst/>
                  <a:latin typeface="Inter" panose="020B0604020202020204" charset="0"/>
                  <a:ea typeface="Inter" panose="020B0604020202020204" charset="0"/>
                  <a:cs typeface="Times New Roman" panose="02020603050405020304" pitchFamily="18" charset="0"/>
                </a:endParaRPr>
              </a:p>
              <a:p>
                <a:pPr marL="342900" indent="-342900" algn="just">
                  <a:lnSpc>
                    <a:spcPct val="150000"/>
                  </a:lnSpc>
                  <a:spcAft>
                    <a:spcPts val="800"/>
                  </a:spcAft>
                  <a:buClr>
                    <a:schemeClr val="bg1"/>
                  </a:buClr>
                  <a:buFont typeface="+mj-lt"/>
                  <a:buAutoNum type="arabicPeriod"/>
                </a:pPr>
                <a:r>
                  <a:rPr lang="en-US" dirty="0">
                    <a:solidFill>
                      <a:schemeClr val="bg1"/>
                    </a:solidFill>
                    <a:latin typeface="Inter" panose="020B0604020202020204" charset="0"/>
                    <a:ea typeface="Inter" panose="020B0604020202020204" charset="0"/>
                    <a:cs typeface="Times New Roman" panose="02020603050405020304" pitchFamily="18" charset="0"/>
                  </a:rPr>
                  <a:t>Absorption after immersion and boiling, % = </a:t>
                </a:r>
                <a14:m>
                  <m:oMath xmlns:m="http://schemas.openxmlformats.org/officeDocument/2006/math">
                    <m:d>
                      <m:dPr>
                        <m:begChr m:val="["/>
                        <m:endChr m:val="]"/>
                        <m:ctrlP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ctrlPr>
                      </m:dPr>
                      <m:e>
                        <m:d>
                          <m:dPr>
                            <m:ctrlP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ctrlPr>
                          </m:dPr>
                          <m:e>
                            <m: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t>𝐶</m:t>
                            </m:r>
                            <m: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t>𝐴</m:t>
                            </m:r>
                          </m:e>
                        </m:d>
                        <m: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t>𝐴</m:t>
                        </m:r>
                      </m:e>
                    </m:d>
                    <m: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t>∗100</m:t>
                    </m:r>
                  </m:oMath>
                </a14:m>
                <a:endParaRPr lang="en-US" sz="1200" dirty="0">
                  <a:solidFill>
                    <a:schemeClr val="bg1"/>
                  </a:solidFill>
                  <a:effectLst/>
                  <a:latin typeface="Inter" panose="020B0604020202020204" charset="0"/>
                  <a:ea typeface="Inter" panose="020B0604020202020204" charset="0"/>
                  <a:cs typeface="Times New Roman" panose="02020603050405020304" pitchFamily="18" charset="0"/>
                </a:endParaRPr>
              </a:p>
              <a:p>
                <a:pPr marL="342900" indent="-342900" algn="just">
                  <a:lnSpc>
                    <a:spcPct val="150000"/>
                  </a:lnSpc>
                  <a:spcAft>
                    <a:spcPts val="800"/>
                  </a:spcAft>
                  <a:buClr>
                    <a:schemeClr val="bg1"/>
                  </a:buClr>
                  <a:buFont typeface="+mj-lt"/>
                  <a:buAutoNum type="arabicPeriod"/>
                </a:pPr>
                <a:r>
                  <a:rPr lang="en-US" dirty="0">
                    <a:solidFill>
                      <a:schemeClr val="bg1"/>
                    </a:solidFill>
                    <a:latin typeface="Inter" panose="020B0604020202020204" charset="0"/>
                    <a:ea typeface="Inter" panose="020B0604020202020204" charset="0"/>
                    <a:cs typeface="Times New Roman" panose="02020603050405020304" pitchFamily="18" charset="0"/>
                  </a:rPr>
                  <a:t>Bulk density, dry, g</a:t>
                </a:r>
                <a:r>
                  <a:rPr lang="en-US" baseline="-25000" dirty="0">
                    <a:solidFill>
                      <a:schemeClr val="bg1"/>
                    </a:solidFill>
                    <a:latin typeface="Inter" panose="020B0604020202020204" charset="0"/>
                    <a:ea typeface="Inter" panose="020B0604020202020204" charset="0"/>
                    <a:cs typeface="Times New Roman" panose="02020603050405020304" pitchFamily="18" charset="0"/>
                  </a:rPr>
                  <a:t>1</a:t>
                </a:r>
                <a:r>
                  <a:rPr lang="en-US" dirty="0">
                    <a:solidFill>
                      <a:schemeClr val="bg1"/>
                    </a:solidFill>
                    <a:latin typeface="Inter" panose="020B0604020202020204" charset="0"/>
                    <a:ea typeface="Inter" panose="020B0604020202020204" charset="0"/>
                    <a:cs typeface="Times New Roman" panose="02020603050405020304" pitchFamily="18" charset="0"/>
                  </a:rPr>
                  <a:t> = </a:t>
                </a:r>
                <a14:m>
                  <m:oMath xmlns:m="http://schemas.openxmlformats.org/officeDocument/2006/math">
                    <m:d>
                      <m:dPr>
                        <m:begChr m:val="["/>
                        <m:endChr m:val="]"/>
                        <m:ctrlP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ctrlPr>
                      </m:dPr>
                      <m:e>
                        <m: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t>𝐴</m:t>
                        </m:r>
                        <m: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t>𝐶</m:t>
                        </m:r>
                        <m: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t>𝐷</m:t>
                        </m:r>
                        <m: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e>
                    </m:d>
                    <m: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t>𝜌</m:t>
                    </m:r>
                  </m:oMath>
                </a14:m>
                <a:endParaRPr lang="en-US" sz="1200" dirty="0">
                  <a:solidFill>
                    <a:schemeClr val="bg1"/>
                  </a:solidFill>
                  <a:effectLst/>
                  <a:latin typeface="Inter" panose="020B0604020202020204" charset="0"/>
                  <a:ea typeface="Inter" panose="020B0604020202020204" charset="0"/>
                  <a:cs typeface="Times New Roman" panose="02020603050405020304" pitchFamily="18" charset="0"/>
                </a:endParaRPr>
              </a:p>
              <a:p>
                <a:pPr marL="342900" indent="-342900" algn="just">
                  <a:lnSpc>
                    <a:spcPct val="150000"/>
                  </a:lnSpc>
                  <a:spcAft>
                    <a:spcPts val="800"/>
                  </a:spcAft>
                  <a:buClr>
                    <a:schemeClr val="bg1"/>
                  </a:buClr>
                  <a:buFont typeface="+mj-lt"/>
                  <a:buAutoNum type="arabicPeriod"/>
                </a:pPr>
                <a:r>
                  <a:rPr lang="en-US" dirty="0">
                    <a:solidFill>
                      <a:schemeClr val="bg1"/>
                    </a:solidFill>
                    <a:latin typeface="Inter" panose="020B0604020202020204" charset="0"/>
                    <a:ea typeface="Inter" panose="020B0604020202020204" charset="0"/>
                    <a:cs typeface="Times New Roman" panose="02020603050405020304" pitchFamily="18" charset="0"/>
                  </a:rPr>
                  <a:t>Bulk density after immersion = </a:t>
                </a:r>
                <a14:m>
                  <m:oMath xmlns:m="http://schemas.openxmlformats.org/officeDocument/2006/math">
                    <m:d>
                      <m:dPr>
                        <m:begChr m:val="["/>
                        <m:endChr m:val="]"/>
                        <m:ctrlP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ctrlPr>
                      </m:dPr>
                      <m:e>
                        <m: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t>𝐵</m:t>
                        </m:r>
                        <m: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t>𝐶</m:t>
                        </m:r>
                        <m: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t>𝐷</m:t>
                        </m:r>
                        <m: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e>
                    </m:d>
                    <m: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t>𝜌</m:t>
                    </m:r>
                  </m:oMath>
                </a14:m>
                <a:endParaRPr lang="en-US" sz="1200" dirty="0">
                  <a:solidFill>
                    <a:schemeClr val="bg1"/>
                  </a:solidFill>
                  <a:effectLst/>
                  <a:latin typeface="Inter" panose="020B0604020202020204" charset="0"/>
                  <a:ea typeface="Inter" panose="020B0604020202020204" charset="0"/>
                  <a:cs typeface="Times New Roman" panose="02020603050405020304" pitchFamily="18" charset="0"/>
                </a:endParaRPr>
              </a:p>
              <a:p>
                <a:pPr marL="342900" indent="-342900" algn="just">
                  <a:lnSpc>
                    <a:spcPct val="150000"/>
                  </a:lnSpc>
                  <a:spcAft>
                    <a:spcPts val="800"/>
                  </a:spcAft>
                  <a:buClr>
                    <a:schemeClr val="bg1"/>
                  </a:buClr>
                  <a:buFont typeface="+mj-lt"/>
                  <a:buAutoNum type="arabicPeriod"/>
                </a:pPr>
                <a:r>
                  <a:rPr lang="en-US" dirty="0">
                    <a:solidFill>
                      <a:schemeClr val="bg1"/>
                    </a:solidFill>
                    <a:latin typeface="Inter" panose="020B0604020202020204" charset="0"/>
                    <a:ea typeface="Inter" panose="020B0604020202020204" charset="0"/>
                    <a:cs typeface="Times New Roman" panose="02020603050405020304" pitchFamily="18" charset="0"/>
                  </a:rPr>
                  <a:t>Bulk density after immersion and boiling = </a:t>
                </a:r>
                <a14:m>
                  <m:oMath xmlns:m="http://schemas.openxmlformats.org/officeDocument/2006/math">
                    <m:d>
                      <m:dPr>
                        <m:begChr m:val="["/>
                        <m:endChr m:val="]"/>
                        <m:ctrlP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ctrlPr>
                      </m:dPr>
                      <m:e>
                        <m: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t>𝐶</m:t>
                        </m:r>
                        <m: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t>𝐶</m:t>
                        </m:r>
                        <m: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t>𝐷</m:t>
                        </m:r>
                        <m: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e>
                    </m:d>
                    <m: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t>𝜌</m:t>
                    </m:r>
                  </m:oMath>
                </a14:m>
                <a:endParaRPr lang="en-US" sz="1200" dirty="0">
                  <a:solidFill>
                    <a:schemeClr val="bg1"/>
                  </a:solidFill>
                  <a:effectLst/>
                  <a:latin typeface="Inter" panose="020B0604020202020204" charset="0"/>
                  <a:ea typeface="Inter" panose="020B0604020202020204" charset="0"/>
                  <a:cs typeface="Times New Roman" panose="02020603050405020304" pitchFamily="18" charset="0"/>
                </a:endParaRPr>
              </a:p>
              <a:p>
                <a:pPr marL="342900" indent="-342900" algn="just">
                  <a:lnSpc>
                    <a:spcPct val="150000"/>
                  </a:lnSpc>
                  <a:spcAft>
                    <a:spcPts val="800"/>
                  </a:spcAft>
                  <a:buClr>
                    <a:schemeClr val="bg1"/>
                  </a:buClr>
                  <a:buFont typeface="+mj-lt"/>
                  <a:buAutoNum type="arabicPeriod"/>
                </a:pPr>
                <a:r>
                  <a:rPr lang="en-US" dirty="0">
                    <a:solidFill>
                      <a:schemeClr val="bg1"/>
                    </a:solidFill>
                    <a:latin typeface="Inter" panose="020B0604020202020204" charset="0"/>
                    <a:ea typeface="Inter" panose="020B0604020202020204" charset="0"/>
                    <a:cs typeface="Times New Roman" panose="02020603050405020304" pitchFamily="18" charset="0"/>
                  </a:rPr>
                  <a:t>Apparent density, g</a:t>
                </a:r>
                <a:r>
                  <a:rPr lang="en-US" baseline="-25000" dirty="0">
                    <a:solidFill>
                      <a:schemeClr val="bg1"/>
                    </a:solidFill>
                    <a:latin typeface="Inter" panose="020B0604020202020204" charset="0"/>
                    <a:ea typeface="Inter" panose="020B0604020202020204" charset="0"/>
                    <a:cs typeface="Times New Roman" panose="02020603050405020304" pitchFamily="18" charset="0"/>
                  </a:rPr>
                  <a:t>2</a:t>
                </a:r>
                <a:r>
                  <a:rPr lang="en-US" dirty="0">
                    <a:solidFill>
                      <a:schemeClr val="bg1"/>
                    </a:solidFill>
                    <a:latin typeface="Inter" panose="020B0604020202020204" charset="0"/>
                    <a:ea typeface="Inter" panose="020B0604020202020204" charset="0"/>
                    <a:cs typeface="Times New Roman" panose="02020603050405020304" pitchFamily="18" charset="0"/>
                  </a:rPr>
                  <a:t> = </a:t>
                </a:r>
                <a14:m>
                  <m:oMath xmlns:m="http://schemas.openxmlformats.org/officeDocument/2006/math">
                    <m:d>
                      <m:dPr>
                        <m:begChr m:val="["/>
                        <m:endChr m:val="]"/>
                        <m:ctrlP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ctrlPr>
                      </m:dPr>
                      <m:e>
                        <m: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t>𝐴</m:t>
                        </m:r>
                        <m: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t>𝐴</m:t>
                        </m:r>
                        <m: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t>𝐷</m:t>
                        </m:r>
                        <m: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e>
                    </m:d>
                    <m: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t>𝜌</m:t>
                    </m:r>
                  </m:oMath>
                </a14:m>
                <a:endParaRPr lang="en-US" sz="1200" dirty="0">
                  <a:solidFill>
                    <a:schemeClr val="bg1"/>
                  </a:solidFill>
                  <a:effectLst/>
                  <a:latin typeface="Inter" panose="020B0604020202020204" charset="0"/>
                  <a:ea typeface="Inter" panose="020B0604020202020204" charset="0"/>
                  <a:cs typeface="Times New Roman" panose="02020603050405020304" pitchFamily="18" charset="0"/>
                </a:endParaRPr>
              </a:p>
              <a:p>
                <a:pPr marL="342900" indent="-342900" algn="just">
                  <a:lnSpc>
                    <a:spcPct val="150000"/>
                  </a:lnSpc>
                  <a:spcAft>
                    <a:spcPts val="800"/>
                  </a:spcAft>
                  <a:buClr>
                    <a:schemeClr val="bg1"/>
                  </a:buClr>
                  <a:buFont typeface="+mj-lt"/>
                  <a:buAutoNum type="arabicPeriod"/>
                </a:pPr>
                <a:r>
                  <a:rPr lang="en-US" dirty="0">
                    <a:solidFill>
                      <a:schemeClr val="bg1"/>
                    </a:solidFill>
                    <a:latin typeface="Inter" panose="020B0604020202020204" charset="0"/>
                    <a:ea typeface="Inter" panose="020B0604020202020204" charset="0"/>
                    <a:cs typeface="Times New Roman" panose="02020603050405020304" pitchFamily="18" charset="0"/>
                  </a:rPr>
                  <a:t>Volume of permeable pore space (voids), % = </a:t>
                </a:r>
                <a14:m>
                  <m:oMath xmlns:m="http://schemas.openxmlformats.org/officeDocument/2006/math">
                    <m: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sSub>
                      <m:sSubPr>
                        <m:ctrlP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a:solidFill>
                              <a:schemeClr val="bg1"/>
                            </a:solidFill>
                            <a:latin typeface="Cambria Math" panose="02040503050406030204" pitchFamily="18" charset="0"/>
                            <a:ea typeface="Calibri" panose="020F0502020204030204" pitchFamily="34" charset="0"/>
                            <a:cs typeface="Times New Roman" panose="02020603050405020304" pitchFamily="18" charset="0"/>
                          </a:rPr>
                          <m:t>g</m:t>
                        </m:r>
                      </m:e>
                      <m:sub>
                        <m: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t>2</m:t>
                        </m:r>
                      </m:sub>
                    </m:sSub>
                    <m: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sSub>
                      <m:sSubPr>
                        <m:ctrlP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a:solidFill>
                              <a:schemeClr val="bg1"/>
                            </a:solidFill>
                            <a:latin typeface="Cambria Math" panose="02040503050406030204" pitchFamily="18" charset="0"/>
                            <a:ea typeface="Calibri" panose="020F0502020204030204" pitchFamily="34" charset="0"/>
                            <a:cs typeface="Times New Roman" panose="02020603050405020304" pitchFamily="18" charset="0"/>
                          </a:rPr>
                          <m:t>g</m:t>
                        </m:r>
                      </m:e>
                      <m:sub>
                        <m: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t>1</m:t>
                        </m:r>
                      </m:sub>
                    </m:sSub>
                    <m: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sSub>
                      <m:sSubPr>
                        <m:ctrlP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a:solidFill>
                              <a:schemeClr val="bg1"/>
                            </a:solidFill>
                            <a:latin typeface="Cambria Math" panose="02040503050406030204" pitchFamily="18" charset="0"/>
                            <a:ea typeface="Calibri" panose="020F0502020204030204" pitchFamily="34" charset="0"/>
                            <a:cs typeface="Times New Roman" panose="02020603050405020304" pitchFamily="18" charset="0"/>
                          </a:rPr>
                          <m:t>g</m:t>
                        </m:r>
                      </m:e>
                      <m:sub>
                        <m: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t>2</m:t>
                        </m:r>
                      </m:sub>
                    </m:sSub>
                    <m: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t>∗100</m:t>
                    </m:r>
                  </m:oMath>
                </a14:m>
                <a:endParaRPr lang="en-US" sz="1200" dirty="0">
                  <a:solidFill>
                    <a:schemeClr val="bg1"/>
                  </a:solidFill>
                  <a:effectLst/>
                  <a:latin typeface="Inter" panose="020B0604020202020204" charset="0"/>
                  <a:ea typeface="Inter" panose="020B0604020202020204" charset="0"/>
                  <a:cs typeface="Times New Roman" panose="02020603050405020304" pitchFamily="18" charset="0"/>
                </a:endParaRPr>
              </a:p>
            </p:txBody>
          </p:sp>
        </mc:Choice>
        <mc:Fallback xmlns="">
          <p:sp>
            <p:nvSpPr>
              <p:cNvPr id="8" name="Прямоугольник 7"/>
              <p:cNvSpPr>
                <a:spLocks noRot="1" noChangeAspect="1" noMove="1" noResize="1" noEditPoints="1" noAdjustHandles="1" noChangeArrowheads="1" noChangeShapeType="1" noTextEdit="1"/>
              </p:cNvSpPr>
              <p:nvPr/>
            </p:nvSpPr>
            <p:spPr>
              <a:xfrm>
                <a:off x="1163879" y="1939896"/>
                <a:ext cx="6769100" cy="2932213"/>
              </a:xfrm>
              <a:prstGeom prst="rect">
                <a:avLst/>
              </a:prstGeom>
              <a:blipFill>
                <a:blip r:embed="rId3"/>
                <a:stretch>
                  <a:fillRect l="-270" b="-1247"/>
                </a:stretch>
              </a:blipFill>
            </p:spPr>
            <p:txBody>
              <a:bodyPr/>
              <a:lstStyle/>
              <a:p>
                <a:r>
                  <a:rPr lang="en-US">
                    <a:noFill/>
                  </a:rPr>
                  <a:t> </a:t>
                </a:r>
              </a:p>
            </p:txBody>
          </p:sp>
        </mc:Fallback>
      </mc:AlternateContent>
    </p:spTree>
    <p:extLst>
      <p:ext uri="{BB962C8B-B14F-4D97-AF65-F5344CB8AC3E}">
        <p14:creationId xmlns:p14="http://schemas.microsoft.com/office/powerpoint/2010/main" val="64853120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243840" y="1510351"/>
            <a:ext cx="8588460" cy="3416400"/>
          </a:xfrm>
        </p:spPr>
        <p:txBody>
          <a:bodyPr>
            <a:normAutofit/>
          </a:bodyPr>
          <a:lstStyle/>
          <a:p>
            <a:pPr>
              <a:lnSpc>
                <a:spcPct val="114999"/>
              </a:lnSpc>
              <a:buClr>
                <a:schemeClr val="bg1"/>
              </a:buClr>
            </a:pPr>
            <a:r>
              <a:rPr lang="en-US" dirty="0">
                <a:solidFill>
                  <a:schemeClr val="bg1"/>
                </a:solidFill>
                <a:latin typeface="Inter" panose="020B0604020202020204" charset="0"/>
                <a:ea typeface="Inter" panose="020B0604020202020204" charset="0"/>
              </a:rPr>
              <a:t>Conducted in accordance with ASTM </a:t>
            </a:r>
            <a:r>
              <a:rPr lang="en-US" dirty="0" smtClean="0">
                <a:solidFill>
                  <a:schemeClr val="bg1"/>
                </a:solidFill>
                <a:latin typeface="Inter" panose="020B0604020202020204" charset="0"/>
                <a:ea typeface="Inter" panose="020B0604020202020204" charset="0"/>
              </a:rPr>
              <a:t>C1585.</a:t>
            </a:r>
            <a:r>
              <a:rPr lang="en-US" dirty="0">
                <a:solidFill>
                  <a:schemeClr val="bg1"/>
                </a:solidFill>
                <a:latin typeface="Inter" panose="020B0604020202020204" charset="0"/>
                <a:ea typeface="Inter" panose="020B0604020202020204" charset="0"/>
              </a:rPr>
              <a:t> </a:t>
            </a:r>
          </a:p>
          <a:p>
            <a:pPr>
              <a:lnSpc>
                <a:spcPct val="150000"/>
              </a:lnSpc>
              <a:buClr>
                <a:srgbClr val="595959"/>
              </a:buClr>
            </a:pPr>
            <a:endParaRPr lang="en-US" dirty="0">
              <a:solidFill>
                <a:schemeClr val="bg1"/>
              </a:solidFill>
              <a:latin typeface="Inter" panose="020B0604020202020204" charset="0"/>
              <a:ea typeface="Inter" panose="020B0604020202020204" charset="0"/>
            </a:endParaRPr>
          </a:p>
        </p:txBody>
      </p:sp>
      <mc:AlternateContent xmlns:mc="http://schemas.openxmlformats.org/markup-compatibility/2006" xmlns:a14="http://schemas.microsoft.com/office/drawing/2010/main">
        <mc:Choice Requires="a14">
          <p:sp>
            <p:nvSpPr>
              <p:cNvPr id="4" name="Прямоугольник 3"/>
              <p:cNvSpPr/>
              <p:nvPr/>
            </p:nvSpPr>
            <p:spPr>
              <a:xfrm>
                <a:off x="4843219" y="1991594"/>
                <a:ext cx="4052807" cy="3010504"/>
              </a:xfrm>
              <a:prstGeom prst="rect">
                <a:avLst/>
              </a:prstGeom>
            </p:spPr>
            <p:txBody>
              <a:bodyPr wrap="square">
                <a:spAutoFit/>
              </a:bodyPr>
              <a:lstStyle/>
              <a:p>
                <a:pPr algn="just">
                  <a:lnSpc>
                    <a:spcPct val="150000"/>
                  </a:lnSpc>
                  <a:spcAft>
                    <a:spcPts val="800"/>
                  </a:spcAft>
                </a:pPr>
                <a14:m>
                  <m:oMathPara xmlns:m="http://schemas.openxmlformats.org/officeDocument/2006/math">
                    <m:oMathParaPr>
                      <m:jc m:val="centerGroup"/>
                    </m:oMathParaPr>
                    <m:oMath xmlns:m="http://schemas.openxmlformats.org/officeDocument/2006/math">
                      <m:r>
                        <a:rPr lang="en-US" i="1" smtClean="0">
                          <a:solidFill>
                            <a:schemeClr val="bg1"/>
                          </a:solidFill>
                          <a:latin typeface="Cambria Math" panose="02040503050406030204" pitchFamily="18" charset="0"/>
                          <a:ea typeface="Calibri" panose="020F0502020204030204" pitchFamily="34" charset="0"/>
                          <a:cs typeface="Times New Roman" panose="02020603050405020304" pitchFamily="18" charset="0"/>
                        </a:rPr>
                        <m:t>𝐼</m:t>
                      </m:r>
                      <m:r>
                        <a:rPr lang="en-US" i="1" smtClean="0">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f>
                        <m:fPr>
                          <m:ctrlP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ctrlPr>
                        </m:fPr>
                        <m:num>
                          <m:sSub>
                            <m:sSubPr>
                              <m:ctrlP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t>𝑚</m:t>
                              </m:r>
                            </m:e>
                            <m:sub>
                              <m: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t>𝑡</m:t>
                              </m:r>
                            </m:sub>
                          </m:sSub>
                        </m:num>
                        <m:den>
                          <m: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t>𝑎</m:t>
                          </m:r>
                          <m: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chemeClr val="bg1"/>
                              </a:solidFill>
                              <a:latin typeface="Cambria Math" panose="02040503050406030204" pitchFamily="18" charset="0"/>
                              <a:ea typeface="Calibri" panose="020F0502020204030204" pitchFamily="34" charset="0"/>
                              <a:cs typeface="Times New Roman" panose="02020603050405020304" pitchFamily="18" charset="0"/>
                            </a:rPr>
                            <m:t>𝑑</m:t>
                          </m:r>
                        </m:den>
                      </m:f>
                    </m:oMath>
                  </m:oMathPara>
                </a14:m>
                <a:endParaRPr lang="en-US" sz="1200" dirty="0">
                  <a:solidFill>
                    <a:schemeClr val="bg1"/>
                  </a:solidFill>
                  <a:effectLst/>
                  <a:latin typeface="Inter" panose="020B0604020202020204" charset="0"/>
                  <a:ea typeface="Inter" panose="020B0604020202020204" charset="0"/>
                  <a:cs typeface="Times New Roman" panose="02020603050405020304" pitchFamily="18" charset="0"/>
                </a:endParaRPr>
              </a:p>
              <a:p>
                <a:pPr algn="just">
                  <a:lnSpc>
                    <a:spcPct val="150000"/>
                  </a:lnSpc>
                </a:pPr>
                <a:r>
                  <a:rPr lang="en-US" dirty="0">
                    <a:solidFill>
                      <a:schemeClr val="bg1"/>
                    </a:solidFill>
                    <a:latin typeface="Inter" panose="020B0604020202020204" charset="0"/>
                    <a:ea typeface="Inter" panose="020B0604020202020204" charset="0"/>
                    <a:cs typeface="Times New Roman" panose="02020603050405020304" pitchFamily="18" charset="0"/>
                  </a:rPr>
                  <a:t>Where: </a:t>
                </a:r>
                <a:endParaRPr lang="en-US" sz="1200" dirty="0">
                  <a:solidFill>
                    <a:schemeClr val="bg1"/>
                  </a:solidFill>
                  <a:effectLst/>
                  <a:latin typeface="Inter" panose="020B0604020202020204" charset="0"/>
                  <a:ea typeface="Inter" panose="020B0604020202020204" charset="0"/>
                  <a:cs typeface="Times New Roman" panose="02020603050405020304" pitchFamily="18" charset="0"/>
                </a:endParaRPr>
              </a:p>
              <a:p>
                <a:pPr algn="just">
                  <a:lnSpc>
                    <a:spcPct val="150000"/>
                  </a:lnSpc>
                </a:pPr>
                <a:r>
                  <a:rPr lang="en-US" i="1" dirty="0">
                    <a:solidFill>
                      <a:schemeClr val="bg1"/>
                    </a:solidFill>
                    <a:latin typeface="Inter" panose="020B0604020202020204" charset="0"/>
                    <a:ea typeface="Inter" panose="020B0604020202020204" charset="0"/>
                    <a:cs typeface="Times New Roman" panose="02020603050405020304" pitchFamily="18" charset="0"/>
                  </a:rPr>
                  <a:t>I </a:t>
                </a:r>
                <a:r>
                  <a:rPr lang="en-US" dirty="0">
                    <a:solidFill>
                      <a:schemeClr val="bg1"/>
                    </a:solidFill>
                    <a:latin typeface="Inter" panose="020B0604020202020204" charset="0"/>
                    <a:ea typeface="Inter" panose="020B0604020202020204" charset="0"/>
                    <a:cs typeface="Times New Roman" panose="02020603050405020304" pitchFamily="18" charset="0"/>
                  </a:rPr>
                  <a:t>= the absorption, </a:t>
                </a:r>
                <a:endParaRPr lang="en-US" sz="1200" dirty="0">
                  <a:solidFill>
                    <a:schemeClr val="bg1"/>
                  </a:solidFill>
                  <a:effectLst/>
                  <a:latin typeface="Inter" panose="020B0604020202020204" charset="0"/>
                  <a:ea typeface="Inter" panose="020B0604020202020204" charset="0"/>
                  <a:cs typeface="Times New Roman" panose="02020603050405020304" pitchFamily="18" charset="0"/>
                </a:endParaRPr>
              </a:p>
              <a:p>
                <a:pPr algn="just">
                  <a:lnSpc>
                    <a:spcPct val="150000"/>
                  </a:lnSpc>
                </a:pPr>
                <a:r>
                  <a:rPr lang="en-US" i="1" dirty="0" err="1">
                    <a:solidFill>
                      <a:schemeClr val="bg1"/>
                    </a:solidFill>
                    <a:latin typeface="Inter" panose="020B0604020202020204" charset="0"/>
                    <a:ea typeface="Inter" panose="020B0604020202020204" charset="0"/>
                    <a:cs typeface="Times New Roman" panose="02020603050405020304" pitchFamily="18" charset="0"/>
                  </a:rPr>
                  <a:t>m</a:t>
                </a:r>
                <a:r>
                  <a:rPr lang="en-US" i="1" baseline="-25000" dirty="0" err="1">
                    <a:solidFill>
                      <a:schemeClr val="bg1"/>
                    </a:solidFill>
                    <a:latin typeface="Inter" panose="020B0604020202020204" charset="0"/>
                    <a:ea typeface="Inter" panose="020B0604020202020204" charset="0"/>
                    <a:cs typeface="Times New Roman" panose="02020603050405020304" pitchFamily="18" charset="0"/>
                  </a:rPr>
                  <a:t>t</a:t>
                </a:r>
                <a:r>
                  <a:rPr lang="en-US" i="1" dirty="0">
                    <a:solidFill>
                      <a:schemeClr val="bg1"/>
                    </a:solidFill>
                    <a:latin typeface="Inter" panose="020B0604020202020204" charset="0"/>
                    <a:ea typeface="Inter" panose="020B0604020202020204" charset="0"/>
                    <a:cs typeface="Times New Roman" panose="02020603050405020304" pitchFamily="18" charset="0"/>
                  </a:rPr>
                  <a:t> </a:t>
                </a:r>
                <a:r>
                  <a:rPr lang="en-US" dirty="0">
                    <a:solidFill>
                      <a:schemeClr val="bg1"/>
                    </a:solidFill>
                    <a:latin typeface="Inter" panose="020B0604020202020204" charset="0"/>
                    <a:ea typeface="Inter" panose="020B0604020202020204" charset="0"/>
                    <a:cs typeface="Times New Roman" panose="02020603050405020304" pitchFamily="18" charset="0"/>
                  </a:rPr>
                  <a:t>= the change in specimen mass in grams, at the time </a:t>
                </a:r>
                <a:r>
                  <a:rPr lang="en-US" i="1" dirty="0">
                    <a:solidFill>
                      <a:schemeClr val="bg1"/>
                    </a:solidFill>
                    <a:latin typeface="Inter" panose="020B0604020202020204" charset="0"/>
                    <a:ea typeface="Inter" panose="020B0604020202020204" charset="0"/>
                    <a:cs typeface="Times New Roman" panose="02020603050405020304" pitchFamily="18" charset="0"/>
                  </a:rPr>
                  <a:t>t</a:t>
                </a:r>
                <a:r>
                  <a:rPr lang="en-US" dirty="0">
                    <a:solidFill>
                      <a:schemeClr val="bg1"/>
                    </a:solidFill>
                    <a:latin typeface="Inter" panose="020B0604020202020204" charset="0"/>
                    <a:ea typeface="Inter" panose="020B0604020202020204" charset="0"/>
                    <a:cs typeface="Times New Roman" panose="02020603050405020304" pitchFamily="18" charset="0"/>
                  </a:rPr>
                  <a:t>,</a:t>
                </a:r>
                <a:endParaRPr lang="en-US" sz="1200" dirty="0">
                  <a:solidFill>
                    <a:schemeClr val="bg1"/>
                  </a:solidFill>
                  <a:effectLst/>
                  <a:latin typeface="Inter" panose="020B0604020202020204" charset="0"/>
                  <a:ea typeface="Inter" panose="020B0604020202020204" charset="0"/>
                  <a:cs typeface="Times New Roman" panose="02020603050405020304" pitchFamily="18" charset="0"/>
                </a:endParaRPr>
              </a:p>
              <a:p>
                <a:pPr algn="just">
                  <a:lnSpc>
                    <a:spcPct val="150000"/>
                  </a:lnSpc>
                </a:pPr>
                <a:r>
                  <a:rPr lang="en-US" i="1" dirty="0">
                    <a:solidFill>
                      <a:schemeClr val="bg1"/>
                    </a:solidFill>
                    <a:latin typeface="Inter" panose="020B0604020202020204" charset="0"/>
                    <a:ea typeface="Inter" panose="020B0604020202020204" charset="0"/>
                    <a:cs typeface="Times New Roman" panose="02020603050405020304" pitchFamily="18" charset="0"/>
                  </a:rPr>
                  <a:t>a </a:t>
                </a:r>
                <a:r>
                  <a:rPr lang="en-US" dirty="0">
                    <a:solidFill>
                      <a:schemeClr val="bg1"/>
                    </a:solidFill>
                    <a:latin typeface="Inter" panose="020B0604020202020204" charset="0"/>
                    <a:ea typeface="Inter" panose="020B0604020202020204" charset="0"/>
                    <a:cs typeface="Times New Roman" panose="02020603050405020304" pitchFamily="18" charset="0"/>
                  </a:rPr>
                  <a:t>= the exposed area of the specimen, in mm</a:t>
                </a:r>
                <a:r>
                  <a:rPr lang="en-US" baseline="30000" dirty="0">
                    <a:solidFill>
                      <a:schemeClr val="bg1"/>
                    </a:solidFill>
                    <a:latin typeface="Inter" panose="020B0604020202020204" charset="0"/>
                    <a:ea typeface="Inter" panose="020B0604020202020204" charset="0"/>
                    <a:cs typeface="Times New Roman" panose="02020603050405020304" pitchFamily="18" charset="0"/>
                  </a:rPr>
                  <a:t>2</a:t>
                </a:r>
                <a:r>
                  <a:rPr lang="en-US" dirty="0">
                    <a:solidFill>
                      <a:schemeClr val="bg1"/>
                    </a:solidFill>
                    <a:latin typeface="Inter" panose="020B0604020202020204" charset="0"/>
                    <a:ea typeface="Inter" panose="020B0604020202020204" charset="0"/>
                    <a:cs typeface="Times New Roman" panose="02020603050405020304" pitchFamily="18" charset="0"/>
                  </a:rPr>
                  <a:t>,</a:t>
                </a:r>
                <a:endParaRPr lang="en-US" sz="1200" dirty="0">
                  <a:solidFill>
                    <a:schemeClr val="bg1"/>
                  </a:solidFill>
                  <a:effectLst/>
                  <a:latin typeface="Inter" panose="020B0604020202020204" charset="0"/>
                  <a:ea typeface="Inter" panose="020B0604020202020204" charset="0"/>
                  <a:cs typeface="Times New Roman" panose="02020603050405020304" pitchFamily="18" charset="0"/>
                </a:endParaRPr>
              </a:p>
              <a:p>
                <a:pPr algn="just">
                  <a:lnSpc>
                    <a:spcPct val="150000"/>
                  </a:lnSpc>
                  <a:spcAft>
                    <a:spcPts val="800"/>
                  </a:spcAft>
                </a:pPr>
                <a:r>
                  <a:rPr lang="en-US" i="1" dirty="0">
                    <a:solidFill>
                      <a:schemeClr val="bg1"/>
                    </a:solidFill>
                    <a:latin typeface="Inter" panose="020B0604020202020204" charset="0"/>
                    <a:ea typeface="Inter" panose="020B0604020202020204" charset="0"/>
                    <a:cs typeface="Times New Roman" panose="02020603050405020304" pitchFamily="18" charset="0"/>
                  </a:rPr>
                  <a:t>d </a:t>
                </a:r>
                <a:r>
                  <a:rPr lang="en-US" dirty="0">
                    <a:solidFill>
                      <a:schemeClr val="bg1"/>
                    </a:solidFill>
                    <a:latin typeface="Inter" panose="020B0604020202020204" charset="0"/>
                    <a:ea typeface="Inter" panose="020B0604020202020204" charset="0"/>
                    <a:cs typeface="Times New Roman" panose="02020603050405020304" pitchFamily="18" charset="0"/>
                  </a:rPr>
                  <a:t>= the density of the water in g/mm</a:t>
                </a:r>
                <a:r>
                  <a:rPr lang="en-US" baseline="30000" dirty="0">
                    <a:solidFill>
                      <a:schemeClr val="bg1"/>
                    </a:solidFill>
                    <a:latin typeface="Inter" panose="020B0604020202020204" charset="0"/>
                    <a:ea typeface="Inter" panose="020B0604020202020204" charset="0"/>
                    <a:cs typeface="Times New Roman" panose="02020603050405020304" pitchFamily="18" charset="0"/>
                  </a:rPr>
                  <a:t>3</a:t>
                </a:r>
                <a:r>
                  <a:rPr lang="en-US" dirty="0">
                    <a:solidFill>
                      <a:schemeClr val="bg1"/>
                    </a:solidFill>
                    <a:latin typeface="Inter" panose="020B0604020202020204" charset="0"/>
                    <a:ea typeface="Inter" panose="020B0604020202020204" charset="0"/>
                    <a:cs typeface="Times New Roman" panose="02020603050405020304" pitchFamily="18" charset="0"/>
                  </a:rPr>
                  <a:t>.</a:t>
                </a:r>
                <a:endParaRPr lang="en-US" sz="1200" dirty="0">
                  <a:solidFill>
                    <a:schemeClr val="bg1"/>
                  </a:solidFill>
                  <a:effectLst/>
                  <a:latin typeface="Inter" panose="020B0604020202020204" charset="0"/>
                  <a:ea typeface="Inter" panose="020B0604020202020204" charset="0"/>
                  <a:cs typeface="Times New Roman" panose="02020603050405020304" pitchFamily="18" charset="0"/>
                </a:endParaRPr>
              </a:p>
            </p:txBody>
          </p:sp>
        </mc:Choice>
        <mc:Fallback xmlns="">
          <p:sp>
            <p:nvSpPr>
              <p:cNvPr id="4" name="Прямоугольник 3"/>
              <p:cNvSpPr>
                <a:spLocks noRot="1" noChangeAspect="1" noMove="1" noResize="1" noEditPoints="1" noAdjustHandles="1" noChangeArrowheads="1" noChangeShapeType="1" noTextEdit="1"/>
              </p:cNvSpPr>
              <p:nvPr/>
            </p:nvSpPr>
            <p:spPr>
              <a:xfrm>
                <a:off x="4843219" y="1991594"/>
                <a:ext cx="4052807" cy="3010504"/>
              </a:xfrm>
              <a:prstGeom prst="rect">
                <a:avLst/>
              </a:prstGeom>
              <a:blipFill>
                <a:blip r:embed="rId2"/>
                <a:stretch>
                  <a:fillRect l="-451" r="-451"/>
                </a:stretch>
              </a:blipFill>
            </p:spPr>
            <p:txBody>
              <a:bodyPr/>
              <a:lstStyle/>
              <a:p>
                <a:r>
                  <a:rPr lang="en-US">
                    <a:noFill/>
                  </a:rPr>
                  <a:t> </a:t>
                </a:r>
              </a:p>
            </p:txBody>
          </p:sp>
        </mc:Fallback>
      </mc:AlternateContent>
      <p:sp>
        <p:nvSpPr>
          <p:cNvPr id="2" name="Заголовок 1"/>
          <p:cNvSpPr>
            <a:spLocks noGrp="1"/>
          </p:cNvSpPr>
          <p:nvPr>
            <p:ph type="title"/>
          </p:nvPr>
        </p:nvSpPr>
        <p:spPr>
          <a:xfrm>
            <a:off x="689674" y="802901"/>
            <a:ext cx="8142625" cy="572700"/>
          </a:xfrm>
        </p:spPr>
        <p:txBody>
          <a:bodyPr>
            <a:noAutofit/>
          </a:bodyPr>
          <a:lstStyle/>
          <a:p>
            <a:pPr>
              <a:buClr>
                <a:schemeClr val="bg1"/>
              </a:buClr>
            </a:pPr>
            <a:r>
              <a:rPr lang="en-US" sz="3600" dirty="0" err="1">
                <a:solidFill>
                  <a:schemeClr val="bg1"/>
                </a:solidFill>
                <a:latin typeface="Inter" panose="020B0604020202020204" charset="0"/>
                <a:ea typeface="Inter" panose="020B0604020202020204" charset="0"/>
              </a:rPr>
              <a:t>Sorptivity</a:t>
            </a:r>
            <a:endParaRPr lang="en-US" sz="3600" dirty="0">
              <a:solidFill>
                <a:schemeClr val="bg1"/>
              </a:solidFill>
              <a:latin typeface="Inter" panose="020B0604020202020204" charset="0"/>
              <a:ea typeface="Inter" panose="020B0604020202020204" charset="0"/>
            </a:endParaRPr>
          </a:p>
        </p:txBody>
      </p:sp>
      <p:pic>
        <p:nvPicPr>
          <p:cNvPr id="5" name="Google Shape;70;p15"/>
          <p:cNvPicPr preferRelativeResize="0"/>
          <p:nvPr/>
        </p:nvPicPr>
        <p:blipFill>
          <a:blip r:embed="rId3">
            <a:alphaModFix/>
          </a:blip>
          <a:stretch>
            <a:fillRect/>
          </a:stretch>
        </p:blipFill>
        <p:spPr>
          <a:xfrm>
            <a:off x="691100" y="255426"/>
            <a:ext cx="7577623" cy="547475"/>
          </a:xfrm>
          <a:prstGeom prst="rect">
            <a:avLst/>
          </a:prstGeom>
          <a:noFill/>
          <a:ln>
            <a:noFill/>
          </a:ln>
        </p:spPr>
      </p:pic>
      <p:sp>
        <p:nvSpPr>
          <p:cNvPr id="6" name="Google Shape;71;p15"/>
          <p:cNvSpPr txBox="1"/>
          <p:nvPr/>
        </p:nvSpPr>
        <p:spPr>
          <a:xfrm>
            <a:off x="5065675" y="255425"/>
            <a:ext cx="3468900" cy="553968"/>
          </a:xfrm>
          <a:prstGeom prst="rect">
            <a:avLst/>
          </a:prstGeom>
          <a:noFill/>
          <a:ln>
            <a:noFill/>
          </a:ln>
        </p:spPr>
        <p:txBody>
          <a:bodyPr spcFirstLastPara="1" wrap="square" lIns="91425" tIns="91425" rIns="91425" bIns="91425" anchor="t" anchorCtr="0">
            <a:spAutoFit/>
          </a:bodyPr>
          <a:lstStyle/>
          <a:p>
            <a:pPr lvl="0"/>
            <a:r>
              <a:rPr lang="en-US" sz="800" dirty="0">
                <a:solidFill>
                  <a:srgbClr val="FFFFFF"/>
                </a:solidFill>
                <a:latin typeface="Inter"/>
                <a:ea typeface="Inter"/>
                <a:cs typeface="Inter"/>
                <a:sym typeface="Inter"/>
              </a:rPr>
              <a:t>Durability and Mechanical Properties of Hybrid Concrete blended with Ground Granulated Blast Furnace Slag, </a:t>
            </a:r>
            <a:r>
              <a:rPr lang="en-US" sz="800" dirty="0" err="1">
                <a:solidFill>
                  <a:srgbClr val="FFFFFF"/>
                </a:solidFill>
                <a:latin typeface="Inter"/>
                <a:ea typeface="Inter"/>
                <a:cs typeface="Inter"/>
                <a:sym typeface="Inter"/>
              </a:rPr>
              <a:t>Metakaolin</a:t>
            </a:r>
            <a:r>
              <a:rPr lang="en-US" sz="800" dirty="0">
                <a:solidFill>
                  <a:srgbClr val="FFFFFF"/>
                </a:solidFill>
                <a:latin typeface="Inter"/>
                <a:ea typeface="Inter"/>
                <a:cs typeface="Inter"/>
                <a:sym typeface="Inter"/>
              </a:rPr>
              <a:t>, and Silica Fume</a:t>
            </a:r>
          </a:p>
        </p:txBody>
      </p:sp>
      <p:sp>
        <p:nvSpPr>
          <p:cNvPr id="19" name="Текст 2"/>
          <p:cNvSpPr txBox="1">
            <a:spLocks/>
          </p:cNvSpPr>
          <p:nvPr/>
        </p:nvSpPr>
        <p:spPr>
          <a:xfrm>
            <a:off x="311700" y="4559087"/>
            <a:ext cx="4454029" cy="460426"/>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114300" indent="0" algn="ctr">
              <a:buClr>
                <a:schemeClr val="bg1"/>
              </a:buClr>
              <a:buNone/>
            </a:pPr>
            <a:r>
              <a:rPr lang="en-US" sz="1100" dirty="0">
                <a:solidFill>
                  <a:schemeClr val="bg1"/>
                </a:solidFill>
                <a:latin typeface="Inter" panose="020B0604020202020204" charset="0"/>
                <a:ea typeface="Inter" panose="020B0604020202020204" charset="0"/>
              </a:rPr>
              <a:t>Fig 4. Specimens partially immersed in water</a:t>
            </a:r>
          </a:p>
        </p:txBody>
      </p:sp>
      <p:sp>
        <p:nvSpPr>
          <p:cNvPr id="17" name="TextBox 16"/>
          <p:cNvSpPr txBox="1"/>
          <p:nvPr/>
        </p:nvSpPr>
        <p:spPr>
          <a:xfrm>
            <a:off x="2164972" y="2077657"/>
            <a:ext cx="523875" cy="523220"/>
          </a:xfrm>
          <a:prstGeom prst="rect">
            <a:avLst/>
          </a:prstGeom>
          <a:noFill/>
        </p:spPr>
        <p:txBody>
          <a:bodyPr wrap="square" rtlCol="0">
            <a:spAutoFit/>
          </a:bodyPr>
          <a:lstStyle/>
          <a:p>
            <a:r>
              <a:rPr lang="en-US" sz="2800" dirty="0">
                <a:solidFill>
                  <a:schemeClr val="bg1"/>
                </a:solidFill>
                <a:latin typeface="Inter" panose="020B0604020202020204" charset="0"/>
                <a:ea typeface="Inter" panose="020B0604020202020204" charset="0"/>
              </a:rPr>
              <a:t>a</a:t>
            </a:r>
          </a:p>
        </p:txBody>
      </p:sp>
      <p:pic>
        <p:nvPicPr>
          <p:cNvPr id="7" name="Рисунок 6"/>
          <p:cNvPicPr>
            <a:picLocks noChangeAspect="1"/>
          </p:cNvPicPr>
          <p:nvPr/>
        </p:nvPicPr>
        <p:blipFill rotWithShape="1">
          <a:blip r:embed="rId4">
            <a:extLst>
              <a:ext uri="{28A0092B-C50C-407E-A947-70E740481C1C}">
                <a14:useLocalDpi xmlns:a14="http://schemas.microsoft.com/office/drawing/2010/main" val="0"/>
              </a:ext>
            </a:extLst>
          </a:blip>
          <a:srcRect t="21243"/>
          <a:stretch/>
        </p:blipFill>
        <p:spPr>
          <a:xfrm>
            <a:off x="515319" y="2193011"/>
            <a:ext cx="4017936" cy="2373306"/>
          </a:xfrm>
          <a:prstGeom prst="rect">
            <a:avLst/>
          </a:prstGeom>
        </p:spPr>
      </p:pic>
    </p:spTree>
    <p:extLst>
      <p:ext uri="{BB962C8B-B14F-4D97-AF65-F5344CB8AC3E}">
        <p14:creationId xmlns:p14="http://schemas.microsoft.com/office/powerpoint/2010/main" val="21704216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4176" y="802901"/>
            <a:ext cx="7632916" cy="572700"/>
          </a:xfrm>
        </p:spPr>
        <p:txBody>
          <a:bodyPr anchor="t">
            <a:noAutofit/>
          </a:bodyPr>
          <a:lstStyle/>
          <a:p>
            <a:pPr>
              <a:buClr>
                <a:schemeClr val="bg1"/>
              </a:buClr>
            </a:pPr>
            <a:r>
              <a:rPr lang="en-US" sz="3600" dirty="0">
                <a:solidFill>
                  <a:schemeClr val="bg1"/>
                </a:solidFill>
                <a:latin typeface="Inter" panose="020B0604020202020204" charset="0"/>
                <a:ea typeface="Inter" panose="020B0604020202020204" charset="0"/>
              </a:rPr>
              <a:t>Rapid chloride permeability</a:t>
            </a:r>
          </a:p>
        </p:txBody>
      </p:sp>
      <p:sp>
        <p:nvSpPr>
          <p:cNvPr id="3" name="Текст 2"/>
          <p:cNvSpPr>
            <a:spLocks noGrp="1"/>
          </p:cNvSpPr>
          <p:nvPr>
            <p:ph type="body" idx="1"/>
          </p:nvPr>
        </p:nvSpPr>
        <p:spPr>
          <a:xfrm>
            <a:off x="213360" y="1510351"/>
            <a:ext cx="8618940" cy="3416400"/>
          </a:xfrm>
        </p:spPr>
        <p:txBody>
          <a:bodyPr>
            <a:normAutofit/>
          </a:bodyPr>
          <a:lstStyle/>
          <a:p>
            <a:pPr>
              <a:lnSpc>
                <a:spcPct val="150000"/>
              </a:lnSpc>
              <a:buClr>
                <a:schemeClr val="bg1"/>
              </a:buClr>
            </a:pPr>
            <a:r>
              <a:rPr lang="en-US" dirty="0">
                <a:solidFill>
                  <a:schemeClr val="bg1"/>
                </a:solidFill>
                <a:latin typeface="Inter" panose="020B0604020202020204" charset="0"/>
                <a:ea typeface="Inter" panose="020B0604020202020204" charset="0"/>
              </a:rPr>
              <a:t>Conducted in accordance with ASTM C1202.</a:t>
            </a:r>
          </a:p>
        </p:txBody>
      </p:sp>
      <p:pic>
        <p:nvPicPr>
          <p:cNvPr id="5" name="Google Shape;70;p15"/>
          <p:cNvPicPr preferRelativeResize="0"/>
          <p:nvPr/>
        </p:nvPicPr>
        <p:blipFill>
          <a:blip r:embed="rId3">
            <a:alphaModFix/>
          </a:blip>
          <a:stretch>
            <a:fillRect/>
          </a:stretch>
        </p:blipFill>
        <p:spPr>
          <a:xfrm>
            <a:off x="691100" y="255426"/>
            <a:ext cx="7577623" cy="547475"/>
          </a:xfrm>
          <a:prstGeom prst="rect">
            <a:avLst/>
          </a:prstGeom>
          <a:noFill/>
          <a:ln>
            <a:noFill/>
          </a:ln>
        </p:spPr>
      </p:pic>
      <p:sp>
        <p:nvSpPr>
          <p:cNvPr id="6" name="Google Shape;71;p15"/>
          <p:cNvSpPr txBox="1"/>
          <p:nvPr/>
        </p:nvSpPr>
        <p:spPr>
          <a:xfrm>
            <a:off x="5065675" y="255425"/>
            <a:ext cx="3468900" cy="553968"/>
          </a:xfrm>
          <a:prstGeom prst="rect">
            <a:avLst/>
          </a:prstGeom>
          <a:noFill/>
          <a:ln>
            <a:noFill/>
          </a:ln>
        </p:spPr>
        <p:txBody>
          <a:bodyPr spcFirstLastPara="1" wrap="square" lIns="91425" tIns="91425" rIns="91425" bIns="91425" anchor="t" anchorCtr="0">
            <a:spAutoFit/>
          </a:bodyPr>
          <a:lstStyle/>
          <a:p>
            <a:pPr lvl="0"/>
            <a:r>
              <a:rPr lang="en-US" sz="800" dirty="0">
                <a:solidFill>
                  <a:srgbClr val="FFFFFF"/>
                </a:solidFill>
                <a:latin typeface="Inter" panose="020B0604020202020204" charset="0"/>
                <a:ea typeface="Inter" panose="020B0604020202020204" charset="0"/>
                <a:cs typeface="Inter"/>
                <a:sym typeface="Inter"/>
              </a:rPr>
              <a:t>Durability and Mechanical Properties of Hybrid Concrete blended with Ground Granulated Blast Furnace Slag, </a:t>
            </a:r>
            <a:r>
              <a:rPr lang="en-US" sz="800" dirty="0" err="1">
                <a:solidFill>
                  <a:srgbClr val="FFFFFF"/>
                </a:solidFill>
                <a:latin typeface="Inter" panose="020B0604020202020204" charset="0"/>
                <a:ea typeface="Inter" panose="020B0604020202020204" charset="0"/>
                <a:cs typeface="Inter"/>
                <a:sym typeface="Inter"/>
              </a:rPr>
              <a:t>Metakaolin</a:t>
            </a:r>
            <a:r>
              <a:rPr lang="en-US" sz="800" dirty="0">
                <a:solidFill>
                  <a:srgbClr val="FFFFFF"/>
                </a:solidFill>
                <a:latin typeface="Inter" panose="020B0604020202020204" charset="0"/>
                <a:ea typeface="Inter" panose="020B0604020202020204" charset="0"/>
                <a:cs typeface="Inter"/>
                <a:sym typeface="Inter"/>
              </a:rPr>
              <a:t>, and Silica Fume</a:t>
            </a:r>
          </a:p>
        </p:txBody>
      </p:sp>
      <p:pic>
        <p:nvPicPr>
          <p:cNvPr id="8" name="Рисунок 7"/>
          <p:cNvPicPr>
            <a:picLocks noChangeAspect="1"/>
          </p:cNvPicPr>
          <p:nvPr/>
        </p:nvPicPr>
        <p:blipFill rotWithShape="1">
          <a:blip r:embed="rId4">
            <a:extLst>
              <a:ext uri="{28A0092B-C50C-407E-A947-70E740481C1C}">
                <a14:useLocalDpi xmlns:a14="http://schemas.microsoft.com/office/drawing/2010/main" val="0"/>
              </a:ext>
            </a:extLst>
          </a:blip>
          <a:srcRect t="31296" r="2920"/>
          <a:stretch/>
        </p:blipFill>
        <p:spPr>
          <a:xfrm>
            <a:off x="2087112" y="2285455"/>
            <a:ext cx="3719328" cy="1974126"/>
          </a:xfrm>
          <a:prstGeom prst="rect">
            <a:avLst/>
          </a:prstGeom>
        </p:spPr>
      </p:pic>
      <p:pic>
        <p:nvPicPr>
          <p:cNvPr id="9" name="Рисунок 8"/>
          <p:cNvPicPr>
            <a:picLocks noChangeAspect="1"/>
          </p:cNvPicPr>
          <p:nvPr/>
        </p:nvPicPr>
        <p:blipFill rotWithShape="1">
          <a:blip r:embed="rId5">
            <a:extLst>
              <a:ext uri="{28A0092B-C50C-407E-A947-70E740481C1C}">
                <a14:useLocalDpi xmlns:a14="http://schemas.microsoft.com/office/drawing/2010/main" val="0"/>
              </a:ext>
            </a:extLst>
          </a:blip>
          <a:srcRect l="-334" r="19931"/>
          <a:stretch/>
        </p:blipFill>
        <p:spPr>
          <a:xfrm>
            <a:off x="488817" y="2280418"/>
            <a:ext cx="1590722" cy="1978439"/>
          </a:xfrm>
          <a:prstGeom prst="rect">
            <a:avLst/>
          </a:prstGeom>
        </p:spPr>
      </p:pic>
      <p:sp>
        <p:nvSpPr>
          <p:cNvPr id="12" name="Текст 2"/>
          <p:cNvSpPr txBox="1">
            <a:spLocks/>
          </p:cNvSpPr>
          <p:nvPr/>
        </p:nvSpPr>
        <p:spPr>
          <a:xfrm>
            <a:off x="311701" y="4427221"/>
            <a:ext cx="8520599" cy="500094"/>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114300" indent="0" algn="ctr">
              <a:buClr>
                <a:schemeClr val="bg1"/>
              </a:buClr>
              <a:buNone/>
            </a:pPr>
            <a:r>
              <a:rPr lang="en-US" sz="1100" dirty="0">
                <a:solidFill>
                  <a:schemeClr val="bg1"/>
                </a:solidFill>
                <a:latin typeface="Inter" panose="020B0604020202020204" charset="0"/>
                <a:ea typeface="Inter" panose="020B0604020202020204" charset="0"/>
              </a:rPr>
              <a:t>Fig 5 Rapid chloride permeability equipment; a – vacuum chamber for samples, b – rapid chloride permeability </a:t>
            </a:r>
            <a:r>
              <a:rPr lang="en-US" sz="1100" dirty="0" smtClean="0">
                <a:solidFill>
                  <a:schemeClr val="bg1"/>
                </a:solidFill>
                <a:latin typeface="Inter" panose="020B0604020202020204" charset="0"/>
                <a:ea typeface="Inter" panose="020B0604020202020204" charset="0"/>
              </a:rPr>
              <a:t>apparatus, </a:t>
            </a:r>
            <a:r>
              <a:rPr lang="en-US" sz="1100" dirty="0">
                <a:solidFill>
                  <a:schemeClr val="bg1"/>
                </a:solidFill>
                <a:latin typeface="Inter" panose="020B0604020202020204" charset="0"/>
                <a:ea typeface="Inter" panose="020B0604020202020204" charset="0"/>
              </a:rPr>
              <a:t>c – </a:t>
            </a:r>
            <a:r>
              <a:rPr lang="en-US" sz="1100" dirty="0" smtClean="0">
                <a:solidFill>
                  <a:schemeClr val="bg1"/>
                </a:solidFill>
                <a:latin typeface="Inter"/>
                <a:ea typeface="Inter"/>
              </a:rPr>
              <a:t>chloride </a:t>
            </a:r>
            <a:r>
              <a:rPr lang="en-US" sz="1100" dirty="0">
                <a:solidFill>
                  <a:schemeClr val="bg1"/>
                </a:solidFill>
                <a:latin typeface="Inter"/>
                <a:ea typeface="Inter"/>
              </a:rPr>
              <a:t>ion penetrability based on charge </a:t>
            </a:r>
            <a:r>
              <a:rPr lang="en-US" sz="1100" dirty="0" smtClean="0">
                <a:solidFill>
                  <a:schemeClr val="bg1"/>
                </a:solidFill>
                <a:latin typeface="Inter"/>
                <a:ea typeface="Inter"/>
              </a:rPr>
              <a:t>passed</a:t>
            </a:r>
            <a:r>
              <a:rPr lang="en-US" sz="1100" dirty="0" smtClean="0">
                <a:solidFill>
                  <a:schemeClr val="bg1"/>
                </a:solidFill>
                <a:latin typeface="Inter" panose="020B0604020202020204" charset="0"/>
                <a:ea typeface="Inter" panose="020B0604020202020204" charset="0"/>
              </a:rPr>
              <a:t> </a:t>
            </a:r>
            <a:endParaRPr lang="en-US" sz="1100" dirty="0">
              <a:solidFill>
                <a:schemeClr val="bg1"/>
              </a:solidFill>
              <a:latin typeface="Inter" panose="020B0604020202020204" charset="0"/>
              <a:ea typeface="Inter" panose="020B0604020202020204" charset="0"/>
            </a:endParaRPr>
          </a:p>
        </p:txBody>
      </p:sp>
      <p:sp>
        <p:nvSpPr>
          <p:cNvPr id="15" name="TextBox 14"/>
          <p:cNvSpPr txBox="1"/>
          <p:nvPr/>
        </p:nvSpPr>
        <p:spPr>
          <a:xfrm>
            <a:off x="508231" y="3779534"/>
            <a:ext cx="448665" cy="523220"/>
          </a:xfrm>
          <a:prstGeom prst="rect">
            <a:avLst/>
          </a:prstGeom>
          <a:noFill/>
        </p:spPr>
        <p:txBody>
          <a:bodyPr wrap="square" rtlCol="0">
            <a:spAutoFit/>
          </a:bodyPr>
          <a:lstStyle/>
          <a:p>
            <a:r>
              <a:rPr lang="en-US" sz="2800" dirty="0">
                <a:solidFill>
                  <a:schemeClr val="tx1"/>
                </a:solidFill>
                <a:latin typeface="Inter" panose="020B0604020202020204" charset="0"/>
                <a:ea typeface="Inter" panose="020B0604020202020204" charset="0"/>
              </a:rPr>
              <a:t>a</a:t>
            </a:r>
          </a:p>
        </p:txBody>
      </p:sp>
      <p:sp>
        <p:nvSpPr>
          <p:cNvPr id="16" name="TextBox 15"/>
          <p:cNvSpPr txBox="1"/>
          <p:nvPr/>
        </p:nvSpPr>
        <p:spPr>
          <a:xfrm>
            <a:off x="2115051" y="3787671"/>
            <a:ext cx="448665" cy="523220"/>
          </a:xfrm>
          <a:prstGeom prst="rect">
            <a:avLst/>
          </a:prstGeom>
          <a:noFill/>
        </p:spPr>
        <p:txBody>
          <a:bodyPr wrap="square" rtlCol="0">
            <a:spAutoFit/>
          </a:bodyPr>
          <a:lstStyle/>
          <a:p>
            <a:r>
              <a:rPr lang="en-US" sz="2800" dirty="0">
                <a:solidFill>
                  <a:schemeClr val="tx1"/>
                </a:solidFill>
                <a:latin typeface="Inter" panose="020B0604020202020204" charset="0"/>
                <a:ea typeface="Inter" panose="020B0604020202020204" charset="0"/>
              </a:rPr>
              <a:t>b</a:t>
            </a:r>
          </a:p>
        </p:txBody>
      </p:sp>
      <p:pic>
        <p:nvPicPr>
          <p:cNvPr id="4" name="Picture 3">
            <a:extLst>
              <a:ext uri="{FF2B5EF4-FFF2-40B4-BE49-F238E27FC236}">
                <a16:creationId xmlns:a16="http://schemas.microsoft.com/office/drawing/2014/main" id="{6CB4C837-7DB8-45B8-A5C3-C457DA31ECDA}"/>
              </a:ext>
            </a:extLst>
          </p:cNvPr>
          <p:cNvPicPr>
            <a:picLocks noChangeAspect="1"/>
          </p:cNvPicPr>
          <p:nvPr/>
        </p:nvPicPr>
        <p:blipFill rotWithShape="1">
          <a:blip r:embed="rId6"/>
          <a:srcRect l="4384" t="28091" r="12902" b="12535"/>
          <a:stretch/>
        </p:blipFill>
        <p:spPr>
          <a:xfrm>
            <a:off x="5814060" y="2895600"/>
            <a:ext cx="3134868" cy="754380"/>
          </a:xfrm>
          <a:prstGeom prst="rect">
            <a:avLst/>
          </a:prstGeom>
        </p:spPr>
      </p:pic>
      <p:sp>
        <p:nvSpPr>
          <p:cNvPr id="17" name="TextBox 16"/>
          <p:cNvSpPr txBox="1"/>
          <p:nvPr/>
        </p:nvSpPr>
        <p:spPr>
          <a:xfrm>
            <a:off x="5767485" y="3792707"/>
            <a:ext cx="523875" cy="523220"/>
          </a:xfrm>
          <a:prstGeom prst="rect">
            <a:avLst/>
          </a:prstGeom>
          <a:noFill/>
        </p:spPr>
        <p:txBody>
          <a:bodyPr wrap="square" rtlCol="0">
            <a:spAutoFit/>
          </a:bodyPr>
          <a:lstStyle/>
          <a:p>
            <a:r>
              <a:rPr lang="en-US" sz="2800" dirty="0">
                <a:solidFill>
                  <a:schemeClr val="tx1"/>
                </a:solidFill>
                <a:latin typeface="Inter" panose="020B0604020202020204" charset="0"/>
                <a:ea typeface="Inter" panose="020B0604020202020204" charset="0"/>
              </a:rPr>
              <a:t>c</a:t>
            </a:r>
          </a:p>
        </p:txBody>
      </p:sp>
    </p:spTree>
    <p:extLst>
      <p:ext uri="{BB962C8B-B14F-4D97-AF65-F5344CB8AC3E}">
        <p14:creationId xmlns:p14="http://schemas.microsoft.com/office/powerpoint/2010/main" val="18883671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rotWithShape="1">
          <a:blip r:embed="rId3">
            <a:extLst>
              <a:ext uri="{28A0092B-C50C-407E-A947-70E740481C1C}">
                <a14:useLocalDpi xmlns:a14="http://schemas.microsoft.com/office/drawing/2010/main" val="0"/>
              </a:ext>
            </a:extLst>
          </a:blip>
          <a:srcRect l="8134" t="9215" r="9045" b="31657"/>
          <a:stretch/>
        </p:blipFill>
        <p:spPr>
          <a:xfrm>
            <a:off x="254557" y="2156202"/>
            <a:ext cx="2432074" cy="2315059"/>
          </a:xfrm>
          <a:prstGeom prst="rect">
            <a:avLst/>
          </a:prstGeom>
        </p:spPr>
      </p:pic>
      <p:sp>
        <p:nvSpPr>
          <p:cNvPr id="2" name="Заголовок 1"/>
          <p:cNvSpPr>
            <a:spLocks noGrp="1"/>
          </p:cNvSpPr>
          <p:nvPr>
            <p:ph type="title"/>
          </p:nvPr>
        </p:nvSpPr>
        <p:spPr>
          <a:xfrm>
            <a:off x="674176" y="802901"/>
            <a:ext cx="7632916" cy="572700"/>
          </a:xfrm>
        </p:spPr>
        <p:txBody>
          <a:bodyPr anchor="t">
            <a:noAutofit/>
          </a:bodyPr>
          <a:lstStyle/>
          <a:p>
            <a:pPr>
              <a:buClr>
                <a:schemeClr val="bg1"/>
              </a:buClr>
            </a:pPr>
            <a:r>
              <a:rPr lang="en-US" sz="3600" dirty="0">
                <a:solidFill>
                  <a:schemeClr val="bg1"/>
                </a:solidFill>
                <a:latin typeface="Inter" panose="020B0604020202020204" charset="0"/>
                <a:ea typeface="Inter" panose="020B0604020202020204" charset="0"/>
              </a:rPr>
              <a:t>Non-steady-state migration</a:t>
            </a:r>
          </a:p>
        </p:txBody>
      </p:sp>
      <p:sp>
        <p:nvSpPr>
          <p:cNvPr id="3" name="Текст 2"/>
          <p:cNvSpPr>
            <a:spLocks noGrp="1"/>
          </p:cNvSpPr>
          <p:nvPr>
            <p:ph type="body" idx="1"/>
          </p:nvPr>
        </p:nvSpPr>
        <p:spPr>
          <a:xfrm>
            <a:off x="213360" y="1510351"/>
            <a:ext cx="8618940" cy="3416400"/>
          </a:xfrm>
        </p:spPr>
        <p:txBody>
          <a:bodyPr>
            <a:normAutofit/>
          </a:bodyPr>
          <a:lstStyle/>
          <a:p>
            <a:pPr>
              <a:lnSpc>
                <a:spcPct val="150000"/>
              </a:lnSpc>
              <a:buClr>
                <a:schemeClr val="bg1"/>
              </a:buClr>
            </a:pPr>
            <a:r>
              <a:rPr lang="en-US" dirty="0">
                <a:solidFill>
                  <a:schemeClr val="bg1"/>
                </a:solidFill>
                <a:latin typeface="Inter" panose="020B0604020202020204" charset="0"/>
                <a:ea typeface="Inter" panose="020B0604020202020204" charset="0"/>
              </a:rPr>
              <a:t>Conducted in accordance with NT BUILD 492.</a:t>
            </a:r>
          </a:p>
        </p:txBody>
      </p:sp>
      <p:pic>
        <p:nvPicPr>
          <p:cNvPr id="5" name="Google Shape;70;p15"/>
          <p:cNvPicPr preferRelativeResize="0"/>
          <p:nvPr/>
        </p:nvPicPr>
        <p:blipFill>
          <a:blip r:embed="rId4">
            <a:alphaModFix/>
          </a:blip>
          <a:stretch>
            <a:fillRect/>
          </a:stretch>
        </p:blipFill>
        <p:spPr>
          <a:xfrm>
            <a:off x="691100" y="255426"/>
            <a:ext cx="7577623" cy="547475"/>
          </a:xfrm>
          <a:prstGeom prst="rect">
            <a:avLst/>
          </a:prstGeom>
          <a:noFill/>
          <a:ln>
            <a:noFill/>
          </a:ln>
        </p:spPr>
      </p:pic>
      <p:sp>
        <p:nvSpPr>
          <p:cNvPr id="6" name="Google Shape;71;p15"/>
          <p:cNvSpPr txBox="1"/>
          <p:nvPr/>
        </p:nvSpPr>
        <p:spPr>
          <a:xfrm>
            <a:off x="5065675" y="255425"/>
            <a:ext cx="3468900" cy="553968"/>
          </a:xfrm>
          <a:prstGeom prst="rect">
            <a:avLst/>
          </a:prstGeom>
          <a:noFill/>
          <a:ln>
            <a:noFill/>
          </a:ln>
        </p:spPr>
        <p:txBody>
          <a:bodyPr spcFirstLastPara="1" wrap="square" lIns="91425" tIns="91425" rIns="91425" bIns="91425" anchor="t" anchorCtr="0">
            <a:spAutoFit/>
          </a:bodyPr>
          <a:lstStyle/>
          <a:p>
            <a:pPr lvl="0"/>
            <a:r>
              <a:rPr lang="en-US" sz="800" dirty="0">
                <a:solidFill>
                  <a:srgbClr val="FFFFFF"/>
                </a:solidFill>
                <a:latin typeface="Inter" panose="020B0604020202020204" charset="0"/>
                <a:ea typeface="Inter" panose="020B0604020202020204" charset="0"/>
                <a:cs typeface="Inter"/>
                <a:sym typeface="Inter"/>
              </a:rPr>
              <a:t>Durability and Mechanical Properties of Hybrid Concrete blended with Ground Granulated Blast Furnace Slag, </a:t>
            </a:r>
            <a:r>
              <a:rPr lang="en-US" sz="800" dirty="0" err="1">
                <a:solidFill>
                  <a:srgbClr val="FFFFFF"/>
                </a:solidFill>
                <a:latin typeface="Inter" panose="020B0604020202020204" charset="0"/>
                <a:ea typeface="Inter" panose="020B0604020202020204" charset="0"/>
                <a:cs typeface="Inter"/>
                <a:sym typeface="Inter"/>
              </a:rPr>
              <a:t>Metakaolin</a:t>
            </a:r>
            <a:r>
              <a:rPr lang="en-US" sz="800" dirty="0">
                <a:solidFill>
                  <a:srgbClr val="FFFFFF"/>
                </a:solidFill>
                <a:latin typeface="Inter" panose="020B0604020202020204" charset="0"/>
                <a:ea typeface="Inter" panose="020B0604020202020204" charset="0"/>
                <a:cs typeface="Inter"/>
                <a:sym typeface="Inter"/>
              </a:rPr>
              <a:t>, and Silica Fume</a:t>
            </a:r>
          </a:p>
        </p:txBody>
      </p:sp>
      <p:sp>
        <p:nvSpPr>
          <p:cNvPr id="12" name="Текст 2"/>
          <p:cNvSpPr txBox="1">
            <a:spLocks/>
          </p:cNvSpPr>
          <p:nvPr/>
        </p:nvSpPr>
        <p:spPr>
          <a:xfrm>
            <a:off x="311701" y="4529559"/>
            <a:ext cx="5220419" cy="344415"/>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114300" indent="0" algn="ctr">
              <a:buClr>
                <a:schemeClr val="bg1"/>
              </a:buClr>
              <a:buNone/>
            </a:pPr>
            <a:r>
              <a:rPr lang="en-US" sz="1100" dirty="0">
                <a:solidFill>
                  <a:schemeClr val="bg1"/>
                </a:solidFill>
                <a:latin typeface="Inter" panose="020B0604020202020204" charset="0"/>
                <a:ea typeface="Inter" panose="020B0604020202020204" charset="0"/>
              </a:rPr>
              <a:t>Fig 5. Equipment; a – split </a:t>
            </a:r>
            <a:r>
              <a:rPr lang="en-US" sz="1100" dirty="0" smtClean="0">
                <a:solidFill>
                  <a:schemeClr val="bg1"/>
                </a:solidFill>
                <a:latin typeface="Inter" panose="020B0604020202020204" charset="0"/>
                <a:ea typeface="Inter" panose="020B0604020202020204" charset="0"/>
              </a:rPr>
              <a:t>specimens, </a:t>
            </a:r>
            <a:r>
              <a:rPr lang="en-US" sz="1100" dirty="0">
                <a:solidFill>
                  <a:schemeClr val="bg1"/>
                </a:solidFill>
                <a:latin typeface="Inter" panose="020B0604020202020204" charset="0"/>
                <a:ea typeface="Inter" panose="020B0604020202020204" charset="0"/>
              </a:rPr>
              <a:t>b – </a:t>
            </a:r>
            <a:r>
              <a:rPr lang="en-US" sz="1100" dirty="0" smtClean="0">
                <a:solidFill>
                  <a:schemeClr val="bg1"/>
                </a:solidFill>
                <a:latin typeface="Inter" panose="020B0604020202020204" charset="0"/>
                <a:ea typeface="Inter" panose="020B0604020202020204" charset="0"/>
              </a:rPr>
              <a:t>illustration </a:t>
            </a:r>
            <a:r>
              <a:rPr lang="en-US" sz="1100" dirty="0">
                <a:solidFill>
                  <a:schemeClr val="bg1"/>
                </a:solidFill>
                <a:latin typeface="Inter" panose="020B0604020202020204" charset="0"/>
                <a:ea typeface="Inter" panose="020B0604020202020204" charset="0"/>
              </a:rPr>
              <a:t>of measurement for chloride penetration </a:t>
            </a:r>
            <a:r>
              <a:rPr lang="en-US" sz="1100" dirty="0" smtClean="0">
                <a:solidFill>
                  <a:schemeClr val="bg1"/>
                </a:solidFill>
                <a:latin typeface="Inter" panose="020B0604020202020204" charset="0"/>
                <a:ea typeface="Inter" panose="020B0604020202020204" charset="0"/>
              </a:rPr>
              <a:t>depths</a:t>
            </a:r>
            <a:endParaRPr lang="en-US" sz="1100" dirty="0">
              <a:solidFill>
                <a:schemeClr val="bg1"/>
              </a:solidFill>
              <a:latin typeface="Inter" panose="020B0604020202020204" charset="0"/>
              <a:ea typeface="Inter" panose="020B0604020202020204" charset="0"/>
            </a:endParaRPr>
          </a:p>
        </p:txBody>
      </p:sp>
      <p:sp>
        <p:nvSpPr>
          <p:cNvPr id="15" name="TextBox 14"/>
          <p:cNvSpPr txBox="1"/>
          <p:nvPr/>
        </p:nvSpPr>
        <p:spPr>
          <a:xfrm>
            <a:off x="325351" y="3992894"/>
            <a:ext cx="523875" cy="523220"/>
          </a:xfrm>
          <a:prstGeom prst="rect">
            <a:avLst/>
          </a:prstGeom>
          <a:noFill/>
        </p:spPr>
        <p:txBody>
          <a:bodyPr wrap="square" rtlCol="0">
            <a:spAutoFit/>
          </a:bodyPr>
          <a:lstStyle/>
          <a:p>
            <a:r>
              <a:rPr lang="en-US" sz="2800" dirty="0">
                <a:solidFill>
                  <a:srgbClr val="FFFFFF"/>
                </a:solidFill>
                <a:latin typeface="Inter" panose="020B0604020202020204" charset="0"/>
                <a:ea typeface="Inter" panose="020B0604020202020204" charset="0"/>
              </a:rPr>
              <a:t>a</a:t>
            </a:r>
          </a:p>
        </p:txBody>
      </p:sp>
      <p:sp>
        <p:nvSpPr>
          <p:cNvPr id="16" name="TextBox 15"/>
          <p:cNvSpPr txBox="1"/>
          <p:nvPr/>
        </p:nvSpPr>
        <p:spPr>
          <a:xfrm>
            <a:off x="2686551" y="4001031"/>
            <a:ext cx="523875" cy="523220"/>
          </a:xfrm>
          <a:prstGeom prst="rect">
            <a:avLst/>
          </a:prstGeom>
          <a:noFill/>
        </p:spPr>
        <p:txBody>
          <a:bodyPr wrap="square" rtlCol="0">
            <a:spAutoFit/>
          </a:bodyPr>
          <a:lstStyle/>
          <a:p>
            <a:r>
              <a:rPr lang="en-US" sz="2800" dirty="0">
                <a:solidFill>
                  <a:srgbClr val="FFFFFF"/>
                </a:solidFill>
                <a:latin typeface="Inter" panose="020B0604020202020204" charset="0"/>
                <a:ea typeface="Inter" panose="020B0604020202020204" charset="0"/>
              </a:rPr>
              <a:t>b</a:t>
            </a:r>
          </a:p>
        </p:txBody>
      </p:sp>
      <p:pic>
        <p:nvPicPr>
          <p:cNvPr id="10" name="Picture 9">
            <a:extLst>
              <a:ext uri="{FF2B5EF4-FFF2-40B4-BE49-F238E27FC236}">
                <a16:creationId xmlns:a16="http://schemas.microsoft.com/office/drawing/2014/main" id="{AD2F193E-AA1A-455D-AFFC-ACC05024565A}"/>
              </a:ext>
            </a:extLst>
          </p:cNvPr>
          <p:cNvPicPr>
            <a:picLocks noChangeAspect="1"/>
          </p:cNvPicPr>
          <p:nvPr/>
        </p:nvPicPr>
        <p:blipFill rotWithShape="1">
          <a:blip r:embed="rId5"/>
          <a:srcRect b="8081"/>
          <a:stretch/>
        </p:blipFill>
        <p:spPr>
          <a:xfrm>
            <a:off x="2687855" y="2528570"/>
            <a:ext cx="2878111" cy="1548130"/>
          </a:xfrm>
          <a:prstGeom prst="rect">
            <a:avLst/>
          </a:prstGeom>
        </p:spPr>
      </p:pic>
      <mc:AlternateContent xmlns:mc="http://schemas.openxmlformats.org/markup-compatibility/2006" xmlns:a14="http://schemas.microsoft.com/office/drawing/2010/main">
        <mc:Choice Requires="a14">
          <p:sp>
            <p:nvSpPr>
              <p:cNvPr id="8" name="Прямоугольник 7"/>
              <p:cNvSpPr/>
              <p:nvPr/>
            </p:nvSpPr>
            <p:spPr>
              <a:xfrm>
                <a:off x="5547360" y="2056340"/>
                <a:ext cx="3508038" cy="2534925"/>
              </a:xfrm>
              <a:prstGeom prst="rect">
                <a:avLst/>
              </a:prstGeom>
            </p:spPr>
            <p:txBody>
              <a:bodyPr wrap="square">
                <a:spAutoFit/>
              </a:bodyPr>
              <a:lstStyle/>
              <a:p>
                <a:pPr algn="just">
                  <a:spcAft>
                    <a:spcPts val="800"/>
                  </a:spcAft>
                </a:pPr>
                <a14:m>
                  <m:oMathPara xmlns:m="http://schemas.openxmlformats.org/officeDocument/2006/math">
                    <m:oMathParaPr>
                      <m:jc m:val="center"/>
                    </m:oMathParaPr>
                    <m:oMath xmlns:m="http://schemas.openxmlformats.org/officeDocument/2006/math">
                      <m:sSub>
                        <m:sSubPr>
                          <m:ctrlPr>
                            <a:rPr lang="en-US" sz="800" i="1" smtClean="0">
                              <a:solidFill>
                                <a:srgbClr val="FFFFFF"/>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800" i="1">
                              <a:solidFill>
                                <a:srgbClr val="FFFFFF"/>
                              </a:solidFill>
                              <a:latin typeface="Cambria Math" panose="02040503050406030204" pitchFamily="18" charset="0"/>
                              <a:ea typeface="Calibri" panose="020F0502020204030204" pitchFamily="34" charset="0"/>
                              <a:cs typeface="Times New Roman" panose="02020603050405020304" pitchFamily="18" charset="0"/>
                            </a:rPr>
                            <m:t>𝐷</m:t>
                          </m:r>
                        </m:e>
                        <m:sub>
                          <m:r>
                            <a:rPr lang="en-US" sz="800" i="1">
                              <a:solidFill>
                                <a:srgbClr val="FFFFFF"/>
                              </a:solidFill>
                              <a:latin typeface="Cambria Math" panose="02040503050406030204" pitchFamily="18" charset="0"/>
                              <a:ea typeface="Calibri" panose="020F0502020204030204" pitchFamily="34" charset="0"/>
                              <a:cs typeface="Times New Roman" panose="02020603050405020304" pitchFamily="18" charset="0"/>
                            </a:rPr>
                            <m:t>𝑛𝑠𝑠𝑚</m:t>
                          </m:r>
                        </m:sub>
                      </m:sSub>
                      <m:r>
                        <a:rPr lang="en-US" sz="800" i="1">
                          <a:solidFill>
                            <a:srgbClr val="FFFFFF"/>
                          </a:solidFill>
                          <a:latin typeface="Cambria Math" panose="02040503050406030204" pitchFamily="18" charset="0"/>
                          <a:ea typeface="Calibri" panose="020F0502020204030204" pitchFamily="34" charset="0"/>
                          <a:cs typeface="Times New Roman" panose="02020603050405020304" pitchFamily="18" charset="0"/>
                        </a:rPr>
                        <m:t>=</m:t>
                      </m:r>
                      <m:f>
                        <m:fPr>
                          <m:ctrlPr>
                            <a:rPr lang="en-US" sz="800" i="1">
                              <a:solidFill>
                                <a:srgbClr val="FFFFFF"/>
                              </a:solidFill>
                              <a:latin typeface="Cambria Math" panose="02040503050406030204" pitchFamily="18" charset="0"/>
                              <a:ea typeface="Calibri" panose="020F0502020204030204" pitchFamily="34" charset="0"/>
                              <a:cs typeface="Times New Roman" panose="02020603050405020304" pitchFamily="18" charset="0"/>
                            </a:rPr>
                          </m:ctrlPr>
                        </m:fPr>
                        <m:num>
                          <m:r>
                            <a:rPr lang="en-US" sz="800" i="1">
                              <a:solidFill>
                                <a:srgbClr val="FFFFFF"/>
                              </a:solidFill>
                              <a:latin typeface="Cambria Math" panose="02040503050406030204" pitchFamily="18" charset="0"/>
                              <a:ea typeface="Calibri" panose="020F0502020204030204" pitchFamily="34" charset="0"/>
                              <a:cs typeface="Times New Roman" panose="02020603050405020304" pitchFamily="18" charset="0"/>
                            </a:rPr>
                            <m:t>0.0239∗</m:t>
                          </m:r>
                          <m:d>
                            <m:dPr>
                              <m:ctrlPr>
                                <a:rPr lang="en-US" sz="800" i="1">
                                  <a:solidFill>
                                    <a:srgbClr val="FFFFFF"/>
                                  </a:solidFill>
                                  <a:latin typeface="Cambria Math" panose="02040503050406030204" pitchFamily="18" charset="0"/>
                                  <a:ea typeface="Calibri" panose="020F0502020204030204" pitchFamily="34" charset="0"/>
                                  <a:cs typeface="Times New Roman" panose="02020603050405020304" pitchFamily="18" charset="0"/>
                                </a:rPr>
                              </m:ctrlPr>
                            </m:dPr>
                            <m:e>
                              <m:r>
                                <a:rPr lang="en-US" sz="800" i="1">
                                  <a:solidFill>
                                    <a:srgbClr val="FFFFFF"/>
                                  </a:solidFill>
                                  <a:latin typeface="Cambria Math" panose="02040503050406030204" pitchFamily="18" charset="0"/>
                                  <a:ea typeface="Calibri" panose="020F0502020204030204" pitchFamily="34" charset="0"/>
                                  <a:cs typeface="Times New Roman" panose="02020603050405020304" pitchFamily="18" charset="0"/>
                                </a:rPr>
                                <m:t>273+</m:t>
                              </m:r>
                              <m:r>
                                <a:rPr lang="en-US" sz="800" i="1">
                                  <a:solidFill>
                                    <a:srgbClr val="FFFFFF"/>
                                  </a:solidFill>
                                  <a:latin typeface="Cambria Math" panose="02040503050406030204" pitchFamily="18" charset="0"/>
                                  <a:ea typeface="Calibri" panose="020F0502020204030204" pitchFamily="34" charset="0"/>
                                  <a:cs typeface="Times New Roman" panose="02020603050405020304" pitchFamily="18" charset="0"/>
                                </a:rPr>
                                <m:t>𝑇</m:t>
                              </m:r>
                            </m:e>
                          </m:d>
                          <m:r>
                            <a:rPr lang="en-US" sz="800" i="1">
                              <a:solidFill>
                                <a:srgbClr val="FFFFFF"/>
                              </a:solidFill>
                              <a:latin typeface="Cambria Math" panose="02040503050406030204" pitchFamily="18" charset="0"/>
                              <a:ea typeface="Calibri" panose="020F0502020204030204" pitchFamily="34" charset="0"/>
                              <a:cs typeface="Times New Roman" panose="02020603050405020304" pitchFamily="18" charset="0"/>
                            </a:rPr>
                            <m:t>∗</m:t>
                          </m:r>
                          <m:r>
                            <a:rPr lang="en-US" sz="800" i="1">
                              <a:solidFill>
                                <a:srgbClr val="FFFFFF"/>
                              </a:solidFill>
                              <a:latin typeface="Cambria Math" panose="02040503050406030204" pitchFamily="18" charset="0"/>
                              <a:ea typeface="Calibri" panose="020F0502020204030204" pitchFamily="34" charset="0"/>
                              <a:cs typeface="Times New Roman" panose="02020603050405020304" pitchFamily="18" charset="0"/>
                            </a:rPr>
                            <m:t>𝐿</m:t>
                          </m:r>
                        </m:num>
                        <m:den>
                          <m:d>
                            <m:dPr>
                              <m:ctrlPr>
                                <a:rPr lang="en-US" sz="800" i="1">
                                  <a:solidFill>
                                    <a:srgbClr val="FFFFFF"/>
                                  </a:solidFill>
                                  <a:latin typeface="Cambria Math" panose="02040503050406030204" pitchFamily="18" charset="0"/>
                                  <a:ea typeface="Calibri" panose="020F0502020204030204" pitchFamily="34" charset="0"/>
                                  <a:cs typeface="Times New Roman" panose="02020603050405020304" pitchFamily="18" charset="0"/>
                                </a:rPr>
                              </m:ctrlPr>
                            </m:dPr>
                            <m:e>
                              <m:r>
                                <a:rPr lang="en-US" sz="800" i="1">
                                  <a:solidFill>
                                    <a:srgbClr val="FFFFFF"/>
                                  </a:solidFill>
                                  <a:latin typeface="Cambria Math" panose="02040503050406030204" pitchFamily="18" charset="0"/>
                                  <a:ea typeface="Calibri" panose="020F0502020204030204" pitchFamily="34" charset="0"/>
                                  <a:cs typeface="Times New Roman" panose="02020603050405020304" pitchFamily="18" charset="0"/>
                                </a:rPr>
                                <m:t>𝑈</m:t>
                              </m:r>
                              <m:r>
                                <a:rPr lang="en-US" sz="800" i="1">
                                  <a:solidFill>
                                    <a:srgbClr val="FFFFFF"/>
                                  </a:solidFill>
                                  <a:latin typeface="Cambria Math" panose="02040503050406030204" pitchFamily="18" charset="0"/>
                                  <a:ea typeface="Calibri" panose="020F0502020204030204" pitchFamily="34" charset="0"/>
                                  <a:cs typeface="Times New Roman" panose="02020603050405020304" pitchFamily="18" charset="0"/>
                                </a:rPr>
                                <m:t>−2</m:t>
                              </m:r>
                            </m:e>
                          </m:d>
                          <m:r>
                            <a:rPr lang="en-US" sz="800" i="1">
                              <a:solidFill>
                                <a:srgbClr val="FFFFFF"/>
                              </a:solidFill>
                              <a:latin typeface="Cambria Math" panose="02040503050406030204" pitchFamily="18" charset="0"/>
                              <a:ea typeface="Calibri" panose="020F0502020204030204" pitchFamily="34" charset="0"/>
                              <a:cs typeface="Times New Roman" panose="02020603050405020304" pitchFamily="18" charset="0"/>
                            </a:rPr>
                            <m:t>∗</m:t>
                          </m:r>
                          <m:r>
                            <a:rPr lang="en-US" sz="800" i="1">
                              <a:solidFill>
                                <a:srgbClr val="FFFFFF"/>
                              </a:solidFill>
                              <a:latin typeface="Cambria Math" panose="02040503050406030204" pitchFamily="18" charset="0"/>
                              <a:ea typeface="Calibri" panose="020F0502020204030204" pitchFamily="34" charset="0"/>
                              <a:cs typeface="Times New Roman" panose="02020603050405020304" pitchFamily="18" charset="0"/>
                            </a:rPr>
                            <m:t>𝑡</m:t>
                          </m:r>
                        </m:den>
                      </m:f>
                      <m:d>
                        <m:dPr>
                          <m:ctrlPr>
                            <a:rPr lang="en-US" sz="800" i="1">
                              <a:solidFill>
                                <a:srgbClr val="FFFFFF"/>
                              </a:solidFill>
                              <a:latin typeface="Cambria Math" panose="02040503050406030204" pitchFamily="18" charset="0"/>
                              <a:ea typeface="Calibri" panose="020F0502020204030204" pitchFamily="34" charset="0"/>
                              <a:cs typeface="Times New Roman" panose="02020603050405020304" pitchFamily="18" charset="0"/>
                            </a:rPr>
                          </m:ctrlPr>
                        </m:dPr>
                        <m:e>
                          <m:sSub>
                            <m:sSubPr>
                              <m:ctrlPr>
                                <a:rPr lang="en-US" sz="800" i="1">
                                  <a:solidFill>
                                    <a:srgbClr val="FFFFFF"/>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800" i="1">
                                  <a:solidFill>
                                    <a:srgbClr val="FFFFFF"/>
                                  </a:solidFill>
                                  <a:latin typeface="Cambria Math" panose="02040503050406030204" pitchFamily="18" charset="0"/>
                                  <a:ea typeface="Calibri" panose="020F0502020204030204" pitchFamily="34" charset="0"/>
                                  <a:cs typeface="Times New Roman" panose="02020603050405020304" pitchFamily="18" charset="0"/>
                                </a:rPr>
                                <m:t>𝑥</m:t>
                              </m:r>
                            </m:e>
                            <m:sub>
                              <m:r>
                                <a:rPr lang="en-US" sz="800" i="1">
                                  <a:solidFill>
                                    <a:srgbClr val="FFFFFF"/>
                                  </a:solidFill>
                                  <a:latin typeface="Cambria Math" panose="02040503050406030204" pitchFamily="18" charset="0"/>
                                  <a:ea typeface="Calibri" panose="020F0502020204030204" pitchFamily="34" charset="0"/>
                                  <a:cs typeface="Times New Roman" panose="02020603050405020304" pitchFamily="18" charset="0"/>
                                </a:rPr>
                                <m:t>𝑑</m:t>
                              </m:r>
                            </m:sub>
                          </m:sSub>
                          <m:r>
                            <a:rPr lang="en-US" sz="800" i="1">
                              <a:solidFill>
                                <a:srgbClr val="FFFFFF"/>
                              </a:solidFill>
                              <a:latin typeface="Cambria Math" panose="02040503050406030204" pitchFamily="18" charset="0"/>
                              <a:ea typeface="Calibri" panose="020F0502020204030204" pitchFamily="34" charset="0"/>
                              <a:cs typeface="Times New Roman" panose="02020603050405020304" pitchFamily="18" charset="0"/>
                            </a:rPr>
                            <m:t>−0.0238</m:t>
                          </m:r>
                          <m:rad>
                            <m:radPr>
                              <m:degHide m:val="on"/>
                              <m:ctrlPr>
                                <a:rPr lang="en-US" sz="800" i="1">
                                  <a:solidFill>
                                    <a:srgbClr val="FFFFFF"/>
                                  </a:solidFill>
                                  <a:latin typeface="Cambria Math" panose="02040503050406030204" pitchFamily="18" charset="0"/>
                                  <a:ea typeface="Calibri" panose="020F0502020204030204" pitchFamily="34" charset="0"/>
                                  <a:cs typeface="Times New Roman" panose="02020603050405020304" pitchFamily="18" charset="0"/>
                                </a:rPr>
                              </m:ctrlPr>
                            </m:radPr>
                            <m:deg/>
                            <m:e>
                              <m:f>
                                <m:fPr>
                                  <m:ctrlPr>
                                    <a:rPr lang="en-US" sz="800" i="1">
                                      <a:solidFill>
                                        <a:srgbClr val="FFFFFF"/>
                                      </a:solidFill>
                                      <a:latin typeface="Cambria Math" panose="02040503050406030204" pitchFamily="18" charset="0"/>
                                      <a:ea typeface="Calibri" panose="020F0502020204030204" pitchFamily="34" charset="0"/>
                                      <a:cs typeface="Times New Roman" panose="02020603050405020304" pitchFamily="18" charset="0"/>
                                    </a:rPr>
                                  </m:ctrlPr>
                                </m:fPr>
                                <m:num>
                                  <m:r>
                                    <a:rPr lang="en-US" sz="800" i="1">
                                      <a:solidFill>
                                        <a:srgbClr val="FFFFFF"/>
                                      </a:solidFill>
                                      <a:latin typeface="Cambria Math" panose="02040503050406030204" pitchFamily="18" charset="0"/>
                                      <a:ea typeface="Calibri" panose="020F0502020204030204" pitchFamily="34" charset="0"/>
                                      <a:cs typeface="Times New Roman" panose="02020603050405020304" pitchFamily="18" charset="0"/>
                                    </a:rPr>
                                    <m:t>(273+</m:t>
                                  </m:r>
                                  <m:r>
                                    <a:rPr lang="en-US" sz="800" i="1">
                                      <a:solidFill>
                                        <a:srgbClr val="FFFFFF"/>
                                      </a:solidFill>
                                      <a:latin typeface="Cambria Math" panose="02040503050406030204" pitchFamily="18" charset="0"/>
                                      <a:ea typeface="Calibri" panose="020F0502020204030204" pitchFamily="34" charset="0"/>
                                      <a:cs typeface="Times New Roman" panose="02020603050405020304" pitchFamily="18" charset="0"/>
                                    </a:rPr>
                                    <m:t>𝑇</m:t>
                                  </m:r>
                                  <m:r>
                                    <a:rPr lang="en-US" sz="800" i="1">
                                      <a:solidFill>
                                        <a:srgbClr val="FFFFFF"/>
                                      </a:solidFill>
                                      <a:latin typeface="Cambria Math" panose="02040503050406030204" pitchFamily="18" charset="0"/>
                                      <a:ea typeface="Calibri" panose="020F0502020204030204" pitchFamily="34" charset="0"/>
                                      <a:cs typeface="Times New Roman" panose="02020603050405020304" pitchFamily="18" charset="0"/>
                                    </a:rPr>
                                    <m:t>)</m:t>
                                  </m:r>
                                  <m:sSub>
                                    <m:sSubPr>
                                      <m:ctrlPr>
                                        <a:rPr lang="en-US" sz="800" i="1">
                                          <a:solidFill>
                                            <a:srgbClr val="FFFFFF"/>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800" i="1">
                                          <a:solidFill>
                                            <a:srgbClr val="FFFFFF"/>
                                          </a:solidFill>
                                          <a:latin typeface="Cambria Math" panose="02040503050406030204" pitchFamily="18" charset="0"/>
                                          <a:ea typeface="Calibri" panose="020F0502020204030204" pitchFamily="34" charset="0"/>
                                          <a:cs typeface="Times New Roman" panose="02020603050405020304" pitchFamily="18" charset="0"/>
                                        </a:rPr>
                                        <m:t>∗</m:t>
                                      </m:r>
                                      <m:r>
                                        <a:rPr lang="en-US" sz="800" i="1">
                                          <a:solidFill>
                                            <a:srgbClr val="FFFFFF"/>
                                          </a:solidFill>
                                          <a:latin typeface="Cambria Math" panose="02040503050406030204" pitchFamily="18" charset="0"/>
                                          <a:ea typeface="Calibri" panose="020F0502020204030204" pitchFamily="34" charset="0"/>
                                          <a:cs typeface="Times New Roman" panose="02020603050405020304" pitchFamily="18" charset="0"/>
                                        </a:rPr>
                                        <m:t>𝐿</m:t>
                                      </m:r>
                                      <m:r>
                                        <a:rPr lang="en-US" sz="800" i="1">
                                          <a:solidFill>
                                            <a:srgbClr val="FFFFFF"/>
                                          </a:solidFill>
                                          <a:latin typeface="Cambria Math" panose="02040503050406030204" pitchFamily="18" charset="0"/>
                                          <a:ea typeface="Calibri" panose="020F0502020204030204" pitchFamily="34" charset="0"/>
                                          <a:cs typeface="Times New Roman" panose="02020603050405020304" pitchFamily="18" charset="0"/>
                                        </a:rPr>
                                        <m:t>∗</m:t>
                                      </m:r>
                                      <m:r>
                                        <a:rPr lang="en-US" sz="800" i="1">
                                          <a:solidFill>
                                            <a:srgbClr val="FFFFFF"/>
                                          </a:solidFill>
                                          <a:latin typeface="Cambria Math" panose="02040503050406030204" pitchFamily="18" charset="0"/>
                                          <a:ea typeface="Calibri" panose="020F0502020204030204" pitchFamily="34" charset="0"/>
                                          <a:cs typeface="Times New Roman" panose="02020603050405020304" pitchFamily="18" charset="0"/>
                                        </a:rPr>
                                        <m:t>𝑥</m:t>
                                      </m:r>
                                    </m:e>
                                    <m:sub>
                                      <m:r>
                                        <a:rPr lang="en-US" sz="800" i="1">
                                          <a:solidFill>
                                            <a:srgbClr val="FFFFFF"/>
                                          </a:solidFill>
                                          <a:latin typeface="Cambria Math" panose="02040503050406030204" pitchFamily="18" charset="0"/>
                                          <a:ea typeface="Calibri" panose="020F0502020204030204" pitchFamily="34" charset="0"/>
                                          <a:cs typeface="Times New Roman" panose="02020603050405020304" pitchFamily="18" charset="0"/>
                                        </a:rPr>
                                        <m:t>𝑑</m:t>
                                      </m:r>
                                    </m:sub>
                                  </m:sSub>
                                </m:num>
                                <m:den>
                                  <m:r>
                                    <a:rPr lang="en-US" sz="800" i="1">
                                      <a:solidFill>
                                        <a:srgbClr val="FFFFFF"/>
                                      </a:solidFill>
                                      <a:latin typeface="Cambria Math" panose="02040503050406030204" pitchFamily="18" charset="0"/>
                                      <a:ea typeface="Calibri" panose="020F0502020204030204" pitchFamily="34" charset="0"/>
                                      <a:cs typeface="Times New Roman" panose="02020603050405020304" pitchFamily="18" charset="0"/>
                                    </a:rPr>
                                    <m:t>𝑈</m:t>
                                  </m:r>
                                  <m:r>
                                    <a:rPr lang="en-US" sz="800" i="1">
                                      <a:solidFill>
                                        <a:srgbClr val="FFFFFF"/>
                                      </a:solidFill>
                                      <a:latin typeface="Cambria Math" panose="02040503050406030204" pitchFamily="18" charset="0"/>
                                      <a:ea typeface="Calibri" panose="020F0502020204030204" pitchFamily="34" charset="0"/>
                                      <a:cs typeface="Times New Roman" panose="02020603050405020304" pitchFamily="18" charset="0"/>
                                    </a:rPr>
                                    <m:t>−2</m:t>
                                  </m:r>
                                </m:den>
                              </m:f>
                            </m:e>
                          </m:rad>
                        </m:e>
                      </m:d>
                      <m:r>
                        <a:rPr lang="en-US" sz="800" i="1">
                          <a:solidFill>
                            <a:srgbClr val="FFFFFF"/>
                          </a:solidFill>
                          <a:latin typeface="Cambria Math" panose="02040503050406030204" pitchFamily="18" charset="0"/>
                          <a:ea typeface="Calibri" panose="020F0502020204030204" pitchFamily="34" charset="0"/>
                          <a:cs typeface="Times New Roman" panose="02020603050405020304" pitchFamily="18" charset="0"/>
                        </a:rPr>
                        <m:t>∗100</m:t>
                      </m:r>
                    </m:oMath>
                  </m:oMathPara>
                </a14:m>
                <a:endParaRPr lang="en-US" sz="800" dirty="0" smtClean="0">
                  <a:solidFill>
                    <a:srgbClr val="FFFFFF"/>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pPr>
                <a:r>
                  <a:rPr lang="en-US" sz="1050" dirty="0" smtClean="0">
                    <a:solidFill>
                      <a:srgbClr val="FFFFFF"/>
                    </a:solidFill>
                    <a:latin typeface="Times New Roman" panose="02020603050405020304" pitchFamily="18" charset="0"/>
                    <a:ea typeface="Calibri" panose="020F0502020204030204" pitchFamily="34" charset="0"/>
                    <a:cs typeface="Times New Roman" panose="02020603050405020304" pitchFamily="18" charset="0"/>
                  </a:rPr>
                  <a:t>Where</a:t>
                </a:r>
                <a:r>
                  <a:rPr lang="en-US" sz="105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a:t>
                </a:r>
                <a:endParaRPr lang="en-US" sz="105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pPr>
                <a14:m>
                  <m:oMath xmlns:m="http://schemas.openxmlformats.org/officeDocument/2006/math">
                    <m:sSub>
                      <m:sSubPr>
                        <m:ctrlPr>
                          <a:rPr lang="en-US" sz="1050" i="1">
                            <a:solidFill>
                              <a:srgbClr val="FFFFFF"/>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1050" i="1">
                            <a:solidFill>
                              <a:srgbClr val="FFFFFF"/>
                            </a:solidFill>
                            <a:latin typeface="Cambria Math" panose="02040503050406030204" pitchFamily="18" charset="0"/>
                            <a:ea typeface="Calibri" panose="020F0502020204030204" pitchFamily="34" charset="0"/>
                            <a:cs typeface="Times New Roman" panose="02020603050405020304" pitchFamily="18" charset="0"/>
                          </a:rPr>
                          <m:t>𝐷</m:t>
                        </m:r>
                      </m:e>
                      <m:sub>
                        <m:r>
                          <a:rPr lang="en-US" sz="1050" i="1">
                            <a:solidFill>
                              <a:srgbClr val="FFFFFF"/>
                            </a:solidFill>
                            <a:latin typeface="Cambria Math" panose="02040503050406030204" pitchFamily="18" charset="0"/>
                            <a:ea typeface="Calibri" panose="020F0502020204030204" pitchFamily="34" charset="0"/>
                            <a:cs typeface="Times New Roman" panose="02020603050405020304" pitchFamily="18" charset="0"/>
                          </a:rPr>
                          <m:t>𝑛𝑠𝑠𝑚</m:t>
                        </m:r>
                      </m:sub>
                    </m:sSub>
                  </m:oMath>
                </a14:m>
                <a:r>
                  <a:rPr lang="en-US" sz="105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 = non-steady-state migration coefficient, ×10</a:t>
                </a:r>
                <a:r>
                  <a:rPr lang="en-US" sz="1050" baseline="3000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–12 </a:t>
                </a:r>
                <a:r>
                  <a:rPr lang="en-US" sz="105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m</a:t>
                </a:r>
                <a:r>
                  <a:rPr lang="en-US" sz="1050" baseline="3000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2</a:t>
                </a:r>
                <a:r>
                  <a:rPr lang="en-US" sz="105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/s,</a:t>
                </a:r>
                <a:endParaRPr lang="en-US" sz="105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pPr>
                <a:r>
                  <a:rPr lang="en-US" sz="1050" i="1"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U</a:t>
                </a:r>
                <a:r>
                  <a:rPr lang="en-US" sz="105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 = absolute value of the applied voltage, V,</a:t>
                </a:r>
                <a:endParaRPr lang="en-US" sz="105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pPr>
                <a:r>
                  <a:rPr lang="en-US" sz="1050" i="1"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T </a:t>
                </a:r>
                <a:r>
                  <a:rPr lang="en-US" sz="105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 average value of the initial and final temperatures in the </a:t>
                </a:r>
                <a:r>
                  <a:rPr lang="en-US" sz="1050" dirty="0" err="1">
                    <a:solidFill>
                      <a:srgbClr val="FFFFFF"/>
                    </a:solidFill>
                    <a:latin typeface="Times New Roman" panose="02020603050405020304" pitchFamily="18" charset="0"/>
                    <a:ea typeface="Calibri" panose="020F0502020204030204" pitchFamily="34" charset="0"/>
                    <a:cs typeface="Times New Roman" panose="02020603050405020304" pitchFamily="18" charset="0"/>
                  </a:rPr>
                  <a:t>anolyte</a:t>
                </a:r>
                <a:r>
                  <a:rPr lang="en-US" sz="105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 solution, °C,</a:t>
                </a:r>
                <a:endParaRPr lang="en-US" sz="105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pPr>
                <a:r>
                  <a:rPr lang="en-US" sz="1050" i="1"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L</a:t>
                </a:r>
                <a:r>
                  <a:rPr lang="en-US" sz="105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 = thickness of the specimen, mm,</a:t>
                </a:r>
                <a:endParaRPr lang="en-US" sz="105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pPr>
                <a:r>
                  <a:rPr lang="en-US" sz="1050" i="1" dirty="0" err="1">
                    <a:solidFill>
                      <a:srgbClr val="FFFFFF"/>
                    </a:solidFill>
                    <a:latin typeface="Times New Roman" panose="02020603050405020304" pitchFamily="18" charset="0"/>
                    <a:ea typeface="Calibri" panose="020F0502020204030204" pitchFamily="34" charset="0"/>
                    <a:cs typeface="Times New Roman" panose="02020603050405020304" pitchFamily="18" charset="0"/>
                  </a:rPr>
                  <a:t>x</a:t>
                </a:r>
                <a:r>
                  <a:rPr lang="en-US" sz="1050" i="1" baseline="-25000" dirty="0" err="1">
                    <a:solidFill>
                      <a:srgbClr val="FFFFFF"/>
                    </a:solidFill>
                    <a:latin typeface="Times New Roman" panose="02020603050405020304" pitchFamily="18" charset="0"/>
                    <a:ea typeface="Calibri" panose="020F0502020204030204" pitchFamily="34" charset="0"/>
                    <a:cs typeface="Times New Roman" panose="02020603050405020304" pitchFamily="18" charset="0"/>
                  </a:rPr>
                  <a:t>d</a:t>
                </a:r>
                <a:r>
                  <a:rPr lang="en-US" sz="1050" i="1"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 </a:t>
                </a:r>
                <a:r>
                  <a:rPr lang="en-US" sz="105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 average value of the penetration depths, mm,</a:t>
                </a:r>
                <a:endParaRPr lang="en-US" sz="105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800"/>
                  </a:spcAft>
                </a:pPr>
                <a:r>
                  <a:rPr lang="en-US" sz="105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t = test duration, hour.</a:t>
                </a:r>
                <a:endParaRPr lang="en-US" sz="105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8" name="Прямоугольник 7"/>
              <p:cNvSpPr>
                <a:spLocks noRot="1" noChangeAspect="1" noMove="1" noResize="1" noEditPoints="1" noAdjustHandles="1" noChangeArrowheads="1" noChangeShapeType="1" noTextEdit="1"/>
              </p:cNvSpPr>
              <p:nvPr/>
            </p:nvSpPr>
            <p:spPr>
              <a:xfrm>
                <a:off x="5547360" y="2056340"/>
                <a:ext cx="3508038" cy="2534925"/>
              </a:xfrm>
              <a:prstGeom prst="rect">
                <a:avLst/>
              </a:prstGeom>
              <a:blipFill>
                <a:blip r:embed="rId6"/>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8548765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rotWithShape="1">
          <a:blip r:embed="rId2">
            <a:extLst>
              <a:ext uri="{28A0092B-C50C-407E-A947-70E740481C1C}">
                <a14:useLocalDpi xmlns:a14="http://schemas.microsoft.com/office/drawing/2010/main" val="0"/>
              </a:ext>
            </a:extLst>
          </a:blip>
          <a:srcRect t="21522" b="7637"/>
          <a:stretch/>
        </p:blipFill>
        <p:spPr>
          <a:xfrm>
            <a:off x="2536507" y="2339340"/>
            <a:ext cx="1719617" cy="1562100"/>
          </a:xfrm>
          <a:prstGeom prst="rect">
            <a:avLst/>
          </a:prstGeom>
        </p:spPr>
      </p:pic>
      <p:sp>
        <p:nvSpPr>
          <p:cNvPr id="2" name="Заголовок 1"/>
          <p:cNvSpPr>
            <a:spLocks noGrp="1"/>
          </p:cNvSpPr>
          <p:nvPr>
            <p:ph type="title"/>
          </p:nvPr>
        </p:nvSpPr>
        <p:spPr>
          <a:xfrm>
            <a:off x="674176" y="802901"/>
            <a:ext cx="8158124" cy="572700"/>
          </a:xfrm>
        </p:spPr>
        <p:txBody>
          <a:bodyPr>
            <a:noAutofit/>
          </a:bodyPr>
          <a:lstStyle/>
          <a:p>
            <a:pPr>
              <a:buClr>
                <a:schemeClr val="bg1"/>
              </a:buClr>
            </a:pPr>
            <a:r>
              <a:rPr lang="en-US" sz="3600" dirty="0">
                <a:solidFill>
                  <a:schemeClr val="bg1"/>
                </a:solidFill>
                <a:latin typeface="Inter" panose="020B0604020202020204" charset="0"/>
                <a:ea typeface="Inter" panose="020B0604020202020204" charset="0"/>
              </a:rPr>
              <a:t>Freezing-Thawing</a:t>
            </a:r>
          </a:p>
        </p:txBody>
      </p:sp>
      <p:sp>
        <p:nvSpPr>
          <p:cNvPr id="3" name="Текст 2"/>
          <p:cNvSpPr>
            <a:spLocks noGrp="1"/>
          </p:cNvSpPr>
          <p:nvPr>
            <p:ph type="body" idx="1"/>
          </p:nvPr>
        </p:nvSpPr>
        <p:spPr>
          <a:xfrm>
            <a:off x="182880" y="1510351"/>
            <a:ext cx="8649420" cy="3416400"/>
          </a:xfrm>
        </p:spPr>
        <p:txBody>
          <a:bodyPr>
            <a:normAutofit/>
          </a:bodyPr>
          <a:lstStyle/>
          <a:p>
            <a:pPr>
              <a:lnSpc>
                <a:spcPct val="114999"/>
              </a:lnSpc>
              <a:buClr>
                <a:schemeClr val="bg1"/>
              </a:buClr>
            </a:pPr>
            <a:r>
              <a:rPr lang="en-US" dirty="0">
                <a:solidFill>
                  <a:schemeClr val="bg1"/>
                </a:solidFill>
                <a:latin typeface="Inter" panose="020B0604020202020204" charset="0"/>
                <a:ea typeface="Inter" panose="020B0604020202020204" charset="0"/>
              </a:rPr>
              <a:t>Conducted in accordance with ASTM C666. </a:t>
            </a:r>
            <a:endParaRPr lang="en-US" dirty="0">
              <a:latin typeface="Inter" panose="020B0604020202020204" charset="0"/>
              <a:ea typeface="Inter" panose="020B0604020202020204" charset="0"/>
            </a:endParaRPr>
          </a:p>
          <a:p>
            <a:pPr>
              <a:lnSpc>
                <a:spcPct val="150000"/>
              </a:lnSpc>
              <a:buClr>
                <a:srgbClr val="595959"/>
              </a:buClr>
            </a:pPr>
            <a:endParaRPr lang="en-US" dirty="0">
              <a:solidFill>
                <a:schemeClr val="bg1"/>
              </a:solidFill>
              <a:latin typeface="Inter" panose="020B0604020202020204" charset="0"/>
              <a:ea typeface="Inter" panose="020B0604020202020204" charset="0"/>
            </a:endParaRPr>
          </a:p>
        </p:txBody>
      </p:sp>
      <p:pic>
        <p:nvPicPr>
          <p:cNvPr id="5" name="Google Shape;70;p15"/>
          <p:cNvPicPr preferRelativeResize="0"/>
          <p:nvPr/>
        </p:nvPicPr>
        <p:blipFill>
          <a:blip r:embed="rId3">
            <a:alphaModFix/>
          </a:blip>
          <a:stretch>
            <a:fillRect/>
          </a:stretch>
        </p:blipFill>
        <p:spPr>
          <a:xfrm>
            <a:off x="691100" y="255426"/>
            <a:ext cx="7577623" cy="547475"/>
          </a:xfrm>
          <a:prstGeom prst="rect">
            <a:avLst/>
          </a:prstGeom>
          <a:noFill/>
          <a:ln>
            <a:noFill/>
          </a:ln>
        </p:spPr>
      </p:pic>
      <p:sp>
        <p:nvSpPr>
          <p:cNvPr id="6" name="Google Shape;71;p15"/>
          <p:cNvSpPr txBox="1"/>
          <p:nvPr/>
        </p:nvSpPr>
        <p:spPr>
          <a:xfrm>
            <a:off x="5065675" y="255425"/>
            <a:ext cx="3468900" cy="553968"/>
          </a:xfrm>
          <a:prstGeom prst="rect">
            <a:avLst/>
          </a:prstGeom>
          <a:noFill/>
          <a:ln>
            <a:noFill/>
          </a:ln>
        </p:spPr>
        <p:txBody>
          <a:bodyPr spcFirstLastPara="1" wrap="square" lIns="91425" tIns="91425" rIns="91425" bIns="91425" anchor="t" anchorCtr="0">
            <a:spAutoFit/>
          </a:bodyPr>
          <a:lstStyle/>
          <a:p>
            <a:pPr lvl="0"/>
            <a:r>
              <a:rPr lang="en-US" sz="800" dirty="0">
                <a:solidFill>
                  <a:srgbClr val="FFFFFF"/>
                </a:solidFill>
                <a:latin typeface="Inter" panose="020B0604020202020204" charset="0"/>
                <a:ea typeface="Inter" panose="020B0604020202020204" charset="0"/>
                <a:cs typeface="Inter"/>
                <a:sym typeface="Inter"/>
              </a:rPr>
              <a:t>Durability and Mechanical Properties of Hybrid Concrete blended with Ground Granulated Blast Furnace Slag, </a:t>
            </a:r>
            <a:r>
              <a:rPr lang="en-US" sz="800" dirty="0" err="1">
                <a:solidFill>
                  <a:srgbClr val="FFFFFF"/>
                </a:solidFill>
                <a:latin typeface="Inter" panose="020B0604020202020204" charset="0"/>
                <a:ea typeface="Inter" panose="020B0604020202020204" charset="0"/>
                <a:cs typeface="Inter"/>
                <a:sym typeface="Inter"/>
              </a:rPr>
              <a:t>Metakaolin</a:t>
            </a:r>
            <a:r>
              <a:rPr lang="en-US" sz="800" dirty="0">
                <a:solidFill>
                  <a:srgbClr val="FFFFFF"/>
                </a:solidFill>
                <a:latin typeface="Inter" panose="020B0604020202020204" charset="0"/>
                <a:ea typeface="Inter" panose="020B0604020202020204" charset="0"/>
                <a:cs typeface="Inter"/>
                <a:sym typeface="Inter"/>
              </a:rPr>
              <a:t>, and Silica Fume</a:t>
            </a:r>
          </a:p>
        </p:txBody>
      </p:sp>
      <p:pic>
        <p:nvPicPr>
          <p:cNvPr id="15" name="Рисунок 14"/>
          <p:cNvPicPr>
            <a:picLocks noChangeAspect="1"/>
          </p:cNvPicPr>
          <p:nvPr/>
        </p:nvPicPr>
        <p:blipFill rotWithShape="1">
          <a:blip r:embed="rId4">
            <a:extLst>
              <a:ext uri="{28A0092B-C50C-407E-A947-70E740481C1C}">
                <a14:useLocalDpi xmlns:a14="http://schemas.microsoft.com/office/drawing/2010/main" val="0"/>
              </a:ext>
            </a:extLst>
          </a:blip>
          <a:srcRect l="2436" t="9808" r="2637" b="7571"/>
          <a:stretch/>
        </p:blipFill>
        <p:spPr>
          <a:xfrm>
            <a:off x="135565" y="2340400"/>
            <a:ext cx="2401896" cy="1567905"/>
          </a:xfrm>
          <a:prstGeom prst="rect">
            <a:avLst/>
          </a:prstGeom>
        </p:spPr>
      </p:pic>
      <p:pic>
        <p:nvPicPr>
          <p:cNvPr id="16" name="Рисунок 1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59755" y="2340400"/>
            <a:ext cx="2090542" cy="1567907"/>
          </a:xfrm>
          <a:prstGeom prst="rect">
            <a:avLst/>
          </a:prstGeom>
        </p:spPr>
      </p:pic>
      <p:sp>
        <p:nvSpPr>
          <p:cNvPr id="19" name="Текст 2"/>
          <p:cNvSpPr txBox="1">
            <a:spLocks/>
          </p:cNvSpPr>
          <p:nvPr/>
        </p:nvSpPr>
        <p:spPr>
          <a:xfrm>
            <a:off x="311700" y="4034528"/>
            <a:ext cx="5776680" cy="460426"/>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114300" indent="0" algn="ctr">
              <a:buClr>
                <a:schemeClr val="bg1"/>
              </a:buClr>
              <a:buNone/>
            </a:pPr>
            <a:r>
              <a:rPr lang="en-US" sz="1100" dirty="0">
                <a:solidFill>
                  <a:schemeClr val="bg1"/>
                </a:solidFill>
                <a:latin typeface="Inter" panose="020B0604020202020204" charset="0"/>
                <a:ea typeface="Inter" panose="020B0604020202020204" charset="0"/>
              </a:rPr>
              <a:t>Fig 6. Freeze-Thaw equipment; a – freeze-thaw chamber, b – ultrasonic pulse velocity apparatus, c - resonant frequency meter</a:t>
            </a:r>
          </a:p>
        </p:txBody>
      </p:sp>
      <p:sp>
        <p:nvSpPr>
          <p:cNvPr id="20" name="TextBox 19"/>
          <p:cNvSpPr txBox="1"/>
          <p:nvPr/>
        </p:nvSpPr>
        <p:spPr>
          <a:xfrm>
            <a:off x="101503" y="2362697"/>
            <a:ext cx="432013" cy="461665"/>
          </a:xfrm>
          <a:prstGeom prst="rect">
            <a:avLst/>
          </a:prstGeom>
          <a:noFill/>
        </p:spPr>
        <p:txBody>
          <a:bodyPr wrap="square" rtlCol="0">
            <a:spAutoFit/>
          </a:bodyPr>
          <a:lstStyle/>
          <a:p>
            <a:r>
              <a:rPr lang="en-US" sz="2400" dirty="0">
                <a:solidFill>
                  <a:schemeClr val="bg1"/>
                </a:solidFill>
                <a:latin typeface="Inter" panose="020B0604020202020204" charset="0"/>
                <a:ea typeface="Inter" panose="020B0604020202020204" charset="0"/>
              </a:rPr>
              <a:t>a</a:t>
            </a:r>
          </a:p>
        </p:txBody>
      </p:sp>
      <p:sp>
        <p:nvSpPr>
          <p:cNvPr id="21" name="TextBox 20"/>
          <p:cNvSpPr txBox="1"/>
          <p:nvPr/>
        </p:nvSpPr>
        <p:spPr>
          <a:xfrm>
            <a:off x="2464362" y="2362697"/>
            <a:ext cx="432013" cy="461665"/>
          </a:xfrm>
          <a:prstGeom prst="rect">
            <a:avLst/>
          </a:prstGeom>
          <a:noFill/>
        </p:spPr>
        <p:txBody>
          <a:bodyPr wrap="square" rtlCol="0">
            <a:spAutoFit/>
          </a:bodyPr>
          <a:lstStyle/>
          <a:p>
            <a:r>
              <a:rPr lang="en-US" sz="2400" dirty="0">
                <a:solidFill>
                  <a:schemeClr val="bg1"/>
                </a:solidFill>
                <a:latin typeface="Inter" panose="020B0604020202020204" charset="0"/>
                <a:ea typeface="Inter" panose="020B0604020202020204" charset="0"/>
              </a:rPr>
              <a:t>b</a:t>
            </a:r>
          </a:p>
        </p:txBody>
      </p:sp>
      <p:sp>
        <p:nvSpPr>
          <p:cNvPr id="8" name="TextBox 7">
            <a:extLst>
              <a:ext uri="{FF2B5EF4-FFF2-40B4-BE49-F238E27FC236}">
                <a16:creationId xmlns:a16="http://schemas.microsoft.com/office/drawing/2014/main" id="{9211FE77-5A0F-AF6B-D579-98CEC2E41927}"/>
              </a:ext>
            </a:extLst>
          </p:cNvPr>
          <p:cNvSpPr txBox="1"/>
          <p:nvPr/>
        </p:nvSpPr>
        <p:spPr>
          <a:xfrm>
            <a:off x="4216187" y="2351921"/>
            <a:ext cx="432013" cy="461665"/>
          </a:xfrm>
          <a:prstGeom prst="rect">
            <a:avLst/>
          </a:prstGeom>
          <a:noFill/>
        </p:spPr>
        <p:txBody>
          <a:bodyPr wrap="square" lIns="91440" tIns="45720" rIns="91440" bIns="45720" rtlCol="0" anchor="t">
            <a:spAutoFit/>
          </a:bodyPr>
          <a:lstStyle/>
          <a:p>
            <a:r>
              <a:rPr lang="en-US" sz="2400" dirty="0">
                <a:solidFill>
                  <a:schemeClr val="bg1"/>
                </a:solidFill>
                <a:latin typeface="Inter" panose="020B0604020202020204" charset="0"/>
                <a:ea typeface="Inter" panose="020B0604020202020204" charset="0"/>
              </a:rPr>
              <a:t>c</a:t>
            </a:r>
          </a:p>
        </p:txBody>
      </p:sp>
      <mc:AlternateContent xmlns:mc="http://schemas.openxmlformats.org/markup-compatibility/2006" xmlns:a14="http://schemas.microsoft.com/office/drawing/2010/main">
        <mc:Choice Requires="a14">
          <p:sp>
            <p:nvSpPr>
              <p:cNvPr id="7" name="Прямоугольник 6"/>
              <p:cNvSpPr/>
              <p:nvPr/>
            </p:nvSpPr>
            <p:spPr>
              <a:xfrm>
                <a:off x="6347459" y="2128511"/>
                <a:ext cx="2665911" cy="2257734"/>
              </a:xfrm>
              <a:prstGeom prst="rect">
                <a:avLst/>
              </a:prstGeom>
              <a:noFill/>
            </p:spPr>
            <p:txBody>
              <a:bodyPr wrap="square">
                <a:spAutoFit/>
              </a:bodyPr>
              <a:lstStyle/>
              <a:p>
                <a:pPr>
                  <a:spcAft>
                    <a:spcPts val="800"/>
                  </a:spcAft>
                </a:pPr>
                <a14:m>
                  <m:oMathPara xmlns:m="http://schemas.openxmlformats.org/officeDocument/2006/math">
                    <m:oMathParaPr>
                      <m:jc m:val="centerGroup"/>
                    </m:oMathParaPr>
                    <m:oMath xmlns:m="http://schemas.openxmlformats.org/officeDocument/2006/math">
                      <m:sSub>
                        <m:sSubPr>
                          <m:ctrlPr>
                            <a:rPr lang="en-US" sz="1200" i="1" smtClean="0">
                              <a:solidFill>
                                <a:srgbClr val="FFFFFF"/>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1200" i="1">
                              <a:solidFill>
                                <a:srgbClr val="FFFFFF"/>
                              </a:solidFill>
                              <a:latin typeface="Cambria Math" panose="02040503050406030204" pitchFamily="18" charset="0"/>
                              <a:ea typeface="Calibri" panose="020F0502020204030204" pitchFamily="34" charset="0"/>
                              <a:cs typeface="Times New Roman" panose="02020603050405020304" pitchFamily="18" charset="0"/>
                            </a:rPr>
                            <m:t>𝑃</m:t>
                          </m:r>
                        </m:e>
                        <m:sub>
                          <m:r>
                            <a:rPr lang="en-US" sz="1200" i="1">
                              <a:solidFill>
                                <a:srgbClr val="FFFFFF"/>
                              </a:solidFill>
                              <a:latin typeface="Cambria Math" panose="02040503050406030204" pitchFamily="18" charset="0"/>
                              <a:ea typeface="Calibri" panose="020F0502020204030204" pitchFamily="34" charset="0"/>
                              <a:cs typeface="Times New Roman" panose="02020603050405020304" pitchFamily="18" charset="0"/>
                            </a:rPr>
                            <m:t>𝑐</m:t>
                          </m:r>
                        </m:sub>
                      </m:sSub>
                      <m:r>
                        <a:rPr lang="en-US" sz="1200" i="1">
                          <a:solidFill>
                            <a:srgbClr val="FFFFFF"/>
                          </a:solidFill>
                          <a:latin typeface="Cambria Math" panose="02040503050406030204" pitchFamily="18" charset="0"/>
                          <a:ea typeface="Calibri" panose="020F0502020204030204" pitchFamily="34" charset="0"/>
                          <a:cs typeface="Times New Roman" panose="02020603050405020304" pitchFamily="18" charset="0"/>
                        </a:rPr>
                        <m:t>=</m:t>
                      </m:r>
                      <m:d>
                        <m:dPr>
                          <m:ctrlPr>
                            <a:rPr lang="en-US" sz="1200" i="1">
                              <a:solidFill>
                                <a:srgbClr val="FFFFFF"/>
                              </a:solidFill>
                              <a:latin typeface="Cambria Math" panose="02040503050406030204" pitchFamily="18" charset="0"/>
                              <a:ea typeface="Calibri" panose="020F0502020204030204" pitchFamily="34" charset="0"/>
                              <a:cs typeface="Times New Roman" panose="02020603050405020304" pitchFamily="18" charset="0"/>
                            </a:rPr>
                          </m:ctrlPr>
                        </m:dPr>
                        <m:e>
                          <m:f>
                            <m:fPr>
                              <m:ctrlPr>
                                <a:rPr lang="en-US" sz="1200" i="1">
                                  <a:solidFill>
                                    <a:srgbClr val="FFFFFF"/>
                                  </a:solidFill>
                                  <a:latin typeface="Cambria Math" panose="02040503050406030204" pitchFamily="18" charset="0"/>
                                  <a:ea typeface="Calibri" panose="020F0502020204030204" pitchFamily="34" charset="0"/>
                                  <a:cs typeface="Times New Roman" panose="02020603050405020304" pitchFamily="18" charset="0"/>
                                </a:rPr>
                              </m:ctrlPr>
                            </m:fPr>
                            <m:num>
                              <m:sSubSup>
                                <m:sSubSupPr>
                                  <m:ctrlPr>
                                    <a:rPr lang="en-US" sz="1200" i="1">
                                      <a:solidFill>
                                        <a:srgbClr val="FFFFFF"/>
                                      </a:solidFill>
                                      <a:latin typeface="Cambria Math" panose="02040503050406030204" pitchFamily="18" charset="0"/>
                                      <a:ea typeface="Calibri" panose="020F0502020204030204" pitchFamily="34" charset="0"/>
                                      <a:cs typeface="Times New Roman" panose="02020603050405020304" pitchFamily="18" charset="0"/>
                                    </a:rPr>
                                  </m:ctrlPr>
                                </m:sSubSupPr>
                                <m:e>
                                  <m:r>
                                    <a:rPr lang="en-US" sz="1200" i="1">
                                      <a:solidFill>
                                        <a:srgbClr val="FFFFFF"/>
                                      </a:solidFill>
                                      <a:latin typeface="Cambria Math" panose="02040503050406030204" pitchFamily="18" charset="0"/>
                                      <a:ea typeface="Calibri" panose="020F0502020204030204" pitchFamily="34" charset="0"/>
                                      <a:cs typeface="Times New Roman" panose="02020603050405020304" pitchFamily="18" charset="0"/>
                                    </a:rPr>
                                    <m:t>𝑛</m:t>
                                  </m:r>
                                </m:e>
                                <m:sub>
                                  <m:r>
                                    <a:rPr lang="en-US" sz="1200" i="1">
                                      <a:solidFill>
                                        <a:srgbClr val="FFFFFF"/>
                                      </a:solidFill>
                                      <a:latin typeface="Cambria Math" panose="02040503050406030204" pitchFamily="18" charset="0"/>
                                      <a:ea typeface="Calibri" panose="020F0502020204030204" pitchFamily="34" charset="0"/>
                                      <a:cs typeface="Times New Roman" panose="02020603050405020304" pitchFamily="18" charset="0"/>
                                    </a:rPr>
                                    <m:t>1</m:t>
                                  </m:r>
                                </m:sub>
                                <m:sup>
                                  <m:r>
                                    <a:rPr lang="en-US" sz="1200" i="1">
                                      <a:solidFill>
                                        <a:srgbClr val="FFFFFF"/>
                                      </a:solidFill>
                                      <a:latin typeface="Cambria Math" panose="02040503050406030204" pitchFamily="18" charset="0"/>
                                      <a:ea typeface="Calibri" panose="020F0502020204030204" pitchFamily="34" charset="0"/>
                                      <a:cs typeface="Times New Roman" panose="02020603050405020304" pitchFamily="18" charset="0"/>
                                    </a:rPr>
                                    <m:t>2</m:t>
                                  </m:r>
                                </m:sup>
                              </m:sSubSup>
                            </m:num>
                            <m:den>
                              <m:sSup>
                                <m:sSupPr>
                                  <m:ctrlPr>
                                    <a:rPr lang="en-US" sz="1200" i="1">
                                      <a:solidFill>
                                        <a:srgbClr val="FFFFFF"/>
                                      </a:solidFill>
                                      <a:latin typeface="Cambria Math" panose="02040503050406030204" pitchFamily="18" charset="0"/>
                                      <a:ea typeface="Calibri" panose="020F0502020204030204" pitchFamily="34" charset="0"/>
                                      <a:cs typeface="Times New Roman" panose="02020603050405020304" pitchFamily="18" charset="0"/>
                                    </a:rPr>
                                  </m:ctrlPr>
                                </m:sSupPr>
                                <m:e>
                                  <m:r>
                                    <a:rPr lang="en-US" sz="1200" i="1">
                                      <a:solidFill>
                                        <a:srgbClr val="FFFFFF"/>
                                      </a:solidFill>
                                      <a:latin typeface="Cambria Math" panose="02040503050406030204" pitchFamily="18" charset="0"/>
                                      <a:ea typeface="Calibri" panose="020F0502020204030204" pitchFamily="34" charset="0"/>
                                      <a:cs typeface="Times New Roman" panose="02020603050405020304" pitchFamily="18" charset="0"/>
                                    </a:rPr>
                                    <m:t>𝑛</m:t>
                                  </m:r>
                                </m:e>
                                <m:sup>
                                  <m:r>
                                    <a:rPr lang="en-US" sz="1200" i="1">
                                      <a:solidFill>
                                        <a:srgbClr val="FFFFFF"/>
                                      </a:solidFill>
                                      <a:latin typeface="Cambria Math" panose="02040503050406030204" pitchFamily="18" charset="0"/>
                                      <a:ea typeface="Calibri" panose="020F0502020204030204" pitchFamily="34" charset="0"/>
                                      <a:cs typeface="Times New Roman" panose="02020603050405020304" pitchFamily="18" charset="0"/>
                                    </a:rPr>
                                    <m:t>2</m:t>
                                  </m:r>
                                </m:sup>
                              </m:sSup>
                            </m:den>
                          </m:f>
                        </m:e>
                      </m:d>
                      <m:r>
                        <a:rPr lang="en-US" sz="1200" i="1">
                          <a:solidFill>
                            <a:srgbClr val="FFFFFF"/>
                          </a:solidFill>
                          <a:latin typeface="Cambria Math" panose="02040503050406030204" pitchFamily="18" charset="0"/>
                          <a:ea typeface="Calibri" panose="020F0502020204030204" pitchFamily="34" charset="0"/>
                          <a:cs typeface="Times New Roman" panose="02020603050405020304" pitchFamily="18" charset="0"/>
                        </a:rPr>
                        <m:t>∗100</m:t>
                      </m:r>
                    </m:oMath>
                  </m:oMathPara>
                </a14:m>
                <a:endParaRPr lang="en-US" sz="1200" dirty="0" smtClean="0">
                  <a:solidFill>
                    <a:srgbClr val="FFFFFF"/>
                  </a:solidFill>
                  <a:latin typeface="Times New Roman" panose="02020603050405020304" pitchFamily="18" charset="0"/>
                  <a:ea typeface="Calibri" panose="020F0502020204030204" pitchFamily="34" charset="0"/>
                  <a:cs typeface="Times New Roman" panose="02020603050405020304" pitchFamily="18" charset="0"/>
                </a:endParaRPr>
              </a:p>
              <a:p>
                <a:r>
                  <a:rPr lang="en-US" sz="1000" dirty="0" smtClean="0">
                    <a:solidFill>
                      <a:srgbClr val="FFFFFF"/>
                    </a:solidFill>
                    <a:latin typeface="Inter" panose="020B0604020202020204" charset="0"/>
                    <a:ea typeface="Inter" panose="020B0604020202020204" charset="0"/>
                    <a:cs typeface="Times New Roman" panose="02020603050405020304" pitchFamily="18" charset="0"/>
                  </a:rPr>
                  <a:t>Where</a:t>
                </a:r>
                <a:r>
                  <a:rPr lang="en-US" sz="1000" dirty="0">
                    <a:solidFill>
                      <a:srgbClr val="FFFFFF"/>
                    </a:solidFill>
                    <a:latin typeface="Inter" panose="020B0604020202020204" charset="0"/>
                    <a:ea typeface="Inter" panose="020B0604020202020204" charset="0"/>
                    <a:cs typeface="Times New Roman" panose="02020603050405020304" pitchFamily="18" charset="0"/>
                  </a:rPr>
                  <a:t>: </a:t>
                </a:r>
                <a:endParaRPr lang="en-US" sz="1000" dirty="0" smtClean="0">
                  <a:solidFill>
                    <a:srgbClr val="FFFFFF"/>
                  </a:solidFill>
                  <a:latin typeface="Inter" panose="020B0604020202020204" charset="0"/>
                  <a:ea typeface="Inter" panose="020B0604020202020204" charset="0"/>
                  <a:cs typeface="Times New Roman" panose="02020603050405020304" pitchFamily="18" charset="0"/>
                </a:endParaRPr>
              </a:p>
              <a:p>
                <a:r>
                  <a:rPr lang="en-US" sz="1000" i="1" dirty="0" smtClean="0">
                    <a:solidFill>
                      <a:srgbClr val="FFFFFF"/>
                    </a:solidFill>
                    <a:latin typeface="Inter" panose="020B0604020202020204" charset="0"/>
                    <a:ea typeface="Inter" panose="020B0604020202020204" charset="0"/>
                    <a:cs typeface="Times New Roman" panose="02020603050405020304" pitchFamily="18" charset="0"/>
                  </a:rPr>
                  <a:t>P</a:t>
                </a:r>
                <a:r>
                  <a:rPr lang="en-US" sz="1000" i="1" baseline="-25000" dirty="0" smtClean="0">
                    <a:solidFill>
                      <a:srgbClr val="FFFFFF"/>
                    </a:solidFill>
                    <a:latin typeface="Inter" panose="020B0604020202020204" charset="0"/>
                    <a:ea typeface="Inter" panose="020B0604020202020204" charset="0"/>
                    <a:cs typeface="Times New Roman" panose="02020603050405020304" pitchFamily="18" charset="0"/>
                  </a:rPr>
                  <a:t>c</a:t>
                </a:r>
                <a:r>
                  <a:rPr lang="en-US" sz="1000" dirty="0" smtClean="0">
                    <a:solidFill>
                      <a:srgbClr val="FFFFFF"/>
                    </a:solidFill>
                    <a:latin typeface="Inter" panose="020B0604020202020204" charset="0"/>
                    <a:ea typeface="Inter" panose="020B0604020202020204" charset="0"/>
                    <a:cs typeface="Times New Roman" panose="02020603050405020304" pitchFamily="18" charset="0"/>
                  </a:rPr>
                  <a:t> </a:t>
                </a:r>
                <a:r>
                  <a:rPr lang="en-US" sz="1000" dirty="0">
                    <a:solidFill>
                      <a:srgbClr val="FFFFFF"/>
                    </a:solidFill>
                    <a:latin typeface="Inter" panose="020B0604020202020204" charset="0"/>
                    <a:ea typeface="Inter" panose="020B0604020202020204" charset="0"/>
                    <a:cs typeface="Times New Roman" panose="02020603050405020304" pitchFamily="18" charset="0"/>
                  </a:rPr>
                  <a:t>= relative dynamic modulus of elasticity, after c cycles of freezing and thawing, percent; </a:t>
                </a:r>
                <a:endParaRPr lang="en-US" sz="1000" dirty="0">
                  <a:solidFill>
                    <a:srgbClr val="FFFFFF"/>
                  </a:solidFill>
                  <a:effectLst/>
                  <a:latin typeface="Inter" panose="020B0604020202020204" charset="0"/>
                  <a:ea typeface="Inter" panose="020B0604020202020204" charset="0"/>
                  <a:cs typeface="Times New Roman" panose="02020603050405020304" pitchFamily="18" charset="0"/>
                </a:endParaRPr>
              </a:p>
              <a:p>
                <a:r>
                  <a:rPr lang="en-US" sz="1000" i="1" dirty="0" smtClean="0">
                    <a:solidFill>
                      <a:srgbClr val="FFFFFF"/>
                    </a:solidFill>
                    <a:latin typeface="Inter" panose="020B0604020202020204" charset="0"/>
                    <a:ea typeface="Inter" panose="020B0604020202020204" charset="0"/>
                    <a:cs typeface="Times New Roman" panose="02020603050405020304" pitchFamily="18" charset="0"/>
                  </a:rPr>
                  <a:t>n</a:t>
                </a:r>
                <a:r>
                  <a:rPr lang="en-US" sz="1000" dirty="0" smtClean="0">
                    <a:solidFill>
                      <a:srgbClr val="FFFFFF"/>
                    </a:solidFill>
                    <a:latin typeface="Inter" panose="020B0604020202020204" charset="0"/>
                    <a:ea typeface="Inter" panose="020B0604020202020204" charset="0"/>
                    <a:cs typeface="Times New Roman" panose="02020603050405020304" pitchFamily="18" charset="0"/>
                  </a:rPr>
                  <a:t> = </a:t>
                </a:r>
                <a:r>
                  <a:rPr lang="en-US" sz="1000" dirty="0">
                    <a:solidFill>
                      <a:srgbClr val="FFFFFF"/>
                    </a:solidFill>
                    <a:latin typeface="Inter" panose="020B0604020202020204" charset="0"/>
                    <a:ea typeface="Inter" panose="020B0604020202020204" charset="0"/>
                    <a:cs typeface="Times New Roman" panose="02020603050405020304" pitchFamily="18" charset="0"/>
                  </a:rPr>
                  <a:t>fundamental transverse frequency at 0 cycles of freezing and thawing;</a:t>
                </a:r>
                <a:endParaRPr lang="en-US" sz="1000" dirty="0">
                  <a:solidFill>
                    <a:srgbClr val="FFFFFF"/>
                  </a:solidFill>
                  <a:effectLst/>
                  <a:latin typeface="Inter" panose="020B0604020202020204" charset="0"/>
                  <a:ea typeface="Inter" panose="020B0604020202020204" charset="0"/>
                  <a:cs typeface="Times New Roman" panose="02020603050405020304" pitchFamily="18" charset="0"/>
                </a:endParaRPr>
              </a:p>
              <a:p>
                <a:pPr>
                  <a:spcAft>
                    <a:spcPts val="800"/>
                  </a:spcAft>
                </a:pPr>
                <a14:m>
                  <m:oMath xmlns:m="http://schemas.openxmlformats.org/officeDocument/2006/math">
                    <m:sSub>
                      <m:sSubPr>
                        <m:ctrlPr>
                          <a:rPr lang="en-US" sz="1000" i="1">
                            <a:solidFill>
                              <a:srgbClr val="FFFFFF"/>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1000" i="1">
                            <a:solidFill>
                              <a:srgbClr val="FFFFFF"/>
                            </a:solidFill>
                            <a:latin typeface="Cambria Math" panose="02040503050406030204" pitchFamily="18" charset="0"/>
                            <a:ea typeface="Calibri" panose="020F0502020204030204" pitchFamily="34" charset="0"/>
                            <a:cs typeface="Times New Roman" panose="02020603050405020304" pitchFamily="18" charset="0"/>
                          </a:rPr>
                          <m:t>𝑛</m:t>
                        </m:r>
                      </m:e>
                      <m:sub>
                        <m:r>
                          <a:rPr lang="en-US" sz="1000" i="1">
                            <a:solidFill>
                              <a:srgbClr val="FFFFFF"/>
                            </a:solidFill>
                            <a:latin typeface="Cambria Math" panose="02040503050406030204" pitchFamily="18" charset="0"/>
                            <a:ea typeface="Calibri" panose="020F0502020204030204" pitchFamily="34" charset="0"/>
                            <a:cs typeface="Times New Roman" panose="02020603050405020304" pitchFamily="18" charset="0"/>
                          </a:rPr>
                          <m:t>1</m:t>
                        </m:r>
                      </m:sub>
                    </m:sSub>
                  </m:oMath>
                </a14:m>
                <a:r>
                  <a:rPr lang="en-US" sz="1000" dirty="0">
                    <a:solidFill>
                      <a:srgbClr val="FFFFFF"/>
                    </a:solidFill>
                    <a:latin typeface="Inter" panose="020B0604020202020204" charset="0"/>
                    <a:ea typeface="Inter" panose="020B0604020202020204" charset="0"/>
                    <a:cs typeface="Times New Roman" panose="02020603050405020304" pitchFamily="18" charset="0"/>
                  </a:rPr>
                  <a:t>= fundamental transverse frequency after c cycles of freezing and thawing</a:t>
                </a:r>
                <a:r>
                  <a:rPr lang="en-US" sz="1000" dirty="0" smtClean="0">
                    <a:solidFill>
                      <a:srgbClr val="FFFFFF"/>
                    </a:solidFill>
                    <a:latin typeface="Inter" panose="020B0604020202020204" charset="0"/>
                    <a:ea typeface="Inter" panose="020B0604020202020204" charset="0"/>
                    <a:cs typeface="Times New Roman" panose="02020603050405020304" pitchFamily="18" charset="0"/>
                  </a:rPr>
                  <a:t>.</a:t>
                </a:r>
              </a:p>
              <a:p>
                <a:pPr>
                  <a:spcAft>
                    <a:spcPts val="800"/>
                  </a:spcAft>
                </a:pPr>
                <a:r>
                  <a:rPr lang="en-US" sz="1000" u="sng" dirty="0">
                    <a:solidFill>
                      <a:srgbClr val="FFFFFF"/>
                    </a:solidFill>
                    <a:latin typeface="Inter" panose="020B0604020202020204" charset="0"/>
                    <a:ea typeface="Inter" panose="020B0604020202020204" charset="0"/>
                    <a:cs typeface="Times New Roman" panose="02020603050405020304" pitchFamily="18" charset="0"/>
                  </a:rPr>
                  <a:t>The threshold value of this number is 60%</a:t>
                </a:r>
                <a:endParaRPr lang="en-US" sz="1000" u="sng" dirty="0">
                  <a:solidFill>
                    <a:srgbClr val="FFFFFF"/>
                  </a:solidFill>
                  <a:effectLst/>
                  <a:latin typeface="Inter" panose="020B0604020202020204" charset="0"/>
                  <a:ea typeface="Inter" panose="020B0604020202020204" charset="0"/>
                  <a:cs typeface="Times New Roman" panose="02020603050405020304" pitchFamily="18" charset="0"/>
                </a:endParaRPr>
              </a:p>
            </p:txBody>
          </p:sp>
        </mc:Choice>
        <mc:Fallback xmlns="">
          <p:sp>
            <p:nvSpPr>
              <p:cNvPr id="7" name="Прямоугольник 6"/>
              <p:cNvSpPr>
                <a:spLocks noRot="1" noChangeAspect="1" noMove="1" noResize="1" noEditPoints="1" noAdjustHandles="1" noChangeArrowheads="1" noChangeShapeType="1" noTextEdit="1"/>
              </p:cNvSpPr>
              <p:nvPr/>
            </p:nvSpPr>
            <p:spPr>
              <a:xfrm>
                <a:off x="6347459" y="2128511"/>
                <a:ext cx="2665911" cy="2257734"/>
              </a:xfrm>
              <a:prstGeom prst="rect">
                <a:avLst/>
              </a:prstGeom>
              <a:blipFill>
                <a:blip r:embed="rId6"/>
                <a:stretch>
                  <a:fillRect b="-539"/>
                </a:stretch>
              </a:blipFill>
            </p:spPr>
            <p:txBody>
              <a:bodyPr/>
              <a:lstStyle/>
              <a:p>
                <a:r>
                  <a:rPr lang="en-US">
                    <a:noFill/>
                  </a:rPr>
                  <a:t> </a:t>
                </a:r>
              </a:p>
            </p:txBody>
          </p:sp>
        </mc:Fallback>
      </mc:AlternateContent>
    </p:spTree>
    <p:extLst>
      <p:ext uri="{BB962C8B-B14F-4D97-AF65-F5344CB8AC3E}">
        <p14:creationId xmlns:p14="http://schemas.microsoft.com/office/powerpoint/2010/main" val="369633126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rotWithShape="1">
          <a:blip r:embed="rId2">
            <a:extLst>
              <a:ext uri="{28A0092B-C50C-407E-A947-70E740481C1C}">
                <a14:useLocalDpi xmlns:a14="http://schemas.microsoft.com/office/drawing/2010/main" val="0"/>
              </a:ext>
            </a:extLst>
          </a:blip>
          <a:srcRect t="2716" b="16543"/>
          <a:stretch/>
        </p:blipFill>
        <p:spPr>
          <a:xfrm>
            <a:off x="361842" y="1924966"/>
            <a:ext cx="3209161" cy="2382360"/>
          </a:xfrm>
          <a:prstGeom prst="rect">
            <a:avLst/>
          </a:prstGeom>
        </p:spPr>
      </p:pic>
      <p:pic>
        <p:nvPicPr>
          <p:cNvPr id="12" name="Рисунок 11"/>
          <p:cNvPicPr>
            <a:picLocks noChangeAspect="1"/>
          </p:cNvPicPr>
          <p:nvPr/>
        </p:nvPicPr>
        <p:blipFill rotWithShape="1">
          <a:blip r:embed="rId3">
            <a:extLst>
              <a:ext uri="{28A0092B-C50C-407E-A947-70E740481C1C}">
                <a14:useLocalDpi xmlns:a14="http://schemas.microsoft.com/office/drawing/2010/main" val="0"/>
              </a:ext>
            </a:extLst>
          </a:blip>
          <a:srcRect t="24691" b="11358"/>
          <a:stretch/>
        </p:blipFill>
        <p:spPr>
          <a:xfrm>
            <a:off x="3566972" y="1924574"/>
            <a:ext cx="2792068" cy="2380726"/>
          </a:xfrm>
          <a:prstGeom prst="rect">
            <a:avLst/>
          </a:prstGeom>
        </p:spPr>
      </p:pic>
      <p:sp>
        <p:nvSpPr>
          <p:cNvPr id="2" name="Заголовок 1"/>
          <p:cNvSpPr>
            <a:spLocks noGrp="1"/>
          </p:cNvSpPr>
          <p:nvPr>
            <p:ph type="title"/>
          </p:nvPr>
        </p:nvSpPr>
        <p:spPr>
          <a:xfrm>
            <a:off x="693420" y="802901"/>
            <a:ext cx="8138880" cy="572700"/>
          </a:xfrm>
        </p:spPr>
        <p:txBody>
          <a:bodyPr>
            <a:noAutofit/>
          </a:bodyPr>
          <a:lstStyle/>
          <a:p>
            <a:pPr>
              <a:buClr>
                <a:schemeClr val="bg1"/>
              </a:buClr>
            </a:pPr>
            <a:r>
              <a:rPr lang="en-US" sz="3600" dirty="0">
                <a:solidFill>
                  <a:schemeClr val="bg1"/>
                </a:solidFill>
                <a:latin typeface="Inter" panose="020B0604020202020204" charset="0"/>
                <a:ea typeface="Inter" panose="020B0604020202020204" charset="0"/>
              </a:rPr>
              <a:t>Sulfate attack</a:t>
            </a:r>
          </a:p>
        </p:txBody>
      </p:sp>
      <p:sp>
        <p:nvSpPr>
          <p:cNvPr id="3" name="Текст 2"/>
          <p:cNvSpPr>
            <a:spLocks noGrp="1"/>
          </p:cNvSpPr>
          <p:nvPr>
            <p:ph type="body" idx="1"/>
          </p:nvPr>
        </p:nvSpPr>
        <p:spPr>
          <a:xfrm>
            <a:off x="259080" y="1350376"/>
            <a:ext cx="8573220" cy="3416400"/>
          </a:xfrm>
        </p:spPr>
        <p:txBody>
          <a:bodyPr>
            <a:normAutofit/>
          </a:bodyPr>
          <a:lstStyle/>
          <a:p>
            <a:pPr>
              <a:lnSpc>
                <a:spcPct val="150000"/>
              </a:lnSpc>
              <a:buClr>
                <a:schemeClr val="bg1"/>
              </a:buClr>
            </a:pPr>
            <a:r>
              <a:rPr lang="en-US" dirty="0">
                <a:solidFill>
                  <a:schemeClr val="bg1"/>
                </a:solidFill>
                <a:latin typeface="Inter" panose="020B0604020202020204" charset="0"/>
                <a:ea typeface="Inter" panose="020B0604020202020204" charset="0"/>
              </a:rPr>
              <a:t>Conducted in accordance with ASTM C1012.</a:t>
            </a:r>
            <a:endParaRPr lang="en-US" u="sng" dirty="0">
              <a:solidFill>
                <a:schemeClr val="bg1"/>
              </a:solidFill>
              <a:latin typeface="Inter" panose="020B0604020202020204" charset="0"/>
              <a:ea typeface="Inter" panose="020B0604020202020204" charset="0"/>
            </a:endParaRPr>
          </a:p>
        </p:txBody>
      </p:sp>
      <p:pic>
        <p:nvPicPr>
          <p:cNvPr id="5" name="Google Shape;70;p15"/>
          <p:cNvPicPr preferRelativeResize="0"/>
          <p:nvPr/>
        </p:nvPicPr>
        <p:blipFill>
          <a:blip r:embed="rId4">
            <a:alphaModFix/>
          </a:blip>
          <a:stretch>
            <a:fillRect/>
          </a:stretch>
        </p:blipFill>
        <p:spPr>
          <a:xfrm>
            <a:off x="691100" y="255426"/>
            <a:ext cx="7577623" cy="547475"/>
          </a:xfrm>
          <a:prstGeom prst="rect">
            <a:avLst/>
          </a:prstGeom>
          <a:noFill/>
          <a:ln>
            <a:noFill/>
          </a:ln>
        </p:spPr>
      </p:pic>
      <p:sp>
        <p:nvSpPr>
          <p:cNvPr id="6" name="Google Shape;71;p15"/>
          <p:cNvSpPr txBox="1"/>
          <p:nvPr/>
        </p:nvSpPr>
        <p:spPr>
          <a:xfrm>
            <a:off x="5065675" y="255425"/>
            <a:ext cx="3468900" cy="553968"/>
          </a:xfrm>
          <a:prstGeom prst="rect">
            <a:avLst/>
          </a:prstGeom>
          <a:noFill/>
          <a:ln>
            <a:noFill/>
          </a:ln>
        </p:spPr>
        <p:txBody>
          <a:bodyPr spcFirstLastPara="1" wrap="square" lIns="91425" tIns="91425" rIns="91425" bIns="91425" anchor="t" anchorCtr="0">
            <a:spAutoFit/>
          </a:bodyPr>
          <a:lstStyle/>
          <a:p>
            <a:pPr lvl="0"/>
            <a:r>
              <a:rPr lang="en-US" sz="800" dirty="0">
                <a:solidFill>
                  <a:srgbClr val="FFFFFF"/>
                </a:solidFill>
                <a:latin typeface="Inter" panose="020B0604020202020204" charset="0"/>
                <a:ea typeface="Inter" panose="020B0604020202020204" charset="0"/>
                <a:cs typeface="Inter"/>
                <a:sym typeface="Inter"/>
              </a:rPr>
              <a:t>Durability and Mechanical Properties of Hybrid Concrete blended with Ground Granulated Blast Furnace Slag, </a:t>
            </a:r>
            <a:r>
              <a:rPr lang="en-US" sz="800" dirty="0" err="1">
                <a:solidFill>
                  <a:srgbClr val="FFFFFF"/>
                </a:solidFill>
                <a:latin typeface="Inter" panose="020B0604020202020204" charset="0"/>
                <a:ea typeface="Inter" panose="020B0604020202020204" charset="0"/>
                <a:cs typeface="Inter"/>
                <a:sym typeface="Inter"/>
              </a:rPr>
              <a:t>Metakaolin</a:t>
            </a:r>
            <a:r>
              <a:rPr lang="en-US" sz="800" dirty="0">
                <a:solidFill>
                  <a:srgbClr val="FFFFFF"/>
                </a:solidFill>
                <a:latin typeface="Inter" panose="020B0604020202020204" charset="0"/>
                <a:ea typeface="Inter" panose="020B0604020202020204" charset="0"/>
                <a:cs typeface="Inter"/>
                <a:sym typeface="Inter"/>
              </a:rPr>
              <a:t>, and Silica Fume</a:t>
            </a:r>
          </a:p>
        </p:txBody>
      </p:sp>
      <p:sp>
        <p:nvSpPr>
          <p:cNvPr id="10" name="Текст 2"/>
          <p:cNvSpPr txBox="1">
            <a:spLocks/>
          </p:cNvSpPr>
          <p:nvPr/>
        </p:nvSpPr>
        <p:spPr>
          <a:xfrm>
            <a:off x="311700" y="4438307"/>
            <a:ext cx="6066240" cy="53998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114300" indent="0" algn="ctr">
              <a:buClr>
                <a:schemeClr val="bg1"/>
              </a:buClr>
              <a:buNone/>
            </a:pPr>
            <a:r>
              <a:rPr lang="en-US" sz="1100" dirty="0" smtClean="0">
                <a:solidFill>
                  <a:schemeClr val="bg1"/>
                </a:solidFill>
                <a:latin typeface="Inter" panose="020B0604020202020204" charset="0"/>
                <a:ea typeface="Inter" panose="020B0604020202020204" charset="0"/>
              </a:rPr>
              <a:t>Fig 7. Sulfate attack equipment; a – curing in sulfate solution, b – length and weight change measurement of bars submerged into sulfate solution</a:t>
            </a:r>
            <a:endParaRPr lang="en-US" sz="1100" dirty="0">
              <a:solidFill>
                <a:schemeClr val="bg1"/>
              </a:solidFill>
              <a:latin typeface="Inter" panose="020B0604020202020204" charset="0"/>
              <a:ea typeface="Inter" panose="020B0604020202020204" charset="0"/>
            </a:endParaRPr>
          </a:p>
        </p:txBody>
      </p:sp>
      <p:sp>
        <p:nvSpPr>
          <p:cNvPr id="4" name="TextBox 3"/>
          <p:cNvSpPr txBox="1"/>
          <p:nvPr/>
        </p:nvSpPr>
        <p:spPr>
          <a:xfrm>
            <a:off x="408654" y="1891855"/>
            <a:ext cx="458836" cy="523220"/>
          </a:xfrm>
          <a:prstGeom prst="rect">
            <a:avLst/>
          </a:prstGeom>
          <a:noFill/>
        </p:spPr>
        <p:txBody>
          <a:bodyPr wrap="square" rtlCol="0">
            <a:spAutoFit/>
          </a:bodyPr>
          <a:lstStyle/>
          <a:p>
            <a:r>
              <a:rPr lang="en-US" sz="2800" dirty="0">
                <a:solidFill>
                  <a:schemeClr val="bg1"/>
                </a:solidFill>
                <a:latin typeface="Inter" panose="020B0604020202020204" charset="0"/>
                <a:ea typeface="Inter" panose="020B0604020202020204" charset="0"/>
              </a:rPr>
              <a:t>a</a:t>
            </a:r>
          </a:p>
        </p:txBody>
      </p:sp>
      <p:sp>
        <p:nvSpPr>
          <p:cNvPr id="11" name="TextBox 10"/>
          <p:cNvSpPr txBox="1"/>
          <p:nvPr/>
        </p:nvSpPr>
        <p:spPr>
          <a:xfrm>
            <a:off x="3547301" y="1877372"/>
            <a:ext cx="458836" cy="523220"/>
          </a:xfrm>
          <a:prstGeom prst="rect">
            <a:avLst/>
          </a:prstGeom>
          <a:noFill/>
        </p:spPr>
        <p:txBody>
          <a:bodyPr wrap="square" rtlCol="0">
            <a:spAutoFit/>
          </a:bodyPr>
          <a:lstStyle/>
          <a:p>
            <a:r>
              <a:rPr lang="en-US" sz="2800" dirty="0">
                <a:solidFill>
                  <a:schemeClr val="bg1"/>
                </a:solidFill>
                <a:latin typeface="Inter" panose="020B0604020202020204" charset="0"/>
                <a:ea typeface="Inter" panose="020B0604020202020204" charset="0"/>
              </a:rPr>
              <a:t>b</a:t>
            </a:r>
          </a:p>
        </p:txBody>
      </p:sp>
      <p:sp>
        <p:nvSpPr>
          <p:cNvPr id="8" name="Прямоугольник 7"/>
          <p:cNvSpPr/>
          <p:nvPr/>
        </p:nvSpPr>
        <p:spPr>
          <a:xfrm>
            <a:off x="6388100" y="2094697"/>
            <a:ext cx="2755900" cy="1815882"/>
          </a:xfrm>
          <a:prstGeom prst="rect">
            <a:avLst/>
          </a:prstGeom>
        </p:spPr>
        <p:txBody>
          <a:bodyPr wrap="square">
            <a:spAutoFit/>
          </a:bodyPr>
          <a:lstStyle/>
          <a:p>
            <a:r>
              <a:rPr lang="en-US" dirty="0">
                <a:solidFill>
                  <a:srgbClr val="FFFFFF"/>
                </a:solidFill>
                <a:latin typeface="Inter" panose="020B0604020202020204" charset="0"/>
                <a:ea typeface="Inter" panose="020B0604020202020204" charset="0"/>
              </a:rPr>
              <a:t>Length change of less than 0.10% at 6 months indicates </a:t>
            </a:r>
            <a:r>
              <a:rPr lang="en-US" u="sng" dirty="0">
                <a:solidFill>
                  <a:srgbClr val="FFFFFF"/>
                </a:solidFill>
                <a:latin typeface="Inter" panose="020B0604020202020204" charset="0"/>
                <a:ea typeface="Inter" panose="020B0604020202020204" charset="0"/>
              </a:rPr>
              <a:t>moderate sulfate resistance </a:t>
            </a:r>
            <a:r>
              <a:rPr lang="en-US" dirty="0">
                <a:solidFill>
                  <a:srgbClr val="FFFFFF"/>
                </a:solidFill>
                <a:latin typeface="Inter" panose="020B0604020202020204" charset="0"/>
                <a:ea typeface="Inter" panose="020B0604020202020204" charset="0"/>
              </a:rPr>
              <a:t>and a length change of less than 0.05% at 6 months (or less than 0.10% at 12 months) indicates </a:t>
            </a:r>
            <a:r>
              <a:rPr lang="en-US" u="sng" dirty="0">
                <a:solidFill>
                  <a:srgbClr val="FFFFFF"/>
                </a:solidFill>
                <a:latin typeface="Inter" panose="020B0604020202020204" charset="0"/>
                <a:ea typeface="Inter" panose="020B0604020202020204" charset="0"/>
              </a:rPr>
              <a:t>high sulfate resistance</a:t>
            </a:r>
          </a:p>
        </p:txBody>
      </p:sp>
    </p:spTree>
    <p:extLst>
      <p:ext uri="{BB962C8B-B14F-4D97-AF65-F5344CB8AC3E}">
        <p14:creationId xmlns:p14="http://schemas.microsoft.com/office/powerpoint/2010/main" val="406820183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93420" y="802901"/>
            <a:ext cx="8138880" cy="572700"/>
          </a:xfrm>
        </p:spPr>
        <p:txBody>
          <a:bodyPr>
            <a:noAutofit/>
          </a:bodyPr>
          <a:lstStyle/>
          <a:p>
            <a:pPr>
              <a:buClr>
                <a:schemeClr val="bg1"/>
              </a:buClr>
            </a:pPr>
            <a:r>
              <a:rPr lang="en-US" sz="3600" dirty="0">
                <a:solidFill>
                  <a:schemeClr val="bg1"/>
                </a:solidFill>
                <a:latin typeface="Inter" panose="020B0604020202020204" charset="0"/>
                <a:ea typeface="Inter" panose="020B0604020202020204" charset="0"/>
              </a:rPr>
              <a:t>Results and Discussion</a:t>
            </a:r>
          </a:p>
        </p:txBody>
      </p:sp>
      <p:sp>
        <p:nvSpPr>
          <p:cNvPr id="3" name="Текст 2"/>
          <p:cNvSpPr>
            <a:spLocks noGrp="1"/>
          </p:cNvSpPr>
          <p:nvPr>
            <p:ph type="body" idx="1"/>
          </p:nvPr>
        </p:nvSpPr>
        <p:spPr>
          <a:xfrm>
            <a:off x="243840" y="1510351"/>
            <a:ext cx="8588460" cy="3416400"/>
          </a:xfrm>
        </p:spPr>
        <p:txBody>
          <a:bodyPr>
            <a:normAutofit/>
          </a:bodyPr>
          <a:lstStyle/>
          <a:p>
            <a:pPr>
              <a:lnSpc>
                <a:spcPct val="150000"/>
              </a:lnSpc>
              <a:buClr>
                <a:schemeClr val="bg1"/>
              </a:buClr>
            </a:pPr>
            <a:r>
              <a:rPr lang="en-US" dirty="0">
                <a:solidFill>
                  <a:schemeClr val="bg1"/>
                </a:solidFill>
                <a:latin typeface="Inter"/>
                <a:ea typeface="Inter"/>
              </a:rPr>
              <a:t>Fresh Properties</a:t>
            </a:r>
          </a:p>
          <a:p>
            <a:pPr lvl="1">
              <a:lnSpc>
                <a:spcPct val="150000"/>
              </a:lnSpc>
              <a:buClr>
                <a:srgbClr val="FFFFFF"/>
              </a:buClr>
            </a:pPr>
            <a:r>
              <a:rPr lang="en-US" sz="1600" dirty="0">
                <a:solidFill>
                  <a:schemeClr val="bg1"/>
                </a:solidFill>
                <a:latin typeface="Inter"/>
                <a:ea typeface="Inter"/>
              </a:rPr>
              <a:t>Air content</a:t>
            </a:r>
          </a:p>
          <a:p>
            <a:pPr lvl="1">
              <a:lnSpc>
                <a:spcPct val="150000"/>
              </a:lnSpc>
              <a:buClr>
                <a:srgbClr val="FFFFFF"/>
              </a:buClr>
            </a:pPr>
            <a:r>
              <a:rPr lang="en-US" sz="1600" dirty="0">
                <a:solidFill>
                  <a:schemeClr val="bg1"/>
                </a:solidFill>
                <a:latin typeface="Inter"/>
                <a:ea typeface="Inter"/>
              </a:rPr>
              <a:t>Workability</a:t>
            </a:r>
          </a:p>
          <a:p>
            <a:pPr>
              <a:lnSpc>
                <a:spcPct val="150000"/>
              </a:lnSpc>
              <a:buClr>
                <a:schemeClr val="bg1"/>
              </a:buClr>
            </a:pPr>
            <a:r>
              <a:rPr lang="en-US" dirty="0">
                <a:solidFill>
                  <a:schemeClr val="bg1"/>
                </a:solidFill>
                <a:latin typeface="Inter"/>
                <a:ea typeface="Inter"/>
              </a:rPr>
              <a:t>Durability properties</a:t>
            </a:r>
          </a:p>
          <a:p>
            <a:pPr lvl="1">
              <a:lnSpc>
                <a:spcPct val="150000"/>
              </a:lnSpc>
              <a:buClr>
                <a:schemeClr val="bg1"/>
              </a:buClr>
            </a:pPr>
            <a:r>
              <a:rPr lang="en-US" sz="1600" dirty="0">
                <a:solidFill>
                  <a:schemeClr val="bg1"/>
                </a:solidFill>
                <a:latin typeface="Inter"/>
                <a:ea typeface="Inter"/>
              </a:rPr>
              <a:t>Compressive strength</a:t>
            </a:r>
          </a:p>
          <a:p>
            <a:pPr lvl="1">
              <a:lnSpc>
                <a:spcPct val="150000"/>
              </a:lnSpc>
              <a:buClr>
                <a:schemeClr val="bg1"/>
              </a:buClr>
            </a:pPr>
            <a:r>
              <a:rPr lang="en-US" sz="1600" dirty="0">
                <a:solidFill>
                  <a:schemeClr val="bg1"/>
                </a:solidFill>
                <a:latin typeface="Inter"/>
                <a:ea typeface="Inter"/>
              </a:rPr>
              <a:t>Freezing-thawing</a:t>
            </a:r>
          </a:p>
          <a:p>
            <a:pPr lvl="1">
              <a:lnSpc>
                <a:spcPct val="150000"/>
              </a:lnSpc>
              <a:buClr>
                <a:schemeClr val="bg1"/>
              </a:buClr>
            </a:pPr>
            <a:r>
              <a:rPr lang="en-US" sz="1600" dirty="0">
                <a:solidFill>
                  <a:schemeClr val="bg1"/>
                </a:solidFill>
                <a:latin typeface="Inter" panose="020B0604020202020204" charset="0"/>
                <a:ea typeface="Inter" panose="020B0604020202020204" charset="0"/>
              </a:rPr>
              <a:t>Non-steady-state migration</a:t>
            </a:r>
          </a:p>
          <a:p>
            <a:pPr lvl="1">
              <a:lnSpc>
                <a:spcPct val="150000"/>
              </a:lnSpc>
              <a:buClr>
                <a:schemeClr val="bg1"/>
              </a:buClr>
            </a:pPr>
            <a:r>
              <a:rPr lang="en-US" sz="1600" dirty="0">
                <a:solidFill>
                  <a:schemeClr val="bg1"/>
                </a:solidFill>
                <a:latin typeface="Inter"/>
                <a:ea typeface="Inter"/>
              </a:rPr>
              <a:t>Sulfate attack</a:t>
            </a:r>
            <a:endParaRPr lang="ru-RU" sz="1600" dirty="0">
              <a:solidFill>
                <a:schemeClr val="bg1"/>
              </a:solidFill>
              <a:latin typeface="Inter"/>
              <a:ea typeface="Inter"/>
            </a:endParaRPr>
          </a:p>
        </p:txBody>
      </p:sp>
      <p:pic>
        <p:nvPicPr>
          <p:cNvPr id="5" name="Google Shape;70;p15"/>
          <p:cNvPicPr preferRelativeResize="0"/>
          <p:nvPr/>
        </p:nvPicPr>
        <p:blipFill>
          <a:blip r:embed="rId2">
            <a:alphaModFix/>
          </a:blip>
          <a:stretch>
            <a:fillRect/>
          </a:stretch>
        </p:blipFill>
        <p:spPr>
          <a:xfrm>
            <a:off x="691100" y="255426"/>
            <a:ext cx="7577623" cy="547475"/>
          </a:xfrm>
          <a:prstGeom prst="rect">
            <a:avLst/>
          </a:prstGeom>
          <a:noFill/>
          <a:ln>
            <a:noFill/>
          </a:ln>
        </p:spPr>
      </p:pic>
      <p:sp>
        <p:nvSpPr>
          <p:cNvPr id="6" name="Google Shape;71;p15"/>
          <p:cNvSpPr txBox="1"/>
          <p:nvPr/>
        </p:nvSpPr>
        <p:spPr>
          <a:xfrm>
            <a:off x="5065675" y="255425"/>
            <a:ext cx="3468900" cy="553968"/>
          </a:xfrm>
          <a:prstGeom prst="rect">
            <a:avLst/>
          </a:prstGeom>
          <a:noFill/>
          <a:ln>
            <a:noFill/>
          </a:ln>
        </p:spPr>
        <p:txBody>
          <a:bodyPr spcFirstLastPara="1" wrap="square" lIns="91425" tIns="91425" rIns="91425" bIns="91425" anchor="t" anchorCtr="0">
            <a:spAutoFit/>
          </a:bodyPr>
          <a:lstStyle/>
          <a:p>
            <a:pPr lvl="0"/>
            <a:r>
              <a:rPr lang="en-US" sz="800" dirty="0">
                <a:solidFill>
                  <a:srgbClr val="FFFFFF"/>
                </a:solidFill>
                <a:latin typeface="Inter"/>
                <a:ea typeface="Inter"/>
                <a:cs typeface="Inter"/>
                <a:sym typeface="Inter"/>
              </a:rPr>
              <a:t>Durability and Mechanical Properties of Hybrid Concrete blended with Ground Granulated Blast Furnace Slag, </a:t>
            </a:r>
            <a:r>
              <a:rPr lang="en-US" sz="800" dirty="0" err="1">
                <a:solidFill>
                  <a:srgbClr val="FFFFFF"/>
                </a:solidFill>
                <a:latin typeface="Inter"/>
                <a:ea typeface="Inter"/>
                <a:cs typeface="Inter"/>
                <a:sym typeface="Inter"/>
              </a:rPr>
              <a:t>Metakaolin</a:t>
            </a:r>
            <a:r>
              <a:rPr lang="en-US" sz="800" dirty="0">
                <a:solidFill>
                  <a:srgbClr val="FFFFFF"/>
                </a:solidFill>
                <a:latin typeface="Inter"/>
                <a:ea typeface="Inter"/>
                <a:cs typeface="Inter"/>
                <a:sym typeface="Inter"/>
              </a:rPr>
              <a:t>, and Silica Fume</a:t>
            </a:r>
          </a:p>
        </p:txBody>
      </p:sp>
    </p:spTree>
    <p:extLst>
      <p:ext uri="{BB962C8B-B14F-4D97-AF65-F5344CB8AC3E}">
        <p14:creationId xmlns:p14="http://schemas.microsoft.com/office/powerpoint/2010/main" val="24986395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97424" y="802901"/>
            <a:ext cx="8134876" cy="572700"/>
          </a:xfrm>
        </p:spPr>
        <p:txBody>
          <a:bodyPr>
            <a:noAutofit/>
          </a:bodyPr>
          <a:lstStyle/>
          <a:p>
            <a:r>
              <a:rPr lang="en-US" sz="3600" dirty="0">
                <a:solidFill>
                  <a:schemeClr val="bg1"/>
                </a:solidFill>
                <a:latin typeface="Inter" panose="020B0604020202020204" charset="0"/>
                <a:ea typeface="Inter" panose="020B0604020202020204" charset="0"/>
              </a:rPr>
              <a:t>Outline</a:t>
            </a:r>
          </a:p>
        </p:txBody>
      </p:sp>
      <p:sp>
        <p:nvSpPr>
          <p:cNvPr id="3" name="Текст 2"/>
          <p:cNvSpPr>
            <a:spLocks noGrp="1"/>
          </p:cNvSpPr>
          <p:nvPr>
            <p:ph type="body" idx="1"/>
          </p:nvPr>
        </p:nvSpPr>
        <p:spPr>
          <a:xfrm>
            <a:off x="278969" y="1510351"/>
            <a:ext cx="8553331" cy="3416400"/>
          </a:xfrm>
        </p:spPr>
        <p:txBody>
          <a:bodyPr>
            <a:normAutofit/>
          </a:bodyPr>
          <a:lstStyle/>
          <a:p>
            <a:pPr marL="357188" indent="-357188">
              <a:buClr>
                <a:schemeClr val="bg1"/>
              </a:buClr>
            </a:pPr>
            <a:r>
              <a:rPr lang="en-US" sz="2400" dirty="0">
                <a:solidFill>
                  <a:schemeClr val="bg1"/>
                </a:solidFill>
                <a:latin typeface="Inter" panose="020B0604020202020204" charset="0"/>
                <a:ea typeface="Inter" panose="020B0604020202020204" charset="0"/>
              </a:rPr>
              <a:t>Introduction</a:t>
            </a:r>
          </a:p>
          <a:p>
            <a:pPr marL="357188" indent="-357188">
              <a:buClr>
                <a:schemeClr val="bg1"/>
              </a:buClr>
            </a:pPr>
            <a:r>
              <a:rPr lang="en-US" sz="2400" dirty="0">
                <a:solidFill>
                  <a:schemeClr val="bg1"/>
                </a:solidFill>
                <a:latin typeface="Inter" panose="020B0604020202020204" charset="0"/>
                <a:ea typeface="Inter" panose="020B0604020202020204" charset="0"/>
              </a:rPr>
              <a:t>Research methodology</a:t>
            </a:r>
          </a:p>
          <a:p>
            <a:pPr marL="720725" lvl="1">
              <a:buClr>
                <a:schemeClr val="bg1"/>
              </a:buClr>
            </a:pPr>
            <a:r>
              <a:rPr lang="en-US" sz="2000" dirty="0">
                <a:solidFill>
                  <a:schemeClr val="bg1"/>
                </a:solidFill>
                <a:latin typeface="Inter" panose="020B0604020202020204" charset="0"/>
                <a:ea typeface="Inter" panose="020B0604020202020204" charset="0"/>
              </a:rPr>
              <a:t>Experimental program</a:t>
            </a:r>
          </a:p>
          <a:p>
            <a:pPr marL="720725" lvl="1">
              <a:buClr>
                <a:schemeClr val="bg1"/>
              </a:buClr>
            </a:pPr>
            <a:r>
              <a:rPr lang="en-US" sz="2000" dirty="0">
                <a:solidFill>
                  <a:schemeClr val="bg1"/>
                </a:solidFill>
                <a:latin typeface="Inter" panose="020B0604020202020204" charset="0"/>
                <a:ea typeface="Inter" panose="020B0604020202020204" charset="0"/>
              </a:rPr>
              <a:t>Mix design</a:t>
            </a:r>
          </a:p>
          <a:p>
            <a:pPr marL="720725" lvl="1">
              <a:buClr>
                <a:schemeClr val="bg1"/>
              </a:buClr>
            </a:pPr>
            <a:r>
              <a:rPr lang="en-US" sz="2000" dirty="0">
                <a:solidFill>
                  <a:schemeClr val="bg1"/>
                </a:solidFill>
                <a:latin typeface="Inter" panose="020B0604020202020204" charset="0"/>
                <a:ea typeface="Inter" panose="020B0604020202020204" charset="0"/>
              </a:rPr>
              <a:t>Test Procedures</a:t>
            </a:r>
          </a:p>
          <a:p>
            <a:pPr marL="357188">
              <a:buClr>
                <a:schemeClr val="bg1"/>
              </a:buClr>
            </a:pPr>
            <a:r>
              <a:rPr lang="en-US" sz="2400" dirty="0">
                <a:solidFill>
                  <a:schemeClr val="bg1"/>
                </a:solidFill>
                <a:latin typeface="Inter" panose="020B0604020202020204" charset="0"/>
                <a:ea typeface="Inter" panose="020B0604020202020204" charset="0"/>
              </a:rPr>
              <a:t>Results and Discussion</a:t>
            </a:r>
          </a:p>
          <a:p>
            <a:pPr marL="357188">
              <a:buClr>
                <a:schemeClr val="bg1"/>
              </a:buClr>
            </a:pPr>
            <a:r>
              <a:rPr lang="en-US" sz="2400" dirty="0">
                <a:solidFill>
                  <a:schemeClr val="bg1"/>
                </a:solidFill>
                <a:latin typeface="Inter" panose="020B0604020202020204" charset="0"/>
                <a:ea typeface="Inter" panose="020B0604020202020204" charset="0"/>
              </a:rPr>
              <a:t>Conclusion</a:t>
            </a:r>
            <a:endParaRPr lang="en-US" sz="2400" dirty="0">
              <a:solidFill>
                <a:srgbClr val="FF0000"/>
              </a:solidFill>
              <a:latin typeface="Inter" panose="020B0604020202020204" charset="0"/>
              <a:ea typeface="Inter" panose="020B0604020202020204" charset="0"/>
            </a:endParaRPr>
          </a:p>
        </p:txBody>
      </p:sp>
      <p:pic>
        <p:nvPicPr>
          <p:cNvPr id="4" name="Google Shape;70;p15"/>
          <p:cNvPicPr preferRelativeResize="0"/>
          <p:nvPr/>
        </p:nvPicPr>
        <p:blipFill>
          <a:blip r:embed="rId2">
            <a:alphaModFix/>
          </a:blip>
          <a:stretch>
            <a:fillRect/>
          </a:stretch>
        </p:blipFill>
        <p:spPr>
          <a:xfrm>
            <a:off x="691100" y="255426"/>
            <a:ext cx="7577623" cy="547475"/>
          </a:xfrm>
          <a:prstGeom prst="rect">
            <a:avLst/>
          </a:prstGeom>
          <a:noFill/>
          <a:ln>
            <a:noFill/>
          </a:ln>
        </p:spPr>
      </p:pic>
      <p:sp>
        <p:nvSpPr>
          <p:cNvPr id="5" name="Google Shape;71;p15"/>
          <p:cNvSpPr txBox="1"/>
          <p:nvPr/>
        </p:nvSpPr>
        <p:spPr>
          <a:xfrm>
            <a:off x="5065675" y="255425"/>
            <a:ext cx="3468900" cy="553968"/>
          </a:xfrm>
          <a:prstGeom prst="rect">
            <a:avLst/>
          </a:prstGeom>
          <a:noFill/>
          <a:ln>
            <a:noFill/>
          </a:ln>
        </p:spPr>
        <p:txBody>
          <a:bodyPr spcFirstLastPara="1" wrap="square" lIns="91425" tIns="91425" rIns="91425" bIns="91425" anchor="t" anchorCtr="0">
            <a:spAutoFit/>
          </a:bodyPr>
          <a:lstStyle/>
          <a:p>
            <a:pPr lvl="0"/>
            <a:r>
              <a:rPr lang="en-US" sz="800" dirty="0">
                <a:solidFill>
                  <a:srgbClr val="FFFFFF"/>
                </a:solidFill>
                <a:latin typeface="Inter"/>
                <a:ea typeface="Inter"/>
                <a:cs typeface="Inter"/>
                <a:sym typeface="Inter"/>
              </a:rPr>
              <a:t>Durability and Mechanical Properties of Hybrid Concrete blended with Ground Granulated Blast Furnace Slag, </a:t>
            </a:r>
            <a:r>
              <a:rPr lang="en-US" sz="800" dirty="0" err="1">
                <a:solidFill>
                  <a:srgbClr val="FFFFFF"/>
                </a:solidFill>
                <a:latin typeface="Inter"/>
                <a:ea typeface="Inter"/>
                <a:cs typeface="Inter"/>
                <a:sym typeface="Inter"/>
              </a:rPr>
              <a:t>Metakaolin</a:t>
            </a:r>
            <a:r>
              <a:rPr lang="en-US" sz="800" dirty="0">
                <a:solidFill>
                  <a:srgbClr val="FFFFFF"/>
                </a:solidFill>
                <a:latin typeface="Inter"/>
                <a:ea typeface="Inter"/>
                <a:cs typeface="Inter"/>
                <a:sym typeface="Inter"/>
              </a:rPr>
              <a:t>, and Silica Fume</a:t>
            </a:r>
          </a:p>
        </p:txBody>
      </p:sp>
    </p:spTree>
    <p:extLst>
      <p:ext uri="{BB962C8B-B14F-4D97-AF65-F5344CB8AC3E}">
        <p14:creationId xmlns:p14="http://schemas.microsoft.com/office/powerpoint/2010/main" val="108970281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pic>
        <p:nvPicPr>
          <p:cNvPr id="70" name="Google Shape;70;p15"/>
          <p:cNvPicPr preferRelativeResize="0"/>
          <p:nvPr/>
        </p:nvPicPr>
        <p:blipFill>
          <a:blip r:embed="rId3">
            <a:alphaModFix/>
          </a:blip>
          <a:stretch>
            <a:fillRect/>
          </a:stretch>
        </p:blipFill>
        <p:spPr>
          <a:xfrm>
            <a:off x="691100" y="255426"/>
            <a:ext cx="7577623" cy="547475"/>
          </a:xfrm>
          <a:prstGeom prst="rect">
            <a:avLst/>
          </a:prstGeom>
          <a:noFill/>
          <a:ln>
            <a:noFill/>
          </a:ln>
        </p:spPr>
      </p:pic>
      <p:sp>
        <p:nvSpPr>
          <p:cNvPr id="71" name="Google Shape;71;p15"/>
          <p:cNvSpPr txBox="1"/>
          <p:nvPr/>
        </p:nvSpPr>
        <p:spPr>
          <a:xfrm>
            <a:off x="5065675" y="255425"/>
            <a:ext cx="3468900" cy="553968"/>
          </a:xfrm>
          <a:prstGeom prst="rect">
            <a:avLst/>
          </a:prstGeom>
          <a:noFill/>
          <a:ln>
            <a:noFill/>
          </a:ln>
        </p:spPr>
        <p:txBody>
          <a:bodyPr spcFirstLastPara="1" wrap="square" lIns="91425" tIns="91425" rIns="91425" bIns="91425" anchor="t" anchorCtr="0">
            <a:spAutoFit/>
          </a:bodyPr>
          <a:lstStyle/>
          <a:p>
            <a:pPr lvl="0"/>
            <a:r>
              <a:rPr lang="en-US" sz="800" dirty="0">
                <a:solidFill>
                  <a:srgbClr val="FFFFFF"/>
                </a:solidFill>
                <a:latin typeface="Inter"/>
                <a:ea typeface="Inter"/>
                <a:cs typeface="Inter"/>
                <a:sym typeface="Inter"/>
              </a:rPr>
              <a:t>Durability and Mechanical Properties of Hybrid Concrete blended with Ground Granulated Blast Furnace Slag, </a:t>
            </a:r>
            <a:r>
              <a:rPr lang="en-US" sz="800" dirty="0" err="1">
                <a:solidFill>
                  <a:srgbClr val="FFFFFF"/>
                </a:solidFill>
                <a:latin typeface="Inter"/>
                <a:ea typeface="Inter"/>
                <a:cs typeface="Inter"/>
                <a:sym typeface="Inter"/>
              </a:rPr>
              <a:t>Metakaolin</a:t>
            </a:r>
            <a:r>
              <a:rPr lang="en-US" sz="800" dirty="0">
                <a:solidFill>
                  <a:srgbClr val="FFFFFF"/>
                </a:solidFill>
                <a:latin typeface="Inter"/>
                <a:ea typeface="Inter"/>
                <a:cs typeface="Inter"/>
                <a:sym typeface="Inter"/>
              </a:rPr>
              <a:t>, and Silica Fume</a:t>
            </a:r>
          </a:p>
        </p:txBody>
      </p:sp>
      <p:sp>
        <p:nvSpPr>
          <p:cNvPr id="72" name="Google Shape;72;p15"/>
          <p:cNvSpPr txBox="1"/>
          <p:nvPr/>
        </p:nvSpPr>
        <p:spPr>
          <a:xfrm>
            <a:off x="691100" y="802901"/>
            <a:ext cx="7348000" cy="738633"/>
          </a:xfrm>
          <a:prstGeom prst="rect">
            <a:avLst/>
          </a:prstGeom>
          <a:noFill/>
          <a:ln>
            <a:noFill/>
          </a:ln>
        </p:spPr>
        <p:txBody>
          <a:bodyPr spcFirstLastPara="1" wrap="square" lIns="91425" tIns="91425" rIns="91425" bIns="91425" anchor="t" anchorCtr="0">
            <a:spAutoFit/>
          </a:bodyPr>
          <a:lstStyle/>
          <a:p>
            <a:pPr lvl="0"/>
            <a:r>
              <a:rPr lang="en-US" sz="3600" dirty="0">
                <a:solidFill>
                  <a:schemeClr val="bg1"/>
                </a:solidFill>
                <a:latin typeface="Inter" panose="020B0604020202020204" charset="0"/>
                <a:ea typeface="Inter" panose="020B0604020202020204" charset="0"/>
              </a:rPr>
              <a:t>Results and </a:t>
            </a:r>
            <a:r>
              <a:rPr lang="en-US" sz="3600" dirty="0" smtClean="0">
                <a:solidFill>
                  <a:schemeClr val="bg1"/>
                </a:solidFill>
                <a:latin typeface="Inter" panose="020B0604020202020204" charset="0"/>
                <a:ea typeface="Inter" panose="020B0604020202020204" charset="0"/>
              </a:rPr>
              <a:t>Discussion</a:t>
            </a:r>
            <a:r>
              <a:rPr lang="ru-RU" sz="3600" dirty="0" smtClean="0">
                <a:solidFill>
                  <a:schemeClr val="bg1"/>
                </a:solidFill>
                <a:latin typeface="Inter" panose="020B0604020202020204" charset="0"/>
                <a:ea typeface="Inter" panose="020B0604020202020204" charset="0"/>
              </a:rPr>
              <a:t> (</a:t>
            </a:r>
            <a:r>
              <a:rPr lang="en-US" sz="3600" dirty="0" smtClean="0">
                <a:solidFill>
                  <a:schemeClr val="bg1"/>
                </a:solidFill>
                <a:latin typeface="Inter" panose="020B0604020202020204" charset="0"/>
                <a:ea typeface="Inter" panose="020B0604020202020204" charset="0"/>
              </a:rPr>
              <a:t>cont’d)</a:t>
            </a:r>
            <a:endParaRPr sz="3600" dirty="0">
              <a:solidFill>
                <a:schemeClr val="lt1"/>
              </a:solidFill>
              <a:latin typeface="Inter"/>
              <a:ea typeface="Inter"/>
              <a:cs typeface="Inter"/>
              <a:sym typeface="Inter"/>
            </a:endParaRPr>
          </a:p>
        </p:txBody>
      </p:sp>
      <p:sp>
        <p:nvSpPr>
          <p:cNvPr id="6" name="Google Shape;72;p15"/>
          <p:cNvSpPr txBox="1"/>
          <p:nvPr/>
        </p:nvSpPr>
        <p:spPr>
          <a:xfrm>
            <a:off x="251460" y="1541534"/>
            <a:ext cx="8017263" cy="1708130"/>
          </a:xfrm>
          <a:prstGeom prst="rect">
            <a:avLst/>
          </a:prstGeom>
          <a:noFill/>
          <a:ln>
            <a:noFill/>
          </a:ln>
        </p:spPr>
        <p:txBody>
          <a:bodyPr spcFirstLastPara="1" wrap="square" lIns="91425" tIns="91425" rIns="91425" bIns="91425" anchor="t" anchorCtr="0">
            <a:spAutoFit/>
          </a:bodyPr>
          <a:lstStyle/>
          <a:p>
            <a:pPr marL="457200" lvl="0" indent="-342900">
              <a:lnSpc>
                <a:spcPct val="150000"/>
              </a:lnSpc>
              <a:buClr>
                <a:srgbClr val="FFFFFF"/>
              </a:buClr>
              <a:buSzPts val="1800"/>
              <a:buFont typeface="Arial"/>
              <a:buChar char="●"/>
            </a:pPr>
            <a:r>
              <a:rPr lang="en-US" sz="1800" dirty="0">
                <a:solidFill>
                  <a:schemeClr val="bg1"/>
                </a:solidFill>
                <a:latin typeface="Inter"/>
                <a:ea typeface="Inter"/>
              </a:rPr>
              <a:t>Durability properties</a:t>
            </a:r>
          </a:p>
          <a:p>
            <a:pPr marL="914400" lvl="1" indent="-317500">
              <a:lnSpc>
                <a:spcPct val="150000"/>
              </a:lnSpc>
              <a:buClr>
                <a:srgbClr val="FFFFFF"/>
              </a:buClr>
              <a:buSzPts val="1400"/>
              <a:buFont typeface="Arial"/>
              <a:buChar char="○"/>
            </a:pPr>
            <a:r>
              <a:rPr lang="en-US" sz="1600" dirty="0">
                <a:solidFill>
                  <a:schemeClr val="bg1"/>
                </a:solidFill>
                <a:latin typeface="Inter"/>
                <a:ea typeface="Inter"/>
              </a:rPr>
              <a:t>Freezing-thawing</a:t>
            </a:r>
          </a:p>
          <a:p>
            <a:pPr marL="914400" lvl="1" indent="-317500">
              <a:lnSpc>
                <a:spcPct val="150000"/>
              </a:lnSpc>
              <a:buClr>
                <a:srgbClr val="FFFFFF"/>
              </a:buClr>
              <a:buSzPts val="1400"/>
              <a:buFont typeface="Arial"/>
              <a:buChar char="○"/>
            </a:pPr>
            <a:r>
              <a:rPr lang="en-US" sz="1600" dirty="0">
                <a:solidFill>
                  <a:schemeClr val="bg1"/>
                </a:solidFill>
                <a:latin typeface="Inter" panose="020B0604020202020204" charset="0"/>
                <a:ea typeface="Inter" panose="020B0604020202020204" charset="0"/>
              </a:rPr>
              <a:t>Rapid chloride permeability and non-steady-state migration </a:t>
            </a:r>
            <a:endParaRPr lang="en-US" sz="1600" dirty="0" smtClean="0">
              <a:solidFill>
                <a:schemeClr val="bg1"/>
              </a:solidFill>
              <a:latin typeface="Inter" panose="020B0604020202020204" charset="0"/>
              <a:ea typeface="Inter" panose="020B0604020202020204" charset="0"/>
            </a:endParaRPr>
          </a:p>
          <a:p>
            <a:pPr marL="914400" lvl="1" indent="-317500">
              <a:lnSpc>
                <a:spcPct val="150000"/>
              </a:lnSpc>
              <a:buClr>
                <a:srgbClr val="FFFFFF"/>
              </a:buClr>
              <a:buSzPts val="1400"/>
              <a:buFont typeface="Arial"/>
              <a:buChar char="○"/>
            </a:pPr>
            <a:r>
              <a:rPr lang="en-US" sz="1600" dirty="0" smtClean="0">
                <a:solidFill>
                  <a:schemeClr val="bg1"/>
                </a:solidFill>
                <a:latin typeface="Inter"/>
                <a:ea typeface="Inter"/>
              </a:rPr>
              <a:t>Sulfate </a:t>
            </a:r>
            <a:r>
              <a:rPr lang="en-US" sz="1600" dirty="0">
                <a:solidFill>
                  <a:schemeClr val="bg1"/>
                </a:solidFill>
                <a:latin typeface="Inter"/>
                <a:ea typeface="Inter"/>
              </a:rPr>
              <a:t>attack</a:t>
            </a:r>
            <a:endParaRPr lang="ru-RU" sz="1600" dirty="0">
              <a:solidFill>
                <a:schemeClr val="bg1"/>
              </a:solidFill>
              <a:latin typeface="Inter"/>
              <a:ea typeface="Inter"/>
            </a:endParaRPr>
          </a:p>
        </p:txBody>
      </p:sp>
    </p:spTree>
    <p:extLst>
      <p:ext uri="{BB962C8B-B14F-4D97-AF65-F5344CB8AC3E}">
        <p14:creationId xmlns:p14="http://schemas.microsoft.com/office/powerpoint/2010/main" val="53453914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0560" y="802901"/>
            <a:ext cx="8161740" cy="572700"/>
          </a:xfrm>
        </p:spPr>
        <p:txBody>
          <a:bodyPr>
            <a:noAutofit/>
          </a:bodyPr>
          <a:lstStyle/>
          <a:p>
            <a:pPr>
              <a:buClr>
                <a:schemeClr val="bg1"/>
              </a:buClr>
            </a:pPr>
            <a:r>
              <a:rPr lang="en-US" sz="3600" dirty="0">
                <a:solidFill>
                  <a:schemeClr val="bg1"/>
                </a:solidFill>
                <a:latin typeface="Inter" panose="020B0604020202020204" charset="0"/>
                <a:ea typeface="Inter" panose="020B0604020202020204" charset="0"/>
              </a:rPr>
              <a:t>Fresh properties</a:t>
            </a:r>
          </a:p>
        </p:txBody>
      </p:sp>
      <p:pic>
        <p:nvPicPr>
          <p:cNvPr id="5" name="Google Shape;70;p15"/>
          <p:cNvPicPr preferRelativeResize="0"/>
          <p:nvPr/>
        </p:nvPicPr>
        <p:blipFill>
          <a:blip r:embed="rId2">
            <a:alphaModFix/>
          </a:blip>
          <a:stretch>
            <a:fillRect/>
          </a:stretch>
        </p:blipFill>
        <p:spPr>
          <a:xfrm>
            <a:off x="691100" y="255426"/>
            <a:ext cx="7577623" cy="547475"/>
          </a:xfrm>
          <a:prstGeom prst="rect">
            <a:avLst/>
          </a:prstGeom>
          <a:noFill/>
          <a:ln>
            <a:noFill/>
          </a:ln>
        </p:spPr>
      </p:pic>
      <p:sp>
        <p:nvSpPr>
          <p:cNvPr id="6" name="Google Shape;71;p15"/>
          <p:cNvSpPr txBox="1"/>
          <p:nvPr/>
        </p:nvSpPr>
        <p:spPr>
          <a:xfrm>
            <a:off x="5065675" y="255425"/>
            <a:ext cx="3468900" cy="553968"/>
          </a:xfrm>
          <a:prstGeom prst="rect">
            <a:avLst/>
          </a:prstGeom>
          <a:noFill/>
          <a:ln>
            <a:noFill/>
          </a:ln>
        </p:spPr>
        <p:txBody>
          <a:bodyPr spcFirstLastPara="1" wrap="square" lIns="91425" tIns="91425" rIns="91425" bIns="91425" anchor="t" anchorCtr="0">
            <a:spAutoFit/>
          </a:bodyPr>
          <a:lstStyle/>
          <a:p>
            <a:pPr lvl="0"/>
            <a:r>
              <a:rPr lang="en-US" sz="800" dirty="0">
                <a:solidFill>
                  <a:srgbClr val="FFFFFF"/>
                </a:solidFill>
                <a:latin typeface="Inter"/>
                <a:ea typeface="Inter"/>
                <a:cs typeface="Inter"/>
                <a:sym typeface="Inter"/>
              </a:rPr>
              <a:t>Durability and Mechanical Properties of Hybrid Concrete blended with Ground Granulated Blast Furnace Slag, </a:t>
            </a:r>
            <a:r>
              <a:rPr lang="en-US" sz="800" dirty="0" err="1">
                <a:solidFill>
                  <a:srgbClr val="FFFFFF"/>
                </a:solidFill>
                <a:latin typeface="Inter"/>
                <a:ea typeface="Inter"/>
                <a:cs typeface="Inter"/>
                <a:sym typeface="Inter"/>
              </a:rPr>
              <a:t>Metakaolin</a:t>
            </a:r>
            <a:r>
              <a:rPr lang="en-US" sz="800" dirty="0">
                <a:solidFill>
                  <a:srgbClr val="FFFFFF"/>
                </a:solidFill>
                <a:latin typeface="Inter"/>
                <a:ea typeface="Inter"/>
                <a:cs typeface="Inter"/>
                <a:sym typeface="Inter"/>
              </a:rPr>
              <a:t>, and Silica Fume</a:t>
            </a:r>
          </a:p>
        </p:txBody>
      </p:sp>
      <p:pic>
        <p:nvPicPr>
          <p:cNvPr id="11" name="Рисунок 10"/>
          <p:cNvPicPr/>
          <p:nvPr/>
        </p:nvPicPr>
        <p:blipFill>
          <a:blip r:embed="rId3"/>
          <a:stretch>
            <a:fillRect/>
          </a:stretch>
        </p:blipFill>
        <p:spPr>
          <a:xfrm>
            <a:off x="4651375" y="1857375"/>
            <a:ext cx="4276725" cy="2441575"/>
          </a:xfrm>
          <a:prstGeom prst="rect">
            <a:avLst/>
          </a:prstGeom>
        </p:spPr>
      </p:pic>
      <p:sp>
        <p:nvSpPr>
          <p:cNvPr id="10" name="Текст 2"/>
          <p:cNvSpPr txBox="1">
            <a:spLocks/>
          </p:cNvSpPr>
          <p:nvPr/>
        </p:nvSpPr>
        <p:spPr>
          <a:xfrm>
            <a:off x="393701" y="4338042"/>
            <a:ext cx="8280400" cy="316815"/>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114300" indent="0" algn="ctr">
              <a:lnSpc>
                <a:spcPct val="100000"/>
              </a:lnSpc>
              <a:buClr>
                <a:schemeClr val="bg1"/>
              </a:buClr>
              <a:buNone/>
            </a:pPr>
            <a:r>
              <a:rPr lang="en-US" sz="1100" dirty="0">
                <a:solidFill>
                  <a:schemeClr val="bg1"/>
                </a:solidFill>
                <a:latin typeface="Inter" panose="020B0604020202020204" charset="0"/>
                <a:ea typeface="Inter" panose="020B0604020202020204" charset="0"/>
              </a:rPr>
              <a:t>Fig 8. Air content and Slump of concrete mixtures</a:t>
            </a:r>
            <a:endParaRPr lang="ru-RU" sz="1100" dirty="0">
              <a:solidFill>
                <a:schemeClr val="bg1"/>
              </a:solidFill>
              <a:latin typeface="Inter" panose="020B0604020202020204" charset="0"/>
              <a:ea typeface="Inter" panose="020B0604020202020204" charset="0"/>
            </a:endParaRPr>
          </a:p>
        </p:txBody>
      </p:sp>
      <p:pic>
        <p:nvPicPr>
          <p:cNvPr id="8" name="Рисунок 7"/>
          <p:cNvPicPr/>
          <p:nvPr/>
        </p:nvPicPr>
        <p:blipFill>
          <a:blip r:embed="rId4"/>
          <a:stretch>
            <a:fillRect/>
          </a:stretch>
        </p:blipFill>
        <p:spPr>
          <a:xfrm>
            <a:off x="269875" y="1854200"/>
            <a:ext cx="4276725" cy="2438400"/>
          </a:xfrm>
          <a:prstGeom prst="rect">
            <a:avLst/>
          </a:prstGeom>
        </p:spPr>
      </p:pic>
    </p:spTree>
    <p:extLst>
      <p:ext uri="{BB962C8B-B14F-4D97-AF65-F5344CB8AC3E}">
        <p14:creationId xmlns:p14="http://schemas.microsoft.com/office/powerpoint/2010/main" val="211284794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93420" y="802901"/>
            <a:ext cx="8138880" cy="572700"/>
          </a:xfrm>
        </p:spPr>
        <p:txBody>
          <a:bodyPr>
            <a:noAutofit/>
          </a:bodyPr>
          <a:lstStyle/>
          <a:p>
            <a:pPr>
              <a:buClr>
                <a:schemeClr val="bg1"/>
              </a:buClr>
            </a:pPr>
            <a:r>
              <a:rPr lang="en-US" sz="3600" dirty="0">
                <a:solidFill>
                  <a:schemeClr val="bg1"/>
                </a:solidFill>
                <a:latin typeface="Inter" panose="020B0604020202020204" charset="0"/>
                <a:ea typeface="Inter" panose="020B0604020202020204" charset="0"/>
              </a:rPr>
              <a:t>Hardened unit weight</a:t>
            </a:r>
          </a:p>
        </p:txBody>
      </p:sp>
      <p:pic>
        <p:nvPicPr>
          <p:cNvPr id="5" name="Google Shape;70;p15"/>
          <p:cNvPicPr preferRelativeResize="0"/>
          <p:nvPr/>
        </p:nvPicPr>
        <p:blipFill>
          <a:blip r:embed="rId2">
            <a:alphaModFix/>
          </a:blip>
          <a:stretch>
            <a:fillRect/>
          </a:stretch>
        </p:blipFill>
        <p:spPr>
          <a:xfrm>
            <a:off x="691100" y="255426"/>
            <a:ext cx="7577623" cy="547475"/>
          </a:xfrm>
          <a:prstGeom prst="rect">
            <a:avLst/>
          </a:prstGeom>
          <a:noFill/>
          <a:ln>
            <a:noFill/>
          </a:ln>
        </p:spPr>
      </p:pic>
      <p:sp>
        <p:nvSpPr>
          <p:cNvPr id="6" name="Google Shape;71;p15"/>
          <p:cNvSpPr txBox="1"/>
          <p:nvPr/>
        </p:nvSpPr>
        <p:spPr>
          <a:xfrm>
            <a:off x="5065675" y="255425"/>
            <a:ext cx="3468900" cy="553968"/>
          </a:xfrm>
          <a:prstGeom prst="rect">
            <a:avLst/>
          </a:prstGeom>
          <a:noFill/>
          <a:ln>
            <a:noFill/>
          </a:ln>
        </p:spPr>
        <p:txBody>
          <a:bodyPr spcFirstLastPara="1" wrap="square" lIns="91425" tIns="91425" rIns="91425" bIns="91425" anchor="t" anchorCtr="0">
            <a:spAutoFit/>
          </a:bodyPr>
          <a:lstStyle/>
          <a:p>
            <a:pPr lvl="0"/>
            <a:r>
              <a:rPr lang="en-US" sz="800" dirty="0">
                <a:solidFill>
                  <a:srgbClr val="FFFFFF"/>
                </a:solidFill>
                <a:latin typeface="Inter" panose="020B0604020202020204" charset="0"/>
                <a:ea typeface="Inter" panose="020B0604020202020204" charset="0"/>
                <a:cs typeface="Inter"/>
                <a:sym typeface="Inter"/>
              </a:rPr>
              <a:t>Durability and Mechanical Properties of Hybrid Concrete blended with Ground Granulated Blast Furnace Slag, </a:t>
            </a:r>
            <a:r>
              <a:rPr lang="en-US" sz="800" dirty="0" err="1">
                <a:solidFill>
                  <a:srgbClr val="FFFFFF"/>
                </a:solidFill>
                <a:latin typeface="Inter" panose="020B0604020202020204" charset="0"/>
                <a:ea typeface="Inter" panose="020B0604020202020204" charset="0"/>
                <a:cs typeface="Inter"/>
                <a:sym typeface="Inter"/>
              </a:rPr>
              <a:t>Metakaolin</a:t>
            </a:r>
            <a:r>
              <a:rPr lang="en-US" sz="800" dirty="0">
                <a:solidFill>
                  <a:srgbClr val="FFFFFF"/>
                </a:solidFill>
                <a:latin typeface="Inter" panose="020B0604020202020204" charset="0"/>
                <a:ea typeface="Inter" panose="020B0604020202020204" charset="0"/>
                <a:cs typeface="Inter"/>
                <a:sym typeface="Inter"/>
              </a:rPr>
              <a:t>, and Silica Fume</a:t>
            </a:r>
          </a:p>
        </p:txBody>
      </p:sp>
      <p:sp>
        <p:nvSpPr>
          <p:cNvPr id="12" name="Текст 2"/>
          <p:cNvSpPr txBox="1">
            <a:spLocks/>
          </p:cNvSpPr>
          <p:nvPr/>
        </p:nvSpPr>
        <p:spPr>
          <a:xfrm>
            <a:off x="393701" y="4655542"/>
            <a:ext cx="8280400" cy="316815"/>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114300" indent="0" algn="ctr">
              <a:lnSpc>
                <a:spcPct val="100000"/>
              </a:lnSpc>
              <a:buClr>
                <a:schemeClr val="bg1"/>
              </a:buClr>
              <a:buNone/>
            </a:pPr>
            <a:r>
              <a:rPr lang="en-US" sz="1100" dirty="0">
                <a:solidFill>
                  <a:schemeClr val="bg1"/>
                </a:solidFill>
                <a:latin typeface="Inter" panose="020B0604020202020204" charset="0"/>
                <a:ea typeface="Inter" panose="020B0604020202020204" charset="0"/>
              </a:rPr>
              <a:t>Fig 9. Color-density value from most dense to least dense from left to right</a:t>
            </a:r>
            <a:endParaRPr lang="ru-RU" sz="1100" dirty="0">
              <a:solidFill>
                <a:schemeClr val="bg1"/>
              </a:solidFill>
              <a:latin typeface="Inter" panose="020B0604020202020204" charset="0"/>
              <a:ea typeface="Inter" panose="020B0604020202020204" charset="0"/>
            </a:endParaRPr>
          </a:p>
        </p:txBody>
      </p:sp>
      <p:pic>
        <p:nvPicPr>
          <p:cNvPr id="14" name="Рисунок 13"/>
          <p:cNvPicPr/>
          <p:nvPr/>
        </p:nvPicPr>
        <p:blipFill>
          <a:blip r:embed="rId3"/>
          <a:stretch>
            <a:fillRect/>
          </a:stretch>
        </p:blipFill>
        <p:spPr>
          <a:xfrm>
            <a:off x="2009775" y="1735940"/>
            <a:ext cx="5000625" cy="2419817"/>
          </a:xfrm>
          <a:prstGeom prst="rect">
            <a:avLst/>
          </a:prstGeom>
        </p:spPr>
      </p:pic>
      <p:sp>
        <p:nvSpPr>
          <p:cNvPr id="15" name="Текст 2"/>
          <p:cNvSpPr txBox="1">
            <a:spLocks/>
          </p:cNvSpPr>
          <p:nvPr/>
        </p:nvSpPr>
        <p:spPr>
          <a:xfrm>
            <a:off x="546101" y="1417042"/>
            <a:ext cx="8280400" cy="316815"/>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114300" indent="0" algn="ctr">
              <a:lnSpc>
                <a:spcPct val="100000"/>
              </a:lnSpc>
              <a:buClr>
                <a:schemeClr val="bg1"/>
              </a:buClr>
              <a:buNone/>
            </a:pPr>
            <a:r>
              <a:rPr lang="en-US" sz="1100" dirty="0">
                <a:solidFill>
                  <a:schemeClr val="bg1"/>
                </a:solidFill>
                <a:latin typeface="Inter" panose="020B0604020202020204" charset="0"/>
                <a:ea typeface="Inter" panose="020B0604020202020204" charset="0"/>
              </a:rPr>
              <a:t>Table 2. Density of all specimens by concrete mixtures and tests</a:t>
            </a:r>
          </a:p>
        </p:txBody>
      </p:sp>
      <p:pic>
        <p:nvPicPr>
          <p:cNvPr id="16" name="Рисунок 15"/>
          <p:cNvPicPr/>
          <p:nvPr/>
        </p:nvPicPr>
        <p:blipFill>
          <a:blip r:embed="rId4"/>
          <a:stretch>
            <a:fillRect/>
          </a:stretch>
        </p:blipFill>
        <p:spPr>
          <a:xfrm>
            <a:off x="2459355" y="4284980"/>
            <a:ext cx="4246245" cy="355417"/>
          </a:xfrm>
          <a:prstGeom prst="rect">
            <a:avLst/>
          </a:prstGeom>
        </p:spPr>
      </p:pic>
    </p:spTree>
    <p:extLst>
      <p:ext uri="{BB962C8B-B14F-4D97-AF65-F5344CB8AC3E}">
        <p14:creationId xmlns:p14="http://schemas.microsoft.com/office/powerpoint/2010/main" val="31612117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93420" y="802901"/>
            <a:ext cx="8138880" cy="572700"/>
          </a:xfrm>
        </p:spPr>
        <p:txBody>
          <a:bodyPr>
            <a:noAutofit/>
          </a:bodyPr>
          <a:lstStyle/>
          <a:p>
            <a:pPr>
              <a:buClr>
                <a:schemeClr val="bg1"/>
              </a:buClr>
            </a:pPr>
            <a:r>
              <a:rPr lang="en-US" sz="3600" dirty="0">
                <a:solidFill>
                  <a:schemeClr val="bg1"/>
                </a:solidFill>
                <a:latin typeface="Inter" panose="020B0604020202020204" charset="0"/>
                <a:ea typeface="Inter" panose="020B0604020202020204" charset="0"/>
              </a:rPr>
              <a:t>Compressive strength</a:t>
            </a:r>
          </a:p>
        </p:txBody>
      </p:sp>
      <p:pic>
        <p:nvPicPr>
          <p:cNvPr id="5" name="Google Shape;70;p15"/>
          <p:cNvPicPr preferRelativeResize="0"/>
          <p:nvPr/>
        </p:nvPicPr>
        <p:blipFill>
          <a:blip r:embed="rId2">
            <a:alphaModFix/>
          </a:blip>
          <a:stretch>
            <a:fillRect/>
          </a:stretch>
        </p:blipFill>
        <p:spPr>
          <a:xfrm>
            <a:off x="691100" y="255426"/>
            <a:ext cx="7577623" cy="547475"/>
          </a:xfrm>
          <a:prstGeom prst="rect">
            <a:avLst/>
          </a:prstGeom>
          <a:noFill/>
          <a:ln>
            <a:noFill/>
          </a:ln>
        </p:spPr>
      </p:pic>
      <p:sp>
        <p:nvSpPr>
          <p:cNvPr id="6" name="Google Shape;71;p15"/>
          <p:cNvSpPr txBox="1"/>
          <p:nvPr/>
        </p:nvSpPr>
        <p:spPr>
          <a:xfrm>
            <a:off x="5065675" y="255425"/>
            <a:ext cx="3468900" cy="553968"/>
          </a:xfrm>
          <a:prstGeom prst="rect">
            <a:avLst/>
          </a:prstGeom>
          <a:noFill/>
          <a:ln>
            <a:noFill/>
          </a:ln>
        </p:spPr>
        <p:txBody>
          <a:bodyPr spcFirstLastPara="1" wrap="square" lIns="91425" tIns="91425" rIns="91425" bIns="91425" anchor="t" anchorCtr="0">
            <a:spAutoFit/>
          </a:bodyPr>
          <a:lstStyle/>
          <a:p>
            <a:pPr lvl="0"/>
            <a:r>
              <a:rPr lang="en-US" sz="800" dirty="0">
                <a:solidFill>
                  <a:srgbClr val="FFFFFF"/>
                </a:solidFill>
                <a:latin typeface="Inter" panose="020B0604020202020204" charset="0"/>
                <a:ea typeface="Inter" panose="020B0604020202020204" charset="0"/>
                <a:cs typeface="Inter"/>
                <a:sym typeface="Inter"/>
              </a:rPr>
              <a:t>Durability and Mechanical Properties of Hybrid Concrete blended with Ground Granulated Blast Furnace Slag, </a:t>
            </a:r>
            <a:r>
              <a:rPr lang="en-US" sz="800" dirty="0" err="1">
                <a:solidFill>
                  <a:srgbClr val="FFFFFF"/>
                </a:solidFill>
                <a:latin typeface="Inter" panose="020B0604020202020204" charset="0"/>
                <a:ea typeface="Inter" panose="020B0604020202020204" charset="0"/>
                <a:cs typeface="Inter"/>
                <a:sym typeface="Inter"/>
              </a:rPr>
              <a:t>Metakaolin</a:t>
            </a:r>
            <a:r>
              <a:rPr lang="en-US" sz="800" dirty="0">
                <a:solidFill>
                  <a:srgbClr val="FFFFFF"/>
                </a:solidFill>
                <a:latin typeface="Inter" panose="020B0604020202020204" charset="0"/>
                <a:ea typeface="Inter" panose="020B0604020202020204" charset="0"/>
                <a:cs typeface="Inter"/>
                <a:sym typeface="Inter"/>
              </a:rPr>
              <a:t>, and Silica Fume</a:t>
            </a:r>
          </a:p>
        </p:txBody>
      </p:sp>
      <p:sp>
        <p:nvSpPr>
          <p:cNvPr id="12" name="Текст 2"/>
          <p:cNvSpPr txBox="1">
            <a:spLocks/>
          </p:cNvSpPr>
          <p:nvPr/>
        </p:nvSpPr>
        <p:spPr>
          <a:xfrm>
            <a:off x="393701" y="4338042"/>
            <a:ext cx="8280400" cy="316815"/>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114300" indent="0" algn="ctr">
              <a:lnSpc>
                <a:spcPct val="100000"/>
              </a:lnSpc>
              <a:buClr>
                <a:schemeClr val="bg1"/>
              </a:buClr>
              <a:buNone/>
            </a:pPr>
            <a:r>
              <a:rPr lang="en-US" sz="1100" dirty="0">
                <a:solidFill>
                  <a:schemeClr val="bg1"/>
                </a:solidFill>
                <a:latin typeface="Inter" panose="020B0604020202020204" charset="0"/>
                <a:ea typeface="Inter" panose="020B0604020202020204" charset="0"/>
              </a:rPr>
              <a:t>Fig 10. Concrete mixtures results: (a) compressive strength; (b) density</a:t>
            </a:r>
            <a:endParaRPr lang="ru-RU" sz="1100" dirty="0">
              <a:solidFill>
                <a:schemeClr val="bg1"/>
              </a:solidFill>
              <a:latin typeface="Inter" panose="020B0604020202020204" charset="0"/>
              <a:ea typeface="Inter" panose="020B0604020202020204" charset="0"/>
            </a:endParaRPr>
          </a:p>
        </p:txBody>
      </p:sp>
      <p:pic>
        <p:nvPicPr>
          <p:cNvPr id="11" name="Рисунок 10"/>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1480" y="1723707"/>
            <a:ext cx="4076434" cy="2435543"/>
          </a:xfrm>
          <a:prstGeom prst="rect">
            <a:avLst/>
          </a:prstGeom>
          <a:noFill/>
        </p:spPr>
      </p:pic>
      <p:pic>
        <p:nvPicPr>
          <p:cNvPr id="13" name="Рисунок 12"/>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93272" y="1720850"/>
            <a:ext cx="4090291" cy="2438400"/>
          </a:xfrm>
          <a:prstGeom prst="rect">
            <a:avLst/>
          </a:prstGeom>
          <a:noFill/>
          <a:ln>
            <a:noFill/>
          </a:ln>
        </p:spPr>
      </p:pic>
      <p:sp>
        <p:nvSpPr>
          <p:cNvPr id="8" name="Надпись 24"/>
          <p:cNvSpPr txBox="1"/>
          <p:nvPr/>
        </p:nvSpPr>
        <p:spPr>
          <a:xfrm>
            <a:off x="424497" y="3835400"/>
            <a:ext cx="477203" cy="292419"/>
          </a:xfrm>
          <a:prstGeom prst="rect">
            <a:avLst/>
          </a:prstGeom>
          <a:solidFill>
            <a:schemeClr val="lt1"/>
          </a:solidFill>
          <a:ln w="6350">
            <a:solidFill>
              <a:schemeClr val="bg1"/>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US" sz="1100" dirty="0">
                <a:effectLst/>
                <a:latin typeface="Inter" panose="020B0604020202020204" charset="0"/>
                <a:ea typeface="Inter" panose="020B0604020202020204" charset="0"/>
              </a:rPr>
              <a:t>(a)</a:t>
            </a:r>
            <a:endParaRPr lang="en-US" sz="1800" dirty="0">
              <a:effectLst/>
              <a:latin typeface="Inter" panose="020B0604020202020204" charset="0"/>
              <a:ea typeface="Inter" panose="020B0604020202020204" charset="0"/>
            </a:endParaRPr>
          </a:p>
        </p:txBody>
      </p:sp>
      <p:sp>
        <p:nvSpPr>
          <p:cNvPr id="9" name="Надпись 24"/>
          <p:cNvSpPr txBox="1"/>
          <p:nvPr/>
        </p:nvSpPr>
        <p:spPr>
          <a:xfrm>
            <a:off x="4615497" y="3848100"/>
            <a:ext cx="477203" cy="292419"/>
          </a:xfrm>
          <a:prstGeom prst="rect">
            <a:avLst/>
          </a:prstGeom>
          <a:solidFill>
            <a:schemeClr val="lt1"/>
          </a:solidFill>
          <a:ln w="6350">
            <a:solidFill>
              <a:schemeClr val="bg1"/>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US" sz="1100" dirty="0">
                <a:effectLst/>
                <a:latin typeface="Inter" panose="020B0604020202020204" charset="0"/>
                <a:ea typeface="Inter" panose="020B0604020202020204" charset="0"/>
              </a:rPr>
              <a:t>(b)</a:t>
            </a:r>
            <a:endParaRPr lang="en-US" sz="1800" dirty="0">
              <a:effectLst/>
              <a:latin typeface="Inter" panose="020B0604020202020204" charset="0"/>
              <a:ea typeface="Inter" panose="020B0604020202020204" charset="0"/>
            </a:endParaRPr>
          </a:p>
        </p:txBody>
      </p:sp>
    </p:spTree>
    <p:extLst>
      <p:ext uri="{BB962C8B-B14F-4D97-AF65-F5344CB8AC3E}">
        <p14:creationId xmlns:p14="http://schemas.microsoft.com/office/powerpoint/2010/main" val="36660552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Рисунок 14"/>
          <p:cNvPicPr/>
          <p:nvPr/>
        </p:nvPicPr>
        <p:blipFill>
          <a:blip r:embed="rId2">
            <a:extLst>
              <a:ext uri="{28A0092B-C50C-407E-A947-70E740481C1C}">
                <a14:useLocalDpi xmlns:a14="http://schemas.microsoft.com/office/drawing/2010/main" val="0"/>
              </a:ext>
            </a:extLst>
          </a:blip>
          <a:srcRect/>
          <a:stretch>
            <a:fillRect/>
          </a:stretch>
        </p:blipFill>
        <p:spPr bwMode="auto">
          <a:xfrm>
            <a:off x="408622" y="1767667"/>
            <a:ext cx="4074478" cy="2219601"/>
          </a:xfrm>
          <a:prstGeom prst="rect">
            <a:avLst/>
          </a:prstGeom>
          <a:noFill/>
          <a:ln>
            <a:noFill/>
          </a:ln>
        </p:spPr>
      </p:pic>
      <p:pic>
        <p:nvPicPr>
          <p:cNvPr id="16" name="Рисунок 15"/>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96281" y="1759057"/>
            <a:ext cx="4082770" cy="2237000"/>
          </a:xfrm>
          <a:prstGeom prst="rect">
            <a:avLst/>
          </a:prstGeom>
          <a:noFill/>
          <a:ln>
            <a:noFill/>
          </a:ln>
        </p:spPr>
      </p:pic>
      <p:sp>
        <p:nvSpPr>
          <p:cNvPr id="2" name="Заголовок 1"/>
          <p:cNvSpPr>
            <a:spLocks noGrp="1"/>
          </p:cNvSpPr>
          <p:nvPr>
            <p:ph type="title"/>
          </p:nvPr>
        </p:nvSpPr>
        <p:spPr>
          <a:xfrm>
            <a:off x="693420" y="802901"/>
            <a:ext cx="8138880" cy="572700"/>
          </a:xfrm>
        </p:spPr>
        <p:txBody>
          <a:bodyPr>
            <a:noAutofit/>
          </a:bodyPr>
          <a:lstStyle/>
          <a:p>
            <a:pPr>
              <a:buClr>
                <a:schemeClr val="bg1"/>
              </a:buClr>
            </a:pPr>
            <a:r>
              <a:rPr lang="en-US" sz="3600" dirty="0">
                <a:solidFill>
                  <a:schemeClr val="bg1"/>
                </a:solidFill>
                <a:latin typeface="Inter" panose="020B0604020202020204" charset="0"/>
                <a:ea typeface="Inter" panose="020B0604020202020204" charset="0"/>
              </a:rPr>
              <a:t>Porosity</a:t>
            </a:r>
          </a:p>
        </p:txBody>
      </p:sp>
      <p:pic>
        <p:nvPicPr>
          <p:cNvPr id="5" name="Google Shape;70;p15"/>
          <p:cNvPicPr preferRelativeResize="0"/>
          <p:nvPr/>
        </p:nvPicPr>
        <p:blipFill>
          <a:blip r:embed="rId4">
            <a:alphaModFix/>
          </a:blip>
          <a:stretch>
            <a:fillRect/>
          </a:stretch>
        </p:blipFill>
        <p:spPr>
          <a:xfrm>
            <a:off x="691100" y="255426"/>
            <a:ext cx="7577623" cy="547475"/>
          </a:xfrm>
          <a:prstGeom prst="rect">
            <a:avLst/>
          </a:prstGeom>
          <a:noFill/>
          <a:ln>
            <a:noFill/>
          </a:ln>
        </p:spPr>
      </p:pic>
      <p:sp>
        <p:nvSpPr>
          <p:cNvPr id="6" name="Google Shape;71;p15"/>
          <p:cNvSpPr txBox="1"/>
          <p:nvPr/>
        </p:nvSpPr>
        <p:spPr>
          <a:xfrm>
            <a:off x="5065675" y="255425"/>
            <a:ext cx="3468900" cy="553968"/>
          </a:xfrm>
          <a:prstGeom prst="rect">
            <a:avLst/>
          </a:prstGeom>
          <a:noFill/>
          <a:ln>
            <a:noFill/>
          </a:ln>
        </p:spPr>
        <p:txBody>
          <a:bodyPr spcFirstLastPara="1" wrap="square" lIns="91425" tIns="91425" rIns="91425" bIns="91425" anchor="t" anchorCtr="0">
            <a:spAutoFit/>
          </a:bodyPr>
          <a:lstStyle/>
          <a:p>
            <a:pPr lvl="0"/>
            <a:r>
              <a:rPr lang="en-US" sz="800" dirty="0">
                <a:solidFill>
                  <a:srgbClr val="FFFFFF"/>
                </a:solidFill>
                <a:latin typeface="Inter" panose="020B0604020202020204" charset="0"/>
                <a:ea typeface="Inter" panose="020B0604020202020204" charset="0"/>
                <a:cs typeface="Inter"/>
                <a:sym typeface="Inter"/>
              </a:rPr>
              <a:t>Durability and Mechanical Properties of Hybrid Concrete blended with Ground Granulated Blast Furnace Slag, </a:t>
            </a:r>
            <a:r>
              <a:rPr lang="en-US" sz="800" dirty="0" err="1">
                <a:solidFill>
                  <a:srgbClr val="FFFFFF"/>
                </a:solidFill>
                <a:latin typeface="Inter" panose="020B0604020202020204" charset="0"/>
                <a:ea typeface="Inter" panose="020B0604020202020204" charset="0"/>
                <a:cs typeface="Inter"/>
                <a:sym typeface="Inter"/>
              </a:rPr>
              <a:t>Metakaolin</a:t>
            </a:r>
            <a:r>
              <a:rPr lang="en-US" sz="800" dirty="0">
                <a:solidFill>
                  <a:srgbClr val="FFFFFF"/>
                </a:solidFill>
                <a:latin typeface="Inter" panose="020B0604020202020204" charset="0"/>
                <a:ea typeface="Inter" panose="020B0604020202020204" charset="0"/>
                <a:cs typeface="Inter"/>
                <a:sym typeface="Inter"/>
              </a:rPr>
              <a:t>, and Silica Fume</a:t>
            </a:r>
          </a:p>
        </p:txBody>
      </p:sp>
      <p:sp>
        <p:nvSpPr>
          <p:cNvPr id="12" name="Текст 2"/>
          <p:cNvSpPr txBox="1">
            <a:spLocks/>
          </p:cNvSpPr>
          <p:nvPr/>
        </p:nvSpPr>
        <p:spPr>
          <a:xfrm>
            <a:off x="393701" y="4214056"/>
            <a:ext cx="8280400" cy="316815"/>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114300" indent="0" algn="ctr">
              <a:lnSpc>
                <a:spcPct val="100000"/>
              </a:lnSpc>
              <a:buClr>
                <a:schemeClr val="bg1"/>
              </a:buClr>
              <a:buNone/>
            </a:pPr>
            <a:r>
              <a:rPr lang="en-US" sz="1100" dirty="0">
                <a:solidFill>
                  <a:schemeClr val="bg1"/>
                </a:solidFill>
                <a:latin typeface="Inter" panose="020B0604020202020204" charset="0"/>
                <a:ea typeface="Inter" panose="020B0604020202020204" charset="0"/>
              </a:rPr>
              <a:t>Fig 11. Porosity results of the hardened mixtures: (a) voids in %; (b) density</a:t>
            </a:r>
            <a:endParaRPr lang="ru-RU" sz="1100" dirty="0">
              <a:solidFill>
                <a:schemeClr val="bg1"/>
              </a:solidFill>
              <a:latin typeface="Inter" panose="020B0604020202020204" charset="0"/>
              <a:ea typeface="Inter" panose="020B0604020202020204" charset="0"/>
            </a:endParaRPr>
          </a:p>
        </p:txBody>
      </p:sp>
      <p:sp>
        <p:nvSpPr>
          <p:cNvPr id="10" name="Надпись 24"/>
          <p:cNvSpPr txBox="1"/>
          <p:nvPr/>
        </p:nvSpPr>
        <p:spPr>
          <a:xfrm>
            <a:off x="424497" y="3672667"/>
            <a:ext cx="477203" cy="292419"/>
          </a:xfrm>
          <a:prstGeom prst="rect">
            <a:avLst/>
          </a:prstGeom>
          <a:solidFill>
            <a:schemeClr val="lt1"/>
          </a:solidFill>
          <a:ln w="6350">
            <a:solidFill>
              <a:schemeClr val="bg1"/>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US" sz="1100" dirty="0">
                <a:effectLst/>
                <a:latin typeface="Inter" panose="020B0604020202020204" charset="0"/>
                <a:ea typeface="Inter" panose="020B0604020202020204" charset="0"/>
              </a:rPr>
              <a:t>(a)</a:t>
            </a:r>
            <a:endParaRPr lang="en-US" sz="1800" dirty="0">
              <a:effectLst/>
              <a:latin typeface="Inter" panose="020B0604020202020204" charset="0"/>
              <a:ea typeface="Inter" panose="020B0604020202020204" charset="0"/>
            </a:endParaRPr>
          </a:p>
        </p:txBody>
      </p:sp>
      <p:sp>
        <p:nvSpPr>
          <p:cNvPr id="14" name="Надпись 24"/>
          <p:cNvSpPr txBox="1"/>
          <p:nvPr/>
        </p:nvSpPr>
        <p:spPr>
          <a:xfrm>
            <a:off x="4615497" y="3685367"/>
            <a:ext cx="477203" cy="292419"/>
          </a:xfrm>
          <a:prstGeom prst="rect">
            <a:avLst/>
          </a:prstGeom>
          <a:solidFill>
            <a:schemeClr val="lt1"/>
          </a:solidFill>
          <a:ln w="6350">
            <a:solidFill>
              <a:schemeClr val="bg1"/>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US" sz="1100" dirty="0">
                <a:effectLst/>
                <a:latin typeface="Inter" panose="020B0604020202020204" charset="0"/>
                <a:ea typeface="Inter" panose="020B0604020202020204" charset="0"/>
              </a:rPr>
              <a:t>(b)</a:t>
            </a:r>
            <a:endParaRPr lang="en-US" sz="1800" dirty="0">
              <a:effectLst/>
              <a:latin typeface="Inter" panose="020B0604020202020204" charset="0"/>
              <a:ea typeface="Inter" panose="020B0604020202020204" charset="0"/>
            </a:endParaRPr>
          </a:p>
        </p:txBody>
      </p:sp>
    </p:spTree>
    <p:extLst>
      <p:ext uri="{BB962C8B-B14F-4D97-AF65-F5344CB8AC3E}">
        <p14:creationId xmlns:p14="http://schemas.microsoft.com/office/powerpoint/2010/main" val="38457361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stretch>
            <a:fillRect/>
          </a:stretch>
        </p:blipFill>
        <p:spPr>
          <a:xfrm>
            <a:off x="4584700" y="1724108"/>
            <a:ext cx="4102100" cy="2447842"/>
          </a:xfrm>
          <a:prstGeom prst="rect">
            <a:avLst/>
          </a:prstGeom>
        </p:spPr>
      </p:pic>
      <p:sp>
        <p:nvSpPr>
          <p:cNvPr id="2" name="Заголовок 1"/>
          <p:cNvSpPr>
            <a:spLocks noGrp="1"/>
          </p:cNvSpPr>
          <p:nvPr>
            <p:ph type="title"/>
          </p:nvPr>
        </p:nvSpPr>
        <p:spPr>
          <a:xfrm>
            <a:off x="693420" y="802901"/>
            <a:ext cx="8138880" cy="572700"/>
          </a:xfrm>
        </p:spPr>
        <p:txBody>
          <a:bodyPr>
            <a:noAutofit/>
          </a:bodyPr>
          <a:lstStyle/>
          <a:p>
            <a:pPr>
              <a:buClr>
                <a:schemeClr val="bg1"/>
              </a:buClr>
            </a:pPr>
            <a:r>
              <a:rPr lang="en-US" sz="3600" dirty="0" err="1">
                <a:solidFill>
                  <a:schemeClr val="bg1"/>
                </a:solidFill>
                <a:latin typeface="Inter" panose="020B0604020202020204" charset="0"/>
                <a:ea typeface="Inter" panose="020B0604020202020204" charset="0"/>
              </a:rPr>
              <a:t>Sorptivity</a:t>
            </a:r>
            <a:endParaRPr lang="en-US" sz="3600" dirty="0">
              <a:solidFill>
                <a:schemeClr val="bg1"/>
              </a:solidFill>
              <a:latin typeface="Inter" panose="020B0604020202020204" charset="0"/>
              <a:ea typeface="Inter" panose="020B0604020202020204" charset="0"/>
            </a:endParaRPr>
          </a:p>
        </p:txBody>
      </p:sp>
      <p:pic>
        <p:nvPicPr>
          <p:cNvPr id="5" name="Google Shape;70;p15"/>
          <p:cNvPicPr preferRelativeResize="0"/>
          <p:nvPr/>
        </p:nvPicPr>
        <p:blipFill>
          <a:blip r:embed="rId3">
            <a:alphaModFix/>
          </a:blip>
          <a:stretch>
            <a:fillRect/>
          </a:stretch>
        </p:blipFill>
        <p:spPr>
          <a:xfrm>
            <a:off x="691100" y="255426"/>
            <a:ext cx="7577623" cy="547475"/>
          </a:xfrm>
          <a:prstGeom prst="rect">
            <a:avLst/>
          </a:prstGeom>
          <a:noFill/>
          <a:ln>
            <a:noFill/>
          </a:ln>
        </p:spPr>
      </p:pic>
      <p:pic>
        <p:nvPicPr>
          <p:cNvPr id="14" name="Рисунок 13"/>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3701" y="1731963"/>
            <a:ext cx="4072657" cy="2430462"/>
          </a:xfrm>
          <a:prstGeom prst="rect">
            <a:avLst/>
          </a:prstGeom>
          <a:noFill/>
          <a:ln>
            <a:noFill/>
          </a:ln>
        </p:spPr>
      </p:pic>
      <p:sp>
        <p:nvSpPr>
          <p:cNvPr id="6" name="Google Shape;71;p15"/>
          <p:cNvSpPr txBox="1"/>
          <p:nvPr/>
        </p:nvSpPr>
        <p:spPr>
          <a:xfrm>
            <a:off x="5065675" y="255425"/>
            <a:ext cx="3468900" cy="553968"/>
          </a:xfrm>
          <a:prstGeom prst="rect">
            <a:avLst/>
          </a:prstGeom>
          <a:noFill/>
          <a:ln>
            <a:noFill/>
          </a:ln>
        </p:spPr>
        <p:txBody>
          <a:bodyPr spcFirstLastPara="1" wrap="square" lIns="91425" tIns="91425" rIns="91425" bIns="91425" anchor="t" anchorCtr="0">
            <a:spAutoFit/>
          </a:bodyPr>
          <a:lstStyle/>
          <a:p>
            <a:pPr lvl="0"/>
            <a:r>
              <a:rPr lang="en-US" sz="800" dirty="0">
                <a:solidFill>
                  <a:srgbClr val="FFFFFF"/>
                </a:solidFill>
                <a:latin typeface="Inter" panose="020B0604020202020204" charset="0"/>
                <a:ea typeface="Inter" panose="020B0604020202020204" charset="0"/>
                <a:cs typeface="Inter"/>
                <a:sym typeface="Inter"/>
              </a:rPr>
              <a:t>Durability and Mechanical Properties of Hybrid Concrete blended with Ground Granulated Blast Furnace Slag, </a:t>
            </a:r>
            <a:r>
              <a:rPr lang="en-US" sz="800" dirty="0" err="1">
                <a:solidFill>
                  <a:srgbClr val="FFFFFF"/>
                </a:solidFill>
                <a:latin typeface="Inter" panose="020B0604020202020204" charset="0"/>
                <a:ea typeface="Inter" panose="020B0604020202020204" charset="0"/>
                <a:cs typeface="Inter"/>
                <a:sym typeface="Inter"/>
              </a:rPr>
              <a:t>Metakaolin</a:t>
            </a:r>
            <a:r>
              <a:rPr lang="en-US" sz="800" dirty="0">
                <a:solidFill>
                  <a:srgbClr val="FFFFFF"/>
                </a:solidFill>
                <a:latin typeface="Inter" panose="020B0604020202020204" charset="0"/>
                <a:ea typeface="Inter" panose="020B0604020202020204" charset="0"/>
                <a:cs typeface="Inter"/>
                <a:sym typeface="Inter"/>
              </a:rPr>
              <a:t>, and Silica Fume</a:t>
            </a:r>
          </a:p>
        </p:txBody>
      </p:sp>
      <p:sp>
        <p:nvSpPr>
          <p:cNvPr id="12" name="Текст 2"/>
          <p:cNvSpPr txBox="1">
            <a:spLocks/>
          </p:cNvSpPr>
          <p:nvPr/>
        </p:nvSpPr>
        <p:spPr>
          <a:xfrm>
            <a:off x="393701" y="4338042"/>
            <a:ext cx="8280400" cy="316815"/>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114300" indent="0" algn="ctr">
              <a:lnSpc>
                <a:spcPct val="100000"/>
              </a:lnSpc>
              <a:buClr>
                <a:schemeClr val="bg1"/>
              </a:buClr>
              <a:buNone/>
            </a:pPr>
            <a:r>
              <a:rPr lang="en-US" sz="1100" dirty="0">
                <a:solidFill>
                  <a:schemeClr val="bg1"/>
                </a:solidFill>
                <a:latin typeface="Inter" panose="020B0604020202020204" charset="0"/>
                <a:ea typeface="Inter" panose="020B0604020202020204" charset="0"/>
              </a:rPr>
              <a:t>Fig 12. </a:t>
            </a:r>
            <a:r>
              <a:rPr lang="en-US" sz="1100" dirty="0" err="1">
                <a:solidFill>
                  <a:schemeClr val="bg1"/>
                </a:solidFill>
                <a:latin typeface="Inter" panose="020B0604020202020204" charset="0"/>
                <a:ea typeface="Inter" panose="020B0604020202020204" charset="0"/>
              </a:rPr>
              <a:t>Sorptivity</a:t>
            </a:r>
            <a:r>
              <a:rPr lang="en-US" sz="1100" dirty="0">
                <a:solidFill>
                  <a:schemeClr val="bg1"/>
                </a:solidFill>
                <a:latin typeface="Inter" panose="020B0604020202020204" charset="0"/>
                <a:ea typeface="Inter" panose="020B0604020202020204" charset="0"/>
              </a:rPr>
              <a:t> results of the mixtures: (a) the initial rate of absorption of 14 and 56-day specimens; (b) the secondary rate of absorption of 14 and 56-day specimens</a:t>
            </a:r>
            <a:endParaRPr lang="ru-RU" sz="1100" dirty="0">
              <a:solidFill>
                <a:schemeClr val="bg1"/>
              </a:solidFill>
              <a:latin typeface="Inter" panose="020B0604020202020204" charset="0"/>
              <a:ea typeface="Inter" panose="020B0604020202020204" charset="0"/>
            </a:endParaRPr>
          </a:p>
        </p:txBody>
      </p:sp>
      <p:sp>
        <p:nvSpPr>
          <p:cNvPr id="9" name="Надпись 24"/>
          <p:cNvSpPr txBox="1"/>
          <p:nvPr/>
        </p:nvSpPr>
        <p:spPr>
          <a:xfrm>
            <a:off x="424497" y="3835400"/>
            <a:ext cx="477203" cy="292419"/>
          </a:xfrm>
          <a:prstGeom prst="rect">
            <a:avLst/>
          </a:prstGeom>
          <a:solidFill>
            <a:schemeClr val="lt1"/>
          </a:solidFill>
          <a:ln w="6350">
            <a:solidFill>
              <a:schemeClr val="bg1"/>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US" sz="1100" dirty="0">
                <a:effectLst/>
                <a:latin typeface="Inter" panose="020B0604020202020204" charset="0"/>
                <a:ea typeface="Inter" panose="020B0604020202020204" charset="0"/>
              </a:rPr>
              <a:t>(a)</a:t>
            </a:r>
            <a:endParaRPr lang="en-US" sz="1800" dirty="0">
              <a:effectLst/>
              <a:latin typeface="Inter" panose="020B0604020202020204" charset="0"/>
              <a:ea typeface="Inter" panose="020B0604020202020204" charset="0"/>
            </a:endParaRPr>
          </a:p>
        </p:txBody>
      </p:sp>
      <p:sp>
        <p:nvSpPr>
          <p:cNvPr id="10" name="Надпись 24"/>
          <p:cNvSpPr txBox="1"/>
          <p:nvPr/>
        </p:nvSpPr>
        <p:spPr>
          <a:xfrm>
            <a:off x="4615497" y="3848100"/>
            <a:ext cx="477203" cy="292419"/>
          </a:xfrm>
          <a:prstGeom prst="rect">
            <a:avLst/>
          </a:prstGeom>
          <a:solidFill>
            <a:schemeClr val="lt1"/>
          </a:solidFill>
          <a:ln w="6350">
            <a:solidFill>
              <a:schemeClr val="bg1"/>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US" sz="1100" dirty="0">
                <a:effectLst/>
                <a:latin typeface="Inter" panose="020B0604020202020204" charset="0"/>
                <a:ea typeface="Inter" panose="020B0604020202020204" charset="0"/>
              </a:rPr>
              <a:t>(b)</a:t>
            </a:r>
            <a:endParaRPr lang="en-US" sz="1800" dirty="0">
              <a:effectLst/>
              <a:latin typeface="Inter" panose="020B0604020202020204" charset="0"/>
              <a:ea typeface="Inter" panose="020B0604020202020204" charset="0"/>
            </a:endParaRPr>
          </a:p>
        </p:txBody>
      </p:sp>
    </p:spTree>
    <p:extLst>
      <p:ext uri="{BB962C8B-B14F-4D97-AF65-F5344CB8AC3E}">
        <p14:creationId xmlns:p14="http://schemas.microsoft.com/office/powerpoint/2010/main" val="18566546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Рисунок 12"/>
          <p:cNvPicPr/>
          <p:nvPr/>
        </p:nvPicPr>
        <p:blipFill rotWithShape="1">
          <a:blip r:embed="rId2"/>
          <a:srcRect l="50174" r="-145"/>
          <a:stretch/>
        </p:blipFill>
        <p:spPr>
          <a:xfrm>
            <a:off x="4616450" y="1663382"/>
            <a:ext cx="4120243" cy="2273618"/>
          </a:xfrm>
          <a:prstGeom prst="rect">
            <a:avLst/>
          </a:prstGeom>
        </p:spPr>
      </p:pic>
      <p:pic>
        <p:nvPicPr>
          <p:cNvPr id="11" name="Рисунок 10"/>
          <p:cNvPicPr/>
          <p:nvPr/>
        </p:nvPicPr>
        <p:blipFill rotWithShape="1">
          <a:blip r:embed="rId2"/>
          <a:srcRect r="49826"/>
          <a:stretch/>
        </p:blipFill>
        <p:spPr>
          <a:xfrm>
            <a:off x="409575" y="1663382"/>
            <a:ext cx="4137025" cy="2273618"/>
          </a:xfrm>
          <a:prstGeom prst="rect">
            <a:avLst/>
          </a:prstGeom>
        </p:spPr>
      </p:pic>
      <p:sp>
        <p:nvSpPr>
          <p:cNvPr id="2" name="Заголовок 1"/>
          <p:cNvSpPr>
            <a:spLocks noGrp="1"/>
          </p:cNvSpPr>
          <p:nvPr>
            <p:ph type="title"/>
          </p:nvPr>
        </p:nvSpPr>
        <p:spPr>
          <a:xfrm>
            <a:off x="693420" y="802901"/>
            <a:ext cx="8138880" cy="572700"/>
          </a:xfrm>
        </p:spPr>
        <p:txBody>
          <a:bodyPr>
            <a:noAutofit/>
          </a:bodyPr>
          <a:lstStyle/>
          <a:p>
            <a:pPr>
              <a:buClr>
                <a:schemeClr val="bg1"/>
              </a:buClr>
            </a:pPr>
            <a:r>
              <a:rPr lang="en-US" sz="2000" dirty="0" smtClean="0">
                <a:solidFill>
                  <a:schemeClr val="bg1"/>
                </a:solidFill>
                <a:latin typeface="Inter" panose="020B0604020202020204" charset="0"/>
                <a:ea typeface="Inter" panose="020B0604020202020204" charset="0"/>
              </a:rPr>
              <a:t>Rapid </a:t>
            </a:r>
            <a:r>
              <a:rPr lang="en-US" sz="2000" dirty="0">
                <a:solidFill>
                  <a:schemeClr val="bg1"/>
                </a:solidFill>
                <a:latin typeface="Inter" panose="020B0604020202020204" charset="0"/>
                <a:ea typeface="Inter" panose="020B0604020202020204" charset="0"/>
              </a:rPr>
              <a:t>chloride permeability </a:t>
            </a:r>
            <a:r>
              <a:rPr lang="en-US" sz="2000" dirty="0" smtClean="0">
                <a:solidFill>
                  <a:schemeClr val="bg1"/>
                </a:solidFill>
                <a:latin typeface="Inter" panose="020B0604020202020204" charset="0"/>
                <a:ea typeface="Inter" panose="020B0604020202020204" charset="0"/>
              </a:rPr>
              <a:t>and non-steady-state migration</a:t>
            </a:r>
            <a:endParaRPr lang="en-US" sz="2000" dirty="0">
              <a:solidFill>
                <a:schemeClr val="bg1"/>
              </a:solidFill>
              <a:latin typeface="Inter" panose="020B0604020202020204" charset="0"/>
              <a:ea typeface="Inter" panose="020B0604020202020204" charset="0"/>
            </a:endParaRPr>
          </a:p>
        </p:txBody>
      </p:sp>
      <p:pic>
        <p:nvPicPr>
          <p:cNvPr id="5" name="Google Shape;70;p15"/>
          <p:cNvPicPr preferRelativeResize="0"/>
          <p:nvPr/>
        </p:nvPicPr>
        <p:blipFill>
          <a:blip r:embed="rId3">
            <a:alphaModFix/>
          </a:blip>
          <a:stretch>
            <a:fillRect/>
          </a:stretch>
        </p:blipFill>
        <p:spPr>
          <a:xfrm>
            <a:off x="691100" y="255426"/>
            <a:ext cx="7577623" cy="547475"/>
          </a:xfrm>
          <a:prstGeom prst="rect">
            <a:avLst/>
          </a:prstGeom>
          <a:noFill/>
          <a:ln>
            <a:noFill/>
          </a:ln>
        </p:spPr>
      </p:pic>
      <p:sp>
        <p:nvSpPr>
          <p:cNvPr id="6" name="Google Shape;71;p15"/>
          <p:cNvSpPr txBox="1"/>
          <p:nvPr/>
        </p:nvSpPr>
        <p:spPr>
          <a:xfrm>
            <a:off x="5065675" y="255425"/>
            <a:ext cx="3468900" cy="553968"/>
          </a:xfrm>
          <a:prstGeom prst="rect">
            <a:avLst/>
          </a:prstGeom>
          <a:noFill/>
          <a:ln>
            <a:noFill/>
          </a:ln>
        </p:spPr>
        <p:txBody>
          <a:bodyPr spcFirstLastPara="1" wrap="square" lIns="91425" tIns="91425" rIns="91425" bIns="91425" anchor="t" anchorCtr="0">
            <a:spAutoFit/>
          </a:bodyPr>
          <a:lstStyle/>
          <a:p>
            <a:pPr lvl="0"/>
            <a:r>
              <a:rPr lang="en-US" sz="800" dirty="0">
                <a:solidFill>
                  <a:srgbClr val="FFFFFF"/>
                </a:solidFill>
                <a:latin typeface="Inter" panose="020B0604020202020204" charset="0"/>
                <a:ea typeface="Inter" panose="020B0604020202020204" charset="0"/>
                <a:cs typeface="Inter"/>
                <a:sym typeface="Inter"/>
              </a:rPr>
              <a:t>Durability and Mechanical Properties of Hybrid Concrete blended with Ground Granulated Blast Furnace Slag, </a:t>
            </a:r>
            <a:r>
              <a:rPr lang="en-US" sz="800" dirty="0" err="1">
                <a:solidFill>
                  <a:srgbClr val="FFFFFF"/>
                </a:solidFill>
                <a:latin typeface="Inter" panose="020B0604020202020204" charset="0"/>
                <a:ea typeface="Inter" panose="020B0604020202020204" charset="0"/>
                <a:cs typeface="Inter"/>
                <a:sym typeface="Inter"/>
              </a:rPr>
              <a:t>Metakaolin</a:t>
            </a:r>
            <a:r>
              <a:rPr lang="en-US" sz="800" dirty="0">
                <a:solidFill>
                  <a:srgbClr val="FFFFFF"/>
                </a:solidFill>
                <a:latin typeface="Inter" panose="020B0604020202020204" charset="0"/>
                <a:ea typeface="Inter" panose="020B0604020202020204" charset="0"/>
                <a:cs typeface="Inter"/>
                <a:sym typeface="Inter"/>
              </a:rPr>
              <a:t>, and Silica Fume</a:t>
            </a:r>
          </a:p>
        </p:txBody>
      </p:sp>
      <p:sp>
        <p:nvSpPr>
          <p:cNvPr id="12" name="Текст 2"/>
          <p:cNvSpPr txBox="1">
            <a:spLocks/>
          </p:cNvSpPr>
          <p:nvPr/>
        </p:nvSpPr>
        <p:spPr>
          <a:xfrm>
            <a:off x="393701" y="4134842"/>
            <a:ext cx="8280400" cy="316815"/>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114300" indent="0" algn="ctr">
              <a:lnSpc>
                <a:spcPct val="100000"/>
              </a:lnSpc>
              <a:buClr>
                <a:schemeClr val="bg1"/>
              </a:buClr>
              <a:buNone/>
            </a:pPr>
            <a:r>
              <a:rPr lang="en-US" sz="1100" dirty="0">
                <a:solidFill>
                  <a:schemeClr val="bg1"/>
                </a:solidFill>
                <a:latin typeface="Inter" panose="020B0604020202020204" charset="0"/>
                <a:ea typeface="Inter" panose="020B0604020202020204" charset="0"/>
              </a:rPr>
              <a:t>Fig 13. Results of the concrete mixtures: (a) total charge passed through 14 and 56-day specimens; (b) non-steady-state migration coefficient of 14 and 56-day specimens</a:t>
            </a:r>
            <a:endParaRPr lang="ru-RU" sz="1100" dirty="0">
              <a:solidFill>
                <a:schemeClr val="bg1"/>
              </a:solidFill>
              <a:latin typeface="Inter" panose="020B0604020202020204" charset="0"/>
              <a:ea typeface="Inter" panose="020B0604020202020204" charset="0"/>
            </a:endParaRPr>
          </a:p>
        </p:txBody>
      </p:sp>
      <p:sp>
        <p:nvSpPr>
          <p:cNvPr id="9" name="Надпись 24"/>
          <p:cNvSpPr txBox="1"/>
          <p:nvPr/>
        </p:nvSpPr>
        <p:spPr>
          <a:xfrm>
            <a:off x="424497" y="3632200"/>
            <a:ext cx="477203" cy="292419"/>
          </a:xfrm>
          <a:prstGeom prst="rect">
            <a:avLst/>
          </a:prstGeom>
          <a:solidFill>
            <a:schemeClr val="lt1"/>
          </a:solidFill>
          <a:ln w="6350">
            <a:solidFill>
              <a:schemeClr val="bg1"/>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US" sz="1100" dirty="0">
                <a:effectLst/>
                <a:latin typeface="Inter" panose="020B0604020202020204" charset="0"/>
                <a:ea typeface="Inter" panose="020B0604020202020204" charset="0"/>
              </a:rPr>
              <a:t>(a)</a:t>
            </a:r>
            <a:endParaRPr lang="en-US" sz="1800" dirty="0">
              <a:effectLst/>
              <a:latin typeface="Inter" panose="020B0604020202020204" charset="0"/>
              <a:ea typeface="Inter" panose="020B0604020202020204" charset="0"/>
            </a:endParaRPr>
          </a:p>
        </p:txBody>
      </p:sp>
      <p:sp>
        <p:nvSpPr>
          <p:cNvPr id="16" name="Надпись 24"/>
          <p:cNvSpPr txBox="1"/>
          <p:nvPr/>
        </p:nvSpPr>
        <p:spPr>
          <a:xfrm>
            <a:off x="4615497" y="3637151"/>
            <a:ext cx="477203" cy="292419"/>
          </a:xfrm>
          <a:prstGeom prst="rect">
            <a:avLst/>
          </a:prstGeom>
          <a:solidFill>
            <a:schemeClr val="lt1"/>
          </a:solidFill>
          <a:ln w="6350">
            <a:solidFill>
              <a:schemeClr val="bg1"/>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US" sz="1100" dirty="0">
                <a:effectLst/>
                <a:latin typeface="Inter" panose="020B0604020202020204" charset="0"/>
                <a:ea typeface="Inter" panose="020B0604020202020204" charset="0"/>
              </a:rPr>
              <a:t>(b)</a:t>
            </a:r>
            <a:endParaRPr lang="en-US" sz="1800" dirty="0">
              <a:effectLst/>
              <a:latin typeface="Inter" panose="020B0604020202020204" charset="0"/>
              <a:ea typeface="Inter" panose="020B0604020202020204" charset="0"/>
            </a:endParaRPr>
          </a:p>
        </p:txBody>
      </p:sp>
    </p:spTree>
    <p:extLst>
      <p:ext uri="{BB962C8B-B14F-4D97-AF65-F5344CB8AC3E}">
        <p14:creationId xmlns:p14="http://schemas.microsoft.com/office/powerpoint/2010/main" val="16041574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Рисунок 9"/>
          <p:cNvPicPr/>
          <p:nvPr/>
        </p:nvPicPr>
        <p:blipFill rotWithShape="1">
          <a:blip r:embed="rId2"/>
          <a:srcRect r="50245"/>
          <a:stretch/>
        </p:blipFill>
        <p:spPr>
          <a:xfrm>
            <a:off x="396983" y="1863299"/>
            <a:ext cx="4145420" cy="2251501"/>
          </a:xfrm>
          <a:prstGeom prst="rect">
            <a:avLst/>
          </a:prstGeom>
          <a:ln>
            <a:noFill/>
          </a:ln>
        </p:spPr>
      </p:pic>
      <p:pic>
        <p:nvPicPr>
          <p:cNvPr id="14" name="Рисунок 13"/>
          <p:cNvPicPr/>
          <p:nvPr/>
        </p:nvPicPr>
        <p:blipFill rotWithShape="1">
          <a:blip r:embed="rId2"/>
          <a:srcRect l="49754" r="81"/>
          <a:stretch/>
        </p:blipFill>
        <p:spPr>
          <a:xfrm>
            <a:off x="4608808" y="1855765"/>
            <a:ext cx="4179592" cy="2251501"/>
          </a:xfrm>
          <a:prstGeom prst="rect">
            <a:avLst/>
          </a:prstGeom>
          <a:ln>
            <a:noFill/>
          </a:ln>
        </p:spPr>
      </p:pic>
      <p:sp>
        <p:nvSpPr>
          <p:cNvPr id="2" name="Заголовок 1"/>
          <p:cNvSpPr>
            <a:spLocks noGrp="1"/>
          </p:cNvSpPr>
          <p:nvPr>
            <p:ph type="title"/>
          </p:nvPr>
        </p:nvSpPr>
        <p:spPr>
          <a:xfrm>
            <a:off x="693420" y="802901"/>
            <a:ext cx="8138880" cy="572700"/>
          </a:xfrm>
        </p:spPr>
        <p:txBody>
          <a:bodyPr>
            <a:noAutofit/>
          </a:bodyPr>
          <a:lstStyle/>
          <a:p>
            <a:pPr>
              <a:buClr>
                <a:schemeClr val="bg1"/>
              </a:buClr>
            </a:pPr>
            <a:r>
              <a:rPr lang="en-US" sz="2000" dirty="0">
                <a:solidFill>
                  <a:schemeClr val="bg1"/>
                </a:solidFill>
                <a:latin typeface="Inter" panose="020B0604020202020204" charset="0"/>
                <a:ea typeface="Inter" panose="020B0604020202020204" charset="0"/>
              </a:rPr>
              <a:t>Rapid chloride permeability and non-steady-state </a:t>
            </a:r>
            <a:r>
              <a:rPr lang="en-US" sz="2000" dirty="0" smtClean="0">
                <a:solidFill>
                  <a:schemeClr val="bg1"/>
                </a:solidFill>
                <a:latin typeface="Inter" panose="020B0604020202020204" charset="0"/>
                <a:ea typeface="Inter" panose="020B0604020202020204" charset="0"/>
              </a:rPr>
              <a:t>migration (</a:t>
            </a:r>
            <a:r>
              <a:rPr lang="en-US" sz="2000" dirty="0">
                <a:solidFill>
                  <a:schemeClr val="bg1"/>
                </a:solidFill>
                <a:latin typeface="Inter" panose="020B0604020202020204" charset="0"/>
                <a:ea typeface="Inter" panose="020B0604020202020204" charset="0"/>
              </a:rPr>
              <a:t>cont’d)</a:t>
            </a:r>
          </a:p>
        </p:txBody>
      </p:sp>
      <p:pic>
        <p:nvPicPr>
          <p:cNvPr id="5" name="Google Shape;70;p15"/>
          <p:cNvPicPr preferRelativeResize="0"/>
          <p:nvPr/>
        </p:nvPicPr>
        <p:blipFill>
          <a:blip r:embed="rId3">
            <a:alphaModFix/>
          </a:blip>
          <a:stretch>
            <a:fillRect/>
          </a:stretch>
        </p:blipFill>
        <p:spPr>
          <a:xfrm>
            <a:off x="691100" y="255426"/>
            <a:ext cx="7577623" cy="547475"/>
          </a:xfrm>
          <a:prstGeom prst="rect">
            <a:avLst/>
          </a:prstGeom>
          <a:noFill/>
          <a:ln>
            <a:noFill/>
          </a:ln>
        </p:spPr>
      </p:pic>
      <p:sp>
        <p:nvSpPr>
          <p:cNvPr id="6" name="Google Shape;71;p15"/>
          <p:cNvSpPr txBox="1"/>
          <p:nvPr/>
        </p:nvSpPr>
        <p:spPr>
          <a:xfrm>
            <a:off x="5065675" y="255425"/>
            <a:ext cx="3468900" cy="553968"/>
          </a:xfrm>
          <a:prstGeom prst="rect">
            <a:avLst/>
          </a:prstGeom>
          <a:noFill/>
          <a:ln>
            <a:noFill/>
          </a:ln>
        </p:spPr>
        <p:txBody>
          <a:bodyPr spcFirstLastPara="1" wrap="square" lIns="91425" tIns="91425" rIns="91425" bIns="91425" anchor="t" anchorCtr="0">
            <a:spAutoFit/>
          </a:bodyPr>
          <a:lstStyle/>
          <a:p>
            <a:pPr lvl="0"/>
            <a:r>
              <a:rPr lang="en-US" sz="800" dirty="0">
                <a:solidFill>
                  <a:srgbClr val="FFFFFF"/>
                </a:solidFill>
                <a:latin typeface="Inter" panose="020B0604020202020204" charset="0"/>
                <a:ea typeface="Inter" panose="020B0604020202020204" charset="0"/>
                <a:cs typeface="Inter"/>
                <a:sym typeface="Inter"/>
              </a:rPr>
              <a:t>Durability and Mechanical Properties of Hybrid Concrete blended with Ground Granulated Blast Furnace Slag, </a:t>
            </a:r>
            <a:r>
              <a:rPr lang="en-US" sz="800" dirty="0" err="1">
                <a:solidFill>
                  <a:srgbClr val="FFFFFF"/>
                </a:solidFill>
                <a:latin typeface="Inter" panose="020B0604020202020204" charset="0"/>
                <a:ea typeface="Inter" panose="020B0604020202020204" charset="0"/>
                <a:cs typeface="Inter"/>
                <a:sym typeface="Inter"/>
              </a:rPr>
              <a:t>Metakaolin</a:t>
            </a:r>
            <a:r>
              <a:rPr lang="en-US" sz="800" dirty="0">
                <a:solidFill>
                  <a:srgbClr val="FFFFFF"/>
                </a:solidFill>
                <a:latin typeface="Inter" panose="020B0604020202020204" charset="0"/>
                <a:ea typeface="Inter" panose="020B0604020202020204" charset="0"/>
                <a:cs typeface="Inter"/>
                <a:sym typeface="Inter"/>
              </a:rPr>
              <a:t>, and Silica Fume</a:t>
            </a:r>
          </a:p>
        </p:txBody>
      </p:sp>
      <p:sp>
        <p:nvSpPr>
          <p:cNvPr id="12" name="Текст 2"/>
          <p:cNvSpPr txBox="1">
            <a:spLocks/>
          </p:cNvSpPr>
          <p:nvPr/>
        </p:nvSpPr>
        <p:spPr>
          <a:xfrm>
            <a:off x="393701" y="4338042"/>
            <a:ext cx="8280400" cy="316815"/>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114300" indent="0" algn="ctr">
              <a:lnSpc>
                <a:spcPct val="100000"/>
              </a:lnSpc>
              <a:buClr>
                <a:schemeClr val="bg1"/>
              </a:buClr>
              <a:buNone/>
            </a:pPr>
            <a:r>
              <a:rPr lang="en-US" sz="1100" dirty="0">
                <a:solidFill>
                  <a:schemeClr val="bg1"/>
                </a:solidFill>
                <a:latin typeface="Inter" panose="020B0604020202020204" charset="0"/>
                <a:ea typeface="Inter" panose="020B0604020202020204" charset="0"/>
              </a:rPr>
              <a:t>Fig 14. Non-steady-state migration coefficient vs total charge passed: (a) MK and control mixtures cured for 14 days; (b) SF and control mixtures cured for 56-days</a:t>
            </a:r>
            <a:endParaRPr lang="ru-RU" sz="1100" dirty="0">
              <a:solidFill>
                <a:schemeClr val="bg1"/>
              </a:solidFill>
              <a:latin typeface="Inter" panose="020B0604020202020204" charset="0"/>
              <a:ea typeface="Inter" panose="020B0604020202020204" charset="0"/>
            </a:endParaRPr>
          </a:p>
        </p:txBody>
      </p:sp>
      <p:sp>
        <p:nvSpPr>
          <p:cNvPr id="9" name="Надпись 24"/>
          <p:cNvSpPr txBox="1"/>
          <p:nvPr/>
        </p:nvSpPr>
        <p:spPr>
          <a:xfrm>
            <a:off x="399097" y="3803650"/>
            <a:ext cx="381953" cy="292419"/>
          </a:xfrm>
          <a:prstGeom prst="rect">
            <a:avLst/>
          </a:prstGeom>
          <a:solidFill>
            <a:schemeClr val="lt1"/>
          </a:solidFill>
          <a:ln w="6350">
            <a:solidFill>
              <a:schemeClr val="bg1"/>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US" sz="1100" dirty="0">
                <a:effectLst/>
                <a:latin typeface="Inter" panose="020B0604020202020204" charset="0"/>
                <a:ea typeface="Inter" panose="020B0604020202020204" charset="0"/>
              </a:rPr>
              <a:t>(a)</a:t>
            </a:r>
            <a:endParaRPr lang="en-US" sz="1800" dirty="0">
              <a:effectLst/>
              <a:latin typeface="Inter" panose="020B0604020202020204" charset="0"/>
              <a:ea typeface="Inter" panose="020B0604020202020204" charset="0"/>
            </a:endParaRPr>
          </a:p>
        </p:txBody>
      </p:sp>
      <p:sp>
        <p:nvSpPr>
          <p:cNvPr id="16" name="Надпись 24"/>
          <p:cNvSpPr txBox="1"/>
          <p:nvPr/>
        </p:nvSpPr>
        <p:spPr>
          <a:xfrm>
            <a:off x="4602797" y="3784600"/>
            <a:ext cx="375603" cy="292419"/>
          </a:xfrm>
          <a:prstGeom prst="rect">
            <a:avLst/>
          </a:prstGeom>
          <a:solidFill>
            <a:schemeClr val="lt1"/>
          </a:solidFill>
          <a:ln w="6350">
            <a:solidFill>
              <a:schemeClr val="bg1"/>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US" sz="1100" dirty="0">
                <a:effectLst/>
                <a:latin typeface="Inter" panose="020B0604020202020204" charset="0"/>
                <a:ea typeface="Inter" panose="020B0604020202020204" charset="0"/>
              </a:rPr>
              <a:t>(b)</a:t>
            </a:r>
            <a:endParaRPr lang="en-US" sz="1800" dirty="0">
              <a:effectLst/>
              <a:latin typeface="Inter" panose="020B0604020202020204" charset="0"/>
              <a:ea typeface="Inter" panose="020B0604020202020204" charset="0"/>
            </a:endParaRPr>
          </a:p>
        </p:txBody>
      </p:sp>
    </p:spTree>
    <p:extLst>
      <p:ext uri="{BB962C8B-B14F-4D97-AF65-F5344CB8AC3E}">
        <p14:creationId xmlns:p14="http://schemas.microsoft.com/office/powerpoint/2010/main" val="11299505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p:cNvPicPr>
            <a:picLocks noChangeAspect="1"/>
          </p:cNvPicPr>
          <p:nvPr/>
        </p:nvPicPr>
        <p:blipFill>
          <a:blip r:embed="rId3"/>
          <a:stretch>
            <a:fillRect/>
          </a:stretch>
        </p:blipFill>
        <p:spPr>
          <a:xfrm>
            <a:off x="133442" y="1803522"/>
            <a:ext cx="8930900" cy="1926649"/>
          </a:xfrm>
          <a:prstGeom prst="rect">
            <a:avLst/>
          </a:prstGeom>
        </p:spPr>
      </p:pic>
      <p:sp>
        <p:nvSpPr>
          <p:cNvPr id="2" name="Заголовок 1"/>
          <p:cNvSpPr>
            <a:spLocks noGrp="1"/>
          </p:cNvSpPr>
          <p:nvPr>
            <p:ph type="title"/>
          </p:nvPr>
        </p:nvSpPr>
        <p:spPr>
          <a:xfrm>
            <a:off x="701040" y="802901"/>
            <a:ext cx="8131260" cy="572700"/>
          </a:xfrm>
        </p:spPr>
        <p:txBody>
          <a:bodyPr>
            <a:noAutofit/>
          </a:bodyPr>
          <a:lstStyle/>
          <a:p>
            <a:r>
              <a:rPr lang="en-US" sz="3600" dirty="0">
                <a:solidFill>
                  <a:schemeClr val="bg1"/>
                </a:solidFill>
                <a:latin typeface="Inter" panose="020B0604020202020204" charset="0"/>
                <a:ea typeface="Inter" panose="020B0604020202020204" charset="0"/>
              </a:rPr>
              <a:t>Freezing-thawing</a:t>
            </a:r>
            <a:endParaRPr lang="en-US" sz="3600" dirty="0">
              <a:latin typeface="Inter" panose="020B0604020202020204" charset="0"/>
              <a:ea typeface="Inter" panose="020B0604020202020204" charset="0"/>
            </a:endParaRPr>
          </a:p>
        </p:txBody>
      </p:sp>
      <p:sp>
        <p:nvSpPr>
          <p:cNvPr id="3" name="Текст 2"/>
          <p:cNvSpPr>
            <a:spLocks noGrp="1"/>
          </p:cNvSpPr>
          <p:nvPr>
            <p:ph type="body" idx="1"/>
          </p:nvPr>
        </p:nvSpPr>
        <p:spPr>
          <a:xfrm>
            <a:off x="311700" y="3831643"/>
            <a:ext cx="8580840" cy="481944"/>
          </a:xfrm>
        </p:spPr>
        <p:txBody>
          <a:bodyPr anchor="ctr">
            <a:noAutofit/>
          </a:bodyPr>
          <a:lstStyle/>
          <a:p>
            <a:pPr marL="114300" indent="0" algn="ctr">
              <a:lnSpc>
                <a:spcPct val="150000"/>
              </a:lnSpc>
              <a:buNone/>
            </a:pPr>
            <a:r>
              <a:rPr lang="en-US" sz="1100" dirty="0">
                <a:solidFill>
                  <a:schemeClr val="bg1"/>
                </a:solidFill>
                <a:latin typeface="Inter"/>
                <a:ea typeface="Inter"/>
              </a:rPr>
              <a:t>Fig 15. F-T test results of mixture groups: (a) ultrasonic pulse velocity of control mixtures; (b) ultrasonic pulse velocity of MK mixtures; (c) ultrasonic pulse velocity of SF mixtures</a:t>
            </a:r>
            <a:endParaRPr lang="ru-RU" sz="1100" dirty="0">
              <a:solidFill>
                <a:schemeClr val="bg1"/>
              </a:solidFill>
              <a:latin typeface="Inter"/>
              <a:ea typeface="Inter"/>
            </a:endParaRPr>
          </a:p>
        </p:txBody>
      </p:sp>
      <p:pic>
        <p:nvPicPr>
          <p:cNvPr id="5" name="Google Shape;70;p15"/>
          <p:cNvPicPr preferRelativeResize="0"/>
          <p:nvPr/>
        </p:nvPicPr>
        <p:blipFill>
          <a:blip r:embed="rId4">
            <a:alphaModFix/>
          </a:blip>
          <a:stretch>
            <a:fillRect/>
          </a:stretch>
        </p:blipFill>
        <p:spPr>
          <a:xfrm>
            <a:off x="691100" y="255426"/>
            <a:ext cx="7577623" cy="547475"/>
          </a:xfrm>
          <a:prstGeom prst="rect">
            <a:avLst/>
          </a:prstGeom>
          <a:noFill/>
          <a:ln>
            <a:noFill/>
          </a:ln>
        </p:spPr>
      </p:pic>
      <p:sp>
        <p:nvSpPr>
          <p:cNvPr id="6" name="Google Shape;71;p15"/>
          <p:cNvSpPr txBox="1"/>
          <p:nvPr/>
        </p:nvSpPr>
        <p:spPr>
          <a:xfrm>
            <a:off x="5065675" y="255425"/>
            <a:ext cx="3468900" cy="553968"/>
          </a:xfrm>
          <a:prstGeom prst="rect">
            <a:avLst/>
          </a:prstGeom>
          <a:noFill/>
          <a:ln>
            <a:noFill/>
          </a:ln>
        </p:spPr>
        <p:txBody>
          <a:bodyPr spcFirstLastPara="1" wrap="square" lIns="91425" tIns="91425" rIns="91425" bIns="91425" anchor="t" anchorCtr="0">
            <a:spAutoFit/>
          </a:bodyPr>
          <a:lstStyle/>
          <a:p>
            <a:pPr lvl="0"/>
            <a:r>
              <a:rPr lang="en-US" sz="800" dirty="0">
                <a:solidFill>
                  <a:srgbClr val="FFFFFF"/>
                </a:solidFill>
                <a:latin typeface="Inter"/>
                <a:ea typeface="Inter"/>
                <a:cs typeface="Inter"/>
                <a:sym typeface="Inter"/>
              </a:rPr>
              <a:t>Durability and Mechanical Properties of Hybrid Concrete blended with Ground Granulated Blast Furnace Slag, </a:t>
            </a:r>
            <a:r>
              <a:rPr lang="en-US" sz="800" dirty="0" err="1">
                <a:solidFill>
                  <a:srgbClr val="FFFFFF"/>
                </a:solidFill>
                <a:latin typeface="Inter"/>
                <a:ea typeface="Inter"/>
                <a:cs typeface="Inter"/>
                <a:sym typeface="Inter"/>
              </a:rPr>
              <a:t>Metakaolin</a:t>
            </a:r>
            <a:r>
              <a:rPr lang="en-US" sz="800" dirty="0">
                <a:solidFill>
                  <a:srgbClr val="FFFFFF"/>
                </a:solidFill>
                <a:latin typeface="Inter"/>
                <a:ea typeface="Inter"/>
                <a:cs typeface="Inter"/>
                <a:sym typeface="Inter"/>
              </a:rPr>
              <a:t>, and Silica Fume</a:t>
            </a:r>
          </a:p>
        </p:txBody>
      </p:sp>
      <p:sp>
        <p:nvSpPr>
          <p:cNvPr id="7" name="Надпись 24"/>
          <p:cNvSpPr txBox="1"/>
          <p:nvPr/>
        </p:nvSpPr>
        <p:spPr>
          <a:xfrm>
            <a:off x="83533" y="3533183"/>
            <a:ext cx="373667" cy="292419"/>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US" sz="800" dirty="0">
                <a:effectLst/>
                <a:latin typeface="Inter" panose="020B0604020202020204" charset="0"/>
                <a:ea typeface="Inter" panose="020B0604020202020204" charset="0"/>
              </a:rPr>
              <a:t>(a)</a:t>
            </a:r>
            <a:endParaRPr lang="en-US" sz="1100" dirty="0">
              <a:effectLst/>
              <a:latin typeface="Inter" panose="020B0604020202020204" charset="0"/>
              <a:ea typeface="Inter" panose="020B0604020202020204" charset="0"/>
            </a:endParaRPr>
          </a:p>
        </p:txBody>
      </p:sp>
      <p:sp>
        <p:nvSpPr>
          <p:cNvPr id="9" name="Надпись 24"/>
          <p:cNvSpPr txBox="1"/>
          <p:nvPr/>
        </p:nvSpPr>
        <p:spPr>
          <a:xfrm>
            <a:off x="3107055" y="3530600"/>
            <a:ext cx="373667" cy="292419"/>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US" sz="800" dirty="0">
                <a:effectLst/>
                <a:latin typeface="Inter" panose="020B0604020202020204" charset="0"/>
                <a:ea typeface="Inter" panose="020B0604020202020204" charset="0"/>
              </a:rPr>
              <a:t>(b)</a:t>
            </a:r>
            <a:endParaRPr lang="en-US" sz="1100" dirty="0">
              <a:effectLst/>
              <a:latin typeface="Inter" panose="020B0604020202020204" charset="0"/>
              <a:ea typeface="Inter" panose="020B0604020202020204" charset="0"/>
            </a:endParaRPr>
          </a:p>
        </p:txBody>
      </p:sp>
      <p:sp>
        <p:nvSpPr>
          <p:cNvPr id="10" name="Надпись 24"/>
          <p:cNvSpPr txBox="1"/>
          <p:nvPr/>
        </p:nvSpPr>
        <p:spPr>
          <a:xfrm>
            <a:off x="6143124" y="3535767"/>
            <a:ext cx="373667" cy="292419"/>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US" sz="800" dirty="0">
                <a:effectLst/>
                <a:latin typeface="Inter" panose="020B0604020202020204" charset="0"/>
                <a:ea typeface="Inter" panose="020B0604020202020204" charset="0"/>
              </a:rPr>
              <a:t>(c)</a:t>
            </a:r>
            <a:endParaRPr lang="en-US" sz="1100" dirty="0">
              <a:effectLst/>
              <a:latin typeface="Inter" panose="020B0604020202020204" charset="0"/>
              <a:ea typeface="Inter" panose="020B0604020202020204" charset="0"/>
            </a:endParaRPr>
          </a:p>
        </p:txBody>
      </p:sp>
    </p:spTree>
    <p:extLst>
      <p:ext uri="{BB962C8B-B14F-4D97-AF65-F5344CB8AC3E}">
        <p14:creationId xmlns:p14="http://schemas.microsoft.com/office/powerpoint/2010/main" val="187694639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88796" y="1847211"/>
            <a:ext cx="8908894" cy="1924690"/>
          </a:xfrm>
          <a:prstGeom prst="rect">
            <a:avLst/>
          </a:prstGeom>
        </p:spPr>
      </p:pic>
      <p:sp>
        <p:nvSpPr>
          <p:cNvPr id="2" name="Заголовок 1"/>
          <p:cNvSpPr>
            <a:spLocks noGrp="1"/>
          </p:cNvSpPr>
          <p:nvPr>
            <p:ph type="title"/>
          </p:nvPr>
        </p:nvSpPr>
        <p:spPr>
          <a:xfrm>
            <a:off x="685800" y="802901"/>
            <a:ext cx="8146500" cy="572700"/>
          </a:xfrm>
        </p:spPr>
        <p:txBody>
          <a:bodyPr>
            <a:noAutofit/>
          </a:bodyPr>
          <a:lstStyle/>
          <a:p>
            <a:r>
              <a:rPr lang="en-US" sz="3600" dirty="0">
                <a:solidFill>
                  <a:schemeClr val="bg1"/>
                </a:solidFill>
                <a:latin typeface="Inter" panose="020B0604020202020204" charset="0"/>
                <a:ea typeface="Inter" panose="020B0604020202020204" charset="0"/>
              </a:rPr>
              <a:t>Freezing-thawing(cont’d)</a:t>
            </a:r>
            <a:endParaRPr lang="en-US" sz="3600" dirty="0">
              <a:latin typeface="Inter" panose="020B0604020202020204" charset="0"/>
              <a:ea typeface="Inter" panose="020B0604020202020204" charset="0"/>
            </a:endParaRPr>
          </a:p>
        </p:txBody>
      </p:sp>
      <p:pic>
        <p:nvPicPr>
          <p:cNvPr id="5" name="Google Shape;70;p15"/>
          <p:cNvPicPr preferRelativeResize="0"/>
          <p:nvPr/>
        </p:nvPicPr>
        <p:blipFill>
          <a:blip r:embed="rId3">
            <a:alphaModFix/>
          </a:blip>
          <a:stretch>
            <a:fillRect/>
          </a:stretch>
        </p:blipFill>
        <p:spPr>
          <a:xfrm>
            <a:off x="691100" y="255426"/>
            <a:ext cx="7577623" cy="547475"/>
          </a:xfrm>
          <a:prstGeom prst="rect">
            <a:avLst/>
          </a:prstGeom>
          <a:noFill/>
          <a:ln>
            <a:noFill/>
          </a:ln>
        </p:spPr>
      </p:pic>
      <p:sp>
        <p:nvSpPr>
          <p:cNvPr id="6" name="Google Shape;71;p15"/>
          <p:cNvSpPr txBox="1"/>
          <p:nvPr/>
        </p:nvSpPr>
        <p:spPr>
          <a:xfrm>
            <a:off x="5065675" y="255425"/>
            <a:ext cx="3468900" cy="553968"/>
          </a:xfrm>
          <a:prstGeom prst="rect">
            <a:avLst/>
          </a:prstGeom>
          <a:noFill/>
          <a:ln>
            <a:noFill/>
          </a:ln>
        </p:spPr>
        <p:txBody>
          <a:bodyPr spcFirstLastPara="1" wrap="square" lIns="91425" tIns="91425" rIns="91425" bIns="91425" anchor="t" anchorCtr="0">
            <a:spAutoFit/>
          </a:bodyPr>
          <a:lstStyle/>
          <a:p>
            <a:pPr lvl="0"/>
            <a:r>
              <a:rPr lang="en-US" sz="800" dirty="0">
                <a:solidFill>
                  <a:srgbClr val="FFFFFF"/>
                </a:solidFill>
                <a:latin typeface="Inter"/>
                <a:ea typeface="Inter"/>
                <a:cs typeface="Inter"/>
                <a:sym typeface="Inter"/>
              </a:rPr>
              <a:t>Durability and Mechanical Properties of Hybrid Concrete blended with Ground Granulated Blast Furnace Slag, </a:t>
            </a:r>
            <a:r>
              <a:rPr lang="en-US" sz="800" dirty="0" err="1">
                <a:solidFill>
                  <a:srgbClr val="FFFFFF"/>
                </a:solidFill>
                <a:latin typeface="Inter"/>
                <a:ea typeface="Inter"/>
                <a:cs typeface="Inter"/>
                <a:sym typeface="Inter"/>
              </a:rPr>
              <a:t>Metakaolin</a:t>
            </a:r>
            <a:r>
              <a:rPr lang="en-US" sz="800" dirty="0">
                <a:solidFill>
                  <a:srgbClr val="FFFFFF"/>
                </a:solidFill>
                <a:latin typeface="Inter"/>
                <a:ea typeface="Inter"/>
                <a:cs typeface="Inter"/>
                <a:sym typeface="Inter"/>
              </a:rPr>
              <a:t>, and Silica Fume</a:t>
            </a:r>
          </a:p>
        </p:txBody>
      </p:sp>
      <p:sp>
        <p:nvSpPr>
          <p:cNvPr id="12" name="Текст 2"/>
          <p:cNvSpPr txBox="1">
            <a:spLocks/>
          </p:cNvSpPr>
          <p:nvPr/>
        </p:nvSpPr>
        <p:spPr>
          <a:xfrm>
            <a:off x="304801" y="3846114"/>
            <a:ext cx="8587740" cy="557127"/>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114300" indent="0" algn="ctr">
              <a:lnSpc>
                <a:spcPct val="150000"/>
              </a:lnSpc>
              <a:buClr>
                <a:schemeClr val="bg1"/>
              </a:buClr>
              <a:buNone/>
            </a:pPr>
            <a:r>
              <a:rPr lang="en-US" sz="1100" dirty="0">
                <a:solidFill>
                  <a:schemeClr val="bg1"/>
                </a:solidFill>
                <a:latin typeface="Inter"/>
                <a:ea typeface="Inter"/>
              </a:rPr>
              <a:t>Fig 16. F-T test results of mixture groups: (a) transverse frequency of control mixtures; (b) transverse frequency of MK mixtures; (c) transverse frequency of SF mixtures</a:t>
            </a:r>
            <a:endParaRPr lang="ru-RU" sz="1100" dirty="0">
              <a:solidFill>
                <a:schemeClr val="bg1"/>
              </a:solidFill>
              <a:latin typeface="Inter"/>
              <a:ea typeface="Inter"/>
            </a:endParaRPr>
          </a:p>
        </p:txBody>
      </p:sp>
      <p:sp>
        <p:nvSpPr>
          <p:cNvPr id="7" name="Надпись 24"/>
          <p:cNvSpPr txBox="1"/>
          <p:nvPr/>
        </p:nvSpPr>
        <p:spPr>
          <a:xfrm>
            <a:off x="50800" y="3571929"/>
            <a:ext cx="373667" cy="292419"/>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US" sz="800" dirty="0">
                <a:effectLst/>
                <a:latin typeface="Inter" panose="020B0604020202020204" charset="0"/>
                <a:ea typeface="Inter" panose="020B0604020202020204" charset="0"/>
              </a:rPr>
              <a:t>(a)</a:t>
            </a:r>
            <a:endParaRPr lang="en-US" sz="1100" dirty="0">
              <a:effectLst/>
              <a:latin typeface="Inter" panose="020B0604020202020204" charset="0"/>
              <a:ea typeface="Inter" panose="020B0604020202020204" charset="0"/>
            </a:endParaRPr>
          </a:p>
        </p:txBody>
      </p:sp>
      <p:sp>
        <p:nvSpPr>
          <p:cNvPr id="8" name="Надпись 24"/>
          <p:cNvSpPr txBox="1"/>
          <p:nvPr/>
        </p:nvSpPr>
        <p:spPr>
          <a:xfrm>
            <a:off x="3059808" y="3569346"/>
            <a:ext cx="373667" cy="292419"/>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US" sz="800" dirty="0">
                <a:effectLst/>
                <a:latin typeface="Inter" panose="020B0604020202020204" charset="0"/>
                <a:ea typeface="Inter" panose="020B0604020202020204" charset="0"/>
              </a:rPr>
              <a:t>(b)</a:t>
            </a:r>
            <a:endParaRPr lang="en-US" sz="1100" dirty="0">
              <a:effectLst/>
              <a:latin typeface="Inter" panose="020B0604020202020204" charset="0"/>
              <a:ea typeface="Inter" panose="020B0604020202020204" charset="0"/>
            </a:endParaRPr>
          </a:p>
        </p:txBody>
      </p:sp>
      <p:sp>
        <p:nvSpPr>
          <p:cNvPr id="9" name="Надпись 24"/>
          <p:cNvSpPr txBox="1"/>
          <p:nvPr/>
        </p:nvSpPr>
        <p:spPr>
          <a:xfrm>
            <a:off x="6081362" y="3574513"/>
            <a:ext cx="373667" cy="292419"/>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US" sz="800" dirty="0">
                <a:effectLst/>
                <a:latin typeface="Inter" panose="020B0604020202020204" charset="0"/>
                <a:ea typeface="Inter" panose="020B0604020202020204" charset="0"/>
              </a:rPr>
              <a:t>(c)</a:t>
            </a:r>
            <a:endParaRPr lang="en-US" sz="1100" dirty="0">
              <a:effectLst/>
              <a:latin typeface="Inter" panose="020B0604020202020204" charset="0"/>
              <a:ea typeface="Inter" panose="020B0604020202020204" charset="0"/>
            </a:endParaRPr>
          </a:p>
        </p:txBody>
      </p:sp>
    </p:spTree>
    <p:extLst>
      <p:ext uri="{BB962C8B-B14F-4D97-AF65-F5344CB8AC3E}">
        <p14:creationId xmlns:p14="http://schemas.microsoft.com/office/powerpoint/2010/main" val="5977903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pic>
        <p:nvPicPr>
          <p:cNvPr id="70" name="Google Shape;70;p15"/>
          <p:cNvPicPr preferRelativeResize="0"/>
          <p:nvPr/>
        </p:nvPicPr>
        <p:blipFill>
          <a:blip r:embed="rId3">
            <a:alphaModFix/>
          </a:blip>
          <a:stretch>
            <a:fillRect/>
          </a:stretch>
        </p:blipFill>
        <p:spPr>
          <a:xfrm>
            <a:off x="691100" y="255426"/>
            <a:ext cx="7577623" cy="547475"/>
          </a:xfrm>
          <a:prstGeom prst="rect">
            <a:avLst/>
          </a:prstGeom>
          <a:noFill/>
          <a:ln>
            <a:noFill/>
          </a:ln>
        </p:spPr>
      </p:pic>
      <p:sp>
        <p:nvSpPr>
          <p:cNvPr id="71" name="Google Shape;71;p15"/>
          <p:cNvSpPr txBox="1"/>
          <p:nvPr/>
        </p:nvSpPr>
        <p:spPr>
          <a:xfrm>
            <a:off x="5065675" y="255425"/>
            <a:ext cx="3468900" cy="553968"/>
          </a:xfrm>
          <a:prstGeom prst="rect">
            <a:avLst/>
          </a:prstGeom>
          <a:noFill/>
          <a:ln>
            <a:noFill/>
          </a:ln>
        </p:spPr>
        <p:txBody>
          <a:bodyPr spcFirstLastPara="1" wrap="square" lIns="91425" tIns="91425" rIns="91425" bIns="91425" anchor="t" anchorCtr="0">
            <a:spAutoFit/>
          </a:bodyPr>
          <a:lstStyle/>
          <a:p>
            <a:pPr lvl="0"/>
            <a:r>
              <a:rPr lang="en-US" sz="800" dirty="0">
                <a:solidFill>
                  <a:srgbClr val="FFFFFF"/>
                </a:solidFill>
                <a:latin typeface="Inter" panose="020B0604020202020204" charset="0"/>
                <a:ea typeface="Inter" panose="020B0604020202020204" charset="0"/>
                <a:cs typeface="Inter"/>
                <a:sym typeface="Inter"/>
              </a:rPr>
              <a:t>Durability and Mechanical Properties of Hybrid Concrete blended with Ground Granulated Blast Furnace Slag, </a:t>
            </a:r>
            <a:r>
              <a:rPr lang="en-US" sz="800" dirty="0" err="1">
                <a:solidFill>
                  <a:srgbClr val="FFFFFF"/>
                </a:solidFill>
                <a:latin typeface="Inter" panose="020B0604020202020204" charset="0"/>
                <a:ea typeface="Inter" panose="020B0604020202020204" charset="0"/>
                <a:cs typeface="Inter"/>
                <a:sym typeface="Inter"/>
              </a:rPr>
              <a:t>Metakaolin</a:t>
            </a:r>
            <a:r>
              <a:rPr lang="en-US" sz="800" dirty="0">
                <a:solidFill>
                  <a:srgbClr val="FFFFFF"/>
                </a:solidFill>
                <a:latin typeface="Inter" panose="020B0604020202020204" charset="0"/>
                <a:ea typeface="Inter" panose="020B0604020202020204" charset="0"/>
                <a:cs typeface="Inter"/>
                <a:sym typeface="Inter"/>
              </a:rPr>
              <a:t>, and Silica Fume</a:t>
            </a:r>
          </a:p>
        </p:txBody>
      </p:sp>
      <p:sp>
        <p:nvSpPr>
          <p:cNvPr id="72" name="Google Shape;72;p15"/>
          <p:cNvSpPr txBox="1"/>
          <p:nvPr/>
        </p:nvSpPr>
        <p:spPr>
          <a:xfrm>
            <a:off x="691100" y="802901"/>
            <a:ext cx="7348000" cy="73863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3600" dirty="0">
                <a:solidFill>
                  <a:schemeClr val="lt1"/>
                </a:solidFill>
                <a:latin typeface="Inter" panose="020B0604020202020204" charset="0"/>
                <a:ea typeface="Inter" panose="020B0604020202020204" charset="0"/>
                <a:cs typeface="Inter"/>
                <a:sym typeface="Inter"/>
              </a:rPr>
              <a:t>Introduction</a:t>
            </a:r>
            <a:endParaRPr sz="3600" dirty="0">
              <a:solidFill>
                <a:schemeClr val="lt1"/>
              </a:solidFill>
              <a:latin typeface="Inter" panose="020B0604020202020204" charset="0"/>
              <a:ea typeface="Inter" panose="020B0604020202020204" charset="0"/>
              <a:cs typeface="Inter"/>
              <a:sym typeface="Inter"/>
            </a:endParaRPr>
          </a:p>
        </p:txBody>
      </p:sp>
      <p:sp>
        <p:nvSpPr>
          <p:cNvPr id="6" name="Google Shape;72;p15"/>
          <p:cNvSpPr txBox="1"/>
          <p:nvPr/>
        </p:nvSpPr>
        <p:spPr>
          <a:xfrm>
            <a:off x="402955" y="1541534"/>
            <a:ext cx="8384583" cy="3447067"/>
          </a:xfrm>
          <a:prstGeom prst="rect">
            <a:avLst/>
          </a:prstGeom>
          <a:noFill/>
          <a:ln>
            <a:noFill/>
          </a:ln>
        </p:spPr>
        <p:txBody>
          <a:bodyPr spcFirstLastPara="1" wrap="square" lIns="91425" tIns="91425" rIns="91425" bIns="91425" anchor="t" anchorCtr="0">
            <a:spAutoFit/>
          </a:bodyPr>
          <a:lstStyle/>
          <a:p>
            <a:pPr marL="285750" indent="-285750">
              <a:buClrTx/>
              <a:buFont typeface="Arial" panose="020B0604020202020204" pitchFamily="34" charset="0"/>
              <a:buChar char="•"/>
            </a:pPr>
            <a:r>
              <a:rPr lang="en-US" altLang="ko-KR" sz="1600" dirty="0">
                <a:solidFill>
                  <a:srgbClr val="FFFFFF"/>
                </a:solidFill>
                <a:latin typeface="Inter" panose="020B0604020202020204" charset="0"/>
                <a:ea typeface="Inter" panose="020B0604020202020204" charset="0"/>
              </a:rPr>
              <a:t>GGBFS is a by-product of iron production, which is obtained from a blast furnace by rapid cooling, drying, and grinding. GGBFS is hydraulic material and consists of granular and vitreous particles (Meyer, 2009).</a:t>
            </a:r>
          </a:p>
          <a:p>
            <a:pPr>
              <a:buClrTx/>
            </a:pPr>
            <a:endParaRPr lang="en-US" altLang="ko-KR" sz="1600" dirty="0">
              <a:solidFill>
                <a:srgbClr val="FFFFFF"/>
              </a:solidFill>
              <a:latin typeface="Inter" panose="020B0604020202020204" charset="0"/>
              <a:ea typeface="Inter" panose="020B0604020202020204" charset="0"/>
            </a:endParaRPr>
          </a:p>
          <a:p>
            <a:pPr marL="285750" indent="-285750">
              <a:buClrTx/>
              <a:buFont typeface="Arial" panose="020B0604020202020204" pitchFamily="34" charset="0"/>
              <a:buChar char="•"/>
            </a:pPr>
            <a:r>
              <a:rPr lang="en-US" altLang="ko-KR" sz="1600" dirty="0">
                <a:solidFill>
                  <a:srgbClr val="FFFFFF"/>
                </a:solidFill>
                <a:latin typeface="Inter" panose="020B0604020202020204" charset="0"/>
                <a:ea typeface="Inter" panose="020B0604020202020204" charset="0"/>
              </a:rPr>
              <a:t>MK is produced by calcining kaolin clay at a temperature of at least 600 degrees. MK</a:t>
            </a:r>
            <a:r>
              <a:rPr lang="en-US" dirty="0">
                <a:latin typeface="Inter" panose="020B0604020202020204" charset="0"/>
                <a:ea typeface="Inter" panose="020B0604020202020204" charset="0"/>
              </a:rPr>
              <a:t> </a:t>
            </a:r>
            <a:r>
              <a:rPr lang="en-US" sz="1600" dirty="0">
                <a:solidFill>
                  <a:schemeClr val="bg1"/>
                </a:solidFill>
                <a:latin typeface="Inter" panose="020B0604020202020204" charset="0"/>
                <a:ea typeface="Inter" panose="020B0604020202020204" charset="0"/>
              </a:rPr>
              <a:t>is a </a:t>
            </a:r>
            <a:r>
              <a:rPr lang="en-US" sz="1600" dirty="0" err="1">
                <a:solidFill>
                  <a:schemeClr val="bg1"/>
                </a:solidFill>
                <a:latin typeface="Inter" panose="020B0604020202020204" charset="0"/>
                <a:ea typeface="Inter" panose="020B0604020202020204" charset="0"/>
              </a:rPr>
              <a:t>pozzolan</a:t>
            </a:r>
            <a:r>
              <a:rPr lang="en-US" sz="1600" dirty="0">
                <a:solidFill>
                  <a:schemeClr val="bg1"/>
                </a:solidFill>
                <a:latin typeface="Inter" panose="020B0604020202020204" charset="0"/>
                <a:ea typeface="Inter" panose="020B0604020202020204" charset="0"/>
              </a:rPr>
              <a:t> material with very small particles and is used when low permeability and high strength are required</a:t>
            </a:r>
            <a:r>
              <a:rPr lang="en-US" altLang="ko-KR" sz="1600" dirty="0">
                <a:solidFill>
                  <a:srgbClr val="FFFFFF"/>
                </a:solidFill>
                <a:latin typeface="Inter" panose="020B0604020202020204" charset="0"/>
                <a:ea typeface="Inter" panose="020B0604020202020204" charset="0"/>
              </a:rPr>
              <a:t>(Wilson &amp; </a:t>
            </a:r>
            <a:r>
              <a:rPr lang="en-US" altLang="ko-KR" sz="1600" dirty="0" err="1">
                <a:solidFill>
                  <a:srgbClr val="FFFFFF"/>
                </a:solidFill>
                <a:latin typeface="Inter" panose="020B0604020202020204" charset="0"/>
                <a:ea typeface="Inter" panose="020B0604020202020204" charset="0"/>
              </a:rPr>
              <a:t>Kosmatka</a:t>
            </a:r>
            <a:r>
              <a:rPr lang="en-US" altLang="ko-KR" sz="1600" dirty="0">
                <a:solidFill>
                  <a:srgbClr val="FFFFFF"/>
                </a:solidFill>
                <a:latin typeface="Inter" panose="020B0604020202020204" charset="0"/>
                <a:ea typeface="Inter" panose="020B0604020202020204" charset="0"/>
              </a:rPr>
              <a:t>, 2011).</a:t>
            </a:r>
          </a:p>
          <a:p>
            <a:pPr>
              <a:buClrTx/>
            </a:pPr>
            <a:endParaRPr lang="en-US" altLang="ko-KR" sz="1600" dirty="0">
              <a:solidFill>
                <a:schemeClr val="bg1"/>
              </a:solidFill>
              <a:latin typeface="Inter" panose="020B0604020202020204" charset="0"/>
              <a:ea typeface="Inter" panose="020B0604020202020204" charset="0"/>
            </a:endParaRPr>
          </a:p>
          <a:p>
            <a:pPr marL="285750" indent="-285750">
              <a:buClrTx/>
              <a:buFont typeface="Arial" panose="020B0604020202020204" pitchFamily="34" charset="0"/>
              <a:buChar char="•"/>
            </a:pPr>
            <a:r>
              <a:rPr lang="en-US" altLang="ko-KR" sz="1600" dirty="0">
                <a:solidFill>
                  <a:srgbClr val="FFFFFF"/>
                </a:solidFill>
                <a:latin typeface="Inter" panose="020B0604020202020204" charset="0"/>
                <a:ea typeface="Inter" panose="020B0604020202020204" charset="0"/>
              </a:rPr>
              <a:t>SF is a by-product of ferrosilicon alloys and silicon metals. SF is a </a:t>
            </a:r>
            <a:r>
              <a:rPr lang="en-US" altLang="ko-KR" sz="1600" dirty="0" err="1">
                <a:solidFill>
                  <a:srgbClr val="FFFFFF"/>
                </a:solidFill>
                <a:latin typeface="Inter" panose="020B0604020202020204" charset="0"/>
                <a:ea typeface="Inter" panose="020B0604020202020204" charset="0"/>
              </a:rPr>
              <a:t>pozzolan</a:t>
            </a:r>
            <a:r>
              <a:rPr lang="en-US" altLang="ko-KR" sz="1600" dirty="0">
                <a:solidFill>
                  <a:srgbClr val="FFFFFF"/>
                </a:solidFill>
                <a:latin typeface="Inter" panose="020B0604020202020204" charset="0"/>
                <a:ea typeface="Inter" panose="020B0604020202020204" charset="0"/>
              </a:rPr>
              <a:t> material with extremely fine spherical particles, making it highly effective in achieving high-strength concrete and high water resistance (Wilson &amp; </a:t>
            </a:r>
            <a:r>
              <a:rPr lang="en-US" altLang="ko-KR" sz="1600" dirty="0" err="1">
                <a:solidFill>
                  <a:srgbClr val="FFFFFF"/>
                </a:solidFill>
                <a:latin typeface="Inter" panose="020B0604020202020204" charset="0"/>
                <a:ea typeface="Inter" panose="020B0604020202020204" charset="0"/>
              </a:rPr>
              <a:t>Kosmatka</a:t>
            </a:r>
            <a:r>
              <a:rPr lang="en-US" altLang="ko-KR" sz="1600" dirty="0">
                <a:solidFill>
                  <a:srgbClr val="FFFFFF"/>
                </a:solidFill>
                <a:latin typeface="Inter" panose="020B0604020202020204" charset="0"/>
                <a:ea typeface="Inter" panose="020B0604020202020204" charset="0"/>
              </a:rPr>
              <a:t>, 2011).</a:t>
            </a:r>
          </a:p>
          <a:p>
            <a:pPr marL="285750" indent="-285750">
              <a:buClrTx/>
              <a:buFont typeface="Arial" panose="020B0604020202020204" pitchFamily="34" charset="0"/>
              <a:buChar char="•"/>
            </a:pPr>
            <a:endParaRPr lang="en-US" altLang="ko-KR" sz="2000" dirty="0">
              <a:solidFill>
                <a:srgbClr val="FFFFFF"/>
              </a:solidFill>
              <a:latin typeface="Inter" panose="020B0604020202020204" charset="0"/>
              <a:ea typeface="Inter" panose="020B0604020202020204" charset="0"/>
            </a:endParaRPr>
          </a:p>
        </p:txBody>
      </p:sp>
    </p:spTree>
    <p:extLst>
      <p:ext uri="{BB962C8B-B14F-4D97-AF65-F5344CB8AC3E}">
        <p14:creationId xmlns:p14="http://schemas.microsoft.com/office/powerpoint/2010/main" val="239295347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101601" y="2007909"/>
            <a:ext cx="2908299" cy="1771611"/>
          </a:xfrm>
          <a:prstGeom prst="rect">
            <a:avLst/>
          </a:prstGeom>
        </p:spPr>
      </p:pic>
      <p:pic>
        <p:nvPicPr>
          <p:cNvPr id="10" name="Рисунок 9"/>
          <p:cNvPicPr>
            <a:picLocks noChangeAspect="1"/>
          </p:cNvPicPr>
          <p:nvPr/>
        </p:nvPicPr>
        <p:blipFill>
          <a:blip r:embed="rId3"/>
          <a:stretch>
            <a:fillRect/>
          </a:stretch>
        </p:blipFill>
        <p:spPr>
          <a:xfrm>
            <a:off x="3127543" y="2007909"/>
            <a:ext cx="2904834" cy="1771611"/>
          </a:xfrm>
          <a:prstGeom prst="rect">
            <a:avLst/>
          </a:prstGeom>
        </p:spPr>
      </p:pic>
      <p:pic>
        <p:nvPicPr>
          <p:cNvPr id="11" name="Рисунок 10"/>
          <p:cNvPicPr>
            <a:picLocks noChangeAspect="1"/>
          </p:cNvPicPr>
          <p:nvPr/>
        </p:nvPicPr>
        <p:blipFill>
          <a:blip r:embed="rId4"/>
          <a:stretch>
            <a:fillRect/>
          </a:stretch>
        </p:blipFill>
        <p:spPr>
          <a:xfrm>
            <a:off x="6133190" y="2007909"/>
            <a:ext cx="2911766" cy="1771611"/>
          </a:xfrm>
          <a:prstGeom prst="rect">
            <a:avLst/>
          </a:prstGeom>
        </p:spPr>
      </p:pic>
      <p:sp>
        <p:nvSpPr>
          <p:cNvPr id="2" name="Заголовок 1"/>
          <p:cNvSpPr>
            <a:spLocks noGrp="1"/>
          </p:cNvSpPr>
          <p:nvPr>
            <p:ph type="title"/>
          </p:nvPr>
        </p:nvSpPr>
        <p:spPr>
          <a:xfrm>
            <a:off x="685800" y="802901"/>
            <a:ext cx="8146500" cy="572700"/>
          </a:xfrm>
        </p:spPr>
        <p:txBody>
          <a:bodyPr>
            <a:noAutofit/>
          </a:bodyPr>
          <a:lstStyle/>
          <a:p>
            <a:r>
              <a:rPr lang="en-US" sz="3600" dirty="0">
                <a:solidFill>
                  <a:schemeClr val="bg1"/>
                </a:solidFill>
                <a:latin typeface="Inter" panose="020B0604020202020204" charset="0"/>
                <a:ea typeface="Inter" panose="020B0604020202020204" charset="0"/>
              </a:rPr>
              <a:t>Freezing-thawing(cont’d)</a:t>
            </a:r>
            <a:endParaRPr lang="en-US" sz="3600" dirty="0">
              <a:latin typeface="Inter" panose="020B0604020202020204" charset="0"/>
              <a:ea typeface="Inter" panose="020B0604020202020204" charset="0"/>
            </a:endParaRPr>
          </a:p>
        </p:txBody>
      </p:sp>
      <p:pic>
        <p:nvPicPr>
          <p:cNvPr id="5" name="Google Shape;70;p15"/>
          <p:cNvPicPr preferRelativeResize="0"/>
          <p:nvPr/>
        </p:nvPicPr>
        <p:blipFill>
          <a:blip r:embed="rId5">
            <a:alphaModFix/>
          </a:blip>
          <a:stretch>
            <a:fillRect/>
          </a:stretch>
        </p:blipFill>
        <p:spPr>
          <a:xfrm>
            <a:off x="691100" y="255426"/>
            <a:ext cx="7577623" cy="547475"/>
          </a:xfrm>
          <a:prstGeom prst="rect">
            <a:avLst/>
          </a:prstGeom>
          <a:noFill/>
          <a:ln>
            <a:noFill/>
          </a:ln>
        </p:spPr>
      </p:pic>
      <p:sp>
        <p:nvSpPr>
          <p:cNvPr id="6" name="Google Shape;71;p15"/>
          <p:cNvSpPr txBox="1"/>
          <p:nvPr/>
        </p:nvSpPr>
        <p:spPr>
          <a:xfrm>
            <a:off x="5065675" y="255425"/>
            <a:ext cx="3468900" cy="553968"/>
          </a:xfrm>
          <a:prstGeom prst="rect">
            <a:avLst/>
          </a:prstGeom>
          <a:noFill/>
          <a:ln>
            <a:noFill/>
          </a:ln>
        </p:spPr>
        <p:txBody>
          <a:bodyPr spcFirstLastPara="1" wrap="square" lIns="91425" tIns="91425" rIns="91425" bIns="91425" anchor="t" anchorCtr="0">
            <a:spAutoFit/>
          </a:bodyPr>
          <a:lstStyle/>
          <a:p>
            <a:pPr lvl="0"/>
            <a:r>
              <a:rPr lang="en-US" sz="800" dirty="0">
                <a:solidFill>
                  <a:srgbClr val="FFFFFF"/>
                </a:solidFill>
                <a:latin typeface="Inter"/>
                <a:ea typeface="Inter"/>
                <a:cs typeface="Inter"/>
                <a:sym typeface="Inter"/>
              </a:rPr>
              <a:t>Durability and Mechanical Properties of Hybrid Concrete blended with Ground Granulated Blast Furnace Slag, </a:t>
            </a:r>
            <a:r>
              <a:rPr lang="en-US" sz="800" dirty="0" err="1">
                <a:solidFill>
                  <a:srgbClr val="FFFFFF"/>
                </a:solidFill>
                <a:latin typeface="Inter"/>
                <a:ea typeface="Inter"/>
                <a:cs typeface="Inter"/>
                <a:sym typeface="Inter"/>
              </a:rPr>
              <a:t>Metakaolin</a:t>
            </a:r>
            <a:r>
              <a:rPr lang="en-US" sz="800" dirty="0">
                <a:solidFill>
                  <a:srgbClr val="FFFFFF"/>
                </a:solidFill>
                <a:latin typeface="Inter"/>
                <a:ea typeface="Inter"/>
                <a:cs typeface="Inter"/>
                <a:sym typeface="Inter"/>
              </a:rPr>
              <a:t>, and Silica Fume</a:t>
            </a:r>
          </a:p>
        </p:txBody>
      </p:sp>
      <p:sp>
        <p:nvSpPr>
          <p:cNvPr id="12" name="Текст 2"/>
          <p:cNvSpPr txBox="1">
            <a:spLocks/>
          </p:cNvSpPr>
          <p:nvPr/>
        </p:nvSpPr>
        <p:spPr>
          <a:xfrm>
            <a:off x="304801" y="3846114"/>
            <a:ext cx="8587740" cy="557127"/>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114300" indent="0" algn="ctr">
              <a:lnSpc>
                <a:spcPct val="150000"/>
              </a:lnSpc>
              <a:buClr>
                <a:schemeClr val="bg1"/>
              </a:buClr>
              <a:buNone/>
            </a:pPr>
            <a:r>
              <a:rPr lang="en-US" sz="1100" dirty="0">
                <a:solidFill>
                  <a:schemeClr val="bg1"/>
                </a:solidFill>
                <a:latin typeface="Inter"/>
                <a:ea typeface="Inter"/>
              </a:rPr>
              <a:t>Fig 17. F-T test results of mixture groups: (a) weight change of control mixtures; (b) weight change of MK mixtures; (c) weight change of SF mixtures</a:t>
            </a:r>
            <a:endParaRPr lang="ru-RU" sz="1100" dirty="0">
              <a:solidFill>
                <a:schemeClr val="bg1"/>
              </a:solidFill>
              <a:latin typeface="Inter"/>
              <a:ea typeface="Inter"/>
            </a:endParaRPr>
          </a:p>
        </p:txBody>
      </p:sp>
      <p:sp>
        <p:nvSpPr>
          <p:cNvPr id="7" name="Надпись 24"/>
          <p:cNvSpPr txBox="1"/>
          <p:nvPr/>
        </p:nvSpPr>
        <p:spPr>
          <a:xfrm>
            <a:off x="83533" y="3571929"/>
            <a:ext cx="373667" cy="292419"/>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US" sz="800" dirty="0">
                <a:effectLst/>
                <a:latin typeface="Inter" panose="020B0604020202020204" charset="0"/>
                <a:ea typeface="Inter" panose="020B0604020202020204" charset="0"/>
              </a:rPr>
              <a:t>(a)</a:t>
            </a:r>
            <a:endParaRPr lang="en-US" sz="1100" dirty="0">
              <a:effectLst/>
              <a:latin typeface="Inter" panose="020B0604020202020204" charset="0"/>
              <a:ea typeface="Inter" panose="020B0604020202020204" charset="0"/>
            </a:endParaRPr>
          </a:p>
        </p:txBody>
      </p:sp>
      <p:sp>
        <p:nvSpPr>
          <p:cNvPr id="8" name="Надпись 24"/>
          <p:cNvSpPr txBox="1"/>
          <p:nvPr/>
        </p:nvSpPr>
        <p:spPr>
          <a:xfrm>
            <a:off x="3142252" y="3569346"/>
            <a:ext cx="373667" cy="292419"/>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US" sz="800" dirty="0">
                <a:effectLst/>
                <a:latin typeface="Inter" panose="020B0604020202020204" charset="0"/>
                <a:ea typeface="Inter" panose="020B0604020202020204" charset="0"/>
              </a:rPr>
              <a:t>(b)</a:t>
            </a:r>
            <a:endParaRPr lang="en-US" sz="1100" dirty="0">
              <a:effectLst/>
              <a:latin typeface="Inter" panose="020B0604020202020204" charset="0"/>
              <a:ea typeface="Inter" panose="020B0604020202020204" charset="0"/>
            </a:endParaRPr>
          </a:p>
        </p:txBody>
      </p:sp>
      <p:sp>
        <p:nvSpPr>
          <p:cNvPr id="9" name="Надпись 24"/>
          <p:cNvSpPr txBox="1"/>
          <p:nvPr/>
        </p:nvSpPr>
        <p:spPr>
          <a:xfrm>
            <a:off x="6154735" y="3574513"/>
            <a:ext cx="373667" cy="292419"/>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US" sz="800" dirty="0">
                <a:effectLst/>
                <a:latin typeface="Inter" panose="020B0604020202020204" charset="0"/>
                <a:ea typeface="Inter" panose="020B0604020202020204" charset="0"/>
              </a:rPr>
              <a:t>(c)</a:t>
            </a:r>
            <a:endParaRPr lang="en-US" sz="1100" dirty="0">
              <a:effectLst/>
              <a:latin typeface="Inter" panose="020B0604020202020204" charset="0"/>
              <a:ea typeface="Inter" panose="020B0604020202020204" charset="0"/>
            </a:endParaRPr>
          </a:p>
        </p:txBody>
      </p:sp>
    </p:spTree>
    <p:extLst>
      <p:ext uri="{BB962C8B-B14F-4D97-AF65-F5344CB8AC3E}">
        <p14:creationId xmlns:p14="http://schemas.microsoft.com/office/powerpoint/2010/main" val="29849725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stretch>
            <a:fillRect/>
          </a:stretch>
        </p:blipFill>
        <p:spPr>
          <a:xfrm>
            <a:off x="95250" y="1973044"/>
            <a:ext cx="2905126" cy="1839362"/>
          </a:xfrm>
          <a:prstGeom prst="rect">
            <a:avLst/>
          </a:prstGeom>
        </p:spPr>
      </p:pic>
      <p:pic>
        <p:nvPicPr>
          <p:cNvPr id="15" name="Рисунок 14"/>
          <p:cNvPicPr>
            <a:picLocks noChangeAspect="1"/>
          </p:cNvPicPr>
          <p:nvPr/>
        </p:nvPicPr>
        <p:blipFill>
          <a:blip r:embed="rId3"/>
          <a:stretch>
            <a:fillRect/>
          </a:stretch>
        </p:blipFill>
        <p:spPr>
          <a:xfrm>
            <a:off x="3101103" y="1973044"/>
            <a:ext cx="2901257" cy="1839362"/>
          </a:xfrm>
          <a:prstGeom prst="rect">
            <a:avLst/>
          </a:prstGeom>
        </p:spPr>
      </p:pic>
      <p:pic>
        <p:nvPicPr>
          <p:cNvPr id="17" name="Рисунок 16"/>
          <p:cNvPicPr>
            <a:picLocks noChangeAspect="1"/>
          </p:cNvPicPr>
          <p:nvPr/>
        </p:nvPicPr>
        <p:blipFill>
          <a:blip r:embed="rId4"/>
          <a:stretch>
            <a:fillRect/>
          </a:stretch>
        </p:blipFill>
        <p:spPr>
          <a:xfrm>
            <a:off x="6117427" y="1974369"/>
            <a:ext cx="2912863" cy="1839362"/>
          </a:xfrm>
          <a:prstGeom prst="rect">
            <a:avLst/>
          </a:prstGeom>
        </p:spPr>
      </p:pic>
      <p:sp>
        <p:nvSpPr>
          <p:cNvPr id="2" name="Заголовок 1"/>
          <p:cNvSpPr>
            <a:spLocks noGrp="1"/>
          </p:cNvSpPr>
          <p:nvPr>
            <p:ph type="title"/>
          </p:nvPr>
        </p:nvSpPr>
        <p:spPr>
          <a:xfrm>
            <a:off x="685800" y="802901"/>
            <a:ext cx="8146500" cy="572700"/>
          </a:xfrm>
        </p:spPr>
        <p:txBody>
          <a:bodyPr>
            <a:noAutofit/>
          </a:bodyPr>
          <a:lstStyle/>
          <a:p>
            <a:r>
              <a:rPr lang="en-US" sz="3600" dirty="0">
                <a:solidFill>
                  <a:schemeClr val="bg1"/>
                </a:solidFill>
                <a:latin typeface="Inter" panose="020B0604020202020204" charset="0"/>
                <a:ea typeface="Inter" panose="020B0604020202020204" charset="0"/>
              </a:rPr>
              <a:t>Freezing-thawing(cont’d)</a:t>
            </a:r>
            <a:endParaRPr lang="en-US" sz="3600" dirty="0">
              <a:latin typeface="Inter" panose="020B0604020202020204" charset="0"/>
              <a:ea typeface="Inter" panose="020B0604020202020204" charset="0"/>
            </a:endParaRPr>
          </a:p>
        </p:txBody>
      </p:sp>
      <p:pic>
        <p:nvPicPr>
          <p:cNvPr id="5" name="Google Shape;70;p15"/>
          <p:cNvPicPr preferRelativeResize="0"/>
          <p:nvPr/>
        </p:nvPicPr>
        <p:blipFill>
          <a:blip r:embed="rId5">
            <a:alphaModFix/>
          </a:blip>
          <a:stretch>
            <a:fillRect/>
          </a:stretch>
        </p:blipFill>
        <p:spPr>
          <a:xfrm>
            <a:off x="691100" y="255426"/>
            <a:ext cx="7577623" cy="547475"/>
          </a:xfrm>
          <a:prstGeom prst="rect">
            <a:avLst/>
          </a:prstGeom>
          <a:noFill/>
          <a:ln>
            <a:noFill/>
          </a:ln>
        </p:spPr>
      </p:pic>
      <p:sp>
        <p:nvSpPr>
          <p:cNvPr id="6" name="Google Shape;71;p15"/>
          <p:cNvSpPr txBox="1"/>
          <p:nvPr/>
        </p:nvSpPr>
        <p:spPr>
          <a:xfrm>
            <a:off x="5065675" y="255425"/>
            <a:ext cx="3468900" cy="553968"/>
          </a:xfrm>
          <a:prstGeom prst="rect">
            <a:avLst/>
          </a:prstGeom>
          <a:noFill/>
          <a:ln>
            <a:noFill/>
          </a:ln>
        </p:spPr>
        <p:txBody>
          <a:bodyPr spcFirstLastPara="1" wrap="square" lIns="91425" tIns="91425" rIns="91425" bIns="91425" anchor="t" anchorCtr="0">
            <a:spAutoFit/>
          </a:bodyPr>
          <a:lstStyle/>
          <a:p>
            <a:pPr lvl="0"/>
            <a:r>
              <a:rPr lang="en-US" sz="800" dirty="0">
                <a:solidFill>
                  <a:srgbClr val="FFFFFF"/>
                </a:solidFill>
                <a:latin typeface="Inter"/>
                <a:ea typeface="Inter"/>
                <a:cs typeface="Inter"/>
                <a:sym typeface="Inter"/>
              </a:rPr>
              <a:t>Durability and Mechanical Properties of Hybrid Concrete blended with Ground Granulated Blast Furnace Slag, </a:t>
            </a:r>
            <a:r>
              <a:rPr lang="en-US" sz="800" dirty="0" err="1">
                <a:solidFill>
                  <a:srgbClr val="FFFFFF"/>
                </a:solidFill>
                <a:latin typeface="Inter"/>
                <a:ea typeface="Inter"/>
                <a:cs typeface="Inter"/>
                <a:sym typeface="Inter"/>
              </a:rPr>
              <a:t>Metakaolin</a:t>
            </a:r>
            <a:r>
              <a:rPr lang="en-US" sz="800" dirty="0">
                <a:solidFill>
                  <a:srgbClr val="FFFFFF"/>
                </a:solidFill>
                <a:latin typeface="Inter"/>
                <a:ea typeface="Inter"/>
                <a:cs typeface="Inter"/>
                <a:sym typeface="Inter"/>
              </a:rPr>
              <a:t>, and Silica Fume</a:t>
            </a:r>
          </a:p>
        </p:txBody>
      </p:sp>
      <p:sp>
        <p:nvSpPr>
          <p:cNvPr id="12" name="Текст 2"/>
          <p:cNvSpPr txBox="1">
            <a:spLocks/>
          </p:cNvSpPr>
          <p:nvPr/>
        </p:nvSpPr>
        <p:spPr>
          <a:xfrm>
            <a:off x="304801" y="3846114"/>
            <a:ext cx="8587740" cy="557127"/>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114300" indent="0" algn="ctr">
              <a:lnSpc>
                <a:spcPct val="150000"/>
              </a:lnSpc>
              <a:buClr>
                <a:schemeClr val="bg1"/>
              </a:buClr>
              <a:buNone/>
            </a:pPr>
            <a:r>
              <a:rPr lang="en-US" sz="1100" dirty="0">
                <a:solidFill>
                  <a:schemeClr val="bg1"/>
                </a:solidFill>
                <a:latin typeface="Inter"/>
                <a:ea typeface="Inter"/>
              </a:rPr>
              <a:t>Fig 18. F-T test results of mixture groups: (a) length change of control mixtures; (b) length change of MK mixtures; (c) length change of SF mixtures</a:t>
            </a:r>
            <a:endParaRPr lang="ru-RU" sz="1100" dirty="0">
              <a:solidFill>
                <a:schemeClr val="bg1"/>
              </a:solidFill>
              <a:latin typeface="Inter"/>
              <a:ea typeface="Inter"/>
            </a:endParaRPr>
          </a:p>
        </p:txBody>
      </p:sp>
      <p:sp>
        <p:nvSpPr>
          <p:cNvPr id="7" name="Надпись 24"/>
          <p:cNvSpPr txBox="1"/>
          <p:nvPr/>
        </p:nvSpPr>
        <p:spPr>
          <a:xfrm>
            <a:off x="83533" y="3571929"/>
            <a:ext cx="373667" cy="292419"/>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US" sz="800" dirty="0">
                <a:effectLst/>
                <a:latin typeface="Inter" panose="020B0604020202020204" charset="0"/>
                <a:ea typeface="Inter" panose="020B0604020202020204" charset="0"/>
              </a:rPr>
              <a:t>(a)</a:t>
            </a:r>
            <a:endParaRPr lang="en-US" sz="1100" dirty="0">
              <a:effectLst/>
              <a:latin typeface="Inter" panose="020B0604020202020204" charset="0"/>
              <a:ea typeface="Inter" panose="020B0604020202020204" charset="0"/>
            </a:endParaRPr>
          </a:p>
        </p:txBody>
      </p:sp>
      <p:sp>
        <p:nvSpPr>
          <p:cNvPr id="8" name="Надпись 24"/>
          <p:cNvSpPr txBox="1"/>
          <p:nvPr/>
        </p:nvSpPr>
        <p:spPr>
          <a:xfrm>
            <a:off x="3142252" y="3569346"/>
            <a:ext cx="373667" cy="292419"/>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US" sz="800" dirty="0">
                <a:effectLst/>
                <a:latin typeface="Inter" panose="020B0604020202020204" charset="0"/>
                <a:ea typeface="Inter" panose="020B0604020202020204" charset="0"/>
              </a:rPr>
              <a:t>(b)</a:t>
            </a:r>
            <a:endParaRPr lang="en-US" sz="1100" dirty="0">
              <a:effectLst/>
              <a:latin typeface="Inter" panose="020B0604020202020204" charset="0"/>
              <a:ea typeface="Inter" panose="020B0604020202020204" charset="0"/>
            </a:endParaRPr>
          </a:p>
        </p:txBody>
      </p:sp>
      <p:sp>
        <p:nvSpPr>
          <p:cNvPr id="9" name="Надпись 24"/>
          <p:cNvSpPr txBox="1"/>
          <p:nvPr/>
        </p:nvSpPr>
        <p:spPr>
          <a:xfrm>
            <a:off x="6154735" y="3574513"/>
            <a:ext cx="373667" cy="292419"/>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US" sz="800" dirty="0">
                <a:effectLst/>
                <a:latin typeface="Inter" panose="020B0604020202020204" charset="0"/>
                <a:ea typeface="Inter" panose="020B0604020202020204" charset="0"/>
              </a:rPr>
              <a:t>(c)</a:t>
            </a:r>
            <a:endParaRPr lang="en-US" sz="1100" dirty="0">
              <a:effectLst/>
              <a:latin typeface="Inter" panose="020B0604020202020204" charset="0"/>
              <a:ea typeface="Inter" panose="020B0604020202020204" charset="0"/>
            </a:endParaRPr>
          </a:p>
        </p:txBody>
      </p:sp>
    </p:spTree>
    <p:extLst>
      <p:ext uri="{BB962C8B-B14F-4D97-AF65-F5344CB8AC3E}">
        <p14:creationId xmlns:p14="http://schemas.microsoft.com/office/powerpoint/2010/main" val="2276467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93420" y="802901"/>
            <a:ext cx="8138880" cy="572700"/>
          </a:xfrm>
        </p:spPr>
        <p:txBody>
          <a:bodyPr>
            <a:noAutofit/>
          </a:bodyPr>
          <a:lstStyle/>
          <a:p>
            <a:r>
              <a:rPr lang="en-US" sz="3600" dirty="0">
                <a:solidFill>
                  <a:schemeClr val="bg1"/>
                </a:solidFill>
                <a:latin typeface="Inter" panose="020B0604020202020204" charset="0"/>
                <a:ea typeface="Inter" panose="020B0604020202020204" charset="0"/>
              </a:rPr>
              <a:t>Sulfate attack</a:t>
            </a:r>
            <a:endParaRPr lang="en-US" sz="3600" dirty="0"/>
          </a:p>
        </p:txBody>
      </p:sp>
      <p:sp>
        <p:nvSpPr>
          <p:cNvPr id="3" name="Текст 2"/>
          <p:cNvSpPr>
            <a:spLocks noGrp="1"/>
          </p:cNvSpPr>
          <p:nvPr>
            <p:ph type="body" idx="1"/>
          </p:nvPr>
        </p:nvSpPr>
        <p:spPr>
          <a:xfrm>
            <a:off x="495299" y="3845223"/>
            <a:ext cx="8162925" cy="406665"/>
          </a:xfrm>
        </p:spPr>
        <p:txBody>
          <a:bodyPr anchor="ctr">
            <a:noAutofit/>
          </a:bodyPr>
          <a:lstStyle/>
          <a:p>
            <a:pPr marL="114300" indent="0" algn="ctr">
              <a:lnSpc>
                <a:spcPct val="150000"/>
              </a:lnSpc>
              <a:buClr>
                <a:schemeClr val="bg1"/>
              </a:buClr>
              <a:buNone/>
            </a:pPr>
            <a:r>
              <a:rPr lang="en-US" sz="1100" dirty="0">
                <a:solidFill>
                  <a:schemeClr val="bg1"/>
                </a:solidFill>
                <a:latin typeface="Inter"/>
                <a:ea typeface="Inter"/>
              </a:rPr>
              <a:t>Fig 19. Length change in % of concrete specimens during sulfate attack: (a) control mixtures; (b) MK mixtures; (c) SF mixtures</a:t>
            </a:r>
            <a:endParaRPr lang="ru-RU" sz="1100" dirty="0">
              <a:solidFill>
                <a:schemeClr val="bg1"/>
              </a:solidFill>
              <a:latin typeface="Inter" panose="020B0604020202020204" charset="0"/>
              <a:ea typeface="Inter" panose="020B0604020202020204" charset="0"/>
            </a:endParaRPr>
          </a:p>
        </p:txBody>
      </p:sp>
      <p:pic>
        <p:nvPicPr>
          <p:cNvPr id="5" name="Google Shape;70;p15"/>
          <p:cNvPicPr preferRelativeResize="0"/>
          <p:nvPr/>
        </p:nvPicPr>
        <p:blipFill>
          <a:blip r:embed="rId2">
            <a:alphaModFix/>
          </a:blip>
          <a:stretch>
            <a:fillRect/>
          </a:stretch>
        </p:blipFill>
        <p:spPr>
          <a:xfrm>
            <a:off x="691100" y="255426"/>
            <a:ext cx="7577623" cy="547475"/>
          </a:xfrm>
          <a:prstGeom prst="rect">
            <a:avLst/>
          </a:prstGeom>
          <a:noFill/>
          <a:ln>
            <a:noFill/>
          </a:ln>
        </p:spPr>
      </p:pic>
      <p:sp>
        <p:nvSpPr>
          <p:cNvPr id="6" name="Google Shape;71;p15"/>
          <p:cNvSpPr txBox="1"/>
          <p:nvPr/>
        </p:nvSpPr>
        <p:spPr>
          <a:xfrm>
            <a:off x="5065675" y="255425"/>
            <a:ext cx="3468900" cy="553968"/>
          </a:xfrm>
          <a:prstGeom prst="rect">
            <a:avLst/>
          </a:prstGeom>
          <a:noFill/>
          <a:ln>
            <a:noFill/>
          </a:ln>
        </p:spPr>
        <p:txBody>
          <a:bodyPr spcFirstLastPara="1" wrap="square" lIns="91425" tIns="91425" rIns="91425" bIns="91425" anchor="t" anchorCtr="0">
            <a:spAutoFit/>
          </a:bodyPr>
          <a:lstStyle/>
          <a:p>
            <a:pPr lvl="0"/>
            <a:r>
              <a:rPr lang="en-US" sz="800" dirty="0">
                <a:solidFill>
                  <a:srgbClr val="FFFFFF"/>
                </a:solidFill>
                <a:latin typeface="Inter"/>
                <a:ea typeface="Inter"/>
                <a:cs typeface="Inter"/>
                <a:sym typeface="Inter"/>
              </a:rPr>
              <a:t>Durability and Mechanical Properties of Hybrid Concrete blended with Ground Granulated Blast Furnace Slag, </a:t>
            </a:r>
            <a:r>
              <a:rPr lang="en-US" sz="800" dirty="0" err="1">
                <a:solidFill>
                  <a:srgbClr val="FFFFFF"/>
                </a:solidFill>
                <a:latin typeface="Inter"/>
                <a:ea typeface="Inter"/>
                <a:cs typeface="Inter"/>
                <a:sym typeface="Inter"/>
              </a:rPr>
              <a:t>Metakaolin</a:t>
            </a:r>
            <a:r>
              <a:rPr lang="en-US" sz="800" dirty="0">
                <a:solidFill>
                  <a:srgbClr val="FFFFFF"/>
                </a:solidFill>
                <a:latin typeface="Inter"/>
                <a:ea typeface="Inter"/>
                <a:cs typeface="Inter"/>
                <a:sym typeface="Inter"/>
              </a:rPr>
              <a:t>, and Silica Fume</a:t>
            </a:r>
          </a:p>
        </p:txBody>
      </p:sp>
      <p:pic>
        <p:nvPicPr>
          <p:cNvPr id="14" name="Рисунок 13"/>
          <p:cNvPicPr>
            <a:picLocks noChangeAspect="1"/>
          </p:cNvPicPr>
          <p:nvPr/>
        </p:nvPicPr>
        <p:blipFill rotWithShape="1">
          <a:blip r:embed="rId3"/>
          <a:srcRect t="-1295" b="-1"/>
          <a:stretch/>
        </p:blipFill>
        <p:spPr>
          <a:xfrm>
            <a:off x="153610" y="1654013"/>
            <a:ext cx="8830370" cy="2072640"/>
          </a:xfrm>
          <a:prstGeom prst="rect">
            <a:avLst/>
          </a:prstGeom>
        </p:spPr>
      </p:pic>
      <p:sp>
        <p:nvSpPr>
          <p:cNvPr id="7" name="Надпись 24"/>
          <p:cNvSpPr txBox="1"/>
          <p:nvPr/>
        </p:nvSpPr>
        <p:spPr>
          <a:xfrm>
            <a:off x="102583" y="3467154"/>
            <a:ext cx="373667" cy="292419"/>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US" sz="800" dirty="0">
                <a:effectLst/>
                <a:latin typeface="Inter" panose="020B0604020202020204" charset="0"/>
                <a:ea typeface="Inter" panose="020B0604020202020204" charset="0"/>
              </a:rPr>
              <a:t>(a)</a:t>
            </a:r>
            <a:endParaRPr lang="en-US" sz="1100" dirty="0">
              <a:effectLst/>
              <a:latin typeface="Inter" panose="020B0604020202020204" charset="0"/>
              <a:ea typeface="Inter" panose="020B0604020202020204" charset="0"/>
            </a:endParaRPr>
          </a:p>
        </p:txBody>
      </p:sp>
      <p:sp>
        <p:nvSpPr>
          <p:cNvPr id="8" name="Надпись 24"/>
          <p:cNvSpPr txBox="1"/>
          <p:nvPr/>
        </p:nvSpPr>
        <p:spPr>
          <a:xfrm>
            <a:off x="3161302" y="3464571"/>
            <a:ext cx="373667" cy="292419"/>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US" sz="800" dirty="0">
                <a:effectLst/>
                <a:latin typeface="Inter" panose="020B0604020202020204" charset="0"/>
                <a:ea typeface="Inter" panose="020B0604020202020204" charset="0"/>
              </a:rPr>
              <a:t>(b)</a:t>
            </a:r>
            <a:endParaRPr lang="en-US" sz="1100" dirty="0">
              <a:effectLst/>
              <a:latin typeface="Inter" panose="020B0604020202020204" charset="0"/>
              <a:ea typeface="Inter" panose="020B0604020202020204" charset="0"/>
            </a:endParaRPr>
          </a:p>
        </p:txBody>
      </p:sp>
      <p:sp>
        <p:nvSpPr>
          <p:cNvPr id="9" name="Надпись 24"/>
          <p:cNvSpPr txBox="1"/>
          <p:nvPr/>
        </p:nvSpPr>
        <p:spPr>
          <a:xfrm>
            <a:off x="6173785" y="3469738"/>
            <a:ext cx="373667" cy="292419"/>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US" sz="800" dirty="0">
                <a:effectLst/>
                <a:latin typeface="Inter" panose="020B0604020202020204" charset="0"/>
                <a:ea typeface="Inter" panose="020B0604020202020204" charset="0"/>
              </a:rPr>
              <a:t>(c)</a:t>
            </a:r>
            <a:endParaRPr lang="en-US" sz="1100" dirty="0">
              <a:effectLst/>
              <a:latin typeface="Inter" panose="020B0604020202020204" charset="0"/>
              <a:ea typeface="Inter" panose="020B0604020202020204" charset="0"/>
            </a:endParaRPr>
          </a:p>
        </p:txBody>
      </p:sp>
    </p:spTree>
    <p:extLst>
      <p:ext uri="{BB962C8B-B14F-4D97-AF65-F5344CB8AC3E}">
        <p14:creationId xmlns:p14="http://schemas.microsoft.com/office/powerpoint/2010/main" val="273730628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rotWithShape="1">
          <a:blip r:embed="rId2"/>
          <a:srcRect l="2585" t="8965" b="4834"/>
          <a:stretch/>
        </p:blipFill>
        <p:spPr>
          <a:xfrm>
            <a:off x="142876" y="2038351"/>
            <a:ext cx="2788770" cy="1724024"/>
          </a:xfrm>
          <a:prstGeom prst="rect">
            <a:avLst/>
          </a:prstGeom>
          <a:ln>
            <a:noFill/>
          </a:ln>
        </p:spPr>
      </p:pic>
      <p:pic>
        <p:nvPicPr>
          <p:cNvPr id="10" name="Рисунок 9"/>
          <p:cNvPicPr>
            <a:picLocks noChangeAspect="1"/>
          </p:cNvPicPr>
          <p:nvPr/>
        </p:nvPicPr>
        <p:blipFill rotWithShape="1">
          <a:blip r:embed="rId3"/>
          <a:srcRect l="2866" t="8529" b="4889"/>
          <a:stretch/>
        </p:blipFill>
        <p:spPr>
          <a:xfrm>
            <a:off x="3171825" y="2028825"/>
            <a:ext cx="2780713" cy="1732080"/>
          </a:xfrm>
          <a:prstGeom prst="rect">
            <a:avLst/>
          </a:prstGeom>
          <a:ln>
            <a:noFill/>
          </a:ln>
        </p:spPr>
      </p:pic>
      <p:pic>
        <p:nvPicPr>
          <p:cNvPr id="12" name="Рисунок 11"/>
          <p:cNvPicPr>
            <a:picLocks noChangeAspect="1"/>
          </p:cNvPicPr>
          <p:nvPr/>
        </p:nvPicPr>
        <p:blipFill rotWithShape="1">
          <a:blip r:embed="rId4"/>
          <a:srcRect l="1459" t="8639" r="1" b="5203"/>
          <a:stretch/>
        </p:blipFill>
        <p:spPr>
          <a:xfrm>
            <a:off x="6200775" y="2028826"/>
            <a:ext cx="2820994" cy="1724024"/>
          </a:xfrm>
          <a:prstGeom prst="rect">
            <a:avLst/>
          </a:prstGeom>
          <a:ln>
            <a:noFill/>
          </a:ln>
        </p:spPr>
      </p:pic>
      <p:sp>
        <p:nvSpPr>
          <p:cNvPr id="2" name="Заголовок 1"/>
          <p:cNvSpPr>
            <a:spLocks noGrp="1"/>
          </p:cNvSpPr>
          <p:nvPr>
            <p:ph type="title"/>
          </p:nvPr>
        </p:nvSpPr>
        <p:spPr>
          <a:xfrm>
            <a:off x="693420" y="802901"/>
            <a:ext cx="8138880" cy="572700"/>
          </a:xfrm>
        </p:spPr>
        <p:txBody>
          <a:bodyPr>
            <a:noAutofit/>
          </a:bodyPr>
          <a:lstStyle/>
          <a:p>
            <a:r>
              <a:rPr lang="en-US" sz="3600" dirty="0">
                <a:solidFill>
                  <a:schemeClr val="bg1"/>
                </a:solidFill>
                <a:latin typeface="Inter" panose="020B0604020202020204" charset="0"/>
                <a:ea typeface="Inter" panose="020B0604020202020204" charset="0"/>
              </a:rPr>
              <a:t>Sulfate attack</a:t>
            </a:r>
            <a:r>
              <a:rPr lang="ru-RU" sz="3600" dirty="0">
                <a:solidFill>
                  <a:schemeClr val="bg1"/>
                </a:solidFill>
                <a:latin typeface="Inter" panose="020B0604020202020204" charset="0"/>
                <a:ea typeface="Inter" panose="020B0604020202020204" charset="0"/>
              </a:rPr>
              <a:t> </a:t>
            </a:r>
            <a:r>
              <a:rPr lang="en-US" sz="3600" dirty="0">
                <a:solidFill>
                  <a:schemeClr val="bg1"/>
                </a:solidFill>
                <a:latin typeface="Inter" panose="020B0604020202020204" charset="0"/>
                <a:ea typeface="Inter" panose="020B0604020202020204" charset="0"/>
              </a:rPr>
              <a:t>(cont’d)</a:t>
            </a:r>
            <a:endParaRPr lang="en-US" sz="3600" dirty="0"/>
          </a:p>
        </p:txBody>
      </p:sp>
      <p:sp>
        <p:nvSpPr>
          <p:cNvPr id="3" name="Текст 2"/>
          <p:cNvSpPr>
            <a:spLocks noGrp="1"/>
          </p:cNvSpPr>
          <p:nvPr>
            <p:ph type="body" idx="1"/>
          </p:nvPr>
        </p:nvSpPr>
        <p:spPr>
          <a:xfrm>
            <a:off x="667656" y="3845223"/>
            <a:ext cx="7649029" cy="406665"/>
          </a:xfrm>
        </p:spPr>
        <p:txBody>
          <a:bodyPr anchor="ctr">
            <a:noAutofit/>
          </a:bodyPr>
          <a:lstStyle/>
          <a:p>
            <a:pPr marL="114300" indent="0" algn="ctr">
              <a:lnSpc>
                <a:spcPct val="150000"/>
              </a:lnSpc>
              <a:buClr>
                <a:schemeClr val="bg1"/>
              </a:buClr>
              <a:buNone/>
            </a:pPr>
            <a:r>
              <a:rPr lang="en-US" sz="1100">
                <a:solidFill>
                  <a:schemeClr val="bg1"/>
                </a:solidFill>
                <a:latin typeface="Inter"/>
                <a:ea typeface="Inter"/>
              </a:rPr>
              <a:t>Fig 20. </a:t>
            </a:r>
            <a:r>
              <a:rPr lang="en-US" sz="1100" dirty="0">
                <a:solidFill>
                  <a:schemeClr val="bg1"/>
                </a:solidFill>
                <a:latin typeface="Inter"/>
                <a:ea typeface="Inter"/>
              </a:rPr>
              <a:t>Weight change in % of concrete specimens during sulfate attack: (a) control mixtures; (b) MK mixtures; (c) SF mixtures</a:t>
            </a:r>
            <a:endParaRPr lang="ru-RU" sz="1100" dirty="0">
              <a:solidFill>
                <a:schemeClr val="bg1"/>
              </a:solidFill>
              <a:latin typeface="Inter" panose="020B0604020202020204" charset="0"/>
              <a:ea typeface="Inter" panose="020B0604020202020204" charset="0"/>
            </a:endParaRPr>
          </a:p>
        </p:txBody>
      </p:sp>
      <p:pic>
        <p:nvPicPr>
          <p:cNvPr id="5" name="Google Shape;70;p15"/>
          <p:cNvPicPr preferRelativeResize="0"/>
          <p:nvPr/>
        </p:nvPicPr>
        <p:blipFill>
          <a:blip r:embed="rId5">
            <a:alphaModFix/>
          </a:blip>
          <a:stretch>
            <a:fillRect/>
          </a:stretch>
        </p:blipFill>
        <p:spPr>
          <a:xfrm>
            <a:off x="691100" y="255426"/>
            <a:ext cx="7577623" cy="547475"/>
          </a:xfrm>
          <a:prstGeom prst="rect">
            <a:avLst/>
          </a:prstGeom>
          <a:noFill/>
          <a:ln>
            <a:noFill/>
          </a:ln>
        </p:spPr>
      </p:pic>
      <p:sp>
        <p:nvSpPr>
          <p:cNvPr id="6" name="Google Shape;71;p15"/>
          <p:cNvSpPr txBox="1"/>
          <p:nvPr/>
        </p:nvSpPr>
        <p:spPr>
          <a:xfrm>
            <a:off x="5065675" y="255425"/>
            <a:ext cx="3468900" cy="553968"/>
          </a:xfrm>
          <a:prstGeom prst="rect">
            <a:avLst/>
          </a:prstGeom>
          <a:noFill/>
          <a:ln>
            <a:noFill/>
          </a:ln>
        </p:spPr>
        <p:txBody>
          <a:bodyPr spcFirstLastPara="1" wrap="square" lIns="91425" tIns="91425" rIns="91425" bIns="91425" anchor="t" anchorCtr="0">
            <a:spAutoFit/>
          </a:bodyPr>
          <a:lstStyle/>
          <a:p>
            <a:pPr lvl="0"/>
            <a:r>
              <a:rPr lang="en-US" sz="800" dirty="0">
                <a:solidFill>
                  <a:srgbClr val="FFFFFF"/>
                </a:solidFill>
                <a:latin typeface="Inter"/>
                <a:ea typeface="Inter"/>
                <a:cs typeface="Inter"/>
                <a:sym typeface="Inter"/>
              </a:rPr>
              <a:t>Durability and Mechanical Properties of Hybrid Concrete blended with Ground Granulated Blast Furnace Slag, </a:t>
            </a:r>
            <a:r>
              <a:rPr lang="en-US" sz="800" dirty="0" err="1">
                <a:solidFill>
                  <a:srgbClr val="FFFFFF"/>
                </a:solidFill>
                <a:latin typeface="Inter"/>
                <a:ea typeface="Inter"/>
                <a:cs typeface="Inter"/>
                <a:sym typeface="Inter"/>
              </a:rPr>
              <a:t>Metakaolin</a:t>
            </a:r>
            <a:r>
              <a:rPr lang="en-US" sz="800" dirty="0">
                <a:solidFill>
                  <a:srgbClr val="FFFFFF"/>
                </a:solidFill>
                <a:latin typeface="Inter"/>
                <a:ea typeface="Inter"/>
                <a:cs typeface="Inter"/>
                <a:sym typeface="Inter"/>
              </a:rPr>
              <a:t>, and Silica Fume</a:t>
            </a:r>
          </a:p>
        </p:txBody>
      </p:sp>
      <p:sp>
        <p:nvSpPr>
          <p:cNvPr id="15" name="Надпись 24"/>
          <p:cNvSpPr txBox="1"/>
          <p:nvPr/>
        </p:nvSpPr>
        <p:spPr>
          <a:xfrm>
            <a:off x="131158" y="3552879"/>
            <a:ext cx="373667" cy="292419"/>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US" sz="800" dirty="0">
                <a:effectLst/>
                <a:latin typeface="Inter" panose="020B0604020202020204" charset="0"/>
                <a:ea typeface="Inter" panose="020B0604020202020204" charset="0"/>
              </a:rPr>
              <a:t>(a)</a:t>
            </a:r>
            <a:endParaRPr lang="en-US" sz="1100" dirty="0">
              <a:effectLst/>
              <a:latin typeface="Inter" panose="020B0604020202020204" charset="0"/>
              <a:ea typeface="Inter" panose="020B0604020202020204" charset="0"/>
            </a:endParaRPr>
          </a:p>
        </p:txBody>
      </p:sp>
      <p:sp>
        <p:nvSpPr>
          <p:cNvPr id="16" name="Надпись 24"/>
          <p:cNvSpPr txBox="1"/>
          <p:nvPr/>
        </p:nvSpPr>
        <p:spPr>
          <a:xfrm>
            <a:off x="3189877" y="3550296"/>
            <a:ext cx="373667" cy="292419"/>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US" sz="800" dirty="0">
                <a:effectLst/>
                <a:latin typeface="Inter" panose="020B0604020202020204" charset="0"/>
                <a:ea typeface="Inter" panose="020B0604020202020204" charset="0"/>
              </a:rPr>
              <a:t>(b)</a:t>
            </a:r>
            <a:endParaRPr lang="en-US" sz="1100" dirty="0">
              <a:effectLst/>
              <a:latin typeface="Inter" panose="020B0604020202020204" charset="0"/>
              <a:ea typeface="Inter" panose="020B0604020202020204" charset="0"/>
            </a:endParaRPr>
          </a:p>
        </p:txBody>
      </p:sp>
      <p:sp>
        <p:nvSpPr>
          <p:cNvPr id="17" name="Надпись 24"/>
          <p:cNvSpPr txBox="1"/>
          <p:nvPr/>
        </p:nvSpPr>
        <p:spPr>
          <a:xfrm>
            <a:off x="6202360" y="3555463"/>
            <a:ext cx="373667" cy="292419"/>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US" sz="800" dirty="0">
                <a:effectLst/>
                <a:latin typeface="Inter" panose="020B0604020202020204" charset="0"/>
                <a:ea typeface="Inter" panose="020B0604020202020204" charset="0"/>
              </a:rPr>
              <a:t>(c)</a:t>
            </a:r>
            <a:endParaRPr lang="en-US" sz="1100" dirty="0">
              <a:effectLst/>
              <a:latin typeface="Inter" panose="020B0604020202020204" charset="0"/>
              <a:ea typeface="Inter" panose="020B0604020202020204" charset="0"/>
            </a:endParaRPr>
          </a:p>
        </p:txBody>
      </p:sp>
    </p:spTree>
    <p:extLst>
      <p:ext uri="{BB962C8B-B14F-4D97-AF65-F5344CB8AC3E}">
        <p14:creationId xmlns:p14="http://schemas.microsoft.com/office/powerpoint/2010/main" val="148664911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pic>
        <p:nvPicPr>
          <p:cNvPr id="70" name="Google Shape;70;p15"/>
          <p:cNvPicPr preferRelativeResize="0"/>
          <p:nvPr/>
        </p:nvPicPr>
        <p:blipFill>
          <a:blip r:embed="rId3">
            <a:alphaModFix/>
          </a:blip>
          <a:stretch>
            <a:fillRect/>
          </a:stretch>
        </p:blipFill>
        <p:spPr>
          <a:xfrm>
            <a:off x="691100" y="255426"/>
            <a:ext cx="7577623" cy="547475"/>
          </a:xfrm>
          <a:prstGeom prst="rect">
            <a:avLst/>
          </a:prstGeom>
          <a:noFill/>
          <a:ln>
            <a:noFill/>
          </a:ln>
        </p:spPr>
      </p:pic>
      <p:sp>
        <p:nvSpPr>
          <p:cNvPr id="71" name="Google Shape;71;p15"/>
          <p:cNvSpPr txBox="1"/>
          <p:nvPr/>
        </p:nvSpPr>
        <p:spPr>
          <a:xfrm>
            <a:off x="5065675" y="255425"/>
            <a:ext cx="3468900" cy="553968"/>
          </a:xfrm>
          <a:prstGeom prst="rect">
            <a:avLst/>
          </a:prstGeom>
          <a:noFill/>
          <a:ln>
            <a:noFill/>
          </a:ln>
        </p:spPr>
        <p:txBody>
          <a:bodyPr spcFirstLastPara="1" wrap="square" lIns="91425" tIns="91425" rIns="91425" bIns="91425" anchor="t" anchorCtr="0">
            <a:spAutoFit/>
          </a:bodyPr>
          <a:lstStyle/>
          <a:p>
            <a:pPr lvl="0"/>
            <a:r>
              <a:rPr lang="en-US" sz="800" dirty="0">
                <a:solidFill>
                  <a:srgbClr val="FFFFFF"/>
                </a:solidFill>
                <a:latin typeface="Inter"/>
                <a:ea typeface="Inter"/>
                <a:cs typeface="Inter"/>
                <a:sym typeface="Inter"/>
              </a:rPr>
              <a:t>Durability and Mechanical Properties of Hybrid Concrete blended with Ground Granulated Blast Furnace Slag, </a:t>
            </a:r>
            <a:r>
              <a:rPr lang="en-US" sz="800" dirty="0" err="1">
                <a:solidFill>
                  <a:srgbClr val="FFFFFF"/>
                </a:solidFill>
                <a:latin typeface="Inter"/>
                <a:ea typeface="Inter"/>
                <a:cs typeface="Inter"/>
                <a:sym typeface="Inter"/>
              </a:rPr>
              <a:t>Metakaolin</a:t>
            </a:r>
            <a:r>
              <a:rPr lang="en-US" sz="800" dirty="0">
                <a:solidFill>
                  <a:srgbClr val="FFFFFF"/>
                </a:solidFill>
                <a:latin typeface="Inter"/>
                <a:ea typeface="Inter"/>
                <a:cs typeface="Inter"/>
                <a:sym typeface="Inter"/>
              </a:rPr>
              <a:t>, and Silica Fume</a:t>
            </a:r>
          </a:p>
        </p:txBody>
      </p:sp>
      <p:sp>
        <p:nvSpPr>
          <p:cNvPr id="72" name="Google Shape;72;p15"/>
          <p:cNvSpPr txBox="1"/>
          <p:nvPr/>
        </p:nvSpPr>
        <p:spPr>
          <a:xfrm>
            <a:off x="691100" y="802901"/>
            <a:ext cx="7348000" cy="73863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3600" dirty="0">
                <a:solidFill>
                  <a:schemeClr val="bg1"/>
                </a:solidFill>
                <a:latin typeface="Inter"/>
                <a:ea typeface="Inter"/>
                <a:cs typeface="Inter"/>
                <a:sym typeface="Inter"/>
              </a:rPr>
              <a:t>Conclusion</a:t>
            </a:r>
            <a:endParaRPr sz="3600" dirty="0">
              <a:solidFill>
                <a:schemeClr val="bg1"/>
              </a:solidFill>
              <a:latin typeface="Inter"/>
              <a:ea typeface="Inter"/>
              <a:cs typeface="Inter"/>
              <a:sym typeface="Inter"/>
            </a:endParaRPr>
          </a:p>
        </p:txBody>
      </p:sp>
      <p:sp>
        <p:nvSpPr>
          <p:cNvPr id="6" name="Google Shape;72;p15"/>
          <p:cNvSpPr txBox="1"/>
          <p:nvPr/>
        </p:nvSpPr>
        <p:spPr>
          <a:xfrm>
            <a:off x="691100" y="1541534"/>
            <a:ext cx="7577623" cy="3262401"/>
          </a:xfrm>
          <a:prstGeom prst="rect">
            <a:avLst/>
          </a:prstGeom>
          <a:noFill/>
          <a:ln>
            <a:noFill/>
          </a:ln>
        </p:spPr>
        <p:txBody>
          <a:bodyPr spcFirstLastPara="1" wrap="square" lIns="91425" tIns="91425" rIns="91425" bIns="91425" anchor="t" anchorCtr="0">
            <a:spAutoFit/>
          </a:bodyPr>
          <a:lstStyle/>
          <a:p>
            <a:pPr marL="285750" indent="-285750">
              <a:buClrTx/>
              <a:buFont typeface="Arial" panose="020B0604020202020204" pitchFamily="34" charset="0"/>
              <a:buChar char="•"/>
            </a:pPr>
            <a:r>
              <a:rPr lang="en-US" altLang="ko-KR" sz="2000" dirty="0">
                <a:solidFill>
                  <a:srgbClr val="FFFFFF"/>
                </a:solidFill>
                <a:latin typeface="Inter" panose="020B0604020202020204" charset="0"/>
                <a:ea typeface="Inter" panose="020B0604020202020204" charset="0"/>
              </a:rPr>
              <a:t>In comparison with the control mixtures (OPC and BC), concrete with added </a:t>
            </a:r>
            <a:r>
              <a:rPr lang="en-US" altLang="ko-KR" sz="2000" dirty="0" err="1">
                <a:solidFill>
                  <a:srgbClr val="FFFFFF"/>
                </a:solidFill>
                <a:latin typeface="Inter" panose="020B0604020202020204" charset="0"/>
                <a:ea typeface="Inter" panose="020B0604020202020204" charset="0"/>
              </a:rPr>
              <a:t>metakaolin</a:t>
            </a:r>
            <a:r>
              <a:rPr lang="en-US" altLang="ko-KR" sz="2000" dirty="0">
                <a:solidFill>
                  <a:srgbClr val="FFFFFF"/>
                </a:solidFill>
                <a:latin typeface="Inter" panose="020B0604020202020204" charset="0"/>
                <a:ea typeface="Inter" panose="020B0604020202020204" charset="0"/>
              </a:rPr>
              <a:t> and silica fume generally improved performance, considering the severe Kazakhstani weather conditions.</a:t>
            </a:r>
          </a:p>
          <a:p>
            <a:pPr marL="285750" indent="-285750">
              <a:buClrTx/>
              <a:buFont typeface="Arial" panose="020B0604020202020204" pitchFamily="34" charset="0"/>
              <a:buChar char="•"/>
            </a:pPr>
            <a:endParaRPr lang="en-US" altLang="ko-KR" sz="2000" dirty="0">
              <a:solidFill>
                <a:srgbClr val="FFFFFF"/>
              </a:solidFill>
              <a:latin typeface="Inter" panose="020B0604020202020204" charset="0"/>
              <a:ea typeface="Inter" panose="020B0604020202020204" charset="0"/>
            </a:endParaRPr>
          </a:p>
          <a:p>
            <a:pPr marL="285750" indent="-285750">
              <a:buClrTx/>
              <a:buFont typeface="Arial" panose="020B0604020202020204" pitchFamily="34" charset="0"/>
              <a:buChar char="•"/>
            </a:pPr>
            <a:r>
              <a:rPr lang="en-US" altLang="ko-KR" sz="2000" dirty="0">
                <a:solidFill>
                  <a:srgbClr val="FFFFFF"/>
                </a:solidFill>
                <a:latin typeface="Inter" panose="020B0604020202020204" charset="0"/>
                <a:ea typeface="Inter" panose="020B0604020202020204" charset="0"/>
              </a:rPr>
              <a:t>Mixtures with MK completely improved mechanical and durability properties of concrete specimens, however, for mixtures with SF, improved partially and in the field of durability properties, but not mechanical, except for a mixture of 5% </a:t>
            </a:r>
            <a:r>
              <a:rPr lang="en-US" altLang="ko-KR" sz="2000">
                <a:solidFill>
                  <a:srgbClr val="FFFFFF"/>
                </a:solidFill>
                <a:latin typeface="Inter" panose="020B0604020202020204" charset="0"/>
                <a:ea typeface="Inter" panose="020B0604020202020204" charset="0"/>
              </a:rPr>
              <a:t>SF.</a:t>
            </a:r>
            <a:endParaRPr lang="ru-RU" altLang="ko-KR" sz="2000" dirty="0">
              <a:solidFill>
                <a:srgbClr val="FFFFFF"/>
              </a:solidFill>
              <a:latin typeface="Inter" panose="020B0604020202020204" charset="0"/>
              <a:ea typeface="Inter" panose="020B0604020202020204" charset="0"/>
            </a:endParaRPr>
          </a:p>
        </p:txBody>
      </p:sp>
    </p:spTree>
    <p:extLst>
      <p:ext uri="{BB962C8B-B14F-4D97-AF65-F5344CB8AC3E}">
        <p14:creationId xmlns:p14="http://schemas.microsoft.com/office/powerpoint/2010/main" val="146883832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pic>
        <p:nvPicPr>
          <p:cNvPr id="70" name="Google Shape;70;p15"/>
          <p:cNvPicPr preferRelativeResize="0"/>
          <p:nvPr/>
        </p:nvPicPr>
        <p:blipFill>
          <a:blip r:embed="rId3">
            <a:alphaModFix/>
          </a:blip>
          <a:stretch>
            <a:fillRect/>
          </a:stretch>
        </p:blipFill>
        <p:spPr>
          <a:xfrm>
            <a:off x="691100" y="255426"/>
            <a:ext cx="7577623" cy="547475"/>
          </a:xfrm>
          <a:prstGeom prst="rect">
            <a:avLst/>
          </a:prstGeom>
          <a:noFill/>
          <a:ln>
            <a:noFill/>
          </a:ln>
        </p:spPr>
      </p:pic>
      <p:sp>
        <p:nvSpPr>
          <p:cNvPr id="71" name="Google Shape;71;p15"/>
          <p:cNvSpPr txBox="1"/>
          <p:nvPr/>
        </p:nvSpPr>
        <p:spPr>
          <a:xfrm>
            <a:off x="5065675" y="255425"/>
            <a:ext cx="3468900" cy="553968"/>
          </a:xfrm>
          <a:prstGeom prst="rect">
            <a:avLst/>
          </a:prstGeom>
          <a:noFill/>
          <a:ln>
            <a:noFill/>
          </a:ln>
        </p:spPr>
        <p:txBody>
          <a:bodyPr spcFirstLastPara="1" wrap="square" lIns="91425" tIns="91425" rIns="91425" bIns="91425" anchor="t" anchorCtr="0">
            <a:spAutoFit/>
          </a:bodyPr>
          <a:lstStyle/>
          <a:p>
            <a:pPr lvl="0"/>
            <a:r>
              <a:rPr lang="en-US" sz="800" dirty="0">
                <a:solidFill>
                  <a:srgbClr val="FFFFFF"/>
                </a:solidFill>
                <a:latin typeface="Inter" panose="020B0604020202020204" charset="0"/>
                <a:ea typeface="Inter" panose="020B0604020202020204" charset="0"/>
                <a:cs typeface="Inter"/>
                <a:sym typeface="Inter"/>
              </a:rPr>
              <a:t>Durability and Mechanical Properties of Hybrid Concrete blended with Ground Granulated Blast Furnace Slag, </a:t>
            </a:r>
            <a:r>
              <a:rPr lang="en-US" sz="800" dirty="0" err="1">
                <a:solidFill>
                  <a:srgbClr val="FFFFFF"/>
                </a:solidFill>
                <a:latin typeface="Inter" panose="020B0604020202020204" charset="0"/>
                <a:ea typeface="Inter" panose="020B0604020202020204" charset="0"/>
                <a:cs typeface="Inter"/>
                <a:sym typeface="Inter"/>
              </a:rPr>
              <a:t>Metakaolin</a:t>
            </a:r>
            <a:r>
              <a:rPr lang="en-US" sz="800" dirty="0">
                <a:solidFill>
                  <a:srgbClr val="FFFFFF"/>
                </a:solidFill>
                <a:latin typeface="Inter" panose="020B0604020202020204" charset="0"/>
                <a:ea typeface="Inter" panose="020B0604020202020204" charset="0"/>
                <a:cs typeface="Inter"/>
                <a:sym typeface="Inter"/>
              </a:rPr>
              <a:t>, and Silica Fume</a:t>
            </a:r>
          </a:p>
        </p:txBody>
      </p:sp>
      <p:sp>
        <p:nvSpPr>
          <p:cNvPr id="7" name="Google Shape;72;p15"/>
          <p:cNvSpPr txBox="1"/>
          <p:nvPr/>
        </p:nvSpPr>
        <p:spPr>
          <a:xfrm>
            <a:off x="691100" y="1439934"/>
            <a:ext cx="7577623" cy="3570178"/>
          </a:xfrm>
          <a:prstGeom prst="rect">
            <a:avLst/>
          </a:prstGeom>
          <a:noFill/>
          <a:ln>
            <a:noFill/>
          </a:ln>
        </p:spPr>
        <p:txBody>
          <a:bodyPr spcFirstLastPara="1" wrap="square" lIns="91425" tIns="91425" rIns="91425" bIns="91425" anchor="t" anchorCtr="0">
            <a:spAutoFit/>
          </a:bodyPr>
          <a:lstStyle/>
          <a:p>
            <a:pPr marL="542925" indent="-542925">
              <a:buClr>
                <a:schemeClr val="bg1"/>
              </a:buClr>
            </a:pPr>
            <a:r>
              <a:rPr lang="en-US" sz="1100" dirty="0">
                <a:solidFill>
                  <a:schemeClr val="bg1"/>
                </a:solidFill>
                <a:latin typeface="Inter" panose="020B0604020202020204" charset="0"/>
                <a:ea typeface="Inter" panose="020B0604020202020204" charset="0"/>
              </a:rPr>
              <a:t>ASTM, C. (2017). Standard test method for compressive strength of cylindrical concrete specimens. C39/C39M – 17b</a:t>
            </a:r>
          </a:p>
          <a:p>
            <a:pPr marL="542925" indent="-542925">
              <a:buClr>
                <a:schemeClr val="bg1"/>
              </a:buClr>
            </a:pPr>
            <a:endParaRPr lang="en-US" sz="1100" dirty="0">
              <a:solidFill>
                <a:schemeClr val="bg1"/>
              </a:solidFill>
              <a:latin typeface="Inter" panose="020B0604020202020204" charset="0"/>
              <a:ea typeface="Inter" panose="020B0604020202020204" charset="0"/>
            </a:endParaRPr>
          </a:p>
          <a:p>
            <a:pPr marL="542925" indent="-542925">
              <a:buClr>
                <a:schemeClr val="bg1"/>
              </a:buClr>
            </a:pPr>
            <a:r>
              <a:rPr lang="en-US" sz="1100" dirty="0">
                <a:solidFill>
                  <a:schemeClr val="bg1"/>
                </a:solidFill>
                <a:latin typeface="Inter" panose="020B0604020202020204" charset="0"/>
                <a:ea typeface="Inter" panose="020B0604020202020204" charset="0"/>
              </a:rPr>
              <a:t>ASTM, C. (2015). Standard test method for resistance of concrete to rapid freezing and thawing. C666/C666M – 15</a:t>
            </a:r>
          </a:p>
          <a:p>
            <a:pPr marL="542925" indent="-542925">
              <a:buClr>
                <a:schemeClr val="bg1"/>
              </a:buClr>
            </a:pPr>
            <a:endParaRPr lang="en-US" sz="1100" dirty="0">
              <a:solidFill>
                <a:schemeClr val="bg1"/>
              </a:solidFill>
              <a:latin typeface="Inter" panose="020B0604020202020204" charset="0"/>
              <a:ea typeface="Inter" panose="020B0604020202020204" charset="0"/>
            </a:endParaRPr>
          </a:p>
          <a:p>
            <a:pPr marL="542925" indent="-542925">
              <a:buClr>
                <a:schemeClr val="bg1"/>
              </a:buClr>
            </a:pPr>
            <a:r>
              <a:rPr lang="en-US" sz="1100" dirty="0">
                <a:solidFill>
                  <a:schemeClr val="bg1"/>
                </a:solidFill>
                <a:latin typeface="Inter" panose="020B0604020202020204" charset="0"/>
                <a:ea typeface="Inter" panose="020B0604020202020204" charset="0"/>
              </a:rPr>
              <a:t>ASTM, C. (2017). Standard test method for compressive strength of cylindrical concrete specimens. C39/C39M − 17b</a:t>
            </a:r>
          </a:p>
          <a:p>
            <a:pPr marL="542925" indent="-542925">
              <a:buClr>
                <a:schemeClr val="bg1"/>
              </a:buClr>
            </a:pPr>
            <a:endParaRPr lang="en-US" sz="1100" dirty="0">
              <a:solidFill>
                <a:schemeClr val="bg1"/>
              </a:solidFill>
              <a:latin typeface="Inter" panose="020B0604020202020204" charset="0"/>
              <a:ea typeface="Inter" panose="020B0604020202020204" charset="0"/>
            </a:endParaRPr>
          </a:p>
          <a:p>
            <a:pPr marL="542925" indent="-542925">
              <a:buClr>
                <a:schemeClr val="bg1"/>
              </a:buClr>
            </a:pPr>
            <a:r>
              <a:rPr lang="en-US" sz="1100" dirty="0">
                <a:solidFill>
                  <a:schemeClr val="bg1"/>
                </a:solidFill>
                <a:latin typeface="Inter" panose="020B0604020202020204" charset="0"/>
                <a:ea typeface="Inter" panose="020B0604020202020204" charset="0"/>
              </a:rPr>
              <a:t>ASTM, C. (2018). Standard test method for length change of hydraulic-cement mortars exposed to a sulfate solution. C1012/C1012M – 18b</a:t>
            </a:r>
          </a:p>
          <a:p>
            <a:pPr marL="542925" indent="-542925">
              <a:buClr>
                <a:schemeClr val="bg1"/>
              </a:buClr>
            </a:pPr>
            <a:endParaRPr lang="en-US" sz="1100" dirty="0">
              <a:solidFill>
                <a:schemeClr val="bg1"/>
              </a:solidFill>
              <a:latin typeface="Inter" panose="020B0604020202020204" charset="0"/>
              <a:ea typeface="Inter" panose="020B0604020202020204" charset="0"/>
            </a:endParaRPr>
          </a:p>
          <a:p>
            <a:pPr marL="542925" indent="-542925">
              <a:buClr>
                <a:schemeClr val="bg1"/>
              </a:buClr>
            </a:pPr>
            <a:r>
              <a:rPr lang="en-US" sz="1100" dirty="0">
                <a:solidFill>
                  <a:schemeClr val="bg1"/>
                </a:solidFill>
                <a:latin typeface="Inter" panose="020B0604020202020204" charset="0"/>
                <a:ea typeface="Inter" panose="020B0604020202020204" charset="0"/>
              </a:rPr>
              <a:t>ASTM, C. (2019). Standard test method for electrical indication of concrete’s ability to resist chloride ion penetration. C1202 – 19</a:t>
            </a:r>
          </a:p>
          <a:p>
            <a:pPr marL="542925" indent="-542925">
              <a:buClr>
                <a:schemeClr val="bg1"/>
              </a:buClr>
            </a:pPr>
            <a:endParaRPr lang="en-US" sz="1100" dirty="0">
              <a:solidFill>
                <a:schemeClr val="bg1"/>
              </a:solidFill>
              <a:latin typeface="Inter" panose="020B0604020202020204" charset="0"/>
              <a:ea typeface="Inter" panose="020B0604020202020204" charset="0"/>
            </a:endParaRPr>
          </a:p>
          <a:p>
            <a:pPr marL="542925" indent="-542925">
              <a:buClr>
                <a:schemeClr val="bg1"/>
              </a:buClr>
            </a:pPr>
            <a:r>
              <a:rPr lang="en-US" sz="1100" dirty="0">
                <a:solidFill>
                  <a:schemeClr val="bg1"/>
                </a:solidFill>
                <a:latin typeface="Inter" panose="020B0604020202020204" charset="0"/>
                <a:ea typeface="Inter" panose="020B0604020202020204" charset="0"/>
              </a:rPr>
              <a:t>Meyer, C. (2009, September). The greening of the concrete industry. Cement and Concrete Composites, 31(8), 601–605. https://doi.org/10.1016/j.cemconcomp.2008.12.010</a:t>
            </a:r>
          </a:p>
          <a:p>
            <a:pPr marL="542925" indent="-542925">
              <a:buClr>
                <a:schemeClr val="bg1"/>
              </a:buClr>
            </a:pPr>
            <a:endParaRPr lang="en-US" sz="1100" dirty="0">
              <a:solidFill>
                <a:schemeClr val="bg1"/>
              </a:solidFill>
              <a:latin typeface="Inter" panose="020B0604020202020204" charset="0"/>
              <a:ea typeface="Inter" panose="020B0604020202020204" charset="0"/>
            </a:endParaRPr>
          </a:p>
          <a:p>
            <a:pPr marL="542925" indent="-542925">
              <a:buClr>
                <a:schemeClr val="bg1"/>
              </a:buClr>
            </a:pPr>
            <a:r>
              <a:rPr lang="en-US" sz="1100" dirty="0">
                <a:solidFill>
                  <a:schemeClr val="bg1"/>
                </a:solidFill>
                <a:latin typeface="Inter" panose="020B0604020202020204" charset="0"/>
                <a:ea typeface="Inter" panose="020B0604020202020204" charset="0"/>
              </a:rPr>
              <a:t>Wilson, M. L., &amp; </a:t>
            </a:r>
            <a:r>
              <a:rPr lang="en-US" sz="1100" dirty="0" err="1">
                <a:solidFill>
                  <a:schemeClr val="bg1"/>
                </a:solidFill>
                <a:latin typeface="Inter" panose="020B0604020202020204" charset="0"/>
                <a:ea typeface="Inter" panose="020B0604020202020204" charset="0"/>
              </a:rPr>
              <a:t>Kosmatka</a:t>
            </a:r>
            <a:r>
              <a:rPr lang="en-US" sz="1100" dirty="0">
                <a:solidFill>
                  <a:schemeClr val="bg1"/>
                </a:solidFill>
                <a:latin typeface="Inter" panose="020B0604020202020204" charset="0"/>
                <a:ea typeface="Inter" panose="020B0604020202020204" charset="0"/>
              </a:rPr>
              <a:t>, S. H. (2011, January 30). Design and Control of Concrete Mixtures (15th ed.). Portland Cement Assn.</a:t>
            </a:r>
          </a:p>
        </p:txBody>
      </p:sp>
      <p:sp>
        <p:nvSpPr>
          <p:cNvPr id="6" name="Google Shape;72;p15"/>
          <p:cNvSpPr txBox="1"/>
          <p:nvPr/>
        </p:nvSpPr>
        <p:spPr>
          <a:xfrm>
            <a:off x="691100" y="802901"/>
            <a:ext cx="4253100" cy="73863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3600" dirty="0">
                <a:solidFill>
                  <a:schemeClr val="lt1"/>
                </a:solidFill>
                <a:latin typeface="Inter" panose="020B0604020202020204" charset="0"/>
                <a:ea typeface="Inter" panose="020B0604020202020204" charset="0"/>
                <a:cs typeface="Inter"/>
                <a:sym typeface="Inter"/>
              </a:rPr>
              <a:t>References</a:t>
            </a:r>
            <a:endParaRPr sz="3600" dirty="0">
              <a:solidFill>
                <a:schemeClr val="lt1"/>
              </a:solidFill>
              <a:latin typeface="Inter" panose="020B0604020202020204" charset="0"/>
              <a:ea typeface="Inter" panose="020B0604020202020204" charset="0"/>
              <a:cs typeface="Inter"/>
              <a:sym typeface="Inter"/>
            </a:endParaRPr>
          </a:p>
        </p:txBody>
      </p:sp>
    </p:spTree>
    <p:extLst>
      <p:ext uri="{BB962C8B-B14F-4D97-AF65-F5344CB8AC3E}">
        <p14:creationId xmlns:p14="http://schemas.microsoft.com/office/powerpoint/2010/main" val="34474516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pic>
        <p:nvPicPr>
          <p:cNvPr id="70" name="Google Shape;70;p15"/>
          <p:cNvPicPr preferRelativeResize="0"/>
          <p:nvPr/>
        </p:nvPicPr>
        <p:blipFill>
          <a:blip r:embed="rId3">
            <a:alphaModFix/>
          </a:blip>
          <a:stretch>
            <a:fillRect/>
          </a:stretch>
        </p:blipFill>
        <p:spPr>
          <a:xfrm>
            <a:off x="691100" y="255426"/>
            <a:ext cx="7577623" cy="547475"/>
          </a:xfrm>
          <a:prstGeom prst="rect">
            <a:avLst/>
          </a:prstGeom>
          <a:noFill/>
          <a:ln>
            <a:noFill/>
          </a:ln>
        </p:spPr>
      </p:pic>
      <p:sp>
        <p:nvSpPr>
          <p:cNvPr id="7" name="Google Shape;72;p15"/>
          <p:cNvSpPr txBox="1"/>
          <p:nvPr/>
        </p:nvSpPr>
        <p:spPr>
          <a:xfrm>
            <a:off x="691100" y="2180362"/>
            <a:ext cx="7577623" cy="800189"/>
          </a:xfrm>
          <a:prstGeom prst="rect">
            <a:avLst/>
          </a:prstGeom>
          <a:noFill/>
          <a:ln>
            <a:noFill/>
          </a:ln>
        </p:spPr>
        <p:txBody>
          <a:bodyPr spcFirstLastPara="1" wrap="square" lIns="91425" tIns="91425" rIns="91425" bIns="91425" anchor="t" anchorCtr="0">
            <a:spAutoFit/>
          </a:bodyPr>
          <a:lstStyle/>
          <a:p>
            <a:pPr algn="ctr">
              <a:buClrTx/>
            </a:pPr>
            <a:r>
              <a:rPr lang="en-US" sz="4000" dirty="0">
                <a:solidFill>
                  <a:srgbClr val="FFFFFF"/>
                </a:solidFill>
                <a:latin typeface="Inter" panose="020B0604020202020204" charset="0"/>
                <a:ea typeface="Inter" panose="020B0604020202020204" charset="0"/>
              </a:rPr>
              <a:t>Thank you for your attention!</a:t>
            </a:r>
          </a:p>
        </p:txBody>
      </p:sp>
    </p:spTree>
    <p:extLst>
      <p:ext uri="{BB962C8B-B14F-4D97-AF65-F5344CB8AC3E}">
        <p14:creationId xmlns:p14="http://schemas.microsoft.com/office/powerpoint/2010/main" val="37235444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pic>
        <p:nvPicPr>
          <p:cNvPr id="70" name="Google Shape;70;p15"/>
          <p:cNvPicPr preferRelativeResize="0"/>
          <p:nvPr/>
        </p:nvPicPr>
        <p:blipFill>
          <a:blip r:embed="rId3">
            <a:alphaModFix/>
          </a:blip>
          <a:stretch>
            <a:fillRect/>
          </a:stretch>
        </p:blipFill>
        <p:spPr>
          <a:xfrm>
            <a:off x="691100" y="255426"/>
            <a:ext cx="7577623" cy="547475"/>
          </a:xfrm>
          <a:prstGeom prst="rect">
            <a:avLst/>
          </a:prstGeom>
          <a:noFill/>
          <a:ln>
            <a:noFill/>
          </a:ln>
        </p:spPr>
      </p:pic>
      <p:sp>
        <p:nvSpPr>
          <p:cNvPr id="71" name="Google Shape;71;p15"/>
          <p:cNvSpPr txBox="1"/>
          <p:nvPr/>
        </p:nvSpPr>
        <p:spPr>
          <a:xfrm>
            <a:off x="5065675" y="255425"/>
            <a:ext cx="3468900" cy="553968"/>
          </a:xfrm>
          <a:prstGeom prst="rect">
            <a:avLst/>
          </a:prstGeom>
          <a:noFill/>
          <a:ln>
            <a:noFill/>
          </a:ln>
        </p:spPr>
        <p:txBody>
          <a:bodyPr spcFirstLastPara="1" wrap="square" lIns="91425" tIns="91425" rIns="91425" bIns="91425" anchor="t" anchorCtr="0">
            <a:spAutoFit/>
          </a:bodyPr>
          <a:lstStyle/>
          <a:p>
            <a:pPr lvl="0"/>
            <a:r>
              <a:rPr lang="en-US" sz="800" dirty="0">
                <a:solidFill>
                  <a:srgbClr val="FFFFFF"/>
                </a:solidFill>
                <a:latin typeface="Inter"/>
                <a:ea typeface="Inter"/>
                <a:cs typeface="Inter"/>
                <a:sym typeface="Inter"/>
              </a:rPr>
              <a:t>Durability and Mechanical Properties of Hybrid Concrete blended with Ground Granulated Blast Furnace Slag, </a:t>
            </a:r>
            <a:r>
              <a:rPr lang="en-US" sz="800" dirty="0" err="1">
                <a:solidFill>
                  <a:srgbClr val="FFFFFF"/>
                </a:solidFill>
                <a:latin typeface="Inter"/>
                <a:ea typeface="Inter"/>
                <a:cs typeface="Inter"/>
                <a:sym typeface="Inter"/>
              </a:rPr>
              <a:t>Metakaolin</a:t>
            </a:r>
            <a:r>
              <a:rPr lang="en-US" sz="800" dirty="0">
                <a:solidFill>
                  <a:srgbClr val="FFFFFF"/>
                </a:solidFill>
                <a:latin typeface="Inter"/>
                <a:ea typeface="Inter"/>
                <a:cs typeface="Inter"/>
                <a:sym typeface="Inter"/>
              </a:rPr>
              <a:t>, and Silica Fume</a:t>
            </a:r>
          </a:p>
        </p:txBody>
      </p:sp>
      <p:sp>
        <p:nvSpPr>
          <p:cNvPr id="72" name="Google Shape;72;p15"/>
          <p:cNvSpPr txBox="1"/>
          <p:nvPr/>
        </p:nvSpPr>
        <p:spPr>
          <a:xfrm>
            <a:off x="691100" y="802901"/>
            <a:ext cx="7615992" cy="738633"/>
          </a:xfrm>
          <a:prstGeom prst="rect">
            <a:avLst/>
          </a:prstGeom>
          <a:noFill/>
          <a:ln>
            <a:noFill/>
          </a:ln>
        </p:spPr>
        <p:txBody>
          <a:bodyPr spcFirstLastPara="1" wrap="square" lIns="91425" tIns="91425" rIns="91425" bIns="91425" anchor="t" anchorCtr="0">
            <a:spAutoFit/>
          </a:bodyPr>
          <a:lstStyle/>
          <a:p>
            <a:pPr lvl="0"/>
            <a:r>
              <a:rPr lang="en-US" sz="3600" dirty="0">
                <a:solidFill>
                  <a:schemeClr val="lt1"/>
                </a:solidFill>
                <a:latin typeface="Inter"/>
                <a:ea typeface="Inter"/>
                <a:cs typeface="Inter"/>
                <a:sym typeface="Inter"/>
              </a:rPr>
              <a:t>Introduction (cont’d)</a:t>
            </a:r>
            <a:endParaRPr sz="3600" dirty="0">
              <a:solidFill>
                <a:schemeClr val="lt1"/>
              </a:solidFill>
              <a:latin typeface="Inter"/>
              <a:ea typeface="Inter"/>
              <a:cs typeface="Inter"/>
              <a:sym typeface="Inter"/>
            </a:endParaRPr>
          </a:p>
        </p:txBody>
      </p:sp>
      <p:sp>
        <p:nvSpPr>
          <p:cNvPr id="6" name="Google Shape;72;p15"/>
          <p:cNvSpPr txBox="1"/>
          <p:nvPr/>
        </p:nvSpPr>
        <p:spPr>
          <a:xfrm>
            <a:off x="371960" y="1527350"/>
            <a:ext cx="8407830" cy="1846629"/>
          </a:xfrm>
          <a:prstGeom prst="rect">
            <a:avLst/>
          </a:prstGeom>
          <a:noFill/>
          <a:ln>
            <a:noFill/>
          </a:ln>
        </p:spPr>
        <p:txBody>
          <a:bodyPr spcFirstLastPara="1" wrap="square" lIns="91425" tIns="91425" rIns="91425" bIns="91425" anchor="t" anchorCtr="0">
            <a:spAutoFit/>
          </a:bodyPr>
          <a:lstStyle/>
          <a:p>
            <a:pPr algn="ctr">
              <a:buClrTx/>
            </a:pPr>
            <a:r>
              <a:rPr lang="en-US" altLang="ko-KR" sz="1800" u="sng" dirty="0" smtClean="0">
                <a:solidFill>
                  <a:srgbClr val="FFFFFF"/>
                </a:solidFill>
                <a:latin typeface="Inter"/>
                <a:ea typeface="Inter"/>
              </a:rPr>
              <a:t>Research problems</a:t>
            </a:r>
            <a:endParaRPr lang="en-US" altLang="ko-KR" sz="1800" u="sng" dirty="0">
              <a:solidFill>
                <a:srgbClr val="FFFFFF"/>
              </a:solidFill>
              <a:latin typeface="Inter"/>
              <a:ea typeface="Inter"/>
            </a:endParaRPr>
          </a:p>
          <a:p>
            <a:pPr marL="342900" indent="-342900">
              <a:buClrTx/>
              <a:buFont typeface="Arial" panose="020B0604020202020204" pitchFamily="34" charset="0"/>
              <a:buChar char="•"/>
            </a:pPr>
            <a:r>
              <a:rPr lang="en-US" altLang="ko-KR" sz="1800" dirty="0">
                <a:solidFill>
                  <a:srgbClr val="FFFFFF"/>
                </a:solidFill>
                <a:latin typeface="Inter"/>
                <a:ea typeface="Inter"/>
              </a:rPr>
              <a:t>The cement industry generates around 5% of global CO</a:t>
            </a:r>
            <a:r>
              <a:rPr lang="en-US" altLang="ko-KR" sz="1800" baseline="-25000" dirty="0">
                <a:solidFill>
                  <a:srgbClr val="FFFFFF"/>
                </a:solidFill>
                <a:latin typeface="Inter"/>
                <a:ea typeface="Inter"/>
              </a:rPr>
              <a:t>2</a:t>
            </a:r>
            <a:r>
              <a:rPr lang="en-US" altLang="ko-KR" sz="1800" dirty="0">
                <a:solidFill>
                  <a:srgbClr val="FFFFFF"/>
                </a:solidFill>
                <a:latin typeface="Inter"/>
                <a:ea typeface="Inter"/>
              </a:rPr>
              <a:t> emissions annually.</a:t>
            </a:r>
          </a:p>
          <a:p>
            <a:pPr marL="342900" indent="-342900">
              <a:buClrTx/>
              <a:buFont typeface="Arial" panose="020B0604020202020204" pitchFamily="34" charset="0"/>
              <a:buChar char="•"/>
            </a:pPr>
            <a:r>
              <a:rPr lang="en-US" altLang="ko-KR" sz="1800" dirty="0">
                <a:solidFill>
                  <a:srgbClr val="FFFFFF"/>
                </a:solidFill>
                <a:latin typeface="Inter"/>
                <a:ea typeface="Inter"/>
              </a:rPr>
              <a:t>Cement typically used in KZ: blended cement with 20% slag. </a:t>
            </a:r>
            <a:r>
              <a:rPr lang="en-US" altLang="ko-KR" sz="1800" b="1" dirty="0">
                <a:solidFill>
                  <a:srgbClr val="FFFFFF"/>
                </a:solidFill>
                <a:latin typeface="Inter"/>
                <a:ea typeface="Inter"/>
              </a:rPr>
              <a:t>Possibly low durability and mechanical properties</a:t>
            </a:r>
            <a:r>
              <a:rPr lang="en-US" altLang="ko-KR" sz="1800" dirty="0">
                <a:solidFill>
                  <a:srgbClr val="FFFFFF"/>
                </a:solidFill>
                <a:latin typeface="Inter"/>
                <a:ea typeface="Inter"/>
              </a:rPr>
              <a:t> of </a:t>
            </a:r>
            <a:r>
              <a:rPr lang="en-US" altLang="ko-KR" sz="1800" u="sng" dirty="0">
                <a:solidFill>
                  <a:srgbClr val="FFFFFF"/>
                </a:solidFill>
                <a:latin typeface="Inter"/>
                <a:ea typeface="Inter"/>
              </a:rPr>
              <a:t>blended cement</a:t>
            </a:r>
            <a:r>
              <a:rPr lang="en-US" altLang="ko-KR" sz="1800" dirty="0">
                <a:solidFill>
                  <a:srgbClr val="FFFFFF"/>
                </a:solidFill>
                <a:latin typeface="Inter"/>
                <a:ea typeface="Inter"/>
              </a:rPr>
              <a:t> under severe weather conditions.</a:t>
            </a:r>
          </a:p>
        </p:txBody>
      </p:sp>
      <p:sp>
        <p:nvSpPr>
          <p:cNvPr id="7" name="Google Shape;72;p15"/>
          <p:cNvSpPr txBox="1"/>
          <p:nvPr/>
        </p:nvSpPr>
        <p:spPr>
          <a:xfrm>
            <a:off x="364210" y="3504499"/>
            <a:ext cx="8407831" cy="1015632"/>
          </a:xfrm>
          <a:prstGeom prst="rect">
            <a:avLst/>
          </a:prstGeom>
          <a:noFill/>
          <a:ln>
            <a:noFill/>
          </a:ln>
        </p:spPr>
        <p:txBody>
          <a:bodyPr spcFirstLastPara="1" wrap="square" lIns="91425" tIns="91425" rIns="91425" bIns="91425" anchor="t" anchorCtr="0">
            <a:spAutoFit/>
          </a:bodyPr>
          <a:lstStyle/>
          <a:p>
            <a:pPr algn="ctr">
              <a:buClrTx/>
            </a:pPr>
            <a:r>
              <a:rPr lang="en-US" altLang="ko-KR" sz="1800" u="sng" dirty="0">
                <a:solidFill>
                  <a:srgbClr val="FFFFFF"/>
                </a:solidFill>
                <a:latin typeface="Inter"/>
                <a:ea typeface="Inter"/>
              </a:rPr>
              <a:t>Solution</a:t>
            </a:r>
          </a:p>
          <a:p>
            <a:pPr marL="342900" indent="-342900">
              <a:buClrTx/>
              <a:buFont typeface="Arial" panose="020B0604020202020204" pitchFamily="34" charset="0"/>
              <a:buChar char="•"/>
            </a:pPr>
            <a:r>
              <a:rPr lang="en-US" altLang="ko-KR" sz="1800" dirty="0">
                <a:solidFill>
                  <a:srgbClr val="FFFFFF"/>
                </a:solidFill>
                <a:latin typeface="Inter"/>
                <a:ea typeface="Inter"/>
              </a:rPr>
              <a:t>Improve cement properties by using supplementary cementitious materials such as </a:t>
            </a:r>
            <a:r>
              <a:rPr lang="en-US" altLang="ko-KR" sz="1800" b="1" dirty="0">
                <a:solidFill>
                  <a:srgbClr val="FFFFFF"/>
                </a:solidFill>
                <a:latin typeface="Inter"/>
                <a:ea typeface="Inter"/>
              </a:rPr>
              <a:t>Metakaolin (MK) and Silica fume (SF)</a:t>
            </a:r>
            <a:endParaRPr lang="en-US" altLang="ko-KR" sz="1800" b="1" dirty="0">
              <a:solidFill>
                <a:srgbClr val="FF0000"/>
              </a:solidFill>
              <a:latin typeface="Inter"/>
              <a:ea typeface="Inter"/>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pic>
        <p:nvPicPr>
          <p:cNvPr id="70" name="Google Shape;70;p15"/>
          <p:cNvPicPr preferRelativeResize="0"/>
          <p:nvPr/>
        </p:nvPicPr>
        <p:blipFill>
          <a:blip r:embed="rId3">
            <a:alphaModFix/>
          </a:blip>
          <a:stretch>
            <a:fillRect/>
          </a:stretch>
        </p:blipFill>
        <p:spPr>
          <a:xfrm>
            <a:off x="691100" y="255426"/>
            <a:ext cx="7577623" cy="547475"/>
          </a:xfrm>
          <a:prstGeom prst="rect">
            <a:avLst/>
          </a:prstGeom>
          <a:noFill/>
          <a:ln>
            <a:noFill/>
          </a:ln>
        </p:spPr>
      </p:pic>
      <p:sp>
        <p:nvSpPr>
          <p:cNvPr id="71" name="Google Shape;71;p15"/>
          <p:cNvSpPr txBox="1"/>
          <p:nvPr/>
        </p:nvSpPr>
        <p:spPr>
          <a:xfrm>
            <a:off x="5065675" y="255425"/>
            <a:ext cx="3468900" cy="553968"/>
          </a:xfrm>
          <a:prstGeom prst="rect">
            <a:avLst/>
          </a:prstGeom>
          <a:noFill/>
          <a:ln>
            <a:noFill/>
          </a:ln>
        </p:spPr>
        <p:txBody>
          <a:bodyPr spcFirstLastPara="1" wrap="square" lIns="91425" tIns="91425" rIns="91425" bIns="91425" anchor="t" anchorCtr="0">
            <a:spAutoFit/>
          </a:bodyPr>
          <a:lstStyle/>
          <a:p>
            <a:pPr lvl="0"/>
            <a:r>
              <a:rPr lang="en-US" sz="800" dirty="0">
                <a:solidFill>
                  <a:srgbClr val="FFFFFF"/>
                </a:solidFill>
                <a:latin typeface="Inter"/>
                <a:ea typeface="Inter"/>
                <a:cs typeface="Inter"/>
                <a:sym typeface="Inter"/>
              </a:rPr>
              <a:t>Durability and Mechanical Properties of Hybrid Concrete blended with Ground Granulated Blast Furnace Slag, </a:t>
            </a:r>
            <a:r>
              <a:rPr lang="en-US" sz="800" dirty="0" err="1">
                <a:solidFill>
                  <a:srgbClr val="FFFFFF"/>
                </a:solidFill>
                <a:latin typeface="Inter"/>
                <a:ea typeface="Inter"/>
                <a:cs typeface="Inter"/>
                <a:sym typeface="Inter"/>
              </a:rPr>
              <a:t>Metakaolin</a:t>
            </a:r>
            <a:r>
              <a:rPr lang="en-US" sz="800" dirty="0">
                <a:solidFill>
                  <a:srgbClr val="FFFFFF"/>
                </a:solidFill>
                <a:latin typeface="Inter"/>
                <a:ea typeface="Inter"/>
                <a:cs typeface="Inter"/>
                <a:sym typeface="Inter"/>
              </a:rPr>
              <a:t>, and Silica Fume</a:t>
            </a:r>
          </a:p>
        </p:txBody>
      </p:sp>
      <p:sp>
        <p:nvSpPr>
          <p:cNvPr id="72" name="Google Shape;72;p15"/>
          <p:cNvSpPr txBox="1"/>
          <p:nvPr/>
        </p:nvSpPr>
        <p:spPr>
          <a:xfrm>
            <a:off x="691099" y="802901"/>
            <a:ext cx="7600493" cy="73863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3600" dirty="0">
                <a:solidFill>
                  <a:schemeClr val="lt1"/>
                </a:solidFill>
                <a:latin typeface="Inter"/>
                <a:ea typeface="Inter"/>
                <a:cs typeface="Inter"/>
                <a:sym typeface="Inter"/>
              </a:rPr>
              <a:t>Introduction (cont’d)</a:t>
            </a:r>
            <a:endParaRPr sz="3600" dirty="0">
              <a:solidFill>
                <a:schemeClr val="lt1"/>
              </a:solidFill>
              <a:latin typeface="Inter"/>
              <a:ea typeface="Inter"/>
              <a:cs typeface="Inter"/>
              <a:sym typeface="Inter"/>
            </a:endParaRPr>
          </a:p>
        </p:txBody>
      </p:sp>
      <p:sp>
        <p:nvSpPr>
          <p:cNvPr id="6" name="Google Shape;72;p15"/>
          <p:cNvSpPr txBox="1"/>
          <p:nvPr/>
        </p:nvSpPr>
        <p:spPr>
          <a:xfrm>
            <a:off x="379708" y="1541534"/>
            <a:ext cx="8384584" cy="2954625"/>
          </a:xfrm>
          <a:prstGeom prst="rect">
            <a:avLst/>
          </a:prstGeom>
          <a:noFill/>
          <a:ln>
            <a:noFill/>
          </a:ln>
        </p:spPr>
        <p:txBody>
          <a:bodyPr spcFirstLastPara="1" wrap="square" lIns="91425" tIns="91425" rIns="91425" bIns="91425" anchor="t" anchorCtr="0">
            <a:spAutoFit/>
          </a:bodyPr>
          <a:lstStyle/>
          <a:p>
            <a:pPr algn="ctr">
              <a:buClrTx/>
            </a:pPr>
            <a:r>
              <a:rPr lang="en-US" altLang="ko-KR" sz="2000" u="sng" dirty="0">
                <a:solidFill>
                  <a:srgbClr val="FFFFFF"/>
                </a:solidFill>
                <a:latin typeface="Inter"/>
                <a:ea typeface="Inter"/>
              </a:rPr>
              <a:t>Research goals</a:t>
            </a:r>
          </a:p>
          <a:p>
            <a:pPr marL="342900" indent="-342900">
              <a:buClrTx/>
              <a:buFont typeface="Arial" panose="020B0604020202020204" pitchFamily="34" charset="0"/>
              <a:buChar char="•"/>
            </a:pPr>
            <a:r>
              <a:rPr lang="en-US" altLang="ko-KR" sz="2000" dirty="0">
                <a:solidFill>
                  <a:srgbClr val="FFFFFF"/>
                </a:solidFill>
                <a:latin typeface="Inter" panose="020B0604020202020204" charset="0"/>
                <a:ea typeface="Inter" panose="020B0604020202020204" charset="0"/>
              </a:rPr>
              <a:t>Investigate the potential for improving the durability and mechanical properties of blended concrete consisting of 20% GGBFS applied to severe Kazakhstani weather conditions </a:t>
            </a:r>
          </a:p>
          <a:p>
            <a:pPr marL="342900" indent="-342900">
              <a:buClrTx/>
              <a:buFont typeface="Arial" panose="020B0604020202020204" pitchFamily="34" charset="0"/>
              <a:buChar char="•"/>
            </a:pPr>
            <a:endParaRPr lang="en-US" altLang="ko-KR" sz="2000" dirty="0">
              <a:solidFill>
                <a:srgbClr val="FFFFFF"/>
              </a:solidFill>
              <a:latin typeface="Inter" panose="020B0604020202020204" charset="0"/>
              <a:ea typeface="Inter" panose="020B0604020202020204" charset="0"/>
            </a:endParaRPr>
          </a:p>
          <a:p>
            <a:pPr marL="342900" lvl="0" indent="-342900">
              <a:buClrTx/>
              <a:buFont typeface="Arial" panose="020B0604020202020204" pitchFamily="34" charset="0"/>
              <a:buChar char="•"/>
            </a:pPr>
            <a:r>
              <a:rPr lang="en-US" altLang="ko-KR" sz="2000" dirty="0">
                <a:solidFill>
                  <a:srgbClr val="FFFFFF"/>
                </a:solidFill>
                <a:latin typeface="Inter"/>
                <a:ea typeface="Inter"/>
              </a:rPr>
              <a:t>Evaluate mechanical and durability properties of h</a:t>
            </a:r>
            <a:r>
              <a:rPr lang="en-US" sz="2000" dirty="0">
                <a:solidFill>
                  <a:srgbClr val="FFFFFF"/>
                </a:solidFill>
                <a:latin typeface="Inter"/>
                <a:ea typeface="Inter"/>
                <a:cs typeface="Inter"/>
                <a:sym typeface="Inter"/>
              </a:rPr>
              <a:t>ybrid concrete blended with ground granulated blast furnace slag, metakaolin, and silica fume</a:t>
            </a:r>
            <a:endParaRPr lang="en-US" sz="2000" dirty="0">
              <a:solidFill>
                <a:srgbClr val="FFFFFF"/>
              </a:solidFill>
              <a:latin typeface="Inter"/>
              <a:ea typeface="Inter"/>
              <a:cs typeface="Inter"/>
            </a:endParaRPr>
          </a:p>
          <a:p>
            <a:pPr marL="342900" indent="-342900">
              <a:buClrTx/>
              <a:buFont typeface="Arial" panose="020B0604020202020204" pitchFamily="34" charset="0"/>
              <a:buChar char="•"/>
            </a:pPr>
            <a:endParaRPr lang="en-US" altLang="ko-KR" sz="2000" dirty="0">
              <a:solidFill>
                <a:srgbClr val="FFFFFF"/>
              </a:solidFill>
              <a:latin typeface="Inter" panose="020B0604020202020204" charset="0"/>
              <a:ea typeface="Inter" panose="020B0604020202020204" charset="0"/>
            </a:endParaRPr>
          </a:p>
        </p:txBody>
      </p:sp>
    </p:spTree>
    <p:extLst>
      <p:ext uri="{BB962C8B-B14F-4D97-AF65-F5344CB8AC3E}">
        <p14:creationId xmlns:p14="http://schemas.microsoft.com/office/powerpoint/2010/main" val="30705654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1925" y="802901"/>
            <a:ext cx="8150374" cy="572700"/>
          </a:xfrm>
        </p:spPr>
        <p:txBody>
          <a:bodyPr>
            <a:noAutofit/>
          </a:bodyPr>
          <a:lstStyle/>
          <a:p>
            <a:r>
              <a:rPr lang="en-US" sz="3600" dirty="0">
                <a:solidFill>
                  <a:schemeClr val="bg1"/>
                </a:solidFill>
                <a:latin typeface="Inter" panose="020B0604020202020204" charset="0"/>
                <a:ea typeface="Inter" panose="020B0604020202020204" charset="0"/>
              </a:rPr>
              <a:t>Experimental program</a:t>
            </a:r>
          </a:p>
        </p:txBody>
      </p:sp>
      <p:sp>
        <p:nvSpPr>
          <p:cNvPr id="3" name="Текст 2"/>
          <p:cNvSpPr>
            <a:spLocks noGrp="1"/>
          </p:cNvSpPr>
          <p:nvPr>
            <p:ph type="body" idx="1"/>
          </p:nvPr>
        </p:nvSpPr>
        <p:spPr>
          <a:xfrm>
            <a:off x="1329765" y="4813801"/>
            <a:ext cx="6303412" cy="329699"/>
          </a:xfrm>
        </p:spPr>
        <p:txBody>
          <a:bodyPr>
            <a:normAutofit fontScale="55000" lnSpcReduction="20000"/>
          </a:bodyPr>
          <a:lstStyle/>
          <a:p>
            <a:pPr marL="114300" indent="0">
              <a:buClr>
                <a:schemeClr val="bg1"/>
              </a:buClr>
              <a:buNone/>
            </a:pPr>
            <a:r>
              <a:rPr lang="en-US" dirty="0">
                <a:solidFill>
                  <a:schemeClr val="bg1"/>
                </a:solidFill>
                <a:latin typeface="Inter" panose="020B0604020202020204" charset="0"/>
                <a:ea typeface="Inter" panose="020B0604020202020204" charset="0"/>
              </a:rPr>
              <a:t>Fig 1. An experimental program to evaluate durability and mechanical properties of hybrid concrete</a:t>
            </a:r>
          </a:p>
        </p:txBody>
      </p:sp>
      <p:pic>
        <p:nvPicPr>
          <p:cNvPr id="7" name="Google Shape;70;p15"/>
          <p:cNvPicPr preferRelativeResize="0"/>
          <p:nvPr/>
        </p:nvPicPr>
        <p:blipFill>
          <a:blip r:embed="rId2">
            <a:alphaModFix/>
          </a:blip>
          <a:stretch>
            <a:fillRect/>
          </a:stretch>
        </p:blipFill>
        <p:spPr>
          <a:xfrm>
            <a:off x="691100" y="255426"/>
            <a:ext cx="7577623" cy="547475"/>
          </a:xfrm>
          <a:prstGeom prst="rect">
            <a:avLst/>
          </a:prstGeom>
          <a:noFill/>
          <a:ln>
            <a:noFill/>
          </a:ln>
        </p:spPr>
      </p:pic>
      <p:sp>
        <p:nvSpPr>
          <p:cNvPr id="8" name="Google Shape;71;p15"/>
          <p:cNvSpPr txBox="1"/>
          <p:nvPr/>
        </p:nvSpPr>
        <p:spPr>
          <a:xfrm>
            <a:off x="5065675" y="255425"/>
            <a:ext cx="3468900" cy="553968"/>
          </a:xfrm>
          <a:prstGeom prst="rect">
            <a:avLst/>
          </a:prstGeom>
          <a:noFill/>
          <a:ln>
            <a:noFill/>
          </a:ln>
        </p:spPr>
        <p:txBody>
          <a:bodyPr spcFirstLastPara="1" wrap="square" lIns="91425" tIns="91425" rIns="91425" bIns="91425" anchor="t" anchorCtr="0">
            <a:spAutoFit/>
          </a:bodyPr>
          <a:lstStyle/>
          <a:p>
            <a:pPr lvl="0"/>
            <a:r>
              <a:rPr lang="en-US" sz="800" dirty="0">
                <a:solidFill>
                  <a:srgbClr val="FFFFFF"/>
                </a:solidFill>
                <a:latin typeface="Inter"/>
                <a:ea typeface="Inter"/>
                <a:cs typeface="Inter"/>
                <a:sym typeface="Inter"/>
              </a:rPr>
              <a:t>Durability and Mechanical Properties of Hybrid Concrete blended with Ground Granulated Blast Furnace Slag, </a:t>
            </a:r>
            <a:r>
              <a:rPr lang="en-US" sz="800" dirty="0" err="1">
                <a:solidFill>
                  <a:srgbClr val="FFFFFF"/>
                </a:solidFill>
                <a:latin typeface="Inter"/>
                <a:ea typeface="Inter"/>
                <a:cs typeface="Inter"/>
                <a:sym typeface="Inter"/>
              </a:rPr>
              <a:t>Metakaolin</a:t>
            </a:r>
            <a:r>
              <a:rPr lang="en-US" sz="800" dirty="0">
                <a:solidFill>
                  <a:srgbClr val="FFFFFF"/>
                </a:solidFill>
                <a:latin typeface="Inter"/>
                <a:ea typeface="Inter"/>
                <a:cs typeface="Inter"/>
                <a:sym typeface="Inter"/>
              </a:rPr>
              <a:t>, and Silica Fume</a:t>
            </a:r>
          </a:p>
        </p:txBody>
      </p:sp>
      <p:pic>
        <p:nvPicPr>
          <p:cNvPr id="4" name="Рисунок 3"/>
          <p:cNvPicPr>
            <a:picLocks noChangeAspect="1"/>
          </p:cNvPicPr>
          <p:nvPr/>
        </p:nvPicPr>
        <p:blipFill>
          <a:blip r:embed="rId3"/>
          <a:stretch>
            <a:fillRect/>
          </a:stretch>
        </p:blipFill>
        <p:spPr>
          <a:xfrm>
            <a:off x="539836" y="1490657"/>
            <a:ext cx="7547039" cy="3368062"/>
          </a:xfrm>
          <a:prstGeom prst="rect">
            <a:avLst/>
          </a:prstGeom>
        </p:spPr>
      </p:pic>
      <p:pic>
        <p:nvPicPr>
          <p:cNvPr id="9" name="Рисунок 8"/>
          <p:cNvPicPr>
            <a:picLocks noChangeAspect="1"/>
          </p:cNvPicPr>
          <p:nvPr/>
        </p:nvPicPr>
        <p:blipFill rotWithShape="1">
          <a:blip r:embed="rId3"/>
          <a:srcRect l="47470" t="77461" r="44856" b="18693"/>
          <a:stretch/>
        </p:blipFill>
        <p:spPr>
          <a:xfrm>
            <a:off x="6931661" y="4029075"/>
            <a:ext cx="579120" cy="129540"/>
          </a:xfrm>
          <a:prstGeom prst="rect">
            <a:avLst/>
          </a:prstGeom>
        </p:spPr>
      </p:pic>
    </p:spTree>
    <p:extLst>
      <p:ext uri="{BB962C8B-B14F-4D97-AF65-F5344CB8AC3E}">
        <p14:creationId xmlns:p14="http://schemas.microsoft.com/office/powerpoint/2010/main" val="34774504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9674" y="802901"/>
            <a:ext cx="8142625" cy="572700"/>
          </a:xfrm>
        </p:spPr>
        <p:txBody>
          <a:bodyPr>
            <a:noAutofit/>
          </a:bodyPr>
          <a:lstStyle/>
          <a:p>
            <a:r>
              <a:rPr lang="en-US" sz="3600" dirty="0">
                <a:solidFill>
                  <a:schemeClr val="bg1"/>
                </a:solidFill>
                <a:latin typeface="Inter" panose="020B0604020202020204" charset="0"/>
                <a:ea typeface="Inter" panose="020B0604020202020204" charset="0"/>
              </a:rPr>
              <a:t>Mix design</a:t>
            </a:r>
          </a:p>
        </p:txBody>
      </p:sp>
      <p:sp>
        <p:nvSpPr>
          <p:cNvPr id="3" name="Текст 2"/>
          <p:cNvSpPr>
            <a:spLocks noGrp="1"/>
          </p:cNvSpPr>
          <p:nvPr>
            <p:ph type="body" idx="1"/>
          </p:nvPr>
        </p:nvSpPr>
        <p:spPr>
          <a:xfrm>
            <a:off x="277455" y="1607005"/>
            <a:ext cx="8520600" cy="330413"/>
          </a:xfrm>
        </p:spPr>
        <p:txBody>
          <a:bodyPr>
            <a:noAutofit/>
          </a:bodyPr>
          <a:lstStyle/>
          <a:p>
            <a:pPr marL="114300" indent="0" algn="ctr">
              <a:buClr>
                <a:schemeClr val="bg1"/>
              </a:buClr>
              <a:buNone/>
            </a:pPr>
            <a:r>
              <a:rPr lang="en-US" sz="1100" dirty="0">
                <a:solidFill>
                  <a:schemeClr val="bg1"/>
                </a:solidFill>
                <a:latin typeface="Inter" panose="020B0604020202020204" charset="0"/>
                <a:ea typeface="Inter" panose="020B0604020202020204" charset="0"/>
              </a:rPr>
              <a:t>Table 1. Mixture design</a:t>
            </a:r>
          </a:p>
        </p:txBody>
      </p:sp>
      <p:pic>
        <p:nvPicPr>
          <p:cNvPr id="7" name="Google Shape;70;p15"/>
          <p:cNvPicPr preferRelativeResize="0"/>
          <p:nvPr/>
        </p:nvPicPr>
        <p:blipFill>
          <a:blip r:embed="rId2">
            <a:alphaModFix/>
          </a:blip>
          <a:stretch>
            <a:fillRect/>
          </a:stretch>
        </p:blipFill>
        <p:spPr>
          <a:xfrm>
            <a:off x="691100" y="255426"/>
            <a:ext cx="7577623" cy="547475"/>
          </a:xfrm>
          <a:prstGeom prst="rect">
            <a:avLst/>
          </a:prstGeom>
          <a:noFill/>
          <a:ln>
            <a:noFill/>
          </a:ln>
        </p:spPr>
      </p:pic>
      <p:sp>
        <p:nvSpPr>
          <p:cNvPr id="8" name="Google Shape;71;p15"/>
          <p:cNvSpPr txBox="1"/>
          <p:nvPr/>
        </p:nvSpPr>
        <p:spPr>
          <a:xfrm>
            <a:off x="5065675" y="255425"/>
            <a:ext cx="3468900" cy="553968"/>
          </a:xfrm>
          <a:prstGeom prst="rect">
            <a:avLst/>
          </a:prstGeom>
          <a:noFill/>
          <a:ln>
            <a:noFill/>
          </a:ln>
        </p:spPr>
        <p:txBody>
          <a:bodyPr spcFirstLastPara="1" wrap="square" lIns="91425" tIns="91425" rIns="91425" bIns="91425" anchor="t" anchorCtr="0">
            <a:spAutoFit/>
          </a:bodyPr>
          <a:lstStyle/>
          <a:p>
            <a:pPr lvl="0"/>
            <a:r>
              <a:rPr lang="en-US" sz="800" dirty="0">
                <a:solidFill>
                  <a:srgbClr val="FFFFFF"/>
                </a:solidFill>
                <a:latin typeface="Inter"/>
                <a:ea typeface="Inter"/>
                <a:cs typeface="Inter"/>
                <a:sym typeface="Inter"/>
              </a:rPr>
              <a:t>Durability and Mechanical Properties of Hybrid Concrete blended with Ground Granulated Blast Furnace Slag, </a:t>
            </a:r>
            <a:r>
              <a:rPr lang="en-US" sz="800" dirty="0" err="1">
                <a:solidFill>
                  <a:srgbClr val="FFFFFF"/>
                </a:solidFill>
                <a:latin typeface="Inter"/>
                <a:ea typeface="Inter"/>
                <a:cs typeface="Inter"/>
                <a:sym typeface="Inter"/>
              </a:rPr>
              <a:t>Metakaolin</a:t>
            </a:r>
            <a:r>
              <a:rPr lang="en-US" sz="800" dirty="0">
                <a:solidFill>
                  <a:srgbClr val="FFFFFF"/>
                </a:solidFill>
                <a:latin typeface="Inter"/>
                <a:ea typeface="Inter"/>
                <a:cs typeface="Inter"/>
                <a:sym typeface="Inter"/>
              </a:rPr>
              <a:t>, and Silica Fume</a:t>
            </a:r>
          </a:p>
        </p:txBody>
      </p:sp>
      <p:graphicFrame>
        <p:nvGraphicFramePr>
          <p:cNvPr id="12" name="Таблица 11"/>
          <p:cNvGraphicFramePr>
            <a:graphicFrameLocks noGrp="1"/>
          </p:cNvGraphicFramePr>
          <p:nvPr>
            <p:extLst>
              <p:ext uri="{D42A27DB-BD31-4B8C-83A1-F6EECF244321}">
                <p14:modId xmlns:p14="http://schemas.microsoft.com/office/powerpoint/2010/main" val="4171635502"/>
              </p:ext>
            </p:extLst>
          </p:nvPr>
        </p:nvGraphicFramePr>
        <p:xfrm>
          <a:off x="692515" y="2059940"/>
          <a:ext cx="7740148" cy="2308860"/>
        </p:xfrm>
        <a:graphic>
          <a:graphicData uri="http://schemas.openxmlformats.org/drawingml/2006/table">
            <a:tbl>
              <a:tblPr firstRow="1" firstCol="1" bandRow="1"/>
              <a:tblGrid>
                <a:gridCol w="531142">
                  <a:extLst>
                    <a:ext uri="{9D8B030D-6E8A-4147-A177-3AD203B41FA5}">
                      <a16:colId xmlns:a16="http://schemas.microsoft.com/office/drawing/2014/main" val="3922788036"/>
                    </a:ext>
                  </a:extLst>
                </a:gridCol>
                <a:gridCol w="1690817">
                  <a:extLst>
                    <a:ext uri="{9D8B030D-6E8A-4147-A177-3AD203B41FA5}">
                      <a16:colId xmlns:a16="http://schemas.microsoft.com/office/drawing/2014/main" val="2720106680"/>
                    </a:ext>
                  </a:extLst>
                </a:gridCol>
                <a:gridCol w="738655">
                  <a:extLst>
                    <a:ext uri="{9D8B030D-6E8A-4147-A177-3AD203B41FA5}">
                      <a16:colId xmlns:a16="http://schemas.microsoft.com/office/drawing/2014/main" val="3184815192"/>
                    </a:ext>
                  </a:extLst>
                </a:gridCol>
                <a:gridCol w="736408">
                  <a:extLst>
                    <a:ext uri="{9D8B030D-6E8A-4147-A177-3AD203B41FA5}">
                      <a16:colId xmlns:a16="http://schemas.microsoft.com/office/drawing/2014/main" val="776704954"/>
                    </a:ext>
                  </a:extLst>
                </a:gridCol>
                <a:gridCol w="731164">
                  <a:extLst>
                    <a:ext uri="{9D8B030D-6E8A-4147-A177-3AD203B41FA5}">
                      <a16:colId xmlns:a16="http://schemas.microsoft.com/office/drawing/2014/main" val="3720658300"/>
                    </a:ext>
                  </a:extLst>
                </a:gridCol>
                <a:gridCol w="731164">
                  <a:extLst>
                    <a:ext uri="{9D8B030D-6E8A-4147-A177-3AD203B41FA5}">
                      <a16:colId xmlns:a16="http://schemas.microsoft.com/office/drawing/2014/main" val="784790992"/>
                    </a:ext>
                  </a:extLst>
                </a:gridCol>
                <a:gridCol w="713933">
                  <a:extLst>
                    <a:ext uri="{9D8B030D-6E8A-4147-A177-3AD203B41FA5}">
                      <a16:colId xmlns:a16="http://schemas.microsoft.com/office/drawing/2014/main" val="2460654922"/>
                    </a:ext>
                  </a:extLst>
                </a:gridCol>
                <a:gridCol w="747645">
                  <a:extLst>
                    <a:ext uri="{9D8B030D-6E8A-4147-A177-3AD203B41FA5}">
                      <a16:colId xmlns:a16="http://schemas.microsoft.com/office/drawing/2014/main" val="4227519854"/>
                    </a:ext>
                  </a:extLst>
                </a:gridCol>
                <a:gridCol w="604559">
                  <a:extLst>
                    <a:ext uri="{9D8B030D-6E8A-4147-A177-3AD203B41FA5}">
                      <a16:colId xmlns:a16="http://schemas.microsoft.com/office/drawing/2014/main" val="40554617"/>
                    </a:ext>
                  </a:extLst>
                </a:gridCol>
                <a:gridCol w="514661">
                  <a:extLst>
                    <a:ext uri="{9D8B030D-6E8A-4147-A177-3AD203B41FA5}">
                      <a16:colId xmlns:a16="http://schemas.microsoft.com/office/drawing/2014/main" val="619131591"/>
                    </a:ext>
                  </a:extLst>
                </a:gridCol>
              </a:tblGrid>
              <a:tr h="461772">
                <a:tc>
                  <a:txBody>
                    <a:bodyPr/>
                    <a:lstStyle/>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Mix </a:t>
                      </a:r>
                      <a:r>
                        <a:rPr lang="ru-RU" sz="1400">
                          <a:effectLst/>
                          <a:latin typeface="Times New Roman" panose="02020603050405020304" pitchFamily="18" charset="0"/>
                          <a:ea typeface="Calibri" panose="020F0502020204030204" pitchFamily="34" charset="0"/>
                          <a:cs typeface="Times New Roman" panose="02020603050405020304" pitchFamily="18" charset="0"/>
                        </a:rPr>
                        <a:t>№</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0CECE"/>
                    </a:solidFill>
                  </a:tcPr>
                </a:tc>
                <a:tc>
                  <a:txBody>
                    <a:bodyPr/>
                    <a:lstStyle/>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Mixture ID</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0CECE"/>
                    </a:solidFill>
                  </a:tcPr>
                </a:tc>
                <a:tc>
                  <a:txBody>
                    <a:bodyPr/>
                    <a:lstStyle/>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Cement</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[kg/m</a:t>
                      </a:r>
                      <a:r>
                        <a:rPr lang="de-DE" sz="1400" baseline="30000">
                          <a:effectLst/>
                          <a:latin typeface="Times New Roman" panose="02020603050405020304" pitchFamily="18" charset="0"/>
                          <a:ea typeface="Calibri" panose="020F0502020204030204" pitchFamily="34" charset="0"/>
                          <a:cs typeface="Times New Roman" panose="02020603050405020304" pitchFamily="18" charset="0"/>
                        </a:rPr>
                        <a:t>3</a:t>
                      </a:r>
                      <a:r>
                        <a:rPr lang="de-DE" sz="1400">
                          <a:effectLst/>
                          <a:latin typeface="Times New Roman" panose="02020603050405020304" pitchFamily="18" charset="0"/>
                          <a:ea typeface="Calibri" panose="020F0502020204030204" pitchFamily="34" charset="0"/>
                          <a:cs typeface="Times New Roman" panose="02020603050405020304" pitchFamily="18" charset="0"/>
                        </a:rPr>
                        <a:t>]</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0CECE"/>
                    </a:solidFill>
                  </a:tcPr>
                </a:tc>
                <a:tc>
                  <a:txBody>
                    <a:bodyPr/>
                    <a:lstStyle/>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MK [kg/m</a:t>
                      </a:r>
                      <a:r>
                        <a:rPr lang="de-DE" sz="1400" baseline="30000">
                          <a:effectLst/>
                          <a:latin typeface="Times New Roman" panose="02020603050405020304" pitchFamily="18" charset="0"/>
                          <a:ea typeface="Calibri" panose="020F0502020204030204" pitchFamily="34" charset="0"/>
                          <a:cs typeface="Times New Roman" panose="02020603050405020304" pitchFamily="18" charset="0"/>
                        </a:rPr>
                        <a:t>3</a:t>
                      </a:r>
                      <a:r>
                        <a:rPr lang="de-DE" sz="1400">
                          <a:effectLst/>
                          <a:latin typeface="Times New Roman" panose="02020603050405020304" pitchFamily="18" charset="0"/>
                          <a:ea typeface="Calibri" panose="020F0502020204030204" pitchFamily="34" charset="0"/>
                          <a:cs typeface="Times New Roman" panose="02020603050405020304" pitchFamily="18" charset="0"/>
                        </a:rPr>
                        <a:t>]</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0CECE"/>
                    </a:solidFill>
                  </a:tcPr>
                </a:tc>
                <a:tc>
                  <a:txBody>
                    <a:bodyPr/>
                    <a:lstStyle/>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SF [kg/m</a:t>
                      </a:r>
                      <a:r>
                        <a:rPr lang="de-DE" sz="1400" baseline="30000">
                          <a:effectLst/>
                          <a:latin typeface="Times New Roman" panose="02020603050405020304" pitchFamily="18" charset="0"/>
                          <a:ea typeface="Calibri" panose="020F0502020204030204" pitchFamily="34" charset="0"/>
                          <a:cs typeface="Times New Roman" panose="02020603050405020304" pitchFamily="18" charset="0"/>
                        </a:rPr>
                        <a:t>3</a:t>
                      </a:r>
                      <a:r>
                        <a:rPr lang="de-DE" sz="1400">
                          <a:effectLst/>
                          <a:latin typeface="Times New Roman" panose="02020603050405020304" pitchFamily="18" charset="0"/>
                          <a:ea typeface="Calibri" panose="020F0502020204030204" pitchFamily="34" charset="0"/>
                          <a:cs typeface="Times New Roman" panose="02020603050405020304" pitchFamily="18" charset="0"/>
                        </a:rPr>
                        <a:t>]</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0CECE"/>
                    </a:solidFill>
                  </a:tcPr>
                </a:tc>
                <a:tc>
                  <a:txBody>
                    <a:bodyPr/>
                    <a:lstStyle/>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RS [kg/m</a:t>
                      </a:r>
                      <a:r>
                        <a:rPr lang="de-DE" sz="1400" baseline="30000">
                          <a:effectLst/>
                          <a:latin typeface="Times New Roman" panose="02020603050405020304" pitchFamily="18" charset="0"/>
                          <a:ea typeface="Calibri" panose="020F0502020204030204" pitchFamily="34" charset="0"/>
                          <a:cs typeface="Times New Roman" panose="02020603050405020304" pitchFamily="18" charset="0"/>
                        </a:rPr>
                        <a:t>3</a:t>
                      </a:r>
                      <a:r>
                        <a:rPr lang="de-DE" sz="1400">
                          <a:effectLst/>
                          <a:latin typeface="Times New Roman" panose="02020603050405020304" pitchFamily="18" charset="0"/>
                          <a:ea typeface="Calibri" panose="020F0502020204030204" pitchFamily="34" charset="0"/>
                          <a:cs typeface="Times New Roman" panose="02020603050405020304" pitchFamily="18" charset="0"/>
                        </a:rPr>
                        <a:t>]</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0CECE"/>
                    </a:solidFill>
                  </a:tcPr>
                </a:tc>
                <a:tc>
                  <a:txBody>
                    <a:bodyPr/>
                    <a:lstStyle/>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LS [kg/m</a:t>
                      </a:r>
                      <a:r>
                        <a:rPr lang="de-DE" sz="1400" baseline="30000">
                          <a:effectLst/>
                          <a:latin typeface="Times New Roman" panose="02020603050405020304" pitchFamily="18" charset="0"/>
                          <a:ea typeface="Calibri" panose="020F0502020204030204" pitchFamily="34" charset="0"/>
                          <a:cs typeface="Times New Roman" panose="02020603050405020304" pitchFamily="18" charset="0"/>
                        </a:rPr>
                        <a:t>3</a:t>
                      </a:r>
                      <a:r>
                        <a:rPr lang="de-DE" sz="1400">
                          <a:effectLst/>
                          <a:latin typeface="Times New Roman" panose="02020603050405020304" pitchFamily="18" charset="0"/>
                          <a:ea typeface="Calibri" panose="020F0502020204030204" pitchFamily="34" charset="0"/>
                          <a:cs typeface="Times New Roman" panose="02020603050405020304" pitchFamily="18" charset="0"/>
                        </a:rPr>
                        <a:t>]</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0CECE"/>
                    </a:solidFill>
                  </a:tcPr>
                </a:tc>
                <a:tc>
                  <a:txBody>
                    <a:bodyPr/>
                    <a:lstStyle/>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Water [kg/m</a:t>
                      </a:r>
                      <a:r>
                        <a:rPr lang="de-DE" sz="1400" baseline="30000">
                          <a:effectLst/>
                          <a:latin typeface="Times New Roman" panose="02020603050405020304" pitchFamily="18" charset="0"/>
                          <a:ea typeface="Calibri" panose="020F0502020204030204" pitchFamily="34" charset="0"/>
                          <a:cs typeface="Times New Roman" panose="02020603050405020304" pitchFamily="18" charset="0"/>
                        </a:rPr>
                        <a:t>3</a:t>
                      </a:r>
                      <a:r>
                        <a:rPr lang="de-DE" sz="1400">
                          <a:effectLst/>
                          <a:latin typeface="Times New Roman" panose="02020603050405020304" pitchFamily="18" charset="0"/>
                          <a:ea typeface="Calibri" panose="020F0502020204030204" pitchFamily="34" charset="0"/>
                          <a:cs typeface="Times New Roman" panose="02020603050405020304" pitchFamily="18" charset="0"/>
                        </a:rPr>
                        <a:t>]</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0CECE"/>
                    </a:solidFill>
                  </a:tcPr>
                </a:tc>
                <a:tc>
                  <a:txBody>
                    <a:bodyPr/>
                    <a:lstStyle/>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SP</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0CECE"/>
                    </a:solidFill>
                  </a:tcPr>
                </a:tc>
                <a:tc>
                  <a:txBody>
                    <a:bodyPr/>
                    <a:lstStyle/>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AE</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0CECE"/>
                    </a:solidFill>
                  </a:tcPr>
                </a:tc>
                <a:extLst>
                  <a:ext uri="{0D108BD9-81ED-4DB2-BD59-A6C34878D82A}">
                    <a16:rowId xmlns:a16="http://schemas.microsoft.com/office/drawing/2014/main" val="2108967780"/>
                  </a:ext>
                </a:extLst>
              </a:tr>
              <a:tr h="230886">
                <a:tc>
                  <a:txBody>
                    <a:bodyPr/>
                    <a:lstStyle/>
                    <a:p>
                      <a:pPr algn="ctr">
                        <a:lnSpc>
                          <a:spcPct val="107000"/>
                        </a:lnSpc>
                        <a:spcAft>
                          <a:spcPts val="0"/>
                        </a:spcAft>
                      </a:pPr>
                      <a:r>
                        <a:rPr lang="ru-RU" sz="1400">
                          <a:effectLst/>
                          <a:latin typeface="Times New Roman" panose="02020603050405020304" pitchFamily="18" charset="0"/>
                          <a:ea typeface="Calibri" panose="020F0502020204030204" pitchFamily="34" charset="0"/>
                          <a:cs typeface="Times New Roman" panose="02020603050405020304" pitchFamily="18" charset="0"/>
                        </a:rPr>
                        <a:t>1</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100% OPC</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528.74</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de-DE" sz="1400" dirty="0">
                          <a:effectLst/>
                          <a:latin typeface="Times New Roman" panose="02020603050405020304" pitchFamily="18" charset="0"/>
                          <a:ea typeface="Calibri" panose="020F0502020204030204" pitchFamily="34" charset="0"/>
                          <a:cs typeface="Times New Roman" panose="02020603050405020304" pitchFamily="18" charset="0"/>
                        </a:rPr>
                        <a:t>535.75</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966.11</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184</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0.29</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0.17</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257808840"/>
                  </a:ext>
                </a:extLst>
              </a:tr>
              <a:tr h="230886">
                <a:tc>
                  <a:txBody>
                    <a:bodyPr/>
                    <a:lstStyle/>
                    <a:p>
                      <a:pPr algn="ctr">
                        <a:lnSpc>
                          <a:spcPct val="107000"/>
                        </a:lnSpc>
                        <a:spcAft>
                          <a:spcPts val="0"/>
                        </a:spcAft>
                      </a:pPr>
                      <a:r>
                        <a:rPr lang="ru-RU" sz="1400">
                          <a:effectLst/>
                          <a:latin typeface="Times New Roman" panose="02020603050405020304" pitchFamily="18" charset="0"/>
                          <a:ea typeface="Calibri" panose="020F0502020204030204" pitchFamily="34" charset="0"/>
                          <a:cs typeface="Times New Roman" panose="02020603050405020304" pitchFamily="18" charset="0"/>
                        </a:rPr>
                        <a:t>2</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100% BC</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528.74</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535.75</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966.11</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184</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0.29</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0.17</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445406243"/>
                  </a:ext>
                </a:extLst>
              </a:tr>
              <a:tr h="230886">
                <a:tc>
                  <a:txBody>
                    <a:bodyPr/>
                    <a:lstStyle/>
                    <a:p>
                      <a:pPr algn="ctr" fontAlgn="ctr">
                        <a:lnSpc>
                          <a:spcPct val="107000"/>
                        </a:lnSpc>
                        <a:spcAft>
                          <a:spcPts val="0"/>
                        </a:spcAft>
                      </a:pPr>
                      <a:r>
                        <a:rPr lang="ru-RU"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algn="ctr" fontAlgn="ctr">
                        <a:lnSpc>
                          <a:spcPct val="107000"/>
                        </a:lnSpc>
                        <a:spcAft>
                          <a:spcPts val="0"/>
                        </a:spcAft>
                      </a:pPr>
                      <a:r>
                        <a:rPr lang="af-ZA"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95% BC + 5% MK</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502.3</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lnSpc>
                          <a:spcPct val="107000"/>
                        </a:lnSpc>
                        <a:spcAft>
                          <a:spcPts val="0"/>
                        </a:spcAft>
                      </a:pPr>
                      <a:r>
                        <a:rPr lang="ru-RU"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26.44</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531.09</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966.11</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184</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0.25</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0.14</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512673471"/>
                  </a:ext>
                </a:extLst>
              </a:tr>
              <a:tr h="230886">
                <a:tc>
                  <a:txBody>
                    <a:bodyPr/>
                    <a:lstStyle/>
                    <a:p>
                      <a:pPr algn="ctr" fontAlgn="ctr">
                        <a:lnSpc>
                          <a:spcPct val="107000"/>
                        </a:lnSpc>
                        <a:spcAft>
                          <a:spcPts val="0"/>
                        </a:spcAft>
                      </a:pPr>
                      <a:r>
                        <a:rPr lang="ru-RU"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algn="ctr" fontAlgn="ctr">
                        <a:lnSpc>
                          <a:spcPct val="107000"/>
                        </a:lnSpc>
                        <a:spcAft>
                          <a:spcPts val="0"/>
                        </a:spcAft>
                      </a:pPr>
                      <a:r>
                        <a:rPr lang="af-ZA"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90% BC + 10% MK</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475.86</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lnSpc>
                          <a:spcPct val="107000"/>
                        </a:lnSpc>
                        <a:spcAft>
                          <a:spcPts val="0"/>
                        </a:spcAft>
                      </a:pPr>
                      <a:r>
                        <a:rPr lang="ru-RU"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52.87</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de-DE" sz="1400" dirty="0">
                          <a:effectLst/>
                          <a:latin typeface="Times New Roman" panose="02020603050405020304" pitchFamily="18" charset="0"/>
                          <a:ea typeface="Calibri" panose="020F0502020204030204" pitchFamily="34" charset="0"/>
                          <a:cs typeface="Times New Roman" panose="02020603050405020304" pitchFamily="18" charset="0"/>
                        </a:rPr>
                        <a:t>-</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526.43</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966.11</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184</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0.37</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0.13</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785911659"/>
                  </a:ext>
                </a:extLst>
              </a:tr>
              <a:tr h="230886">
                <a:tc>
                  <a:txBody>
                    <a:bodyPr/>
                    <a:lstStyle/>
                    <a:p>
                      <a:pPr algn="ctr" fontAlgn="ctr">
                        <a:lnSpc>
                          <a:spcPct val="107000"/>
                        </a:lnSpc>
                        <a:spcAft>
                          <a:spcPts val="0"/>
                        </a:spcAft>
                      </a:pPr>
                      <a:r>
                        <a:rPr lang="ru-RU"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algn="ctr" fontAlgn="ctr">
                        <a:lnSpc>
                          <a:spcPct val="107000"/>
                        </a:lnSpc>
                        <a:spcAft>
                          <a:spcPts val="0"/>
                        </a:spcAft>
                      </a:pPr>
                      <a:r>
                        <a:rPr lang="af-ZA"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85% BC + 15% MK</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449.43</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lnSpc>
                          <a:spcPct val="107000"/>
                        </a:lnSpc>
                        <a:spcAft>
                          <a:spcPts val="0"/>
                        </a:spcAft>
                      </a:pPr>
                      <a:r>
                        <a:rPr lang="ru-RU"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79.31</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de-DE" sz="1400" dirty="0">
                          <a:effectLst/>
                          <a:latin typeface="Times New Roman" panose="02020603050405020304" pitchFamily="18" charset="0"/>
                          <a:ea typeface="Calibri" panose="020F0502020204030204" pitchFamily="34" charset="0"/>
                          <a:cs typeface="Times New Roman" panose="02020603050405020304" pitchFamily="18" charset="0"/>
                        </a:rPr>
                        <a:t>-</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521.77</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966.11</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184</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0.5</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0.17</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422578457"/>
                  </a:ext>
                </a:extLst>
              </a:tr>
              <a:tr h="230886">
                <a:tc>
                  <a:txBody>
                    <a:bodyPr/>
                    <a:lstStyle/>
                    <a:p>
                      <a:pPr algn="ctr" fontAlgn="ctr">
                        <a:lnSpc>
                          <a:spcPct val="107000"/>
                        </a:lnSpc>
                        <a:spcAft>
                          <a:spcPts val="0"/>
                        </a:spcAft>
                      </a:pPr>
                      <a:r>
                        <a:rPr lang="ru-RU"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algn="ctr" fontAlgn="ctr">
                        <a:lnSpc>
                          <a:spcPct val="107000"/>
                        </a:lnSpc>
                        <a:spcAft>
                          <a:spcPts val="0"/>
                        </a:spcAft>
                      </a:pPr>
                      <a:r>
                        <a:rPr lang="af-ZA"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95% BC + 5% SF</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502.3</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lnSpc>
                          <a:spcPct val="107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lnSpc>
                          <a:spcPct val="107000"/>
                        </a:lnSpc>
                        <a:spcAft>
                          <a:spcPts val="0"/>
                        </a:spcAft>
                      </a:pPr>
                      <a:r>
                        <a:rPr lang="ru-RU"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26.44</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531.09</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966.11</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184</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0.25</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0.14</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267986764"/>
                  </a:ext>
                </a:extLst>
              </a:tr>
              <a:tr h="230886">
                <a:tc>
                  <a:txBody>
                    <a:bodyPr/>
                    <a:lstStyle/>
                    <a:p>
                      <a:pPr algn="ctr" fontAlgn="ctr">
                        <a:lnSpc>
                          <a:spcPct val="107000"/>
                        </a:lnSpc>
                        <a:spcAft>
                          <a:spcPts val="0"/>
                        </a:spcAft>
                      </a:pPr>
                      <a:r>
                        <a:rPr lang="ru-RU"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algn="ctr" fontAlgn="ctr">
                        <a:lnSpc>
                          <a:spcPct val="107000"/>
                        </a:lnSpc>
                        <a:spcAft>
                          <a:spcPts val="0"/>
                        </a:spcAft>
                      </a:pPr>
                      <a:r>
                        <a:rPr lang="af-ZA"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90% BC + 10% SF</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475.86</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lnSpc>
                          <a:spcPct val="107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lnSpc>
                          <a:spcPct val="107000"/>
                        </a:lnSpc>
                        <a:spcAft>
                          <a:spcPts val="0"/>
                        </a:spcAft>
                      </a:pPr>
                      <a:r>
                        <a:rPr lang="ru-RU"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52.87</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526.43</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966.11</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184</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0.41</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0.25</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030307985"/>
                  </a:ext>
                </a:extLst>
              </a:tr>
              <a:tr h="230886">
                <a:tc>
                  <a:txBody>
                    <a:bodyPr/>
                    <a:lstStyle/>
                    <a:p>
                      <a:pPr algn="ctr" fontAlgn="ctr">
                        <a:lnSpc>
                          <a:spcPct val="107000"/>
                        </a:lnSpc>
                        <a:spcAft>
                          <a:spcPts val="0"/>
                        </a:spcAft>
                      </a:pPr>
                      <a:r>
                        <a:rPr lang="ru-RU"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algn="ctr" fontAlgn="ctr">
                        <a:lnSpc>
                          <a:spcPct val="107000"/>
                        </a:lnSpc>
                        <a:spcAft>
                          <a:spcPts val="0"/>
                        </a:spcAft>
                      </a:pPr>
                      <a:r>
                        <a:rPr lang="af-ZA"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85% BC + 15% SF</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449.43</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lnSpc>
                          <a:spcPct val="1070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lnSpc>
                          <a:spcPct val="107000"/>
                        </a:lnSpc>
                        <a:spcAft>
                          <a:spcPts val="0"/>
                        </a:spcAft>
                      </a:pPr>
                      <a:r>
                        <a:rPr lang="ru-RU"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79.31</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521.77</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966.11</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184</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de-DE" sz="1400">
                          <a:effectLst/>
                          <a:latin typeface="Times New Roman" panose="02020603050405020304" pitchFamily="18" charset="0"/>
                          <a:ea typeface="Calibri" panose="020F0502020204030204" pitchFamily="34" charset="0"/>
                          <a:cs typeface="Times New Roman" panose="02020603050405020304" pitchFamily="18" charset="0"/>
                        </a:rPr>
                        <a:t>0.53</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de-DE" sz="1400" dirty="0">
                          <a:effectLst/>
                          <a:latin typeface="Times New Roman" panose="02020603050405020304" pitchFamily="18" charset="0"/>
                          <a:ea typeface="Calibri" panose="020F0502020204030204" pitchFamily="34" charset="0"/>
                          <a:cs typeface="Times New Roman" panose="02020603050405020304" pitchFamily="18" charset="0"/>
                        </a:rPr>
                        <a:t>0.25</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907" marR="809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061636540"/>
                  </a:ext>
                </a:extLst>
              </a:tr>
            </a:tbl>
          </a:graphicData>
        </a:graphic>
      </p:graphicFrame>
    </p:spTree>
    <p:extLst>
      <p:ext uri="{BB962C8B-B14F-4D97-AF65-F5344CB8AC3E}">
        <p14:creationId xmlns:p14="http://schemas.microsoft.com/office/powerpoint/2010/main" val="29423999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pic>
        <p:nvPicPr>
          <p:cNvPr id="70" name="Google Shape;70;p15"/>
          <p:cNvPicPr preferRelativeResize="0"/>
          <p:nvPr/>
        </p:nvPicPr>
        <p:blipFill>
          <a:blip r:embed="rId3">
            <a:alphaModFix/>
          </a:blip>
          <a:stretch>
            <a:fillRect/>
          </a:stretch>
        </p:blipFill>
        <p:spPr>
          <a:xfrm>
            <a:off x="691100" y="255426"/>
            <a:ext cx="7577623" cy="547475"/>
          </a:xfrm>
          <a:prstGeom prst="rect">
            <a:avLst/>
          </a:prstGeom>
          <a:noFill/>
          <a:ln>
            <a:noFill/>
          </a:ln>
        </p:spPr>
      </p:pic>
      <p:sp>
        <p:nvSpPr>
          <p:cNvPr id="71" name="Google Shape;71;p15"/>
          <p:cNvSpPr txBox="1"/>
          <p:nvPr/>
        </p:nvSpPr>
        <p:spPr>
          <a:xfrm>
            <a:off x="5065675" y="255425"/>
            <a:ext cx="3468900" cy="553968"/>
          </a:xfrm>
          <a:prstGeom prst="rect">
            <a:avLst/>
          </a:prstGeom>
          <a:noFill/>
          <a:ln>
            <a:noFill/>
          </a:ln>
        </p:spPr>
        <p:txBody>
          <a:bodyPr spcFirstLastPara="1" wrap="square" lIns="91425" tIns="91425" rIns="91425" bIns="91425" anchor="t" anchorCtr="0">
            <a:spAutoFit/>
          </a:bodyPr>
          <a:lstStyle/>
          <a:p>
            <a:pPr lvl="0"/>
            <a:r>
              <a:rPr lang="en-US" sz="800" dirty="0">
                <a:solidFill>
                  <a:srgbClr val="FFFFFF"/>
                </a:solidFill>
                <a:latin typeface="Inter"/>
                <a:ea typeface="Inter"/>
                <a:cs typeface="Inter"/>
                <a:sym typeface="Inter"/>
              </a:rPr>
              <a:t>Durability and Mechanical Properties of Hybrid Concrete blended with Ground Granulated Blast Furnace Slag, </a:t>
            </a:r>
            <a:r>
              <a:rPr lang="en-US" sz="800" dirty="0" err="1">
                <a:solidFill>
                  <a:srgbClr val="FFFFFF"/>
                </a:solidFill>
                <a:latin typeface="Inter"/>
                <a:ea typeface="Inter"/>
                <a:cs typeface="Inter"/>
                <a:sym typeface="Inter"/>
              </a:rPr>
              <a:t>Metakaolin</a:t>
            </a:r>
            <a:r>
              <a:rPr lang="en-US" sz="800" dirty="0">
                <a:solidFill>
                  <a:srgbClr val="FFFFFF"/>
                </a:solidFill>
                <a:latin typeface="Inter"/>
                <a:ea typeface="Inter"/>
                <a:cs typeface="Inter"/>
                <a:sym typeface="Inter"/>
              </a:rPr>
              <a:t>, and Silica Fume</a:t>
            </a:r>
          </a:p>
        </p:txBody>
      </p:sp>
      <p:sp>
        <p:nvSpPr>
          <p:cNvPr id="72" name="Google Shape;72;p15"/>
          <p:cNvSpPr txBox="1"/>
          <p:nvPr/>
        </p:nvSpPr>
        <p:spPr>
          <a:xfrm>
            <a:off x="691100" y="802901"/>
            <a:ext cx="7348000" cy="738633"/>
          </a:xfrm>
          <a:prstGeom prst="rect">
            <a:avLst/>
          </a:prstGeom>
          <a:noFill/>
          <a:ln>
            <a:noFill/>
          </a:ln>
        </p:spPr>
        <p:txBody>
          <a:bodyPr spcFirstLastPara="1" wrap="square" lIns="91425" tIns="91425" rIns="91425" bIns="91425" anchor="t" anchorCtr="0">
            <a:spAutoFit/>
          </a:bodyPr>
          <a:lstStyle/>
          <a:p>
            <a:r>
              <a:rPr lang="en-US" sz="3600" dirty="0">
                <a:solidFill>
                  <a:schemeClr val="lt1"/>
                </a:solidFill>
                <a:latin typeface="Inter"/>
                <a:ea typeface="Inter"/>
                <a:cs typeface="Inter"/>
                <a:sym typeface="Inter"/>
              </a:rPr>
              <a:t>Test procedures</a:t>
            </a:r>
          </a:p>
        </p:txBody>
      </p:sp>
      <p:sp>
        <p:nvSpPr>
          <p:cNvPr id="6" name="Google Shape;72;p15"/>
          <p:cNvSpPr txBox="1"/>
          <p:nvPr/>
        </p:nvSpPr>
        <p:spPr>
          <a:xfrm>
            <a:off x="348712" y="1541534"/>
            <a:ext cx="8462074" cy="3231624"/>
          </a:xfrm>
          <a:prstGeom prst="rect">
            <a:avLst/>
          </a:prstGeom>
          <a:noFill/>
          <a:ln>
            <a:noFill/>
          </a:ln>
        </p:spPr>
        <p:txBody>
          <a:bodyPr spcFirstLastPara="1" wrap="square" lIns="91425" tIns="91425" rIns="91425" bIns="91425" anchor="t" anchorCtr="0">
            <a:spAutoFit/>
          </a:bodyPr>
          <a:lstStyle/>
          <a:p>
            <a:pPr marL="457200" lvl="0" indent="-342900">
              <a:lnSpc>
                <a:spcPct val="150000"/>
              </a:lnSpc>
              <a:buClr>
                <a:srgbClr val="FFFFFF"/>
              </a:buClr>
              <a:buSzPts val="1800"/>
              <a:buFont typeface="Arial"/>
              <a:buChar char="●"/>
            </a:pPr>
            <a:r>
              <a:rPr lang="en-US" sz="1800" dirty="0">
                <a:solidFill>
                  <a:schemeClr val="bg1"/>
                </a:solidFill>
                <a:latin typeface="Inter"/>
                <a:ea typeface="Inter"/>
              </a:rPr>
              <a:t>Fresh Properties</a:t>
            </a:r>
          </a:p>
          <a:p>
            <a:pPr marL="914400" lvl="1" indent="-317500">
              <a:lnSpc>
                <a:spcPct val="150000"/>
              </a:lnSpc>
              <a:buClr>
                <a:srgbClr val="FFFFFF"/>
              </a:buClr>
              <a:buSzPts val="1400"/>
              <a:buFont typeface="Arial"/>
              <a:buChar char="○"/>
            </a:pPr>
            <a:r>
              <a:rPr lang="en-US" sz="1600" dirty="0">
                <a:solidFill>
                  <a:schemeClr val="bg1"/>
                </a:solidFill>
                <a:latin typeface="Inter"/>
                <a:ea typeface="Inter"/>
              </a:rPr>
              <a:t>Air content</a:t>
            </a:r>
          </a:p>
          <a:p>
            <a:pPr marL="914400" lvl="1" indent="-317500">
              <a:lnSpc>
                <a:spcPct val="150000"/>
              </a:lnSpc>
              <a:buClr>
                <a:srgbClr val="FFFFFF"/>
              </a:buClr>
              <a:buSzPts val="1400"/>
              <a:buFont typeface="Arial"/>
              <a:buChar char="○"/>
            </a:pPr>
            <a:r>
              <a:rPr lang="en-US" sz="1600" dirty="0">
                <a:solidFill>
                  <a:schemeClr val="bg1"/>
                </a:solidFill>
                <a:latin typeface="Inter"/>
                <a:ea typeface="Inter"/>
              </a:rPr>
              <a:t>Workability</a:t>
            </a:r>
          </a:p>
          <a:p>
            <a:pPr marL="457200" lvl="0" indent="-342900">
              <a:lnSpc>
                <a:spcPct val="150000"/>
              </a:lnSpc>
              <a:buClr>
                <a:srgbClr val="FFFFFF"/>
              </a:buClr>
              <a:buSzPts val="1800"/>
              <a:buFont typeface="Arial"/>
              <a:buChar char="●"/>
            </a:pPr>
            <a:r>
              <a:rPr lang="en-US" sz="1800" dirty="0">
                <a:solidFill>
                  <a:schemeClr val="bg1"/>
                </a:solidFill>
                <a:latin typeface="Inter"/>
                <a:ea typeface="Inter"/>
              </a:rPr>
              <a:t>Hardened properties</a:t>
            </a:r>
          </a:p>
          <a:p>
            <a:pPr marL="914400" lvl="1" indent="-317500">
              <a:lnSpc>
                <a:spcPct val="150000"/>
              </a:lnSpc>
              <a:buClr>
                <a:srgbClr val="FFFFFF"/>
              </a:buClr>
              <a:buSzPts val="1400"/>
              <a:buFont typeface="Arial"/>
              <a:buChar char="○"/>
            </a:pPr>
            <a:r>
              <a:rPr lang="en-US" sz="1600" dirty="0">
                <a:solidFill>
                  <a:schemeClr val="bg1"/>
                </a:solidFill>
                <a:latin typeface="Inter"/>
                <a:ea typeface="Inter"/>
              </a:rPr>
              <a:t>Hardened unit weight</a:t>
            </a:r>
          </a:p>
          <a:p>
            <a:pPr marL="914400" lvl="1" indent="-317500">
              <a:lnSpc>
                <a:spcPct val="150000"/>
              </a:lnSpc>
              <a:buClr>
                <a:srgbClr val="FFFFFF"/>
              </a:buClr>
              <a:buSzPts val="1400"/>
              <a:buFont typeface="Arial"/>
              <a:buChar char="○"/>
            </a:pPr>
            <a:r>
              <a:rPr lang="en-US" sz="1600" dirty="0">
                <a:solidFill>
                  <a:schemeClr val="bg1"/>
                </a:solidFill>
                <a:latin typeface="Inter"/>
                <a:ea typeface="Inter"/>
              </a:rPr>
              <a:t>Compressive strength</a:t>
            </a:r>
          </a:p>
          <a:p>
            <a:pPr marL="914400" lvl="1" indent="-317500">
              <a:lnSpc>
                <a:spcPct val="150000"/>
              </a:lnSpc>
              <a:buClr>
                <a:srgbClr val="FFFFFF"/>
              </a:buClr>
              <a:buSzPts val="1400"/>
              <a:buFont typeface="Arial"/>
              <a:buChar char="○"/>
            </a:pPr>
            <a:r>
              <a:rPr lang="en-US" sz="1600" dirty="0">
                <a:solidFill>
                  <a:schemeClr val="bg1"/>
                </a:solidFill>
                <a:latin typeface="Inter"/>
                <a:ea typeface="Inter"/>
              </a:rPr>
              <a:t>Porosity</a:t>
            </a:r>
          </a:p>
          <a:p>
            <a:pPr marL="914400" lvl="1" indent="-317500">
              <a:lnSpc>
                <a:spcPct val="150000"/>
              </a:lnSpc>
              <a:buClr>
                <a:srgbClr val="FFFFFF"/>
              </a:buClr>
              <a:buSzPts val="1400"/>
              <a:buFont typeface="Arial"/>
              <a:buChar char="○"/>
            </a:pPr>
            <a:r>
              <a:rPr lang="en-US" sz="1600" dirty="0" err="1">
                <a:solidFill>
                  <a:schemeClr val="bg1"/>
                </a:solidFill>
                <a:latin typeface="Inter"/>
                <a:ea typeface="Inter"/>
              </a:rPr>
              <a:t>Sorptivity</a:t>
            </a:r>
            <a:endParaRPr lang="en-US" sz="1800" dirty="0">
              <a:solidFill>
                <a:schemeClr val="bg1"/>
              </a:solidFill>
              <a:latin typeface="Inter"/>
              <a:ea typeface="Inter"/>
            </a:endParaRPr>
          </a:p>
        </p:txBody>
      </p:sp>
    </p:spTree>
    <p:extLst>
      <p:ext uri="{BB962C8B-B14F-4D97-AF65-F5344CB8AC3E}">
        <p14:creationId xmlns:p14="http://schemas.microsoft.com/office/powerpoint/2010/main" val="13662840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pic>
        <p:nvPicPr>
          <p:cNvPr id="70" name="Google Shape;70;p15"/>
          <p:cNvPicPr preferRelativeResize="0"/>
          <p:nvPr/>
        </p:nvPicPr>
        <p:blipFill>
          <a:blip r:embed="rId3">
            <a:alphaModFix/>
          </a:blip>
          <a:stretch>
            <a:fillRect/>
          </a:stretch>
        </p:blipFill>
        <p:spPr>
          <a:xfrm>
            <a:off x="691100" y="255426"/>
            <a:ext cx="7577623" cy="547475"/>
          </a:xfrm>
          <a:prstGeom prst="rect">
            <a:avLst/>
          </a:prstGeom>
          <a:noFill/>
          <a:ln>
            <a:noFill/>
          </a:ln>
        </p:spPr>
      </p:pic>
      <p:sp>
        <p:nvSpPr>
          <p:cNvPr id="71" name="Google Shape;71;p15"/>
          <p:cNvSpPr txBox="1"/>
          <p:nvPr/>
        </p:nvSpPr>
        <p:spPr>
          <a:xfrm>
            <a:off x="5065675" y="255425"/>
            <a:ext cx="3468900" cy="553968"/>
          </a:xfrm>
          <a:prstGeom prst="rect">
            <a:avLst/>
          </a:prstGeom>
          <a:noFill/>
          <a:ln>
            <a:noFill/>
          </a:ln>
        </p:spPr>
        <p:txBody>
          <a:bodyPr spcFirstLastPara="1" wrap="square" lIns="91425" tIns="91425" rIns="91425" bIns="91425" anchor="t" anchorCtr="0">
            <a:spAutoFit/>
          </a:bodyPr>
          <a:lstStyle/>
          <a:p>
            <a:pPr lvl="0"/>
            <a:r>
              <a:rPr lang="en-US" sz="800" dirty="0">
                <a:solidFill>
                  <a:srgbClr val="FFFFFF"/>
                </a:solidFill>
                <a:latin typeface="Inter"/>
                <a:ea typeface="Inter"/>
                <a:cs typeface="Inter"/>
                <a:sym typeface="Inter"/>
              </a:rPr>
              <a:t>Durability and Mechanical Properties of Hybrid Concrete blended with Ground Granulated Blast Furnace Slag, </a:t>
            </a:r>
            <a:r>
              <a:rPr lang="en-US" sz="800" dirty="0" err="1">
                <a:solidFill>
                  <a:srgbClr val="FFFFFF"/>
                </a:solidFill>
                <a:latin typeface="Inter"/>
                <a:ea typeface="Inter"/>
                <a:cs typeface="Inter"/>
                <a:sym typeface="Inter"/>
              </a:rPr>
              <a:t>Metakaolin</a:t>
            </a:r>
            <a:r>
              <a:rPr lang="en-US" sz="800" dirty="0">
                <a:solidFill>
                  <a:srgbClr val="FFFFFF"/>
                </a:solidFill>
                <a:latin typeface="Inter"/>
                <a:ea typeface="Inter"/>
                <a:cs typeface="Inter"/>
                <a:sym typeface="Inter"/>
              </a:rPr>
              <a:t>, and Silica Fume</a:t>
            </a:r>
          </a:p>
        </p:txBody>
      </p:sp>
      <p:sp>
        <p:nvSpPr>
          <p:cNvPr id="72" name="Google Shape;72;p15"/>
          <p:cNvSpPr txBox="1"/>
          <p:nvPr/>
        </p:nvSpPr>
        <p:spPr>
          <a:xfrm>
            <a:off x="691100" y="802901"/>
            <a:ext cx="7348000" cy="738633"/>
          </a:xfrm>
          <a:prstGeom prst="rect">
            <a:avLst/>
          </a:prstGeom>
          <a:noFill/>
          <a:ln>
            <a:noFill/>
          </a:ln>
        </p:spPr>
        <p:txBody>
          <a:bodyPr spcFirstLastPara="1" wrap="square" lIns="91425" tIns="91425" rIns="91425" bIns="91425" anchor="t" anchorCtr="0">
            <a:spAutoFit/>
          </a:bodyPr>
          <a:lstStyle/>
          <a:p>
            <a:r>
              <a:rPr lang="en-US" sz="3600" dirty="0">
                <a:solidFill>
                  <a:schemeClr val="lt1"/>
                </a:solidFill>
                <a:latin typeface="Inter"/>
                <a:ea typeface="Inter"/>
                <a:cs typeface="Inter"/>
                <a:sym typeface="Inter"/>
              </a:rPr>
              <a:t>Test procedures (cont’d)</a:t>
            </a:r>
          </a:p>
        </p:txBody>
      </p:sp>
      <p:sp>
        <p:nvSpPr>
          <p:cNvPr id="6" name="Google Shape;72;p15"/>
          <p:cNvSpPr txBox="1"/>
          <p:nvPr/>
        </p:nvSpPr>
        <p:spPr>
          <a:xfrm>
            <a:off x="286719" y="1541534"/>
            <a:ext cx="8555063" cy="2077462"/>
          </a:xfrm>
          <a:prstGeom prst="rect">
            <a:avLst/>
          </a:prstGeom>
          <a:noFill/>
          <a:ln>
            <a:noFill/>
          </a:ln>
        </p:spPr>
        <p:txBody>
          <a:bodyPr spcFirstLastPara="1" wrap="square" lIns="91425" tIns="91425" rIns="91425" bIns="91425" anchor="t" anchorCtr="0">
            <a:spAutoFit/>
          </a:bodyPr>
          <a:lstStyle/>
          <a:p>
            <a:pPr marL="457200" lvl="0" indent="-342900">
              <a:lnSpc>
                <a:spcPct val="150000"/>
              </a:lnSpc>
              <a:buClr>
                <a:srgbClr val="FFFFFF"/>
              </a:buClr>
              <a:buSzPts val="1800"/>
              <a:buFont typeface="Arial"/>
              <a:buChar char="●"/>
            </a:pPr>
            <a:r>
              <a:rPr lang="en-US" sz="1800" dirty="0">
                <a:solidFill>
                  <a:schemeClr val="bg1"/>
                </a:solidFill>
                <a:latin typeface="Inter"/>
                <a:ea typeface="Inter"/>
              </a:rPr>
              <a:t>Durability properties</a:t>
            </a:r>
          </a:p>
          <a:p>
            <a:pPr marL="914400" lvl="1" indent="-317500">
              <a:lnSpc>
                <a:spcPct val="150000"/>
              </a:lnSpc>
              <a:buClr>
                <a:srgbClr val="FFFFFF"/>
              </a:buClr>
              <a:buSzPts val="1400"/>
              <a:buFont typeface="Arial"/>
              <a:buChar char="○"/>
            </a:pPr>
            <a:r>
              <a:rPr lang="en-US" sz="1600" dirty="0" smtClean="0">
                <a:solidFill>
                  <a:schemeClr val="bg1"/>
                </a:solidFill>
                <a:latin typeface="Inter"/>
                <a:ea typeface="Inter"/>
              </a:rPr>
              <a:t>Freezing-thawing</a:t>
            </a:r>
          </a:p>
          <a:p>
            <a:pPr marL="914400" lvl="1" indent="-317500">
              <a:lnSpc>
                <a:spcPct val="150000"/>
              </a:lnSpc>
              <a:buClr>
                <a:srgbClr val="FFFFFF"/>
              </a:buClr>
              <a:buSzPts val="1400"/>
              <a:buFont typeface="Arial"/>
              <a:buChar char="○"/>
            </a:pPr>
            <a:r>
              <a:rPr lang="en-US" sz="1600" dirty="0" smtClean="0">
                <a:solidFill>
                  <a:schemeClr val="bg1"/>
                </a:solidFill>
                <a:latin typeface="Inter" panose="020B0604020202020204" charset="0"/>
                <a:ea typeface="Inter" panose="020B0604020202020204" charset="0"/>
              </a:rPr>
              <a:t>Rapid </a:t>
            </a:r>
            <a:r>
              <a:rPr lang="en-US" sz="1600" dirty="0">
                <a:solidFill>
                  <a:schemeClr val="bg1"/>
                </a:solidFill>
                <a:latin typeface="Inter" panose="020B0604020202020204" charset="0"/>
                <a:ea typeface="Inter" panose="020B0604020202020204" charset="0"/>
              </a:rPr>
              <a:t>chloride </a:t>
            </a:r>
            <a:r>
              <a:rPr lang="en-US" sz="1600" dirty="0" smtClean="0">
                <a:solidFill>
                  <a:schemeClr val="bg1"/>
                </a:solidFill>
                <a:latin typeface="Inter" panose="020B0604020202020204" charset="0"/>
                <a:ea typeface="Inter" panose="020B0604020202020204" charset="0"/>
              </a:rPr>
              <a:t>permeability</a:t>
            </a:r>
          </a:p>
          <a:p>
            <a:pPr marL="914400" lvl="1" indent="-317500">
              <a:lnSpc>
                <a:spcPct val="150000"/>
              </a:lnSpc>
              <a:buClr>
                <a:srgbClr val="FFFFFF"/>
              </a:buClr>
              <a:buSzPts val="1400"/>
              <a:buFont typeface="Arial"/>
              <a:buChar char="○"/>
            </a:pPr>
            <a:r>
              <a:rPr lang="en-US" sz="1600" dirty="0" smtClean="0">
                <a:solidFill>
                  <a:schemeClr val="bg1"/>
                </a:solidFill>
                <a:latin typeface="Inter" panose="020B0604020202020204" charset="0"/>
                <a:ea typeface="Inter" panose="020B0604020202020204" charset="0"/>
              </a:rPr>
              <a:t>Non-steady-state migration</a:t>
            </a:r>
            <a:endParaRPr lang="en-US" sz="1600" dirty="0">
              <a:solidFill>
                <a:schemeClr val="bg1"/>
              </a:solidFill>
              <a:latin typeface="Inter" panose="020B0604020202020204" charset="0"/>
              <a:ea typeface="Inter" panose="020B0604020202020204" charset="0"/>
            </a:endParaRPr>
          </a:p>
          <a:p>
            <a:pPr marL="914400" lvl="1" indent="-317500">
              <a:lnSpc>
                <a:spcPct val="150000"/>
              </a:lnSpc>
              <a:buClr>
                <a:srgbClr val="FFFFFF"/>
              </a:buClr>
              <a:buSzPts val="1400"/>
              <a:buFont typeface="Arial"/>
              <a:buChar char="○"/>
            </a:pPr>
            <a:r>
              <a:rPr lang="en-US" sz="1600" dirty="0">
                <a:solidFill>
                  <a:schemeClr val="bg1"/>
                </a:solidFill>
                <a:latin typeface="Inter"/>
                <a:ea typeface="Inter"/>
              </a:rPr>
              <a:t>Sulfate attack</a:t>
            </a:r>
            <a:endParaRPr lang="ru-RU" sz="1600" dirty="0">
              <a:solidFill>
                <a:schemeClr val="bg1"/>
              </a:solidFill>
              <a:latin typeface="Inter"/>
              <a:ea typeface="Inter"/>
            </a:endParaRPr>
          </a:p>
        </p:txBody>
      </p:sp>
    </p:spTree>
    <p:extLst>
      <p:ext uri="{BB962C8B-B14F-4D97-AF65-F5344CB8AC3E}">
        <p14:creationId xmlns:p14="http://schemas.microsoft.com/office/powerpoint/2010/main" val="3840599769"/>
      </p:ext>
    </p:extLst>
  </p:cSld>
  <p:clrMapOvr>
    <a:masterClrMapping/>
  </p:clrMapOvr>
  <p:timing>
    <p:tnLst>
      <p:par>
        <p:cTn id="1" dur="indefinite" restart="never" nodeType="tmRoot"/>
      </p:par>
    </p:tnLst>
  </p:timing>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5045</TotalTime>
  <Words>2272</Words>
  <Application>Microsoft Office PowerPoint</Application>
  <PresentationFormat>Экран (16:9)</PresentationFormat>
  <Paragraphs>336</Paragraphs>
  <Slides>36</Slides>
  <Notes>13</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36</vt:i4>
      </vt:variant>
    </vt:vector>
  </HeadingPairs>
  <TitlesOfParts>
    <vt:vector size="42" baseType="lpstr">
      <vt:lpstr>Arial</vt:lpstr>
      <vt:lpstr>Times New Roman</vt:lpstr>
      <vt:lpstr>Calibri</vt:lpstr>
      <vt:lpstr>Inter</vt:lpstr>
      <vt:lpstr>Cambria Math</vt:lpstr>
      <vt:lpstr>Simple Light</vt:lpstr>
      <vt:lpstr>Презентация PowerPoint</vt:lpstr>
      <vt:lpstr>Outline</vt:lpstr>
      <vt:lpstr>Презентация PowerPoint</vt:lpstr>
      <vt:lpstr>Презентация PowerPoint</vt:lpstr>
      <vt:lpstr>Презентация PowerPoint</vt:lpstr>
      <vt:lpstr>Experimental program</vt:lpstr>
      <vt:lpstr>Mix design</vt:lpstr>
      <vt:lpstr>Презентация PowerPoint</vt:lpstr>
      <vt:lpstr>Презентация PowerPoint</vt:lpstr>
      <vt:lpstr>Fresh properties</vt:lpstr>
      <vt:lpstr>Hardened unit weight</vt:lpstr>
      <vt:lpstr>Compressive strength</vt:lpstr>
      <vt:lpstr>Porosity</vt:lpstr>
      <vt:lpstr>Sorptivity</vt:lpstr>
      <vt:lpstr>Rapid chloride permeability</vt:lpstr>
      <vt:lpstr>Non-steady-state migration</vt:lpstr>
      <vt:lpstr>Freezing-Thawing</vt:lpstr>
      <vt:lpstr>Sulfate attack</vt:lpstr>
      <vt:lpstr>Results and Discussion</vt:lpstr>
      <vt:lpstr>Презентация PowerPoint</vt:lpstr>
      <vt:lpstr>Fresh properties</vt:lpstr>
      <vt:lpstr>Hardened unit weight</vt:lpstr>
      <vt:lpstr>Compressive strength</vt:lpstr>
      <vt:lpstr>Porosity</vt:lpstr>
      <vt:lpstr>Sorptivity</vt:lpstr>
      <vt:lpstr>Rapid chloride permeability and non-steady-state migration</vt:lpstr>
      <vt:lpstr>Rapid chloride permeability and non-steady-state migration (cont’d)</vt:lpstr>
      <vt:lpstr>Freezing-thawing</vt:lpstr>
      <vt:lpstr>Freezing-thawing(cont’d)</vt:lpstr>
      <vt:lpstr>Freezing-thawing(cont’d)</vt:lpstr>
      <vt:lpstr>Freezing-thawing(cont’d)</vt:lpstr>
      <vt:lpstr>Sulfate attack</vt:lpstr>
      <vt:lpstr>Sulfate attack (cont’d)</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cp:lastModifiedBy>Madiyar</cp:lastModifiedBy>
  <cp:revision>349</cp:revision>
  <dcterms:modified xsi:type="dcterms:W3CDTF">2023-04-28T10:20:22Z</dcterms:modified>
</cp:coreProperties>
</file>