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979" r:id="rId2"/>
    <p:sldId id="901" r:id="rId3"/>
    <p:sldId id="981" r:id="rId4"/>
    <p:sldId id="976" r:id="rId5"/>
    <p:sldId id="973" r:id="rId6"/>
    <p:sldId id="975" r:id="rId7"/>
    <p:sldId id="971" r:id="rId8"/>
    <p:sldId id="897" r:id="rId9"/>
    <p:sldId id="387" r:id="rId10"/>
    <p:sldId id="853" r:id="rId11"/>
    <p:sldId id="914" r:id="rId12"/>
    <p:sldId id="970" r:id="rId13"/>
    <p:sldId id="918" r:id="rId14"/>
    <p:sldId id="393" r:id="rId15"/>
    <p:sldId id="972" r:id="rId16"/>
    <p:sldId id="974" r:id="rId17"/>
    <p:sldId id="980" r:id="rId18"/>
    <p:sldId id="884" r:id="rId19"/>
    <p:sldId id="978" r:id="rId20"/>
  </p:sldIdLst>
  <p:sldSz cx="12192000" cy="6858000"/>
  <p:notesSz cx="6858000" cy="9144000"/>
  <p:defaultText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1"/>
    <p:restoredTop sz="95302"/>
  </p:normalViewPr>
  <p:slideViewPr>
    <p:cSldViewPr snapToGrid="0" snapToObjects="1">
      <p:cViewPr varScale="1">
        <p:scale>
          <a:sx n="97" d="100"/>
          <a:sy n="97" d="100"/>
        </p:scale>
        <p:origin x="888"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77" d="100"/>
          <a:sy n="77" d="100"/>
        </p:scale>
        <p:origin x="2040"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4.xml.rels><?xml version="1.0" encoding="UTF-8" standalone="yes"?>
<Relationships xmlns="http://schemas.openxmlformats.org/package/2006/relationships"><Relationship Id="rId1" Type="http://schemas.openxmlformats.org/officeDocument/2006/relationships/image" Target="../media/image22.png"/></Relationships>
</file>

<file path=ppt/diagrams/_rels/drawing4.xml.rels><?xml version="1.0" encoding="UTF-8" standalone="yes"?>
<Relationships xmlns="http://schemas.openxmlformats.org/package/2006/relationships"><Relationship Id="rId1" Type="http://schemas.openxmlformats.org/officeDocument/2006/relationships/image" Target="../media/image2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636A3F-61B9-BC4F-A68B-FA2B4DB63B1D}" type="doc">
      <dgm:prSet loTypeId="urn:microsoft.com/office/officeart/2005/8/layout/cycle2" loCatId="cycle" qsTypeId="urn:microsoft.com/office/officeart/2005/8/quickstyle/3d1" qsCatId="3D" csTypeId="urn:microsoft.com/office/officeart/2005/8/colors/accent1_2" csCatId="accent1" phldr="1"/>
      <dgm:spPr/>
      <dgm:t>
        <a:bodyPr/>
        <a:lstStyle/>
        <a:p>
          <a:endParaRPr lang="en-US"/>
        </a:p>
      </dgm:t>
    </dgm:pt>
    <dgm:pt modelId="{38B29C6D-85E0-3244-8378-C3F3A7DEBF86}">
      <dgm:prSet phldrT="[Text]" custT="1"/>
      <dgm:spPr/>
      <dgm:t>
        <a:bodyPr/>
        <a:lstStyle/>
        <a:p>
          <a:r>
            <a:rPr lang="en-US" sz="2000" dirty="0"/>
            <a:t>Affordability crisis</a:t>
          </a:r>
        </a:p>
      </dgm:t>
    </dgm:pt>
    <dgm:pt modelId="{3E2BFD9F-F960-C14E-A2AB-F02C47573422}" type="parTrans" cxnId="{D473CF73-8B30-974A-8828-0946C4D142C3}">
      <dgm:prSet/>
      <dgm:spPr/>
      <dgm:t>
        <a:bodyPr/>
        <a:lstStyle/>
        <a:p>
          <a:endParaRPr lang="en-US" sz="2400"/>
        </a:p>
      </dgm:t>
    </dgm:pt>
    <dgm:pt modelId="{0D75AD40-17EC-974C-A8A6-E8A3E92BE59B}" type="sibTrans" cxnId="{D473CF73-8B30-974A-8828-0946C4D142C3}">
      <dgm:prSet custT="1"/>
      <dgm:spPr/>
      <dgm:t>
        <a:bodyPr/>
        <a:lstStyle/>
        <a:p>
          <a:endParaRPr lang="en-US" sz="1800"/>
        </a:p>
      </dgm:t>
    </dgm:pt>
    <dgm:pt modelId="{31265CE8-B061-9042-96AB-A46F3688E57E}">
      <dgm:prSet phldrT="[Text]" custT="1"/>
      <dgm:spPr/>
      <dgm:t>
        <a:bodyPr/>
        <a:lstStyle/>
        <a:p>
          <a:r>
            <a:rPr lang="en-US" sz="2000" dirty="0"/>
            <a:t>Functionality crisis</a:t>
          </a:r>
        </a:p>
      </dgm:t>
    </dgm:pt>
    <dgm:pt modelId="{6B76955F-D973-B44E-B830-D35A727FC1F0}" type="parTrans" cxnId="{A7D66C12-377F-1C46-8BF0-0BDEB7D45A1E}">
      <dgm:prSet/>
      <dgm:spPr/>
      <dgm:t>
        <a:bodyPr/>
        <a:lstStyle/>
        <a:p>
          <a:endParaRPr lang="en-US" sz="2400"/>
        </a:p>
      </dgm:t>
    </dgm:pt>
    <dgm:pt modelId="{F39DE807-F35A-C749-A8FC-53D8EACA16D6}" type="sibTrans" cxnId="{A7D66C12-377F-1C46-8BF0-0BDEB7D45A1E}">
      <dgm:prSet custT="1"/>
      <dgm:spPr/>
      <dgm:t>
        <a:bodyPr/>
        <a:lstStyle/>
        <a:p>
          <a:endParaRPr lang="en-US" sz="1800"/>
        </a:p>
      </dgm:t>
    </dgm:pt>
    <dgm:pt modelId="{B0BD8A68-3534-7241-A8CC-32AA6E1DCE54}">
      <dgm:prSet phldrT="[Text]" custT="1"/>
      <dgm:spPr/>
      <dgm:t>
        <a:bodyPr/>
        <a:lstStyle/>
        <a:p>
          <a:r>
            <a:rPr lang="en-US" sz="2000" dirty="0"/>
            <a:t>Replication crisis</a:t>
          </a:r>
        </a:p>
      </dgm:t>
    </dgm:pt>
    <dgm:pt modelId="{7D1A57A7-464F-0A4E-8AD7-6FFBECE0900B}" type="parTrans" cxnId="{6970F065-57DE-794D-801D-AD2DF911930A}">
      <dgm:prSet/>
      <dgm:spPr/>
      <dgm:t>
        <a:bodyPr/>
        <a:lstStyle/>
        <a:p>
          <a:endParaRPr lang="en-US" sz="2400"/>
        </a:p>
      </dgm:t>
    </dgm:pt>
    <dgm:pt modelId="{8327DA30-F7D5-F94E-A5A5-CF74AC53A0E5}" type="sibTrans" cxnId="{6970F065-57DE-794D-801D-AD2DF911930A}">
      <dgm:prSet custT="1"/>
      <dgm:spPr/>
      <dgm:t>
        <a:bodyPr/>
        <a:lstStyle/>
        <a:p>
          <a:endParaRPr lang="en-US" sz="1800"/>
        </a:p>
      </dgm:t>
    </dgm:pt>
    <dgm:pt modelId="{F187C86A-AF3D-A14A-B8CC-5CD669923AF8}" type="pres">
      <dgm:prSet presAssocID="{60636A3F-61B9-BC4F-A68B-FA2B4DB63B1D}" presName="cycle" presStyleCnt="0">
        <dgm:presLayoutVars>
          <dgm:dir/>
          <dgm:resizeHandles val="exact"/>
        </dgm:presLayoutVars>
      </dgm:prSet>
      <dgm:spPr/>
    </dgm:pt>
    <dgm:pt modelId="{9D426A64-F9D6-2F44-BDF7-BE6769609416}" type="pres">
      <dgm:prSet presAssocID="{38B29C6D-85E0-3244-8378-C3F3A7DEBF86}" presName="node" presStyleLbl="node1" presStyleIdx="0" presStyleCnt="3">
        <dgm:presLayoutVars>
          <dgm:bulletEnabled val="1"/>
        </dgm:presLayoutVars>
      </dgm:prSet>
      <dgm:spPr/>
    </dgm:pt>
    <dgm:pt modelId="{F902700D-924D-4C49-81D0-16CE67A4544D}" type="pres">
      <dgm:prSet presAssocID="{0D75AD40-17EC-974C-A8A6-E8A3E92BE59B}" presName="sibTrans" presStyleLbl="sibTrans2D1" presStyleIdx="0" presStyleCnt="3"/>
      <dgm:spPr/>
    </dgm:pt>
    <dgm:pt modelId="{77B21768-D3F2-C44A-B46C-BFADD4BAF1C6}" type="pres">
      <dgm:prSet presAssocID="{0D75AD40-17EC-974C-A8A6-E8A3E92BE59B}" presName="connectorText" presStyleLbl="sibTrans2D1" presStyleIdx="0" presStyleCnt="3"/>
      <dgm:spPr/>
    </dgm:pt>
    <dgm:pt modelId="{DE0234D1-6964-5040-AD82-681722493484}" type="pres">
      <dgm:prSet presAssocID="{31265CE8-B061-9042-96AB-A46F3688E57E}" presName="node" presStyleLbl="node1" presStyleIdx="1" presStyleCnt="3">
        <dgm:presLayoutVars>
          <dgm:bulletEnabled val="1"/>
        </dgm:presLayoutVars>
      </dgm:prSet>
      <dgm:spPr/>
    </dgm:pt>
    <dgm:pt modelId="{09664BFF-6EE6-6447-AE17-AFF5E43A25BB}" type="pres">
      <dgm:prSet presAssocID="{F39DE807-F35A-C749-A8FC-53D8EACA16D6}" presName="sibTrans" presStyleLbl="sibTrans2D1" presStyleIdx="1" presStyleCnt="3"/>
      <dgm:spPr/>
    </dgm:pt>
    <dgm:pt modelId="{7C121BBF-25AE-AF45-90F2-9D68D44DA908}" type="pres">
      <dgm:prSet presAssocID="{F39DE807-F35A-C749-A8FC-53D8EACA16D6}" presName="connectorText" presStyleLbl="sibTrans2D1" presStyleIdx="1" presStyleCnt="3"/>
      <dgm:spPr/>
    </dgm:pt>
    <dgm:pt modelId="{A8F22A17-2BAF-F945-B1AC-428CE56E44C5}" type="pres">
      <dgm:prSet presAssocID="{B0BD8A68-3534-7241-A8CC-32AA6E1DCE54}" presName="node" presStyleLbl="node1" presStyleIdx="2" presStyleCnt="3">
        <dgm:presLayoutVars>
          <dgm:bulletEnabled val="1"/>
        </dgm:presLayoutVars>
      </dgm:prSet>
      <dgm:spPr/>
    </dgm:pt>
    <dgm:pt modelId="{C1BD026B-F146-734B-8C42-F5A5835906AD}" type="pres">
      <dgm:prSet presAssocID="{8327DA30-F7D5-F94E-A5A5-CF74AC53A0E5}" presName="sibTrans" presStyleLbl="sibTrans2D1" presStyleIdx="2" presStyleCnt="3"/>
      <dgm:spPr/>
    </dgm:pt>
    <dgm:pt modelId="{2B7F6D16-E7A9-B14F-86B1-808F2CE4C689}" type="pres">
      <dgm:prSet presAssocID="{8327DA30-F7D5-F94E-A5A5-CF74AC53A0E5}" presName="connectorText" presStyleLbl="sibTrans2D1" presStyleIdx="2" presStyleCnt="3"/>
      <dgm:spPr/>
    </dgm:pt>
  </dgm:ptLst>
  <dgm:cxnLst>
    <dgm:cxn modelId="{A7D66C12-377F-1C46-8BF0-0BDEB7D45A1E}" srcId="{60636A3F-61B9-BC4F-A68B-FA2B4DB63B1D}" destId="{31265CE8-B061-9042-96AB-A46F3688E57E}" srcOrd="1" destOrd="0" parTransId="{6B76955F-D973-B44E-B830-D35A727FC1F0}" sibTransId="{F39DE807-F35A-C749-A8FC-53D8EACA16D6}"/>
    <dgm:cxn modelId="{BF1F012B-5939-0746-95D0-8AB4982F91B2}" type="presOf" srcId="{8327DA30-F7D5-F94E-A5A5-CF74AC53A0E5}" destId="{2B7F6D16-E7A9-B14F-86B1-808F2CE4C689}" srcOrd="1" destOrd="0" presId="urn:microsoft.com/office/officeart/2005/8/layout/cycle2"/>
    <dgm:cxn modelId="{3E2BEA32-9865-BC45-BE10-A0CD15D8582A}" type="presOf" srcId="{0D75AD40-17EC-974C-A8A6-E8A3E92BE59B}" destId="{77B21768-D3F2-C44A-B46C-BFADD4BAF1C6}" srcOrd="1" destOrd="0" presId="urn:microsoft.com/office/officeart/2005/8/layout/cycle2"/>
    <dgm:cxn modelId="{15FCBB36-EC4F-0149-841E-34D90739F672}" type="presOf" srcId="{F39DE807-F35A-C749-A8FC-53D8EACA16D6}" destId="{09664BFF-6EE6-6447-AE17-AFF5E43A25BB}" srcOrd="0" destOrd="0" presId="urn:microsoft.com/office/officeart/2005/8/layout/cycle2"/>
    <dgm:cxn modelId="{6970F065-57DE-794D-801D-AD2DF911930A}" srcId="{60636A3F-61B9-BC4F-A68B-FA2B4DB63B1D}" destId="{B0BD8A68-3534-7241-A8CC-32AA6E1DCE54}" srcOrd="2" destOrd="0" parTransId="{7D1A57A7-464F-0A4E-8AD7-6FFBECE0900B}" sibTransId="{8327DA30-F7D5-F94E-A5A5-CF74AC53A0E5}"/>
    <dgm:cxn modelId="{ACD78968-D5E4-6146-9BDD-AE98939A8C12}" type="presOf" srcId="{0D75AD40-17EC-974C-A8A6-E8A3E92BE59B}" destId="{F902700D-924D-4C49-81D0-16CE67A4544D}" srcOrd="0" destOrd="0" presId="urn:microsoft.com/office/officeart/2005/8/layout/cycle2"/>
    <dgm:cxn modelId="{D473CF73-8B30-974A-8828-0946C4D142C3}" srcId="{60636A3F-61B9-BC4F-A68B-FA2B4DB63B1D}" destId="{38B29C6D-85E0-3244-8378-C3F3A7DEBF86}" srcOrd="0" destOrd="0" parTransId="{3E2BFD9F-F960-C14E-A2AB-F02C47573422}" sibTransId="{0D75AD40-17EC-974C-A8A6-E8A3E92BE59B}"/>
    <dgm:cxn modelId="{410F878C-697D-874C-8EE9-B7E5CA92D5C2}" type="presOf" srcId="{31265CE8-B061-9042-96AB-A46F3688E57E}" destId="{DE0234D1-6964-5040-AD82-681722493484}" srcOrd="0" destOrd="0" presId="urn:microsoft.com/office/officeart/2005/8/layout/cycle2"/>
    <dgm:cxn modelId="{8AB811B7-E7EC-E448-B473-CFF24ABFEC51}" type="presOf" srcId="{60636A3F-61B9-BC4F-A68B-FA2B4DB63B1D}" destId="{F187C86A-AF3D-A14A-B8CC-5CD669923AF8}" srcOrd="0" destOrd="0" presId="urn:microsoft.com/office/officeart/2005/8/layout/cycle2"/>
    <dgm:cxn modelId="{0FC7B8CA-9D4E-9348-9D1C-D3849D9AA98C}" type="presOf" srcId="{8327DA30-F7D5-F94E-A5A5-CF74AC53A0E5}" destId="{C1BD026B-F146-734B-8C42-F5A5835906AD}" srcOrd="0" destOrd="0" presId="urn:microsoft.com/office/officeart/2005/8/layout/cycle2"/>
    <dgm:cxn modelId="{969151D6-C381-4942-B126-2CA24F67F44B}" type="presOf" srcId="{F39DE807-F35A-C749-A8FC-53D8EACA16D6}" destId="{7C121BBF-25AE-AF45-90F2-9D68D44DA908}" srcOrd="1" destOrd="0" presId="urn:microsoft.com/office/officeart/2005/8/layout/cycle2"/>
    <dgm:cxn modelId="{8C4291E0-3357-ED49-812D-B3BBF335B324}" type="presOf" srcId="{38B29C6D-85E0-3244-8378-C3F3A7DEBF86}" destId="{9D426A64-F9D6-2F44-BDF7-BE6769609416}" srcOrd="0" destOrd="0" presId="urn:microsoft.com/office/officeart/2005/8/layout/cycle2"/>
    <dgm:cxn modelId="{A25751E1-78BE-D141-80D2-868E35A2E86A}" type="presOf" srcId="{B0BD8A68-3534-7241-A8CC-32AA6E1DCE54}" destId="{A8F22A17-2BAF-F945-B1AC-428CE56E44C5}" srcOrd="0" destOrd="0" presId="urn:microsoft.com/office/officeart/2005/8/layout/cycle2"/>
    <dgm:cxn modelId="{DDF1A1E4-2F42-8142-AD82-C84BC5732DFC}" type="presParOf" srcId="{F187C86A-AF3D-A14A-B8CC-5CD669923AF8}" destId="{9D426A64-F9D6-2F44-BDF7-BE6769609416}" srcOrd="0" destOrd="0" presId="urn:microsoft.com/office/officeart/2005/8/layout/cycle2"/>
    <dgm:cxn modelId="{9E233D76-0832-664A-9DB1-CCC8648D93A5}" type="presParOf" srcId="{F187C86A-AF3D-A14A-B8CC-5CD669923AF8}" destId="{F902700D-924D-4C49-81D0-16CE67A4544D}" srcOrd="1" destOrd="0" presId="urn:microsoft.com/office/officeart/2005/8/layout/cycle2"/>
    <dgm:cxn modelId="{C5E0EDE8-9BE4-674C-8C1B-A19BD9BA3A2A}" type="presParOf" srcId="{F902700D-924D-4C49-81D0-16CE67A4544D}" destId="{77B21768-D3F2-C44A-B46C-BFADD4BAF1C6}" srcOrd="0" destOrd="0" presId="urn:microsoft.com/office/officeart/2005/8/layout/cycle2"/>
    <dgm:cxn modelId="{9AFF5C80-619F-1644-A390-2923D9F7ACE0}" type="presParOf" srcId="{F187C86A-AF3D-A14A-B8CC-5CD669923AF8}" destId="{DE0234D1-6964-5040-AD82-681722493484}" srcOrd="2" destOrd="0" presId="urn:microsoft.com/office/officeart/2005/8/layout/cycle2"/>
    <dgm:cxn modelId="{ECBEC37B-7735-F140-9E49-955B6AAF5064}" type="presParOf" srcId="{F187C86A-AF3D-A14A-B8CC-5CD669923AF8}" destId="{09664BFF-6EE6-6447-AE17-AFF5E43A25BB}" srcOrd="3" destOrd="0" presId="urn:microsoft.com/office/officeart/2005/8/layout/cycle2"/>
    <dgm:cxn modelId="{46C7FB15-8D0B-8D42-996E-7D0A320D799B}" type="presParOf" srcId="{09664BFF-6EE6-6447-AE17-AFF5E43A25BB}" destId="{7C121BBF-25AE-AF45-90F2-9D68D44DA908}" srcOrd="0" destOrd="0" presId="urn:microsoft.com/office/officeart/2005/8/layout/cycle2"/>
    <dgm:cxn modelId="{49155479-AAA8-864A-B41F-E9A48745CBB8}" type="presParOf" srcId="{F187C86A-AF3D-A14A-B8CC-5CD669923AF8}" destId="{A8F22A17-2BAF-F945-B1AC-428CE56E44C5}" srcOrd="4" destOrd="0" presId="urn:microsoft.com/office/officeart/2005/8/layout/cycle2"/>
    <dgm:cxn modelId="{E25020DB-A112-DA4F-B49D-629EE2442A37}" type="presParOf" srcId="{F187C86A-AF3D-A14A-B8CC-5CD669923AF8}" destId="{C1BD026B-F146-734B-8C42-F5A5835906AD}" srcOrd="5" destOrd="0" presId="urn:microsoft.com/office/officeart/2005/8/layout/cycle2"/>
    <dgm:cxn modelId="{AA40C3F6-61F2-4F47-8533-C2702CE38438}" type="presParOf" srcId="{C1BD026B-F146-734B-8C42-F5A5835906AD}" destId="{2B7F6D16-E7A9-B14F-86B1-808F2CE4C689}"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D549FB-D170-4C42-AC3D-765BEE16F548}" type="doc">
      <dgm:prSet loTypeId="urn:microsoft.com/office/officeart/2005/8/layout/vList2" loCatId="" qsTypeId="urn:microsoft.com/office/officeart/2005/8/quickstyle/simple3" qsCatId="simple" csTypeId="urn:microsoft.com/office/officeart/2005/8/colors/accent3_4" csCatId="accent3" phldr="1"/>
      <dgm:spPr/>
    </dgm:pt>
    <dgm:pt modelId="{0CB05D0A-0D25-1A4E-AA53-3FD5C3D86D47}">
      <dgm:prSet phldrT="[Text]" custT="1"/>
      <dgm:spPr/>
      <dgm:t>
        <a:bodyPr/>
        <a:lstStyle/>
        <a:p>
          <a:r>
            <a:rPr lang="en-US" sz="3200" dirty="0"/>
            <a:t>Scientific papers</a:t>
          </a:r>
        </a:p>
      </dgm:t>
    </dgm:pt>
    <dgm:pt modelId="{19C256EF-1EE9-4542-8C13-2AA4CB862497}" type="parTrans" cxnId="{F56730E2-D35F-514E-BA87-7C1C4BEAC9E8}">
      <dgm:prSet/>
      <dgm:spPr/>
      <dgm:t>
        <a:bodyPr/>
        <a:lstStyle/>
        <a:p>
          <a:endParaRPr lang="en-US"/>
        </a:p>
      </dgm:t>
    </dgm:pt>
    <dgm:pt modelId="{9BD03DAD-AEF9-C740-B7F6-0A6493A968DE}" type="sibTrans" cxnId="{F56730E2-D35F-514E-BA87-7C1C4BEAC9E8}">
      <dgm:prSet/>
      <dgm:spPr/>
      <dgm:t>
        <a:bodyPr/>
        <a:lstStyle/>
        <a:p>
          <a:endParaRPr lang="en-US"/>
        </a:p>
      </dgm:t>
    </dgm:pt>
    <dgm:pt modelId="{EC8D14EB-71E7-9246-96BA-7E9F0E7455B6}">
      <dgm:prSet phldrT="[Text]" custT="1"/>
      <dgm:spPr/>
      <dgm:t>
        <a:bodyPr/>
        <a:lstStyle/>
        <a:p>
          <a:r>
            <a:rPr lang="en-US" sz="3200" dirty="0"/>
            <a:t>Data</a:t>
          </a:r>
        </a:p>
      </dgm:t>
    </dgm:pt>
    <dgm:pt modelId="{FEF05F50-5781-5F49-9DC7-B9FC38220E09}" type="parTrans" cxnId="{381DAF9D-30C9-CB4F-9F10-E14A65A04DEE}">
      <dgm:prSet/>
      <dgm:spPr/>
      <dgm:t>
        <a:bodyPr/>
        <a:lstStyle/>
        <a:p>
          <a:endParaRPr lang="en-US"/>
        </a:p>
      </dgm:t>
    </dgm:pt>
    <dgm:pt modelId="{500B7044-8DF4-B240-9A2E-7E7A94540447}" type="sibTrans" cxnId="{381DAF9D-30C9-CB4F-9F10-E14A65A04DEE}">
      <dgm:prSet/>
      <dgm:spPr/>
      <dgm:t>
        <a:bodyPr/>
        <a:lstStyle/>
        <a:p>
          <a:endParaRPr lang="en-US"/>
        </a:p>
      </dgm:t>
    </dgm:pt>
    <dgm:pt modelId="{7935410B-4FEB-0B49-A5F2-F5D3E8C04BE9}">
      <dgm:prSet phldrT="[Text]" custT="1"/>
      <dgm:spPr/>
      <dgm:t>
        <a:bodyPr/>
        <a:lstStyle/>
        <a:p>
          <a:r>
            <a:rPr lang="en-US" sz="3200" dirty="0"/>
            <a:t>Methods</a:t>
          </a:r>
        </a:p>
      </dgm:t>
    </dgm:pt>
    <dgm:pt modelId="{7A9882C7-8DAC-2449-BE43-99BF4819E117}" type="parTrans" cxnId="{D3F155CA-0AAE-6444-B75A-5B97D10CEDDD}">
      <dgm:prSet/>
      <dgm:spPr/>
      <dgm:t>
        <a:bodyPr/>
        <a:lstStyle/>
        <a:p>
          <a:endParaRPr lang="en-US"/>
        </a:p>
      </dgm:t>
    </dgm:pt>
    <dgm:pt modelId="{74D599AD-1F98-6344-8F51-0EB116553E48}" type="sibTrans" cxnId="{D3F155CA-0AAE-6444-B75A-5B97D10CEDDD}">
      <dgm:prSet/>
      <dgm:spPr/>
      <dgm:t>
        <a:bodyPr/>
        <a:lstStyle/>
        <a:p>
          <a:endParaRPr lang="en-US"/>
        </a:p>
      </dgm:t>
    </dgm:pt>
    <dgm:pt modelId="{4178E672-EC85-1343-A7C0-663359517D00}" type="pres">
      <dgm:prSet presAssocID="{B9D549FB-D170-4C42-AC3D-765BEE16F548}" presName="linear" presStyleCnt="0">
        <dgm:presLayoutVars>
          <dgm:animLvl val="lvl"/>
          <dgm:resizeHandles val="exact"/>
        </dgm:presLayoutVars>
      </dgm:prSet>
      <dgm:spPr/>
    </dgm:pt>
    <dgm:pt modelId="{790CD40D-F7FD-5F47-B277-71F4E212075F}" type="pres">
      <dgm:prSet presAssocID="{0CB05D0A-0D25-1A4E-AA53-3FD5C3D86D47}" presName="parentText" presStyleLbl="node1" presStyleIdx="0" presStyleCnt="3" custScaleY="59120" custLinFactY="-13448" custLinFactNeighborY="-100000">
        <dgm:presLayoutVars>
          <dgm:chMax val="0"/>
          <dgm:bulletEnabled val="1"/>
        </dgm:presLayoutVars>
      </dgm:prSet>
      <dgm:spPr/>
    </dgm:pt>
    <dgm:pt modelId="{FBFB8BCB-39FA-054C-966F-356ABF08D4C6}" type="pres">
      <dgm:prSet presAssocID="{9BD03DAD-AEF9-C740-B7F6-0A6493A968DE}" presName="spacer" presStyleCnt="0"/>
      <dgm:spPr/>
    </dgm:pt>
    <dgm:pt modelId="{BAE1EB08-14CD-F34B-9555-5BE49FA77968}" type="pres">
      <dgm:prSet presAssocID="{EC8D14EB-71E7-9246-96BA-7E9F0E7455B6}" presName="parentText" presStyleLbl="node1" presStyleIdx="1" presStyleCnt="3" custScaleY="48936" custLinFactNeighborY="33073">
        <dgm:presLayoutVars>
          <dgm:chMax val="0"/>
          <dgm:bulletEnabled val="1"/>
        </dgm:presLayoutVars>
      </dgm:prSet>
      <dgm:spPr/>
    </dgm:pt>
    <dgm:pt modelId="{AB7396F7-4F12-7B45-A23C-E99B75F2CD27}" type="pres">
      <dgm:prSet presAssocID="{500B7044-8DF4-B240-9A2E-7E7A94540447}" presName="spacer" presStyleCnt="0"/>
      <dgm:spPr/>
    </dgm:pt>
    <dgm:pt modelId="{16215E17-62ED-904C-9D0C-728D561032E9}" type="pres">
      <dgm:prSet presAssocID="{7935410B-4FEB-0B49-A5F2-F5D3E8C04BE9}" presName="parentText" presStyleLbl="node1" presStyleIdx="2" presStyleCnt="3" custScaleY="57839" custLinFactY="33399" custLinFactNeighborY="100000">
        <dgm:presLayoutVars>
          <dgm:chMax val="0"/>
          <dgm:bulletEnabled val="1"/>
        </dgm:presLayoutVars>
      </dgm:prSet>
      <dgm:spPr/>
    </dgm:pt>
  </dgm:ptLst>
  <dgm:cxnLst>
    <dgm:cxn modelId="{7B290A01-D928-CD4A-9BFA-DBFD44C3A668}" type="presOf" srcId="{B9D549FB-D170-4C42-AC3D-765BEE16F548}" destId="{4178E672-EC85-1343-A7C0-663359517D00}" srcOrd="0" destOrd="0" presId="urn:microsoft.com/office/officeart/2005/8/layout/vList2"/>
    <dgm:cxn modelId="{F872C421-182B-CA45-86DE-7155C39C0D95}" type="presOf" srcId="{EC8D14EB-71E7-9246-96BA-7E9F0E7455B6}" destId="{BAE1EB08-14CD-F34B-9555-5BE49FA77968}" srcOrd="0" destOrd="0" presId="urn:microsoft.com/office/officeart/2005/8/layout/vList2"/>
    <dgm:cxn modelId="{59421884-9944-C942-8A5D-CAC68E2E296D}" type="presOf" srcId="{7935410B-4FEB-0B49-A5F2-F5D3E8C04BE9}" destId="{16215E17-62ED-904C-9D0C-728D561032E9}" srcOrd="0" destOrd="0" presId="urn:microsoft.com/office/officeart/2005/8/layout/vList2"/>
    <dgm:cxn modelId="{381DAF9D-30C9-CB4F-9F10-E14A65A04DEE}" srcId="{B9D549FB-D170-4C42-AC3D-765BEE16F548}" destId="{EC8D14EB-71E7-9246-96BA-7E9F0E7455B6}" srcOrd="1" destOrd="0" parTransId="{FEF05F50-5781-5F49-9DC7-B9FC38220E09}" sibTransId="{500B7044-8DF4-B240-9A2E-7E7A94540447}"/>
    <dgm:cxn modelId="{D3F155CA-0AAE-6444-B75A-5B97D10CEDDD}" srcId="{B9D549FB-D170-4C42-AC3D-765BEE16F548}" destId="{7935410B-4FEB-0B49-A5F2-F5D3E8C04BE9}" srcOrd="2" destOrd="0" parTransId="{7A9882C7-8DAC-2449-BE43-99BF4819E117}" sibTransId="{74D599AD-1F98-6344-8F51-0EB116553E48}"/>
    <dgm:cxn modelId="{F56730E2-D35F-514E-BA87-7C1C4BEAC9E8}" srcId="{B9D549FB-D170-4C42-AC3D-765BEE16F548}" destId="{0CB05D0A-0D25-1A4E-AA53-3FD5C3D86D47}" srcOrd="0" destOrd="0" parTransId="{19C256EF-1EE9-4542-8C13-2AA4CB862497}" sibTransId="{9BD03DAD-AEF9-C740-B7F6-0A6493A968DE}"/>
    <dgm:cxn modelId="{40CEC8E8-018E-2844-8C9B-D29F67405017}" type="presOf" srcId="{0CB05D0A-0D25-1A4E-AA53-3FD5C3D86D47}" destId="{790CD40D-F7FD-5F47-B277-71F4E212075F}" srcOrd="0" destOrd="0" presId="urn:microsoft.com/office/officeart/2005/8/layout/vList2"/>
    <dgm:cxn modelId="{5F6B2A5A-AB0E-324D-8D0D-B336A8F1CFEA}" type="presParOf" srcId="{4178E672-EC85-1343-A7C0-663359517D00}" destId="{790CD40D-F7FD-5F47-B277-71F4E212075F}" srcOrd="0" destOrd="0" presId="urn:microsoft.com/office/officeart/2005/8/layout/vList2"/>
    <dgm:cxn modelId="{67A36C00-E82C-F947-9A94-858A5F5DF647}" type="presParOf" srcId="{4178E672-EC85-1343-A7C0-663359517D00}" destId="{FBFB8BCB-39FA-054C-966F-356ABF08D4C6}" srcOrd="1" destOrd="0" presId="urn:microsoft.com/office/officeart/2005/8/layout/vList2"/>
    <dgm:cxn modelId="{307CFF99-5898-CF47-9828-AF6343B1E651}" type="presParOf" srcId="{4178E672-EC85-1343-A7C0-663359517D00}" destId="{BAE1EB08-14CD-F34B-9555-5BE49FA77968}" srcOrd="2" destOrd="0" presId="urn:microsoft.com/office/officeart/2005/8/layout/vList2"/>
    <dgm:cxn modelId="{5DE38456-26DD-C44A-8056-3CEC0D12C07E}" type="presParOf" srcId="{4178E672-EC85-1343-A7C0-663359517D00}" destId="{AB7396F7-4F12-7B45-A23C-E99B75F2CD27}" srcOrd="3" destOrd="0" presId="urn:microsoft.com/office/officeart/2005/8/layout/vList2"/>
    <dgm:cxn modelId="{D56A663C-19E0-C54B-AAB7-019EC969D9AC}" type="presParOf" srcId="{4178E672-EC85-1343-A7C0-663359517D00}" destId="{16215E17-62ED-904C-9D0C-728D561032E9}"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9D549FB-D170-4C42-AC3D-765BEE16F548}" type="doc">
      <dgm:prSet loTypeId="urn:microsoft.com/office/officeart/2005/8/layout/vList2" loCatId="" qsTypeId="urn:microsoft.com/office/officeart/2005/8/quickstyle/simple4" qsCatId="simple" csTypeId="urn:microsoft.com/office/officeart/2005/8/colors/accent1_2" csCatId="accent1" phldr="1"/>
      <dgm:spPr/>
    </dgm:pt>
    <dgm:pt modelId="{0CB05D0A-0D25-1A4E-AA53-3FD5C3D86D47}">
      <dgm:prSet phldrT="[Text]" custT="1"/>
      <dgm:spPr>
        <a:solidFill>
          <a:srgbClr val="16D64A"/>
        </a:solidFill>
      </dgm:spPr>
      <dgm:t>
        <a:bodyPr/>
        <a:lstStyle/>
        <a:p>
          <a:r>
            <a:rPr lang="en-US" sz="3200" dirty="0">
              <a:solidFill>
                <a:srgbClr val="000000"/>
              </a:solidFill>
            </a:rPr>
            <a:t>Open Access</a:t>
          </a:r>
        </a:p>
      </dgm:t>
    </dgm:pt>
    <dgm:pt modelId="{19C256EF-1EE9-4542-8C13-2AA4CB862497}" type="parTrans" cxnId="{F56730E2-D35F-514E-BA87-7C1C4BEAC9E8}">
      <dgm:prSet/>
      <dgm:spPr/>
      <dgm:t>
        <a:bodyPr/>
        <a:lstStyle/>
        <a:p>
          <a:endParaRPr lang="en-US"/>
        </a:p>
      </dgm:t>
    </dgm:pt>
    <dgm:pt modelId="{9BD03DAD-AEF9-C740-B7F6-0A6493A968DE}" type="sibTrans" cxnId="{F56730E2-D35F-514E-BA87-7C1C4BEAC9E8}">
      <dgm:prSet/>
      <dgm:spPr/>
      <dgm:t>
        <a:bodyPr/>
        <a:lstStyle/>
        <a:p>
          <a:endParaRPr lang="en-US"/>
        </a:p>
      </dgm:t>
    </dgm:pt>
    <dgm:pt modelId="{EC8D14EB-71E7-9246-96BA-7E9F0E7455B6}">
      <dgm:prSet phldrT="[Text]" custT="1"/>
      <dgm:spPr>
        <a:solidFill>
          <a:srgbClr val="16D64A"/>
        </a:solidFill>
      </dgm:spPr>
      <dgm:t>
        <a:bodyPr/>
        <a:lstStyle/>
        <a:p>
          <a:r>
            <a:rPr lang="en-US" sz="3200" dirty="0">
              <a:solidFill>
                <a:srgbClr val="000000"/>
              </a:solidFill>
            </a:rPr>
            <a:t>Open Data</a:t>
          </a:r>
        </a:p>
      </dgm:t>
    </dgm:pt>
    <dgm:pt modelId="{FEF05F50-5781-5F49-9DC7-B9FC38220E09}" type="parTrans" cxnId="{381DAF9D-30C9-CB4F-9F10-E14A65A04DEE}">
      <dgm:prSet/>
      <dgm:spPr/>
      <dgm:t>
        <a:bodyPr/>
        <a:lstStyle/>
        <a:p>
          <a:endParaRPr lang="en-US"/>
        </a:p>
      </dgm:t>
    </dgm:pt>
    <dgm:pt modelId="{500B7044-8DF4-B240-9A2E-7E7A94540447}" type="sibTrans" cxnId="{381DAF9D-30C9-CB4F-9F10-E14A65A04DEE}">
      <dgm:prSet/>
      <dgm:spPr/>
      <dgm:t>
        <a:bodyPr/>
        <a:lstStyle/>
        <a:p>
          <a:endParaRPr lang="en-US"/>
        </a:p>
      </dgm:t>
    </dgm:pt>
    <dgm:pt modelId="{7935410B-4FEB-0B49-A5F2-F5D3E8C04BE9}">
      <dgm:prSet phldrT="[Text]" custT="1"/>
      <dgm:spPr>
        <a:solidFill>
          <a:srgbClr val="16D64A"/>
        </a:solidFill>
      </dgm:spPr>
      <dgm:t>
        <a:bodyPr/>
        <a:lstStyle/>
        <a:p>
          <a:r>
            <a:rPr lang="en-US" sz="3200" dirty="0">
              <a:solidFill>
                <a:srgbClr val="000000"/>
              </a:solidFill>
            </a:rPr>
            <a:t>Open Source Software</a:t>
          </a:r>
        </a:p>
      </dgm:t>
    </dgm:pt>
    <dgm:pt modelId="{7A9882C7-8DAC-2449-BE43-99BF4819E117}" type="parTrans" cxnId="{D3F155CA-0AAE-6444-B75A-5B97D10CEDDD}">
      <dgm:prSet/>
      <dgm:spPr/>
      <dgm:t>
        <a:bodyPr/>
        <a:lstStyle/>
        <a:p>
          <a:endParaRPr lang="en-US"/>
        </a:p>
      </dgm:t>
    </dgm:pt>
    <dgm:pt modelId="{74D599AD-1F98-6344-8F51-0EB116553E48}" type="sibTrans" cxnId="{D3F155CA-0AAE-6444-B75A-5B97D10CEDDD}">
      <dgm:prSet/>
      <dgm:spPr/>
      <dgm:t>
        <a:bodyPr/>
        <a:lstStyle/>
        <a:p>
          <a:endParaRPr lang="en-US"/>
        </a:p>
      </dgm:t>
    </dgm:pt>
    <dgm:pt modelId="{4178E672-EC85-1343-A7C0-663359517D00}" type="pres">
      <dgm:prSet presAssocID="{B9D549FB-D170-4C42-AC3D-765BEE16F548}" presName="linear" presStyleCnt="0">
        <dgm:presLayoutVars>
          <dgm:animLvl val="lvl"/>
          <dgm:resizeHandles val="exact"/>
        </dgm:presLayoutVars>
      </dgm:prSet>
      <dgm:spPr/>
    </dgm:pt>
    <dgm:pt modelId="{790CD40D-F7FD-5F47-B277-71F4E212075F}" type="pres">
      <dgm:prSet presAssocID="{0CB05D0A-0D25-1A4E-AA53-3FD5C3D86D47}" presName="parentText" presStyleLbl="node1" presStyleIdx="0" presStyleCnt="3" custScaleY="59120" custLinFactY="-10535" custLinFactNeighborY="-100000">
        <dgm:presLayoutVars>
          <dgm:chMax val="0"/>
          <dgm:bulletEnabled val="1"/>
        </dgm:presLayoutVars>
      </dgm:prSet>
      <dgm:spPr/>
    </dgm:pt>
    <dgm:pt modelId="{FBFB8BCB-39FA-054C-966F-356ABF08D4C6}" type="pres">
      <dgm:prSet presAssocID="{9BD03DAD-AEF9-C740-B7F6-0A6493A968DE}" presName="spacer" presStyleCnt="0"/>
      <dgm:spPr/>
    </dgm:pt>
    <dgm:pt modelId="{BAE1EB08-14CD-F34B-9555-5BE49FA77968}" type="pres">
      <dgm:prSet presAssocID="{EC8D14EB-71E7-9246-96BA-7E9F0E7455B6}" presName="parentText" presStyleLbl="node1" presStyleIdx="1" presStyleCnt="3" custScaleY="51738">
        <dgm:presLayoutVars>
          <dgm:chMax val="0"/>
          <dgm:bulletEnabled val="1"/>
        </dgm:presLayoutVars>
      </dgm:prSet>
      <dgm:spPr/>
    </dgm:pt>
    <dgm:pt modelId="{AB7396F7-4F12-7B45-A23C-E99B75F2CD27}" type="pres">
      <dgm:prSet presAssocID="{500B7044-8DF4-B240-9A2E-7E7A94540447}" presName="spacer" presStyleCnt="0"/>
      <dgm:spPr/>
    </dgm:pt>
    <dgm:pt modelId="{16215E17-62ED-904C-9D0C-728D561032E9}" type="pres">
      <dgm:prSet presAssocID="{7935410B-4FEB-0B49-A5F2-F5D3E8C04BE9}" presName="parentText" presStyleLbl="node1" presStyleIdx="2" presStyleCnt="3" custScaleY="77586" custLinFactY="20233" custLinFactNeighborY="100000">
        <dgm:presLayoutVars>
          <dgm:chMax val="0"/>
          <dgm:bulletEnabled val="1"/>
        </dgm:presLayoutVars>
      </dgm:prSet>
      <dgm:spPr/>
    </dgm:pt>
  </dgm:ptLst>
  <dgm:cxnLst>
    <dgm:cxn modelId="{C8AF363F-083B-694B-B879-B1FE55B72A82}" type="presOf" srcId="{B9D549FB-D170-4C42-AC3D-765BEE16F548}" destId="{4178E672-EC85-1343-A7C0-663359517D00}" srcOrd="0" destOrd="0" presId="urn:microsoft.com/office/officeart/2005/8/layout/vList2"/>
    <dgm:cxn modelId="{4E78485B-CBB9-1F43-8159-45F3BBAD5596}" type="presOf" srcId="{EC8D14EB-71E7-9246-96BA-7E9F0E7455B6}" destId="{BAE1EB08-14CD-F34B-9555-5BE49FA77968}" srcOrd="0" destOrd="0" presId="urn:microsoft.com/office/officeart/2005/8/layout/vList2"/>
    <dgm:cxn modelId="{381DAF9D-30C9-CB4F-9F10-E14A65A04DEE}" srcId="{B9D549FB-D170-4C42-AC3D-765BEE16F548}" destId="{EC8D14EB-71E7-9246-96BA-7E9F0E7455B6}" srcOrd="1" destOrd="0" parTransId="{FEF05F50-5781-5F49-9DC7-B9FC38220E09}" sibTransId="{500B7044-8DF4-B240-9A2E-7E7A94540447}"/>
    <dgm:cxn modelId="{45DC2CB3-69CD-4F40-AD0C-AEFD5A27F9EE}" type="presOf" srcId="{7935410B-4FEB-0B49-A5F2-F5D3E8C04BE9}" destId="{16215E17-62ED-904C-9D0C-728D561032E9}" srcOrd="0" destOrd="0" presId="urn:microsoft.com/office/officeart/2005/8/layout/vList2"/>
    <dgm:cxn modelId="{0B08CFC4-FFDE-3148-BBD7-DCA44D8E6FD0}" type="presOf" srcId="{0CB05D0A-0D25-1A4E-AA53-3FD5C3D86D47}" destId="{790CD40D-F7FD-5F47-B277-71F4E212075F}" srcOrd="0" destOrd="0" presId="urn:microsoft.com/office/officeart/2005/8/layout/vList2"/>
    <dgm:cxn modelId="{D3F155CA-0AAE-6444-B75A-5B97D10CEDDD}" srcId="{B9D549FB-D170-4C42-AC3D-765BEE16F548}" destId="{7935410B-4FEB-0B49-A5F2-F5D3E8C04BE9}" srcOrd="2" destOrd="0" parTransId="{7A9882C7-8DAC-2449-BE43-99BF4819E117}" sibTransId="{74D599AD-1F98-6344-8F51-0EB116553E48}"/>
    <dgm:cxn modelId="{F56730E2-D35F-514E-BA87-7C1C4BEAC9E8}" srcId="{B9D549FB-D170-4C42-AC3D-765BEE16F548}" destId="{0CB05D0A-0D25-1A4E-AA53-3FD5C3D86D47}" srcOrd="0" destOrd="0" parTransId="{19C256EF-1EE9-4542-8C13-2AA4CB862497}" sibTransId="{9BD03DAD-AEF9-C740-B7F6-0A6493A968DE}"/>
    <dgm:cxn modelId="{B30437B9-9E7B-1943-8EF7-22E4FA8A551B}" type="presParOf" srcId="{4178E672-EC85-1343-A7C0-663359517D00}" destId="{790CD40D-F7FD-5F47-B277-71F4E212075F}" srcOrd="0" destOrd="0" presId="urn:microsoft.com/office/officeart/2005/8/layout/vList2"/>
    <dgm:cxn modelId="{388EBA5D-D7DF-FF47-81F2-D075FC1519A5}" type="presParOf" srcId="{4178E672-EC85-1343-A7C0-663359517D00}" destId="{FBFB8BCB-39FA-054C-966F-356ABF08D4C6}" srcOrd="1" destOrd="0" presId="urn:microsoft.com/office/officeart/2005/8/layout/vList2"/>
    <dgm:cxn modelId="{03C45EDB-006C-3041-86CE-A16D6422AE2F}" type="presParOf" srcId="{4178E672-EC85-1343-A7C0-663359517D00}" destId="{BAE1EB08-14CD-F34B-9555-5BE49FA77968}" srcOrd="2" destOrd="0" presId="urn:microsoft.com/office/officeart/2005/8/layout/vList2"/>
    <dgm:cxn modelId="{3C32192D-A250-9F49-9E10-82D648C6D191}" type="presParOf" srcId="{4178E672-EC85-1343-A7C0-663359517D00}" destId="{AB7396F7-4F12-7B45-A23C-E99B75F2CD27}" srcOrd="3" destOrd="0" presId="urn:microsoft.com/office/officeart/2005/8/layout/vList2"/>
    <dgm:cxn modelId="{474DABD9-9875-534E-A4F9-61FF6F937F1D}" type="presParOf" srcId="{4178E672-EC85-1343-A7C0-663359517D00}" destId="{16215E17-62ED-904C-9D0C-728D561032E9}" srcOrd="4"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696504-3EB7-994F-86CA-820A9A9D52B9}" type="doc">
      <dgm:prSet loTypeId="urn:microsoft.com/office/officeart/2005/8/layout/hProcess3" loCatId="" qsTypeId="urn:microsoft.com/office/officeart/2005/8/quickstyle/simple1" qsCatId="simple" csTypeId="urn:microsoft.com/office/officeart/2005/8/colors/accent1_4" csCatId="accent1" phldr="1"/>
      <dgm:spPr/>
    </dgm:pt>
    <dgm:pt modelId="{F5ACE714-EFD7-3D46-9DD5-0D6E1B9EB1A0}">
      <dgm:prSet phldrT="[Text]" phldr="1"/>
      <dgm:spPr/>
      <dgm:t>
        <a:bodyPr/>
        <a:lstStyle/>
        <a:p>
          <a:endParaRPr lang="en-US"/>
        </a:p>
      </dgm:t>
    </dgm:pt>
    <dgm:pt modelId="{C99C2857-06B0-FB4F-A35B-046D3087B661}" type="parTrans" cxnId="{84432B40-3B09-AA42-AFDD-412D5CA2E060}">
      <dgm:prSet/>
      <dgm:spPr/>
      <dgm:t>
        <a:bodyPr/>
        <a:lstStyle/>
        <a:p>
          <a:endParaRPr lang="en-US"/>
        </a:p>
      </dgm:t>
    </dgm:pt>
    <dgm:pt modelId="{5EE521B9-57A8-B14A-99A5-3AE8F74326E6}" type="sibTrans" cxnId="{84432B40-3B09-AA42-AFDD-412D5CA2E060}">
      <dgm:prSet/>
      <dgm:spPr/>
      <dgm:t>
        <a:bodyPr/>
        <a:lstStyle/>
        <a:p>
          <a:endParaRPr lang="en-US"/>
        </a:p>
      </dgm:t>
    </dgm:pt>
    <dgm:pt modelId="{105A8EDF-5792-434F-BCEE-9AD8B0A790EF}">
      <dgm:prSet phldrT="[Text]" phldr="1"/>
      <dgm:spPr/>
      <dgm:t>
        <a:bodyPr/>
        <a:lstStyle/>
        <a:p>
          <a:endParaRPr lang="en-US" dirty="0"/>
        </a:p>
      </dgm:t>
    </dgm:pt>
    <dgm:pt modelId="{23B666B5-3799-BF46-92D4-780A12F8E521}" type="parTrans" cxnId="{CAC1F5C4-E6A9-DE4B-B220-E75ACC4952FA}">
      <dgm:prSet/>
      <dgm:spPr/>
      <dgm:t>
        <a:bodyPr/>
        <a:lstStyle/>
        <a:p>
          <a:endParaRPr lang="en-US"/>
        </a:p>
      </dgm:t>
    </dgm:pt>
    <dgm:pt modelId="{B57AE3DC-1F9C-7E41-9374-381B254C8D4C}" type="sibTrans" cxnId="{CAC1F5C4-E6A9-DE4B-B220-E75ACC4952FA}">
      <dgm:prSet/>
      <dgm:spPr/>
      <dgm:t>
        <a:bodyPr/>
        <a:lstStyle/>
        <a:p>
          <a:endParaRPr lang="en-US"/>
        </a:p>
      </dgm:t>
    </dgm:pt>
    <dgm:pt modelId="{E0D3D09E-80CF-F341-8E1F-DFC71E757FB2}">
      <dgm:prSet phldrT="[Text]" phldr="1"/>
      <dgm:spPr/>
      <dgm:t>
        <a:bodyPr/>
        <a:lstStyle/>
        <a:p>
          <a:endParaRPr lang="en-US" dirty="0"/>
        </a:p>
      </dgm:t>
    </dgm:pt>
    <dgm:pt modelId="{CBA83659-77D1-3743-A03C-222BDC68003A}" type="parTrans" cxnId="{37DAC5DE-7551-5B47-89E7-45F26F3DCA04}">
      <dgm:prSet/>
      <dgm:spPr/>
      <dgm:t>
        <a:bodyPr/>
        <a:lstStyle/>
        <a:p>
          <a:endParaRPr lang="en-US"/>
        </a:p>
      </dgm:t>
    </dgm:pt>
    <dgm:pt modelId="{DDF89A34-89E4-7F45-97CB-235858CDBD6B}" type="sibTrans" cxnId="{37DAC5DE-7551-5B47-89E7-45F26F3DCA04}">
      <dgm:prSet/>
      <dgm:spPr/>
      <dgm:t>
        <a:bodyPr/>
        <a:lstStyle/>
        <a:p>
          <a:endParaRPr lang="en-US"/>
        </a:p>
      </dgm:t>
    </dgm:pt>
    <dgm:pt modelId="{25B13F27-42A4-C946-9017-F97CC5EBE7A2}" type="pres">
      <dgm:prSet presAssocID="{44696504-3EB7-994F-86CA-820A9A9D52B9}" presName="Name0" presStyleCnt="0">
        <dgm:presLayoutVars>
          <dgm:dir/>
          <dgm:animLvl val="lvl"/>
          <dgm:resizeHandles val="exact"/>
        </dgm:presLayoutVars>
      </dgm:prSet>
      <dgm:spPr/>
    </dgm:pt>
    <dgm:pt modelId="{49506D9A-44C1-724B-AA32-66F2369980EF}" type="pres">
      <dgm:prSet presAssocID="{44696504-3EB7-994F-86CA-820A9A9D52B9}" presName="dummy" presStyleCnt="0"/>
      <dgm:spPr/>
    </dgm:pt>
    <dgm:pt modelId="{68A602AE-5ADC-6744-90D5-7215C81B22FE}" type="pres">
      <dgm:prSet presAssocID="{44696504-3EB7-994F-86CA-820A9A9D52B9}" presName="linH" presStyleCnt="0"/>
      <dgm:spPr/>
    </dgm:pt>
    <dgm:pt modelId="{803459BE-9A1A-3C4D-9400-9527DB464D63}" type="pres">
      <dgm:prSet presAssocID="{44696504-3EB7-994F-86CA-820A9A9D52B9}" presName="padding1" presStyleCnt="0"/>
      <dgm:spPr/>
    </dgm:pt>
    <dgm:pt modelId="{05DAE159-F180-7341-A302-2C05ABD7C18D}" type="pres">
      <dgm:prSet presAssocID="{F5ACE714-EFD7-3D46-9DD5-0D6E1B9EB1A0}" presName="linV" presStyleCnt="0"/>
      <dgm:spPr/>
    </dgm:pt>
    <dgm:pt modelId="{6AF5088B-2E71-BA49-8339-0221278FDF2E}" type="pres">
      <dgm:prSet presAssocID="{F5ACE714-EFD7-3D46-9DD5-0D6E1B9EB1A0}" presName="spVertical1" presStyleCnt="0"/>
      <dgm:spPr/>
    </dgm:pt>
    <dgm:pt modelId="{A3E2B1F9-4D0C-8D45-A5B3-A5F386D3B69E}" type="pres">
      <dgm:prSet presAssocID="{F5ACE714-EFD7-3D46-9DD5-0D6E1B9EB1A0}" presName="parTx" presStyleLbl="revTx" presStyleIdx="0" presStyleCnt="3">
        <dgm:presLayoutVars>
          <dgm:chMax val="0"/>
          <dgm:chPref val="0"/>
          <dgm:bulletEnabled val="1"/>
        </dgm:presLayoutVars>
      </dgm:prSet>
      <dgm:spPr/>
    </dgm:pt>
    <dgm:pt modelId="{AE3352E6-1705-2A42-B2D1-2CEB98319D56}" type="pres">
      <dgm:prSet presAssocID="{F5ACE714-EFD7-3D46-9DD5-0D6E1B9EB1A0}" presName="spVertical2" presStyleCnt="0"/>
      <dgm:spPr/>
    </dgm:pt>
    <dgm:pt modelId="{BC7B3FB0-E6C0-184F-9FBD-87CBB794B110}" type="pres">
      <dgm:prSet presAssocID="{F5ACE714-EFD7-3D46-9DD5-0D6E1B9EB1A0}" presName="spVertical3" presStyleCnt="0"/>
      <dgm:spPr/>
    </dgm:pt>
    <dgm:pt modelId="{F9C6FF85-8A42-A346-8ED9-7DD05341F872}" type="pres">
      <dgm:prSet presAssocID="{5EE521B9-57A8-B14A-99A5-3AE8F74326E6}" presName="space" presStyleCnt="0"/>
      <dgm:spPr/>
    </dgm:pt>
    <dgm:pt modelId="{1E4C758B-3493-0A46-B932-C7C41D307418}" type="pres">
      <dgm:prSet presAssocID="{105A8EDF-5792-434F-BCEE-9AD8B0A790EF}" presName="linV" presStyleCnt="0"/>
      <dgm:spPr/>
    </dgm:pt>
    <dgm:pt modelId="{BD8F03DE-C7EC-E741-8E0E-492363766032}" type="pres">
      <dgm:prSet presAssocID="{105A8EDF-5792-434F-BCEE-9AD8B0A790EF}" presName="spVertical1" presStyleCnt="0"/>
      <dgm:spPr/>
    </dgm:pt>
    <dgm:pt modelId="{C4DECE44-9F28-2A4D-A2D4-884E19EB11F7}" type="pres">
      <dgm:prSet presAssocID="{105A8EDF-5792-434F-BCEE-9AD8B0A790EF}" presName="parTx" presStyleLbl="revTx" presStyleIdx="1" presStyleCnt="3">
        <dgm:presLayoutVars>
          <dgm:chMax val="0"/>
          <dgm:chPref val="0"/>
          <dgm:bulletEnabled val="1"/>
        </dgm:presLayoutVars>
      </dgm:prSet>
      <dgm:spPr/>
    </dgm:pt>
    <dgm:pt modelId="{873915B5-AD69-FC48-A7A6-665BB7B374DC}" type="pres">
      <dgm:prSet presAssocID="{105A8EDF-5792-434F-BCEE-9AD8B0A790EF}" presName="spVertical2" presStyleCnt="0"/>
      <dgm:spPr/>
    </dgm:pt>
    <dgm:pt modelId="{676D1B6B-DACA-8A4B-A11F-CF7FBE877B30}" type="pres">
      <dgm:prSet presAssocID="{105A8EDF-5792-434F-BCEE-9AD8B0A790EF}" presName="spVertical3" presStyleCnt="0"/>
      <dgm:spPr/>
    </dgm:pt>
    <dgm:pt modelId="{FE286545-BD9D-004D-8EDE-FD03F24EDCC3}" type="pres">
      <dgm:prSet presAssocID="{B57AE3DC-1F9C-7E41-9374-381B254C8D4C}" presName="space" presStyleCnt="0"/>
      <dgm:spPr/>
    </dgm:pt>
    <dgm:pt modelId="{41BA2611-0E7B-FB4B-8881-B693D72AA75E}" type="pres">
      <dgm:prSet presAssocID="{E0D3D09E-80CF-F341-8E1F-DFC71E757FB2}" presName="linV" presStyleCnt="0"/>
      <dgm:spPr/>
    </dgm:pt>
    <dgm:pt modelId="{E39A0335-F409-BC41-A90E-781A62A8A0BF}" type="pres">
      <dgm:prSet presAssocID="{E0D3D09E-80CF-F341-8E1F-DFC71E757FB2}" presName="spVertical1" presStyleCnt="0"/>
      <dgm:spPr/>
    </dgm:pt>
    <dgm:pt modelId="{1E3F8D0D-1E5F-444B-9D7B-7C53B21C5C80}" type="pres">
      <dgm:prSet presAssocID="{E0D3D09E-80CF-F341-8E1F-DFC71E757FB2}" presName="parTx" presStyleLbl="revTx" presStyleIdx="2" presStyleCnt="3">
        <dgm:presLayoutVars>
          <dgm:chMax val="0"/>
          <dgm:chPref val="0"/>
          <dgm:bulletEnabled val="1"/>
        </dgm:presLayoutVars>
      </dgm:prSet>
      <dgm:spPr/>
    </dgm:pt>
    <dgm:pt modelId="{675564B3-2AB0-9D45-AC26-93A352B84D2F}" type="pres">
      <dgm:prSet presAssocID="{E0D3D09E-80CF-F341-8E1F-DFC71E757FB2}" presName="spVertical2" presStyleCnt="0"/>
      <dgm:spPr/>
    </dgm:pt>
    <dgm:pt modelId="{A35AC874-CE56-2E4A-9EFA-0C96B9ED6CA8}" type="pres">
      <dgm:prSet presAssocID="{E0D3D09E-80CF-F341-8E1F-DFC71E757FB2}" presName="spVertical3" presStyleCnt="0"/>
      <dgm:spPr/>
    </dgm:pt>
    <dgm:pt modelId="{EB704DBF-B8DF-AE46-A342-A94BCA1A4C79}" type="pres">
      <dgm:prSet presAssocID="{44696504-3EB7-994F-86CA-820A9A9D52B9}" presName="padding2" presStyleCnt="0"/>
      <dgm:spPr/>
    </dgm:pt>
    <dgm:pt modelId="{E18259C8-FE4C-004D-A55B-C3C5E934D36D}" type="pres">
      <dgm:prSet presAssocID="{44696504-3EB7-994F-86CA-820A9A9D52B9}" presName="negArrow" presStyleCnt="0"/>
      <dgm:spPr/>
    </dgm:pt>
    <dgm:pt modelId="{918015D1-F920-174E-BD84-B4B62CCAE63C}" type="pres">
      <dgm:prSet presAssocID="{44696504-3EB7-994F-86CA-820A9A9D52B9}" presName="backgroundArrow" presStyleLbl="node1" presStyleIdx="0" presStyleCnt="1"/>
      <dgm:spPr>
        <a:blipFill rotWithShape="0">
          <a:blip xmlns:r="http://schemas.openxmlformats.org/officeDocument/2006/relationships" r:embed="rId1"/>
          <a:stretch>
            <a:fillRect/>
          </a:stretch>
        </a:blipFill>
      </dgm:spPr>
    </dgm:pt>
  </dgm:ptLst>
  <dgm:cxnLst>
    <dgm:cxn modelId="{6228F715-EF79-EA45-8799-33AFCBDADACF}" type="presOf" srcId="{F5ACE714-EFD7-3D46-9DD5-0D6E1B9EB1A0}" destId="{A3E2B1F9-4D0C-8D45-A5B3-A5F386D3B69E}" srcOrd="0" destOrd="0" presId="urn:microsoft.com/office/officeart/2005/8/layout/hProcess3"/>
    <dgm:cxn modelId="{475DC730-0C2A-2442-8746-01C3DDC09B7F}" type="presOf" srcId="{44696504-3EB7-994F-86CA-820A9A9D52B9}" destId="{25B13F27-42A4-C946-9017-F97CC5EBE7A2}" srcOrd="0" destOrd="0" presId="urn:microsoft.com/office/officeart/2005/8/layout/hProcess3"/>
    <dgm:cxn modelId="{84432B40-3B09-AA42-AFDD-412D5CA2E060}" srcId="{44696504-3EB7-994F-86CA-820A9A9D52B9}" destId="{F5ACE714-EFD7-3D46-9DD5-0D6E1B9EB1A0}" srcOrd="0" destOrd="0" parTransId="{C99C2857-06B0-FB4F-A35B-046D3087B661}" sibTransId="{5EE521B9-57A8-B14A-99A5-3AE8F74326E6}"/>
    <dgm:cxn modelId="{D783265F-2416-9741-A6E7-D73C1582DD4F}" type="presOf" srcId="{105A8EDF-5792-434F-BCEE-9AD8B0A790EF}" destId="{C4DECE44-9F28-2A4D-A2D4-884E19EB11F7}" srcOrd="0" destOrd="0" presId="urn:microsoft.com/office/officeart/2005/8/layout/hProcess3"/>
    <dgm:cxn modelId="{93787664-2804-C540-89EC-9490C68D19ED}" type="presOf" srcId="{E0D3D09E-80CF-F341-8E1F-DFC71E757FB2}" destId="{1E3F8D0D-1E5F-444B-9D7B-7C53B21C5C80}" srcOrd="0" destOrd="0" presId="urn:microsoft.com/office/officeart/2005/8/layout/hProcess3"/>
    <dgm:cxn modelId="{CAC1F5C4-E6A9-DE4B-B220-E75ACC4952FA}" srcId="{44696504-3EB7-994F-86CA-820A9A9D52B9}" destId="{105A8EDF-5792-434F-BCEE-9AD8B0A790EF}" srcOrd="1" destOrd="0" parTransId="{23B666B5-3799-BF46-92D4-780A12F8E521}" sibTransId="{B57AE3DC-1F9C-7E41-9374-381B254C8D4C}"/>
    <dgm:cxn modelId="{37DAC5DE-7551-5B47-89E7-45F26F3DCA04}" srcId="{44696504-3EB7-994F-86CA-820A9A9D52B9}" destId="{E0D3D09E-80CF-F341-8E1F-DFC71E757FB2}" srcOrd="2" destOrd="0" parTransId="{CBA83659-77D1-3743-A03C-222BDC68003A}" sibTransId="{DDF89A34-89E4-7F45-97CB-235858CDBD6B}"/>
    <dgm:cxn modelId="{4534FFD3-33D0-3A4B-A3FA-F968D9827F6F}" type="presParOf" srcId="{25B13F27-42A4-C946-9017-F97CC5EBE7A2}" destId="{49506D9A-44C1-724B-AA32-66F2369980EF}" srcOrd="0" destOrd="0" presId="urn:microsoft.com/office/officeart/2005/8/layout/hProcess3"/>
    <dgm:cxn modelId="{B4BFE690-5E09-6C4C-8597-9976B0F17A7C}" type="presParOf" srcId="{25B13F27-42A4-C946-9017-F97CC5EBE7A2}" destId="{68A602AE-5ADC-6744-90D5-7215C81B22FE}" srcOrd="1" destOrd="0" presId="urn:microsoft.com/office/officeart/2005/8/layout/hProcess3"/>
    <dgm:cxn modelId="{FC1EF132-E893-5C42-A129-0520FB3AAE2E}" type="presParOf" srcId="{68A602AE-5ADC-6744-90D5-7215C81B22FE}" destId="{803459BE-9A1A-3C4D-9400-9527DB464D63}" srcOrd="0" destOrd="0" presId="urn:microsoft.com/office/officeart/2005/8/layout/hProcess3"/>
    <dgm:cxn modelId="{7C893904-F0B8-894F-9E1D-86535AA7E0A7}" type="presParOf" srcId="{68A602AE-5ADC-6744-90D5-7215C81B22FE}" destId="{05DAE159-F180-7341-A302-2C05ABD7C18D}" srcOrd="1" destOrd="0" presId="urn:microsoft.com/office/officeart/2005/8/layout/hProcess3"/>
    <dgm:cxn modelId="{B4236B1B-40F7-FA47-962F-962B58402A72}" type="presParOf" srcId="{05DAE159-F180-7341-A302-2C05ABD7C18D}" destId="{6AF5088B-2E71-BA49-8339-0221278FDF2E}" srcOrd="0" destOrd="0" presId="urn:microsoft.com/office/officeart/2005/8/layout/hProcess3"/>
    <dgm:cxn modelId="{0D45A795-932F-754B-BFC5-0D9A2B5A512F}" type="presParOf" srcId="{05DAE159-F180-7341-A302-2C05ABD7C18D}" destId="{A3E2B1F9-4D0C-8D45-A5B3-A5F386D3B69E}" srcOrd="1" destOrd="0" presId="urn:microsoft.com/office/officeart/2005/8/layout/hProcess3"/>
    <dgm:cxn modelId="{F8393561-AD3D-C643-A17F-0E14891109EE}" type="presParOf" srcId="{05DAE159-F180-7341-A302-2C05ABD7C18D}" destId="{AE3352E6-1705-2A42-B2D1-2CEB98319D56}" srcOrd="2" destOrd="0" presId="urn:microsoft.com/office/officeart/2005/8/layout/hProcess3"/>
    <dgm:cxn modelId="{723D3D7F-FFBC-6143-97F2-7824E9164783}" type="presParOf" srcId="{05DAE159-F180-7341-A302-2C05ABD7C18D}" destId="{BC7B3FB0-E6C0-184F-9FBD-87CBB794B110}" srcOrd="3" destOrd="0" presId="urn:microsoft.com/office/officeart/2005/8/layout/hProcess3"/>
    <dgm:cxn modelId="{A66ABDA2-4F44-9C47-A7A3-9B5CA465A10E}" type="presParOf" srcId="{68A602AE-5ADC-6744-90D5-7215C81B22FE}" destId="{F9C6FF85-8A42-A346-8ED9-7DD05341F872}" srcOrd="2" destOrd="0" presId="urn:microsoft.com/office/officeart/2005/8/layout/hProcess3"/>
    <dgm:cxn modelId="{C97C326C-87D3-064C-A5A4-29448122BA9D}" type="presParOf" srcId="{68A602AE-5ADC-6744-90D5-7215C81B22FE}" destId="{1E4C758B-3493-0A46-B932-C7C41D307418}" srcOrd="3" destOrd="0" presId="urn:microsoft.com/office/officeart/2005/8/layout/hProcess3"/>
    <dgm:cxn modelId="{ABCE68B8-4EB6-D747-A99A-2CAE0111813F}" type="presParOf" srcId="{1E4C758B-3493-0A46-B932-C7C41D307418}" destId="{BD8F03DE-C7EC-E741-8E0E-492363766032}" srcOrd="0" destOrd="0" presId="urn:microsoft.com/office/officeart/2005/8/layout/hProcess3"/>
    <dgm:cxn modelId="{3C9C8059-21F7-DB42-9C9A-E0FAA56B7738}" type="presParOf" srcId="{1E4C758B-3493-0A46-B932-C7C41D307418}" destId="{C4DECE44-9F28-2A4D-A2D4-884E19EB11F7}" srcOrd="1" destOrd="0" presId="urn:microsoft.com/office/officeart/2005/8/layout/hProcess3"/>
    <dgm:cxn modelId="{78AA8353-9F16-1047-9F83-CB8BF9F20295}" type="presParOf" srcId="{1E4C758B-3493-0A46-B932-C7C41D307418}" destId="{873915B5-AD69-FC48-A7A6-665BB7B374DC}" srcOrd="2" destOrd="0" presId="urn:microsoft.com/office/officeart/2005/8/layout/hProcess3"/>
    <dgm:cxn modelId="{EF102273-460C-634D-AEC2-C804A56DB963}" type="presParOf" srcId="{1E4C758B-3493-0A46-B932-C7C41D307418}" destId="{676D1B6B-DACA-8A4B-A11F-CF7FBE877B30}" srcOrd="3" destOrd="0" presId="urn:microsoft.com/office/officeart/2005/8/layout/hProcess3"/>
    <dgm:cxn modelId="{9014F882-2A96-CE47-8BDF-A6A467E381D8}" type="presParOf" srcId="{68A602AE-5ADC-6744-90D5-7215C81B22FE}" destId="{FE286545-BD9D-004D-8EDE-FD03F24EDCC3}" srcOrd="4" destOrd="0" presId="urn:microsoft.com/office/officeart/2005/8/layout/hProcess3"/>
    <dgm:cxn modelId="{77584EDC-D2BB-2346-8F2F-9C53860469D3}" type="presParOf" srcId="{68A602AE-5ADC-6744-90D5-7215C81B22FE}" destId="{41BA2611-0E7B-FB4B-8881-B693D72AA75E}" srcOrd="5" destOrd="0" presId="urn:microsoft.com/office/officeart/2005/8/layout/hProcess3"/>
    <dgm:cxn modelId="{DEDD3382-F321-A549-83F6-8105E85163B7}" type="presParOf" srcId="{41BA2611-0E7B-FB4B-8881-B693D72AA75E}" destId="{E39A0335-F409-BC41-A90E-781A62A8A0BF}" srcOrd="0" destOrd="0" presId="urn:microsoft.com/office/officeart/2005/8/layout/hProcess3"/>
    <dgm:cxn modelId="{C79A40E3-5D84-EC4D-A64B-A639C0F4E47D}" type="presParOf" srcId="{41BA2611-0E7B-FB4B-8881-B693D72AA75E}" destId="{1E3F8D0D-1E5F-444B-9D7B-7C53B21C5C80}" srcOrd="1" destOrd="0" presId="urn:microsoft.com/office/officeart/2005/8/layout/hProcess3"/>
    <dgm:cxn modelId="{27D917AF-59F1-F147-9112-E9ED20DA792B}" type="presParOf" srcId="{41BA2611-0E7B-FB4B-8881-B693D72AA75E}" destId="{675564B3-2AB0-9D45-AC26-93A352B84D2F}" srcOrd="2" destOrd="0" presId="urn:microsoft.com/office/officeart/2005/8/layout/hProcess3"/>
    <dgm:cxn modelId="{EC00DA6C-08F9-064F-8206-CC1AECF1E053}" type="presParOf" srcId="{41BA2611-0E7B-FB4B-8881-B693D72AA75E}" destId="{A35AC874-CE56-2E4A-9EFA-0C96B9ED6CA8}" srcOrd="3" destOrd="0" presId="urn:microsoft.com/office/officeart/2005/8/layout/hProcess3"/>
    <dgm:cxn modelId="{001EA30C-3D54-0B45-A573-426B1FF69A36}" type="presParOf" srcId="{68A602AE-5ADC-6744-90D5-7215C81B22FE}" destId="{EB704DBF-B8DF-AE46-A342-A94BCA1A4C79}" srcOrd="6" destOrd="0" presId="urn:microsoft.com/office/officeart/2005/8/layout/hProcess3"/>
    <dgm:cxn modelId="{6CF3D694-8406-5C45-AA5A-D4C9F4112338}" type="presParOf" srcId="{68A602AE-5ADC-6744-90D5-7215C81B22FE}" destId="{E18259C8-FE4C-004D-A55B-C3C5E934D36D}" srcOrd="7" destOrd="0" presId="urn:microsoft.com/office/officeart/2005/8/layout/hProcess3"/>
    <dgm:cxn modelId="{A510DC75-1B2A-9641-B822-C3D94F4AC210}" type="presParOf" srcId="{68A602AE-5ADC-6744-90D5-7215C81B22FE}" destId="{918015D1-F920-174E-BD84-B4B62CCAE63C}" srcOrd="8" destOrd="0" presId="urn:microsoft.com/office/officeart/2005/8/layout/hProcess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426A64-F9D6-2F44-BDF7-BE6769609416}">
      <dsp:nvSpPr>
        <dsp:cNvPr id="0" name=""/>
        <dsp:cNvSpPr/>
      </dsp:nvSpPr>
      <dsp:spPr>
        <a:xfrm>
          <a:off x="4452226" y="746"/>
          <a:ext cx="2222038" cy="2222038"/>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Affordability crisis</a:t>
          </a:r>
        </a:p>
      </dsp:txBody>
      <dsp:txXfrm>
        <a:off x="4777636" y="326156"/>
        <a:ext cx="1571218" cy="1571218"/>
      </dsp:txXfrm>
    </dsp:sp>
    <dsp:sp modelId="{F902700D-924D-4C49-81D0-16CE67A4544D}">
      <dsp:nvSpPr>
        <dsp:cNvPr id="0" name=""/>
        <dsp:cNvSpPr/>
      </dsp:nvSpPr>
      <dsp:spPr>
        <a:xfrm rot="3600000">
          <a:off x="6093643" y="2167752"/>
          <a:ext cx="591530" cy="749938"/>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6138008" y="2240898"/>
        <a:ext cx="414071" cy="449962"/>
      </dsp:txXfrm>
    </dsp:sp>
    <dsp:sp modelId="{DE0234D1-6964-5040-AD82-681722493484}">
      <dsp:nvSpPr>
        <dsp:cNvPr id="0" name=""/>
        <dsp:cNvSpPr/>
      </dsp:nvSpPr>
      <dsp:spPr>
        <a:xfrm>
          <a:off x="6121294" y="2891655"/>
          <a:ext cx="2222038" cy="2222038"/>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Functionality crisis</a:t>
          </a:r>
        </a:p>
      </dsp:txBody>
      <dsp:txXfrm>
        <a:off x="6446704" y="3217065"/>
        <a:ext cx="1571218" cy="1571218"/>
      </dsp:txXfrm>
    </dsp:sp>
    <dsp:sp modelId="{09664BFF-6EE6-6447-AE17-AFF5E43A25BB}">
      <dsp:nvSpPr>
        <dsp:cNvPr id="0" name=""/>
        <dsp:cNvSpPr/>
      </dsp:nvSpPr>
      <dsp:spPr>
        <a:xfrm rot="10800000">
          <a:off x="5284221" y="3627706"/>
          <a:ext cx="591530" cy="749938"/>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10800000">
        <a:off x="5461680" y="3777694"/>
        <a:ext cx="414071" cy="449962"/>
      </dsp:txXfrm>
    </dsp:sp>
    <dsp:sp modelId="{A8F22A17-2BAF-F945-B1AC-428CE56E44C5}">
      <dsp:nvSpPr>
        <dsp:cNvPr id="0" name=""/>
        <dsp:cNvSpPr/>
      </dsp:nvSpPr>
      <dsp:spPr>
        <a:xfrm>
          <a:off x="2783159" y="2891655"/>
          <a:ext cx="2222038" cy="2222038"/>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Replication crisis</a:t>
          </a:r>
        </a:p>
      </dsp:txBody>
      <dsp:txXfrm>
        <a:off x="3108569" y="3217065"/>
        <a:ext cx="1571218" cy="1571218"/>
      </dsp:txXfrm>
    </dsp:sp>
    <dsp:sp modelId="{C1BD026B-F146-734B-8C42-F5A5835906AD}">
      <dsp:nvSpPr>
        <dsp:cNvPr id="0" name=""/>
        <dsp:cNvSpPr/>
      </dsp:nvSpPr>
      <dsp:spPr>
        <a:xfrm rot="18000000">
          <a:off x="4424576" y="2196749"/>
          <a:ext cx="591530" cy="749938"/>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4468941" y="2423579"/>
        <a:ext cx="414071" cy="4499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0CD40D-F7FD-5F47-B277-71F4E212075F}">
      <dsp:nvSpPr>
        <dsp:cNvPr id="0" name=""/>
        <dsp:cNvSpPr/>
      </dsp:nvSpPr>
      <dsp:spPr>
        <a:xfrm>
          <a:off x="0" y="455124"/>
          <a:ext cx="3083560" cy="708304"/>
        </a:xfrm>
        <a:prstGeom prst="roundRect">
          <a:avLst/>
        </a:prstGeom>
        <a:gradFill rotWithShape="0">
          <a:gsLst>
            <a:gs pos="0">
              <a:schemeClr val="accent3">
                <a:shade val="50000"/>
                <a:hueOff val="0"/>
                <a:satOff val="0"/>
                <a:lumOff val="0"/>
                <a:alphaOff val="0"/>
                <a:lumMod val="110000"/>
                <a:satMod val="105000"/>
                <a:tint val="67000"/>
              </a:schemeClr>
            </a:gs>
            <a:gs pos="50000">
              <a:schemeClr val="accent3">
                <a:shade val="50000"/>
                <a:hueOff val="0"/>
                <a:satOff val="0"/>
                <a:lumOff val="0"/>
                <a:alphaOff val="0"/>
                <a:lumMod val="105000"/>
                <a:satMod val="103000"/>
                <a:tint val="73000"/>
              </a:schemeClr>
            </a:gs>
            <a:gs pos="100000">
              <a:schemeClr val="accent3">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Scientific papers</a:t>
          </a:r>
        </a:p>
      </dsp:txBody>
      <dsp:txXfrm>
        <a:off x="34577" y="489701"/>
        <a:ext cx="3014406" cy="639150"/>
      </dsp:txXfrm>
    </dsp:sp>
    <dsp:sp modelId="{BAE1EB08-14CD-F34B-9555-5BE49FA77968}">
      <dsp:nvSpPr>
        <dsp:cNvPr id="0" name=""/>
        <dsp:cNvSpPr/>
      </dsp:nvSpPr>
      <dsp:spPr>
        <a:xfrm>
          <a:off x="0" y="1754147"/>
          <a:ext cx="3083560" cy="586292"/>
        </a:xfrm>
        <a:prstGeom prst="roundRect">
          <a:avLst/>
        </a:prstGeom>
        <a:gradFill rotWithShape="0">
          <a:gsLst>
            <a:gs pos="0">
              <a:schemeClr val="accent3">
                <a:shade val="50000"/>
                <a:hueOff val="0"/>
                <a:satOff val="0"/>
                <a:lumOff val="23975"/>
                <a:alphaOff val="0"/>
                <a:lumMod val="110000"/>
                <a:satMod val="105000"/>
                <a:tint val="67000"/>
              </a:schemeClr>
            </a:gs>
            <a:gs pos="50000">
              <a:schemeClr val="accent3">
                <a:shade val="50000"/>
                <a:hueOff val="0"/>
                <a:satOff val="0"/>
                <a:lumOff val="23975"/>
                <a:alphaOff val="0"/>
                <a:lumMod val="105000"/>
                <a:satMod val="103000"/>
                <a:tint val="73000"/>
              </a:schemeClr>
            </a:gs>
            <a:gs pos="100000">
              <a:schemeClr val="accent3">
                <a:shade val="50000"/>
                <a:hueOff val="0"/>
                <a:satOff val="0"/>
                <a:lumOff val="2397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Data</a:t>
          </a:r>
        </a:p>
      </dsp:txBody>
      <dsp:txXfrm>
        <a:off x="28620" y="1782767"/>
        <a:ext cx="3026320" cy="529052"/>
      </dsp:txXfrm>
    </dsp:sp>
    <dsp:sp modelId="{16215E17-62ED-904C-9D0C-728D561032E9}">
      <dsp:nvSpPr>
        <dsp:cNvPr id="0" name=""/>
        <dsp:cNvSpPr/>
      </dsp:nvSpPr>
      <dsp:spPr>
        <a:xfrm>
          <a:off x="0" y="3048266"/>
          <a:ext cx="3083560" cy="692957"/>
        </a:xfrm>
        <a:prstGeom prst="roundRect">
          <a:avLst/>
        </a:prstGeom>
        <a:gradFill rotWithShape="0">
          <a:gsLst>
            <a:gs pos="0">
              <a:schemeClr val="accent3">
                <a:shade val="50000"/>
                <a:hueOff val="0"/>
                <a:satOff val="0"/>
                <a:lumOff val="23975"/>
                <a:alphaOff val="0"/>
                <a:lumMod val="110000"/>
                <a:satMod val="105000"/>
                <a:tint val="67000"/>
              </a:schemeClr>
            </a:gs>
            <a:gs pos="50000">
              <a:schemeClr val="accent3">
                <a:shade val="50000"/>
                <a:hueOff val="0"/>
                <a:satOff val="0"/>
                <a:lumOff val="23975"/>
                <a:alphaOff val="0"/>
                <a:lumMod val="105000"/>
                <a:satMod val="103000"/>
                <a:tint val="73000"/>
              </a:schemeClr>
            </a:gs>
            <a:gs pos="100000">
              <a:schemeClr val="accent3">
                <a:shade val="50000"/>
                <a:hueOff val="0"/>
                <a:satOff val="0"/>
                <a:lumOff val="2397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Methods</a:t>
          </a:r>
        </a:p>
      </dsp:txBody>
      <dsp:txXfrm>
        <a:off x="33827" y="3082093"/>
        <a:ext cx="3015906" cy="6253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0CD40D-F7FD-5F47-B277-71F4E212075F}">
      <dsp:nvSpPr>
        <dsp:cNvPr id="0" name=""/>
        <dsp:cNvSpPr/>
      </dsp:nvSpPr>
      <dsp:spPr>
        <a:xfrm>
          <a:off x="0" y="276505"/>
          <a:ext cx="2525970" cy="752573"/>
        </a:xfrm>
        <a:prstGeom prst="roundRect">
          <a:avLst/>
        </a:prstGeom>
        <a:solidFill>
          <a:srgbClr val="16D64A"/>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solidFill>
                <a:srgbClr val="000000"/>
              </a:solidFill>
            </a:rPr>
            <a:t>Open Access</a:t>
          </a:r>
        </a:p>
      </dsp:txBody>
      <dsp:txXfrm>
        <a:off x="36738" y="313243"/>
        <a:ext cx="2452494" cy="679097"/>
      </dsp:txXfrm>
    </dsp:sp>
    <dsp:sp modelId="{BAE1EB08-14CD-F34B-9555-5BE49FA77968}">
      <dsp:nvSpPr>
        <dsp:cNvPr id="0" name=""/>
        <dsp:cNvSpPr/>
      </dsp:nvSpPr>
      <dsp:spPr>
        <a:xfrm>
          <a:off x="0" y="1531825"/>
          <a:ext cx="2525970" cy="658604"/>
        </a:xfrm>
        <a:prstGeom prst="roundRect">
          <a:avLst/>
        </a:prstGeom>
        <a:solidFill>
          <a:srgbClr val="16D64A"/>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solidFill>
                <a:srgbClr val="000000"/>
              </a:solidFill>
            </a:rPr>
            <a:t>Open Data</a:t>
          </a:r>
        </a:p>
      </dsp:txBody>
      <dsp:txXfrm>
        <a:off x="32150" y="1563975"/>
        <a:ext cx="2461670" cy="594304"/>
      </dsp:txXfrm>
    </dsp:sp>
    <dsp:sp modelId="{16215E17-62ED-904C-9D0C-728D561032E9}">
      <dsp:nvSpPr>
        <dsp:cNvPr id="0" name=""/>
        <dsp:cNvSpPr/>
      </dsp:nvSpPr>
      <dsp:spPr>
        <a:xfrm>
          <a:off x="0" y="2816627"/>
          <a:ext cx="2525970" cy="987638"/>
        </a:xfrm>
        <a:prstGeom prst="roundRect">
          <a:avLst/>
        </a:prstGeom>
        <a:solidFill>
          <a:srgbClr val="16D64A"/>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solidFill>
                <a:srgbClr val="000000"/>
              </a:solidFill>
            </a:rPr>
            <a:t>Open Source Software</a:t>
          </a:r>
        </a:p>
      </dsp:txBody>
      <dsp:txXfrm>
        <a:off x="48213" y="2864840"/>
        <a:ext cx="2429544" cy="8912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8015D1-F920-174E-BD84-B4B62CCAE63C}">
      <dsp:nvSpPr>
        <dsp:cNvPr id="0" name=""/>
        <dsp:cNvSpPr/>
      </dsp:nvSpPr>
      <dsp:spPr>
        <a:xfrm>
          <a:off x="0" y="26519"/>
          <a:ext cx="2082800" cy="648000"/>
        </a:xfrm>
        <a:prstGeom prst="rightArrow">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3F8D0D-1E5F-444B-9D7B-7C53B21C5C80}">
      <dsp:nvSpPr>
        <dsp:cNvPr id="0" name=""/>
        <dsp:cNvSpPr/>
      </dsp:nvSpPr>
      <dsp:spPr>
        <a:xfrm>
          <a:off x="1395992" y="188520"/>
          <a:ext cx="511547" cy="32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1440" rIns="0" bIns="91440"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1395992" y="188520"/>
        <a:ext cx="511547" cy="324000"/>
      </dsp:txXfrm>
    </dsp:sp>
    <dsp:sp modelId="{C4DECE44-9F28-2A4D-A2D4-884E19EB11F7}">
      <dsp:nvSpPr>
        <dsp:cNvPr id="0" name=""/>
        <dsp:cNvSpPr/>
      </dsp:nvSpPr>
      <dsp:spPr>
        <a:xfrm>
          <a:off x="782136" y="188520"/>
          <a:ext cx="511547" cy="32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1440" rIns="0" bIns="91440"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782136" y="188520"/>
        <a:ext cx="511547" cy="324000"/>
      </dsp:txXfrm>
    </dsp:sp>
    <dsp:sp modelId="{A3E2B1F9-4D0C-8D45-A5B3-A5F386D3B69E}">
      <dsp:nvSpPr>
        <dsp:cNvPr id="0" name=""/>
        <dsp:cNvSpPr/>
      </dsp:nvSpPr>
      <dsp:spPr>
        <a:xfrm>
          <a:off x="168279" y="188520"/>
          <a:ext cx="511547" cy="32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1440" rIns="0" bIns="9144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168279" y="188520"/>
        <a:ext cx="511547" cy="324000"/>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F07050-C467-BB41-9711-ABF9D7EF255E}" type="datetimeFigureOut">
              <a:rPr lang="en-TR" smtClean="0"/>
              <a:t>9.11.2022</a:t>
            </a:fld>
            <a:endParaRPr lang="en-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601FBF-3E1C-C94A-80D2-CB0CA3A4F653}" type="slidenum">
              <a:rPr lang="en-TR" smtClean="0"/>
              <a:t>‹#›</a:t>
            </a:fld>
            <a:endParaRPr lang="en-TR"/>
          </a:p>
        </p:txBody>
      </p:sp>
    </p:spTree>
    <p:extLst>
      <p:ext uri="{BB962C8B-B14F-4D97-AF65-F5344CB8AC3E}">
        <p14:creationId xmlns:p14="http://schemas.microsoft.com/office/powerpoint/2010/main" val="130639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informationr.net/ir/27-2/paper929.html#bor21"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informationr.net/ir/27-2/paper929.html#eur20" TargetMode="External"/><Relationship Id="rId4" Type="http://schemas.openxmlformats.org/officeDocument/2006/relationships/hyperlink" Target="http://informationr.net/ir/27-2/paper929.html#far21"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informationr.net/ir/27-2/paper929.html#cen03"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informationr.net/ir/27-2/paper929.html#smi17" TargetMode="External"/><Relationship Id="rId5" Type="http://schemas.openxmlformats.org/officeDocument/2006/relationships/hyperlink" Target="http://informationr.net/ir/27-2/paper929.html#kno82" TargetMode="External"/><Relationship Id="rId4" Type="http://schemas.openxmlformats.org/officeDocument/2006/relationships/hyperlink" Target="http://informationr.net/ir/27-2/paper929.html#kin12"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R" dirty="0"/>
              <a:t>Good afternoon. </a:t>
            </a:r>
          </a:p>
          <a:p>
            <a:r>
              <a:rPr lang="en-US" dirty="0"/>
              <a:t>KÜNIÑIZ JAQSI ÖTSIN</a:t>
            </a:r>
          </a:p>
          <a:p>
            <a:r>
              <a:rPr lang="en-US" dirty="0"/>
              <a:t>I am extremely honored to be with you as part of the celebration of the International Open Access Week.  Thank you for the invitation.</a:t>
            </a:r>
          </a:p>
          <a:p>
            <a:r>
              <a:rPr lang="az-Cyrl-AZ" dirty="0"/>
              <a:t>МЕНІҢ АТЫМ ЯШАР ТОНТА</a:t>
            </a:r>
            <a:endParaRPr lang="tr-TR" dirty="0"/>
          </a:p>
          <a:p>
            <a:r>
              <a:rPr lang="en-TR" dirty="0"/>
              <a:t>As you all know, the main theme of the International Open Access Week this year is Open for Climate Justice. </a:t>
            </a:r>
          </a:p>
          <a:p>
            <a:r>
              <a:rPr lang="en-TR" dirty="0"/>
              <a:t>The last year’s theme was also related with justice: </a:t>
            </a:r>
          </a:p>
          <a:p>
            <a:r>
              <a:rPr lang="en-US" b="0" i="0" dirty="0">
                <a:solidFill>
                  <a:srgbClr val="131516"/>
                </a:solidFill>
                <a:effectLst/>
                <a:latin typeface="nunito sans" panose="020F0502020204030204" pitchFamily="34" charset="0"/>
              </a:rPr>
              <a:t>“It Matters How We Open Knowledge: Building Structural Equity”.  </a:t>
            </a:r>
          </a:p>
          <a:p>
            <a:r>
              <a:rPr lang="en-US" b="0" i="0" dirty="0">
                <a:solidFill>
                  <a:srgbClr val="131516"/>
                </a:solidFill>
                <a:effectLst/>
                <a:latin typeface="nunito sans" panose="020F0502020204030204" pitchFamily="34" charset="0"/>
              </a:rPr>
              <a:t>Justice, equity and equality draw attention in recent years in terms of getting access to knowledge.</a:t>
            </a:r>
          </a:p>
          <a:p>
            <a:endParaRPr lang="en-TR" dirty="0"/>
          </a:p>
        </p:txBody>
      </p:sp>
      <p:sp>
        <p:nvSpPr>
          <p:cNvPr id="4" name="Slide Number Placeholder 3"/>
          <p:cNvSpPr>
            <a:spLocks noGrp="1"/>
          </p:cNvSpPr>
          <p:nvPr>
            <p:ph type="sldNum" sz="quarter" idx="5"/>
          </p:nvPr>
        </p:nvSpPr>
        <p:spPr/>
        <p:txBody>
          <a:bodyPr/>
          <a:lstStyle/>
          <a:p>
            <a:fld id="{CD601FBF-3E1C-C94A-80D2-CB0CA3A4F653}" type="slidenum">
              <a:rPr lang="en-TR" smtClean="0"/>
              <a:t>1</a:t>
            </a:fld>
            <a:endParaRPr lang="en-TR"/>
          </a:p>
        </p:txBody>
      </p:sp>
    </p:spTree>
    <p:extLst>
      <p:ext uri="{BB962C8B-B14F-4D97-AF65-F5344CB8AC3E}">
        <p14:creationId xmlns:p14="http://schemas.microsoft.com/office/powerpoint/2010/main" val="37215901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Ostrom classified resources based on these two axes, as seen here. </a:t>
            </a:r>
          </a:p>
          <a:p>
            <a:r>
              <a:rPr lang="en-US" baseline="0" dirty="0"/>
              <a:t>For instance, foreign language learning is low on </a:t>
            </a:r>
            <a:r>
              <a:rPr lang="en-US" baseline="0" dirty="0" err="1"/>
              <a:t>subtractability</a:t>
            </a:r>
            <a:r>
              <a:rPr lang="en-US" baseline="0" dirty="0"/>
              <a:t> and difficult to exclude other from learning foreign languages.</a:t>
            </a:r>
          </a:p>
          <a:p>
            <a:r>
              <a:rPr lang="en-US" baseline="0" dirty="0"/>
              <a:t>Contrary to physical resources, my using a digital resource will not diminish its value for others.  </a:t>
            </a:r>
          </a:p>
          <a:p>
            <a:r>
              <a:rPr lang="en-US" baseline="0" dirty="0"/>
              <a:t>Yet, it is easy to exclude others because of the licensing mechanisms that are in place today.</a:t>
            </a:r>
          </a:p>
          <a:p>
            <a:r>
              <a:rPr lang="en-US" baseline="0" dirty="0"/>
              <a:t>Which must be changed, if we wish to accelerate the process of finding vaccines against infectious diseases or find solutions to grand challenges such as climate crisis.</a:t>
            </a:r>
          </a:p>
        </p:txBody>
      </p:sp>
      <p:sp>
        <p:nvSpPr>
          <p:cNvPr id="4" name="Slide Number Placeholder 3"/>
          <p:cNvSpPr>
            <a:spLocks noGrp="1"/>
          </p:cNvSpPr>
          <p:nvPr>
            <p:ph type="sldNum" sz="quarter" idx="10"/>
          </p:nvPr>
        </p:nvSpPr>
        <p:spPr/>
        <p:txBody>
          <a:bodyPr/>
          <a:lstStyle/>
          <a:p>
            <a:fld id="{454005ED-3A18-0C48-A64E-101ED59723DA}" type="slidenum">
              <a:rPr lang="en-US" smtClean="0"/>
              <a:t>10</a:t>
            </a:fld>
            <a:endParaRPr lang="en-US"/>
          </a:p>
        </p:txBody>
      </p:sp>
    </p:spTree>
    <p:extLst>
      <p:ext uri="{BB962C8B-B14F-4D97-AF65-F5344CB8AC3E}">
        <p14:creationId xmlns:p14="http://schemas.microsoft.com/office/powerpoint/2010/main" val="756171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Louis Pasteur was the first to acknowledge the crucial importance of knowledge as being a “commons”, although he didn’t use the word “commons”, that is open to everyone:</a:t>
            </a:r>
          </a:p>
          <a:p>
            <a:r>
              <a:rPr lang="en-US" dirty="0"/>
              <a:t>He said: </a:t>
            </a:r>
          </a:p>
        </p:txBody>
      </p:sp>
      <p:sp>
        <p:nvSpPr>
          <p:cNvPr id="4" name="Slide Number Placeholder 3"/>
          <p:cNvSpPr>
            <a:spLocks noGrp="1"/>
          </p:cNvSpPr>
          <p:nvPr>
            <p:ph type="sldNum" sz="quarter" idx="10"/>
          </p:nvPr>
        </p:nvSpPr>
        <p:spPr/>
        <p:txBody>
          <a:bodyPr/>
          <a:lstStyle/>
          <a:p>
            <a:fld id="{454005ED-3A18-0C48-A64E-101ED59723DA}" type="slidenum">
              <a:rPr lang="en-US" smtClean="0"/>
              <a:t>11</a:t>
            </a:fld>
            <a:endParaRPr lang="en-US"/>
          </a:p>
        </p:txBody>
      </p:sp>
    </p:spTree>
    <p:extLst>
      <p:ext uri="{BB962C8B-B14F-4D97-AF65-F5344CB8AC3E}">
        <p14:creationId xmlns:p14="http://schemas.microsoft.com/office/powerpoint/2010/main" val="3839665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reason why science is not open to everyone is because scientific output such as papers, data, etc. became a lucrative industry especially within the last 30 years. </a:t>
            </a:r>
          </a:p>
          <a:p>
            <a:r>
              <a:rPr lang="en-US" dirty="0"/>
              <a:t>Scientific publishers make more than 25 billion of dollars annually off of scientific papers, which they neither funded, nor paid for the salaries of researchers who carry out research or for the quality usually done by the very same researchers free of charge. </a:t>
            </a:r>
          </a:p>
          <a:p>
            <a:r>
              <a:rPr lang="en-US" dirty="0"/>
              <a:t>Yet, they put these publications behind the paywalls or impose embargoes, which prevent the very same researchers from accessing them.</a:t>
            </a:r>
          </a:p>
          <a:p>
            <a:r>
              <a:rPr lang="en-US" dirty="0"/>
              <a:t>This slows down the whole scientific process. </a:t>
            </a:r>
          </a:p>
          <a:p>
            <a:r>
              <a:rPr lang="en-US" dirty="0"/>
              <a:t>If you are further interested in this topic, pls take a look at the documentary film called “Paywall: The Business of Scholarship”, readily available at </a:t>
            </a:r>
            <a:r>
              <a:rPr lang="en-US" dirty="0" err="1"/>
              <a:t>paywallthemovie.com</a:t>
            </a:r>
            <a:endParaRPr lang="en-US" dirty="0"/>
          </a:p>
        </p:txBody>
      </p:sp>
      <p:sp>
        <p:nvSpPr>
          <p:cNvPr id="4" name="Slide Number Placeholder 3"/>
          <p:cNvSpPr>
            <a:spLocks noGrp="1"/>
          </p:cNvSpPr>
          <p:nvPr>
            <p:ph type="sldNum" sz="quarter" idx="10"/>
          </p:nvPr>
        </p:nvSpPr>
        <p:spPr/>
        <p:txBody>
          <a:bodyPr/>
          <a:lstStyle/>
          <a:p>
            <a:fld id="{454005ED-3A18-0C48-A64E-101ED59723DA}" type="slidenum">
              <a:rPr lang="en-US" smtClean="0"/>
              <a:t>12</a:t>
            </a:fld>
            <a:endParaRPr lang="en-US"/>
          </a:p>
        </p:txBody>
      </p:sp>
    </p:spTree>
    <p:extLst>
      <p:ext uri="{BB962C8B-B14F-4D97-AF65-F5344CB8AC3E}">
        <p14:creationId xmlns:p14="http://schemas.microsoft.com/office/powerpoint/2010/main" val="4100126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Several studies showed that the existing intellectual property rights are detrimental to the process of scientific developments and innovations.</a:t>
            </a:r>
          </a:p>
        </p:txBody>
      </p:sp>
      <p:sp>
        <p:nvSpPr>
          <p:cNvPr id="4" name="Slide Number Placeholder 3"/>
          <p:cNvSpPr>
            <a:spLocks noGrp="1"/>
          </p:cNvSpPr>
          <p:nvPr>
            <p:ph type="sldNum" sz="quarter" idx="10"/>
          </p:nvPr>
        </p:nvSpPr>
        <p:spPr/>
        <p:txBody>
          <a:bodyPr/>
          <a:lstStyle/>
          <a:p>
            <a:fld id="{454005ED-3A18-0C48-A64E-101ED59723DA}" type="slidenum">
              <a:rPr lang="en-US" smtClean="0"/>
              <a:t>13</a:t>
            </a:fld>
            <a:endParaRPr lang="en-US"/>
          </a:p>
        </p:txBody>
      </p:sp>
    </p:spTree>
    <p:extLst>
      <p:ext uri="{BB962C8B-B14F-4D97-AF65-F5344CB8AC3E}">
        <p14:creationId xmlns:p14="http://schemas.microsoft.com/office/powerpoint/2010/main" val="3811724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R" dirty="0"/>
              <a:t>Due, in large part, to existing intellectual property rights, we are in what is called a vicious circle.</a:t>
            </a:r>
          </a:p>
          <a:p>
            <a:r>
              <a:rPr lang="en-TR" dirty="0"/>
              <a:t>Many scientists and institutions cannot afford to provide all the scientific resources because of th</a:t>
            </a:r>
            <a:r>
              <a:rPr lang="en-US" dirty="0" err="1"/>
              <a:t>ei</a:t>
            </a:r>
            <a:r>
              <a:rPr lang="en-TR" dirty="0"/>
              <a:t>r high licensing costs. </a:t>
            </a:r>
          </a:p>
          <a:p>
            <a:r>
              <a:rPr lang="en-TR" dirty="0"/>
              <a:t>This is called affordability crisis.</a:t>
            </a:r>
          </a:p>
          <a:p>
            <a:r>
              <a:rPr lang="en-TR" dirty="0"/>
              <a:t>Publishing industry is also slow to incorporate digital developments.</a:t>
            </a:r>
          </a:p>
          <a:p>
            <a:r>
              <a:rPr lang="en-TR" dirty="0"/>
              <a:t>For instance, the publishing process can be speeded up by opening up the reviewing process (eg, open reviewing or post-print reviewing), data and re-use.</a:t>
            </a:r>
          </a:p>
          <a:p>
            <a:r>
              <a:rPr lang="en-TR" dirty="0"/>
              <a:t>This is called functionality crisis.</a:t>
            </a:r>
          </a:p>
          <a:p>
            <a:r>
              <a:rPr lang="en-TR" dirty="0"/>
              <a:t>Moreover, paywalled access also created what is called a replication crisis, as it is diffcult to replicate the findings when the publications, data, and methods are not open to everyone. </a:t>
            </a:r>
          </a:p>
        </p:txBody>
      </p:sp>
      <p:sp>
        <p:nvSpPr>
          <p:cNvPr id="4" name="Slide Number Placeholder 3"/>
          <p:cNvSpPr>
            <a:spLocks noGrp="1"/>
          </p:cNvSpPr>
          <p:nvPr>
            <p:ph type="sldNum" sz="quarter" idx="5"/>
          </p:nvPr>
        </p:nvSpPr>
        <p:spPr/>
        <p:txBody>
          <a:bodyPr/>
          <a:lstStyle/>
          <a:p>
            <a:fld id="{CD601FBF-3E1C-C94A-80D2-CB0CA3A4F653}" type="slidenum">
              <a:rPr lang="en-TR" smtClean="0"/>
              <a:t>14</a:t>
            </a:fld>
            <a:endParaRPr lang="en-TR"/>
          </a:p>
        </p:txBody>
      </p:sp>
    </p:spTree>
    <p:extLst>
      <p:ext uri="{BB962C8B-B14F-4D97-AF65-F5344CB8AC3E}">
        <p14:creationId xmlns:p14="http://schemas.microsoft.com/office/powerpoint/2010/main" val="19652207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Georgia" panose="02040502050405020303" pitchFamily="18" charset="0"/>
              </a:rPr>
              <a:t>“Recently, an intense debate has arisen about the feasibility of increasing access to scientific literature through transformative agreements; </a:t>
            </a:r>
          </a:p>
          <a:p>
            <a:r>
              <a:rPr lang="en-US" b="0" i="0" dirty="0">
                <a:solidFill>
                  <a:srgbClr val="000000"/>
                </a:solidFill>
                <a:effectLst/>
                <a:latin typeface="Georgia" panose="02040502050405020303" pitchFamily="18" charset="0"/>
              </a:rPr>
              <a:t>contracts negotiated between publishers and institutions that combine subscription access to journals with the possibility of open access publishing, </a:t>
            </a:r>
          </a:p>
          <a:p>
            <a:r>
              <a:rPr lang="en-US" b="0" i="0" dirty="0">
                <a:solidFill>
                  <a:srgbClr val="000000"/>
                </a:solidFill>
                <a:effectLst/>
                <a:latin typeface="Georgia" panose="02040502050405020303" pitchFamily="18" charset="0"/>
              </a:rPr>
              <a:t>shifting costs from authors to institutions (Borrego et al., </a:t>
            </a:r>
            <a:r>
              <a:rPr lang="en-US" b="0" i="0" dirty="0">
                <a:effectLst/>
                <a:latin typeface="Georgia" panose="02040502050405020303" pitchFamily="18" charset="0"/>
                <a:hlinkClick r:id="rId3"/>
              </a:rPr>
              <a:t>2021</a:t>
            </a:r>
            <a:r>
              <a:rPr lang="en-US" b="0" i="0" dirty="0">
                <a:solidFill>
                  <a:srgbClr val="000000"/>
                </a:solidFill>
                <a:effectLst/>
                <a:latin typeface="Georgia" panose="02040502050405020303" pitchFamily="18" charset="0"/>
              </a:rPr>
              <a:t>; Farley et al., </a:t>
            </a:r>
            <a:r>
              <a:rPr lang="en-US" b="0" i="0" dirty="0">
                <a:effectLst/>
                <a:latin typeface="Georgia" panose="02040502050405020303" pitchFamily="18" charset="0"/>
                <a:hlinkClick r:id="rId4"/>
              </a:rPr>
              <a:t>2021</a:t>
            </a:r>
            <a:r>
              <a:rPr lang="en-US" b="0" i="0" dirty="0">
                <a:solidFill>
                  <a:srgbClr val="000000"/>
                </a:solidFill>
                <a:effectLst/>
                <a:latin typeface="Georgia" panose="02040502050405020303" pitchFamily="18" charset="0"/>
              </a:rPr>
              <a:t>).”</a:t>
            </a:r>
          </a:p>
          <a:p>
            <a:r>
              <a:rPr lang="en-US" b="0" i="0" dirty="0">
                <a:solidFill>
                  <a:srgbClr val="000000"/>
                </a:solidFill>
                <a:effectLst/>
                <a:latin typeface="Georgia" panose="02040502050405020303" pitchFamily="18" charset="0"/>
              </a:rPr>
              <a:t>“It is worth noting that the green road has three fundamental advantages over the transformative agreements: </a:t>
            </a:r>
          </a:p>
          <a:p>
            <a:r>
              <a:rPr lang="en-US" b="0" i="0" dirty="0">
                <a:solidFill>
                  <a:srgbClr val="000000"/>
                </a:solidFill>
                <a:effectLst/>
                <a:latin typeface="Georgia" panose="02040502050405020303" pitchFamily="18" charset="0"/>
              </a:rPr>
              <a:t>firstly, it does not risk increasing the costs that should be paid by institutions to publishers, which is a concern for countries with limited financial research support (European Research Council, </a:t>
            </a:r>
            <a:r>
              <a:rPr lang="en-US" b="0" i="0" dirty="0">
                <a:effectLst/>
                <a:latin typeface="Georgia" panose="02040502050405020303" pitchFamily="18" charset="0"/>
                <a:hlinkClick r:id="rId5"/>
              </a:rPr>
              <a:t>2020</a:t>
            </a:r>
            <a:r>
              <a:rPr lang="en-US" b="0" i="0" dirty="0">
                <a:solidFill>
                  <a:srgbClr val="000000"/>
                </a:solidFill>
                <a:effectLst/>
                <a:latin typeface="Georgia" panose="02040502050405020303" pitchFamily="18" charset="0"/>
              </a:rPr>
              <a:t>); </a:t>
            </a:r>
          </a:p>
          <a:p>
            <a:r>
              <a:rPr lang="en-US" b="0" i="0" dirty="0">
                <a:solidFill>
                  <a:srgbClr val="000000"/>
                </a:solidFill>
                <a:effectLst/>
                <a:latin typeface="Georgia" panose="02040502050405020303" pitchFamily="18" charset="0"/>
              </a:rPr>
              <a:t>secondly, it does not suffer from the uncertainties and latency of negotiation processes; </a:t>
            </a:r>
          </a:p>
          <a:p>
            <a:r>
              <a:rPr lang="en-US" b="0" i="0" dirty="0">
                <a:solidFill>
                  <a:srgbClr val="000000"/>
                </a:solidFill>
                <a:effectLst/>
                <a:latin typeface="Georgia" panose="02040502050405020303" pitchFamily="18" charset="0"/>
              </a:rPr>
              <a:t>thirdly, the green road poses no equity problem, whereas transformative agreements can be more or less advantageous, depending on the negotiating strength of institutions or their consortia with the publishers.”</a:t>
            </a:r>
            <a:endParaRPr lang="en-TR" dirty="0"/>
          </a:p>
        </p:txBody>
      </p:sp>
      <p:sp>
        <p:nvSpPr>
          <p:cNvPr id="4" name="Slide Number Placeholder 3"/>
          <p:cNvSpPr>
            <a:spLocks noGrp="1"/>
          </p:cNvSpPr>
          <p:nvPr>
            <p:ph type="sldNum" sz="quarter" idx="5"/>
          </p:nvPr>
        </p:nvSpPr>
        <p:spPr/>
        <p:txBody>
          <a:bodyPr/>
          <a:lstStyle/>
          <a:p>
            <a:fld id="{CD601FBF-3E1C-C94A-80D2-CB0CA3A4F653}" type="slidenum">
              <a:rPr lang="en-TR" smtClean="0"/>
              <a:t>15</a:t>
            </a:fld>
            <a:endParaRPr lang="en-TR"/>
          </a:p>
        </p:txBody>
      </p:sp>
    </p:spTree>
    <p:extLst>
      <p:ext uri="{BB962C8B-B14F-4D97-AF65-F5344CB8AC3E}">
        <p14:creationId xmlns:p14="http://schemas.microsoft.com/office/powerpoint/2010/main" val="24032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R" dirty="0"/>
              <a:t>Getting back to the role of open access helping tackle grand challenges: in 2019, two years before “vax” was selected as the word of the year by the OUP, the word of the year was “climate emergency”.</a:t>
            </a:r>
          </a:p>
          <a:p>
            <a:endParaRPr lang="en-TR" dirty="0"/>
          </a:p>
        </p:txBody>
      </p:sp>
      <p:sp>
        <p:nvSpPr>
          <p:cNvPr id="4" name="Slide Number Placeholder 3"/>
          <p:cNvSpPr>
            <a:spLocks noGrp="1"/>
          </p:cNvSpPr>
          <p:nvPr>
            <p:ph type="sldNum" sz="quarter" idx="5"/>
          </p:nvPr>
        </p:nvSpPr>
        <p:spPr/>
        <p:txBody>
          <a:bodyPr/>
          <a:lstStyle/>
          <a:p>
            <a:fld id="{CD601FBF-3E1C-C94A-80D2-CB0CA3A4F653}" type="slidenum">
              <a:rPr lang="en-TR" smtClean="0"/>
              <a:t>16</a:t>
            </a:fld>
            <a:endParaRPr lang="en-TR"/>
          </a:p>
        </p:txBody>
      </p:sp>
    </p:spTree>
    <p:extLst>
      <p:ext uri="{BB962C8B-B14F-4D97-AF65-F5344CB8AC3E}">
        <p14:creationId xmlns:p14="http://schemas.microsoft.com/office/powerpoint/2010/main" val="2206082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R" dirty="0"/>
              <a:t>According to World Economic Forum’s Global Risks Report of 2022, people identify the climate related issues and biodiversity loss due to climate crisis are seen the most severe risks over the next 10 years.  </a:t>
            </a:r>
          </a:p>
          <a:p>
            <a:r>
              <a:rPr lang="en-TR" dirty="0"/>
              <a:t>In fact, they see the climate crisis as the most severe risk in the next 0 to 2 years, and 2 to 5 years as well.</a:t>
            </a:r>
          </a:p>
          <a:p>
            <a:r>
              <a:rPr lang="en-TR" dirty="0"/>
              <a:t>Yet, we did almost nothing within the last three years to confront the climate emergency problem.</a:t>
            </a:r>
          </a:p>
          <a:p>
            <a:r>
              <a:rPr lang="en-TR" dirty="0"/>
              <a:t>Climate emergency is one of the “wicked problems”. </a:t>
            </a:r>
          </a:p>
          <a:p>
            <a:r>
              <a:rPr lang="en-TR" dirty="0"/>
              <a:t>Wicked problems are those challenges that are complex to define, let alone to solve.</a:t>
            </a:r>
          </a:p>
          <a:p>
            <a:r>
              <a:rPr lang="en-US" dirty="0"/>
              <a:t>I am aware of the economic and political pressures regarding reducing temperatures.</a:t>
            </a:r>
          </a:p>
          <a:p>
            <a:r>
              <a:rPr lang="en-US" dirty="0"/>
              <a:t>I am aware of the “right” to pollute air and its trading over the years, </a:t>
            </a:r>
            <a:r>
              <a:rPr lang="en-US" dirty="0" err="1"/>
              <a:t>ie</a:t>
            </a:r>
            <a:r>
              <a:rPr lang="en-US" dirty="0"/>
              <a:t>, less polluting countries selling their polluting rights to more polluting ones.</a:t>
            </a:r>
          </a:p>
          <a:p>
            <a:r>
              <a:rPr lang="en-US" dirty="0"/>
              <a:t>But, despite the existing inequities getting access to the vaccine, if we were able to find a vaccine against Covid 19 virus in less than a year, </a:t>
            </a:r>
          </a:p>
          <a:p>
            <a:r>
              <a:rPr lang="en-US" dirty="0"/>
              <a:t>we can also take immediate measures against the looming climate crisis. </a:t>
            </a:r>
          </a:p>
        </p:txBody>
      </p:sp>
      <p:sp>
        <p:nvSpPr>
          <p:cNvPr id="4" name="Slide Number Placeholder 3"/>
          <p:cNvSpPr>
            <a:spLocks noGrp="1"/>
          </p:cNvSpPr>
          <p:nvPr>
            <p:ph type="sldNum" sz="quarter" idx="5"/>
          </p:nvPr>
        </p:nvSpPr>
        <p:spPr/>
        <p:txBody>
          <a:bodyPr/>
          <a:lstStyle/>
          <a:p>
            <a:fld id="{CD601FBF-3E1C-C94A-80D2-CB0CA3A4F653}" type="slidenum">
              <a:rPr lang="en-TR" smtClean="0"/>
              <a:t>17</a:t>
            </a:fld>
            <a:endParaRPr lang="en-TR"/>
          </a:p>
        </p:txBody>
      </p:sp>
    </p:spTree>
    <p:extLst>
      <p:ext uri="{BB962C8B-B14F-4D97-AF65-F5344CB8AC3E}">
        <p14:creationId xmlns:p14="http://schemas.microsoft.com/office/powerpoint/2010/main" val="2053151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think one of the things we can do relatively easily is to embrace the need for radical change.</a:t>
            </a:r>
          </a:p>
          <a:p>
            <a:r>
              <a:rPr lang="en-US" dirty="0"/>
              <a:t>We can embrace open science consisting of open access, open data, open source software, open infrastructure, open reviewing, open licensing etc.</a:t>
            </a:r>
          </a:p>
          <a:p>
            <a:r>
              <a:rPr lang="tr-TR" dirty="0" err="1"/>
              <a:t>before</a:t>
            </a:r>
            <a:r>
              <a:rPr lang="tr-TR" dirty="0"/>
              <a:t> it is </a:t>
            </a:r>
            <a:r>
              <a:rPr lang="tr-TR" dirty="0" err="1"/>
              <a:t>too</a:t>
            </a:r>
            <a:r>
              <a:rPr lang="tr-TR" dirty="0"/>
              <a:t> </a:t>
            </a:r>
            <a:r>
              <a:rPr lang="tr-TR" dirty="0" err="1"/>
              <a:t>late</a:t>
            </a:r>
            <a:r>
              <a:rPr lang="tr-TR" dirty="0"/>
              <a:t>. </a:t>
            </a:r>
            <a:endParaRPr lang="en-TR" dirty="0"/>
          </a:p>
          <a:p>
            <a:endParaRPr lang="en-TR" dirty="0"/>
          </a:p>
          <a:p>
            <a:endParaRPr lang="en-US" dirty="0"/>
          </a:p>
          <a:p>
            <a:r>
              <a:rPr lang="en-US" dirty="0" err="1"/>
              <a:t>Açık</a:t>
            </a:r>
            <a:r>
              <a:rPr lang="en-US" dirty="0"/>
              <a:t> </a:t>
            </a:r>
            <a:r>
              <a:rPr lang="en-US" dirty="0" err="1"/>
              <a:t>bilimi</a:t>
            </a:r>
            <a:r>
              <a:rPr lang="en-US" dirty="0"/>
              <a:t> </a:t>
            </a:r>
            <a:r>
              <a:rPr lang="en-US" dirty="0" err="1"/>
              <a:t>kabaca</a:t>
            </a:r>
            <a:r>
              <a:rPr lang="en-US" dirty="0"/>
              <a:t> </a:t>
            </a:r>
            <a:r>
              <a:rPr lang="en-US" dirty="0" err="1"/>
              <a:t>araştırma</a:t>
            </a:r>
            <a:r>
              <a:rPr lang="en-US" dirty="0"/>
              <a:t> </a:t>
            </a:r>
            <a:r>
              <a:rPr lang="en-US" dirty="0" err="1"/>
              <a:t>sonunda</a:t>
            </a:r>
            <a:r>
              <a:rPr lang="en-US" dirty="0"/>
              <a:t> </a:t>
            </a:r>
            <a:r>
              <a:rPr lang="en-US" dirty="0" err="1"/>
              <a:t>yayımlanan</a:t>
            </a:r>
            <a:r>
              <a:rPr lang="en-US" dirty="0"/>
              <a:t> </a:t>
            </a:r>
            <a:r>
              <a:rPr lang="en-US" dirty="0" err="1"/>
              <a:t>çıktılara</a:t>
            </a:r>
            <a:r>
              <a:rPr lang="en-US" dirty="0"/>
              <a:t> (</a:t>
            </a:r>
            <a:r>
              <a:rPr lang="en-US" dirty="0" err="1"/>
              <a:t>kitap</a:t>
            </a:r>
            <a:r>
              <a:rPr lang="en-US" dirty="0"/>
              <a:t>, </a:t>
            </a:r>
            <a:r>
              <a:rPr lang="en-US" dirty="0" err="1"/>
              <a:t>makale</a:t>
            </a:r>
            <a:r>
              <a:rPr lang="en-US" dirty="0"/>
              <a:t> vs.), </a:t>
            </a:r>
            <a:r>
              <a:rPr lang="en-US" dirty="0" err="1"/>
              <a:t>araştırma</a:t>
            </a:r>
            <a:r>
              <a:rPr lang="en-US" dirty="0"/>
              <a:t> </a:t>
            </a:r>
            <a:r>
              <a:rPr lang="en-US" dirty="0" err="1"/>
              <a:t>sırasında</a:t>
            </a:r>
            <a:r>
              <a:rPr lang="en-US" dirty="0"/>
              <a:t> </a:t>
            </a:r>
            <a:r>
              <a:rPr lang="en-US" dirty="0" err="1"/>
              <a:t>toplanan</a:t>
            </a:r>
            <a:r>
              <a:rPr lang="en-US" baseline="0" dirty="0"/>
              <a:t> </a:t>
            </a:r>
            <a:r>
              <a:rPr lang="en-US" baseline="0" dirty="0" err="1"/>
              <a:t>verilere</a:t>
            </a:r>
            <a:r>
              <a:rPr lang="en-US" baseline="0" dirty="0"/>
              <a:t> </a:t>
            </a:r>
            <a:r>
              <a:rPr lang="en-US" baseline="0" dirty="0" err="1"/>
              <a:t>ve</a:t>
            </a:r>
            <a:r>
              <a:rPr lang="en-US" baseline="0" dirty="0"/>
              <a:t> </a:t>
            </a:r>
            <a:r>
              <a:rPr lang="en-US" baseline="0" dirty="0" err="1"/>
              <a:t>bu</a:t>
            </a:r>
            <a:r>
              <a:rPr lang="en-US" baseline="0" dirty="0"/>
              <a:t> </a:t>
            </a:r>
            <a:r>
              <a:rPr lang="en-US" baseline="0" dirty="0" err="1"/>
              <a:t>verileri</a:t>
            </a:r>
            <a:r>
              <a:rPr lang="en-US" baseline="0" dirty="0"/>
              <a:t> </a:t>
            </a:r>
            <a:r>
              <a:rPr lang="en-US" baseline="0" dirty="0" err="1"/>
              <a:t>işlemek</a:t>
            </a:r>
            <a:r>
              <a:rPr lang="en-US" baseline="0" dirty="0"/>
              <a:t>, </a:t>
            </a:r>
            <a:r>
              <a:rPr lang="en-US" baseline="0" dirty="0" err="1"/>
              <a:t>analiz</a:t>
            </a:r>
            <a:r>
              <a:rPr lang="en-US" baseline="0" dirty="0"/>
              <a:t> </a:t>
            </a:r>
            <a:r>
              <a:rPr lang="en-US" baseline="0" dirty="0" err="1"/>
              <a:t>etmek</a:t>
            </a:r>
            <a:r>
              <a:rPr lang="en-US" baseline="0" dirty="0"/>
              <a:t> </a:t>
            </a:r>
            <a:r>
              <a:rPr lang="en-US" baseline="0" dirty="0" err="1"/>
              <a:t>için</a:t>
            </a:r>
            <a:r>
              <a:rPr lang="en-US" baseline="0" dirty="0"/>
              <a:t> </a:t>
            </a:r>
            <a:r>
              <a:rPr lang="en-US" baseline="0" dirty="0" err="1"/>
              <a:t>kullanılan</a:t>
            </a:r>
            <a:r>
              <a:rPr lang="en-US" baseline="0" dirty="0"/>
              <a:t> </a:t>
            </a:r>
            <a:r>
              <a:rPr lang="en-US" baseline="0" dirty="0" err="1"/>
              <a:t>yönetmlere</a:t>
            </a:r>
            <a:r>
              <a:rPr lang="en-US" baseline="0" dirty="0"/>
              <a:t>, </a:t>
            </a:r>
            <a:r>
              <a:rPr lang="en-US" baseline="0" dirty="0" err="1"/>
              <a:t>bilgisayar</a:t>
            </a:r>
            <a:r>
              <a:rPr lang="en-US" baseline="0" dirty="0"/>
              <a:t> </a:t>
            </a:r>
            <a:r>
              <a:rPr lang="en-US" baseline="0" dirty="0" err="1"/>
              <a:t>programlarına</a:t>
            </a:r>
            <a:r>
              <a:rPr lang="en-US" baseline="0" dirty="0"/>
              <a:t> vs. </a:t>
            </a:r>
            <a:r>
              <a:rPr lang="en-US" baseline="0" dirty="0" err="1"/>
              <a:t>herkesin</a:t>
            </a:r>
            <a:r>
              <a:rPr lang="en-US" baseline="0" dirty="0"/>
              <a:t> </a:t>
            </a:r>
            <a:r>
              <a:rPr lang="en-US" baseline="0" dirty="0" err="1"/>
              <a:t>erişebilmesi</a:t>
            </a:r>
            <a:r>
              <a:rPr lang="en-US" baseline="0" dirty="0"/>
              <a:t>, </a:t>
            </a:r>
            <a:r>
              <a:rPr lang="en-US" baseline="0" dirty="0" err="1"/>
              <a:t>bunlardan</a:t>
            </a:r>
            <a:r>
              <a:rPr lang="en-US" baseline="0" dirty="0"/>
              <a:t> </a:t>
            </a:r>
            <a:r>
              <a:rPr lang="en-US" baseline="0" dirty="0" err="1"/>
              <a:t>yararlanabilmesi</a:t>
            </a:r>
            <a:r>
              <a:rPr lang="en-US" baseline="0" dirty="0"/>
              <a:t> </a:t>
            </a:r>
            <a:r>
              <a:rPr lang="en-US" baseline="0" dirty="0" err="1"/>
              <a:t>ve</a:t>
            </a:r>
            <a:r>
              <a:rPr lang="en-US" baseline="0" dirty="0"/>
              <a:t> </a:t>
            </a:r>
            <a:r>
              <a:rPr lang="en-US" baseline="0" dirty="0" err="1"/>
              <a:t>bu</a:t>
            </a:r>
            <a:r>
              <a:rPr lang="en-US" baseline="0" dirty="0"/>
              <a:t> </a:t>
            </a:r>
            <a:r>
              <a:rPr lang="en-US" baseline="0" dirty="0" err="1"/>
              <a:t>bilgileri</a:t>
            </a:r>
            <a:r>
              <a:rPr lang="en-US" baseline="0" dirty="0"/>
              <a:t>/</a:t>
            </a:r>
            <a:r>
              <a:rPr lang="en-US" baseline="0" dirty="0" err="1"/>
              <a:t>verileri</a:t>
            </a:r>
            <a:r>
              <a:rPr lang="en-US" baseline="0" dirty="0"/>
              <a:t> vs. </a:t>
            </a:r>
            <a:r>
              <a:rPr lang="en-US" baseline="0" dirty="0" err="1"/>
              <a:t>yeniden</a:t>
            </a:r>
            <a:r>
              <a:rPr lang="en-US" baseline="0" dirty="0"/>
              <a:t> </a:t>
            </a:r>
            <a:r>
              <a:rPr lang="en-US" baseline="0" dirty="0" err="1"/>
              <a:t>kullanabilmesi</a:t>
            </a:r>
            <a:r>
              <a:rPr lang="en-US" baseline="0" dirty="0"/>
              <a:t> </a:t>
            </a:r>
            <a:r>
              <a:rPr lang="en-US" baseline="0" dirty="0" err="1"/>
              <a:t>anlamına</a:t>
            </a:r>
            <a:r>
              <a:rPr lang="en-US" baseline="0" dirty="0"/>
              <a:t> </a:t>
            </a:r>
            <a:r>
              <a:rPr lang="en-US" baseline="0" dirty="0" err="1"/>
              <a:t>gelmektedir</a:t>
            </a:r>
            <a:r>
              <a:rPr lang="en-US" baseline="0" dirty="0"/>
              <a:t>. </a:t>
            </a:r>
          </a:p>
          <a:p>
            <a:endParaRPr lang="en-US" baseline="0" dirty="0"/>
          </a:p>
          <a:p>
            <a:r>
              <a:rPr lang="en-US" baseline="0" dirty="0" err="1"/>
              <a:t>Günümüzde</a:t>
            </a:r>
            <a:r>
              <a:rPr lang="en-US" baseline="0" dirty="0"/>
              <a:t> </a:t>
            </a:r>
            <a:r>
              <a:rPr lang="en-US" baseline="0" dirty="0" err="1"/>
              <a:t>açık</a:t>
            </a:r>
            <a:r>
              <a:rPr lang="en-US" baseline="0" dirty="0"/>
              <a:t> </a:t>
            </a:r>
            <a:r>
              <a:rPr lang="en-US" baseline="0" dirty="0" err="1"/>
              <a:t>bilimle</a:t>
            </a:r>
            <a:r>
              <a:rPr lang="en-US" baseline="0" dirty="0"/>
              <a:t> </a:t>
            </a:r>
            <a:r>
              <a:rPr lang="en-US" baseline="0" dirty="0" err="1"/>
              <a:t>ilgili</a:t>
            </a:r>
            <a:r>
              <a:rPr lang="en-US" baseline="0" dirty="0"/>
              <a:t> </a:t>
            </a:r>
            <a:r>
              <a:rPr lang="en-US" baseline="0" dirty="0" err="1"/>
              <a:t>tartışma</a:t>
            </a:r>
            <a:r>
              <a:rPr lang="en-US" baseline="0" dirty="0"/>
              <a:t> </a:t>
            </a:r>
            <a:r>
              <a:rPr lang="en-US" baseline="0" dirty="0" err="1"/>
              <a:t>bilimsel</a:t>
            </a:r>
            <a:r>
              <a:rPr lang="en-US" baseline="0" dirty="0"/>
              <a:t> </a:t>
            </a:r>
            <a:r>
              <a:rPr lang="en-US" baseline="0" dirty="0" err="1"/>
              <a:t>yayınlar</a:t>
            </a:r>
            <a:r>
              <a:rPr lang="en-US" baseline="0" dirty="0"/>
              <a:t> </a:t>
            </a:r>
            <a:r>
              <a:rPr lang="en-US" baseline="0" dirty="0" err="1"/>
              <a:t>üzerinde</a:t>
            </a:r>
            <a:r>
              <a:rPr lang="en-US" baseline="0" dirty="0"/>
              <a:t> </a:t>
            </a:r>
            <a:r>
              <a:rPr lang="en-US" baseline="0" dirty="0" err="1"/>
              <a:t>yoğunlaşmakta</a:t>
            </a:r>
            <a:r>
              <a:rPr lang="en-US" baseline="0" dirty="0"/>
              <a:t>. (</a:t>
            </a:r>
            <a:r>
              <a:rPr lang="en-US" baseline="0" dirty="0" err="1"/>
              <a:t>Diğer</a:t>
            </a:r>
            <a:r>
              <a:rPr lang="en-US" baseline="0" dirty="0"/>
              <a:t> </a:t>
            </a:r>
            <a:r>
              <a:rPr lang="en-US" baseline="0" dirty="0" err="1"/>
              <a:t>ikisine</a:t>
            </a:r>
            <a:r>
              <a:rPr lang="en-US" baseline="0" dirty="0"/>
              <a:t> </a:t>
            </a:r>
            <a:r>
              <a:rPr lang="en-US" baseline="0" dirty="0" err="1"/>
              <a:t>daha</a:t>
            </a:r>
            <a:r>
              <a:rPr lang="en-US" baseline="0" dirty="0"/>
              <a:t> </a:t>
            </a:r>
            <a:r>
              <a:rPr lang="en-US" baseline="0" dirty="0" err="1"/>
              <a:t>sonra</a:t>
            </a:r>
            <a:r>
              <a:rPr lang="en-US" baseline="0" dirty="0"/>
              <a:t> </a:t>
            </a:r>
            <a:r>
              <a:rPr lang="en-US" baseline="0" dirty="0" err="1"/>
              <a:t>döneceğiz</a:t>
            </a:r>
            <a:r>
              <a:rPr lang="en-US" baseline="0" dirty="0"/>
              <a:t>)</a:t>
            </a:r>
          </a:p>
          <a:p>
            <a:endParaRPr lang="en-US" baseline="0" dirty="0"/>
          </a:p>
        </p:txBody>
      </p:sp>
      <p:sp>
        <p:nvSpPr>
          <p:cNvPr id="4" name="Slide Number Placeholder 3"/>
          <p:cNvSpPr>
            <a:spLocks noGrp="1"/>
          </p:cNvSpPr>
          <p:nvPr>
            <p:ph type="sldNum" sz="quarter" idx="10"/>
          </p:nvPr>
        </p:nvSpPr>
        <p:spPr/>
        <p:txBody>
          <a:bodyPr/>
          <a:lstStyle/>
          <a:p>
            <a:fld id="{454005ED-3A18-0C48-A64E-101ED59723DA}" type="slidenum">
              <a:rPr lang="en-US" smtClean="0"/>
              <a:t>18</a:t>
            </a:fld>
            <a:endParaRPr lang="en-US"/>
          </a:p>
        </p:txBody>
      </p:sp>
    </p:spTree>
    <p:extLst>
      <p:ext uri="{BB962C8B-B14F-4D97-AF65-F5344CB8AC3E}">
        <p14:creationId xmlns:p14="http://schemas.microsoft.com/office/powerpoint/2010/main" val="299598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R" dirty="0"/>
              <a:t>Thank you for your attention.</a:t>
            </a:r>
          </a:p>
          <a:p>
            <a:r>
              <a:rPr lang="az-Cyrl-AZ" dirty="0"/>
              <a:t>НАЗАРЫҢЫЗҒА РАҚМЕТ.</a:t>
            </a:r>
            <a:endParaRPr lang="en-TR" dirty="0"/>
          </a:p>
          <a:p>
            <a:endParaRPr lang="en-TR" dirty="0"/>
          </a:p>
        </p:txBody>
      </p:sp>
      <p:sp>
        <p:nvSpPr>
          <p:cNvPr id="4" name="Slide Number Placeholder 3"/>
          <p:cNvSpPr>
            <a:spLocks noGrp="1"/>
          </p:cNvSpPr>
          <p:nvPr>
            <p:ph type="sldNum" sz="quarter" idx="5"/>
          </p:nvPr>
        </p:nvSpPr>
        <p:spPr/>
        <p:txBody>
          <a:bodyPr/>
          <a:lstStyle/>
          <a:p>
            <a:fld id="{CD601FBF-3E1C-C94A-80D2-CB0CA3A4F653}" type="slidenum">
              <a:rPr lang="en-TR" smtClean="0"/>
              <a:t>19</a:t>
            </a:fld>
            <a:endParaRPr lang="en-TR"/>
          </a:p>
        </p:txBody>
      </p:sp>
    </p:spTree>
    <p:extLst>
      <p:ext uri="{BB962C8B-B14F-4D97-AF65-F5344CB8AC3E}">
        <p14:creationId xmlns:p14="http://schemas.microsoft.com/office/powerpoint/2010/main" val="2476223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4005ED-3A18-0C48-A64E-101ED59723DA}" type="slidenum">
              <a:rPr lang="en-US" smtClean="0"/>
              <a:t>2</a:t>
            </a:fld>
            <a:endParaRPr lang="en-US"/>
          </a:p>
        </p:txBody>
      </p:sp>
    </p:spTree>
    <p:extLst>
      <p:ext uri="{BB962C8B-B14F-4D97-AF65-F5344CB8AC3E}">
        <p14:creationId xmlns:p14="http://schemas.microsoft.com/office/powerpoint/2010/main" val="2139816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R" dirty="0"/>
              <a:t>The equity of access to Covid 19 vaccination is also a big issue.  </a:t>
            </a:r>
          </a:p>
          <a:p>
            <a:r>
              <a:rPr lang="en-TR" dirty="0"/>
              <a:t>More than two thirds of the population of high income countries have been fully vaccinated so far, whereas less than 5% of low income countries did so.</a:t>
            </a:r>
          </a:p>
          <a:p>
            <a:endParaRPr lang="en-TR" dirty="0"/>
          </a:p>
        </p:txBody>
      </p:sp>
      <p:sp>
        <p:nvSpPr>
          <p:cNvPr id="4" name="Slide Number Placeholder 3"/>
          <p:cNvSpPr>
            <a:spLocks noGrp="1"/>
          </p:cNvSpPr>
          <p:nvPr>
            <p:ph type="sldNum" sz="quarter" idx="5"/>
          </p:nvPr>
        </p:nvSpPr>
        <p:spPr/>
        <p:txBody>
          <a:bodyPr/>
          <a:lstStyle/>
          <a:p>
            <a:fld id="{CD601FBF-3E1C-C94A-80D2-CB0CA3A4F653}" type="slidenum">
              <a:rPr lang="en-TR" smtClean="0"/>
              <a:t>3</a:t>
            </a:fld>
            <a:endParaRPr lang="en-TR"/>
          </a:p>
        </p:txBody>
      </p:sp>
    </p:spTree>
    <p:extLst>
      <p:ext uri="{BB962C8B-B14F-4D97-AF65-F5344CB8AC3E}">
        <p14:creationId xmlns:p14="http://schemas.microsoft.com/office/powerpoint/2010/main" val="4247095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R" dirty="0"/>
              <a:t>Similarly, there is a rift of climate justice (or rather injustice) between rich and poor, women and men, and older and younger people.</a:t>
            </a:r>
          </a:p>
          <a:p>
            <a:r>
              <a:rPr lang="en-TR" dirty="0"/>
              <a:t>Openness can help reduce this gap considerably.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Today I’m going to talk about how open access and open science can help tackle the grand challenges such as Covid 19 and climate crisis.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More specifically, I am going to talk about how open access speeded up the process of developing vaccine against Covid 19 pandemics and  finding a cure to thereto. </a:t>
            </a:r>
            <a:endParaRPr lang="en-TR" dirty="0"/>
          </a:p>
          <a:p>
            <a:endParaRPr lang="en-TR" dirty="0"/>
          </a:p>
        </p:txBody>
      </p:sp>
      <p:sp>
        <p:nvSpPr>
          <p:cNvPr id="4" name="Slide Number Placeholder 3"/>
          <p:cNvSpPr>
            <a:spLocks noGrp="1"/>
          </p:cNvSpPr>
          <p:nvPr>
            <p:ph type="sldNum" sz="quarter" idx="5"/>
          </p:nvPr>
        </p:nvSpPr>
        <p:spPr/>
        <p:txBody>
          <a:bodyPr/>
          <a:lstStyle/>
          <a:p>
            <a:fld id="{CD601FBF-3E1C-C94A-80D2-CB0CA3A4F653}" type="slidenum">
              <a:rPr lang="en-TR" smtClean="0"/>
              <a:t>4</a:t>
            </a:fld>
            <a:endParaRPr lang="en-TR"/>
          </a:p>
        </p:txBody>
      </p:sp>
    </p:spTree>
    <p:extLst>
      <p:ext uri="{BB962C8B-B14F-4D97-AF65-F5344CB8AC3E}">
        <p14:creationId xmlns:p14="http://schemas.microsoft.com/office/powerpoint/2010/main" val="2020061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R" dirty="0"/>
              <a:t>The publisher Oxford University Press chose the word “vax” as the word of the year for 2021.</a:t>
            </a:r>
          </a:p>
          <a:p>
            <a:r>
              <a:rPr lang="en-TR" dirty="0"/>
              <a:t>Because 2021 was an “unprecedented” year in that scientists all over the world worked hard to develop the Covid 19 vaccine. </a:t>
            </a:r>
          </a:p>
        </p:txBody>
      </p:sp>
      <p:sp>
        <p:nvSpPr>
          <p:cNvPr id="4" name="Slide Number Placeholder 3"/>
          <p:cNvSpPr>
            <a:spLocks noGrp="1"/>
          </p:cNvSpPr>
          <p:nvPr>
            <p:ph type="sldNum" sz="quarter" idx="5"/>
          </p:nvPr>
        </p:nvSpPr>
        <p:spPr/>
        <p:txBody>
          <a:bodyPr/>
          <a:lstStyle/>
          <a:p>
            <a:fld id="{CD601FBF-3E1C-C94A-80D2-CB0CA3A4F653}" type="slidenum">
              <a:rPr lang="en-TR" smtClean="0"/>
              <a:t>5</a:t>
            </a:fld>
            <a:endParaRPr lang="en-TR"/>
          </a:p>
        </p:txBody>
      </p:sp>
    </p:spTree>
    <p:extLst>
      <p:ext uri="{BB962C8B-B14F-4D97-AF65-F5344CB8AC3E}">
        <p14:creationId xmlns:p14="http://schemas.microsoft.com/office/powerpoint/2010/main" val="3160992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TR" dirty="0"/>
              <a:t>What you see in this slide is the time it took to develop vaccines against various infectious diseases in the history.  </a:t>
            </a:r>
          </a:p>
          <a:p>
            <a:r>
              <a:rPr lang="en-TR" dirty="0"/>
              <a:t>2021 was an “unprecedented year” in that scientists developed vaccines (yes more than one vaccines!) for an infectious disease in less than a year for the first time in history.</a:t>
            </a:r>
          </a:p>
        </p:txBody>
      </p:sp>
      <p:sp>
        <p:nvSpPr>
          <p:cNvPr id="4" name="Slide Number Placeholder 3"/>
          <p:cNvSpPr>
            <a:spLocks noGrp="1"/>
          </p:cNvSpPr>
          <p:nvPr>
            <p:ph type="sldNum" sz="quarter" idx="5"/>
          </p:nvPr>
        </p:nvSpPr>
        <p:spPr/>
        <p:txBody>
          <a:bodyPr/>
          <a:lstStyle/>
          <a:p>
            <a:fld id="{CD601FBF-3E1C-C94A-80D2-CB0CA3A4F653}" type="slidenum">
              <a:rPr lang="en-TR" smtClean="0"/>
              <a:t>6</a:t>
            </a:fld>
            <a:endParaRPr lang="en-TR"/>
          </a:p>
        </p:txBody>
      </p:sp>
    </p:spTree>
    <p:extLst>
      <p:ext uri="{BB962C8B-B14F-4D97-AF65-F5344CB8AC3E}">
        <p14:creationId xmlns:p14="http://schemas.microsoft.com/office/powerpoint/2010/main" val="2141227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Georgia" panose="02040502050405020303" pitchFamily="18" charset="0"/>
              </a:rPr>
              <a:t>What you see in this slide is the comparative Open Access rates for papers on Covid 19 and other diseases.</a:t>
            </a:r>
          </a:p>
          <a:p>
            <a:r>
              <a:rPr lang="en-US" b="0" i="0" dirty="0">
                <a:solidFill>
                  <a:srgbClr val="000000"/>
                </a:solidFill>
                <a:effectLst/>
                <a:latin typeface="Georgia" panose="02040502050405020303" pitchFamily="18" charset="0"/>
              </a:rPr>
              <a:t>Thanks to publishers’ opening up their Covid 19 related papers and the data to the use of all scientists, it took less than a year to develop the Covid vaccine.</a:t>
            </a:r>
          </a:p>
          <a:p>
            <a:r>
              <a:rPr lang="en-US" b="0" i="0" dirty="0">
                <a:solidFill>
                  <a:srgbClr val="000000"/>
                </a:solidFill>
                <a:effectLst/>
                <a:latin typeface="Georgia" panose="02040502050405020303" pitchFamily="18" charset="0"/>
              </a:rPr>
              <a:t>As the slide shows, over 90% of all Covid related papers were accessible.  </a:t>
            </a:r>
          </a:p>
          <a:p>
            <a:r>
              <a:rPr lang="en-US" b="0" i="0" dirty="0">
                <a:solidFill>
                  <a:srgbClr val="000000"/>
                </a:solidFill>
                <a:effectLst/>
                <a:latin typeface="Georgia" panose="02040502050405020303" pitchFamily="18" charset="0"/>
              </a:rPr>
              <a:t>This was unprecedented because open access rates for papers on other diseases were much lower, which prolonged the process of finding a cure to those diseases.  </a:t>
            </a:r>
          </a:p>
          <a:p>
            <a:r>
              <a:rPr lang="en-US" b="0" i="0" dirty="0">
                <a:solidFill>
                  <a:srgbClr val="000000"/>
                </a:solidFill>
                <a:effectLst/>
                <a:latin typeface="Georgia" panose="02040502050405020303" pitchFamily="18" charset="0"/>
              </a:rPr>
              <a:t>Immediate and full sharing of new scientific evidence could play a decisive role in contrasting outbreaks of infectious diseases (Centers for Disease Control and Prevention, </a:t>
            </a:r>
            <a:r>
              <a:rPr lang="en-US" b="0" i="0" dirty="0">
                <a:effectLst/>
                <a:latin typeface="Georgia" panose="02040502050405020303" pitchFamily="18" charset="0"/>
                <a:hlinkClick r:id="rId3"/>
              </a:rPr>
              <a:t>2003</a:t>
            </a:r>
            <a:r>
              <a:rPr lang="en-US" b="0" i="0" dirty="0">
                <a:solidFill>
                  <a:srgbClr val="000000"/>
                </a:solidFill>
                <a:effectLst/>
                <a:latin typeface="Georgia" panose="02040502050405020303" pitchFamily="18" charset="0"/>
              </a:rPr>
              <a:t>; King et al., </a:t>
            </a:r>
            <a:r>
              <a:rPr lang="en-US" b="0" i="0" dirty="0">
                <a:effectLst/>
                <a:latin typeface="Georgia" panose="02040502050405020303" pitchFamily="18" charset="0"/>
                <a:hlinkClick r:id="rId4"/>
              </a:rPr>
              <a:t>2012</a:t>
            </a:r>
            <a:r>
              <a:rPr lang="en-US" b="0" i="0" dirty="0">
                <a:solidFill>
                  <a:srgbClr val="000000"/>
                </a:solidFill>
                <a:effectLst/>
                <a:latin typeface="Georgia" panose="02040502050405020303" pitchFamily="18" charset="0"/>
              </a:rPr>
              <a:t>). </a:t>
            </a:r>
          </a:p>
          <a:p>
            <a:r>
              <a:rPr lang="en-TR" dirty="0"/>
              <a:t>The case in point is the vaccine against the Ebola virus.  </a:t>
            </a:r>
          </a:p>
          <a:p>
            <a:endParaRPr lang="en-US" b="0" i="0" dirty="0">
              <a:solidFill>
                <a:srgbClr val="000000"/>
              </a:solidFill>
              <a:effectLst/>
              <a:latin typeface="Georgia" panose="02040502050405020303" pitchFamily="18" charset="0"/>
            </a:endParaRPr>
          </a:p>
          <a:p>
            <a:r>
              <a:rPr lang="en-US" b="0" i="0" dirty="0">
                <a:solidFill>
                  <a:srgbClr val="000000"/>
                </a:solidFill>
                <a:effectLst/>
                <a:latin typeface="Georgia" panose="02040502050405020303" pitchFamily="18" charset="0"/>
              </a:rPr>
              <a:t>“…the Ebola virus outbreak in Liberia in 1982 remained hidden to some public health institutions because the paper reporting this information was published in a subscription-only journal (Knobloch et al., </a:t>
            </a:r>
            <a:r>
              <a:rPr lang="en-US" b="0" i="0" dirty="0">
                <a:effectLst/>
                <a:latin typeface="Georgia" panose="02040502050405020303" pitchFamily="18" charset="0"/>
                <a:hlinkClick r:id="rId5"/>
              </a:rPr>
              <a:t>1982</a:t>
            </a:r>
            <a:r>
              <a:rPr lang="en-US" b="0" i="0" dirty="0">
                <a:solidFill>
                  <a:srgbClr val="000000"/>
                </a:solidFill>
                <a:effectLst/>
                <a:latin typeface="Georgia" panose="02040502050405020303" pitchFamily="18" charset="0"/>
              </a:rPr>
              <a:t>) </a:t>
            </a:r>
          </a:p>
          <a:p>
            <a:r>
              <a:rPr lang="en-US" b="0" i="0" dirty="0">
                <a:solidFill>
                  <a:srgbClr val="000000"/>
                </a:solidFill>
                <a:effectLst/>
                <a:latin typeface="Georgia" panose="02040502050405020303" pitchFamily="18" charset="0"/>
              </a:rPr>
              <a:t>A more timely dissemination of this study would likely have led to faster and more effective actions to reduce the scale of the epidemics that occurred later in 2014 (Smith et al., </a:t>
            </a:r>
            <a:r>
              <a:rPr lang="en-US" b="0" i="0" dirty="0">
                <a:effectLst/>
                <a:latin typeface="Georgia" panose="02040502050405020303" pitchFamily="18" charset="0"/>
                <a:hlinkClick r:id="rId6"/>
              </a:rPr>
              <a:t>2017</a:t>
            </a:r>
            <a:r>
              <a:rPr lang="en-US" b="0" i="0" dirty="0">
                <a:solidFill>
                  <a:srgbClr val="000000"/>
                </a:solidFill>
                <a:effectLst/>
                <a:latin typeface="Georgia" panose="02040502050405020303" pitchFamily="18" charset="0"/>
              </a:rPr>
              <a:t>).</a:t>
            </a:r>
            <a:endParaRPr lang="en-TR" dirty="0"/>
          </a:p>
        </p:txBody>
      </p:sp>
      <p:sp>
        <p:nvSpPr>
          <p:cNvPr id="4" name="Slide Number Placeholder 3"/>
          <p:cNvSpPr>
            <a:spLocks noGrp="1"/>
          </p:cNvSpPr>
          <p:nvPr>
            <p:ph type="sldNum" sz="quarter" idx="5"/>
          </p:nvPr>
        </p:nvSpPr>
        <p:spPr/>
        <p:txBody>
          <a:bodyPr/>
          <a:lstStyle/>
          <a:p>
            <a:fld id="{CD601FBF-3E1C-C94A-80D2-CB0CA3A4F653}" type="slidenum">
              <a:rPr lang="en-TR" smtClean="0"/>
              <a:t>7</a:t>
            </a:fld>
            <a:endParaRPr lang="en-TR"/>
          </a:p>
        </p:txBody>
      </p:sp>
    </p:spTree>
    <p:extLst>
      <p:ext uri="{BB962C8B-B14F-4D97-AF65-F5344CB8AC3E}">
        <p14:creationId xmlns:p14="http://schemas.microsoft.com/office/powerpoint/2010/main" val="1213606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brings us to the fact that scientific knowledge should be considered as a “commons”.  </a:t>
            </a:r>
          </a:p>
          <a:p>
            <a:r>
              <a:rPr lang="en-US" dirty="0"/>
              <a:t>Elinor Ostrom, who was the first Nobel prize winning women economist, did pioneering work on how to manage the “commons”.</a:t>
            </a:r>
          </a:p>
          <a:p>
            <a:r>
              <a:rPr lang="en-US" dirty="0"/>
              <a:t>You see, up until Ostrom’s work, commons such as pastures, water resources, fishing rights, etc. can easily be exhausted because everybody wants to benefit most from common resources.</a:t>
            </a:r>
          </a:p>
          <a:p>
            <a:r>
              <a:rPr lang="en-US" dirty="0"/>
              <a:t>She showed that this was not the case and commons can be governed effectively as well.</a:t>
            </a:r>
          </a:p>
          <a:p>
            <a:r>
              <a:rPr lang="en-US" dirty="0"/>
              <a:t>She later wrote a book on knowledge as a commons.</a:t>
            </a:r>
          </a:p>
        </p:txBody>
      </p:sp>
      <p:sp>
        <p:nvSpPr>
          <p:cNvPr id="4" name="Slide Number Placeholder 3"/>
          <p:cNvSpPr>
            <a:spLocks noGrp="1"/>
          </p:cNvSpPr>
          <p:nvPr>
            <p:ph type="sldNum" sz="quarter" idx="10"/>
          </p:nvPr>
        </p:nvSpPr>
        <p:spPr/>
        <p:txBody>
          <a:bodyPr/>
          <a:lstStyle/>
          <a:p>
            <a:fld id="{454005ED-3A18-0C48-A64E-101ED59723DA}" type="slidenum">
              <a:rPr lang="en-US" smtClean="0"/>
              <a:t>8</a:t>
            </a:fld>
            <a:endParaRPr lang="en-US"/>
          </a:p>
        </p:txBody>
      </p:sp>
    </p:spTree>
    <p:extLst>
      <p:ext uri="{BB962C8B-B14F-4D97-AF65-F5344CB8AC3E}">
        <p14:creationId xmlns:p14="http://schemas.microsoft.com/office/powerpoint/2010/main" val="32524582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Ostrom defined knowledge as a commons according whether its value be diminished when used (</a:t>
            </a:r>
            <a:r>
              <a:rPr lang="en-US" dirty="0" err="1"/>
              <a:t>subtractability</a:t>
            </a:r>
            <a:r>
              <a:rPr lang="en-US" dirty="0"/>
              <a:t>) and whether its use can be restricted to a certain person or a group (excludability). </a:t>
            </a:r>
            <a:endParaRPr lang="en-US" baseline="0" dirty="0"/>
          </a:p>
          <a:p>
            <a:r>
              <a:rPr lang="en-US" baseline="0" dirty="0"/>
              <a:t>For example, my benefiting from useful knowledge (i.e. learning Kazakh language) will not diminish the value of somebody else’s learning Kazakh language. </a:t>
            </a:r>
          </a:p>
          <a:p>
            <a:endParaRPr lang="en-TR" dirty="0"/>
          </a:p>
        </p:txBody>
      </p:sp>
      <p:sp>
        <p:nvSpPr>
          <p:cNvPr id="4" name="Slide Number Placeholder 3"/>
          <p:cNvSpPr>
            <a:spLocks noGrp="1"/>
          </p:cNvSpPr>
          <p:nvPr>
            <p:ph type="sldNum" sz="quarter" idx="5"/>
          </p:nvPr>
        </p:nvSpPr>
        <p:spPr/>
        <p:txBody>
          <a:bodyPr/>
          <a:lstStyle/>
          <a:p>
            <a:fld id="{CD601FBF-3E1C-C94A-80D2-CB0CA3A4F653}" type="slidenum">
              <a:rPr lang="en-TR" smtClean="0"/>
              <a:t>9</a:t>
            </a:fld>
            <a:endParaRPr lang="en-TR"/>
          </a:p>
        </p:txBody>
      </p:sp>
    </p:spTree>
    <p:extLst>
      <p:ext uri="{BB962C8B-B14F-4D97-AF65-F5344CB8AC3E}">
        <p14:creationId xmlns:p14="http://schemas.microsoft.com/office/powerpoint/2010/main" val="1519298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92757-38F9-3B43-A1F6-00E416A3152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TR"/>
          </a:p>
        </p:txBody>
      </p:sp>
      <p:sp>
        <p:nvSpPr>
          <p:cNvPr id="3" name="Subtitle 2">
            <a:extLst>
              <a:ext uri="{FF2B5EF4-FFF2-40B4-BE49-F238E27FC236}">
                <a16:creationId xmlns:a16="http://schemas.microsoft.com/office/drawing/2014/main" id="{B99C12E8-2D2A-8640-A88D-FA9EA025FF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TR"/>
          </a:p>
        </p:txBody>
      </p:sp>
      <p:sp>
        <p:nvSpPr>
          <p:cNvPr id="4" name="Date Placeholder 3">
            <a:extLst>
              <a:ext uri="{FF2B5EF4-FFF2-40B4-BE49-F238E27FC236}">
                <a16:creationId xmlns:a16="http://schemas.microsoft.com/office/drawing/2014/main" id="{FF99705F-D022-DA40-AEF7-D26960387621}"/>
              </a:ext>
            </a:extLst>
          </p:cNvPr>
          <p:cNvSpPr>
            <a:spLocks noGrp="1"/>
          </p:cNvSpPr>
          <p:nvPr>
            <p:ph type="dt" sz="half" idx="10"/>
          </p:nvPr>
        </p:nvSpPr>
        <p:spPr/>
        <p:txBody>
          <a:bodyPr/>
          <a:lstStyle/>
          <a:p>
            <a:fld id="{D50F70C4-4C42-6F42-A2C5-1E4E0D51F0F6}" type="datetimeFigureOut">
              <a:rPr lang="en-TR" smtClean="0"/>
              <a:t>9.11.2022</a:t>
            </a:fld>
            <a:endParaRPr lang="en-TR"/>
          </a:p>
        </p:txBody>
      </p:sp>
      <p:sp>
        <p:nvSpPr>
          <p:cNvPr id="5" name="Footer Placeholder 4">
            <a:extLst>
              <a:ext uri="{FF2B5EF4-FFF2-40B4-BE49-F238E27FC236}">
                <a16:creationId xmlns:a16="http://schemas.microsoft.com/office/drawing/2014/main" id="{AD695F55-4C58-0E49-AF03-52B0E16C4FE1}"/>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7232DAD3-4A6E-A24E-ABE2-E22151C38D0E}"/>
              </a:ext>
            </a:extLst>
          </p:cNvPr>
          <p:cNvSpPr>
            <a:spLocks noGrp="1"/>
          </p:cNvSpPr>
          <p:nvPr>
            <p:ph type="sldNum" sz="quarter" idx="12"/>
          </p:nvPr>
        </p:nvSpPr>
        <p:spPr/>
        <p:txBody>
          <a:bodyPr/>
          <a:lstStyle/>
          <a:p>
            <a:fld id="{C65F2AB9-B50B-6C42-B712-9690C6567EF9}" type="slidenum">
              <a:rPr lang="en-TR" smtClean="0"/>
              <a:t>‹#›</a:t>
            </a:fld>
            <a:endParaRPr lang="en-TR"/>
          </a:p>
        </p:txBody>
      </p:sp>
    </p:spTree>
    <p:extLst>
      <p:ext uri="{BB962C8B-B14F-4D97-AF65-F5344CB8AC3E}">
        <p14:creationId xmlns:p14="http://schemas.microsoft.com/office/powerpoint/2010/main" val="1064156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5991D-59F5-184F-BB1F-03357E278B0F}"/>
              </a:ext>
            </a:extLst>
          </p:cNvPr>
          <p:cNvSpPr>
            <a:spLocks noGrp="1"/>
          </p:cNvSpPr>
          <p:nvPr>
            <p:ph type="title"/>
          </p:nvPr>
        </p:nvSpPr>
        <p:spPr/>
        <p:txBody>
          <a:bodyPr/>
          <a:lstStyle/>
          <a:p>
            <a:r>
              <a:rPr lang="en-US"/>
              <a:t>Click to edit Master title style</a:t>
            </a:r>
            <a:endParaRPr lang="en-TR"/>
          </a:p>
        </p:txBody>
      </p:sp>
      <p:sp>
        <p:nvSpPr>
          <p:cNvPr id="3" name="Vertical Text Placeholder 2">
            <a:extLst>
              <a:ext uri="{FF2B5EF4-FFF2-40B4-BE49-F238E27FC236}">
                <a16:creationId xmlns:a16="http://schemas.microsoft.com/office/drawing/2014/main" id="{B44D635D-501B-3041-8738-DA5F970240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7D450DFA-636F-6046-9915-95C13CE195C9}"/>
              </a:ext>
            </a:extLst>
          </p:cNvPr>
          <p:cNvSpPr>
            <a:spLocks noGrp="1"/>
          </p:cNvSpPr>
          <p:nvPr>
            <p:ph type="dt" sz="half" idx="10"/>
          </p:nvPr>
        </p:nvSpPr>
        <p:spPr/>
        <p:txBody>
          <a:bodyPr/>
          <a:lstStyle/>
          <a:p>
            <a:fld id="{D50F70C4-4C42-6F42-A2C5-1E4E0D51F0F6}" type="datetimeFigureOut">
              <a:rPr lang="en-TR" smtClean="0"/>
              <a:t>9.11.2022</a:t>
            </a:fld>
            <a:endParaRPr lang="en-TR"/>
          </a:p>
        </p:txBody>
      </p:sp>
      <p:sp>
        <p:nvSpPr>
          <p:cNvPr id="5" name="Footer Placeholder 4">
            <a:extLst>
              <a:ext uri="{FF2B5EF4-FFF2-40B4-BE49-F238E27FC236}">
                <a16:creationId xmlns:a16="http://schemas.microsoft.com/office/drawing/2014/main" id="{E858D029-DD4B-AC4C-9DA4-8400612003A8}"/>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73582E13-3222-F348-9CEA-5E9F2F37AA7F}"/>
              </a:ext>
            </a:extLst>
          </p:cNvPr>
          <p:cNvSpPr>
            <a:spLocks noGrp="1"/>
          </p:cNvSpPr>
          <p:nvPr>
            <p:ph type="sldNum" sz="quarter" idx="12"/>
          </p:nvPr>
        </p:nvSpPr>
        <p:spPr/>
        <p:txBody>
          <a:bodyPr/>
          <a:lstStyle/>
          <a:p>
            <a:fld id="{C65F2AB9-B50B-6C42-B712-9690C6567EF9}" type="slidenum">
              <a:rPr lang="en-TR" smtClean="0"/>
              <a:t>‹#›</a:t>
            </a:fld>
            <a:endParaRPr lang="en-TR"/>
          </a:p>
        </p:txBody>
      </p:sp>
    </p:spTree>
    <p:extLst>
      <p:ext uri="{BB962C8B-B14F-4D97-AF65-F5344CB8AC3E}">
        <p14:creationId xmlns:p14="http://schemas.microsoft.com/office/powerpoint/2010/main" val="3509116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92C4C56-FCC2-1248-92C6-35FCF35E0FE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TR"/>
          </a:p>
        </p:txBody>
      </p:sp>
      <p:sp>
        <p:nvSpPr>
          <p:cNvPr id="3" name="Vertical Text Placeholder 2">
            <a:extLst>
              <a:ext uri="{FF2B5EF4-FFF2-40B4-BE49-F238E27FC236}">
                <a16:creationId xmlns:a16="http://schemas.microsoft.com/office/drawing/2014/main" id="{B4227D12-EB18-8F43-A393-AF569EA6A8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F463FC9C-C5CB-1443-A6ED-1DCCEF295928}"/>
              </a:ext>
            </a:extLst>
          </p:cNvPr>
          <p:cNvSpPr>
            <a:spLocks noGrp="1"/>
          </p:cNvSpPr>
          <p:nvPr>
            <p:ph type="dt" sz="half" idx="10"/>
          </p:nvPr>
        </p:nvSpPr>
        <p:spPr/>
        <p:txBody>
          <a:bodyPr/>
          <a:lstStyle/>
          <a:p>
            <a:fld id="{D50F70C4-4C42-6F42-A2C5-1E4E0D51F0F6}" type="datetimeFigureOut">
              <a:rPr lang="en-TR" smtClean="0"/>
              <a:t>9.11.2022</a:t>
            </a:fld>
            <a:endParaRPr lang="en-TR"/>
          </a:p>
        </p:txBody>
      </p:sp>
      <p:sp>
        <p:nvSpPr>
          <p:cNvPr id="5" name="Footer Placeholder 4">
            <a:extLst>
              <a:ext uri="{FF2B5EF4-FFF2-40B4-BE49-F238E27FC236}">
                <a16:creationId xmlns:a16="http://schemas.microsoft.com/office/drawing/2014/main" id="{8EE6F5B2-6C41-2841-A5FB-88E1AD7C7ED3}"/>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275940E6-B39D-8644-8FE4-996F1AB3E2EA}"/>
              </a:ext>
            </a:extLst>
          </p:cNvPr>
          <p:cNvSpPr>
            <a:spLocks noGrp="1"/>
          </p:cNvSpPr>
          <p:nvPr>
            <p:ph type="sldNum" sz="quarter" idx="12"/>
          </p:nvPr>
        </p:nvSpPr>
        <p:spPr/>
        <p:txBody>
          <a:bodyPr/>
          <a:lstStyle/>
          <a:p>
            <a:fld id="{C65F2AB9-B50B-6C42-B712-9690C6567EF9}" type="slidenum">
              <a:rPr lang="en-TR" smtClean="0"/>
              <a:t>‹#›</a:t>
            </a:fld>
            <a:endParaRPr lang="en-TR"/>
          </a:p>
        </p:txBody>
      </p:sp>
    </p:spTree>
    <p:extLst>
      <p:ext uri="{BB962C8B-B14F-4D97-AF65-F5344CB8AC3E}">
        <p14:creationId xmlns:p14="http://schemas.microsoft.com/office/powerpoint/2010/main" val="1722489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5CDD4-C41A-DA46-A9E7-6E52AE7AE3A7}"/>
              </a:ext>
            </a:extLst>
          </p:cNvPr>
          <p:cNvSpPr>
            <a:spLocks noGrp="1"/>
          </p:cNvSpPr>
          <p:nvPr>
            <p:ph type="title"/>
          </p:nvPr>
        </p:nvSpPr>
        <p:spPr/>
        <p:txBody>
          <a:bodyPr/>
          <a:lstStyle/>
          <a:p>
            <a:r>
              <a:rPr lang="en-US"/>
              <a:t>Click to edit Master title style</a:t>
            </a:r>
            <a:endParaRPr lang="en-TR"/>
          </a:p>
        </p:txBody>
      </p:sp>
      <p:sp>
        <p:nvSpPr>
          <p:cNvPr id="3" name="Content Placeholder 2">
            <a:extLst>
              <a:ext uri="{FF2B5EF4-FFF2-40B4-BE49-F238E27FC236}">
                <a16:creationId xmlns:a16="http://schemas.microsoft.com/office/drawing/2014/main" id="{45A1F759-3222-0544-8F14-B9DBCA1316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294D9020-DE66-CD49-A56B-E8B3DC6985C9}"/>
              </a:ext>
            </a:extLst>
          </p:cNvPr>
          <p:cNvSpPr>
            <a:spLocks noGrp="1"/>
          </p:cNvSpPr>
          <p:nvPr>
            <p:ph type="dt" sz="half" idx="10"/>
          </p:nvPr>
        </p:nvSpPr>
        <p:spPr/>
        <p:txBody>
          <a:bodyPr/>
          <a:lstStyle/>
          <a:p>
            <a:fld id="{D50F70C4-4C42-6F42-A2C5-1E4E0D51F0F6}" type="datetimeFigureOut">
              <a:rPr lang="en-TR" smtClean="0"/>
              <a:t>9.11.2022</a:t>
            </a:fld>
            <a:endParaRPr lang="en-TR"/>
          </a:p>
        </p:txBody>
      </p:sp>
      <p:sp>
        <p:nvSpPr>
          <p:cNvPr id="5" name="Footer Placeholder 4">
            <a:extLst>
              <a:ext uri="{FF2B5EF4-FFF2-40B4-BE49-F238E27FC236}">
                <a16:creationId xmlns:a16="http://schemas.microsoft.com/office/drawing/2014/main" id="{6E3E37DF-F395-8849-8E86-DA6D774E0DF4}"/>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DCD68D19-3DEF-F04F-A71D-21A5DE78F284}"/>
              </a:ext>
            </a:extLst>
          </p:cNvPr>
          <p:cNvSpPr>
            <a:spLocks noGrp="1"/>
          </p:cNvSpPr>
          <p:nvPr>
            <p:ph type="sldNum" sz="quarter" idx="12"/>
          </p:nvPr>
        </p:nvSpPr>
        <p:spPr/>
        <p:txBody>
          <a:bodyPr/>
          <a:lstStyle/>
          <a:p>
            <a:fld id="{C65F2AB9-B50B-6C42-B712-9690C6567EF9}" type="slidenum">
              <a:rPr lang="en-TR" smtClean="0"/>
              <a:t>‹#›</a:t>
            </a:fld>
            <a:endParaRPr lang="en-TR"/>
          </a:p>
        </p:txBody>
      </p:sp>
    </p:spTree>
    <p:extLst>
      <p:ext uri="{BB962C8B-B14F-4D97-AF65-F5344CB8AC3E}">
        <p14:creationId xmlns:p14="http://schemas.microsoft.com/office/powerpoint/2010/main" val="1349792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71BD6-D442-CB42-BF81-FAFECFD90E5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TR"/>
          </a:p>
        </p:txBody>
      </p:sp>
      <p:sp>
        <p:nvSpPr>
          <p:cNvPr id="3" name="Text Placeholder 2">
            <a:extLst>
              <a:ext uri="{FF2B5EF4-FFF2-40B4-BE49-F238E27FC236}">
                <a16:creationId xmlns:a16="http://schemas.microsoft.com/office/drawing/2014/main" id="{9FF5F2FF-3B7A-A74F-96EC-DB6CDA0495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127285D-BDAB-DE48-BCDB-A37DBF483AB8}"/>
              </a:ext>
            </a:extLst>
          </p:cNvPr>
          <p:cNvSpPr>
            <a:spLocks noGrp="1"/>
          </p:cNvSpPr>
          <p:nvPr>
            <p:ph type="dt" sz="half" idx="10"/>
          </p:nvPr>
        </p:nvSpPr>
        <p:spPr/>
        <p:txBody>
          <a:bodyPr/>
          <a:lstStyle/>
          <a:p>
            <a:fld id="{D50F70C4-4C42-6F42-A2C5-1E4E0D51F0F6}" type="datetimeFigureOut">
              <a:rPr lang="en-TR" smtClean="0"/>
              <a:t>9.11.2022</a:t>
            </a:fld>
            <a:endParaRPr lang="en-TR"/>
          </a:p>
        </p:txBody>
      </p:sp>
      <p:sp>
        <p:nvSpPr>
          <p:cNvPr id="5" name="Footer Placeholder 4">
            <a:extLst>
              <a:ext uri="{FF2B5EF4-FFF2-40B4-BE49-F238E27FC236}">
                <a16:creationId xmlns:a16="http://schemas.microsoft.com/office/drawing/2014/main" id="{14FCB1B4-A28A-164C-87D2-B1F43C5E86F4}"/>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840ED209-C6B5-8E46-B47E-421B7B33FF93}"/>
              </a:ext>
            </a:extLst>
          </p:cNvPr>
          <p:cNvSpPr>
            <a:spLocks noGrp="1"/>
          </p:cNvSpPr>
          <p:nvPr>
            <p:ph type="sldNum" sz="quarter" idx="12"/>
          </p:nvPr>
        </p:nvSpPr>
        <p:spPr/>
        <p:txBody>
          <a:bodyPr/>
          <a:lstStyle/>
          <a:p>
            <a:fld id="{C65F2AB9-B50B-6C42-B712-9690C6567EF9}" type="slidenum">
              <a:rPr lang="en-TR" smtClean="0"/>
              <a:t>‹#›</a:t>
            </a:fld>
            <a:endParaRPr lang="en-TR"/>
          </a:p>
        </p:txBody>
      </p:sp>
    </p:spTree>
    <p:extLst>
      <p:ext uri="{BB962C8B-B14F-4D97-AF65-F5344CB8AC3E}">
        <p14:creationId xmlns:p14="http://schemas.microsoft.com/office/powerpoint/2010/main" val="211142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69E85-1F09-484D-8C2B-E8FD2F242F66}"/>
              </a:ext>
            </a:extLst>
          </p:cNvPr>
          <p:cNvSpPr>
            <a:spLocks noGrp="1"/>
          </p:cNvSpPr>
          <p:nvPr>
            <p:ph type="title"/>
          </p:nvPr>
        </p:nvSpPr>
        <p:spPr/>
        <p:txBody>
          <a:bodyPr/>
          <a:lstStyle/>
          <a:p>
            <a:r>
              <a:rPr lang="en-US"/>
              <a:t>Click to edit Master title style</a:t>
            </a:r>
            <a:endParaRPr lang="en-TR"/>
          </a:p>
        </p:txBody>
      </p:sp>
      <p:sp>
        <p:nvSpPr>
          <p:cNvPr id="3" name="Content Placeholder 2">
            <a:extLst>
              <a:ext uri="{FF2B5EF4-FFF2-40B4-BE49-F238E27FC236}">
                <a16:creationId xmlns:a16="http://schemas.microsoft.com/office/drawing/2014/main" id="{B2671EE3-6D10-F247-90DA-35F7466728C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Content Placeholder 3">
            <a:extLst>
              <a:ext uri="{FF2B5EF4-FFF2-40B4-BE49-F238E27FC236}">
                <a16:creationId xmlns:a16="http://schemas.microsoft.com/office/drawing/2014/main" id="{C59D9223-AA84-D04C-B4CA-826A7DB00F0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5" name="Date Placeholder 4">
            <a:extLst>
              <a:ext uri="{FF2B5EF4-FFF2-40B4-BE49-F238E27FC236}">
                <a16:creationId xmlns:a16="http://schemas.microsoft.com/office/drawing/2014/main" id="{A28522DD-59EE-FF41-B178-6F6C3B8EA8AE}"/>
              </a:ext>
            </a:extLst>
          </p:cNvPr>
          <p:cNvSpPr>
            <a:spLocks noGrp="1"/>
          </p:cNvSpPr>
          <p:nvPr>
            <p:ph type="dt" sz="half" idx="10"/>
          </p:nvPr>
        </p:nvSpPr>
        <p:spPr/>
        <p:txBody>
          <a:bodyPr/>
          <a:lstStyle/>
          <a:p>
            <a:fld id="{D50F70C4-4C42-6F42-A2C5-1E4E0D51F0F6}" type="datetimeFigureOut">
              <a:rPr lang="en-TR" smtClean="0"/>
              <a:t>9.11.2022</a:t>
            </a:fld>
            <a:endParaRPr lang="en-TR"/>
          </a:p>
        </p:txBody>
      </p:sp>
      <p:sp>
        <p:nvSpPr>
          <p:cNvPr id="6" name="Footer Placeholder 5">
            <a:extLst>
              <a:ext uri="{FF2B5EF4-FFF2-40B4-BE49-F238E27FC236}">
                <a16:creationId xmlns:a16="http://schemas.microsoft.com/office/drawing/2014/main" id="{852D65A8-203A-9E43-8812-CF3A454BE7AC}"/>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274874E1-E35A-E04C-8843-294754694D96}"/>
              </a:ext>
            </a:extLst>
          </p:cNvPr>
          <p:cNvSpPr>
            <a:spLocks noGrp="1"/>
          </p:cNvSpPr>
          <p:nvPr>
            <p:ph type="sldNum" sz="quarter" idx="12"/>
          </p:nvPr>
        </p:nvSpPr>
        <p:spPr/>
        <p:txBody>
          <a:bodyPr/>
          <a:lstStyle/>
          <a:p>
            <a:fld id="{C65F2AB9-B50B-6C42-B712-9690C6567EF9}" type="slidenum">
              <a:rPr lang="en-TR" smtClean="0"/>
              <a:t>‹#›</a:t>
            </a:fld>
            <a:endParaRPr lang="en-TR"/>
          </a:p>
        </p:txBody>
      </p:sp>
    </p:spTree>
    <p:extLst>
      <p:ext uri="{BB962C8B-B14F-4D97-AF65-F5344CB8AC3E}">
        <p14:creationId xmlns:p14="http://schemas.microsoft.com/office/powerpoint/2010/main" val="1935215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FE218-E8CD-2647-AB30-8FD8AA902A54}"/>
              </a:ext>
            </a:extLst>
          </p:cNvPr>
          <p:cNvSpPr>
            <a:spLocks noGrp="1"/>
          </p:cNvSpPr>
          <p:nvPr>
            <p:ph type="title"/>
          </p:nvPr>
        </p:nvSpPr>
        <p:spPr>
          <a:xfrm>
            <a:off x="839788" y="365125"/>
            <a:ext cx="10515600" cy="1325563"/>
          </a:xfrm>
        </p:spPr>
        <p:txBody>
          <a:bodyPr/>
          <a:lstStyle/>
          <a:p>
            <a:r>
              <a:rPr lang="en-US"/>
              <a:t>Click to edit Master title style</a:t>
            </a:r>
            <a:endParaRPr lang="en-TR"/>
          </a:p>
        </p:txBody>
      </p:sp>
      <p:sp>
        <p:nvSpPr>
          <p:cNvPr id="3" name="Text Placeholder 2">
            <a:extLst>
              <a:ext uri="{FF2B5EF4-FFF2-40B4-BE49-F238E27FC236}">
                <a16:creationId xmlns:a16="http://schemas.microsoft.com/office/drawing/2014/main" id="{FCF9E6BF-C0F7-504E-8ADB-3B80CD08D7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7E67719-D91E-3744-9662-1E9F3D7E3C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5" name="Text Placeholder 4">
            <a:extLst>
              <a:ext uri="{FF2B5EF4-FFF2-40B4-BE49-F238E27FC236}">
                <a16:creationId xmlns:a16="http://schemas.microsoft.com/office/drawing/2014/main" id="{746A2E0A-562A-8545-B76E-3E99D0B790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E51EA0-EEFA-7542-A66E-1A80C86F29F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7" name="Date Placeholder 6">
            <a:extLst>
              <a:ext uri="{FF2B5EF4-FFF2-40B4-BE49-F238E27FC236}">
                <a16:creationId xmlns:a16="http://schemas.microsoft.com/office/drawing/2014/main" id="{31F22B81-3AA2-ED49-9A56-940E0E88AE5B}"/>
              </a:ext>
            </a:extLst>
          </p:cNvPr>
          <p:cNvSpPr>
            <a:spLocks noGrp="1"/>
          </p:cNvSpPr>
          <p:nvPr>
            <p:ph type="dt" sz="half" idx="10"/>
          </p:nvPr>
        </p:nvSpPr>
        <p:spPr/>
        <p:txBody>
          <a:bodyPr/>
          <a:lstStyle/>
          <a:p>
            <a:fld id="{D50F70C4-4C42-6F42-A2C5-1E4E0D51F0F6}" type="datetimeFigureOut">
              <a:rPr lang="en-TR" smtClean="0"/>
              <a:t>9.11.2022</a:t>
            </a:fld>
            <a:endParaRPr lang="en-TR"/>
          </a:p>
        </p:txBody>
      </p:sp>
      <p:sp>
        <p:nvSpPr>
          <p:cNvPr id="8" name="Footer Placeholder 7">
            <a:extLst>
              <a:ext uri="{FF2B5EF4-FFF2-40B4-BE49-F238E27FC236}">
                <a16:creationId xmlns:a16="http://schemas.microsoft.com/office/drawing/2014/main" id="{5235292B-6BB8-984A-B8F4-F885E4310B1C}"/>
              </a:ext>
            </a:extLst>
          </p:cNvPr>
          <p:cNvSpPr>
            <a:spLocks noGrp="1"/>
          </p:cNvSpPr>
          <p:nvPr>
            <p:ph type="ftr" sz="quarter" idx="11"/>
          </p:nvPr>
        </p:nvSpPr>
        <p:spPr/>
        <p:txBody>
          <a:bodyPr/>
          <a:lstStyle/>
          <a:p>
            <a:endParaRPr lang="en-TR"/>
          </a:p>
        </p:txBody>
      </p:sp>
      <p:sp>
        <p:nvSpPr>
          <p:cNvPr id="9" name="Slide Number Placeholder 8">
            <a:extLst>
              <a:ext uri="{FF2B5EF4-FFF2-40B4-BE49-F238E27FC236}">
                <a16:creationId xmlns:a16="http://schemas.microsoft.com/office/drawing/2014/main" id="{30232D76-3983-DE47-9664-EF74A6C464BA}"/>
              </a:ext>
            </a:extLst>
          </p:cNvPr>
          <p:cNvSpPr>
            <a:spLocks noGrp="1"/>
          </p:cNvSpPr>
          <p:nvPr>
            <p:ph type="sldNum" sz="quarter" idx="12"/>
          </p:nvPr>
        </p:nvSpPr>
        <p:spPr/>
        <p:txBody>
          <a:bodyPr/>
          <a:lstStyle/>
          <a:p>
            <a:fld id="{C65F2AB9-B50B-6C42-B712-9690C6567EF9}" type="slidenum">
              <a:rPr lang="en-TR" smtClean="0"/>
              <a:t>‹#›</a:t>
            </a:fld>
            <a:endParaRPr lang="en-TR"/>
          </a:p>
        </p:txBody>
      </p:sp>
    </p:spTree>
    <p:extLst>
      <p:ext uri="{BB962C8B-B14F-4D97-AF65-F5344CB8AC3E}">
        <p14:creationId xmlns:p14="http://schemas.microsoft.com/office/powerpoint/2010/main" val="3816978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51E02-C07F-D941-A2AE-4E1E29F09C21}"/>
              </a:ext>
            </a:extLst>
          </p:cNvPr>
          <p:cNvSpPr>
            <a:spLocks noGrp="1"/>
          </p:cNvSpPr>
          <p:nvPr>
            <p:ph type="title"/>
          </p:nvPr>
        </p:nvSpPr>
        <p:spPr/>
        <p:txBody>
          <a:bodyPr/>
          <a:lstStyle/>
          <a:p>
            <a:r>
              <a:rPr lang="en-US"/>
              <a:t>Click to edit Master title style</a:t>
            </a:r>
            <a:endParaRPr lang="en-TR"/>
          </a:p>
        </p:txBody>
      </p:sp>
      <p:sp>
        <p:nvSpPr>
          <p:cNvPr id="3" name="Date Placeholder 2">
            <a:extLst>
              <a:ext uri="{FF2B5EF4-FFF2-40B4-BE49-F238E27FC236}">
                <a16:creationId xmlns:a16="http://schemas.microsoft.com/office/drawing/2014/main" id="{69891AC5-0466-D147-9F72-0954530525EB}"/>
              </a:ext>
            </a:extLst>
          </p:cNvPr>
          <p:cNvSpPr>
            <a:spLocks noGrp="1"/>
          </p:cNvSpPr>
          <p:nvPr>
            <p:ph type="dt" sz="half" idx="10"/>
          </p:nvPr>
        </p:nvSpPr>
        <p:spPr/>
        <p:txBody>
          <a:bodyPr/>
          <a:lstStyle/>
          <a:p>
            <a:fld id="{D50F70C4-4C42-6F42-A2C5-1E4E0D51F0F6}" type="datetimeFigureOut">
              <a:rPr lang="en-TR" smtClean="0"/>
              <a:t>9.11.2022</a:t>
            </a:fld>
            <a:endParaRPr lang="en-TR"/>
          </a:p>
        </p:txBody>
      </p:sp>
      <p:sp>
        <p:nvSpPr>
          <p:cNvPr id="4" name="Footer Placeholder 3">
            <a:extLst>
              <a:ext uri="{FF2B5EF4-FFF2-40B4-BE49-F238E27FC236}">
                <a16:creationId xmlns:a16="http://schemas.microsoft.com/office/drawing/2014/main" id="{5105EA7F-E8AC-DE43-B1B3-432C40A0DBEE}"/>
              </a:ext>
            </a:extLst>
          </p:cNvPr>
          <p:cNvSpPr>
            <a:spLocks noGrp="1"/>
          </p:cNvSpPr>
          <p:nvPr>
            <p:ph type="ftr" sz="quarter" idx="11"/>
          </p:nvPr>
        </p:nvSpPr>
        <p:spPr/>
        <p:txBody>
          <a:bodyPr/>
          <a:lstStyle/>
          <a:p>
            <a:endParaRPr lang="en-TR"/>
          </a:p>
        </p:txBody>
      </p:sp>
      <p:sp>
        <p:nvSpPr>
          <p:cNvPr id="5" name="Slide Number Placeholder 4">
            <a:extLst>
              <a:ext uri="{FF2B5EF4-FFF2-40B4-BE49-F238E27FC236}">
                <a16:creationId xmlns:a16="http://schemas.microsoft.com/office/drawing/2014/main" id="{D6BDB418-D23D-D64A-9EA1-597B71F5E158}"/>
              </a:ext>
            </a:extLst>
          </p:cNvPr>
          <p:cNvSpPr>
            <a:spLocks noGrp="1"/>
          </p:cNvSpPr>
          <p:nvPr>
            <p:ph type="sldNum" sz="quarter" idx="12"/>
          </p:nvPr>
        </p:nvSpPr>
        <p:spPr/>
        <p:txBody>
          <a:bodyPr/>
          <a:lstStyle/>
          <a:p>
            <a:fld id="{C65F2AB9-B50B-6C42-B712-9690C6567EF9}" type="slidenum">
              <a:rPr lang="en-TR" smtClean="0"/>
              <a:t>‹#›</a:t>
            </a:fld>
            <a:endParaRPr lang="en-TR"/>
          </a:p>
        </p:txBody>
      </p:sp>
    </p:spTree>
    <p:extLst>
      <p:ext uri="{BB962C8B-B14F-4D97-AF65-F5344CB8AC3E}">
        <p14:creationId xmlns:p14="http://schemas.microsoft.com/office/powerpoint/2010/main" val="2780921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C316E8-EE70-5A4F-BC12-0BB43E17ED6C}"/>
              </a:ext>
            </a:extLst>
          </p:cNvPr>
          <p:cNvSpPr>
            <a:spLocks noGrp="1"/>
          </p:cNvSpPr>
          <p:nvPr>
            <p:ph type="dt" sz="half" idx="10"/>
          </p:nvPr>
        </p:nvSpPr>
        <p:spPr/>
        <p:txBody>
          <a:bodyPr/>
          <a:lstStyle/>
          <a:p>
            <a:fld id="{D50F70C4-4C42-6F42-A2C5-1E4E0D51F0F6}" type="datetimeFigureOut">
              <a:rPr lang="en-TR" smtClean="0"/>
              <a:t>9.11.2022</a:t>
            </a:fld>
            <a:endParaRPr lang="en-TR"/>
          </a:p>
        </p:txBody>
      </p:sp>
      <p:sp>
        <p:nvSpPr>
          <p:cNvPr id="3" name="Footer Placeholder 2">
            <a:extLst>
              <a:ext uri="{FF2B5EF4-FFF2-40B4-BE49-F238E27FC236}">
                <a16:creationId xmlns:a16="http://schemas.microsoft.com/office/drawing/2014/main" id="{3A49490D-141E-9045-950E-0A813572E30A}"/>
              </a:ext>
            </a:extLst>
          </p:cNvPr>
          <p:cNvSpPr>
            <a:spLocks noGrp="1"/>
          </p:cNvSpPr>
          <p:nvPr>
            <p:ph type="ftr" sz="quarter" idx="11"/>
          </p:nvPr>
        </p:nvSpPr>
        <p:spPr/>
        <p:txBody>
          <a:bodyPr/>
          <a:lstStyle/>
          <a:p>
            <a:endParaRPr lang="en-TR"/>
          </a:p>
        </p:txBody>
      </p:sp>
      <p:sp>
        <p:nvSpPr>
          <p:cNvPr id="4" name="Slide Number Placeholder 3">
            <a:extLst>
              <a:ext uri="{FF2B5EF4-FFF2-40B4-BE49-F238E27FC236}">
                <a16:creationId xmlns:a16="http://schemas.microsoft.com/office/drawing/2014/main" id="{3E8B800A-D056-644E-9EDC-D7F32BB4F404}"/>
              </a:ext>
            </a:extLst>
          </p:cNvPr>
          <p:cNvSpPr>
            <a:spLocks noGrp="1"/>
          </p:cNvSpPr>
          <p:nvPr>
            <p:ph type="sldNum" sz="quarter" idx="12"/>
          </p:nvPr>
        </p:nvSpPr>
        <p:spPr/>
        <p:txBody>
          <a:bodyPr/>
          <a:lstStyle/>
          <a:p>
            <a:fld id="{C65F2AB9-B50B-6C42-B712-9690C6567EF9}" type="slidenum">
              <a:rPr lang="en-TR" smtClean="0"/>
              <a:t>‹#›</a:t>
            </a:fld>
            <a:endParaRPr lang="en-TR"/>
          </a:p>
        </p:txBody>
      </p:sp>
    </p:spTree>
    <p:extLst>
      <p:ext uri="{BB962C8B-B14F-4D97-AF65-F5344CB8AC3E}">
        <p14:creationId xmlns:p14="http://schemas.microsoft.com/office/powerpoint/2010/main" val="507434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CC7EB-228A-B647-ACD7-B315DFE4C0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R"/>
          </a:p>
        </p:txBody>
      </p:sp>
      <p:sp>
        <p:nvSpPr>
          <p:cNvPr id="3" name="Content Placeholder 2">
            <a:extLst>
              <a:ext uri="{FF2B5EF4-FFF2-40B4-BE49-F238E27FC236}">
                <a16:creationId xmlns:a16="http://schemas.microsoft.com/office/drawing/2014/main" id="{1860D4EB-D4A3-8748-8082-A56608781B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Text Placeholder 3">
            <a:extLst>
              <a:ext uri="{FF2B5EF4-FFF2-40B4-BE49-F238E27FC236}">
                <a16:creationId xmlns:a16="http://schemas.microsoft.com/office/drawing/2014/main" id="{53E52561-FD2A-E648-95DF-DEB902EFA7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B68F96-37A4-DF43-BA1E-32DF5C0DE8E7}"/>
              </a:ext>
            </a:extLst>
          </p:cNvPr>
          <p:cNvSpPr>
            <a:spLocks noGrp="1"/>
          </p:cNvSpPr>
          <p:nvPr>
            <p:ph type="dt" sz="half" idx="10"/>
          </p:nvPr>
        </p:nvSpPr>
        <p:spPr/>
        <p:txBody>
          <a:bodyPr/>
          <a:lstStyle/>
          <a:p>
            <a:fld id="{D50F70C4-4C42-6F42-A2C5-1E4E0D51F0F6}" type="datetimeFigureOut">
              <a:rPr lang="en-TR" smtClean="0"/>
              <a:t>9.11.2022</a:t>
            </a:fld>
            <a:endParaRPr lang="en-TR"/>
          </a:p>
        </p:txBody>
      </p:sp>
      <p:sp>
        <p:nvSpPr>
          <p:cNvPr id="6" name="Footer Placeholder 5">
            <a:extLst>
              <a:ext uri="{FF2B5EF4-FFF2-40B4-BE49-F238E27FC236}">
                <a16:creationId xmlns:a16="http://schemas.microsoft.com/office/drawing/2014/main" id="{CF0FA04F-9AF3-8145-BC16-A67ADF99F8E9}"/>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4BFC10C8-891F-E542-B6EC-F980DFBD2993}"/>
              </a:ext>
            </a:extLst>
          </p:cNvPr>
          <p:cNvSpPr>
            <a:spLocks noGrp="1"/>
          </p:cNvSpPr>
          <p:nvPr>
            <p:ph type="sldNum" sz="quarter" idx="12"/>
          </p:nvPr>
        </p:nvSpPr>
        <p:spPr/>
        <p:txBody>
          <a:bodyPr/>
          <a:lstStyle/>
          <a:p>
            <a:fld id="{C65F2AB9-B50B-6C42-B712-9690C6567EF9}" type="slidenum">
              <a:rPr lang="en-TR" smtClean="0"/>
              <a:t>‹#›</a:t>
            </a:fld>
            <a:endParaRPr lang="en-TR"/>
          </a:p>
        </p:txBody>
      </p:sp>
    </p:spTree>
    <p:extLst>
      <p:ext uri="{BB962C8B-B14F-4D97-AF65-F5344CB8AC3E}">
        <p14:creationId xmlns:p14="http://schemas.microsoft.com/office/powerpoint/2010/main" val="346484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CEFC2-E7F0-9046-94EF-51ADD0D3EF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R"/>
          </a:p>
        </p:txBody>
      </p:sp>
      <p:sp>
        <p:nvSpPr>
          <p:cNvPr id="3" name="Picture Placeholder 2">
            <a:extLst>
              <a:ext uri="{FF2B5EF4-FFF2-40B4-BE49-F238E27FC236}">
                <a16:creationId xmlns:a16="http://schemas.microsoft.com/office/drawing/2014/main" id="{0D0C0551-05A2-1344-8461-89CAD2E2BEC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TR"/>
          </a:p>
        </p:txBody>
      </p:sp>
      <p:sp>
        <p:nvSpPr>
          <p:cNvPr id="4" name="Text Placeholder 3">
            <a:extLst>
              <a:ext uri="{FF2B5EF4-FFF2-40B4-BE49-F238E27FC236}">
                <a16:creationId xmlns:a16="http://schemas.microsoft.com/office/drawing/2014/main" id="{42F52CD7-4BE9-0342-A714-43C786BD14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30904D-1813-6D44-BA0C-82C477B96F14}"/>
              </a:ext>
            </a:extLst>
          </p:cNvPr>
          <p:cNvSpPr>
            <a:spLocks noGrp="1"/>
          </p:cNvSpPr>
          <p:nvPr>
            <p:ph type="dt" sz="half" idx="10"/>
          </p:nvPr>
        </p:nvSpPr>
        <p:spPr/>
        <p:txBody>
          <a:bodyPr/>
          <a:lstStyle/>
          <a:p>
            <a:fld id="{D50F70C4-4C42-6F42-A2C5-1E4E0D51F0F6}" type="datetimeFigureOut">
              <a:rPr lang="en-TR" smtClean="0"/>
              <a:t>9.11.2022</a:t>
            </a:fld>
            <a:endParaRPr lang="en-TR"/>
          </a:p>
        </p:txBody>
      </p:sp>
      <p:sp>
        <p:nvSpPr>
          <p:cNvPr id="6" name="Footer Placeholder 5">
            <a:extLst>
              <a:ext uri="{FF2B5EF4-FFF2-40B4-BE49-F238E27FC236}">
                <a16:creationId xmlns:a16="http://schemas.microsoft.com/office/drawing/2014/main" id="{11613FA0-D6EC-2B44-A01D-D071B25A8CE0}"/>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22EC4D3A-8EAE-ED47-8F02-B7FF28FA5C30}"/>
              </a:ext>
            </a:extLst>
          </p:cNvPr>
          <p:cNvSpPr>
            <a:spLocks noGrp="1"/>
          </p:cNvSpPr>
          <p:nvPr>
            <p:ph type="sldNum" sz="quarter" idx="12"/>
          </p:nvPr>
        </p:nvSpPr>
        <p:spPr/>
        <p:txBody>
          <a:bodyPr/>
          <a:lstStyle/>
          <a:p>
            <a:fld id="{C65F2AB9-B50B-6C42-B712-9690C6567EF9}" type="slidenum">
              <a:rPr lang="en-TR" smtClean="0"/>
              <a:t>‹#›</a:t>
            </a:fld>
            <a:endParaRPr lang="en-TR"/>
          </a:p>
        </p:txBody>
      </p:sp>
    </p:spTree>
    <p:extLst>
      <p:ext uri="{BB962C8B-B14F-4D97-AF65-F5344CB8AC3E}">
        <p14:creationId xmlns:p14="http://schemas.microsoft.com/office/powerpoint/2010/main" val="2688564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F13E76-E652-5C48-A15E-13FC17C0F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TR"/>
          </a:p>
        </p:txBody>
      </p:sp>
      <p:sp>
        <p:nvSpPr>
          <p:cNvPr id="3" name="Text Placeholder 2">
            <a:extLst>
              <a:ext uri="{FF2B5EF4-FFF2-40B4-BE49-F238E27FC236}">
                <a16:creationId xmlns:a16="http://schemas.microsoft.com/office/drawing/2014/main" id="{EEA8A0DE-7060-D940-A420-4AFC85E429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DCB01F17-05A6-664C-B1EA-C531063AFE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0F70C4-4C42-6F42-A2C5-1E4E0D51F0F6}" type="datetimeFigureOut">
              <a:rPr lang="en-TR" smtClean="0"/>
              <a:t>9.11.2022</a:t>
            </a:fld>
            <a:endParaRPr lang="en-TR"/>
          </a:p>
        </p:txBody>
      </p:sp>
      <p:sp>
        <p:nvSpPr>
          <p:cNvPr id="5" name="Footer Placeholder 4">
            <a:extLst>
              <a:ext uri="{FF2B5EF4-FFF2-40B4-BE49-F238E27FC236}">
                <a16:creationId xmlns:a16="http://schemas.microsoft.com/office/drawing/2014/main" id="{E2C0E817-BEE1-BE48-B485-40848B32828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TR"/>
          </a:p>
        </p:txBody>
      </p:sp>
      <p:sp>
        <p:nvSpPr>
          <p:cNvPr id="6" name="Slide Number Placeholder 5">
            <a:extLst>
              <a:ext uri="{FF2B5EF4-FFF2-40B4-BE49-F238E27FC236}">
                <a16:creationId xmlns:a16="http://schemas.microsoft.com/office/drawing/2014/main" id="{A7588D10-8CB9-1240-AC14-DAFE20DF8F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5F2AB9-B50B-6C42-B712-9690C6567EF9}" type="slidenum">
              <a:rPr lang="en-TR" smtClean="0"/>
              <a:t>‹#›</a:t>
            </a:fld>
            <a:endParaRPr lang="en-TR"/>
          </a:p>
        </p:txBody>
      </p:sp>
    </p:spTree>
    <p:extLst>
      <p:ext uri="{BB962C8B-B14F-4D97-AF65-F5344CB8AC3E}">
        <p14:creationId xmlns:p14="http://schemas.microsoft.com/office/powerpoint/2010/main" val="32222083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diagramData" Target="../diagrams/data4.xml"/><Relationship Id="rId18" Type="http://schemas.openxmlformats.org/officeDocument/2006/relationships/image" Target="../media/image22.pn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17" Type="http://schemas.microsoft.com/office/2007/relationships/diagramDrawing" Target="../diagrams/drawing4.xml"/><Relationship Id="rId2" Type="http://schemas.openxmlformats.org/officeDocument/2006/relationships/notesSlide" Target="../notesSlides/notesSlide18.xml"/><Relationship Id="rId16" Type="http://schemas.openxmlformats.org/officeDocument/2006/relationships/diagramColors" Target="../diagrams/colors4.xml"/><Relationship Id="rId1" Type="http://schemas.openxmlformats.org/officeDocument/2006/relationships/slideLayout" Target="../slideLayouts/slideLayout4.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5" Type="http://schemas.openxmlformats.org/officeDocument/2006/relationships/diagramQuickStyle" Target="../diagrams/quickStyle4.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50629-329F-3C46-A463-EF2298B6E60A}"/>
              </a:ext>
            </a:extLst>
          </p:cNvPr>
          <p:cNvSpPr>
            <a:spLocks noGrp="1"/>
          </p:cNvSpPr>
          <p:nvPr>
            <p:ph type="ctrTitle"/>
          </p:nvPr>
        </p:nvSpPr>
        <p:spPr>
          <a:xfrm>
            <a:off x="543337" y="2673002"/>
            <a:ext cx="11105322" cy="1420929"/>
          </a:xfrm>
        </p:spPr>
        <p:txBody>
          <a:bodyPr>
            <a:normAutofit fontScale="90000"/>
          </a:bodyPr>
          <a:lstStyle/>
          <a:p>
            <a:pPr>
              <a:spcBef>
                <a:spcPts val="1200"/>
              </a:spcBef>
            </a:pPr>
            <a:r>
              <a:rPr lang="en-TR" b="1" dirty="0">
                <a:latin typeface="Calibri" panose="020F0502020204030204" pitchFamily="34" charset="0"/>
                <a:cs typeface="Calibri" panose="020F0502020204030204" pitchFamily="34" charset="0"/>
              </a:rPr>
              <a:t>Open Access:</a:t>
            </a:r>
            <a:br>
              <a:rPr lang="en-TR" b="1" dirty="0">
                <a:latin typeface="Calibri" panose="020F0502020204030204" pitchFamily="34" charset="0"/>
                <a:cs typeface="Calibri" panose="020F0502020204030204" pitchFamily="34" charset="0"/>
              </a:rPr>
            </a:br>
            <a:br>
              <a:rPr lang="en-TR" sz="900" b="1" dirty="0">
                <a:latin typeface="Calibri" panose="020F0502020204030204" pitchFamily="34" charset="0"/>
                <a:cs typeface="Calibri" panose="020F0502020204030204" pitchFamily="34" charset="0"/>
              </a:rPr>
            </a:br>
            <a:r>
              <a:rPr lang="en-TR" sz="4400" b="1" dirty="0">
                <a:latin typeface="Calibri" panose="020F0502020204030204" pitchFamily="34" charset="0"/>
                <a:cs typeface="Calibri" panose="020F0502020204030204" pitchFamily="34" charset="0"/>
              </a:rPr>
              <a:t>The Key Driver To Address Grand Challenges</a:t>
            </a:r>
            <a:br>
              <a:rPr lang="en-TR" sz="4400" b="1" dirty="0">
                <a:latin typeface="Calibri" panose="020F0502020204030204" pitchFamily="34" charset="0"/>
                <a:cs typeface="Calibri" panose="020F0502020204030204" pitchFamily="34" charset="0"/>
              </a:rPr>
            </a:br>
            <a:br>
              <a:rPr lang="en-TR" sz="1100" b="1" dirty="0">
                <a:latin typeface="Calibri" panose="020F0502020204030204" pitchFamily="34" charset="0"/>
                <a:cs typeface="Calibri" panose="020F0502020204030204" pitchFamily="34" charset="0"/>
              </a:rPr>
            </a:br>
            <a:r>
              <a:rPr lang="az-Cyrl-AZ" sz="3100" b="1" dirty="0">
                <a:solidFill>
                  <a:schemeClr val="bg2">
                    <a:lumMod val="75000"/>
                  </a:schemeClr>
                </a:solidFill>
                <a:latin typeface="Calibri" panose="020F0502020204030204" pitchFamily="34" charset="0"/>
                <a:cs typeface="Calibri" panose="020F0502020204030204" pitchFamily="34" charset="0"/>
              </a:rPr>
              <a:t>Ашық қолжетімділік: </a:t>
            </a:r>
            <a:br>
              <a:rPr lang="tr-TR" sz="3100" b="1" dirty="0">
                <a:solidFill>
                  <a:schemeClr val="bg2">
                    <a:lumMod val="75000"/>
                  </a:schemeClr>
                </a:solidFill>
                <a:latin typeface="Calibri" panose="020F0502020204030204" pitchFamily="34" charset="0"/>
                <a:cs typeface="Calibri" panose="020F0502020204030204" pitchFamily="34" charset="0"/>
              </a:rPr>
            </a:br>
            <a:r>
              <a:rPr lang="az-Cyrl-AZ" sz="3100" b="1" dirty="0">
                <a:solidFill>
                  <a:schemeClr val="bg2">
                    <a:lumMod val="75000"/>
                  </a:schemeClr>
                </a:solidFill>
                <a:latin typeface="Calibri" panose="020F0502020204030204" pitchFamily="34" charset="0"/>
                <a:cs typeface="Calibri" panose="020F0502020204030204" pitchFamily="34" charset="0"/>
              </a:rPr>
              <a:t>үлкен мәселелерді шешуге арналған негізгі драйвер</a:t>
            </a:r>
            <a:endParaRPr lang="en-TR" sz="4800" b="1" dirty="0">
              <a:solidFill>
                <a:schemeClr val="bg2">
                  <a:lumMod val="75000"/>
                </a:schemeClr>
              </a:solidFill>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8D3D90DA-67C0-5B40-8F70-1A4CA8D311F8}"/>
              </a:ext>
            </a:extLst>
          </p:cNvPr>
          <p:cNvSpPr>
            <a:spLocks noGrp="1"/>
          </p:cNvSpPr>
          <p:nvPr>
            <p:ph type="subTitle" idx="1"/>
          </p:nvPr>
        </p:nvSpPr>
        <p:spPr>
          <a:xfrm>
            <a:off x="1524000" y="4403896"/>
            <a:ext cx="9144000" cy="1565754"/>
          </a:xfrm>
        </p:spPr>
        <p:txBody>
          <a:bodyPr>
            <a:normAutofit fontScale="77500" lnSpcReduction="20000"/>
          </a:bodyPr>
          <a:lstStyle/>
          <a:p>
            <a:r>
              <a:rPr lang="en-TR" b="1" dirty="0"/>
              <a:t>Yaşar Tonta</a:t>
            </a:r>
          </a:p>
          <a:p>
            <a:r>
              <a:rPr lang="en-TR" sz="2200" dirty="0"/>
              <a:t>Hacettepe University Department of Information Management</a:t>
            </a:r>
          </a:p>
          <a:p>
            <a:r>
              <a:rPr lang="en-US" sz="2200" dirty="0"/>
              <a:t>https://</a:t>
            </a:r>
            <a:r>
              <a:rPr lang="en-US" sz="2200" dirty="0" err="1"/>
              <a:t>yunus.hacettepe.edu.tr</a:t>
            </a:r>
            <a:r>
              <a:rPr lang="en-US" sz="2200" dirty="0"/>
              <a:t>/~</a:t>
            </a:r>
            <a:r>
              <a:rPr lang="en-US" sz="2200" dirty="0" err="1"/>
              <a:t>tonta</a:t>
            </a:r>
            <a:r>
              <a:rPr lang="en-US" sz="2200" dirty="0"/>
              <a:t>/</a:t>
            </a:r>
          </a:p>
          <a:p>
            <a:r>
              <a:rPr lang="en-TR" sz="2200" dirty="0"/>
              <a:t>yasartonta@gmail.com</a:t>
            </a:r>
          </a:p>
          <a:p>
            <a:r>
              <a:rPr lang="en-TR" sz="2200" dirty="0"/>
              <a:t>@yasartonta</a:t>
            </a:r>
            <a:endParaRPr lang="en-TR" sz="1900" dirty="0"/>
          </a:p>
        </p:txBody>
      </p:sp>
      <p:pic>
        <p:nvPicPr>
          <p:cNvPr id="5" name="Picture 4">
            <a:extLst>
              <a:ext uri="{FF2B5EF4-FFF2-40B4-BE49-F238E27FC236}">
                <a16:creationId xmlns:a16="http://schemas.microsoft.com/office/drawing/2014/main" id="{25048740-6806-3347-9967-34D53B9DEA53}"/>
              </a:ext>
            </a:extLst>
          </p:cNvPr>
          <p:cNvPicPr>
            <a:picLocks noChangeAspect="1"/>
          </p:cNvPicPr>
          <p:nvPr/>
        </p:nvPicPr>
        <p:blipFill>
          <a:blip r:embed="rId3"/>
          <a:stretch>
            <a:fillRect/>
          </a:stretch>
        </p:blipFill>
        <p:spPr>
          <a:xfrm>
            <a:off x="3852988" y="280982"/>
            <a:ext cx="4486023" cy="763578"/>
          </a:xfrm>
          <a:prstGeom prst="rect">
            <a:avLst/>
          </a:prstGeom>
        </p:spPr>
      </p:pic>
      <p:pic>
        <p:nvPicPr>
          <p:cNvPr id="4" name="Picture 3">
            <a:extLst>
              <a:ext uri="{FF2B5EF4-FFF2-40B4-BE49-F238E27FC236}">
                <a16:creationId xmlns:a16="http://schemas.microsoft.com/office/drawing/2014/main" id="{852FF794-7573-8249-8770-95006C0EB26A}"/>
              </a:ext>
            </a:extLst>
          </p:cNvPr>
          <p:cNvPicPr>
            <a:picLocks noChangeAspect="1"/>
          </p:cNvPicPr>
          <p:nvPr/>
        </p:nvPicPr>
        <p:blipFill>
          <a:blip r:embed="rId4"/>
          <a:stretch>
            <a:fillRect/>
          </a:stretch>
        </p:blipFill>
        <p:spPr>
          <a:xfrm>
            <a:off x="5577948" y="883046"/>
            <a:ext cx="1036101" cy="358099"/>
          </a:xfrm>
          <a:prstGeom prst="rect">
            <a:avLst/>
          </a:prstGeom>
        </p:spPr>
      </p:pic>
      <p:sp>
        <p:nvSpPr>
          <p:cNvPr id="7" name="TextBox 6">
            <a:extLst>
              <a:ext uri="{FF2B5EF4-FFF2-40B4-BE49-F238E27FC236}">
                <a16:creationId xmlns:a16="http://schemas.microsoft.com/office/drawing/2014/main" id="{2502F14B-2C1B-9C46-8441-002E5A20751A}"/>
              </a:ext>
            </a:extLst>
          </p:cNvPr>
          <p:cNvSpPr txBox="1"/>
          <p:nvPr/>
        </p:nvSpPr>
        <p:spPr>
          <a:xfrm>
            <a:off x="4697894" y="338216"/>
            <a:ext cx="2849218" cy="600164"/>
          </a:xfrm>
          <a:prstGeom prst="rect">
            <a:avLst/>
          </a:prstGeom>
          <a:solidFill>
            <a:schemeClr val="bg1"/>
          </a:solidFill>
        </p:spPr>
        <p:txBody>
          <a:bodyPr wrap="square" rtlCol="0">
            <a:spAutoFit/>
          </a:bodyPr>
          <a:lstStyle/>
          <a:p>
            <a:pPr algn="ctr"/>
            <a:r>
              <a:rPr lang="en-TR" sz="2000" b="1" dirty="0"/>
              <a:t>Hacettepe University</a:t>
            </a:r>
          </a:p>
          <a:p>
            <a:r>
              <a:rPr lang="en-TR" sz="1250" dirty="0"/>
              <a:t>Department of Information Management</a:t>
            </a:r>
          </a:p>
        </p:txBody>
      </p:sp>
      <p:sp>
        <p:nvSpPr>
          <p:cNvPr id="8" name="TextBox 7">
            <a:extLst>
              <a:ext uri="{FF2B5EF4-FFF2-40B4-BE49-F238E27FC236}">
                <a16:creationId xmlns:a16="http://schemas.microsoft.com/office/drawing/2014/main" id="{FD59317C-4298-824A-BD9D-82D431EE6E64}"/>
              </a:ext>
            </a:extLst>
          </p:cNvPr>
          <p:cNvSpPr txBox="1"/>
          <p:nvPr/>
        </p:nvSpPr>
        <p:spPr>
          <a:xfrm>
            <a:off x="2295654" y="6423129"/>
            <a:ext cx="7653698" cy="307777"/>
          </a:xfrm>
          <a:prstGeom prst="rect">
            <a:avLst/>
          </a:prstGeom>
          <a:noFill/>
        </p:spPr>
        <p:txBody>
          <a:bodyPr wrap="none" rtlCol="0">
            <a:spAutoFit/>
          </a:bodyPr>
          <a:lstStyle/>
          <a:p>
            <a:r>
              <a:rPr lang="en-TR" sz="1400" dirty="0">
                <a:solidFill>
                  <a:schemeClr val="tx1">
                    <a:lumMod val="50000"/>
                    <a:lumOff val="50000"/>
                  </a:schemeClr>
                </a:solidFill>
              </a:rPr>
              <a:t>11th Eurasian Academic Libraries Conference, October 27-28, 2022, Nazarbayev University, Kazakhstan</a:t>
            </a:r>
          </a:p>
        </p:txBody>
      </p:sp>
    </p:spTree>
    <p:extLst>
      <p:ext uri="{BB962C8B-B14F-4D97-AF65-F5344CB8AC3E}">
        <p14:creationId xmlns:p14="http://schemas.microsoft.com/office/powerpoint/2010/main" val="4206937521"/>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Resources</a:t>
            </a:r>
          </a:p>
        </p:txBody>
      </p:sp>
      <p:pic>
        <p:nvPicPr>
          <p:cNvPr id="4" name="Content Placeholder 3"/>
          <p:cNvPicPr>
            <a:picLocks noGrp="1" noChangeAspect="1"/>
          </p:cNvPicPr>
          <p:nvPr>
            <p:ph idx="1"/>
          </p:nvPr>
        </p:nvPicPr>
        <p:blipFill>
          <a:blip r:embed="rId3"/>
          <a:srcRect l="-2475" r="-2475"/>
          <a:stretch>
            <a:fillRect/>
          </a:stretch>
        </p:blipFill>
        <p:spPr>
          <a:xfrm>
            <a:off x="74756" y="1518249"/>
            <a:ext cx="12021860" cy="4974626"/>
          </a:xfrm>
        </p:spPr>
      </p:pic>
      <p:sp>
        <p:nvSpPr>
          <p:cNvPr id="5" name="TextBox 4"/>
          <p:cNvSpPr txBox="1"/>
          <p:nvPr/>
        </p:nvSpPr>
        <p:spPr>
          <a:xfrm>
            <a:off x="8124301" y="6500337"/>
            <a:ext cx="3304110" cy="276999"/>
          </a:xfrm>
          <a:prstGeom prst="rect">
            <a:avLst/>
          </a:prstGeom>
          <a:noFill/>
        </p:spPr>
        <p:txBody>
          <a:bodyPr wrap="none" rtlCol="0">
            <a:spAutoFit/>
          </a:bodyPr>
          <a:lstStyle/>
          <a:p>
            <a:r>
              <a:rPr lang="en-US" sz="1200" dirty="0"/>
              <a:t>Source: Adapted from: Hess </a:t>
            </a:r>
            <a:r>
              <a:rPr lang="en-US" sz="1200" dirty="0" err="1"/>
              <a:t>ve</a:t>
            </a:r>
            <a:r>
              <a:rPr lang="en-US" sz="1200" dirty="0"/>
              <a:t> Ostrom, 2007, p. 9</a:t>
            </a:r>
          </a:p>
        </p:txBody>
      </p:sp>
      <p:sp>
        <p:nvSpPr>
          <p:cNvPr id="3" name="TextBox 2">
            <a:extLst>
              <a:ext uri="{FF2B5EF4-FFF2-40B4-BE49-F238E27FC236}">
                <a16:creationId xmlns:a16="http://schemas.microsoft.com/office/drawing/2014/main" id="{CA448128-1F57-0442-90AE-D67B4A7C84CD}"/>
              </a:ext>
            </a:extLst>
          </p:cNvPr>
          <p:cNvSpPr txBox="1"/>
          <p:nvPr/>
        </p:nvSpPr>
        <p:spPr>
          <a:xfrm>
            <a:off x="5313871" y="1690688"/>
            <a:ext cx="2847126" cy="523220"/>
          </a:xfrm>
          <a:prstGeom prst="rect">
            <a:avLst/>
          </a:prstGeom>
          <a:solidFill>
            <a:schemeClr val="bg1"/>
          </a:solidFill>
        </p:spPr>
        <p:txBody>
          <a:bodyPr wrap="none" rtlCol="0">
            <a:spAutoFit/>
          </a:bodyPr>
          <a:lstStyle/>
          <a:p>
            <a:r>
              <a:rPr lang="en-TR" sz="2800" b="1" dirty="0"/>
              <a:t>SUBTRACTABILITY</a:t>
            </a:r>
          </a:p>
        </p:txBody>
      </p:sp>
      <p:sp>
        <p:nvSpPr>
          <p:cNvPr id="6" name="TextBox 5">
            <a:extLst>
              <a:ext uri="{FF2B5EF4-FFF2-40B4-BE49-F238E27FC236}">
                <a16:creationId xmlns:a16="http://schemas.microsoft.com/office/drawing/2014/main" id="{6943B3FB-730C-EA40-8BD5-A1BF00C0ED10}"/>
              </a:ext>
            </a:extLst>
          </p:cNvPr>
          <p:cNvSpPr txBox="1"/>
          <p:nvPr/>
        </p:nvSpPr>
        <p:spPr>
          <a:xfrm>
            <a:off x="3740988" y="2231161"/>
            <a:ext cx="2021457" cy="461665"/>
          </a:xfrm>
          <a:prstGeom prst="rect">
            <a:avLst/>
          </a:prstGeom>
          <a:solidFill>
            <a:schemeClr val="bg1"/>
          </a:solidFill>
        </p:spPr>
        <p:txBody>
          <a:bodyPr wrap="square" rtlCol="0">
            <a:spAutoFit/>
          </a:bodyPr>
          <a:lstStyle/>
          <a:p>
            <a:r>
              <a:rPr lang="en-TR" sz="2400" b="1" i="1" dirty="0"/>
              <a:t>Low</a:t>
            </a:r>
          </a:p>
        </p:txBody>
      </p:sp>
      <p:sp>
        <p:nvSpPr>
          <p:cNvPr id="7" name="TextBox 6">
            <a:extLst>
              <a:ext uri="{FF2B5EF4-FFF2-40B4-BE49-F238E27FC236}">
                <a16:creationId xmlns:a16="http://schemas.microsoft.com/office/drawing/2014/main" id="{815B0576-F932-044E-A134-9307F16B7994}"/>
              </a:ext>
            </a:extLst>
          </p:cNvPr>
          <p:cNvSpPr txBox="1"/>
          <p:nvPr/>
        </p:nvSpPr>
        <p:spPr>
          <a:xfrm>
            <a:off x="8316875" y="2231161"/>
            <a:ext cx="2223603" cy="461665"/>
          </a:xfrm>
          <a:prstGeom prst="rect">
            <a:avLst/>
          </a:prstGeom>
          <a:solidFill>
            <a:schemeClr val="bg1"/>
          </a:solidFill>
        </p:spPr>
        <p:txBody>
          <a:bodyPr wrap="square" rtlCol="0">
            <a:spAutoFit/>
          </a:bodyPr>
          <a:lstStyle/>
          <a:p>
            <a:r>
              <a:rPr lang="en-TR" sz="2400" b="1" i="1" dirty="0"/>
              <a:t>High</a:t>
            </a:r>
          </a:p>
        </p:txBody>
      </p:sp>
      <p:sp>
        <p:nvSpPr>
          <p:cNvPr id="8" name="TextBox 7">
            <a:extLst>
              <a:ext uri="{FF2B5EF4-FFF2-40B4-BE49-F238E27FC236}">
                <a16:creationId xmlns:a16="http://schemas.microsoft.com/office/drawing/2014/main" id="{7B8E7381-04B7-2341-9375-6B8FC69F48D3}"/>
              </a:ext>
            </a:extLst>
          </p:cNvPr>
          <p:cNvSpPr txBox="1"/>
          <p:nvPr/>
        </p:nvSpPr>
        <p:spPr>
          <a:xfrm rot="16200000">
            <a:off x="-302296" y="4147136"/>
            <a:ext cx="2781531" cy="584775"/>
          </a:xfrm>
          <a:prstGeom prst="rect">
            <a:avLst/>
          </a:prstGeom>
          <a:solidFill>
            <a:schemeClr val="bg1"/>
          </a:solidFill>
        </p:spPr>
        <p:txBody>
          <a:bodyPr wrap="none" rtlCol="0">
            <a:spAutoFit/>
          </a:bodyPr>
          <a:lstStyle/>
          <a:p>
            <a:r>
              <a:rPr lang="en-TR" sz="3200" b="1" dirty="0"/>
              <a:t>EXCLUDABILITY</a:t>
            </a:r>
          </a:p>
        </p:txBody>
      </p:sp>
      <p:sp>
        <p:nvSpPr>
          <p:cNvPr id="9" name="TextBox 8">
            <a:extLst>
              <a:ext uri="{FF2B5EF4-FFF2-40B4-BE49-F238E27FC236}">
                <a16:creationId xmlns:a16="http://schemas.microsoft.com/office/drawing/2014/main" id="{822455D6-B01A-1E48-B323-CC157897971B}"/>
              </a:ext>
            </a:extLst>
          </p:cNvPr>
          <p:cNvSpPr txBox="1"/>
          <p:nvPr/>
        </p:nvSpPr>
        <p:spPr>
          <a:xfrm rot="16200000">
            <a:off x="1410161" y="5202901"/>
            <a:ext cx="1508980" cy="523220"/>
          </a:xfrm>
          <a:prstGeom prst="rect">
            <a:avLst/>
          </a:prstGeom>
          <a:solidFill>
            <a:schemeClr val="bg1"/>
          </a:solidFill>
        </p:spPr>
        <p:txBody>
          <a:bodyPr wrap="square" rtlCol="0">
            <a:spAutoFit/>
          </a:bodyPr>
          <a:lstStyle/>
          <a:p>
            <a:pPr algn="ctr"/>
            <a:r>
              <a:rPr lang="en-TR" sz="2800" b="1" i="1" dirty="0"/>
              <a:t>Easy</a:t>
            </a:r>
          </a:p>
        </p:txBody>
      </p:sp>
      <p:sp>
        <p:nvSpPr>
          <p:cNvPr id="10" name="TextBox 9">
            <a:extLst>
              <a:ext uri="{FF2B5EF4-FFF2-40B4-BE49-F238E27FC236}">
                <a16:creationId xmlns:a16="http://schemas.microsoft.com/office/drawing/2014/main" id="{3E0E49E3-118B-D64E-B5DB-480ADE3130C4}"/>
              </a:ext>
            </a:extLst>
          </p:cNvPr>
          <p:cNvSpPr txBox="1"/>
          <p:nvPr/>
        </p:nvSpPr>
        <p:spPr>
          <a:xfrm rot="16200000">
            <a:off x="1347693" y="3386361"/>
            <a:ext cx="1508980" cy="523220"/>
          </a:xfrm>
          <a:prstGeom prst="rect">
            <a:avLst/>
          </a:prstGeom>
          <a:solidFill>
            <a:schemeClr val="bg1"/>
          </a:solidFill>
        </p:spPr>
        <p:txBody>
          <a:bodyPr wrap="square" rtlCol="0">
            <a:spAutoFit/>
          </a:bodyPr>
          <a:lstStyle/>
          <a:p>
            <a:pPr algn="ctr"/>
            <a:r>
              <a:rPr lang="en-TR" sz="2800" b="1" i="1" dirty="0"/>
              <a:t>Difficult</a:t>
            </a:r>
          </a:p>
        </p:txBody>
      </p:sp>
      <p:sp>
        <p:nvSpPr>
          <p:cNvPr id="11" name="TextBox 10">
            <a:extLst>
              <a:ext uri="{FF2B5EF4-FFF2-40B4-BE49-F238E27FC236}">
                <a16:creationId xmlns:a16="http://schemas.microsoft.com/office/drawing/2014/main" id="{DB194F66-DF7E-1147-98B3-0732BB2C6D9D}"/>
              </a:ext>
            </a:extLst>
          </p:cNvPr>
          <p:cNvSpPr txBox="1"/>
          <p:nvPr/>
        </p:nvSpPr>
        <p:spPr>
          <a:xfrm>
            <a:off x="2823509" y="2843812"/>
            <a:ext cx="3272491" cy="523220"/>
          </a:xfrm>
          <a:prstGeom prst="rect">
            <a:avLst/>
          </a:prstGeom>
          <a:solidFill>
            <a:schemeClr val="bg1"/>
          </a:solidFill>
        </p:spPr>
        <p:txBody>
          <a:bodyPr wrap="square" rtlCol="0">
            <a:spAutoFit/>
          </a:bodyPr>
          <a:lstStyle/>
          <a:p>
            <a:r>
              <a:rPr lang="en-TR" sz="2800" b="1" dirty="0"/>
              <a:t>Commons</a:t>
            </a:r>
          </a:p>
        </p:txBody>
      </p:sp>
      <p:sp>
        <p:nvSpPr>
          <p:cNvPr id="12" name="TextBox 11">
            <a:extLst>
              <a:ext uri="{FF2B5EF4-FFF2-40B4-BE49-F238E27FC236}">
                <a16:creationId xmlns:a16="http://schemas.microsoft.com/office/drawing/2014/main" id="{5804560F-9ADB-BA4E-B54F-793C58E5BCB6}"/>
              </a:ext>
            </a:extLst>
          </p:cNvPr>
          <p:cNvSpPr txBox="1"/>
          <p:nvPr/>
        </p:nvSpPr>
        <p:spPr>
          <a:xfrm>
            <a:off x="6737434" y="2843811"/>
            <a:ext cx="4616366" cy="523220"/>
          </a:xfrm>
          <a:prstGeom prst="rect">
            <a:avLst/>
          </a:prstGeom>
          <a:solidFill>
            <a:schemeClr val="bg1"/>
          </a:solidFill>
        </p:spPr>
        <p:txBody>
          <a:bodyPr wrap="square" rtlCol="0">
            <a:spAutoFit/>
          </a:bodyPr>
          <a:lstStyle/>
          <a:p>
            <a:r>
              <a:rPr lang="en-TR" sz="2800" b="1" dirty="0"/>
              <a:t>Common-pool resources</a:t>
            </a:r>
          </a:p>
        </p:txBody>
      </p:sp>
      <p:sp>
        <p:nvSpPr>
          <p:cNvPr id="13" name="TextBox 12">
            <a:extLst>
              <a:ext uri="{FF2B5EF4-FFF2-40B4-BE49-F238E27FC236}">
                <a16:creationId xmlns:a16="http://schemas.microsoft.com/office/drawing/2014/main" id="{409A16F2-7FA6-DE4B-B144-89F9CA4FD063}"/>
              </a:ext>
            </a:extLst>
          </p:cNvPr>
          <p:cNvSpPr txBox="1"/>
          <p:nvPr/>
        </p:nvSpPr>
        <p:spPr>
          <a:xfrm>
            <a:off x="2837886" y="4710021"/>
            <a:ext cx="3272491" cy="523220"/>
          </a:xfrm>
          <a:prstGeom prst="rect">
            <a:avLst/>
          </a:prstGeom>
          <a:solidFill>
            <a:schemeClr val="bg1"/>
          </a:solidFill>
        </p:spPr>
        <p:txBody>
          <a:bodyPr wrap="square" rtlCol="0">
            <a:spAutoFit/>
          </a:bodyPr>
          <a:lstStyle/>
          <a:p>
            <a:r>
              <a:rPr lang="en-TR" sz="2800" b="1" dirty="0"/>
              <a:t>Paid resources</a:t>
            </a:r>
          </a:p>
        </p:txBody>
      </p:sp>
      <p:sp>
        <p:nvSpPr>
          <p:cNvPr id="14" name="TextBox 13">
            <a:extLst>
              <a:ext uri="{FF2B5EF4-FFF2-40B4-BE49-F238E27FC236}">
                <a16:creationId xmlns:a16="http://schemas.microsoft.com/office/drawing/2014/main" id="{33CD2C88-0444-704A-9D33-6C259C10358E}"/>
              </a:ext>
            </a:extLst>
          </p:cNvPr>
          <p:cNvSpPr txBox="1"/>
          <p:nvPr/>
        </p:nvSpPr>
        <p:spPr>
          <a:xfrm>
            <a:off x="6737434" y="4705647"/>
            <a:ext cx="3272491" cy="523220"/>
          </a:xfrm>
          <a:prstGeom prst="rect">
            <a:avLst/>
          </a:prstGeom>
          <a:solidFill>
            <a:schemeClr val="bg1"/>
          </a:solidFill>
        </p:spPr>
        <p:txBody>
          <a:bodyPr wrap="square" rtlCol="0">
            <a:spAutoFit/>
          </a:bodyPr>
          <a:lstStyle/>
          <a:p>
            <a:r>
              <a:rPr lang="en-TR" sz="2800" b="1" dirty="0"/>
              <a:t>Private resources</a:t>
            </a:r>
          </a:p>
        </p:txBody>
      </p:sp>
      <p:sp>
        <p:nvSpPr>
          <p:cNvPr id="15" name="TextBox 14">
            <a:extLst>
              <a:ext uri="{FF2B5EF4-FFF2-40B4-BE49-F238E27FC236}">
                <a16:creationId xmlns:a16="http://schemas.microsoft.com/office/drawing/2014/main" id="{86EF236A-0E7F-F04B-A3CF-CE9C34D9CE30}"/>
              </a:ext>
            </a:extLst>
          </p:cNvPr>
          <p:cNvSpPr txBox="1"/>
          <p:nvPr/>
        </p:nvSpPr>
        <p:spPr>
          <a:xfrm>
            <a:off x="2813195" y="5426016"/>
            <a:ext cx="3501341" cy="830997"/>
          </a:xfrm>
          <a:prstGeom prst="rect">
            <a:avLst/>
          </a:prstGeom>
          <a:solidFill>
            <a:schemeClr val="bg1"/>
          </a:solidFill>
        </p:spPr>
        <p:txBody>
          <a:bodyPr wrap="square" rtlCol="0">
            <a:spAutoFit/>
          </a:bodyPr>
          <a:lstStyle/>
          <a:p>
            <a:r>
              <a:rPr lang="en-TR" sz="2400" b="1" dirty="0"/>
              <a:t>Licensed journals</a:t>
            </a:r>
          </a:p>
          <a:p>
            <a:endParaRPr lang="en-TR" sz="2400" b="1" dirty="0"/>
          </a:p>
        </p:txBody>
      </p:sp>
      <p:sp>
        <p:nvSpPr>
          <p:cNvPr id="16" name="TextBox 15">
            <a:extLst>
              <a:ext uri="{FF2B5EF4-FFF2-40B4-BE49-F238E27FC236}">
                <a16:creationId xmlns:a16="http://schemas.microsoft.com/office/drawing/2014/main" id="{9066C6F8-6216-5C4B-9855-A0C9ED06E3B6}"/>
              </a:ext>
            </a:extLst>
          </p:cNvPr>
          <p:cNvSpPr txBox="1"/>
          <p:nvPr/>
        </p:nvSpPr>
        <p:spPr>
          <a:xfrm>
            <a:off x="6737434" y="5426016"/>
            <a:ext cx="3501341" cy="830997"/>
          </a:xfrm>
          <a:prstGeom prst="rect">
            <a:avLst/>
          </a:prstGeom>
          <a:solidFill>
            <a:schemeClr val="bg1"/>
          </a:solidFill>
        </p:spPr>
        <p:txBody>
          <a:bodyPr wrap="square" rtlCol="0">
            <a:spAutoFit/>
          </a:bodyPr>
          <a:lstStyle/>
          <a:p>
            <a:r>
              <a:rPr lang="en-TR" sz="2400" b="1" dirty="0"/>
              <a:t>Personal computers</a:t>
            </a:r>
          </a:p>
          <a:p>
            <a:endParaRPr lang="en-TR" sz="2400" b="1" dirty="0"/>
          </a:p>
        </p:txBody>
      </p:sp>
      <p:sp>
        <p:nvSpPr>
          <p:cNvPr id="17" name="TextBox 16">
            <a:extLst>
              <a:ext uri="{FF2B5EF4-FFF2-40B4-BE49-F238E27FC236}">
                <a16:creationId xmlns:a16="http://schemas.microsoft.com/office/drawing/2014/main" id="{3D17DBF1-C58B-BE45-9C42-C06786B92D13}"/>
              </a:ext>
            </a:extLst>
          </p:cNvPr>
          <p:cNvSpPr txBox="1"/>
          <p:nvPr/>
        </p:nvSpPr>
        <p:spPr>
          <a:xfrm>
            <a:off x="2823509" y="3478877"/>
            <a:ext cx="3501341" cy="954107"/>
          </a:xfrm>
          <a:prstGeom prst="rect">
            <a:avLst/>
          </a:prstGeom>
          <a:solidFill>
            <a:schemeClr val="bg1"/>
          </a:solidFill>
        </p:spPr>
        <p:txBody>
          <a:bodyPr wrap="square" rtlCol="0">
            <a:spAutoFit/>
          </a:bodyPr>
          <a:lstStyle/>
          <a:p>
            <a:endParaRPr lang="en-TR" sz="800" b="1" dirty="0"/>
          </a:p>
          <a:p>
            <a:r>
              <a:rPr lang="en-TR" sz="2400" b="1" dirty="0"/>
              <a:t>Useful knowledge</a:t>
            </a:r>
          </a:p>
          <a:p>
            <a:endParaRPr lang="en-TR" sz="2400" b="1" dirty="0"/>
          </a:p>
        </p:txBody>
      </p:sp>
      <p:sp>
        <p:nvSpPr>
          <p:cNvPr id="18" name="TextBox 17">
            <a:extLst>
              <a:ext uri="{FF2B5EF4-FFF2-40B4-BE49-F238E27FC236}">
                <a16:creationId xmlns:a16="http://schemas.microsoft.com/office/drawing/2014/main" id="{B4232187-77A1-7341-A316-71EE9F8E229F}"/>
              </a:ext>
            </a:extLst>
          </p:cNvPr>
          <p:cNvSpPr txBox="1"/>
          <p:nvPr/>
        </p:nvSpPr>
        <p:spPr>
          <a:xfrm>
            <a:off x="6732807" y="3489646"/>
            <a:ext cx="3501341" cy="954107"/>
          </a:xfrm>
          <a:prstGeom prst="rect">
            <a:avLst/>
          </a:prstGeom>
          <a:solidFill>
            <a:schemeClr val="bg1"/>
          </a:solidFill>
        </p:spPr>
        <p:txBody>
          <a:bodyPr wrap="square" rtlCol="0">
            <a:spAutoFit/>
          </a:bodyPr>
          <a:lstStyle/>
          <a:p>
            <a:endParaRPr lang="en-TR" sz="800" b="1" dirty="0"/>
          </a:p>
          <a:p>
            <a:r>
              <a:rPr lang="en-TR" sz="2400" b="1" dirty="0"/>
              <a:t>Irrigation systems</a:t>
            </a:r>
          </a:p>
          <a:p>
            <a:endParaRPr lang="en-TR" sz="2400" b="1" dirty="0"/>
          </a:p>
        </p:txBody>
      </p:sp>
    </p:spTree>
    <p:extLst>
      <p:ext uri="{BB962C8B-B14F-4D97-AF65-F5344CB8AC3E}">
        <p14:creationId xmlns:p14="http://schemas.microsoft.com/office/powerpoint/2010/main" val="2112443788"/>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0856" y="274638"/>
            <a:ext cx="8229600" cy="1143000"/>
          </a:xfrm>
        </p:spPr>
        <p:txBody>
          <a:bodyPr/>
          <a:lstStyle/>
          <a:p>
            <a:r>
              <a:rPr lang="tr-TR" dirty="0"/>
              <a:t>Louis </a:t>
            </a:r>
            <a:r>
              <a:rPr lang="tr-TR" dirty="0" err="1"/>
              <a:t>Pasteur</a:t>
            </a:r>
            <a:r>
              <a:rPr lang="tr-TR" dirty="0"/>
              <a:t> (1822-1895)</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538455" y="1746352"/>
            <a:ext cx="3234258" cy="3816424"/>
          </a:xfrm>
        </p:spPr>
      </p:pic>
      <p:sp>
        <p:nvSpPr>
          <p:cNvPr id="5" name="TextBox 4"/>
          <p:cNvSpPr txBox="1"/>
          <p:nvPr/>
        </p:nvSpPr>
        <p:spPr>
          <a:xfrm>
            <a:off x="868957" y="1746352"/>
            <a:ext cx="6833701" cy="2554545"/>
          </a:xfrm>
          <a:prstGeom prst="rect">
            <a:avLst/>
          </a:prstGeom>
          <a:noFill/>
        </p:spPr>
        <p:txBody>
          <a:bodyPr wrap="square" rtlCol="0">
            <a:spAutoFit/>
          </a:bodyPr>
          <a:lstStyle/>
          <a:p>
            <a:r>
              <a:rPr lang="en-TR" sz="4000" dirty="0"/>
              <a:t>“</a:t>
            </a:r>
            <a:r>
              <a:rPr lang="tr-TR" sz="4000" dirty="0" err="1"/>
              <a:t>Science</a:t>
            </a:r>
            <a:r>
              <a:rPr lang="tr-TR" sz="4000" dirty="0"/>
              <a:t> </a:t>
            </a:r>
            <a:r>
              <a:rPr lang="tr-TR" sz="4000" dirty="0" err="1"/>
              <a:t>knows</a:t>
            </a:r>
            <a:r>
              <a:rPr lang="tr-TR" sz="4000" dirty="0"/>
              <a:t> </a:t>
            </a:r>
            <a:r>
              <a:rPr lang="tr-TR" sz="4000" dirty="0" err="1"/>
              <a:t>no</a:t>
            </a:r>
            <a:r>
              <a:rPr lang="tr-TR" sz="4000" dirty="0"/>
              <a:t> </a:t>
            </a:r>
            <a:r>
              <a:rPr lang="tr-TR" sz="4000" dirty="0" err="1"/>
              <a:t>bounds</a:t>
            </a:r>
            <a:r>
              <a:rPr lang="tr-TR" sz="4000" dirty="0"/>
              <a:t>, </a:t>
            </a:r>
          </a:p>
          <a:p>
            <a:r>
              <a:rPr lang="tr-TR" sz="4000" dirty="0" err="1"/>
              <a:t>because</a:t>
            </a:r>
            <a:r>
              <a:rPr lang="tr-TR" sz="4000" dirty="0"/>
              <a:t> </a:t>
            </a:r>
            <a:r>
              <a:rPr lang="tr-TR" sz="4000" dirty="0" err="1"/>
              <a:t>knowledge</a:t>
            </a:r>
            <a:r>
              <a:rPr lang="tr-TR" sz="4000" dirty="0"/>
              <a:t> </a:t>
            </a:r>
            <a:r>
              <a:rPr lang="tr-TR" sz="4000" dirty="0" err="1"/>
              <a:t>belongs</a:t>
            </a:r>
            <a:r>
              <a:rPr lang="tr-TR" sz="4000" dirty="0"/>
              <a:t> </a:t>
            </a:r>
            <a:r>
              <a:rPr lang="tr-TR" sz="4000" dirty="0" err="1"/>
              <a:t>to</a:t>
            </a:r>
            <a:r>
              <a:rPr lang="tr-TR" sz="4000" dirty="0"/>
              <a:t> </a:t>
            </a:r>
            <a:r>
              <a:rPr lang="tr-TR" sz="4000" dirty="0" err="1"/>
              <a:t>humanity</a:t>
            </a:r>
            <a:r>
              <a:rPr lang="tr-TR" sz="4000" dirty="0"/>
              <a:t>, </a:t>
            </a:r>
            <a:r>
              <a:rPr lang="tr-TR" sz="4000" dirty="0" err="1"/>
              <a:t>and</a:t>
            </a:r>
            <a:r>
              <a:rPr lang="tr-TR" sz="4000" dirty="0"/>
              <a:t> it is </a:t>
            </a:r>
            <a:r>
              <a:rPr lang="tr-TR" sz="4000" dirty="0" err="1"/>
              <a:t>the</a:t>
            </a:r>
            <a:r>
              <a:rPr lang="tr-TR" sz="4000" dirty="0"/>
              <a:t> </a:t>
            </a:r>
            <a:r>
              <a:rPr lang="tr-TR" sz="4000" dirty="0" err="1"/>
              <a:t>torch</a:t>
            </a:r>
            <a:r>
              <a:rPr lang="tr-TR" sz="4000" dirty="0"/>
              <a:t> </a:t>
            </a:r>
            <a:r>
              <a:rPr lang="tr-TR" sz="4000" dirty="0" err="1"/>
              <a:t>that</a:t>
            </a:r>
            <a:r>
              <a:rPr lang="tr-TR" sz="4000" dirty="0"/>
              <a:t> </a:t>
            </a:r>
            <a:r>
              <a:rPr lang="tr-TR" sz="4000" dirty="0" err="1"/>
              <a:t>illuminates</a:t>
            </a:r>
            <a:r>
              <a:rPr lang="tr-TR" sz="4000" dirty="0"/>
              <a:t> </a:t>
            </a:r>
            <a:r>
              <a:rPr lang="tr-TR" sz="4000" dirty="0" err="1"/>
              <a:t>the</a:t>
            </a:r>
            <a:r>
              <a:rPr lang="tr-TR" sz="4000" dirty="0"/>
              <a:t> </a:t>
            </a:r>
            <a:r>
              <a:rPr lang="tr-TR" sz="4000" dirty="0" err="1"/>
              <a:t>world</a:t>
            </a:r>
            <a:r>
              <a:rPr lang="tr-TR" sz="4000" dirty="0"/>
              <a:t>.</a:t>
            </a:r>
            <a:r>
              <a:rPr lang="en-TR" sz="4000" dirty="0"/>
              <a:t>”</a:t>
            </a:r>
            <a:r>
              <a:rPr lang="tr-TR" sz="4000" dirty="0"/>
              <a:t> </a:t>
            </a:r>
          </a:p>
        </p:txBody>
      </p:sp>
      <p:pic>
        <p:nvPicPr>
          <p:cNvPr id="6" name="Picture 5"/>
          <p:cNvPicPr>
            <a:picLocks noChangeAspect="1"/>
          </p:cNvPicPr>
          <p:nvPr/>
        </p:nvPicPr>
        <p:blipFill>
          <a:blip r:embed="rId4"/>
          <a:stretch>
            <a:fillRect/>
          </a:stretch>
        </p:blipFill>
        <p:spPr>
          <a:xfrm>
            <a:off x="9492040" y="5615939"/>
            <a:ext cx="1000125" cy="285750"/>
          </a:xfrm>
          <a:prstGeom prst="rect">
            <a:avLst/>
          </a:prstGeom>
        </p:spPr>
      </p:pic>
      <p:pic>
        <p:nvPicPr>
          <p:cNvPr id="7" name="Picture 6"/>
          <p:cNvPicPr>
            <a:picLocks noChangeAspect="1"/>
          </p:cNvPicPr>
          <p:nvPr/>
        </p:nvPicPr>
        <p:blipFill>
          <a:blip r:embed="rId5"/>
          <a:stretch>
            <a:fillRect/>
          </a:stretch>
        </p:blipFill>
        <p:spPr>
          <a:xfrm>
            <a:off x="8225304" y="5758814"/>
            <a:ext cx="313151" cy="285750"/>
          </a:xfrm>
          <a:prstGeom prst="rect">
            <a:avLst/>
          </a:prstGeom>
        </p:spPr>
      </p:pic>
    </p:spTree>
    <p:extLst>
      <p:ext uri="{BB962C8B-B14F-4D97-AF65-F5344CB8AC3E}">
        <p14:creationId xmlns:p14="http://schemas.microsoft.com/office/powerpoint/2010/main" val="3638318585"/>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tr-TR" dirty="0" err="1"/>
              <a:t>Relationship</a:t>
            </a:r>
            <a:r>
              <a:rPr lang="tr-TR" dirty="0"/>
              <a:t> </a:t>
            </a:r>
            <a:r>
              <a:rPr lang="tr-TR" dirty="0" err="1"/>
              <a:t>between</a:t>
            </a:r>
            <a:r>
              <a:rPr lang="tr-TR" dirty="0"/>
              <a:t> </a:t>
            </a:r>
            <a:r>
              <a:rPr lang="tr-TR" dirty="0" err="1"/>
              <a:t>Science</a:t>
            </a:r>
            <a:r>
              <a:rPr lang="tr-TR" dirty="0"/>
              <a:t> </a:t>
            </a:r>
            <a:r>
              <a:rPr lang="tr-TR" dirty="0" err="1"/>
              <a:t>and</a:t>
            </a:r>
            <a:r>
              <a:rPr lang="tr-TR" dirty="0"/>
              <a:t> </a:t>
            </a:r>
            <a:r>
              <a:rPr lang="tr-TR" dirty="0" err="1"/>
              <a:t>Trade</a:t>
            </a:r>
            <a:endParaRPr lang="en-US" dirty="0"/>
          </a:p>
        </p:txBody>
      </p:sp>
      <p:pic>
        <p:nvPicPr>
          <p:cNvPr id="10" name="Content Placeholder 3"/>
          <p:cNvPicPr>
            <a:picLocks noGrp="1" noChangeAspect="1"/>
          </p:cNvPicPr>
          <p:nvPr>
            <p:ph sz="half" idx="1"/>
          </p:nvPr>
        </p:nvPicPr>
        <p:blipFill>
          <a:blip r:embed="rId3"/>
          <a:srcRect l="-22442" r="-22442"/>
          <a:stretch>
            <a:fillRect/>
          </a:stretch>
        </p:blipFill>
        <p:spPr>
          <a:xfrm>
            <a:off x="86024" y="1600201"/>
            <a:ext cx="4038600" cy="4525963"/>
          </a:xfrm>
        </p:spPr>
      </p:pic>
      <p:sp>
        <p:nvSpPr>
          <p:cNvPr id="22" name="TextBox 21"/>
          <p:cNvSpPr txBox="1"/>
          <p:nvPr/>
        </p:nvSpPr>
        <p:spPr>
          <a:xfrm>
            <a:off x="5147485" y="6373187"/>
            <a:ext cx="5252015" cy="461665"/>
          </a:xfrm>
          <a:prstGeom prst="rect">
            <a:avLst/>
          </a:prstGeom>
          <a:noFill/>
        </p:spPr>
        <p:txBody>
          <a:bodyPr wrap="none" rtlCol="0">
            <a:spAutoFit/>
          </a:bodyPr>
          <a:lstStyle/>
          <a:p>
            <a:r>
              <a:rPr lang="tr-TR" sz="1200" dirty="0"/>
              <a:t>Source: </a:t>
            </a:r>
            <a:r>
              <a:rPr lang="tr-TR" sz="1200" dirty="0" err="1"/>
              <a:t>Adapted</a:t>
            </a:r>
            <a:r>
              <a:rPr lang="tr-TR" sz="1200" dirty="0"/>
              <a:t> </a:t>
            </a:r>
            <a:r>
              <a:rPr lang="tr-TR" sz="1200" dirty="0" err="1"/>
              <a:t>from</a:t>
            </a:r>
            <a:r>
              <a:rPr lang="tr-TR" sz="1200" dirty="0"/>
              <a:t>: </a:t>
            </a:r>
            <a:r>
              <a:rPr lang="tr-TR" sz="1200" dirty="0" err="1"/>
              <a:t>Regazzi</a:t>
            </a:r>
            <a:r>
              <a:rPr lang="tr-TR" sz="1200" dirty="0"/>
              <a:t>, J.J. (2015). </a:t>
            </a:r>
            <a:r>
              <a:rPr lang="en-US" sz="1200" i="1" dirty="0"/>
              <a:t>Scholarly communications: </a:t>
            </a:r>
          </a:p>
          <a:p>
            <a:r>
              <a:rPr lang="en-US" sz="1200" i="1" dirty="0"/>
              <a:t>A history from content as king to content as kingmaker.</a:t>
            </a:r>
            <a:r>
              <a:rPr lang="en-US" sz="1200" dirty="0"/>
              <a:t> Rowman &amp; Littlefield.</a:t>
            </a:r>
            <a:r>
              <a:rPr lang="tr-TR" sz="1200" dirty="0"/>
              <a:t> p. 1</a:t>
            </a:r>
          </a:p>
        </p:txBody>
      </p:sp>
      <p:sp>
        <p:nvSpPr>
          <p:cNvPr id="23" name="Rectangle 22"/>
          <p:cNvSpPr/>
          <p:nvPr/>
        </p:nvSpPr>
        <p:spPr>
          <a:xfrm>
            <a:off x="977232" y="6251576"/>
            <a:ext cx="2256184" cy="369332"/>
          </a:xfrm>
          <a:prstGeom prst="rect">
            <a:avLst/>
          </a:prstGeom>
        </p:spPr>
        <p:txBody>
          <a:bodyPr wrap="none">
            <a:spAutoFit/>
          </a:bodyPr>
          <a:lstStyle/>
          <a:p>
            <a:r>
              <a:rPr lang="en-US" dirty="0" err="1"/>
              <a:t>paywallthemovie.com</a:t>
            </a:r>
            <a:endParaRPr lang="en-US" dirty="0"/>
          </a:p>
        </p:txBody>
      </p:sp>
      <p:pic>
        <p:nvPicPr>
          <p:cNvPr id="6" name="Picture 5">
            <a:extLst>
              <a:ext uri="{FF2B5EF4-FFF2-40B4-BE49-F238E27FC236}">
                <a16:creationId xmlns:a16="http://schemas.microsoft.com/office/drawing/2014/main" id="{02954D06-A863-9347-BF73-32F43988A199}"/>
              </a:ext>
            </a:extLst>
          </p:cNvPr>
          <p:cNvPicPr>
            <a:picLocks noChangeAspect="1"/>
          </p:cNvPicPr>
          <p:nvPr/>
        </p:nvPicPr>
        <p:blipFill>
          <a:blip r:embed="rId4"/>
          <a:stretch>
            <a:fillRect/>
          </a:stretch>
        </p:blipFill>
        <p:spPr>
          <a:xfrm>
            <a:off x="5147484" y="1600201"/>
            <a:ext cx="5859773" cy="4525963"/>
          </a:xfrm>
          <a:prstGeom prst="rect">
            <a:avLst/>
          </a:prstGeom>
        </p:spPr>
      </p:pic>
    </p:spTree>
    <p:extLst>
      <p:ext uri="{BB962C8B-B14F-4D97-AF65-F5344CB8AC3E}">
        <p14:creationId xmlns:p14="http://schemas.microsoft.com/office/powerpoint/2010/main" val="515434605"/>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Relationship between Science and Property</a:t>
            </a:r>
          </a:p>
        </p:txBody>
      </p:sp>
      <p:sp>
        <p:nvSpPr>
          <p:cNvPr id="3" name="Content Placeholder 2"/>
          <p:cNvSpPr>
            <a:spLocks noGrp="1"/>
          </p:cNvSpPr>
          <p:nvPr>
            <p:ph idx="1"/>
          </p:nvPr>
        </p:nvSpPr>
        <p:spPr>
          <a:xfrm>
            <a:off x="838200" y="1909635"/>
            <a:ext cx="10134600" cy="3700751"/>
          </a:xfrm>
        </p:spPr>
        <p:txBody>
          <a:bodyPr>
            <a:normAutofit/>
          </a:bodyPr>
          <a:lstStyle/>
          <a:p>
            <a:r>
              <a:rPr lang="en-US" dirty="0"/>
              <a:t>Intellectual property rights (IPR) cause a decrease of 30% in scientific research and product development </a:t>
            </a:r>
          </a:p>
          <a:p>
            <a:r>
              <a:rPr lang="en-US" dirty="0"/>
              <a:t>Curtails the knowledge use and innovation creation</a:t>
            </a:r>
          </a:p>
          <a:p>
            <a:r>
              <a:rPr lang="en-US" dirty="0"/>
              <a:t>Traditional IPRs based on copying hinder the use of digital information</a:t>
            </a:r>
            <a:endParaRPr lang="en-US" sz="1600" dirty="0"/>
          </a:p>
          <a:p>
            <a:r>
              <a:rPr lang="en-US" dirty="0"/>
              <a:t>How should IPR work for digital commons (scientific knowledge and inventions) that can be shared with others without diminishing their value and are not restricted to use of a particular group?</a:t>
            </a:r>
          </a:p>
        </p:txBody>
      </p:sp>
      <p:sp>
        <p:nvSpPr>
          <p:cNvPr id="4" name="TextBox 3"/>
          <p:cNvSpPr txBox="1"/>
          <p:nvPr/>
        </p:nvSpPr>
        <p:spPr>
          <a:xfrm>
            <a:off x="838200" y="6128435"/>
            <a:ext cx="11157488" cy="646331"/>
          </a:xfrm>
          <a:prstGeom prst="rect">
            <a:avLst/>
          </a:prstGeom>
          <a:noFill/>
        </p:spPr>
        <p:txBody>
          <a:bodyPr wrap="square" rtlCol="0">
            <a:spAutoFit/>
          </a:bodyPr>
          <a:lstStyle/>
          <a:p>
            <a:r>
              <a:rPr lang="en-US" sz="1200" dirty="0"/>
              <a:t>Source: Williams, H.L. (2013). Intellectual Property Rights and Innovation: Evidence from the Human Genome. </a:t>
            </a:r>
            <a:r>
              <a:rPr lang="en-US" sz="1200" i="1" dirty="0"/>
              <a:t>Journal of Political Economy</a:t>
            </a:r>
            <a:r>
              <a:rPr lang="en-US" sz="1200" dirty="0"/>
              <a:t>, 121(1): 1-27; </a:t>
            </a:r>
          </a:p>
          <a:p>
            <a:r>
              <a:rPr lang="en-US" sz="1200" dirty="0"/>
              <a:t>Brown, C. (2009). </a:t>
            </a:r>
            <a:r>
              <a:rPr lang="en-US" sz="1200" dirty="0" err="1"/>
              <a:t>Ayresian</a:t>
            </a:r>
            <a:r>
              <a:rPr lang="en-US" sz="1200" dirty="0"/>
              <a:t> technology, Schumpeterian innovation, and the Bayh-Dole Act. </a:t>
            </a:r>
            <a:r>
              <a:rPr lang="en-US" sz="1200" i="1" dirty="0"/>
              <a:t>Journal of Economic Issues</a:t>
            </a:r>
            <a:r>
              <a:rPr lang="en-US" sz="1200" dirty="0"/>
              <a:t>, 43(2): 477-486; Pearce, J.M. (2013). Open-source nanotechnology: Solutions to a modern intellectual property tragedy. </a:t>
            </a:r>
            <a:r>
              <a:rPr lang="en-US" sz="1200" i="1" dirty="0"/>
              <a:t>Nano Today</a:t>
            </a:r>
            <a:r>
              <a:rPr lang="en-US" sz="1200" dirty="0"/>
              <a:t>, 8(4): 339-341. </a:t>
            </a:r>
          </a:p>
        </p:txBody>
      </p:sp>
    </p:spTree>
    <p:extLst>
      <p:ext uri="{BB962C8B-B14F-4D97-AF65-F5344CB8AC3E}">
        <p14:creationId xmlns:p14="http://schemas.microsoft.com/office/powerpoint/2010/main" val="2072167461"/>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A8219-5C0C-5449-9B1B-3A9186517452}"/>
              </a:ext>
            </a:extLst>
          </p:cNvPr>
          <p:cNvSpPr>
            <a:spLocks noGrp="1"/>
          </p:cNvSpPr>
          <p:nvPr>
            <p:ph type="title"/>
          </p:nvPr>
        </p:nvSpPr>
        <p:spPr/>
        <p:txBody>
          <a:bodyPr/>
          <a:lstStyle/>
          <a:p>
            <a:r>
              <a:rPr lang="en-TR" b="1" dirty="0"/>
              <a:t>Vicious Circle</a:t>
            </a:r>
          </a:p>
        </p:txBody>
      </p:sp>
      <p:graphicFrame>
        <p:nvGraphicFramePr>
          <p:cNvPr id="9" name="Content Placeholder 8">
            <a:extLst>
              <a:ext uri="{FF2B5EF4-FFF2-40B4-BE49-F238E27FC236}">
                <a16:creationId xmlns:a16="http://schemas.microsoft.com/office/drawing/2014/main" id="{4B8C5290-0D35-1F44-9933-358B3E5A28B7}"/>
              </a:ext>
            </a:extLst>
          </p:cNvPr>
          <p:cNvGraphicFramePr>
            <a:graphicFrameLocks noGrp="1"/>
          </p:cNvGraphicFramePr>
          <p:nvPr>
            <p:ph idx="1"/>
            <p:extLst>
              <p:ext uri="{D42A27DB-BD31-4B8C-83A1-F6EECF244321}">
                <p14:modId xmlns:p14="http://schemas.microsoft.com/office/powerpoint/2010/main" val="3838067649"/>
              </p:ext>
            </p:extLst>
          </p:nvPr>
        </p:nvGraphicFramePr>
        <p:xfrm>
          <a:off x="838200" y="1115878"/>
          <a:ext cx="11126492" cy="51144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a:extLst>
              <a:ext uri="{FF2B5EF4-FFF2-40B4-BE49-F238E27FC236}">
                <a16:creationId xmlns:a16="http://schemas.microsoft.com/office/drawing/2014/main" id="{3E6CA132-CFFF-B942-82B1-70EBD5B6885E}"/>
              </a:ext>
            </a:extLst>
          </p:cNvPr>
          <p:cNvSpPr txBox="1"/>
          <p:nvPr/>
        </p:nvSpPr>
        <p:spPr>
          <a:xfrm>
            <a:off x="1540701" y="6534846"/>
            <a:ext cx="7380034" cy="307777"/>
          </a:xfrm>
          <a:prstGeom prst="rect">
            <a:avLst/>
          </a:prstGeom>
          <a:noFill/>
        </p:spPr>
        <p:txBody>
          <a:bodyPr wrap="none" rtlCol="0">
            <a:spAutoFit/>
          </a:bodyPr>
          <a:lstStyle/>
          <a:p>
            <a:r>
              <a:rPr lang="en-US" sz="1400" dirty="0"/>
              <a:t>Source: </a:t>
            </a:r>
            <a:r>
              <a:rPr lang="en-US" sz="1400" dirty="0" err="1"/>
              <a:t>Brembs</a:t>
            </a:r>
            <a:r>
              <a:rPr lang="en-US" sz="1400" dirty="0"/>
              <a:t>, B. et al. (2022). Replacing academic journals. https://</a:t>
            </a:r>
            <a:r>
              <a:rPr lang="en-US" sz="1400" dirty="0" err="1"/>
              <a:t>zenodo.org</a:t>
            </a:r>
            <a:r>
              <a:rPr lang="en-US" sz="1400" dirty="0"/>
              <a:t>/record/5793611 </a:t>
            </a:r>
            <a:endParaRPr lang="en-TR" sz="1400" dirty="0"/>
          </a:p>
        </p:txBody>
      </p:sp>
    </p:spTree>
    <p:extLst>
      <p:ext uri="{BB962C8B-B14F-4D97-AF65-F5344CB8AC3E}">
        <p14:creationId xmlns:p14="http://schemas.microsoft.com/office/powerpoint/2010/main" val="3077707730"/>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16BA4-65DB-004C-900C-EE8042A67297}"/>
              </a:ext>
            </a:extLst>
          </p:cNvPr>
          <p:cNvSpPr>
            <a:spLocks noGrp="1"/>
          </p:cNvSpPr>
          <p:nvPr>
            <p:ph type="title"/>
          </p:nvPr>
        </p:nvSpPr>
        <p:spPr>
          <a:xfrm>
            <a:off x="304801" y="0"/>
            <a:ext cx="11751127" cy="1325563"/>
          </a:xfrm>
        </p:spPr>
        <p:txBody>
          <a:bodyPr>
            <a:normAutofit/>
          </a:bodyPr>
          <a:lstStyle/>
          <a:p>
            <a:r>
              <a:rPr lang="en-TR" dirty="0"/>
              <a:t>OA thru Transformative Agreements vs OA Archives</a:t>
            </a:r>
          </a:p>
        </p:txBody>
      </p:sp>
      <p:sp>
        <p:nvSpPr>
          <p:cNvPr id="3" name="Content Placeholder 2">
            <a:extLst>
              <a:ext uri="{FF2B5EF4-FFF2-40B4-BE49-F238E27FC236}">
                <a16:creationId xmlns:a16="http://schemas.microsoft.com/office/drawing/2014/main" id="{9E70F846-6A4D-384B-B46E-F4CEAD1C2AC8}"/>
              </a:ext>
            </a:extLst>
          </p:cNvPr>
          <p:cNvSpPr>
            <a:spLocks noGrp="1"/>
          </p:cNvSpPr>
          <p:nvPr>
            <p:ph idx="1"/>
          </p:nvPr>
        </p:nvSpPr>
        <p:spPr>
          <a:xfrm>
            <a:off x="418454" y="1325563"/>
            <a:ext cx="11637474" cy="4677672"/>
          </a:xfrm>
        </p:spPr>
        <p:txBody>
          <a:bodyPr>
            <a:normAutofit lnSpcReduction="10000"/>
          </a:bodyPr>
          <a:lstStyle/>
          <a:p>
            <a:r>
              <a:rPr lang="en-US" sz="3200" b="0" i="0" dirty="0">
                <a:solidFill>
                  <a:srgbClr val="000000"/>
                </a:solidFill>
                <a:effectLst/>
              </a:rPr>
              <a:t>TAs (Licensed access to journals + OA publishing):  </a:t>
            </a:r>
          </a:p>
          <a:p>
            <a:pPr lvl="1"/>
            <a:r>
              <a:rPr lang="en-US" sz="2800" b="0" i="0" dirty="0">
                <a:solidFill>
                  <a:srgbClr val="000000"/>
                </a:solidFill>
                <a:effectLst/>
              </a:rPr>
              <a:t>“shift costs from authors to institutions”</a:t>
            </a:r>
          </a:p>
          <a:p>
            <a:pPr lvl="1"/>
            <a:r>
              <a:rPr lang="en-US" sz="2800" b="0" i="0" dirty="0">
                <a:solidFill>
                  <a:srgbClr val="000000"/>
                </a:solidFill>
                <a:effectLst/>
              </a:rPr>
              <a:t>provide additional revenues to publishers  </a:t>
            </a:r>
          </a:p>
          <a:p>
            <a:r>
              <a:rPr lang="en-US" sz="3200" b="0" i="0" dirty="0">
                <a:solidFill>
                  <a:srgbClr val="000000"/>
                </a:solidFill>
                <a:effectLst/>
              </a:rPr>
              <a:t>OA Archives (aka “Green Road”) </a:t>
            </a:r>
          </a:p>
          <a:p>
            <a:pPr lvl="1"/>
            <a:r>
              <a:rPr lang="en-US" sz="2800" b="0" i="0" dirty="0">
                <a:solidFill>
                  <a:srgbClr val="000000"/>
                </a:solidFill>
                <a:effectLst/>
              </a:rPr>
              <a:t>“does not risk increasing the costs that should be paid by institutions to publishers”</a:t>
            </a:r>
          </a:p>
          <a:p>
            <a:pPr lvl="1"/>
            <a:r>
              <a:rPr lang="en-US" sz="2800" dirty="0">
                <a:solidFill>
                  <a:srgbClr val="000000"/>
                </a:solidFill>
              </a:rPr>
              <a:t>“</a:t>
            </a:r>
            <a:r>
              <a:rPr lang="en-US" sz="2800" b="0" i="0" dirty="0">
                <a:solidFill>
                  <a:srgbClr val="000000"/>
                </a:solidFill>
                <a:effectLst/>
              </a:rPr>
              <a:t>does not suffer from the uncertainties and latency of negotiation processes” </a:t>
            </a:r>
          </a:p>
          <a:p>
            <a:pPr lvl="1"/>
            <a:r>
              <a:rPr lang="en-US" sz="2800" b="0" i="0" dirty="0">
                <a:solidFill>
                  <a:srgbClr val="000000"/>
                </a:solidFill>
                <a:effectLst/>
              </a:rPr>
              <a:t>“poses no equity problem, whereas transformative agreements can be more or less advantageous, depending on the negotiating strength of institutions or their consortia with the publishers”</a:t>
            </a:r>
            <a:endParaRPr lang="en-TR" sz="2800" dirty="0"/>
          </a:p>
        </p:txBody>
      </p:sp>
      <p:sp>
        <p:nvSpPr>
          <p:cNvPr id="4" name="TextBox 3">
            <a:extLst>
              <a:ext uri="{FF2B5EF4-FFF2-40B4-BE49-F238E27FC236}">
                <a16:creationId xmlns:a16="http://schemas.microsoft.com/office/drawing/2014/main" id="{0B08D327-23F1-874E-B29E-B6C2540DECE6}"/>
              </a:ext>
            </a:extLst>
          </p:cNvPr>
          <p:cNvSpPr txBox="1"/>
          <p:nvPr/>
        </p:nvSpPr>
        <p:spPr>
          <a:xfrm>
            <a:off x="136071" y="6216203"/>
            <a:ext cx="11919857" cy="646331"/>
          </a:xfrm>
          <a:prstGeom prst="rect">
            <a:avLst/>
          </a:prstGeom>
          <a:noFill/>
        </p:spPr>
        <p:txBody>
          <a:bodyPr wrap="square">
            <a:spAutoFit/>
          </a:bodyPr>
          <a:lstStyle/>
          <a:p>
            <a:r>
              <a:rPr lang="en-US" sz="1200" b="0" i="0" dirty="0">
                <a:solidFill>
                  <a:srgbClr val="000000"/>
                </a:solidFill>
                <a:effectLst/>
              </a:rPr>
              <a:t>Source: </a:t>
            </a:r>
            <a:r>
              <a:rPr lang="en-US" sz="1200" b="0" i="0" dirty="0" err="1">
                <a:solidFill>
                  <a:srgbClr val="000000"/>
                </a:solidFill>
                <a:effectLst/>
              </a:rPr>
              <a:t>Capocasa</a:t>
            </a:r>
            <a:r>
              <a:rPr lang="en-US" sz="1200" b="0" i="0" dirty="0">
                <a:solidFill>
                  <a:srgbClr val="000000"/>
                </a:solidFill>
                <a:effectLst/>
              </a:rPr>
              <a:t>, M., et al. (2022). A light in the dark: open access to medical literature and the COVID-19 pandemic. </a:t>
            </a:r>
            <a:r>
              <a:rPr lang="en-US" sz="1200" b="0" i="1" dirty="0">
                <a:solidFill>
                  <a:srgbClr val="000000"/>
                </a:solidFill>
                <a:effectLst/>
              </a:rPr>
              <a:t>Information Research, 27</a:t>
            </a:r>
            <a:r>
              <a:rPr lang="en-US" sz="1200" b="0" i="0" dirty="0">
                <a:solidFill>
                  <a:srgbClr val="000000"/>
                </a:solidFill>
                <a:effectLst/>
              </a:rPr>
              <a:t>(2), paper 929. http://</a:t>
            </a:r>
            <a:r>
              <a:rPr lang="en-US" sz="1200" b="0" i="0" dirty="0" err="1">
                <a:solidFill>
                  <a:srgbClr val="000000"/>
                </a:solidFill>
                <a:effectLst/>
              </a:rPr>
              <a:t>InformationR.net</a:t>
            </a:r>
            <a:r>
              <a:rPr lang="en-US" sz="1200" b="0" i="0" dirty="0">
                <a:solidFill>
                  <a:srgbClr val="000000"/>
                </a:solidFill>
                <a:effectLst/>
              </a:rPr>
              <a:t>/</a:t>
            </a:r>
            <a:r>
              <a:rPr lang="en-US" sz="1200" b="0" i="0" dirty="0" err="1">
                <a:solidFill>
                  <a:srgbClr val="000000"/>
                </a:solidFill>
                <a:effectLst/>
              </a:rPr>
              <a:t>ir</a:t>
            </a:r>
            <a:r>
              <a:rPr lang="en-US" sz="1200" b="0" i="0" dirty="0">
                <a:solidFill>
                  <a:srgbClr val="000000"/>
                </a:solidFill>
                <a:effectLst/>
              </a:rPr>
              <a:t>/27-2/paper929.html; </a:t>
            </a:r>
            <a:r>
              <a:rPr lang="en-US" sz="1200" b="0" i="0" dirty="0">
                <a:solidFill>
                  <a:srgbClr val="333333"/>
                </a:solidFill>
                <a:effectLst/>
              </a:rPr>
              <a:t>Butler, L-A. et al. (2022). The Oligopoly's Shift to Open Access. How For-Profit Publishers Benefit from Article Processing Charges (Version v1). </a:t>
            </a:r>
            <a:r>
              <a:rPr lang="en-US" sz="1200" b="0" i="0" dirty="0" err="1">
                <a:solidFill>
                  <a:srgbClr val="333333"/>
                </a:solidFill>
                <a:effectLst/>
              </a:rPr>
              <a:t>Zenodo</a:t>
            </a:r>
            <a:r>
              <a:rPr lang="en-US" sz="1200" b="0" i="0" dirty="0">
                <a:solidFill>
                  <a:srgbClr val="333333"/>
                </a:solidFill>
                <a:effectLst/>
              </a:rPr>
              <a:t>. https://</a:t>
            </a:r>
            <a:r>
              <a:rPr lang="en-US" sz="1200" b="0" i="0" dirty="0" err="1">
                <a:solidFill>
                  <a:srgbClr val="333333"/>
                </a:solidFill>
                <a:effectLst/>
              </a:rPr>
              <a:t>doi.org</a:t>
            </a:r>
            <a:r>
              <a:rPr lang="en-US" sz="1200" b="0" i="0" dirty="0">
                <a:solidFill>
                  <a:srgbClr val="333333"/>
                </a:solidFill>
                <a:effectLst/>
              </a:rPr>
              <a:t>/10.5281/zenodo.7057144</a:t>
            </a:r>
            <a:endParaRPr lang="en-TR" sz="1200" dirty="0"/>
          </a:p>
        </p:txBody>
      </p:sp>
    </p:spTree>
    <p:extLst>
      <p:ext uri="{BB962C8B-B14F-4D97-AF65-F5344CB8AC3E}">
        <p14:creationId xmlns:p14="http://schemas.microsoft.com/office/powerpoint/2010/main" val="1038399833"/>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62AE0-B8A8-EE4A-AA91-367E03A57917}"/>
              </a:ext>
            </a:extLst>
          </p:cNvPr>
          <p:cNvSpPr>
            <a:spLocks noGrp="1"/>
          </p:cNvSpPr>
          <p:nvPr>
            <p:ph type="title"/>
          </p:nvPr>
        </p:nvSpPr>
        <p:spPr/>
        <p:txBody>
          <a:bodyPr/>
          <a:lstStyle/>
          <a:p>
            <a:r>
              <a:rPr lang="en-US" b="0" i="0" dirty="0">
                <a:solidFill>
                  <a:srgbClr val="000000"/>
                </a:solidFill>
                <a:effectLst/>
              </a:rPr>
              <a:t>Word of the Year 2019: “climate emergency”</a:t>
            </a:r>
            <a:endParaRPr lang="en-TR" dirty="0"/>
          </a:p>
        </p:txBody>
      </p:sp>
      <p:pic>
        <p:nvPicPr>
          <p:cNvPr id="5" name="Content Placeholder 4">
            <a:extLst>
              <a:ext uri="{FF2B5EF4-FFF2-40B4-BE49-F238E27FC236}">
                <a16:creationId xmlns:a16="http://schemas.microsoft.com/office/drawing/2014/main" id="{2E4CF50A-0BF3-7446-8F12-B24BF5B6F529}"/>
              </a:ext>
            </a:extLst>
          </p:cNvPr>
          <p:cNvPicPr>
            <a:picLocks noGrp="1" noChangeAspect="1"/>
          </p:cNvPicPr>
          <p:nvPr>
            <p:ph sz="half" idx="1"/>
          </p:nvPr>
        </p:nvPicPr>
        <p:blipFill>
          <a:blip r:embed="rId3"/>
          <a:stretch>
            <a:fillRect/>
          </a:stretch>
        </p:blipFill>
        <p:spPr>
          <a:xfrm>
            <a:off x="23950" y="1880557"/>
            <a:ext cx="6703670" cy="4175185"/>
          </a:xfrm>
          <a:prstGeom prst="rect">
            <a:avLst/>
          </a:prstGeom>
        </p:spPr>
      </p:pic>
      <p:pic>
        <p:nvPicPr>
          <p:cNvPr id="8" name="Content Placeholder 7">
            <a:extLst>
              <a:ext uri="{FF2B5EF4-FFF2-40B4-BE49-F238E27FC236}">
                <a16:creationId xmlns:a16="http://schemas.microsoft.com/office/drawing/2014/main" id="{DCDF2428-7A58-6B40-BBE5-8AED492A3516}"/>
              </a:ext>
            </a:extLst>
          </p:cNvPr>
          <p:cNvPicPr>
            <a:picLocks noGrp="1" noChangeAspect="1"/>
          </p:cNvPicPr>
          <p:nvPr>
            <p:ph sz="half" idx="2"/>
          </p:nvPr>
        </p:nvPicPr>
        <p:blipFill>
          <a:blip r:embed="rId4"/>
          <a:stretch>
            <a:fillRect/>
          </a:stretch>
        </p:blipFill>
        <p:spPr>
          <a:xfrm>
            <a:off x="7065861" y="2449898"/>
            <a:ext cx="4928450" cy="3605843"/>
          </a:xfrm>
          <a:prstGeom prst="rect">
            <a:avLst/>
          </a:prstGeom>
        </p:spPr>
      </p:pic>
      <p:sp>
        <p:nvSpPr>
          <p:cNvPr id="7" name="TextBox 6">
            <a:extLst>
              <a:ext uri="{FF2B5EF4-FFF2-40B4-BE49-F238E27FC236}">
                <a16:creationId xmlns:a16="http://schemas.microsoft.com/office/drawing/2014/main" id="{7767C741-9B3E-C848-9906-8E555C236A8D}"/>
              </a:ext>
            </a:extLst>
          </p:cNvPr>
          <p:cNvSpPr txBox="1"/>
          <p:nvPr/>
        </p:nvSpPr>
        <p:spPr>
          <a:xfrm>
            <a:off x="838200" y="6354375"/>
            <a:ext cx="6098874" cy="276999"/>
          </a:xfrm>
          <a:prstGeom prst="rect">
            <a:avLst/>
          </a:prstGeom>
          <a:noFill/>
        </p:spPr>
        <p:txBody>
          <a:bodyPr wrap="square">
            <a:spAutoFit/>
          </a:bodyPr>
          <a:lstStyle/>
          <a:p>
            <a:r>
              <a:rPr lang="en-TR" sz="1200" dirty="0"/>
              <a:t>Source: https://languages.oup.com/word-of-the-year/2019/</a:t>
            </a:r>
          </a:p>
        </p:txBody>
      </p:sp>
      <p:sp>
        <p:nvSpPr>
          <p:cNvPr id="9" name="TextBox 8">
            <a:extLst>
              <a:ext uri="{FF2B5EF4-FFF2-40B4-BE49-F238E27FC236}">
                <a16:creationId xmlns:a16="http://schemas.microsoft.com/office/drawing/2014/main" id="{1EA0F2AE-29DF-004B-B7E8-6A4BA40A39DC}"/>
              </a:ext>
            </a:extLst>
          </p:cNvPr>
          <p:cNvSpPr txBox="1"/>
          <p:nvPr/>
        </p:nvSpPr>
        <p:spPr>
          <a:xfrm>
            <a:off x="9028078" y="6354375"/>
            <a:ext cx="1471172" cy="276999"/>
          </a:xfrm>
          <a:prstGeom prst="rect">
            <a:avLst/>
          </a:prstGeom>
          <a:noFill/>
        </p:spPr>
        <p:txBody>
          <a:bodyPr wrap="none" rtlCol="0">
            <a:spAutoFit/>
          </a:bodyPr>
          <a:lstStyle/>
          <a:p>
            <a:r>
              <a:rPr lang="en-TR" sz="1200" dirty="0"/>
              <a:t>Source: Shutterstock</a:t>
            </a:r>
          </a:p>
        </p:txBody>
      </p:sp>
    </p:spTree>
    <p:extLst>
      <p:ext uri="{BB962C8B-B14F-4D97-AF65-F5344CB8AC3E}">
        <p14:creationId xmlns:p14="http://schemas.microsoft.com/office/powerpoint/2010/main" val="2549048423"/>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5C7B2-BAE4-B644-B33C-0760E1CC705B}"/>
              </a:ext>
            </a:extLst>
          </p:cNvPr>
          <p:cNvSpPr>
            <a:spLocks noGrp="1"/>
          </p:cNvSpPr>
          <p:nvPr>
            <p:ph type="title"/>
          </p:nvPr>
        </p:nvSpPr>
        <p:spPr/>
        <p:txBody>
          <a:bodyPr/>
          <a:lstStyle/>
          <a:p>
            <a:r>
              <a:rPr lang="en-TR" dirty="0"/>
              <a:t>“Identify the most severe risks on a global scale over the next 10 years”</a:t>
            </a:r>
          </a:p>
        </p:txBody>
      </p:sp>
      <p:sp>
        <p:nvSpPr>
          <p:cNvPr id="3" name="Content Placeholder 2">
            <a:extLst>
              <a:ext uri="{FF2B5EF4-FFF2-40B4-BE49-F238E27FC236}">
                <a16:creationId xmlns:a16="http://schemas.microsoft.com/office/drawing/2014/main" id="{838E4067-D828-094D-A656-F7066DD46FF6}"/>
              </a:ext>
            </a:extLst>
          </p:cNvPr>
          <p:cNvSpPr>
            <a:spLocks noGrp="1"/>
          </p:cNvSpPr>
          <p:nvPr>
            <p:ph idx="1"/>
          </p:nvPr>
        </p:nvSpPr>
        <p:spPr/>
        <p:txBody>
          <a:bodyPr/>
          <a:lstStyle/>
          <a:p>
            <a:endParaRPr lang="en-TR"/>
          </a:p>
        </p:txBody>
      </p:sp>
      <p:sp>
        <p:nvSpPr>
          <p:cNvPr id="5" name="TextBox 4">
            <a:extLst>
              <a:ext uri="{FF2B5EF4-FFF2-40B4-BE49-F238E27FC236}">
                <a16:creationId xmlns:a16="http://schemas.microsoft.com/office/drawing/2014/main" id="{2217B5BA-5C6B-D549-BC40-1650A5EB8E3C}"/>
              </a:ext>
            </a:extLst>
          </p:cNvPr>
          <p:cNvSpPr txBox="1"/>
          <p:nvPr/>
        </p:nvSpPr>
        <p:spPr>
          <a:xfrm>
            <a:off x="2220003" y="6492875"/>
            <a:ext cx="7751994" cy="276999"/>
          </a:xfrm>
          <a:prstGeom prst="rect">
            <a:avLst/>
          </a:prstGeom>
          <a:noFill/>
        </p:spPr>
        <p:txBody>
          <a:bodyPr wrap="none" rtlCol="0">
            <a:spAutoFit/>
          </a:bodyPr>
          <a:lstStyle/>
          <a:p>
            <a:r>
              <a:rPr lang="en-TR" sz="1200" dirty="0"/>
              <a:t>Source: The Global Risks Report, 2022, p. 14. </a:t>
            </a:r>
            <a:r>
              <a:rPr lang="en-US" sz="1200" dirty="0"/>
              <a:t>https://www3.weforum.org/docs/WEF_The_Global_Risks_Report_2022.pdf</a:t>
            </a:r>
            <a:endParaRPr lang="en-TR" sz="1200" dirty="0"/>
          </a:p>
        </p:txBody>
      </p:sp>
      <p:pic>
        <p:nvPicPr>
          <p:cNvPr id="6" name="Picture 5">
            <a:extLst>
              <a:ext uri="{FF2B5EF4-FFF2-40B4-BE49-F238E27FC236}">
                <a16:creationId xmlns:a16="http://schemas.microsoft.com/office/drawing/2014/main" id="{F4A775F3-4583-AF4B-B29F-08DB16101C82}"/>
              </a:ext>
            </a:extLst>
          </p:cNvPr>
          <p:cNvPicPr>
            <a:picLocks noChangeAspect="1"/>
          </p:cNvPicPr>
          <p:nvPr/>
        </p:nvPicPr>
        <p:blipFill>
          <a:blip r:embed="rId3"/>
          <a:stretch>
            <a:fillRect/>
          </a:stretch>
        </p:blipFill>
        <p:spPr>
          <a:xfrm>
            <a:off x="197583" y="1848644"/>
            <a:ext cx="11796833" cy="4305300"/>
          </a:xfrm>
          <a:prstGeom prst="rect">
            <a:avLst/>
          </a:prstGeom>
        </p:spPr>
      </p:pic>
    </p:spTree>
    <p:extLst>
      <p:ext uri="{BB962C8B-B14F-4D97-AF65-F5344CB8AC3E}">
        <p14:creationId xmlns:p14="http://schemas.microsoft.com/office/powerpoint/2010/main" val="38184616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Way Forward: Open Science</a:t>
            </a:r>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1517115575"/>
              </p:ext>
            </p:extLst>
          </p:nvPr>
        </p:nvGraphicFramePr>
        <p:xfrm>
          <a:off x="2067560" y="1549401"/>
          <a:ext cx="3083560" cy="3957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7264504" y="6538437"/>
            <a:ext cx="3375924" cy="307777"/>
          </a:xfrm>
          <a:prstGeom prst="rect">
            <a:avLst/>
          </a:prstGeom>
          <a:noFill/>
        </p:spPr>
        <p:txBody>
          <a:bodyPr wrap="none" rtlCol="0">
            <a:spAutoFit/>
          </a:bodyPr>
          <a:lstStyle/>
          <a:p>
            <a:r>
              <a:rPr lang="en-US" sz="1400" dirty="0"/>
              <a:t>Source: Open Science by Design, 2018, p. 24</a:t>
            </a:r>
          </a:p>
        </p:txBody>
      </p:sp>
      <p:graphicFrame>
        <p:nvGraphicFramePr>
          <p:cNvPr id="8" name="Content Placeholder 5"/>
          <p:cNvGraphicFramePr>
            <a:graphicFrameLocks/>
          </p:cNvGraphicFramePr>
          <p:nvPr/>
        </p:nvGraphicFramePr>
        <p:xfrm>
          <a:off x="7603550" y="1635759"/>
          <a:ext cx="2525970" cy="395732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nvGraphicFramePr>
        <p:xfrm>
          <a:off x="5313680" y="2052320"/>
          <a:ext cx="2082800" cy="70104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2" name="Right Arrow 11"/>
          <p:cNvSpPr/>
          <p:nvPr/>
        </p:nvSpPr>
        <p:spPr>
          <a:xfrm>
            <a:off x="5313680" y="3286760"/>
            <a:ext cx="2082800" cy="648000"/>
          </a:xfrm>
          <a:prstGeom prst="rightArrow">
            <a:avLst/>
          </a:prstGeom>
          <a:blipFill rotWithShape="0">
            <a:blip r:embed="rId18"/>
            <a:stretch>
              <a:fillRect/>
            </a:stretch>
          </a:blipFill>
        </p:spPr>
        <p:style>
          <a:lnRef idx="2">
            <a:schemeClr val="lt1">
              <a:hueOff val="0"/>
              <a:satOff val="0"/>
              <a:lumOff val="0"/>
              <a:alphaOff val="0"/>
            </a:schemeClr>
          </a:lnRef>
          <a:fillRef idx="1">
            <a:scrgbClr r="0" g="0" b="0"/>
          </a:fillRef>
          <a:effectRef idx="0">
            <a:schemeClr val="accent1">
              <a:shade val="50000"/>
              <a:hueOff val="0"/>
              <a:satOff val="0"/>
              <a:lumOff val="0"/>
              <a:alphaOff val="0"/>
            </a:schemeClr>
          </a:effectRef>
          <a:fontRef idx="minor">
            <a:schemeClr val="lt1"/>
          </a:fontRef>
        </p:style>
      </p:sp>
      <p:sp>
        <p:nvSpPr>
          <p:cNvPr id="13" name="Right Arrow 12"/>
          <p:cNvSpPr/>
          <p:nvPr/>
        </p:nvSpPr>
        <p:spPr>
          <a:xfrm>
            <a:off x="5313680" y="4608680"/>
            <a:ext cx="2082800" cy="648000"/>
          </a:xfrm>
          <a:prstGeom prst="rightArrow">
            <a:avLst/>
          </a:prstGeom>
          <a:blipFill rotWithShape="0">
            <a:blip r:embed="rId18"/>
            <a:stretch>
              <a:fillRect/>
            </a:stretch>
          </a:blipFill>
        </p:spPr>
        <p:style>
          <a:lnRef idx="2">
            <a:schemeClr val="lt1">
              <a:hueOff val="0"/>
              <a:satOff val="0"/>
              <a:lumOff val="0"/>
              <a:alphaOff val="0"/>
            </a:schemeClr>
          </a:lnRef>
          <a:fillRef idx="1">
            <a:scrgbClr r="0" g="0" b="0"/>
          </a:fillRef>
          <a:effectRef idx="0">
            <a:schemeClr val="accent1">
              <a:shade val="50000"/>
              <a:hueOff val="0"/>
              <a:satOff val="0"/>
              <a:lumOff val="0"/>
              <a:alphaOff val="0"/>
            </a:schemeClr>
          </a:effectRef>
          <a:fontRef idx="minor">
            <a:schemeClr val="lt1"/>
          </a:fontRef>
        </p:style>
      </p:sp>
    </p:spTree>
    <p:extLst>
      <p:ext uri="{BB962C8B-B14F-4D97-AF65-F5344CB8AC3E}">
        <p14:creationId xmlns:p14="http://schemas.microsoft.com/office/powerpoint/2010/main" val="1681252901"/>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50629-329F-3C46-A463-EF2298B6E60A}"/>
              </a:ext>
            </a:extLst>
          </p:cNvPr>
          <p:cNvSpPr>
            <a:spLocks noGrp="1"/>
          </p:cNvSpPr>
          <p:nvPr>
            <p:ph type="ctrTitle"/>
          </p:nvPr>
        </p:nvSpPr>
        <p:spPr>
          <a:xfrm>
            <a:off x="543337" y="2673002"/>
            <a:ext cx="11105322" cy="1420929"/>
          </a:xfrm>
        </p:spPr>
        <p:txBody>
          <a:bodyPr>
            <a:normAutofit fontScale="90000"/>
          </a:bodyPr>
          <a:lstStyle/>
          <a:p>
            <a:pPr>
              <a:spcBef>
                <a:spcPts val="1200"/>
              </a:spcBef>
            </a:pPr>
            <a:r>
              <a:rPr lang="en-TR" b="1" dirty="0">
                <a:latin typeface="Calibri" panose="020F0502020204030204" pitchFamily="34" charset="0"/>
                <a:cs typeface="Calibri" panose="020F0502020204030204" pitchFamily="34" charset="0"/>
              </a:rPr>
              <a:t>Open Access:</a:t>
            </a:r>
            <a:br>
              <a:rPr lang="en-TR" b="1" dirty="0">
                <a:latin typeface="Calibri" panose="020F0502020204030204" pitchFamily="34" charset="0"/>
                <a:cs typeface="Calibri" panose="020F0502020204030204" pitchFamily="34" charset="0"/>
              </a:rPr>
            </a:br>
            <a:br>
              <a:rPr lang="en-TR" sz="900" b="1" dirty="0">
                <a:latin typeface="Calibri" panose="020F0502020204030204" pitchFamily="34" charset="0"/>
                <a:cs typeface="Calibri" panose="020F0502020204030204" pitchFamily="34" charset="0"/>
              </a:rPr>
            </a:br>
            <a:r>
              <a:rPr lang="en-TR" sz="4400" b="1" dirty="0">
                <a:latin typeface="Calibri" panose="020F0502020204030204" pitchFamily="34" charset="0"/>
                <a:cs typeface="Calibri" panose="020F0502020204030204" pitchFamily="34" charset="0"/>
              </a:rPr>
              <a:t>The Key Driver To Address Grand Challenges</a:t>
            </a:r>
            <a:br>
              <a:rPr lang="en-TR" sz="4400" b="1" dirty="0">
                <a:latin typeface="Calibri" panose="020F0502020204030204" pitchFamily="34" charset="0"/>
                <a:cs typeface="Calibri" panose="020F0502020204030204" pitchFamily="34" charset="0"/>
              </a:rPr>
            </a:br>
            <a:br>
              <a:rPr lang="en-TR" sz="1100" b="1" dirty="0">
                <a:latin typeface="Calibri" panose="020F0502020204030204" pitchFamily="34" charset="0"/>
                <a:cs typeface="Calibri" panose="020F0502020204030204" pitchFamily="34" charset="0"/>
              </a:rPr>
            </a:br>
            <a:r>
              <a:rPr lang="az-Cyrl-AZ" sz="3100" b="1" dirty="0">
                <a:solidFill>
                  <a:schemeClr val="bg2">
                    <a:lumMod val="75000"/>
                  </a:schemeClr>
                </a:solidFill>
                <a:latin typeface="Calibri" panose="020F0502020204030204" pitchFamily="34" charset="0"/>
                <a:cs typeface="Calibri" panose="020F0502020204030204" pitchFamily="34" charset="0"/>
              </a:rPr>
              <a:t>Ашық қолжетімділік: </a:t>
            </a:r>
            <a:br>
              <a:rPr lang="tr-TR" sz="3100" b="1" dirty="0">
                <a:solidFill>
                  <a:schemeClr val="bg2">
                    <a:lumMod val="75000"/>
                  </a:schemeClr>
                </a:solidFill>
                <a:latin typeface="Calibri" panose="020F0502020204030204" pitchFamily="34" charset="0"/>
                <a:cs typeface="Calibri" panose="020F0502020204030204" pitchFamily="34" charset="0"/>
              </a:rPr>
            </a:br>
            <a:r>
              <a:rPr lang="az-Cyrl-AZ" sz="3100" b="1" dirty="0">
                <a:solidFill>
                  <a:schemeClr val="bg2">
                    <a:lumMod val="75000"/>
                  </a:schemeClr>
                </a:solidFill>
                <a:latin typeface="Calibri" panose="020F0502020204030204" pitchFamily="34" charset="0"/>
                <a:cs typeface="Calibri" panose="020F0502020204030204" pitchFamily="34" charset="0"/>
              </a:rPr>
              <a:t>үлкен мәселелерді шешуге арналған негізгі драйвер</a:t>
            </a:r>
            <a:endParaRPr lang="en-TR" sz="4800" b="1" dirty="0">
              <a:solidFill>
                <a:schemeClr val="bg2">
                  <a:lumMod val="75000"/>
                </a:schemeClr>
              </a:solidFill>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8D3D90DA-67C0-5B40-8F70-1A4CA8D311F8}"/>
              </a:ext>
            </a:extLst>
          </p:cNvPr>
          <p:cNvSpPr>
            <a:spLocks noGrp="1"/>
          </p:cNvSpPr>
          <p:nvPr>
            <p:ph type="subTitle" idx="1"/>
          </p:nvPr>
        </p:nvSpPr>
        <p:spPr>
          <a:xfrm>
            <a:off x="1524000" y="4403896"/>
            <a:ext cx="9144000" cy="1565754"/>
          </a:xfrm>
        </p:spPr>
        <p:txBody>
          <a:bodyPr>
            <a:normAutofit fontScale="77500" lnSpcReduction="20000"/>
          </a:bodyPr>
          <a:lstStyle/>
          <a:p>
            <a:r>
              <a:rPr lang="en-TR" b="1" dirty="0"/>
              <a:t>Yaşar Tonta</a:t>
            </a:r>
          </a:p>
          <a:p>
            <a:r>
              <a:rPr lang="en-TR" sz="2200" dirty="0"/>
              <a:t>Hacettepe University Department of Information Management</a:t>
            </a:r>
          </a:p>
          <a:p>
            <a:r>
              <a:rPr lang="en-US" sz="2200" dirty="0"/>
              <a:t>https://</a:t>
            </a:r>
            <a:r>
              <a:rPr lang="en-US" sz="2200" dirty="0" err="1"/>
              <a:t>yunus.hacettepe.edu.tr</a:t>
            </a:r>
            <a:r>
              <a:rPr lang="en-US" sz="2200" dirty="0"/>
              <a:t>/~</a:t>
            </a:r>
            <a:r>
              <a:rPr lang="en-US" sz="2200" dirty="0" err="1"/>
              <a:t>tonta</a:t>
            </a:r>
            <a:r>
              <a:rPr lang="en-US" sz="2200" dirty="0"/>
              <a:t>/</a:t>
            </a:r>
          </a:p>
          <a:p>
            <a:r>
              <a:rPr lang="en-TR" sz="2200" dirty="0"/>
              <a:t>yasartonta@gmail.com</a:t>
            </a:r>
          </a:p>
          <a:p>
            <a:r>
              <a:rPr lang="en-TR" sz="2200" dirty="0"/>
              <a:t>@yasartonta</a:t>
            </a:r>
            <a:endParaRPr lang="en-TR" sz="1900" dirty="0"/>
          </a:p>
        </p:txBody>
      </p:sp>
      <p:pic>
        <p:nvPicPr>
          <p:cNvPr id="5" name="Picture 4">
            <a:extLst>
              <a:ext uri="{FF2B5EF4-FFF2-40B4-BE49-F238E27FC236}">
                <a16:creationId xmlns:a16="http://schemas.microsoft.com/office/drawing/2014/main" id="{25048740-6806-3347-9967-34D53B9DEA53}"/>
              </a:ext>
            </a:extLst>
          </p:cNvPr>
          <p:cNvPicPr>
            <a:picLocks noChangeAspect="1"/>
          </p:cNvPicPr>
          <p:nvPr/>
        </p:nvPicPr>
        <p:blipFill>
          <a:blip r:embed="rId3"/>
          <a:stretch>
            <a:fillRect/>
          </a:stretch>
        </p:blipFill>
        <p:spPr>
          <a:xfrm>
            <a:off x="3852988" y="280982"/>
            <a:ext cx="4486023" cy="763578"/>
          </a:xfrm>
          <a:prstGeom prst="rect">
            <a:avLst/>
          </a:prstGeom>
        </p:spPr>
      </p:pic>
      <p:pic>
        <p:nvPicPr>
          <p:cNvPr id="4" name="Picture 3">
            <a:extLst>
              <a:ext uri="{FF2B5EF4-FFF2-40B4-BE49-F238E27FC236}">
                <a16:creationId xmlns:a16="http://schemas.microsoft.com/office/drawing/2014/main" id="{852FF794-7573-8249-8770-95006C0EB26A}"/>
              </a:ext>
            </a:extLst>
          </p:cNvPr>
          <p:cNvPicPr>
            <a:picLocks noChangeAspect="1"/>
          </p:cNvPicPr>
          <p:nvPr/>
        </p:nvPicPr>
        <p:blipFill>
          <a:blip r:embed="rId4"/>
          <a:stretch>
            <a:fillRect/>
          </a:stretch>
        </p:blipFill>
        <p:spPr>
          <a:xfrm>
            <a:off x="5577948" y="883046"/>
            <a:ext cx="1036101" cy="358099"/>
          </a:xfrm>
          <a:prstGeom prst="rect">
            <a:avLst/>
          </a:prstGeom>
        </p:spPr>
      </p:pic>
      <p:sp>
        <p:nvSpPr>
          <p:cNvPr id="7" name="TextBox 6">
            <a:extLst>
              <a:ext uri="{FF2B5EF4-FFF2-40B4-BE49-F238E27FC236}">
                <a16:creationId xmlns:a16="http://schemas.microsoft.com/office/drawing/2014/main" id="{2502F14B-2C1B-9C46-8441-002E5A20751A}"/>
              </a:ext>
            </a:extLst>
          </p:cNvPr>
          <p:cNvSpPr txBox="1"/>
          <p:nvPr/>
        </p:nvSpPr>
        <p:spPr>
          <a:xfrm>
            <a:off x="4697894" y="338216"/>
            <a:ext cx="2849218" cy="600164"/>
          </a:xfrm>
          <a:prstGeom prst="rect">
            <a:avLst/>
          </a:prstGeom>
          <a:solidFill>
            <a:schemeClr val="bg1"/>
          </a:solidFill>
        </p:spPr>
        <p:txBody>
          <a:bodyPr wrap="square" rtlCol="0">
            <a:spAutoFit/>
          </a:bodyPr>
          <a:lstStyle/>
          <a:p>
            <a:pPr algn="ctr"/>
            <a:r>
              <a:rPr lang="en-TR" sz="2000" b="1" dirty="0"/>
              <a:t>Hacettepe University</a:t>
            </a:r>
          </a:p>
          <a:p>
            <a:r>
              <a:rPr lang="en-TR" sz="1250" dirty="0"/>
              <a:t>Department of Information Management</a:t>
            </a:r>
          </a:p>
        </p:txBody>
      </p:sp>
      <p:sp>
        <p:nvSpPr>
          <p:cNvPr id="8" name="TextBox 7">
            <a:extLst>
              <a:ext uri="{FF2B5EF4-FFF2-40B4-BE49-F238E27FC236}">
                <a16:creationId xmlns:a16="http://schemas.microsoft.com/office/drawing/2014/main" id="{FD59317C-4298-824A-BD9D-82D431EE6E64}"/>
              </a:ext>
            </a:extLst>
          </p:cNvPr>
          <p:cNvSpPr txBox="1"/>
          <p:nvPr/>
        </p:nvSpPr>
        <p:spPr>
          <a:xfrm>
            <a:off x="2295654" y="6423129"/>
            <a:ext cx="7653698" cy="307777"/>
          </a:xfrm>
          <a:prstGeom prst="rect">
            <a:avLst/>
          </a:prstGeom>
          <a:noFill/>
        </p:spPr>
        <p:txBody>
          <a:bodyPr wrap="none" rtlCol="0">
            <a:spAutoFit/>
          </a:bodyPr>
          <a:lstStyle/>
          <a:p>
            <a:r>
              <a:rPr lang="en-TR" sz="1400" dirty="0">
                <a:solidFill>
                  <a:schemeClr val="tx1">
                    <a:lumMod val="50000"/>
                    <a:lumOff val="50000"/>
                  </a:schemeClr>
                </a:solidFill>
              </a:rPr>
              <a:t>11th Eurasian Academic Libraries Conference, October 27-28, 2022, Nazarbayev University, Kazakhstan</a:t>
            </a:r>
          </a:p>
        </p:txBody>
      </p:sp>
    </p:spTree>
    <p:extLst>
      <p:ext uri="{BB962C8B-B14F-4D97-AF65-F5344CB8AC3E}">
        <p14:creationId xmlns:p14="http://schemas.microsoft.com/office/powerpoint/2010/main" val="3320375102"/>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a:t>
            </a:r>
          </a:p>
        </p:txBody>
      </p:sp>
      <p:sp>
        <p:nvSpPr>
          <p:cNvPr id="3" name="Content Placeholder 2"/>
          <p:cNvSpPr>
            <a:spLocks noGrp="1"/>
          </p:cNvSpPr>
          <p:nvPr>
            <p:ph idx="1"/>
          </p:nvPr>
        </p:nvSpPr>
        <p:spPr/>
        <p:txBody>
          <a:bodyPr/>
          <a:lstStyle/>
          <a:p>
            <a:r>
              <a:rPr lang="en-US" dirty="0"/>
              <a:t>Covid 19 Vaccine and Open Access</a:t>
            </a:r>
          </a:p>
          <a:p>
            <a:r>
              <a:rPr lang="en-US" dirty="0"/>
              <a:t>Knowledge as a Commons</a:t>
            </a:r>
          </a:p>
          <a:p>
            <a:r>
              <a:rPr lang="en-US" dirty="0"/>
              <a:t>Relationship between Science and Property</a:t>
            </a:r>
          </a:p>
          <a:p>
            <a:r>
              <a:rPr lang="en-US" dirty="0"/>
              <a:t>Vicious Circle of Affordability, Replication, and Functionality Crises</a:t>
            </a:r>
          </a:p>
          <a:p>
            <a:r>
              <a:rPr lang="en-US" dirty="0"/>
              <a:t>The Way Forward: Open Science and Open Access</a:t>
            </a:r>
          </a:p>
        </p:txBody>
      </p:sp>
    </p:spTree>
    <p:extLst>
      <p:ext uri="{BB962C8B-B14F-4D97-AF65-F5344CB8AC3E}">
        <p14:creationId xmlns:p14="http://schemas.microsoft.com/office/powerpoint/2010/main" val="1673635586"/>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043D2-D457-FA45-9F1A-0973B5B90554}"/>
              </a:ext>
            </a:extLst>
          </p:cNvPr>
          <p:cNvSpPr>
            <a:spLocks noGrp="1"/>
          </p:cNvSpPr>
          <p:nvPr>
            <p:ph type="title"/>
          </p:nvPr>
        </p:nvSpPr>
        <p:spPr>
          <a:xfrm>
            <a:off x="838200" y="18255"/>
            <a:ext cx="10515600" cy="1325563"/>
          </a:xfrm>
        </p:spPr>
        <p:txBody>
          <a:bodyPr/>
          <a:lstStyle/>
          <a:p>
            <a:r>
              <a:rPr lang="en-TR" dirty="0"/>
              <a:t>% of the Population Who Are Fully Vaccinated</a:t>
            </a:r>
          </a:p>
        </p:txBody>
      </p:sp>
      <p:sp>
        <p:nvSpPr>
          <p:cNvPr id="3" name="Content Placeholder 2">
            <a:extLst>
              <a:ext uri="{FF2B5EF4-FFF2-40B4-BE49-F238E27FC236}">
                <a16:creationId xmlns:a16="http://schemas.microsoft.com/office/drawing/2014/main" id="{DB741E41-845C-7049-8B17-E75E89D2B19F}"/>
              </a:ext>
            </a:extLst>
          </p:cNvPr>
          <p:cNvSpPr>
            <a:spLocks noGrp="1"/>
          </p:cNvSpPr>
          <p:nvPr>
            <p:ph idx="1"/>
          </p:nvPr>
        </p:nvSpPr>
        <p:spPr/>
        <p:txBody>
          <a:bodyPr/>
          <a:lstStyle/>
          <a:p>
            <a:endParaRPr lang="en-TR"/>
          </a:p>
        </p:txBody>
      </p:sp>
      <p:pic>
        <p:nvPicPr>
          <p:cNvPr id="5" name="Picture 4">
            <a:extLst>
              <a:ext uri="{FF2B5EF4-FFF2-40B4-BE49-F238E27FC236}">
                <a16:creationId xmlns:a16="http://schemas.microsoft.com/office/drawing/2014/main" id="{31AA8467-E998-3849-BC3E-B2C0C65DA7A4}"/>
              </a:ext>
            </a:extLst>
          </p:cNvPr>
          <p:cNvPicPr>
            <a:picLocks noChangeAspect="1"/>
          </p:cNvPicPr>
          <p:nvPr/>
        </p:nvPicPr>
        <p:blipFill>
          <a:blip r:embed="rId3"/>
          <a:stretch>
            <a:fillRect/>
          </a:stretch>
        </p:blipFill>
        <p:spPr>
          <a:xfrm>
            <a:off x="1548571" y="1178133"/>
            <a:ext cx="5092700" cy="5600700"/>
          </a:xfrm>
          <a:prstGeom prst="rect">
            <a:avLst/>
          </a:prstGeom>
        </p:spPr>
      </p:pic>
      <p:sp>
        <p:nvSpPr>
          <p:cNvPr id="6" name="TextBox 5">
            <a:extLst>
              <a:ext uri="{FF2B5EF4-FFF2-40B4-BE49-F238E27FC236}">
                <a16:creationId xmlns:a16="http://schemas.microsoft.com/office/drawing/2014/main" id="{9A857493-8919-094D-B58F-8AE90E6F2BA6}"/>
              </a:ext>
            </a:extLst>
          </p:cNvPr>
          <p:cNvSpPr txBox="1"/>
          <p:nvPr/>
        </p:nvSpPr>
        <p:spPr>
          <a:xfrm>
            <a:off x="7171358" y="6378080"/>
            <a:ext cx="4927439" cy="461665"/>
          </a:xfrm>
          <a:prstGeom prst="rect">
            <a:avLst/>
          </a:prstGeom>
          <a:noFill/>
        </p:spPr>
        <p:txBody>
          <a:bodyPr wrap="none" rtlCol="0">
            <a:spAutoFit/>
          </a:bodyPr>
          <a:lstStyle/>
          <a:p>
            <a:r>
              <a:rPr lang="en-TR" sz="1200" dirty="0"/>
              <a:t>Source: The Global Risks Report, 2022, p. 83. </a:t>
            </a:r>
          </a:p>
          <a:p>
            <a:r>
              <a:rPr lang="en-US" sz="1200" dirty="0"/>
              <a:t>https://www3.weforum.org/docs/WEF_The_Global_Risks_Report_2022.pdf</a:t>
            </a:r>
            <a:endParaRPr lang="en-TR" sz="1200" dirty="0"/>
          </a:p>
        </p:txBody>
      </p:sp>
    </p:spTree>
    <p:extLst>
      <p:ext uri="{BB962C8B-B14F-4D97-AF65-F5344CB8AC3E}">
        <p14:creationId xmlns:p14="http://schemas.microsoft.com/office/powerpoint/2010/main" val="155200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0CD21-9B7F-524E-B55F-38D0568EC705}"/>
              </a:ext>
            </a:extLst>
          </p:cNvPr>
          <p:cNvSpPr>
            <a:spLocks noGrp="1"/>
          </p:cNvSpPr>
          <p:nvPr>
            <p:ph type="title"/>
          </p:nvPr>
        </p:nvSpPr>
        <p:spPr/>
        <p:txBody>
          <a:bodyPr>
            <a:normAutofit/>
          </a:bodyPr>
          <a:lstStyle/>
          <a:p>
            <a:pPr algn="ctr"/>
            <a:r>
              <a:rPr lang="en-US" b="1" i="0" dirty="0">
                <a:solidFill>
                  <a:srgbClr val="000000"/>
                </a:solidFill>
                <a:effectLst/>
              </a:rPr>
              <a:t>Open Access (OA) Week 2022: </a:t>
            </a:r>
            <a:br>
              <a:rPr lang="en-US" b="1" i="0" dirty="0">
                <a:solidFill>
                  <a:srgbClr val="000000"/>
                </a:solidFill>
                <a:effectLst/>
              </a:rPr>
            </a:br>
            <a:r>
              <a:rPr lang="en-US" b="1" i="0" dirty="0">
                <a:solidFill>
                  <a:srgbClr val="000000"/>
                </a:solidFill>
                <a:effectLst/>
              </a:rPr>
              <a:t>Open for Climate Justice</a:t>
            </a:r>
            <a:endParaRPr lang="en-TR" dirty="0"/>
          </a:p>
        </p:txBody>
      </p:sp>
      <p:sp>
        <p:nvSpPr>
          <p:cNvPr id="3" name="Content Placeholder 2">
            <a:extLst>
              <a:ext uri="{FF2B5EF4-FFF2-40B4-BE49-F238E27FC236}">
                <a16:creationId xmlns:a16="http://schemas.microsoft.com/office/drawing/2014/main" id="{F760175E-593B-3A49-857B-A615AD232011}"/>
              </a:ext>
            </a:extLst>
          </p:cNvPr>
          <p:cNvSpPr>
            <a:spLocks noGrp="1"/>
          </p:cNvSpPr>
          <p:nvPr>
            <p:ph sz="half" idx="1"/>
          </p:nvPr>
        </p:nvSpPr>
        <p:spPr>
          <a:xfrm>
            <a:off x="598476" y="1846350"/>
            <a:ext cx="6733977" cy="4802187"/>
          </a:xfrm>
        </p:spPr>
        <p:txBody>
          <a:bodyPr>
            <a:normAutofit lnSpcReduction="10000"/>
          </a:bodyPr>
          <a:lstStyle/>
          <a:p>
            <a:r>
              <a:rPr lang="en-US" b="0" i="0" dirty="0">
                <a:solidFill>
                  <a:srgbClr val="000000"/>
                </a:solidFill>
                <a:effectLst/>
              </a:rPr>
              <a:t>. . .the impacts of the climate crisis are “not be[</a:t>
            </a:r>
            <a:r>
              <a:rPr lang="en-US" b="0" i="0" dirty="0" err="1">
                <a:solidFill>
                  <a:srgbClr val="000000"/>
                </a:solidFill>
                <a:effectLst/>
              </a:rPr>
              <a:t>ing</a:t>
            </a:r>
            <a:r>
              <a:rPr lang="en-US" b="0" i="0" dirty="0">
                <a:solidFill>
                  <a:srgbClr val="000000"/>
                </a:solidFill>
                <a:effectLst/>
              </a:rPr>
              <a:t>] borne equally or fairly, between rich and poor, women and men, and older and younger generations”</a:t>
            </a:r>
          </a:p>
          <a:p>
            <a:r>
              <a:rPr lang="en-US" b="0" i="0" dirty="0">
                <a:solidFill>
                  <a:srgbClr val="000000"/>
                </a:solidFill>
                <a:effectLst/>
              </a:rPr>
              <a:t>It affects “communities’ abilities to produce, disseminate, and use knowledge around the climate crisis” </a:t>
            </a:r>
          </a:p>
          <a:p>
            <a:r>
              <a:rPr lang="en-US" b="0" i="0" dirty="0">
                <a:solidFill>
                  <a:srgbClr val="000000"/>
                </a:solidFill>
                <a:effectLst/>
              </a:rPr>
              <a:t>“Openness can create pathways to more equitable knowledge sharing and serve as a means to address the inequities that shape the impacts of climate change and our response to them”</a:t>
            </a:r>
            <a:endParaRPr lang="en-TR" dirty="0"/>
          </a:p>
        </p:txBody>
      </p:sp>
      <p:pic>
        <p:nvPicPr>
          <p:cNvPr id="8" name="Content Placeholder 7">
            <a:extLst>
              <a:ext uri="{FF2B5EF4-FFF2-40B4-BE49-F238E27FC236}">
                <a16:creationId xmlns:a16="http://schemas.microsoft.com/office/drawing/2014/main" id="{34C6310E-F491-474E-B9CF-A5989AE919CC}"/>
              </a:ext>
            </a:extLst>
          </p:cNvPr>
          <p:cNvPicPr>
            <a:picLocks noGrp="1" noChangeAspect="1"/>
          </p:cNvPicPr>
          <p:nvPr>
            <p:ph sz="half" idx="2"/>
          </p:nvPr>
        </p:nvPicPr>
        <p:blipFill>
          <a:blip r:embed="rId3"/>
          <a:stretch>
            <a:fillRect/>
          </a:stretch>
        </p:blipFill>
        <p:spPr>
          <a:xfrm>
            <a:off x="7677509" y="1846350"/>
            <a:ext cx="4514491" cy="2521324"/>
          </a:xfrm>
          <a:prstGeom prst="rect">
            <a:avLst/>
          </a:prstGeom>
        </p:spPr>
      </p:pic>
      <p:sp>
        <p:nvSpPr>
          <p:cNvPr id="9" name="TextBox 8">
            <a:extLst>
              <a:ext uri="{FF2B5EF4-FFF2-40B4-BE49-F238E27FC236}">
                <a16:creationId xmlns:a16="http://schemas.microsoft.com/office/drawing/2014/main" id="{B591119E-3F2C-8B49-A203-4E88B6C4EEFC}"/>
              </a:ext>
            </a:extLst>
          </p:cNvPr>
          <p:cNvSpPr txBox="1"/>
          <p:nvPr/>
        </p:nvSpPr>
        <p:spPr>
          <a:xfrm>
            <a:off x="8652031" y="4384836"/>
            <a:ext cx="2565446" cy="276999"/>
          </a:xfrm>
          <a:prstGeom prst="rect">
            <a:avLst/>
          </a:prstGeom>
          <a:noFill/>
        </p:spPr>
        <p:txBody>
          <a:bodyPr wrap="none" rtlCol="0">
            <a:spAutoFit/>
          </a:bodyPr>
          <a:lstStyle/>
          <a:p>
            <a:r>
              <a:rPr lang="en-TR" sz="1200" dirty="0"/>
              <a:t>Source:</a:t>
            </a:r>
            <a:r>
              <a:rPr lang="en-US" sz="1200" dirty="0"/>
              <a:t>https://ae2022.acikerisim.org/</a:t>
            </a:r>
            <a:endParaRPr lang="en-TR" sz="1200" dirty="0"/>
          </a:p>
        </p:txBody>
      </p:sp>
      <p:sp>
        <p:nvSpPr>
          <p:cNvPr id="10" name="TextBox 9">
            <a:extLst>
              <a:ext uri="{FF2B5EF4-FFF2-40B4-BE49-F238E27FC236}">
                <a16:creationId xmlns:a16="http://schemas.microsoft.com/office/drawing/2014/main" id="{D041C962-2B27-6145-B77F-AFD7AFF91F08}"/>
              </a:ext>
            </a:extLst>
          </p:cNvPr>
          <p:cNvSpPr txBox="1"/>
          <p:nvPr/>
        </p:nvSpPr>
        <p:spPr>
          <a:xfrm>
            <a:off x="598476" y="6457931"/>
            <a:ext cx="3514937" cy="276999"/>
          </a:xfrm>
          <a:prstGeom prst="rect">
            <a:avLst/>
          </a:prstGeom>
          <a:noFill/>
        </p:spPr>
        <p:txBody>
          <a:bodyPr wrap="none" rtlCol="0">
            <a:spAutoFit/>
          </a:bodyPr>
          <a:lstStyle/>
          <a:p>
            <a:r>
              <a:rPr lang="en-TR" sz="1200" dirty="0"/>
              <a:t>Source: </a:t>
            </a:r>
            <a:r>
              <a:rPr lang="en-US" sz="1200" dirty="0"/>
              <a:t>https://</a:t>
            </a:r>
            <a:r>
              <a:rPr lang="en-US" sz="1200" dirty="0" err="1"/>
              <a:t>www.openaccessweek.org</a:t>
            </a:r>
            <a:r>
              <a:rPr lang="en-US" sz="1200" dirty="0"/>
              <a:t>/theme/</a:t>
            </a:r>
            <a:r>
              <a:rPr lang="en-US" sz="1200" dirty="0" err="1"/>
              <a:t>en</a:t>
            </a:r>
            <a:endParaRPr lang="en-TR" sz="1200" dirty="0"/>
          </a:p>
        </p:txBody>
      </p:sp>
    </p:spTree>
    <p:extLst>
      <p:ext uri="{BB962C8B-B14F-4D97-AF65-F5344CB8AC3E}">
        <p14:creationId xmlns:p14="http://schemas.microsoft.com/office/powerpoint/2010/main" val="114147228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E586B9D-7A3A-1249-85FF-554CF050E4BE}"/>
              </a:ext>
            </a:extLst>
          </p:cNvPr>
          <p:cNvSpPr>
            <a:spLocks noGrp="1"/>
          </p:cNvSpPr>
          <p:nvPr>
            <p:ph type="title"/>
          </p:nvPr>
        </p:nvSpPr>
        <p:spPr/>
        <p:txBody>
          <a:bodyPr/>
          <a:lstStyle/>
          <a:p>
            <a:r>
              <a:rPr lang="en-US" b="0" i="0" dirty="0">
                <a:solidFill>
                  <a:srgbClr val="000000"/>
                </a:solidFill>
                <a:effectLst/>
              </a:rPr>
              <a:t>Word of the Year 2021: “vax”</a:t>
            </a:r>
            <a:endParaRPr lang="en-TR" dirty="0"/>
          </a:p>
        </p:txBody>
      </p:sp>
      <p:pic>
        <p:nvPicPr>
          <p:cNvPr id="20" name="Content Placeholder 19">
            <a:extLst>
              <a:ext uri="{FF2B5EF4-FFF2-40B4-BE49-F238E27FC236}">
                <a16:creationId xmlns:a16="http://schemas.microsoft.com/office/drawing/2014/main" id="{ADA7EC93-A314-6E45-B0E2-EF1BD160A806}"/>
              </a:ext>
            </a:extLst>
          </p:cNvPr>
          <p:cNvPicPr>
            <a:picLocks noGrp="1" noChangeAspect="1"/>
          </p:cNvPicPr>
          <p:nvPr>
            <p:ph sz="half" idx="1"/>
          </p:nvPr>
        </p:nvPicPr>
        <p:blipFill>
          <a:blip r:embed="rId3"/>
          <a:stretch>
            <a:fillRect/>
          </a:stretch>
        </p:blipFill>
        <p:spPr>
          <a:xfrm>
            <a:off x="84493" y="1825625"/>
            <a:ext cx="7892166" cy="4515838"/>
          </a:xfrm>
          <a:prstGeom prst="rect">
            <a:avLst/>
          </a:prstGeom>
        </p:spPr>
      </p:pic>
      <p:pic>
        <p:nvPicPr>
          <p:cNvPr id="17" name="Content Placeholder 8">
            <a:extLst>
              <a:ext uri="{FF2B5EF4-FFF2-40B4-BE49-F238E27FC236}">
                <a16:creationId xmlns:a16="http://schemas.microsoft.com/office/drawing/2014/main" id="{A84F8A4E-E0D7-0846-A039-50BF4F8D4ECF}"/>
              </a:ext>
            </a:extLst>
          </p:cNvPr>
          <p:cNvPicPr>
            <a:picLocks noGrp="1" noChangeAspect="1"/>
          </p:cNvPicPr>
          <p:nvPr>
            <p:ph sz="half" idx="2"/>
          </p:nvPr>
        </p:nvPicPr>
        <p:blipFill>
          <a:blip r:embed="rId4"/>
          <a:stretch>
            <a:fillRect/>
          </a:stretch>
        </p:blipFill>
        <p:spPr>
          <a:xfrm>
            <a:off x="7578347" y="1992670"/>
            <a:ext cx="4067313" cy="4049356"/>
          </a:xfrm>
          <a:prstGeom prst="rect">
            <a:avLst/>
          </a:prstGeom>
        </p:spPr>
      </p:pic>
      <p:sp>
        <p:nvSpPr>
          <p:cNvPr id="18" name="TextBox 17">
            <a:extLst>
              <a:ext uri="{FF2B5EF4-FFF2-40B4-BE49-F238E27FC236}">
                <a16:creationId xmlns:a16="http://schemas.microsoft.com/office/drawing/2014/main" id="{CC4ABEBC-754E-DC4D-89BB-E344D0BA5169}"/>
              </a:ext>
            </a:extLst>
          </p:cNvPr>
          <p:cNvSpPr txBox="1"/>
          <p:nvPr/>
        </p:nvSpPr>
        <p:spPr>
          <a:xfrm>
            <a:off x="9028078" y="6354375"/>
            <a:ext cx="1471172" cy="276999"/>
          </a:xfrm>
          <a:prstGeom prst="rect">
            <a:avLst/>
          </a:prstGeom>
          <a:noFill/>
        </p:spPr>
        <p:txBody>
          <a:bodyPr wrap="none" rtlCol="0">
            <a:spAutoFit/>
          </a:bodyPr>
          <a:lstStyle/>
          <a:p>
            <a:r>
              <a:rPr lang="en-TR" sz="1200" dirty="0"/>
              <a:t>Source: Shutterstock</a:t>
            </a:r>
          </a:p>
        </p:txBody>
      </p:sp>
      <p:sp>
        <p:nvSpPr>
          <p:cNvPr id="21" name="TextBox 20">
            <a:extLst>
              <a:ext uri="{FF2B5EF4-FFF2-40B4-BE49-F238E27FC236}">
                <a16:creationId xmlns:a16="http://schemas.microsoft.com/office/drawing/2014/main" id="{71FD6B93-7C68-2C46-9A7B-754D2766EFF0}"/>
              </a:ext>
            </a:extLst>
          </p:cNvPr>
          <p:cNvSpPr txBox="1"/>
          <p:nvPr/>
        </p:nvSpPr>
        <p:spPr>
          <a:xfrm>
            <a:off x="2063178" y="6429975"/>
            <a:ext cx="3934795" cy="276999"/>
          </a:xfrm>
          <a:prstGeom prst="rect">
            <a:avLst/>
          </a:prstGeom>
          <a:noFill/>
        </p:spPr>
        <p:txBody>
          <a:bodyPr wrap="none" rtlCol="0">
            <a:spAutoFit/>
          </a:bodyPr>
          <a:lstStyle/>
          <a:p>
            <a:r>
              <a:rPr lang="en-TR" sz="1200" dirty="0"/>
              <a:t>Source: </a:t>
            </a:r>
            <a:r>
              <a:rPr lang="en-US" sz="1200" dirty="0"/>
              <a:t>https://</a:t>
            </a:r>
            <a:r>
              <a:rPr lang="en-US" sz="1200" dirty="0" err="1"/>
              <a:t>languages.oup.com</a:t>
            </a:r>
            <a:r>
              <a:rPr lang="en-US" sz="1200" dirty="0"/>
              <a:t>/word-of-the-year/2021/</a:t>
            </a:r>
            <a:endParaRPr lang="en-TR" sz="1200" dirty="0"/>
          </a:p>
        </p:txBody>
      </p:sp>
    </p:spTree>
    <p:extLst>
      <p:ext uri="{BB962C8B-B14F-4D97-AF65-F5344CB8AC3E}">
        <p14:creationId xmlns:p14="http://schemas.microsoft.com/office/powerpoint/2010/main" val="429158372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B2689-7546-1A45-A06C-A6F5AD3666EE}"/>
              </a:ext>
            </a:extLst>
          </p:cNvPr>
          <p:cNvSpPr>
            <a:spLocks noGrp="1"/>
          </p:cNvSpPr>
          <p:nvPr>
            <p:ph type="title"/>
          </p:nvPr>
        </p:nvSpPr>
        <p:spPr>
          <a:xfrm>
            <a:off x="838200" y="256639"/>
            <a:ext cx="10515600" cy="1325563"/>
          </a:xfrm>
        </p:spPr>
        <p:txBody>
          <a:bodyPr/>
          <a:lstStyle/>
          <a:p>
            <a:r>
              <a:rPr lang="en-TR" dirty="0"/>
              <a:t>Time it Took to Develop Vaccines for Diseases</a:t>
            </a:r>
          </a:p>
        </p:txBody>
      </p:sp>
      <p:sp>
        <p:nvSpPr>
          <p:cNvPr id="8" name="TextBox 7">
            <a:extLst>
              <a:ext uri="{FF2B5EF4-FFF2-40B4-BE49-F238E27FC236}">
                <a16:creationId xmlns:a16="http://schemas.microsoft.com/office/drawing/2014/main" id="{9DDAE3D6-1AF6-1A42-9A0B-AD26125AD216}"/>
              </a:ext>
            </a:extLst>
          </p:cNvPr>
          <p:cNvSpPr txBox="1"/>
          <p:nvPr/>
        </p:nvSpPr>
        <p:spPr>
          <a:xfrm>
            <a:off x="838200" y="6379369"/>
            <a:ext cx="6827575" cy="461665"/>
          </a:xfrm>
          <a:prstGeom prst="rect">
            <a:avLst/>
          </a:prstGeom>
          <a:noFill/>
        </p:spPr>
        <p:txBody>
          <a:bodyPr wrap="none" rtlCol="0">
            <a:spAutoFit/>
          </a:bodyPr>
          <a:lstStyle/>
          <a:p>
            <a:r>
              <a:rPr lang="en-TR" sz="1200" dirty="0"/>
              <a:t>Source: Adapted from Table 1 in: </a:t>
            </a:r>
            <a:r>
              <a:rPr lang="en-US" sz="1200" b="0" i="0" dirty="0">
                <a:solidFill>
                  <a:srgbClr val="212121"/>
                </a:solidFill>
                <a:effectLst/>
              </a:rPr>
              <a:t>Saleh, A. et al. (2021, July 26). Vaccine Development Throughout History. </a:t>
            </a:r>
          </a:p>
          <a:p>
            <a:r>
              <a:rPr lang="en-US" sz="1200" b="0" i="1" dirty="0" err="1">
                <a:solidFill>
                  <a:srgbClr val="212121"/>
                </a:solidFill>
                <a:effectLst/>
              </a:rPr>
              <a:t>Cureus</a:t>
            </a:r>
            <a:r>
              <a:rPr lang="en-US" sz="1200" b="0" i="1" dirty="0">
                <a:solidFill>
                  <a:srgbClr val="212121"/>
                </a:solidFill>
                <a:effectLst/>
              </a:rPr>
              <a:t>, </a:t>
            </a:r>
            <a:r>
              <a:rPr lang="en-US" sz="1200" b="0" i="0" dirty="0">
                <a:solidFill>
                  <a:srgbClr val="212121"/>
                </a:solidFill>
                <a:effectLst/>
              </a:rPr>
              <a:t>13(7):e16635. </a:t>
            </a:r>
            <a:r>
              <a:rPr lang="en-US" sz="1200" b="0" i="0" dirty="0" err="1">
                <a:solidFill>
                  <a:srgbClr val="212121"/>
                </a:solidFill>
                <a:effectLst/>
              </a:rPr>
              <a:t>doi</a:t>
            </a:r>
            <a:r>
              <a:rPr lang="en-US" sz="1200" b="0" i="0" dirty="0">
                <a:solidFill>
                  <a:srgbClr val="212121"/>
                </a:solidFill>
                <a:effectLst/>
              </a:rPr>
              <a:t>: 10.7759/cureus.16635.</a:t>
            </a:r>
            <a:endParaRPr lang="en-TR" sz="1200" dirty="0"/>
          </a:p>
        </p:txBody>
      </p:sp>
      <p:sp>
        <p:nvSpPr>
          <p:cNvPr id="10" name="Content Placeholder 9">
            <a:extLst>
              <a:ext uri="{FF2B5EF4-FFF2-40B4-BE49-F238E27FC236}">
                <a16:creationId xmlns:a16="http://schemas.microsoft.com/office/drawing/2014/main" id="{1D084B55-2E03-054A-8B6D-E69EE258AB5B}"/>
              </a:ext>
            </a:extLst>
          </p:cNvPr>
          <p:cNvSpPr>
            <a:spLocks noGrp="1"/>
          </p:cNvSpPr>
          <p:nvPr>
            <p:ph sz="half" idx="1"/>
          </p:nvPr>
        </p:nvSpPr>
        <p:spPr/>
        <p:txBody>
          <a:bodyPr/>
          <a:lstStyle/>
          <a:p>
            <a:endParaRPr lang="en-TR" dirty="0"/>
          </a:p>
        </p:txBody>
      </p:sp>
      <p:sp>
        <p:nvSpPr>
          <p:cNvPr id="16" name="TextBox 15">
            <a:extLst>
              <a:ext uri="{FF2B5EF4-FFF2-40B4-BE49-F238E27FC236}">
                <a16:creationId xmlns:a16="http://schemas.microsoft.com/office/drawing/2014/main" id="{F9C20E93-8839-2A45-8F10-6C977B463582}"/>
              </a:ext>
            </a:extLst>
          </p:cNvPr>
          <p:cNvSpPr txBox="1"/>
          <p:nvPr/>
        </p:nvSpPr>
        <p:spPr>
          <a:xfrm>
            <a:off x="8672062" y="6492875"/>
            <a:ext cx="3519938" cy="276999"/>
          </a:xfrm>
          <a:prstGeom prst="rect">
            <a:avLst/>
          </a:prstGeom>
          <a:noFill/>
        </p:spPr>
        <p:txBody>
          <a:bodyPr wrap="none" rtlCol="0">
            <a:spAutoFit/>
          </a:bodyPr>
          <a:lstStyle/>
          <a:p>
            <a:r>
              <a:rPr lang="en-TR" sz="1200" dirty="0"/>
              <a:t>Source: </a:t>
            </a:r>
            <a:r>
              <a:rPr lang="en-US" sz="1200" dirty="0"/>
              <a:t>https://</a:t>
            </a:r>
            <a:r>
              <a:rPr lang="en-US" sz="1200" dirty="0" err="1"/>
              <a:t>www.wikiwand.com</a:t>
            </a:r>
            <a:r>
              <a:rPr lang="en-US" sz="1200" dirty="0"/>
              <a:t>/</a:t>
            </a:r>
            <a:r>
              <a:rPr lang="en-US" sz="1200" dirty="0" err="1"/>
              <a:t>en</a:t>
            </a:r>
            <a:r>
              <a:rPr lang="en-US" sz="1200" dirty="0"/>
              <a:t>/</a:t>
            </a:r>
            <a:r>
              <a:rPr lang="en-US" sz="1200" dirty="0" err="1"/>
              <a:t>Open_access</a:t>
            </a:r>
            <a:endParaRPr lang="en-TR" sz="1200" dirty="0"/>
          </a:p>
        </p:txBody>
      </p:sp>
      <p:pic>
        <p:nvPicPr>
          <p:cNvPr id="19" name="Picture 18">
            <a:extLst>
              <a:ext uri="{FF2B5EF4-FFF2-40B4-BE49-F238E27FC236}">
                <a16:creationId xmlns:a16="http://schemas.microsoft.com/office/drawing/2014/main" id="{4C4DA36E-F8F7-4946-B58F-91603BAAE481}"/>
              </a:ext>
            </a:extLst>
          </p:cNvPr>
          <p:cNvPicPr>
            <a:picLocks noChangeAspect="1"/>
          </p:cNvPicPr>
          <p:nvPr/>
        </p:nvPicPr>
        <p:blipFill>
          <a:blip r:embed="rId3"/>
          <a:stretch>
            <a:fillRect/>
          </a:stretch>
        </p:blipFill>
        <p:spPr>
          <a:xfrm>
            <a:off x="838200" y="1378742"/>
            <a:ext cx="7135199" cy="4865690"/>
          </a:xfrm>
          <a:prstGeom prst="rect">
            <a:avLst/>
          </a:prstGeom>
        </p:spPr>
      </p:pic>
      <p:pic>
        <p:nvPicPr>
          <p:cNvPr id="21" name="Picture 20">
            <a:extLst>
              <a:ext uri="{FF2B5EF4-FFF2-40B4-BE49-F238E27FC236}">
                <a16:creationId xmlns:a16="http://schemas.microsoft.com/office/drawing/2014/main" id="{71CF9FD5-734F-A347-B3C1-946E1D51D45F}"/>
              </a:ext>
            </a:extLst>
          </p:cNvPr>
          <p:cNvPicPr>
            <a:picLocks noChangeAspect="1"/>
          </p:cNvPicPr>
          <p:nvPr/>
        </p:nvPicPr>
        <p:blipFill>
          <a:blip r:embed="rId4"/>
          <a:stretch>
            <a:fillRect/>
          </a:stretch>
        </p:blipFill>
        <p:spPr>
          <a:xfrm>
            <a:off x="8816196" y="1378742"/>
            <a:ext cx="2898476" cy="4976805"/>
          </a:xfrm>
          <a:prstGeom prst="rect">
            <a:avLst/>
          </a:prstGeom>
        </p:spPr>
      </p:pic>
    </p:spTree>
    <p:extLst>
      <p:ext uri="{BB962C8B-B14F-4D97-AF65-F5344CB8AC3E}">
        <p14:creationId xmlns:p14="http://schemas.microsoft.com/office/powerpoint/2010/main" val="3593218413"/>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3B68B-AD69-1F4D-8A58-6DF5E080C420}"/>
              </a:ext>
            </a:extLst>
          </p:cNvPr>
          <p:cNvSpPr>
            <a:spLocks noGrp="1"/>
          </p:cNvSpPr>
          <p:nvPr>
            <p:ph type="title"/>
          </p:nvPr>
        </p:nvSpPr>
        <p:spPr>
          <a:xfrm>
            <a:off x="838200" y="209848"/>
            <a:ext cx="11172986" cy="1325563"/>
          </a:xfrm>
        </p:spPr>
        <p:txBody>
          <a:bodyPr>
            <a:normAutofit/>
          </a:bodyPr>
          <a:lstStyle/>
          <a:p>
            <a:r>
              <a:rPr lang="en-TR" sz="3600" dirty="0"/>
              <a:t>OA Rates for Papers on Covid 19 &amp; Other Diseases  </a:t>
            </a:r>
          </a:p>
        </p:txBody>
      </p:sp>
      <p:sp>
        <p:nvSpPr>
          <p:cNvPr id="3" name="Content Placeholder 2">
            <a:extLst>
              <a:ext uri="{FF2B5EF4-FFF2-40B4-BE49-F238E27FC236}">
                <a16:creationId xmlns:a16="http://schemas.microsoft.com/office/drawing/2014/main" id="{F0A17A03-94F1-BE43-827F-06677EFAD23C}"/>
              </a:ext>
            </a:extLst>
          </p:cNvPr>
          <p:cNvSpPr>
            <a:spLocks noGrp="1"/>
          </p:cNvSpPr>
          <p:nvPr>
            <p:ph idx="1"/>
          </p:nvPr>
        </p:nvSpPr>
        <p:spPr/>
        <p:txBody>
          <a:bodyPr/>
          <a:lstStyle/>
          <a:p>
            <a:endParaRPr lang="en-TR" dirty="0"/>
          </a:p>
        </p:txBody>
      </p:sp>
      <p:sp>
        <p:nvSpPr>
          <p:cNvPr id="5" name="TextBox 4">
            <a:extLst>
              <a:ext uri="{FF2B5EF4-FFF2-40B4-BE49-F238E27FC236}">
                <a16:creationId xmlns:a16="http://schemas.microsoft.com/office/drawing/2014/main" id="{71361436-AB04-2445-BE32-8E801598F08A}"/>
              </a:ext>
            </a:extLst>
          </p:cNvPr>
          <p:cNvSpPr txBox="1"/>
          <p:nvPr/>
        </p:nvSpPr>
        <p:spPr>
          <a:xfrm>
            <a:off x="0" y="6524887"/>
            <a:ext cx="12192000" cy="261610"/>
          </a:xfrm>
          <a:prstGeom prst="rect">
            <a:avLst/>
          </a:prstGeom>
          <a:noFill/>
        </p:spPr>
        <p:txBody>
          <a:bodyPr wrap="square">
            <a:spAutoFit/>
          </a:bodyPr>
          <a:lstStyle/>
          <a:p>
            <a:r>
              <a:rPr lang="en-US" sz="1100" b="0" i="0" dirty="0">
                <a:solidFill>
                  <a:srgbClr val="000000"/>
                </a:solidFill>
                <a:effectLst/>
              </a:rPr>
              <a:t>Source: </a:t>
            </a:r>
            <a:r>
              <a:rPr lang="en-US" sz="1100" b="0" i="0" dirty="0" err="1">
                <a:solidFill>
                  <a:srgbClr val="000000"/>
                </a:solidFill>
                <a:effectLst/>
              </a:rPr>
              <a:t>Capocasa</a:t>
            </a:r>
            <a:r>
              <a:rPr lang="en-US" sz="1100" b="0" i="0" dirty="0">
                <a:solidFill>
                  <a:srgbClr val="000000"/>
                </a:solidFill>
                <a:effectLst/>
              </a:rPr>
              <a:t>, M., et al. (2022). A light in the dark: open access to medical literature and the COVID-19 pandemic. </a:t>
            </a:r>
            <a:r>
              <a:rPr lang="en-US" sz="1100" b="0" i="1" dirty="0">
                <a:solidFill>
                  <a:srgbClr val="000000"/>
                </a:solidFill>
                <a:effectLst/>
              </a:rPr>
              <a:t>Information Research, 27</a:t>
            </a:r>
            <a:r>
              <a:rPr lang="en-US" sz="1100" b="0" i="0" dirty="0">
                <a:solidFill>
                  <a:srgbClr val="000000"/>
                </a:solidFill>
                <a:effectLst/>
              </a:rPr>
              <a:t>(2), paper 929. http://</a:t>
            </a:r>
            <a:r>
              <a:rPr lang="en-US" sz="1100" b="0" i="0" dirty="0" err="1">
                <a:solidFill>
                  <a:srgbClr val="000000"/>
                </a:solidFill>
                <a:effectLst/>
              </a:rPr>
              <a:t>InformationR.net</a:t>
            </a:r>
            <a:r>
              <a:rPr lang="en-US" sz="1100" b="0" i="0" dirty="0">
                <a:solidFill>
                  <a:srgbClr val="000000"/>
                </a:solidFill>
                <a:effectLst/>
              </a:rPr>
              <a:t>/</a:t>
            </a:r>
            <a:r>
              <a:rPr lang="en-US" sz="1100" b="0" i="0" dirty="0" err="1">
                <a:solidFill>
                  <a:srgbClr val="000000"/>
                </a:solidFill>
                <a:effectLst/>
              </a:rPr>
              <a:t>ir</a:t>
            </a:r>
            <a:r>
              <a:rPr lang="en-US" sz="1100" b="0" i="0" dirty="0">
                <a:solidFill>
                  <a:srgbClr val="000000"/>
                </a:solidFill>
                <a:effectLst/>
              </a:rPr>
              <a:t>/27-2/paper929.html</a:t>
            </a:r>
            <a:endParaRPr lang="en-TR" sz="1100" dirty="0"/>
          </a:p>
        </p:txBody>
      </p:sp>
      <p:pic>
        <p:nvPicPr>
          <p:cNvPr id="6" name="Picture 5">
            <a:extLst>
              <a:ext uri="{FF2B5EF4-FFF2-40B4-BE49-F238E27FC236}">
                <a16:creationId xmlns:a16="http://schemas.microsoft.com/office/drawing/2014/main" id="{FBA5E03B-C7FC-344B-978D-2C5F200B8FF8}"/>
              </a:ext>
            </a:extLst>
          </p:cNvPr>
          <p:cNvPicPr>
            <a:picLocks noChangeAspect="1"/>
          </p:cNvPicPr>
          <p:nvPr/>
        </p:nvPicPr>
        <p:blipFill>
          <a:blip r:embed="rId3"/>
          <a:stretch>
            <a:fillRect/>
          </a:stretch>
        </p:blipFill>
        <p:spPr>
          <a:xfrm>
            <a:off x="1573427" y="1323233"/>
            <a:ext cx="8295192" cy="5100771"/>
          </a:xfrm>
          <a:prstGeom prst="rect">
            <a:avLst/>
          </a:prstGeom>
        </p:spPr>
      </p:pic>
    </p:spTree>
    <p:extLst>
      <p:ext uri="{BB962C8B-B14F-4D97-AF65-F5344CB8AC3E}">
        <p14:creationId xmlns:p14="http://schemas.microsoft.com/office/powerpoint/2010/main" val="152534550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4647"/>
            <a:ext cx="10515600" cy="1325563"/>
          </a:xfrm>
        </p:spPr>
        <p:txBody>
          <a:bodyPr/>
          <a:lstStyle/>
          <a:p>
            <a:r>
              <a:rPr lang="en-US" dirty="0" err="1"/>
              <a:t>Elinor</a:t>
            </a:r>
            <a:r>
              <a:rPr lang="en-US" dirty="0"/>
              <a:t> </a:t>
            </a:r>
            <a:r>
              <a:rPr lang="en-US" dirty="0" err="1"/>
              <a:t>Ostrom</a:t>
            </a:r>
            <a:r>
              <a:rPr lang="en-US" dirty="0"/>
              <a:t> (1933-2012)</a:t>
            </a:r>
          </a:p>
        </p:txBody>
      </p:sp>
      <p:pic>
        <p:nvPicPr>
          <p:cNvPr id="5" name="Content Placeholder 3" descr="elinor-ostrom.png"/>
          <p:cNvPicPr>
            <a:picLocks noGrp="1" noChangeAspect="1"/>
          </p:cNvPicPr>
          <p:nvPr>
            <p:ph sz="half" idx="1"/>
          </p:nvPr>
        </p:nvPicPr>
        <p:blipFill>
          <a:blip r:embed="rId3">
            <a:extLst>
              <a:ext uri="{28A0092B-C50C-407E-A947-70E740481C1C}">
                <a14:useLocalDpi xmlns:a14="http://schemas.microsoft.com/office/drawing/2010/main" val="0"/>
              </a:ext>
            </a:extLst>
          </a:blip>
          <a:srcRect t="-711" b="-711"/>
          <a:stretch>
            <a:fillRect/>
          </a:stretch>
        </p:blipFill>
        <p:spPr>
          <a:xfrm>
            <a:off x="429473" y="1371933"/>
            <a:ext cx="4456224" cy="4993984"/>
          </a:xfrm>
        </p:spPr>
      </p:pic>
      <p:pic>
        <p:nvPicPr>
          <p:cNvPr id="7" name="Content Placeholder 3" descr="ostrom-governing-the-commons.jpg"/>
          <p:cNvPicPr>
            <a:picLocks noGrp="1" noChangeAspect="1"/>
          </p:cNvPicPr>
          <p:nvPr>
            <p:ph sz="half" idx="2"/>
          </p:nvPr>
        </p:nvPicPr>
        <p:blipFill>
          <a:blip r:embed="rId4">
            <a:extLst>
              <a:ext uri="{28A0092B-C50C-407E-A947-70E740481C1C}">
                <a14:useLocalDpi xmlns:a14="http://schemas.microsoft.com/office/drawing/2010/main" val="0"/>
              </a:ext>
            </a:extLst>
          </a:blip>
          <a:srcRect l="-16857" r="-16857"/>
          <a:stretch>
            <a:fillRect/>
          </a:stretch>
        </p:blipFill>
        <p:spPr>
          <a:xfrm>
            <a:off x="4885697" y="1371933"/>
            <a:ext cx="2805741" cy="3144328"/>
          </a:xfrm>
        </p:spPr>
      </p:pic>
      <p:sp>
        <p:nvSpPr>
          <p:cNvPr id="8" name="TextBox 7"/>
          <p:cNvSpPr txBox="1"/>
          <p:nvPr/>
        </p:nvSpPr>
        <p:spPr>
          <a:xfrm>
            <a:off x="838200" y="6365917"/>
            <a:ext cx="3672800" cy="253916"/>
          </a:xfrm>
          <a:prstGeom prst="rect">
            <a:avLst/>
          </a:prstGeom>
          <a:noFill/>
        </p:spPr>
        <p:txBody>
          <a:bodyPr wrap="none" rtlCol="0">
            <a:spAutoFit/>
          </a:bodyPr>
          <a:lstStyle/>
          <a:p>
            <a:r>
              <a:rPr lang="en-US" sz="1050" dirty="0"/>
              <a:t>Source: http://</a:t>
            </a:r>
            <a:r>
              <a:rPr lang="en-US" sz="1050" dirty="0" err="1"/>
              <a:t>www.bollier.org</a:t>
            </a:r>
            <a:r>
              <a:rPr lang="en-US" sz="1050" dirty="0"/>
              <a:t>/category/tags/commons-theory</a:t>
            </a:r>
          </a:p>
        </p:txBody>
      </p:sp>
      <p:pic>
        <p:nvPicPr>
          <p:cNvPr id="6" name="Content Placeholder 4"/>
          <p:cNvPicPr>
            <a:picLocks noChangeAspect="1"/>
          </p:cNvPicPr>
          <p:nvPr/>
        </p:nvPicPr>
        <p:blipFill>
          <a:blip r:embed="rId5"/>
          <a:srcRect l="-9897" r="-9897"/>
          <a:stretch>
            <a:fillRect/>
          </a:stretch>
        </p:blipFill>
        <p:spPr>
          <a:xfrm>
            <a:off x="7687384" y="1371933"/>
            <a:ext cx="4456223" cy="4993984"/>
          </a:xfrm>
          <a:prstGeom prst="rect">
            <a:avLst/>
          </a:prstGeom>
        </p:spPr>
      </p:pic>
    </p:spTree>
    <p:extLst>
      <p:ext uri="{BB962C8B-B14F-4D97-AF65-F5344CB8AC3E}">
        <p14:creationId xmlns:p14="http://schemas.microsoft.com/office/powerpoint/2010/main" val="279828817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E4790-763A-B549-B8E9-720AEC86612F}"/>
              </a:ext>
            </a:extLst>
          </p:cNvPr>
          <p:cNvSpPr>
            <a:spLocks noGrp="1"/>
          </p:cNvSpPr>
          <p:nvPr>
            <p:ph type="title"/>
          </p:nvPr>
        </p:nvSpPr>
        <p:spPr/>
        <p:txBody>
          <a:bodyPr/>
          <a:lstStyle/>
          <a:p>
            <a:r>
              <a:rPr lang="en-TR" dirty="0"/>
              <a:t>Knowledge as a “Commons”</a:t>
            </a:r>
          </a:p>
        </p:txBody>
      </p:sp>
      <p:sp>
        <p:nvSpPr>
          <p:cNvPr id="3" name="Content Placeholder 2">
            <a:extLst>
              <a:ext uri="{FF2B5EF4-FFF2-40B4-BE49-F238E27FC236}">
                <a16:creationId xmlns:a16="http://schemas.microsoft.com/office/drawing/2014/main" id="{0556EF7A-15C0-934A-864B-D2876152F06D}"/>
              </a:ext>
            </a:extLst>
          </p:cNvPr>
          <p:cNvSpPr>
            <a:spLocks noGrp="1"/>
          </p:cNvSpPr>
          <p:nvPr>
            <p:ph idx="1"/>
          </p:nvPr>
        </p:nvSpPr>
        <p:spPr>
          <a:xfrm>
            <a:off x="838200" y="1825625"/>
            <a:ext cx="9565257" cy="4351338"/>
          </a:xfrm>
        </p:spPr>
        <p:txBody>
          <a:bodyPr>
            <a:normAutofit/>
          </a:bodyPr>
          <a:lstStyle/>
          <a:p>
            <a:r>
              <a:rPr lang="en-TR" sz="4000" dirty="0"/>
              <a:t> The amount and value of knowledge is not diminished when shared </a:t>
            </a:r>
            <a:r>
              <a:rPr lang="en-TR" sz="4000" b="1" dirty="0"/>
              <a:t>(non-subtractable, non-rivalrous)</a:t>
            </a:r>
          </a:p>
          <a:p>
            <a:endParaRPr lang="en-TR" sz="2000" b="1" dirty="0"/>
          </a:p>
          <a:p>
            <a:r>
              <a:rPr lang="en-TR" sz="4000" dirty="0"/>
              <a:t> Exluding a certain person or a group is difficult and costly </a:t>
            </a:r>
            <a:r>
              <a:rPr lang="en-TR" sz="4000" b="1" dirty="0"/>
              <a:t>(non-excludable)</a:t>
            </a:r>
          </a:p>
        </p:txBody>
      </p:sp>
    </p:spTree>
    <p:extLst>
      <p:ext uri="{BB962C8B-B14F-4D97-AF65-F5344CB8AC3E}">
        <p14:creationId xmlns:p14="http://schemas.microsoft.com/office/powerpoint/2010/main" val="3697915005"/>
      </p:ext>
    </p:extLst>
  </p:cSld>
  <p:clrMapOvr>
    <a:masterClrMapping/>
  </p:clrMapOvr>
  <p:transition spd="slow">
    <p:wip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23254</TotalTime>
  <Words>2846</Words>
  <Application>Microsoft Macintosh PowerPoint</Application>
  <PresentationFormat>Widescreen</PresentationFormat>
  <Paragraphs>207</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Georgia</vt:lpstr>
      <vt:lpstr>nunito sans</vt:lpstr>
      <vt:lpstr>Office Theme</vt:lpstr>
      <vt:lpstr>Open Access:  The Key Driver To Address Grand Challenges  Ашық қолжетімділік:  үлкен мәселелерді шешуге арналған негізгі драйвер</vt:lpstr>
      <vt:lpstr>Plan</vt:lpstr>
      <vt:lpstr>% of the Population Who Are Fully Vaccinated</vt:lpstr>
      <vt:lpstr>Open Access (OA) Week 2022:  Open for Climate Justice</vt:lpstr>
      <vt:lpstr>Word of the Year 2021: “vax”</vt:lpstr>
      <vt:lpstr>Time it Took to Develop Vaccines for Diseases</vt:lpstr>
      <vt:lpstr>OA Rates for Papers on Covid 19 &amp; Other Diseases  </vt:lpstr>
      <vt:lpstr>Elinor Ostrom (1933-2012)</vt:lpstr>
      <vt:lpstr>Knowledge as a “Commons”</vt:lpstr>
      <vt:lpstr>Types of Resources</vt:lpstr>
      <vt:lpstr>Louis Pasteur (1822-1895)</vt:lpstr>
      <vt:lpstr>Relationship between Science and Trade</vt:lpstr>
      <vt:lpstr>Relationship between Science and Property</vt:lpstr>
      <vt:lpstr>Vicious Circle</vt:lpstr>
      <vt:lpstr>OA thru Transformative Agreements vs OA Archives</vt:lpstr>
      <vt:lpstr>Word of the Year 2019: “climate emergency”</vt:lpstr>
      <vt:lpstr>“Identify the most severe risks on a global scale over the next 10 years”</vt:lpstr>
      <vt:lpstr>The Way Forward: Open Science</vt:lpstr>
      <vt:lpstr>Open Access:  The Key Driver To Address Grand Challenges  Ашық қолжетімділік:  үлкен мәселелерді шешуге арналған негізгі драйвер</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Yasar Tonta</dc:creator>
  <cp:lastModifiedBy>Yasar Tonta</cp:lastModifiedBy>
  <cp:revision>148</cp:revision>
  <dcterms:created xsi:type="dcterms:W3CDTF">2022-10-08T16:43:28Z</dcterms:created>
  <dcterms:modified xsi:type="dcterms:W3CDTF">2022-11-09T11:46:46Z</dcterms:modified>
</cp:coreProperties>
</file>