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93" r:id="rId3"/>
    <p:sldId id="292" r:id="rId4"/>
    <p:sldId id="296" r:id="rId5"/>
    <p:sldId id="295" r:id="rId6"/>
    <p:sldId id="258" r:id="rId7"/>
    <p:sldId id="302" r:id="rId8"/>
    <p:sldId id="301" r:id="rId9"/>
    <p:sldId id="261" r:id="rId10"/>
    <p:sldId id="262" r:id="rId11"/>
    <p:sldId id="270" r:id="rId12"/>
    <p:sldId id="298" r:id="rId13"/>
    <p:sldId id="271" r:id="rId14"/>
    <p:sldId id="300" r:id="rId15"/>
    <p:sldId id="272" r:id="rId16"/>
    <p:sldId id="273" r:id="rId17"/>
    <p:sldId id="275" r:id="rId18"/>
    <p:sldId id="283" r:id="rId19"/>
    <p:sldId id="280" r:id="rId20"/>
    <p:sldId id="279" r:id="rId21"/>
    <p:sldId id="287" r:id="rId22"/>
    <p:sldId id="288" r:id="rId23"/>
    <p:sldId id="277" r:id="rId24"/>
    <p:sldId id="303" r:id="rId25"/>
    <p:sldId id="266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CF3D"/>
    <a:srgbClr val="89C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01" autoAdjust="0"/>
    <p:restoredTop sz="98730" autoAdjust="0"/>
  </p:normalViewPr>
  <p:slideViewPr>
    <p:cSldViewPr>
      <p:cViewPr>
        <p:scale>
          <a:sx n="66" d="100"/>
          <a:sy n="66" d="100"/>
        </p:scale>
        <p:origin x="-182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1331C-F1EA-40B5-BD08-9BDF7D37B523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67F4F-63E9-4625-A660-F83DFBE69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00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0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79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55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5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7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1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39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3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6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5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28C88-E819-4474-AE23-C3C438194BE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6BD6E-05A4-484C-8F26-4ED0B96A6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7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 имени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32" b="626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14702" cy="8466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932" y="0"/>
            <a:ext cx="9132068" cy="94615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“ Designing Multi-Comfort House ISOVER- 2015: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Residential area for cold climates - Astana, Kazakhstan "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”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8271" y="5861293"/>
            <a:ext cx="9155932" cy="8466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35" y="5918170"/>
            <a:ext cx="891567" cy="7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6802404" y="6080068"/>
            <a:ext cx="1433420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Expo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-2017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Astana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30" name="Picture 6" descr="Isover - Sustainable insul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58" y="5870627"/>
            <a:ext cx="2100786" cy="83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051695"/>
            <a:ext cx="1723060" cy="59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683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Без имени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32" b="626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385686" y="260383"/>
            <a:ext cx="4726986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Walk inside the complex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39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еое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1110"/>
            <a:ext cx="9144000" cy="671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95936" y="6101917"/>
            <a:ext cx="3744416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Walkup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12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лодорожк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69"/>
          <a:stretch/>
        </p:blipFill>
        <p:spPr bwMode="auto">
          <a:xfrm>
            <a:off x="-36511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259633" y="6195982"/>
            <a:ext cx="2664296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fontAlgn="base">
              <a:spcAft>
                <a:spcPct val="0"/>
              </a:spcAft>
            </a:pPr>
            <a:r>
              <a:rPr lang="ru-RU" sz="2800" b="1" dirty="0" err="1" smtClean="0">
                <a:solidFill>
                  <a:srgbClr val="212121"/>
                </a:solidFill>
                <a:latin typeface="inherit"/>
                <a:cs typeface="Arial" pitchFamily="34" charset="0"/>
              </a:rPr>
              <a:t>Сycle</a:t>
            </a:r>
            <a:r>
              <a:rPr lang="ru-RU" sz="2800" b="1" dirty="0" smtClean="0">
                <a:solidFill>
                  <a:srgbClr val="212121"/>
                </a:solidFill>
                <a:latin typeface="inherit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212121"/>
                </a:solidFill>
                <a:latin typeface="inherit"/>
                <a:cs typeface="Arial" pitchFamily="34" charset="0"/>
              </a:rPr>
              <a:t>paths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0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382"/>
            <a:ext cx="9144000" cy="6846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User\Desktop\роиол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733" y="1186801"/>
            <a:ext cx="5292267" cy="449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56385" y="6218967"/>
            <a:ext cx="4489629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pavilion with service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Picture 2" descr="C:\Users\User\Desktop\готовые перспективы\ACCamera_вв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6801"/>
            <a:ext cx="3746482" cy="449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9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аа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6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876256" y="6170460"/>
            <a:ext cx="1921809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Atrium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User\Desktop\ААА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25969" cy="608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93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382"/>
            <a:ext cx="9144000" cy="6846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Без имццц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7" y="1910"/>
            <a:ext cx="7746995" cy="685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6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" y="3324311"/>
            <a:ext cx="9144000" cy="141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3528" y="155679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Aeration winter winds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018496" y="3056159"/>
            <a:ext cx="97160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SW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2"/>
          <a:stretch/>
        </p:blipFill>
        <p:spPr bwMode="auto">
          <a:xfrm>
            <a:off x="3094909" y="272618"/>
            <a:ext cx="5919961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135022" y="3140968"/>
            <a:ext cx="3508986" cy="342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4-room apartments</a:t>
            </a:r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3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-room apartments</a:t>
            </a:r>
          </a:p>
          <a:p>
            <a:pPr algn="l"/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2-room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apartments</a:t>
            </a:r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6" y="3321827"/>
            <a:ext cx="723900" cy="2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1716" y="420633"/>
            <a:ext cx="1926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Apartments: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1648" y="227518"/>
            <a:ext cx="630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Fire safety and evacuation of the building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2134"/>
            <a:ext cx="9144000" cy="473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52121" y="5795648"/>
            <a:ext cx="331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Typical floor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4040" y="57956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ground floor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31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esktop\IMAG106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r="11865"/>
          <a:stretch/>
        </p:blipFill>
        <p:spPr bwMode="auto">
          <a:xfrm>
            <a:off x="1403648" y="-3"/>
            <a:ext cx="3600400" cy="335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899862" y="1515929"/>
            <a:ext cx="1920398" cy="3231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search</a:t>
            </a: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ideas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1" name="Picture 3" descr="C:\Users\User\Desktop\IMAG106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8" y="3140969"/>
            <a:ext cx="2658769" cy="360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IMAG10653в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4"/>
          <a:stretch/>
        </p:blipFill>
        <p:spPr bwMode="auto">
          <a:xfrm rot="10800000">
            <a:off x="6105701" y="3140968"/>
            <a:ext cx="2930795" cy="360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User\Desktop\IMAG106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969" y="3140968"/>
            <a:ext cx="2861893" cy="358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" r="7670"/>
          <a:stretch/>
        </p:blipFill>
        <p:spPr bwMode="auto">
          <a:xfrm>
            <a:off x="3419872" y="1772816"/>
            <a:ext cx="5690987" cy="505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581760"/>
            <a:ext cx="444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Ventilation air heat recovery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7131" y="1994315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The exhaust warm air from the room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4143" y="1069569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Fresh air atrium with daylight saving time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51620" y="2507435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Preheated fresh air into the room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74514" y="2972639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R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ecovery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441797" y="1103622"/>
            <a:ext cx="496899" cy="107986"/>
          </a:xfrm>
          <a:prstGeom prst="rightArrow">
            <a:avLst>
              <a:gd name="adj1" fmla="val 50000"/>
              <a:gd name="adj2" fmla="val 90801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441796" y="1552131"/>
            <a:ext cx="496899" cy="107986"/>
          </a:xfrm>
          <a:prstGeom prst="rightArrow">
            <a:avLst>
              <a:gd name="adj1" fmla="val 50000"/>
              <a:gd name="adj2" fmla="val 9080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0800000">
            <a:off x="448953" y="2071127"/>
            <a:ext cx="496899" cy="107986"/>
          </a:xfrm>
          <a:prstGeom prst="rightArrow">
            <a:avLst>
              <a:gd name="adj1" fmla="val 50000"/>
              <a:gd name="adj2" fmla="val 90801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0800000">
            <a:off x="448953" y="2584247"/>
            <a:ext cx="496899" cy="107986"/>
          </a:xfrm>
          <a:prstGeom prst="rightArrow">
            <a:avLst>
              <a:gd name="adj1" fmla="val 50000"/>
              <a:gd name="adj2" fmla="val 908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87" y="2859956"/>
            <a:ext cx="797631" cy="48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749">
            <a:off x="461646" y="4392227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226521" y="3789040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filter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4514" y="4509120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fan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26521" y="1475319"/>
            <a:ext cx="40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Fresh air from the atrium during winter</a:t>
            </a: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9477">
            <a:off x="386253" y="3475440"/>
            <a:ext cx="6223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949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99992" y="41997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Natural ventilation in winter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User\Desktop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692"/>
            <a:ext cx="9129514" cy="590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6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427984" y="41997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Natural ventilation in summer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User\Desktop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000"/>
            <a:ext cx="9133085" cy="5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8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95536" y="188640"/>
            <a:ext cx="8126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Схема использование тепла земли утепления пола 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и подогрева воды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каллорифером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User\Desktop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/>
          <a:stretch/>
        </p:blipFill>
        <p:spPr bwMode="auto">
          <a:xfrm>
            <a:off x="755936" y="44624"/>
            <a:ext cx="7272448" cy="679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98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3" b="2174"/>
          <a:stretch/>
        </p:blipFill>
        <p:spPr bwMode="auto">
          <a:xfrm>
            <a:off x="0" y="-27384"/>
            <a:ext cx="9144000" cy="683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19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918"/>
            <a:ext cx="9144000" cy="647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44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392" y="1565872"/>
            <a:ext cx="444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energy efficiency class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4803472" y="2258020"/>
            <a:ext cx="576064" cy="288032"/>
          </a:xfrm>
          <a:prstGeom prst="homePlate">
            <a:avLst>
              <a:gd name="adj" fmla="val 582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>
            <a:off x="4803472" y="2628751"/>
            <a:ext cx="792088" cy="288032"/>
          </a:xfrm>
          <a:prstGeom prst="homePlate">
            <a:avLst>
              <a:gd name="adj" fmla="val 632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>
            <a:off x="4803472" y="3008585"/>
            <a:ext cx="1007016" cy="288032"/>
          </a:xfrm>
          <a:prstGeom prst="homePlate">
            <a:avLst>
              <a:gd name="adj" fmla="val 64881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иугольник 9"/>
          <p:cNvSpPr/>
          <p:nvPr/>
        </p:nvSpPr>
        <p:spPr>
          <a:xfrm>
            <a:off x="4803472" y="3410148"/>
            <a:ext cx="1295048" cy="288032"/>
          </a:xfrm>
          <a:prstGeom prst="homePlate">
            <a:avLst>
              <a:gd name="adj" fmla="val 59921"/>
            </a:avLst>
          </a:prstGeom>
          <a:solidFill>
            <a:srgbClr val="47C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иугольник 10"/>
          <p:cNvSpPr/>
          <p:nvPr/>
        </p:nvSpPr>
        <p:spPr>
          <a:xfrm>
            <a:off x="4803472" y="3789039"/>
            <a:ext cx="1727096" cy="288032"/>
          </a:xfrm>
          <a:prstGeom prst="homePlate">
            <a:avLst>
              <a:gd name="adj" fmla="val 6984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иугольник 11"/>
          <p:cNvSpPr/>
          <p:nvPr/>
        </p:nvSpPr>
        <p:spPr>
          <a:xfrm>
            <a:off x="4803472" y="4201839"/>
            <a:ext cx="2087136" cy="288032"/>
          </a:xfrm>
          <a:prstGeom prst="homePlate">
            <a:avLst>
              <a:gd name="adj" fmla="val 698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иугольник 12"/>
          <p:cNvSpPr/>
          <p:nvPr/>
        </p:nvSpPr>
        <p:spPr>
          <a:xfrm>
            <a:off x="4803472" y="4562276"/>
            <a:ext cx="2591192" cy="288032"/>
          </a:xfrm>
          <a:prstGeom prst="homePlate">
            <a:avLst>
              <a:gd name="adj" fmla="val 6984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иугольник 13"/>
          <p:cNvSpPr/>
          <p:nvPr/>
        </p:nvSpPr>
        <p:spPr>
          <a:xfrm>
            <a:off x="4802924" y="4922316"/>
            <a:ext cx="3095796" cy="288032"/>
          </a:xfrm>
          <a:prstGeom prst="homePlate">
            <a:avLst>
              <a:gd name="adj" fmla="val 698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042736" y="2248147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10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42736" y="265181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15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42736" y="377916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100</a:t>
            </a:r>
          </a:p>
          <a:p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42736" y="340027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50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42736" y="2998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20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42736" y="414849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150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14744" y="455240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200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78740" y="4902571"/>
            <a:ext cx="684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&lt;</a:t>
            </a:r>
            <a:r>
              <a:rPr lang="ru-RU" sz="1400" b="1" dirty="0" smtClean="0">
                <a:latin typeface="Arial Black" pitchFamily="34" charset="0"/>
              </a:rPr>
              <a:t>250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948" y="260648"/>
            <a:ext cx="5055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Calculations on energy efficiency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52" y="1706679"/>
            <a:ext cx="4119707" cy="346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83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6465"/>
            <a:ext cx="4752851" cy="376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514" y="1916832"/>
            <a:ext cx="3528417" cy="448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131840" y="4437112"/>
            <a:ext cx="1920398" cy="3231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search</a:t>
            </a: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ideas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ОНССЕПТ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 r="48199" b="20139"/>
          <a:stretch/>
        </p:blipFill>
        <p:spPr bwMode="auto">
          <a:xfrm>
            <a:off x="15280" y="332656"/>
            <a:ext cx="3369940" cy="269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КОНСЕПТ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441" b="15329"/>
          <a:stretch/>
        </p:blipFill>
        <p:spPr bwMode="auto">
          <a:xfrm>
            <a:off x="5847296" y="3645024"/>
            <a:ext cx="3294112" cy="282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КОНССЕПТ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3" t="14447" b="14303"/>
          <a:stretch/>
        </p:blipFill>
        <p:spPr bwMode="auto">
          <a:xfrm>
            <a:off x="1848564" y="3566819"/>
            <a:ext cx="3149780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КОНСЕПТ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" t="12853" r="50000" b="19619"/>
          <a:stretch/>
        </p:blipFill>
        <p:spPr bwMode="auto">
          <a:xfrm>
            <a:off x="4067944" y="771848"/>
            <a:ext cx="3126656" cy="250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уга 3"/>
          <p:cNvSpPr/>
          <p:nvPr/>
        </p:nvSpPr>
        <p:spPr>
          <a:xfrm>
            <a:off x="899592" y="404664"/>
            <a:ext cx="6912768" cy="3024336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1100979">
            <a:off x="6368077" y="604736"/>
            <a:ext cx="350222" cy="3342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4826021">
            <a:off x="4341578" y="688531"/>
            <a:ext cx="449616" cy="166633"/>
          </a:xfrm>
          <a:prstGeom prst="rightArrow">
            <a:avLst>
              <a:gd name="adj1" fmla="val 50000"/>
              <a:gd name="adj2" fmla="val 12760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049219">
            <a:off x="6969791" y="1809119"/>
            <a:ext cx="449616" cy="166633"/>
          </a:xfrm>
          <a:prstGeom prst="rightArrow">
            <a:avLst>
              <a:gd name="adj1" fmla="val 50000"/>
              <a:gd name="adj2" fmla="val 12760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3563888" y="1628800"/>
            <a:ext cx="1584176" cy="8640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4977941" y="3094047"/>
            <a:ext cx="360040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Дуга 19"/>
          <p:cNvSpPr/>
          <p:nvPr/>
        </p:nvSpPr>
        <p:spPr>
          <a:xfrm rot="12088319">
            <a:off x="3739791" y="2039698"/>
            <a:ext cx="3066872" cy="1501901"/>
          </a:xfrm>
          <a:prstGeom prst="arc">
            <a:avLst>
              <a:gd name="adj1" fmla="val 16200000"/>
              <a:gd name="adj2" fmla="val 2117305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0" idx="2"/>
          </p:cNvCxnSpPr>
          <p:nvPr/>
        </p:nvCxnSpPr>
        <p:spPr>
          <a:xfrm flipH="1">
            <a:off x="3779912" y="2419357"/>
            <a:ext cx="42625" cy="1402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0" idx="2"/>
          </p:cNvCxnSpPr>
          <p:nvPr/>
        </p:nvCxnSpPr>
        <p:spPr>
          <a:xfrm>
            <a:off x="3822537" y="2419357"/>
            <a:ext cx="101391" cy="735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0" idx="0"/>
          </p:cNvCxnSpPr>
          <p:nvPr/>
        </p:nvCxnSpPr>
        <p:spPr>
          <a:xfrm flipH="1" flipV="1">
            <a:off x="4932040" y="3382079"/>
            <a:ext cx="66304" cy="1074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0" idx="0"/>
          </p:cNvCxnSpPr>
          <p:nvPr/>
        </p:nvCxnSpPr>
        <p:spPr>
          <a:xfrm flipH="1">
            <a:off x="4860032" y="3489481"/>
            <a:ext cx="138312" cy="569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3" name="Стрелка вправо 42"/>
          <p:cNvSpPr/>
          <p:nvPr/>
        </p:nvSpPr>
        <p:spPr>
          <a:xfrm rot="18971587">
            <a:off x="1115810" y="5427440"/>
            <a:ext cx="449616" cy="166633"/>
          </a:xfrm>
          <a:prstGeom prst="rightArrow">
            <a:avLst>
              <a:gd name="adj1" fmla="val 50000"/>
              <a:gd name="adj2" fmla="val 12760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63" name="Прямая соединительная линия 2062"/>
          <p:cNvCxnSpPr/>
          <p:nvPr/>
        </p:nvCxnSpPr>
        <p:spPr>
          <a:xfrm flipH="1">
            <a:off x="1416516" y="4460637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704548" y="4623977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1815749" y="5006979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1560532" y="4834599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Прямая соединительная линия 2064"/>
          <p:cNvCxnSpPr/>
          <p:nvPr/>
        </p:nvCxnSpPr>
        <p:spPr>
          <a:xfrm flipH="1" flipV="1">
            <a:off x="1416516" y="4892685"/>
            <a:ext cx="144016" cy="373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Прямая соединительная линия 2066"/>
          <p:cNvCxnSpPr/>
          <p:nvPr/>
        </p:nvCxnSpPr>
        <p:spPr>
          <a:xfrm flipH="1" flipV="1">
            <a:off x="1416516" y="4892685"/>
            <a:ext cx="288032" cy="15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Прямая соединительная линия 2068"/>
          <p:cNvCxnSpPr/>
          <p:nvPr/>
        </p:nvCxnSpPr>
        <p:spPr>
          <a:xfrm flipH="1" flipV="1">
            <a:off x="1704548" y="5050623"/>
            <a:ext cx="111201" cy="388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1" name="Прямая соединительная линия 2070"/>
          <p:cNvCxnSpPr/>
          <p:nvPr/>
        </p:nvCxnSpPr>
        <p:spPr>
          <a:xfrm>
            <a:off x="1560531" y="5266647"/>
            <a:ext cx="255218" cy="17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Стрелка вправо 62"/>
          <p:cNvSpPr/>
          <p:nvPr/>
        </p:nvSpPr>
        <p:spPr>
          <a:xfrm rot="3953932">
            <a:off x="1847899" y="3208734"/>
            <a:ext cx="780551" cy="346690"/>
          </a:xfrm>
          <a:prstGeom prst="rightArrow">
            <a:avLst>
              <a:gd name="adj1" fmla="val 36801"/>
              <a:gd name="adj2" fmla="val 87542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 rot="18650866">
            <a:off x="3567446" y="3393474"/>
            <a:ext cx="780551" cy="346690"/>
          </a:xfrm>
          <a:prstGeom prst="rightArrow">
            <a:avLst>
              <a:gd name="adj1" fmla="val 36801"/>
              <a:gd name="adj2" fmla="val 87542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право 64"/>
          <p:cNvSpPr/>
          <p:nvPr/>
        </p:nvSpPr>
        <p:spPr>
          <a:xfrm rot="3459562">
            <a:off x="5963859" y="3393474"/>
            <a:ext cx="780551" cy="346690"/>
          </a:xfrm>
          <a:prstGeom prst="rightArrow">
            <a:avLst>
              <a:gd name="adj1" fmla="val 36801"/>
              <a:gd name="adj2" fmla="val 87542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18166749">
            <a:off x="6593518" y="6067299"/>
            <a:ext cx="449616" cy="166633"/>
          </a:xfrm>
          <a:prstGeom prst="rightArrow">
            <a:avLst>
              <a:gd name="adj1" fmla="val 50000"/>
              <a:gd name="adj2" fmla="val 12760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18861112">
            <a:off x="6129325" y="5663801"/>
            <a:ext cx="449616" cy="166633"/>
          </a:xfrm>
          <a:prstGeom prst="rightArrow">
            <a:avLst>
              <a:gd name="adj1" fmla="val 50000"/>
              <a:gd name="adj2" fmla="val 12760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9771682">
            <a:off x="5783669" y="5241626"/>
            <a:ext cx="449616" cy="166633"/>
          </a:xfrm>
          <a:prstGeom prst="rightArrow">
            <a:avLst>
              <a:gd name="adj1" fmla="val 50000"/>
              <a:gd name="adj2" fmla="val 12760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rgrbf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1" t="3928" r="8490" b="4046"/>
          <a:stretch/>
        </p:blipFill>
        <p:spPr bwMode="auto">
          <a:xfrm>
            <a:off x="251519" y="109620"/>
            <a:ext cx="8858687" cy="674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836712"/>
            <a:ext cx="28803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132856"/>
            <a:ext cx="28803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89856" y="1772816"/>
            <a:ext cx="97160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358008" y="620688"/>
            <a:ext cx="97160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N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4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26" y="213307"/>
            <a:ext cx="891567" cy="7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162493" y="341083"/>
            <a:ext cx="1433420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Экспо-2017 Астана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98918" y="1217631"/>
            <a:ext cx="3508986" cy="2060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"Proposed General project  Multi-Comfort House ISOVER- 2015: The residential quarter for cold climate - Astana, Kazakhstan "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0435" y="3429831"/>
            <a:ext cx="3327152" cy="3123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Legend:</a:t>
            </a:r>
          </a:p>
          <a:p>
            <a:pPr algn="l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1. Residential building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2. Paragraph bike rental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3. Pavilion Serviced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4. The Central Fountain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5. Parking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6. Walk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7. collecting points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8. Atrium</a:t>
            </a: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  <a:p>
            <a:pPr algn="l"/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33062"/>
            <a:ext cx="3751301" cy="478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3727346" y="3147067"/>
            <a:ext cx="2792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Arial Black" pitchFamily="34" charset="0"/>
              </a:rPr>
              <a:t>8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749920" y="5562562"/>
            <a:ext cx="2792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Arial Black" pitchFamily="34" charset="0"/>
              </a:rPr>
              <a:t>8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1801720" y="3007134"/>
            <a:ext cx="2792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Arial Black" pitchFamily="34" charset="0"/>
              </a:rPr>
              <a:t>8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3609350" y="5450579"/>
            <a:ext cx="2792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Arial Black" pitchFamily="34" charset="0"/>
              </a:rPr>
              <a:t>8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30" y="31034"/>
            <a:ext cx="9144000" cy="601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1226444" y="1268760"/>
            <a:ext cx="720080" cy="720080"/>
          </a:xfrm>
          <a:prstGeom prst="ellips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cdn.freebievectors.com/illustrations/7/b/bicyclist-silhouette-clip-art/pre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63031"/>
            <a:ext cx="1257648" cy="155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256584" y="6235838"/>
            <a:ext cx="2483768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err="1">
                <a:solidFill>
                  <a:srgbClr val="212121"/>
                </a:solidFill>
                <a:latin typeface="inherit"/>
                <a:cs typeface="Arial" pitchFamily="34" charset="0"/>
              </a:rPr>
              <a:t>С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ycle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paths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43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63"/>
          <a:stretch/>
        </p:blipFill>
        <p:spPr bwMode="auto">
          <a:xfrm>
            <a:off x="-203931" y="-34070"/>
            <a:ext cx="9345249" cy="688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лилиния 4"/>
          <p:cNvSpPr/>
          <p:nvPr/>
        </p:nvSpPr>
        <p:spPr>
          <a:xfrm rot="873918">
            <a:off x="341496" y="584051"/>
            <a:ext cx="544286" cy="1063239"/>
          </a:xfrm>
          <a:custGeom>
            <a:avLst/>
            <a:gdLst>
              <a:gd name="connsiteX0" fmla="*/ 0 w 1088571"/>
              <a:gd name="connsiteY0" fmla="*/ 0 h 2017486"/>
              <a:gd name="connsiteX1" fmla="*/ 682171 w 1088571"/>
              <a:gd name="connsiteY1" fmla="*/ 2017486 h 2017486"/>
              <a:gd name="connsiteX2" fmla="*/ 711200 w 1088571"/>
              <a:gd name="connsiteY2" fmla="*/ 1669143 h 2017486"/>
              <a:gd name="connsiteX3" fmla="*/ 856343 w 1088571"/>
              <a:gd name="connsiteY3" fmla="*/ 1683657 h 2017486"/>
              <a:gd name="connsiteX4" fmla="*/ 1088571 w 1088571"/>
              <a:gd name="connsiteY4" fmla="*/ 1770743 h 2017486"/>
              <a:gd name="connsiteX5" fmla="*/ 0 w 1088571"/>
              <a:gd name="connsiteY5" fmla="*/ 0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8571" h="2017486">
                <a:moveTo>
                  <a:pt x="0" y="0"/>
                </a:moveTo>
                <a:lnTo>
                  <a:pt x="682171" y="2017486"/>
                </a:lnTo>
                <a:lnTo>
                  <a:pt x="711200" y="1669143"/>
                </a:lnTo>
                <a:lnTo>
                  <a:pt x="856343" y="1683657"/>
                </a:lnTo>
                <a:lnTo>
                  <a:pt x="1088571" y="1770743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755" y="332024"/>
            <a:ext cx="2905453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windshield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1923" y="4783196"/>
            <a:ext cx="2905453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 Black" pitchFamily="34" charset="0"/>
              </a:rPr>
              <a:t>Winter wind</a:t>
            </a: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373156" y="1916832"/>
            <a:ext cx="244635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Summer Wind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55"/>
          <a:stretch/>
        </p:blipFill>
        <p:spPr bwMode="auto">
          <a:xfrm>
            <a:off x="-25942" y="5287484"/>
            <a:ext cx="140306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0" r="23905"/>
          <a:stretch/>
        </p:blipFill>
        <p:spPr bwMode="auto">
          <a:xfrm>
            <a:off x="7713321" y="128862"/>
            <a:ext cx="137203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158087" y="6382085"/>
            <a:ext cx="136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Winter wind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5035223"/>
            <a:ext cx="1368152" cy="1202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174309" y="4941168"/>
            <a:ext cx="2794057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 algn="l">
              <a:buFontTx/>
              <a:buChar char="-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Protection from winter winds</a:t>
            </a:r>
            <a:endParaRPr lang="ru-RU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  <a:p>
            <a:pPr marL="171450" indent="-171450" algn="l">
              <a:buFontTx/>
              <a:buChar char="-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Orientation yards to the summer wind</a:t>
            </a:r>
            <a:endParaRPr lang="ru-RU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  <a:p>
            <a:pPr marL="171450" indent="-171450" algn="l">
              <a:buFontTx/>
              <a:buChar char="-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Summer wind</a:t>
            </a:r>
            <a:endParaRPr lang="ru-RU" sz="11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  <a:p>
            <a:pPr marL="171450" indent="-171450">
              <a:buFontTx/>
              <a:buChar char="-"/>
            </a:pP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-311710" y="3401338"/>
            <a:ext cx="244635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-35970" y="3375294"/>
            <a:ext cx="70629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W</a:t>
            </a:r>
            <a:endParaRPr lang="ru-RU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406721" y="2896566"/>
            <a:ext cx="70629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</a:t>
            </a:r>
            <a:endParaRPr lang="ru-RU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384875" y="-77111"/>
            <a:ext cx="70629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N</a:t>
            </a:r>
            <a:endParaRPr lang="ru-RU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309208" y="5841268"/>
            <a:ext cx="706290" cy="957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</a:t>
            </a:r>
            <a:endParaRPr lang="ru-RU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6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ОБЩИЙ ВИД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1" b="7535"/>
          <a:stretch/>
        </p:blipFill>
        <p:spPr bwMode="auto">
          <a:xfrm>
            <a:off x="1" y="0"/>
            <a:ext cx="925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04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5052</TotalTime>
  <Words>192</Words>
  <Application>Microsoft Office PowerPoint</Application>
  <PresentationFormat>On-screen Show (4:3)</PresentationFormat>
  <Paragraphs>76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Тема Office</vt:lpstr>
      <vt:lpstr>“ Designing Multi-Comfort House ISOVER- 2015: Residential area for cold climates - Astana, Kazakhstan "”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Ainash Shagmanova</cp:lastModifiedBy>
  <cp:revision>147</cp:revision>
  <dcterms:created xsi:type="dcterms:W3CDTF">2015-03-20T14:58:03Z</dcterms:created>
  <dcterms:modified xsi:type="dcterms:W3CDTF">2015-10-13T09:53:40Z</dcterms:modified>
</cp:coreProperties>
</file>