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7e6f3a36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7e6f3a36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f8ee12f16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f8ee12f16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8ee12f16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f8ee12f16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7e6f3a3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7e6f3a3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41357daa8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41357daa8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97e6f3a36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97e6f3a36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41357daa8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41357daa8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41357daa8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41357daa8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97bf13f186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97bf13f186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97bf13f186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97bf13f186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97e6f3a36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97e6f3a36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7bf13f186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97bf13f186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f8ee12f16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f8ee12f16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41357daa80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41357daa80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dspace.auca.kg/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mt.osce-academy.kg/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arch.kyrlibnet.kg/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aj.org/toc/1694-7398" TargetMode="External"/><Relationship Id="rId4" Type="http://schemas.openxmlformats.org/officeDocument/2006/relationships/hyperlink" Target="http://journals.manas.edu.kg/mjen/index.php" TargetMode="External"/><Relationship Id="rId5" Type="http://schemas.openxmlformats.org/officeDocument/2006/relationships/hyperlink" Target="https://doaj.org/toc/1694-5972" TargetMode="External"/><Relationship Id="rId6" Type="http://schemas.openxmlformats.org/officeDocument/2006/relationships/hyperlink" Target="http://www.ejbe.org/" TargetMode="External"/><Relationship Id="rId7" Type="http://schemas.openxmlformats.org/officeDocument/2006/relationships/hyperlink" Target="http://hvt-journal.com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arch.kyrlibnet.kg/" TargetMode="External"/><Relationship Id="rId4" Type="http://schemas.openxmlformats.org/officeDocument/2006/relationships/hyperlink" Target="https://dspace.auca.kg/" TargetMode="External"/><Relationship Id="rId5" Type="http://schemas.openxmlformats.org/officeDocument/2006/relationships/hyperlink" Target="https://manuscript.bizdin.kg" TargetMode="External"/><Relationship Id="rId6" Type="http://schemas.openxmlformats.org/officeDocument/2006/relationships/hyperlink" Target="https://mt.osce-academy.k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449250" y="916875"/>
            <a:ext cx="8520600" cy="275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Open Access and Open </a:t>
            </a:r>
            <a:r>
              <a:rPr lang="en" sz="4000"/>
              <a:t>Educational</a:t>
            </a:r>
            <a:r>
              <a:rPr lang="en" sz="4000"/>
              <a:t> Resources  </a:t>
            </a:r>
            <a:r>
              <a:rPr lang="en" sz="4000"/>
              <a:t>in Kyrgyzstan:</a:t>
            </a:r>
            <a:endParaRPr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Developments and Perspectives</a:t>
            </a:r>
            <a:endParaRPr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80900" y="3705125"/>
            <a:ext cx="8520600" cy="123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Jyldyz Bekbalaeva</a:t>
            </a:r>
            <a:br>
              <a:rPr lang="en" sz="1600"/>
            </a:br>
            <a:r>
              <a:rPr lang="en" sz="1600"/>
              <a:t>Director of Library</a:t>
            </a:r>
            <a:br>
              <a:rPr lang="en" sz="1600"/>
            </a:br>
            <a:r>
              <a:rPr lang="en" sz="1600"/>
              <a:t> American University of Central Asia </a:t>
            </a:r>
            <a:br>
              <a:rPr lang="en" sz="1600"/>
            </a:b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311700" y="121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Repositories</a:t>
            </a:r>
            <a:r>
              <a:rPr lang="en"/>
              <a:t>  </a:t>
            </a:r>
            <a:endParaRPr/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1818075" y="4559925"/>
            <a:ext cx="6107400" cy="4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https://dspace.auca.kg/</a:t>
            </a:r>
            <a:endParaRPr b="1" sz="2300">
              <a:solidFill>
                <a:srgbClr val="4A86E8"/>
              </a:solidFill>
              <a:highlight>
                <a:srgbClr val="FFFFFF"/>
              </a:highlight>
            </a:endParaRPr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000" y="868448"/>
            <a:ext cx="8506327" cy="38260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type="title"/>
          </p:nvPr>
        </p:nvSpPr>
        <p:spPr>
          <a:xfrm>
            <a:off x="241400" y="114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OSCE ACADEMY</a:t>
            </a:r>
            <a:r>
              <a:rPr lang="en"/>
              <a:t>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https://mt.osce-academy.kg/</a:t>
            </a:r>
            <a:endParaRPr sz="3300"/>
          </a:p>
        </p:txBody>
      </p:sp>
      <p:pic>
        <p:nvPicPr>
          <p:cNvPr id="136" name="Google Shape;136;p23"/>
          <p:cNvPicPr preferRelativeResize="0"/>
          <p:nvPr/>
        </p:nvPicPr>
        <p:blipFill rotWithShape="1">
          <a:blip r:embed="rId4">
            <a:alphaModFix/>
          </a:blip>
          <a:srcRect b="-741" l="10225" r="12369" t="13526"/>
          <a:stretch/>
        </p:blipFill>
        <p:spPr>
          <a:xfrm>
            <a:off x="733450" y="605100"/>
            <a:ext cx="7078051" cy="4286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348375" y="234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KyrlibNet Open Archive</a:t>
            </a:r>
            <a:r>
              <a:rPr lang="en" sz="2200">
                <a:solidFill>
                  <a:schemeClr val="dk2"/>
                </a:solidFill>
              </a:rPr>
              <a:t> </a:t>
            </a:r>
            <a:r>
              <a:rPr lang="en">
                <a:solidFill>
                  <a:schemeClr val="dk2"/>
                </a:solidFill>
              </a:rPr>
              <a:t> 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http://arch.kyrlibnet.kg/</a:t>
            </a:r>
            <a:endParaRPr sz="3400"/>
          </a:p>
        </p:txBody>
      </p:sp>
      <p:pic>
        <p:nvPicPr>
          <p:cNvPr id="142" name="Google Shape;142;p24"/>
          <p:cNvPicPr preferRelativeResize="0"/>
          <p:nvPr/>
        </p:nvPicPr>
        <p:blipFill rotWithShape="1">
          <a:blip r:embed="rId4">
            <a:alphaModFix/>
          </a:blip>
          <a:srcRect b="37937" l="0" r="23821" t="3957"/>
          <a:stretch/>
        </p:blipFill>
        <p:spPr>
          <a:xfrm>
            <a:off x="579400" y="1046425"/>
            <a:ext cx="8138150" cy="336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>
            <p:ph type="title"/>
          </p:nvPr>
        </p:nvSpPr>
        <p:spPr>
          <a:xfrm>
            <a:off x="311700" y="202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DOAJ </a:t>
            </a:r>
            <a:endParaRPr/>
          </a:p>
        </p:txBody>
      </p:sp>
      <p:sp>
        <p:nvSpPr>
          <p:cNvPr id="148" name="Google Shape;148;p25"/>
          <p:cNvSpPr txBox="1"/>
          <p:nvPr>
            <p:ph idx="1" type="body"/>
          </p:nvPr>
        </p:nvSpPr>
        <p:spPr>
          <a:xfrm>
            <a:off x="292700" y="967250"/>
            <a:ext cx="8520600" cy="38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37AB7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MANAS : Journal of Engineering</a:t>
            </a:r>
            <a:r>
              <a:rPr b="1" lang="en" sz="2400"/>
              <a:t> </a:t>
            </a:r>
            <a:br>
              <a:rPr b="1" lang="en" sz="2400"/>
            </a:b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ISSN: 1694-7398 (Online)    </a:t>
            </a:r>
            <a:r>
              <a:rPr lang="en" sz="1400">
                <a:solidFill>
                  <a:srgbClr val="337AB7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http://journals.manas.edu.kg/mjen/index.php</a:t>
            </a:r>
            <a:r>
              <a:rPr lang="en" sz="1400">
                <a:solidFill>
                  <a:srgbClr val="337AB7"/>
                </a:solidFill>
                <a:highlight>
                  <a:srgbClr val="FFFFFF"/>
                </a:highlight>
              </a:rPr>
              <a:t>   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Blind peer review</a:t>
            </a:r>
            <a:b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b="1" lang="en" sz="1400">
                <a:solidFill>
                  <a:srgbClr val="333333"/>
                </a:solidFill>
                <a:highlight>
                  <a:srgbClr val="FFFFFF"/>
                </a:highlight>
              </a:rPr>
              <a:t>Subject: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 Technology: Engineering (General). Civil engineering (General).</a:t>
            </a:r>
            <a:endParaRPr sz="1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37AB7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Eurasian Journal of Business and Economics </a:t>
            </a:r>
            <a:br>
              <a:rPr b="1" lang="en" sz="2400">
                <a:solidFill>
                  <a:srgbClr val="337AB7"/>
                </a:solidFill>
              </a:rPr>
            </a:b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ISSN: 1694-5948 (Print); 1694-5972 (Online)   </a:t>
            </a:r>
            <a:r>
              <a:rPr lang="en" sz="1400">
                <a:solidFill>
                  <a:srgbClr val="337AB7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http://www.ejbe.org/</a:t>
            </a:r>
            <a:r>
              <a:rPr lang="en" sz="1400">
                <a:solidFill>
                  <a:srgbClr val="337AB7"/>
                </a:solidFill>
                <a:highlight>
                  <a:srgbClr val="FFFFFF"/>
                </a:highlight>
              </a:rPr>
              <a:t>   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Double blind peer review</a:t>
            </a:r>
            <a:b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b="1" lang="en" sz="1400">
                <a:solidFill>
                  <a:srgbClr val="333333"/>
                </a:solidFill>
                <a:highlight>
                  <a:srgbClr val="FFFFFF"/>
                </a:highlight>
              </a:rPr>
              <a:t>Subject: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 Social Sciences: Commerce: Business.</a:t>
            </a:r>
            <a:endParaRPr sz="1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37AB7"/>
                </a:solidFill>
              </a:rPr>
              <a:t>Heart Vessels and Transplantation</a:t>
            </a:r>
            <a:br>
              <a:rPr b="1" lang="en" sz="2400">
                <a:solidFill>
                  <a:srgbClr val="337AB7"/>
                </a:solidFill>
              </a:rPr>
            </a:b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1694-7886 (PRINT) / 1694-7894 (ONLINE) </a:t>
            </a:r>
            <a:r>
              <a:rPr lang="en" sz="1400" u="sng">
                <a:solidFill>
                  <a:schemeClr val="hlink"/>
                </a:solidFill>
                <a:highlight>
                  <a:srgbClr val="FFFFFF"/>
                </a:highlight>
                <a:hlinkClick r:id="rId7"/>
              </a:rPr>
              <a:t>http://hvt-journal.com/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" sz="1400">
                <a:solidFill>
                  <a:srgbClr val="333333"/>
                </a:solidFill>
                <a:highlight>
                  <a:schemeClr val="lt1"/>
                </a:highlight>
              </a:rPr>
              <a:t>Double blind peer review</a:t>
            </a:r>
            <a:endParaRPr sz="14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333333"/>
                </a:solidFill>
                <a:highlight>
                  <a:schemeClr val="lt1"/>
                </a:highlight>
              </a:rPr>
              <a:t>Subject: 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</a:rPr>
              <a:t>Medicine: Internal medicine: Specialties of internal medicine: Diseases of the circulatory (Cardiovascular) system. </a:t>
            </a:r>
            <a:endParaRPr sz="1200">
              <a:solidFill>
                <a:srgbClr val="28262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900"/>
              </a:spcBef>
              <a:spcAft>
                <a:spcPts val="1600"/>
              </a:spcAft>
              <a:buNone/>
            </a:pPr>
            <a:br>
              <a:rPr b="1" lang="en" sz="2400">
                <a:solidFill>
                  <a:srgbClr val="337AB7"/>
                </a:solidFill>
              </a:rPr>
            </a:br>
            <a:endParaRPr sz="14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311700" y="269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Access Training in June 2022 </a:t>
            </a:r>
            <a:endParaRPr/>
          </a:p>
        </p:txBody>
      </p:sp>
      <p:pic>
        <p:nvPicPr>
          <p:cNvPr id="154" name="Google Shape;15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650" y="926100"/>
            <a:ext cx="7136626" cy="401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/>
          <p:nvPr>
            <p:ph type="title"/>
          </p:nvPr>
        </p:nvSpPr>
        <p:spPr>
          <a:xfrm>
            <a:off x="38505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steps </a:t>
            </a:r>
            <a:endParaRPr/>
          </a:p>
        </p:txBody>
      </p:sp>
      <p:sp>
        <p:nvSpPr>
          <p:cNvPr id="160" name="Google Shape;16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OA awareness (Library Consortium, EIFL)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OA policies (Institutions)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Repositories </a:t>
            </a:r>
            <a:r>
              <a:rPr lang="en" sz="2400"/>
              <a:t>(Institutions)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OA promotion at the national level (Ministry of Education, Library Consortium, Institutions)</a:t>
            </a:r>
            <a:endParaRPr sz="2400"/>
          </a:p>
          <a:p>
            <a:pPr indent="0" lvl="0" marL="457200" rtl="0" algn="ctr">
              <a:spcBef>
                <a:spcPts val="1600"/>
              </a:spcBef>
              <a:spcAft>
                <a:spcPts val="1600"/>
              </a:spcAft>
              <a:buNone/>
            </a:pPr>
            <a:br>
              <a:rPr lang="en" sz="2400"/>
            </a:br>
            <a:r>
              <a:rPr lang="en" sz="2400"/>
              <a:t>      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Kyrgyzstan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OPEN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Occasional initiatives in early 2000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Countrywide movement in 2014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Open Access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Open Educational Resources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Creative Commons </a:t>
            </a:r>
            <a:endParaRPr sz="24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288975"/>
            <a:ext cx="85206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2743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in Kyrgyzstan </a:t>
            </a:r>
            <a:endParaRPr/>
          </a:p>
        </p:txBody>
      </p:sp>
      <p:sp>
        <p:nvSpPr>
          <p:cNvPr id="67" name="Google Shape;67;p15"/>
          <p:cNvSpPr/>
          <p:nvPr/>
        </p:nvSpPr>
        <p:spPr>
          <a:xfrm>
            <a:off x="1491075" y="3611400"/>
            <a:ext cx="6525000" cy="6840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1463713" y="2486363"/>
            <a:ext cx="2093100" cy="6840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EDUCATIONAL INSTITUTIONS </a:t>
            </a:r>
            <a:endParaRPr b="1"/>
          </a:p>
        </p:txBody>
      </p:sp>
      <p:sp>
        <p:nvSpPr>
          <p:cNvPr id="69" name="Google Shape;69;p15"/>
          <p:cNvSpPr/>
          <p:nvPr/>
        </p:nvSpPr>
        <p:spPr>
          <a:xfrm>
            <a:off x="1491075" y="1214025"/>
            <a:ext cx="6525000" cy="10569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COLLABORATION </a:t>
            </a:r>
            <a:endParaRPr b="1"/>
          </a:p>
        </p:txBody>
      </p:sp>
      <p:sp>
        <p:nvSpPr>
          <p:cNvPr id="70" name="Google Shape;70;p15"/>
          <p:cNvSpPr txBox="1"/>
          <p:nvPr/>
        </p:nvSpPr>
        <p:spPr>
          <a:xfrm>
            <a:off x="1627875" y="3775550"/>
            <a:ext cx="63882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AGENDA, POLICY, COPYRIGHT REFORM, NATIONAL REPOSITORY </a:t>
            </a:r>
            <a:endParaRPr b="1"/>
          </a:p>
        </p:txBody>
      </p:sp>
      <p:sp>
        <p:nvSpPr>
          <p:cNvPr id="71" name="Google Shape;71;p15"/>
          <p:cNvSpPr/>
          <p:nvPr/>
        </p:nvSpPr>
        <p:spPr>
          <a:xfrm>
            <a:off x="3697338" y="2486363"/>
            <a:ext cx="2203500" cy="6840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AGENCIES 	</a:t>
            </a:r>
            <a:endParaRPr b="1"/>
          </a:p>
        </p:txBody>
      </p:sp>
      <p:sp>
        <p:nvSpPr>
          <p:cNvPr id="72" name="Google Shape;72;p15"/>
          <p:cNvSpPr/>
          <p:nvPr/>
        </p:nvSpPr>
        <p:spPr>
          <a:xfrm>
            <a:off x="6087138" y="2486363"/>
            <a:ext cx="1956300" cy="6840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LOCAL ORGANIZATIONS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152200"/>
            <a:ext cx="85206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2743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National Level</a:t>
            </a:r>
            <a:endParaRPr b="1"/>
          </a:p>
        </p:txBody>
      </p:sp>
      <p:sp>
        <p:nvSpPr>
          <p:cNvPr id="78" name="Google Shape;78;p16"/>
          <p:cNvSpPr/>
          <p:nvPr/>
        </p:nvSpPr>
        <p:spPr>
          <a:xfrm>
            <a:off x="383050" y="1326925"/>
            <a:ext cx="2489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AGENDA</a:t>
            </a:r>
            <a:r>
              <a:rPr b="1" lang="en" sz="28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79" name="Google Shape;79;p16"/>
          <p:cNvSpPr/>
          <p:nvPr/>
        </p:nvSpPr>
        <p:spPr>
          <a:xfrm>
            <a:off x="3159975" y="1326925"/>
            <a:ext cx="5813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LIFELONG LEARNING, ACCESSIBILITY,  AFFORDABILITY, E-LEARNING</a:t>
            </a:r>
            <a:endParaRPr b="1" sz="1800"/>
          </a:p>
        </p:txBody>
      </p:sp>
      <p:sp>
        <p:nvSpPr>
          <p:cNvPr id="80" name="Google Shape;80;p16"/>
          <p:cNvSpPr/>
          <p:nvPr/>
        </p:nvSpPr>
        <p:spPr>
          <a:xfrm>
            <a:off x="383050" y="2409525"/>
            <a:ext cx="2489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POLICY</a:t>
            </a:r>
            <a:r>
              <a:rPr b="1" lang="en" sz="3000"/>
              <a:t>	 </a:t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81" name="Google Shape;81;p16"/>
          <p:cNvSpPr/>
          <p:nvPr/>
        </p:nvSpPr>
        <p:spPr>
          <a:xfrm>
            <a:off x="3159975" y="2409525"/>
            <a:ext cx="5813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-PROGRAM FOR DEVELOPMENT OF EDUCATION 2021-2040</a:t>
            </a:r>
            <a:br>
              <a:rPr lang="en" sz="1600"/>
            </a:br>
            <a:r>
              <a:rPr lang="en" sz="1600"/>
              <a:t>-NATIONAL CONCEPT OF E-LEARNING</a:t>
            </a:r>
            <a:endParaRPr sz="1600"/>
          </a:p>
        </p:txBody>
      </p:sp>
      <p:sp>
        <p:nvSpPr>
          <p:cNvPr id="82" name="Google Shape;82;p16"/>
          <p:cNvSpPr/>
          <p:nvPr/>
        </p:nvSpPr>
        <p:spPr>
          <a:xfrm>
            <a:off x="383050" y="3355350"/>
            <a:ext cx="2489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COPYRIGHT</a:t>
            </a:r>
            <a:r>
              <a:rPr b="1" lang="en" sz="3000"/>
              <a:t>	 </a:t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83" name="Google Shape;83;p16"/>
          <p:cNvSpPr/>
          <p:nvPr/>
        </p:nvSpPr>
        <p:spPr>
          <a:xfrm>
            <a:off x="3159975" y="3355350"/>
            <a:ext cx="5813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-MARRAKESH TREATY</a:t>
            </a:r>
            <a:br>
              <a:rPr lang="en" sz="1800"/>
            </a:br>
            <a:r>
              <a:rPr lang="en" sz="1800"/>
              <a:t>-CREATIVE COMMONS, PUBLIC FUNDING </a:t>
            </a:r>
            <a:endParaRPr sz="1800"/>
          </a:p>
        </p:txBody>
      </p:sp>
      <p:sp>
        <p:nvSpPr>
          <p:cNvPr id="84" name="Google Shape;84;p16"/>
          <p:cNvSpPr/>
          <p:nvPr/>
        </p:nvSpPr>
        <p:spPr>
          <a:xfrm>
            <a:off x="383050" y="4301175"/>
            <a:ext cx="25581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REPOSITORY</a:t>
            </a:r>
            <a:r>
              <a:rPr lang="en" sz="2900"/>
              <a:t>	</a:t>
            </a:r>
            <a:r>
              <a:rPr b="1" lang="en" sz="29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/>
          </a:p>
        </p:txBody>
      </p:sp>
      <p:sp>
        <p:nvSpPr>
          <p:cNvPr id="85" name="Google Shape;85;p16"/>
          <p:cNvSpPr/>
          <p:nvPr/>
        </p:nvSpPr>
        <p:spPr>
          <a:xfrm>
            <a:off x="3159975" y="4301175"/>
            <a:ext cx="5813700" cy="670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-700 TEXTBOOKS &amp; CURRICULUM MATERIALS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-600 DISSERTATIONS; 1000 RARE BOOKS   </a:t>
            </a:r>
            <a:r>
              <a:rPr lang="en" sz="1800">
                <a:solidFill>
                  <a:srgbClr val="9900FF"/>
                </a:solidFill>
              </a:rPr>
              <a:t>lib.kg </a:t>
            </a:r>
            <a:endParaRPr sz="18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97050"/>
            <a:ext cx="85206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Institutions </a:t>
            </a: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3201000" y="1037800"/>
            <a:ext cx="5813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OA, OER</a:t>
            </a:r>
            <a:r>
              <a:rPr lang="en" sz="1800"/>
              <a:t>  Development and Implementation</a:t>
            </a:r>
            <a:endParaRPr sz="1800"/>
          </a:p>
        </p:txBody>
      </p:sp>
      <p:sp>
        <p:nvSpPr>
          <p:cNvPr id="92" name="Google Shape;92;p17"/>
          <p:cNvSpPr/>
          <p:nvPr/>
        </p:nvSpPr>
        <p:spPr>
          <a:xfrm>
            <a:off x="424075" y="1969950"/>
            <a:ext cx="2489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Libraries </a:t>
            </a:r>
            <a:r>
              <a:rPr lang="en" sz="2800"/>
              <a:t>	</a:t>
            </a:r>
            <a:r>
              <a:rPr b="1" lang="en" sz="28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93" name="Google Shape;93;p17"/>
          <p:cNvSpPr/>
          <p:nvPr/>
        </p:nvSpPr>
        <p:spPr>
          <a:xfrm>
            <a:off x="3201000" y="1969950"/>
            <a:ext cx="5813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OA, OER </a:t>
            </a:r>
            <a:r>
              <a:rPr lang="en" sz="1800"/>
              <a:t>Awareness &amp; Promotion, Open Repositories</a:t>
            </a:r>
            <a:endParaRPr sz="1800"/>
          </a:p>
        </p:txBody>
      </p:sp>
      <p:sp>
        <p:nvSpPr>
          <p:cNvPr id="94" name="Google Shape;94;p17"/>
          <p:cNvSpPr/>
          <p:nvPr/>
        </p:nvSpPr>
        <p:spPr>
          <a:xfrm>
            <a:off x="424075" y="2902100"/>
            <a:ext cx="2489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NGOs </a:t>
            </a:r>
            <a:r>
              <a:rPr lang="en" sz="2800"/>
              <a:t>	</a:t>
            </a:r>
            <a:r>
              <a:rPr b="1" lang="en" sz="28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95" name="Google Shape;95;p17"/>
          <p:cNvSpPr/>
          <p:nvPr/>
        </p:nvSpPr>
        <p:spPr>
          <a:xfrm>
            <a:off x="3201000" y="2902100"/>
            <a:ext cx="5813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OA, OER </a:t>
            </a:r>
            <a:r>
              <a:rPr lang="en" sz="1800"/>
              <a:t> Awareness &amp; Promotion, Content </a:t>
            </a:r>
            <a:endParaRPr sz="1800"/>
          </a:p>
        </p:txBody>
      </p:sp>
      <p:sp>
        <p:nvSpPr>
          <p:cNvPr id="96" name="Google Shape;96;p17"/>
          <p:cNvSpPr/>
          <p:nvPr/>
        </p:nvSpPr>
        <p:spPr>
          <a:xfrm>
            <a:off x="424075" y="1037800"/>
            <a:ext cx="2489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 Universities </a:t>
            </a:r>
            <a:r>
              <a:rPr lang="en" sz="2800"/>
              <a:t>	</a:t>
            </a:r>
            <a:r>
              <a:rPr b="1" lang="en" sz="28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97" name="Google Shape;97;p17"/>
          <p:cNvSpPr/>
          <p:nvPr/>
        </p:nvSpPr>
        <p:spPr>
          <a:xfrm>
            <a:off x="424075" y="3834250"/>
            <a:ext cx="2489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Donors  </a:t>
            </a:r>
            <a:r>
              <a:rPr lang="en" sz="2800"/>
              <a:t>	</a:t>
            </a:r>
            <a:r>
              <a:rPr b="1" lang="en" sz="2800"/>
              <a:t> </a:t>
            </a:r>
            <a:endParaRPr b="1"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  <p:sp>
        <p:nvSpPr>
          <p:cNvPr id="98" name="Google Shape;98;p17"/>
          <p:cNvSpPr/>
          <p:nvPr/>
        </p:nvSpPr>
        <p:spPr>
          <a:xfrm>
            <a:off x="3201000" y="3834250"/>
            <a:ext cx="5813700" cy="6702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Grants, Training, Capacity Building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OA, OER and CC Awareness at </a:t>
            </a:r>
            <a:r>
              <a:rPr lang="en"/>
              <a:t>universities - 2020</a:t>
            </a:r>
            <a:r>
              <a:rPr lang="en"/>
              <a:t>  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236150"/>
            <a:ext cx="8520600" cy="26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igher awareness of OER (75.9%)  than open licenses (58.4%)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Higher awareness of open licenses among librarians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awareness of Open Access is high (58.9%)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Knowledge of characteristics of Open Access varies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OA awareness at universities </a:t>
            </a: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1025" y="1152475"/>
            <a:ext cx="6626526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206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OA awareness at universities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3550" y="1279138"/>
            <a:ext cx="5943600" cy="366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Access Repositories  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109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KyrlibNet Open Archive </a:t>
            </a:r>
            <a:r>
              <a:rPr lang="en" sz="2200" u="sng">
                <a:solidFill>
                  <a:schemeClr val="hlink"/>
                </a:solidFill>
                <a:hlinkClick r:id="rId3"/>
              </a:rPr>
              <a:t>http://arch.kyrlibnet.kg/</a:t>
            </a:r>
            <a:endParaRPr sz="2200"/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American University of Central Asia Digital Repository</a:t>
            </a:r>
            <a:br>
              <a:rPr lang="en" sz="2200"/>
            </a:br>
            <a:r>
              <a:rPr lang="en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https://dspace.auca.kg/</a:t>
            </a:r>
            <a:endParaRPr sz="2200" u="sng">
              <a:solidFill>
                <a:schemeClr val="hlink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Rare Books and Manuscripts </a:t>
            </a:r>
            <a:r>
              <a:rPr lang="en" sz="2200" u="sng">
                <a:solidFill>
                  <a:schemeClr val="hlink"/>
                </a:solidFill>
                <a:hlinkClick r:id="rId5"/>
              </a:rPr>
              <a:t>https://manuscript.bizdin.kg</a:t>
            </a:r>
            <a:r>
              <a:rPr lang="en" sz="2200"/>
              <a:t>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Institutional Repository OSCE Academy </a:t>
            </a:r>
            <a:r>
              <a:rPr lang="en" sz="16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https://mt.osce-academy.kg/</a:t>
            </a:r>
            <a:r>
              <a:rPr lang="en" sz="2200"/>
              <a:t> 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