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70" r:id="rId3"/>
    <p:sldId id="257" r:id="rId4"/>
    <p:sldId id="258" r:id="rId5"/>
    <p:sldId id="259" r:id="rId6"/>
    <p:sldId id="260" r:id="rId7"/>
    <p:sldId id="261" r:id="rId8"/>
    <p:sldId id="262" r:id="rId9"/>
    <p:sldId id="266" r:id="rId10"/>
    <p:sldId id="268" r:id="rId11"/>
    <p:sldId id="26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1284" y="-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BD62D27-DB8C-4B4B-9254-90D6D78B1040}" type="datetimeFigureOut">
              <a:rPr lang="en-US" smtClean="0"/>
              <a:pPr/>
              <a:t>5/20/2015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B119DA8-93B8-4E8A-8959-290105DF0D9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D62D27-DB8C-4B4B-9254-90D6D78B1040}" type="datetimeFigureOut">
              <a:rPr lang="en-US" smtClean="0"/>
              <a:pPr/>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119DA8-93B8-4E8A-8959-290105DF0D9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D62D27-DB8C-4B4B-9254-90D6D78B1040}" type="datetimeFigureOut">
              <a:rPr lang="en-US" smtClean="0"/>
              <a:pPr/>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119DA8-93B8-4E8A-8959-290105DF0D9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D62D27-DB8C-4B4B-9254-90D6D78B1040}" type="datetimeFigureOut">
              <a:rPr lang="en-US" smtClean="0"/>
              <a:pPr/>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119DA8-93B8-4E8A-8959-290105DF0D9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BD62D27-DB8C-4B4B-9254-90D6D78B1040}" type="datetimeFigureOut">
              <a:rPr lang="en-US" smtClean="0"/>
              <a:pPr/>
              <a:t>5/20/2015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119DA8-93B8-4E8A-8959-290105DF0D9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BD62D27-DB8C-4B4B-9254-90D6D78B1040}" type="datetimeFigureOut">
              <a:rPr lang="en-US" smtClean="0"/>
              <a:pPr/>
              <a:t>5/20/2015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119DA8-93B8-4E8A-8959-290105DF0D9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BD62D27-DB8C-4B4B-9254-90D6D78B1040}" type="datetimeFigureOut">
              <a:rPr lang="en-US" smtClean="0"/>
              <a:pPr/>
              <a:t>5/20/2015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119DA8-93B8-4E8A-8959-290105DF0D9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BD62D27-DB8C-4B4B-9254-90D6D78B1040}" type="datetimeFigureOut">
              <a:rPr lang="en-US" smtClean="0"/>
              <a:pPr/>
              <a:t>5/20/2015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119DA8-93B8-4E8A-8959-290105DF0D9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D62D27-DB8C-4B4B-9254-90D6D78B1040}" type="datetimeFigureOut">
              <a:rPr lang="en-US" smtClean="0"/>
              <a:pPr/>
              <a:t>5/20/2015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119DA8-93B8-4E8A-8959-290105DF0D9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BD62D27-DB8C-4B4B-9254-90D6D78B1040}" type="datetimeFigureOut">
              <a:rPr lang="en-US" smtClean="0"/>
              <a:pPr/>
              <a:t>5/20/2015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119DA8-93B8-4E8A-8959-290105DF0D9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BD62D27-DB8C-4B4B-9254-90D6D78B1040}" type="datetimeFigureOut">
              <a:rPr lang="en-US" smtClean="0"/>
              <a:pPr/>
              <a:t>5/20/2015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B119DA8-93B8-4E8A-8959-290105DF0D9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D62D27-DB8C-4B4B-9254-90D6D78B1040}" type="datetimeFigureOut">
              <a:rPr lang="en-US" smtClean="0"/>
              <a:pPr/>
              <a:t>5/20/2015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B119DA8-93B8-4E8A-8959-290105DF0D9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library.nu.edu.kz/" TargetMode="External"/><Relationship Id="rId2" Type="http://schemas.openxmlformats.org/officeDocument/2006/relationships/hyperlink" Target="mailto:tyermekpayeva@nu.edu.kz"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43000" y="609601"/>
            <a:ext cx="7391400" cy="11941731"/>
          </a:xfrm>
          <a:prstGeom prst="rect">
            <a:avLst/>
          </a:prstGeom>
          <a:noFill/>
        </p:spPr>
        <p:txBody>
          <a:bodyPr wrap="square" rtlCol="0">
            <a:spAutoFit/>
          </a:bodyPr>
          <a:lstStyle/>
          <a:p>
            <a:pPr algn="ctr"/>
            <a:r>
              <a:rPr lang="en-US" sz="2800" b="1" dirty="0"/>
              <a:t>Managing Change in Academic Libraries </a:t>
            </a:r>
            <a:endParaRPr lang="ru-RU" sz="2800" dirty="0"/>
          </a:p>
          <a:p>
            <a:pPr algn="ctr"/>
            <a:r>
              <a:rPr lang="en-US" sz="2400" dirty="0"/>
              <a:t>(Association of College and Research Libraries </a:t>
            </a:r>
            <a:endParaRPr lang="en-US" sz="2400" dirty="0" smtClean="0"/>
          </a:p>
          <a:p>
            <a:pPr algn="ctr"/>
            <a:r>
              <a:rPr lang="en-US" sz="2400" dirty="0" smtClean="0"/>
              <a:t>e-learning </a:t>
            </a:r>
            <a:r>
              <a:rPr lang="en-US" sz="2400" dirty="0"/>
              <a:t>course conducted by American Library Association Online Continuing Education, </a:t>
            </a:r>
            <a:endParaRPr lang="en-US" sz="2400" dirty="0" smtClean="0"/>
          </a:p>
          <a:p>
            <a:pPr algn="ctr"/>
            <a:r>
              <a:rPr lang="en-US" sz="2400" dirty="0" smtClean="0"/>
              <a:t>October </a:t>
            </a:r>
            <a:r>
              <a:rPr lang="en-US" sz="2400" dirty="0"/>
              <a:t>13 - 31, 2014)</a:t>
            </a:r>
            <a:endParaRPr lang="ru-RU" sz="2400" dirty="0"/>
          </a:p>
          <a:p>
            <a:pPr algn="ctr"/>
            <a:endParaRPr lang="ru-RU" sz="2400" dirty="0" smtClean="0"/>
          </a:p>
          <a:p>
            <a:pPr algn="ctr"/>
            <a:endParaRPr lang="ru-RU" sz="2400" dirty="0"/>
          </a:p>
          <a:p>
            <a:pPr algn="ctr"/>
            <a:endParaRPr lang="ru-RU" sz="2400" dirty="0" smtClean="0"/>
          </a:p>
          <a:p>
            <a:pPr algn="ctr"/>
            <a:endParaRPr lang="en-US" sz="2400" dirty="0" smtClean="0"/>
          </a:p>
          <a:p>
            <a:pPr algn="ctr"/>
            <a:endParaRPr lang="en-US" sz="2800" dirty="0" smtClean="0"/>
          </a:p>
          <a:p>
            <a:pPr algn="r"/>
            <a:r>
              <a:rPr lang="en-US" sz="1400" dirty="0" err="1"/>
              <a:t>Tendik</a:t>
            </a:r>
            <a:r>
              <a:rPr lang="en-US" sz="1400" dirty="0"/>
              <a:t> </a:t>
            </a:r>
            <a:r>
              <a:rPr lang="en-US" sz="1400" dirty="0" err="1" smtClean="0"/>
              <a:t>Yermekpayeva</a:t>
            </a:r>
            <a:endParaRPr lang="en-US" sz="1400" dirty="0" smtClean="0"/>
          </a:p>
          <a:p>
            <a:pPr algn="r"/>
            <a:r>
              <a:rPr lang="en-US" sz="1400" dirty="0"/>
              <a:t>Head of Patron Services, </a:t>
            </a:r>
            <a:r>
              <a:rPr lang="en-US" sz="1400" dirty="0"/>
              <a:t/>
            </a:r>
            <a:br>
              <a:rPr lang="en-US" sz="1400" dirty="0"/>
            </a:br>
            <a:r>
              <a:rPr lang="en-US" sz="1400" dirty="0"/>
              <a:t>Nazarbayev University Library</a:t>
            </a:r>
            <a:endParaRPr lang="ru-RU" sz="1400" dirty="0" smtClean="0"/>
          </a:p>
          <a:p>
            <a:pPr algn="r"/>
            <a:r>
              <a:rPr lang="en-US" sz="1400" dirty="0" smtClean="0">
                <a:hlinkClick r:id="rId2"/>
              </a:rPr>
              <a:t>tyermekpayeva@nu.edu.kz</a:t>
            </a:r>
            <a:endParaRPr lang="ru-RU" sz="1400" dirty="0" smtClean="0"/>
          </a:p>
          <a:p>
            <a:pPr algn="r"/>
            <a:r>
              <a:rPr lang="en-US" sz="1400" dirty="0">
                <a:hlinkClick r:id="rId3"/>
              </a:rPr>
              <a:t>http://</a:t>
            </a:r>
            <a:r>
              <a:rPr lang="en-US" sz="1400" dirty="0" smtClean="0">
                <a:hlinkClick r:id="rId3"/>
              </a:rPr>
              <a:t>library.nu.edu.kz</a:t>
            </a:r>
            <a:endParaRPr lang="ru-RU" sz="1400" dirty="0" smtClean="0"/>
          </a:p>
          <a:p>
            <a:pPr algn="ctr"/>
            <a:endParaRPr lang="ru-RU" sz="2800" dirty="0"/>
          </a:p>
          <a:p>
            <a:pPr algn="ctr"/>
            <a:endParaRPr lang="en-US" sz="2800"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90600"/>
            <a:ext cx="8153400" cy="5135563"/>
          </a:xfrm>
        </p:spPr>
        <p:txBody>
          <a:bodyPr>
            <a:normAutofit/>
          </a:bodyPr>
          <a:lstStyle/>
          <a:p>
            <a:pPr marL="0" indent="0">
              <a:buNone/>
            </a:pPr>
            <a:r>
              <a:rPr lang="en-US" b="1" dirty="0" smtClean="0"/>
              <a:t>Conclusion</a:t>
            </a:r>
          </a:p>
          <a:p>
            <a:pPr marL="0" indent="0">
              <a:buNone/>
            </a:pPr>
            <a:endParaRPr lang="en-US" b="1" dirty="0"/>
          </a:p>
          <a:p>
            <a:pPr marL="0" indent="0">
              <a:buNone/>
            </a:pPr>
            <a:r>
              <a:rPr lang="en-US" cap="all" dirty="0"/>
              <a:t>Change Resiliency Profile</a:t>
            </a:r>
            <a:endParaRPr lang="ru-RU" cap="all"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945897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90600"/>
            <a:ext cx="8153400" cy="5135563"/>
          </a:xfrm>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lgn="ctr">
              <a:buNone/>
            </a:pPr>
            <a:r>
              <a:rPr lang="en-US" dirty="0" smtClean="0"/>
              <a:t>THANK YOU!</a:t>
            </a:r>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21901992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5400" dirty="0"/>
              <a:t>Introduction</a:t>
            </a:r>
            <a:r>
              <a:rPr lang="ru-RU" sz="5400" dirty="0"/>
              <a:t/>
            </a:r>
            <a:br>
              <a:rPr lang="ru-RU" sz="5400" dirty="0"/>
            </a:br>
            <a:endParaRPr lang="ru-RU" dirty="0"/>
          </a:p>
        </p:txBody>
      </p:sp>
      <p:sp>
        <p:nvSpPr>
          <p:cNvPr id="3" name="Объект 2"/>
          <p:cNvSpPr>
            <a:spLocks noGrp="1"/>
          </p:cNvSpPr>
          <p:nvPr>
            <p:ph idx="1"/>
          </p:nvPr>
        </p:nvSpPr>
        <p:spPr/>
        <p:txBody>
          <a:bodyPr/>
          <a:lstStyle/>
          <a:p>
            <a:r>
              <a:rPr lang="en-US" sz="2400" dirty="0" smtClean="0"/>
              <a:t>I</a:t>
            </a:r>
            <a:r>
              <a:rPr lang="en-US" sz="2400" dirty="0"/>
              <a:t>. Types of Change and Changers</a:t>
            </a:r>
            <a:endParaRPr lang="ru-RU" sz="2400" dirty="0"/>
          </a:p>
          <a:p>
            <a:r>
              <a:rPr lang="en-US" sz="2400" dirty="0"/>
              <a:t>II. Emotional responses to change and organizational resources</a:t>
            </a:r>
            <a:endParaRPr lang="ru-RU" sz="2400" dirty="0"/>
          </a:p>
          <a:p>
            <a:r>
              <a:rPr lang="en-US" sz="2400" dirty="0"/>
              <a:t>III. Principles for managing change</a:t>
            </a:r>
            <a:endParaRPr lang="ru-RU" sz="2400" dirty="0"/>
          </a:p>
          <a:p>
            <a:r>
              <a:rPr lang="en-US" sz="2400" dirty="0"/>
              <a:t>IV. Skills for managing change </a:t>
            </a:r>
            <a:endParaRPr lang="ru-RU" sz="2400" dirty="0"/>
          </a:p>
          <a:p>
            <a:r>
              <a:rPr lang="en-US" sz="2400" dirty="0"/>
              <a:t>Conclusion</a:t>
            </a:r>
            <a:endParaRPr lang="ru-RU" sz="2400" dirty="0"/>
          </a:p>
          <a:p>
            <a:pPr algn="ctr"/>
            <a:endParaRPr lang="en-US" sz="2400" dirty="0"/>
          </a:p>
          <a:p>
            <a:endParaRPr lang="ru-RU" dirty="0"/>
          </a:p>
        </p:txBody>
      </p:sp>
    </p:spTree>
    <p:extLst>
      <p:ext uri="{BB962C8B-B14F-4D97-AF65-F5344CB8AC3E}">
        <p14:creationId xmlns:p14="http://schemas.microsoft.com/office/powerpoint/2010/main" val="33742870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457200" y="381000"/>
            <a:ext cx="8229600" cy="5745163"/>
          </a:xfrm>
        </p:spPr>
        <p:txBody>
          <a:bodyPr/>
          <a:lstStyle/>
          <a:p>
            <a:pPr marL="0" indent="0">
              <a:buNone/>
            </a:pPr>
            <a:r>
              <a:rPr lang="en-US" sz="2400" b="1" i="1" dirty="0" smtClean="0"/>
              <a:t>Introduction</a:t>
            </a:r>
            <a:endParaRPr lang="ru-RU" sz="2400" dirty="0"/>
          </a:p>
          <a:p>
            <a:pPr marL="0" indent="0">
              <a:buNone/>
            </a:pPr>
            <a:endParaRPr lang="ru-RU" sz="2400" dirty="0"/>
          </a:p>
          <a:p>
            <a:r>
              <a:rPr lang="en-US" sz="2400" dirty="0"/>
              <a:t>This course helps to those who take this course adjust to changes in the library. Mostly changes are directed on improving services rendered to patrons. As far as libraries are constantly improving services, librarians should manage changes to increase success and to minimize the stress that they experience. </a:t>
            </a:r>
            <a:endParaRPr lang="en-US" sz="2400" dirty="0" smtClean="0"/>
          </a:p>
          <a:p>
            <a:r>
              <a:rPr lang="en-US" sz="2400" dirty="0" smtClean="0"/>
              <a:t>This </a:t>
            </a:r>
            <a:r>
              <a:rPr lang="en-US" sz="2400" dirty="0"/>
              <a:t>course focuses on the emotional side of change, and how to manage that. </a:t>
            </a:r>
            <a:endParaRPr lang="en-US" sz="2400" dirty="0" smtClean="0"/>
          </a:p>
          <a:p>
            <a:r>
              <a:rPr lang="en-US" sz="2400" dirty="0" smtClean="0"/>
              <a:t>Often </a:t>
            </a:r>
            <a:r>
              <a:rPr lang="en-US" sz="2400" dirty="0"/>
              <a:t>where change is concerned people require a lot of communication.   </a:t>
            </a:r>
            <a:endParaRPr lang="ru-RU" sz="2400" dirty="0"/>
          </a:p>
          <a:p>
            <a:pPr algn="ctr">
              <a:buNone/>
            </a:pPr>
            <a:endParaRPr lang="en-US" sz="2400" i="1" dirty="0" smtClean="0"/>
          </a:p>
          <a:p>
            <a:pPr>
              <a:buNone/>
            </a:pPr>
            <a:endParaRPr lang="en-US" sz="1800" i="1" dirty="0" smtClean="0"/>
          </a:p>
          <a:p>
            <a:pPr>
              <a:buNone/>
            </a:pPr>
            <a:endParaRPr lang="en-US" dirty="0"/>
          </a:p>
        </p:txBody>
      </p:sp>
      <p:sp>
        <p:nvSpPr>
          <p:cNvPr id="5" name="TextBox 4"/>
          <p:cNvSpPr txBox="1"/>
          <p:nvPr/>
        </p:nvSpPr>
        <p:spPr>
          <a:xfrm>
            <a:off x="2895600" y="1066800"/>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85800"/>
            <a:ext cx="8229600" cy="4373563"/>
          </a:xfrm>
        </p:spPr>
        <p:txBody>
          <a:bodyPr>
            <a:normAutofit/>
          </a:bodyPr>
          <a:lstStyle/>
          <a:p>
            <a:pPr marL="0" indent="0">
              <a:buNone/>
            </a:pPr>
            <a:r>
              <a:rPr lang="en-US" sz="2400" b="1" i="1" dirty="0"/>
              <a:t>I. Types of Change and Changers</a:t>
            </a:r>
            <a:endParaRPr lang="ru-RU" sz="2400" dirty="0"/>
          </a:p>
          <a:p>
            <a:pPr marL="0" indent="0">
              <a:buNone/>
            </a:pPr>
            <a:r>
              <a:rPr lang="en-US" sz="2400" dirty="0" smtClean="0"/>
              <a:t>Change </a:t>
            </a:r>
            <a:r>
              <a:rPr lang="en-US" sz="2400" dirty="0"/>
              <a:t>falls into three basic categories:  </a:t>
            </a:r>
            <a:endParaRPr lang="en-US" sz="2400" dirty="0" smtClean="0"/>
          </a:p>
          <a:p>
            <a:pPr marL="0" indent="0">
              <a:buNone/>
            </a:pPr>
            <a:endParaRPr lang="en-US" sz="2400" dirty="0"/>
          </a:p>
          <a:p>
            <a:pPr marL="0" indent="0">
              <a:buNone/>
            </a:pPr>
            <a:r>
              <a:rPr lang="en-US" sz="2400" b="1" dirty="0"/>
              <a:t>Developmental</a:t>
            </a:r>
            <a:r>
              <a:rPr lang="en-US" sz="2400" dirty="0"/>
              <a:t> </a:t>
            </a:r>
            <a:r>
              <a:rPr lang="en-US" sz="2400" dirty="0" smtClean="0"/>
              <a:t>change is doing the same thing faster and better.</a:t>
            </a:r>
          </a:p>
          <a:p>
            <a:pPr marL="0" indent="0">
              <a:buNone/>
            </a:pPr>
            <a:endParaRPr lang="en-US" sz="2400" b="1" dirty="0" smtClean="0"/>
          </a:p>
          <a:p>
            <a:pPr marL="0" indent="0">
              <a:buNone/>
            </a:pPr>
            <a:r>
              <a:rPr lang="en-US" sz="2400" b="1" dirty="0" smtClean="0"/>
              <a:t>Transitional</a:t>
            </a:r>
            <a:r>
              <a:rPr lang="en-US" sz="2400" i="1" dirty="0" smtClean="0"/>
              <a:t> </a:t>
            </a:r>
            <a:r>
              <a:rPr lang="en-US" sz="2400" dirty="0"/>
              <a:t>change </a:t>
            </a:r>
            <a:r>
              <a:rPr lang="en-US" sz="2400" dirty="0" smtClean="0"/>
              <a:t>is a slow, evolutionary change.</a:t>
            </a:r>
          </a:p>
          <a:p>
            <a:pPr marL="0" indent="0">
              <a:buNone/>
            </a:pPr>
            <a:endParaRPr lang="en-US" sz="2400" b="1" dirty="0" smtClean="0"/>
          </a:p>
          <a:p>
            <a:pPr marL="0" indent="0">
              <a:buNone/>
            </a:pPr>
            <a:r>
              <a:rPr lang="en-US" sz="2400" b="1" dirty="0" smtClean="0"/>
              <a:t>Transformational</a:t>
            </a:r>
            <a:r>
              <a:rPr lang="en-US" sz="2400" dirty="0" smtClean="0"/>
              <a:t> </a:t>
            </a:r>
            <a:r>
              <a:rPr lang="en-US" sz="2400" dirty="0"/>
              <a:t>change </a:t>
            </a:r>
            <a:r>
              <a:rPr lang="en-US" sz="2400" dirty="0" smtClean="0"/>
              <a:t>is a revolutionary change.</a:t>
            </a:r>
            <a:endParaRPr lang="ru-RU" sz="2400" dirty="0"/>
          </a:p>
          <a:p>
            <a:pPr algn="ctr">
              <a:buNone/>
            </a:pPr>
            <a:endParaRPr lang="en-US" sz="3800" dirty="0" smtClean="0"/>
          </a:p>
          <a:p>
            <a:pPr>
              <a:buNone/>
            </a:pPr>
            <a:endParaRPr lang="en-US" sz="1800" dirty="0" smtClean="0"/>
          </a:p>
          <a:p>
            <a:pPr>
              <a:buNone/>
            </a:pPr>
            <a:endParaRPr lang="en-US" sz="1800" dirty="0" smtClean="0"/>
          </a:p>
          <a:p>
            <a:pPr>
              <a:buNone/>
            </a:pPr>
            <a:endParaRPr lang="en-US" dirty="0" smtClean="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4525963"/>
          </a:xfrm>
        </p:spPr>
        <p:txBody>
          <a:bodyPr>
            <a:noAutofit/>
          </a:bodyPr>
          <a:lstStyle/>
          <a:p>
            <a:pPr marL="0" indent="0">
              <a:buNone/>
            </a:pPr>
            <a:r>
              <a:rPr lang="en-US" sz="2400" dirty="0"/>
              <a:t>Among the various roles associated with change there are five Change Profiles.  These profiles can be seen as “personality types” when it comes to attitudes about change.</a:t>
            </a:r>
            <a:endParaRPr lang="ru-RU" sz="2400" dirty="0"/>
          </a:p>
          <a:p>
            <a:pPr marL="0" indent="0">
              <a:buNone/>
            </a:pPr>
            <a:r>
              <a:rPr lang="en-US" sz="2400" b="1" dirty="0"/>
              <a:t> </a:t>
            </a:r>
            <a:endParaRPr lang="ru-RU" sz="2400" dirty="0"/>
          </a:p>
          <a:p>
            <a:r>
              <a:rPr lang="en-US" sz="2400" b="1" dirty="0" smtClean="0"/>
              <a:t>Innovators</a:t>
            </a:r>
          </a:p>
          <a:p>
            <a:pPr marL="0" indent="0">
              <a:buNone/>
            </a:pPr>
            <a:endParaRPr lang="en-US" sz="2400" b="1" dirty="0" smtClean="0"/>
          </a:p>
          <a:p>
            <a:r>
              <a:rPr lang="en-US" sz="2400" b="1" dirty="0"/>
              <a:t>Early</a:t>
            </a:r>
            <a:r>
              <a:rPr lang="en-US" sz="2400" dirty="0"/>
              <a:t> </a:t>
            </a:r>
            <a:r>
              <a:rPr lang="en-US" sz="2400" b="1" dirty="0" smtClean="0"/>
              <a:t>Adopters</a:t>
            </a:r>
          </a:p>
          <a:p>
            <a:pPr marL="0" indent="0">
              <a:buNone/>
            </a:pPr>
            <a:endParaRPr lang="en-US" sz="2400" b="1" dirty="0" smtClean="0"/>
          </a:p>
          <a:p>
            <a:r>
              <a:rPr lang="en-US" sz="2400" b="1" dirty="0"/>
              <a:t>Early </a:t>
            </a:r>
            <a:r>
              <a:rPr lang="en-US" sz="2400" b="1" dirty="0" smtClean="0"/>
              <a:t>Majority</a:t>
            </a:r>
          </a:p>
          <a:p>
            <a:pPr marL="0" indent="0">
              <a:buNone/>
            </a:pPr>
            <a:endParaRPr lang="en-US" sz="2400" b="1" dirty="0" smtClean="0"/>
          </a:p>
          <a:p>
            <a:r>
              <a:rPr lang="en-US" sz="2400" b="1" dirty="0"/>
              <a:t>Late</a:t>
            </a:r>
            <a:r>
              <a:rPr lang="en-US" sz="2400" dirty="0"/>
              <a:t> </a:t>
            </a:r>
            <a:r>
              <a:rPr lang="en-US" sz="2400" b="1" dirty="0" smtClean="0"/>
              <a:t>Majority</a:t>
            </a:r>
          </a:p>
          <a:p>
            <a:pPr marL="0" indent="0">
              <a:buNone/>
            </a:pPr>
            <a:endParaRPr lang="en-US" sz="2400" b="1" dirty="0" smtClean="0"/>
          </a:p>
          <a:p>
            <a:r>
              <a:rPr lang="en-US" sz="2400" b="1" dirty="0"/>
              <a:t>Laggards</a:t>
            </a:r>
            <a:endParaRPr lang="en-US" sz="2400" dirty="0" smtClean="0"/>
          </a:p>
          <a:p>
            <a:pPr>
              <a:buNone/>
            </a:pP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a:bodyPr>
          <a:lstStyle/>
          <a:p>
            <a:pPr marL="0" indent="0">
              <a:buNone/>
            </a:pPr>
            <a:r>
              <a:rPr lang="en-US" sz="2400" b="1" i="1" dirty="0"/>
              <a:t>II. Emotional responses to change and organizational resources </a:t>
            </a:r>
            <a:endParaRPr lang="ru-RU" sz="2400" dirty="0"/>
          </a:p>
          <a:p>
            <a:pPr marL="0" indent="0">
              <a:buNone/>
            </a:pPr>
            <a:r>
              <a:rPr lang="en-US" sz="2400" dirty="0" smtClean="0"/>
              <a:t>Change can be surrounded by many </a:t>
            </a:r>
            <a:r>
              <a:rPr lang="en-US" sz="2400" dirty="0"/>
              <a:t>kinds of fear </a:t>
            </a:r>
            <a:r>
              <a:rPr lang="en-US" sz="2400" dirty="0" smtClean="0"/>
              <a:t>: </a:t>
            </a:r>
            <a:r>
              <a:rPr lang="en-US" sz="2400" dirty="0"/>
              <a:t> </a:t>
            </a:r>
            <a:endParaRPr lang="ru-RU" sz="2400" dirty="0" smtClean="0"/>
          </a:p>
          <a:p>
            <a:r>
              <a:rPr lang="en-US" sz="2400" dirty="0" smtClean="0"/>
              <a:t>fear of the unknown</a:t>
            </a:r>
            <a:endParaRPr lang="ru-RU" sz="2400" dirty="0" smtClean="0"/>
          </a:p>
          <a:p>
            <a:r>
              <a:rPr lang="en-US" sz="2400" dirty="0" smtClean="0"/>
              <a:t>fear </a:t>
            </a:r>
            <a:r>
              <a:rPr lang="en-US" sz="2400" dirty="0"/>
              <a:t>of making the wrong decision</a:t>
            </a:r>
            <a:endParaRPr lang="ru-RU" sz="2400" dirty="0"/>
          </a:p>
          <a:p>
            <a:r>
              <a:rPr lang="en-US" sz="2400" dirty="0"/>
              <a:t>fear of success</a:t>
            </a:r>
            <a:endParaRPr lang="ru-RU" sz="2400" dirty="0"/>
          </a:p>
          <a:p>
            <a:r>
              <a:rPr lang="en-US" sz="2400" dirty="0"/>
              <a:t>fear of failure</a:t>
            </a:r>
            <a:endParaRPr lang="ru-RU" sz="2400" dirty="0"/>
          </a:p>
          <a:p>
            <a:r>
              <a:rPr lang="en-US" sz="2400" dirty="0"/>
              <a:t>fear of loneliness</a:t>
            </a:r>
            <a:endParaRPr lang="ru-RU" sz="2400" dirty="0"/>
          </a:p>
          <a:p>
            <a:r>
              <a:rPr lang="en-US" sz="2400" dirty="0"/>
              <a:t>fear of losing one’s </a:t>
            </a:r>
            <a:r>
              <a:rPr lang="en-US" sz="2400" dirty="0" smtClean="0"/>
              <a:t>job</a:t>
            </a:r>
          </a:p>
          <a:p>
            <a:pPr marL="0" indent="0">
              <a:buNone/>
            </a:pPr>
            <a:endParaRPr lang="en-US" sz="2400" dirty="0" smtClean="0"/>
          </a:p>
          <a:p>
            <a:pPr marL="0" indent="0">
              <a:buNone/>
            </a:pPr>
            <a:r>
              <a:rPr lang="en-US" sz="2400" u="sng" dirty="0" smtClean="0"/>
              <a:t>How </a:t>
            </a:r>
            <a:r>
              <a:rPr lang="en-US" sz="2400" u="sng" dirty="0"/>
              <a:t>to manage change in presence of fear?</a:t>
            </a:r>
            <a:endParaRPr lang="ru-RU" sz="2400" u="sng" dirty="0"/>
          </a:p>
          <a:p>
            <a:pPr marL="0" indent="0">
              <a:buNone/>
            </a:pPr>
            <a:endParaRPr lang="en-US" sz="2400" dirty="0"/>
          </a:p>
          <a:p>
            <a:endParaRPr lang="en-US" sz="2400" dirty="0" smtClean="0"/>
          </a:p>
          <a:p>
            <a:endParaRPr lang="en-US" sz="2400" dirty="0"/>
          </a:p>
          <a:p>
            <a:pPr marL="0" indent="0">
              <a:buNone/>
            </a:pPr>
            <a:endParaRPr lang="ru-RU" sz="2400" dirty="0"/>
          </a:p>
          <a:p>
            <a:pPr>
              <a:buNone/>
            </a:pPr>
            <a:endParaRPr lang="en-US" sz="2400" dirty="0" smtClean="0"/>
          </a:p>
          <a:p>
            <a:pPr>
              <a:buAutoNum type="alphaLcParenR"/>
            </a:pPr>
            <a:endParaRPr lang="en-US" sz="1800" dirty="0" smtClean="0"/>
          </a:p>
          <a:p>
            <a:pPr>
              <a:buNone/>
            </a:pPr>
            <a:endParaRPr lang="en-US" sz="1800" dirty="0" smtClean="0"/>
          </a:p>
          <a:p>
            <a:pPr>
              <a:buNone/>
            </a:pPr>
            <a:endParaRPr lang="en-US" sz="1800"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pPr marL="0" indent="0">
              <a:buNone/>
            </a:pPr>
            <a:r>
              <a:rPr lang="en-US" sz="2000" dirty="0"/>
              <a:t>Change can be stressful.  </a:t>
            </a:r>
            <a:endParaRPr lang="ru-RU" sz="2000" dirty="0"/>
          </a:p>
          <a:p>
            <a:pPr marL="0" indent="0">
              <a:buNone/>
            </a:pPr>
            <a:endParaRPr lang="ru-RU" sz="2000" dirty="0"/>
          </a:p>
          <a:p>
            <a:r>
              <a:rPr lang="en-US" sz="2000" dirty="0"/>
              <a:t>Physical signs of stress  </a:t>
            </a:r>
            <a:endParaRPr lang="ru-RU" sz="2000" dirty="0"/>
          </a:p>
          <a:p>
            <a:r>
              <a:rPr lang="en-US" sz="2000" dirty="0"/>
              <a:t>Behavioral signs of stress  </a:t>
            </a:r>
            <a:endParaRPr lang="ru-RU" sz="2000" dirty="0"/>
          </a:p>
          <a:p>
            <a:r>
              <a:rPr lang="en-US" sz="2000" dirty="0"/>
              <a:t>Emotional signs of </a:t>
            </a:r>
            <a:r>
              <a:rPr lang="en-US" sz="2000" dirty="0" smtClean="0"/>
              <a:t>stress</a:t>
            </a:r>
          </a:p>
          <a:p>
            <a:pPr marL="0" indent="0">
              <a:buNone/>
            </a:pPr>
            <a:endParaRPr lang="en-US" sz="2000" dirty="0" smtClean="0"/>
          </a:p>
          <a:p>
            <a:pPr marL="0" indent="0" algn="just">
              <a:buNone/>
            </a:pPr>
            <a:r>
              <a:rPr lang="en-US" sz="2000" dirty="0" smtClean="0"/>
              <a:t>To </a:t>
            </a:r>
            <a:r>
              <a:rPr lang="en-US" sz="2000" dirty="0"/>
              <a:t>help those who are experiencing fears and stress related to change, in other words for helping people cope with change, </a:t>
            </a:r>
            <a:r>
              <a:rPr lang="en-US" sz="2000" b="1" dirty="0"/>
              <a:t>organizational resources </a:t>
            </a:r>
            <a:r>
              <a:rPr lang="en-US" sz="2000" dirty="0"/>
              <a:t>should be involved. They might include various supportive programs and corporate trainings for staff, workshops on dealing with personal stress, adaptive meetings for new staff. Organization could help employees in setting up in-person appointments with psychologists, getting counseling by phone.</a:t>
            </a:r>
            <a:endParaRPr lang="ru-RU" sz="2000" dirty="0"/>
          </a:p>
          <a:p>
            <a:pPr marL="0" indent="0">
              <a:buNone/>
            </a:pPr>
            <a:endParaRPr lang="en-US" sz="1900"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90600"/>
            <a:ext cx="8153400" cy="5135563"/>
          </a:xfrm>
        </p:spPr>
        <p:txBody>
          <a:bodyPr>
            <a:normAutofit fontScale="77500" lnSpcReduction="20000"/>
          </a:bodyPr>
          <a:lstStyle/>
          <a:p>
            <a:pPr marL="0" indent="0">
              <a:buNone/>
            </a:pPr>
            <a:r>
              <a:rPr lang="en-US" b="1" i="1" dirty="0"/>
              <a:t>III. Principles for managing change</a:t>
            </a:r>
            <a:endParaRPr lang="ru-RU" dirty="0"/>
          </a:p>
          <a:p>
            <a:pPr marL="0" indent="0">
              <a:buNone/>
            </a:pPr>
            <a:endParaRPr lang="ru-RU" dirty="0"/>
          </a:p>
          <a:p>
            <a:r>
              <a:rPr lang="en-US" dirty="0"/>
              <a:t>Change management entails thoughtful planning and sensitive implementation.</a:t>
            </a:r>
            <a:endParaRPr lang="ru-RU" dirty="0"/>
          </a:p>
          <a:p>
            <a:pPr marL="0" indent="0">
              <a:buNone/>
            </a:pPr>
            <a:endParaRPr lang="ru-RU" dirty="0"/>
          </a:p>
          <a:p>
            <a:r>
              <a:rPr lang="en-US" dirty="0"/>
              <a:t>Consultation with, and involvement of, the people affected by the changes. </a:t>
            </a:r>
            <a:endParaRPr lang="ru-RU" dirty="0"/>
          </a:p>
          <a:p>
            <a:pPr marL="0" indent="0">
              <a:buNone/>
            </a:pPr>
            <a:r>
              <a:rPr lang="en-US" dirty="0"/>
              <a:t> </a:t>
            </a:r>
            <a:endParaRPr lang="ru-RU" dirty="0"/>
          </a:p>
          <a:p>
            <a:r>
              <a:rPr lang="en-US" dirty="0"/>
              <a:t>Change must be realistic, achievable and measurable. </a:t>
            </a:r>
            <a:endParaRPr lang="ru-RU" dirty="0"/>
          </a:p>
          <a:p>
            <a:pPr marL="0" indent="0">
              <a:buNone/>
            </a:pPr>
            <a:r>
              <a:rPr lang="en-US" dirty="0"/>
              <a:t> </a:t>
            </a:r>
            <a:endParaRPr lang="ru-RU" dirty="0"/>
          </a:p>
          <a:p>
            <a:r>
              <a:rPr lang="en-US" dirty="0"/>
              <a:t>Before starting change, put questions: </a:t>
            </a:r>
            <a:endParaRPr lang="ru-RU" dirty="0"/>
          </a:p>
          <a:p>
            <a:pPr marL="0" indent="0">
              <a:buNone/>
            </a:pPr>
            <a:r>
              <a:rPr lang="en-US" dirty="0"/>
              <a:t>What do we want to achieve with this change?</a:t>
            </a:r>
            <a:endParaRPr lang="ru-RU" dirty="0"/>
          </a:p>
          <a:p>
            <a:pPr marL="0" indent="0">
              <a:buNone/>
            </a:pPr>
            <a:r>
              <a:rPr lang="en-US" dirty="0"/>
              <a:t>Why and how will we know that the change has been achieved? </a:t>
            </a:r>
            <a:endParaRPr lang="ru-RU" dirty="0"/>
          </a:p>
          <a:p>
            <a:pPr marL="0" indent="0">
              <a:buNone/>
            </a:pPr>
            <a:r>
              <a:rPr lang="en-US" dirty="0"/>
              <a:t>Who is affected by this change, and how will they react to it? </a:t>
            </a:r>
            <a:endParaRPr lang="ru-RU" dirty="0"/>
          </a:p>
          <a:p>
            <a:pPr marL="0" indent="0">
              <a:buNone/>
            </a:pPr>
            <a:r>
              <a:rPr lang="en-US" dirty="0"/>
              <a:t>How much of this change can we achieve ourselves, and what parts of the change do we need help with?</a:t>
            </a:r>
            <a:endParaRPr lang="ru-RU" dirty="0"/>
          </a:p>
          <a:p>
            <a:pPr marL="0" indent="0">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90600"/>
            <a:ext cx="8153400" cy="5135563"/>
          </a:xfrm>
        </p:spPr>
        <p:txBody>
          <a:bodyPr>
            <a:normAutofit/>
          </a:bodyPr>
          <a:lstStyle/>
          <a:p>
            <a:pPr marL="0" indent="0">
              <a:buNone/>
            </a:pPr>
            <a:r>
              <a:rPr lang="en-US" b="1" i="1" dirty="0"/>
              <a:t>IV. Skills for Managing Change</a:t>
            </a:r>
            <a:endParaRPr lang="ru-RU" dirty="0"/>
          </a:p>
          <a:p>
            <a:pPr marL="0" indent="0">
              <a:buNone/>
            </a:pPr>
            <a:endParaRPr lang="en-US" b="1" dirty="0" smtClean="0"/>
          </a:p>
          <a:p>
            <a:pPr marL="0" indent="0">
              <a:buNone/>
            </a:pPr>
            <a:r>
              <a:rPr lang="en-US" dirty="0" smtClean="0"/>
              <a:t>Analytical Skills</a:t>
            </a:r>
          </a:p>
          <a:p>
            <a:pPr marL="0" indent="0">
              <a:buNone/>
            </a:pPr>
            <a:endParaRPr lang="en-US" dirty="0" smtClean="0"/>
          </a:p>
          <a:p>
            <a:pPr marL="0" indent="0">
              <a:buNone/>
            </a:pPr>
            <a:r>
              <a:rPr lang="en-US" dirty="0" smtClean="0"/>
              <a:t>People Skills</a:t>
            </a:r>
          </a:p>
          <a:p>
            <a:pPr marL="0" indent="0">
              <a:buNone/>
            </a:pPr>
            <a:endParaRPr lang="en-US" dirty="0" smtClean="0"/>
          </a:p>
          <a:p>
            <a:pPr marL="0" indent="0">
              <a:buNone/>
            </a:pPr>
            <a:r>
              <a:rPr lang="en-US" dirty="0" smtClean="0"/>
              <a:t>System Skills (</a:t>
            </a:r>
            <a:r>
              <a:rPr lang="en-US" dirty="0"/>
              <a:t>not IT skills</a:t>
            </a:r>
            <a:r>
              <a:rPr lang="en-US" dirty="0" smtClean="0"/>
              <a:t>)</a:t>
            </a:r>
          </a:p>
          <a:p>
            <a:pPr marL="0" indent="0">
              <a:buNone/>
            </a:pPr>
            <a:endParaRPr lang="en-US" dirty="0" smtClean="0"/>
          </a:p>
          <a:p>
            <a:pPr marL="0" indent="0">
              <a:buNone/>
            </a:pPr>
            <a:r>
              <a:rPr lang="en-US" dirty="0" smtClean="0"/>
              <a:t>“</a:t>
            </a:r>
            <a:r>
              <a:rPr lang="en-US" dirty="0"/>
              <a:t>Business” Skills</a:t>
            </a:r>
          </a:p>
        </p:txBody>
      </p:sp>
    </p:spTree>
    <p:extLst>
      <p:ext uri="{BB962C8B-B14F-4D97-AF65-F5344CB8AC3E}">
        <p14:creationId xmlns:p14="http://schemas.microsoft.com/office/powerpoint/2010/main" val="23157295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484</TotalTime>
  <Words>305</Words>
  <Application>Microsoft Office PowerPoint</Application>
  <PresentationFormat>Экран (4:3)</PresentationFormat>
  <Paragraphs>126</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Flow</vt:lpstr>
      <vt:lpstr>Презентация PowerPoint</vt:lpstr>
      <vt:lpstr>Introduction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TYermekpayeva</dc:creator>
  <cp:lastModifiedBy>Tolkyn Dzhangulova</cp:lastModifiedBy>
  <cp:revision>57</cp:revision>
  <dcterms:created xsi:type="dcterms:W3CDTF">2012-04-19T04:41:02Z</dcterms:created>
  <dcterms:modified xsi:type="dcterms:W3CDTF">2015-05-20T08:51:44Z</dcterms:modified>
</cp:coreProperties>
</file>