
<file path=[Content_Types].xml><?xml version="1.0" encoding="utf-8"?>
<Types xmlns="http://schemas.openxmlformats.org/package/2006/content-types">
  <Default Extension="glb" ContentType="model/gltf.binary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9" r:id="rId1"/>
  </p:sldMasterIdLst>
  <p:notesMasterIdLst>
    <p:notesMasterId r:id="rId26"/>
  </p:notesMasterIdLst>
  <p:sldIdLst>
    <p:sldId id="256" r:id="rId2"/>
    <p:sldId id="267" r:id="rId3"/>
    <p:sldId id="266" r:id="rId4"/>
    <p:sldId id="257" r:id="rId5"/>
    <p:sldId id="278" r:id="rId6"/>
    <p:sldId id="271" r:id="rId7"/>
    <p:sldId id="272" r:id="rId8"/>
    <p:sldId id="279" r:id="rId9"/>
    <p:sldId id="263" r:id="rId10"/>
    <p:sldId id="273" r:id="rId11"/>
    <p:sldId id="274" r:id="rId12"/>
    <p:sldId id="280" r:id="rId13"/>
    <p:sldId id="275" r:id="rId14"/>
    <p:sldId id="282" r:id="rId15"/>
    <p:sldId id="281" r:id="rId16"/>
    <p:sldId id="283" r:id="rId17"/>
    <p:sldId id="276" r:id="rId18"/>
    <p:sldId id="284" r:id="rId19"/>
    <p:sldId id="277" r:id="rId20"/>
    <p:sldId id="261" r:id="rId21"/>
    <p:sldId id="269" r:id="rId22"/>
    <p:sldId id="285" r:id="rId23"/>
    <p:sldId id="270" r:id="rId24"/>
    <p:sldId id="286" r:id="rId25"/>
  </p:sldIdLst>
  <p:sldSz cx="6858000" cy="51435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3F3F3"/>
    <a:srgbClr val="666666"/>
    <a:srgbClr val="935739"/>
    <a:srgbClr val="002855"/>
    <a:srgbClr val="006A4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0"/>
    <p:restoredTop sz="94668"/>
  </p:normalViewPr>
  <p:slideViewPr>
    <p:cSldViewPr snapToGrid="0">
      <p:cViewPr>
        <p:scale>
          <a:sx n="66" d="100"/>
          <a:sy n="66" d="100"/>
        </p:scale>
        <p:origin x="36" y="-40"/>
      </p:cViewPr>
      <p:guideLst>
        <p:guide orient="horz" pos="16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060291377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60962109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g41aecf15fd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3" name="Google Shape;63;g41aecf15fd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07536022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g41aecf15fd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3" name="Google Shape;63;g41aecf15fd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28437588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g41aecf15fd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3" name="Google Shape;63;g41aecf15fd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3504902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g41aecf15fd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3" name="Google Shape;63;g41aecf15fd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19497716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g41aecf15fd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3" name="Google Shape;63;g41aecf15fd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950528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Title slide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 userDrawn="1"/>
        </p:nvSpPr>
        <p:spPr>
          <a:xfrm>
            <a:off x="0" y="0"/>
            <a:ext cx="6858000" cy="51435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050"/>
          </a:p>
        </p:txBody>
      </p:sp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233771" y="1736860"/>
            <a:ext cx="639045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24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27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27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27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27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27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27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27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2700"/>
            </a:lvl9pPr>
          </a:lstStyle>
          <a:p>
            <a:endParaRPr dirty="0"/>
          </a:p>
        </p:txBody>
      </p:sp>
      <p:pic>
        <p:nvPicPr>
          <p:cNvPr id="2" name="Рисунок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03508" y="1294145"/>
            <a:ext cx="8276078" cy="5853178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F464D36A-10BA-014C-91DC-7245F27C6AAD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175932" y="333923"/>
            <a:ext cx="2344035" cy="806403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userDrawn="1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 userDrawn="1"/>
        </p:nvSpPr>
        <p:spPr>
          <a:xfrm>
            <a:off x="0" y="0"/>
            <a:ext cx="6858000" cy="51435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050"/>
          </a:p>
        </p:txBody>
      </p:sp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233775" y="1007587"/>
            <a:ext cx="639045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 dirty="0"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6354344" y="4663217"/>
            <a:ext cx="411525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  <p:sp>
        <p:nvSpPr>
          <p:cNvPr id="6" name="Google Shape;65;p14"/>
          <p:cNvSpPr txBox="1">
            <a:spLocks noGrp="1"/>
          </p:cNvSpPr>
          <p:nvPr>
            <p:ph type="body" idx="13"/>
          </p:nvPr>
        </p:nvSpPr>
        <p:spPr>
          <a:xfrm>
            <a:off x="233777" y="1803575"/>
            <a:ext cx="2999925" cy="2765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200"/>
              </a:spcAft>
              <a:buNone/>
            </a:pPr>
            <a:endParaRPr/>
          </a:p>
        </p:txBody>
      </p:sp>
      <p:sp>
        <p:nvSpPr>
          <p:cNvPr id="9" name="Google Shape;68;p14"/>
          <p:cNvSpPr txBox="1">
            <a:spLocks noGrp="1"/>
          </p:cNvSpPr>
          <p:nvPr>
            <p:ph type="body" idx="14"/>
          </p:nvPr>
        </p:nvSpPr>
        <p:spPr>
          <a:xfrm>
            <a:off x="3624302" y="1803475"/>
            <a:ext cx="2999925" cy="2765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200"/>
              </a:spcAft>
              <a:buNone/>
            </a:pPr>
            <a:endParaRPr/>
          </a:p>
        </p:txBody>
      </p:sp>
      <p:pic>
        <p:nvPicPr>
          <p:cNvPr id="5" name="Рисунок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9183" y="2099128"/>
            <a:ext cx="2491344" cy="326756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08D73158-34C5-8841-A6E0-83CD5CC59580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5334875" y="73309"/>
            <a:ext cx="1457213" cy="50131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 preserve="1">
  <p:cSld name="1_Title and two 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 userDrawn="1"/>
        </p:nvSpPr>
        <p:spPr>
          <a:xfrm>
            <a:off x="0" y="0"/>
            <a:ext cx="6858000" cy="51435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050"/>
          </a:p>
        </p:txBody>
      </p:sp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233775" y="445025"/>
            <a:ext cx="639045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 dirty="0"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233777" y="1152475"/>
            <a:ext cx="2999925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342892" lvl="0" indent="-238119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050"/>
            </a:lvl1pPr>
            <a:lvl2pPr marL="685783" lvl="1" indent="-228594">
              <a:spcBef>
                <a:spcPts val="1200"/>
              </a:spcBef>
              <a:spcAft>
                <a:spcPts val="0"/>
              </a:spcAft>
              <a:buSzPts val="1200"/>
              <a:buChar char="○"/>
              <a:defRPr sz="900"/>
            </a:lvl2pPr>
            <a:lvl3pPr marL="1028675" lvl="2" indent="-228594">
              <a:spcBef>
                <a:spcPts val="1200"/>
              </a:spcBef>
              <a:spcAft>
                <a:spcPts val="0"/>
              </a:spcAft>
              <a:buSzPts val="1200"/>
              <a:buChar char="■"/>
              <a:defRPr sz="900"/>
            </a:lvl3pPr>
            <a:lvl4pPr marL="1371566" lvl="3" indent="-228594">
              <a:spcBef>
                <a:spcPts val="1200"/>
              </a:spcBef>
              <a:spcAft>
                <a:spcPts val="0"/>
              </a:spcAft>
              <a:buSzPts val="1200"/>
              <a:buChar char="●"/>
              <a:defRPr sz="900"/>
            </a:lvl4pPr>
            <a:lvl5pPr marL="1714457" lvl="4" indent="-228594">
              <a:spcBef>
                <a:spcPts val="1200"/>
              </a:spcBef>
              <a:spcAft>
                <a:spcPts val="0"/>
              </a:spcAft>
              <a:buSzPts val="1200"/>
              <a:buChar char="○"/>
              <a:defRPr sz="900"/>
            </a:lvl5pPr>
            <a:lvl6pPr marL="2057348" lvl="5" indent="-228594">
              <a:spcBef>
                <a:spcPts val="1200"/>
              </a:spcBef>
              <a:spcAft>
                <a:spcPts val="0"/>
              </a:spcAft>
              <a:buSzPts val="1200"/>
              <a:buChar char="■"/>
              <a:defRPr sz="900"/>
            </a:lvl6pPr>
            <a:lvl7pPr marL="2400240" lvl="6" indent="-228594">
              <a:spcBef>
                <a:spcPts val="1200"/>
              </a:spcBef>
              <a:spcAft>
                <a:spcPts val="0"/>
              </a:spcAft>
              <a:buSzPts val="1200"/>
              <a:buChar char="●"/>
              <a:defRPr sz="900"/>
            </a:lvl7pPr>
            <a:lvl8pPr marL="2743132" lvl="7" indent="-228594">
              <a:spcBef>
                <a:spcPts val="1200"/>
              </a:spcBef>
              <a:spcAft>
                <a:spcPts val="0"/>
              </a:spcAft>
              <a:buSzPts val="1200"/>
              <a:buChar char="○"/>
              <a:defRPr sz="900"/>
            </a:lvl8pPr>
            <a:lvl9pPr marL="3086023" lvl="8" indent="-228594">
              <a:spcBef>
                <a:spcPts val="1200"/>
              </a:spcBef>
              <a:spcAft>
                <a:spcPts val="1200"/>
              </a:spcAft>
              <a:buSzPts val="1200"/>
              <a:buChar char="■"/>
              <a:defRPr sz="9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3624302" y="1152475"/>
            <a:ext cx="2999925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342892" lvl="0" indent="-238119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050"/>
            </a:lvl1pPr>
            <a:lvl2pPr marL="685783" lvl="1" indent="-228594">
              <a:spcBef>
                <a:spcPts val="1200"/>
              </a:spcBef>
              <a:spcAft>
                <a:spcPts val="0"/>
              </a:spcAft>
              <a:buSzPts val="1200"/>
              <a:buChar char="○"/>
              <a:defRPr sz="900"/>
            </a:lvl2pPr>
            <a:lvl3pPr marL="1028675" lvl="2" indent="-228594">
              <a:spcBef>
                <a:spcPts val="1200"/>
              </a:spcBef>
              <a:spcAft>
                <a:spcPts val="0"/>
              </a:spcAft>
              <a:buSzPts val="1200"/>
              <a:buChar char="■"/>
              <a:defRPr sz="900"/>
            </a:lvl3pPr>
            <a:lvl4pPr marL="1371566" lvl="3" indent="-228594">
              <a:spcBef>
                <a:spcPts val="1200"/>
              </a:spcBef>
              <a:spcAft>
                <a:spcPts val="0"/>
              </a:spcAft>
              <a:buSzPts val="1200"/>
              <a:buChar char="●"/>
              <a:defRPr sz="900"/>
            </a:lvl4pPr>
            <a:lvl5pPr marL="1714457" lvl="4" indent="-228594">
              <a:spcBef>
                <a:spcPts val="1200"/>
              </a:spcBef>
              <a:spcAft>
                <a:spcPts val="0"/>
              </a:spcAft>
              <a:buSzPts val="1200"/>
              <a:buChar char="○"/>
              <a:defRPr sz="900"/>
            </a:lvl5pPr>
            <a:lvl6pPr marL="2057348" lvl="5" indent="-228594">
              <a:spcBef>
                <a:spcPts val="1200"/>
              </a:spcBef>
              <a:spcAft>
                <a:spcPts val="0"/>
              </a:spcAft>
              <a:buSzPts val="1200"/>
              <a:buChar char="■"/>
              <a:defRPr sz="900"/>
            </a:lvl6pPr>
            <a:lvl7pPr marL="2400240" lvl="6" indent="-228594">
              <a:spcBef>
                <a:spcPts val="1200"/>
              </a:spcBef>
              <a:spcAft>
                <a:spcPts val="0"/>
              </a:spcAft>
              <a:buSzPts val="1200"/>
              <a:buChar char="●"/>
              <a:defRPr sz="900"/>
            </a:lvl7pPr>
            <a:lvl8pPr marL="2743132" lvl="7" indent="-228594">
              <a:spcBef>
                <a:spcPts val="1200"/>
              </a:spcBef>
              <a:spcAft>
                <a:spcPts val="0"/>
              </a:spcAft>
              <a:buSzPts val="1200"/>
              <a:buChar char="○"/>
              <a:defRPr sz="900"/>
            </a:lvl8pPr>
            <a:lvl9pPr marL="3086023" lvl="8" indent="-228594">
              <a:spcBef>
                <a:spcPts val="1200"/>
              </a:spcBef>
              <a:spcAft>
                <a:spcPts val="1200"/>
              </a:spcAft>
              <a:buSzPts val="1200"/>
              <a:buChar char="■"/>
              <a:defRPr sz="900"/>
            </a:lvl9pPr>
          </a:lstStyle>
          <a:p>
            <a:endParaRPr dirty="0"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6354344" y="4663217"/>
            <a:ext cx="411525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  <p:pic>
        <p:nvPicPr>
          <p:cNvPr id="8" name="Рисунок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9183" y="2099128"/>
            <a:ext cx="2491344" cy="3267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70603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preserve="1" userDrawn="1">
  <p:cSld name="Final slide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 userDrawn="1"/>
        </p:nvSpPr>
        <p:spPr>
          <a:xfrm>
            <a:off x="0" y="0"/>
            <a:ext cx="6858000" cy="51435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050"/>
          </a:p>
        </p:txBody>
      </p:sp>
      <p:sp>
        <p:nvSpPr>
          <p:cNvPr id="8" name="Google Shape;14;p3"/>
          <p:cNvSpPr txBox="1">
            <a:spLocks noGrp="1"/>
          </p:cNvSpPr>
          <p:nvPr>
            <p:ph type="title"/>
          </p:nvPr>
        </p:nvSpPr>
        <p:spPr>
          <a:xfrm>
            <a:off x="233771" y="1736860"/>
            <a:ext cx="639045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24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27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27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27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27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27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27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27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2700"/>
            </a:lvl9pPr>
          </a:lstStyle>
          <a:p>
            <a:endParaRPr dirty="0"/>
          </a:p>
        </p:txBody>
      </p:sp>
      <p:pic>
        <p:nvPicPr>
          <p:cNvPr id="10" name="Рисунок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03508" y="1294145"/>
            <a:ext cx="8276078" cy="5853178"/>
          </a:xfrm>
          <a:prstGeom prst="rect">
            <a:avLst/>
          </a:prstGeom>
        </p:spPr>
      </p:pic>
      <p:sp>
        <p:nvSpPr>
          <p:cNvPr id="9" name="TextBox 1"/>
          <p:cNvSpPr txBox="1"/>
          <p:nvPr userDrawn="1"/>
        </p:nvSpPr>
        <p:spPr>
          <a:xfrm>
            <a:off x="2763513" y="4881892"/>
            <a:ext cx="1330960" cy="2192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n-US" sz="825" dirty="0">
                <a:solidFill>
                  <a:schemeClr val="bg1">
                    <a:lumMod val="75000"/>
                    <a:lumOff val="25000"/>
                  </a:schemeClr>
                </a:solidFill>
              </a:rPr>
              <a:t>www.nu.edu.kz</a:t>
            </a:r>
            <a:endParaRPr lang="ru-RU" sz="825" dirty="0">
              <a:solidFill>
                <a:schemeClr val="bg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0A3EFA8B-2B46-6C41-89FC-1A6AF66FF594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175932" y="333923"/>
            <a:ext cx="2344035" cy="8064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91505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dark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233775" y="445025"/>
            <a:ext cx="639045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233775" y="1152475"/>
            <a:ext cx="639045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Char char="●"/>
              <a:defRPr sz="1800">
                <a:solidFill>
                  <a:schemeClr val="lt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Char char="○"/>
              <a:defRPr>
                <a:solidFill>
                  <a:schemeClr val="lt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Char char="■"/>
              <a:defRPr>
                <a:solidFill>
                  <a:schemeClr val="lt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Char char="●"/>
              <a:defRPr>
                <a:solidFill>
                  <a:schemeClr val="lt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Char char="○"/>
              <a:defRPr>
                <a:solidFill>
                  <a:schemeClr val="lt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Char char="■"/>
              <a:defRPr>
                <a:solidFill>
                  <a:schemeClr val="lt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Char char="●"/>
              <a:defRPr>
                <a:solidFill>
                  <a:schemeClr val="lt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Char char="○"/>
              <a:defRPr>
                <a:solidFill>
                  <a:schemeClr val="lt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lt2"/>
              </a:buClr>
              <a:buSzPts val="1400"/>
              <a:buChar char="■"/>
              <a:defRPr>
                <a:solidFill>
                  <a:schemeClr val="lt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6354344" y="4663217"/>
            <a:ext cx="411525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buNone/>
              <a:defRPr sz="750">
                <a:solidFill>
                  <a:schemeClr val="lt2"/>
                </a:solidFill>
              </a:defRPr>
            </a:lvl1pPr>
            <a:lvl2pPr lvl="1" algn="r">
              <a:buNone/>
              <a:defRPr sz="750">
                <a:solidFill>
                  <a:schemeClr val="lt2"/>
                </a:solidFill>
              </a:defRPr>
            </a:lvl2pPr>
            <a:lvl3pPr lvl="2" algn="r">
              <a:buNone/>
              <a:defRPr sz="750">
                <a:solidFill>
                  <a:schemeClr val="lt2"/>
                </a:solidFill>
              </a:defRPr>
            </a:lvl3pPr>
            <a:lvl4pPr lvl="3" algn="r">
              <a:buNone/>
              <a:defRPr sz="750">
                <a:solidFill>
                  <a:schemeClr val="lt2"/>
                </a:solidFill>
              </a:defRPr>
            </a:lvl4pPr>
            <a:lvl5pPr lvl="4" algn="r">
              <a:buNone/>
              <a:defRPr sz="750">
                <a:solidFill>
                  <a:schemeClr val="lt2"/>
                </a:solidFill>
              </a:defRPr>
            </a:lvl5pPr>
            <a:lvl6pPr lvl="5" algn="r">
              <a:buNone/>
              <a:defRPr sz="750">
                <a:solidFill>
                  <a:schemeClr val="lt2"/>
                </a:solidFill>
              </a:defRPr>
            </a:lvl6pPr>
            <a:lvl7pPr lvl="6" algn="r">
              <a:buNone/>
              <a:defRPr sz="750">
                <a:solidFill>
                  <a:schemeClr val="lt2"/>
                </a:solidFill>
              </a:defRPr>
            </a:lvl7pPr>
            <a:lvl8pPr lvl="7" algn="r">
              <a:buNone/>
              <a:defRPr sz="750">
                <a:solidFill>
                  <a:schemeClr val="lt2"/>
                </a:solidFill>
              </a:defRPr>
            </a:lvl8pPr>
            <a:lvl9pPr lvl="8" algn="r">
              <a:buNone/>
              <a:defRPr sz="750">
                <a:solidFill>
                  <a:schemeClr val="lt2"/>
                </a:solidFill>
              </a:defRPr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61" r:id="rId3"/>
    <p:sldLayoutId id="2147483660" r:id="rId4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png"/><Relationship Id="rId5" Type="http://schemas.microsoft.com/office/2017/06/relationships/model3d" Target="../media/model3d2.glb"/><Relationship Id="rId4" Type="http://schemas.openxmlformats.org/officeDocument/2006/relationships/image" Target="../media/image33.jp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g"/><Relationship Id="rId2" Type="http://schemas.openxmlformats.org/officeDocument/2006/relationships/image" Target="../media/image39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1.jp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g"/><Relationship Id="rId2" Type="http://schemas.openxmlformats.org/officeDocument/2006/relationships/image" Target="../media/image39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g"/><Relationship Id="rId2" Type="http://schemas.openxmlformats.org/officeDocument/2006/relationships/image" Target="../media/image40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4.jp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g"/><Relationship Id="rId7" Type="http://schemas.openxmlformats.org/officeDocument/2006/relationships/image" Target="../media/image49.png"/><Relationship Id="rId2" Type="http://schemas.openxmlformats.org/officeDocument/2006/relationships/image" Target="../media/image45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8.png"/><Relationship Id="rId5" Type="http://schemas.openxmlformats.org/officeDocument/2006/relationships/image" Target="../media/image47.png"/><Relationship Id="rId4" Type="http://schemas.openxmlformats.org/officeDocument/2006/relationships/image" Target="../media/image46.jp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2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jp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7" Type="http://schemas.openxmlformats.org/officeDocument/2006/relationships/image" Target="../media/image2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png"/><Relationship Id="rId4" Type="http://schemas.openxmlformats.org/officeDocument/2006/relationships/image" Target="../media/image22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png"/><Relationship Id="rId5" Type="http://schemas.microsoft.com/office/2017/06/relationships/model3d" Target="../media/model3d1.glb"/><Relationship Id="rId4" Type="http://schemas.openxmlformats.org/officeDocument/2006/relationships/image" Target="../media/image2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dk1"/>
        </a:solidFill>
        <a:effectLst/>
      </p:bgPr>
    </p:bg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>
            <a:spLocks noGrp="1"/>
          </p:cNvSpPr>
          <p:nvPr>
            <p:ph type="title"/>
          </p:nvPr>
        </p:nvSpPr>
        <p:spPr>
          <a:xfrm>
            <a:off x="233775" y="1940400"/>
            <a:ext cx="6390450" cy="631350"/>
          </a:xfrm>
          <a:prstGeom prst="rect">
            <a:avLst/>
          </a:prstGeom>
        </p:spPr>
        <p:txBody>
          <a:bodyPr spcFirstLastPara="1" wrap="square" lIns="68569" tIns="68569" rIns="68569" bIns="68569" anchor="ctr" anchorCtr="0">
            <a:noAutofit/>
          </a:bodyPr>
          <a:lstStyle/>
          <a:p>
            <a:r>
              <a:rPr lang="en-US" sz="2800" b="1" dirty="0">
                <a:solidFill>
                  <a:schemeClr val="bg1"/>
                </a:solidFill>
              </a:rPr>
              <a:t>Design optimization of a knee joint for the gait rehabilitation exoskeleton</a:t>
            </a:r>
            <a:endParaRPr sz="2800" b="1" dirty="0">
              <a:solidFill>
                <a:schemeClr val="bg1"/>
              </a:solidFill>
            </a:endParaRPr>
          </a:p>
        </p:txBody>
      </p:sp>
      <p:sp>
        <p:nvSpPr>
          <p:cNvPr id="3" name="Text Placeholder 8">
            <a:extLst>
              <a:ext uri="{FF2B5EF4-FFF2-40B4-BE49-F238E27FC236}">
                <a16:creationId xmlns:a16="http://schemas.microsoft.com/office/drawing/2014/main" id="{11A37D21-D7A8-DB44-A32A-B1040966DD08}"/>
              </a:ext>
            </a:extLst>
          </p:cNvPr>
          <p:cNvSpPr txBox="1">
            <a:spLocks/>
          </p:cNvSpPr>
          <p:nvPr/>
        </p:nvSpPr>
        <p:spPr>
          <a:xfrm>
            <a:off x="233775" y="3641480"/>
            <a:ext cx="4911195" cy="1188786"/>
          </a:xfrm>
          <a:prstGeom prst="rect">
            <a:avLst/>
          </a:prstGeom>
        </p:spPr>
        <p:txBody>
          <a:bodyPr anchor="ctr">
            <a:normAutofit lnSpcReduction="10000"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500" b="1" i="0" u="none" strike="noStrike" cap="none">
                <a:solidFill>
                  <a:srgbClr val="0099C4"/>
                </a:solidFill>
                <a:latin typeface="Arial" charset="0"/>
                <a:ea typeface="Arial" charset="0"/>
                <a:cs typeface="Arial" charset="0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dirty="0">
                <a:solidFill>
                  <a:schemeClr val="bg1"/>
                </a:solidFill>
              </a:rPr>
              <a:t>Presenter: Shyngys Dauletbayev</a:t>
            </a:r>
            <a:br>
              <a:rPr lang="en-GB" dirty="0">
                <a:solidFill>
                  <a:schemeClr val="bg1"/>
                </a:solidFill>
              </a:rPr>
            </a:br>
            <a:endParaRPr lang="en-GB" dirty="0">
              <a:solidFill>
                <a:schemeClr val="bg1"/>
              </a:solidFill>
            </a:endParaRPr>
          </a:p>
          <a:p>
            <a:r>
              <a:rPr lang="en-GB" dirty="0">
                <a:solidFill>
                  <a:schemeClr val="bg1"/>
                </a:solidFill>
              </a:rPr>
              <a:t>Supervisor: </a:t>
            </a:r>
            <a:r>
              <a:rPr lang="en-GB" dirty="0" err="1">
                <a:solidFill>
                  <a:schemeClr val="bg1"/>
                </a:solidFill>
              </a:rPr>
              <a:t>Aibek</a:t>
            </a:r>
            <a:r>
              <a:rPr lang="en-GB" dirty="0">
                <a:solidFill>
                  <a:schemeClr val="bg1"/>
                </a:solidFill>
              </a:rPr>
              <a:t> </a:t>
            </a:r>
            <a:r>
              <a:rPr lang="en-GB" dirty="0" err="1">
                <a:solidFill>
                  <a:schemeClr val="bg1"/>
                </a:solidFill>
              </a:rPr>
              <a:t>Niyetkaliyev</a:t>
            </a:r>
            <a:endParaRPr lang="en-GB" dirty="0">
              <a:solidFill>
                <a:schemeClr val="bg1"/>
              </a:solidFill>
            </a:endParaRPr>
          </a:p>
          <a:p>
            <a:r>
              <a:rPr lang="en-GB" dirty="0">
                <a:solidFill>
                  <a:schemeClr val="bg1"/>
                </a:solidFill>
              </a:rPr>
              <a:t>Co-supervisor: Prashant Kumar </a:t>
            </a:r>
            <a:r>
              <a:rPr lang="en-GB" dirty="0" err="1">
                <a:solidFill>
                  <a:schemeClr val="bg1"/>
                </a:solidFill>
              </a:rPr>
              <a:t>Jamwal</a:t>
            </a:r>
            <a:endParaRPr lang="en-GB" dirty="0">
              <a:solidFill>
                <a:schemeClr val="bg1"/>
              </a:solidFill>
            </a:endParaRPr>
          </a:p>
          <a:p>
            <a:r>
              <a:rPr lang="en-GB" dirty="0">
                <a:solidFill>
                  <a:schemeClr val="bg1"/>
                </a:solidFill>
              </a:rPr>
              <a:t>Examiner: Shane Quan </a:t>
            </a:r>
            <a:r>
              <a:rPr lang="en-GB" dirty="0" err="1">
                <a:solidFill>
                  <a:schemeClr val="bg1"/>
                </a:solidFill>
              </a:rPr>
              <a:t>Xie</a:t>
            </a:r>
            <a:endParaRPr lang="en-GB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>
            <a:extLst>
              <a:ext uri="{FF2B5EF4-FFF2-40B4-BE49-F238E27FC236}">
                <a16:creationId xmlns:a16="http://schemas.microsoft.com/office/drawing/2014/main" id="{B9F7F34D-CDFC-BE72-26AD-BFD21E345B34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233777" y="1329179"/>
            <a:ext cx="2999925" cy="3239796"/>
          </a:xfrm>
        </p:spPr>
        <p:txBody>
          <a:bodyPr/>
          <a:lstStyle/>
          <a:p>
            <a:pPr marL="114300" indent="0">
              <a:buNone/>
            </a:pPr>
            <a:r>
              <a:rPr lang="en-US" dirty="0">
                <a:solidFill>
                  <a:schemeClr val="bg1"/>
                </a:solidFill>
              </a:rPr>
              <a:t>4 steel ball bearings</a:t>
            </a:r>
          </a:p>
          <a:p>
            <a:pPr marL="114300" indent="0">
              <a:buNone/>
            </a:pPr>
            <a:r>
              <a:rPr lang="en-US" dirty="0">
                <a:solidFill>
                  <a:schemeClr val="bg1"/>
                </a:solidFill>
              </a:rPr>
              <a:t>Plastic bushings</a:t>
            </a:r>
            <a:endParaRPr lang="ru-KZ" dirty="0">
              <a:solidFill>
                <a:schemeClr val="bg1"/>
              </a:solidFill>
            </a:endParaRP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C234568E-B6FE-4702-DEC6-72D7653CBBD3}"/>
              </a:ext>
            </a:extLst>
          </p:cNvPr>
          <p:cNvSpPr>
            <a:spLocks noGrp="1"/>
          </p:cNvSpPr>
          <p:nvPr>
            <p:ph type="body" idx="14"/>
          </p:nvPr>
        </p:nvSpPr>
        <p:spPr>
          <a:xfrm>
            <a:off x="3275086" y="1329179"/>
            <a:ext cx="2999925" cy="3239796"/>
          </a:xfrm>
        </p:spPr>
        <p:txBody>
          <a:bodyPr/>
          <a:lstStyle/>
          <a:p>
            <a:pPr marL="114300" indent="0">
              <a:buNone/>
            </a:pPr>
            <a:endParaRPr lang="ru-KZ" dirty="0">
              <a:solidFill>
                <a:schemeClr val="bg1"/>
              </a:solidFill>
            </a:endParaRPr>
          </a:p>
        </p:txBody>
      </p:sp>
      <p:sp>
        <p:nvSpPr>
          <p:cNvPr id="5" name="Title Placeholder 1">
            <a:extLst>
              <a:ext uri="{FF2B5EF4-FFF2-40B4-BE49-F238E27FC236}">
                <a16:creationId xmlns:a16="http://schemas.microsoft.com/office/drawing/2014/main" id="{60060176-568A-5276-923F-2510FF7187D4}"/>
              </a:ext>
            </a:extLst>
          </p:cNvPr>
          <p:cNvSpPr txBox="1">
            <a:spLocks/>
          </p:cNvSpPr>
          <p:nvPr/>
        </p:nvSpPr>
        <p:spPr>
          <a:xfrm>
            <a:off x="229500" y="220923"/>
            <a:ext cx="4994350" cy="648000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40" tIns="45720" rIns="91440" bIns="45720" rtlCol="0" anchor="ctr" anchorCtr="0">
            <a:normAutofit fontScale="92500" lnSpcReduction="20000"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lang="en-US" sz="2400" b="1" i="0" u="none" strike="noStrike" kern="1200" cap="none" dirty="0">
                <a:solidFill>
                  <a:srgbClr val="0C406D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GB" dirty="0">
                <a:solidFill>
                  <a:schemeClr val="bg1"/>
                </a:solidFill>
              </a:rPr>
              <a:t>Methodology: Knee joint design with </a:t>
            </a:r>
            <a:r>
              <a:rPr lang="en-GB" u="sng" dirty="0">
                <a:solidFill>
                  <a:schemeClr val="bg1"/>
                </a:solidFill>
              </a:rPr>
              <a:t>ball bearings</a:t>
            </a:r>
          </a:p>
        </p:txBody>
      </p:sp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id="{81A5B573-0D04-F81E-AEBC-46ADB574CF0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en" smtClean="0"/>
              <a:pPr/>
              <a:t>10</a:t>
            </a:fld>
            <a:endParaRPr lang="en"/>
          </a:p>
        </p:txBody>
      </p:sp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40F93DDE-51F2-C0E3-0152-EE2A58A924C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0736" y="2214219"/>
            <a:ext cx="2794066" cy="2708358"/>
          </a:xfrm>
          <a:prstGeom prst="rect">
            <a:avLst/>
          </a:prstGeom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14DFC1D3-8C09-8F35-9572-143367A0325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20140" y="1256238"/>
            <a:ext cx="2059963" cy="3062355"/>
          </a:xfrm>
          <a:prstGeom prst="rect">
            <a:avLst/>
          </a:prstGeom>
        </p:spPr>
      </p:pic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2BA43EEC-37A2-6E9F-C2D6-02803603794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9500" y="1256238"/>
            <a:ext cx="2296766" cy="3062355"/>
          </a:xfrm>
          <a:prstGeom prst="rect">
            <a:avLst/>
          </a:prstGeom>
        </p:spPr>
      </p:pic>
      <mc:AlternateContent xmlns:mc="http://schemas.openxmlformats.org/markup-compatibility/2006">
        <mc:Choice xmlns:am3d="http://schemas.microsoft.com/office/drawing/2017/model3d" Requires="am3d">
          <p:graphicFrame>
            <p:nvGraphicFramePr>
              <p:cNvPr id="16" name="Трехмерная модель 15">
                <a:extLst>
                  <a:ext uri="{FF2B5EF4-FFF2-40B4-BE49-F238E27FC236}">
                    <a16:creationId xmlns:a16="http://schemas.microsoft.com/office/drawing/2014/main" id="{1DA38A45-2620-3DB8-8018-7DBE5CFA47D6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2916272241"/>
                  </p:ext>
                </p:extLst>
              </p:nvPr>
            </p:nvGraphicFramePr>
            <p:xfrm>
              <a:off x="2623202" y="1256238"/>
              <a:ext cx="1900000" cy="3062354"/>
            </p:xfrm>
            <a:graphic>
              <a:graphicData uri="http://schemas.microsoft.com/office/drawing/2017/model3d">
                <am3d:model3d r:embed="rId5">
                  <am3d:spPr>
                    <a:xfrm>
                      <a:off x="0" y="0"/>
                      <a:ext cx="1900000" cy="3062354"/>
                    </a:xfrm>
                    <a:prstGeom prst="rect">
                      <a:avLst/>
                    </a:prstGeom>
                  </am3d:spPr>
                  <am3d:camera>
                    <am3d:pos x="0" y="0" z="58954340"/>
                    <am3d:up dx="0" dy="36000000" dz="0"/>
                    <am3d:lookAt x="0" y="0" z="0"/>
                    <am3d:perspective fov="2700000"/>
                  </am3d:camera>
                  <am3d:trans>
                    <am3d:meterPerModelUnit n="4752440" d="1000000"/>
                    <am3d:preTrans dx="579930" dy="-16212028" dz="-20162461"/>
                    <am3d:scale>
                      <am3d:sx n="1000000" d="1000000"/>
                      <am3d:sy n="1000000" d="1000000"/>
                      <am3d:sz n="1000000" d="1000000"/>
                    </am3d:scale>
                    <am3d:rot ax="-5340044" ay="-1480" az="-10715989"/>
                    <am3d:postTrans dx="0" dy="0" dz="0"/>
                  </am3d:trans>
                  <am3d:raster rName="Office3DRenderer" rVer="16.0.8326">
                    <am3d:blip r:embed="rId6"/>
                  </am3d:raster>
                  <am3d:objViewport viewportSz="3576471"/>
                  <am3d:ambientLight>
                    <am3d:clr>
                      <a:scrgbClr r="50000" g="50000" b="50000"/>
                    </am3d:clr>
                    <am3d:illuminance n="500000" d="1000000"/>
                  </am3d:ambientLight>
                  <am3d:ptLight rad="0">
                    <am3d:clr>
                      <a:scrgbClr r="100000" g="75000" b="50000"/>
                    </am3d:clr>
                    <am3d:intensity n="9765625" d="1000000"/>
                    <am3d:pos x="21959998" y="70920001" z="16344003"/>
                  </am3d:ptLight>
                  <am3d:ptLight rad="0">
                    <am3d:clr>
                      <a:scrgbClr r="40000" g="60000" b="95000"/>
                    </am3d:clr>
                    <am3d:intensity n="12250000" d="1000000"/>
                    <am3d:pos x="-37964106" y="51130435" z="57631972"/>
                  </am3d:ptLight>
                  <am3d:ptLight rad="0">
                    <am3d:clr>
                      <a:scrgbClr r="86837" g="72700" b="100000"/>
                    </am3d:clr>
                    <am3d:intensity n="3125000" d="1000000"/>
                    <am3d:pos x="-37739122" y="58056624" z="-34769649"/>
                  </am3d:ptLight>
                </am3d:model3d>
              </a:graphicData>
            </a:graphic>
          </p:graphicFrame>
        </mc:Choice>
        <mc:Fallback>
          <p:pic>
            <p:nvPicPr>
              <p:cNvPr id="16" name="Трехмерная модель 15">
                <a:extLst>
                  <a:ext uri="{FF2B5EF4-FFF2-40B4-BE49-F238E27FC236}">
                    <a16:creationId xmlns:a16="http://schemas.microsoft.com/office/drawing/2014/main" id="{1DA38A45-2620-3DB8-8018-7DBE5CFA47D6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 noCrop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2623202" y="1256238"/>
                <a:ext cx="1900000" cy="3062354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6119490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7" presetClass="emph" presetSubtype="128" repeatCount="4000" accel="10000" decel="1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2" dur="20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3d.view.rotation.y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>
            <a:extLst>
              <a:ext uri="{FF2B5EF4-FFF2-40B4-BE49-F238E27FC236}">
                <a16:creationId xmlns:a16="http://schemas.microsoft.com/office/drawing/2014/main" id="{B9F7F34D-CDFC-BE72-26AD-BFD21E345B34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233777" y="1329179"/>
            <a:ext cx="6029863" cy="3239796"/>
          </a:xfrm>
        </p:spPr>
        <p:txBody>
          <a:bodyPr/>
          <a:lstStyle/>
          <a:p>
            <a:pPr>
              <a:buFontTx/>
              <a:buChar char="-"/>
            </a:pPr>
            <a:r>
              <a:rPr lang="en-US" dirty="0">
                <a:solidFill>
                  <a:schemeClr val="bg1"/>
                </a:solidFill>
              </a:rPr>
              <a:t>Trajectory tracking of points in SolidWorks Motion Analysis tool</a:t>
            </a:r>
          </a:p>
          <a:p>
            <a:pPr>
              <a:buFontTx/>
              <a:buChar char="-"/>
            </a:pPr>
            <a:r>
              <a:rPr lang="en-US" dirty="0">
                <a:solidFill>
                  <a:schemeClr val="bg1"/>
                </a:solidFill>
              </a:rPr>
              <a:t>Comparison with human lower limb motion trajectory during flexion [14]</a:t>
            </a:r>
          </a:p>
          <a:p>
            <a:pPr>
              <a:buFontTx/>
              <a:buChar char="-"/>
            </a:pPr>
            <a:endParaRPr lang="ru-KZ" dirty="0">
              <a:solidFill>
                <a:schemeClr val="bg1"/>
              </a:solidFill>
            </a:endParaRPr>
          </a:p>
        </p:txBody>
      </p:sp>
      <p:sp>
        <p:nvSpPr>
          <p:cNvPr id="5" name="Title Placeholder 1">
            <a:extLst>
              <a:ext uri="{FF2B5EF4-FFF2-40B4-BE49-F238E27FC236}">
                <a16:creationId xmlns:a16="http://schemas.microsoft.com/office/drawing/2014/main" id="{60060176-568A-5276-923F-2510FF7187D4}"/>
              </a:ext>
            </a:extLst>
          </p:cNvPr>
          <p:cNvSpPr txBox="1">
            <a:spLocks/>
          </p:cNvSpPr>
          <p:nvPr/>
        </p:nvSpPr>
        <p:spPr>
          <a:xfrm>
            <a:off x="229500" y="220923"/>
            <a:ext cx="4994350" cy="648000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40" tIns="45720" rIns="91440" bIns="45720" rtlCol="0" anchor="ctr" anchorCtr="0">
            <a:normAutofit fontScale="92500" lnSpcReduction="20000"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lang="en-US" sz="2400" b="1" i="0" u="none" strike="noStrike" kern="1200" cap="none" dirty="0">
                <a:solidFill>
                  <a:srgbClr val="0C406D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GB" dirty="0">
                <a:solidFill>
                  <a:schemeClr val="bg1"/>
                </a:solidFill>
              </a:rPr>
              <a:t>Results: Design validation in CAD software</a:t>
            </a:r>
            <a:endParaRPr lang="en-GB" u="sng" dirty="0">
              <a:solidFill>
                <a:schemeClr val="bg1"/>
              </a:solidFill>
            </a:endParaRPr>
          </a:p>
        </p:txBody>
      </p:sp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id="{81A5B573-0D04-F81E-AEBC-46ADB574CF0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en" smtClean="0"/>
              <a:pPr/>
              <a:t>11</a:t>
            </a:fld>
            <a:endParaRPr lang="en"/>
          </a:p>
        </p:txBody>
      </p:sp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F569D3EB-5834-C40D-79B0-F5B651FC7DA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17800" y="2390568"/>
            <a:ext cx="2987040" cy="26662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23623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>
            <a:extLst>
              <a:ext uri="{FF2B5EF4-FFF2-40B4-BE49-F238E27FC236}">
                <a16:creationId xmlns:a16="http://schemas.microsoft.com/office/drawing/2014/main" id="{B9F7F34D-CDFC-BE72-26AD-BFD21E345B34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233777" y="1329179"/>
            <a:ext cx="6029863" cy="3239796"/>
          </a:xfrm>
        </p:spPr>
        <p:txBody>
          <a:bodyPr/>
          <a:lstStyle/>
          <a:p>
            <a:pPr marL="114300" indent="0">
              <a:buNone/>
            </a:pPr>
            <a:endParaRPr lang="ru-KZ" dirty="0">
              <a:solidFill>
                <a:schemeClr val="bg1"/>
              </a:solidFill>
            </a:endParaRPr>
          </a:p>
        </p:txBody>
      </p:sp>
      <p:sp>
        <p:nvSpPr>
          <p:cNvPr id="5" name="Title Placeholder 1">
            <a:extLst>
              <a:ext uri="{FF2B5EF4-FFF2-40B4-BE49-F238E27FC236}">
                <a16:creationId xmlns:a16="http://schemas.microsoft.com/office/drawing/2014/main" id="{60060176-568A-5276-923F-2510FF7187D4}"/>
              </a:ext>
            </a:extLst>
          </p:cNvPr>
          <p:cNvSpPr txBox="1">
            <a:spLocks/>
          </p:cNvSpPr>
          <p:nvPr/>
        </p:nvSpPr>
        <p:spPr>
          <a:xfrm>
            <a:off x="229500" y="220923"/>
            <a:ext cx="4994350" cy="648000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40" tIns="45720" rIns="91440" bIns="45720" rtlCol="0" anchor="ctr" anchorCtr="0">
            <a:normAutofit fontScale="92500" lnSpcReduction="20000"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lang="en-US" sz="2400" b="1" i="0" u="none" strike="noStrike" kern="1200" cap="none" dirty="0">
                <a:solidFill>
                  <a:srgbClr val="0C406D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GB" dirty="0">
                <a:solidFill>
                  <a:schemeClr val="bg1"/>
                </a:solidFill>
              </a:rPr>
              <a:t>Results: Design validation in CAD software</a:t>
            </a:r>
            <a:endParaRPr lang="en-GB" u="sng" dirty="0">
              <a:solidFill>
                <a:schemeClr val="bg1"/>
              </a:solidFill>
            </a:endParaRPr>
          </a:p>
        </p:txBody>
      </p:sp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id="{81A5B573-0D04-F81E-AEBC-46ADB574CF0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en" smtClean="0"/>
              <a:pPr/>
              <a:t>12</a:t>
            </a:fld>
            <a:endParaRPr lang="en"/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74CD14AF-2F12-5FB1-4E7C-227283AD522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4360" y="1209039"/>
            <a:ext cx="2654815" cy="3140168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22F6B82C-631D-1102-6A66-8BE9282154D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55658" y="1209040"/>
            <a:ext cx="2548902" cy="3138782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ADD0DF01-068F-062E-58CB-C09450E8438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4360" y="1209039"/>
            <a:ext cx="5406343" cy="36141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26301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Placeholder 1">
            <a:extLst>
              <a:ext uri="{FF2B5EF4-FFF2-40B4-BE49-F238E27FC236}">
                <a16:creationId xmlns:a16="http://schemas.microsoft.com/office/drawing/2014/main" id="{60060176-568A-5276-923F-2510FF7187D4}"/>
              </a:ext>
            </a:extLst>
          </p:cNvPr>
          <p:cNvSpPr txBox="1">
            <a:spLocks/>
          </p:cNvSpPr>
          <p:nvPr/>
        </p:nvSpPr>
        <p:spPr>
          <a:xfrm>
            <a:off x="229500" y="220923"/>
            <a:ext cx="4994350" cy="648000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40" tIns="45720" rIns="91440" bIns="45720" rtlCol="0" anchor="ctr" anchorCtr="0">
            <a:normAutofit fontScale="92500"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lang="en-US" sz="2400" b="1" i="0" u="none" strike="noStrike" kern="1200" cap="none" dirty="0">
                <a:solidFill>
                  <a:srgbClr val="0C406D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GB" dirty="0">
                <a:solidFill>
                  <a:schemeClr val="bg1"/>
                </a:solidFill>
              </a:rPr>
              <a:t>Results: Practical design validation</a:t>
            </a:r>
            <a:endParaRPr lang="en-GB" u="sng" dirty="0">
              <a:solidFill>
                <a:schemeClr val="bg1"/>
              </a:solidFill>
            </a:endParaRPr>
          </a:p>
        </p:txBody>
      </p:sp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id="{81A5B573-0D04-F81E-AEBC-46ADB574CF0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en" smtClean="0"/>
              <a:pPr/>
              <a:t>13</a:t>
            </a:fld>
            <a:endParaRPr lang="en"/>
          </a:p>
        </p:txBody>
      </p:sp>
      <p:sp>
        <p:nvSpPr>
          <p:cNvPr id="11" name="Текст 10">
            <a:extLst>
              <a:ext uri="{FF2B5EF4-FFF2-40B4-BE49-F238E27FC236}">
                <a16:creationId xmlns:a16="http://schemas.microsoft.com/office/drawing/2014/main" id="{B3803AF5-05C4-DBD0-9AE8-8866AD241E57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107580" y="736775"/>
            <a:ext cx="6124844" cy="2765400"/>
          </a:xfrm>
        </p:spPr>
        <p:txBody>
          <a:bodyPr/>
          <a:lstStyle/>
          <a:p>
            <a:pPr>
              <a:buFontTx/>
              <a:buChar char="-"/>
            </a:pPr>
            <a:r>
              <a:rPr lang="en-US" sz="1600" dirty="0">
                <a:solidFill>
                  <a:schemeClr val="bg1"/>
                </a:solidFill>
              </a:rPr>
              <a:t>Evaluation of comfort by wearing the prototype models in practice</a:t>
            </a:r>
          </a:p>
          <a:p>
            <a:pPr>
              <a:buFontTx/>
              <a:buChar char="-"/>
            </a:pPr>
            <a:r>
              <a:rPr lang="en-US" sz="1600" dirty="0">
                <a:solidFill>
                  <a:schemeClr val="bg1"/>
                </a:solidFill>
              </a:rPr>
              <a:t>Determining the flaws of the prototypes</a:t>
            </a:r>
          </a:p>
          <a:p>
            <a:pPr>
              <a:buFontTx/>
              <a:buChar char="-"/>
            </a:pPr>
            <a:r>
              <a:rPr lang="en-US" sz="1600" dirty="0">
                <a:solidFill>
                  <a:schemeClr val="bg1"/>
                </a:solidFill>
              </a:rPr>
              <a:t>Using </a:t>
            </a:r>
            <a:r>
              <a:rPr lang="en-US" sz="1600" dirty="0" err="1">
                <a:solidFill>
                  <a:schemeClr val="bg1"/>
                </a:solidFill>
              </a:rPr>
              <a:t>Noraxon’s</a:t>
            </a:r>
            <a:r>
              <a:rPr lang="en-US" sz="1600" dirty="0">
                <a:solidFill>
                  <a:schemeClr val="bg1"/>
                </a:solidFill>
              </a:rPr>
              <a:t> motion capture technology to compare trajectories in practice</a:t>
            </a:r>
            <a:endParaRPr lang="ru-KZ" sz="1600" dirty="0">
              <a:solidFill>
                <a:schemeClr val="bg1"/>
              </a:solidFill>
            </a:endParaRPr>
          </a:p>
        </p:txBody>
      </p:sp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4F854464-34D3-4A6D-DE28-CD4A9B97296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9500" y="2270584"/>
            <a:ext cx="2020253" cy="2693671"/>
          </a:xfrm>
          <a:prstGeom prst="rect">
            <a:avLst/>
          </a:prstGeom>
        </p:spPr>
      </p:pic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6B88B613-8164-B152-E32B-F21C646EAF9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01146" y="2731285"/>
            <a:ext cx="2055707" cy="1541780"/>
          </a:xfrm>
          <a:prstGeom prst="rect">
            <a:avLst/>
          </a:prstGeom>
        </p:spPr>
      </p:pic>
      <p:pic>
        <p:nvPicPr>
          <p:cNvPr id="19" name="Рисунок 18">
            <a:extLst>
              <a:ext uri="{FF2B5EF4-FFF2-40B4-BE49-F238E27FC236}">
                <a16:creationId xmlns:a16="http://schemas.microsoft.com/office/drawing/2014/main" id="{D95AD363-2A87-34BB-0AAB-29779011112A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7755" r="6938"/>
          <a:stretch/>
        </p:blipFill>
        <p:spPr>
          <a:xfrm>
            <a:off x="4608245" y="2270583"/>
            <a:ext cx="1775571" cy="26571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045419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Placeholder 1">
            <a:extLst>
              <a:ext uri="{FF2B5EF4-FFF2-40B4-BE49-F238E27FC236}">
                <a16:creationId xmlns:a16="http://schemas.microsoft.com/office/drawing/2014/main" id="{60060176-568A-5276-923F-2510FF7187D4}"/>
              </a:ext>
            </a:extLst>
          </p:cNvPr>
          <p:cNvSpPr txBox="1">
            <a:spLocks/>
          </p:cNvSpPr>
          <p:nvPr/>
        </p:nvSpPr>
        <p:spPr>
          <a:xfrm>
            <a:off x="229500" y="220923"/>
            <a:ext cx="4994350" cy="648000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40" tIns="45720" rIns="91440" bIns="45720" rtlCol="0" anchor="ctr" anchorCtr="0">
            <a:normAutofit fontScale="92500"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lang="en-US" sz="2400" b="1" i="0" u="none" strike="noStrike" kern="1200" cap="none" dirty="0">
                <a:solidFill>
                  <a:srgbClr val="0C406D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GB" dirty="0">
                <a:solidFill>
                  <a:schemeClr val="bg1"/>
                </a:solidFill>
              </a:rPr>
              <a:t>Results: Practical design validation</a:t>
            </a:r>
            <a:endParaRPr lang="en-GB" u="sng" dirty="0">
              <a:solidFill>
                <a:schemeClr val="bg1"/>
              </a:solidFill>
            </a:endParaRPr>
          </a:p>
        </p:txBody>
      </p:sp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id="{81A5B573-0D04-F81E-AEBC-46ADB574CF0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en" smtClean="0"/>
              <a:pPr/>
              <a:t>14</a:t>
            </a:fld>
            <a:endParaRPr lang="en"/>
          </a:p>
        </p:txBody>
      </p:sp>
      <p:sp>
        <p:nvSpPr>
          <p:cNvPr id="11" name="Текст 10">
            <a:extLst>
              <a:ext uri="{FF2B5EF4-FFF2-40B4-BE49-F238E27FC236}">
                <a16:creationId xmlns:a16="http://schemas.microsoft.com/office/drawing/2014/main" id="{B3803AF5-05C4-DBD0-9AE8-8866AD241E57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107580" y="736775"/>
            <a:ext cx="6124844" cy="2765400"/>
          </a:xfrm>
        </p:spPr>
        <p:txBody>
          <a:bodyPr/>
          <a:lstStyle/>
          <a:p>
            <a:pPr>
              <a:buFontTx/>
              <a:buChar char="-"/>
            </a:pPr>
            <a:endParaRPr lang="ru-KZ" sz="1600" dirty="0">
              <a:solidFill>
                <a:schemeClr val="bg1"/>
              </a:solidFill>
            </a:endParaRPr>
          </a:p>
        </p:txBody>
      </p:sp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4F854464-34D3-4A6D-DE28-CD4A9B97296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6778" y="1076784"/>
            <a:ext cx="2534233" cy="3378978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46473856-16A2-B4AF-8FD2-DA18E226746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80209" y="1076784"/>
            <a:ext cx="2534233" cy="33789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775462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Placeholder 1">
            <a:extLst>
              <a:ext uri="{FF2B5EF4-FFF2-40B4-BE49-F238E27FC236}">
                <a16:creationId xmlns:a16="http://schemas.microsoft.com/office/drawing/2014/main" id="{60060176-568A-5276-923F-2510FF7187D4}"/>
              </a:ext>
            </a:extLst>
          </p:cNvPr>
          <p:cNvSpPr txBox="1">
            <a:spLocks/>
          </p:cNvSpPr>
          <p:nvPr/>
        </p:nvSpPr>
        <p:spPr>
          <a:xfrm>
            <a:off x="229500" y="220923"/>
            <a:ext cx="4994350" cy="648000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40" tIns="45720" rIns="91440" bIns="45720" rtlCol="0" anchor="ctr" anchorCtr="0">
            <a:normAutofit fontScale="92500"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lang="en-US" sz="2400" b="1" i="0" u="none" strike="noStrike" kern="1200" cap="none" dirty="0">
                <a:solidFill>
                  <a:srgbClr val="0C406D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GB" dirty="0">
                <a:solidFill>
                  <a:schemeClr val="bg1"/>
                </a:solidFill>
              </a:rPr>
              <a:t>Results: Practical design validation</a:t>
            </a:r>
            <a:endParaRPr lang="en-GB" u="sng" dirty="0">
              <a:solidFill>
                <a:schemeClr val="bg1"/>
              </a:solidFill>
            </a:endParaRPr>
          </a:p>
        </p:txBody>
      </p:sp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id="{81A5B573-0D04-F81E-AEBC-46ADB574CF0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en" smtClean="0"/>
              <a:pPr/>
              <a:t>15</a:t>
            </a:fld>
            <a:endParaRPr lang="en"/>
          </a:p>
        </p:txBody>
      </p:sp>
      <p:sp>
        <p:nvSpPr>
          <p:cNvPr id="11" name="Текст 10">
            <a:extLst>
              <a:ext uri="{FF2B5EF4-FFF2-40B4-BE49-F238E27FC236}">
                <a16:creationId xmlns:a16="http://schemas.microsoft.com/office/drawing/2014/main" id="{B3803AF5-05C4-DBD0-9AE8-8866AD241E57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107580" y="736775"/>
            <a:ext cx="6124844" cy="2765400"/>
          </a:xfrm>
        </p:spPr>
        <p:txBody>
          <a:bodyPr/>
          <a:lstStyle/>
          <a:p>
            <a:pPr>
              <a:buFontTx/>
              <a:buChar char="-"/>
            </a:pPr>
            <a:endParaRPr lang="ru-KZ" sz="1600" dirty="0">
              <a:solidFill>
                <a:schemeClr val="bg1"/>
              </a:solidFill>
            </a:endParaRPr>
          </a:p>
        </p:txBody>
      </p:sp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6B88B613-8164-B152-E32B-F21C646EAF9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7968" y="1747763"/>
            <a:ext cx="2505810" cy="1879357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9A5F3E65-386D-A6BD-1D73-D49FA4AB3E7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34166" y="1384775"/>
            <a:ext cx="1934419" cy="2579225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7DDEAFF1-EB09-65B1-B565-906A1D77A54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16001" y="1384775"/>
            <a:ext cx="1934419" cy="2579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875639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Placeholder 1">
            <a:extLst>
              <a:ext uri="{FF2B5EF4-FFF2-40B4-BE49-F238E27FC236}">
                <a16:creationId xmlns:a16="http://schemas.microsoft.com/office/drawing/2014/main" id="{60060176-568A-5276-923F-2510FF7187D4}"/>
              </a:ext>
            </a:extLst>
          </p:cNvPr>
          <p:cNvSpPr txBox="1">
            <a:spLocks/>
          </p:cNvSpPr>
          <p:nvPr/>
        </p:nvSpPr>
        <p:spPr>
          <a:xfrm>
            <a:off x="229500" y="220923"/>
            <a:ext cx="4994350" cy="648000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40" tIns="45720" rIns="91440" bIns="45720" rtlCol="0" anchor="ctr" anchorCtr="0">
            <a:normAutofit fontScale="92500"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lang="en-US" sz="2400" b="1" i="0" u="none" strike="noStrike" kern="1200" cap="none" dirty="0">
                <a:solidFill>
                  <a:srgbClr val="0C406D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GB" dirty="0">
                <a:solidFill>
                  <a:schemeClr val="bg1"/>
                </a:solidFill>
              </a:rPr>
              <a:t>Results: Practical design validation</a:t>
            </a:r>
            <a:endParaRPr lang="en-GB" u="sng" dirty="0">
              <a:solidFill>
                <a:schemeClr val="bg1"/>
              </a:solidFill>
            </a:endParaRPr>
          </a:p>
        </p:txBody>
      </p:sp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id="{81A5B573-0D04-F81E-AEBC-46ADB574CF0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en" smtClean="0"/>
              <a:pPr/>
              <a:t>16</a:t>
            </a:fld>
            <a:endParaRPr lang="en"/>
          </a:p>
        </p:txBody>
      </p:sp>
      <p:sp>
        <p:nvSpPr>
          <p:cNvPr id="11" name="Текст 10">
            <a:extLst>
              <a:ext uri="{FF2B5EF4-FFF2-40B4-BE49-F238E27FC236}">
                <a16:creationId xmlns:a16="http://schemas.microsoft.com/office/drawing/2014/main" id="{B3803AF5-05C4-DBD0-9AE8-8866AD241E57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107580" y="736775"/>
            <a:ext cx="6124844" cy="2765400"/>
          </a:xfrm>
        </p:spPr>
        <p:txBody>
          <a:bodyPr/>
          <a:lstStyle/>
          <a:p>
            <a:pPr>
              <a:buFontTx/>
              <a:buChar char="-"/>
            </a:pPr>
            <a:endParaRPr lang="ru-KZ" sz="1600" dirty="0">
              <a:solidFill>
                <a:schemeClr val="bg1"/>
              </a:solidFill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EEED994F-5556-941E-5419-DC6792B50C9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23617" y="1412032"/>
            <a:ext cx="2126803" cy="2603500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B7910C82-E86D-707D-8B1F-439E9FBBF6D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2974"/>
          <a:stretch/>
        </p:blipFill>
        <p:spPr>
          <a:xfrm>
            <a:off x="299720" y="1412031"/>
            <a:ext cx="2010429" cy="2603501"/>
          </a:xfrm>
          <a:prstGeom prst="rect">
            <a:avLst/>
          </a:prstGeom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9AB57F79-4A47-3C76-915D-66862AABBC1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45180" y="1412032"/>
            <a:ext cx="2248938" cy="2603500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91498C21-5F0F-662D-29CF-CA46100B37FD}"/>
              </a:ext>
            </a:extLst>
          </p:cNvPr>
          <p:cNvSpPr txBox="1"/>
          <p:nvPr/>
        </p:nvSpPr>
        <p:spPr>
          <a:xfrm>
            <a:off x="899213" y="4015531"/>
            <a:ext cx="81144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Human </a:t>
            </a:r>
            <a:endParaRPr lang="ru-KZ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567A257-A5AC-AE99-C5D5-4C4DDD51878A}"/>
              </a:ext>
            </a:extLst>
          </p:cNvPr>
          <p:cNvSpPr txBox="1"/>
          <p:nvPr/>
        </p:nvSpPr>
        <p:spPr>
          <a:xfrm>
            <a:off x="2616691" y="4015532"/>
            <a:ext cx="170591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Gear teeth concept</a:t>
            </a:r>
            <a:endParaRPr lang="ru-KZ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6F3893A-B862-F930-126E-88B0ADFEBCF4}"/>
              </a:ext>
            </a:extLst>
          </p:cNvPr>
          <p:cNvSpPr txBox="1"/>
          <p:nvPr/>
        </p:nvSpPr>
        <p:spPr>
          <a:xfrm>
            <a:off x="4738681" y="4031597"/>
            <a:ext cx="189667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Ball bearings concept</a:t>
            </a:r>
            <a:endParaRPr lang="ru-KZ" dirty="0"/>
          </a:p>
        </p:txBody>
      </p:sp>
      <p:pic>
        <p:nvPicPr>
          <p:cNvPr id="18" name="Рисунок 17">
            <a:extLst>
              <a:ext uri="{FF2B5EF4-FFF2-40B4-BE49-F238E27FC236}">
                <a16:creationId xmlns:a16="http://schemas.microsoft.com/office/drawing/2014/main" id="{16B3BC4C-B92D-F31C-5FB3-A90424E59C4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449151" y="1474321"/>
            <a:ext cx="2035464" cy="2478919"/>
          </a:xfrm>
          <a:prstGeom prst="rect">
            <a:avLst/>
          </a:prstGeom>
        </p:spPr>
      </p:pic>
      <p:pic>
        <p:nvPicPr>
          <p:cNvPr id="20" name="Рисунок 19">
            <a:extLst>
              <a:ext uri="{FF2B5EF4-FFF2-40B4-BE49-F238E27FC236}">
                <a16:creationId xmlns:a16="http://schemas.microsoft.com/office/drawing/2014/main" id="{D768A0CC-CE24-8D62-43DD-E0F01DAE45B4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t="2028"/>
          <a:stretch/>
        </p:blipFill>
        <p:spPr>
          <a:xfrm>
            <a:off x="4666398" y="1474321"/>
            <a:ext cx="2041238" cy="2489867"/>
          </a:xfrm>
          <a:prstGeom prst="rect">
            <a:avLst/>
          </a:prstGeom>
        </p:spPr>
      </p:pic>
      <p:pic>
        <p:nvPicPr>
          <p:cNvPr id="22" name="Рисунок 21">
            <a:extLst>
              <a:ext uri="{FF2B5EF4-FFF2-40B4-BE49-F238E27FC236}">
                <a16:creationId xmlns:a16="http://schemas.microsoft.com/office/drawing/2014/main" id="{1B4CCC48-C35A-31CD-D6A3-59B4282282F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7580" y="1498986"/>
            <a:ext cx="2190614" cy="24295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32664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"/>
                            </p:stCondLst>
                            <p:childTnLst>
                              <p:par>
                                <p:cTn id="2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500"/>
                            </p:stCondLst>
                            <p:childTnLst>
                              <p:par>
                                <p:cTn id="3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>
            <a:extLst>
              <a:ext uri="{FF2B5EF4-FFF2-40B4-BE49-F238E27FC236}">
                <a16:creationId xmlns:a16="http://schemas.microsoft.com/office/drawing/2014/main" id="{B9F7F34D-CDFC-BE72-26AD-BFD21E345B34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121127" y="746672"/>
            <a:ext cx="6018900" cy="3239796"/>
          </a:xfrm>
        </p:spPr>
        <p:txBody>
          <a:bodyPr/>
          <a:lstStyle/>
          <a:p>
            <a:pPr>
              <a:buFontTx/>
              <a:buChar char="-"/>
            </a:pPr>
            <a:r>
              <a:rPr lang="en-US" sz="1600" dirty="0">
                <a:solidFill>
                  <a:schemeClr val="bg1"/>
                </a:solidFill>
              </a:rPr>
              <a:t>Curvature profile of lateral condyle is valid for designing the aligned knee joint</a:t>
            </a:r>
          </a:p>
          <a:p>
            <a:pPr>
              <a:buFontTx/>
              <a:buChar char="-"/>
            </a:pPr>
            <a:r>
              <a:rPr lang="en-US" sz="1600" dirty="0">
                <a:solidFill>
                  <a:schemeClr val="bg1"/>
                </a:solidFill>
              </a:rPr>
              <a:t>Additional experiments with more subjects are needed</a:t>
            </a:r>
          </a:p>
          <a:p>
            <a:pPr>
              <a:buFontTx/>
              <a:buChar char="-"/>
            </a:pPr>
            <a:r>
              <a:rPr lang="en-US" sz="1600" dirty="0">
                <a:solidFill>
                  <a:schemeClr val="bg1"/>
                </a:solidFill>
              </a:rPr>
              <a:t>The concept with gear teeth causes overbending after certain flexion angles (unequal number of teeth)</a:t>
            </a:r>
          </a:p>
          <a:p>
            <a:pPr>
              <a:buFontTx/>
              <a:buChar char="-"/>
            </a:pPr>
            <a:r>
              <a:rPr lang="en-US" sz="1600" dirty="0">
                <a:solidFill>
                  <a:schemeClr val="bg1"/>
                </a:solidFill>
              </a:rPr>
              <a:t>For gait cycle rehabilitation with low swing amplitude both models are valid. For more intense exercises only a design with ball bearings should be used (at this stage)</a:t>
            </a:r>
            <a:endParaRPr lang="ru-KZ" sz="1600" dirty="0">
              <a:solidFill>
                <a:schemeClr val="bg1"/>
              </a:solidFill>
            </a:endParaRPr>
          </a:p>
        </p:txBody>
      </p:sp>
      <p:sp>
        <p:nvSpPr>
          <p:cNvPr id="5" name="Title Placeholder 1">
            <a:extLst>
              <a:ext uri="{FF2B5EF4-FFF2-40B4-BE49-F238E27FC236}">
                <a16:creationId xmlns:a16="http://schemas.microsoft.com/office/drawing/2014/main" id="{60060176-568A-5276-923F-2510FF7187D4}"/>
              </a:ext>
            </a:extLst>
          </p:cNvPr>
          <p:cNvSpPr txBox="1">
            <a:spLocks/>
          </p:cNvSpPr>
          <p:nvPr/>
        </p:nvSpPr>
        <p:spPr>
          <a:xfrm>
            <a:off x="229500" y="220923"/>
            <a:ext cx="4994350" cy="648000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40" tIns="45720" rIns="91440" bIns="45720" rtlCol="0" anchor="ctr" anchorCtr="0">
            <a:norm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lang="en-US" sz="2400" b="1" i="0" u="none" strike="noStrike" kern="1200" cap="none" dirty="0">
                <a:solidFill>
                  <a:srgbClr val="0C406D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GB" dirty="0">
                <a:solidFill>
                  <a:schemeClr val="bg1"/>
                </a:solidFill>
              </a:rPr>
              <a:t>Discussion</a:t>
            </a:r>
            <a:endParaRPr lang="en-GB" u="sng" dirty="0">
              <a:solidFill>
                <a:schemeClr val="bg1"/>
              </a:solidFill>
            </a:endParaRPr>
          </a:p>
        </p:txBody>
      </p:sp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id="{81A5B573-0D04-F81E-AEBC-46ADB574CF0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en" smtClean="0"/>
              <a:pPr/>
              <a:t>17</a:t>
            </a:fld>
            <a:endParaRPr lang="en"/>
          </a:p>
        </p:txBody>
      </p:sp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D361DEF7-137B-5B15-8C56-0691AD5C092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2115" y="2247141"/>
            <a:ext cx="2057506" cy="2743342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AE958CCF-F3C2-7B52-E1C0-04E8C02CF2DA}"/>
                  </a:ext>
                </a:extLst>
              </p:cNvPr>
              <p:cNvSpPr txBox="1"/>
              <p:nvPr/>
            </p:nvSpPr>
            <p:spPr>
              <a:xfrm>
                <a:off x="3240608" y="3314049"/>
                <a:ext cx="2568914" cy="304763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lang="en-US" i="1" dirty="0"/>
                  <a:t>Gear ratio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𝑁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𝑁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14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12</m:t>
                        </m:r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0" i="0" smtClean="0">
                        <a:latin typeface="Cambria Math" panose="02040503050406030204" pitchFamily="18" charset="0"/>
                      </a:rPr>
                      <m:t>1.28</m:t>
                    </m:r>
                  </m:oMath>
                </a14:m>
                <a:endParaRPr lang="ru-KZ" dirty="0"/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AE958CCF-F3C2-7B52-E1C0-04E8C02CF2D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40608" y="3314049"/>
                <a:ext cx="2568914" cy="304763"/>
              </a:xfrm>
              <a:prstGeom prst="rect">
                <a:avLst/>
              </a:prstGeom>
              <a:blipFill>
                <a:blip r:embed="rId3"/>
                <a:stretch>
                  <a:fillRect l="-4276" t="-6000" b="-20000"/>
                </a:stretch>
              </a:blipFill>
            </p:spPr>
            <p:txBody>
              <a:bodyPr/>
              <a:lstStyle/>
              <a:p>
                <a:r>
                  <a:rPr lang="ru-KZ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0AC8F908-305F-03C1-15CD-95CC5290C816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54962"/>
          <a:stretch/>
        </p:blipFill>
        <p:spPr>
          <a:xfrm>
            <a:off x="3051538" y="3698241"/>
            <a:ext cx="1664312" cy="523240"/>
          </a:xfrm>
          <a:prstGeom prst="rect">
            <a:avLst/>
          </a:prstGeom>
        </p:spPr>
      </p:pic>
      <p:pic>
        <p:nvPicPr>
          <p:cNvPr id="16" name="Рисунок 15">
            <a:extLst>
              <a:ext uri="{FF2B5EF4-FFF2-40B4-BE49-F238E27FC236}">
                <a16:creationId xmlns:a16="http://schemas.microsoft.com/office/drawing/2014/main" id="{D39B0DFB-8859-259D-9E0B-72EC0F56666A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61055"/>
          <a:stretch/>
        </p:blipFill>
        <p:spPr>
          <a:xfrm>
            <a:off x="2980286" y="4114800"/>
            <a:ext cx="1664312" cy="452451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29898F60-7C88-A6A5-0744-FA367E477600}"/>
              </a:ext>
            </a:extLst>
          </p:cNvPr>
          <p:cNvSpPr txBox="1"/>
          <p:nvPr/>
        </p:nvSpPr>
        <p:spPr>
          <a:xfrm>
            <a:off x="4715850" y="3805972"/>
            <a:ext cx="188384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rotation angle of rotor</a:t>
            </a:r>
            <a:endParaRPr lang="ru-KZ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CF78DF32-AAB4-5FC3-27C6-94E78118AFC9}"/>
              </a:ext>
            </a:extLst>
          </p:cNvPr>
          <p:cNvSpPr txBox="1"/>
          <p:nvPr/>
        </p:nvSpPr>
        <p:spPr>
          <a:xfrm>
            <a:off x="4715850" y="4113749"/>
            <a:ext cx="16643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rotation angle of lower gear</a:t>
            </a:r>
            <a:endParaRPr lang="ru-KZ" dirty="0"/>
          </a:p>
        </p:txBody>
      </p:sp>
    </p:spTree>
    <p:extLst>
      <p:ext uri="{BB962C8B-B14F-4D97-AF65-F5344CB8AC3E}">
        <p14:creationId xmlns:p14="http://schemas.microsoft.com/office/powerpoint/2010/main" val="42201359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3" grpId="1"/>
      <p:bldP spid="17" grpId="0"/>
      <p:bldP spid="17" grpId="1"/>
      <p:bldP spid="18" grpId="0"/>
      <p:bldP spid="18" grpId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Placeholder 1">
            <a:extLst>
              <a:ext uri="{FF2B5EF4-FFF2-40B4-BE49-F238E27FC236}">
                <a16:creationId xmlns:a16="http://schemas.microsoft.com/office/drawing/2014/main" id="{60060176-568A-5276-923F-2510FF7187D4}"/>
              </a:ext>
            </a:extLst>
          </p:cNvPr>
          <p:cNvSpPr txBox="1">
            <a:spLocks/>
          </p:cNvSpPr>
          <p:nvPr/>
        </p:nvSpPr>
        <p:spPr>
          <a:xfrm>
            <a:off x="229500" y="220923"/>
            <a:ext cx="4994350" cy="648000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40" tIns="45720" rIns="91440" bIns="45720" rtlCol="0" anchor="ctr" anchorCtr="0">
            <a:norm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lang="en-US" sz="2400" b="1" i="0" u="none" strike="noStrike" kern="1200" cap="none" dirty="0">
                <a:solidFill>
                  <a:srgbClr val="0C406D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GB" dirty="0">
                <a:solidFill>
                  <a:schemeClr val="bg1"/>
                </a:solidFill>
              </a:rPr>
              <a:t>Discussion</a:t>
            </a:r>
            <a:endParaRPr lang="en-GB" u="sng" dirty="0">
              <a:solidFill>
                <a:schemeClr val="bg1"/>
              </a:solidFill>
            </a:endParaRPr>
          </a:p>
        </p:txBody>
      </p:sp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id="{81A5B573-0D04-F81E-AEBC-46ADB574CF0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en" smtClean="0"/>
              <a:pPr/>
              <a:t>18</a:t>
            </a:fld>
            <a:endParaRPr lang="en"/>
          </a:p>
        </p:txBody>
      </p:sp>
      <p:sp>
        <p:nvSpPr>
          <p:cNvPr id="6" name="Текст 5">
            <a:extLst>
              <a:ext uri="{FF2B5EF4-FFF2-40B4-BE49-F238E27FC236}">
                <a16:creationId xmlns:a16="http://schemas.microsoft.com/office/drawing/2014/main" id="{73FE0CFF-4230-F1D5-70A1-D7FECB9EB068}"/>
              </a:ext>
            </a:extLst>
          </p:cNvPr>
          <p:cNvSpPr>
            <a:spLocks noGrp="1"/>
          </p:cNvSpPr>
          <p:nvPr>
            <p:ph type="body" idx="13"/>
          </p:nvPr>
        </p:nvSpPr>
        <p:spPr/>
        <p:txBody>
          <a:bodyPr/>
          <a:lstStyle/>
          <a:p>
            <a:endParaRPr lang="ru-KZ"/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5128BF14-7FA0-6E9B-6294-295CC75D746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24961"/>
            <a:ext cx="6858000" cy="43272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659891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Placeholder 1">
            <a:extLst>
              <a:ext uri="{FF2B5EF4-FFF2-40B4-BE49-F238E27FC236}">
                <a16:creationId xmlns:a16="http://schemas.microsoft.com/office/drawing/2014/main" id="{60060176-568A-5276-923F-2510FF7187D4}"/>
              </a:ext>
            </a:extLst>
          </p:cNvPr>
          <p:cNvSpPr txBox="1">
            <a:spLocks/>
          </p:cNvSpPr>
          <p:nvPr/>
        </p:nvSpPr>
        <p:spPr>
          <a:xfrm>
            <a:off x="229500" y="220923"/>
            <a:ext cx="4994350" cy="648000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40" tIns="45720" rIns="91440" bIns="45720" rtlCol="0" anchor="ctr" anchorCtr="0">
            <a:norm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lang="en-US" sz="2400" b="1" i="0" u="none" strike="noStrike" kern="1200" cap="none" dirty="0">
                <a:solidFill>
                  <a:srgbClr val="0C406D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GB" dirty="0">
                <a:solidFill>
                  <a:schemeClr val="bg1"/>
                </a:solidFill>
              </a:rPr>
              <a:t>Conclusion</a:t>
            </a:r>
            <a:endParaRPr lang="en-GB" u="sng" dirty="0">
              <a:solidFill>
                <a:schemeClr val="bg1"/>
              </a:solidFill>
            </a:endParaRPr>
          </a:p>
        </p:txBody>
      </p:sp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id="{81A5B573-0D04-F81E-AEBC-46ADB574CF0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en" smtClean="0"/>
              <a:pPr/>
              <a:t>19</a:t>
            </a:fld>
            <a:endParaRPr lang="en"/>
          </a:p>
        </p:txBody>
      </p:sp>
      <p:sp>
        <p:nvSpPr>
          <p:cNvPr id="11" name="Текст 10">
            <a:extLst>
              <a:ext uri="{FF2B5EF4-FFF2-40B4-BE49-F238E27FC236}">
                <a16:creationId xmlns:a16="http://schemas.microsoft.com/office/drawing/2014/main" id="{4EA098B0-B4F4-7FFF-A191-B738B6F25F4F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229500" y="1189050"/>
            <a:ext cx="5676847" cy="2765400"/>
          </a:xfrm>
        </p:spPr>
        <p:txBody>
          <a:bodyPr/>
          <a:lstStyle/>
          <a:p>
            <a:pPr>
              <a:buFontTx/>
              <a:buChar char="-"/>
            </a:pPr>
            <a:r>
              <a:rPr lang="en-US" dirty="0">
                <a:solidFill>
                  <a:schemeClr val="bg1"/>
                </a:solidFill>
              </a:rPr>
              <a:t>Properly aligned knee joint concept was created</a:t>
            </a:r>
          </a:p>
          <a:p>
            <a:pPr>
              <a:buFontTx/>
              <a:buChar char="-"/>
            </a:pPr>
            <a:r>
              <a:rPr lang="en-US" dirty="0">
                <a:solidFill>
                  <a:schemeClr val="bg1"/>
                </a:solidFill>
              </a:rPr>
              <a:t>Design flaws were identified</a:t>
            </a:r>
          </a:p>
          <a:p>
            <a:pPr>
              <a:buFontTx/>
              <a:buChar char="-"/>
            </a:pPr>
            <a:r>
              <a:rPr lang="en-US" dirty="0">
                <a:solidFill>
                  <a:schemeClr val="bg1"/>
                </a:solidFill>
              </a:rPr>
              <a:t>The concept with gear teeth needs modification of the design to solve an overbending issue</a:t>
            </a:r>
          </a:p>
          <a:p>
            <a:pPr>
              <a:buFontTx/>
              <a:buChar char="-"/>
            </a:pPr>
            <a:r>
              <a:rPr lang="en-US" dirty="0">
                <a:solidFill>
                  <a:schemeClr val="bg1"/>
                </a:solidFill>
              </a:rPr>
              <a:t>More clinical trials on test subjects are needed</a:t>
            </a:r>
            <a:endParaRPr lang="ru-KZ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93730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>
            <a:extLst>
              <a:ext uri="{FF2B5EF4-FFF2-40B4-BE49-F238E27FC236}">
                <a16:creationId xmlns:a16="http://schemas.microsoft.com/office/drawing/2014/main" id="{952E37C1-9898-3F95-C42B-3F4959954BD5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233774" y="658950"/>
            <a:ext cx="5300039" cy="3700052"/>
          </a:xfrm>
        </p:spPr>
        <p:txBody>
          <a:bodyPr/>
          <a:lstStyle/>
          <a:p>
            <a:pPr marL="114300" indent="0">
              <a:lnSpc>
                <a:spcPct val="150000"/>
              </a:lnSpc>
              <a:buNone/>
            </a:pPr>
            <a:r>
              <a:rPr lang="en-US" sz="1400" dirty="0">
                <a:solidFill>
                  <a:schemeClr val="bg1"/>
                </a:solidFill>
              </a:rPr>
              <a:t>Introduction</a:t>
            </a:r>
          </a:p>
          <a:p>
            <a:pPr marL="114300" indent="0">
              <a:lnSpc>
                <a:spcPct val="150000"/>
              </a:lnSpc>
              <a:buNone/>
            </a:pPr>
            <a:r>
              <a:rPr lang="en-US" sz="1400" dirty="0">
                <a:solidFill>
                  <a:schemeClr val="bg1"/>
                </a:solidFill>
              </a:rPr>
              <a:t>Related works</a:t>
            </a:r>
          </a:p>
          <a:p>
            <a:pPr marL="114300" indent="0">
              <a:lnSpc>
                <a:spcPct val="150000"/>
              </a:lnSpc>
              <a:buNone/>
            </a:pPr>
            <a:r>
              <a:rPr lang="en-US" sz="1400" dirty="0">
                <a:solidFill>
                  <a:schemeClr val="bg1"/>
                </a:solidFill>
              </a:rPr>
              <a:t>Design concept selection</a:t>
            </a:r>
          </a:p>
          <a:p>
            <a:pPr marL="114300" indent="0">
              <a:lnSpc>
                <a:spcPct val="150000"/>
              </a:lnSpc>
              <a:buNone/>
            </a:pPr>
            <a:r>
              <a:rPr lang="en-US" sz="1400" dirty="0">
                <a:solidFill>
                  <a:schemeClr val="bg1"/>
                </a:solidFill>
              </a:rPr>
              <a:t>Methodology</a:t>
            </a: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bg1"/>
                </a:solidFill>
              </a:rPr>
              <a:t>Knee joint concept kinematics</a:t>
            </a: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bg1"/>
                </a:solidFill>
              </a:rPr>
              <a:t>Knee joint design with gear teeth</a:t>
            </a: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bg1"/>
                </a:solidFill>
              </a:rPr>
              <a:t>Knee joint design with ball bearings</a:t>
            </a:r>
          </a:p>
          <a:p>
            <a:pPr marL="114300" indent="0">
              <a:lnSpc>
                <a:spcPct val="150000"/>
              </a:lnSpc>
              <a:buNone/>
            </a:pPr>
            <a:r>
              <a:rPr lang="en-US" sz="1400" dirty="0">
                <a:solidFill>
                  <a:schemeClr val="bg1"/>
                </a:solidFill>
              </a:rPr>
              <a:t>Results</a:t>
            </a: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bg1"/>
                </a:solidFill>
              </a:rPr>
              <a:t>Design validation in CAD software</a:t>
            </a: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bg1"/>
                </a:solidFill>
              </a:rPr>
              <a:t>Practical design validation</a:t>
            </a:r>
          </a:p>
          <a:p>
            <a:pPr marL="114300" indent="0">
              <a:lnSpc>
                <a:spcPct val="150000"/>
              </a:lnSpc>
              <a:buNone/>
            </a:pPr>
            <a:r>
              <a:rPr lang="en-US" sz="1400" dirty="0">
                <a:solidFill>
                  <a:schemeClr val="bg1"/>
                </a:solidFill>
              </a:rPr>
              <a:t>Discussion</a:t>
            </a:r>
          </a:p>
          <a:p>
            <a:pPr marL="114300" indent="0">
              <a:lnSpc>
                <a:spcPct val="150000"/>
              </a:lnSpc>
              <a:buNone/>
            </a:pPr>
            <a:r>
              <a:rPr lang="en-US" sz="1400" dirty="0">
                <a:solidFill>
                  <a:schemeClr val="bg1"/>
                </a:solidFill>
              </a:rPr>
              <a:t>Conclusion</a:t>
            </a:r>
          </a:p>
          <a:p>
            <a:pPr marL="114300" indent="0">
              <a:lnSpc>
                <a:spcPct val="150000"/>
              </a:lnSpc>
              <a:buNone/>
            </a:pPr>
            <a:r>
              <a:rPr lang="en-US" sz="1400" dirty="0">
                <a:solidFill>
                  <a:schemeClr val="bg1"/>
                </a:solidFill>
              </a:rPr>
              <a:t>References</a:t>
            </a:r>
          </a:p>
        </p:txBody>
      </p:sp>
      <p:sp>
        <p:nvSpPr>
          <p:cNvPr id="5" name="Title Placeholder 1">
            <a:extLst>
              <a:ext uri="{FF2B5EF4-FFF2-40B4-BE49-F238E27FC236}">
                <a16:creationId xmlns:a16="http://schemas.microsoft.com/office/drawing/2014/main" id="{4C084F48-E573-6BB0-7C5F-7EF7CED457B1}"/>
              </a:ext>
            </a:extLst>
          </p:cNvPr>
          <p:cNvSpPr txBox="1">
            <a:spLocks/>
          </p:cNvSpPr>
          <p:nvPr/>
        </p:nvSpPr>
        <p:spPr>
          <a:xfrm>
            <a:off x="233774" y="159963"/>
            <a:ext cx="4994350" cy="648000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40" tIns="45720" rIns="91440" bIns="45720" rtlCol="0" anchor="ctr" anchorCtr="0">
            <a:norm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lang="en-US" sz="2400" b="1" i="0" u="none" strike="noStrike" kern="1200" cap="none" dirty="0">
                <a:solidFill>
                  <a:srgbClr val="0C406D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GB" dirty="0">
                <a:solidFill>
                  <a:schemeClr val="bg1"/>
                </a:solidFill>
              </a:rPr>
              <a:t>Table of contents</a:t>
            </a:r>
          </a:p>
        </p:txBody>
      </p:sp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id="{A8E3990F-8416-7365-5FFD-82CFAC9999CE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en" smtClean="0">
                <a:solidFill>
                  <a:schemeClr val="bg1"/>
                </a:solidFill>
              </a:rPr>
              <a:pPr/>
              <a:t>2</a:t>
            </a:fld>
            <a:endParaRPr lang="en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939133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54;p13"/>
          <p:cNvSpPr txBox="1">
            <a:spLocks noGrp="1"/>
          </p:cNvSpPr>
          <p:nvPr>
            <p:ph type="title"/>
          </p:nvPr>
        </p:nvSpPr>
        <p:spPr>
          <a:xfrm>
            <a:off x="234311" y="2185580"/>
            <a:ext cx="6390450" cy="631350"/>
          </a:xfrm>
          <a:prstGeom prst="rect">
            <a:avLst/>
          </a:prstGeom>
        </p:spPr>
        <p:txBody>
          <a:bodyPr spcFirstLastPara="1" wrap="square" lIns="68569" tIns="68569" rIns="68569" bIns="68569" anchor="ctr" anchorCtr="0">
            <a:no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Thank you for attention!</a:t>
            </a:r>
            <a:br>
              <a:rPr lang="en-US" dirty="0">
                <a:solidFill>
                  <a:schemeClr val="bg1"/>
                </a:solidFill>
              </a:rPr>
            </a:br>
            <a:br>
              <a:rPr lang="en-US" dirty="0">
                <a:solidFill>
                  <a:schemeClr val="bg1"/>
                </a:solidFill>
              </a:rPr>
            </a:br>
            <a:r>
              <a:rPr lang="en-US" dirty="0">
                <a:solidFill>
                  <a:schemeClr val="bg1"/>
                </a:solidFill>
              </a:rPr>
              <a:t>Q/A?</a:t>
            </a:r>
            <a:endParaRPr dirty="0">
              <a:solidFill>
                <a:schemeClr val="bg1"/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214797E-F61C-68FB-B8DB-EFA068CAEA4D}"/>
              </a:ext>
            </a:extLst>
          </p:cNvPr>
          <p:cNvSpPr txBox="1"/>
          <p:nvPr/>
        </p:nvSpPr>
        <p:spPr>
          <a:xfrm>
            <a:off x="1115706" y="3957320"/>
            <a:ext cx="462658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Special thanks to </a:t>
            </a:r>
            <a:r>
              <a:rPr lang="en-US" dirty="0" err="1"/>
              <a:t>Aibek</a:t>
            </a:r>
            <a:r>
              <a:rPr lang="en-US" dirty="0"/>
              <a:t> </a:t>
            </a:r>
            <a:r>
              <a:rPr lang="en-US" dirty="0" err="1"/>
              <a:t>Niyetkaliyev</a:t>
            </a:r>
            <a:r>
              <a:rPr lang="en-US" dirty="0"/>
              <a:t>, Prashant Jamwal, </a:t>
            </a:r>
          </a:p>
          <a:p>
            <a:pPr algn="ctr"/>
            <a:r>
              <a:rPr lang="en-US" dirty="0" err="1"/>
              <a:t>Daulet</a:t>
            </a:r>
            <a:r>
              <a:rPr lang="en-US" dirty="0"/>
              <a:t> </a:t>
            </a:r>
            <a:r>
              <a:rPr lang="en-US" dirty="0" err="1"/>
              <a:t>Sagidoldin</a:t>
            </a:r>
            <a:r>
              <a:rPr lang="en-US" dirty="0"/>
              <a:t> and </a:t>
            </a:r>
            <a:r>
              <a:rPr lang="en-US" dirty="0" err="1"/>
              <a:t>Yeltay</a:t>
            </a:r>
            <a:r>
              <a:rPr lang="en-US" dirty="0"/>
              <a:t> </a:t>
            </a:r>
            <a:r>
              <a:rPr lang="en-US" dirty="0" err="1"/>
              <a:t>Rakhmanov</a:t>
            </a:r>
            <a:r>
              <a:rPr lang="en-US" dirty="0"/>
              <a:t>!</a:t>
            </a:r>
            <a:endParaRPr lang="ru-KZ" dirty="0"/>
          </a:p>
        </p:txBody>
      </p:sp>
    </p:spTree>
    <p:extLst>
      <p:ext uri="{BB962C8B-B14F-4D97-AF65-F5344CB8AC3E}">
        <p14:creationId xmlns:p14="http://schemas.microsoft.com/office/powerpoint/2010/main" val="267292831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>
            <a:extLst>
              <a:ext uri="{FF2B5EF4-FFF2-40B4-BE49-F238E27FC236}">
                <a16:creationId xmlns:a16="http://schemas.microsoft.com/office/drawing/2014/main" id="{671EB0DB-7117-D9C7-492A-F9070EE60AB0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229500" y="739340"/>
            <a:ext cx="6223584" cy="4317477"/>
          </a:xfrm>
        </p:spPr>
        <p:txBody>
          <a:bodyPr/>
          <a:lstStyle/>
          <a:p>
            <a:pPr marL="263525" lvl="0" indent="-263525" algn="just">
              <a:lnSpc>
                <a:spcPct val="107000"/>
              </a:lnSpc>
              <a:buNone/>
            </a:pPr>
            <a:r>
              <a:rPr lang="en-US" sz="11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[1] 	</a:t>
            </a:r>
            <a:r>
              <a:rPr lang="en-US" sz="11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D. Calafiore, F. </a:t>
            </a:r>
            <a:r>
              <a:rPr lang="en-US" sz="11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Negrini</a:t>
            </a:r>
            <a:r>
              <a:rPr lang="en-US" sz="11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N. </a:t>
            </a:r>
            <a:r>
              <a:rPr lang="en-US" sz="11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Tottoli</a:t>
            </a:r>
            <a:r>
              <a:rPr lang="en-US" sz="11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F. Ferraro, O. </a:t>
            </a:r>
            <a:r>
              <a:rPr lang="en-US" sz="11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Ozyemisci-Taskiran</a:t>
            </a:r>
            <a:r>
              <a:rPr lang="en-US" sz="11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and A. de Sire, “Efficacy of robotic exoskeleton for gait rehabilitation in patients with subacute stroke: A systematic review.,” European Journal of Physical and Rehabilitation Medicine, vol. 58, no. 1, pp. 1–8, 2021.</a:t>
            </a:r>
          </a:p>
          <a:p>
            <a:pPr marL="263525" lvl="0" indent="-263525" algn="just">
              <a:lnSpc>
                <a:spcPct val="107000"/>
              </a:lnSpc>
              <a:buNone/>
            </a:pPr>
            <a:r>
              <a:rPr lang="en-US" sz="11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[2] 	P. K. Jamwal, S. Hussain, and M. H. </a:t>
            </a:r>
            <a:r>
              <a:rPr lang="en-US" sz="11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Ghayesh</a:t>
            </a:r>
            <a:r>
              <a:rPr lang="en-US" sz="11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“Robotic orthoses for gait rehabilitation: An overview of mechanical design and control strategies,” Proceedings of the Institution of Mechanical Engineers, Part H: Journal of Engineering in Medicine, vol. 234, no. 5, pp. 444–457, 2020. </a:t>
            </a:r>
          </a:p>
          <a:p>
            <a:pPr marL="263525" lvl="0" indent="-263525" algn="just">
              <a:lnSpc>
                <a:spcPct val="107000"/>
              </a:lnSpc>
              <a:buNone/>
            </a:pPr>
            <a:r>
              <a:rPr lang="en-US" sz="11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[3] 	F. F. </a:t>
            </a:r>
            <a:r>
              <a:rPr lang="en-US" sz="11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Buechel</a:t>
            </a:r>
            <a:r>
              <a:rPr lang="en-US" sz="11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and M. J. Pappas, Principles of human joint replacement: design and clinical application. Springer, 2015.</a:t>
            </a:r>
          </a:p>
          <a:p>
            <a:pPr marL="263525" lvl="0" indent="-263525" algn="just">
              <a:lnSpc>
                <a:spcPct val="107000"/>
              </a:lnSpc>
              <a:buNone/>
            </a:pPr>
            <a:r>
              <a:rPr lang="en-US" sz="11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[4] 	K. </a:t>
            </a:r>
            <a:r>
              <a:rPr lang="en-US" sz="11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Shamaei</a:t>
            </a:r>
            <a:r>
              <a:rPr lang="en-US" sz="11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M. </a:t>
            </a:r>
            <a:r>
              <a:rPr lang="en-US" sz="11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Cenciarini</a:t>
            </a:r>
            <a:r>
              <a:rPr lang="en-US" sz="11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A. A. Adams, K. N. </a:t>
            </a:r>
            <a:r>
              <a:rPr lang="en-US" sz="11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Gregorczyk</a:t>
            </a:r>
            <a:r>
              <a:rPr lang="en-US" sz="11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J. M. Schiffman, and A. M. Dollar, “Design and evaluation of a quasi-passive knee exoskeleton for investigation of motor adaptation in lower extremity joints,” IEEE Transactions on Biomedical Engineering, vol. 61, no. 6, pp. 1809–1821, 2014. </a:t>
            </a:r>
          </a:p>
          <a:p>
            <a:pPr marL="263525" lvl="0" indent="-263525" algn="just">
              <a:lnSpc>
                <a:spcPct val="107000"/>
              </a:lnSpc>
              <a:buNone/>
            </a:pPr>
            <a:r>
              <a:rPr lang="en-US" sz="11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[5] 	L. Luo, Y. Yuan, and Z. Li, “Design and development of a wearable lower limb exoskeleton robot,” in 2019 IEEE 4th International Conference on Advanced Robotics and Mechatronics (ICARM), IEEE, 2019, pp. 599–604.</a:t>
            </a:r>
          </a:p>
          <a:p>
            <a:pPr marL="263525" lvl="0" indent="-263525" algn="just">
              <a:lnSpc>
                <a:spcPct val="107000"/>
              </a:lnSpc>
              <a:buNone/>
            </a:pPr>
            <a:r>
              <a:rPr lang="en-US" sz="11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[6] 	A. B. </a:t>
            </a:r>
            <a:r>
              <a:rPr lang="en-US" sz="11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Zoss</a:t>
            </a:r>
            <a:r>
              <a:rPr lang="en-US" sz="11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H. </a:t>
            </a:r>
            <a:r>
              <a:rPr lang="en-US" sz="11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Kazerooni</a:t>
            </a:r>
            <a:r>
              <a:rPr lang="en-US" sz="11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and A. Chu, “Biomechanical design of the </a:t>
            </a:r>
            <a:r>
              <a:rPr lang="en-US" sz="11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berkeley</a:t>
            </a:r>
            <a:r>
              <a:rPr lang="en-US" sz="11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lower extremity exoskeleton (</a:t>
            </a:r>
            <a:r>
              <a:rPr lang="en-US" sz="11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bleex</a:t>
            </a:r>
            <a:r>
              <a:rPr lang="en-US" sz="11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),” IEEE/ASME Transactions on mechatronics, vol. 11, no. 2, pp. 128–138, 2006.</a:t>
            </a:r>
          </a:p>
          <a:p>
            <a:pPr marL="263525" lvl="0" indent="-263525" algn="just">
              <a:lnSpc>
                <a:spcPct val="107000"/>
              </a:lnSpc>
              <a:buNone/>
            </a:pPr>
            <a:r>
              <a:rPr lang="en-US" sz="11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[7]	S. Zhou, Z. Chen, W. Song, S. Zhu, L. </a:t>
            </a:r>
            <a:r>
              <a:rPr lang="en-US" sz="11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Jin</a:t>
            </a:r>
            <a:r>
              <a:rPr lang="en-US" sz="11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and J. Gu, “Design and gait realization of power-assisted lower limbs exoskeleton,” in 2019 IEEE International Conference on Cybernetics and Intelligent Systems (CIS) and IEEE Conference on Robotics, Automation and Mechatronics (RAM), IEEE, 2019, pp. 101–106.</a:t>
            </a:r>
          </a:p>
          <a:p>
            <a:pPr marL="263525" lvl="0" indent="-263525" algn="just">
              <a:lnSpc>
                <a:spcPct val="107000"/>
              </a:lnSpc>
              <a:buNone/>
            </a:pPr>
            <a:endParaRPr lang="en-US" sz="11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itle Placeholder 1">
            <a:extLst>
              <a:ext uri="{FF2B5EF4-FFF2-40B4-BE49-F238E27FC236}">
                <a16:creationId xmlns:a16="http://schemas.microsoft.com/office/drawing/2014/main" id="{CFC6DD73-391C-49BE-82C2-09EB82F4B5AA}"/>
              </a:ext>
            </a:extLst>
          </p:cNvPr>
          <p:cNvSpPr txBox="1">
            <a:spLocks/>
          </p:cNvSpPr>
          <p:nvPr/>
        </p:nvSpPr>
        <p:spPr>
          <a:xfrm>
            <a:off x="229500" y="220923"/>
            <a:ext cx="4994350" cy="648000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40" tIns="45720" rIns="91440" bIns="45720" rtlCol="0" anchor="ctr" anchorCtr="0">
            <a:norm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lang="en-US" sz="2400" b="1" i="0" u="none" strike="noStrike" kern="1200" cap="none" dirty="0">
                <a:solidFill>
                  <a:srgbClr val="0C406D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GB" dirty="0">
                <a:solidFill>
                  <a:schemeClr val="bg1"/>
                </a:solidFill>
              </a:rPr>
              <a:t>References</a:t>
            </a:r>
          </a:p>
        </p:txBody>
      </p:sp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id="{8D832848-D7CF-58EE-50A2-7B1E0EFF6CC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en" smtClean="0"/>
              <a:pPr/>
              <a:t>21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393790536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>
            <a:extLst>
              <a:ext uri="{FF2B5EF4-FFF2-40B4-BE49-F238E27FC236}">
                <a16:creationId xmlns:a16="http://schemas.microsoft.com/office/drawing/2014/main" id="{C3D14AF3-8BCB-AD58-B108-F9F7D15A8AB3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233777" y="868923"/>
            <a:ext cx="6394723" cy="3700052"/>
          </a:xfrm>
        </p:spPr>
        <p:txBody>
          <a:bodyPr/>
          <a:lstStyle/>
          <a:p>
            <a:pPr marL="263525" indent="-263525">
              <a:buNone/>
            </a:pPr>
            <a:r>
              <a:rPr lang="en-US" sz="11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[8] 	R. Drake, A. W. </a:t>
            </a:r>
            <a:r>
              <a:rPr lang="en-US" sz="11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Vogl</a:t>
            </a:r>
            <a:r>
              <a:rPr lang="en-US" sz="11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and A. W. Mitchell, Gray’s anatomy for students E-book. Elsevier Health Sciences, 2009. </a:t>
            </a:r>
          </a:p>
          <a:p>
            <a:pPr marL="263525" indent="-263525">
              <a:buNone/>
            </a:pPr>
            <a:r>
              <a:rPr lang="en-US" sz="11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[9]   J. Wang, Y. Pang, X. Chang, W. Chen, and J. Zhang, “Mechanical design and optimization on lower limb exoskeleton for rehabilitation,” in 2019 14th IEEE Conference on Industrial Electronics and Applications (ICIEA), IEEE, 2019, pp. 137–142. </a:t>
            </a:r>
          </a:p>
          <a:p>
            <a:pPr marL="263525" indent="-263525">
              <a:buNone/>
            </a:pPr>
            <a:r>
              <a:rPr lang="en-US" sz="11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[10] Y. Li, X. Guan, X. Han, et al., “Design and preliminary validation of a lower limb exoskeleton with compact and modular actuation,” IEEE access, vol. 8, pp. 66 338–66 352, 2020. </a:t>
            </a:r>
          </a:p>
          <a:p>
            <a:pPr marL="263525" indent="-263525">
              <a:buNone/>
            </a:pPr>
            <a:r>
              <a:rPr lang="en-US" sz="11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[11] J. Gao, Y. Zhang, and J. Liu, “A novel human lower limb simulation test system for gravity-counteracting exoskeletons,” in 2021 4th International Conference on Intelligent Robotics and Control Engineering (IRCE), IEEE, 2021, pp. 16–19.</a:t>
            </a:r>
          </a:p>
          <a:p>
            <a:pPr marL="263525" indent="-263525">
              <a:buNone/>
            </a:pPr>
            <a:r>
              <a:rPr lang="en-US" sz="11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[12] M. G. </a:t>
            </a:r>
            <a:r>
              <a:rPr lang="en-US" sz="11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Mckinley</a:t>
            </a:r>
            <a:r>
              <a:rPr lang="en-US" sz="11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Design of lightweight assistive exoskeletons for individuals with mobility disorders. University of California, Berkeley, 2014.</a:t>
            </a:r>
          </a:p>
          <a:p>
            <a:pPr marL="263525" indent="-263525">
              <a:buNone/>
            </a:pPr>
            <a:r>
              <a:rPr lang="en-US" sz="11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[13] I. D. </a:t>
            </a:r>
            <a:r>
              <a:rPr lang="en-US" sz="11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Geonea</a:t>
            </a:r>
            <a:r>
              <a:rPr lang="en-US" sz="11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and D. </a:t>
            </a:r>
            <a:r>
              <a:rPr lang="en-US" sz="11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Tarnita</a:t>
            </a:r>
            <a:r>
              <a:rPr lang="en-US" sz="11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“Design and evaluation of a new exoskeleton for gait rehabilitation,” Mechanical Sciences, vol. 8, no. 2, pp. 307–321, 2017.</a:t>
            </a:r>
          </a:p>
          <a:p>
            <a:pPr marL="263525" indent="-263525">
              <a:buNone/>
            </a:pPr>
            <a:r>
              <a:rPr lang="en-US" sz="11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[14] T. Kim, M. Jeong, and K. Kong, “Bioinspired knee joint of a lower-limb exoskeleton for misalignment reduction,” IEEE/ASME Transactions on Mechatronics, vol. 27, no. 3, pp. 1223–1232, 2021.</a:t>
            </a:r>
          </a:p>
          <a:p>
            <a:pPr marL="263525" indent="-263525">
              <a:buNone/>
            </a:pPr>
            <a:r>
              <a:rPr lang="en-US" sz="11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[15] J. F. Veneman, R. </a:t>
            </a:r>
            <a:r>
              <a:rPr lang="en-US" sz="11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Kruidhof</a:t>
            </a:r>
            <a:r>
              <a:rPr lang="en-US" sz="11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E. E. </a:t>
            </a:r>
            <a:r>
              <a:rPr lang="en-US" sz="11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Hekman</a:t>
            </a:r>
            <a:r>
              <a:rPr lang="en-US" sz="11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R. </a:t>
            </a:r>
            <a:r>
              <a:rPr lang="en-US" sz="11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Ekkelenkamp</a:t>
            </a:r>
            <a:r>
              <a:rPr lang="en-US" sz="11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E. H. Van </a:t>
            </a:r>
            <a:r>
              <a:rPr lang="en-US" sz="11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Asseldonk</a:t>
            </a:r>
            <a:r>
              <a:rPr lang="en-US" sz="11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and H. Van Der </a:t>
            </a:r>
            <a:r>
              <a:rPr lang="en-US" sz="11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Kooij</a:t>
            </a:r>
            <a:r>
              <a:rPr lang="en-US" sz="11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“Design and evaluation of the lopes exoskeleton robot for interactive gait rehabilitation,” IEEE Transactions on neural systems and rehabilitation engineering, vol. 15, no. 3, pp. 379–386, 2007.</a:t>
            </a:r>
          </a:p>
          <a:p>
            <a:pPr marL="263525" indent="-263525">
              <a:buNone/>
            </a:pPr>
            <a:endParaRPr lang="en-US" sz="11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63525" indent="-263525">
              <a:buNone/>
            </a:pPr>
            <a:endParaRPr lang="ru-KZ" sz="11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itle Placeholder 1">
            <a:extLst>
              <a:ext uri="{FF2B5EF4-FFF2-40B4-BE49-F238E27FC236}">
                <a16:creationId xmlns:a16="http://schemas.microsoft.com/office/drawing/2014/main" id="{FE2C2DA7-1A82-D41F-7269-B397EF2084D1}"/>
              </a:ext>
            </a:extLst>
          </p:cNvPr>
          <p:cNvSpPr txBox="1">
            <a:spLocks/>
          </p:cNvSpPr>
          <p:nvPr/>
        </p:nvSpPr>
        <p:spPr>
          <a:xfrm>
            <a:off x="229500" y="220923"/>
            <a:ext cx="4994350" cy="648000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40" tIns="45720" rIns="91440" bIns="45720" rtlCol="0" anchor="ctr" anchorCtr="0">
            <a:norm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lang="en-US" sz="2400" b="1" i="0" u="none" strike="noStrike" kern="1200" cap="none" dirty="0">
                <a:solidFill>
                  <a:srgbClr val="0C406D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GB" dirty="0">
                <a:solidFill>
                  <a:schemeClr val="bg1"/>
                </a:solidFill>
              </a:rPr>
              <a:t>References</a:t>
            </a:r>
          </a:p>
        </p:txBody>
      </p:sp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id="{5352BB79-19CA-89DF-0125-9C35AFD6ADCE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en" smtClean="0"/>
              <a:pPr/>
              <a:t>22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113006082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>
            <a:extLst>
              <a:ext uri="{FF2B5EF4-FFF2-40B4-BE49-F238E27FC236}">
                <a16:creationId xmlns:a16="http://schemas.microsoft.com/office/drawing/2014/main" id="{C3D14AF3-8BCB-AD58-B108-F9F7D15A8AB3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233777" y="868923"/>
            <a:ext cx="6394723" cy="3700052"/>
          </a:xfrm>
        </p:spPr>
        <p:txBody>
          <a:bodyPr/>
          <a:lstStyle/>
          <a:p>
            <a:pPr marL="263525" indent="-263525">
              <a:buNone/>
            </a:pPr>
            <a:r>
              <a:rPr lang="en-US" sz="11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[16] D. J. </a:t>
            </a:r>
            <a:r>
              <a:rPr lang="en-US" sz="11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Reinkensmeyer</a:t>
            </a:r>
            <a:r>
              <a:rPr lang="en-US" sz="11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D. Aoyagi, J. L. </a:t>
            </a:r>
            <a:r>
              <a:rPr lang="en-US" sz="11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Emken</a:t>
            </a:r>
            <a:r>
              <a:rPr lang="en-US" sz="11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et al., “Tools for understanding and optimizing robotic gait training,” Journal of rehabilitation research and development, vol. 43, no. 5, p. 657, 2006. </a:t>
            </a:r>
          </a:p>
          <a:p>
            <a:pPr marL="263525" indent="-263525">
              <a:buNone/>
            </a:pPr>
            <a:r>
              <a:rPr lang="en-US" sz="11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[17] H. Schmidt, C. Werner, R. Bernhardt, S. Hesse, and J. </a:t>
            </a:r>
            <a:r>
              <a:rPr lang="en-US" sz="11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Krüger</a:t>
            </a:r>
            <a:r>
              <a:rPr lang="en-US" sz="11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“Gait rehabilitation machines based on programmable footplates,” Journal of </a:t>
            </a:r>
            <a:r>
              <a:rPr lang="en-US" sz="11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neuroengineering</a:t>
            </a:r>
            <a:r>
              <a:rPr lang="en-US" sz="11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and rehabilitation, vol. 4, no. 1, pp. 1–7, 2007.</a:t>
            </a:r>
          </a:p>
          <a:p>
            <a:pPr marL="263525" indent="-263525">
              <a:buNone/>
            </a:pPr>
            <a:r>
              <a:rPr lang="en-US" sz="11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[18] A. </a:t>
            </a:r>
            <a:r>
              <a:rPr lang="en-US" sz="11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Esquenazi</a:t>
            </a:r>
            <a:r>
              <a:rPr lang="en-US" sz="11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M. </a:t>
            </a:r>
            <a:r>
              <a:rPr lang="en-US" sz="11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Talaty</a:t>
            </a:r>
            <a:r>
              <a:rPr lang="en-US" sz="11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A. </a:t>
            </a:r>
            <a:r>
              <a:rPr lang="en-US" sz="11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Packel</a:t>
            </a:r>
            <a:r>
              <a:rPr lang="en-US" sz="11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and M. </a:t>
            </a:r>
            <a:r>
              <a:rPr lang="en-US" sz="11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Saulino</a:t>
            </a:r>
            <a:r>
              <a:rPr lang="en-US" sz="11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“The </a:t>
            </a:r>
            <a:r>
              <a:rPr lang="en-US" sz="11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rewalk</a:t>
            </a:r>
            <a:r>
              <a:rPr lang="en-US" sz="11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powered exoskeleton to restore ambulatory function to individuals with thoracic-level motor-complete spinal cord injury,” American journal of physical medicine &amp; rehabilitation, vol. 91, no. 11, pp. 911–921, 2012. </a:t>
            </a:r>
          </a:p>
          <a:p>
            <a:pPr marL="263525" indent="-263525">
              <a:buNone/>
            </a:pPr>
            <a:r>
              <a:rPr lang="en-US" sz="11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[19] G. </a:t>
            </a:r>
            <a:r>
              <a:rPr lang="en-US" sz="11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Zeilig</a:t>
            </a:r>
            <a:r>
              <a:rPr lang="en-US" sz="11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H. </a:t>
            </a:r>
            <a:r>
              <a:rPr lang="en-US" sz="11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Weingarden</a:t>
            </a:r>
            <a:r>
              <a:rPr lang="en-US" sz="11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M. </a:t>
            </a:r>
            <a:r>
              <a:rPr lang="en-US" sz="11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Zwecker</a:t>
            </a:r>
            <a:r>
              <a:rPr lang="en-US" sz="11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I. </a:t>
            </a:r>
            <a:r>
              <a:rPr lang="en-US" sz="11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Dudkiewicz</a:t>
            </a:r>
            <a:r>
              <a:rPr lang="en-US" sz="11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A. Bloch, and A. </a:t>
            </a:r>
            <a:r>
              <a:rPr lang="en-US" sz="11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Esquenazi</a:t>
            </a:r>
            <a:r>
              <a:rPr lang="en-US" sz="11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“Safety and tolerance of the </a:t>
            </a:r>
            <a:r>
              <a:rPr lang="en-US" sz="11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rewalk</a:t>
            </a:r>
            <a:r>
              <a:rPr lang="en-US" sz="11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™ exoskeleton suit for ambulation by people with complete spinal cord injury: A pilot study,” The journal of spinal cord medicine, vol. 35, no. 2, pp. 96–101, 2012.</a:t>
            </a:r>
          </a:p>
          <a:p>
            <a:pPr marL="263525" indent="-263525">
              <a:buNone/>
            </a:pPr>
            <a:r>
              <a:rPr lang="en-US" sz="11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[20] Y. </a:t>
            </a:r>
            <a:r>
              <a:rPr lang="en-US" sz="11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Sankai</a:t>
            </a:r>
            <a:r>
              <a:rPr lang="en-US" sz="11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“Hal: Hybrid assistive limb based on </a:t>
            </a:r>
            <a:r>
              <a:rPr lang="en-US" sz="11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cybernics</a:t>
            </a:r>
            <a:r>
              <a:rPr lang="en-US" sz="11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,” in Robotics Research: The 13th International Symposium ISRR, Springer, 2011, pp. 25–34.</a:t>
            </a:r>
          </a:p>
          <a:p>
            <a:pPr marL="263525" indent="-263525">
              <a:buNone/>
            </a:pPr>
            <a:r>
              <a:rPr lang="en-US" sz="11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[21] H. Kawamoto and Y. </a:t>
            </a:r>
            <a:r>
              <a:rPr lang="en-US" sz="11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Sankai</a:t>
            </a:r>
            <a:r>
              <a:rPr lang="en-US" sz="11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“Power assist system hal-3 for gait disorder person,” in Computers Helping People with Special Needs: 8th International Conference, ICCHP 2002 Linz, Austria, July 15–20, 2002 Proceedings 8, Springer, 2002, pp. 196–203.</a:t>
            </a:r>
          </a:p>
          <a:p>
            <a:pPr marL="263525" indent="-263525">
              <a:buNone/>
            </a:pPr>
            <a:r>
              <a:rPr lang="en-US" sz="11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[22] Y. </a:t>
            </a:r>
            <a:r>
              <a:rPr lang="en-US" sz="11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Pirjade</a:t>
            </a:r>
            <a:r>
              <a:rPr lang="en-US" sz="11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D. </a:t>
            </a:r>
            <a:r>
              <a:rPr lang="en-US" sz="11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Londhe</a:t>
            </a:r>
            <a:r>
              <a:rPr lang="en-US" sz="11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N. Patwardhan, A. </a:t>
            </a:r>
            <a:r>
              <a:rPr lang="en-US" sz="11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Kotkar</a:t>
            </a:r>
            <a:r>
              <a:rPr lang="en-US" sz="11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T. </a:t>
            </a:r>
            <a:r>
              <a:rPr lang="en-US" sz="11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Shelke</a:t>
            </a:r>
            <a:r>
              <a:rPr lang="en-US" sz="11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and S. </a:t>
            </a:r>
            <a:r>
              <a:rPr lang="en-US" sz="11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Ohol</a:t>
            </a:r>
            <a:r>
              <a:rPr lang="en-US" sz="11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“Design and fabrication of a low-cost human body lower limb exoskeleton,” in 2020 6th International Conference on Mechatronics and Robotics Engineering (ICMRE), IEEE, 2020, pp. 32–37.</a:t>
            </a:r>
          </a:p>
          <a:p>
            <a:pPr marL="263525" indent="-263525">
              <a:buNone/>
            </a:pPr>
            <a:r>
              <a:rPr lang="en-US" sz="11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[23] N. Costa and D. G. Caldwell, “Control of a biomimetic" soft-actuated" 10dof lower body exoskeleton,” in The First IEEE/RAS-EMBS International Conference on Biomedical Robotics and </a:t>
            </a:r>
            <a:r>
              <a:rPr lang="en-US" sz="11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Biomechatronics</a:t>
            </a:r>
            <a:r>
              <a:rPr lang="en-US" sz="11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2006. </a:t>
            </a:r>
            <a:r>
              <a:rPr lang="en-US" sz="11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BioRob</a:t>
            </a:r>
            <a:r>
              <a:rPr lang="en-US" sz="11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2006., IEEE, 2006, pp. 495–501.</a:t>
            </a:r>
          </a:p>
          <a:p>
            <a:pPr marL="263525" indent="-263525">
              <a:buNone/>
            </a:pPr>
            <a:endParaRPr lang="ru-KZ" sz="11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itle Placeholder 1">
            <a:extLst>
              <a:ext uri="{FF2B5EF4-FFF2-40B4-BE49-F238E27FC236}">
                <a16:creationId xmlns:a16="http://schemas.microsoft.com/office/drawing/2014/main" id="{FE2C2DA7-1A82-D41F-7269-B397EF2084D1}"/>
              </a:ext>
            </a:extLst>
          </p:cNvPr>
          <p:cNvSpPr txBox="1">
            <a:spLocks/>
          </p:cNvSpPr>
          <p:nvPr/>
        </p:nvSpPr>
        <p:spPr>
          <a:xfrm>
            <a:off x="229500" y="220923"/>
            <a:ext cx="4994350" cy="648000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40" tIns="45720" rIns="91440" bIns="45720" rtlCol="0" anchor="ctr" anchorCtr="0">
            <a:norm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lang="en-US" sz="2400" b="1" i="0" u="none" strike="noStrike" kern="1200" cap="none" dirty="0">
                <a:solidFill>
                  <a:srgbClr val="0C406D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GB" dirty="0">
                <a:solidFill>
                  <a:schemeClr val="bg1"/>
                </a:solidFill>
              </a:rPr>
              <a:t>References</a:t>
            </a:r>
          </a:p>
        </p:txBody>
      </p:sp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id="{5352BB79-19CA-89DF-0125-9C35AFD6ADCE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en" smtClean="0"/>
              <a:pPr/>
              <a:t>23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115027516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>
            <a:extLst>
              <a:ext uri="{FF2B5EF4-FFF2-40B4-BE49-F238E27FC236}">
                <a16:creationId xmlns:a16="http://schemas.microsoft.com/office/drawing/2014/main" id="{C3D14AF3-8BCB-AD58-B108-F9F7D15A8AB3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233777" y="868923"/>
            <a:ext cx="6394723" cy="3700052"/>
          </a:xfrm>
        </p:spPr>
        <p:txBody>
          <a:bodyPr/>
          <a:lstStyle/>
          <a:p>
            <a:pPr marL="263525" indent="-263525">
              <a:buNone/>
            </a:pPr>
            <a:r>
              <a:rPr lang="en-US" sz="11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[24] M. Gao, Z. Wang, S. Li, et al., “Design and optimization of exoskeleton structure of lower limb knee joint based on cross four-bar linkage,” AIP Advances, vol. 11, no. 6, p. 065 124, 2021.</a:t>
            </a:r>
          </a:p>
          <a:p>
            <a:pPr marL="263525" indent="-263525">
              <a:buNone/>
            </a:pPr>
            <a:r>
              <a:rPr lang="en-US" sz="11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[25] Y. Xiao, X. Ji, H. Wu, X. </a:t>
            </a:r>
            <a:r>
              <a:rPr lang="en-US" sz="11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Zhai</a:t>
            </a:r>
            <a:r>
              <a:rPr lang="en-US" sz="11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X. Fu, and J. Zhao, “Bionic knee joint structure and motion analysis of a lower extremity exoskeleton,” in 2020 4th International Conference on Robotics and Automation Sciences (ICRAS), IEEE, 2020, pp. 91– 95.</a:t>
            </a:r>
          </a:p>
          <a:p>
            <a:pPr marL="263525" indent="-263525">
              <a:buNone/>
            </a:pPr>
            <a:r>
              <a:rPr lang="en-US" sz="11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[26] X. Tang and L. Chen, “Structural design of a novel wearable knee exoskeleton,” in 2018 8th International Conference on Manufacturing Science and Engineering (ICMSE 2018), Atlantis Press, 2018, pp. 348–353.</a:t>
            </a:r>
          </a:p>
          <a:p>
            <a:pPr marL="263525" indent="-263525">
              <a:buNone/>
            </a:pPr>
            <a:r>
              <a:rPr lang="en-US" sz="11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[27] B. Choi, Y. Lee, J. Kim, et al., “A self-aligning knee joint for walking assistance devices,” in 2016 38th Annual International Conference of the IEEE Engineering in Medicine and Biology Society (EMBC), IEEE, 2016, pp. 2222–2227.</a:t>
            </a:r>
          </a:p>
          <a:p>
            <a:pPr marL="263525" indent="-263525">
              <a:buNone/>
            </a:pPr>
            <a:r>
              <a:rPr lang="en-US" sz="11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[28] T. </a:t>
            </a:r>
            <a:r>
              <a:rPr lang="en-US" sz="11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Lujikx</a:t>
            </a:r>
            <a:r>
              <a:rPr lang="en-US" sz="11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“Normal knee </a:t>
            </a:r>
            <a:r>
              <a:rPr lang="en-US" sz="11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mri</a:t>
            </a:r>
            <a:r>
              <a:rPr lang="en-US" sz="11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,” in Case study, Radiopaedia.org, 2023.</a:t>
            </a:r>
          </a:p>
          <a:p>
            <a:pPr marL="263525" indent="-263525">
              <a:buNone/>
            </a:pPr>
            <a:r>
              <a:rPr lang="en-US" sz="11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[29] E. E. Cho, H. H. Hein, Z. Lynn, S. J. Hla, and T. Tran, “Investigation on influence of infill pattern and layer thickness on mechanical strength of </a:t>
            </a:r>
            <a:r>
              <a:rPr lang="en-US" sz="11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pla</a:t>
            </a:r>
            <a:r>
              <a:rPr lang="en-US" sz="11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material in 3d printing technology,” J. Eng. Sci. Res, vol. 3, no. 2, pp. 27–37, 2019. </a:t>
            </a:r>
            <a:endParaRPr lang="ru-KZ" sz="11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itle Placeholder 1">
            <a:extLst>
              <a:ext uri="{FF2B5EF4-FFF2-40B4-BE49-F238E27FC236}">
                <a16:creationId xmlns:a16="http://schemas.microsoft.com/office/drawing/2014/main" id="{FE2C2DA7-1A82-D41F-7269-B397EF2084D1}"/>
              </a:ext>
            </a:extLst>
          </p:cNvPr>
          <p:cNvSpPr txBox="1">
            <a:spLocks/>
          </p:cNvSpPr>
          <p:nvPr/>
        </p:nvSpPr>
        <p:spPr>
          <a:xfrm>
            <a:off x="229500" y="220923"/>
            <a:ext cx="4994350" cy="648000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40" tIns="45720" rIns="91440" bIns="45720" rtlCol="0" anchor="ctr" anchorCtr="0">
            <a:norm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lang="en-US" sz="2400" b="1" i="0" u="none" strike="noStrike" kern="1200" cap="none" dirty="0">
                <a:solidFill>
                  <a:srgbClr val="0C406D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GB" dirty="0">
                <a:solidFill>
                  <a:schemeClr val="bg1"/>
                </a:solidFill>
              </a:rPr>
              <a:t>References</a:t>
            </a:r>
          </a:p>
        </p:txBody>
      </p:sp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id="{5352BB79-19CA-89DF-0125-9C35AFD6ADCE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en" smtClean="0"/>
              <a:pPr/>
              <a:t>24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38816284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>
            <a:extLst>
              <a:ext uri="{FF2B5EF4-FFF2-40B4-BE49-F238E27FC236}">
                <a16:creationId xmlns:a16="http://schemas.microsoft.com/office/drawing/2014/main" id="{17BF7370-C393-373E-57D6-D44853EFD568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64444" y="611457"/>
            <a:ext cx="4250170" cy="3591945"/>
          </a:xfrm>
        </p:spPr>
        <p:txBody>
          <a:bodyPr/>
          <a:lstStyle/>
          <a:p>
            <a:pPr marL="114300" indent="0">
              <a:buNone/>
            </a:pPr>
            <a:r>
              <a:rPr lang="en-US" dirty="0">
                <a:solidFill>
                  <a:schemeClr val="bg1"/>
                </a:solidFill>
              </a:rPr>
              <a:t>- Role of the exoskeletons in recovery process</a:t>
            </a:r>
          </a:p>
          <a:p>
            <a:pPr marL="114300" indent="0">
              <a:buNone/>
            </a:pPr>
            <a:r>
              <a:rPr lang="en-US" dirty="0">
                <a:solidFill>
                  <a:schemeClr val="bg1"/>
                </a:solidFill>
              </a:rPr>
              <a:t>- Problem of misalignment</a:t>
            </a:r>
          </a:p>
          <a:p>
            <a:pPr marL="114300" indent="0">
              <a:buNone/>
            </a:pPr>
            <a:r>
              <a:rPr lang="en-US" dirty="0">
                <a:solidFill>
                  <a:schemeClr val="bg1"/>
                </a:solidFill>
              </a:rPr>
              <a:t>- Optimization of exoskeleton’s knee joint mechanism</a:t>
            </a:r>
          </a:p>
          <a:p>
            <a:pPr marL="114300" indent="0">
              <a:buNone/>
            </a:pPr>
            <a:r>
              <a:rPr lang="en-US" dirty="0">
                <a:solidFill>
                  <a:schemeClr val="bg1"/>
                </a:solidFill>
              </a:rPr>
              <a:t>- Testing the concepts</a:t>
            </a:r>
            <a:endParaRPr lang="ru-KZ" dirty="0">
              <a:solidFill>
                <a:schemeClr val="bg1"/>
              </a:solidFill>
            </a:endParaRPr>
          </a:p>
        </p:txBody>
      </p:sp>
      <p:sp>
        <p:nvSpPr>
          <p:cNvPr id="5" name="Title Placeholder 1">
            <a:extLst>
              <a:ext uri="{FF2B5EF4-FFF2-40B4-BE49-F238E27FC236}">
                <a16:creationId xmlns:a16="http://schemas.microsoft.com/office/drawing/2014/main" id="{FB6943C0-286E-FB72-5DB7-587FFDFC10B8}"/>
              </a:ext>
            </a:extLst>
          </p:cNvPr>
          <p:cNvSpPr txBox="1">
            <a:spLocks/>
          </p:cNvSpPr>
          <p:nvPr/>
        </p:nvSpPr>
        <p:spPr>
          <a:xfrm>
            <a:off x="229500" y="220923"/>
            <a:ext cx="4994350" cy="648000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40" tIns="45720" rIns="91440" bIns="45720" rtlCol="0" anchor="ctr" anchorCtr="0">
            <a:norm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lang="en-US" sz="2400" b="1" i="0" u="none" strike="noStrike" kern="1200" cap="none" dirty="0">
                <a:solidFill>
                  <a:srgbClr val="0C406D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GB" dirty="0">
                <a:solidFill>
                  <a:schemeClr val="bg1"/>
                </a:solidFill>
              </a:rPr>
              <a:t>Introduction</a:t>
            </a:r>
          </a:p>
        </p:txBody>
      </p:sp>
      <p:pic>
        <p:nvPicPr>
          <p:cNvPr id="3074" name="Picture 2" descr="Gait rehabilitation system - Lokomat®Pro - Hocoma - robotic">
            <a:extLst>
              <a:ext uri="{FF2B5EF4-FFF2-40B4-BE49-F238E27FC236}">
                <a16:creationId xmlns:a16="http://schemas.microsoft.com/office/drawing/2014/main" id="{FEBC8605-9213-52F2-CA71-88B6B14C617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4341" y="2571750"/>
            <a:ext cx="2894659" cy="24628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0D8C4D7E-10AA-501E-9C3F-67ABEF9A06D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1994" y="2627213"/>
            <a:ext cx="2739351" cy="2407430"/>
          </a:xfrm>
          <a:prstGeom prst="rect">
            <a:avLst/>
          </a:prstGeom>
        </p:spPr>
      </p:pic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id="{0E27A46F-0646-975D-203C-E31F28E7D5B4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en" smtClean="0"/>
              <a:pPr/>
              <a:t>3</a:t>
            </a:fld>
            <a:endParaRPr lang="en"/>
          </a:p>
        </p:txBody>
      </p:sp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698D1F4C-02C4-6372-0A35-AE8EE8654ED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>
            <a:off x="3564294" y="1955795"/>
            <a:ext cx="3319111" cy="2489333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303ED03E-496C-2FA1-1237-FB2FA835ECAF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6236" t="4161" r="8925" b="5534"/>
          <a:stretch/>
        </p:blipFill>
        <p:spPr>
          <a:xfrm rot="16200000">
            <a:off x="3287202" y="1853329"/>
            <a:ext cx="3873295" cy="2489332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CCEB3E21-5E2C-9037-D5A7-F1A1724DDCA4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t="6182"/>
          <a:stretch/>
        </p:blipFill>
        <p:spPr>
          <a:xfrm>
            <a:off x="229500" y="2697479"/>
            <a:ext cx="3452330" cy="23258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98862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dk1"/>
        </a:solidFill>
        <a:effectLst/>
      </p:bgPr>
    </p:bg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14"/>
          <p:cNvSpPr txBox="1">
            <a:spLocks noGrp="1"/>
          </p:cNvSpPr>
          <p:nvPr>
            <p:ph type="body" idx="4294967295"/>
          </p:nvPr>
        </p:nvSpPr>
        <p:spPr>
          <a:xfrm>
            <a:off x="103695" y="1018095"/>
            <a:ext cx="6754305" cy="3751868"/>
          </a:xfrm>
          <a:prstGeom prst="rect">
            <a:avLst/>
          </a:prstGeom>
        </p:spPr>
        <p:txBody>
          <a:bodyPr spcFirstLastPara="1" wrap="square" lIns="68569" tIns="68569" rIns="68569" bIns="68569" anchor="t" anchorCtr="0">
            <a:noAutofit/>
          </a:bodyPr>
          <a:lstStyle/>
          <a:p>
            <a:pPr marL="0" indent="0">
              <a:spcAft>
                <a:spcPts val="1200"/>
              </a:spcAft>
              <a:buNone/>
            </a:pPr>
            <a:r>
              <a:rPr lang="en-US" sz="1600" dirty="0">
                <a:solidFill>
                  <a:schemeClr val="bg1"/>
                </a:solidFill>
              </a:rPr>
              <a:t>State-of-the art overview papers – [1][2]</a:t>
            </a:r>
          </a:p>
          <a:p>
            <a:pPr marL="0" indent="0">
              <a:spcAft>
                <a:spcPts val="1200"/>
              </a:spcAft>
              <a:buNone/>
            </a:pPr>
            <a:r>
              <a:rPr lang="en-US" sz="1600" dirty="0">
                <a:solidFill>
                  <a:schemeClr val="bg1"/>
                </a:solidFill>
              </a:rPr>
              <a:t>Human lower limb biomechanics – [3][8]</a:t>
            </a:r>
          </a:p>
          <a:p>
            <a:pPr marL="0" indent="0">
              <a:spcAft>
                <a:spcPts val="1200"/>
              </a:spcAft>
              <a:buNone/>
            </a:pPr>
            <a:r>
              <a:rPr lang="en-US" sz="1600" dirty="0">
                <a:solidFill>
                  <a:schemeClr val="bg1"/>
                </a:solidFill>
              </a:rPr>
              <a:t>Existing gait rehabilitation exoskeleton examples – [4-7][9-12][15-23]</a:t>
            </a:r>
          </a:p>
          <a:p>
            <a:pPr marL="0" indent="0">
              <a:spcAft>
                <a:spcPts val="1200"/>
              </a:spcAft>
              <a:buNone/>
            </a:pPr>
            <a:r>
              <a:rPr lang="en-US" sz="1600" dirty="0">
                <a:solidFill>
                  <a:schemeClr val="bg1"/>
                </a:solidFill>
              </a:rPr>
              <a:t>Optimized knee joint mechanism design – [13][14][24-27]</a:t>
            </a:r>
          </a:p>
          <a:p>
            <a:pPr marL="0" indent="0">
              <a:spcAft>
                <a:spcPts val="1200"/>
              </a:spcAft>
              <a:buNone/>
            </a:pPr>
            <a:r>
              <a:rPr lang="en-US" sz="1600" dirty="0">
                <a:solidFill>
                  <a:schemeClr val="bg1"/>
                </a:solidFill>
              </a:rPr>
              <a:t>Knee joint MRI – [28]</a:t>
            </a:r>
          </a:p>
          <a:p>
            <a:pPr marL="0" indent="0">
              <a:spcAft>
                <a:spcPts val="1200"/>
              </a:spcAft>
              <a:buNone/>
            </a:pPr>
            <a:r>
              <a:rPr lang="en-US" sz="1600" dirty="0">
                <a:solidFill>
                  <a:schemeClr val="bg1"/>
                </a:solidFill>
              </a:rPr>
              <a:t>3D printing – [29]</a:t>
            </a:r>
            <a:endParaRPr sz="1600" dirty="0">
              <a:solidFill>
                <a:schemeClr val="bg1"/>
              </a:solidFill>
            </a:endParaRPr>
          </a:p>
        </p:txBody>
      </p:sp>
      <p:sp>
        <p:nvSpPr>
          <p:cNvPr id="5" name="Title Placeholder 1">
            <a:extLst>
              <a:ext uri="{FF2B5EF4-FFF2-40B4-BE49-F238E27FC236}">
                <a16:creationId xmlns:a16="http://schemas.microsoft.com/office/drawing/2014/main" id="{51859EEA-AD65-404F-8425-E417442FA117}"/>
              </a:ext>
            </a:extLst>
          </p:cNvPr>
          <p:cNvSpPr txBox="1">
            <a:spLocks/>
          </p:cNvSpPr>
          <p:nvPr/>
        </p:nvSpPr>
        <p:spPr>
          <a:xfrm>
            <a:off x="229500" y="220923"/>
            <a:ext cx="4994350" cy="648000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40" tIns="45720" rIns="91440" bIns="45720" rtlCol="0" anchor="ctr" anchorCtr="0">
            <a:norm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lang="en-US" sz="2400" b="1" i="0" u="none" strike="noStrike" kern="1200" cap="none" dirty="0">
                <a:solidFill>
                  <a:srgbClr val="0C406D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GB" dirty="0">
                <a:solidFill>
                  <a:schemeClr val="bg1"/>
                </a:solidFill>
              </a:rPr>
              <a:t>Related works</a:t>
            </a:r>
          </a:p>
        </p:txBody>
      </p:sp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id="{DD76FAED-30F6-3727-F854-38DEF46BDDFD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en" smtClean="0"/>
              <a:pPr/>
              <a:t>4</a:t>
            </a:fld>
            <a:endParaRPr lang="en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DF337BD4-8B14-0973-EF6D-0BCEFF7E065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838"/>
          <a:stretch/>
        </p:blipFill>
        <p:spPr>
          <a:xfrm>
            <a:off x="2151529" y="2682240"/>
            <a:ext cx="2756648" cy="2461260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26BA2454-3D2E-025A-1AE1-C2969054978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08177" y="3310250"/>
            <a:ext cx="1443768" cy="1833250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E8A73108-C532-B80E-247D-8E1A3FC2041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151529" y="2705729"/>
            <a:ext cx="1167987" cy="2395220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A97D05D3-C30A-99C9-CEF9-26F6F0486CEE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38518" r="34667"/>
          <a:stretch/>
        </p:blipFill>
        <p:spPr>
          <a:xfrm>
            <a:off x="3371808" y="2717348"/>
            <a:ext cx="939800" cy="2371985"/>
          </a:xfrm>
          <a:prstGeom prst="rect">
            <a:avLst/>
          </a:prstGeom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B632ADE8-9C9B-3D6D-E5E9-D20AD1EAF21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357451" y="2705729"/>
            <a:ext cx="1224717" cy="2395221"/>
          </a:xfrm>
          <a:prstGeom prst="rect">
            <a:avLst/>
          </a:prstGeom>
        </p:spPr>
      </p:pic>
      <p:pic>
        <p:nvPicPr>
          <p:cNvPr id="17" name="Рисунок 16">
            <a:extLst>
              <a:ext uri="{FF2B5EF4-FFF2-40B4-BE49-F238E27FC236}">
                <a16:creationId xmlns:a16="http://schemas.microsoft.com/office/drawing/2014/main" id="{DF572372-595F-24BC-8D53-5C80F34318D4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l="19487" r="35553"/>
          <a:stretch/>
        </p:blipFill>
        <p:spPr>
          <a:xfrm>
            <a:off x="5628011" y="2666770"/>
            <a:ext cx="1049783" cy="247313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500"/>
                            </p:stCondLst>
                            <p:childTnLst>
                              <p:par>
                                <p:cTn id="2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Placeholder 1">
            <a:extLst>
              <a:ext uri="{FF2B5EF4-FFF2-40B4-BE49-F238E27FC236}">
                <a16:creationId xmlns:a16="http://schemas.microsoft.com/office/drawing/2014/main" id="{51859EEA-AD65-404F-8425-E417442FA117}"/>
              </a:ext>
            </a:extLst>
          </p:cNvPr>
          <p:cNvSpPr txBox="1">
            <a:spLocks/>
          </p:cNvSpPr>
          <p:nvPr/>
        </p:nvSpPr>
        <p:spPr>
          <a:xfrm>
            <a:off x="229500" y="220923"/>
            <a:ext cx="4994350" cy="648000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40" tIns="45720" rIns="91440" bIns="45720" rtlCol="0" anchor="ctr" anchorCtr="0">
            <a:norm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lang="en-US" sz="2400" b="1" i="0" u="none" strike="noStrike" kern="1200" cap="none" dirty="0">
                <a:solidFill>
                  <a:srgbClr val="0C406D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GB" dirty="0">
                <a:solidFill>
                  <a:schemeClr val="bg1"/>
                </a:solidFill>
              </a:rPr>
              <a:t>Related works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634B3EF9-1A58-9B04-997A-CB2B466DAB5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809917"/>
            <a:ext cx="6858000" cy="4333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459165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Placeholder 1">
            <a:extLst>
              <a:ext uri="{FF2B5EF4-FFF2-40B4-BE49-F238E27FC236}">
                <a16:creationId xmlns:a16="http://schemas.microsoft.com/office/drawing/2014/main" id="{51859EEA-AD65-404F-8425-E417442FA117}"/>
              </a:ext>
            </a:extLst>
          </p:cNvPr>
          <p:cNvSpPr txBox="1">
            <a:spLocks/>
          </p:cNvSpPr>
          <p:nvPr/>
        </p:nvSpPr>
        <p:spPr>
          <a:xfrm>
            <a:off x="229500" y="220923"/>
            <a:ext cx="4994350" cy="648000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40" tIns="45720" rIns="91440" bIns="45720" rtlCol="0" anchor="ctr" anchorCtr="0">
            <a:norm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lang="en-US" sz="2400" b="1" i="0" u="none" strike="noStrike" kern="1200" cap="none" dirty="0">
                <a:solidFill>
                  <a:srgbClr val="0C406D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GB" dirty="0">
                <a:solidFill>
                  <a:schemeClr val="bg1"/>
                </a:solidFill>
              </a:rPr>
              <a:t>Design concept selection</a:t>
            </a:r>
          </a:p>
        </p:txBody>
      </p:sp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id="{DD76FAED-30F6-3727-F854-38DEF46BDDFD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en" smtClean="0"/>
              <a:pPr/>
              <a:t>6</a:t>
            </a:fld>
            <a:endParaRPr lang="en"/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D979CA0E-6C01-7518-1E0A-58C4CA0952E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10436" y="863609"/>
            <a:ext cx="1760969" cy="1723961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32232FB2-F740-DDEF-98F7-3E8349329B05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5846" r="8283"/>
          <a:stretch/>
        </p:blipFill>
        <p:spPr>
          <a:xfrm>
            <a:off x="4707990" y="913147"/>
            <a:ext cx="2046315" cy="1584520"/>
          </a:xfrm>
          <a:prstGeom prst="rect">
            <a:avLst/>
          </a:prstGeom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D343DFA6-9FEE-B274-0D97-0BA4AB0AC3C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165237" y="2960489"/>
            <a:ext cx="3006168" cy="1757844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1849EEB2-A183-D63A-D5EC-601DF410EFF7}"/>
              </a:ext>
            </a:extLst>
          </p:cNvPr>
          <p:cNvSpPr txBox="1"/>
          <p:nvPr/>
        </p:nvSpPr>
        <p:spPr>
          <a:xfrm>
            <a:off x="149025" y="2568459"/>
            <a:ext cx="30380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Four-bar linkage knee joints [24][25]</a:t>
            </a:r>
            <a:endParaRPr lang="ru-KZ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FA20BE7-E817-F732-8E9A-C4F548DAA8B8}"/>
              </a:ext>
            </a:extLst>
          </p:cNvPr>
          <p:cNvSpPr txBox="1"/>
          <p:nvPr/>
        </p:nvSpPr>
        <p:spPr>
          <a:xfrm>
            <a:off x="3986755" y="2552365"/>
            <a:ext cx="272222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Self-aligning knee joints [26][27]</a:t>
            </a:r>
            <a:endParaRPr lang="ru-KZ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C6A38B2-3AD5-3EFF-F8BB-1AE1CADC2688}"/>
              </a:ext>
            </a:extLst>
          </p:cNvPr>
          <p:cNvSpPr txBox="1"/>
          <p:nvPr/>
        </p:nvSpPr>
        <p:spPr>
          <a:xfrm>
            <a:off x="2446036" y="4706128"/>
            <a:ext cx="229421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Bio-inspired knee joint [14]</a:t>
            </a:r>
            <a:endParaRPr lang="ru-KZ" dirty="0"/>
          </a:p>
        </p:txBody>
      </p:sp>
      <p:sp>
        <p:nvSpPr>
          <p:cNvPr id="17" name="Прямоугольник 16">
            <a:extLst>
              <a:ext uri="{FF2B5EF4-FFF2-40B4-BE49-F238E27FC236}">
                <a16:creationId xmlns:a16="http://schemas.microsoft.com/office/drawing/2014/main" id="{F1415747-FEEB-1C16-4DD5-1076718DE556}"/>
              </a:ext>
            </a:extLst>
          </p:cNvPr>
          <p:cNvSpPr/>
          <p:nvPr/>
        </p:nvSpPr>
        <p:spPr>
          <a:xfrm>
            <a:off x="149025" y="812800"/>
            <a:ext cx="3208966" cy="2047342"/>
          </a:xfrm>
          <a:prstGeom prst="rect">
            <a:avLst/>
          </a:prstGeom>
          <a:noFill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KZ"/>
          </a:p>
        </p:txBody>
      </p:sp>
      <p:sp>
        <p:nvSpPr>
          <p:cNvPr id="18" name="Прямоугольник 17">
            <a:extLst>
              <a:ext uri="{FF2B5EF4-FFF2-40B4-BE49-F238E27FC236}">
                <a16:creationId xmlns:a16="http://schemas.microsoft.com/office/drawing/2014/main" id="{88A3B328-7301-5546-EF76-6FBB8179F7E1}"/>
              </a:ext>
            </a:extLst>
          </p:cNvPr>
          <p:cNvSpPr/>
          <p:nvPr/>
        </p:nvSpPr>
        <p:spPr>
          <a:xfrm>
            <a:off x="3593145" y="812072"/>
            <a:ext cx="3208966" cy="2047342"/>
          </a:xfrm>
          <a:prstGeom prst="rect">
            <a:avLst/>
          </a:prstGeom>
          <a:noFill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KZ"/>
          </a:p>
        </p:txBody>
      </p:sp>
      <p:sp>
        <p:nvSpPr>
          <p:cNvPr id="19" name="Прямоугольник 18">
            <a:extLst>
              <a:ext uri="{FF2B5EF4-FFF2-40B4-BE49-F238E27FC236}">
                <a16:creationId xmlns:a16="http://schemas.microsoft.com/office/drawing/2014/main" id="{96DA844A-6E21-FB84-8BE6-D2DEB8F32804}"/>
              </a:ext>
            </a:extLst>
          </p:cNvPr>
          <p:cNvSpPr/>
          <p:nvPr/>
        </p:nvSpPr>
        <p:spPr>
          <a:xfrm>
            <a:off x="1888925" y="2966563"/>
            <a:ext cx="3208966" cy="2047342"/>
          </a:xfrm>
          <a:prstGeom prst="rect">
            <a:avLst/>
          </a:prstGeom>
          <a:noFill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KZ"/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9DEA286D-7DAC-83B7-38F4-D20844D588B6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5781" t="3679" r="7478"/>
          <a:stretch/>
        </p:blipFill>
        <p:spPr>
          <a:xfrm>
            <a:off x="1438754" y="871706"/>
            <a:ext cx="1854105" cy="1764301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9082ACD6-E028-D696-8F2F-597CEF8452BE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11095" r="10778"/>
          <a:stretch/>
        </p:blipFill>
        <p:spPr>
          <a:xfrm>
            <a:off x="229500" y="1105990"/>
            <a:ext cx="1375780" cy="12637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612434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14"/>
          <p:cNvSpPr txBox="1">
            <a:spLocks noGrp="1"/>
          </p:cNvSpPr>
          <p:nvPr>
            <p:ph type="body" idx="4294967295"/>
          </p:nvPr>
        </p:nvSpPr>
        <p:spPr>
          <a:xfrm>
            <a:off x="103695" y="1018095"/>
            <a:ext cx="6754305" cy="3751868"/>
          </a:xfrm>
          <a:prstGeom prst="rect">
            <a:avLst/>
          </a:prstGeom>
        </p:spPr>
        <p:txBody>
          <a:bodyPr spcFirstLastPara="1" wrap="square" lIns="68569" tIns="68569" rIns="68569" bIns="68569" anchor="t" anchorCtr="0">
            <a:noAutofit/>
          </a:bodyPr>
          <a:lstStyle/>
          <a:p>
            <a:pPr marL="285750" indent="-285750">
              <a:spcAft>
                <a:spcPts val="1200"/>
              </a:spcAft>
            </a:pPr>
            <a:r>
              <a:rPr lang="en-US" dirty="0">
                <a:solidFill>
                  <a:schemeClr val="bg1"/>
                </a:solidFill>
              </a:rPr>
              <a:t>Knee joint concept kinematics</a:t>
            </a:r>
          </a:p>
          <a:p>
            <a:pPr marL="285750" indent="-285750">
              <a:spcAft>
                <a:spcPts val="1200"/>
              </a:spcAft>
            </a:pPr>
            <a:r>
              <a:rPr lang="en-US" dirty="0">
                <a:solidFill>
                  <a:schemeClr val="bg1"/>
                </a:solidFill>
              </a:rPr>
              <a:t>Knee joint design with gear teeth</a:t>
            </a:r>
          </a:p>
          <a:p>
            <a:pPr marL="285750" indent="-285750">
              <a:spcAft>
                <a:spcPts val="1200"/>
              </a:spcAft>
            </a:pPr>
            <a:r>
              <a:rPr lang="en-US" dirty="0">
                <a:solidFill>
                  <a:schemeClr val="bg1"/>
                </a:solidFill>
              </a:rPr>
              <a:t>Knee joint design with ball bearings</a:t>
            </a:r>
            <a:endParaRPr dirty="0">
              <a:solidFill>
                <a:schemeClr val="bg1"/>
              </a:solidFill>
            </a:endParaRPr>
          </a:p>
        </p:txBody>
      </p:sp>
      <p:sp>
        <p:nvSpPr>
          <p:cNvPr id="5" name="Title Placeholder 1">
            <a:extLst>
              <a:ext uri="{FF2B5EF4-FFF2-40B4-BE49-F238E27FC236}">
                <a16:creationId xmlns:a16="http://schemas.microsoft.com/office/drawing/2014/main" id="{51859EEA-AD65-404F-8425-E417442FA117}"/>
              </a:ext>
            </a:extLst>
          </p:cNvPr>
          <p:cNvSpPr txBox="1">
            <a:spLocks/>
          </p:cNvSpPr>
          <p:nvPr/>
        </p:nvSpPr>
        <p:spPr>
          <a:xfrm>
            <a:off x="229500" y="220923"/>
            <a:ext cx="4994350" cy="648000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40" tIns="45720" rIns="91440" bIns="45720" rtlCol="0" anchor="ctr" anchorCtr="0">
            <a:norm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lang="en-US" sz="2400" b="1" i="0" u="none" strike="noStrike" kern="1200" cap="none" dirty="0">
                <a:solidFill>
                  <a:srgbClr val="0C406D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GB" dirty="0">
                <a:solidFill>
                  <a:schemeClr val="bg1"/>
                </a:solidFill>
              </a:rPr>
              <a:t>Methodology</a:t>
            </a:r>
          </a:p>
        </p:txBody>
      </p:sp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id="{DD76FAED-30F6-3727-F854-38DEF46BDDFD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en" smtClean="0"/>
              <a:pPr/>
              <a:t>7</a:t>
            </a:fld>
            <a:endParaRPr lang="en"/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026E264F-4372-5114-360F-A57F61EFB10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88139" y="2478080"/>
            <a:ext cx="2040861" cy="2040861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5E93D77B-9DE8-2A9E-49DC-7C04F1E5FA6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80261" y="2478080"/>
            <a:ext cx="2040861" cy="2040861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DA4C81C0-C1E9-B221-07AF-2F891FADEFE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220261" y="2478081"/>
            <a:ext cx="2795740" cy="204086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A562C83E-FD91-AFA3-B16E-BE76C68B4072}"/>
              </a:ext>
            </a:extLst>
          </p:cNvPr>
          <p:cNvSpPr txBox="1"/>
          <p:nvPr/>
        </p:nvSpPr>
        <p:spPr>
          <a:xfrm>
            <a:off x="524546" y="4552240"/>
            <a:ext cx="607409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MRI pictures of knee joint. Left: Lateral condyle. Right: Medial condyle [28]</a:t>
            </a:r>
            <a:endParaRPr lang="ru-KZ" dirty="0"/>
          </a:p>
        </p:txBody>
      </p:sp>
    </p:spTree>
    <p:extLst>
      <p:ext uri="{BB962C8B-B14F-4D97-AF65-F5344CB8AC3E}">
        <p14:creationId xmlns:p14="http://schemas.microsoft.com/office/powerpoint/2010/main" val="37589117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14"/>
          <p:cNvSpPr txBox="1">
            <a:spLocks noGrp="1"/>
          </p:cNvSpPr>
          <p:nvPr>
            <p:ph type="body" idx="4294967295"/>
          </p:nvPr>
        </p:nvSpPr>
        <p:spPr>
          <a:xfrm>
            <a:off x="103695" y="1018095"/>
            <a:ext cx="6754305" cy="3751868"/>
          </a:xfrm>
          <a:prstGeom prst="rect">
            <a:avLst/>
          </a:prstGeom>
        </p:spPr>
        <p:txBody>
          <a:bodyPr spcFirstLastPara="1" wrap="square" lIns="68569" tIns="68569" rIns="68569" bIns="68569" anchor="t" anchorCtr="0">
            <a:noAutofit/>
          </a:bodyPr>
          <a:lstStyle/>
          <a:p>
            <a:pPr marL="0" indent="0">
              <a:spcAft>
                <a:spcPts val="1200"/>
              </a:spcAft>
              <a:buNone/>
            </a:pPr>
            <a:endParaRPr dirty="0">
              <a:solidFill>
                <a:schemeClr val="bg1"/>
              </a:solidFill>
            </a:endParaRPr>
          </a:p>
        </p:txBody>
      </p:sp>
      <p:sp>
        <p:nvSpPr>
          <p:cNvPr id="5" name="Title Placeholder 1">
            <a:extLst>
              <a:ext uri="{FF2B5EF4-FFF2-40B4-BE49-F238E27FC236}">
                <a16:creationId xmlns:a16="http://schemas.microsoft.com/office/drawing/2014/main" id="{51859EEA-AD65-404F-8425-E417442FA117}"/>
              </a:ext>
            </a:extLst>
          </p:cNvPr>
          <p:cNvSpPr txBox="1">
            <a:spLocks/>
          </p:cNvSpPr>
          <p:nvPr/>
        </p:nvSpPr>
        <p:spPr>
          <a:xfrm>
            <a:off x="229500" y="220923"/>
            <a:ext cx="4994350" cy="648000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40" tIns="45720" rIns="91440" bIns="45720" rtlCol="0" anchor="ctr" anchorCtr="0">
            <a:normAutofit fontScale="92500" lnSpcReduction="20000"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lang="en-US" sz="2400" b="1" i="0" u="none" strike="noStrike" kern="1200" cap="none" dirty="0">
                <a:solidFill>
                  <a:srgbClr val="0C406D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GB" dirty="0">
                <a:solidFill>
                  <a:schemeClr val="bg1"/>
                </a:solidFill>
              </a:rPr>
              <a:t>Methodology: Knee joint concept kinematics</a:t>
            </a:r>
          </a:p>
        </p:txBody>
      </p:sp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id="{DD76FAED-30F6-3727-F854-38DEF46BDDFD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en" smtClean="0"/>
              <a:pPr/>
              <a:t>8</a:t>
            </a:fld>
            <a:endParaRPr lang="en"/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77DB4900-7F70-AC50-F5D9-1B5898010E0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520" y="868923"/>
            <a:ext cx="6664960" cy="2321659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2F1ACB4A-5433-3FC0-5CDA-5AD0C3382C2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9234" y="3244296"/>
            <a:ext cx="2377441" cy="840462"/>
          </a:xfrm>
          <a:prstGeom prst="rect">
            <a:avLst/>
          </a:prstGeom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486E2F82-9020-B9E5-24D7-720AB35FD06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726675" y="3190582"/>
            <a:ext cx="3968732" cy="16926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803923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>
            <a:extLst>
              <a:ext uri="{FF2B5EF4-FFF2-40B4-BE49-F238E27FC236}">
                <a16:creationId xmlns:a16="http://schemas.microsoft.com/office/drawing/2014/main" id="{B9F7F34D-CDFC-BE72-26AD-BFD21E345B34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233777" y="1329179"/>
            <a:ext cx="2999925" cy="3239796"/>
          </a:xfrm>
        </p:spPr>
        <p:txBody>
          <a:bodyPr/>
          <a:lstStyle/>
          <a:p>
            <a:pPr marL="114300" indent="0">
              <a:buNone/>
            </a:pPr>
            <a:endParaRPr lang="ru-KZ" dirty="0">
              <a:solidFill>
                <a:schemeClr val="bg1"/>
              </a:solidFill>
            </a:endParaRP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C234568E-B6FE-4702-DEC6-72D7653CBBD3}"/>
              </a:ext>
            </a:extLst>
          </p:cNvPr>
          <p:cNvSpPr>
            <a:spLocks noGrp="1"/>
          </p:cNvSpPr>
          <p:nvPr>
            <p:ph type="body" idx="14"/>
          </p:nvPr>
        </p:nvSpPr>
        <p:spPr>
          <a:xfrm>
            <a:off x="3275086" y="1329179"/>
            <a:ext cx="2999925" cy="3239796"/>
          </a:xfrm>
        </p:spPr>
        <p:txBody>
          <a:bodyPr/>
          <a:lstStyle/>
          <a:p>
            <a:pPr marL="114300" indent="0">
              <a:buNone/>
            </a:pPr>
            <a:endParaRPr lang="ru-KZ" dirty="0">
              <a:solidFill>
                <a:schemeClr val="bg1"/>
              </a:solidFill>
            </a:endParaRPr>
          </a:p>
        </p:txBody>
      </p:sp>
      <p:sp>
        <p:nvSpPr>
          <p:cNvPr id="5" name="Title Placeholder 1">
            <a:extLst>
              <a:ext uri="{FF2B5EF4-FFF2-40B4-BE49-F238E27FC236}">
                <a16:creationId xmlns:a16="http://schemas.microsoft.com/office/drawing/2014/main" id="{60060176-568A-5276-923F-2510FF7187D4}"/>
              </a:ext>
            </a:extLst>
          </p:cNvPr>
          <p:cNvSpPr txBox="1">
            <a:spLocks/>
          </p:cNvSpPr>
          <p:nvPr/>
        </p:nvSpPr>
        <p:spPr>
          <a:xfrm>
            <a:off x="229500" y="220923"/>
            <a:ext cx="4994350" cy="648000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40" tIns="45720" rIns="91440" bIns="45720" rtlCol="0" anchor="ctr" anchorCtr="0">
            <a:normAutofit fontScale="92500" lnSpcReduction="20000"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lang="en-US" sz="2400" b="1" i="0" u="none" strike="noStrike" kern="1200" cap="none" dirty="0">
                <a:solidFill>
                  <a:srgbClr val="0C406D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GB" dirty="0">
                <a:solidFill>
                  <a:schemeClr val="bg1"/>
                </a:solidFill>
              </a:rPr>
              <a:t>Methodology: Knee joint design with </a:t>
            </a:r>
            <a:r>
              <a:rPr lang="en-GB" u="sng" dirty="0">
                <a:solidFill>
                  <a:schemeClr val="bg1"/>
                </a:solidFill>
              </a:rPr>
              <a:t>gear teeth</a:t>
            </a:r>
          </a:p>
        </p:txBody>
      </p:sp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id="{81A5B573-0D04-F81E-AEBC-46ADB574CF0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en" smtClean="0"/>
              <a:pPr/>
              <a:t>9</a:t>
            </a:fld>
            <a:endParaRPr lang="en" dirty="0"/>
          </a:p>
        </p:txBody>
      </p:sp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CD88DDBE-4E4F-7930-77E9-277183BFB05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4619" y="1166619"/>
            <a:ext cx="3084168" cy="2328090"/>
          </a:xfrm>
          <a:prstGeom prst="rect">
            <a:avLst/>
          </a:prstGeom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35E7FE36-ED90-DEE8-7C5E-8019E06E789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81465" y="1166619"/>
            <a:ext cx="2573586" cy="2874433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1D184594-52D7-E98A-FA57-AD8A8A61F057}"/>
              </a:ext>
            </a:extLst>
          </p:cNvPr>
          <p:cNvSpPr txBox="1"/>
          <p:nvPr/>
        </p:nvSpPr>
        <p:spPr>
          <a:xfrm>
            <a:off x="747663" y="3530795"/>
            <a:ext cx="237423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According to the size of femur’s lateral condyle</a:t>
            </a:r>
            <a:endParaRPr lang="ru-KZ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E9EC6A3F-E2AF-605E-A356-3024C4EC9552}"/>
              </a:ext>
            </a:extLst>
          </p:cNvPr>
          <p:cNvSpPr txBox="1"/>
          <p:nvPr/>
        </p:nvSpPr>
        <p:spPr>
          <a:xfrm>
            <a:off x="3905347" y="4054015"/>
            <a:ext cx="224970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Scaled up to be compatible with AK80-64 motor</a:t>
            </a:r>
            <a:endParaRPr lang="ru-KZ" dirty="0"/>
          </a:p>
        </p:txBody>
      </p:sp>
      <p:sp>
        <p:nvSpPr>
          <p:cNvPr id="17" name="Прямоугольник 16">
            <a:extLst>
              <a:ext uri="{FF2B5EF4-FFF2-40B4-BE49-F238E27FC236}">
                <a16:creationId xmlns:a16="http://schemas.microsoft.com/office/drawing/2014/main" id="{EEF1587E-35D1-9ADF-C1EA-42BED32698D0}"/>
              </a:ext>
            </a:extLst>
          </p:cNvPr>
          <p:cNvSpPr/>
          <p:nvPr/>
        </p:nvSpPr>
        <p:spPr>
          <a:xfrm>
            <a:off x="5030199" y="2770877"/>
            <a:ext cx="1727494" cy="810523"/>
          </a:xfrm>
          <a:prstGeom prst="rect">
            <a:avLst/>
          </a:prstGeom>
          <a:solidFill>
            <a:schemeClr val="tx1">
              <a:alpha val="4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KZ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36076F76-0B80-F55F-229C-E6915CEA78A0}"/>
              </a:ext>
            </a:extLst>
          </p:cNvPr>
          <p:cNvSpPr txBox="1"/>
          <p:nvPr/>
        </p:nvSpPr>
        <p:spPr>
          <a:xfrm>
            <a:off x="5030199" y="2783840"/>
            <a:ext cx="1786066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Module – 3,5</a:t>
            </a:r>
          </a:p>
          <a:p>
            <a:r>
              <a:rPr lang="en-US" dirty="0"/>
              <a:t># of teeth – 36</a:t>
            </a:r>
          </a:p>
          <a:p>
            <a:r>
              <a:rPr lang="en-US" dirty="0"/>
              <a:t>Pressure angle – 20</a:t>
            </a:r>
          </a:p>
          <a:p>
            <a:endParaRPr lang="ru-KZ" dirty="0"/>
          </a:p>
        </p:txBody>
      </p:sp>
      <p:pic>
        <p:nvPicPr>
          <p:cNvPr id="19" name="Рисунок 18">
            <a:extLst>
              <a:ext uri="{FF2B5EF4-FFF2-40B4-BE49-F238E27FC236}">
                <a16:creationId xmlns:a16="http://schemas.microsoft.com/office/drawing/2014/main" id="{C55A8569-D03F-07AF-8982-149885DCCE8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9770" y="1520814"/>
            <a:ext cx="4379398" cy="3339203"/>
          </a:xfrm>
          <a:prstGeom prst="rect">
            <a:avLst/>
          </a:prstGeom>
        </p:spPr>
      </p:pic>
      <mc:AlternateContent xmlns:mc="http://schemas.openxmlformats.org/markup-compatibility/2006">
        <mc:Choice xmlns:am3d="http://schemas.microsoft.com/office/drawing/2017/model3d" Requires="am3d">
          <p:graphicFrame>
            <p:nvGraphicFramePr>
              <p:cNvPr id="20" name="Трехмерная модель 19">
                <a:extLst>
                  <a:ext uri="{FF2B5EF4-FFF2-40B4-BE49-F238E27FC236}">
                    <a16:creationId xmlns:a16="http://schemas.microsoft.com/office/drawing/2014/main" id="{7270F3C3-407E-E1DA-172C-3C8FE3F9D3A6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2885898851"/>
                  </p:ext>
                </p:extLst>
              </p:nvPr>
            </p:nvGraphicFramePr>
            <p:xfrm>
              <a:off x="4742870" y="1398923"/>
              <a:ext cx="1650317" cy="2569244"/>
            </p:xfrm>
            <a:graphic>
              <a:graphicData uri="http://schemas.microsoft.com/office/drawing/2017/model3d">
                <am3d:model3d r:embed="rId5">
                  <am3d:spPr>
                    <a:xfrm>
                      <a:off x="0" y="0"/>
                      <a:ext cx="1650317" cy="2569244"/>
                    </a:xfrm>
                    <a:prstGeom prst="rect">
                      <a:avLst/>
                    </a:prstGeom>
                  </am3d:spPr>
                  <am3d:camera>
                    <am3d:pos x="0" y="0" z="58162097"/>
                    <am3d:up dx="0" dy="36000000" dz="0"/>
                    <am3d:lookAt x="0" y="0" z="0"/>
                    <am3d:perspective fov="2700000"/>
                  </am3d:camera>
                  <am3d:trans>
                    <am3d:meterPerModelUnit n="4652849" d="1000000"/>
                    <am3d:preTrans dx="4352441" dy="2053796" dz="-11026742"/>
                    <am3d:scale>
                      <am3d:sx n="1000000" d="1000000"/>
                      <am3d:sy n="1000000" d="1000000"/>
                      <am3d:sz n="1000000" d="1000000"/>
                    </am3d:scale>
                    <am3d:rot ax="5401128" ay="16" az="-30549"/>
                    <am3d:postTrans dx="0" dy="0" dz="0"/>
                  </am3d:trans>
                  <am3d:raster rName="Office3DRenderer" rVer="16.0.8326">
                    <am3d:blip r:embed="rId6"/>
                  </am3d:raster>
                  <am3d:objViewport viewportSz="3047992"/>
                  <am3d:ambientLight>
                    <am3d:clr>
                      <a:scrgbClr r="50000" g="50000" b="50000"/>
                    </am3d:clr>
                    <am3d:illuminance n="500000" d="1000000"/>
                  </am3d:ambientLight>
                  <am3d:ptLight rad="0">
                    <am3d:clr>
                      <a:scrgbClr r="100000" g="75000" b="50000"/>
                    </am3d:clr>
                    <am3d:intensity n="9765625" d="1000000"/>
                    <am3d:pos x="21959998" y="70920001" z="16344003"/>
                  </am3d:ptLight>
                  <am3d:ptLight rad="0">
                    <am3d:clr>
                      <a:scrgbClr r="40000" g="60000" b="95000"/>
                    </am3d:clr>
                    <am3d:intensity n="12250000" d="1000000"/>
                    <am3d:pos x="-37964106" y="51130435" z="57631972"/>
                  </am3d:ptLight>
                  <am3d:ptLight rad="0">
                    <am3d:clr>
                      <a:scrgbClr r="86837" g="72700" b="100000"/>
                    </am3d:clr>
                    <am3d:intensity n="3125000" d="1000000"/>
                    <am3d:pos x="-37739122" y="58056624" z="-34769649"/>
                  </am3d:ptLight>
                </am3d:model3d>
              </a:graphicData>
            </a:graphic>
          </p:graphicFrame>
        </mc:Choice>
        <mc:Fallback>
          <p:pic>
            <p:nvPicPr>
              <p:cNvPr id="20" name="Трехмерная модель 19">
                <a:extLst>
                  <a:ext uri="{FF2B5EF4-FFF2-40B4-BE49-F238E27FC236}">
                    <a16:creationId xmlns:a16="http://schemas.microsoft.com/office/drawing/2014/main" id="{7270F3C3-407E-E1DA-172C-3C8FE3F9D3A6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 noCrop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4742870" y="1398923"/>
                <a:ext cx="1650317" cy="2569244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7361647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8"/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9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7" presetClass="emph" presetSubtype="128" repeatCount="4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43200000">
                                      <p:cBhvr>
                                        <p:cTn id="36" dur="20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3d.view.rotation.y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build="p"/>
      <p:bldP spid="14" grpId="0"/>
      <p:bldP spid="15" grpId="0"/>
      <p:bldP spid="17" grpId="0" animBg="1"/>
      <p:bldP spid="16" grpId="0"/>
    </p:bldLst>
  </p:timing>
</p:sld>
</file>

<file path=ppt/theme/theme1.xml><?xml version="1.0" encoding="utf-8"?>
<a:theme xmlns:a="http://schemas.openxmlformats.org/drawingml/2006/main" name="NU white  theme 4x3">
  <a:themeElements>
    <a:clrScheme name="Simple Dark">
      <a:dk1>
        <a:srgbClr val="FFFFFF"/>
      </a:dk1>
      <a:lt1>
        <a:srgbClr val="212121"/>
      </a:lt1>
      <a:dk2>
        <a:srgbClr val="303030"/>
      </a:dk2>
      <a:lt2>
        <a:srgbClr val="ADADAD"/>
      </a:lt2>
      <a:accent1>
        <a:srgbClr val="009688"/>
      </a:accent1>
      <a:accent2>
        <a:srgbClr val="EEEEEE"/>
      </a:accent2>
      <a:accent3>
        <a:srgbClr val="78909C"/>
      </a:accent3>
      <a:accent4>
        <a:srgbClr val="FFAB40"/>
      </a:accent4>
      <a:accent5>
        <a:srgbClr val="4DD0E1"/>
      </a:accent5>
      <a:accent6>
        <a:srgbClr val="EEFF41"/>
      </a:accent6>
      <a:hlink>
        <a:srgbClr val="4DD0E1"/>
      </a:hlink>
      <a:folHlink>
        <a:srgbClr val="4DD0E1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1461</TotalTime>
  <Words>2092</Words>
  <Application>Microsoft Office PowerPoint</Application>
  <PresentationFormat>Произвольный</PresentationFormat>
  <Paragraphs>136</Paragraphs>
  <Slides>24</Slides>
  <Notes>6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8" baseType="lpstr">
      <vt:lpstr>Arial</vt:lpstr>
      <vt:lpstr>Cambria Math</vt:lpstr>
      <vt:lpstr>Times New Roman</vt:lpstr>
      <vt:lpstr>NU white  theme 4x3</vt:lpstr>
      <vt:lpstr>Design optimization of a knee joint for the gait rehabilitation exoskeleton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Thank you for attention!  Q/A?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Ainur Abikenova</dc:creator>
  <cp:lastModifiedBy>Shyngys Dauletbayev</cp:lastModifiedBy>
  <cp:revision>45</cp:revision>
  <dcterms:modified xsi:type="dcterms:W3CDTF">2023-04-27T09:00:29Z</dcterms:modified>
</cp:coreProperties>
</file>