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Playfair Display Medium"/>
      <p:regular r:id="rId25"/>
      <p:bold r:id="rId26"/>
      <p:italic r:id="rId27"/>
      <p:boldItalic r:id="rId28"/>
    </p:embeddedFont>
    <p:embeddedFont>
      <p:font typeface="Prata"/>
      <p:regular r:id="rId29"/>
    </p:embeddedFont>
    <p:embeddedFont>
      <p:font typeface="Playfair Display"/>
      <p:regular r:id="rId30"/>
      <p:bold r:id="rId31"/>
      <p:italic r:id="rId32"/>
      <p:boldItalic r:id="rId33"/>
    </p:embeddedFont>
    <p:embeddedFont>
      <p:font typeface="Alegreya Sans"/>
      <p:regular r:id="rId34"/>
      <p:bold r:id="rId35"/>
      <p:italic r:id="rId36"/>
      <p:boldItalic r:id="rId37"/>
    </p:embeddedFont>
    <p:embeddedFont>
      <p:font typeface="Inter Medium"/>
      <p:regular r:id="rId38"/>
      <p:bold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0" roundtripDataSignature="AMtx7mgLo7h4KjmNShnKMmwDqj2+f7hI8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PlayfairDisplayMedium-bold.fntdata"/><Relationship Id="rId25" Type="http://schemas.openxmlformats.org/officeDocument/2006/relationships/font" Target="fonts/PlayfairDisplayMedium-regular.fntdata"/><Relationship Id="rId28" Type="http://schemas.openxmlformats.org/officeDocument/2006/relationships/font" Target="fonts/PlayfairDisplayMedium-boldItalic.fntdata"/><Relationship Id="rId27" Type="http://schemas.openxmlformats.org/officeDocument/2006/relationships/font" Target="fonts/PlayfairDisplay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at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layfairDisplay-bold.fntdata"/><Relationship Id="rId30" Type="http://schemas.openxmlformats.org/officeDocument/2006/relationships/font" Target="fonts/PlayfairDisplay-regular.fntdata"/><Relationship Id="rId11" Type="http://schemas.openxmlformats.org/officeDocument/2006/relationships/slide" Target="slides/slide6.xml"/><Relationship Id="rId33" Type="http://schemas.openxmlformats.org/officeDocument/2006/relationships/font" Target="fonts/PlayfairDisplay-boldItalic.fntdata"/><Relationship Id="rId10" Type="http://schemas.openxmlformats.org/officeDocument/2006/relationships/slide" Target="slides/slide5.xml"/><Relationship Id="rId32" Type="http://schemas.openxmlformats.org/officeDocument/2006/relationships/font" Target="fonts/PlayfairDisplay-italic.fntdata"/><Relationship Id="rId13" Type="http://schemas.openxmlformats.org/officeDocument/2006/relationships/slide" Target="slides/slide8.xml"/><Relationship Id="rId35" Type="http://schemas.openxmlformats.org/officeDocument/2006/relationships/font" Target="fonts/AlegreyaSans-bold.fntdata"/><Relationship Id="rId12" Type="http://schemas.openxmlformats.org/officeDocument/2006/relationships/slide" Target="slides/slide7.xml"/><Relationship Id="rId34" Type="http://schemas.openxmlformats.org/officeDocument/2006/relationships/font" Target="fonts/AlegreyaSans-regular.fntdata"/><Relationship Id="rId15" Type="http://schemas.openxmlformats.org/officeDocument/2006/relationships/slide" Target="slides/slide10.xml"/><Relationship Id="rId37" Type="http://schemas.openxmlformats.org/officeDocument/2006/relationships/font" Target="fonts/AlegreyaSans-boldItalic.fntdata"/><Relationship Id="rId14" Type="http://schemas.openxmlformats.org/officeDocument/2006/relationships/slide" Target="slides/slide9.xml"/><Relationship Id="rId36" Type="http://schemas.openxmlformats.org/officeDocument/2006/relationships/font" Target="fonts/AlegreyaSans-italic.fntdata"/><Relationship Id="rId17" Type="http://schemas.openxmlformats.org/officeDocument/2006/relationships/slide" Target="slides/slide12.xml"/><Relationship Id="rId39" Type="http://schemas.openxmlformats.org/officeDocument/2006/relationships/font" Target="fonts/InterMedium-bold.fntdata"/><Relationship Id="rId16" Type="http://schemas.openxmlformats.org/officeDocument/2006/relationships/slide" Target="slides/slide11.xml"/><Relationship Id="rId38" Type="http://schemas.openxmlformats.org/officeDocument/2006/relationships/font" Target="fonts/InterMedium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f5016e17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5" name="Google Shape;195;g12f5016e17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a5aa85712f_0_1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8" name="Google Shape;328;g1a5aa85712f_0_1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acb5199a14_0_11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8" name="Google Shape;348;g1acb5199a14_0_11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acb5199a14_0_14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4" name="Google Shape;364;g1acb5199a14_0_14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acb5199a14_0_156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79" name="Google Shape;379;g1acb5199a14_0_156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acdc0b89d4_0_13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6" name="Google Shape;406;g1acdc0b89d4_0_13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acdc0b89d4_0_27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1" name="Google Shape;421;g1acdc0b89d4_0_27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2f5016e17f_0_44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7" name="Google Shape;437;g12f5016e17f_0_44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acdc0b89d4_0_44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52" name="Google Shape;452;g1acdc0b89d4_0_44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b2209722b0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64" name="Google Shape;464;g1b2209722b0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acdc0b89d4_0_5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8" name="Google Shape;478;g1acdc0b89d4_0_5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6dae1431bf_0_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g16dae1431bf_0_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a5aa85712f_0_66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5" name="Google Shape;225;g1a5aa85712f_0_66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a5aa85712f_0_80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9" name="Google Shape;239;g1a5aa85712f_0_80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acb5199a14_0_6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3" name="Google Shape;253;g1acb5199a14_0_6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9c40583980_0_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8" name="Google Shape;268;g19c40583980_0_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a4b0d25e3f_0_55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3" name="Google Shape;283;g1a4b0d25e3f_0_55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acb5199a14_0_82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8" name="Google Shape;298;g1acb5199a14_0_82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acb5199a14_0_99:notes"/>
          <p:cNvSpPr txBox="1"/>
          <p:nvPr>
            <p:ph idx="1" type="body"/>
          </p:nvPr>
        </p:nvSpPr>
        <p:spPr>
          <a:xfrm>
            <a:off x="685797" y="4343387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425" lIns="45425" spcFirstLastPara="1" rIns="45425" wrap="square" tIns="45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3" name="Google Shape;313;g1acb5199a14_0_99:notes"/>
          <p:cNvSpPr/>
          <p:nvPr>
            <p:ph idx="2" type="sldImg"/>
          </p:nvPr>
        </p:nvSpPr>
        <p:spPr>
          <a:xfrm>
            <a:off x="1143067" y="685799"/>
            <a:ext cx="4572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f5016e17f_0_48"/>
          <p:cNvSpPr txBox="1"/>
          <p:nvPr>
            <p:ph idx="11" type="ftr"/>
          </p:nvPr>
        </p:nvSpPr>
        <p:spPr>
          <a:xfrm>
            <a:off x="8334966" y="4631135"/>
            <a:ext cx="546000" cy="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Inter Medium"/>
                <a:ea typeface="Inter Medium"/>
                <a:cs typeface="Inter Medium"/>
                <a:sym typeface="Inter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2f5016e17f_0_4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2f5016e17f_0_48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713175" y="2455862"/>
            <a:ext cx="3460800" cy="12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type="title"/>
          </p:nvPr>
        </p:nvSpPr>
        <p:spPr>
          <a:xfrm>
            <a:off x="713200" y="1405460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" type="subTitle"/>
          </p:nvPr>
        </p:nvSpPr>
        <p:spPr>
          <a:xfrm>
            <a:off x="1507488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2" type="subTitle"/>
          </p:nvPr>
        </p:nvSpPr>
        <p:spPr>
          <a:xfrm>
            <a:off x="5272513" y="3492794"/>
            <a:ext cx="23640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3" type="subTitle"/>
          </p:nvPr>
        </p:nvSpPr>
        <p:spPr>
          <a:xfrm>
            <a:off x="1570188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24"/>
          <p:cNvSpPr txBox="1"/>
          <p:nvPr>
            <p:ph idx="4" type="subTitle"/>
          </p:nvPr>
        </p:nvSpPr>
        <p:spPr>
          <a:xfrm>
            <a:off x="5335150" y="2874399"/>
            <a:ext cx="22386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type="ctrTitle"/>
          </p:nvPr>
        </p:nvSpPr>
        <p:spPr>
          <a:xfrm>
            <a:off x="1392900" y="1686300"/>
            <a:ext cx="6358200" cy="177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7"/>
          <p:cNvSpPr txBox="1"/>
          <p:nvPr>
            <p:ph type="title"/>
          </p:nvPr>
        </p:nvSpPr>
        <p:spPr>
          <a:xfrm flipH="1">
            <a:off x="3121679" y="3027600"/>
            <a:ext cx="387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1" name="Google Shape;61;p27"/>
          <p:cNvSpPr txBox="1"/>
          <p:nvPr>
            <p:ph idx="1" type="subTitle"/>
          </p:nvPr>
        </p:nvSpPr>
        <p:spPr>
          <a:xfrm>
            <a:off x="4736579" y="3893642"/>
            <a:ext cx="2260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62" name="Google Shape;62;p27"/>
          <p:cNvSpPr txBox="1"/>
          <p:nvPr>
            <p:ph idx="2" type="title"/>
          </p:nvPr>
        </p:nvSpPr>
        <p:spPr>
          <a:xfrm>
            <a:off x="70076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8"/>
          <p:cNvSpPr txBox="1"/>
          <p:nvPr>
            <p:ph type="title"/>
          </p:nvPr>
        </p:nvSpPr>
        <p:spPr>
          <a:xfrm>
            <a:off x="4247350" y="2358509"/>
            <a:ext cx="35886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3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2084658" y="1317421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8" name="Google Shape;68;p30"/>
          <p:cNvSpPr txBox="1"/>
          <p:nvPr>
            <p:ph idx="2" type="subTitle"/>
          </p:nvPr>
        </p:nvSpPr>
        <p:spPr>
          <a:xfrm>
            <a:off x="2084657" y="19387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30"/>
          <p:cNvSpPr txBox="1"/>
          <p:nvPr>
            <p:ph idx="3" type="subTitle"/>
          </p:nvPr>
        </p:nvSpPr>
        <p:spPr>
          <a:xfrm>
            <a:off x="6042407" y="1318096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0" name="Google Shape;70;p30"/>
          <p:cNvSpPr txBox="1"/>
          <p:nvPr>
            <p:ph idx="4" type="subTitle"/>
          </p:nvPr>
        </p:nvSpPr>
        <p:spPr>
          <a:xfrm>
            <a:off x="6042407" y="1939588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1" name="Google Shape;71;p30"/>
          <p:cNvSpPr txBox="1"/>
          <p:nvPr>
            <p:ph idx="5" type="subTitle"/>
          </p:nvPr>
        </p:nvSpPr>
        <p:spPr>
          <a:xfrm>
            <a:off x="208465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2" name="Google Shape;72;p30"/>
          <p:cNvSpPr txBox="1"/>
          <p:nvPr>
            <p:ph idx="6" type="subTitle"/>
          </p:nvPr>
        </p:nvSpPr>
        <p:spPr>
          <a:xfrm>
            <a:off x="208465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" name="Google Shape;73;p30"/>
          <p:cNvSpPr txBox="1"/>
          <p:nvPr>
            <p:ph type="title"/>
          </p:nvPr>
        </p:nvSpPr>
        <p:spPr>
          <a:xfrm>
            <a:off x="994294" y="1637912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4" name="Google Shape;74;p30"/>
          <p:cNvSpPr txBox="1"/>
          <p:nvPr>
            <p:ph idx="7" type="title"/>
          </p:nvPr>
        </p:nvSpPr>
        <p:spPr>
          <a:xfrm>
            <a:off x="4943648" y="1691700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30"/>
          <p:cNvSpPr txBox="1"/>
          <p:nvPr>
            <p:ph idx="8" type="title"/>
          </p:nvPr>
        </p:nvSpPr>
        <p:spPr>
          <a:xfrm>
            <a:off x="967375" y="3139859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6" name="Google Shape;76;p30"/>
          <p:cNvSpPr txBox="1"/>
          <p:nvPr>
            <p:ph idx="9" type="subTitle"/>
          </p:nvPr>
        </p:nvSpPr>
        <p:spPr>
          <a:xfrm>
            <a:off x="6042408" y="2815744"/>
            <a:ext cx="18957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3" type="subTitle"/>
          </p:nvPr>
        </p:nvSpPr>
        <p:spPr>
          <a:xfrm>
            <a:off x="6042408" y="3443260"/>
            <a:ext cx="1895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8" name="Google Shape;78;p30"/>
          <p:cNvSpPr txBox="1"/>
          <p:nvPr>
            <p:ph idx="14" type="title"/>
          </p:nvPr>
        </p:nvSpPr>
        <p:spPr>
          <a:xfrm>
            <a:off x="4943625" y="3193647"/>
            <a:ext cx="6480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9" name="Google Shape;79;p30"/>
          <p:cNvSpPr txBox="1"/>
          <p:nvPr>
            <p:ph idx="15"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" name="Google Shape;82;p31"/>
          <p:cNvSpPr txBox="1"/>
          <p:nvPr>
            <p:ph idx="1" type="subTitle"/>
          </p:nvPr>
        </p:nvSpPr>
        <p:spPr>
          <a:xfrm>
            <a:off x="1145875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2" type="subTitle"/>
          </p:nvPr>
        </p:nvSpPr>
        <p:spPr>
          <a:xfrm>
            <a:off x="3522518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3" type="subTitle"/>
          </p:nvPr>
        </p:nvSpPr>
        <p:spPr>
          <a:xfrm>
            <a:off x="1201545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4" type="subTitle"/>
          </p:nvPr>
        </p:nvSpPr>
        <p:spPr>
          <a:xfrm>
            <a:off x="3578133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5" type="subTitle"/>
          </p:nvPr>
        </p:nvSpPr>
        <p:spPr>
          <a:xfrm>
            <a:off x="5899162" y="3428381"/>
            <a:ext cx="2098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6" type="subTitle"/>
          </p:nvPr>
        </p:nvSpPr>
        <p:spPr>
          <a:xfrm>
            <a:off x="5954832" y="2802181"/>
            <a:ext cx="1987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b="1" sz="1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11_1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idx="1" type="subTitle"/>
          </p:nvPr>
        </p:nvSpPr>
        <p:spPr>
          <a:xfrm>
            <a:off x="2377650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3659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0" name="Google Shape;90;p32"/>
          <p:cNvSpPr txBox="1"/>
          <p:nvPr>
            <p:ph idx="2" type="subTitle"/>
          </p:nvPr>
        </p:nvSpPr>
        <p:spPr>
          <a:xfrm>
            <a:off x="2377724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1" name="Google Shape;91;p32"/>
          <p:cNvSpPr txBox="1"/>
          <p:nvPr>
            <p:ph idx="3" type="subTitle"/>
          </p:nvPr>
        </p:nvSpPr>
        <p:spPr>
          <a:xfrm>
            <a:off x="6035225" y="1954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32"/>
          <p:cNvSpPr txBox="1"/>
          <p:nvPr>
            <p:ph idx="4" type="subTitle"/>
          </p:nvPr>
        </p:nvSpPr>
        <p:spPr>
          <a:xfrm>
            <a:off x="6035251" y="37579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130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3" name="Google Shape;93;p32"/>
          <p:cNvSpPr txBox="1"/>
          <p:nvPr>
            <p:ph idx="5" type="subTitle"/>
          </p:nvPr>
        </p:nvSpPr>
        <p:spPr>
          <a:xfrm>
            <a:off x="2377725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4" name="Google Shape;94;p32"/>
          <p:cNvSpPr txBox="1"/>
          <p:nvPr>
            <p:ph idx="6" type="subTitle"/>
          </p:nvPr>
        </p:nvSpPr>
        <p:spPr>
          <a:xfrm>
            <a:off x="23777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5" name="Google Shape;95;p32"/>
          <p:cNvSpPr txBox="1"/>
          <p:nvPr>
            <p:ph idx="7" type="subTitle"/>
          </p:nvPr>
        </p:nvSpPr>
        <p:spPr>
          <a:xfrm>
            <a:off x="6035200" y="1391723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6" name="Google Shape;96;p32"/>
          <p:cNvSpPr txBox="1"/>
          <p:nvPr>
            <p:ph idx="8" type="subTitle"/>
          </p:nvPr>
        </p:nvSpPr>
        <p:spPr>
          <a:xfrm>
            <a:off x="6035169" y="318988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97" name="Google Shape;97;p32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ctrTitle"/>
          </p:nvPr>
        </p:nvSpPr>
        <p:spPr>
          <a:xfrm>
            <a:off x="713225" y="1723661"/>
            <a:ext cx="4235100" cy="15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713275" y="3423151"/>
            <a:ext cx="42351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">
  <p:cSld name="CUSTOM_8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/>
          <p:nvPr>
            <p:ph idx="1" type="subTitle"/>
          </p:nvPr>
        </p:nvSpPr>
        <p:spPr>
          <a:xfrm>
            <a:off x="94926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2" type="subTitle"/>
          </p:nvPr>
        </p:nvSpPr>
        <p:spPr>
          <a:xfrm>
            <a:off x="889575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1" name="Google Shape;101;p33"/>
          <p:cNvSpPr txBox="1"/>
          <p:nvPr>
            <p:ph idx="3" type="subTitle"/>
          </p:nvPr>
        </p:nvSpPr>
        <p:spPr>
          <a:xfrm>
            <a:off x="94926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2" name="Google Shape;102;p33"/>
          <p:cNvSpPr txBox="1"/>
          <p:nvPr>
            <p:ph idx="4" type="subTitle"/>
          </p:nvPr>
        </p:nvSpPr>
        <p:spPr>
          <a:xfrm>
            <a:off x="889575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3" name="Google Shape;103;p33"/>
          <p:cNvSpPr txBox="1"/>
          <p:nvPr>
            <p:ph idx="5" type="subTitle"/>
          </p:nvPr>
        </p:nvSpPr>
        <p:spPr>
          <a:xfrm>
            <a:off x="3569412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" name="Google Shape;104;p33"/>
          <p:cNvSpPr txBox="1"/>
          <p:nvPr>
            <p:ph idx="6" type="subTitle"/>
          </p:nvPr>
        </p:nvSpPr>
        <p:spPr>
          <a:xfrm>
            <a:off x="3629092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5" name="Google Shape;105;p33"/>
          <p:cNvSpPr txBox="1"/>
          <p:nvPr>
            <p:ph idx="7" type="subTitle"/>
          </p:nvPr>
        </p:nvSpPr>
        <p:spPr>
          <a:xfrm>
            <a:off x="3569412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6" name="Google Shape;106;p33"/>
          <p:cNvSpPr txBox="1"/>
          <p:nvPr>
            <p:ph idx="8" type="subTitle"/>
          </p:nvPr>
        </p:nvSpPr>
        <p:spPr>
          <a:xfrm>
            <a:off x="63089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9" type="subTitle"/>
          </p:nvPr>
        </p:nvSpPr>
        <p:spPr>
          <a:xfrm>
            <a:off x="6249273" y="229957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8" name="Google Shape;108;p33"/>
          <p:cNvSpPr txBox="1"/>
          <p:nvPr>
            <p:ph idx="13" type="subTitle"/>
          </p:nvPr>
        </p:nvSpPr>
        <p:spPr>
          <a:xfrm>
            <a:off x="6308917" y="3739600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09" name="Google Shape;109;p33"/>
          <p:cNvSpPr txBox="1"/>
          <p:nvPr>
            <p:ph idx="14" type="subTitle"/>
          </p:nvPr>
        </p:nvSpPr>
        <p:spPr>
          <a:xfrm>
            <a:off x="6249273" y="4193216"/>
            <a:ext cx="2005200" cy="46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0" name="Google Shape;110;p33"/>
          <p:cNvSpPr txBox="1"/>
          <p:nvPr>
            <p:ph idx="15" type="subTitle"/>
          </p:nvPr>
        </p:nvSpPr>
        <p:spPr>
          <a:xfrm>
            <a:off x="3629117" y="1845939"/>
            <a:ext cx="18858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2">
  <p:cSld name="CUSTOM_9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type="title"/>
          </p:nvPr>
        </p:nvSpPr>
        <p:spPr>
          <a:xfrm>
            <a:off x="71320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" type="subTitle"/>
          </p:nvPr>
        </p:nvSpPr>
        <p:spPr>
          <a:xfrm>
            <a:off x="713225" y="2412113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 3">
  <p:cSld name="CUSTOM_9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5"/>
          <p:cNvSpPr txBox="1"/>
          <p:nvPr>
            <p:ph type="title"/>
          </p:nvPr>
        </p:nvSpPr>
        <p:spPr>
          <a:xfrm>
            <a:off x="5309850" y="1411756"/>
            <a:ext cx="3120900" cy="7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7" name="Google Shape;117;p35"/>
          <p:cNvSpPr txBox="1"/>
          <p:nvPr>
            <p:ph idx="1" type="subTitle"/>
          </p:nvPr>
        </p:nvSpPr>
        <p:spPr>
          <a:xfrm>
            <a:off x="5309875" y="2409376"/>
            <a:ext cx="3120900" cy="12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3pPr>
            <a:lvl4pPr lvl="3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4pPr>
            <a:lvl5pPr lvl="4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5pPr>
            <a:lvl6pPr lvl="5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6pPr>
            <a:lvl7pPr lvl="6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7pPr>
            <a:lvl8pPr lvl="7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8pPr>
            <a:lvl9pPr lvl="8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words">
  <p:cSld name="CUSTOM_7_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6"/>
          <p:cNvSpPr txBox="1"/>
          <p:nvPr>
            <p:ph type="ctrTitle"/>
          </p:nvPr>
        </p:nvSpPr>
        <p:spPr>
          <a:xfrm>
            <a:off x="1392900" y="1666318"/>
            <a:ext cx="63582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0" name="Google Shape;120;p36"/>
          <p:cNvSpPr txBox="1"/>
          <p:nvPr>
            <p:ph idx="1" type="subTitle"/>
          </p:nvPr>
        </p:nvSpPr>
        <p:spPr>
          <a:xfrm>
            <a:off x="2475600" y="2834282"/>
            <a:ext cx="41928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">
  <p:cSld name="CUSTOM_7_2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7"/>
          <p:cNvSpPr txBox="1"/>
          <p:nvPr>
            <p:ph type="ctrTitle"/>
          </p:nvPr>
        </p:nvSpPr>
        <p:spPr>
          <a:xfrm>
            <a:off x="724850" y="2306883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3" name="Google Shape;123;p37"/>
          <p:cNvSpPr txBox="1"/>
          <p:nvPr>
            <p:ph idx="1" type="subTitle"/>
          </p:nvPr>
        </p:nvSpPr>
        <p:spPr>
          <a:xfrm>
            <a:off x="724850" y="3850366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2">
  <p:cSld name="CUSTOM_7_2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8"/>
          <p:cNvSpPr txBox="1"/>
          <p:nvPr>
            <p:ph type="ctrTitle"/>
          </p:nvPr>
        </p:nvSpPr>
        <p:spPr>
          <a:xfrm flipH="1">
            <a:off x="5181775" y="2312751"/>
            <a:ext cx="3249000" cy="13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6" name="Google Shape;126;p38"/>
          <p:cNvSpPr txBox="1"/>
          <p:nvPr>
            <p:ph idx="1" type="subTitle"/>
          </p:nvPr>
        </p:nvSpPr>
        <p:spPr>
          <a:xfrm flipH="1">
            <a:off x="6024175" y="3849938"/>
            <a:ext cx="24066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 ">
  <p:cSld name="CUSTOM_14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type="title"/>
          </p:nvPr>
        </p:nvSpPr>
        <p:spPr>
          <a:xfrm>
            <a:off x="4572000" y="540000"/>
            <a:ext cx="3847200" cy="9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" type="subTitle"/>
          </p:nvPr>
        </p:nvSpPr>
        <p:spPr>
          <a:xfrm>
            <a:off x="4572025" y="2398225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0" name="Google Shape;130;p39"/>
          <p:cNvSpPr txBox="1"/>
          <p:nvPr>
            <p:ph idx="2" type="subTitle"/>
          </p:nvPr>
        </p:nvSpPr>
        <p:spPr>
          <a:xfrm>
            <a:off x="4572000" y="1727676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1" name="Google Shape;131;p39"/>
          <p:cNvSpPr txBox="1"/>
          <p:nvPr>
            <p:ph idx="3" type="subTitle"/>
          </p:nvPr>
        </p:nvSpPr>
        <p:spPr>
          <a:xfrm>
            <a:off x="4572025" y="3973700"/>
            <a:ext cx="18957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32" name="Google Shape;132;p39"/>
          <p:cNvSpPr txBox="1"/>
          <p:nvPr>
            <p:ph idx="4" type="subTitle"/>
          </p:nvPr>
        </p:nvSpPr>
        <p:spPr>
          <a:xfrm>
            <a:off x="4572000" y="3291929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0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0"/>
          <p:cNvSpPr txBox="1"/>
          <p:nvPr>
            <p:ph type="ctrTitle"/>
          </p:nvPr>
        </p:nvSpPr>
        <p:spPr>
          <a:xfrm>
            <a:off x="1392900" y="803597"/>
            <a:ext cx="63582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35" name="Google Shape;135;p40"/>
          <p:cNvSpPr txBox="1"/>
          <p:nvPr>
            <p:ph idx="1" type="subTitle"/>
          </p:nvPr>
        </p:nvSpPr>
        <p:spPr>
          <a:xfrm>
            <a:off x="2475600" y="1896159"/>
            <a:ext cx="41928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6" name="Google Shape;136;p40"/>
          <p:cNvSpPr txBox="1"/>
          <p:nvPr/>
        </p:nvSpPr>
        <p:spPr>
          <a:xfrm>
            <a:off x="2133100" y="3774892"/>
            <a:ext cx="48768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including icons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2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lt2"/>
                </a:solidFill>
                <a:uFill>
                  <a:noFill/>
                </a:uFill>
                <a:latin typeface="Alegreya Sans"/>
                <a:ea typeface="Alegreya Sans"/>
                <a:cs typeface="Alegreya Sans"/>
                <a:sym typeface="Alegreya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1200" u="none" cap="none" strike="noStrike">
              <a:solidFill>
                <a:schemeClr val="lt2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5">
    <p:bg>
      <p:bgPr>
        <a:solidFill>
          <a:schemeClr val="dk2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_1">
    <p:bg>
      <p:bgPr>
        <a:solidFill>
          <a:schemeClr val="lt2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hasCustomPrompt="1" type="title"/>
          </p:nvPr>
        </p:nvSpPr>
        <p:spPr>
          <a:xfrm>
            <a:off x="713225" y="1638488"/>
            <a:ext cx="7717500" cy="12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13250" y="2994413"/>
            <a:ext cx="77175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2f5016e17f_0_24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7" name="Google Shape;147;g12f5016e17f_0_24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8" name="Google Shape;148;g12f5016e17f_0_24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49" name="Google Shape;149;g12f5016e17f_0_24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0" name="Google Shape;150;g12f5016e17f_0_24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2f5016e17f_0_23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3" name="Google Shape;153;g12f5016e17f_0_23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4" name="Google Shape;154;g12f5016e17f_0_23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f5016e17f_0_246"/>
          <p:cNvSpPr txBox="1"/>
          <p:nvPr>
            <p:ph type="ctrTitle"/>
          </p:nvPr>
        </p:nvSpPr>
        <p:spPr>
          <a:xfrm>
            <a:off x="685800" y="1594485"/>
            <a:ext cx="77724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7" name="Google Shape;157;g12f5016e17f_0_246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8" name="Google Shape;158;g12f5016e17f_0_246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59" name="Google Shape;159;g12f5016e17f_0_246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0" name="Google Shape;160;g12f5016e17f_0_246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f5016e17f_0_252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3" name="Google Shape;163;g12f5016e17f_0_252"/>
          <p:cNvSpPr txBox="1"/>
          <p:nvPr>
            <p:ph idx="1" type="body"/>
          </p:nvPr>
        </p:nvSpPr>
        <p:spPr>
          <a:xfrm>
            <a:off x="45720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4" name="Google Shape;164;g12f5016e17f_0_252"/>
          <p:cNvSpPr txBox="1"/>
          <p:nvPr>
            <p:ph idx="2" type="body"/>
          </p:nvPr>
        </p:nvSpPr>
        <p:spPr>
          <a:xfrm>
            <a:off x="4709160" y="1183005"/>
            <a:ext cx="39777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5" name="Google Shape;165;g12f5016e17f_0_252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6" name="Google Shape;166;g12f5016e17f_0_252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67" name="Google Shape;167;g12f5016e17f_0_252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f5016e17f_0_259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b="0" i="0" sz="27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0" name="Google Shape;170;g12f5016e17f_0_259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1" name="Google Shape;171;g12f5016e17f_0_259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2" name="Google Shape;172;g12f5016e17f_0_259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a5aa85712f_0_238"/>
          <p:cNvSpPr txBox="1"/>
          <p:nvPr>
            <p:ph type="title"/>
          </p:nvPr>
        </p:nvSpPr>
        <p:spPr>
          <a:xfrm>
            <a:off x="4764550" y="755400"/>
            <a:ext cx="3588600" cy="755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5" name="Google Shape;175;g1a5aa85712f_0_238"/>
          <p:cNvSpPr txBox="1"/>
          <p:nvPr>
            <p:ph idx="1" type="body"/>
          </p:nvPr>
        </p:nvSpPr>
        <p:spPr>
          <a:xfrm>
            <a:off x="4764550" y="2179800"/>
            <a:ext cx="3588600" cy="2208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images and text 3">
  <p:cSld name="4 images and text 3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acb5199a14_0_1549"/>
          <p:cNvSpPr txBox="1"/>
          <p:nvPr>
            <p:ph idx="11" type="ftr"/>
          </p:nvPr>
        </p:nvSpPr>
        <p:spPr>
          <a:xfrm>
            <a:off x="5584825" y="4808960"/>
            <a:ext cx="339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sp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78" name="Google Shape;178;g1acb5199a14_0_1549"/>
          <p:cNvSpPr txBox="1"/>
          <p:nvPr>
            <p:ph idx="12" type="sldNum"/>
          </p:nvPr>
        </p:nvSpPr>
        <p:spPr>
          <a:xfrm>
            <a:off x="7632700" y="4439374"/>
            <a:ext cx="13557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sp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9" name="Google Shape;179;g1acb5199a14_0_1549"/>
          <p:cNvSpPr txBox="1"/>
          <p:nvPr>
            <p:ph type="title"/>
          </p:nvPr>
        </p:nvSpPr>
        <p:spPr>
          <a:xfrm>
            <a:off x="1511300" y="625158"/>
            <a:ext cx="61215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180" name="Google Shape;180;g1acb5199a14_0_1549"/>
          <p:cNvSpPr txBox="1"/>
          <p:nvPr>
            <p:ph idx="1" type="body"/>
          </p:nvPr>
        </p:nvSpPr>
        <p:spPr>
          <a:xfrm>
            <a:off x="1511300" y="1146693"/>
            <a:ext cx="61215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  <a:defRPr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1" name="Google Shape;181;g1acb5199a14_0_1549"/>
          <p:cNvSpPr/>
          <p:nvPr>
            <p:ph idx="2" type="pic"/>
          </p:nvPr>
        </p:nvSpPr>
        <p:spPr>
          <a:xfrm>
            <a:off x="3257550" y="1817232"/>
            <a:ext cx="1165800" cy="1165800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sp>
      <p:sp>
        <p:nvSpPr>
          <p:cNvPr id="182" name="Google Shape;182;g1acb5199a14_0_1549"/>
          <p:cNvSpPr txBox="1"/>
          <p:nvPr>
            <p:ph idx="3" type="body"/>
          </p:nvPr>
        </p:nvSpPr>
        <p:spPr>
          <a:xfrm>
            <a:off x="701675" y="222134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rtl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  <a:defRPr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3" name="Google Shape;183;g1acb5199a14_0_1549"/>
          <p:cNvSpPr txBox="1"/>
          <p:nvPr>
            <p:ph idx="4" type="body"/>
          </p:nvPr>
        </p:nvSpPr>
        <p:spPr>
          <a:xfrm>
            <a:off x="701675" y="1891677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4" name="Google Shape;184;g1acb5199a14_0_1549"/>
          <p:cNvSpPr/>
          <p:nvPr>
            <p:ph idx="5" type="pic"/>
          </p:nvPr>
        </p:nvSpPr>
        <p:spPr>
          <a:xfrm>
            <a:off x="4723493" y="1817232"/>
            <a:ext cx="1165800" cy="1165800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sp>
      <p:sp>
        <p:nvSpPr>
          <p:cNvPr id="185" name="Google Shape;185;g1acb5199a14_0_1549"/>
          <p:cNvSpPr txBox="1"/>
          <p:nvPr>
            <p:ph idx="6" type="body"/>
          </p:nvPr>
        </p:nvSpPr>
        <p:spPr>
          <a:xfrm>
            <a:off x="6253773" y="222134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  <a:defRPr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6" name="Google Shape;186;g1acb5199a14_0_1549"/>
          <p:cNvSpPr txBox="1"/>
          <p:nvPr>
            <p:ph idx="7" type="body"/>
          </p:nvPr>
        </p:nvSpPr>
        <p:spPr>
          <a:xfrm>
            <a:off x="6253773" y="1891677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7" name="Google Shape;187;g1acb5199a14_0_1549"/>
          <p:cNvSpPr/>
          <p:nvPr>
            <p:ph idx="8" type="pic"/>
          </p:nvPr>
        </p:nvSpPr>
        <p:spPr>
          <a:xfrm>
            <a:off x="3257550" y="3273402"/>
            <a:ext cx="1165800" cy="1165800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sp>
      <p:sp>
        <p:nvSpPr>
          <p:cNvPr id="188" name="Google Shape;188;g1acb5199a14_0_1549"/>
          <p:cNvSpPr txBox="1"/>
          <p:nvPr>
            <p:ph idx="9" type="body"/>
          </p:nvPr>
        </p:nvSpPr>
        <p:spPr>
          <a:xfrm>
            <a:off x="701675" y="367751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rtl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  <a:defRPr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89" name="Google Shape;189;g1acb5199a14_0_1549"/>
          <p:cNvSpPr txBox="1"/>
          <p:nvPr>
            <p:ph idx="13" type="body"/>
          </p:nvPr>
        </p:nvSpPr>
        <p:spPr>
          <a:xfrm>
            <a:off x="701675" y="3347846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90" name="Google Shape;190;g1acb5199a14_0_1549"/>
          <p:cNvSpPr/>
          <p:nvPr>
            <p:ph idx="14" type="pic"/>
          </p:nvPr>
        </p:nvSpPr>
        <p:spPr>
          <a:xfrm>
            <a:off x="4723493" y="3273402"/>
            <a:ext cx="1165800" cy="1165800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sp>
      <p:sp>
        <p:nvSpPr>
          <p:cNvPr id="191" name="Google Shape;191;g1acb5199a14_0_1549"/>
          <p:cNvSpPr txBox="1"/>
          <p:nvPr>
            <p:ph idx="15" type="body"/>
          </p:nvPr>
        </p:nvSpPr>
        <p:spPr>
          <a:xfrm>
            <a:off x="6253773" y="367751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  <a:defRPr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  <p:sp>
        <p:nvSpPr>
          <p:cNvPr id="192" name="Google Shape;192;g1acb5199a14_0_1549"/>
          <p:cNvSpPr txBox="1"/>
          <p:nvPr>
            <p:ph idx="16" type="body"/>
          </p:nvPr>
        </p:nvSpPr>
        <p:spPr>
          <a:xfrm>
            <a:off x="6253773" y="3347846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1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/>
          <p:nvPr>
            <p:ph type="title"/>
          </p:nvPr>
        </p:nvSpPr>
        <p:spPr>
          <a:xfrm>
            <a:off x="713250" y="1039533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17"/>
          <p:cNvSpPr txBox="1"/>
          <p:nvPr>
            <p:ph idx="1" type="subTitle"/>
          </p:nvPr>
        </p:nvSpPr>
        <p:spPr>
          <a:xfrm>
            <a:off x="2111675" y="1753459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2" name="Google Shape;22;p17"/>
          <p:cNvSpPr txBox="1"/>
          <p:nvPr>
            <p:ph idx="2" type="title"/>
          </p:nvPr>
        </p:nvSpPr>
        <p:spPr>
          <a:xfrm>
            <a:off x="713250" y="2193286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17"/>
          <p:cNvSpPr txBox="1"/>
          <p:nvPr>
            <p:ph idx="3" type="subTitle"/>
          </p:nvPr>
        </p:nvSpPr>
        <p:spPr>
          <a:xfrm>
            <a:off x="2111675" y="291393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  <p:sp>
        <p:nvSpPr>
          <p:cNvPr id="24" name="Google Shape;24;p17"/>
          <p:cNvSpPr txBox="1"/>
          <p:nvPr>
            <p:ph idx="4" type="title"/>
          </p:nvPr>
        </p:nvSpPr>
        <p:spPr>
          <a:xfrm>
            <a:off x="713250" y="3367210"/>
            <a:ext cx="77175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17"/>
          <p:cNvSpPr txBox="1"/>
          <p:nvPr>
            <p:ph idx="5" type="subTitle"/>
          </p:nvPr>
        </p:nvSpPr>
        <p:spPr>
          <a:xfrm>
            <a:off x="2111675" y="4060965"/>
            <a:ext cx="49206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7_3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2533650" y="2391211"/>
            <a:ext cx="4076700" cy="106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2000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18"/>
          <p:cNvSpPr txBox="1"/>
          <p:nvPr>
            <p:ph idx="2" type="title"/>
          </p:nvPr>
        </p:nvSpPr>
        <p:spPr>
          <a:xfrm>
            <a:off x="3142200" y="3713593"/>
            <a:ext cx="28596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8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idx="1" type="subTitle"/>
          </p:nvPr>
        </p:nvSpPr>
        <p:spPr>
          <a:xfrm>
            <a:off x="6322850" y="2713877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3" name="Google Shape;33;p20"/>
          <p:cNvSpPr txBox="1"/>
          <p:nvPr>
            <p:ph idx="2" type="subTitle"/>
          </p:nvPr>
        </p:nvSpPr>
        <p:spPr>
          <a:xfrm>
            <a:off x="2511300" y="2713875"/>
            <a:ext cx="18558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4" name="Google Shape;34;p20"/>
          <p:cNvSpPr txBox="1"/>
          <p:nvPr>
            <p:ph idx="3" type="subTitle"/>
          </p:nvPr>
        </p:nvSpPr>
        <p:spPr>
          <a:xfrm>
            <a:off x="6322825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5" name="Google Shape;35;p20"/>
          <p:cNvSpPr txBox="1"/>
          <p:nvPr>
            <p:ph idx="4" type="subTitle"/>
          </p:nvPr>
        </p:nvSpPr>
        <p:spPr>
          <a:xfrm>
            <a:off x="2511263" y="2125735"/>
            <a:ext cx="18558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1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1"/>
          <p:cNvSpPr txBox="1"/>
          <p:nvPr>
            <p:ph type="title"/>
          </p:nvPr>
        </p:nvSpPr>
        <p:spPr>
          <a:xfrm>
            <a:off x="713225" y="539500"/>
            <a:ext cx="7717500" cy="2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/>
        </p:nvSpPr>
        <p:spPr>
          <a:xfrm>
            <a:off x="707875" y="1032600"/>
            <a:ext cx="7717500" cy="35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40" name="Google Shape;40;p21"/>
          <p:cNvSpPr txBox="1"/>
          <p:nvPr>
            <p:ph idx="1" type="body"/>
          </p:nvPr>
        </p:nvSpPr>
        <p:spPr>
          <a:xfrm>
            <a:off x="713175" y="1104025"/>
            <a:ext cx="7717500" cy="3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type="title"/>
          </p:nvPr>
        </p:nvSpPr>
        <p:spPr>
          <a:xfrm>
            <a:off x="2140325" y="2962825"/>
            <a:ext cx="3875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22"/>
          <p:cNvSpPr txBox="1"/>
          <p:nvPr>
            <p:ph idx="2" type="title"/>
          </p:nvPr>
        </p:nvSpPr>
        <p:spPr>
          <a:xfrm>
            <a:off x="443765" y="2593046"/>
            <a:ext cx="171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4" name="Google Shape;44;p22"/>
          <p:cNvSpPr txBox="1"/>
          <p:nvPr>
            <p:ph idx="1" type="subTitle"/>
          </p:nvPr>
        </p:nvSpPr>
        <p:spPr>
          <a:xfrm>
            <a:off x="2140325" y="3888394"/>
            <a:ext cx="26604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 Medium"/>
              <a:buNone/>
              <a:defRPr b="0" i="0" sz="2800" u="none" cap="none" strike="noStrike">
                <a:solidFill>
                  <a:schemeClr val="dk1"/>
                </a:solidFill>
                <a:latin typeface="Playfair Display Medium"/>
                <a:ea typeface="Playfair Display Medium"/>
                <a:cs typeface="Playfair Display Medium"/>
                <a:sym typeface="Playfair Display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legreya Sans"/>
              <a:buChar char="●"/>
              <a:defRPr b="0" i="0" sz="18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●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egreya Sans"/>
              <a:buChar char="○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legreya Sans"/>
              <a:buChar char="■"/>
              <a:defRPr b="0" i="0" sz="1400" u="none" cap="none" strike="noStrike">
                <a:solidFill>
                  <a:schemeClr val="lt2"/>
                </a:solidFill>
                <a:latin typeface="Alegreya Sans"/>
                <a:ea typeface="Alegreya Sans"/>
                <a:cs typeface="Alegreya Sans"/>
                <a:sym typeface="Alegreya Sans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40">
          <p15:clr>
            <a:srgbClr val="EA4335"/>
          </p15:clr>
        </p15:guide>
        <p15:guide id="2" orient="horz" pos="2897">
          <p15:clr>
            <a:srgbClr val="EA4335"/>
          </p15:clr>
        </p15:guide>
        <p15:guide id="3" pos="449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f5016e17f_0_230"/>
          <p:cNvSpPr txBox="1"/>
          <p:nvPr>
            <p:ph type="title"/>
          </p:nvPr>
        </p:nvSpPr>
        <p:spPr>
          <a:xfrm>
            <a:off x="922301" y="646033"/>
            <a:ext cx="7299300" cy="8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g12f5016e17f_0_230"/>
          <p:cNvSpPr txBox="1"/>
          <p:nvPr>
            <p:ph idx="1" type="body"/>
          </p:nvPr>
        </p:nvSpPr>
        <p:spPr>
          <a:xfrm>
            <a:off x="457200" y="1183005"/>
            <a:ext cx="82296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g12f5016e17f_0_230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g12f5016e17f_0_230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g12f5016e17f_0_230"/>
          <p:cNvSpPr txBox="1"/>
          <p:nvPr>
            <p:ph idx="12" type="sldNum"/>
          </p:nvPr>
        </p:nvSpPr>
        <p:spPr>
          <a:xfrm>
            <a:off x="6583681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6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hyperlink" Target="https://twitter.com/NU_Library_NU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23.png"/><Relationship Id="rId8" Type="http://schemas.openxmlformats.org/officeDocument/2006/relationships/hyperlink" Target="https://www.facebook.com/Nazarbayev.University.Library" TargetMode="External"/><Relationship Id="rId11" Type="http://schemas.openxmlformats.org/officeDocument/2006/relationships/hyperlink" Target="https://www.instagram.com/library.nu.edu.kz/" TargetMode="External"/><Relationship Id="rId10" Type="http://schemas.openxmlformats.org/officeDocument/2006/relationships/hyperlink" Target="https://www.youtube.com/channel/UCBqnLxVpavO_5dEuNfOI_ug" TargetMode="External"/><Relationship Id="rId12" Type="http://schemas.openxmlformats.org/officeDocument/2006/relationships/hyperlink" Target="https://t.me/NULibraryChannel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12.png"/><Relationship Id="rId7" Type="http://schemas.openxmlformats.org/officeDocument/2006/relationships/image" Target="../media/image3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3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image" Target="../media/image20.jp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21.jpg"/><Relationship Id="rId8" Type="http://schemas.openxmlformats.org/officeDocument/2006/relationships/image" Target="../media/image15.jpg"/><Relationship Id="rId10" Type="http://schemas.openxmlformats.org/officeDocument/2006/relationships/image" Target="../media/image2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3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12.png"/><Relationship Id="rId7" Type="http://schemas.openxmlformats.org/officeDocument/2006/relationships/image" Target="../media/image31.jpg"/><Relationship Id="rId8" Type="http://schemas.openxmlformats.org/officeDocument/2006/relationships/hyperlink" Target="https://ziex.by/blog/10-digital-trendov-v-2022-godu-kotorye-vam-stoit-ispolzovat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25.jpg"/><Relationship Id="rId7" Type="http://schemas.openxmlformats.org/officeDocument/2006/relationships/image" Target="../media/image3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hyperlink" Target="https://www.w3.org/Translations/WCAG20-ru/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hyperlink" Target="about:blank" TargetMode="External"/><Relationship Id="rId8" Type="http://schemas.openxmlformats.org/officeDocument/2006/relationships/hyperlink" Target="https://www.mango-office.ru/products/calltracking/for-marketing/osnovy/digital-marketing/" TargetMode="External"/><Relationship Id="rId10" Type="http://schemas.openxmlformats.org/officeDocument/2006/relationships/hyperlink" Target="https://ziex.by/blog/10-digital-trendov-v-2022-godu-kotorye-vam-stoit-ispolzovat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hyperlink" Target="mailto:madina.kabiyeva@nu.edu.kz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3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12.png"/><Relationship Id="rId7" Type="http://schemas.openxmlformats.org/officeDocument/2006/relationships/hyperlink" Target="https://library.nu.edu.kz/wps/portal" TargetMode="External"/><Relationship Id="rId8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2f5016e17f_0_0"/>
          <p:cNvSpPr/>
          <p:nvPr/>
        </p:nvSpPr>
        <p:spPr>
          <a:xfrm>
            <a:off x="0" y="0"/>
            <a:ext cx="9147366" cy="5145465"/>
          </a:xfrm>
          <a:custGeom>
            <a:rect b="b" l="l" r="r" t="t"/>
            <a:pathLst>
              <a:path extrusionOk="0" h="11308715" w="20104100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986BA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g12f5016e17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99738" y="0"/>
            <a:ext cx="5143897" cy="5143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g12f5016e17f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12f5016e17f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" name="Google Shape;201;g12f5016e17f_0_0"/>
          <p:cNvGrpSpPr/>
          <p:nvPr/>
        </p:nvGrpSpPr>
        <p:grpSpPr>
          <a:xfrm>
            <a:off x="442575" y="4503778"/>
            <a:ext cx="180499" cy="269166"/>
            <a:chOff x="973124" y="9902793"/>
            <a:chExt cx="396875" cy="591833"/>
          </a:xfrm>
        </p:grpSpPr>
        <p:sp>
          <p:nvSpPr>
            <p:cNvPr id="202" name="Google Shape;202;g12f5016e17f_0_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3" name="Google Shape;203;g12f5016e17f_0_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4" name="Google Shape;204;g12f5016e17f_0_0"/>
          <p:cNvSpPr txBox="1"/>
          <p:nvPr/>
        </p:nvSpPr>
        <p:spPr>
          <a:xfrm>
            <a:off x="436825" y="1387975"/>
            <a:ext cx="3151800" cy="13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9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МОДУЛЬ </a:t>
            </a:r>
            <a:r>
              <a:rPr lang="en" sz="1900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5</a:t>
            </a:r>
            <a:r>
              <a:rPr b="0" i="0" lang="en" sz="19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:</a:t>
            </a:r>
            <a:endParaRPr b="0" i="0" sz="19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900" u="none" cap="none" strike="noStrike">
                <a:solidFill>
                  <a:schemeClr val="lt1"/>
                </a:solidFill>
                <a:latin typeface="Prata"/>
                <a:ea typeface="Prata"/>
                <a:cs typeface="Prata"/>
                <a:sym typeface="Prata"/>
              </a:rPr>
              <a:t>Маркетинговые инструменты в библиотечной практике </a:t>
            </a:r>
            <a:endParaRPr b="0" i="0" sz="1900" u="none" cap="none" strike="noStrike">
              <a:solidFill>
                <a:schemeClr val="lt1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05" name="Google Shape;205;g12f5016e17f_0_0"/>
          <p:cNvSpPr txBox="1"/>
          <p:nvPr>
            <p:ph idx="11" type="ftr"/>
          </p:nvPr>
        </p:nvSpPr>
        <p:spPr>
          <a:xfrm>
            <a:off x="8334966" y="4631135"/>
            <a:ext cx="546000" cy="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7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nu.edu.kz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12f5016e17f_0_0"/>
          <p:cNvSpPr txBox="1"/>
          <p:nvPr/>
        </p:nvSpPr>
        <p:spPr>
          <a:xfrm>
            <a:off x="436825" y="3724238"/>
            <a:ext cx="25539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65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100">
                <a:solidFill>
                  <a:srgbClr val="FFFFFF"/>
                </a:solidFill>
              </a:rPr>
              <a:t>Старший </a:t>
            </a:r>
            <a:r>
              <a:rPr b="0" i="0" lang="en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менеджер</a:t>
            </a:r>
            <a:endParaRPr sz="1100">
              <a:solidFill>
                <a:srgbClr val="FFFFFF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100">
                <a:solidFill>
                  <a:srgbClr val="FFFFFF"/>
                </a:solidFill>
              </a:rPr>
              <a:t>Офис обслуживания пользователей</a:t>
            </a:r>
            <a:endParaRPr b="0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12f5016e17f_0_0"/>
          <p:cNvSpPr txBox="1"/>
          <p:nvPr/>
        </p:nvSpPr>
        <p:spPr>
          <a:xfrm>
            <a:off x="436836" y="3451794"/>
            <a:ext cx="1864200" cy="2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>
                <a:solidFill>
                  <a:srgbClr val="FFFFFF"/>
                </a:solidFill>
              </a:rPr>
              <a:t>Мадина</a:t>
            </a:r>
            <a:r>
              <a:rPr b="0" i="0" lang="en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Абдыкаимова</a:t>
            </a:r>
            <a:endParaRPr b="0" i="0" sz="13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12f5016e17f_0_0"/>
          <p:cNvSpPr txBox="1"/>
          <p:nvPr/>
        </p:nvSpPr>
        <p:spPr>
          <a:xfrm>
            <a:off x="436823" y="363950"/>
            <a:ext cx="2250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FFFFFF"/>
                </a:solidFill>
                <a:latin typeface="Inter Medium"/>
                <a:ea typeface="Inter Medium"/>
                <a:cs typeface="Inter Medium"/>
                <a:sym typeface="Inter Medium"/>
              </a:rPr>
              <a:t>Библиотека Назарбаев Университета 5-9 декабря, 2022 | 9.00 - 17.30</a:t>
            </a:r>
            <a:endParaRPr b="0" i="0" sz="900" u="none" cap="none" strike="noStrike">
              <a:solidFill>
                <a:srgbClr val="000000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g1a5aa85712f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1a5aa85712f_0_13"/>
          <p:cNvSpPr txBox="1"/>
          <p:nvPr/>
        </p:nvSpPr>
        <p:spPr>
          <a:xfrm>
            <a:off x="436825" y="869975"/>
            <a:ext cx="2455500" cy="7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Официальный аккаунт </a:t>
            </a:r>
            <a:endParaRPr sz="16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библиотеки в социальной сети </a:t>
            </a:r>
            <a:endParaRPr sz="16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32" name="Google Shape;332;g1a5aa85712f_0_13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33" name="Google Shape;333;g1a5aa85712f_0_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4" name="Google Shape;334;g1a5aa85712f_0_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35" name="Google Shape;335;g1a5aa85712f_0_13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36" name="Google Shape;336;g1a5aa85712f_0_13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37" name="Google Shape;337;g1a5aa85712f_0_13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38" name="Google Shape;338;g1a5aa85712f_0_13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g1a5aa85712f_0_13"/>
          <p:cNvSpPr txBox="1"/>
          <p:nvPr/>
        </p:nvSpPr>
        <p:spPr>
          <a:xfrm>
            <a:off x="246550" y="1881475"/>
            <a:ext cx="2949600" cy="21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Приглашения на мероприятия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Рекомендации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Знакомство с новыми поступлениями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Обмен новостями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Проведение опросов и викторин, конкурсов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100">
                <a:solidFill>
                  <a:schemeClr val="dk1"/>
                </a:solidFill>
              </a:rPr>
              <a:t>Нетворкинг с экспертами, партнерами, организациями и мн др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340" name="Google Shape;340;g1a5aa85712f_0_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63700" y="263703"/>
            <a:ext cx="3000001" cy="461607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1a5aa85712f_0_13"/>
          <p:cNvSpPr txBox="1"/>
          <p:nvPr/>
        </p:nvSpPr>
        <p:spPr>
          <a:xfrm>
            <a:off x="3882850" y="69231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8"/>
              </a:rPr>
              <a:t>Nazarbayev University Library</a:t>
            </a:r>
            <a:endParaRPr sz="2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342" name="Google Shape;342;g1a5aa85712f_0_13"/>
          <p:cNvSpPr txBox="1"/>
          <p:nvPr/>
        </p:nvSpPr>
        <p:spPr>
          <a:xfrm>
            <a:off x="3882850" y="1578138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9"/>
              </a:rPr>
              <a:t>NU_Library_NU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343" name="Google Shape;343;g1a5aa85712f_0_13"/>
          <p:cNvSpPr txBox="1"/>
          <p:nvPr/>
        </p:nvSpPr>
        <p:spPr>
          <a:xfrm>
            <a:off x="3882850" y="246396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0"/>
              </a:rPr>
              <a:t>Nazarbayev University Library</a:t>
            </a:r>
            <a:endParaRPr sz="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344" name="Google Shape;344;g1a5aa85712f_0_13"/>
          <p:cNvSpPr txBox="1"/>
          <p:nvPr/>
        </p:nvSpPr>
        <p:spPr>
          <a:xfrm>
            <a:off x="3882850" y="3292638"/>
            <a:ext cx="300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1"/>
              </a:rPr>
              <a:t>library.nu.edu.kz</a:t>
            </a:r>
            <a:endParaRPr sz="900">
              <a:solidFill>
                <a:schemeClr val="lt2"/>
              </a:solidFill>
            </a:endParaRPr>
          </a:p>
        </p:txBody>
      </p:sp>
      <p:sp>
        <p:nvSpPr>
          <p:cNvPr id="345" name="Google Shape;345;g1a5aa85712f_0_13"/>
          <p:cNvSpPr txBox="1"/>
          <p:nvPr/>
        </p:nvSpPr>
        <p:spPr>
          <a:xfrm>
            <a:off x="3882850" y="412131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12"/>
              </a:rPr>
              <a:t>@NULibraryChannel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acb5199a14_0_113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1" name="Google Shape;351;g1acb5199a14_0_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388" y="-1056"/>
            <a:ext cx="2858450" cy="116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g1acb5199a14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g1acb5199a14_0_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4" name="Google Shape;354;g1acb5199a14_0_113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355" name="Google Shape;355;g1acb5199a14_0_113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6" name="Google Shape;356;g1acb5199a14_0_1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7" name="Google Shape;357;g1acb5199a14_0_11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1acb5199a14_0_113"/>
          <p:cNvSpPr txBox="1"/>
          <p:nvPr/>
        </p:nvSpPr>
        <p:spPr>
          <a:xfrm>
            <a:off x="6182550" y="1557850"/>
            <a:ext cx="2518800" cy="25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Помогают спрогнозировать и планировать деятельность той или иной организации, способствуют выработке стратегии ее дальнейшего развития.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Библиотека должна быть не исключением, а катализатором этих трендов, понимать их и критически применять на практике с учетом специфики своей деятельности. </a:t>
            </a:r>
            <a:endParaRPr sz="1200"/>
          </a:p>
        </p:txBody>
      </p:sp>
      <p:sp>
        <p:nvSpPr>
          <p:cNvPr id="359" name="Google Shape;359;g1acb5199a14_0_113"/>
          <p:cNvSpPr txBox="1"/>
          <p:nvPr/>
        </p:nvSpPr>
        <p:spPr>
          <a:xfrm>
            <a:off x="6213600" y="463875"/>
            <a:ext cx="24567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Цифровые маркетинговые тренды </a:t>
            </a:r>
            <a:endParaRPr sz="19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60" name="Google Shape;360;g1acb5199a14_0_113"/>
          <p:cNvPicPr preferRelativeResize="0"/>
          <p:nvPr/>
        </p:nvPicPr>
        <p:blipFill rotWithShape="1">
          <a:blip r:embed="rId7">
            <a:alphaModFix/>
          </a:blip>
          <a:srcRect b="5384" l="3340" r="3340" t="2737"/>
          <a:stretch/>
        </p:blipFill>
        <p:spPr>
          <a:xfrm>
            <a:off x="0" y="1164250"/>
            <a:ext cx="5715925" cy="397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g1acb5199a14_0_113"/>
          <p:cNvPicPr preferRelativeResize="0"/>
          <p:nvPr/>
        </p:nvPicPr>
        <p:blipFill rotWithShape="1">
          <a:blip r:embed="rId7">
            <a:alphaModFix/>
          </a:blip>
          <a:srcRect b="34421" l="75215" r="21837" t="58826"/>
          <a:stretch/>
        </p:blipFill>
        <p:spPr>
          <a:xfrm>
            <a:off x="4595800" y="3564475"/>
            <a:ext cx="200050" cy="32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acb5199a14_0_143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7" name="Google Shape;367;g1acb5199a14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g1acb5199a14_0_1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g1acb5199a14_0_1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0" name="Google Shape;370;g1acb5199a14_0_143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371" name="Google Shape;371;g1acb5199a14_0_14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72" name="Google Shape;372;g1acb5199a14_0_14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3" name="Google Shape;373;g1acb5199a14_0_14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4" name="Google Shape;374;g1acb5199a14_0_143"/>
          <p:cNvPicPr preferRelativeResize="0"/>
          <p:nvPr/>
        </p:nvPicPr>
        <p:blipFill rotWithShape="1">
          <a:blip r:embed="rId7">
            <a:alphaModFix/>
          </a:blip>
          <a:srcRect b="2936" l="41108" r="12857" t="2945"/>
          <a:stretch/>
        </p:blipFill>
        <p:spPr>
          <a:xfrm>
            <a:off x="3305175" y="0"/>
            <a:ext cx="35588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g1acb5199a14_0_143"/>
          <p:cNvSpPr txBox="1"/>
          <p:nvPr/>
        </p:nvSpPr>
        <p:spPr>
          <a:xfrm>
            <a:off x="436825" y="919088"/>
            <a:ext cx="26460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Инклюзивный и доступный дизайн </a:t>
            </a:r>
            <a:endParaRPr sz="16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376" name="Google Shape;376;g1acb5199a14_0_143"/>
          <p:cNvSpPr txBox="1"/>
          <p:nvPr>
            <p:ph idx="4294967295" type="title"/>
          </p:nvPr>
        </p:nvSpPr>
        <p:spPr>
          <a:xfrm>
            <a:off x="436825" y="1646475"/>
            <a:ext cx="2535000" cy="241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Инклюзивный и доступный дизайн создается в соответствии с принципами, которые отражены в Руководстве по веб-доступности (Web Content Accessibility Guidelines, WCAG) 2.0, главными принципами которого являются: воспринимаемость, понятность, управляемость и надежность [6]. 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Google Shape;381;g1acb5199a14_0_15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g1acb5199a14_0_1566"/>
          <p:cNvSpPr txBox="1"/>
          <p:nvPr/>
        </p:nvSpPr>
        <p:spPr>
          <a:xfrm>
            <a:off x="436825" y="739875"/>
            <a:ext cx="26682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Инклюзивный 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 доступный дизайн 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383" name="Google Shape;383;g1acb5199a14_0_156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384" name="Google Shape;384;g1acb5199a14_0_156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g1acb5199a14_0_156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6" name="Google Shape;386;g1acb5199a14_0_156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387" name="Google Shape;387;g1acb5199a14_0_156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388" name="Google Shape;388;g1acb5199a14_0_156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89" name="Google Shape;389;g1acb5199a14_0_156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g1acb5199a14_0_1566"/>
          <p:cNvSpPr txBox="1"/>
          <p:nvPr>
            <p:ph idx="1" type="body"/>
          </p:nvPr>
        </p:nvSpPr>
        <p:spPr>
          <a:xfrm>
            <a:off x="1511257" y="1255668"/>
            <a:ext cx="6121500" cy="2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Цифровая доступность - это:</a:t>
            </a:r>
            <a:br>
              <a:rPr lang="en" sz="1400">
                <a:latin typeface="Arial"/>
                <a:ea typeface="Arial"/>
                <a:cs typeface="Arial"/>
                <a:sym typeface="Arial"/>
              </a:rPr>
            </a:b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1acb5199a14_0_1566"/>
          <p:cNvSpPr txBox="1"/>
          <p:nvPr>
            <p:ph idx="4294967295" type="body"/>
          </p:nvPr>
        </p:nvSpPr>
        <p:spPr>
          <a:xfrm>
            <a:off x="632575" y="2110951"/>
            <a:ext cx="2276700" cy="9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воспринимаемый неединственно зрением, но и другими органами чувств, включая слух, осязание и т.п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g1acb5199a14_0_1566"/>
          <p:cNvSpPr txBox="1"/>
          <p:nvPr>
            <p:ph idx="4294967295" type="body"/>
          </p:nvPr>
        </p:nvSpPr>
        <p:spPr>
          <a:xfrm>
            <a:off x="701675" y="1828614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Контент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1acb5199a14_0_1566"/>
          <p:cNvSpPr txBox="1"/>
          <p:nvPr>
            <p:ph idx="4294967295" type="body"/>
          </p:nvPr>
        </p:nvSpPr>
        <p:spPr>
          <a:xfrm>
            <a:off x="6253775" y="2221350"/>
            <a:ext cx="2575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управляемый не только мышью,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но и с клавиатуры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g1acb5199a14_0_1566"/>
          <p:cNvSpPr txBox="1"/>
          <p:nvPr>
            <p:ph idx="4294967295" type="body"/>
          </p:nvPr>
        </p:nvSpPr>
        <p:spPr>
          <a:xfrm>
            <a:off x="6253773" y="1891677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Функционал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1acb5199a14_0_1566"/>
          <p:cNvSpPr txBox="1"/>
          <p:nvPr>
            <p:ph idx="4294967295" type="body"/>
          </p:nvPr>
        </p:nvSpPr>
        <p:spPr>
          <a:xfrm>
            <a:off x="701675" y="367751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понятная всем, включая лиц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с нарушениями интеллекта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g1acb5199a14_0_1566"/>
          <p:cNvSpPr txBox="1"/>
          <p:nvPr>
            <p:ph idx="4294967295" type="body"/>
          </p:nvPr>
        </p:nvSpPr>
        <p:spPr>
          <a:xfrm>
            <a:off x="701675" y="3347846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Информация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1acb5199a14_0_1566"/>
          <p:cNvSpPr txBox="1"/>
          <p:nvPr>
            <p:ph idx="4294967295" type="body"/>
          </p:nvPr>
        </p:nvSpPr>
        <p:spPr>
          <a:xfrm>
            <a:off x="6253773" y="3677516"/>
            <a:ext cx="2188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считываемый при помощи различных технологий (смартфон, ассистивные средства)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g1acb5199a14_0_1566"/>
          <p:cNvSpPr txBox="1"/>
          <p:nvPr>
            <p:ph idx="4294967295" type="body"/>
          </p:nvPr>
        </p:nvSpPr>
        <p:spPr>
          <a:xfrm>
            <a:off x="6253773" y="3347846"/>
            <a:ext cx="2188500" cy="293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Надежный интерфейс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g1acb5199a14_0_1566"/>
          <p:cNvSpPr txBox="1"/>
          <p:nvPr>
            <p:ph idx="12" type="sldNum"/>
          </p:nvPr>
        </p:nvSpPr>
        <p:spPr>
          <a:xfrm>
            <a:off x="7632700" y="4439374"/>
            <a:ext cx="13557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0" name="Google Shape;400;g1acb5199a14_0_1566"/>
          <p:cNvPicPr preferRelativeResize="0"/>
          <p:nvPr>
            <p:ph idx="2" type="pic"/>
          </p:nvPr>
        </p:nvPicPr>
        <p:blipFill rotWithShape="1">
          <a:blip r:embed="rId7">
            <a:alphaModFix/>
          </a:blip>
          <a:srcRect b="0" l="6024" r="6024" t="0"/>
          <a:stretch/>
        </p:blipFill>
        <p:spPr>
          <a:xfrm>
            <a:off x="3257550" y="1817232"/>
            <a:ext cx="1165792" cy="1165973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pic>
      <p:pic>
        <p:nvPicPr>
          <p:cNvPr id="401" name="Google Shape;401;g1acb5199a14_0_1566"/>
          <p:cNvPicPr preferRelativeResize="0"/>
          <p:nvPr>
            <p:ph idx="3" type="pic"/>
          </p:nvPr>
        </p:nvPicPr>
        <p:blipFill rotWithShape="1">
          <a:blip r:embed="rId8">
            <a:alphaModFix/>
          </a:blip>
          <a:srcRect b="0" l="9742" r="9742" t="0"/>
          <a:stretch/>
        </p:blipFill>
        <p:spPr>
          <a:xfrm>
            <a:off x="4723493" y="3273402"/>
            <a:ext cx="1165792" cy="1165973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pic>
      <p:pic>
        <p:nvPicPr>
          <p:cNvPr id="402" name="Google Shape;402;g1acb5199a14_0_1566"/>
          <p:cNvPicPr preferRelativeResize="0"/>
          <p:nvPr>
            <p:ph idx="4" type="pic"/>
          </p:nvPr>
        </p:nvPicPr>
        <p:blipFill rotWithShape="1">
          <a:blip r:embed="rId9">
            <a:alphaModFix/>
          </a:blip>
          <a:srcRect b="0" l="8151" r="8151" t="0"/>
          <a:stretch/>
        </p:blipFill>
        <p:spPr>
          <a:xfrm>
            <a:off x="3257550" y="3273402"/>
            <a:ext cx="1165792" cy="1165973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pic>
      <p:pic>
        <p:nvPicPr>
          <p:cNvPr id="403" name="Google Shape;403;g1acb5199a14_0_1566"/>
          <p:cNvPicPr preferRelativeResize="0"/>
          <p:nvPr>
            <p:ph idx="5" type="pic"/>
          </p:nvPr>
        </p:nvPicPr>
        <p:blipFill rotWithShape="1">
          <a:blip r:embed="rId10">
            <a:alphaModFix/>
          </a:blip>
          <a:srcRect b="0" l="7490" r="7490" t="0"/>
          <a:stretch/>
        </p:blipFill>
        <p:spPr>
          <a:xfrm>
            <a:off x="4723493" y="1817232"/>
            <a:ext cx="1165793" cy="1165973"/>
          </a:xfrm>
          <a:prstGeom prst="rect">
            <a:avLst/>
          </a:prstGeom>
          <a:solidFill>
            <a:srgbClr val="DFE8EA"/>
          </a:solidFill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acdc0b89d4_0_13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9" name="Google Shape;409;g1acdc0b89d4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g1acdc0b89d4_0_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g1acdc0b89d4_0_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2" name="Google Shape;412;g1acdc0b89d4_0_13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413" name="Google Shape;413;g1acdc0b89d4_0_13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14" name="Google Shape;414;g1acdc0b89d4_0_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5" name="Google Shape;415;g1acdc0b89d4_0_13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g1acdc0b89d4_0_13"/>
          <p:cNvSpPr txBox="1"/>
          <p:nvPr/>
        </p:nvSpPr>
        <p:spPr>
          <a:xfrm>
            <a:off x="436825" y="732338"/>
            <a:ext cx="26460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Персонализация</a:t>
            </a:r>
            <a:endParaRPr sz="1600">
              <a:solidFill>
                <a:srgbClr val="7A4C90"/>
              </a:solidFill>
              <a:highlight>
                <a:schemeClr val="lt1"/>
              </a:highlight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417" name="Google Shape;417;g1acdc0b89d4_0_13"/>
          <p:cNvSpPr txBox="1"/>
          <p:nvPr>
            <p:ph idx="4294967295" type="title"/>
          </p:nvPr>
        </p:nvSpPr>
        <p:spPr>
          <a:xfrm>
            <a:off x="436825" y="1100925"/>
            <a:ext cx="3072000" cy="31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Персонализированный контент подразумевает под собой следующее: 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Контент необходимо предоставлять в подходящий момент.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Реклама должна соответствовать конкретным интересам.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Объявления необходимо размещать в соответствии с геопозицией потребителя.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Важно анализировать поведение потребителя относительно бренда или продукта [6].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8" name="Google Shape;418;g1acdc0b89d4_0_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59475" y="1199250"/>
            <a:ext cx="2853852" cy="2853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acdc0b89d4_0_27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4" name="Google Shape;424;g1acdc0b89d4_0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388" y="-1056"/>
            <a:ext cx="2858450" cy="116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g1acdc0b89d4_0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g1acdc0b89d4_0_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7" name="Google Shape;427;g1acdc0b89d4_0_27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428" name="Google Shape;428;g1acdc0b89d4_0_27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29" name="Google Shape;429;g1acdc0b89d4_0_2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0" name="Google Shape;430;g1acdc0b89d4_0_27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g1acdc0b89d4_0_27"/>
          <p:cNvSpPr txBox="1"/>
          <p:nvPr/>
        </p:nvSpPr>
        <p:spPr>
          <a:xfrm>
            <a:off x="6182550" y="1197325"/>
            <a:ext cx="2518800" cy="24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Видеоконтент — это главный тренд </a:t>
            </a:r>
            <a:r>
              <a:rPr lang="en" sz="1200">
                <a:solidFill>
                  <a:schemeClr val="dk1"/>
                </a:solidFill>
              </a:rPr>
              <a:t>маркетинга 2022</a:t>
            </a: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, задача которого продвигать товары и услуги в цифровой среде.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solidFill>
                  <a:schemeClr val="dk1"/>
                </a:solidFill>
              </a:rPr>
              <a:t>По статистике Elite content market, 66% опрошенных предпочитают просмотр короткого ролика, чтобы узнать о продукте. Только 18% готовы прочитать текстовую статью, веб-сайт или пост.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432" name="Google Shape;432;g1acdc0b89d4_0_27"/>
          <p:cNvSpPr txBox="1"/>
          <p:nvPr/>
        </p:nvSpPr>
        <p:spPr>
          <a:xfrm>
            <a:off x="6213600" y="665500"/>
            <a:ext cx="24567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Видеоконтент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433" name="Google Shape;433;g1acdc0b89d4_0_27"/>
          <p:cNvPicPr preferRelativeResize="0"/>
          <p:nvPr/>
        </p:nvPicPr>
        <p:blipFill rotWithShape="1">
          <a:blip r:embed="rId7">
            <a:alphaModFix/>
          </a:blip>
          <a:srcRect b="30" l="2404" r="1800" t="-30"/>
          <a:stretch/>
        </p:blipFill>
        <p:spPr>
          <a:xfrm>
            <a:off x="0" y="1163200"/>
            <a:ext cx="5715927" cy="3977149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g1acdc0b89d4_0_27"/>
          <p:cNvSpPr txBox="1"/>
          <p:nvPr/>
        </p:nvSpPr>
        <p:spPr>
          <a:xfrm>
            <a:off x="6213600" y="3821350"/>
            <a:ext cx="251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https://ziex.by/blog/10-digital-trendov-v-2022-godu-kotorye-vam-stoit-ispolzovat</a:t>
            </a:r>
            <a:endParaRPr sz="1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oogle Shape;439;g12f5016e17f_0_4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g12f5016e17f_0_4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1" name="Google Shape;441;g12f5016e17f_0_440"/>
          <p:cNvGrpSpPr/>
          <p:nvPr/>
        </p:nvGrpSpPr>
        <p:grpSpPr>
          <a:xfrm>
            <a:off x="442577" y="4503791"/>
            <a:ext cx="180499" cy="269166"/>
            <a:chOff x="973124" y="9902793"/>
            <a:chExt cx="396875" cy="591833"/>
          </a:xfrm>
        </p:grpSpPr>
        <p:sp>
          <p:nvSpPr>
            <p:cNvPr id="442" name="Google Shape;442;g12f5016e17f_0_440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3" name="Google Shape;443;g12f5016e17f_0_44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4" name="Google Shape;444;g12f5016e17f_0_44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g12f5016e17f_0_440"/>
          <p:cNvSpPr txBox="1"/>
          <p:nvPr>
            <p:ph idx="4294967295" type="title"/>
          </p:nvPr>
        </p:nvSpPr>
        <p:spPr>
          <a:xfrm>
            <a:off x="436826" y="741000"/>
            <a:ext cx="52623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</a:rPr>
              <a:t>Тренды графического дизайна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46" name="Google Shape;446;g12f5016e17f_0_440"/>
          <p:cNvSpPr txBox="1"/>
          <p:nvPr/>
        </p:nvSpPr>
        <p:spPr>
          <a:xfrm>
            <a:off x="6169750" y="3398825"/>
            <a:ext cx="2305800" cy="10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3D элементы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Приближение к органическому виду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Натуралистичность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447" name="Google Shape;447;g12f5016e17f_0_440"/>
          <p:cNvSpPr txBox="1"/>
          <p:nvPr/>
        </p:nvSpPr>
        <p:spPr>
          <a:xfrm>
            <a:off x="3164375" y="1603650"/>
            <a:ext cx="2202300" cy="8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М</a:t>
            </a:r>
            <a:r>
              <a:rPr lang="en" sz="1200">
                <a:solidFill>
                  <a:schemeClr val="dk1"/>
                </a:solidFill>
              </a:rPr>
              <a:t>инимализм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chemeClr val="dk1"/>
                </a:solidFill>
              </a:rPr>
              <a:t>Простые и персонализированные шрифты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48" name="Google Shape;448;g12f5016e17f_0_4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45050" y="1542088"/>
            <a:ext cx="2017836" cy="2602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g12f5016e17f_0_4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53125" y="1050050"/>
            <a:ext cx="2100700" cy="21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" name="Google Shape;454;g1acdc0b89d4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g1acdc0b89d4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6" name="Google Shape;456;g1acdc0b89d4_0_44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457" name="Google Shape;457;g1acdc0b89d4_0_44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58" name="Google Shape;458;g1acdc0b89d4_0_4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9" name="Google Shape;459;g1acdc0b89d4_0_44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g1acdc0b89d4_0_44"/>
          <p:cNvSpPr txBox="1"/>
          <p:nvPr>
            <p:ph idx="4294967295" type="title"/>
          </p:nvPr>
        </p:nvSpPr>
        <p:spPr>
          <a:xfrm>
            <a:off x="436826" y="1003450"/>
            <a:ext cx="52623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800">
                <a:solidFill>
                  <a:srgbClr val="7A4C90"/>
                </a:solidFill>
              </a:rPr>
              <a:t>Рекомендации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61" name="Google Shape;461;g1acdc0b89d4_0_44"/>
          <p:cNvSpPr txBox="1"/>
          <p:nvPr/>
        </p:nvSpPr>
        <p:spPr>
          <a:xfrm>
            <a:off x="442575" y="1820825"/>
            <a:ext cx="7865700" cy="18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Старайтесь обеспечить максимально-возможное качество продвигаемых кампаний (исходные материалы, тексты, концептуальные основы и т.д</a:t>
            </a: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r>
              <a:rPr lang="en" sz="1300">
                <a:solidFill>
                  <a:schemeClr val="dk1"/>
                </a:solidFill>
              </a:rPr>
              <a:t>).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Придерживайтесь принципа доступности (универсальный дизайн, некоммерческая основа </a:t>
            </a:r>
            <a:r>
              <a:rPr lang="en" sz="1300">
                <a:solidFill>
                  <a:schemeClr val="dk1"/>
                </a:solidFill>
              </a:rPr>
              <a:t>и т.д</a:t>
            </a:r>
            <a:r>
              <a:rPr lang="en" sz="130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r>
              <a:rPr lang="en" sz="1300">
                <a:solidFill>
                  <a:schemeClr val="dk1"/>
                </a:solidFill>
              </a:rPr>
              <a:t>).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Соблюдайте принципы авторского права.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Придерживайтесь политики антиспама.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Учитывайте актуальную социальную повестку.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g1b2209722b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g1b2209722b0_0_0"/>
          <p:cNvSpPr txBox="1"/>
          <p:nvPr/>
        </p:nvSpPr>
        <p:spPr>
          <a:xfrm>
            <a:off x="436825" y="803776"/>
            <a:ext cx="7461900" cy="2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Использованные источники</a:t>
            </a:r>
            <a:endParaRPr b="0" i="0" sz="18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468" name="Google Shape;468;g1b2209722b0_0_0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469" name="Google Shape;469;g1b2209722b0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0" name="Google Shape;470;g1b2209722b0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1" name="Google Shape;471;g1b2209722b0_0_0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472" name="Google Shape;472;g1b2209722b0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73" name="Google Shape;473;g1b2209722b0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74" name="Google Shape;474;g1b2209722b0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09.12.2022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g1b2209722b0_0_0"/>
          <p:cNvSpPr txBox="1"/>
          <p:nvPr/>
        </p:nvSpPr>
        <p:spPr>
          <a:xfrm>
            <a:off x="316100" y="1253025"/>
            <a:ext cx="8000400" cy="24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Ржеусский, А. И. Комплексные маркетинговые коммуникации в НТБ Национального университета "Львовская политехника" [Электронный  ресурс] / А. В. Ржеусский, Н. Э. Кунанец // Научные и технические библиотеки. - 2013. - №7.  −  М. :  Научные и технические библиотеки, 2013 - . –  Режим  доступа: </a:t>
            </a:r>
            <a:r>
              <a:rPr lang="en" sz="11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chrome-extension://efaidnbmnnnibpcajpcglclefindmkaj/viewer.html?pdfurl=https%3A%2F%2Fwww.elibrary.ru%2Fdownload%2Felibrary_20170691_33265969.pdf&amp;clen=2624620&amp;chunk=true</a:t>
            </a:r>
            <a:r>
              <a:rPr lang="en" sz="1100">
                <a:solidFill>
                  <a:schemeClr val="dk1"/>
                </a:solidFill>
              </a:rPr>
              <a:t>,  свободный. –  Загл.  с  экрана. 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Котлер Ф. Основы маркетинга. М. : Прогресс, 2011. С. 248. 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Что такое Digital маркетинг [Электронный ресурс]. URL: </a:t>
            </a:r>
            <a:r>
              <a:rPr lang="en" sz="11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https://www.mango-office.ru/products/calltracking/for-marketing/osnovy/digital-marketing/</a:t>
            </a:r>
            <a:r>
              <a:rPr lang="en" sz="1100">
                <a:solidFill>
                  <a:schemeClr val="dk1"/>
                </a:solidFill>
              </a:rPr>
              <a:t> (дата обращения: 07.12.2022).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Руководство по обеспечению доступности Web-контента (WCAG) 2.0 [Электронный ресурс]. URL: </a:t>
            </a:r>
            <a:r>
              <a:rPr lang="en" sz="1100" u="sng">
                <a:solidFill>
                  <a:schemeClr val="dk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https://www.w3.org/Translations/WCAG20-ru/</a:t>
            </a:r>
            <a:r>
              <a:rPr lang="en" sz="1100">
                <a:solidFill>
                  <a:schemeClr val="dk1"/>
                </a:solidFill>
              </a:rPr>
              <a:t> (дата обращения: 07.12.2022).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Вишнякова, Ю. А. Социальный маркетинг. Инклюзивные формы: учебное пособие для вузов / Ю. А. Вишнякова. — Москва : Издательство Юрайт, 2020. — 140 с. 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n" sz="1100">
                <a:solidFill>
                  <a:schemeClr val="dk1"/>
                </a:solidFill>
              </a:rPr>
              <a:t>10 DIGITAL-ТРЕНДОВ В 2022 ГОДУ, КОТОРЫЕ ВАМ СТОИТ ИСПОЛЬЗОВАТЬ </a:t>
            </a:r>
            <a:r>
              <a:rPr lang="en" sz="1100">
                <a:solidFill>
                  <a:schemeClr val="dk1"/>
                </a:solidFill>
              </a:rPr>
              <a:t>[Электронный ресурс]. URL: </a:t>
            </a:r>
            <a:r>
              <a:rPr lang="en" sz="1100" u="sng">
                <a:solidFill>
                  <a:schemeClr val="dk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https://ziex.by/blog/10-digital-trendov-v-2022-godu-kotorye-vam-stoit-ispolzovat</a:t>
            </a: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sz="1100">
                <a:solidFill>
                  <a:schemeClr val="dk1"/>
                </a:solidFill>
              </a:rPr>
              <a:t>(дата обращения: 07.12.2022</a:t>
            </a:r>
            <a:r>
              <a:rPr lang="en" sz="1100">
                <a:solidFill>
                  <a:schemeClr val="dk1"/>
                </a:solidFill>
              </a:rPr>
              <a:t>)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g1acdc0b89d4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1acdc0b89d4_0_59"/>
          <p:cNvSpPr txBox="1"/>
          <p:nvPr>
            <p:ph type="title"/>
          </p:nvPr>
        </p:nvSpPr>
        <p:spPr>
          <a:xfrm>
            <a:off x="436825" y="1088651"/>
            <a:ext cx="31161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</a:rPr>
              <a:t>Спасибо за внимание!</a:t>
            </a:r>
            <a:endParaRPr sz="1800">
              <a:solidFill>
                <a:srgbClr val="7A4C90"/>
              </a:solidFill>
            </a:endParaRPr>
          </a:p>
        </p:txBody>
      </p:sp>
      <p:sp>
        <p:nvSpPr>
          <p:cNvPr id="482" name="Google Shape;482;g1acdc0b89d4_0_59"/>
          <p:cNvSpPr txBox="1"/>
          <p:nvPr/>
        </p:nvSpPr>
        <p:spPr>
          <a:xfrm>
            <a:off x="499500" y="3353975"/>
            <a:ext cx="5793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E</a:t>
            </a:r>
            <a:r>
              <a:rPr b="0" i="0" lang="en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-mail: </a:t>
            </a:r>
            <a:r>
              <a:rPr b="0" i="0" lang="en" sz="11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4"/>
              </a:rPr>
              <a:t>madina.kabiyeva@nu.edu.kz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3" name="Google Shape;483;g1acdc0b89d4_0_59"/>
          <p:cNvGrpSpPr/>
          <p:nvPr/>
        </p:nvGrpSpPr>
        <p:grpSpPr>
          <a:xfrm>
            <a:off x="556875" y="4503779"/>
            <a:ext cx="1176056" cy="269166"/>
            <a:chOff x="442575" y="4503779"/>
            <a:chExt cx="1176056" cy="269166"/>
          </a:xfrm>
        </p:grpSpPr>
        <p:pic>
          <p:nvPicPr>
            <p:cNvPr id="484" name="Google Shape;484;g1acdc0b89d4_0_5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5" name="Google Shape;485;g1acdc0b89d4_0_5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6" name="Google Shape;486;g1acdc0b89d4_0_59"/>
            <p:cNvGrpSpPr/>
            <p:nvPr/>
          </p:nvGrpSpPr>
          <p:grpSpPr>
            <a:xfrm>
              <a:off x="442575" y="4503779"/>
              <a:ext cx="180499" cy="269166"/>
              <a:chOff x="973124" y="9902793"/>
              <a:chExt cx="396875" cy="591833"/>
            </a:xfrm>
          </p:grpSpPr>
          <p:sp>
            <p:nvSpPr>
              <p:cNvPr id="487" name="Google Shape;487;g1acdc0b89d4_0_59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488" name="Google Shape;488;g1acdc0b89d4_0_59"/>
              <p:cNvPicPr preferRelativeResize="0"/>
              <p:nvPr/>
            </p:nvPicPr>
            <p:blipFill rotWithShape="1">
              <a:blip r:embed="rId7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89" name="Google Shape;489;g1acdc0b89d4_0_59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490" name="Google Shape;490;g1acdc0b89d4_0_59"/>
          <p:cNvPicPr preferRelativeResize="0"/>
          <p:nvPr/>
        </p:nvPicPr>
        <p:blipFill rotWithShape="1">
          <a:blip r:embed="rId8">
            <a:alphaModFix/>
          </a:blip>
          <a:srcRect b="0" l="19" r="29" t="0"/>
          <a:stretch/>
        </p:blipFill>
        <p:spPr>
          <a:xfrm>
            <a:off x="499488" y="1861958"/>
            <a:ext cx="1290819" cy="1290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g16dae1431bf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16dae1431bf_0_0"/>
          <p:cNvSpPr txBox="1"/>
          <p:nvPr/>
        </p:nvSpPr>
        <p:spPr>
          <a:xfrm>
            <a:off x="436825" y="1117450"/>
            <a:ext cx="32040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20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Темы</a:t>
            </a:r>
            <a:endParaRPr b="0" i="0" sz="20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15" name="Google Shape;215;g16dae1431bf_0_0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16" name="Google Shape;216;g16dae1431bf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" name="Google Shape;217;g16dae1431bf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8" name="Google Shape;218;g16dae1431bf_0_0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19" name="Google Shape;219;g16dae1431bf_0_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20" name="Google Shape;220;g16dae1431bf_0_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21" name="Google Shape;221;g16dae1431bf_0_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16dae1431bf_0_0"/>
          <p:cNvSpPr txBox="1"/>
          <p:nvPr/>
        </p:nvSpPr>
        <p:spPr>
          <a:xfrm>
            <a:off x="346525" y="1754675"/>
            <a:ext cx="4684200" cy="15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Маркетинговые инструменты для продвижения библиотек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400"/>
              <a:buAutoNum type="arabicPeriod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Инструменты создания e-mail рассылок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400"/>
              <a:buAutoNum type="arabicPeriod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Библиотека и социальные медиа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22222"/>
              </a:buClr>
              <a:buSzPts val="1400"/>
              <a:buAutoNum type="arabicPeriod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Инструменты создания визуальных материалов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g1a5aa85712f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g1a5aa85712f_0_66"/>
          <p:cNvSpPr txBox="1"/>
          <p:nvPr/>
        </p:nvSpPr>
        <p:spPr>
          <a:xfrm>
            <a:off x="436825" y="1101075"/>
            <a:ext cx="32040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2000" u="none" cap="none" strike="noStrike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Тема 1</a:t>
            </a:r>
            <a:endParaRPr b="0" i="0" sz="20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29" name="Google Shape;229;g1a5aa85712f_0_66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30" name="Google Shape;230;g1a5aa85712f_0_6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" name="Google Shape;231;g1a5aa85712f_0_6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32" name="Google Shape;232;g1a5aa85712f_0_66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33" name="Google Shape;233;g1a5aa85712f_0_66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34" name="Google Shape;234;g1a5aa85712f_0_66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35" name="Google Shape;235;g1a5aa85712f_0_66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1a5aa85712f_0_66"/>
          <p:cNvSpPr txBox="1"/>
          <p:nvPr/>
        </p:nvSpPr>
        <p:spPr>
          <a:xfrm>
            <a:off x="436825" y="1684225"/>
            <a:ext cx="3204000" cy="14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22222"/>
                </a:solidFill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Маркетинговые инструменты для продвижения библиотек</a:t>
            </a:r>
            <a:endParaRPr i="0" sz="2100" u="none" cap="none" strike="noStrike">
              <a:solidFill>
                <a:schemeClr val="dk1"/>
              </a:solidFill>
              <a:latin typeface="Prata"/>
              <a:ea typeface="Prata"/>
              <a:cs typeface="Prata"/>
              <a:sym typeface="Prat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g1a5aa85712f_0_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1a5aa85712f_0_80"/>
          <p:cNvSpPr txBox="1"/>
          <p:nvPr/>
        </p:nvSpPr>
        <p:spPr>
          <a:xfrm>
            <a:off x="436825" y="1176150"/>
            <a:ext cx="3204000" cy="3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20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Вопросы</a:t>
            </a:r>
            <a:endParaRPr b="0" i="0" sz="2000" u="none" cap="none" strike="noStrike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43" name="Google Shape;243;g1a5aa85712f_0_80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44" name="Google Shape;244;g1a5aa85712f_0_8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" name="Google Shape;245;g1a5aa85712f_0_8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46" name="Google Shape;246;g1a5aa85712f_0_80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47" name="Google Shape;247;g1a5aa85712f_0_80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48" name="Google Shape;248;g1a5aa85712f_0_8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49" name="Google Shape;249;g1a5aa85712f_0_80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1a5aa85712f_0_80"/>
          <p:cNvSpPr txBox="1"/>
          <p:nvPr/>
        </p:nvSpPr>
        <p:spPr>
          <a:xfrm>
            <a:off x="354775" y="1878563"/>
            <a:ext cx="4684200" cy="17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Современная библиотека и маркетинг.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Маркетинговые инструменты коммуникации.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Веб-сайт, email маркетинг и социальные сети.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</a:rPr>
              <a:t>Цифровые маркетинговые тренды. 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Маркетинг и авторское право.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acb5199a14_0_65"/>
          <p:cNvSpPr/>
          <p:nvPr/>
        </p:nvSpPr>
        <p:spPr>
          <a:xfrm>
            <a:off x="6865100" y="-4350"/>
            <a:ext cx="2285700" cy="5143500"/>
          </a:xfrm>
          <a:prstGeom prst="rect">
            <a:avLst/>
          </a:prstGeom>
          <a:solidFill>
            <a:srgbClr val="986BA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g1acb5199a14_0_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3975" y="11"/>
            <a:ext cx="2287949" cy="5143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1acb5199a14_0_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849" y="4529126"/>
            <a:ext cx="905782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g1acb5199a14_0_6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2712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g1acb5199a14_0_65"/>
          <p:cNvGrpSpPr/>
          <p:nvPr/>
        </p:nvGrpSpPr>
        <p:grpSpPr>
          <a:xfrm>
            <a:off x="442576" y="4503785"/>
            <a:ext cx="180499" cy="269166"/>
            <a:chOff x="973124" y="9902793"/>
            <a:chExt cx="396875" cy="591833"/>
          </a:xfrm>
        </p:grpSpPr>
        <p:sp>
          <p:nvSpPr>
            <p:cNvPr id="260" name="Google Shape;260;g1acb5199a14_0_65"/>
            <p:cNvSpPr/>
            <p:nvPr/>
          </p:nvSpPr>
          <p:spPr>
            <a:xfrm>
              <a:off x="973124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1" name="Google Shape;261;g1acb5199a14_0_6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102021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2" name="Google Shape;262;g1acb5199a14_0_65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1acb5199a14_0_65"/>
          <p:cNvPicPr preferRelativeResize="0"/>
          <p:nvPr/>
        </p:nvPicPr>
        <p:blipFill rotWithShape="1">
          <a:blip r:embed="rId7">
            <a:alphaModFix/>
          </a:blip>
          <a:srcRect b="0" l="31304" r="31281" t="0"/>
          <a:stretch/>
        </p:blipFill>
        <p:spPr>
          <a:xfrm>
            <a:off x="3752650" y="0"/>
            <a:ext cx="311132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1acb5199a14_0_65"/>
          <p:cNvSpPr txBox="1"/>
          <p:nvPr/>
        </p:nvSpPr>
        <p:spPr>
          <a:xfrm>
            <a:off x="436825" y="719063"/>
            <a:ext cx="26460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600">
                <a:solidFill>
                  <a:srgbClr val="7A4C90"/>
                </a:solidFill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Современная библиотека и маркетинг</a:t>
            </a:r>
            <a:endParaRPr sz="1600">
              <a:solidFill>
                <a:schemeClr val="dk2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sp>
        <p:nvSpPr>
          <p:cNvPr id="265" name="Google Shape;265;g1acb5199a14_0_65"/>
          <p:cNvSpPr txBox="1"/>
          <p:nvPr>
            <p:ph idx="4294967295" type="title"/>
          </p:nvPr>
        </p:nvSpPr>
        <p:spPr>
          <a:xfrm>
            <a:off x="363075" y="1434100"/>
            <a:ext cx="3176400" cy="27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050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Библиотека превращается в менеджера, маркетолога, промоутера интеллектуального капитала.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Стремительное развитие Интернета заставляет библиотеку постоянно совершенствовать свою деятельность, чтобы доказать свою конкурентоспособность на рынке информации, внедрять инновации, создавать собственные информационные ресурсы и новые библиотечно-информационные услуги [5, с. 33]. 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g19c40583980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g19c40583980_0_2"/>
          <p:cNvSpPr txBox="1"/>
          <p:nvPr/>
        </p:nvSpPr>
        <p:spPr>
          <a:xfrm>
            <a:off x="436825" y="1150225"/>
            <a:ext cx="4454700" cy="8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25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Маркетинговые</a:t>
            </a:r>
            <a:endParaRPr sz="25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25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коммуникации</a:t>
            </a:r>
            <a:endParaRPr sz="2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72" name="Google Shape;272;g19c40583980_0_2"/>
          <p:cNvGrpSpPr/>
          <p:nvPr/>
        </p:nvGrpSpPr>
        <p:grpSpPr>
          <a:xfrm>
            <a:off x="556877" y="4503791"/>
            <a:ext cx="1176054" cy="269166"/>
            <a:chOff x="442577" y="4503791"/>
            <a:chExt cx="1176054" cy="269166"/>
          </a:xfrm>
        </p:grpSpPr>
        <p:pic>
          <p:nvPicPr>
            <p:cNvPr id="273" name="Google Shape;273;g19c40583980_0_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4" name="Google Shape;274;g19c40583980_0_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5" name="Google Shape;275;g19c40583980_0_2"/>
            <p:cNvGrpSpPr/>
            <p:nvPr/>
          </p:nvGrpSpPr>
          <p:grpSpPr>
            <a:xfrm>
              <a:off x="442577" y="4503791"/>
              <a:ext cx="180499" cy="269166"/>
              <a:chOff x="973124" y="9902793"/>
              <a:chExt cx="396875" cy="591833"/>
            </a:xfrm>
          </p:grpSpPr>
          <p:sp>
            <p:nvSpPr>
              <p:cNvPr id="276" name="Google Shape;276;g19c40583980_0_2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77" name="Google Shape;277;g19c40583980_0_2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78" name="Google Shape;278;g19c40583980_0_2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09.12.2022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g19c40583980_0_2"/>
          <p:cNvSpPr txBox="1"/>
          <p:nvPr/>
        </p:nvSpPr>
        <p:spPr>
          <a:xfrm>
            <a:off x="436825" y="2202100"/>
            <a:ext cx="4528500" cy="9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53535"/>
                </a:solidFill>
              </a:rPr>
              <a:t>— </a:t>
            </a:r>
            <a:r>
              <a:rPr lang="en"/>
              <a:t>это </a:t>
            </a:r>
            <a:r>
              <a:rPr b="1" lang="en"/>
              <a:t>средства</a:t>
            </a:r>
            <a:r>
              <a:rPr lang="en"/>
              <a:t>, с помощью которых фирмы пытаются </a:t>
            </a:r>
            <a:r>
              <a:rPr b="1" i="1" lang="en"/>
              <a:t>информировать</a:t>
            </a:r>
            <a:r>
              <a:rPr b="1" lang="en"/>
              <a:t>, </a:t>
            </a:r>
            <a:r>
              <a:rPr b="1" i="1" lang="en"/>
              <a:t>убеждать</a:t>
            </a:r>
            <a:r>
              <a:rPr lang="en"/>
              <a:t> и </a:t>
            </a:r>
            <a:r>
              <a:rPr b="1" i="1" lang="en"/>
              <a:t>напоминать</a:t>
            </a:r>
            <a:r>
              <a:rPr lang="en"/>
              <a:t> потребителям, напрямую или косвенно, о своих товарах и торговых марках.</a:t>
            </a:r>
            <a:endParaRPr sz="1200">
              <a:solidFill>
                <a:srgbClr val="222222"/>
              </a:solidFill>
              <a:highlight>
                <a:schemeClr val="lt1"/>
              </a:highlight>
            </a:endParaRPr>
          </a:p>
        </p:txBody>
      </p:sp>
      <p:sp>
        <p:nvSpPr>
          <p:cNvPr id="280" name="Google Shape;280;g19c40583980_0_2"/>
          <p:cNvSpPr txBox="1"/>
          <p:nvPr/>
        </p:nvSpPr>
        <p:spPr>
          <a:xfrm>
            <a:off x="3717175" y="4444917"/>
            <a:ext cx="50196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rgbClr val="838383"/>
                </a:solidFill>
              </a:rPr>
              <a:t>Котлер Ф. </a:t>
            </a:r>
            <a:r>
              <a:rPr lang="en" sz="1000">
                <a:solidFill>
                  <a:srgbClr val="838383"/>
                </a:solidFill>
              </a:rPr>
              <a:t>Основы маркетинга. М. : Прогресс, 2011. С. 248. </a:t>
            </a:r>
            <a:endParaRPr sz="1000">
              <a:solidFill>
                <a:srgbClr val="838383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g1a4b0d25e3f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00118" y="0"/>
            <a:ext cx="5143522" cy="5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1a4b0d25e3f_0_55"/>
          <p:cNvSpPr txBox="1"/>
          <p:nvPr/>
        </p:nvSpPr>
        <p:spPr>
          <a:xfrm>
            <a:off x="436825" y="887063"/>
            <a:ext cx="5773800" cy="5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7A4C90"/>
                </a:solidFill>
                <a:latin typeface="Prata"/>
                <a:ea typeface="Prata"/>
                <a:cs typeface="Prata"/>
                <a:sym typeface="Prata"/>
              </a:rPr>
              <a:t>Маркетинговые инструменты коммуникации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20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grpSp>
        <p:nvGrpSpPr>
          <p:cNvPr id="287" name="Google Shape;287;g1a4b0d25e3f_0_55"/>
          <p:cNvGrpSpPr/>
          <p:nvPr/>
        </p:nvGrpSpPr>
        <p:grpSpPr>
          <a:xfrm>
            <a:off x="556876" y="4503785"/>
            <a:ext cx="1176055" cy="269166"/>
            <a:chOff x="442576" y="4503785"/>
            <a:chExt cx="1176055" cy="269166"/>
          </a:xfrm>
        </p:grpSpPr>
        <p:pic>
          <p:nvPicPr>
            <p:cNvPr id="288" name="Google Shape;288;g1a4b0d25e3f_0_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12849" y="4529126"/>
              <a:ext cx="905782" cy="91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9" name="Google Shape;289;g1a4b0d25e3f_0_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12712" y="4655680"/>
              <a:ext cx="840328" cy="9189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90" name="Google Shape;290;g1a4b0d25e3f_0_55"/>
            <p:cNvGrpSpPr/>
            <p:nvPr/>
          </p:nvGrpSpPr>
          <p:grpSpPr>
            <a:xfrm>
              <a:off x="442576" y="4503785"/>
              <a:ext cx="180499" cy="269166"/>
              <a:chOff x="973124" y="9902793"/>
              <a:chExt cx="396875" cy="591833"/>
            </a:xfrm>
          </p:grpSpPr>
          <p:sp>
            <p:nvSpPr>
              <p:cNvPr id="291" name="Google Shape;291;g1a4b0d25e3f_0_55"/>
              <p:cNvSpPr/>
              <p:nvPr/>
            </p:nvSpPr>
            <p:spPr>
              <a:xfrm>
                <a:off x="973124" y="9902806"/>
                <a:ext cx="396875" cy="591820"/>
              </a:xfrm>
              <a:custGeom>
                <a:rect b="b" l="l" r="r" t="t"/>
                <a:pathLst>
                  <a:path extrusionOk="0" h="591820" w="396875">
                    <a:moveTo>
                      <a:pt x="274015" y="353999"/>
                    </a:moveTo>
                    <a:lnTo>
                      <a:pt x="259816" y="312775"/>
                    </a:lnTo>
                    <a:lnTo>
                      <a:pt x="217766" y="287337"/>
                    </a:lnTo>
                    <a:lnTo>
                      <a:pt x="200253" y="285978"/>
                    </a:lnTo>
                    <a:lnTo>
                      <a:pt x="186258" y="287007"/>
                    </a:lnTo>
                    <a:lnTo>
                      <a:pt x="174523" y="289864"/>
                    </a:lnTo>
                    <a:lnTo>
                      <a:pt x="164541" y="294233"/>
                    </a:lnTo>
                    <a:lnTo>
                      <a:pt x="155816" y="299758"/>
                    </a:lnTo>
                    <a:lnTo>
                      <a:pt x="178371" y="258546"/>
                    </a:lnTo>
                    <a:lnTo>
                      <a:pt x="182841" y="231736"/>
                    </a:lnTo>
                    <a:lnTo>
                      <a:pt x="166484" y="207594"/>
                    </a:lnTo>
                    <a:lnTo>
                      <a:pt x="126542" y="174371"/>
                    </a:lnTo>
                    <a:lnTo>
                      <a:pt x="126771" y="338061"/>
                    </a:lnTo>
                    <a:lnTo>
                      <a:pt x="126504" y="381088"/>
                    </a:lnTo>
                    <a:lnTo>
                      <a:pt x="151498" y="443865"/>
                    </a:lnTo>
                    <a:lnTo>
                      <a:pt x="186893" y="461352"/>
                    </a:lnTo>
                    <a:lnTo>
                      <a:pt x="227914" y="457060"/>
                    </a:lnTo>
                    <a:lnTo>
                      <a:pt x="265023" y="421995"/>
                    </a:lnTo>
                    <a:lnTo>
                      <a:pt x="237528" y="433616"/>
                    </a:lnTo>
                    <a:lnTo>
                      <a:pt x="210870" y="436321"/>
                    </a:lnTo>
                    <a:lnTo>
                      <a:pt x="166712" y="411645"/>
                    </a:lnTo>
                    <a:lnTo>
                      <a:pt x="156044" y="376593"/>
                    </a:lnTo>
                    <a:lnTo>
                      <a:pt x="156718" y="362369"/>
                    </a:lnTo>
                    <a:lnTo>
                      <a:pt x="161124" y="345833"/>
                    </a:lnTo>
                    <a:lnTo>
                      <a:pt x="170370" y="332892"/>
                    </a:lnTo>
                    <a:lnTo>
                      <a:pt x="183413" y="324091"/>
                    </a:lnTo>
                    <a:lnTo>
                      <a:pt x="199186" y="319989"/>
                    </a:lnTo>
                    <a:lnTo>
                      <a:pt x="214833" y="320916"/>
                    </a:lnTo>
                    <a:lnTo>
                      <a:pt x="228803" y="326402"/>
                    </a:lnTo>
                    <a:lnTo>
                      <a:pt x="239115" y="337337"/>
                    </a:lnTo>
                    <a:lnTo>
                      <a:pt x="243814" y="354571"/>
                    </a:lnTo>
                    <a:lnTo>
                      <a:pt x="242049" y="365594"/>
                    </a:lnTo>
                    <a:lnTo>
                      <a:pt x="236372" y="375666"/>
                    </a:lnTo>
                    <a:lnTo>
                      <a:pt x="227330" y="382752"/>
                    </a:lnTo>
                    <a:lnTo>
                      <a:pt x="215468" y="384835"/>
                    </a:lnTo>
                    <a:lnTo>
                      <a:pt x="225818" y="374129"/>
                    </a:lnTo>
                    <a:lnTo>
                      <a:pt x="226009" y="364731"/>
                    </a:lnTo>
                    <a:lnTo>
                      <a:pt x="224637" y="354431"/>
                    </a:lnTo>
                    <a:lnTo>
                      <a:pt x="220268" y="346697"/>
                    </a:lnTo>
                    <a:lnTo>
                      <a:pt x="213156" y="341744"/>
                    </a:lnTo>
                    <a:lnTo>
                      <a:pt x="203555" y="339788"/>
                    </a:lnTo>
                    <a:lnTo>
                      <a:pt x="192570" y="342176"/>
                    </a:lnTo>
                    <a:lnTo>
                      <a:pt x="183832" y="348945"/>
                    </a:lnTo>
                    <a:lnTo>
                      <a:pt x="178041" y="359257"/>
                    </a:lnTo>
                    <a:lnTo>
                      <a:pt x="175907" y="372262"/>
                    </a:lnTo>
                    <a:lnTo>
                      <a:pt x="177825" y="385737"/>
                    </a:lnTo>
                    <a:lnTo>
                      <a:pt x="212394" y="413664"/>
                    </a:lnTo>
                    <a:lnTo>
                      <a:pt x="222656" y="414083"/>
                    </a:lnTo>
                    <a:lnTo>
                      <a:pt x="232956" y="412280"/>
                    </a:lnTo>
                    <a:lnTo>
                      <a:pt x="244195" y="408241"/>
                    </a:lnTo>
                    <a:lnTo>
                      <a:pt x="258165" y="398665"/>
                    </a:lnTo>
                    <a:lnTo>
                      <a:pt x="267385" y="386359"/>
                    </a:lnTo>
                    <a:lnTo>
                      <a:pt x="272453" y="371424"/>
                    </a:lnTo>
                    <a:lnTo>
                      <a:pt x="274015" y="353999"/>
                    </a:lnTo>
                    <a:close/>
                  </a:path>
                  <a:path extrusionOk="0" h="591820" w="396875">
                    <a:moveTo>
                      <a:pt x="396417" y="299770"/>
                    </a:moveTo>
                    <a:lnTo>
                      <a:pt x="283489" y="299770"/>
                    </a:lnTo>
                    <a:lnTo>
                      <a:pt x="283502" y="393128"/>
                    </a:lnTo>
                    <a:lnTo>
                      <a:pt x="279552" y="417055"/>
                    </a:lnTo>
                    <a:lnTo>
                      <a:pt x="265569" y="445185"/>
                    </a:lnTo>
                    <a:lnTo>
                      <a:pt x="238290" y="468579"/>
                    </a:lnTo>
                    <a:lnTo>
                      <a:pt x="194437" y="478358"/>
                    </a:lnTo>
                    <a:lnTo>
                      <a:pt x="161150" y="470776"/>
                    </a:lnTo>
                    <a:lnTo>
                      <a:pt x="135369" y="451040"/>
                    </a:lnTo>
                    <a:lnTo>
                      <a:pt x="118706" y="423659"/>
                    </a:lnTo>
                    <a:lnTo>
                      <a:pt x="112788" y="393128"/>
                    </a:lnTo>
                    <a:lnTo>
                      <a:pt x="112788" y="299770"/>
                    </a:lnTo>
                    <a:lnTo>
                      <a:pt x="0" y="299770"/>
                    </a:lnTo>
                    <a:lnTo>
                      <a:pt x="38" y="387654"/>
                    </a:lnTo>
                    <a:lnTo>
                      <a:pt x="812" y="430110"/>
                    </a:lnTo>
                    <a:lnTo>
                      <a:pt x="7213" y="481253"/>
                    </a:lnTo>
                    <a:lnTo>
                      <a:pt x="32232" y="527837"/>
                    </a:lnTo>
                    <a:lnTo>
                      <a:pt x="78803" y="566966"/>
                    </a:lnTo>
                    <a:lnTo>
                      <a:pt x="114655" y="581075"/>
                    </a:lnTo>
                    <a:lnTo>
                      <a:pt x="155130" y="589127"/>
                    </a:lnTo>
                    <a:lnTo>
                      <a:pt x="198221" y="591693"/>
                    </a:lnTo>
                    <a:lnTo>
                      <a:pt x="241300" y="589127"/>
                    </a:lnTo>
                    <a:lnTo>
                      <a:pt x="281762" y="581075"/>
                    </a:lnTo>
                    <a:lnTo>
                      <a:pt x="317614" y="566966"/>
                    </a:lnTo>
                    <a:lnTo>
                      <a:pt x="364172" y="527837"/>
                    </a:lnTo>
                    <a:lnTo>
                      <a:pt x="389204" y="481253"/>
                    </a:lnTo>
                    <a:lnTo>
                      <a:pt x="395617" y="430110"/>
                    </a:lnTo>
                    <a:lnTo>
                      <a:pt x="396417" y="365366"/>
                    </a:lnTo>
                    <a:lnTo>
                      <a:pt x="396417" y="299770"/>
                    </a:lnTo>
                    <a:close/>
                  </a:path>
                  <a:path extrusionOk="0" h="591820" w="396875">
                    <a:moveTo>
                      <a:pt x="396417" y="0"/>
                    </a:moveTo>
                    <a:lnTo>
                      <a:pt x="283502" y="0"/>
                    </a:lnTo>
                    <a:lnTo>
                      <a:pt x="283464" y="149123"/>
                    </a:lnTo>
                    <a:lnTo>
                      <a:pt x="113030" y="0"/>
                    </a:lnTo>
                    <a:lnTo>
                      <a:pt x="0" y="0"/>
                    </a:lnTo>
                    <a:lnTo>
                      <a:pt x="0" y="285978"/>
                    </a:lnTo>
                    <a:lnTo>
                      <a:pt x="112725" y="285978"/>
                    </a:lnTo>
                    <a:lnTo>
                      <a:pt x="112610" y="145135"/>
                    </a:lnTo>
                    <a:lnTo>
                      <a:pt x="283502" y="285978"/>
                    </a:lnTo>
                    <a:lnTo>
                      <a:pt x="396417" y="285978"/>
                    </a:lnTo>
                    <a:lnTo>
                      <a:pt x="396417" y="0"/>
                    </a:lnTo>
                    <a:close/>
                  </a:path>
                </a:pathLst>
              </a:custGeom>
              <a:solidFill>
                <a:srgbClr val="E4B555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t/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92" name="Google Shape;292;g1a4b0d25e3f_0_5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102021" y="9902793"/>
                <a:ext cx="140760" cy="12003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293" name="Google Shape;293;g1a4b0d25e3f_0_55"/>
          <p:cNvSpPr txBox="1"/>
          <p:nvPr/>
        </p:nvSpPr>
        <p:spPr>
          <a:xfrm>
            <a:off x="436836" y="318069"/>
            <a:ext cx="18642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1a4b0d25e3f_0_55"/>
          <p:cNvSpPr txBox="1"/>
          <p:nvPr/>
        </p:nvSpPr>
        <p:spPr>
          <a:xfrm>
            <a:off x="354900" y="1346013"/>
            <a:ext cx="70062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838383"/>
                </a:solidFill>
              </a:rPr>
              <a:t>Распространенные маркетинговые коммуникационные инструменты</a:t>
            </a:r>
            <a:endParaRPr sz="1200">
              <a:solidFill>
                <a:srgbClr val="838383"/>
              </a:solidFill>
            </a:endParaRPr>
          </a:p>
        </p:txBody>
      </p:sp>
      <p:sp>
        <p:nvSpPr>
          <p:cNvPr id="295" name="Google Shape;295;g1a4b0d25e3f_0_55"/>
          <p:cNvSpPr txBox="1"/>
          <p:nvPr/>
        </p:nvSpPr>
        <p:spPr>
          <a:xfrm>
            <a:off x="271650" y="1663450"/>
            <a:ext cx="7006200" cy="25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Контент-маркетинг (публикации на тематических сайтах, в блоге и др.)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Email-маркетинг (почтовая рассылка)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SMM (продвижение в социальных сетях)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Таргетированная реклама в социальных сетях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Контекстная реклама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Медийная реклама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Наружная реклама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Партнерские программы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Сайт компании</a:t>
            </a:r>
            <a:endParaRPr sz="1300"/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Аудио и видео-реклама (реклама в подкастах, онлайн-радио и др.)</a:t>
            </a:r>
            <a:endParaRPr sz="1300">
              <a:solidFill>
                <a:srgbClr val="83838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acb5199a14_0_82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1" name="Google Shape;301;g1acb5199a14_0_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388" y="-1056"/>
            <a:ext cx="2858450" cy="116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1acb5199a14_0_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1acb5199a14_0_8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Google Shape;304;g1acb5199a14_0_82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305" name="Google Shape;305;g1acb5199a14_0_82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6" name="Google Shape;306;g1acb5199a14_0_8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7" name="Google Shape;307;g1acb5199a14_0_82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1acb5199a14_0_82"/>
          <p:cNvSpPr txBox="1"/>
          <p:nvPr/>
        </p:nvSpPr>
        <p:spPr>
          <a:xfrm>
            <a:off x="6182550" y="1116488"/>
            <a:ext cx="2526900" cy="30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Сайт Библиотеки НУ, на практике, является важнейшим звеном маркетинговых коммуникаций.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На нем представлены основные разделы информирования, анонсирования и непосредственной коммуникации.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На сайте пользователи могут найти актуальный календарь событий, текущие новости и объявления, секцию FAQ (набор самых распространенных вопросов с ответами на них), а также онлайн-чат и мн др.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09" name="Google Shape;309;g1acb5199a14_0_82"/>
          <p:cNvSpPr txBox="1"/>
          <p:nvPr/>
        </p:nvSpPr>
        <p:spPr>
          <a:xfrm>
            <a:off x="6182550" y="653313"/>
            <a:ext cx="31041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u="sng">
                <a:solidFill>
                  <a:schemeClr val="hlink"/>
                </a:solidFill>
                <a:latin typeface="Prata"/>
                <a:ea typeface="Prata"/>
                <a:cs typeface="Prata"/>
                <a:sym typeface="Prata"/>
                <a:hlinkClick r:id="rId7"/>
              </a:rPr>
              <a:t>Веб-сайт</a:t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  <a:p>
            <a:pPr indent="0" lvl="0" marL="0" marR="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10" name="Google Shape;310;g1acb5199a14_0_82"/>
          <p:cNvPicPr preferRelativeResize="0"/>
          <p:nvPr/>
        </p:nvPicPr>
        <p:blipFill rotWithShape="1">
          <a:blip r:embed="rId8">
            <a:alphaModFix/>
          </a:blip>
          <a:srcRect b="0" l="1370" r="-1370" t="0"/>
          <a:stretch/>
        </p:blipFill>
        <p:spPr>
          <a:xfrm>
            <a:off x="-788800" y="463875"/>
            <a:ext cx="7819259" cy="5211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acb5199a14_0_99"/>
          <p:cNvSpPr/>
          <p:nvPr/>
        </p:nvSpPr>
        <p:spPr>
          <a:xfrm>
            <a:off x="2857295" y="0"/>
            <a:ext cx="2858624" cy="1163212"/>
          </a:xfrm>
          <a:custGeom>
            <a:rect b="b" l="l" r="r" t="t"/>
            <a:pathLst>
              <a:path extrusionOk="0" h="2556510" w="6282690">
                <a:moveTo>
                  <a:pt x="6282520" y="0"/>
                </a:moveTo>
                <a:lnTo>
                  <a:pt x="0" y="0"/>
                </a:lnTo>
                <a:lnTo>
                  <a:pt x="0" y="2556068"/>
                </a:lnTo>
                <a:lnTo>
                  <a:pt x="6282520" y="2556068"/>
                </a:lnTo>
                <a:lnTo>
                  <a:pt x="62825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6" name="Google Shape;316;g1acb5199a14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388" y="-1056"/>
            <a:ext cx="2858450" cy="1165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1acb5199a14_0_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53247" y="4529126"/>
            <a:ext cx="905781" cy="91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acb5199a14_0_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10" y="4655680"/>
            <a:ext cx="840328" cy="91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9" name="Google Shape;319;g1acb5199a14_0_99"/>
          <p:cNvGrpSpPr/>
          <p:nvPr/>
        </p:nvGrpSpPr>
        <p:grpSpPr>
          <a:xfrm>
            <a:off x="6182545" y="4503785"/>
            <a:ext cx="180499" cy="269166"/>
            <a:chOff x="13594030" y="9902793"/>
            <a:chExt cx="396875" cy="591833"/>
          </a:xfrm>
        </p:grpSpPr>
        <p:sp>
          <p:nvSpPr>
            <p:cNvPr id="320" name="Google Shape;320;g1acb5199a14_0_99"/>
            <p:cNvSpPr/>
            <p:nvPr/>
          </p:nvSpPr>
          <p:spPr>
            <a:xfrm>
              <a:off x="13594030" y="9902806"/>
              <a:ext cx="396875" cy="591820"/>
            </a:xfrm>
            <a:custGeom>
              <a:rect b="b" l="l" r="r" t="t"/>
              <a:pathLst>
                <a:path extrusionOk="0" h="591820" w="396875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</a:path>
                <a:path extrusionOk="0" h="591820" w="396875"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</a:path>
                <a:path extrusionOk="0" h="591820" w="396875"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1" name="Google Shape;321;g1acb5199a14_0_9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722923" y="9902793"/>
              <a:ext cx="140760" cy="1200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2" name="Google Shape;322;g1acb5199a14_0_99"/>
          <p:cNvSpPr txBox="1"/>
          <p:nvPr/>
        </p:nvSpPr>
        <p:spPr>
          <a:xfrm>
            <a:off x="436836" y="318069"/>
            <a:ext cx="18642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2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 sz="900">
                <a:solidFill>
                  <a:schemeClr val="dk1"/>
                </a:solidFill>
              </a:rPr>
              <a:t>9</a:t>
            </a:r>
            <a:r>
              <a:rPr b="0" i="0" lang="en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.12.2022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g1acb5199a14_0_99"/>
          <p:cNvSpPr txBox="1"/>
          <p:nvPr/>
        </p:nvSpPr>
        <p:spPr>
          <a:xfrm>
            <a:off x="6182550" y="1692775"/>
            <a:ext cx="2518800" cy="18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Инструмент, обладающий наибольшей эффективностью в продвижении услуг, 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а также улучшения осведомленности пользователей (читателей), партнеров 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и других членов целевой </a:t>
            </a:r>
            <a:endParaRPr sz="12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аудитории.</a:t>
            </a:r>
            <a:endParaRPr sz="1200">
              <a:solidFill>
                <a:srgbClr val="83838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324" name="Google Shape;324;g1acb5199a14_0_99"/>
          <p:cNvSpPr txBox="1"/>
          <p:nvPr/>
        </p:nvSpPr>
        <p:spPr>
          <a:xfrm>
            <a:off x="6182550" y="1163188"/>
            <a:ext cx="31041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2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7A4C90"/>
                </a:solidFill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E</a:t>
            </a:r>
            <a:r>
              <a:rPr lang="en" sz="1900">
                <a:solidFill>
                  <a:srgbClr val="7A4C90"/>
                </a:solidFill>
                <a:highlight>
                  <a:schemeClr val="lt1"/>
                </a:highlight>
                <a:latin typeface="Prata"/>
                <a:ea typeface="Prata"/>
                <a:cs typeface="Prata"/>
                <a:sym typeface="Prata"/>
              </a:rPr>
              <a:t>-mail рассылка</a:t>
            </a:r>
            <a:endParaRPr sz="1900">
              <a:solidFill>
                <a:srgbClr val="7A4C90"/>
              </a:solidFill>
              <a:latin typeface="Prata"/>
              <a:ea typeface="Prata"/>
              <a:cs typeface="Prata"/>
              <a:sym typeface="Prata"/>
            </a:endParaRPr>
          </a:p>
        </p:txBody>
      </p:sp>
      <p:pic>
        <p:nvPicPr>
          <p:cNvPr id="325" name="Google Shape;325;g1acb5199a14_0_9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-903825" y="496750"/>
            <a:ext cx="7819259" cy="5211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Nude Presentation by Slidesgo">
  <a:themeElements>
    <a:clrScheme name="Simple Light">
      <a:dk1>
        <a:srgbClr val="353535"/>
      </a:dk1>
      <a:lt1>
        <a:srgbClr val="F9F9F9"/>
      </a:lt1>
      <a:dk2>
        <a:srgbClr val="E2E9F1"/>
      </a:dk2>
      <a:lt2>
        <a:srgbClr val="838383"/>
      </a:lt2>
      <a:accent1>
        <a:srgbClr val="9FC4E8"/>
      </a:accent1>
      <a:accent2>
        <a:srgbClr val="7EB7ED"/>
      </a:accent2>
      <a:accent3>
        <a:srgbClr val="489CEA"/>
      </a:accent3>
      <a:accent4>
        <a:srgbClr val="DAA7AE"/>
      </a:accent4>
      <a:accent5>
        <a:srgbClr val="D88993"/>
      </a:accent5>
      <a:accent6>
        <a:srgbClr val="CC5968"/>
      </a:accent6>
      <a:hlink>
        <a:srgbClr val="3535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