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46" Type="http://schemas.openxmlformats.org/officeDocument/2006/relationships/slide" Target="slides/slide41.xml"/><Relationship Id="rId23" Type="http://schemas.openxmlformats.org/officeDocument/2006/relationships/slide" Target="slides/slide18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b0d101aade_0_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" name="Google Shape;41;gb0d101aade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673a57ab2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e673a57ab2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673a57ab2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e673a57ab2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673a57ab2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e673a57ab2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673a57ab2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e673a57ab2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673a57ab2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e673a57ab2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673a57ab2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e673a57ab2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e673a57ab2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e673a57ab2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e673a57ab2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e673a57ab2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673a57ab2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e673a57ab2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e673a57ab2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e673a57ab2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e5a7d521e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ge5a7d521e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673a57ab2_0_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e673a57ab2_0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673a57ab2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673a57ab2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673a57ab2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e673a57ab2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e673a57ab2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e673a57ab2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e673a57ab2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e673a57ab2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e673a57ab2_0_3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e673a57ab2_0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673a57ab2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673a57ab2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e673a57ab2_0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e673a57ab2_0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e673a57ab2_0_3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e673a57ab2_0_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e673a57ab2_0_3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e673a57ab2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e673a57ab2_0_4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e673a57ab2_0_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e673a57ab2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e673a57ab2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e673a57ab2_0_3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e673a57ab2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673a57ab2_0_3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e673a57ab2_0_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e673a57ab2_0_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e673a57ab2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673a57ab2_0_4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e673a57ab2_0_4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e673a57ab2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e673a57ab2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e673a57ab2_0_4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e673a57ab2_0_4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673a57ab2_0_4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673a57ab2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e673a57ab2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e673a57ab2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e673a57ab2_0_4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e673a57ab2_0_4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e673a57ab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e673a57ab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b0d101aade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b0d101aade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e673a57ab2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e673a57ab2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e673a57ab2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e673a57ab2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e673a57ab2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e673a57ab2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e673a57ab2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e673a57ab2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e673a57ab2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e673a57ab2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e673a57ab2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e673a57ab2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3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3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b="28321" l="3247" r="3712" t="25588"/>
          <a:stretch/>
        </p:blipFill>
        <p:spPr>
          <a:xfrm>
            <a:off x="-549130" y="1928988"/>
            <a:ext cx="10242250" cy="3588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" name="Google Shape;18;p3"/>
          <p:cNvSpPr txBox="1"/>
          <p:nvPr>
            <p:ph idx="1" type="body"/>
          </p:nvPr>
        </p:nvSpPr>
        <p:spPr>
          <a:xfrm>
            <a:off x="311700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2" type="body"/>
          </p:nvPr>
        </p:nvSpPr>
        <p:spPr>
          <a:xfrm>
            <a:off x="4832400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20" name="Google Shape;20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42679" y="2122885"/>
            <a:ext cx="2522119" cy="3307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3792" y="-246816"/>
            <a:ext cx="1926320" cy="1359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45645" y="268711"/>
            <a:ext cx="1452698" cy="102543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26" name="Google Shape;26;p4"/>
          <p:cNvPicPr preferRelativeResize="0"/>
          <p:nvPr/>
        </p:nvPicPr>
        <p:blipFill rotWithShape="1">
          <a:blip r:embed="rId3">
            <a:alphaModFix/>
          </a:blip>
          <a:srcRect b="28321" l="3247" r="3712" t="25588"/>
          <a:stretch/>
        </p:blipFill>
        <p:spPr>
          <a:xfrm>
            <a:off x="-549132" y="1997838"/>
            <a:ext cx="10242250" cy="3588376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/>
          <p:nvPr/>
        </p:nvSpPr>
        <p:spPr>
          <a:xfrm>
            <a:off x="3684684" y="4881890"/>
            <a:ext cx="1774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rgbClr val="57575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1_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42679" y="2122885"/>
            <a:ext cx="2522119" cy="3307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1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3.png"/><Relationship Id="rId4" Type="http://schemas.openxmlformats.org/officeDocument/2006/relationships/image" Target="../media/image2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type="title"/>
          </p:nvPr>
        </p:nvSpPr>
        <p:spPr>
          <a:xfrm>
            <a:off x="0" y="1049200"/>
            <a:ext cx="9144000" cy="22740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B0F00"/>
                </a:solidFill>
              </a:rPr>
              <a:t>Real-time Speech Emotion Recognition (RSER) in Wireless Multimedia Sensor Networks</a:t>
            </a:r>
            <a:endParaRPr sz="900">
              <a:solidFill>
                <a:srgbClr val="5B0F00"/>
              </a:solidFill>
            </a:endParaRPr>
          </a:p>
        </p:txBody>
      </p:sp>
      <p:sp>
        <p:nvSpPr>
          <p:cNvPr id="44" name="Google Shape;44;p7"/>
          <p:cNvSpPr txBox="1"/>
          <p:nvPr/>
        </p:nvSpPr>
        <p:spPr>
          <a:xfrm>
            <a:off x="890900" y="3156000"/>
            <a:ext cx="33879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222222"/>
                </a:solidFill>
              </a:rPr>
              <a:t>Supervisor:</a:t>
            </a:r>
            <a:endParaRPr b="1" sz="17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222222"/>
                </a:solidFill>
              </a:rPr>
              <a:t>Dr.</a:t>
            </a:r>
            <a:r>
              <a:rPr b="1" lang="en" sz="1700">
                <a:solidFill>
                  <a:srgbClr val="222222"/>
                </a:solidFill>
              </a:rPr>
              <a:t> Adnan Yazici</a:t>
            </a:r>
            <a:endParaRPr b="1" sz="17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rgbClr val="073763"/>
                </a:solidFill>
              </a:rPr>
              <a:t>adnan.yazici@nu.edu.kz</a:t>
            </a:r>
            <a:endParaRPr sz="1700" u="sng">
              <a:solidFill>
                <a:srgbClr val="073763"/>
              </a:solidFill>
            </a:endParaRPr>
          </a:p>
        </p:txBody>
      </p:sp>
      <p:sp>
        <p:nvSpPr>
          <p:cNvPr id="45" name="Google Shape;45;p7"/>
          <p:cNvSpPr txBox="1"/>
          <p:nvPr/>
        </p:nvSpPr>
        <p:spPr>
          <a:xfrm>
            <a:off x="5396725" y="3994200"/>
            <a:ext cx="33879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Serik Zhilibayev</a:t>
            </a:r>
            <a:endParaRPr b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rgbClr val="073763"/>
                </a:solidFill>
              </a:rPr>
              <a:t>serik.zhilibayev@nu.edu.kz</a:t>
            </a:r>
            <a:endParaRPr sz="1700" u="sng">
              <a:solidFill>
                <a:srgbClr val="073763"/>
              </a:solidFill>
            </a:endParaRPr>
          </a:p>
        </p:txBody>
      </p:sp>
      <p:sp>
        <p:nvSpPr>
          <p:cNvPr id="46" name="Google Shape;46;p7"/>
          <p:cNvSpPr txBox="1"/>
          <p:nvPr/>
        </p:nvSpPr>
        <p:spPr>
          <a:xfrm>
            <a:off x="890900" y="4070400"/>
            <a:ext cx="33879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222222"/>
                </a:solidFill>
              </a:rPr>
              <a:t>Co-supervisor</a:t>
            </a:r>
            <a:r>
              <a:rPr b="1" lang="en" sz="1700">
                <a:solidFill>
                  <a:srgbClr val="222222"/>
                </a:solidFill>
              </a:rPr>
              <a:t>:</a:t>
            </a:r>
            <a:endParaRPr b="1" sz="17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222222"/>
                </a:solidFill>
              </a:rPr>
              <a:t>Dr. Enver Ever</a:t>
            </a:r>
            <a:endParaRPr b="1" sz="17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rgbClr val="073763"/>
                </a:solidFill>
              </a:rPr>
              <a:t>eever@metu.edu.tr</a:t>
            </a:r>
            <a:endParaRPr sz="1700" u="sng">
              <a:solidFill>
                <a:srgbClr val="07376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IMEOCAP</a:t>
            </a:r>
            <a:r>
              <a:rPr lang="en" sz="1500">
                <a:solidFill>
                  <a:schemeClr val="lt1"/>
                </a:solidFill>
              </a:rPr>
              <a:t>[5]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2" name="Google Shape;102;p16"/>
          <p:cNvSpPr txBox="1"/>
          <p:nvPr>
            <p:ph idx="1" type="body"/>
          </p:nvPr>
        </p:nvSpPr>
        <p:spPr>
          <a:xfrm>
            <a:off x="311700" y="1677800"/>
            <a:ext cx="4152300" cy="7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2800 </a:t>
            </a:r>
            <a:r>
              <a:rPr lang="en">
                <a:solidFill>
                  <a:schemeClr val="lt1"/>
                </a:solidFill>
              </a:rPr>
              <a:t>utterances</a:t>
            </a:r>
            <a:r>
              <a:rPr lang="en">
                <a:solidFill>
                  <a:schemeClr val="lt1"/>
                </a:solidFill>
              </a:rPr>
              <a:t> (only 2 speakers)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English language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03" name="Google Shape;10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725" y="2401875"/>
            <a:ext cx="8972550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4572000" y="1685900"/>
            <a:ext cx="4070100" cy="42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7 emotion classes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2523425" y="2017800"/>
            <a:ext cx="3554400" cy="11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</a:rPr>
              <a:t>Methodology</a:t>
            </a:r>
            <a:endParaRPr sz="4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Preprocessing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311700" y="1791000"/>
            <a:ext cx="84033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Silence Removal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Data Augmentation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Adding Noise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Shift the Audio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Stretch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Acoustic Features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311700" y="1791000"/>
            <a:ext cx="84033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Spectral Features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Chroma 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Tonnetz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Spectral Contrast 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Mel-Spectrogram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MFCC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Common Standards (Low Level Descriptors)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eGeMAPS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ComparE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GeMAPS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Voice Activity Detection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311700" y="1791000"/>
            <a:ext cx="8403300" cy="8751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Voice activity detection is an algorithm that segments speech regions from the audio stream.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28" name="Google Shape;12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1400" y="2571750"/>
            <a:ext cx="4259250" cy="249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Voice Activity Detection Algorithm Features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4" name="Google Shape;134;p21"/>
          <p:cNvSpPr txBox="1"/>
          <p:nvPr>
            <p:ph idx="1" type="body"/>
          </p:nvPr>
        </p:nvSpPr>
        <p:spPr>
          <a:xfrm>
            <a:off x="311700" y="1640075"/>
            <a:ext cx="8403300" cy="20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">
                <a:solidFill>
                  <a:srgbClr val="595959"/>
                </a:solidFill>
              </a:rPr>
              <a:t>Spectral flatness </a:t>
            </a:r>
            <a:r>
              <a:rPr lang="en">
                <a:solidFill>
                  <a:srgbClr val="595959"/>
                </a:solidFill>
              </a:rPr>
              <a:t>- provides a way to quantify how tone-like a sound is, as opposed to being noise-like. The probability that a sound is a noise. </a:t>
            </a:r>
            <a:r>
              <a:rPr i="1" lang="en">
                <a:solidFill>
                  <a:srgbClr val="595959"/>
                </a:solidFill>
              </a:rPr>
              <a:t>Threshold is less than 5%. </a:t>
            </a:r>
            <a:endParaRPr i="1">
              <a:solidFill>
                <a:srgbClr val="59595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b="1" lang="en">
                <a:solidFill>
                  <a:srgbClr val="595959"/>
                </a:solidFill>
              </a:rPr>
              <a:t>Short Term Energy</a:t>
            </a:r>
            <a:r>
              <a:rPr lang="en">
                <a:solidFill>
                  <a:srgbClr val="595959"/>
                </a:solidFill>
              </a:rPr>
              <a:t> - it is measured with Decibels (dB). Perceptible loudness indicator. </a:t>
            </a:r>
            <a:r>
              <a:rPr i="1" lang="en">
                <a:solidFill>
                  <a:srgbClr val="595959"/>
                </a:solidFill>
              </a:rPr>
              <a:t>Threshold is more than -40Db. </a:t>
            </a:r>
            <a:endParaRPr>
              <a:solidFill>
                <a:srgbClr val="595959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b="1" lang="en">
                <a:solidFill>
                  <a:srgbClr val="595959"/>
                </a:solidFill>
              </a:rPr>
              <a:t>Most dominant Frequency Component - </a:t>
            </a:r>
            <a:r>
              <a:rPr lang="en">
                <a:solidFill>
                  <a:srgbClr val="595959"/>
                </a:solidFill>
              </a:rPr>
              <a:t>the frequency level with the maximum magnitude. </a:t>
            </a:r>
            <a:r>
              <a:rPr i="1" lang="en">
                <a:solidFill>
                  <a:srgbClr val="595959"/>
                </a:solidFill>
              </a:rPr>
              <a:t>Threshold is more than 158Hz. </a:t>
            </a:r>
            <a:endParaRPr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595959"/>
                </a:solidFill>
              </a:rPr>
              <a:t>If at least one conditions is satisfied with thresholds, given frame is labeled as a speech frame </a:t>
            </a:r>
            <a:r>
              <a:rPr lang="en">
                <a:solidFill>
                  <a:srgbClr val="595959"/>
                </a:solidFill>
              </a:rPr>
              <a:t>[1]</a:t>
            </a:r>
            <a:r>
              <a:rPr lang="en">
                <a:solidFill>
                  <a:srgbClr val="595959"/>
                </a:solidFill>
              </a:rPr>
              <a:t>. </a:t>
            </a:r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Speech Emotion Recognition Models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0" name="Google Shape;140;p22"/>
          <p:cNvSpPr txBox="1"/>
          <p:nvPr>
            <p:ph idx="1" type="body"/>
          </p:nvPr>
        </p:nvSpPr>
        <p:spPr>
          <a:xfrm>
            <a:off x="311700" y="1791000"/>
            <a:ext cx="84033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4 Models are proposed to be tested and analysed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1D CNN Model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2D CNN Model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1D LSTM Model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1D Self-Attention Model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1D CNN Model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46" name="Google Shape;146;p23"/>
          <p:cNvSpPr txBox="1"/>
          <p:nvPr>
            <p:ph idx="1" type="body"/>
          </p:nvPr>
        </p:nvSpPr>
        <p:spPr>
          <a:xfrm>
            <a:off x="311700" y="1803575"/>
            <a:ext cx="3498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Model is proposed by Issa et al. [2]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Input: mean([MFCC, Spectral Contrast, Mel-Spectrogram, Chroma, Tonnetz], axis=’time’)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47" name="Google Shape;1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6925" y="942550"/>
            <a:ext cx="5403424" cy="3860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2</a:t>
            </a:r>
            <a:r>
              <a:rPr lang="en">
                <a:solidFill>
                  <a:schemeClr val="lt1"/>
                </a:solidFill>
              </a:rPr>
              <a:t>D CNN Model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53" name="Google Shape;15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864" y="1709650"/>
            <a:ext cx="8036274" cy="3273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1D LSTM CNN Model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9" name="Google Shape;159;p25"/>
          <p:cNvSpPr txBox="1"/>
          <p:nvPr>
            <p:ph idx="1" type="body"/>
          </p:nvPr>
        </p:nvSpPr>
        <p:spPr>
          <a:xfrm>
            <a:off x="311700" y="1803575"/>
            <a:ext cx="3498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Model is proposed by </a:t>
            </a:r>
            <a:r>
              <a:rPr lang="en">
                <a:solidFill>
                  <a:schemeClr val="lt1"/>
                </a:solidFill>
              </a:rPr>
              <a:t>Zhao </a:t>
            </a:r>
            <a:r>
              <a:rPr lang="en">
                <a:solidFill>
                  <a:schemeClr val="lt1"/>
                </a:solidFill>
              </a:rPr>
              <a:t>et al. [3]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Input: Raw Audio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60" name="Google Shape;16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4275" y="875525"/>
            <a:ext cx="3053950" cy="408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/>
        </p:nvSpPr>
        <p:spPr>
          <a:xfrm>
            <a:off x="917400" y="1017725"/>
            <a:ext cx="7309200" cy="3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❖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Introduction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❖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Databases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❖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Preprocessing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Acoustic Features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Voice Activity Detection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Speech Emotion Recognition Models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Hardware Setup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Real time Prediction Scenarios in WMSN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❖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Results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Feature Extraction Results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Modelling Results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➢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Real time Prediction Scenarios in WMSN results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❖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15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" name="Google Shape;52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5B0F00"/>
                </a:solidFill>
              </a:rPr>
              <a:t>Presentation Outline</a:t>
            </a:r>
            <a:endParaRPr sz="2600">
              <a:solidFill>
                <a:srgbClr val="5B0F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1D Self-Attention CNN Model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6" name="Google Shape;166;p26"/>
          <p:cNvSpPr txBox="1"/>
          <p:nvPr>
            <p:ph idx="1" type="body"/>
          </p:nvPr>
        </p:nvSpPr>
        <p:spPr>
          <a:xfrm>
            <a:off x="311700" y="1803575"/>
            <a:ext cx="44520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Model is proposed by </a:t>
            </a:r>
            <a:r>
              <a:rPr lang="en">
                <a:solidFill>
                  <a:schemeClr val="lt1"/>
                </a:solidFill>
              </a:rPr>
              <a:t>Tarantino</a:t>
            </a:r>
            <a:r>
              <a:rPr lang="en">
                <a:solidFill>
                  <a:schemeClr val="lt1"/>
                </a:solidFill>
              </a:rPr>
              <a:t> et al. [4]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Input: eGeMAPS feature set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67" name="Google Shape;16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4175" y="1455037"/>
            <a:ext cx="3079785" cy="3258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>
            <p:ph type="title"/>
          </p:nvPr>
        </p:nvSpPr>
        <p:spPr>
          <a:xfrm>
            <a:off x="311700" y="71533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Hardware Setup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73" name="Google Shape;17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0225" y="2232611"/>
            <a:ext cx="2486225" cy="2618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46962" y="2505062"/>
            <a:ext cx="2849375" cy="18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6319162" y="2319950"/>
            <a:ext cx="2841950" cy="2213276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7"/>
          <p:cNvSpPr txBox="1"/>
          <p:nvPr/>
        </p:nvSpPr>
        <p:spPr>
          <a:xfrm>
            <a:off x="675300" y="1517913"/>
            <a:ext cx="159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Raspberry PI 3B+</a:t>
            </a:r>
            <a:endParaRPr/>
          </a:p>
        </p:txBody>
      </p:sp>
      <p:sp>
        <p:nvSpPr>
          <p:cNvPr id="177" name="Google Shape;177;p27"/>
          <p:cNvSpPr txBox="1"/>
          <p:nvPr/>
        </p:nvSpPr>
        <p:spPr>
          <a:xfrm>
            <a:off x="6943775" y="1517913"/>
            <a:ext cx="159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Raspberry PI 3B+</a:t>
            </a:r>
            <a:endParaRPr/>
          </a:p>
        </p:txBody>
      </p:sp>
      <p:sp>
        <p:nvSpPr>
          <p:cNvPr id="178" name="Google Shape;178;p27"/>
          <p:cNvSpPr txBox="1"/>
          <p:nvPr/>
        </p:nvSpPr>
        <p:spPr>
          <a:xfrm>
            <a:off x="3270275" y="1517913"/>
            <a:ext cx="248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Coral TPU USB Accelerator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8"/>
          <p:cNvSpPr txBox="1"/>
          <p:nvPr>
            <p:ph type="title"/>
          </p:nvPr>
        </p:nvSpPr>
        <p:spPr>
          <a:xfrm>
            <a:off x="311700" y="745012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Real-time SER in WMSN Scenarios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4" name="Google Shape;184;p28"/>
          <p:cNvSpPr/>
          <p:nvPr/>
        </p:nvSpPr>
        <p:spPr>
          <a:xfrm>
            <a:off x="2788525" y="1479238"/>
            <a:ext cx="3609600" cy="1084800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8"/>
          <p:cNvSpPr/>
          <p:nvPr/>
        </p:nvSpPr>
        <p:spPr>
          <a:xfrm>
            <a:off x="2829725" y="1800463"/>
            <a:ext cx="1618500" cy="5727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Voice Activity Detection</a:t>
            </a:r>
            <a:endParaRPr/>
          </a:p>
        </p:txBody>
      </p:sp>
      <p:sp>
        <p:nvSpPr>
          <p:cNvPr id="186" name="Google Shape;186;p28"/>
          <p:cNvSpPr/>
          <p:nvPr/>
        </p:nvSpPr>
        <p:spPr>
          <a:xfrm>
            <a:off x="5129525" y="1732363"/>
            <a:ext cx="1195500" cy="7074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prediction</a:t>
            </a:r>
            <a:endParaRPr/>
          </a:p>
        </p:txBody>
      </p:sp>
      <p:cxnSp>
        <p:nvCxnSpPr>
          <p:cNvPr id="187" name="Google Shape;187;p28"/>
          <p:cNvCxnSpPr>
            <a:stCxn id="185" idx="3"/>
            <a:endCxn id="186" idx="1"/>
          </p:cNvCxnSpPr>
          <p:nvPr/>
        </p:nvCxnSpPr>
        <p:spPr>
          <a:xfrm flipH="1" rot="10800000">
            <a:off x="4448225" y="2086213"/>
            <a:ext cx="681300" cy="6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8" name="Google Shape;188;p28"/>
          <p:cNvCxnSpPr>
            <a:stCxn id="186" idx="3"/>
            <a:endCxn id="189" idx="1"/>
          </p:cNvCxnSpPr>
          <p:nvPr/>
        </p:nvCxnSpPr>
        <p:spPr>
          <a:xfrm>
            <a:off x="6325025" y="2086063"/>
            <a:ext cx="528900" cy="9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dot"/>
            <a:round/>
            <a:headEnd len="med" w="med" type="none"/>
            <a:tailEnd len="med" w="med" type="stealth"/>
          </a:ln>
        </p:spPr>
      </p:cxnSp>
      <p:sp>
        <p:nvSpPr>
          <p:cNvPr id="189" name="Google Shape;189;p28"/>
          <p:cNvSpPr/>
          <p:nvPr/>
        </p:nvSpPr>
        <p:spPr>
          <a:xfrm>
            <a:off x="6853925" y="1681813"/>
            <a:ext cx="1417800" cy="8100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Remote Server</a:t>
            </a:r>
            <a:endParaRPr/>
          </a:p>
        </p:txBody>
      </p:sp>
      <p:sp>
        <p:nvSpPr>
          <p:cNvPr id="190" name="Google Shape;190;p28"/>
          <p:cNvSpPr txBox="1"/>
          <p:nvPr/>
        </p:nvSpPr>
        <p:spPr>
          <a:xfrm rot="-2497100">
            <a:off x="4342114" y="1620483"/>
            <a:ext cx="938622" cy="2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Speech Samples</a:t>
            </a:r>
            <a:endParaRPr sz="700"/>
          </a:p>
        </p:txBody>
      </p:sp>
      <p:sp>
        <p:nvSpPr>
          <p:cNvPr id="191" name="Google Shape;191;p28"/>
          <p:cNvSpPr txBox="1"/>
          <p:nvPr/>
        </p:nvSpPr>
        <p:spPr>
          <a:xfrm rot="-2497100">
            <a:off x="6151214" y="1754083"/>
            <a:ext cx="938622" cy="2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Results</a:t>
            </a:r>
            <a:endParaRPr sz="700"/>
          </a:p>
        </p:txBody>
      </p:sp>
      <p:sp>
        <p:nvSpPr>
          <p:cNvPr id="192" name="Google Shape;192;p28"/>
          <p:cNvSpPr txBox="1"/>
          <p:nvPr/>
        </p:nvSpPr>
        <p:spPr>
          <a:xfrm>
            <a:off x="2669000" y="1400263"/>
            <a:ext cx="79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EDGE</a:t>
            </a:r>
            <a:endParaRPr/>
          </a:p>
        </p:txBody>
      </p:sp>
      <p:sp>
        <p:nvSpPr>
          <p:cNvPr id="193" name="Google Shape;193;p28"/>
          <p:cNvSpPr/>
          <p:nvPr/>
        </p:nvSpPr>
        <p:spPr>
          <a:xfrm>
            <a:off x="5052600" y="2756763"/>
            <a:ext cx="1465800" cy="1062600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8"/>
          <p:cNvSpPr/>
          <p:nvPr/>
        </p:nvSpPr>
        <p:spPr>
          <a:xfrm>
            <a:off x="2847725" y="3083888"/>
            <a:ext cx="1618500" cy="5727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Voice Activity Detection</a:t>
            </a:r>
            <a:endParaRPr/>
          </a:p>
        </p:txBody>
      </p:sp>
      <p:sp>
        <p:nvSpPr>
          <p:cNvPr id="195" name="Google Shape;195;p28"/>
          <p:cNvSpPr/>
          <p:nvPr/>
        </p:nvSpPr>
        <p:spPr>
          <a:xfrm>
            <a:off x="5147525" y="3002438"/>
            <a:ext cx="1180800" cy="7356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Model prediction</a:t>
            </a:r>
            <a:endParaRPr/>
          </a:p>
        </p:txBody>
      </p:sp>
      <p:cxnSp>
        <p:nvCxnSpPr>
          <p:cNvPr id="196" name="Google Shape;196;p28"/>
          <p:cNvCxnSpPr>
            <a:stCxn id="194" idx="3"/>
            <a:endCxn id="195" idx="1"/>
          </p:cNvCxnSpPr>
          <p:nvPr/>
        </p:nvCxnSpPr>
        <p:spPr>
          <a:xfrm>
            <a:off x="4466225" y="3370238"/>
            <a:ext cx="6813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dot"/>
            <a:round/>
            <a:headEnd len="med" w="med" type="none"/>
            <a:tailEnd len="med" w="med" type="triangle"/>
          </a:ln>
        </p:spPr>
      </p:cxnSp>
      <p:sp>
        <p:nvSpPr>
          <p:cNvPr id="197" name="Google Shape;197;p28"/>
          <p:cNvSpPr txBox="1"/>
          <p:nvPr/>
        </p:nvSpPr>
        <p:spPr>
          <a:xfrm rot="-3082985">
            <a:off x="4360033" y="2903877"/>
            <a:ext cx="938776" cy="2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Speech Samples</a:t>
            </a:r>
            <a:endParaRPr sz="700"/>
          </a:p>
        </p:txBody>
      </p:sp>
      <p:sp>
        <p:nvSpPr>
          <p:cNvPr id="198" name="Google Shape;198;p28"/>
          <p:cNvSpPr/>
          <p:nvPr/>
        </p:nvSpPr>
        <p:spPr>
          <a:xfrm>
            <a:off x="2765325" y="2824463"/>
            <a:ext cx="1772100" cy="995100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8"/>
          <p:cNvSpPr txBox="1"/>
          <p:nvPr/>
        </p:nvSpPr>
        <p:spPr>
          <a:xfrm>
            <a:off x="2765325" y="2756763"/>
            <a:ext cx="79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EDGE</a:t>
            </a:r>
            <a:endParaRPr/>
          </a:p>
        </p:txBody>
      </p:sp>
      <p:sp>
        <p:nvSpPr>
          <p:cNvPr id="200" name="Google Shape;200;p28"/>
          <p:cNvSpPr txBox="1"/>
          <p:nvPr/>
        </p:nvSpPr>
        <p:spPr>
          <a:xfrm>
            <a:off x="5041475" y="2683688"/>
            <a:ext cx="139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Remote Server</a:t>
            </a:r>
            <a:endParaRPr/>
          </a:p>
        </p:txBody>
      </p:sp>
      <p:sp>
        <p:nvSpPr>
          <p:cNvPr id="201" name="Google Shape;201;p28"/>
          <p:cNvSpPr/>
          <p:nvPr/>
        </p:nvSpPr>
        <p:spPr>
          <a:xfrm>
            <a:off x="4552575" y="4033200"/>
            <a:ext cx="3560400" cy="1125000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8"/>
          <p:cNvSpPr/>
          <p:nvPr/>
        </p:nvSpPr>
        <p:spPr>
          <a:xfrm>
            <a:off x="4602017" y="4351050"/>
            <a:ext cx="1618500" cy="5727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Voice Activity Detection</a:t>
            </a:r>
            <a:endParaRPr/>
          </a:p>
        </p:txBody>
      </p:sp>
      <p:sp>
        <p:nvSpPr>
          <p:cNvPr id="203" name="Google Shape;203;p28"/>
          <p:cNvSpPr/>
          <p:nvPr/>
        </p:nvSpPr>
        <p:spPr>
          <a:xfrm>
            <a:off x="6901825" y="4351050"/>
            <a:ext cx="1138200" cy="572700"/>
          </a:xfrm>
          <a:prstGeom prst="roundRect">
            <a:avLst>
              <a:gd fmla="val 16667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Model prediction</a:t>
            </a:r>
            <a:endParaRPr/>
          </a:p>
        </p:txBody>
      </p:sp>
      <p:cxnSp>
        <p:nvCxnSpPr>
          <p:cNvPr id="204" name="Google Shape;204;p28"/>
          <p:cNvCxnSpPr>
            <a:stCxn id="202" idx="3"/>
            <a:endCxn id="203" idx="1"/>
          </p:cNvCxnSpPr>
          <p:nvPr/>
        </p:nvCxnSpPr>
        <p:spPr>
          <a:xfrm>
            <a:off x="6220517" y="4637400"/>
            <a:ext cx="6813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5" name="Google Shape;205;p28"/>
          <p:cNvSpPr txBox="1"/>
          <p:nvPr/>
        </p:nvSpPr>
        <p:spPr>
          <a:xfrm rot="-2497100">
            <a:off x="6114406" y="4171070"/>
            <a:ext cx="938622" cy="2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Speech Samples</a:t>
            </a:r>
            <a:endParaRPr sz="700"/>
          </a:p>
        </p:txBody>
      </p:sp>
      <p:sp>
        <p:nvSpPr>
          <p:cNvPr id="206" name="Google Shape;206;p28"/>
          <p:cNvSpPr txBox="1"/>
          <p:nvPr/>
        </p:nvSpPr>
        <p:spPr>
          <a:xfrm>
            <a:off x="4602024" y="3950850"/>
            <a:ext cx="1533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Remote Server</a:t>
            </a:r>
            <a:endParaRPr/>
          </a:p>
        </p:txBody>
      </p:sp>
      <p:sp>
        <p:nvSpPr>
          <p:cNvPr id="207" name="Google Shape;207;p28"/>
          <p:cNvSpPr/>
          <p:nvPr/>
        </p:nvSpPr>
        <p:spPr>
          <a:xfrm>
            <a:off x="2789673" y="4232400"/>
            <a:ext cx="1037700" cy="8100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Edge</a:t>
            </a:r>
            <a:endParaRPr/>
          </a:p>
        </p:txBody>
      </p:sp>
      <p:cxnSp>
        <p:nvCxnSpPr>
          <p:cNvPr id="208" name="Google Shape;208;p28"/>
          <p:cNvCxnSpPr>
            <a:stCxn id="207" idx="3"/>
            <a:endCxn id="202" idx="1"/>
          </p:cNvCxnSpPr>
          <p:nvPr/>
        </p:nvCxnSpPr>
        <p:spPr>
          <a:xfrm>
            <a:off x="3827373" y="4637400"/>
            <a:ext cx="7746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dot"/>
            <a:round/>
            <a:headEnd len="med" w="med" type="none"/>
            <a:tailEnd len="med" w="med" type="stealth"/>
          </a:ln>
        </p:spPr>
      </p:cxnSp>
      <p:sp>
        <p:nvSpPr>
          <p:cNvPr id="209" name="Google Shape;209;p28"/>
          <p:cNvSpPr txBox="1"/>
          <p:nvPr/>
        </p:nvSpPr>
        <p:spPr>
          <a:xfrm rot="-2497100">
            <a:off x="3684806" y="4138095"/>
            <a:ext cx="938622" cy="2924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Audio segments</a:t>
            </a:r>
            <a:endParaRPr sz="700"/>
          </a:p>
        </p:txBody>
      </p:sp>
      <p:sp>
        <p:nvSpPr>
          <p:cNvPr id="210" name="Google Shape;210;p28"/>
          <p:cNvSpPr txBox="1"/>
          <p:nvPr/>
        </p:nvSpPr>
        <p:spPr>
          <a:xfrm>
            <a:off x="641525" y="1700200"/>
            <a:ext cx="191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Scenario 1.</a:t>
            </a:r>
            <a:endParaRPr/>
          </a:p>
        </p:txBody>
      </p:sp>
      <p:sp>
        <p:nvSpPr>
          <p:cNvPr id="211" name="Google Shape;211;p28"/>
          <p:cNvSpPr txBox="1"/>
          <p:nvPr/>
        </p:nvSpPr>
        <p:spPr>
          <a:xfrm>
            <a:off x="624325" y="3121925"/>
            <a:ext cx="191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Scenario 2.</a:t>
            </a:r>
            <a:endParaRPr/>
          </a:p>
        </p:txBody>
      </p:sp>
      <p:sp>
        <p:nvSpPr>
          <p:cNvPr id="212" name="Google Shape;212;p28"/>
          <p:cNvSpPr txBox="1"/>
          <p:nvPr/>
        </p:nvSpPr>
        <p:spPr>
          <a:xfrm>
            <a:off x="641525" y="4437300"/>
            <a:ext cx="191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Scenario 3.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9"/>
          <p:cNvSpPr txBox="1"/>
          <p:nvPr>
            <p:ph type="title"/>
          </p:nvPr>
        </p:nvSpPr>
        <p:spPr>
          <a:xfrm>
            <a:off x="2958900" y="2017800"/>
            <a:ext cx="3118800" cy="11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</a:rPr>
              <a:t>Results</a:t>
            </a:r>
            <a:endParaRPr sz="4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0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Feature Extraction Results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23" name="Google Shape;22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0413" y="2049462"/>
            <a:ext cx="2543175" cy="296227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0"/>
          <p:cNvSpPr txBox="1"/>
          <p:nvPr/>
        </p:nvSpPr>
        <p:spPr>
          <a:xfrm>
            <a:off x="2722505" y="1614763"/>
            <a:ext cx="36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Spectral Feature Extraction Speed test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1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Feature Extraction Results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30" name="Google Shape;23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8438" y="2378387"/>
            <a:ext cx="3667125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1"/>
          <p:cNvSpPr txBox="1"/>
          <p:nvPr/>
        </p:nvSpPr>
        <p:spPr>
          <a:xfrm>
            <a:off x="2722505" y="1884238"/>
            <a:ext cx="369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LLD</a:t>
            </a:r>
            <a:r>
              <a:rPr lang="en"/>
              <a:t> Feature Extraction Speed test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>
            <p:ph type="title"/>
          </p:nvPr>
        </p:nvSpPr>
        <p:spPr>
          <a:xfrm>
            <a:off x="311700" y="626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1D CNN Model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288" y="1199287"/>
            <a:ext cx="8353425" cy="305752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3121351" y="4438450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Accuracy Results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1D CNN Model Speed Test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44" name="Google Shape;24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4225" y="1970250"/>
            <a:ext cx="6306705" cy="1203013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3"/>
          <p:cNvSpPr txBox="1"/>
          <p:nvPr/>
        </p:nvSpPr>
        <p:spPr>
          <a:xfrm>
            <a:off x="2933901" y="1580275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Test Results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4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2D CNN Model 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51" name="Google Shape;25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4550" y="2271287"/>
            <a:ext cx="6534150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4"/>
          <p:cNvSpPr txBox="1"/>
          <p:nvPr/>
        </p:nvSpPr>
        <p:spPr>
          <a:xfrm>
            <a:off x="2870976" y="1725675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Accuracy Results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5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2D CNN Model Speed test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58" name="Google Shape;25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2550" y="1990737"/>
            <a:ext cx="6438900" cy="116205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5"/>
          <p:cNvSpPr txBox="1"/>
          <p:nvPr/>
        </p:nvSpPr>
        <p:spPr>
          <a:xfrm>
            <a:off x="2933901" y="1580275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Test Results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2958900" y="2017800"/>
            <a:ext cx="3118800" cy="11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</a:rPr>
              <a:t>Introduction</a:t>
            </a:r>
            <a:endParaRPr sz="4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1D LSTM CNN Model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65" name="Google Shape;26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3025" y="2181237"/>
            <a:ext cx="6457950" cy="781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6"/>
          <p:cNvSpPr txBox="1"/>
          <p:nvPr/>
        </p:nvSpPr>
        <p:spPr>
          <a:xfrm>
            <a:off x="3121351" y="1680650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Accuracy Results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7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1D LSTM CNN Model Speed test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72" name="Google Shape;27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1650" y="1990737"/>
            <a:ext cx="5600700" cy="116205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7"/>
          <p:cNvSpPr txBox="1"/>
          <p:nvPr/>
        </p:nvSpPr>
        <p:spPr>
          <a:xfrm>
            <a:off x="2933901" y="1580275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Test Results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8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1D Self-Attention CNN Model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79" name="Google Shape;2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9213" y="2181237"/>
            <a:ext cx="6505575" cy="78105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8"/>
          <p:cNvSpPr txBox="1"/>
          <p:nvPr/>
        </p:nvSpPr>
        <p:spPr>
          <a:xfrm>
            <a:off x="3121351" y="3055900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Accuracy Results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9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1D Self-Attention CNN Model Speed Test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86" name="Google Shape;28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5450" y="1985975"/>
            <a:ext cx="5753100" cy="1171575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9"/>
          <p:cNvSpPr txBox="1"/>
          <p:nvPr/>
        </p:nvSpPr>
        <p:spPr>
          <a:xfrm>
            <a:off x="2933901" y="1580275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Test Results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0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Modified 1D CNN Model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93" name="Google Shape;29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3050" y="3361287"/>
            <a:ext cx="4438650" cy="116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4250" y="2080262"/>
            <a:ext cx="3533775" cy="78105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0"/>
          <p:cNvSpPr txBox="1"/>
          <p:nvPr/>
        </p:nvSpPr>
        <p:spPr>
          <a:xfrm>
            <a:off x="2933901" y="1630163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Accuracy Results</a:t>
            </a:r>
            <a:endParaRPr/>
          </a:p>
        </p:txBody>
      </p:sp>
      <p:sp>
        <p:nvSpPr>
          <p:cNvPr id="296" name="Google Shape;296;p40"/>
          <p:cNvSpPr txBox="1"/>
          <p:nvPr/>
        </p:nvSpPr>
        <p:spPr>
          <a:xfrm>
            <a:off x="2933901" y="2961075"/>
            <a:ext cx="290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Test Results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1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Results of Real-time SER in WSMN Scenarios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02" name="Google Shape;302;p41"/>
          <p:cNvSpPr txBox="1"/>
          <p:nvPr/>
        </p:nvSpPr>
        <p:spPr>
          <a:xfrm>
            <a:off x="374925" y="1628575"/>
            <a:ext cx="83538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Testbed: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196 speech samples were combined to a single stream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Overall single stream contains 800 seconds of an audio</a:t>
            </a:r>
            <a:endParaRPr/>
          </a:p>
        </p:txBody>
      </p:sp>
      <p:pic>
        <p:nvPicPr>
          <p:cNvPr id="303" name="Google Shape;30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7275" y="2881750"/>
            <a:ext cx="7029450" cy="14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1"/>
          <p:cNvSpPr txBox="1"/>
          <p:nvPr/>
        </p:nvSpPr>
        <p:spPr>
          <a:xfrm>
            <a:off x="1795200" y="2571750"/>
            <a:ext cx="55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Test and Energy consumption of RSER in WMSN Scenarios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2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0" name="Google Shape;31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8900" y="1744412"/>
            <a:ext cx="6696075" cy="283845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2"/>
          <p:cNvSpPr txBox="1"/>
          <p:nvPr/>
        </p:nvSpPr>
        <p:spPr>
          <a:xfrm>
            <a:off x="3160200" y="1288800"/>
            <a:ext cx="282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Consumption Behaviour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5850" y="918850"/>
            <a:ext cx="6915150" cy="409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4"/>
          <p:cNvSpPr txBox="1"/>
          <p:nvPr>
            <p:ph type="title"/>
          </p:nvPr>
        </p:nvSpPr>
        <p:spPr>
          <a:xfrm>
            <a:off x="2958900" y="2017800"/>
            <a:ext cx="3118800" cy="11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</a:rPr>
              <a:t>Conclusion</a:t>
            </a:r>
            <a:endParaRPr sz="4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5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Conclusion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27" name="Google Shape;327;p45"/>
          <p:cNvSpPr txBox="1"/>
          <p:nvPr/>
        </p:nvSpPr>
        <p:spPr>
          <a:xfrm>
            <a:off x="726425" y="1710600"/>
            <a:ext cx="7732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Feature extraction methods and amount of data play crucial role on improvement </a:t>
            </a:r>
            <a:r>
              <a:rPr lang="en"/>
              <a:t>simple</a:t>
            </a:r>
            <a:r>
              <a:rPr lang="en"/>
              <a:t> and fast SER Model. We could </a:t>
            </a:r>
            <a:r>
              <a:rPr lang="en"/>
              <a:t>achieve</a:t>
            </a:r>
            <a:r>
              <a:rPr lang="en"/>
              <a:t> 82.3% of </a:t>
            </a:r>
            <a:r>
              <a:rPr lang="en"/>
              <a:t>accuracy with combined data.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MFCC Features are effective in Recognizing Emotions with large amount of data.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CNN models are working very effectively than LSTM and Self-Attention Models.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Proposed Real-Time SER algorithm appears to be efficient in terms of QoS (Energy Consumption and Speed) in Scenario 1 (all processing on edge).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Wireless Multimedia Sensor Network (WMSN)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3" name="Google Shape;63;p10"/>
          <p:cNvSpPr txBox="1"/>
          <p:nvPr>
            <p:ph idx="1" type="body"/>
          </p:nvPr>
        </p:nvSpPr>
        <p:spPr>
          <a:xfrm>
            <a:off x="311700" y="1791000"/>
            <a:ext cx="84033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Collection of sensing devices that can communicate wirelessly.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Advantages: 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Scalable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Simple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Resilient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Disadvantages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Hardware Constraints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Energy Constraints</a:t>
            </a:r>
            <a:endParaRPr>
              <a:solidFill>
                <a:schemeClr val="lt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>
                <a:solidFill>
                  <a:schemeClr val="lt1"/>
                </a:solidFill>
              </a:rPr>
              <a:t>Bandwidth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6"/>
          <p:cNvSpPr txBox="1"/>
          <p:nvPr>
            <p:ph type="title"/>
          </p:nvPr>
        </p:nvSpPr>
        <p:spPr>
          <a:xfrm>
            <a:off x="311694" y="173686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46"/>
          <p:cNvSpPr txBox="1"/>
          <p:nvPr>
            <p:ph idx="4294967295" type="body"/>
          </p:nvPr>
        </p:nvSpPr>
        <p:spPr>
          <a:xfrm>
            <a:off x="311700" y="1984350"/>
            <a:ext cx="8520600" cy="117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660000"/>
                </a:solidFill>
              </a:rPr>
              <a:t>Thank you, for your attention</a:t>
            </a:r>
            <a:endParaRPr sz="2400">
              <a:solidFill>
                <a:srgbClr val="660000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7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Bibliography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39" name="Google Shape;339;p47"/>
          <p:cNvSpPr txBox="1"/>
          <p:nvPr>
            <p:ph idx="1" type="body"/>
          </p:nvPr>
        </p:nvSpPr>
        <p:spPr>
          <a:xfrm>
            <a:off x="311700" y="1791000"/>
            <a:ext cx="84033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highlight>
                  <a:schemeClr val="dk1"/>
                </a:highlight>
              </a:rPr>
              <a:t>[1] </a:t>
            </a:r>
            <a:r>
              <a:rPr lang="en" sz="1000">
                <a:solidFill>
                  <a:schemeClr val="lt1"/>
                </a:solidFill>
                <a:highlight>
                  <a:schemeClr val="dk1"/>
                </a:highlight>
              </a:rPr>
              <a:t>M. H. Moattar and M. M. Homayounpour, "A simple but efficient real-time Voice Activity Detection algorithm," 2009 17th European Signal Processing Conference, 2009, pp. 2549-2553.</a:t>
            </a:r>
            <a:endParaRPr sz="1000">
              <a:solidFill>
                <a:schemeClr val="lt1"/>
              </a:solidFill>
              <a:highlight>
                <a:schemeClr val="dk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highlight>
                  <a:schemeClr val="dk1"/>
                </a:highlight>
              </a:rPr>
              <a:t>[2] D. Issa, M. Fatih Demirci, A. Yazici, Speech emotion recognition with deep convolutional neural networks, Biomedical Signal Processing and Control, 59, May 2020, 101894.</a:t>
            </a:r>
            <a:endParaRPr sz="1000">
              <a:solidFill>
                <a:schemeClr val="lt1"/>
              </a:solidFill>
              <a:highlight>
                <a:schemeClr val="dk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highlight>
                  <a:schemeClr val="dk1"/>
                </a:highlight>
              </a:rPr>
              <a:t>[4] Tarantino, P.N. Garner, A. Lazaridis, Self-attention for speech emotion recognition, Proc. Interspeech 2019 (2019) 2578–2582.</a:t>
            </a:r>
            <a:endParaRPr sz="1000">
              <a:solidFill>
                <a:schemeClr val="lt1"/>
              </a:solidFill>
              <a:highlight>
                <a:schemeClr val="dk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highlight>
                  <a:schemeClr val="dk1"/>
                </a:highlight>
              </a:rPr>
              <a:t>[5] C. Busso, M. Bulut, C.-C. Lee, A. Kazemzadeh, E. Mower, S. Kim, J. N. Chang, S. Lee, and S. S. Narayanan, “IEMOCAP: Interactive emotional dyadic motion capture database,” Lang. Resour. Eval., vol. 42, no. 4, pp. 335–359, Dec. 2008, doi: 10.1007/s10579-008-9076-6.</a:t>
            </a:r>
            <a:endParaRPr sz="1000">
              <a:solidFill>
                <a:schemeClr val="lt1"/>
              </a:solidFill>
              <a:highlight>
                <a:schemeClr val="dk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highlight>
                  <a:schemeClr val="dk1"/>
                </a:highlight>
              </a:rPr>
              <a:t>[6] F. Burkhardt, A. Paeschke, M. Rolfes, W. Sendlmeier, and B. Weiss, “A database of German emotional speech,” in Proc. 9th Eur. Conf. Speech Commun. Technol., 2005, pp. 1–4.</a:t>
            </a:r>
            <a:endParaRPr sz="1000">
              <a:solidFill>
                <a:schemeClr val="lt1"/>
              </a:solidFill>
              <a:highlight>
                <a:schemeClr val="dk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highlight>
                  <a:schemeClr val="dk1"/>
                </a:highlight>
              </a:rPr>
              <a:t>[7] S.R. Livingstone, F.A. Russo, The ryerson audio-visual database of emotional speech and song (ravdess): a dynamic, multimodal set of facial and vocal expressions in North American English, PLOS ONE 13 (2018) e0196391.</a:t>
            </a:r>
            <a:endParaRPr sz="1000">
              <a:solidFill>
                <a:schemeClr val="lt1"/>
              </a:solidFill>
              <a:highlight>
                <a:schemeClr val="dk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highlight>
                <a:srgbClr val="E4E8EE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Real-time Speech Emotion Recognition in WMSN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9" name="Google Shape;69;p11"/>
          <p:cNvSpPr txBox="1"/>
          <p:nvPr>
            <p:ph idx="1" type="body"/>
          </p:nvPr>
        </p:nvSpPr>
        <p:spPr>
          <a:xfrm>
            <a:off x="311700" y="1791000"/>
            <a:ext cx="84033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  <a:highlight>
                  <a:schemeClr val="dk1"/>
                </a:highlight>
              </a:rPr>
              <a:t>Human emotions are one of the significant indicators of the state of mind and health.</a:t>
            </a:r>
            <a:endParaRPr>
              <a:solidFill>
                <a:srgbClr val="000000"/>
              </a:solidFill>
              <a:highlight>
                <a:schemeClr val="dk1"/>
              </a:highlight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  <a:highlight>
                  <a:schemeClr val="dk1"/>
                </a:highlight>
              </a:rPr>
              <a:t>Speech Emotion Recognition is highly important in </a:t>
            </a:r>
            <a:r>
              <a:rPr lang="en">
                <a:solidFill>
                  <a:srgbClr val="000000"/>
                </a:solidFill>
                <a:highlight>
                  <a:schemeClr val="dk1"/>
                </a:highlight>
              </a:rPr>
              <a:t>fields such as client service, healthcare, self-driving cars.</a:t>
            </a:r>
            <a:endParaRPr>
              <a:solidFill>
                <a:srgbClr val="000000"/>
              </a:solidFill>
              <a:highlight>
                <a:schemeClr val="dk1"/>
              </a:highlight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  <a:highlight>
                  <a:schemeClr val="dk1"/>
                </a:highlight>
              </a:rPr>
              <a:t>State-of-the-art researches:</a:t>
            </a:r>
            <a:endParaRPr>
              <a:solidFill>
                <a:srgbClr val="000000"/>
              </a:solidFill>
              <a:highlight>
                <a:schemeClr val="dk1"/>
              </a:highlight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  <a:highlight>
                  <a:schemeClr val="dk1"/>
                </a:highlight>
              </a:rPr>
              <a:t>Considering only performance in terms of accuracy and precision</a:t>
            </a:r>
            <a:endParaRPr>
              <a:solidFill>
                <a:srgbClr val="000000"/>
              </a:solidFill>
              <a:highlight>
                <a:schemeClr val="dk1"/>
              </a:highlight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  <a:highlight>
                  <a:schemeClr val="dk1"/>
                </a:highlight>
              </a:rPr>
              <a:t>Not considering Quality of Service in constrained devices</a:t>
            </a:r>
            <a:endParaRPr>
              <a:solidFill>
                <a:srgbClr val="000000"/>
              </a:solidFill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Aim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75" name="Google Shape;75;p12"/>
          <p:cNvSpPr txBox="1"/>
          <p:nvPr>
            <p:ph idx="1" type="body"/>
          </p:nvPr>
        </p:nvSpPr>
        <p:spPr>
          <a:xfrm>
            <a:off x="311700" y="1791000"/>
            <a:ext cx="84033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Test recent SER models on Constrained Devices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Propose fast and simple speaker </a:t>
            </a:r>
            <a:r>
              <a:rPr lang="en">
                <a:solidFill>
                  <a:schemeClr val="lt1"/>
                </a:solidFill>
              </a:rPr>
              <a:t>independent</a:t>
            </a:r>
            <a:r>
              <a:rPr lang="en">
                <a:solidFill>
                  <a:schemeClr val="lt1"/>
                </a:solidFill>
              </a:rPr>
              <a:t> Speech Emotion Recognition Model 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Show that Real-time Speech Emotion Recognition on Edge is efficient in terms of QoS.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/>
          <p:nvPr>
            <p:ph type="title"/>
          </p:nvPr>
        </p:nvSpPr>
        <p:spPr>
          <a:xfrm>
            <a:off x="2958900" y="2017800"/>
            <a:ext cx="3118800" cy="11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>
                <a:solidFill>
                  <a:schemeClr val="lt1"/>
                </a:solidFill>
              </a:rPr>
              <a:t>Databases</a:t>
            </a:r>
            <a:endParaRPr sz="4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RAVDESS </a:t>
            </a:r>
            <a:r>
              <a:rPr lang="en" sz="1500">
                <a:solidFill>
                  <a:schemeClr val="lt1"/>
                </a:solidFill>
              </a:rPr>
              <a:t>[7]</a:t>
            </a:r>
            <a:endParaRPr sz="1500">
              <a:solidFill>
                <a:schemeClr val="lt1"/>
              </a:solidFill>
            </a:endParaRPr>
          </a:p>
        </p:txBody>
      </p:sp>
      <p:sp>
        <p:nvSpPr>
          <p:cNvPr id="86" name="Google Shape;86;p14"/>
          <p:cNvSpPr txBox="1"/>
          <p:nvPr>
            <p:ph idx="1" type="body"/>
          </p:nvPr>
        </p:nvSpPr>
        <p:spPr>
          <a:xfrm>
            <a:off x="217975" y="1580275"/>
            <a:ext cx="4585800" cy="82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1440 </a:t>
            </a:r>
            <a:r>
              <a:rPr lang="en">
                <a:solidFill>
                  <a:schemeClr val="lt1"/>
                </a:solidFill>
              </a:rPr>
              <a:t>utterances</a:t>
            </a:r>
            <a:r>
              <a:rPr lang="en">
                <a:solidFill>
                  <a:schemeClr val="lt1"/>
                </a:solidFill>
              </a:rPr>
              <a:t> (12 male, 12 female)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English</a:t>
            </a:r>
            <a:r>
              <a:rPr lang="en">
                <a:solidFill>
                  <a:schemeClr val="lt1"/>
                </a:solidFill>
              </a:rPr>
              <a:t> language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87" name="Google Shape;8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588" y="2401875"/>
            <a:ext cx="8886825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4"/>
          <p:cNvSpPr txBox="1"/>
          <p:nvPr>
            <p:ph idx="1" type="body"/>
          </p:nvPr>
        </p:nvSpPr>
        <p:spPr>
          <a:xfrm>
            <a:off x="5021700" y="1580275"/>
            <a:ext cx="3810600" cy="3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8 Emotion Classes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EMODB</a:t>
            </a:r>
            <a:r>
              <a:rPr lang="en" sz="1500">
                <a:solidFill>
                  <a:schemeClr val="lt1"/>
                </a:solidFill>
              </a:rPr>
              <a:t>[6]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4" name="Google Shape;94;p15"/>
          <p:cNvSpPr txBox="1"/>
          <p:nvPr>
            <p:ph idx="1" type="body"/>
          </p:nvPr>
        </p:nvSpPr>
        <p:spPr>
          <a:xfrm>
            <a:off x="311700" y="1580275"/>
            <a:ext cx="4070100" cy="77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535 utterances (5 male, 5 female)</a:t>
            </a:r>
            <a:endParaRPr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German language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75" y="2299788"/>
            <a:ext cx="8924925" cy="248602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>
            <p:ph idx="1" type="body"/>
          </p:nvPr>
        </p:nvSpPr>
        <p:spPr>
          <a:xfrm>
            <a:off x="4682000" y="1580275"/>
            <a:ext cx="4070100" cy="77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>
                <a:solidFill>
                  <a:schemeClr val="lt1"/>
                </a:solidFill>
              </a:rPr>
              <a:t>6 emotion classes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U white  theme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