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0"/>
  </p:notesMasterIdLst>
  <p:sldIdLst>
    <p:sldId id="399" r:id="rId2"/>
    <p:sldId id="318" r:id="rId3"/>
    <p:sldId id="381" r:id="rId4"/>
    <p:sldId id="387" r:id="rId5"/>
    <p:sldId id="319" r:id="rId6"/>
    <p:sldId id="376" r:id="rId7"/>
    <p:sldId id="395" r:id="rId8"/>
    <p:sldId id="358" r:id="rId9"/>
    <p:sldId id="327" r:id="rId10"/>
    <p:sldId id="397" r:id="rId11"/>
    <p:sldId id="400" r:id="rId12"/>
    <p:sldId id="401" r:id="rId13"/>
    <p:sldId id="402" r:id="rId14"/>
    <p:sldId id="382" r:id="rId15"/>
    <p:sldId id="377" r:id="rId16"/>
    <p:sldId id="380" r:id="rId17"/>
    <p:sldId id="378" r:id="rId18"/>
    <p:sldId id="361" r:id="rId19"/>
    <p:sldId id="274" r:id="rId20"/>
    <p:sldId id="383" r:id="rId21"/>
    <p:sldId id="384" r:id="rId22"/>
    <p:sldId id="329" r:id="rId23"/>
    <p:sldId id="363" r:id="rId24"/>
    <p:sldId id="394" r:id="rId25"/>
    <p:sldId id="385" r:id="rId26"/>
    <p:sldId id="325" r:id="rId27"/>
    <p:sldId id="396" r:id="rId28"/>
    <p:sldId id="328" r:id="rId29"/>
    <p:sldId id="340" r:id="rId30"/>
    <p:sldId id="332" r:id="rId31"/>
    <p:sldId id="389" r:id="rId32"/>
    <p:sldId id="390" r:id="rId33"/>
    <p:sldId id="333" r:id="rId34"/>
    <p:sldId id="330" r:id="rId35"/>
    <p:sldId id="331" r:id="rId36"/>
    <p:sldId id="334" r:id="rId37"/>
    <p:sldId id="339" r:id="rId38"/>
    <p:sldId id="335" r:id="rId39"/>
    <p:sldId id="336" r:id="rId40"/>
    <p:sldId id="337" r:id="rId41"/>
    <p:sldId id="344" r:id="rId42"/>
    <p:sldId id="287" r:id="rId43"/>
    <p:sldId id="403" r:id="rId44"/>
    <p:sldId id="288" r:id="rId45"/>
    <p:sldId id="404" r:id="rId46"/>
    <p:sldId id="388" r:id="rId47"/>
    <p:sldId id="349" r:id="rId48"/>
    <p:sldId id="350" r:id="rId49"/>
    <p:sldId id="365" r:id="rId50"/>
    <p:sldId id="371" r:id="rId51"/>
    <p:sldId id="367" r:id="rId52"/>
    <p:sldId id="398" r:id="rId53"/>
    <p:sldId id="372" r:id="rId54"/>
    <p:sldId id="373" r:id="rId55"/>
    <p:sldId id="374" r:id="rId56"/>
    <p:sldId id="369" r:id="rId57"/>
    <p:sldId id="370" r:id="rId58"/>
    <p:sldId id="317" r:id="rId59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94631" autoAdjust="0"/>
  </p:normalViewPr>
  <p:slideViewPr>
    <p:cSldViewPr snapToObjects="1">
      <p:cViewPr varScale="1">
        <p:scale>
          <a:sx n="87" d="100"/>
          <a:sy n="87" d="100"/>
        </p:scale>
        <p:origin x="-15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D01132B-1366-4B07-AD7C-426F78E7DD20}" type="datetimeFigureOut">
              <a:rPr lang="en-US" smtClean="0"/>
              <a:pPr/>
              <a:t>5/20/2015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E6F14A2-4FDD-466E-A4EF-7CEC686EDA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179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6F14A2-4FDD-466E-A4EF-7CEC686EDA0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180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6F14A2-4FDD-466E-A4EF-7CEC686EDA09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748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6F14A2-4FDD-466E-A4EF-7CEC686EDA09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015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6F14A2-4FDD-466E-A4EF-7CEC686EDA09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7480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6F14A2-4FDD-466E-A4EF-7CEC686EDA09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4407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6F14A2-4FDD-466E-A4EF-7CEC686EDA09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063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6F14A2-4FDD-466E-A4EF-7CEC686EDA09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363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C24B3-2B0F-4B26-9ED5-EFBB48084EA3}" type="datetimeFigureOut">
              <a:rPr lang="en-US"/>
              <a:pPr>
                <a:defRPr/>
              </a:pPr>
              <a:t>5/20/2015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B825D-59CB-4FCD-8080-32578F2A11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0"/>
            <a:ext cx="2057400" cy="46021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0"/>
            <a:ext cx="6019800" cy="4602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B549E-0B80-4A60-9B41-A523A6760331}" type="datetimeFigureOut">
              <a:rPr lang="en-US"/>
              <a:pPr>
                <a:defRPr/>
              </a:pPr>
              <a:t>5/20/2015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8DC9E-B921-4A9D-A1B4-28C827BCAD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E5962-6E9B-4C02-BEA8-1D935F7F1B89}" type="datetimeFigureOut">
              <a:rPr lang="en-US"/>
              <a:pPr>
                <a:defRPr/>
              </a:pPr>
              <a:t>5/20/2015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6FF8F-D1B7-4C6B-81DF-FCE163FDE6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6E833-8B18-4338-82CC-A51BD7DAED12}" type="datetimeFigureOut">
              <a:rPr lang="en-US"/>
              <a:pPr>
                <a:defRPr/>
              </a:pPr>
              <a:t>5/20/2015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9B8CC-A7B9-4598-94F4-C0D08EBE33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631C6-8AC1-4EF6-987F-2BF9B7FB40F9}" type="datetimeFigureOut">
              <a:rPr lang="en-US"/>
              <a:pPr>
                <a:defRPr/>
              </a:pPr>
              <a:t>5/20/2015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397CB-6833-4065-B426-4B04B6EDF6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8401E-77E0-472B-BA38-2FF4171A3412}" type="datetimeFigureOut">
              <a:rPr lang="en-US"/>
              <a:pPr>
                <a:defRPr/>
              </a:pPr>
              <a:t>5/20/2015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8D809-3576-4C98-9DB3-1D8DFA74FE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3510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97150"/>
            <a:ext cx="3008313" cy="35290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1DD46-C970-4A90-98AE-68272F6F8063}" type="datetimeFigureOut">
              <a:rPr lang="en-US"/>
              <a:pPr>
                <a:defRPr/>
              </a:pPr>
              <a:t>5/20/2015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CB764-A86D-4C13-968C-F7AF87F9B2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00199"/>
            <a:ext cx="5486400" cy="31273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A10F1-70F6-4FBD-9C96-428386F0FDE0}" type="datetimeFigureOut">
              <a:rPr lang="en-US"/>
              <a:pPr>
                <a:defRPr/>
              </a:pPr>
              <a:t>5/20/2015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6A205-1FFF-49D6-B4FE-07C09CD79F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39DC5-919F-45D5-91B0-41C4147F5297}" type="datetimeFigureOut">
              <a:rPr lang="en-US"/>
              <a:pPr>
                <a:defRPr/>
              </a:pPr>
              <a:t>5/20/2015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F4AAE-1543-463E-9C8D-5AA8FDF18E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002F81-A07C-4356-9272-161B6030CD08}" type="datetimeFigureOut">
              <a:rPr lang="en-US"/>
              <a:pPr>
                <a:defRPr/>
              </a:pPr>
              <a:t>5/20/2015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AD9BC4-43CD-4B1B-B5FE-47EE674423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7" descr="logo_UWDC.gif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81000" y="0"/>
            <a:ext cx="693420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4" r:id="rId6"/>
    <p:sldLayoutId id="2147483700" r:id="rId7"/>
    <p:sldLayoutId id="2147483701" r:id="rId8"/>
    <p:sldLayoutId id="2147483702" r:id="rId9"/>
    <p:sldLayoutId id="2147483703" r:id="rId10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hyperlink" Target="http://uwdc.library.wisc.edu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ibrary.nu.edu.kz/" TargetMode="External"/><Relationship Id="rId5" Type="http://schemas.openxmlformats.org/officeDocument/2006/relationships/hyperlink" Target="mailto:tolkyn.dzhangulova@nu.edu.kz" TargetMode="Externa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uwdc.library.wisc.ed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tif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digital.library.wisc.edu/1711.dl/EastEurope.Satira" TargetMode="External"/><Relationship Id="rId2" Type="http://schemas.openxmlformats.org/officeDocument/2006/relationships/image" Target="../media/image60.tif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erpa.ac.uk/romeo.php" TargetMode="Externa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s.wisc.edu/faculty-eschenfelder.htm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uwdc.library.wisc.edu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uwdc.library.wisc.ed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lkyn.dzhangulova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839687"/>
            <a:ext cx="1970019" cy="143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olkyn.dzhangulova\Desktop\UWlogo_ctr_4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661" y="1839687"/>
            <a:ext cx="2075934" cy="143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5" t="12988" r="35929" b="72822"/>
          <a:stretch/>
        </p:blipFill>
        <p:spPr bwMode="auto">
          <a:xfrm>
            <a:off x="0" y="-152400"/>
            <a:ext cx="914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15000" y="5255683"/>
            <a:ext cx="3309257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/>
              <a:t>Tolkyn</a:t>
            </a:r>
            <a:r>
              <a:rPr lang="en-US" sz="1600" dirty="0" smtClean="0"/>
              <a:t> </a:t>
            </a:r>
            <a:r>
              <a:rPr lang="en-US" sz="1600" dirty="0" err="1" smtClean="0"/>
              <a:t>Jangulova</a:t>
            </a:r>
            <a:r>
              <a:rPr lang="en-US" sz="1600" dirty="0" smtClean="0"/>
              <a:t>, </a:t>
            </a:r>
          </a:p>
          <a:p>
            <a:r>
              <a:rPr lang="en-US" sz="1600" dirty="0"/>
              <a:t>Senior </a:t>
            </a:r>
            <a:r>
              <a:rPr lang="en-US" sz="1600" dirty="0" smtClean="0"/>
              <a:t>manager</a:t>
            </a:r>
            <a:r>
              <a:rPr lang="ru-RU" sz="1600" dirty="0"/>
              <a:t> </a:t>
            </a:r>
            <a:r>
              <a:rPr lang="en-US" sz="1600" dirty="0" smtClean="0"/>
              <a:t>at Digital </a:t>
            </a:r>
            <a:r>
              <a:rPr lang="en-US" sz="1600" dirty="0" smtClean="0"/>
              <a:t>Center,</a:t>
            </a:r>
            <a:endParaRPr lang="en-US" sz="1600" dirty="0" smtClean="0"/>
          </a:p>
          <a:p>
            <a:r>
              <a:rPr lang="en-US" sz="1600" dirty="0"/>
              <a:t>Nazarbayev University Library</a:t>
            </a:r>
            <a:endParaRPr lang="en-US" sz="1600" dirty="0" smtClean="0"/>
          </a:p>
          <a:p>
            <a:r>
              <a:rPr lang="en-US" sz="1600" dirty="0" smtClean="0">
                <a:hlinkClick r:id="rId5"/>
              </a:rPr>
              <a:t>tolkyn.dzhangulova@nu.edu.kz</a:t>
            </a:r>
            <a:endParaRPr lang="en-US" sz="1600" dirty="0" smtClean="0"/>
          </a:p>
          <a:p>
            <a:r>
              <a:rPr lang="en-US" sz="1600" dirty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library.nu.edu.kz</a:t>
            </a:r>
            <a:endParaRPr lang="en-US" sz="1600" dirty="0" smtClean="0"/>
          </a:p>
          <a:p>
            <a:endParaRPr lang="ru-RU" sz="1600" dirty="0"/>
          </a:p>
          <a:p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8199" y="3505200"/>
            <a:ext cx="7772401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Experience in University of Wisconsin – Madison</a:t>
            </a:r>
            <a:r>
              <a:rPr lang="ru-RU" sz="2400" b="1" dirty="0" smtClean="0"/>
              <a:t> </a:t>
            </a:r>
          </a:p>
          <a:p>
            <a:pPr algn="ctr"/>
            <a:endParaRPr lang="ru-RU" sz="2400" b="1" u="sng" dirty="0">
              <a:hlinkClick r:id="rId7"/>
            </a:endParaRPr>
          </a:p>
          <a:p>
            <a:pPr algn="ctr"/>
            <a:r>
              <a:rPr lang="ru-RU" sz="2000" b="1" u="sng" dirty="0" smtClean="0">
                <a:hlinkClick r:id="rId7"/>
              </a:rPr>
              <a:t>University </a:t>
            </a:r>
            <a:r>
              <a:rPr lang="ru-RU" sz="2000" b="1" u="sng" dirty="0" err="1">
                <a:hlinkClick r:id="rId7"/>
              </a:rPr>
              <a:t>of</a:t>
            </a:r>
            <a:r>
              <a:rPr lang="ru-RU" sz="2000" b="1" u="sng" dirty="0">
                <a:hlinkClick r:id="rId7"/>
              </a:rPr>
              <a:t> </a:t>
            </a:r>
            <a:r>
              <a:rPr lang="ru-RU" sz="2000" b="1" u="sng" dirty="0" err="1">
                <a:hlinkClick r:id="rId7"/>
              </a:rPr>
              <a:t>Wisconsin</a:t>
            </a:r>
            <a:r>
              <a:rPr lang="ru-RU" sz="2000" b="1" u="sng" dirty="0">
                <a:hlinkClick r:id="rId7"/>
              </a:rPr>
              <a:t> </a:t>
            </a:r>
            <a:r>
              <a:rPr lang="ru-RU" sz="2000" b="1" u="sng" dirty="0" err="1">
                <a:hlinkClick r:id="rId7"/>
              </a:rPr>
              <a:t>Digital</a:t>
            </a:r>
            <a:r>
              <a:rPr lang="ru-RU" sz="2000" b="1" u="sng" dirty="0">
                <a:hlinkClick r:id="rId7"/>
              </a:rPr>
              <a:t> </a:t>
            </a:r>
            <a:r>
              <a:rPr lang="ru-RU" sz="2000" b="1" u="sng" dirty="0" err="1">
                <a:hlinkClick r:id="rId7"/>
              </a:rPr>
              <a:t>Collections</a:t>
            </a:r>
            <a:r>
              <a:rPr lang="en-US" sz="2000" b="1" u="sng" dirty="0">
                <a:hlinkClick r:id="rId7"/>
              </a:rPr>
              <a:t> Center</a:t>
            </a:r>
            <a:r>
              <a:rPr lang="ru-RU" sz="2000" b="1" u="sng" dirty="0">
                <a:hlinkClick r:id="rId7"/>
              </a:rPr>
              <a:t> </a:t>
            </a:r>
            <a:endParaRPr lang="ru-RU" sz="2000" b="1" u="sng" dirty="0" smtClean="0"/>
          </a:p>
          <a:p>
            <a:pPr algn="ctr"/>
            <a:r>
              <a:rPr lang="en-US" sz="2000" b="1" dirty="0"/>
              <a:t>School of library and information studies</a:t>
            </a:r>
            <a:endParaRPr lang="ru-RU" sz="2000" b="1" dirty="0" smtClean="0"/>
          </a:p>
          <a:p>
            <a:pPr algn="ctr"/>
            <a:r>
              <a:rPr lang="en-US" sz="1600" dirty="0" smtClean="0"/>
              <a:t>20  </a:t>
            </a:r>
            <a:r>
              <a:rPr lang="en-US" sz="1600" dirty="0"/>
              <a:t>August </a:t>
            </a:r>
            <a:r>
              <a:rPr lang="en-US" sz="1600" dirty="0" smtClean="0"/>
              <a:t> 2014 </a:t>
            </a:r>
            <a:r>
              <a:rPr lang="en-US" sz="1600" dirty="0"/>
              <a:t>to 21 December 2014 </a:t>
            </a: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426140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78971" y="159095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>
                <a:hlinkClick r:id="rId2"/>
              </a:rPr>
              <a:t>University </a:t>
            </a:r>
            <a:r>
              <a:rPr lang="ru-RU" sz="2800" b="1" dirty="0" err="1">
                <a:hlinkClick r:id="rId2"/>
              </a:rPr>
              <a:t>of</a:t>
            </a:r>
            <a:r>
              <a:rPr lang="ru-RU" sz="2800" b="1" dirty="0">
                <a:hlinkClick r:id="rId2"/>
              </a:rPr>
              <a:t> </a:t>
            </a:r>
            <a:r>
              <a:rPr lang="ru-RU" sz="2800" b="1" dirty="0" err="1">
                <a:hlinkClick r:id="rId2"/>
              </a:rPr>
              <a:t>Wisconsin</a:t>
            </a:r>
            <a:r>
              <a:rPr lang="ru-RU" sz="2800" b="1" dirty="0">
                <a:hlinkClick r:id="rId2"/>
              </a:rPr>
              <a:t> </a:t>
            </a:r>
            <a:r>
              <a:rPr lang="ru-RU" sz="2800" b="1" dirty="0" err="1">
                <a:hlinkClick r:id="rId2"/>
              </a:rPr>
              <a:t>Digital</a:t>
            </a:r>
            <a:r>
              <a:rPr lang="ru-RU" sz="2800" b="1" dirty="0">
                <a:hlinkClick r:id="rId2"/>
              </a:rPr>
              <a:t> </a:t>
            </a:r>
            <a:r>
              <a:rPr lang="ru-RU" sz="2800" b="1" dirty="0" err="1" smtClean="0">
                <a:hlinkClick r:id="rId2"/>
              </a:rPr>
              <a:t>Collections</a:t>
            </a:r>
            <a:r>
              <a:rPr lang="en-US" sz="2800" b="1" dirty="0" smtClean="0">
                <a:hlinkClick r:id="rId2"/>
              </a:rPr>
              <a:t> Center</a:t>
            </a:r>
            <a:r>
              <a:rPr lang="ru-RU" sz="2800" b="1" dirty="0" smtClean="0">
                <a:hlinkClick r:id="rId2"/>
              </a:rPr>
              <a:t> </a:t>
            </a:r>
            <a:r>
              <a:rPr lang="ru-RU" b="1" dirty="0">
                <a:hlinkClick r:id="rId2"/>
              </a:rPr>
              <a:t>(</a:t>
            </a:r>
            <a:r>
              <a:rPr lang="ru-RU" b="1" dirty="0" smtClean="0">
                <a:hlinkClick r:id="rId2"/>
              </a:rPr>
              <a:t>UWDC</a:t>
            </a:r>
            <a:r>
              <a:rPr lang="en-US" b="1" dirty="0" smtClean="0">
                <a:hlinkClick r:id="rId2"/>
              </a:rPr>
              <a:t>C</a:t>
            </a:r>
            <a:r>
              <a:rPr lang="ru-RU" b="1" dirty="0" smtClean="0">
                <a:hlinkClick r:id="rId2"/>
              </a:rPr>
              <a:t>)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828800" y="2438400"/>
            <a:ext cx="8382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3581400" y="2743200"/>
            <a:ext cx="914400" cy="2133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172200" y="2362200"/>
            <a:ext cx="914400" cy="1028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52400" y="3810000"/>
            <a:ext cx="37068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Library Technology Group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00200" y="5017532"/>
            <a:ext cx="3352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Special Collections </a:t>
            </a:r>
          </a:p>
          <a:p>
            <a:pPr lvl="0"/>
            <a:r>
              <a:rPr lang="en-US" sz="2400" dirty="0" smtClean="0"/>
              <a:t> </a:t>
            </a:r>
            <a:r>
              <a:rPr lang="en-US" sz="2400" dirty="0"/>
              <a:t>department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486400" y="3744686"/>
            <a:ext cx="35589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/>
              <a:t>Conservation Laboratory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19700" y="5029867"/>
            <a:ext cx="37273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Microforms/Media Center </a:t>
            </a:r>
            <a:endParaRPr lang="ru-RU" sz="24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4800600" y="2743200"/>
            <a:ext cx="838200" cy="2133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40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990600"/>
            <a:ext cx="8305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/>
              <a:t>Microforms/Media </a:t>
            </a:r>
            <a:r>
              <a:rPr lang="en-US" sz="2800" b="1" dirty="0"/>
              <a:t>Center (</a:t>
            </a:r>
            <a:r>
              <a:rPr lang="en-US" sz="2800" b="1" dirty="0" smtClean="0"/>
              <a:t>MMC</a:t>
            </a:r>
            <a:r>
              <a:rPr lang="ru-RU" sz="2800" b="1" dirty="0" smtClean="0"/>
              <a:t>)</a:t>
            </a:r>
            <a:endParaRPr lang="ru-RU" sz="2800" dirty="0"/>
          </a:p>
        </p:txBody>
      </p:sp>
      <p:pic>
        <p:nvPicPr>
          <p:cNvPr id="1026" name="Picture 2" descr="C:\Users\tolkyn.dzhangulova\Desktop\rabochie photki\mikrofish\20141124_162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43" y="1676400"/>
            <a:ext cx="4076700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tolkyn.dzhangulova\Desktop\rabochie photki\mikrofish\20141126_1059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95600"/>
            <a:ext cx="4299857" cy="3224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05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olkyn.dzhangulova\Desktop\rabochie photki\speshal collection photo\20141121_1334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145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tolkyn.dzhangulova\Desktop\rabochie photki\speshal collection photo\20141121_1340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828800"/>
            <a:ext cx="33528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43400" y="2362200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27436" y="990600"/>
            <a:ext cx="41733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Special Collections </a:t>
            </a:r>
          </a:p>
        </p:txBody>
      </p:sp>
      <p:pic>
        <p:nvPicPr>
          <p:cNvPr id="3077" name="Picture 5" descr="books from Fry Collec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38600"/>
            <a:ext cx="2667000" cy="2696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tolkyn.dzhangulova\Desktop\rabochie photki\speshal collection photo\20141121_13422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488" y="3886200"/>
            <a:ext cx="3512711" cy="2634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68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tolkyn.dzhangulova\Desktop\961ABKNB\IMG_02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47800"/>
            <a:ext cx="251460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tolkyn.dzhangulova\Desktop\961ABKNB\IMG_02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447800"/>
            <a:ext cx="2800351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tolkyn.dzhangulova\Desktop\961ABKNB\IMG_025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3801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tolkyn.dzhangulova\Desktop\961ABKNB\IMG_027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257" y="3810000"/>
            <a:ext cx="34544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76400" y="990600"/>
            <a:ext cx="5638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/>
              <a:t>Conservation Laboratory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01338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1"/>
          <p:cNvSpPr>
            <a:spLocks noGrp="1"/>
          </p:cNvSpPr>
          <p:nvPr>
            <p:ph idx="1"/>
          </p:nvPr>
        </p:nvSpPr>
        <p:spPr>
          <a:xfrm>
            <a:off x="152400" y="1600200"/>
            <a:ext cx="8229600" cy="5029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400" dirty="0" smtClean="0"/>
              <a:t>	</a:t>
            </a:r>
            <a:r>
              <a:rPr lang="en-US" sz="2800" b="1" dirty="0" smtClean="0"/>
              <a:t>The UWDCC is:</a:t>
            </a:r>
          </a:p>
          <a:p>
            <a:pPr lvl="1" eaLnBrk="1" hangingPunct="1"/>
            <a:r>
              <a:rPr lang="en-US" sz="2400" dirty="0" smtClean="0"/>
              <a:t>7 full time and 10-15 student staff</a:t>
            </a:r>
          </a:p>
          <a:p>
            <a:pPr lvl="1" eaLnBrk="1" hangingPunct="1"/>
            <a:r>
              <a:rPr lang="en-US" sz="2400" dirty="0" smtClean="0"/>
              <a:t>Librarians, technology specialists, and other information professionals</a:t>
            </a:r>
          </a:p>
          <a:p>
            <a:pPr lvl="1" eaLnBrk="1" hangingPunct="1"/>
            <a:r>
              <a:rPr lang="en-US" sz="2400" dirty="0" smtClean="0"/>
              <a:t>located in Memorial Library</a:t>
            </a:r>
          </a:p>
          <a:p>
            <a:pPr lvl="1" eaLnBrk="1" hangingPunct="1"/>
            <a:endParaRPr lang="en-US" sz="2400" dirty="0" smtClean="0"/>
          </a:p>
          <a:p>
            <a:pPr lvl="1" eaLnBrk="1" hangingPunct="1">
              <a:spcBef>
                <a:spcPts val="0"/>
              </a:spcBef>
              <a:buFont typeface="Arial" charset="0"/>
              <a:buNone/>
            </a:pPr>
            <a:r>
              <a:rPr lang="en-US" sz="2400" dirty="0" smtClean="0"/>
              <a:t>Two administrative bodies</a:t>
            </a:r>
          </a:p>
          <a:p>
            <a:pPr lvl="1" eaLnBrk="1" hangingPunct="1">
              <a:spcBef>
                <a:spcPts val="0"/>
              </a:spcBef>
              <a:buFont typeface="Arial" charset="0"/>
              <a:buNone/>
            </a:pPr>
            <a:r>
              <a:rPr lang="en-US" sz="2400" dirty="0" smtClean="0"/>
              <a:t>oversee and fund  projects:</a:t>
            </a:r>
          </a:p>
          <a:p>
            <a:pPr lvl="1" eaLnBrk="1" hangingPunct="1"/>
            <a:r>
              <a:rPr lang="en-US" sz="2400" dirty="0" smtClean="0"/>
              <a:t> UW System </a:t>
            </a:r>
          </a:p>
          <a:p>
            <a:pPr lvl="1" eaLnBrk="1" hangingPunct="1"/>
            <a:r>
              <a:rPr lang="en-US" sz="2400" dirty="0" smtClean="0"/>
              <a:t> UW-Madison Libraries</a:t>
            </a:r>
          </a:p>
          <a:p>
            <a:pPr lvl="1" eaLnBrk="1" hangingPunct="1"/>
            <a:endParaRPr lang="en-US" sz="2100" dirty="0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884170"/>
            <a:ext cx="3173186" cy="2221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tolkyn.dzhangulova\Desktop\961ABKNB\IMG_032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495801"/>
            <a:ext cx="3124199" cy="224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50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UWDCC provide</a:t>
            </a:r>
            <a:r>
              <a:rPr lang="ru-RU" sz="2800" dirty="0" smtClean="0"/>
              <a:t> </a:t>
            </a:r>
            <a:r>
              <a:rPr lang="en-GB" sz="2800" dirty="0"/>
              <a:t>over </a:t>
            </a:r>
            <a:r>
              <a:rPr lang="en-GB" sz="2800" dirty="0">
                <a:solidFill>
                  <a:srgbClr val="FF0000"/>
                </a:solidFill>
              </a:rPr>
              <a:t>60 collections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/>
              <a:t>about</a:t>
            </a:r>
            <a:r>
              <a:rPr lang="ru-RU" sz="2800" dirty="0"/>
              <a:t> </a:t>
            </a:r>
            <a:endParaRPr lang="en-US" sz="2800" dirty="0"/>
          </a:p>
          <a:p>
            <a:pPr>
              <a:buFontTx/>
              <a:buChar char="-"/>
            </a:pPr>
            <a:r>
              <a:rPr lang="en-GB" sz="2800" dirty="0"/>
              <a:t>art, ecology, literature, history, music, </a:t>
            </a:r>
          </a:p>
          <a:p>
            <a:pPr>
              <a:buFontTx/>
              <a:buChar char="-"/>
            </a:pPr>
            <a:r>
              <a:rPr lang="en-GB" sz="2800" dirty="0"/>
              <a:t>natural resources, science, social sciences, </a:t>
            </a:r>
          </a:p>
          <a:p>
            <a:pPr>
              <a:buFontTx/>
              <a:buChar char="-"/>
            </a:pPr>
            <a:r>
              <a:rPr lang="en-GB" sz="2800" dirty="0"/>
              <a:t>the State of </a:t>
            </a:r>
            <a:r>
              <a:rPr lang="en-GB" sz="2800" dirty="0" smtClean="0"/>
              <a:t>Wisconsin </a:t>
            </a:r>
            <a:r>
              <a:rPr lang="en-GB" sz="2800" dirty="0"/>
              <a:t>and the University of Wisconsin</a:t>
            </a:r>
            <a:r>
              <a:rPr lang="ru-RU" sz="2800" dirty="0"/>
              <a:t>. </a:t>
            </a:r>
            <a:endParaRPr lang="en-US" sz="2800" dirty="0" smtClean="0"/>
          </a:p>
          <a:p>
            <a:pPr>
              <a:buFontTx/>
              <a:buChar char="-"/>
            </a:pPr>
            <a:endParaRPr lang="en-US" sz="2800" dirty="0"/>
          </a:p>
          <a:p>
            <a:r>
              <a:rPr lang="en-GB" sz="2800" dirty="0"/>
              <a:t>Resources in the collections are </a:t>
            </a:r>
            <a:r>
              <a:rPr lang="en-GB" sz="2800" i="1" dirty="0"/>
              <a:t>free</a:t>
            </a:r>
            <a:r>
              <a:rPr lang="en-GB" sz="2800" dirty="0"/>
              <a:t> and publicly </a:t>
            </a:r>
            <a:r>
              <a:rPr lang="en-GB" sz="2800" i="1" dirty="0"/>
              <a:t>accessible</a:t>
            </a:r>
            <a:r>
              <a:rPr lang="en-GB" sz="2800" dirty="0"/>
              <a:t> online</a:t>
            </a:r>
            <a:r>
              <a:rPr lang="en-GB" sz="2800" b="1" dirty="0"/>
              <a:t>.</a:t>
            </a:r>
            <a:r>
              <a:rPr lang="en-GB" sz="2800" dirty="0"/>
              <a:t> 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382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432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What they have:</a:t>
            </a:r>
          </a:p>
          <a:p>
            <a:pPr lvl="1"/>
            <a:r>
              <a:rPr lang="en-US" sz="2400" dirty="0" smtClean="0"/>
              <a:t>Nearly 100,000 audio and video minutes</a:t>
            </a:r>
          </a:p>
          <a:p>
            <a:pPr lvl="1"/>
            <a:r>
              <a:rPr lang="en-US" sz="2400" dirty="0" smtClean="0"/>
              <a:t>200,000 images (photographs, slides, etc.)</a:t>
            </a:r>
          </a:p>
          <a:p>
            <a:pPr lvl="1"/>
            <a:r>
              <a:rPr lang="en-US" sz="2400" dirty="0" smtClean="0"/>
              <a:t>2.3 million pages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539343"/>
            <a:ext cx="2530929" cy="1687286"/>
          </a:xfrm>
          <a:prstGeom prst="rect">
            <a:avLst/>
          </a:prstGeom>
        </p:spPr>
      </p:pic>
      <p:pic>
        <p:nvPicPr>
          <p:cNvPr id="5" name="Picture 4" descr="[page image]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" t="2324" r="1733" b="2819"/>
          <a:stretch/>
        </p:blipFill>
        <p:spPr bwMode="auto">
          <a:xfrm>
            <a:off x="3048000" y="4468586"/>
            <a:ext cx="269021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457699"/>
            <a:ext cx="2653394" cy="1768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71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3400" y="914400"/>
            <a:ext cx="8153400" cy="5211763"/>
          </a:xfrm>
        </p:spPr>
        <p:txBody>
          <a:bodyPr/>
          <a:lstStyle/>
          <a:p>
            <a:pPr eaLnBrk="1" hangingPunct="1">
              <a:buNone/>
            </a:pPr>
            <a:r>
              <a:rPr lang="en-US" sz="2800" b="1" dirty="0"/>
              <a:t>What they do:</a:t>
            </a:r>
          </a:p>
          <a:p>
            <a:pPr eaLnBrk="1" hangingPunct="1"/>
            <a:r>
              <a:rPr lang="en-US" sz="2400" b="1" dirty="0"/>
              <a:t>Create digital resources to support instruction and research from:</a:t>
            </a:r>
          </a:p>
          <a:p>
            <a:pPr lvl="1" eaLnBrk="1" hangingPunct="1"/>
            <a:r>
              <a:rPr lang="en-US" sz="2400" dirty="0"/>
              <a:t>rare</a:t>
            </a:r>
            <a:r>
              <a:rPr lang="en-US" sz="2400" dirty="0" smtClean="0"/>
              <a:t>, </a:t>
            </a:r>
            <a:r>
              <a:rPr lang="en-US" sz="2400" dirty="0"/>
              <a:t>non-circulating, and high-use library and archival materials</a:t>
            </a:r>
          </a:p>
          <a:p>
            <a:pPr lvl="1" eaLnBrk="1" hangingPunct="1"/>
            <a:r>
              <a:rPr lang="en-US" sz="2400" dirty="0"/>
              <a:t>materials not previously digitized not available on the Internet</a:t>
            </a:r>
          </a:p>
          <a:p>
            <a:pPr lvl="1" eaLnBrk="1" hangingPunct="1"/>
            <a:r>
              <a:rPr lang="en-US" sz="2400" dirty="0"/>
              <a:t>books, journals, archival collections, slides, photos, art illustrations, maps, audio, and video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[page image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669" y="4748464"/>
            <a:ext cx="2530360" cy="170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[page image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670214"/>
            <a:ext cx="1382891" cy="1784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029200"/>
            <a:ext cx="20574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29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olkyn.dzhangulova\Desktop\rabochie photki\skaner photo\20141121_14071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5" t="6826" r="6152"/>
          <a:stretch/>
        </p:blipFill>
        <p:spPr bwMode="auto">
          <a:xfrm>
            <a:off x="1284185" y="4475610"/>
            <a:ext cx="2237014" cy="198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tolkyn.dzhangulova\Desktop\rabochie photki\skaner photo\20141121_1406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54"/>
          <a:stretch/>
        </p:blipFill>
        <p:spPr bwMode="auto">
          <a:xfrm>
            <a:off x="617840" y="1477833"/>
            <a:ext cx="4043892" cy="2606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4800" y="1093933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dirty="0" smtClean="0"/>
              <a:t>Reformatting equipment in the UWDCC (6 scanners) </a:t>
            </a:r>
            <a:r>
              <a:rPr lang="ru-RU" dirty="0" smtClean="0"/>
              <a:t> 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1026" name="Picture 2" descr="http://www.bhphotovideo.com/images/images500x500/39827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102393"/>
            <a:ext cx="26670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74229" y="1477833"/>
            <a:ext cx="304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4 </a:t>
            </a:r>
            <a:r>
              <a:rPr lang="en-US" dirty="0" err="1" smtClean="0"/>
              <a:t>Microtek</a:t>
            </a:r>
            <a:r>
              <a:rPr lang="en-US" dirty="0" smtClean="0"/>
              <a:t> </a:t>
            </a:r>
            <a:r>
              <a:rPr lang="en-US" dirty="0"/>
              <a:t>flat-bed &amp; transparency </a:t>
            </a:r>
            <a:r>
              <a:rPr lang="en-US" dirty="0" smtClean="0"/>
              <a:t>scanner</a:t>
            </a:r>
            <a:endParaRPr lang="ru-RU" dirty="0"/>
          </a:p>
        </p:txBody>
      </p:sp>
      <p:pic>
        <p:nvPicPr>
          <p:cNvPr id="1028" name="Picture 4" descr="http://www.centralbe.com/SiteImages/106/panasonic-scanner-s3065C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103914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42150" y="6139935"/>
            <a:ext cx="3531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 Panasonic </a:t>
            </a:r>
            <a:r>
              <a:rPr lang="en-US" dirty="0"/>
              <a:t>high speed scanner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7840" y="4084507"/>
            <a:ext cx="2903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PULNiX</a:t>
            </a:r>
            <a:r>
              <a:rPr lang="en-US" dirty="0"/>
              <a:t> planetary scanner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6445126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BetterLight</a:t>
            </a:r>
            <a:r>
              <a:rPr lang="en-US" dirty="0"/>
              <a:t> digital camera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241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1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5029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400" dirty="0" smtClean="0"/>
              <a:t>	</a:t>
            </a:r>
            <a:endParaRPr lang="en-US" sz="2100" dirty="0" smtClean="0"/>
          </a:p>
        </p:txBody>
      </p:sp>
      <p:sp>
        <p:nvSpPr>
          <p:cNvPr id="2" name="AutoShape 2" descr="Image result for Nikon 35 mm film scanner pho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Image result for Nikon 35 mm film scanner phot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://www.filmscanner.info/Bilder/Nikon5000Diahalter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2590800"/>
            <a:ext cx="28575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filmscanner.info/Bilder/Nikon5000Filmstreifen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450782"/>
            <a:ext cx="2476500" cy="319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89126" y="1828800"/>
            <a:ext cx="4968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Nikon 35 mm </a:t>
            </a:r>
            <a:r>
              <a:rPr lang="en-US" dirty="0" smtClean="0"/>
              <a:t>film and slide </a:t>
            </a:r>
            <a:r>
              <a:rPr lang="en-US" dirty="0"/>
              <a:t>scanner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6" t="13469" r="20667" b="4515"/>
          <a:stretch/>
        </p:blipFill>
        <p:spPr bwMode="auto">
          <a:xfrm>
            <a:off x="0" y="-24214"/>
            <a:ext cx="9144000" cy="6425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6456010"/>
            <a:ext cx="701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http://www.slis.wisc.edu/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604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6" t="13683" r="7219" b="7441"/>
          <a:stretch/>
        </p:blipFill>
        <p:spPr bwMode="auto">
          <a:xfrm>
            <a:off x="0" y="1009876"/>
            <a:ext cx="9144000" cy="5467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312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ru-RU" sz="1800" dirty="0" smtClean="0"/>
          </a:p>
          <a:p>
            <a:endParaRPr lang="ru-RU" sz="1800" dirty="0"/>
          </a:p>
          <a:p>
            <a:r>
              <a:rPr lang="en-US" sz="1800" dirty="0" smtClean="0"/>
              <a:t>This </a:t>
            </a:r>
            <a:r>
              <a:rPr lang="en-US" sz="1800" dirty="0"/>
              <a:t>collection contains more than 3000 slides, 500 photographs, and 50 hours of sounds from forty-five different countries. </a:t>
            </a:r>
            <a:endParaRPr lang="ru-RU" sz="18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56" t="32921" r="28305" b="23107"/>
          <a:stretch/>
        </p:blipFill>
        <p:spPr bwMode="auto">
          <a:xfrm>
            <a:off x="838200" y="1524000"/>
            <a:ext cx="7086600" cy="3212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38200" y="1066800"/>
            <a:ext cx="685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 eaLnBrk="1" hangingPunct="1">
              <a:buFont typeface="Arial" charset="0"/>
              <a:buNone/>
              <a:defRPr/>
            </a:pPr>
            <a:r>
              <a:rPr lang="en-US" sz="2000" b="1" dirty="0"/>
              <a:t>First multi-media project was </a:t>
            </a:r>
            <a:r>
              <a:rPr lang="en-US" sz="2000" b="1" dirty="0" smtClean="0"/>
              <a:t>Africa</a:t>
            </a:r>
            <a:r>
              <a:rPr lang="ru-RU" sz="2000" b="1" dirty="0" smtClean="0"/>
              <a:t> </a:t>
            </a:r>
            <a:r>
              <a:rPr lang="en-US" sz="2000" b="1" dirty="0" smtClean="0"/>
              <a:t>Focus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82590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bout Africa Focus: Sights and Sounds of a Continen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96822"/>
            <a:ext cx="1642745" cy="10953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876800"/>
          </a:xfrm>
        </p:spPr>
        <p:txBody>
          <a:bodyPr/>
          <a:lstStyle/>
          <a:p>
            <a:endParaRPr lang="en-US" sz="1400" dirty="0" smtClean="0"/>
          </a:p>
          <a:p>
            <a:endParaRPr lang="en-US" sz="1800" dirty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b="1" dirty="0">
                <a:solidFill>
                  <a:srgbClr val="FF0000"/>
                </a:solidFill>
              </a:rPr>
              <a:t>African Commemorative Fabrics </a:t>
            </a:r>
            <a:r>
              <a:rPr lang="en-US" sz="1800" dirty="0"/>
              <a:t>is a collection of machine-made commemorative textiles from various African countries. </a:t>
            </a:r>
            <a:endParaRPr lang="ru-RU" sz="1800" dirty="0" smtClean="0"/>
          </a:p>
          <a:p>
            <a:endParaRPr lang="ru-RU" sz="1800" dirty="0" smtClean="0"/>
          </a:p>
          <a:p>
            <a:r>
              <a:rPr lang="en-US" sz="1800" dirty="0" smtClean="0"/>
              <a:t>This </a:t>
            </a:r>
            <a:r>
              <a:rPr lang="en-US" sz="1800" dirty="0"/>
              <a:t>collection </a:t>
            </a:r>
            <a:r>
              <a:rPr lang="en-US" sz="1800" dirty="0" smtClean="0"/>
              <a:t>provides access </a:t>
            </a:r>
            <a:r>
              <a:rPr lang="en-US" sz="1800" dirty="0"/>
              <a:t>to digitized fabrics </a:t>
            </a:r>
            <a:r>
              <a:rPr lang="en-US" sz="1800" dirty="0" smtClean="0"/>
              <a:t> </a:t>
            </a:r>
            <a:r>
              <a:rPr lang="en-US" sz="1800" dirty="0"/>
              <a:t>with </a:t>
            </a:r>
            <a:r>
              <a:rPr lang="en-US" sz="1800" dirty="0" smtClean="0"/>
              <a:t>images and text of </a:t>
            </a:r>
            <a:r>
              <a:rPr lang="en-US" sz="1800" dirty="0"/>
              <a:t>historical, political, </a:t>
            </a:r>
            <a:r>
              <a:rPr lang="en-US" sz="1800" dirty="0" smtClean="0"/>
              <a:t>religious</a:t>
            </a:r>
            <a:r>
              <a:rPr lang="ru-RU" sz="1800" dirty="0" smtClean="0"/>
              <a:t> а</a:t>
            </a:r>
            <a:r>
              <a:rPr lang="en-US" sz="1800" dirty="0" err="1" smtClean="0"/>
              <a:t>nd</a:t>
            </a:r>
            <a:r>
              <a:rPr lang="en-US" sz="1800" dirty="0" smtClean="0"/>
              <a:t> </a:t>
            </a:r>
            <a:r>
              <a:rPr lang="en-US" sz="1800" dirty="0"/>
              <a:t>sociological significance to African societies. </a:t>
            </a:r>
            <a:endParaRPr lang="ru-RU" sz="18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304799" y="967279"/>
            <a:ext cx="8665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Africa Focus,  African </a:t>
            </a:r>
            <a:r>
              <a:rPr lang="en-US" b="1" dirty="0"/>
              <a:t>Studies Collection</a:t>
            </a:r>
          </a:p>
          <a:p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4098" name="Picture 2" descr="C:\Users\tolkyn.dzhangulova\Desktop\961ABKNB\IMG_00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410" y="1633919"/>
            <a:ext cx="3133419" cy="2024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tolkyn.dzhangulova\Desktop\961ABKNB\IMG_005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89314"/>
            <a:ext cx="2759268" cy="206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35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olkyn.dzhangulova\Desktop\961ABKNB\IMG_007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3886200" cy="323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9600" y="5529107"/>
            <a:ext cx="84204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Emilie Ngo-</a:t>
            </a:r>
            <a:r>
              <a:rPr lang="en-US" b="1" dirty="0" err="1" smtClean="0"/>
              <a:t>Nguidjol</a:t>
            </a:r>
            <a:r>
              <a:rPr lang="en-US" b="1" dirty="0" smtClean="0"/>
              <a:t> </a:t>
            </a:r>
            <a:r>
              <a:rPr lang="en-US" b="1" dirty="0" err="1" smtClean="0"/>
              <a:t>Songolo</a:t>
            </a:r>
            <a:r>
              <a:rPr lang="en-US" b="1" dirty="0" smtClean="0"/>
              <a:t> </a:t>
            </a:r>
            <a:r>
              <a:rPr lang="en-US" dirty="0" smtClean="0"/>
              <a:t>– Bibliographer, Social Sciences. Subject librarian</a:t>
            </a:r>
          </a:p>
          <a:p>
            <a:endParaRPr lang="en-US" dirty="0"/>
          </a:p>
        </p:txBody>
      </p:sp>
      <p:pic>
        <p:nvPicPr>
          <p:cNvPr id="5123" name="Picture 3" descr="C:\Users\tolkyn.dzhangulova\Desktop\961ABKNB\IMG_00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828800"/>
            <a:ext cx="4267200" cy="323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" y="1066800"/>
            <a:ext cx="891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African </a:t>
            </a:r>
            <a:r>
              <a:rPr lang="en-US" b="1" dirty="0"/>
              <a:t>Studies </a:t>
            </a:r>
            <a:r>
              <a:rPr lang="en-US" b="1" dirty="0" smtClean="0"/>
              <a:t>Collection</a:t>
            </a:r>
            <a:r>
              <a:rPr lang="ru-RU" b="1" dirty="0" smtClean="0"/>
              <a:t>. </a:t>
            </a:r>
            <a:r>
              <a:rPr lang="en-US" b="1" dirty="0"/>
              <a:t>Images of Commemorative Fabrics from Africa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724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/>
              <a:t>How they create digital collection?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1026" name="Picture 2" descr="https://encrypted-tbn1.gstatic.com/images?q=tbn:ANd9GcTxvw4nS4fVc3D0YyfoGABE7GGMJjIfgbxJ2U82LH_Pj9lemcjR6k-73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268663"/>
            <a:ext cx="25431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3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r>
              <a:rPr lang="en-US" sz="2800" dirty="0" smtClean="0"/>
              <a:t> </a:t>
            </a:r>
            <a:r>
              <a:rPr lang="en-US" sz="2800" dirty="0"/>
              <a:t>UWDCC digital project development process consists of series of </a:t>
            </a:r>
            <a:r>
              <a:rPr lang="en-US" sz="2800" dirty="0" smtClean="0"/>
              <a:t>steps</a:t>
            </a:r>
            <a:r>
              <a:rPr lang="ru-RU" sz="2800" dirty="0" smtClean="0"/>
              <a:t>:</a:t>
            </a:r>
            <a:r>
              <a:rPr lang="en-US" sz="2800" dirty="0" smtClean="0"/>
              <a:t> </a:t>
            </a:r>
            <a:endParaRPr lang="ru-RU" sz="2800" dirty="0" smtClean="0"/>
          </a:p>
          <a:p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</a:t>
            </a:r>
            <a:r>
              <a:rPr lang="en-US" sz="4000" i="1" dirty="0" smtClean="0"/>
              <a:t>Pre-Production </a:t>
            </a:r>
            <a:r>
              <a:rPr lang="ru-RU" sz="4000" i="1" dirty="0" smtClean="0"/>
              <a:t>        </a:t>
            </a:r>
            <a:r>
              <a:rPr lang="en-US" sz="4000" i="1" dirty="0" smtClean="0"/>
              <a:t>Production</a:t>
            </a:r>
            <a:r>
              <a:rPr lang="ru-RU" sz="4000" i="1" dirty="0" smtClean="0"/>
              <a:t> </a:t>
            </a:r>
            <a:r>
              <a:rPr lang="en-US" sz="4000" i="1" dirty="0" smtClean="0"/>
              <a:t> </a:t>
            </a:r>
            <a:endParaRPr lang="ru-RU" sz="4000" i="1" dirty="0" smtClean="0"/>
          </a:p>
          <a:p>
            <a:pPr marL="0" indent="0">
              <a:buNone/>
            </a:pPr>
            <a:r>
              <a:rPr lang="ru-RU" sz="4000" i="1" dirty="0" smtClean="0"/>
              <a:t>  </a:t>
            </a:r>
            <a:r>
              <a:rPr lang="en-US" sz="4000" i="1" dirty="0" smtClean="0"/>
              <a:t>Post-Production  </a:t>
            </a:r>
            <a:r>
              <a:rPr lang="ru-RU" sz="4000" i="1" dirty="0" smtClean="0"/>
              <a:t>        </a:t>
            </a:r>
            <a:r>
              <a:rPr lang="en-US" sz="4000" i="1" dirty="0" smtClean="0"/>
              <a:t>Promotion</a:t>
            </a:r>
            <a:endParaRPr lang="ru-RU" sz="2400" i="1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en-US" sz="2800" dirty="0" smtClean="0"/>
              <a:t> </a:t>
            </a:r>
            <a:r>
              <a:rPr lang="ru-RU" sz="2800" dirty="0" smtClean="0"/>
              <a:t>  </a:t>
            </a:r>
            <a:r>
              <a:rPr lang="en-US" sz="1800" dirty="0" smtClean="0"/>
              <a:t>culminating </a:t>
            </a:r>
            <a:r>
              <a:rPr lang="en-US" sz="1800" dirty="0"/>
              <a:t>in a brief Memorandum of Understanding between content providers and the UWDCC. </a:t>
            </a:r>
            <a:endParaRPr lang="ru-RU" sz="1800" dirty="0" smtClean="0"/>
          </a:p>
          <a:p>
            <a:pPr marL="0" indent="0">
              <a:buNone/>
            </a:pPr>
            <a:endParaRPr lang="ru-RU" sz="1800" i="1" dirty="0"/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038600" y="35052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7315200" y="35052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201885" y="41910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409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5562600"/>
          </a:xfrm>
        </p:spPr>
        <p:txBody>
          <a:bodyPr/>
          <a:lstStyle/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r>
              <a:rPr lang="en-US" sz="2400" b="1" dirty="0" smtClean="0"/>
              <a:t>  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b="1" dirty="0"/>
              <a:t>UWDCC received project proposal </a:t>
            </a:r>
            <a:r>
              <a:rPr lang="en-US" sz="2400" b="1" dirty="0" smtClean="0"/>
              <a:t>from: </a:t>
            </a:r>
          </a:p>
          <a:p>
            <a:pPr marL="0" indent="0">
              <a:buNone/>
            </a:pPr>
            <a:r>
              <a:rPr lang="en-US" sz="2400" dirty="0" smtClean="0"/>
              <a:t>    UW </a:t>
            </a:r>
            <a:r>
              <a:rPr lang="en-US" sz="2400" dirty="0"/>
              <a:t>administration</a:t>
            </a:r>
            <a:r>
              <a:rPr lang="en-US" sz="2400" dirty="0" smtClean="0"/>
              <a:t>, </a:t>
            </a:r>
            <a:r>
              <a:rPr lang="en-US" sz="2400" dirty="0"/>
              <a:t>faculty, staff and students. 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2400" b="1" dirty="0"/>
              <a:t>The following criteria: </a:t>
            </a: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    </a:t>
            </a:r>
            <a:r>
              <a:rPr lang="en-US" sz="2400" dirty="0" smtClean="0"/>
              <a:t>research </a:t>
            </a:r>
            <a:r>
              <a:rPr lang="en-US" sz="2400" dirty="0"/>
              <a:t>needs, rare books, unique and high use regularly </a:t>
            </a:r>
            <a:r>
              <a:rPr lang="en-US" sz="2400" dirty="0" smtClean="0"/>
              <a:t> 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requested </a:t>
            </a:r>
            <a:r>
              <a:rPr lang="en-US" sz="2400" dirty="0"/>
              <a:t>by UW faculty and students.</a:t>
            </a:r>
            <a:endParaRPr lang="ru-RU" sz="2400" dirty="0"/>
          </a:p>
          <a:p>
            <a:pPr marL="0" indent="0">
              <a:buNone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sz="2400" b="1" dirty="0" smtClean="0"/>
              <a:t>Subject </a:t>
            </a:r>
            <a:r>
              <a:rPr lang="en-US" sz="2400" b="1" dirty="0"/>
              <a:t>librarians </a:t>
            </a:r>
            <a:r>
              <a:rPr lang="en-US" sz="2400" dirty="0"/>
              <a:t>support the creating of digital collection. </a:t>
            </a:r>
            <a:endParaRPr lang="en-US" sz="2400" dirty="0" smtClean="0"/>
          </a:p>
          <a:p>
            <a:pPr marL="0" indent="0" algn="ctr">
              <a:buNone/>
            </a:pPr>
            <a:r>
              <a:rPr lang="en-US" sz="2400" b="1" i="1" dirty="0" smtClean="0"/>
              <a:t>Faculty</a:t>
            </a:r>
            <a:r>
              <a:rPr lang="en-US" sz="2400" b="1" i="1" dirty="0"/>
              <a:t>, staff </a:t>
            </a:r>
            <a:r>
              <a:rPr lang="en-US" sz="2400" b="1" i="1" dirty="0" smtClean="0"/>
              <a:t>        Subject </a:t>
            </a:r>
            <a:r>
              <a:rPr lang="en-US" sz="2400" b="1" i="1" dirty="0"/>
              <a:t>librarians </a:t>
            </a:r>
            <a:r>
              <a:rPr lang="en-US" sz="2400" b="1" i="1" dirty="0" smtClean="0"/>
              <a:t>         UWDCC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ru-RU" sz="2400" b="1" dirty="0" smtClean="0"/>
              <a:t>(С</a:t>
            </a:r>
            <a:r>
              <a:rPr lang="en-US" sz="2400" b="1" dirty="0" err="1" smtClean="0"/>
              <a:t>ontent</a:t>
            </a:r>
            <a:r>
              <a:rPr lang="en-US" sz="2400" b="1" dirty="0" smtClean="0"/>
              <a:t> </a:t>
            </a:r>
            <a:r>
              <a:rPr lang="en-US" sz="2400" b="1" dirty="0"/>
              <a:t>providers </a:t>
            </a:r>
            <a:r>
              <a:rPr lang="ru-RU" sz="2400" b="1" dirty="0" smtClean="0"/>
              <a:t>= </a:t>
            </a:r>
            <a:r>
              <a:rPr lang="en-US" sz="2400" b="1" dirty="0" smtClean="0"/>
              <a:t>Subject librarians</a:t>
            </a:r>
            <a:r>
              <a:rPr lang="ru-RU" sz="2400" b="1" dirty="0" smtClean="0"/>
              <a:t> = </a:t>
            </a:r>
            <a:r>
              <a:rPr lang="en-US" sz="2400" b="1" dirty="0" smtClean="0"/>
              <a:t>UWDCC</a:t>
            </a:r>
            <a:r>
              <a:rPr lang="ru-RU" sz="2400" b="1" dirty="0" smtClean="0"/>
              <a:t>)</a:t>
            </a:r>
            <a:endParaRPr lang="en-US" sz="2400" b="1" dirty="0" smtClean="0"/>
          </a:p>
        </p:txBody>
      </p:sp>
      <p:sp>
        <p:nvSpPr>
          <p:cNvPr id="3" name="Стрелка вправо 2"/>
          <p:cNvSpPr/>
          <p:nvPr/>
        </p:nvSpPr>
        <p:spPr>
          <a:xfrm>
            <a:off x="3211286" y="5475513"/>
            <a:ext cx="381000" cy="304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6025243" y="5475513"/>
            <a:ext cx="381000" cy="304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00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4754563"/>
          </a:xfrm>
        </p:spPr>
        <p:txBody>
          <a:bodyPr/>
          <a:lstStyle/>
          <a:p>
            <a:r>
              <a:rPr lang="en-US" sz="2400" b="1" dirty="0"/>
              <a:t>Content provider </a:t>
            </a:r>
            <a:r>
              <a:rPr lang="ru-RU" sz="2400" b="1" dirty="0" err="1"/>
              <a:t>should</a:t>
            </a:r>
            <a:r>
              <a:rPr lang="ru-RU" sz="2400" b="1" dirty="0"/>
              <a:t> </a:t>
            </a:r>
            <a:r>
              <a:rPr lang="ru-RU" sz="2400" b="1" dirty="0" err="1"/>
              <a:t>consider</a:t>
            </a:r>
            <a:r>
              <a:rPr lang="ru-RU" sz="2400" b="1" dirty="0"/>
              <a:t> </a:t>
            </a:r>
            <a:r>
              <a:rPr lang="ru-RU" sz="2400" b="1" dirty="0" err="1"/>
              <a:t>the</a:t>
            </a:r>
            <a:r>
              <a:rPr lang="ru-RU" sz="2400" b="1" dirty="0"/>
              <a:t> </a:t>
            </a:r>
            <a:r>
              <a:rPr lang="ru-RU" sz="2400" b="1" dirty="0" err="1"/>
              <a:t>following</a:t>
            </a:r>
            <a:r>
              <a:rPr lang="ru-RU" sz="2400" b="1" dirty="0"/>
              <a:t> </a:t>
            </a:r>
            <a:r>
              <a:rPr lang="ru-RU" sz="2400" b="1" dirty="0" err="1"/>
              <a:t>criteria</a:t>
            </a:r>
            <a:r>
              <a:rPr lang="ru-RU" sz="2400" b="1" dirty="0"/>
              <a:t> </a:t>
            </a:r>
            <a:r>
              <a:rPr lang="ru-RU" sz="2400" b="1" dirty="0" err="1"/>
              <a:t>before</a:t>
            </a:r>
            <a:r>
              <a:rPr lang="ru-RU" sz="2400" b="1" dirty="0"/>
              <a:t> </a:t>
            </a:r>
            <a:r>
              <a:rPr lang="ru-RU" sz="2400" b="1" dirty="0" err="1"/>
              <a:t>submitting</a:t>
            </a:r>
            <a:r>
              <a:rPr lang="ru-RU" sz="2400" b="1" dirty="0"/>
              <a:t> a </a:t>
            </a:r>
            <a:r>
              <a:rPr lang="ru-RU" sz="2400" b="1" dirty="0" err="1"/>
              <a:t>digital</a:t>
            </a:r>
            <a:r>
              <a:rPr lang="ru-RU" sz="2400" b="1" dirty="0"/>
              <a:t> </a:t>
            </a:r>
            <a:r>
              <a:rPr lang="ru-RU" sz="2400" b="1" dirty="0" err="1"/>
              <a:t>project</a:t>
            </a:r>
            <a:r>
              <a:rPr lang="ru-RU" sz="2400" b="1" dirty="0"/>
              <a:t> </a:t>
            </a:r>
            <a:r>
              <a:rPr lang="ru-RU" sz="2400" b="1" dirty="0" err="1"/>
              <a:t>proposal</a:t>
            </a:r>
            <a:r>
              <a:rPr lang="ru-RU" sz="2400" b="1" dirty="0"/>
              <a:t>: </a:t>
            </a:r>
            <a:endParaRPr lang="en-US" sz="2400" b="1" dirty="0" smtClean="0"/>
          </a:p>
          <a:p>
            <a:endParaRPr lang="en-US" sz="2400" b="1" dirty="0" smtClean="0"/>
          </a:p>
          <a:p>
            <a:r>
              <a:rPr lang="ru-RU" sz="2400" dirty="0" err="1"/>
              <a:t>Who</a:t>
            </a:r>
            <a:r>
              <a:rPr lang="ru-RU" sz="2400" dirty="0"/>
              <a:t> </a:t>
            </a:r>
            <a:r>
              <a:rPr lang="ru-RU" sz="2400" dirty="0" err="1"/>
              <a:t>is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audience</a:t>
            </a:r>
            <a:r>
              <a:rPr lang="ru-RU" sz="2400" dirty="0"/>
              <a:t> </a:t>
            </a:r>
            <a:r>
              <a:rPr lang="ru-RU" sz="2400" dirty="0" err="1"/>
              <a:t>for</a:t>
            </a:r>
            <a:r>
              <a:rPr lang="ru-RU" sz="2400" dirty="0"/>
              <a:t> </a:t>
            </a:r>
            <a:r>
              <a:rPr lang="ru-RU" sz="2400" dirty="0" err="1"/>
              <a:t>this</a:t>
            </a:r>
            <a:r>
              <a:rPr lang="ru-RU" sz="2400" dirty="0"/>
              <a:t> </a:t>
            </a:r>
            <a:r>
              <a:rPr lang="ru-RU" sz="2400" dirty="0" err="1"/>
              <a:t>digital</a:t>
            </a:r>
            <a:r>
              <a:rPr lang="ru-RU" sz="2400" dirty="0"/>
              <a:t> </a:t>
            </a:r>
            <a:r>
              <a:rPr lang="ru-RU" sz="2400" dirty="0" err="1"/>
              <a:t>project</a:t>
            </a:r>
            <a:r>
              <a:rPr lang="ru-RU" sz="2400" dirty="0"/>
              <a:t>? </a:t>
            </a:r>
            <a:endParaRPr lang="en-US" sz="2400" dirty="0" smtClean="0"/>
          </a:p>
          <a:p>
            <a:r>
              <a:rPr lang="ru-RU" sz="2400" dirty="0" err="1" smtClean="0"/>
              <a:t>How</a:t>
            </a:r>
            <a:r>
              <a:rPr lang="ru-RU" sz="2400" dirty="0" smtClean="0"/>
              <a:t> </a:t>
            </a:r>
            <a:r>
              <a:rPr lang="ru-RU" sz="2400" dirty="0" err="1"/>
              <a:t>will</a:t>
            </a:r>
            <a:r>
              <a:rPr lang="ru-RU" sz="2400" dirty="0"/>
              <a:t> </a:t>
            </a:r>
            <a:r>
              <a:rPr lang="ru-RU" sz="2400" dirty="0" err="1"/>
              <a:t>users</a:t>
            </a:r>
            <a:r>
              <a:rPr lang="ru-RU" sz="2400" dirty="0"/>
              <a:t> </a:t>
            </a:r>
            <a:r>
              <a:rPr lang="ru-RU" sz="2400" dirty="0" err="1"/>
              <a:t>interact</a:t>
            </a:r>
            <a:r>
              <a:rPr lang="ru-RU" sz="2400" dirty="0"/>
              <a:t> </a:t>
            </a:r>
            <a:r>
              <a:rPr lang="ru-RU" sz="2400" dirty="0" err="1"/>
              <a:t>with</a:t>
            </a:r>
            <a:r>
              <a:rPr lang="ru-RU" sz="2400" dirty="0"/>
              <a:t> </a:t>
            </a:r>
            <a:r>
              <a:rPr lang="ru-RU" sz="2400" dirty="0" err="1"/>
              <a:t>this</a:t>
            </a:r>
            <a:r>
              <a:rPr lang="ru-RU" sz="2400" dirty="0"/>
              <a:t> </a:t>
            </a:r>
            <a:r>
              <a:rPr lang="ru-RU" sz="2400" dirty="0" err="1"/>
              <a:t>material</a:t>
            </a:r>
            <a:r>
              <a:rPr lang="ru-RU" sz="2400" dirty="0" smtClean="0"/>
              <a:t>?</a:t>
            </a:r>
            <a:endParaRPr lang="en-US" sz="2400" dirty="0" smtClean="0"/>
          </a:p>
          <a:p>
            <a:r>
              <a:rPr lang="ru-RU" sz="2400" dirty="0" smtClean="0"/>
              <a:t> </a:t>
            </a:r>
            <a:r>
              <a:rPr lang="ru-RU" sz="2400" dirty="0" err="1"/>
              <a:t>Is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material</a:t>
            </a:r>
            <a:r>
              <a:rPr lang="ru-RU" sz="2400" dirty="0"/>
              <a:t> </a:t>
            </a:r>
            <a:r>
              <a:rPr lang="ru-RU" sz="2400" dirty="0" err="1"/>
              <a:t>already</a:t>
            </a:r>
            <a:r>
              <a:rPr lang="ru-RU" sz="2400" dirty="0"/>
              <a:t> </a:t>
            </a:r>
            <a:r>
              <a:rPr lang="ru-RU" sz="2400" dirty="0" err="1"/>
              <a:t>digitized</a:t>
            </a:r>
            <a:r>
              <a:rPr lang="ru-RU" sz="2400" dirty="0"/>
              <a:t> and </a:t>
            </a:r>
            <a:r>
              <a:rPr lang="ru-RU" sz="2400" dirty="0" err="1"/>
              <a:t>available</a:t>
            </a:r>
            <a:r>
              <a:rPr lang="ru-RU" sz="2400" dirty="0"/>
              <a:t> </a:t>
            </a:r>
            <a:r>
              <a:rPr lang="ru-RU" sz="2400" dirty="0" err="1"/>
              <a:t>online</a:t>
            </a:r>
            <a:r>
              <a:rPr lang="ru-RU" sz="2400" dirty="0"/>
              <a:t>? </a:t>
            </a:r>
            <a:endParaRPr lang="en-US" sz="2400" dirty="0" smtClean="0"/>
          </a:p>
          <a:p>
            <a:r>
              <a:rPr lang="ru-RU" sz="2400" dirty="0" err="1" smtClean="0"/>
              <a:t>Do</a:t>
            </a:r>
            <a:r>
              <a:rPr lang="ru-RU" sz="2400" dirty="0" smtClean="0"/>
              <a:t> </a:t>
            </a:r>
            <a:r>
              <a:rPr lang="ru-RU" sz="2400" dirty="0" err="1"/>
              <a:t>you</a:t>
            </a:r>
            <a:r>
              <a:rPr lang="ru-RU" sz="2400" dirty="0"/>
              <a:t> </a:t>
            </a:r>
            <a:r>
              <a:rPr lang="ru-RU" sz="2400" dirty="0" err="1"/>
              <a:t>have</a:t>
            </a:r>
            <a:r>
              <a:rPr lang="ru-RU" sz="2400" dirty="0"/>
              <a:t> </a:t>
            </a:r>
            <a:r>
              <a:rPr lang="ru-RU" sz="2400" dirty="0" err="1"/>
              <a:t>permission</a:t>
            </a:r>
            <a:r>
              <a:rPr lang="ru-RU" sz="2400" dirty="0"/>
              <a:t> </a:t>
            </a:r>
            <a:r>
              <a:rPr lang="ru-RU" sz="2400" dirty="0" err="1"/>
              <a:t>to</a:t>
            </a:r>
            <a:r>
              <a:rPr lang="ru-RU" sz="2400" dirty="0"/>
              <a:t> </a:t>
            </a:r>
            <a:r>
              <a:rPr lang="ru-RU" sz="2400" dirty="0" err="1"/>
              <a:t>digitize</a:t>
            </a:r>
            <a:r>
              <a:rPr lang="ru-RU" sz="2400" dirty="0"/>
              <a:t> and </a:t>
            </a:r>
            <a:r>
              <a:rPr lang="ru-RU" sz="2400" dirty="0" err="1"/>
              <a:t>publish</a:t>
            </a:r>
            <a:r>
              <a:rPr lang="ru-RU" sz="2400" dirty="0"/>
              <a:t> </a:t>
            </a:r>
            <a:r>
              <a:rPr lang="ru-RU" sz="2400" dirty="0" err="1"/>
              <a:t>online</a:t>
            </a:r>
            <a:r>
              <a:rPr lang="ru-RU" sz="2400" dirty="0"/>
              <a:t>, </a:t>
            </a:r>
            <a:r>
              <a:rPr lang="ru-RU" sz="2400" dirty="0" err="1"/>
              <a:t>this</a:t>
            </a:r>
            <a:r>
              <a:rPr lang="ru-RU" sz="2400" dirty="0"/>
              <a:t> </a:t>
            </a:r>
            <a:r>
              <a:rPr lang="ru-RU" sz="2400" dirty="0" err="1"/>
              <a:t>material</a:t>
            </a:r>
            <a:r>
              <a:rPr lang="ru-RU" sz="2400" dirty="0"/>
              <a:t>? </a:t>
            </a:r>
            <a:endParaRPr lang="en-US" sz="2400" dirty="0" smtClean="0"/>
          </a:p>
          <a:p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4648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 smtClean="0"/>
          </a:p>
          <a:p>
            <a:r>
              <a:rPr lang="en-US" sz="2400" i="1" dirty="0"/>
              <a:t>Content provider should create descriptive metadata for project </a:t>
            </a:r>
            <a:r>
              <a:rPr lang="en-US" sz="2400" i="1" dirty="0" smtClean="0"/>
              <a:t>materials.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365929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2400" y="990600"/>
            <a:ext cx="8991600" cy="5867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   </a:t>
            </a:r>
            <a:r>
              <a:rPr lang="ru-RU" sz="2400" b="1" dirty="0" smtClean="0"/>
              <a:t>«</a:t>
            </a:r>
            <a:r>
              <a:rPr lang="en-US" sz="2400" b="1" dirty="0"/>
              <a:t>Eastern European and Slavic Studies Collection</a:t>
            </a:r>
            <a:r>
              <a:rPr lang="ru-RU" sz="2400" b="1" dirty="0"/>
              <a:t>». </a:t>
            </a:r>
            <a:endParaRPr lang="ru-RU" sz="2400" b="1" dirty="0" smtClean="0"/>
          </a:p>
          <a:p>
            <a:r>
              <a:rPr lang="en-US" sz="1800" dirty="0" smtClean="0"/>
              <a:t>The </a:t>
            </a:r>
            <a:r>
              <a:rPr lang="en-US" sz="1800" dirty="0"/>
              <a:t>Eastern European Collection brings together, in digital form, primary and secondary materials relating to the study of this region including its history, literature, language, political science and more.</a:t>
            </a:r>
            <a:endParaRPr lang="ru-RU" sz="1800" dirty="0"/>
          </a:p>
          <a:p>
            <a:pPr marL="0" indent="0">
              <a:buNone/>
            </a:pPr>
            <a:endParaRPr lang="en-US" sz="1800" dirty="0" smtClean="0"/>
          </a:p>
          <a:p>
            <a:endParaRPr lang="en-US" sz="2400" b="1" dirty="0"/>
          </a:p>
          <a:p>
            <a:endParaRPr lang="ru-RU" dirty="0"/>
          </a:p>
        </p:txBody>
      </p:sp>
      <p:pic>
        <p:nvPicPr>
          <p:cNvPr id="3" name="Объект 2" descr="C:\Users\dtt\Desktop\screen shot\111\Screen Shot 2014-10-30 at 3.46.58 PM.png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07" t="19196" r="19439" b="26563"/>
          <a:stretch/>
        </p:blipFill>
        <p:spPr bwMode="auto">
          <a:xfrm>
            <a:off x="685800" y="3124200"/>
            <a:ext cx="2743200" cy="3145972"/>
          </a:xfrm>
          <a:prstGeom prst="rect">
            <a:avLst/>
          </a:prstGeom>
          <a:noFill/>
          <a:ln w="2286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3810000" y="3276600"/>
            <a:ext cx="5105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Creating digital project for book:</a:t>
            </a:r>
          </a:p>
          <a:p>
            <a:r>
              <a:rPr lang="ru-RU" dirty="0" smtClean="0"/>
              <a:t>«1905 год в сатире и карикатуре» </a:t>
            </a:r>
            <a:r>
              <a:rPr lang="ru-RU" dirty="0"/>
              <a:t>С. </a:t>
            </a:r>
            <a:r>
              <a:rPr lang="ru-RU" dirty="0" smtClean="0"/>
              <a:t>Исаков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 smtClean="0"/>
              <a:t>1928 год.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book is donation from faculty member.</a:t>
            </a:r>
          </a:p>
          <a:p>
            <a:endParaRPr lang="ru-RU" dirty="0" smtClean="0"/>
          </a:p>
          <a:p>
            <a:r>
              <a:rPr lang="en-US" dirty="0" smtClean="0"/>
              <a:t>Subject librarian</a:t>
            </a:r>
            <a:r>
              <a:rPr lang="ru-RU" dirty="0" smtClean="0"/>
              <a:t>:</a:t>
            </a:r>
            <a:r>
              <a:rPr lang="en-US" dirty="0"/>
              <a:t> </a:t>
            </a:r>
            <a:r>
              <a:rPr lang="en-US" dirty="0" smtClean="0"/>
              <a:t>Andy Spencer</a:t>
            </a:r>
          </a:p>
          <a:p>
            <a:r>
              <a:rPr lang="en-US" dirty="0" smtClean="0"/>
              <a:t>Bibliographer </a:t>
            </a:r>
            <a:r>
              <a:rPr lang="en-US" dirty="0"/>
              <a:t>for Slavic, East European,</a:t>
            </a:r>
            <a:br>
              <a:rPr lang="en-US" dirty="0"/>
            </a:br>
            <a:r>
              <a:rPr lang="en-US" dirty="0"/>
              <a:t>Central Asian and Middle Eastern Studies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01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Typical </a:t>
            </a:r>
            <a:r>
              <a:rPr lang="en-US" sz="2800" b="1" dirty="0"/>
              <a:t>d</a:t>
            </a:r>
            <a:r>
              <a:rPr lang="en-US" sz="2800" b="1" dirty="0" smtClean="0"/>
              <a:t>igital </a:t>
            </a:r>
          </a:p>
          <a:p>
            <a:pPr marL="0" indent="0">
              <a:buNone/>
            </a:pPr>
            <a:r>
              <a:rPr lang="en-US" sz="2800" b="1" dirty="0"/>
              <a:t>p</a:t>
            </a:r>
            <a:r>
              <a:rPr lang="en-US" sz="2800" b="1" dirty="0" smtClean="0"/>
              <a:t>roject </a:t>
            </a:r>
            <a:r>
              <a:rPr lang="en-US" sz="2800" b="1" dirty="0"/>
              <a:t>w</a:t>
            </a:r>
            <a:r>
              <a:rPr lang="en-US" sz="2800" b="1" dirty="0" smtClean="0"/>
              <a:t>orkflow</a:t>
            </a:r>
            <a:endParaRPr lang="en-US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5" b="3284"/>
          <a:stretch/>
        </p:blipFill>
        <p:spPr bwMode="auto">
          <a:xfrm>
            <a:off x="3200400" y="990601"/>
            <a:ext cx="5943600" cy="5765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551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Wisconsin Library School was founded as a summer school under the Wisconsin Free Library Commission in 1895. 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By </a:t>
            </a:r>
            <a:r>
              <a:rPr lang="en-US" dirty="0"/>
              <a:t>1906 it was a full-time professional program. Three years later it became affiliated with the University of Wisconsin. </a:t>
            </a:r>
            <a:endParaRPr lang="ru-RU" dirty="0" smtClean="0"/>
          </a:p>
          <a:p>
            <a:endParaRPr lang="ru-RU" sz="1600" dirty="0"/>
          </a:p>
          <a:p>
            <a:endParaRPr lang="ru-RU" sz="16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5" t="12988" r="35929" b="72822"/>
          <a:stretch/>
        </p:blipFill>
        <p:spPr bwMode="auto">
          <a:xfrm>
            <a:off x="0" y="-152400"/>
            <a:ext cx="914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106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5391" t="3425" r="5276" b="23516"/>
          <a:stretch/>
        </p:blipFill>
        <p:spPr bwMode="auto">
          <a:xfrm>
            <a:off x="0" y="990600"/>
            <a:ext cx="9144000" cy="5638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7803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20" r="17143" b="9642"/>
          <a:stretch/>
        </p:blipFill>
        <p:spPr bwMode="auto">
          <a:xfrm>
            <a:off x="0" y="1371600"/>
            <a:ext cx="9144000" cy="533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38200" y="909935"/>
            <a:ext cx="373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Item-level metadata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6805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15" r="21164" b="7690"/>
          <a:stretch/>
        </p:blipFill>
        <p:spPr bwMode="auto">
          <a:xfrm>
            <a:off x="0" y="1447800"/>
            <a:ext cx="9144000" cy="541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38200" y="909935"/>
            <a:ext cx="373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Page-level metadata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21092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6" t="17317" r="15230" b="6439"/>
          <a:stretch/>
        </p:blipFill>
        <p:spPr bwMode="auto">
          <a:xfrm>
            <a:off x="34512" y="990600"/>
            <a:ext cx="9120374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461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0" t="17790" r="14554" b="6439"/>
          <a:stretch/>
        </p:blipFill>
        <p:spPr bwMode="auto">
          <a:xfrm>
            <a:off x="-1037" y="990600"/>
            <a:ext cx="9145037" cy="5634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58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9" t="19001" r="21047" b="8844"/>
          <a:stretch/>
        </p:blipFill>
        <p:spPr bwMode="auto">
          <a:xfrm>
            <a:off x="0" y="990600"/>
            <a:ext cx="9144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585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5" t="18038" r="14689" b="7401"/>
          <a:stretch/>
        </p:blipFill>
        <p:spPr bwMode="auto">
          <a:xfrm>
            <a:off x="0" y="99060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227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0" t="17798" r="14824" b="7882"/>
          <a:stretch/>
        </p:blipFill>
        <p:spPr bwMode="auto">
          <a:xfrm>
            <a:off x="459241" y="990600"/>
            <a:ext cx="8336416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343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 descr="C:\Users\dtt\Desktop\printsc\table of contents.tiff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89" b="25476"/>
          <a:stretch/>
        </p:blipFill>
        <p:spPr bwMode="auto">
          <a:xfrm>
            <a:off x="533400" y="1524000"/>
            <a:ext cx="8153400" cy="5105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1009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 descr="C:\Users\dtt\Desktop\printsc\satira titul.list.tiff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25"/>
          <a:stretch/>
        </p:blipFill>
        <p:spPr bwMode="auto">
          <a:xfrm>
            <a:off x="304800" y="990600"/>
            <a:ext cx="8686799" cy="5867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3412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52578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The mission </a:t>
            </a:r>
            <a:r>
              <a:rPr lang="en-US" sz="2400" b="1" dirty="0" smtClean="0"/>
              <a:t>at the </a:t>
            </a:r>
            <a:r>
              <a:rPr lang="en-US" sz="2400" b="1" dirty="0"/>
              <a:t>School of library and information </a:t>
            </a:r>
            <a:r>
              <a:rPr lang="en-US" sz="2400" b="1" dirty="0" smtClean="0"/>
              <a:t>studies (SLIS), is </a:t>
            </a:r>
            <a:r>
              <a:rPr lang="en-US" sz="2400" b="1" dirty="0"/>
              <a:t>to</a:t>
            </a:r>
            <a:r>
              <a:rPr lang="en-US" sz="2400" b="1" dirty="0" smtClean="0"/>
              <a:t>:</a:t>
            </a:r>
            <a:endParaRPr lang="ru-RU" sz="2400" b="1" dirty="0" smtClean="0"/>
          </a:p>
          <a:p>
            <a:pPr marL="0" indent="0">
              <a:buNone/>
            </a:pPr>
            <a:endParaRPr lang="en-US" sz="1800" b="1" dirty="0"/>
          </a:p>
          <a:p>
            <a:r>
              <a:rPr lang="en-US" sz="2400" dirty="0"/>
              <a:t>educate responsible leaders, critical thinkers, and creative innovators in the information </a:t>
            </a:r>
            <a:r>
              <a:rPr lang="en-US" sz="2400" dirty="0" smtClean="0"/>
              <a:t>professions</a:t>
            </a:r>
            <a:r>
              <a:rPr lang="ru-RU" sz="2400" dirty="0" smtClean="0"/>
              <a:t>.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endParaRPr lang="ru-RU" sz="2400" dirty="0"/>
          </a:p>
          <a:p>
            <a:endParaRPr lang="en-US" sz="2400" dirty="0"/>
          </a:p>
          <a:p>
            <a:pPr marL="0" indent="0">
              <a:buNone/>
            </a:pPr>
            <a:endParaRPr lang="ru-RU" sz="12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5" t="12988" r="35929" b="72822"/>
          <a:stretch/>
        </p:blipFill>
        <p:spPr bwMode="auto">
          <a:xfrm>
            <a:off x="0" y="-152400"/>
            <a:ext cx="914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41" t="34502" r="22294" b="28280"/>
          <a:stretch/>
        </p:blipFill>
        <p:spPr bwMode="auto">
          <a:xfrm>
            <a:off x="914400" y="3657600"/>
            <a:ext cx="3581400" cy="2240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Users\tolkyn.dzhangulova\Desktop\IMG_034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171" y="3706246"/>
            <a:ext cx="3505200" cy="2333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24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 descr="C:\Users\dtt\Desktop\printsc\satira otrivok.tif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69571"/>
            <a:ext cx="7315200" cy="439782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990600" y="6019800"/>
            <a:ext cx="701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/>
            <a:r>
              <a:rPr lang="ru-RU" altLang="ru-RU" dirty="0">
                <a:solidFill>
                  <a:srgbClr val="1155CC"/>
                </a:solidFill>
                <a:latin typeface="Arial" pitchFamily="34" charset="0"/>
                <a:cs typeface="Arial" pitchFamily="34" charset="0"/>
                <a:hlinkClick r:id="rId3"/>
              </a:rPr>
              <a:t>http://digital.library.wisc.edu/1711.dl/EastEurope.Satira</a:t>
            </a:r>
            <a:r>
              <a:rPr lang="ru-RU" altLang="ru-RU" sz="800" dirty="0">
                <a:latin typeface="Arial" pitchFamily="34" charset="0"/>
                <a:cs typeface="Arial" pitchFamily="34" charset="0"/>
              </a:rPr>
              <a:t> </a:t>
            </a:r>
            <a:endParaRPr lang="ru-RU" altLang="ru-RU" sz="4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76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47800"/>
            <a:ext cx="8534400" cy="4953000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 smtClean="0"/>
              <a:t>S</a:t>
            </a:r>
            <a:r>
              <a:rPr lang="ru-RU" sz="2800" dirty="0" err="1" smtClean="0"/>
              <a:t>oftware</a:t>
            </a:r>
            <a:r>
              <a:rPr lang="en-US" sz="2800" dirty="0" smtClean="0"/>
              <a:t> for creating digital collection:</a:t>
            </a:r>
            <a:endParaRPr lang="ru-RU" sz="2800" dirty="0"/>
          </a:p>
          <a:p>
            <a:pPr marL="0" indent="0" algn="just">
              <a:buNone/>
            </a:pPr>
            <a:endParaRPr lang="ru-RU" sz="2800" b="1" dirty="0" smtClean="0"/>
          </a:p>
          <a:p>
            <a:pPr algn="just"/>
            <a:r>
              <a:rPr lang="en-US" sz="2000" dirty="0" err="1" smtClean="0"/>
              <a:t>Efacs</a:t>
            </a:r>
            <a:r>
              <a:rPr lang="en-US" sz="2000" dirty="0" smtClean="0"/>
              <a:t> </a:t>
            </a:r>
            <a:r>
              <a:rPr lang="en-US" sz="2000" dirty="0"/>
              <a:t>= Electronic Facsimile = </a:t>
            </a:r>
            <a:r>
              <a:rPr lang="en-US" sz="2000" dirty="0" err="1"/>
              <a:t>Pageturner</a:t>
            </a:r>
            <a:r>
              <a:rPr lang="en-US" sz="2000" dirty="0"/>
              <a:t> = TEXT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err="1"/>
              <a:t>Optical</a:t>
            </a:r>
            <a:r>
              <a:rPr lang="ru-RU" sz="2000" dirty="0"/>
              <a:t> </a:t>
            </a:r>
            <a:r>
              <a:rPr lang="ru-RU" sz="2000" dirty="0" err="1"/>
              <a:t>Character</a:t>
            </a:r>
            <a:r>
              <a:rPr lang="ru-RU" sz="2000" dirty="0"/>
              <a:t> </a:t>
            </a:r>
            <a:r>
              <a:rPr lang="ru-RU" sz="2000" dirty="0" err="1"/>
              <a:t>Recognition</a:t>
            </a:r>
            <a:r>
              <a:rPr lang="ru-RU" sz="2000" dirty="0"/>
              <a:t> (OCR) </a:t>
            </a:r>
            <a:r>
              <a:rPr lang="ru-RU" sz="2000" dirty="0" err="1" smtClean="0"/>
              <a:t>software</a:t>
            </a:r>
            <a:endParaRPr lang="ru-RU" sz="2000" dirty="0" smtClean="0"/>
          </a:p>
          <a:p>
            <a:pPr algn="just"/>
            <a:endParaRPr lang="ru-RU" sz="2000" dirty="0"/>
          </a:p>
          <a:p>
            <a:pPr algn="just"/>
            <a:r>
              <a:rPr lang="ru-RU" sz="2000" dirty="0"/>
              <a:t>M</a:t>
            </a:r>
            <a:r>
              <a:rPr lang="en-US" sz="2000" dirty="0" err="1"/>
              <a:t>ultimedia</a:t>
            </a:r>
            <a:r>
              <a:rPr lang="en-US" sz="2000" dirty="0"/>
              <a:t>/bibliographic databases </a:t>
            </a:r>
            <a:r>
              <a:rPr lang="ru-RU" sz="2000" dirty="0" smtClean="0"/>
              <a:t> (</a:t>
            </a:r>
            <a:r>
              <a:rPr lang="en-US" sz="2000" dirty="0"/>
              <a:t>Dublin </a:t>
            </a:r>
            <a:r>
              <a:rPr lang="en-US" sz="2000" dirty="0" smtClean="0"/>
              <a:t>Core</a:t>
            </a:r>
            <a:r>
              <a:rPr lang="ru-RU" sz="2000" dirty="0" smtClean="0"/>
              <a:t> – </a:t>
            </a:r>
            <a:r>
              <a:rPr lang="en-US" sz="2000" dirty="0" smtClean="0"/>
              <a:t>photo</a:t>
            </a:r>
            <a:r>
              <a:rPr lang="ru-RU" sz="2000" dirty="0" smtClean="0"/>
              <a:t>, </a:t>
            </a:r>
            <a:r>
              <a:rPr lang="en-US" sz="2000" dirty="0" smtClean="0"/>
              <a:t>audio</a:t>
            </a:r>
            <a:r>
              <a:rPr lang="ru-RU" sz="2000" dirty="0" smtClean="0"/>
              <a:t>, </a:t>
            </a:r>
            <a:r>
              <a:rPr lang="en-US" sz="2000" dirty="0" smtClean="0"/>
              <a:t>video</a:t>
            </a:r>
            <a:r>
              <a:rPr lang="ru-RU" sz="2000" dirty="0" smtClean="0"/>
              <a:t>)</a:t>
            </a:r>
          </a:p>
          <a:p>
            <a:pPr algn="just"/>
            <a:endParaRPr lang="ru-RU" sz="2000" b="1" i="1" dirty="0"/>
          </a:p>
          <a:p>
            <a:pPr algn="just"/>
            <a:r>
              <a:rPr lang="en-US" sz="2000" i="1" dirty="0" err="1" smtClean="0"/>
              <a:t>MSAccess</a:t>
            </a:r>
            <a:r>
              <a:rPr lang="en-US" sz="2000" dirty="0" smtClean="0"/>
              <a:t> </a:t>
            </a:r>
            <a:r>
              <a:rPr lang="en-US" sz="2000" dirty="0"/>
              <a:t>or </a:t>
            </a:r>
            <a:r>
              <a:rPr lang="en-US" sz="2000" i="1" dirty="0" err="1"/>
              <a:t>Filemaker</a:t>
            </a:r>
            <a:r>
              <a:rPr lang="en-US" sz="2000" i="1" dirty="0"/>
              <a:t> </a:t>
            </a:r>
            <a:r>
              <a:rPr lang="en-US" sz="2000" i="1" dirty="0" smtClean="0"/>
              <a:t>Pro</a:t>
            </a:r>
            <a:r>
              <a:rPr lang="ru-RU" sz="2000" i="1" dirty="0" smtClean="0"/>
              <a:t> (</a:t>
            </a:r>
            <a:r>
              <a:rPr lang="en-US" sz="2000" i="1" dirty="0"/>
              <a:t>SGML</a:t>
            </a:r>
            <a:r>
              <a:rPr lang="ru-RU" sz="2000" i="1" dirty="0" smtClean="0"/>
              <a:t>)</a:t>
            </a:r>
            <a:endParaRPr lang="ru-RU" sz="2000" dirty="0" smtClean="0"/>
          </a:p>
          <a:p>
            <a:pPr algn="just"/>
            <a:endParaRPr lang="ru-RU" sz="2000" dirty="0" smtClean="0"/>
          </a:p>
          <a:p>
            <a:pPr marL="0" indent="0" algn="just">
              <a:buNone/>
            </a:pPr>
            <a:r>
              <a:rPr lang="en-US" sz="1800" dirty="0"/>
              <a:t> </a:t>
            </a:r>
            <a:endParaRPr lang="ru-RU" sz="1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954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19812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Integration with the Library Catalog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3581"/>
          <a:stretch/>
        </p:blipFill>
        <p:spPr>
          <a:xfrm>
            <a:off x="2362200" y="1066800"/>
            <a:ext cx="6641906" cy="567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80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6000" b="1" dirty="0" smtClean="0"/>
          </a:p>
          <a:p>
            <a:pPr marL="0" indent="0" algn="ctr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MINDS@UW </a:t>
            </a:r>
            <a:r>
              <a:rPr lang="en-US" sz="6000" b="1" dirty="0" smtClean="0"/>
              <a:t> - Institutional </a:t>
            </a:r>
            <a:r>
              <a:rPr lang="en-US" sz="6000" b="1" dirty="0"/>
              <a:t>repository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188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96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Institutional repository and data services</a:t>
            </a:r>
            <a:endParaRPr lang="en-US" sz="2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591174"/>
            <a:ext cx="8430491" cy="923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10" y="2209800"/>
            <a:ext cx="5360274" cy="304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38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676400"/>
            <a:ext cx="8305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9900" indent="-469900">
              <a:buClr>
                <a:srgbClr val="990000"/>
              </a:buClr>
              <a:buFont typeface="Arial" charset="0"/>
              <a:buNone/>
              <a:defRPr/>
            </a:pPr>
            <a:r>
              <a:rPr lang="en-US" sz="2400" b="1" dirty="0"/>
              <a:t>Institutional repository (</a:t>
            </a:r>
            <a:r>
              <a:rPr lang="en-US" sz="2400" b="1" dirty="0" err="1"/>
              <a:t>Minds@UW</a:t>
            </a:r>
            <a:r>
              <a:rPr lang="en-US" sz="2400" b="1" dirty="0" smtClean="0"/>
              <a:t>)</a:t>
            </a:r>
          </a:p>
          <a:p>
            <a:pPr marL="469900" indent="-469900">
              <a:buClr>
                <a:srgbClr val="990000"/>
              </a:buClr>
              <a:buFont typeface="Arial" charset="0"/>
              <a:buNone/>
              <a:defRPr/>
            </a:pPr>
            <a:endParaRPr lang="en-US" sz="2400" b="1" dirty="0"/>
          </a:p>
          <a:p>
            <a:pPr marL="469900" indent="-469900">
              <a:buClr>
                <a:srgbClr val="990000"/>
              </a:buClr>
              <a:buFont typeface="Arial" pitchFamily="34" charset="0"/>
              <a:buChar char="•"/>
              <a:defRPr/>
            </a:pPr>
            <a:r>
              <a:rPr lang="ru-RU" sz="2400" dirty="0" smtClean="0"/>
              <a:t>MINDS@UW </a:t>
            </a:r>
            <a:r>
              <a:rPr lang="ru-RU" sz="2400" dirty="0" err="1"/>
              <a:t>uses</a:t>
            </a:r>
            <a:r>
              <a:rPr lang="ru-RU" sz="2400" dirty="0"/>
              <a:t> </a:t>
            </a:r>
            <a:r>
              <a:rPr lang="ru-RU" sz="2400" dirty="0" err="1"/>
              <a:t>DSpace</a:t>
            </a:r>
            <a:r>
              <a:rPr lang="ru-RU" sz="2400" dirty="0"/>
              <a:t> </a:t>
            </a:r>
            <a:r>
              <a:rPr lang="ru-RU" sz="2400" dirty="0" err="1" smtClean="0"/>
              <a:t>software</a:t>
            </a:r>
            <a:endParaRPr lang="en-US" sz="2400" dirty="0" smtClean="0"/>
          </a:p>
          <a:p>
            <a:pPr>
              <a:buClr>
                <a:srgbClr val="990000"/>
              </a:buClr>
              <a:defRPr/>
            </a:pPr>
            <a:endParaRPr lang="en-US" sz="2400" dirty="0" smtClean="0"/>
          </a:p>
          <a:p>
            <a:pPr marL="469900" indent="-469900">
              <a:buClr>
                <a:srgbClr val="990000"/>
              </a:buClr>
              <a:buFont typeface="Arial" pitchFamily="34" charset="0"/>
              <a:buChar char="•"/>
              <a:defRPr/>
            </a:pPr>
            <a:r>
              <a:rPr lang="en-US" sz="2400" dirty="0"/>
              <a:t>Store, index, distribute, and preserve digital materials</a:t>
            </a:r>
          </a:p>
          <a:p>
            <a:pPr marL="469900" indent="-469900">
              <a:buClr>
                <a:srgbClr val="990000"/>
              </a:buClr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marL="469900" indent="-469900">
              <a:buClr>
                <a:srgbClr val="990000"/>
              </a:buClr>
              <a:buFont typeface="Arial" pitchFamily="34" charset="0"/>
              <a:buChar char="•"/>
              <a:defRPr/>
            </a:pPr>
            <a:r>
              <a:rPr lang="en-US" sz="2400" dirty="0" smtClean="0"/>
              <a:t>Deposited </a:t>
            </a:r>
            <a:r>
              <a:rPr lang="en-US" sz="2400" dirty="0"/>
              <a:t>directly by UW faculty or </a:t>
            </a:r>
            <a:r>
              <a:rPr lang="en-US" sz="2400" dirty="0" smtClean="0"/>
              <a:t>staff</a:t>
            </a:r>
          </a:p>
          <a:p>
            <a:pPr>
              <a:buClr>
                <a:srgbClr val="990000"/>
              </a:buClr>
              <a:defRPr/>
            </a:pPr>
            <a:endParaRPr lang="en-US" sz="2400" dirty="0"/>
          </a:p>
          <a:p>
            <a:pPr marL="469900" indent="-469900">
              <a:buClr>
                <a:srgbClr val="990000"/>
              </a:buClr>
              <a:buFont typeface="Arial" pitchFamily="34" charset="0"/>
              <a:buChar char="•"/>
              <a:defRPr/>
            </a:pPr>
            <a:r>
              <a:rPr lang="en-US" sz="2400" dirty="0"/>
              <a:t>Research papers, pre-prints, datasets, photographs, videos, learning objects, theses, student projects, conference </a:t>
            </a:r>
            <a:r>
              <a:rPr lang="en-US" sz="2400" dirty="0" smtClean="0"/>
              <a:t>papers</a:t>
            </a:r>
          </a:p>
          <a:p>
            <a:pPr marL="469900" indent="-469900">
              <a:buClr>
                <a:srgbClr val="990000"/>
              </a:buClr>
              <a:buFont typeface="Arial" pitchFamily="34" charset="0"/>
              <a:buChar char="•"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1173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981200"/>
            <a:ext cx="8458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err="1"/>
              <a:t>Before</a:t>
            </a:r>
            <a:r>
              <a:rPr lang="ru-RU" sz="2400" dirty="0"/>
              <a:t> </a:t>
            </a:r>
            <a:r>
              <a:rPr lang="ru-RU" sz="2400" dirty="0" err="1"/>
              <a:t>submitting</a:t>
            </a:r>
            <a:r>
              <a:rPr lang="ru-RU" sz="2400" dirty="0"/>
              <a:t> </a:t>
            </a:r>
            <a:r>
              <a:rPr lang="ru-RU" sz="2400" dirty="0" err="1"/>
              <a:t>journals</a:t>
            </a:r>
            <a:r>
              <a:rPr lang="ru-RU" sz="2400" dirty="0"/>
              <a:t> </a:t>
            </a:r>
            <a:r>
              <a:rPr lang="ru-RU" sz="2400" dirty="0" err="1"/>
              <a:t>articles</a:t>
            </a:r>
            <a:r>
              <a:rPr lang="ru-RU" sz="2400" dirty="0"/>
              <a:t> </a:t>
            </a:r>
            <a:r>
              <a:rPr lang="ru-RU" sz="2400" dirty="0" err="1"/>
              <a:t>Author</a:t>
            </a:r>
            <a:r>
              <a:rPr lang="ru-RU" sz="2400" dirty="0"/>
              <a:t> </a:t>
            </a:r>
            <a:r>
              <a:rPr lang="ru-RU" sz="2400" dirty="0" err="1"/>
              <a:t>should</a:t>
            </a:r>
            <a:r>
              <a:rPr lang="ru-RU" sz="2400" dirty="0"/>
              <a:t> </a:t>
            </a:r>
            <a:r>
              <a:rPr lang="ru-RU" sz="2400" dirty="0" err="1"/>
              <a:t>check</a:t>
            </a:r>
            <a:r>
              <a:rPr lang="ru-RU" sz="2400" dirty="0"/>
              <a:t> </a:t>
            </a:r>
            <a:r>
              <a:rPr lang="ru-RU" sz="2400" dirty="0" err="1"/>
              <a:t>permission</a:t>
            </a:r>
            <a:r>
              <a:rPr lang="ru-RU" sz="2400" dirty="0"/>
              <a:t> </a:t>
            </a:r>
            <a:r>
              <a:rPr lang="ru-RU" sz="2400" dirty="0" err="1"/>
              <a:t>on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database</a:t>
            </a:r>
            <a:r>
              <a:rPr lang="ru-RU" sz="2400" dirty="0"/>
              <a:t> </a:t>
            </a:r>
            <a:r>
              <a:rPr lang="ru-RU" sz="2400" dirty="0" err="1"/>
              <a:t>of</a:t>
            </a:r>
            <a:r>
              <a:rPr lang="ru-RU" sz="2400" dirty="0"/>
              <a:t> </a:t>
            </a:r>
            <a:r>
              <a:rPr lang="ru-RU" sz="2400" dirty="0" err="1"/>
              <a:t>publisher</a:t>
            </a:r>
            <a:r>
              <a:rPr lang="ru-RU" sz="2400" dirty="0"/>
              <a:t> </a:t>
            </a:r>
            <a:r>
              <a:rPr lang="ru-RU" sz="2400" dirty="0" err="1"/>
              <a:t>policies</a:t>
            </a:r>
            <a:r>
              <a:rPr lang="ru-RU" sz="2400" dirty="0"/>
              <a:t> </a:t>
            </a:r>
            <a:r>
              <a:rPr lang="en-US" sz="2400" b="1" dirty="0">
                <a:hlinkClick r:id="rId2"/>
              </a:rPr>
              <a:t>SHERPA/ROMEO</a:t>
            </a:r>
            <a:r>
              <a:rPr lang="ru-RU" sz="2400" dirty="0"/>
              <a:t> </a:t>
            </a:r>
            <a:r>
              <a:rPr lang="ru-RU" sz="2400" dirty="0" err="1"/>
              <a:t>or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publisher’s</a:t>
            </a:r>
            <a:r>
              <a:rPr lang="ru-RU" sz="2400" dirty="0"/>
              <a:t> </a:t>
            </a:r>
            <a:r>
              <a:rPr lang="ru-RU" sz="2400" dirty="0" err="1"/>
              <a:t>own</a:t>
            </a:r>
            <a:r>
              <a:rPr lang="ru-RU" sz="2400" dirty="0"/>
              <a:t> </a:t>
            </a:r>
            <a:r>
              <a:rPr lang="ru-RU" sz="2400" dirty="0" err="1" smtClean="0"/>
              <a:t>website</a:t>
            </a:r>
            <a:endParaRPr lang="en-US" sz="2400" dirty="0" smtClean="0"/>
          </a:p>
          <a:p>
            <a:pPr algn="just"/>
            <a:endParaRPr lang="en-US" sz="2400" dirty="0"/>
          </a:p>
          <a:p>
            <a:pPr algn="just"/>
            <a:endParaRPr lang="ru-RU" sz="2400" dirty="0"/>
          </a:p>
          <a:p>
            <a:pPr algn="just"/>
            <a:r>
              <a:rPr lang="ru-RU" sz="2400" dirty="0" err="1"/>
              <a:t>The</a:t>
            </a:r>
            <a:r>
              <a:rPr lang="ru-RU" sz="2400" dirty="0"/>
              <a:t> MINDS@UW </a:t>
            </a:r>
            <a:r>
              <a:rPr lang="ru-RU" sz="2400" dirty="0" err="1"/>
              <a:t>license</a:t>
            </a:r>
            <a:r>
              <a:rPr lang="ru-RU" sz="2400" dirty="0"/>
              <a:t> </a:t>
            </a:r>
            <a:r>
              <a:rPr lang="ru-RU" sz="2400" dirty="0" err="1"/>
              <a:t>is</a:t>
            </a:r>
            <a:r>
              <a:rPr lang="ru-RU" sz="2400" dirty="0"/>
              <a:t> </a:t>
            </a:r>
            <a:r>
              <a:rPr lang="ru-RU" sz="2400" i="1" dirty="0" err="1"/>
              <a:t>non-exclusive</a:t>
            </a:r>
            <a:r>
              <a:rPr lang="ru-RU" sz="2400" dirty="0"/>
              <a:t>, </a:t>
            </a:r>
            <a:r>
              <a:rPr lang="ru-RU" sz="2400" dirty="0" err="1"/>
              <a:t>meaning</a:t>
            </a:r>
            <a:r>
              <a:rPr lang="ru-RU" sz="2400" dirty="0"/>
              <a:t> </a:t>
            </a:r>
            <a:r>
              <a:rPr lang="ru-RU" sz="2400" dirty="0" err="1"/>
              <a:t>that</a:t>
            </a:r>
            <a:r>
              <a:rPr lang="ru-RU" sz="2400" dirty="0"/>
              <a:t> </a:t>
            </a:r>
            <a:r>
              <a:rPr lang="en-US" sz="2400" dirty="0" smtClean="0"/>
              <a:t>author</a:t>
            </a:r>
            <a:r>
              <a:rPr lang="ru-RU" sz="2400" dirty="0" smtClean="0"/>
              <a:t> </a:t>
            </a:r>
            <a:r>
              <a:rPr lang="ru-RU" sz="2400" dirty="0" err="1"/>
              <a:t>give</a:t>
            </a:r>
            <a:r>
              <a:rPr lang="ru-RU" sz="2400" dirty="0"/>
              <a:t> MINDS@UW </a:t>
            </a:r>
            <a:r>
              <a:rPr lang="ru-RU" sz="2400" dirty="0" err="1"/>
              <a:t>permission</a:t>
            </a:r>
            <a:r>
              <a:rPr lang="ru-RU" sz="2400" dirty="0"/>
              <a:t> </a:t>
            </a:r>
            <a:r>
              <a:rPr lang="ru-RU" sz="2400" dirty="0" err="1"/>
              <a:t>to</a:t>
            </a:r>
            <a:r>
              <a:rPr lang="ru-RU" sz="2400" dirty="0"/>
              <a:t> </a:t>
            </a:r>
            <a:r>
              <a:rPr lang="ru-RU" sz="2400" dirty="0" err="1"/>
              <a:t>preserve</a:t>
            </a:r>
            <a:r>
              <a:rPr lang="ru-RU" sz="2400" dirty="0"/>
              <a:t> and </a:t>
            </a:r>
            <a:r>
              <a:rPr lang="ru-RU" sz="2400" dirty="0" err="1"/>
              <a:t>display</a:t>
            </a:r>
            <a:r>
              <a:rPr lang="ru-RU" sz="2400" dirty="0"/>
              <a:t> </a:t>
            </a:r>
            <a:r>
              <a:rPr lang="ru-RU" sz="2400" dirty="0" err="1"/>
              <a:t>content</a:t>
            </a:r>
            <a:r>
              <a:rPr lang="ru-RU" sz="2400" dirty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4359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990600"/>
            <a:ext cx="8763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b="1" dirty="0" smtClean="0"/>
          </a:p>
          <a:p>
            <a:pPr algn="ctr"/>
            <a:endParaRPr lang="en-US" sz="2000" b="1" dirty="0" smtClean="0"/>
          </a:p>
          <a:p>
            <a:pPr algn="ctr"/>
            <a:r>
              <a:rPr lang="en-US" sz="2000" b="1" dirty="0" smtClean="0"/>
              <a:t>Suggestions for creating digital collection in NU</a:t>
            </a:r>
          </a:p>
          <a:p>
            <a:endParaRPr lang="en-US" sz="1200" b="1" dirty="0"/>
          </a:p>
          <a:p>
            <a:endParaRPr lang="en-US" sz="1200" b="1" dirty="0" smtClean="0"/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2000" dirty="0" smtClean="0"/>
              <a:t> Create own web-site for digital collections</a:t>
            </a:r>
            <a:endParaRPr lang="ru-RU" sz="2000" dirty="0" smtClean="0"/>
          </a:p>
          <a:p>
            <a:endParaRPr lang="en-US" sz="2000" dirty="0" smtClean="0"/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US" sz="2000" dirty="0" smtClean="0"/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2000" dirty="0" smtClean="0"/>
              <a:t>Create collections about: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US" sz="2000" dirty="0" smtClean="0"/>
          </a:p>
          <a:p>
            <a:endParaRPr lang="ru-RU" sz="20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/>
              <a:t>Collection </a:t>
            </a:r>
            <a:r>
              <a:rPr lang="en-US" sz="2000" dirty="0"/>
              <a:t>World Languages, Literature and </a:t>
            </a:r>
            <a:r>
              <a:rPr lang="en-US" sz="2000" dirty="0" smtClean="0"/>
              <a:t>Culture</a:t>
            </a:r>
            <a:endParaRPr lang="ru-RU" sz="2000" dirty="0" smtClean="0"/>
          </a:p>
          <a:p>
            <a:endParaRPr lang="ru-RU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The Anthropology c</a:t>
            </a:r>
            <a:r>
              <a:rPr lang="en-GB" sz="2000" dirty="0" smtClean="0"/>
              <a:t>ollection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/>
              <a:t>The Science collection</a:t>
            </a:r>
            <a:endParaRPr lang="ru-RU" sz="2000" dirty="0" smtClean="0"/>
          </a:p>
          <a:p>
            <a:endParaRPr lang="ru-RU" sz="2400" dirty="0"/>
          </a:p>
          <a:p>
            <a:r>
              <a:rPr lang="en-GB" sz="1600" dirty="0" smtClean="0"/>
              <a:t> </a:t>
            </a:r>
            <a:endParaRPr lang="ru-RU" sz="1600" dirty="0"/>
          </a:p>
          <a:p>
            <a:endParaRPr lang="en-US" sz="1200" b="1" dirty="0"/>
          </a:p>
          <a:p>
            <a:endParaRPr lang="en-US" sz="1200" b="1" dirty="0" smtClean="0"/>
          </a:p>
          <a:p>
            <a:endParaRPr lang="en-US" sz="1200" b="1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677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1524000"/>
            <a:ext cx="853440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/>
          </a:p>
          <a:p>
            <a:pPr marL="285750" lvl="0" indent="-285750">
              <a:buFontTx/>
              <a:buChar char="-"/>
            </a:pPr>
            <a:r>
              <a:rPr lang="en-US" sz="2000" dirty="0" smtClean="0"/>
              <a:t>Software training for students and staff </a:t>
            </a:r>
          </a:p>
          <a:p>
            <a:pPr lvl="0"/>
            <a:r>
              <a:rPr lang="en-US" sz="2000" dirty="0"/>
              <a:t> </a:t>
            </a:r>
            <a:r>
              <a:rPr lang="en-US" sz="2000" dirty="0" smtClean="0"/>
              <a:t>    (free technology classes from the Division of information Technology)</a:t>
            </a:r>
            <a:r>
              <a:rPr lang="ru-RU" sz="2000" dirty="0" smtClean="0"/>
              <a:t>.</a:t>
            </a:r>
            <a:r>
              <a:rPr lang="en-US" sz="2000" dirty="0" smtClean="0"/>
              <a:t> </a:t>
            </a:r>
          </a:p>
          <a:p>
            <a:pPr lvl="0"/>
            <a:r>
              <a:rPr lang="en-US" sz="2000" dirty="0" smtClean="0"/>
              <a:t> 	- Photoshop</a:t>
            </a:r>
          </a:p>
          <a:p>
            <a:pPr lvl="0"/>
            <a:r>
              <a:rPr lang="en-US" sz="2000" dirty="0" smtClean="0"/>
              <a:t>	- HTML/CSS</a:t>
            </a:r>
          </a:p>
          <a:p>
            <a:pPr lvl="0"/>
            <a:r>
              <a:rPr lang="en-US" sz="2000" dirty="0"/>
              <a:t>	</a:t>
            </a:r>
            <a:r>
              <a:rPr lang="en-US" sz="2000" dirty="0" smtClean="0"/>
              <a:t>- </a:t>
            </a:r>
            <a:r>
              <a:rPr lang="en-US" sz="2000" dirty="0" err="1" smtClean="0"/>
              <a:t>Wordpress</a:t>
            </a:r>
            <a:endParaRPr lang="ru-RU" sz="2000" dirty="0" smtClean="0"/>
          </a:p>
          <a:p>
            <a:pPr marL="285750" lvl="0" indent="-285750">
              <a:buFontTx/>
              <a:buChar char="-"/>
            </a:pPr>
            <a:endParaRPr lang="en-US" sz="2000" dirty="0" smtClean="0"/>
          </a:p>
          <a:p>
            <a:pPr marL="285750" indent="-285750">
              <a:buFontTx/>
              <a:buChar char="-"/>
            </a:pPr>
            <a:r>
              <a:rPr lang="en-US" sz="2000" dirty="0"/>
              <a:t>Study areas for quiet or group work, as well as spaces designed to meet your technological and research needs. </a:t>
            </a:r>
            <a:endParaRPr lang="en-US" sz="2000" dirty="0" smtClean="0"/>
          </a:p>
          <a:p>
            <a:pPr marL="285750" indent="-285750">
              <a:buFontTx/>
              <a:buChar char="-"/>
            </a:pPr>
            <a:endParaRPr lang="en-US" sz="2000" b="1" dirty="0"/>
          </a:p>
          <a:p>
            <a:pPr marL="285750" lvl="0" indent="-285750">
              <a:buFontTx/>
              <a:buChar char="-"/>
            </a:pPr>
            <a:endParaRPr lang="ru-RU" sz="2000" dirty="0" smtClean="0"/>
          </a:p>
          <a:p>
            <a:pPr marL="285750" lvl="0" indent="-285750">
              <a:buFontTx/>
              <a:buChar char="-"/>
            </a:pPr>
            <a:r>
              <a:rPr lang="en-US" sz="2000" dirty="0"/>
              <a:t>Cafeteria in the reading rooms of the library </a:t>
            </a:r>
            <a:r>
              <a:rPr lang="ru-RU" sz="2000" dirty="0" smtClean="0">
                <a:sym typeface="Wingdings" panose="05000000000000000000" pitchFamily="2" charset="2"/>
              </a:rPr>
              <a:t></a:t>
            </a:r>
            <a:endParaRPr lang="en-US" sz="2000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29343" y="685800"/>
            <a:ext cx="472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/>
          </a:p>
          <a:p>
            <a:r>
              <a:rPr lang="en-US" sz="2400" b="1" dirty="0"/>
              <a:t>very </a:t>
            </a:r>
            <a:r>
              <a:rPr lang="en-US" sz="2400" b="1" dirty="0" smtClean="0"/>
              <a:t>interested!</a:t>
            </a:r>
            <a:endParaRPr lang="en-US" sz="2400" b="1" dirty="0"/>
          </a:p>
          <a:p>
            <a:r>
              <a:rPr lang="en-US" sz="2400" b="1" dirty="0" smtClean="0"/>
              <a:t>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41091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tolkyn.dzhangulova\Desktop\961ABKNB\IMG_03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598"/>
            <a:ext cx="9154886" cy="586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67200" y="228600"/>
            <a:ext cx="434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Study areas, Study rooms!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4134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46" t="17317" r="52707" b="53340"/>
          <a:stretch/>
        </p:blipFill>
        <p:spPr bwMode="auto">
          <a:xfrm>
            <a:off x="762000" y="1683854"/>
            <a:ext cx="2057400" cy="272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00400" y="1905001"/>
            <a:ext cx="426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Kristin </a:t>
            </a:r>
            <a:r>
              <a:rPr lang="en-US" b="1" dirty="0" err="1"/>
              <a:t>Eschenfelder</a:t>
            </a:r>
            <a:endParaRPr lang="en-US" b="1" dirty="0"/>
          </a:p>
          <a:p>
            <a:r>
              <a:rPr lang="en-US" dirty="0"/>
              <a:t>PhD 2000, Syracuse University School of Information Studies</a:t>
            </a:r>
            <a:br>
              <a:rPr lang="en-US" dirty="0"/>
            </a:br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11286" y="3048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Professor </a:t>
            </a:r>
            <a:r>
              <a:rPr lang="en-US" dirty="0"/>
              <a:t>and Director at the School of Library and Information Studies at the University of Wisconsin-Madison.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19800" y="5181600"/>
            <a:ext cx="289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</a:rPr>
              <a:t>4238 Helen C. White Hall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</a:rPr>
              <a:t>(608) 263-2105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  <a:hlinkClick r:id="rId3"/>
              </a:rPr>
              <a:t>eschenfelder@wisc.edu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5" t="12988" r="35929" b="72822"/>
          <a:stretch/>
        </p:blipFill>
        <p:spPr bwMode="auto">
          <a:xfrm>
            <a:off x="0" y="-152400"/>
            <a:ext cx="914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81064" y="6151602"/>
            <a:ext cx="3270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http://www.slis.wisc.edu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813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tolkyn.dzhangulova\Desktop\961ABKNB\IMG_03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69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tolkyn.dzhangulova\Desktop\961ABKNB\IMG_03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tolkyn.dzhangulova\Desktop\961ABKNB\IMG_03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68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tolkyn.dzhangulova\Desktop\961ABKNB\IMG_03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tolkyn.dzhangulova\Desktop\961ABKNB\IMG_03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75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tolkyn.dzhangulova\Desktop\961ABKNB\IMG_034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24" t="44603" r="32500" b="17302"/>
          <a:stretch/>
        </p:blipFill>
        <p:spPr bwMode="auto">
          <a:xfrm>
            <a:off x="1066800" y="1905000"/>
            <a:ext cx="4844143" cy="261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65124" y="5257800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32113" y="5257800"/>
            <a:ext cx="71736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“Study room”</a:t>
            </a:r>
            <a:r>
              <a:rPr lang="ru-RU" dirty="0" smtClean="0"/>
              <a:t>,</a:t>
            </a:r>
            <a:r>
              <a:rPr lang="en-US" dirty="0" smtClean="0"/>
              <a:t> which you can reserve and </a:t>
            </a:r>
            <a:r>
              <a:rPr lang="en-US" dirty="0"/>
              <a:t>see the </a:t>
            </a:r>
            <a:r>
              <a:rPr lang="en-US" dirty="0" smtClean="0"/>
              <a:t>schedule.</a:t>
            </a:r>
            <a:endParaRPr lang="ru-RU" dirty="0"/>
          </a:p>
          <a:p>
            <a:pPr lvl="0"/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43353" y="1066799"/>
            <a:ext cx="26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“Study room”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0546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tolkyn.dzhangulova\Desktop\961ABKNB\IMG_0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8098971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9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tolkyn.dzhangulova\Desktop\961ABKNB\IMG_04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"/>
            <a:ext cx="8229600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89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tolkyn.dzhangulova\Desktop\961ABKNB\IMG_03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22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tolkyn.dzhangulova\Desktop\961ABKNB\IMG_03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52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433762"/>
            <a:ext cx="7772400" cy="1362075"/>
          </a:xfrm>
        </p:spPr>
        <p:txBody>
          <a:bodyPr/>
          <a:lstStyle/>
          <a:p>
            <a:pPr algn="ctr"/>
            <a:r>
              <a:rPr lang="en-US" dirty="0" smtClean="0">
                <a:latin typeface="+mn-lt"/>
              </a:rPr>
              <a:t>Thank you!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9379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1" t="31508" r="40411" b="44165"/>
          <a:stretch/>
        </p:blipFill>
        <p:spPr bwMode="auto">
          <a:xfrm>
            <a:off x="0" y="1469571"/>
            <a:ext cx="3694546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5" t="12988" r="35929" b="72822"/>
          <a:stretch/>
        </p:blipFill>
        <p:spPr bwMode="auto">
          <a:xfrm>
            <a:off x="0" y="-152400"/>
            <a:ext cx="914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9856" y="3124200"/>
            <a:ext cx="850174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b="1" dirty="0" smtClean="0"/>
          </a:p>
          <a:p>
            <a:pPr lvl="0"/>
            <a:r>
              <a:rPr lang="en-US" b="1" dirty="0" smtClean="0"/>
              <a:t>LIS 620: </a:t>
            </a:r>
            <a:r>
              <a:rPr lang="en-US" b="1" dirty="0"/>
              <a:t>“Field Project in Library and Information Agencies</a:t>
            </a:r>
            <a:r>
              <a:rPr lang="en-US" b="1" dirty="0" smtClean="0"/>
              <a:t>”.</a:t>
            </a:r>
          </a:p>
          <a:p>
            <a:pPr lvl="0"/>
            <a:endParaRPr lang="en-US" dirty="0"/>
          </a:p>
          <a:p>
            <a:r>
              <a:rPr lang="en-US" b="1" dirty="0" smtClean="0"/>
              <a:t>Instructor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en-US" dirty="0" smtClean="0"/>
              <a:t>Allison </a:t>
            </a:r>
            <a:r>
              <a:rPr lang="en-US" dirty="0"/>
              <a:t>G. Kaplan, </a:t>
            </a:r>
            <a:r>
              <a:rPr lang="en-US" dirty="0" err="1"/>
              <a:t>Ed.D</a:t>
            </a:r>
            <a:r>
              <a:rPr lang="en-US" dirty="0"/>
              <a:t>., Faculty Associate</a:t>
            </a:r>
            <a:endParaRPr lang="ru-RU" dirty="0"/>
          </a:p>
          <a:p>
            <a:pPr lvl="0"/>
            <a:endParaRPr lang="en-US" dirty="0"/>
          </a:p>
          <a:p>
            <a:r>
              <a:rPr lang="en-US" sz="1600" b="1" u="sng" dirty="0"/>
              <a:t>Course </a:t>
            </a:r>
            <a:r>
              <a:rPr lang="en-US" sz="1600" b="1" u="sng" dirty="0" smtClean="0"/>
              <a:t>Description:</a:t>
            </a:r>
            <a:endParaRPr lang="ru-RU" sz="1600" b="1" u="sng" dirty="0"/>
          </a:p>
          <a:p>
            <a:pPr lvl="0"/>
            <a:endParaRPr lang="en-US" b="1" dirty="0"/>
          </a:p>
          <a:p>
            <a:r>
              <a:rPr lang="en-US" dirty="0" smtClean="0"/>
              <a:t>Understand </a:t>
            </a:r>
            <a:r>
              <a:rPr lang="en-US" dirty="0"/>
              <a:t>the relationships between theory and </a:t>
            </a:r>
            <a:r>
              <a:rPr lang="en-US" dirty="0" smtClean="0"/>
              <a:t>practice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/>
              <a:t>demonstrate </a:t>
            </a:r>
            <a:r>
              <a:rPr lang="en-US" dirty="0" smtClean="0"/>
              <a:t>a </a:t>
            </a:r>
            <a:r>
              <a:rPr lang="en-US" dirty="0"/>
              <a:t>critical thinker as an individual or a team as appropriate to the </a:t>
            </a:r>
            <a:r>
              <a:rPr lang="en-US" dirty="0" smtClean="0"/>
              <a:t>institution.</a:t>
            </a:r>
            <a:endParaRPr lang="ru-RU" dirty="0"/>
          </a:p>
          <a:p>
            <a:pPr lvl="0"/>
            <a:endParaRPr lang="en-US" dirty="0" smtClean="0"/>
          </a:p>
          <a:p>
            <a:r>
              <a:rPr lang="en-US" b="1" dirty="0"/>
              <a:t>Practice place</a:t>
            </a:r>
            <a:r>
              <a:rPr lang="ru-RU" b="1" dirty="0"/>
              <a:t>: </a:t>
            </a:r>
            <a:r>
              <a:rPr lang="en-US" dirty="0">
                <a:hlinkClick r:id="rId4"/>
              </a:rPr>
              <a:t>University of Wisconsin Digital Collections Center </a:t>
            </a:r>
            <a:r>
              <a:rPr lang="ru-RU" dirty="0"/>
              <a:t> </a:t>
            </a:r>
          </a:p>
          <a:p>
            <a:pPr lvl="0"/>
            <a:endParaRPr lang="en-US" dirty="0"/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09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/>
          </p:cNvPicPr>
          <p:nvPr>
            <p:ph idx="1"/>
          </p:nvPr>
        </p:nvPicPr>
        <p:blipFill rotWithShape="1">
          <a:blip r:embed="rId2"/>
          <a:srcRect l="22159" t="43802" r="48244" b="11295"/>
          <a:stretch/>
        </p:blipFill>
        <p:spPr bwMode="auto">
          <a:xfrm>
            <a:off x="304800" y="1447800"/>
            <a:ext cx="3733799" cy="3124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38598" y="2017768"/>
            <a:ext cx="480060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Peter Gorman, </a:t>
            </a:r>
            <a:endParaRPr lang="en-US" sz="2400" dirty="0" smtClean="0"/>
          </a:p>
          <a:p>
            <a:endParaRPr lang="ru-RU" dirty="0" smtClean="0"/>
          </a:p>
          <a:p>
            <a:r>
              <a:rPr lang="en-US" dirty="0" smtClean="0"/>
              <a:t>head </a:t>
            </a:r>
            <a:r>
              <a:rPr lang="en-US" dirty="0"/>
              <a:t>of the University of Wisconsin Digital Collections Center (UWDCC)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4942505"/>
            <a:ext cx="243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Practice Instructor</a:t>
            </a:r>
            <a:endParaRPr lang="ru-RU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38898" y="3449638"/>
            <a:ext cx="2629988" cy="16775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4572000"/>
            <a:ext cx="2476451" cy="18991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33800" y="4975162"/>
            <a:ext cx="2133364" cy="16355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667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06" r="870" b="7626"/>
          <a:stretch/>
        </p:blipFill>
        <p:spPr bwMode="auto">
          <a:xfrm>
            <a:off x="0" y="990600"/>
            <a:ext cx="9144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893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5800" y="1676400"/>
            <a:ext cx="7696200" cy="3992563"/>
          </a:xfrm>
        </p:spPr>
        <p:txBody>
          <a:bodyPr/>
          <a:lstStyle/>
          <a:p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b="1" dirty="0">
                <a:hlinkClick r:id="rId3"/>
              </a:rPr>
              <a:t>University </a:t>
            </a:r>
            <a:r>
              <a:rPr lang="ru-RU" sz="2400" b="1" dirty="0" err="1">
                <a:hlinkClick r:id="rId3"/>
              </a:rPr>
              <a:t>of</a:t>
            </a:r>
            <a:r>
              <a:rPr lang="ru-RU" sz="2400" b="1" dirty="0">
                <a:hlinkClick r:id="rId3"/>
              </a:rPr>
              <a:t> </a:t>
            </a:r>
            <a:r>
              <a:rPr lang="ru-RU" sz="2400" b="1" dirty="0" err="1">
                <a:hlinkClick r:id="rId3"/>
              </a:rPr>
              <a:t>Wisconsin</a:t>
            </a:r>
            <a:r>
              <a:rPr lang="ru-RU" sz="2400" b="1" dirty="0">
                <a:hlinkClick r:id="rId3"/>
              </a:rPr>
              <a:t> </a:t>
            </a:r>
            <a:r>
              <a:rPr lang="ru-RU" sz="2400" b="1" dirty="0" err="1">
                <a:hlinkClick r:id="rId3"/>
              </a:rPr>
              <a:t>Digital</a:t>
            </a:r>
            <a:r>
              <a:rPr lang="ru-RU" sz="2400" b="1" dirty="0">
                <a:hlinkClick r:id="rId3"/>
              </a:rPr>
              <a:t> </a:t>
            </a:r>
            <a:r>
              <a:rPr lang="ru-RU" sz="2400" b="1" dirty="0" err="1">
                <a:hlinkClick r:id="rId3"/>
              </a:rPr>
              <a:t>Collections</a:t>
            </a:r>
            <a:r>
              <a:rPr lang="ru-RU" sz="2400" b="1" dirty="0">
                <a:hlinkClick r:id="rId3"/>
              </a:rPr>
              <a:t> (UWDC)</a:t>
            </a:r>
            <a:r>
              <a:rPr lang="ru-RU" sz="2400" dirty="0"/>
              <a:t> </a:t>
            </a:r>
            <a:r>
              <a:rPr lang="ru-RU" sz="2400" dirty="0" err="1"/>
              <a:t>were</a:t>
            </a:r>
            <a:r>
              <a:rPr lang="ru-RU" sz="2400" dirty="0"/>
              <a:t> </a:t>
            </a:r>
            <a:r>
              <a:rPr lang="ru-RU" sz="2400" dirty="0" err="1"/>
              <a:t>established</a:t>
            </a:r>
            <a:r>
              <a:rPr lang="ru-RU" sz="2400" dirty="0"/>
              <a:t> </a:t>
            </a:r>
            <a:r>
              <a:rPr lang="ru-RU" sz="2400" dirty="0" err="1"/>
              <a:t>in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summer</a:t>
            </a:r>
            <a:r>
              <a:rPr lang="ru-RU" sz="2400" dirty="0"/>
              <a:t> </a:t>
            </a:r>
            <a:r>
              <a:rPr lang="ru-RU" sz="2400" dirty="0" err="1"/>
              <a:t>of</a:t>
            </a:r>
            <a:r>
              <a:rPr lang="ru-RU" sz="2400" dirty="0"/>
              <a:t> 2001. 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Council</a:t>
            </a:r>
            <a:r>
              <a:rPr lang="ru-RU" sz="2400" dirty="0"/>
              <a:t> </a:t>
            </a:r>
            <a:r>
              <a:rPr lang="ru-RU" sz="2400" dirty="0" err="1"/>
              <a:t>of</a:t>
            </a:r>
            <a:r>
              <a:rPr lang="ru-RU" sz="2400" dirty="0"/>
              <a:t> University </a:t>
            </a:r>
            <a:r>
              <a:rPr lang="ru-RU" sz="2400" dirty="0" err="1"/>
              <a:t>of</a:t>
            </a:r>
            <a:r>
              <a:rPr lang="ru-RU" sz="2400" dirty="0"/>
              <a:t> </a:t>
            </a:r>
            <a:r>
              <a:rPr lang="ru-RU" sz="2400" dirty="0" err="1"/>
              <a:t>Wisconsin</a:t>
            </a:r>
            <a:r>
              <a:rPr lang="ru-RU" sz="2400" dirty="0"/>
              <a:t> </a:t>
            </a:r>
            <a:r>
              <a:rPr lang="ru-RU" sz="2400" dirty="0" err="1"/>
              <a:t>Libraries</a:t>
            </a:r>
            <a:r>
              <a:rPr lang="ru-RU" sz="2400" dirty="0"/>
              <a:t> (CUWL) and UW </a:t>
            </a:r>
            <a:r>
              <a:rPr lang="ru-RU" sz="2400" dirty="0" err="1"/>
              <a:t>System's</a:t>
            </a:r>
            <a:r>
              <a:rPr lang="ru-RU" sz="2400" dirty="0"/>
              <a:t> </a:t>
            </a:r>
            <a:r>
              <a:rPr lang="ru-RU" sz="2400" dirty="0" err="1"/>
              <a:t>Office</a:t>
            </a:r>
            <a:r>
              <a:rPr lang="ru-RU" sz="2400" dirty="0"/>
              <a:t> </a:t>
            </a:r>
            <a:r>
              <a:rPr lang="ru-RU" sz="2400" dirty="0" err="1"/>
              <a:t>of</a:t>
            </a:r>
            <a:r>
              <a:rPr lang="ru-RU" sz="2400" dirty="0"/>
              <a:t> </a:t>
            </a:r>
            <a:r>
              <a:rPr lang="ru-RU" sz="2400" dirty="0" err="1"/>
              <a:t>Learning</a:t>
            </a:r>
            <a:r>
              <a:rPr lang="ru-RU" sz="2400" dirty="0"/>
              <a:t> &amp; </a:t>
            </a:r>
            <a:r>
              <a:rPr lang="ru-RU" sz="2400" dirty="0" err="1"/>
              <a:t>Information</a:t>
            </a:r>
            <a:r>
              <a:rPr lang="ru-RU" sz="2400" dirty="0"/>
              <a:t> </a:t>
            </a:r>
            <a:r>
              <a:rPr lang="ru-RU" sz="2400" dirty="0" err="1"/>
              <a:t>Technology</a:t>
            </a:r>
            <a:r>
              <a:rPr lang="ru-RU" sz="2400" dirty="0"/>
              <a:t> </a:t>
            </a:r>
            <a:r>
              <a:rPr lang="ru-RU" sz="2400" dirty="0" err="1"/>
              <a:t>created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UWDC </a:t>
            </a:r>
            <a:r>
              <a:rPr lang="ru-RU" sz="2400" dirty="0" err="1"/>
              <a:t>to</a:t>
            </a:r>
            <a:r>
              <a:rPr lang="ru-RU" sz="2400" dirty="0"/>
              <a:t> </a:t>
            </a:r>
            <a:r>
              <a:rPr lang="ru-RU" sz="2400" dirty="0" err="1"/>
              <a:t>provide</a:t>
            </a:r>
            <a:r>
              <a:rPr lang="ru-RU" sz="2400" dirty="0"/>
              <a:t> </a:t>
            </a:r>
            <a:r>
              <a:rPr lang="ru-RU" sz="2400" dirty="0" err="1"/>
              <a:t>quality</a:t>
            </a:r>
            <a:r>
              <a:rPr lang="ru-RU" sz="2400" dirty="0"/>
              <a:t> </a:t>
            </a:r>
            <a:r>
              <a:rPr lang="ru-RU" sz="2400" dirty="0" err="1"/>
              <a:t>digital</a:t>
            </a:r>
            <a:r>
              <a:rPr lang="ru-RU" sz="2400" dirty="0"/>
              <a:t> </a:t>
            </a:r>
            <a:r>
              <a:rPr lang="ru-RU" sz="2400" dirty="0" err="1"/>
              <a:t>resources</a:t>
            </a:r>
            <a:r>
              <a:rPr lang="ru-RU" sz="2400" dirty="0"/>
              <a:t> </a:t>
            </a:r>
            <a:r>
              <a:rPr lang="ru-RU" sz="2400" dirty="0" err="1"/>
              <a:t>from</a:t>
            </a:r>
            <a:r>
              <a:rPr lang="ru-RU" sz="2400" dirty="0"/>
              <a:t> </a:t>
            </a:r>
            <a:r>
              <a:rPr lang="ru-RU" sz="2400" dirty="0" err="1"/>
              <a:t>its</a:t>
            </a:r>
            <a:r>
              <a:rPr lang="ru-RU" sz="2400" dirty="0"/>
              <a:t> </a:t>
            </a:r>
            <a:r>
              <a:rPr lang="ru-RU" sz="2400" dirty="0" err="1"/>
              <a:t>academic</a:t>
            </a:r>
            <a:r>
              <a:rPr lang="ru-RU" sz="2400" dirty="0"/>
              <a:t> </a:t>
            </a:r>
            <a:r>
              <a:rPr lang="ru-RU" sz="2400" dirty="0" err="1"/>
              <a:t>libraries</a:t>
            </a:r>
            <a:r>
              <a:rPr lang="ru-RU" sz="2400" dirty="0"/>
              <a:t> </a:t>
            </a:r>
            <a:r>
              <a:rPr lang="ru-RU" sz="2400" dirty="0" err="1"/>
              <a:t>to</a:t>
            </a:r>
            <a:r>
              <a:rPr lang="ru-RU" sz="2400" dirty="0"/>
              <a:t> UW </a:t>
            </a:r>
            <a:r>
              <a:rPr lang="ru-RU" sz="2400" dirty="0" err="1"/>
              <a:t>faculty</a:t>
            </a:r>
            <a:r>
              <a:rPr lang="ru-RU" sz="2400" dirty="0"/>
              <a:t>, </a:t>
            </a:r>
            <a:r>
              <a:rPr lang="ru-RU" sz="2400" dirty="0" err="1"/>
              <a:t>staff</a:t>
            </a:r>
            <a:r>
              <a:rPr lang="ru-RU" sz="2400" dirty="0"/>
              <a:t> and </a:t>
            </a:r>
            <a:r>
              <a:rPr lang="ru-RU" sz="2400" dirty="0" err="1"/>
              <a:t>students</a:t>
            </a:r>
            <a:r>
              <a:rPr lang="ru-RU" sz="2400" dirty="0"/>
              <a:t>, </a:t>
            </a:r>
            <a:r>
              <a:rPr lang="ru-RU" sz="2400" dirty="0" err="1"/>
              <a:t>citizens</a:t>
            </a:r>
            <a:r>
              <a:rPr lang="ru-RU" sz="2400" dirty="0"/>
              <a:t> </a:t>
            </a:r>
            <a:r>
              <a:rPr lang="ru-RU" sz="2400" dirty="0" err="1"/>
              <a:t>of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 smtClean="0"/>
              <a:t>state</a:t>
            </a:r>
            <a:r>
              <a:rPr lang="ru-RU" sz="2400" dirty="0" smtClean="0"/>
              <a:t>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156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WDC-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UWDC-2</Template>
  <TotalTime>6017</TotalTime>
  <Words>1069</Words>
  <Application>Microsoft Office PowerPoint</Application>
  <PresentationFormat>Экран (4:3)</PresentationFormat>
  <Paragraphs>237</Paragraphs>
  <Slides>58</Slides>
  <Notes>7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59" baseType="lpstr">
      <vt:lpstr>UWDC-2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Thank you!</vt:lpstr>
    </vt:vector>
  </TitlesOfParts>
  <Company>University of Wisconsin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mmclimans</dc:creator>
  <cp:lastModifiedBy>Tolkyn Dzhangulova</cp:lastModifiedBy>
  <cp:revision>488</cp:revision>
  <cp:lastPrinted>2014-05-27T20:38:04Z</cp:lastPrinted>
  <dcterms:created xsi:type="dcterms:W3CDTF">2011-03-29T17:36:04Z</dcterms:created>
  <dcterms:modified xsi:type="dcterms:W3CDTF">2015-05-20T08:52:43Z</dcterms:modified>
</cp:coreProperties>
</file>