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Lst>
  <p:sldSz cy="5143500" cx="9144000"/>
  <p:notesSz cx="6858000" cy="9144000"/>
  <p:embeddedFontLst>
    <p:embeddedFont>
      <p:font typeface="PT Sans Narrow"/>
      <p:regular r:id="rId39"/>
      <p:bold r:id="rId40"/>
    </p:embeddedFont>
    <p:embeddedFont>
      <p:font typeface="Lato"/>
      <p:regular r:id="rId41"/>
      <p:bold r:id="rId42"/>
      <p:italic r:id="rId43"/>
      <p:boldItalic r:id="rId44"/>
    </p:embeddedFont>
    <p:embeddedFont>
      <p:font typeface="Open Sans"/>
      <p:regular r:id="rId45"/>
      <p:bold r:id="rId46"/>
      <p:italic r:id="rId47"/>
      <p:boldItalic r:id="rId4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TSansNarrow-bold.fntdata"/><Relationship Id="rId20" Type="http://schemas.openxmlformats.org/officeDocument/2006/relationships/slide" Target="slides/slide15.xml"/><Relationship Id="rId42" Type="http://schemas.openxmlformats.org/officeDocument/2006/relationships/font" Target="fonts/Lato-bold.fntdata"/><Relationship Id="rId41" Type="http://schemas.openxmlformats.org/officeDocument/2006/relationships/font" Target="fonts/Lato-regular.fntdata"/><Relationship Id="rId22" Type="http://schemas.openxmlformats.org/officeDocument/2006/relationships/slide" Target="slides/slide17.xml"/><Relationship Id="rId44" Type="http://schemas.openxmlformats.org/officeDocument/2006/relationships/font" Target="fonts/Lato-boldItalic.fntdata"/><Relationship Id="rId21" Type="http://schemas.openxmlformats.org/officeDocument/2006/relationships/slide" Target="slides/slide16.xml"/><Relationship Id="rId43" Type="http://schemas.openxmlformats.org/officeDocument/2006/relationships/font" Target="fonts/Lato-italic.fntdata"/><Relationship Id="rId24" Type="http://schemas.openxmlformats.org/officeDocument/2006/relationships/slide" Target="slides/slide19.xml"/><Relationship Id="rId46" Type="http://schemas.openxmlformats.org/officeDocument/2006/relationships/font" Target="fonts/OpenSans-bold.fntdata"/><Relationship Id="rId23" Type="http://schemas.openxmlformats.org/officeDocument/2006/relationships/slide" Target="slides/slide18.xml"/><Relationship Id="rId45" Type="http://schemas.openxmlformats.org/officeDocument/2006/relationships/font" Target="fonts/OpenSans-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48" Type="http://schemas.openxmlformats.org/officeDocument/2006/relationships/font" Target="fonts/OpenSans-boldItalic.fntdata"/><Relationship Id="rId25" Type="http://schemas.openxmlformats.org/officeDocument/2006/relationships/slide" Target="slides/slide20.xml"/><Relationship Id="rId47" Type="http://schemas.openxmlformats.org/officeDocument/2006/relationships/font" Target="fonts/OpenSans-italic.fntdata"/><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font" Target="fonts/PTSansNarrow-regular.fntdata"/><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1079d54f0e3_0_16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1079d54f0e3_0_16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Hello everyone! </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Thank you for your time and attendance in today’s presentation. </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I appreciate the opportunity to present my work to you.</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Today, I’m going to present you my thesis work with a title “Designing a new data collection approach”</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My name is Marat Isteleyev, and my thesis supervisor is prof. Martin Lukac.</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1079d54f0e3_0_27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1079d54f0e3_0_27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Clr>
                <a:schemeClr val="dk1"/>
              </a:buClr>
              <a:buSzPts val="1100"/>
              <a:buChar char="-"/>
            </a:pPr>
            <a:r>
              <a:rPr lang="en">
                <a:solidFill>
                  <a:schemeClr val="dk1"/>
                </a:solidFill>
                <a:highlight>
                  <a:schemeClr val="lt1"/>
                </a:highlight>
              </a:rPr>
              <a:t>It can be separated into 3 main parts: A </a:t>
            </a:r>
            <a:r>
              <a:rPr b="1" lang="en">
                <a:solidFill>
                  <a:schemeClr val="dk1"/>
                </a:solidFill>
                <a:highlight>
                  <a:schemeClr val="lt1"/>
                </a:highlight>
              </a:rPr>
              <a:t>user</a:t>
            </a:r>
            <a:r>
              <a:rPr lang="en">
                <a:solidFill>
                  <a:schemeClr val="dk1"/>
                </a:solidFill>
                <a:highlight>
                  <a:schemeClr val="lt1"/>
                </a:highlight>
              </a:rPr>
              <a:t>, a </a:t>
            </a:r>
            <a:r>
              <a:rPr b="1" lang="en">
                <a:solidFill>
                  <a:schemeClr val="dk1"/>
                </a:solidFill>
                <a:highlight>
                  <a:schemeClr val="lt1"/>
                </a:highlight>
              </a:rPr>
              <a:t>mobile application</a:t>
            </a:r>
            <a:r>
              <a:rPr lang="en">
                <a:solidFill>
                  <a:schemeClr val="dk1"/>
                </a:solidFill>
                <a:highlight>
                  <a:schemeClr val="lt1"/>
                </a:highlight>
              </a:rPr>
              <a:t> and a </a:t>
            </a:r>
            <a:r>
              <a:rPr b="1" lang="en">
                <a:solidFill>
                  <a:schemeClr val="dk1"/>
                </a:solidFill>
                <a:highlight>
                  <a:schemeClr val="lt1"/>
                </a:highlight>
              </a:rPr>
              <a:t>database</a:t>
            </a:r>
            <a:r>
              <a:rPr lang="en">
                <a:solidFill>
                  <a:schemeClr val="dk1"/>
                </a:solidFill>
                <a:highlight>
                  <a:schemeClr val="lt1"/>
                </a:highlight>
              </a:rPr>
              <a:t>.</a:t>
            </a:r>
            <a:endParaRPr>
              <a:solidFill>
                <a:schemeClr val="dk1"/>
              </a:solidFill>
              <a:highlight>
                <a:schemeClr val="lt1"/>
              </a:highlight>
            </a:endParaRPr>
          </a:p>
          <a:p>
            <a:pPr indent="0" lvl="0" marL="457200" rtl="0" algn="l">
              <a:spcBef>
                <a:spcPts val="0"/>
              </a:spcBef>
              <a:spcAft>
                <a:spcPts val="0"/>
              </a:spcAft>
              <a:buNone/>
            </a:pPr>
            <a:r>
              <a:t/>
            </a:r>
            <a:endParaRPr>
              <a:solidFill>
                <a:schemeClr val="dk1"/>
              </a:solidFill>
              <a:highlight>
                <a:schemeClr val="lt1"/>
              </a:highlight>
            </a:endParaRPr>
          </a:p>
          <a:p>
            <a:pPr indent="-298450" lvl="0" marL="457200" rtl="0" algn="l">
              <a:spcBef>
                <a:spcPts val="0"/>
              </a:spcBef>
              <a:spcAft>
                <a:spcPts val="0"/>
              </a:spcAft>
              <a:buClr>
                <a:schemeClr val="dk1"/>
              </a:buClr>
              <a:buSzPts val="1100"/>
              <a:buChar char="-"/>
            </a:pPr>
            <a:r>
              <a:rPr lang="en">
                <a:solidFill>
                  <a:schemeClr val="dk1"/>
                </a:solidFill>
                <a:highlight>
                  <a:schemeClr val="lt1"/>
                </a:highlight>
              </a:rPr>
              <a:t>User initiates the participation in the experiment by interacting with a mobile app. Then, the application uses some database at the back-end for storing user data. A simple, straightforward and effective way. </a:t>
            </a:r>
            <a:endParaRPr>
              <a:solidFill>
                <a:schemeClr val="dk1"/>
              </a:solidFill>
              <a:highlight>
                <a:schemeClr val="lt1"/>
              </a:highlight>
            </a:endParaRPr>
          </a:p>
          <a:p>
            <a:pPr indent="0" lvl="0" marL="0" rtl="0" algn="l">
              <a:spcBef>
                <a:spcPts val="0"/>
              </a:spcBef>
              <a:spcAft>
                <a:spcPts val="0"/>
              </a:spcAft>
              <a:buNone/>
            </a:pPr>
            <a:r>
              <a:t/>
            </a:r>
            <a:endParaRPr>
              <a:solidFill>
                <a:schemeClr val="dk1"/>
              </a:solidFill>
              <a:highlight>
                <a:schemeClr val="lt1"/>
              </a:highlight>
            </a:endParaRPr>
          </a:p>
          <a:p>
            <a:pPr indent="-298450" lvl="0" marL="457200" rtl="0" algn="l">
              <a:spcBef>
                <a:spcPts val="0"/>
              </a:spcBef>
              <a:spcAft>
                <a:spcPts val="0"/>
              </a:spcAft>
              <a:buClr>
                <a:schemeClr val="dk1"/>
              </a:buClr>
              <a:buSzPts val="1100"/>
              <a:buChar char="-"/>
            </a:pPr>
            <a:r>
              <a:rPr lang="en">
                <a:solidFill>
                  <a:schemeClr val="dk1"/>
                </a:solidFill>
                <a:highlight>
                  <a:schemeClr val="lt1"/>
                </a:highlight>
              </a:rPr>
              <a:t>One can see that Google's Cloud Firestore is selected as the database of choice. And the type of data that the app saves is the actual voice recording (with an accompanying Cough Details form).</a:t>
            </a:r>
            <a:endParaRPr>
              <a:solidFill>
                <a:schemeClr val="dk1"/>
              </a:solidFill>
              <a:highlight>
                <a:schemeClr val="lt1"/>
              </a:highlight>
            </a:endParaRPr>
          </a:p>
          <a:p>
            <a:pPr indent="0" lvl="0" marL="0" rtl="0" algn="l">
              <a:spcBef>
                <a:spcPts val="0"/>
              </a:spcBef>
              <a:spcAft>
                <a:spcPts val="0"/>
              </a:spcAft>
              <a:buNone/>
            </a:pPr>
            <a:r>
              <a:t/>
            </a:r>
            <a:endParaRPr>
              <a:highlight>
                <a:schemeClr val="lt1"/>
              </a:highlight>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e566d94b92_1_2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1" name="Google Shape;141;ge566d94b92_1_2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Clr>
                <a:schemeClr val="dk1"/>
              </a:buClr>
              <a:buSzPts val="1100"/>
              <a:buChar char="-"/>
            </a:pPr>
            <a:r>
              <a:rPr lang="en">
                <a:solidFill>
                  <a:schemeClr val="dk1"/>
                </a:solidFill>
                <a:highlight>
                  <a:srgbClr val="E4E8EE"/>
                </a:highlight>
              </a:rPr>
              <a:t>This section describes the main backend technology stack that was used in order to build and support the Cough Analyzer mobile and web apps.</a:t>
            </a:r>
            <a:endParaRPr>
              <a:solidFill>
                <a:schemeClr val="dk1"/>
              </a:solidFill>
              <a:highlight>
                <a:srgbClr val="E4E8EE"/>
              </a:highlight>
            </a:endParaRPr>
          </a:p>
          <a:p>
            <a:pPr indent="0" lvl="0" marL="457200" rtl="0" algn="l">
              <a:lnSpc>
                <a:spcPct val="100000"/>
              </a:lnSpc>
              <a:spcBef>
                <a:spcPts val="0"/>
              </a:spcBef>
              <a:spcAft>
                <a:spcPts val="0"/>
              </a:spcAft>
              <a:buNone/>
            </a:pPr>
            <a:r>
              <a:t/>
            </a:r>
            <a:endParaRPr>
              <a:solidFill>
                <a:schemeClr val="dk1"/>
              </a:solidFill>
              <a:highlight>
                <a:srgbClr val="E4E8EE"/>
              </a:highlight>
            </a:endParaRPr>
          </a:p>
          <a:p>
            <a:pPr indent="-298450" lvl="0" marL="457200" rtl="0" algn="l">
              <a:lnSpc>
                <a:spcPct val="100000"/>
              </a:lnSpc>
              <a:spcBef>
                <a:spcPts val="0"/>
              </a:spcBef>
              <a:spcAft>
                <a:spcPts val="0"/>
              </a:spcAft>
              <a:buClr>
                <a:schemeClr val="dk1"/>
              </a:buClr>
              <a:buSzPts val="1100"/>
              <a:buChar char="-"/>
            </a:pPr>
            <a:r>
              <a:rPr lang="en">
                <a:solidFill>
                  <a:schemeClr val="dk1"/>
                </a:solidFill>
                <a:highlight>
                  <a:srgbClr val="E4E8EE"/>
                </a:highlight>
              </a:rPr>
              <a:t>1. Flutter</a:t>
            </a:r>
            <a:endParaRPr>
              <a:solidFill>
                <a:schemeClr val="dk1"/>
              </a:solidFill>
              <a:highlight>
                <a:srgbClr val="E4E8EE"/>
              </a:highlight>
            </a:endParaRPr>
          </a:p>
          <a:p>
            <a:pPr indent="-298450" lvl="0" marL="457200" rtl="0" algn="l">
              <a:lnSpc>
                <a:spcPct val="100000"/>
              </a:lnSpc>
              <a:spcBef>
                <a:spcPts val="0"/>
              </a:spcBef>
              <a:spcAft>
                <a:spcPts val="0"/>
              </a:spcAft>
              <a:buClr>
                <a:schemeClr val="dk1"/>
              </a:buClr>
              <a:buSzPts val="1100"/>
              <a:buChar char="-"/>
            </a:pPr>
            <a:r>
              <a:rPr lang="en">
                <a:solidFill>
                  <a:schemeClr val="dk1"/>
                </a:solidFill>
                <a:highlight>
                  <a:srgbClr val="E4E8EE"/>
                </a:highlight>
              </a:rPr>
              <a:t>Flutter is a new mobile app development framework that was first released in mid 2017 by Google, however in started to gain more public interest very recently only. </a:t>
            </a:r>
            <a:endParaRPr>
              <a:solidFill>
                <a:schemeClr val="dk1"/>
              </a:solidFill>
              <a:highlight>
                <a:srgbClr val="E4E8EE"/>
              </a:highlight>
            </a:endParaRPr>
          </a:p>
          <a:p>
            <a:pPr indent="-298450" lvl="0" marL="457200" rtl="0" algn="l">
              <a:lnSpc>
                <a:spcPct val="100000"/>
              </a:lnSpc>
              <a:spcBef>
                <a:spcPts val="0"/>
              </a:spcBef>
              <a:spcAft>
                <a:spcPts val="0"/>
              </a:spcAft>
              <a:buClr>
                <a:schemeClr val="dk1"/>
              </a:buClr>
              <a:buSzPts val="1100"/>
              <a:buChar char="-"/>
            </a:pPr>
            <a:r>
              <a:rPr lang="en">
                <a:solidFill>
                  <a:schemeClr val="dk1"/>
                </a:solidFill>
                <a:highlight>
                  <a:srgbClr val="E4E8EE"/>
                </a:highlight>
              </a:rPr>
              <a:t>Software developers who use Flutter need to write the code in Dart programming language, which is being compiled into native ARM by Flutter runtime engine</a:t>
            </a:r>
            <a:endParaRPr>
              <a:solidFill>
                <a:schemeClr val="dk1"/>
              </a:solidFill>
              <a:highlight>
                <a:srgbClr val="E4E8EE"/>
              </a:highlight>
            </a:endParaRPr>
          </a:p>
          <a:p>
            <a:pPr indent="0" lvl="0" marL="0" rtl="0" algn="l">
              <a:lnSpc>
                <a:spcPct val="100000"/>
              </a:lnSpc>
              <a:spcBef>
                <a:spcPts val="0"/>
              </a:spcBef>
              <a:spcAft>
                <a:spcPts val="0"/>
              </a:spcAft>
              <a:buNone/>
            </a:pPr>
            <a:r>
              <a:t/>
            </a:r>
            <a:endParaRPr>
              <a:solidFill>
                <a:schemeClr val="dk1"/>
              </a:solidFill>
              <a:highlight>
                <a:srgbClr val="E4E8EE"/>
              </a:highlight>
            </a:endParaRPr>
          </a:p>
          <a:p>
            <a:pPr indent="-298450" lvl="0" marL="457200" rtl="0" algn="l">
              <a:lnSpc>
                <a:spcPct val="100000"/>
              </a:lnSpc>
              <a:spcBef>
                <a:spcPts val="0"/>
              </a:spcBef>
              <a:spcAft>
                <a:spcPts val="0"/>
              </a:spcAft>
              <a:buClr>
                <a:schemeClr val="dk1"/>
              </a:buClr>
              <a:buSzPts val="1100"/>
              <a:buChar char="-"/>
            </a:pPr>
            <a:r>
              <a:rPr lang="en">
                <a:solidFill>
                  <a:schemeClr val="dk1"/>
                </a:solidFill>
                <a:highlight>
                  <a:srgbClr val="E4E8EE"/>
                </a:highlight>
              </a:rPr>
              <a:t>2. Google Firebase</a:t>
            </a:r>
            <a:endParaRPr>
              <a:solidFill>
                <a:schemeClr val="dk1"/>
              </a:solidFill>
              <a:highlight>
                <a:srgbClr val="E4E8EE"/>
              </a:highlight>
            </a:endParaRPr>
          </a:p>
          <a:p>
            <a:pPr indent="-298450" lvl="0" marL="457200" rtl="0" algn="l">
              <a:lnSpc>
                <a:spcPct val="100000"/>
              </a:lnSpc>
              <a:spcBef>
                <a:spcPts val="0"/>
              </a:spcBef>
              <a:spcAft>
                <a:spcPts val="0"/>
              </a:spcAft>
              <a:buClr>
                <a:schemeClr val="dk1"/>
              </a:buClr>
              <a:buSzPts val="1100"/>
              <a:buChar char="-"/>
            </a:pPr>
            <a:r>
              <a:rPr lang="en">
                <a:solidFill>
                  <a:schemeClr val="dk1"/>
                </a:solidFill>
                <a:highlight>
                  <a:srgbClr val="E4E8EE"/>
                </a:highlight>
              </a:rPr>
              <a:t>Firebase is a platform that is also provided by Google Inc. with a motivation to help creating and hosting mobile and web applications in the cloud. It helps developers to build real-time applications and synchronize data across the various devices. Firebase contains such features as Firebase SDK, Firebase RestApi, Admin SDK, Firebase Cloud Messaging and etc. It offers a secure authentication procedure with a list of multiple sign-in providers.</a:t>
            </a:r>
            <a:endParaRPr>
              <a:solidFill>
                <a:schemeClr val="dk1"/>
              </a:solidFill>
              <a:highlight>
                <a:srgbClr val="E4E8EE"/>
              </a:highlight>
            </a:endParaRPr>
          </a:p>
          <a:p>
            <a:pPr indent="0" lvl="0" marL="0" rtl="0" algn="l">
              <a:lnSpc>
                <a:spcPct val="100000"/>
              </a:lnSpc>
              <a:spcBef>
                <a:spcPts val="0"/>
              </a:spcBef>
              <a:spcAft>
                <a:spcPts val="0"/>
              </a:spcAft>
              <a:buNone/>
            </a:pPr>
            <a:r>
              <a:t/>
            </a:r>
            <a:endParaRPr>
              <a:solidFill>
                <a:schemeClr val="dk1"/>
              </a:solidFill>
              <a:highlight>
                <a:srgbClr val="E4E8EE"/>
              </a:highlight>
            </a:endParaRPr>
          </a:p>
          <a:p>
            <a:pPr indent="-298450" lvl="0" marL="457200" rtl="0" algn="l">
              <a:lnSpc>
                <a:spcPct val="100000"/>
              </a:lnSpc>
              <a:spcBef>
                <a:spcPts val="0"/>
              </a:spcBef>
              <a:spcAft>
                <a:spcPts val="0"/>
              </a:spcAft>
              <a:buClr>
                <a:schemeClr val="dk1"/>
              </a:buClr>
              <a:buSzPts val="1100"/>
              <a:buChar char="-"/>
            </a:pPr>
            <a:r>
              <a:rPr lang="en">
                <a:solidFill>
                  <a:schemeClr val="dk1"/>
                </a:solidFill>
                <a:highlight>
                  <a:srgbClr val="E4E8EE"/>
                </a:highlight>
              </a:rPr>
              <a:t>3. Cloud Firestore</a:t>
            </a:r>
            <a:endParaRPr>
              <a:solidFill>
                <a:schemeClr val="dk1"/>
              </a:solidFill>
              <a:highlight>
                <a:srgbClr val="E4E8EE"/>
              </a:highlight>
            </a:endParaRPr>
          </a:p>
          <a:p>
            <a:pPr indent="-298450" lvl="0" marL="457200" rtl="0" algn="l">
              <a:lnSpc>
                <a:spcPct val="100000"/>
              </a:lnSpc>
              <a:spcBef>
                <a:spcPts val="0"/>
              </a:spcBef>
              <a:spcAft>
                <a:spcPts val="0"/>
              </a:spcAft>
              <a:buClr>
                <a:schemeClr val="dk1"/>
              </a:buClr>
              <a:buSzPts val="1100"/>
              <a:buChar char="-"/>
            </a:pPr>
            <a:r>
              <a:rPr lang="en">
                <a:solidFill>
                  <a:schemeClr val="dk1"/>
                </a:solidFill>
                <a:highlight>
                  <a:srgbClr val="E4E8EE"/>
                </a:highlight>
              </a:rPr>
              <a:t>One of the key technological toolsets that Firebase provides is Cloud Firestore. It is a NoSQL database that provides offline-support and is managed (and scaled) for developers by Google. It is a fast and reliable document-based cloud storage that securely interacts with mobile, web and server applications. It allows to store files, documents that are organized in collections,</a:t>
            </a:r>
            <a:endParaRPr>
              <a:solidFill>
                <a:schemeClr val="dk1"/>
              </a:solidFill>
              <a:highlight>
                <a:srgbClr val="E4E8EE"/>
              </a:highlight>
            </a:endParaRPr>
          </a:p>
          <a:p>
            <a:pPr indent="0" lvl="0" marL="0" rtl="0" algn="l">
              <a:lnSpc>
                <a:spcPct val="100000"/>
              </a:lnSpc>
              <a:spcBef>
                <a:spcPts val="0"/>
              </a:spcBef>
              <a:spcAft>
                <a:spcPts val="0"/>
              </a:spcAft>
              <a:buNone/>
            </a:pPr>
            <a:r>
              <a:t/>
            </a:r>
            <a:endParaRPr>
              <a:solidFill>
                <a:schemeClr val="dk1"/>
              </a:solidFill>
              <a:highlight>
                <a:srgbClr val="E4E8EE"/>
              </a:highlight>
            </a:endParaRPr>
          </a:p>
          <a:p>
            <a:pPr indent="0" lvl="0" marL="0" rtl="0" algn="l">
              <a:lnSpc>
                <a:spcPct val="100000"/>
              </a:lnSpc>
              <a:spcBef>
                <a:spcPts val="0"/>
              </a:spcBef>
              <a:spcAft>
                <a:spcPts val="0"/>
              </a:spcAft>
              <a:buNone/>
            </a:pPr>
            <a:r>
              <a:t/>
            </a:r>
            <a:endParaRPr>
              <a:solidFill>
                <a:schemeClr val="dk1"/>
              </a:solidFill>
              <a:highlight>
                <a:srgbClr val="E4E8EE"/>
              </a:highlight>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1079d54f0e3_0_27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1079d54f0e3_0_27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e566d94b92_1_16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7" name="Google Shape;157;ge566d94b92_1_16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1079d54f0e3_0_27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1079d54f0e3_0_27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The proposed method exploits the use of two mobile devices, a patient and HP’s phones.</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Here, in the picture on the right hand side, you can see a Healthcare Professional scanning something on Patients phone.</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Here you may notice that this concept relies upon scanning of a QR code.</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1079d54f0e3_0_27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1079d54f0e3_0_27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the proposed method may be split into five basic steps.</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AutoNum type="arabicPeriod"/>
            </a:pPr>
            <a:r>
              <a:rPr lang="en"/>
              <a:t>In starts with a HP asking a patient to download …</a:t>
            </a:r>
            <a:endParaRPr/>
          </a:p>
          <a:p>
            <a:pPr indent="-298450" lvl="0" marL="457200" rtl="0" algn="l">
              <a:spcBef>
                <a:spcPts val="0"/>
              </a:spcBef>
              <a:spcAft>
                <a:spcPts val="0"/>
              </a:spcAft>
              <a:buSzPts val="1100"/>
              <a:buAutoNum type="arabicPeriod"/>
            </a:pPr>
            <a:r>
              <a:rPr lang="en"/>
              <a:t>Next, Patient opens the app …</a:t>
            </a:r>
            <a:endParaRPr/>
          </a:p>
          <a:p>
            <a:pPr indent="-298450" lvl="0" marL="457200" rtl="0" algn="l">
              <a:spcBef>
                <a:spcPts val="0"/>
              </a:spcBef>
              <a:spcAft>
                <a:spcPts val="0"/>
              </a:spcAft>
              <a:buSzPts val="1100"/>
              <a:buAutoNum type="arabicPeriod"/>
            </a:pPr>
            <a:r>
              <a:rPr lang="en"/>
              <a:t>Then, Patient coughs at … and displays the QR code …</a:t>
            </a:r>
            <a:endParaRPr/>
          </a:p>
          <a:p>
            <a:pPr indent="-298450" lvl="0" marL="457200" rtl="0" algn="l">
              <a:spcBef>
                <a:spcPts val="0"/>
              </a:spcBef>
              <a:spcAft>
                <a:spcPts val="0"/>
              </a:spcAft>
              <a:buSzPts val="1100"/>
              <a:buAutoNum type="arabicPeriod"/>
            </a:pPr>
            <a:r>
              <a:rPr lang="en"/>
              <a:t>HP scans the QR code … and fills the Cough Details form</a:t>
            </a:r>
            <a:endParaRPr/>
          </a:p>
          <a:p>
            <a:pPr indent="-298450" lvl="0" marL="457200" rtl="0" algn="l">
              <a:spcBef>
                <a:spcPts val="0"/>
              </a:spcBef>
              <a:spcAft>
                <a:spcPts val="0"/>
              </a:spcAft>
              <a:buSzPts val="1100"/>
              <a:buAutoNum type="arabicPeriod"/>
            </a:pPr>
            <a:r>
              <a:rPr lang="en"/>
              <a:t>HP submits the data</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e566d94b92_1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e566d94b92_1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graph represents the design of the proposed data collection process.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10793644156_0_3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10793644156_0_3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Now I’d like to quickly show you the demo of three user scenarios of the updated data collection method.</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e566d94b92_1_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3" name="Google Shape;203;ge566d94b92_1_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de10e18dc9_1_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8" name="Google Shape;208;gde10e18dc9_1_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This slide represents a tiny </a:t>
            </a:r>
            <a:r>
              <a:rPr lang="en"/>
              <a:t>snapshot</a:t>
            </a:r>
            <a:r>
              <a:rPr lang="en"/>
              <a:t> of the information that we ask from the users. You can see here we collect a data such as age, gender, cough type, smoking status, etc.</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e566d94b92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e566d94b92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Firstly, I’d like to go through the plan of today's presentation.</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1.</a:t>
            </a:r>
            <a:endParaRPr>
              <a:solidFill>
                <a:schemeClr val="dk1"/>
              </a:solidFill>
            </a:endParaRPr>
          </a:p>
          <a:p>
            <a:pPr indent="-298450" lvl="0" marL="457200" rtl="0" algn="l">
              <a:spcBef>
                <a:spcPts val="0"/>
              </a:spcBef>
              <a:spcAft>
                <a:spcPts val="0"/>
              </a:spcAft>
              <a:buSzPts val="1100"/>
              <a:buChar char="-"/>
            </a:pPr>
            <a:r>
              <a:rPr lang="en"/>
              <a:t>We’ll start with an </a:t>
            </a:r>
            <a:r>
              <a:rPr b="1" lang="en"/>
              <a:t>Introduction</a:t>
            </a:r>
            <a:r>
              <a:rPr lang="en"/>
              <a:t> where I’ll talk about the problem description and thesis motivation</a:t>
            </a:r>
            <a:endParaRPr/>
          </a:p>
          <a:p>
            <a:pPr indent="-298450" lvl="0" marL="457200" rtl="0" algn="l">
              <a:spcBef>
                <a:spcPts val="0"/>
              </a:spcBef>
              <a:spcAft>
                <a:spcPts val="0"/>
              </a:spcAft>
              <a:buSzPts val="1100"/>
              <a:buChar char="-"/>
            </a:pPr>
            <a:r>
              <a:rPr lang="en"/>
              <a:t>2.</a:t>
            </a:r>
            <a:endParaRPr/>
          </a:p>
          <a:p>
            <a:pPr indent="-298450" lvl="0" marL="457200" rtl="0" algn="l">
              <a:spcBef>
                <a:spcPts val="0"/>
              </a:spcBef>
              <a:spcAft>
                <a:spcPts val="0"/>
              </a:spcAft>
              <a:buSzPts val="1100"/>
              <a:buChar char="-"/>
            </a:pPr>
            <a:r>
              <a:rPr lang="en"/>
              <a:t>Next, I’ll explain the </a:t>
            </a:r>
            <a:r>
              <a:rPr b="1" lang="en"/>
              <a:t>System Design and Architecture</a:t>
            </a:r>
            <a:endParaRPr b="1"/>
          </a:p>
          <a:p>
            <a:pPr indent="-298450" lvl="0" marL="457200" rtl="0" algn="l">
              <a:spcBef>
                <a:spcPts val="0"/>
              </a:spcBef>
              <a:spcAft>
                <a:spcPts val="0"/>
              </a:spcAft>
              <a:buSzPts val="1100"/>
              <a:buChar char="-"/>
            </a:pPr>
            <a:r>
              <a:rPr lang="en"/>
              <a:t>3.</a:t>
            </a:r>
            <a:endParaRPr/>
          </a:p>
          <a:p>
            <a:pPr indent="-298450" lvl="0" marL="457200" rtl="0" algn="l">
              <a:spcBef>
                <a:spcPts val="0"/>
              </a:spcBef>
              <a:spcAft>
                <a:spcPts val="0"/>
              </a:spcAft>
              <a:buSzPts val="1100"/>
              <a:buChar char="-"/>
            </a:pPr>
            <a:r>
              <a:rPr lang="en"/>
              <a:t>Then, we’ll move to the </a:t>
            </a:r>
            <a:r>
              <a:rPr b="1" lang="en"/>
              <a:t>Proposed Method</a:t>
            </a:r>
            <a:r>
              <a:rPr lang="en"/>
              <a:t> where a new system design and architecture will be discussed</a:t>
            </a:r>
            <a:endParaRPr/>
          </a:p>
          <a:p>
            <a:pPr indent="-298450" lvl="0" marL="457200" rtl="0" algn="l">
              <a:spcBef>
                <a:spcPts val="0"/>
              </a:spcBef>
              <a:spcAft>
                <a:spcPts val="0"/>
              </a:spcAft>
              <a:buSzPts val="1100"/>
              <a:buChar char="-"/>
            </a:pPr>
            <a:r>
              <a:rPr lang="en"/>
              <a:t>4.</a:t>
            </a:r>
            <a:endParaRPr/>
          </a:p>
          <a:p>
            <a:pPr indent="-298450" lvl="0" marL="457200" rtl="0" algn="l">
              <a:spcBef>
                <a:spcPts val="0"/>
              </a:spcBef>
              <a:spcAft>
                <a:spcPts val="0"/>
              </a:spcAft>
              <a:buSzPts val="1100"/>
              <a:buChar char="-"/>
            </a:pPr>
            <a:r>
              <a:rPr lang="en"/>
              <a:t>After that, we’ll see </a:t>
            </a:r>
            <a:r>
              <a:rPr lang="en">
                <a:solidFill>
                  <a:schemeClr val="dk1"/>
                </a:solidFill>
              </a:rPr>
              <a:t>the </a:t>
            </a:r>
            <a:r>
              <a:rPr b="1" lang="en">
                <a:solidFill>
                  <a:schemeClr val="dk1"/>
                </a:solidFill>
              </a:rPr>
              <a:t>collected dataset</a:t>
            </a:r>
            <a:r>
              <a:rPr lang="en">
                <a:solidFill>
                  <a:schemeClr val="dk1"/>
                </a:solidFill>
              </a:rPr>
              <a:t> followed by  </a:t>
            </a:r>
            <a:r>
              <a:rPr b="1" lang="en"/>
              <a:t>Evaluation</a:t>
            </a:r>
            <a:r>
              <a:rPr lang="en"/>
              <a:t> of new approach section</a:t>
            </a:r>
            <a:endParaRPr/>
          </a:p>
          <a:p>
            <a:pPr indent="-298450" lvl="0" marL="457200" rtl="0" algn="l">
              <a:spcBef>
                <a:spcPts val="0"/>
              </a:spcBef>
              <a:spcAft>
                <a:spcPts val="0"/>
              </a:spcAft>
              <a:buSzPts val="1100"/>
              <a:buChar char="-"/>
            </a:pPr>
            <a:r>
              <a:rPr lang="en"/>
              <a:t>5.</a:t>
            </a:r>
            <a:endParaRPr/>
          </a:p>
          <a:p>
            <a:pPr indent="-298450" lvl="0" marL="457200" rtl="0" algn="l">
              <a:spcBef>
                <a:spcPts val="0"/>
              </a:spcBef>
              <a:spcAft>
                <a:spcPts val="0"/>
              </a:spcAft>
              <a:buSzPts val="1100"/>
              <a:buChar char="-"/>
            </a:pPr>
            <a:r>
              <a:rPr lang="en"/>
              <a:t>And I’ll finish with </a:t>
            </a:r>
            <a:r>
              <a:rPr b="1" lang="en"/>
              <a:t>Conclusion and Future Work </a:t>
            </a:r>
            <a:r>
              <a:rPr lang="en"/>
              <a:t>slides</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1079d54f0e3_0_28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1079d54f0e3_0_28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slide represents a high level overview of the collected data. I’d like to quickly show you some interesting insights from it.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From left to right.</a:t>
            </a:r>
            <a:endParaRPr/>
          </a:p>
          <a:p>
            <a:pPr indent="-298450" lvl="0" marL="457200" rtl="0" algn="l">
              <a:spcBef>
                <a:spcPts val="0"/>
              </a:spcBef>
              <a:spcAft>
                <a:spcPts val="0"/>
              </a:spcAft>
              <a:buSzPts val="1100"/>
              <a:buChar char="-"/>
            </a:pPr>
            <a:r>
              <a:rPr lang="en"/>
              <a:t>First graph shows the age distribution of the users. Here we can say that the age </a:t>
            </a:r>
            <a:r>
              <a:rPr lang="en"/>
              <a:t>distribution</a:t>
            </a:r>
            <a:r>
              <a:rPr lang="en"/>
              <a:t> is more or less balanced among the group.</a:t>
            </a:r>
            <a:endParaRPr/>
          </a:p>
          <a:p>
            <a:pPr indent="-298450" lvl="0" marL="457200" rtl="0" algn="l">
              <a:spcBef>
                <a:spcPts val="0"/>
              </a:spcBef>
              <a:spcAft>
                <a:spcPts val="0"/>
              </a:spcAft>
              <a:buSzPts val="1100"/>
              <a:buChar char="-"/>
            </a:pPr>
            <a:r>
              <a:rPr lang="en"/>
              <a:t>Next, the percentage of female and male participants. Which is around 40 and 60 percent respectively.</a:t>
            </a:r>
            <a:endParaRPr/>
          </a:p>
          <a:p>
            <a:pPr indent="-298450" lvl="0" marL="457200" rtl="0" algn="l">
              <a:spcBef>
                <a:spcPts val="0"/>
              </a:spcBef>
              <a:spcAft>
                <a:spcPts val="0"/>
              </a:spcAft>
              <a:buSzPts val="1100"/>
              <a:buChar char="-"/>
            </a:pPr>
            <a:r>
              <a:rPr lang="en"/>
              <a:t>Last graph shows the smoking status of the users who submitted their data. We can see that three quarters of the experiment participants declared themselves as non-smokers.</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1079d54f0e3_0_28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1079d54f0e3_0_28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This slide continues the previous overview.</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From left to right.</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First graph represents the cough nature. </a:t>
            </a:r>
            <a:r>
              <a:rPr b="1" lang="en">
                <a:solidFill>
                  <a:schemeClr val="dk1"/>
                </a:solidFill>
              </a:rPr>
              <a:t>Forced type</a:t>
            </a:r>
            <a:r>
              <a:rPr lang="en">
                <a:solidFill>
                  <a:schemeClr val="dk1"/>
                </a:solidFill>
              </a:rPr>
              <a:t> in other words can be understood as a </a:t>
            </a:r>
            <a:r>
              <a:rPr b="1" lang="en">
                <a:solidFill>
                  <a:schemeClr val="dk1"/>
                </a:solidFill>
              </a:rPr>
              <a:t>healthy</a:t>
            </a:r>
            <a:r>
              <a:rPr lang="en">
                <a:solidFill>
                  <a:schemeClr val="dk1"/>
                </a:solidFill>
              </a:rPr>
              <a:t>, and </a:t>
            </a:r>
            <a:r>
              <a:rPr b="1" lang="en">
                <a:solidFill>
                  <a:schemeClr val="dk1"/>
                </a:solidFill>
              </a:rPr>
              <a:t>spontaneous</a:t>
            </a:r>
            <a:r>
              <a:rPr lang="en">
                <a:solidFill>
                  <a:schemeClr val="dk1"/>
                </a:solidFill>
              </a:rPr>
              <a:t> is the one that is </a:t>
            </a:r>
            <a:r>
              <a:rPr b="1" lang="en">
                <a:solidFill>
                  <a:schemeClr val="dk1"/>
                </a:solidFill>
              </a:rPr>
              <a:t>not faked</a:t>
            </a:r>
            <a:r>
              <a:rPr lang="en">
                <a:solidFill>
                  <a:schemeClr val="dk1"/>
                </a:solidFill>
              </a:rPr>
              <a:t>. Usually sick people would have one.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Next, the percentage of dry and wet type of cough. Which is around 70 and 30 percent respectively.</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Last graph shows the diagnosis of the our users (if they have one)</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10793644156_0_29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3" name="Google Shape;233;g10793644156_0_29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1079d54f0e3_6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1079d54f0e3_6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Clr>
                <a:schemeClr val="dk1"/>
              </a:buClr>
              <a:buSzPts val="1100"/>
              <a:buChar char="-"/>
            </a:pPr>
            <a:r>
              <a:rPr lang="en">
                <a:solidFill>
                  <a:schemeClr val="dk1"/>
                </a:solidFill>
              </a:rPr>
              <a:t>In order to evaluate the proposed data collection tool, it was decided to perform an </a:t>
            </a:r>
            <a:r>
              <a:rPr b="1" lang="en">
                <a:solidFill>
                  <a:schemeClr val="dk1"/>
                </a:solidFill>
              </a:rPr>
              <a:t>Experts Review</a:t>
            </a:r>
            <a:r>
              <a:rPr lang="en">
                <a:solidFill>
                  <a:schemeClr val="dk1"/>
                </a:solidFill>
              </a:rPr>
              <a:t> as well as to design and conduct a </a:t>
            </a:r>
            <a:r>
              <a:rPr b="1" lang="en">
                <a:solidFill>
                  <a:schemeClr val="dk1"/>
                </a:solidFill>
              </a:rPr>
              <a:t>Usability Test with  potential users</a:t>
            </a:r>
            <a:r>
              <a:rPr lang="en">
                <a:solidFill>
                  <a:schemeClr val="dk1"/>
                </a:solidFill>
              </a:rPr>
              <a:t> of the Cough Analyzer application. </a:t>
            </a:r>
            <a:endParaRPr>
              <a:solidFill>
                <a:schemeClr val="dk1"/>
              </a:solidFill>
            </a:endParaRPr>
          </a:p>
          <a:p>
            <a:pPr indent="0" lvl="0" marL="0" rtl="0" algn="l">
              <a:spcBef>
                <a:spcPts val="0"/>
              </a:spcBef>
              <a:spcAft>
                <a:spcPts val="0"/>
              </a:spcAft>
              <a:buNone/>
            </a:pPr>
            <a:r>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This section represents the results of the in-person interviews with two User Experience (UX) engineers working in industry. The experts were invited for coffee and were given a mobile phone with the Cough Analyzer application installed on it. After each review we compiled a list of changes to be made to the data collection tool. </a:t>
            </a:r>
            <a:endParaRPr>
              <a:solidFill>
                <a:schemeClr val="dk1"/>
              </a:solidFill>
            </a:endParaRPr>
          </a:p>
          <a:p>
            <a:pPr indent="0" lvl="0" marL="0" rtl="0" algn="l">
              <a:spcBef>
                <a:spcPts val="0"/>
              </a:spcBef>
              <a:spcAft>
                <a:spcPts val="0"/>
              </a:spcAft>
              <a:buNone/>
            </a:pPr>
            <a:r>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The meetings with two UX experts were held on two different days. The experts were asked to use the application and to identify any usability issues. The reviews were audio recorded for later analysis.</a:t>
            </a:r>
            <a:endParaRPr>
              <a:solidFill>
                <a:schemeClr val="dk1"/>
              </a:solidFill>
            </a:endParaRPr>
          </a:p>
          <a:p>
            <a:pPr indent="-298450" lvl="0" marL="457200" rtl="0" algn="l">
              <a:spcBef>
                <a:spcPts val="0"/>
              </a:spcBef>
              <a:spcAft>
                <a:spcPts val="0"/>
              </a:spcAft>
              <a:buSzPts val="1100"/>
              <a:buChar char="-"/>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1079d54f0e3_0_28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1079d54f0e3_0_28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1079d54f0e3_0_28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1079d54f0e3_0_28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To investigate whether the proposed updates in a user interface are efficient, convenient and potentially could contribute to a better data collection, a usability testing was designed in which participants were expected to interact with the application and provide a feedback by filling in the questionnaire using Qualtrix tool or printed paper application. </a:t>
            </a:r>
            <a:endParaRPr/>
          </a:p>
          <a:p>
            <a:pPr indent="-298450" lvl="0" marL="457200" rtl="0" algn="l">
              <a:spcBef>
                <a:spcPts val="0"/>
              </a:spcBef>
              <a:spcAft>
                <a:spcPts val="0"/>
              </a:spcAft>
              <a:buSzPts val="1100"/>
              <a:buChar char="-"/>
            </a:pPr>
            <a:r>
              <a:rPr lang="en"/>
              <a:t>The usability test was designed in a way that would draw meaningful results in terms of people's attitude towards the application functionality and user interface.</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The table below represents the demographics of the participants.</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1079d54f0e3_0_28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1079d54f0e3_0_28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1079d54f0e3_0_29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1079d54f0e3_0_29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1079d54f0e3_0_29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1079d54f0e3_0_29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1079d54f0e3_0_29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1079d54f0e3_0_29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0" name="Google Shape;9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1079d54f0e3_0_29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1079d54f0e3_0_29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1079d54f0e3_0_29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1079d54f0e3_0_29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this lead us to the last to slide where I’d like to conclude my thesis work.</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Firstly, </a:t>
            </a:r>
            <a:endParaRPr/>
          </a:p>
          <a:p>
            <a:pPr indent="-298450" lvl="0" marL="457200" rtl="0" algn="l">
              <a:spcBef>
                <a:spcPts val="0"/>
              </a:spcBef>
              <a:spcAft>
                <a:spcPts val="0"/>
              </a:spcAft>
              <a:buSzPts val="1100"/>
              <a:buChar char="-"/>
            </a:pPr>
            <a:r>
              <a:rPr lang="en"/>
              <a:t>The new data collection approach was created</a:t>
            </a:r>
            <a:endParaRPr/>
          </a:p>
          <a:p>
            <a:pPr indent="-298450" lvl="0" marL="457200" rtl="0" algn="l">
              <a:spcBef>
                <a:spcPts val="0"/>
              </a:spcBef>
              <a:spcAft>
                <a:spcPts val="0"/>
              </a:spcAft>
              <a:buSzPts val="1100"/>
              <a:buChar char="-"/>
            </a:pPr>
            <a:r>
              <a:rPr lang="en"/>
              <a:t>Evaluation tests experts review and usability testing</a:t>
            </a:r>
            <a:endParaRPr/>
          </a:p>
          <a:p>
            <a:pPr indent="-298450" lvl="0" marL="457200" rtl="0" algn="l">
              <a:spcBef>
                <a:spcPts val="0"/>
              </a:spcBef>
              <a:spcAft>
                <a:spcPts val="0"/>
              </a:spcAft>
              <a:buSzPts val="1100"/>
              <a:buChar char="-"/>
            </a:pPr>
            <a:r>
              <a:rPr lang="en"/>
              <a:t>THe application received positive feedback on ….</a:t>
            </a:r>
            <a:endParaRPr/>
          </a:p>
          <a:p>
            <a:pPr indent="-298450" lvl="0" marL="457200" rtl="0" algn="l">
              <a:spcBef>
                <a:spcPts val="0"/>
              </a:spcBef>
              <a:spcAft>
                <a:spcPts val="0"/>
              </a:spcAft>
              <a:buSzPts val="1100"/>
              <a:buChar char="-"/>
            </a:pPr>
            <a:r>
              <a:rPr lang="en"/>
              <a:t>While the issues and suggestions included </a:t>
            </a:r>
            <a:r>
              <a:rPr lang="en"/>
              <a:t>improvements</a:t>
            </a:r>
            <a:r>
              <a:rPr lang="en"/>
              <a:t> such as to </a:t>
            </a:r>
            <a:endParaRPr/>
          </a:p>
          <a:p>
            <a:pPr indent="-298450" lvl="1" marL="914400" rtl="0" algn="l">
              <a:spcBef>
                <a:spcPts val="0"/>
              </a:spcBef>
              <a:spcAft>
                <a:spcPts val="0"/>
              </a:spcAft>
              <a:buSzPts val="1100"/>
              <a:buChar char="-"/>
            </a:pPr>
            <a:r>
              <a:rPr lang="en"/>
              <a:t>Simplify the registration process (for instance to use a phone number instead of </a:t>
            </a:r>
            <a:r>
              <a:rPr lang="en"/>
              <a:t>the</a:t>
            </a:r>
            <a:r>
              <a:rPr lang="en"/>
              <a:t> email address)</a:t>
            </a:r>
            <a:endParaRPr/>
          </a:p>
          <a:p>
            <a:pPr indent="-298450" lvl="1" marL="914400" rtl="0" algn="l">
              <a:spcBef>
                <a:spcPts val="0"/>
              </a:spcBef>
              <a:spcAft>
                <a:spcPts val="0"/>
              </a:spcAft>
              <a:buSzPts val="1100"/>
              <a:buChar char="-"/>
            </a:pPr>
            <a:r>
              <a:rPr lang="en"/>
              <a:t>To allow to edit, trim, …</a:t>
            </a:r>
            <a:endParaRPr/>
          </a:p>
          <a:p>
            <a:pPr indent="-298450" lvl="1" marL="914400" rtl="0" algn="l">
              <a:spcBef>
                <a:spcPts val="0"/>
              </a:spcBef>
              <a:spcAft>
                <a:spcPts val="0"/>
              </a:spcAft>
              <a:buSzPts val="1100"/>
              <a:buChar char="-"/>
            </a:pPr>
            <a:r>
              <a:rPr lang="en"/>
              <a:t>To add extra system status notifications such as </a:t>
            </a:r>
            <a:endParaRPr/>
          </a:p>
          <a:p>
            <a:pPr indent="-298450" lvl="1" marL="914400" rtl="0" algn="l">
              <a:spcBef>
                <a:spcPts val="0"/>
              </a:spcBef>
              <a:spcAft>
                <a:spcPts val="0"/>
              </a:spcAft>
              <a:buSzPts val="1100"/>
              <a:buChar char="-"/>
            </a:pPr>
            <a:r>
              <a:rPr lang="en"/>
              <a:t>To pre-populate the form.</a:t>
            </a:r>
            <a:endParaRPr/>
          </a:p>
          <a:p>
            <a:pPr indent="-298450" lvl="1" marL="914400" rtl="0" algn="l">
              <a:spcBef>
                <a:spcPts val="0"/>
              </a:spcBef>
              <a:spcAft>
                <a:spcPts val="0"/>
              </a:spcAft>
              <a:buSzPts val="1100"/>
              <a:buChar char="-"/>
            </a:pPr>
            <a:r>
              <a:rPr lang="en"/>
              <a:t>To allow to leave some questions </a:t>
            </a:r>
            <a:r>
              <a:rPr lang="en"/>
              <a:t>unanswered.</a:t>
            </a:r>
            <a:endParaRPr/>
          </a:p>
          <a:p>
            <a:pPr indent="-298450" lvl="1" marL="914400" rtl="0" algn="l">
              <a:spcBef>
                <a:spcPts val="0"/>
              </a:spcBef>
              <a:spcAft>
                <a:spcPts val="0"/>
              </a:spcAft>
              <a:buSzPts val="1100"/>
              <a:buChar char="-"/>
            </a:pPr>
            <a:r>
              <a:rPr lang="en"/>
              <a:t>To instruct users make a recording of at least 3 seconds.</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1079d54f0e3_0_29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8" name="Google Shape;298;g1079d54f0e3_0_29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de10e18dc9_1_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5" name="Google Shape;95;gde10e18dc9_1_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Cough is an act that clears the throat and breathing passages, and it involves 3 phases.</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It starts with an </a:t>
            </a:r>
            <a:r>
              <a:rPr b="1" lang="en"/>
              <a:t>inspiratory</a:t>
            </a:r>
            <a:r>
              <a:rPr lang="en"/>
              <a:t> </a:t>
            </a:r>
            <a:r>
              <a:rPr b="1" lang="en"/>
              <a:t>phase</a:t>
            </a:r>
            <a:r>
              <a:rPr lang="en"/>
              <a:t>, than transforms into </a:t>
            </a:r>
            <a:r>
              <a:rPr b="1" lang="en"/>
              <a:t>expiratory</a:t>
            </a:r>
            <a:r>
              <a:rPr lang="en"/>
              <a:t> </a:t>
            </a:r>
            <a:r>
              <a:rPr b="1" lang="en"/>
              <a:t>effort</a:t>
            </a:r>
            <a:r>
              <a:rPr lang="en"/>
              <a:t> against a </a:t>
            </a:r>
            <a:r>
              <a:rPr b="1" lang="en"/>
              <a:t>closed</a:t>
            </a:r>
            <a:r>
              <a:rPr lang="en"/>
              <a:t> </a:t>
            </a:r>
            <a:r>
              <a:rPr b="1" lang="en"/>
              <a:t>glottis</a:t>
            </a:r>
            <a:r>
              <a:rPr lang="en"/>
              <a:t> and concludes with an </a:t>
            </a:r>
            <a:r>
              <a:rPr b="1" lang="en"/>
              <a:t>expiratory</a:t>
            </a:r>
            <a:r>
              <a:rPr lang="en"/>
              <a:t> </a:t>
            </a:r>
            <a:r>
              <a:rPr b="1" lang="en"/>
              <a:t>airflow</a:t>
            </a:r>
            <a:r>
              <a:rPr lang="en"/>
              <a:t> against an </a:t>
            </a:r>
            <a:r>
              <a:rPr b="1" lang="en"/>
              <a:t>open</a:t>
            </a:r>
            <a:r>
              <a:rPr lang="en"/>
              <a:t> </a:t>
            </a:r>
            <a:r>
              <a:rPr b="1" lang="en"/>
              <a:t>glottis</a:t>
            </a:r>
            <a:endParaRPr b="1"/>
          </a:p>
          <a:p>
            <a:pPr indent="0" lvl="0" marL="0" rtl="0" algn="l">
              <a:lnSpc>
                <a:spcPct val="100000"/>
              </a:lnSpc>
              <a:spcBef>
                <a:spcPts val="0"/>
              </a:spcBef>
              <a:spcAft>
                <a:spcPts val="0"/>
              </a:spcAft>
              <a:buSzPts val="1100"/>
              <a:buNone/>
            </a:pPr>
            <a:r>
              <a:t/>
            </a:r>
            <a:endParaRPr b="1"/>
          </a:p>
          <a:p>
            <a:pPr indent="0" lvl="0" marL="0" rtl="0" algn="l">
              <a:lnSpc>
                <a:spcPct val="100000"/>
              </a:lnSpc>
              <a:spcBef>
                <a:spcPts val="0"/>
              </a:spcBef>
              <a:spcAft>
                <a:spcPts val="0"/>
              </a:spcAft>
              <a:buClr>
                <a:schemeClr val="dk1"/>
              </a:buClr>
              <a:buSzPts val="1100"/>
              <a:buFont typeface="Arial"/>
              <a:buNone/>
            </a:pPr>
            <a:r>
              <a:rPr lang="en"/>
              <a:t>The last phase is typically accompanied by what is called a </a:t>
            </a:r>
            <a:r>
              <a:rPr b="1" lang="en"/>
              <a:t>cough sound</a:t>
            </a:r>
            <a:r>
              <a:rPr lang="en"/>
              <a:t>. Several additional partial glottis closures cause extra voiced sounds, namely a </a:t>
            </a:r>
            <a:r>
              <a:rPr b="1" lang="en"/>
              <a:t>cough sequence</a:t>
            </a:r>
            <a:r>
              <a:rPr lang="en"/>
              <a:t>.</a:t>
            </a:r>
            <a:endParaRPr/>
          </a:p>
          <a:p>
            <a:pPr indent="0" lvl="0" marL="0" rtl="0" algn="l">
              <a:lnSpc>
                <a:spcPct val="100000"/>
              </a:lnSpc>
              <a:spcBef>
                <a:spcPts val="0"/>
              </a:spcBef>
              <a:spcAft>
                <a:spcPts val="0"/>
              </a:spcAft>
              <a:buClr>
                <a:schemeClr val="dk1"/>
              </a:buClr>
              <a:buSzPts val="1100"/>
              <a:buFont typeface="Arial"/>
              <a:buNone/>
            </a:pPr>
            <a:r>
              <a:t/>
            </a:r>
            <a:endParaRPr b="1"/>
          </a:p>
          <a:p>
            <a:pPr indent="0" lvl="0" marL="0" rtl="0" algn="l">
              <a:lnSpc>
                <a:spcPct val="100000"/>
              </a:lnSpc>
              <a:spcBef>
                <a:spcPts val="0"/>
              </a:spcBef>
              <a:spcAft>
                <a:spcPts val="0"/>
              </a:spcAft>
              <a:buSzPts val="1100"/>
              <a:buNone/>
            </a:pPr>
            <a:r>
              <a:t/>
            </a:r>
            <a:endParaRPr b="1"/>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1079d54f0e3_0_260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3" name="Google Shape;103;g1079d54f0e3_0_260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There are three main approaches that have been introduced so far which help to monitor human coughs. </a:t>
            </a:r>
            <a:endParaRPr/>
          </a:p>
          <a:p>
            <a:pPr indent="0" lvl="0" marL="0" rtl="0" algn="l">
              <a:lnSpc>
                <a:spcPct val="100000"/>
              </a:lnSpc>
              <a:spcBef>
                <a:spcPts val="0"/>
              </a:spcBef>
              <a:spcAft>
                <a:spcPts val="0"/>
              </a:spcAft>
              <a:buSzPts val="1100"/>
              <a:buNone/>
            </a:pPr>
            <a:r>
              <a:t/>
            </a:r>
            <a:endParaRPr/>
          </a:p>
          <a:p>
            <a:pPr indent="-298450" lvl="0" marL="457200" rtl="0" algn="l">
              <a:lnSpc>
                <a:spcPct val="100000"/>
              </a:lnSpc>
              <a:spcBef>
                <a:spcPts val="0"/>
              </a:spcBef>
              <a:spcAft>
                <a:spcPts val="0"/>
              </a:spcAft>
              <a:buSzPts val="1100"/>
              <a:buChar char="-"/>
            </a:pPr>
            <a:r>
              <a:rPr lang="en"/>
              <a:t>1.</a:t>
            </a:r>
            <a:endParaRPr/>
          </a:p>
          <a:p>
            <a:pPr indent="-298450" lvl="0" marL="457200" rtl="0" algn="l">
              <a:lnSpc>
                <a:spcPct val="100000"/>
              </a:lnSpc>
              <a:spcBef>
                <a:spcPts val="0"/>
              </a:spcBef>
              <a:spcAft>
                <a:spcPts val="0"/>
              </a:spcAft>
              <a:buSzPts val="1100"/>
              <a:buChar char="-"/>
            </a:pPr>
            <a:r>
              <a:rPr lang="en"/>
              <a:t>The first one includes an </a:t>
            </a:r>
            <a:r>
              <a:rPr b="1" lang="en"/>
              <a:t>airflow measurement</a:t>
            </a:r>
            <a:r>
              <a:rPr lang="en"/>
              <a:t> at the mouth to extract the flow dynamics of cough. This approach proved itself highly </a:t>
            </a:r>
            <a:r>
              <a:rPr b="1" lang="en"/>
              <a:t>inconvenient</a:t>
            </a:r>
            <a:r>
              <a:rPr lang="en"/>
              <a:t>, since it is </a:t>
            </a:r>
            <a:r>
              <a:rPr b="1" lang="en"/>
              <a:t>difficult to integrate in the normal environment</a:t>
            </a:r>
            <a:r>
              <a:rPr lang="en"/>
              <a:t>.</a:t>
            </a:r>
            <a:endParaRPr/>
          </a:p>
          <a:p>
            <a:pPr indent="-298450" lvl="0" marL="457200" rtl="0" algn="l">
              <a:lnSpc>
                <a:spcPct val="100000"/>
              </a:lnSpc>
              <a:spcBef>
                <a:spcPts val="0"/>
              </a:spcBef>
              <a:spcAft>
                <a:spcPts val="0"/>
              </a:spcAft>
              <a:buSzPts val="1100"/>
              <a:buChar char="-"/>
            </a:pPr>
            <a:r>
              <a:rPr lang="en"/>
              <a:t>2.</a:t>
            </a:r>
            <a:endParaRPr/>
          </a:p>
          <a:p>
            <a:pPr indent="-298450" lvl="0" marL="457200" rtl="0" algn="l">
              <a:lnSpc>
                <a:spcPct val="100000"/>
              </a:lnSpc>
              <a:spcBef>
                <a:spcPts val="0"/>
              </a:spcBef>
              <a:spcAft>
                <a:spcPts val="0"/>
              </a:spcAft>
              <a:buSzPts val="1100"/>
              <a:buChar char="-"/>
            </a:pPr>
            <a:r>
              <a:rPr lang="en"/>
              <a:t>The next one </a:t>
            </a:r>
            <a:r>
              <a:rPr b="1" lang="en"/>
              <a:t>relies upon registering the chest movement signature</a:t>
            </a:r>
            <a:r>
              <a:rPr lang="en"/>
              <a:t>. It also was not adopted due to the </a:t>
            </a:r>
            <a:r>
              <a:rPr b="1" lang="en"/>
              <a:t>requirement of continuous control from the researchers</a:t>
            </a:r>
            <a:r>
              <a:rPr lang="en"/>
              <a:t>. </a:t>
            </a:r>
            <a:endParaRPr/>
          </a:p>
          <a:p>
            <a:pPr indent="-298450" lvl="0" marL="457200" rtl="0" algn="l">
              <a:lnSpc>
                <a:spcPct val="100000"/>
              </a:lnSpc>
              <a:spcBef>
                <a:spcPts val="0"/>
              </a:spcBef>
              <a:spcAft>
                <a:spcPts val="0"/>
              </a:spcAft>
              <a:buSzPts val="1100"/>
              <a:buChar char="-"/>
            </a:pPr>
            <a:r>
              <a:rPr lang="en"/>
              <a:t>3.</a:t>
            </a:r>
            <a:endParaRPr/>
          </a:p>
          <a:p>
            <a:pPr indent="-298450" lvl="0" marL="457200" rtl="0" algn="l">
              <a:lnSpc>
                <a:spcPct val="100000"/>
              </a:lnSpc>
              <a:spcBef>
                <a:spcPts val="0"/>
              </a:spcBef>
              <a:spcAft>
                <a:spcPts val="0"/>
              </a:spcAft>
              <a:buSzPts val="1100"/>
              <a:buChar char="-"/>
            </a:pPr>
            <a:r>
              <a:rPr lang="en"/>
              <a:t>The last and the most up-to-date one is more comprehensive due to the evolution of technology. It involves the </a:t>
            </a:r>
            <a:r>
              <a:rPr b="1" lang="en"/>
              <a:t>analysis of cough sounds</a:t>
            </a:r>
            <a:r>
              <a:rPr lang="en"/>
              <a:t>.</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1079d54f0e3_0_27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1079d54f0e3_0_27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1.</a:t>
            </a:r>
            <a:endParaRPr/>
          </a:p>
          <a:p>
            <a:pPr indent="-298450" lvl="0" marL="457200" rtl="0" algn="l">
              <a:spcBef>
                <a:spcPts val="0"/>
              </a:spcBef>
              <a:spcAft>
                <a:spcPts val="0"/>
              </a:spcAft>
              <a:buSzPts val="1100"/>
              <a:buChar char="-"/>
            </a:pPr>
            <a:r>
              <a:rPr lang="en"/>
              <a:t>The </a:t>
            </a:r>
            <a:r>
              <a:rPr b="1" lang="en"/>
              <a:t>COUGHVID dataset</a:t>
            </a:r>
            <a:r>
              <a:rPr lang="en"/>
              <a:t> is a crowdsourced dataset that contains &gt;20000 cough records. The database was collected between April and September 2020 through a web application created by École Polytechnique Fédérale de Lausanne (EPFL), Switzerland. COUGHVID also contains 2000 expert-labeled cough recordings. </a:t>
            </a:r>
            <a:endParaRPr/>
          </a:p>
          <a:p>
            <a:pPr indent="0" lvl="0" marL="457200" rtl="0" algn="l">
              <a:spcBef>
                <a:spcPts val="0"/>
              </a:spcBef>
              <a:spcAft>
                <a:spcPts val="0"/>
              </a:spcAft>
              <a:buNone/>
            </a:pPr>
            <a:r>
              <a:rPr i="1" lang="en"/>
              <a:t>Three pulmonologists manually revised 1000 recordings each, and selected the predefined options like Audio Quality, Type of cough, Audible nasal congestion, etc. It took about 10 hours for experts to label the given data.</a:t>
            </a:r>
            <a:endParaRPr i="1"/>
          </a:p>
          <a:p>
            <a:pPr indent="0" lvl="0" marL="457200" rtl="0" algn="l">
              <a:spcBef>
                <a:spcPts val="0"/>
              </a:spcBef>
              <a:spcAft>
                <a:spcPts val="0"/>
              </a:spcAft>
              <a:buNone/>
            </a:pPr>
            <a:r>
              <a:rPr i="1" lang="en"/>
              <a:t>Each cough recording inside the dataset consists of two identically named files, but with different extensions. First part is the actual audio signal in either WEBM or OGG formats, whereas second part is the JSON file with accompanying encoded metadata.</a:t>
            </a:r>
            <a:endParaRPr i="1"/>
          </a:p>
          <a:p>
            <a:pPr indent="-298450" lvl="0" marL="457200" rtl="0" algn="l">
              <a:spcBef>
                <a:spcPts val="0"/>
              </a:spcBef>
              <a:spcAft>
                <a:spcPts val="0"/>
              </a:spcAft>
              <a:buSzPts val="1100"/>
              <a:buChar char="-"/>
            </a:pPr>
            <a:r>
              <a:rPr lang="en"/>
              <a:t>2.</a:t>
            </a:r>
            <a:endParaRPr/>
          </a:p>
          <a:p>
            <a:pPr indent="-298450" lvl="0" marL="457200" rtl="0" algn="l">
              <a:spcBef>
                <a:spcPts val="0"/>
              </a:spcBef>
              <a:spcAft>
                <a:spcPts val="0"/>
              </a:spcAft>
              <a:buSzPts val="1100"/>
              <a:buChar char="-"/>
            </a:pPr>
            <a:r>
              <a:rPr lang="en"/>
              <a:t>The </a:t>
            </a:r>
            <a:r>
              <a:rPr b="1" lang="en"/>
              <a:t>COSWARA project</a:t>
            </a:r>
            <a:r>
              <a:rPr lang="en"/>
              <a:t>  by Indian Institute of Science (IISc) in Bangalore is focused on building a crowdsourced dataset too. </a:t>
            </a:r>
            <a:r>
              <a:rPr lang="en">
                <a:solidFill>
                  <a:schemeClr val="dk1"/>
                </a:solidFill>
              </a:rPr>
              <a:t> The dataset contains 34 fields of information such as gender, age, date, location, covid status, smoking status, etc</a:t>
            </a:r>
            <a:endParaRPr/>
          </a:p>
          <a:p>
            <a:pPr indent="0" lvl="0" marL="457200" rtl="0" algn="l">
              <a:spcBef>
                <a:spcPts val="0"/>
              </a:spcBef>
              <a:spcAft>
                <a:spcPts val="0"/>
              </a:spcAft>
              <a:buNone/>
            </a:pPr>
            <a:r>
              <a:rPr i="1" lang="en"/>
              <a:t>Currently, as of July 7, 2021, it contains 1986 entries. Interesting point is that on August 7, 2020 the project had 941 entries meaning that the dataset nearly doubled in size since then. The COSWARA project general strategy consists of three stages: Data collection followed by Model construction, and implementation of a Diagnostic Tool stage. Thus, it makes COSWARA projects' strategy and objectives very similar to what Cough Analyzer Project is heading towards and implementing at the moment. </a:t>
            </a:r>
            <a:endParaRPr i="1"/>
          </a:p>
          <a:p>
            <a:pPr indent="-298450" lvl="0" marL="457200" rtl="0" algn="l">
              <a:spcBef>
                <a:spcPts val="0"/>
              </a:spcBef>
              <a:spcAft>
                <a:spcPts val="0"/>
              </a:spcAft>
              <a:buSzPts val="1100"/>
              <a:buChar char="-"/>
            </a:pPr>
            <a:r>
              <a:rPr lang="en"/>
              <a:t>3.</a:t>
            </a:r>
            <a:endParaRPr/>
          </a:p>
          <a:p>
            <a:pPr indent="-298450" lvl="0" marL="457200" rtl="0" algn="l">
              <a:spcBef>
                <a:spcPts val="0"/>
              </a:spcBef>
              <a:spcAft>
                <a:spcPts val="0"/>
              </a:spcAft>
              <a:buSzPts val="1100"/>
              <a:buChar char="-"/>
            </a:pPr>
            <a:r>
              <a:rPr b="1" lang="en"/>
              <a:t>Cough Analyzer project</a:t>
            </a:r>
            <a:r>
              <a:rPr lang="en"/>
              <a:t> by Nazarbayev University aims to build a database using a mobile app and create an AI-based system for detecting, recognizing, and analyzing human cough sounds. Another goal is to improve telemedicine and connect app users to healthcare professionals regarding their concerns related to infectious and respiratory diseases.</a:t>
            </a:r>
            <a:endParaRPr/>
          </a:p>
          <a:p>
            <a:pPr indent="0" lvl="0" marL="457200" rtl="0" algn="l">
              <a:spcBef>
                <a:spcPts val="0"/>
              </a:spcBef>
              <a:spcAft>
                <a:spcPts val="0"/>
              </a:spcAft>
              <a:buNone/>
            </a:pPr>
            <a:r>
              <a:rPr i="1" lang="en"/>
              <a:t>At this moment, the Cough Analyzer database contains 1100+ entries and the data collection is progressing. Although the COSWARA project goals closely intersect with the current project, the Cough Analyzer project aims to be different by providing a local expert-annotated human cough recordings dataset particularly from the Central Asian region, thus, it will contribute to the existing available datasets list in this sense. This thesis study is performed as part of the Cough Analyzer project.</a:t>
            </a:r>
            <a:endParaRPr i="1"/>
          </a:p>
          <a:p>
            <a:pPr indent="0" lvl="0" marL="45720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1079d54f0e3_0_27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1079d54f0e3_0_27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079d54f0e3_0_27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1079d54f0e3_0_27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brought us to the motivation of the current work.</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e566d94b92_1_5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0" name="Google Shape;130;ge566d94b92_1_5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7007735" y="3176888"/>
            <a:ext cx="562200" cy="0"/>
          </a:xfrm>
          <a:prstGeom prst="straightConnector1">
            <a:avLst/>
          </a:prstGeom>
          <a:noFill/>
          <a:ln cap="flat" cmpd="sng" w="76200">
            <a:solidFill>
              <a:schemeClr val="lt2"/>
            </a:solidFill>
            <a:prstDash val="solid"/>
            <a:round/>
            <a:headEnd len="sm" w="sm" type="none"/>
            <a:tailEnd len="sm" w="sm" type="none"/>
          </a:ln>
        </p:spPr>
      </p:cxnSp>
      <p:cxnSp>
        <p:nvCxnSpPr>
          <p:cNvPr id="11" name="Google Shape;11;p2"/>
          <p:cNvCxnSpPr/>
          <p:nvPr/>
        </p:nvCxnSpPr>
        <p:spPr>
          <a:xfrm>
            <a:off x="1575035" y="3158252"/>
            <a:ext cx="562200" cy="0"/>
          </a:xfrm>
          <a:prstGeom prst="straightConnector1">
            <a:avLst/>
          </a:prstGeom>
          <a:noFill/>
          <a:ln cap="flat" cmpd="sng" w="76200">
            <a:solidFill>
              <a:schemeClr val="lt2"/>
            </a:solidFill>
            <a:prstDash val="solid"/>
            <a:round/>
            <a:headEnd len="sm" w="sm" type="none"/>
            <a:tailEnd len="sm" w="sm" type="none"/>
          </a:ln>
        </p:spPr>
      </p:cxnSp>
      <p:grpSp>
        <p:nvGrpSpPr>
          <p:cNvPr id="12" name="Google Shape;12;p2"/>
          <p:cNvGrpSpPr/>
          <p:nvPr/>
        </p:nvGrpSpPr>
        <p:grpSpPr>
          <a:xfrm>
            <a:off x="1004144" y="1022025"/>
            <a:ext cx="7136668" cy="1524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4" name="Google Shape;14;p2"/>
            <p:cNvCxnSpPr/>
            <p:nvPr/>
          </p:nvCxnSpPr>
          <p:spPr>
            <a:xfrm rot="10800000">
              <a:off x="1346429" y="1163700"/>
              <a:ext cx="6452100" cy="0"/>
            </a:xfrm>
            <a:prstGeom prst="straightConnector1">
              <a:avLst/>
            </a:prstGeom>
            <a:noFill/>
            <a:ln cap="flat" cmpd="sng" w="9525">
              <a:solidFill>
                <a:schemeClr val="accent3"/>
              </a:solidFill>
              <a:prstDash val="solid"/>
              <a:round/>
              <a:headEnd len="sm" w="sm" type="none"/>
              <a:tailEnd len="sm" w="sm" type="none"/>
            </a:ln>
          </p:spPr>
        </p:cxnSp>
      </p:grpSp>
      <p:grpSp>
        <p:nvGrpSpPr>
          <p:cNvPr id="15" name="Google Shape;15;p2"/>
          <p:cNvGrpSpPr/>
          <p:nvPr/>
        </p:nvGrpSpPr>
        <p:grpSpPr>
          <a:xfrm>
            <a:off x="1004151" y="3969100"/>
            <a:ext cx="7136668" cy="152400"/>
            <a:chOff x="1346435" y="3969088"/>
            <a:chExt cx="6452100" cy="152400"/>
          </a:xfrm>
        </p:grpSpPr>
        <p:cxnSp>
          <p:nvCxnSpPr>
            <p:cNvPr id="16" name="Google Shape;16;p2"/>
            <p:cNvCxnSpPr/>
            <p:nvPr/>
          </p:nvCxnSpPr>
          <p:spPr>
            <a:xfrm>
              <a:off x="1346435" y="4121488"/>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7" name="Google Shape;17;p2"/>
            <p:cNvCxnSpPr/>
            <p:nvPr/>
          </p:nvCxnSpPr>
          <p:spPr>
            <a:xfrm>
              <a:off x="1346435" y="3969088"/>
              <a:ext cx="6452100" cy="0"/>
            </a:xfrm>
            <a:prstGeom prst="straightConnector1">
              <a:avLst/>
            </a:prstGeom>
            <a:noFill/>
            <a:ln cap="flat" cmpd="sng" w="9525">
              <a:solidFill>
                <a:schemeClr val="accent3"/>
              </a:solidFill>
              <a:prstDash val="solid"/>
              <a:round/>
              <a:headEnd len="sm" w="sm" type="none"/>
              <a:tailEnd len="sm" w="sm" type="none"/>
            </a:ln>
          </p:spPr>
        </p:cxnSp>
      </p:grpSp>
      <p:sp>
        <p:nvSpPr>
          <p:cNvPr id="18" name="Google Shape;18;p2"/>
          <p:cNvSpPr txBox="1"/>
          <p:nvPr>
            <p:ph type="ctrTitle"/>
          </p:nvPr>
        </p:nvSpPr>
        <p:spPr>
          <a:xfrm>
            <a:off x="1004150" y="1751764"/>
            <a:ext cx="7136700" cy="10224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5400"/>
              <a:buNone/>
              <a:defRPr sz="5400"/>
            </a:lvl1pPr>
            <a:lvl2pPr lvl="1" rtl="0" algn="ctr">
              <a:spcBef>
                <a:spcPts val="0"/>
              </a:spcBef>
              <a:spcAft>
                <a:spcPts val="0"/>
              </a:spcAft>
              <a:buSzPts val="5400"/>
              <a:buNone/>
              <a:defRPr sz="5400"/>
            </a:lvl2pPr>
            <a:lvl3pPr lvl="2" rtl="0" algn="ctr">
              <a:spcBef>
                <a:spcPts val="0"/>
              </a:spcBef>
              <a:spcAft>
                <a:spcPts val="0"/>
              </a:spcAft>
              <a:buSzPts val="5400"/>
              <a:buNone/>
              <a:defRPr sz="5400"/>
            </a:lvl3pPr>
            <a:lvl4pPr lvl="3" rtl="0" algn="ctr">
              <a:spcBef>
                <a:spcPts val="0"/>
              </a:spcBef>
              <a:spcAft>
                <a:spcPts val="0"/>
              </a:spcAft>
              <a:buSzPts val="5400"/>
              <a:buNone/>
              <a:defRPr sz="5400"/>
            </a:lvl4pPr>
            <a:lvl5pPr lvl="4" rtl="0" algn="ctr">
              <a:spcBef>
                <a:spcPts val="0"/>
              </a:spcBef>
              <a:spcAft>
                <a:spcPts val="0"/>
              </a:spcAft>
              <a:buSzPts val="5400"/>
              <a:buNone/>
              <a:defRPr sz="5400"/>
            </a:lvl5pPr>
            <a:lvl6pPr lvl="5" rtl="0" algn="ctr">
              <a:spcBef>
                <a:spcPts val="0"/>
              </a:spcBef>
              <a:spcAft>
                <a:spcPts val="0"/>
              </a:spcAft>
              <a:buSzPts val="5400"/>
              <a:buNone/>
              <a:defRPr sz="5400"/>
            </a:lvl6pPr>
            <a:lvl7pPr lvl="6" rtl="0" algn="ctr">
              <a:spcBef>
                <a:spcPts val="0"/>
              </a:spcBef>
              <a:spcAft>
                <a:spcPts val="0"/>
              </a:spcAft>
              <a:buSzPts val="5400"/>
              <a:buNone/>
              <a:defRPr sz="5400"/>
            </a:lvl7pPr>
            <a:lvl8pPr lvl="7" rtl="0" algn="ctr">
              <a:spcBef>
                <a:spcPts val="0"/>
              </a:spcBef>
              <a:spcAft>
                <a:spcPts val="0"/>
              </a:spcAft>
              <a:buSzPts val="5400"/>
              <a:buNone/>
              <a:defRPr sz="5400"/>
            </a:lvl8pPr>
            <a:lvl9pPr lvl="8" rtl="0" algn="ctr">
              <a:spcBef>
                <a:spcPts val="0"/>
              </a:spcBef>
              <a:spcAft>
                <a:spcPts val="0"/>
              </a:spcAft>
              <a:buSzPts val="5400"/>
              <a:buNone/>
              <a:defRPr sz="5400"/>
            </a:lvl9pPr>
          </a:lstStyle>
          <a:p/>
        </p:txBody>
      </p:sp>
      <p:sp>
        <p:nvSpPr>
          <p:cNvPr id="19" name="Google Shape;19;p2"/>
          <p:cNvSpPr txBox="1"/>
          <p:nvPr>
            <p:ph idx="1" type="subTitle"/>
          </p:nvPr>
        </p:nvSpPr>
        <p:spPr>
          <a:xfrm>
            <a:off x="2137225" y="2850039"/>
            <a:ext cx="4870500" cy="7926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400"/>
              <a:buNone/>
              <a:defRPr sz="2400"/>
            </a:lvl1pPr>
            <a:lvl2pPr lvl="1" rtl="0" algn="ctr">
              <a:lnSpc>
                <a:spcPct val="100000"/>
              </a:lnSpc>
              <a:spcBef>
                <a:spcPts val="0"/>
              </a:spcBef>
              <a:spcAft>
                <a:spcPts val="0"/>
              </a:spcAft>
              <a:buSzPts val="2400"/>
              <a:buNone/>
              <a:defRPr sz="2400"/>
            </a:lvl2pPr>
            <a:lvl3pPr lvl="2" rtl="0" algn="ctr">
              <a:lnSpc>
                <a:spcPct val="100000"/>
              </a:lnSpc>
              <a:spcBef>
                <a:spcPts val="0"/>
              </a:spcBef>
              <a:spcAft>
                <a:spcPts val="0"/>
              </a:spcAft>
              <a:buSzPts val="2400"/>
              <a:buNone/>
              <a:defRPr sz="2400"/>
            </a:lvl3pPr>
            <a:lvl4pPr lvl="3" rtl="0" algn="ctr">
              <a:lnSpc>
                <a:spcPct val="100000"/>
              </a:lnSpc>
              <a:spcBef>
                <a:spcPts val="0"/>
              </a:spcBef>
              <a:spcAft>
                <a:spcPts val="0"/>
              </a:spcAft>
              <a:buSzPts val="2400"/>
              <a:buNone/>
              <a:defRPr sz="2400"/>
            </a:lvl4pPr>
            <a:lvl5pPr lvl="4" rtl="0" algn="ctr">
              <a:lnSpc>
                <a:spcPct val="100000"/>
              </a:lnSpc>
              <a:spcBef>
                <a:spcPts val="0"/>
              </a:spcBef>
              <a:spcAft>
                <a:spcPts val="0"/>
              </a:spcAft>
              <a:buSzPts val="2400"/>
              <a:buNone/>
              <a:defRPr sz="2400"/>
            </a:lvl5pPr>
            <a:lvl6pPr lvl="5" rtl="0" algn="ctr">
              <a:lnSpc>
                <a:spcPct val="100000"/>
              </a:lnSpc>
              <a:spcBef>
                <a:spcPts val="0"/>
              </a:spcBef>
              <a:spcAft>
                <a:spcPts val="0"/>
              </a:spcAft>
              <a:buSzPts val="2400"/>
              <a:buNone/>
              <a:defRPr sz="2400"/>
            </a:lvl6pPr>
            <a:lvl7pPr lvl="6" rtl="0" algn="ctr">
              <a:lnSpc>
                <a:spcPct val="100000"/>
              </a:lnSpc>
              <a:spcBef>
                <a:spcPts val="0"/>
              </a:spcBef>
              <a:spcAft>
                <a:spcPts val="0"/>
              </a:spcAft>
              <a:buSzPts val="2400"/>
              <a:buNone/>
              <a:defRPr sz="2400"/>
            </a:lvl7pPr>
            <a:lvl8pPr lvl="7" rtl="0" algn="ctr">
              <a:lnSpc>
                <a:spcPct val="100000"/>
              </a:lnSpc>
              <a:spcBef>
                <a:spcPts val="0"/>
              </a:spcBef>
              <a:spcAft>
                <a:spcPts val="0"/>
              </a:spcAft>
              <a:buSzPts val="2400"/>
              <a:buNone/>
              <a:defRPr sz="2400"/>
            </a:lvl8pPr>
            <a:lvl9pPr lvl="8" rtl="0" algn="ctr">
              <a:lnSpc>
                <a:spcPct val="100000"/>
              </a:lnSpc>
              <a:spcBef>
                <a:spcPts val="0"/>
              </a:spcBef>
              <a:spcAft>
                <a:spcPts val="0"/>
              </a:spcAft>
              <a:buSzPts val="2400"/>
              <a:buNone/>
              <a:defRPr sz="2400"/>
            </a:lvl9pPr>
          </a:lstStyle>
          <a:p/>
        </p:txBody>
      </p:sp>
      <p:sp>
        <p:nvSpPr>
          <p:cNvPr id="20" name="Google Shape;2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5" name="Shape 55"/>
        <p:cNvGrpSpPr/>
        <p:nvPr/>
      </p:nvGrpSpPr>
      <p:grpSpPr>
        <a:xfrm>
          <a:off x="0" y="0"/>
          <a:ext cx="0" cy="0"/>
          <a:chOff x="0" y="0"/>
          <a:chExt cx="0" cy="0"/>
        </a:xfrm>
      </p:grpSpPr>
      <p:sp>
        <p:nvSpPr>
          <p:cNvPr id="56" name="Google Shape;56;p11"/>
          <p:cNvSpPr/>
          <p:nvPr/>
        </p:nvSpPr>
        <p:spPr>
          <a:xfrm>
            <a:off x="-75"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1"/>
          <p:cNvSpPr txBox="1"/>
          <p:nvPr>
            <p:ph hasCustomPrompt="1" type="title"/>
          </p:nvPr>
        </p:nvSpPr>
        <p:spPr>
          <a:xfrm>
            <a:off x="311700" y="1304850"/>
            <a:ext cx="8520600" cy="1538400"/>
          </a:xfrm>
          <a:prstGeom prst="rect">
            <a:avLst/>
          </a:prstGeom>
        </p:spPr>
        <p:txBody>
          <a:bodyPr anchorCtr="0" anchor="ctr" bIns="91425" lIns="91425" spcFirstLastPara="1" rIns="91425" wrap="square" tIns="91425">
            <a:normAutofit/>
          </a:bodyPr>
          <a:lstStyle>
            <a:lvl1pPr lvl="0" rtl="0" algn="ctr">
              <a:spcBef>
                <a:spcPts val="0"/>
              </a:spcBef>
              <a:spcAft>
                <a:spcPts val="0"/>
              </a:spcAft>
              <a:buClr>
                <a:schemeClr val="accent3"/>
              </a:buClr>
              <a:buSzPts val="13000"/>
              <a:buNone/>
              <a:defRPr sz="13000">
                <a:solidFill>
                  <a:schemeClr val="accent3"/>
                </a:solidFill>
              </a:defRPr>
            </a:lvl1pPr>
            <a:lvl2pPr lvl="1" rtl="0" algn="ctr">
              <a:spcBef>
                <a:spcPts val="0"/>
              </a:spcBef>
              <a:spcAft>
                <a:spcPts val="0"/>
              </a:spcAft>
              <a:buClr>
                <a:schemeClr val="accent3"/>
              </a:buClr>
              <a:buSzPts val="13000"/>
              <a:buNone/>
              <a:defRPr sz="13000">
                <a:solidFill>
                  <a:schemeClr val="accent3"/>
                </a:solidFill>
              </a:defRPr>
            </a:lvl2pPr>
            <a:lvl3pPr lvl="2" rtl="0" algn="ctr">
              <a:spcBef>
                <a:spcPts val="0"/>
              </a:spcBef>
              <a:spcAft>
                <a:spcPts val="0"/>
              </a:spcAft>
              <a:buClr>
                <a:schemeClr val="accent3"/>
              </a:buClr>
              <a:buSzPts val="13000"/>
              <a:buNone/>
              <a:defRPr sz="13000">
                <a:solidFill>
                  <a:schemeClr val="accent3"/>
                </a:solidFill>
              </a:defRPr>
            </a:lvl3pPr>
            <a:lvl4pPr lvl="3" rtl="0" algn="ctr">
              <a:spcBef>
                <a:spcPts val="0"/>
              </a:spcBef>
              <a:spcAft>
                <a:spcPts val="0"/>
              </a:spcAft>
              <a:buClr>
                <a:schemeClr val="accent3"/>
              </a:buClr>
              <a:buSzPts val="13000"/>
              <a:buNone/>
              <a:defRPr sz="13000">
                <a:solidFill>
                  <a:schemeClr val="accent3"/>
                </a:solidFill>
              </a:defRPr>
            </a:lvl4pPr>
            <a:lvl5pPr lvl="4" rtl="0" algn="ctr">
              <a:spcBef>
                <a:spcPts val="0"/>
              </a:spcBef>
              <a:spcAft>
                <a:spcPts val="0"/>
              </a:spcAft>
              <a:buClr>
                <a:schemeClr val="accent3"/>
              </a:buClr>
              <a:buSzPts val="13000"/>
              <a:buNone/>
              <a:defRPr sz="13000">
                <a:solidFill>
                  <a:schemeClr val="accent3"/>
                </a:solidFill>
              </a:defRPr>
            </a:lvl5pPr>
            <a:lvl6pPr lvl="5" rtl="0" algn="ctr">
              <a:spcBef>
                <a:spcPts val="0"/>
              </a:spcBef>
              <a:spcAft>
                <a:spcPts val="0"/>
              </a:spcAft>
              <a:buClr>
                <a:schemeClr val="accent3"/>
              </a:buClr>
              <a:buSzPts val="13000"/>
              <a:buNone/>
              <a:defRPr sz="13000">
                <a:solidFill>
                  <a:schemeClr val="accent3"/>
                </a:solidFill>
              </a:defRPr>
            </a:lvl6pPr>
            <a:lvl7pPr lvl="6" rtl="0" algn="ctr">
              <a:spcBef>
                <a:spcPts val="0"/>
              </a:spcBef>
              <a:spcAft>
                <a:spcPts val="0"/>
              </a:spcAft>
              <a:buClr>
                <a:schemeClr val="accent3"/>
              </a:buClr>
              <a:buSzPts val="13000"/>
              <a:buNone/>
              <a:defRPr sz="13000">
                <a:solidFill>
                  <a:schemeClr val="accent3"/>
                </a:solidFill>
              </a:defRPr>
            </a:lvl7pPr>
            <a:lvl8pPr lvl="7" rtl="0" algn="ctr">
              <a:spcBef>
                <a:spcPts val="0"/>
              </a:spcBef>
              <a:spcAft>
                <a:spcPts val="0"/>
              </a:spcAft>
              <a:buClr>
                <a:schemeClr val="accent3"/>
              </a:buClr>
              <a:buSzPts val="13000"/>
              <a:buNone/>
              <a:defRPr sz="13000">
                <a:solidFill>
                  <a:schemeClr val="accent3"/>
                </a:solidFill>
              </a:defRPr>
            </a:lvl8pPr>
            <a:lvl9pPr lvl="8" rtl="0" algn="ctr">
              <a:spcBef>
                <a:spcPts val="0"/>
              </a:spcBef>
              <a:spcAft>
                <a:spcPts val="0"/>
              </a:spcAft>
              <a:buClr>
                <a:schemeClr val="accent3"/>
              </a:buClr>
              <a:buSzPts val="13000"/>
              <a:buNone/>
              <a:defRPr sz="13000">
                <a:solidFill>
                  <a:schemeClr val="accent3"/>
                </a:solidFill>
              </a:defRPr>
            </a:lvl9pPr>
          </a:lstStyle>
          <a:p>
            <a:r>
              <a:t>xx%</a:t>
            </a:r>
          </a:p>
        </p:txBody>
      </p:sp>
      <p:sp>
        <p:nvSpPr>
          <p:cNvPr id="58" name="Google Shape;58;p11"/>
          <p:cNvSpPr txBox="1"/>
          <p:nvPr>
            <p:ph idx="1" type="body"/>
          </p:nvPr>
        </p:nvSpPr>
        <p:spPr>
          <a:xfrm>
            <a:off x="311700" y="2995650"/>
            <a:ext cx="8520600" cy="10716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59" name="Google Shape;59;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0" name="Shape 60"/>
        <p:cNvGrpSpPr/>
        <p:nvPr/>
      </p:nvGrpSpPr>
      <p:grpSpPr>
        <a:xfrm>
          <a:off x="0" y="0"/>
          <a:ext cx="0" cy="0"/>
          <a:chOff x="0" y="0"/>
          <a:chExt cx="0" cy="0"/>
        </a:xfrm>
      </p:grpSpPr>
      <p:sp>
        <p:nvSpPr>
          <p:cNvPr id="61" name="Google Shape;61;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1_Title and two columns">
    <p:spTree>
      <p:nvGrpSpPr>
        <p:cNvPr id="62" name="Shape 62"/>
        <p:cNvGrpSpPr/>
        <p:nvPr/>
      </p:nvGrpSpPr>
      <p:grpSpPr>
        <a:xfrm>
          <a:off x="0" y="0"/>
          <a:ext cx="0" cy="0"/>
          <a:chOff x="0" y="0"/>
          <a:chExt cx="0" cy="0"/>
        </a:xfrm>
      </p:grpSpPr>
      <p:sp>
        <p:nvSpPr>
          <p:cNvPr id="63" name="Google Shape;63;p13"/>
          <p:cNvSpPr/>
          <p:nvPr/>
        </p:nvSpPr>
        <p:spPr>
          <a:xfrm>
            <a:off x="0" y="0"/>
            <a:ext cx="9144000" cy="5143500"/>
          </a:xfrm>
          <a:prstGeom prst="rect">
            <a:avLst/>
          </a:prstGeom>
          <a:solidFill>
            <a:schemeClr val="dk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64" name="Google Shape;64;p13"/>
          <p:cNvSpPr txBox="1"/>
          <p:nvPr>
            <p:ph type="title"/>
          </p:nvPr>
        </p:nvSpPr>
        <p:spPr>
          <a:xfrm>
            <a:off x="341050" y="485425"/>
            <a:ext cx="8520600" cy="572700"/>
          </a:xfrm>
          <a:prstGeom prst="rect">
            <a:avLst/>
          </a:prstGeom>
          <a:noFill/>
          <a:ln>
            <a:noFill/>
          </a:ln>
        </p:spPr>
        <p:txBody>
          <a:bodyPr anchorCtr="0" anchor="t" bIns="91425" lIns="91425" spcFirstLastPara="1" rIns="91425" wrap="square" tIns="91425">
            <a:norm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65" name="Google Shape;65;p13"/>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rtl="0" algn="l">
              <a:lnSpc>
                <a:spcPct val="115000"/>
              </a:lnSpc>
              <a:spcBef>
                <a:spcPts val="0"/>
              </a:spcBef>
              <a:spcAft>
                <a:spcPts val="0"/>
              </a:spcAft>
              <a:buSzPts val="1400"/>
              <a:buChar char="●"/>
              <a:defRPr sz="1400"/>
            </a:lvl1pPr>
            <a:lvl2pPr indent="-304800" lvl="1" marL="914400" rtl="0" algn="l">
              <a:lnSpc>
                <a:spcPct val="115000"/>
              </a:lnSpc>
              <a:spcBef>
                <a:spcPts val="1600"/>
              </a:spcBef>
              <a:spcAft>
                <a:spcPts val="0"/>
              </a:spcAft>
              <a:buSzPts val="1200"/>
              <a:buChar char="○"/>
              <a:defRPr sz="1200"/>
            </a:lvl2pPr>
            <a:lvl3pPr indent="-304800" lvl="2" marL="1371600" rtl="0" algn="l">
              <a:lnSpc>
                <a:spcPct val="115000"/>
              </a:lnSpc>
              <a:spcBef>
                <a:spcPts val="1600"/>
              </a:spcBef>
              <a:spcAft>
                <a:spcPts val="0"/>
              </a:spcAft>
              <a:buSzPts val="1200"/>
              <a:buChar char="■"/>
              <a:defRPr sz="1200"/>
            </a:lvl3pPr>
            <a:lvl4pPr indent="-304800" lvl="3" marL="1828800" rtl="0" algn="l">
              <a:lnSpc>
                <a:spcPct val="115000"/>
              </a:lnSpc>
              <a:spcBef>
                <a:spcPts val="1600"/>
              </a:spcBef>
              <a:spcAft>
                <a:spcPts val="0"/>
              </a:spcAft>
              <a:buSzPts val="1200"/>
              <a:buChar char="●"/>
              <a:defRPr sz="1200"/>
            </a:lvl4pPr>
            <a:lvl5pPr indent="-304800" lvl="4" marL="2286000" rtl="0" algn="l">
              <a:lnSpc>
                <a:spcPct val="115000"/>
              </a:lnSpc>
              <a:spcBef>
                <a:spcPts val="1600"/>
              </a:spcBef>
              <a:spcAft>
                <a:spcPts val="0"/>
              </a:spcAft>
              <a:buSzPts val="1200"/>
              <a:buChar char="○"/>
              <a:defRPr sz="1200"/>
            </a:lvl5pPr>
            <a:lvl6pPr indent="-304800" lvl="5" marL="2743200" rtl="0" algn="l">
              <a:lnSpc>
                <a:spcPct val="115000"/>
              </a:lnSpc>
              <a:spcBef>
                <a:spcPts val="1600"/>
              </a:spcBef>
              <a:spcAft>
                <a:spcPts val="0"/>
              </a:spcAft>
              <a:buSzPts val="1200"/>
              <a:buChar char="■"/>
              <a:defRPr sz="1200"/>
            </a:lvl6pPr>
            <a:lvl7pPr indent="-304800" lvl="6" marL="3200400" rtl="0" algn="l">
              <a:lnSpc>
                <a:spcPct val="115000"/>
              </a:lnSpc>
              <a:spcBef>
                <a:spcPts val="1600"/>
              </a:spcBef>
              <a:spcAft>
                <a:spcPts val="0"/>
              </a:spcAft>
              <a:buSzPts val="1200"/>
              <a:buChar char="●"/>
              <a:defRPr sz="1200"/>
            </a:lvl7pPr>
            <a:lvl8pPr indent="-304800" lvl="7" marL="3657600" rtl="0" algn="l">
              <a:lnSpc>
                <a:spcPct val="115000"/>
              </a:lnSpc>
              <a:spcBef>
                <a:spcPts val="1600"/>
              </a:spcBef>
              <a:spcAft>
                <a:spcPts val="0"/>
              </a:spcAft>
              <a:buSzPts val="1200"/>
              <a:buChar char="○"/>
              <a:defRPr sz="1200"/>
            </a:lvl8pPr>
            <a:lvl9pPr indent="-304800" lvl="8" marL="4114800" rtl="0" algn="l">
              <a:lnSpc>
                <a:spcPct val="115000"/>
              </a:lnSpc>
              <a:spcBef>
                <a:spcPts val="1600"/>
              </a:spcBef>
              <a:spcAft>
                <a:spcPts val="1600"/>
              </a:spcAft>
              <a:buSzPts val="1200"/>
              <a:buChar char="■"/>
              <a:defRPr sz="1200"/>
            </a:lvl9pPr>
          </a:lstStyle>
          <a:p/>
        </p:txBody>
      </p:sp>
      <p:sp>
        <p:nvSpPr>
          <p:cNvPr id="66" name="Google Shape;66;p13"/>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rtl="0" algn="l">
              <a:lnSpc>
                <a:spcPct val="115000"/>
              </a:lnSpc>
              <a:spcBef>
                <a:spcPts val="0"/>
              </a:spcBef>
              <a:spcAft>
                <a:spcPts val="0"/>
              </a:spcAft>
              <a:buSzPts val="1400"/>
              <a:buChar char="●"/>
              <a:defRPr sz="1400"/>
            </a:lvl1pPr>
            <a:lvl2pPr indent="-304800" lvl="1" marL="914400" rtl="0" algn="l">
              <a:lnSpc>
                <a:spcPct val="115000"/>
              </a:lnSpc>
              <a:spcBef>
                <a:spcPts val="1600"/>
              </a:spcBef>
              <a:spcAft>
                <a:spcPts val="0"/>
              </a:spcAft>
              <a:buSzPts val="1200"/>
              <a:buChar char="○"/>
              <a:defRPr sz="1200"/>
            </a:lvl2pPr>
            <a:lvl3pPr indent="-304800" lvl="2" marL="1371600" rtl="0" algn="l">
              <a:lnSpc>
                <a:spcPct val="115000"/>
              </a:lnSpc>
              <a:spcBef>
                <a:spcPts val="1600"/>
              </a:spcBef>
              <a:spcAft>
                <a:spcPts val="0"/>
              </a:spcAft>
              <a:buSzPts val="1200"/>
              <a:buChar char="■"/>
              <a:defRPr sz="1200"/>
            </a:lvl3pPr>
            <a:lvl4pPr indent="-304800" lvl="3" marL="1828800" rtl="0" algn="l">
              <a:lnSpc>
                <a:spcPct val="115000"/>
              </a:lnSpc>
              <a:spcBef>
                <a:spcPts val="1600"/>
              </a:spcBef>
              <a:spcAft>
                <a:spcPts val="0"/>
              </a:spcAft>
              <a:buSzPts val="1200"/>
              <a:buChar char="●"/>
              <a:defRPr sz="1200"/>
            </a:lvl4pPr>
            <a:lvl5pPr indent="-304800" lvl="4" marL="2286000" rtl="0" algn="l">
              <a:lnSpc>
                <a:spcPct val="115000"/>
              </a:lnSpc>
              <a:spcBef>
                <a:spcPts val="1600"/>
              </a:spcBef>
              <a:spcAft>
                <a:spcPts val="0"/>
              </a:spcAft>
              <a:buSzPts val="1200"/>
              <a:buChar char="○"/>
              <a:defRPr sz="1200"/>
            </a:lvl5pPr>
            <a:lvl6pPr indent="-304800" lvl="5" marL="2743200" rtl="0" algn="l">
              <a:lnSpc>
                <a:spcPct val="115000"/>
              </a:lnSpc>
              <a:spcBef>
                <a:spcPts val="1600"/>
              </a:spcBef>
              <a:spcAft>
                <a:spcPts val="0"/>
              </a:spcAft>
              <a:buSzPts val="1200"/>
              <a:buChar char="■"/>
              <a:defRPr sz="1200"/>
            </a:lvl6pPr>
            <a:lvl7pPr indent="-304800" lvl="6" marL="3200400" rtl="0" algn="l">
              <a:lnSpc>
                <a:spcPct val="115000"/>
              </a:lnSpc>
              <a:spcBef>
                <a:spcPts val="1600"/>
              </a:spcBef>
              <a:spcAft>
                <a:spcPts val="0"/>
              </a:spcAft>
              <a:buSzPts val="1200"/>
              <a:buChar char="●"/>
              <a:defRPr sz="1200"/>
            </a:lvl7pPr>
            <a:lvl8pPr indent="-304800" lvl="7" marL="3657600" rtl="0" algn="l">
              <a:lnSpc>
                <a:spcPct val="115000"/>
              </a:lnSpc>
              <a:spcBef>
                <a:spcPts val="1600"/>
              </a:spcBef>
              <a:spcAft>
                <a:spcPts val="0"/>
              </a:spcAft>
              <a:buSzPts val="1200"/>
              <a:buChar char="○"/>
              <a:defRPr sz="1200"/>
            </a:lvl8pPr>
            <a:lvl9pPr indent="-304800" lvl="8" marL="4114800" rtl="0" algn="l">
              <a:lnSpc>
                <a:spcPct val="115000"/>
              </a:lnSpc>
              <a:spcBef>
                <a:spcPts val="1600"/>
              </a:spcBef>
              <a:spcAft>
                <a:spcPts val="1600"/>
              </a:spcAft>
              <a:buSzPts val="1200"/>
              <a:buChar char="■"/>
              <a:defRPr sz="1200"/>
            </a:lvl9pPr>
          </a:lstStyle>
          <a:p/>
        </p:txBody>
      </p:sp>
      <p:sp>
        <p:nvSpPr>
          <p:cNvPr id="67" name="Google Shape;67;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pic>
        <p:nvPicPr>
          <p:cNvPr id="68" name="Google Shape;68;p13"/>
          <p:cNvPicPr preferRelativeResize="0"/>
          <p:nvPr/>
        </p:nvPicPr>
        <p:blipFill rotWithShape="1">
          <a:blip r:embed="rId2">
            <a:alphaModFix/>
          </a:blip>
          <a:srcRect b="0" l="0" r="0" t="0"/>
          <a:stretch/>
        </p:blipFill>
        <p:spPr>
          <a:xfrm>
            <a:off x="7142679" y="2122885"/>
            <a:ext cx="2522119" cy="3307927"/>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p:cSld name="Final slide">
    <p:spTree>
      <p:nvGrpSpPr>
        <p:cNvPr id="69" name="Shape 69"/>
        <p:cNvGrpSpPr/>
        <p:nvPr/>
      </p:nvGrpSpPr>
      <p:grpSpPr>
        <a:xfrm>
          <a:off x="0" y="0"/>
          <a:ext cx="0" cy="0"/>
          <a:chOff x="0" y="0"/>
          <a:chExt cx="0" cy="0"/>
        </a:xfrm>
      </p:grpSpPr>
      <p:sp>
        <p:nvSpPr>
          <p:cNvPr id="70" name="Google Shape;70;p14"/>
          <p:cNvSpPr/>
          <p:nvPr/>
        </p:nvSpPr>
        <p:spPr>
          <a:xfrm>
            <a:off x="0" y="0"/>
            <a:ext cx="9144000" cy="5143500"/>
          </a:xfrm>
          <a:prstGeom prst="rect">
            <a:avLst/>
          </a:prstGeom>
          <a:solidFill>
            <a:schemeClr val="dk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71" name="Google Shape;71;p14"/>
          <p:cNvPicPr preferRelativeResize="0"/>
          <p:nvPr/>
        </p:nvPicPr>
        <p:blipFill rotWithShape="1">
          <a:blip r:embed="rId2">
            <a:alphaModFix/>
          </a:blip>
          <a:srcRect b="0" l="0" r="0" t="0"/>
          <a:stretch/>
        </p:blipFill>
        <p:spPr>
          <a:xfrm>
            <a:off x="3845645" y="268711"/>
            <a:ext cx="1452698" cy="1025434"/>
          </a:xfrm>
          <a:prstGeom prst="rect">
            <a:avLst/>
          </a:prstGeom>
          <a:noFill/>
          <a:ln>
            <a:noFill/>
          </a:ln>
        </p:spPr>
      </p:pic>
      <p:sp>
        <p:nvSpPr>
          <p:cNvPr id="72" name="Google Shape;72;p14"/>
          <p:cNvSpPr txBox="1"/>
          <p:nvPr>
            <p:ph type="title"/>
          </p:nvPr>
        </p:nvSpPr>
        <p:spPr>
          <a:xfrm>
            <a:off x="311694" y="1736860"/>
            <a:ext cx="8520600" cy="841800"/>
          </a:xfrm>
          <a:prstGeom prst="rect">
            <a:avLst/>
          </a:prstGeom>
          <a:noFill/>
          <a:ln>
            <a:noFill/>
          </a:ln>
        </p:spPr>
        <p:txBody>
          <a:bodyPr anchorCtr="0" anchor="ctr" bIns="91425" lIns="91425" spcFirstLastPara="1" rIns="91425" wrap="square" tIns="91425">
            <a:normAutofit/>
          </a:bodyPr>
          <a:lstStyle>
            <a:lvl1pPr lvl="0" rtl="0" algn="ctr">
              <a:lnSpc>
                <a:spcPct val="100000"/>
              </a:lnSpc>
              <a:spcBef>
                <a:spcPts val="0"/>
              </a:spcBef>
              <a:spcAft>
                <a:spcPts val="0"/>
              </a:spcAft>
              <a:buSzPts val="3600"/>
              <a:buNone/>
              <a:defRPr sz="3200"/>
            </a:lvl1pPr>
            <a:lvl2pPr lvl="1" rtl="0" algn="ctr">
              <a:lnSpc>
                <a:spcPct val="100000"/>
              </a:lnSpc>
              <a:spcBef>
                <a:spcPts val="0"/>
              </a:spcBef>
              <a:spcAft>
                <a:spcPts val="0"/>
              </a:spcAft>
              <a:buSzPts val="3600"/>
              <a:buNone/>
              <a:defRPr sz="3600"/>
            </a:lvl2pPr>
            <a:lvl3pPr lvl="2" rtl="0" algn="ctr">
              <a:lnSpc>
                <a:spcPct val="100000"/>
              </a:lnSpc>
              <a:spcBef>
                <a:spcPts val="0"/>
              </a:spcBef>
              <a:spcAft>
                <a:spcPts val="0"/>
              </a:spcAft>
              <a:buSzPts val="3600"/>
              <a:buNone/>
              <a:defRPr sz="3600"/>
            </a:lvl3pPr>
            <a:lvl4pPr lvl="3" rtl="0" algn="ctr">
              <a:lnSpc>
                <a:spcPct val="100000"/>
              </a:lnSpc>
              <a:spcBef>
                <a:spcPts val="0"/>
              </a:spcBef>
              <a:spcAft>
                <a:spcPts val="0"/>
              </a:spcAft>
              <a:buSzPts val="3600"/>
              <a:buNone/>
              <a:defRPr sz="3600"/>
            </a:lvl4pPr>
            <a:lvl5pPr lvl="4" rtl="0" algn="ctr">
              <a:lnSpc>
                <a:spcPct val="100000"/>
              </a:lnSpc>
              <a:spcBef>
                <a:spcPts val="0"/>
              </a:spcBef>
              <a:spcAft>
                <a:spcPts val="0"/>
              </a:spcAft>
              <a:buSzPts val="3600"/>
              <a:buNone/>
              <a:defRPr sz="3600"/>
            </a:lvl5pPr>
            <a:lvl6pPr lvl="5" rtl="0" algn="ctr">
              <a:lnSpc>
                <a:spcPct val="100000"/>
              </a:lnSpc>
              <a:spcBef>
                <a:spcPts val="0"/>
              </a:spcBef>
              <a:spcAft>
                <a:spcPts val="0"/>
              </a:spcAft>
              <a:buSzPts val="3600"/>
              <a:buNone/>
              <a:defRPr sz="3600"/>
            </a:lvl6pPr>
            <a:lvl7pPr lvl="6" rtl="0" algn="ctr">
              <a:lnSpc>
                <a:spcPct val="100000"/>
              </a:lnSpc>
              <a:spcBef>
                <a:spcPts val="0"/>
              </a:spcBef>
              <a:spcAft>
                <a:spcPts val="0"/>
              </a:spcAft>
              <a:buSzPts val="3600"/>
              <a:buNone/>
              <a:defRPr sz="3600"/>
            </a:lvl7pPr>
            <a:lvl8pPr lvl="7" rtl="0" algn="ctr">
              <a:lnSpc>
                <a:spcPct val="100000"/>
              </a:lnSpc>
              <a:spcBef>
                <a:spcPts val="0"/>
              </a:spcBef>
              <a:spcAft>
                <a:spcPts val="0"/>
              </a:spcAft>
              <a:buSzPts val="3600"/>
              <a:buNone/>
              <a:defRPr sz="3600"/>
            </a:lvl8pPr>
            <a:lvl9pPr lvl="8" rtl="0" algn="ctr">
              <a:lnSpc>
                <a:spcPct val="100000"/>
              </a:lnSpc>
              <a:spcBef>
                <a:spcPts val="0"/>
              </a:spcBef>
              <a:spcAft>
                <a:spcPts val="0"/>
              </a:spcAft>
              <a:buSzPts val="3600"/>
              <a:buNone/>
              <a:defRPr sz="3600"/>
            </a:lvl9pPr>
          </a:lstStyle>
          <a:p/>
        </p:txBody>
      </p:sp>
      <p:pic>
        <p:nvPicPr>
          <p:cNvPr id="73" name="Google Shape;73;p14"/>
          <p:cNvPicPr preferRelativeResize="0"/>
          <p:nvPr/>
        </p:nvPicPr>
        <p:blipFill rotWithShape="1">
          <a:blip r:embed="rId3">
            <a:alphaModFix/>
          </a:blip>
          <a:srcRect b="28321" l="3247" r="3712" t="25588"/>
          <a:stretch/>
        </p:blipFill>
        <p:spPr>
          <a:xfrm>
            <a:off x="-549132" y="1997838"/>
            <a:ext cx="10242250" cy="3588376"/>
          </a:xfrm>
          <a:prstGeom prst="rect">
            <a:avLst/>
          </a:prstGeom>
          <a:noFill/>
          <a:ln>
            <a:noFill/>
          </a:ln>
        </p:spPr>
      </p:pic>
      <p:sp>
        <p:nvSpPr>
          <p:cNvPr id="74" name="Google Shape;74;p14"/>
          <p:cNvSpPr txBox="1"/>
          <p:nvPr/>
        </p:nvSpPr>
        <p:spPr>
          <a:xfrm>
            <a:off x="3684684" y="4881890"/>
            <a:ext cx="1774500" cy="2616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b="0" i="0" lang="en" sz="1100" u="none" cap="none" strike="noStrike">
                <a:solidFill>
                  <a:srgbClr val="575757"/>
                </a:solidFill>
                <a:latin typeface="Arial"/>
                <a:ea typeface="Arial"/>
                <a:cs typeface="Arial"/>
                <a:sym typeface="Arial"/>
              </a:rPr>
              <a:t>www.nu.edu.kz</a:t>
            </a:r>
            <a:endParaRPr b="0" i="0" sz="1100" u="none" cap="none" strike="noStrike">
              <a:solidFill>
                <a:srgbClr val="575757"/>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1" name="Shape 21"/>
        <p:cNvGrpSpPr/>
        <p:nvPr/>
      </p:nvGrpSpPr>
      <p:grpSpPr>
        <a:xfrm>
          <a:off x="0" y="0"/>
          <a:ext cx="0" cy="0"/>
          <a:chOff x="0" y="0"/>
          <a:chExt cx="0" cy="0"/>
        </a:xfrm>
      </p:grpSpPr>
      <p:sp>
        <p:nvSpPr>
          <p:cNvPr id="22" name="Google Shape;22;p3"/>
          <p:cNvSpPr/>
          <p:nvPr/>
        </p:nvSpPr>
        <p:spPr>
          <a:xfrm>
            <a:off x="-50" y="2571900"/>
            <a:ext cx="9144000" cy="25716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txBox="1"/>
          <p:nvPr>
            <p:ph type="title"/>
          </p:nvPr>
        </p:nvSpPr>
        <p:spPr>
          <a:xfrm>
            <a:off x="311700" y="814800"/>
            <a:ext cx="8571300" cy="9420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600"/>
              <a:buNone/>
              <a:defRPr/>
            </a:lvl1pPr>
            <a:lvl2pPr lvl="1" rtl="0" algn="ctr">
              <a:spcBef>
                <a:spcPts val="0"/>
              </a:spcBef>
              <a:spcAft>
                <a:spcPts val="0"/>
              </a:spcAft>
              <a:buSzPts val="3600"/>
              <a:buNone/>
              <a:defRPr/>
            </a:lvl2pPr>
            <a:lvl3pPr lvl="2" rtl="0" algn="ctr">
              <a:spcBef>
                <a:spcPts val="0"/>
              </a:spcBef>
              <a:spcAft>
                <a:spcPts val="0"/>
              </a:spcAft>
              <a:buSzPts val="3600"/>
              <a:buNone/>
              <a:defRPr/>
            </a:lvl3pPr>
            <a:lvl4pPr lvl="3" rtl="0" algn="ctr">
              <a:spcBef>
                <a:spcPts val="0"/>
              </a:spcBef>
              <a:spcAft>
                <a:spcPts val="0"/>
              </a:spcAft>
              <a:buSzPts val="3600"/>
              <a:buNone/>
              <a:defRPr/>
            </a:lvl4pPr>
            <a:lvl5pPr lvl="4" rtl="0" algn="ctr">
              <a:spcBef>
                <a:spcPts val="0"/>
              </a:spcBef>
              <a:spcAft>
                <a:spcPts val="0"/>
              </a:spcAft>
              <a:buSzPts val="3600"/>
              <a:buNone/>
              <a:defRPr/>
            </a:lvl5pPr>
            <a:lvl6pPr lvl="5" rtl="0" algn="ctr">
              <a:spcBef>
                <a:spcPts val="0"/>
              </a:spcBef>
              <a:spcAft>
                <a:spcPts val="0"/>
              </a:spcAft>
              <a:buSzPts val="3600"/>
              <a:buNone/>
              <a:defRPr/>
            </a:lvl6pPr>
            <a:lvl7pPr lvl="6" rtl="0" algn="ctr">
              <a:spcBef>
                <a:spcPts val="0"/>
              </a:spcBef>
              <a:spcAft>
                <a:spcPts val="0"/>
              </a:spcAft>
              <a:buSzPts val="3600"/>
              <a:buNone/>
              <a:defRPr/>
            </a:lvl7pPr>
            <a:lvl8pPr lvl="7" rtl="0" algn="ctr">
              <a:spcBef>
                <a:spcPts val="0"/>
              </a:spcBef>
              <a:spcAft>
                <a:spcPts val="0"/>
              </a:spcAft>
              <a:buSzPts val="3600"/>
              <a:buNone/>
              <a:defRPr/>
            </a:lvl8pPr>
            <a:lvl9pPr lvl="8" rtl="0" algn="ctr">
              <a:spcBef>
                <a:spcPts val="0"/>
              </a:spcBef>
              <a:spcAft>
                <a:spcPts val="0"/>
              </a:spcAft>
              <a:buSzPts val="3600"/>
              <a:buNone/>
              <a:defRPr/>
            </a:lvl9pPr>
          </a:lstStyle>
          <a:p/>
        </p:txBody>
      </p:sp>
      <p:sp>
        <p:nvSpPr>
          <p:cNvPr id="24" name="Google Shape;24;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5" name="Shape 25"/>
        <p:cNvGrpSpPr/>
        <p:nvPr/>
      </p:nvGrpSpPr>
      <p:grpSpPr>
        <a:xfrm>
          <a:off x="0" y="0"/>
          <a:ext cx="0" cy="0"/>
          <a:chOff x="0" y="0"/>
          <a:chExt cx="0" cy="0"/>
        </a:xfrm>
      </p:grpSpPr>
      <p:sp>
        <p:nvSpPr>
          <p:cNvPr id="26" name="Google Shape;26;p4"/>
          <p:cNvSpPr/>
          <p:nvPr/>
        </p:nvSpPr>
        <p:spPr>
          <a:xfrm>
            <a:off x="-75" y="5045700"/>
            <a:ext cx="9144000" cy="978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28" name="Google Shape;28;p4"/>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Clr>
                <a:srgbClr val="000000"/>
              </a:buClr>
              <a:buSzPts val="1400"/>
              <a:buFont typeface="Arial"/>
              <a:buChar char="-"/>
              <a:defRPr sz="1600">
                <a:latin typeface="Arial"/>
                <a:ea typeface="Arial"/>
                <a:cs typeface="Arial"/>
                <a:sym typeface="Arial"/>
              </a:defRPr>
            </a:lvl1pPr>
            <a:lvl2pPr indent="-317500" lvl="1" marL="914400" rtl="0">
              <a:lnSpc>
                <a:spcPct val="100000"/>
              </a:lnSpc>
              <a:spcBef>
                <a:spcPts val="0"/>
              </a:spcBef>
              <a:spcAft>
                <a:spcPts val="0"/>
              </a:spcAft>
              <a:buClr>
                <a:srgbClr val="000000"/>
              </a:buClr>
              <a:buSzPts val="1400"/>
              <a:buFont typeface="Arial"/>
              <a:buChar char="-"/>
              <a:defRPr sz="1600">
                <a:latin typeface="Arial"/>
                <a:ea typeface="Arial"/>
                <a:cs typeface="Arial"/>
                <a:sym typeface="Arial"/>
              </a:defRPr>
            </a:lvl2pPr>
            <a:lvl3pPr indent="-317500" lvl="2" marL="1371600" rtl="0">
              <a:spcBef>
                <a:spcPts val="0"/>
              </a:spcBef>
              <a:spcAft>
                <a:spcPts val="0"/>
              </a:spcAft>
              <a:buClr>
                <a:srgbClr val="000000"/>
              </a:buClr>
              <a:buSzPts val="1400"/>
              <a:buFont typeface="Arial"/>
              <a:buChar char="-"/>
              <a:defRPr/>
            </a:lvl3pPr>
            <a:lvl4pPr indent="-317500" lvl="3" marL="1828800" rtl="0">
              <a:spcBef>
                <a:spcPts val="0"/>
              </a:spcBef>
              <a:spcAft>
                <a:spcPts val="0"/>
              </a:spcAft>
              <a:buClr>
                <a:srgbClr val="000000"/>
              </a:buClr>
              <a:buSzPts val="1400"/>
              <a:buFont typeface="Arial"/>
              <a:buChar char="-"/>
              <a:defRPr/>
            </a:lvl4pPr>
            <a:lvl5pPr indent="-317500" lvl="4" marL="2286000" rtl="0">
              <a:spcBef>
                <a:spcPts val="0"/>
              </a:spcBef>
              <a:spcAft>
                <a:spcPts val="0"/>
              </a:spcAft>
              <a:buClr>
                <a:srgbClr val="000000"/>
              </a:buClr>
              <a:buSzPts val="1400"/>
              <a:buFont typeface="Arial"/>
              <a:buChar char="-"/>
              <a:defRPr/>
            </a:lvl5pPr>
            <a:lvl6pPr indent="-317500" lvl="5" marL="2743200" rtl="0">
              <a:spcBef>
                <a:spcPts val="0"/>
              </a:spcBef>
              <a:spcAft>
                <a:spcPts val="0"/>
              </a:spcAft>
              <a:buClr>
                <a:srgbClr val="000000"/>
              </a:buClr>
              <a:buSzPts val="1400"/>
              <a:buFont typeface="Arial"/>
              <a:buChar char="-"/>
              <a:defRPr/>
            </a:lvl6pPr>
            <a:lvl7pPr indent="-317500" lvl="6" marL="3200400" rtl="0">
              <a:spcBef>
                <a:spcPts val="0"/>
              </a:spcBef>
              <a:spcAft>
                <a:spcPts val="0"/>
              </a:spcAft>
              <a:buClr>
                <a:srgbClr val="000000"/>
              </a:buClr>
              <a:buSzPts val="1400"/>
              <a:buFont typeface="Arial"/>
              <a:buChar char="-"/>
              <a:defRPr/>
            </a:lvl7pPr>
            <a:lvl8pPr indent="-317500" lvl="7" marL="3657600" rtl="0">
              <a:spcBef>
                <a:spcPts val="0"/>
              </a:spcBef>
              <a:spcAft>
                <a:spcPts val="0"/>
              </a:spcAft>
              <a:buClr>
                <a:srgbClr val="000000"/>
              </a:buClr>
              <a:buSzPts val="1400"/>
              <a:buFont typeface="Arial"/>
              <a:buChar char="-"/>
              <a:defRPr/>
            </a:lvl8pPr>
            <a:lvl9pPr indent="-317500" lvl="8" marL="4114800" rtl="0">
              <a:spcBef>
                <a:spcPts val="0"/>
              </a:spcBef>
              <a:spcAft>
                <a:spcPts val="0"/>
              </a:spcAft>
              <a:buClr>
                <a:srgbClr val="000000"/>
              </a:buClr>
              <a:buSzPts val="1400"/>
              <a:buFont typeface="Arial"/>
              <a:buChar char="-"/>
              <a:defRPr/>
            </a:lvl9pPr>
          </a:lstStyle>
          <a:p/>
        </p:txBody>
      </p:sp>
      <p:sp>
        <p:nvSpPr>
          <p:cNvPr id="29" name="Google Shape;2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0" name="Shape 30"/>
        <p:cNvGrpSpPr/>
        <p:nvPr/>
      </p:nvGrpSpPr>
      <p:grpSpPr>
        <a:xfrm>
          <a:off x="0" y="0"/>
          <a:ext cx="0" cy="0"/>
          <a:chOff x="0" y="0"/>
          <a:chExt cx="0" cy="0"/>
        </a:xfrm>
      </p:grpSpPr>
      <p:sp>
        <p:nvSpPr>
          <p:cNvPr id="31" name="Google Shape;31;p5"/>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32" name="Google Shape;32;p5"/>
          <p:cNvSpPr txBox="1"/>
          <p:nvPr>
            <p:ph idx="1" type="body"/>
          </p:nvPr>
        </p:nvSpPr>
        <p:spPr>
          <a:xfrm>
            <a:off x="311700" y="1266175"/>
            <a:ext cx="3999900" cy="33027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33" name="Google Shape;33;p5"/>
          <p:cNvSpPr txBox="1"/>
          <p:nvPr>
            <p:ph idx="2" type="body"/>
          </p:nvPr>
        </p:nvSpPr>
        <p:spPr>
          <a:xfrm>
            <a:off x="4832400" y="1266175"/>
            <a:ext cx="3999900" cy="33027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34" name="Google Shape;3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5" name="Shape 35"/>
        <p:cNvGrpSpPr/>
        <p:nvPr/>
      </p:nvGrpSpPr>
      <p:grpSpPr>
        <a:xfrm>
          <a:off x="0" y="0"/>
          <a:ext cx="0" cy="0"/>
          <a:chOff x="0" y="0"/>
          <a:chExt cx="0" cy="0"/>
        </a:xfrm>
      </p:grpSpPr>
      <p:sp>
        <p:nvSpPr>
          <p:cNvPr id="36" name="Google Shape;36;p6"/>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37" name="Google Shape;3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8" name="Shape 38"/>
        <p:cNvGrpSpPr/>
        <p:nvPr/>
      </p:nvGrpSpPr>
      <p:grpSpPr>
        <a:xfrm>
          <a:off x="0" y="0"/>
          <a:ext cx="0" cy="0"/>
          <a:chOff x="0" y="0"/>
          <a:chExt cx="0" cy="0"/>
        </a:xfrm>
      </p:grpSpPr>
      <p:sp>
        <p:nvSpPr>
          <p:cNvPr id="39" name="Google Shape;3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40" name="Google Shape;4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41" name="Google Shape;4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6"/>
        </a:solidFill>
      </p:bgPr>
    </p:bg>
    <p:spTree>
      <p:nvGrpSpPr>
        <p:cNvPr id="42" name="Shape 42"/>
        <p:cNvGrpSpPr/>
        <p:nvPr/>
      </p:nvGrpSpPr>
      <p:grpSpPr>
        <a:xfrm>
          <a:off x="0" y="0"/>
          <a:ext cx="0" cy="0"/>
          <a:chOff x="0" y="0"/>
          <a:chExt cx="0" cy="0"/>
        </a:xfrm>
      </p:grpSpPr>
      <p:sp>
        <p:nvSpPr>
          <p:cNvPr id="43" name="Google Shape;43;p8"/>
          <p:cNvSpPr txBox="1"/>
          <p:nvPr>
            <p:ph type="title"/>
          </p:nvPr>
        </p:nvSpPr>
        <p:spPr>
          <a:xfrm>
            <a:off x="490250" y="526350"/>
            <a:ext cx="5613600" cy="4090800"/>
          </a:xfrm>
          <a:prstGeom prst="rect">
            <a:avLst/>
          </a:prstGeom>
        </p:spPr>
        <p:txBody>
          <a:bodyPr anchorCtr="0" anchor="ctr" bIns="91425" lIns="91425" spcFirstLastPara="1" rIns="91425" wrap="square" tIns="91425">
            <a:normAutofit/>
          </a:bodyPr>
          <a:lstStyle>
            <a:lvl1pPr lvl="0" rtl="0">
              <a:spcBef>
                <a:spcPts val="0"/>
              </a:spcBef>
              <a:spcAft>
                <a:spcPts val="0"/>
              </a:spcAft>
              <a:buClr>
                <a:schemeClr val="dk2"/>
              </a:buClr>
              <a:buSzPts val="5400"/>
              <a:buNone/>
              <a:defRPr b="0" sz="5400">
                <a:solidFill>
                  <a:schemeClr val="dk2"/>
                </a:solidFill>
              </a:defRPr>
            </a:lvl1pPr>
            <a:lvl2pPr lvl="1" rtl="0">
              <a:spcBef>
                <a:spcPts val="0"/>
              </a:spcBef>
              <a:spcAft>
                <a:spcPts val="0"/>
              </a:spcAft>
              <a:buClr>
                <a:schemeClr val="dk2"/>
              </a:buClr>
              <a:buSzPts val="5400"/>
              <a:buNone/>
              <a:defRPr b="0" sz="5400">
                <a:solidFill>
                  <a:schemeClr val="dk2"/>
                </a:solidFill>
              </a:defRPr>
            </a:lvl2pPr>
            <a:lvl3pPr lvl="2" rtl="0">
              <a:spcBef>
                <a:spcPts val="0"/>
              </a:spcBef>
              <a:spcAft>
                <a:spcPts val="0"/>
              </a:spcAft>
              <a:buClr>
                <a:schemeClr val="dk2"/>
              </a:buClr>
              <a:buSzPts val="5400"/>
              <a:buNone/>
              <a:defRPr b="0" sz="5400">
                <a:solidFill>
                  <a:schemeClr val="dk2"/>
                </a:solidFill>
              </a:defRPr>
            </a:lvl3pPr>
            <a:lvl4pPr lvl="3" rtl="0">
              <a:spcBef>
                <a:spcPts val="0"/>
              </a:spcBef>
              <a:spcAft>
                <a:spcPts val="0"/>
              </a:spcAft>
              <a:buClr>
                <a:schemeClr val="dk2"/>
              </a:buClr>
              <a:buSzPts val="5400"/>
              <a:buNone/>
              <a:defRPr b="0" sz="5400">
                <a:solidFill>
                  <a:schemeClr val="dk2"/>
                </a:solidFill>
              </a:defRPr>
            </a:lvl4pPr>
            <a:lvl5pPr lvl="4" rtl="0">
              <a:spcBef>
                <a:spcPts val="0"/>
              </a:spcBef>
              <a:spcAft>
                <a:spcPts val="0"/>
              </a:spcAft>
              <a:buClr>
                <a:schemeClr val="dk2"/>
              </a:buClr>
              <a:buSzPts val="5400"/>
              <a:buNone/>
              <a:defRPr b="0" sz="5400">
                <a:solidFill>
                  <a:schemeClr val="dk2"/>
                </a:solidFill>
              </a:defRPr>
            </a:lvl5pPr>
            <a:lvl6pPr lvl="5" rtl="0">
              <a:spcBef>
                <a:spcPts val="0"/>
              </a:spcBef>
              <a:spcAft>
                <a:spcPts val="0"/>
              </a:spcAft>
              <a:buClr>
                <a:schemeClr val="dk2"/>
              </a:buClr>
              <a:buSzPts val="5400"/>
              <a:buNone/>
              <a:defRPr b="0" sz="5400">
                <a:solidFill>
                  <a:schemeClr val="dk2"/>
                </a:solidFill>
              </a:defRPr>
            </a:lvl6pPr>
            <a:lvl7pPr lvl="6" rtl="0">
              <a:spcBef>
                <a:spcPts val="0"/>
              </a:spcBef>
              <a:spcAft>
                <a:spcPts val="0"/>
              </a:spcAft>
              <a:buClr>
                <a:schemeClr val="dk2"/>
              </a:buClr>
              <a:buSzPts val="5400"/>
              <a:buNone/>
              <a:defRPr b="0" sz="5400">
                <a:solidFill>
                  <a:schemeClr val="dk2"/>
                </a:solidFill>
              </a:defRPr>
            </a:lvl7pPr>
            <a:lvl8pPr lvl="7" rtl="0">
              <a:spcBef>
                <a:spcPts val="0"/>
              </a:spcBef>
              <a:spcAft>
                <a:spcPts val="0"/>
              </a:spcAft>
              <a:buClr>
                <a:schemeClr val="dk2"/>
              </a:buClr>
              <a:buSzPts val="5400"/>
              <a:buNone/>
              <a:defRPr b="0" sz="5400">
                <a:solidFill>
                  <a:schemeClr val="dk2"/>
                </a:solidFill>
              </a:defRPr>
            </a:lvl8pPr>
            <a:lvl9pPr lvl="8" rtl="0">
              <a:spcBef>
                <a:spcPts val="0"/>
              </a:spcBef>
              <a:spcAft>
                <a:spcPts val="0"/>
              </a:spcAft>
              <a:buClr>
                <a:schemeClr val="dk2"/>
              </a:buClr>
              <a:buSzPts val="5400"/>
              <a:buNone/>
              <a:defRPr b="0" sz="5400">
                <a:solidFill>
                  <a:schemeClr val="dk2"/>
                </a:solidFill>
              </a:defRPr>
            </a:lvl9pPr>
          </a:lstStyle>
          <a:p/>
        </p:txBody>
      </p:sp>
      <p:sp>
        <p:nvSpPr>
          <p:cNvPr id="44" name="Google Shape;4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a:off x="4572000" y="0"/>
            <a:ext cx="4572000" cy="51435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7" name="Google Shape;47;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8" name="Google Shape;48;p9"/>
          <p:cNvSpPr txBox="1"/>
          <p:nvPr>
            <p:ph type="title"/>
          </p:nvPr>
        </p:nvSpPr>
        <p:spPr>
          <a:xfrm>
            <a:off x="265500" y="1039675"/>
            <a:ext cx="4045200" cy="16758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49" name="Google Shape;49;p9"/>
          <p:cNvSpPr txBox="1"/>
          <p:nvPr>
            <p:ph idx="1" type="subTitle"/>
          </p:nvPr>
        </p:nvSpPr>
        <p:spPr>
          <a:xfrm>
            <a:off x="265500" y="2726875"/>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Clr>
                <a:schemeClr val="lt1"/>
              </a:buClr>
              <a:buSzPts val="1800"/>
              <a:buChar char="●"/>
              <a:defRPr>
                <a:solidFill>
                  <a:schemeClr val="lt1"/>
                </a:solidFill>
              </a:defRPr>
            </a:lvl1pPr>
            <a:lvl2pPr indent="-317500" lvl="1" marL="914400" rtl="0">
              <a:spcBef>
                <a:spcPts val="0"/>
              </a:spcBef>
              <a:spcAft>
                <a:spcPts val="0"/>
              </a:spcAft>
              <a:buClr>
                <a:schemeClr val="lt1"/>
              </a:buClr>
              <a:buSzPts val="1400"/>
              <a:buChar char="○"/>
              <a:defRPr>
                <a:solidFill>
                  <a:schemeClr val="lt1"/>
                </a:solidFill>
              </a:defRPr>
            </a:lvl2pPr>
            <a:lvl3pPr indent="-317500" lvl="2" marL="1371600" rtl="0">
              <a:spcBef>
                <a:spcPts val="0"/>
              </a:spcBef>
              <a:spcAft>
                <a:spcPts val="0"/>
              </a:spcAft>
              <a:buClr>
                <a:schemeClr val="lt1"/>
              </a:buClr>
              <a:buSzPts val="1400"/>
              <a:buChar char="■"/>
              <a:defRPr>
                <a:solidFill>
                  <a:schemeClr val="lt1"/>
                </a:solidFill>
              </a:defRPr>
            </a:lvl3pPr>
            <a:lvl4pPr indent="-317500" lvl="3" marL="1828800" rtl="0">
              <a:spcBef>
                <a:spcPts val="0"/>
              </a:spcBef>
              <a:spcAft>
                <a:spcPts val="0"/>
              </a:spcAft>
              <a:buClr>
                <a:schemeClr val="lt1"/>
              </a:buClr>
              <a:buSzPts val="1400"/>
              <a:buChar char="●"/>
              <a:defRPr>
                <a:solidFill>
                  <a:schemeClr val="lt1"/>
                </a:solidFill>
              </a:defRPr>
            </a:lvl4pPr>
            <a:lvl5pPr indent="-317500" lvl="4" marL="2286000" rtl="0">
              <a:spcBef>
                <a:spcPts val="0"/>
              </a:spcBef>
              <a:spcAft>
                <a:spcPts val="0"/>
              </a:spcAft>
              <a:buClr>
                <a:schemeClr val="lt1"/>
              </a:buClr>
              <a:buSzPts val="1400"/>
              <a:buChar char="○"/>
              <a:defRPr>
                <a:solidFill>
                  <a:schemeClr val="lt1"/>
                </a:solidFill>
              </a:defRPr>
            </a:lvl5pPr>
            <a:lvl6pPr indent="-317500" lvl="5" marL="2743200" rtl="0">
              <a:spcBef>
                <a:spcPts val="0"/>
              </a:spcBef>
              <a:spcAft>
                <a:spcPts val="0"/>
              </a:spcAft>
              <a:buClr>
                <a:schemeClr val="lt1"/>
              </a:buClr>
              <a:buSzPts val="1400"/>
              <a:buChar char="■"/>
              <a:defRPr>
                <a:solidFill>
                  <a:schemeClr val="lt1"/>
                </a:solidFill>
              </a:defRPr>
            </a:lvl6pPr>
            <a:lvl7pPr indent="-317500" lvl="6" marL="3200400" rtl="0">
              <a:spcBef>
                <a:spcPts val="0"/>
              </a:spcBef>
              <a:spcAft>
                <a:spcPts val="0"/>
              </a:spcAft>
              <a:buClr>
                <a:schemeClr val="lt1"/>
              </a:buClr>
              <a:buSzPts val="1400"/>
              <a:buChar char="●"/>
              <a:defRPr>
                <a:solidFill>
                  <a:schemeClr val="lt1"/>
                </a:solidFill>
              </a:defRPr>
            </a:lvl7pPr>
            <a:lvl8pPr indent="-317500" lvl="7" marL="3657600" rtl="0">
              <a:spcBef>
                <a:spcPts val="0"/>
              </a:spcBef>
              <a:spcAft>
                <a:spcPts val="0"/>
              </a:spcAft>
              <a:buClr>
                <a:schemeClr val="lt1"/>
              </a:buClr>
              <a:buSzPts val="1400"/>
              <a:buChar char="○"/>
              <a:defRPr>
                <a:solidFill>
                  <a:schemeClr val="lt1"/>
                </a:solidFill>
              </a:defRPr>
            </a:lvl8pPr>
            <a:lvl9pPr indent="-317500" lvl="8" marL="4114800" rtl="0">
              <a:spcBef>
                <a:spcPts val="0"/>
              </a:spcBef>
              <a:spcAft>
                <a:spcPts val="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2" name="Shape 52"/>
        <p:cNvGrpSpPr/>
        <p:nvPr/>
      </p:nvGrpSpPr>
      <p:grpSpPr>
        <a:xfrm>
          <a:off x="0" y="0"/>
          <a:ext cx="0" cy="0"/>
          <a:chOff x="0" y="0"/>
          <a:chExt cx="0" cy="0"/>
        </a:xfrm>
      </p:grpSpPr>
      <p:sp>
        <p:nvSpPr>
          <p:cNvPr id="53" name="Google Shape;53;p10"/>
          <p:cNvSpPr txBox="1"/>
          <p:nvPr>
            <p:ph idx="1" type="body"/>
          </p:nvPr>
        </p:nvSpPr>
        <p:spPr>
          <a:xfrm>
            <a:off x="311700" y="4230725"/>
            <a:ext cx="5998800" cy="5988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p:txBody>
      </p:sp>
      <p:sp>
        <p:nvSpPr>
          <p:cNvPr id="54" name="Google Shape;54;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trop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1pPr>
            <a:lvl2pPr lvl="1"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2pPr>
            <a:lvl3pPr lvl="2"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3pPr>
            <a:lvl4pPr lvl="3"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4pPr>
            <a:lvl5pPr lvl="4"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5pPr>
            <a:lvl6pPr lvl="5"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6pPr>
            <a:lvl7pPr lvl="6"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7pPr>
            <a:lvl8pPr lvl="7"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8pPr>
            <a:lvl9pPr lvl="8"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9pPr>
          </a:lstStyle>
          <a:p/>
        </p:txBody>
      </p:sp>
      <p:sp>
        <p:nvSpPr>
          <p:cNvPr id="7" name="Google Shape;7;p1"/>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indent="-317500" lvl="1" marL="9144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indent="-317500" lvl="2" marL="13716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indent="-317500" lvl="3" marL="18288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indent="-317500" lvl="4" marL="22860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indent="-317500" lvl="5" marL="27432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indent="-317500" lvl="6" marL="32004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indent="-317500" lvl="7" marL="36576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indent="-317500" lvl="8" marL="41148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latin typeface="Open Sans"/>
                <a:ea typeface="Open Sans"/>
                <a:cs typeface="Open Sans"/>
                <a:sym typeface="Open Sans"/>
              </a:defRPr>
            </a:lvl1pPr>
            <a:lvl2pPr lvl="1" rtl="0" algn="r">
              <a:buNone/>
              <a:defRPr sz="1000">
                <a:solidFill>
                  <a:schemeClr val="dk2"/>
                </a:solidFill>
                <a:latin typeface="Open Sans"/>
                <a:ea typeface="Open Sans"/>
                <a:cs typeface="Open Sans"/>
                <a:sym typeface="Open Sans"/>
              </a:defRPr>
            </a:lvl2pPr>
            <a:lvl3pPr lvl="2" rtl="0" algn="r">
              <a:buNone/>
              <a:defRPr sz="1000">
                <a:solidFill>
                  <a:schemeClr val="dk2"/>
                </a:solidFill>
                <a:latin typeface="Open Sans"/>
                <a:ea typeface="Open Sans"/>
                <a:cs typeface="Open Sans"/>
                <a:sym typeface="Open Sans"/>
              </a:defRPr>
            </a:lvl3pPr>
            <a:lvl4pPr lvl="3" rtl="0" algn="r">
              <a:buNone/>
              <a:defRPr sz="1000">
                <a:solidFill>
                  <a:schemeClr val="dk2"/>
                </a:solidFill>
                <a:latin typeface="Open Sans"/>
                <a:ea typeface="Open Sans"/>
                <a:cs typeface="Open Sans"/>
                <a:sym typeface="Open Sans"/>
              </a:defRPr>
            </a:lvl4pPr>
            <a:lvl5pPr lvl="4" rtl="0" algn="r">
              <a:buNone/>
              <a:defRPr sz="1000">
                <a:solidFill>
                  <a:schemeClr val="dk2"/>
                </a:solidFill>
                <a:latin typeface="Open Sans"/>
                <a:ea typeface="Open Sans"/>
                <a:cs typeface="Open Sans"/>
                <a:sym typeface="Open Sans"/>
              </a:defRPr>
            </a:lvl5pPr>
            <a:lvl6pPr lvl="5" rtl="0" algn="r">
              <a:buNone/>
              <a:defRPr sz="1000">
                <a:solidFill>
                  <a:schemeClr val="dk2"/>
                </a:solidFill>
                <a:latin typeface="Open Sans"/>
                <a:ea typeface="Open Sans"/>
                <a:cs typeface="Open Sans"/>
                <a:sym typeface="Open Sans"/>
              </a:defRPr>
            </a:lvl6pPr>
            <a:lvl7pPr lvl="6" rtl="0" algn="r">
              <a:buNone/>
              <a:defRPr sz="1000">
                <a:solidFill>
                  <a:schemeClr val="dk2"/>
                </a:solidFill>
                <a:latin typeface="Open Sans"/>
                <a:ea typeface="Open Sans"/>
                <a:cs typeface="Open Sans"/>
                <a:sym typeface="Open Sans"/>
              </a:defRPr>
            </a:lvl7pPr>
            <a:lvl8pPr lvl="7" rtl="0" algn="r">
              <a:buNone/>
              <a:defRPr sz="1000">
                <a:solidFill>
                  <a:schemeClr val="dk2"/>
                </a:solidFill>
                <a:latin typeface="Open Sans"/>
                <a:ea typeface="Open Sans"/>
                <a:cs typeface="Open Sans"/>
                <a:sym typeface="Open Sans"/>
              </a:defRPr>
            </a:lvl8pPr>
            <a:lvl9pPr lvl="8" rtl="0" algn="r">
              <a:buNone/>
              <a:defRPr sz="1000">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4.jpg"/><Relationship Id="rId4" Type="http://schemas.openxmlformats.org/officeDocument/2006/relationships/image" Target="../media/image8.png"/><Relationship Id="rId5"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6.jpg"/><Relationship Id="rId4" Type="http://schemas.openxmlformats.org/officeDocument/2006/relationships/image" Target="../media/image10.jpg"/><Relationship Id="rId5" Type="http://schemas.openxmlformats.org/officeDocument/2006/relationships/image" Target="../media/image5.jpg"/><Relationship Id="rId6" Type="http://schemas.openxmlformats.org/officeDocument/2006/relationships/image" Target="../media/image19.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13.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hyperlink" Target="http://drive.google.com/file/d/1BeXuE31XxFQu4Kb5MXF3JL44NUvFkobq/view" TargetMode="External"/><Relationship Id="rId4" Type="http://schemas.openxmlformats.org/officeDocument/2006/relationships/image" Target="../media/image1.png"/><Relationship Id="rId5" Type="http://schemas.openxmlformats.org/officeDocument/2006/relationships/hyperlink" Target="http://drive.google.com/file/d/1UowwwwIdGNcRk0g1ne9nMzlmFL5U7gzf/view" TargetMode="External"/><Relationship Id="rId6" Type="http://schemas.openxmlformats.org/officeDocument/2006/relationships/image" Target="../media/image14.jpg"/><Relationship Id="rId7" Type="http://schemas.openxmlformats.org/officeDocument/2006/relationships/hyperlink" Target="http://drive.google.com/file/d/1ESnGnKvVMaFbfv7bmV64ohpk_9P_UMl5/view"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7.png"/><Relationship Id="rId4" Type="http://schemas.openxmlformats.org/officeDocument/2006/relationships/image" Target="../media/image22.png"/><Relationship Id="rId5"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6.png"/><Relationship Id="rId4" Type="http://schemas.openxmlformats.org/officeDocument/2006/relationships/image" Target="../media/image24.png"/><Relationship Id="rId5" Type="http://schemas.openxmlformats.org/officeDocument/2006/relationships/image" Target="../media/image2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2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2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3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2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2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1.png"/><Relationship Id="rId4" Type="http://schemas.openxmlformats.org/officeDocument/2006/relationships/image" Target="../media/image28.png"/><Relationship Id="rId5" Type="http://schemas.openxmlformats.org/officeDocument/2006/relationships/image" Target="../media/image2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8" name="Shape 78"/>
        <p:cNvGrpSpPr/>
        <p:nvPr/>
      </p:nvGrpSpPr>
      <p:grpSpPr>
        <a:xfrm>
          <a:off x="0" y="0"/>
          <a:ext cx="0" cy="0"/>
          <a:chOff x="0" y="0"/>
          <a:chExt cx="0" cy="0"/>
        </a:xfrm>
      </p:grpSpPr>
      <p:sp>
        <p:nvSpPr>
          <p:cNvPr id="79" name="Google Shape;79;p15"/>
          <p:cNvSpPr txBox="1"/>
          <p:nvPr>
            <p:ph type="ctrTitle"/>
          </p:nvPr>
        </p:nvSpPr>
        <p:spPr>
          <a:xfrm>
            <a:off x="1004150" y="1751764"/>
            <a:ext cx="7136700" cy="1022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3080">
                <a:solidFill>
                  <a:schemeClr val="dk2"/>
                </a:solidFill>
              </a:rPr>
              <a:t>Designing a New </a:t>
            </a:r>
            <a:endParaRPr sz="3080">
              <a:solidFill>
                <a:schemeClr val="dk2"/>
              </a:solidFill>
            </a:endParaRPr>
          </a:p>
          <a:p>
            <a:pPr indent="0" lvl="0" marL="0" rtl="0" algn="ctr">
              <a:spcBef>
                <a:spcPts val="0"/>
              </a:spcBef>
              <a:spcAft>
                <a:spcPts val="0"/>
              </a:spcAft>
              <a:buSzPts val="990"/>
              <a:buNone/>
            </a:pPr>
            <a:r>
              <a:rPr lang="en" sz="3080">
                <a:solidFill>
                  <a:schemeClr val="dk2"/>
                </a:solidFill>
              </a:rPr>
              <a:t>Data Collection Approach</a:t>
            </a:r>
            <a:endParaRPr sz="3080">
              <a:solidFill>
                <a:schemeClr val="dk2"/>
              </a:solidFill>
            </a:endParaRPr>
          </a:p>
        </p:txBody>
      </p:sp>
      <p:sp>
        <p:nvSpPr>
          <p:cNvPr id="80" name="Google Shape;80;p15"/>
          <p:cNvSpPr txBox="1"/>
          <p:nvPr>
            <p:ph idx="1" type="subTitle"/>
          </p:nvPr>
        </p:nvSpPr>
        <p:spPr>
          <a:xfrm>
            <a:off x="2137225" y="2850039"/>
            <a:ext cx="4870500" cy="792600"/>
          </a:xfrm>
          <a:prstGeom prst="rect">
            <a:avLst/>
          </a:prstGeom>
        </p:spPr>
        <p:txBody>
          <a:bodyPr anchorCtr="0" anchor="t" bIns="91425" lIns="91425" spcFirstLastPara="1" rIns="91425" wrap="square" tIns="91425">
            <a:noAutofit/>
          </a:bodyPr>
          <a:lstStyle/>
          <a:p>
            <a:pPr indent="0" lvl="0" marL="0" rtl="0" algn="ctr">
              <a:lnSpc>
                <a:spcPct val="95000"/>
              </a:lnSpc>
              <a:spcBef>
                <a:spcPts val="0"/>
              </a:spcBef>
              <a:spcAft>
                <a:spcPts val="0"/>
              </a:spcAft>
              <a:buSzPts val="935"/>
              <a:buNone/>
            </a:pPr>
            <a:r>
              <a:rPr lang="en" sz="1929">
                <a:latin typeface="Arial"/>
                <a:ea typeface="Arial"/>
                <a:cs typeface="Arial"/>
                <a:sym typeface="Arial"/>
              </a:rPr>
              <a:t>Marat Isteleyev</a:t>
            </a:r>
            <a:endParaRPr sz="1929">
              <a:latin typeface="Arial"/>
              <a:ea typeface="Arial"/>
              <a:cs typeface="Arial"/>
              <a:sym typeface="Arial"/>
            </a:endParaRPr>
          </a:p>
          <a:p>
            <a:pPr indent="0" lvl="0" marL="0" rtl="0" algn="ctr">
              <a:lnSpc>
                <a:spcPct val="95000"/>
              </a:lnSpc>
              <a:spcBef>
                <a:spcPts val="0"/>
              </a:spcBef>
              <a:spcAft>
                <a:spcPts val="0"/>
              </a:spcAft>
              <a:buSzPts val="935"/>
              <a:buNone/>
            </a:pPr>
            <a:r>
              <a:rPr lang="en" sz="1929">
                <a:latin typeface="Arial"/>
                <a:ea typeface="Arial"/>
                <a:cs typeface="Arial"/>
                <a:sym typeface="Arial"/>
              </a:rPr>
              <a:t>Supervisor: Martin Lukac</a:t>
            </a:r>
            <a:endParaRPr sz="1929">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4"/>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Initial System Design</a:t>
            </a:r>
            <a:endParaRPr>
              <a:solidFill>
                <a:schemeClr val="dk2"/>
              </a:solidFill>
            </a:endParaRPr>
          </a:p>
        </p:txBody>
      </p:sp>
      <p:pic>
        <p:nvPicPr>
          <p:cNvPr id="138" name="Google Shape;138;p24"/>
          <p:cNvPicPr preferRelativeResize="0"/>
          <p:nvPr/>
        </p:nvPicPr>
        <p:blipFill>
          <a:blip r:embed="rId3">
            <a:alphaModFix/>
          </a:blip>
          <a:stretch>
            <a:fillRect/>
          </a:stretch>
        </p:blipFill>
        <p:spPr>
          <a:xfrm>
            <a:off x="480499" y="1664475"/>
            <a:ext cx="8084150" cy="17444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2" name="Shape 142"/>
        <p:cNvGrpSpPr/>
        <p:nvPr/>
      </p:nvGrpSpPr>
      <p:grpSpPr>
        <a:xfrm>
          <a:off x="0" y="0"/>
          <a:ext cx="0" cy="0"/>
          <a:chOff x="0" y="0"/>
          <a:chExt cx="0" cy="0"/>
        </a:xfrm>
      </p:grpSpPr>
      <p:sp>
        <p:nvSpPr>
          <p:cNvPr id="143" name="Google Shape;143;p25"/>
          <p:cNvSpPr txBox="1"/>
          <p:nvPr/>
        </p:nvSpPr>
        <p:spPr>
          <a:xfrm>
            <a:off x="1052300" y="1868600"/>
            <a:ext cx="4051800" cy="431100"/>
          </a:xfrm>
          <a:prstGeom prst="rect">
            <a:avLst/>
          </a:prstGeom>
          <a:noFill/>
          <a:ln>
            <a:noFill/>
          </a:ln>
        </p:spPr>
        <p:txBody>
          <a:bodyPr anchorCtr="0" anchor="t" bIns="91425" lIns="91425" spcFirstLastPara="1" rIns="91425" wrap="square" tIns="91425">
            <a:spAutoFit/>
          </a:bodyPr>
          <a:lstStyle/>
          <a:p>
            <a:pPr indent="-330200" lvl="0" marL="457200" rtl="0" algn="l">
              <a:spcBef>
                <a:spcPts val="0"/>
              </a:spcBef>
              <a:spcAft>
                <a:spcPts val="0"/>
              </a:spcAft>
              <a:buSzPts val="1600"/>
              <a:buChar char="-"/>
            </a:pPr>
            <a:r>
              <a:t/>
            </a:r>
            <a:endParaRPr sz="1600"/>
          </a:p>
        </p:txBody>
      </p:sp>
      <p:pic>
        <p:nvPicPr>
          <p:cNvPr id="144" name="Google Shape;144;p25"/>
          <p:cNvPicPr preferRelativeResize="0"/>
          <p:nvPr/>
        </p:nvPicPr>
        <p:blipFill>
          <a:blip r:embed="rId3">
            <a:alphaModFix/>
          </a:blip>
          <a:stretch>
            <a:fillRect/>
          </a:stretch>
        </p:blipFill>
        <p:spPr>
          <a:xfrm>
            <a:off x="5668199" y="2884975"/>
            <a:ext cx="2792475" cy="854993"/>
          </a:xfrm>
          <a:prstGeom prst="rect">
            <a:avLst/>
          </a:prstGeom>
          <a:noFill/>
          <a:ln>
            <a:noFill/>
          </a:ln>
        </p:spPr>
      </p:pic>
      <p:pic>
        <p:nvPicPr>
          <p:cNvPr id="145" name="Google Shape;145;p25"/>
          <p:cNvPicPr preferRelativeResize="0"/>
          <p:nvPr/>
        </p:nvPicPr>
        <p:blipFill>
          <a:blip r:embed="rId4">
            <a:alphaModFix/>
          </a:blip>
          <a:stretch>
            <a:fillRect/>
          </a:stretch>
        </p:blipFill>
        <p:spPr>
          <a:xfrm>
            <a:off x="5716625" y="1903525"/>
            <a:ext cx="2979802" cy="1024300"/>
          </a:xfrm>
          <a:prstGeom prst="rect">
            <a:avLst/>
          </a:prstGeom>
          <a:noFill/>
          <a:ln>
            <a:noFill/>
          </a:ln>
        </p:spPr>
      </p:pic>
      <p:pic>
        <p:nvPicPr>
          <p:cNvPr id="146" name="Google Shape;146;p25"/>
          <p:cNvPicPr preferRelativeResize="0"/>
          <p:nvPr/>
        </p:nvPicPr>
        <p:blipFill>
          <a:blip r:embed="rId5">
            <a:alphaModFix/>
          </a:blip>
          <a:stretch>
            <a:fillRect/>
          </a:stretch>
        </p:blipFill>
        <p:spPr>
          <a:xfrm>
            <a:off x="5945137" y="1266324"/>
            <a:ext cx="2427003" cy="692700"/>
          </a:xfrm>
          <a:prstGeom prst="rect">
            <a:avLst/>
          </a:prstGeom>
          <a:noFill/>
          <a:ln>
            <a:noFill/>
          </a:ln>
        </p:spPr>
      </p:pic>
      <p:sp>
        <p:nvSpPr>
          <p:cNvPr id="147" name="Google Shape;147;p25"/>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Technology Stack </a:t>
            </a:r>
            <a:endParaRPr>
              <a:solidFill>
                <a:schemeClr val="dk2"/>
              </a:solidFill>
            </a:endParaRPr>
          </a:p>
          <a:p>
            <a:pPr indent="0" lvl="0" marL="0" rtl="0" algn="l">
              <a:spcBef>
                <a:spcPts val="0"/>
              </a:spcBef>
              <a:spcAft>
                <a:spcPts val="0"/>
              </a:spcAft>
              <a:buNone/>
            </a:pPr>
            <a:r>
              <a:t/>
            </a:r>
            <a:endParaRPr/>
          </a:p>
          <a:p>
            <a:pPr indent="0" lvl="0" marL="0" rtl="0" algn="l">
              <a:spcBef>
                <a:spcPts val="0"/>
              </a:spcBef>
              <a:spcAft>
                <a:spcPts val="0"/>
              </a:spcAft>
              <a:buNone/>
            </a:pPr>
            <a:br>
              <a:rPr lang="en"/>
            </a:br>
            <a:br>
              <a:rPr lang="en"/>
            </a:br>
            <a:endParaRPr/>
          </a:p>
        </p:txBody>
      </p:sp>
      <p:sp>
        <p:nvSpPr>
          <p:cNvPr id="148" name="Google Shape;148;p25"/>
          <p:cNvSpPr txBox="1"/>
          <p:nvPr>
            <p:ph idx="1" type="body"/>
          </p:nvPr>
        </p:nvSpPr>
        <p:spPr>
          <a:xfrm>
            <a:off x="311700" y="1266325"/>
            <a:ext cx="5356500" cy="33027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SzPts val="1400"/>
              <a:buChar char="●"/>
            </a:pPr>
            <a:r>
              <a:rPr lang="en"/>
              <a:t>Flutter Framework</a:t>
            </a:r>
            <a:endParaRPr/>
          </a:p>
          <a:p>
            <a:pPr indent="-330200" lvl="1" marL="914400" rtl="0" algn="l">
              <a:lnSpc>
                <a:spcPct val="100000"/>
              </a:lnSpc>
              <a:spcBef>
                <a:spcPts val="0"/>
              </a:spcBef>
              <a:spcAft>
                <a:spcPts val="0"/>
              </a:spcAft>
              <a:buClr>
                <a:schemeClr val="dk2"/>
              </a:buClr>
              <a:buSzPts val="1600"/>
              <a:buChar char="○"/>
            </a:pPr>
            <a:r>
              <a:rPr lang="en"/>
              <a:t>Uses Dart programming language to build apps for Android and iOS </a:t>
            </a:r>
            <a:endParaRPr/>
          </a:p>
          <a:p>
            <a:pPr indent="0" lvl="0" marL="914400" rtl="0" algn="l">
              <a:lnSpc>
                <a:spcPct val="100000"/>
              </a:lnSpc>
              <a:spcBef>
                <a:spcPts val="0"/>
              </a:spcBef>
              <a:spcAft>
                <a:spcPts val="0"/>
              </a:spcAft>
              <a:buNone/>
            </a:pPr>
            <a:r>
              <a:t/>
            </a:r>
            <a:endParaRPr/>
          </a:p>
          <a:p>
            <a:pPr indent="-317500" lvl="0" marL="457200" rtl="0" algn="l">
              <a:lnSpc>
                <a:spcPct val="100000"/>
              </a:lnSpc>
              <a:spcBef>
                <a:spcPts val="0"/>
              </a:spcBef>
              <a:spcAft>
                <a:spcPts val="0"/>
              </a:spcAft>
              <a:buSzPts val="1400"/>
              <a:buChar char="●"/>
            </a:pPr>
            <a:r>
              <a:rPr lang="en"/>
              <a:t>Google Firebase</a:t>
            </a:r>
            <a:endParaRPr/>
          </a:p>
          <a:p>
            <a:pPr indent="-330200" lvl="1" marL="914400" rtl="0" algn="l">
              <a:lnSpc>
                <a:spcPct val="100000"/>
              </a:lnSpc>
              <a:spcBef>
                <a:spcPts val="0"/>
              </a:spcBef>
              <a:spcAft>
                <a:spcPts val="0"/>
              </a:spcAft>
              <a:buClr>
                <a:schemeClr val="dk2"/>
              </a:buClr>
              <a:buSzPts val="1600"/>
              <a:buChar char="○"/>
            </a:pPr>
            <a:r>
              <a:rPr lang="en"/>
              <a:t>App backend (functions) and hosting</a:t>
            </a:r>
            <a:endParaRPr/>
          </a:p>
          <a:p>
            <a:pPr indent="0" lvl="0" marL="457200" rtl="0" algn="l">
              <a:lnSpc>
                <a:spcPct val="100000"/>
              </a:lnSpc>
              <a:spcBef>
                <a:spcPts val="0"/>
              </a:spcBef>
              <a:spcAft>
                <a:spcPts val="0"/>
              </a:spcAft>
              <a:buNone/>
            </a:pPr>
            <a:r>
              <a:t/>
            </a:r>
            <a:endParaRPr/>
          </a:p>
          <a:p>
            <a:pPr indent="-317500" lvl="0" marL="457200" rtl="0" algn="l">
              <a:lnSpc>
                <a:spcPct val="100000"/>
              </a:lnSpc>
              <a:spcBef>
                <a:spcPts val="0"/>
              </a:spcBef>
              <a:spcAft>
                <a:spcPts val="0"/>
              </a:spcAft>
              <a:buSzPts val="1400"/>
              <a:buChar char="●"/>
            </a:pPr>
            <a:r>
              <a:rPr lang="en"/>
              <a:t>Cloud Firestore</a:t>
            </a:r>
            <a:endParaRPr/>
          </a:p>
          <a:p>
            <a:pPr indent="-317500" lvl="1" marL="914400" rtl="0" algn="l">
              <a:lnSpc>
                <a:spcPct val="100000"/>
              </a:lnSpc>
              <a:spcBef>
                <a:spcPts val="0"/>
              </a:spcBef>
              <a:spcAft>
                <a:spcPts val="0"/>
              </a:spcAft>
              <a:buSzPts val="1400"/>
              <a:buChar char="○"/>
            </a:pPr>
            <a:r>
              <a:rPr lang="en"/>
              <a:t>NoSQL document-based database</a:t>
            </a:r>
            <a:endParaRPr/>
          </a:p>
          <a:p>
            <a:pPr indent="0" lvl="0" marL="0" rtl="0" algn="l">
              <a:spcBef>
                <a:spcPts val="0"/>
              </a:spcBef>
              <a:spcAft>
                <a:spcPts val="120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26"/>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Limitations of Initial System Design</a:t>
            </a:r>
            <a:endParaRPr>
              <a:solidFill>
                <a:schemeClr val="dk2"/>
              </a:solidFill>
            </a:endParaRPr>
          </a:p>
        </p:txBody>
      </p:sp>
      <p:sp>
        <p:nvSpPr>
          <p:cNvPr id="154" name="Google Shape;154;p26"/>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17500" lvl="0" marL="457200" rtl="0" algn="l">
              <a:lnSpc>
                <a:spcPct val="150000"/>
              </a:lnSpc>
              <a:spcBef>
                <a:spcPts val="0"/>
              </a:spcBef>
              <a:spcAft>
                <a:spcPts val="0"/>
              </a:spcAft>
              <a:buSzPts val="1400"/>
              <a:buChar char="●"/>
            </a:pPr>
            <a:r>
              <a:rPr lang="en"/>
              <a:t>Low audio data quality -&gt; often noisy cough audio signal</a:t>
            </a:r>
            <a:endParaRPr/>
          </a:p>
          <a:p>
            <a:pPr indent="-317500" lvl="0" marL="457200" rtl="0" algn="l">
              <a:lnSpc>
                <a:spcPct val="150000"/>
              </a:lnSpc>
              <a:spcBef>
                <a:spcPts val="0"/>
              </a:spcBef>
              <a:spcAft>
                <a:spcPts val="0"/>
              </a:spcAft>
              <a:buSzPts val="1400"/>
              <a:buChar char="●"/>
            </a:pPr>
            <a:r>
              <a:rPr lang="en"/>
              <a:t>User forms are filled randomly -&gt; unreliable annotation</a:t>
            </a:r>
            <a:endParaRPr/>
          </a:p>
          <a:p>
            <a:pPr indent="-317500" lvl="0" marL="457200" rtl="0" algn="l">
              <a:lnSpc>
                <a:spcPct val="150000"/>
              </a:lnSpc>
              <a:spcBef>
                <a:spcPts val="0"/>
              </a:spcBef>
              <a:spcAft>
                <a:spcPts val="0"/>
              </a:spcAft>
              <a:buSzPts val="1400"/>
              <a:buChar char="●"/>
            </a:pPr>
            <a:r>
              <a:rPr lang="en"/>
              <a:t>User authentication is an additional complication</a:t>
            </a:r>
            <a:endParaRPr/>
          </a:p>
          <a:p>
            <a:pPr indent="-317500" lvl="0" marL="457200" rtl="0" algn="l">
              <a:lnSpc>
                <a:spcPct val="150000"/>
              </a:lnSpc>
              <a:spcBef>
                <a:spcPts val="0"/>
              </a:spcBef>
              <a:spcAft>
                <a:spcPts val="0"/>
              </a:spcAft>
              <a:buSzPts val="1400"/>
              <a:buChar char="●"/>
            </a:pPr>
            <a:r>
              <a:rPr lang="en"/>
              <a:t>Coughing at someone’s phone is not an option</a:t>
            </a:r>
            <a:endParaRPr/>
          </a:p>
          <a:p>
            <a:pPr indent="0" lvl="0" marL="457200" rtl="0" algn="l">
              <a:spcBef>
                <a:spcPts val="0"/>
              </a:spcBef>
              <a:spcAft>
                <a:spcPts val="120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00778"/>
        </a:solidFill>
      </p:bgPr>
    </p:bg>
    <p:spTree>
      <p:nvGrpSpPr>
        <p:cNvPr id="158" name="Shape 158"/>
        <p:cNvGrpSpPr/>
        <p:nvPr/>
      </p:nvGrpSpPr>
      <p:grpSpPr>
        <a:xfrm>
          <a:off x="0" y="0"/>
          <a:ext cx="0" cy="0"/>
          <a:chOff x="0" y="0"/>
          <a:chExt cx="0" cy="0"/>
        </a:xfrm>
      </p:grpSpPr>
      <p:sp>
        <p:nvSpPr>
          <p:cNvPr id="159" name="Google Shape;159;p27"/>
          <p:cNvSpPr txBox="1"/>
          <p:nvPr/>
        </p:nvSpPr>
        <p:spPr>
          <a:xfrm>
            <a:off x="3164850" y="2225400"/>
            <a:ext cx="28143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3300">
                <a:solidFill>
                  <a:schemeClr val="dk2"/>
                </a:solidFill>
                <a:latin typeface="PT Sans Narrow"/>
                <a:ea typeface="PT Sans Narrow"/>
                <a:cs typeface="PT Sans Narrow"/>
                <a:sym typeface="PT Sans Narrow"/>
              </a:rPr>
              <a:t>Proposed Method</a:t>
            </a:r>
            <a:endParaRPr b="1" sz="1500">
              <a:solidFill>
                <a:schemeClr val="dk2"/>
              </a:solidFill>
              <a:latin typeface="PT Sans Narrow"/>
              <a:ea typeface="PT Sans Narrow"/>
              <a:cs typeface="PT Sans Narrow"/>
              <a:sym typeface="PT Sans Narrow"/>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pic>
        <p:nvPicPr>
          <p:cNvPr id="164" name="Google Shape;164;p28"/>
          <p:cNvPicPr preferRelativeResize="0"/>
          <p:nvPr/>
        </p:nvPicPr>
        <p:blipFill>
          <a:blip r:embed="rId3">
            <a:alphaModFix/>
          </a:blip>
          <a:stretch>
            <a:fillRect/>
          </a:stretch>
        </p:blipFill>
        <p:spPr>
          <a:xfrm>
            <a:off x="6380350" y="774725"/>
            <a:ext cx="2636549" cy="1483024"/>
          </a:xfrm>
          <a:prstGeom prst="rect">
            <a:avLst/>
          </a:prstGeom>
          <a:noFill/>
          <a:ln>
            <a:noFill/>
          </a:ln>
          <a:effectLst>
            <a:outerShdw blurRad="57150" rotWithShape="0" algn="bl" dir="5400000" dist="19050">
              <a:srgbClr val="000000">
                <a:alpha val="50000"/>
              </a:srgbClr>
            </a:outerShdw>
          </a:effectLst>
        </p:spPr>
      </p:pic>
      <p:sp>
        <p:nvSpPr>
          <p:cNvPr id="165" name="Google Shape;165;p28"/>
          <p:cNvSpPr txBox="1"/>
          <p:nvPr/>
        </p:nvSpPr>
        <p:spPr>
          <a:xfrm>
            <a:off x="6585688" y="2257750"/>
            <a:ext cx="24312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latin typeface="Lato"/>
                <a:ea typeface="Lato"/>
                <a:cs typeface="Lato"/>
                <a:sym typeface="Lato"/>
              </a:rPr>
              <a:t>Image source: https://tinyurl.com/4r75d8xh</a:t>
            </a:r>
            <a:endParaRPr sz="900">
              <a:latin typeface="Lato"/>
              <a:ea typeface="Lato"/>
              <a:cs typeface="Lato"/>
              <a:sym typeface="Lato"/>
            </a:endParaRPr>
          </a:p>
        </p:txBody>
      </p:sp>
      <p:grpSp>
        <p:nvGrpSpPr>
          <p:cNvPr id="166" name="Google Shape;166;p28"/>
          <p:cNvGrpSpPr/>
          <p:nvPr/>
        </p:nvGrpSpPr>
        <p:grpSpPr>
          <a:xfrm>
            <a:off x="475386" y="2181500"/>
            <a:ext cx="6128697" cy="2797087"/>
            <a:chOff x="913600" y="1706013"/>
            <a:chExt cx="7316100" cy="3132588"/>
          </a:xfrm>
        </p:grpSpPr>
        <p:sp>
          <p:nvSpPr>
            <p:cNvPr id="167" name="Google Shape;167;p28"/>
            <p:cNvSpPr/>
            <p:nvPr/>
          </p:nvSpPr>
          <p:spPr>
            <a:xfrm>
              <a:off x="4723600" y="1782800"/>
              <a:ext cx="3506100" cy="3055800"/>
            </a:xfrm>
            <a:prstGeom prst="roundRect">
              <a:avLst>
                <a:gd fmla="val 16667" name="adj"/>
              </a:avLst>
            </a:prstGeom>
            <a:solidFill>
              <a:srgbClr val="E9EDEE"/>
            </a:solidFill>
            <a:ln cap="flat" cmpd="sng" w="9525">
              <a:solidFill>
                <a:srgbClr val="1A1A1A"/>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28"/>
            <p:cNvSpPr/>
            <p:nvPr/>
          </p:nvSpPr>
          <p:spPr>
            <a:xfrm>
              <a:off x="913600" y="1782800"/>
              <a:ext cx="3506100" cy="3055800"/>
            </a:xfrm>
            <a:prstGeom prst="roundRect">
              <a:avLst>
                <a:gd fmla="val 16667" name="adj"/>
              </a:avLst>
            </a:prstGeom>
            <a:solidFill>
              <a:srgbClr val="E9EDEE"/>
            </a:solidFill>
            <a:ln cap="flat" cmpd="sng" w="9525">
              <a:solidFill>
                <a:srgbClr val="1A1A1A"/>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9" name="Google Shape;169;p28"/>
            <p:cNvPicPr preferRelativeResize="0"/>
            <p:nvPr/>
          </p:nvPicPr>
          <p:blipFill>
            <a:blip r:embed="rId4">
              <a:alphaModFix/>
            </a:blip>
            <a:stretch>
              <a:fillRect/>
            </a:stretch>
          </p:blipFill>
          <p:spPr>
            <a:xfrm flipH="1">
              <a:off x="3368525" y="2620913"/>
              <a:ext cx="2404200" cy="1599875"/>
            </a:xfrm>
            <a:prstGeom prst="rect">
              <a:avLst/>
            </a:prstGeom>
            <a:noFill/>
            <a:ln>
              <a:noFill/>
            </a:ln>
            <a:effectLst>
              <a:outerShdw blurRad="57150" rotWithShape="0" algn="bl" dir="5400000" dist="19050">
                <a:srgbClr val="000000">
                  <a:alpha val="50000"/>
                </a:srgbClr>
              </a:outerShdw>
            </a:effectLst>
          </p:spPr>
        </p:pic>
        <p:sp>
          <p:nvSpPr>
            <p:cNvPr id="170" name="Google Shape;170;p28"/>
            <p:cNvSpPr txBox="1"/>
            <p:nvPr/>
          </p:nvSpPr>
          <p:spPr>
            <a:xfrm>
              <a:off x="5881475" y="1706013"/>
              <a:ext cx="1535100" cy="620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latin typeface="Lato"/>
                  <a:ea typeface="Lato"/>
                  <a:cs typeface="Lato"/>
                  <a:sym typeface="Lato"/>
                </a:rPr>
                <a:t>Healthcare Professional</a:t>
              </a:r>
              <a:endParaRPr b="1" sz="1200">
                <a:latin typeface="Lato"/>
                <a:ea typeface="Lato"/>
                <a:cs typeface="Lato"/>
                <a:sym typeface="Lato"/>
              </a:endParaRPr>
            </a:p>
          </p:txBody>
        </p:sp>
        <p:sp>
          <p:nvSpPr>
            <p:cNvPr id="171" name="Google Shape;171;p28"/>
            <p:cNvSpPr txBox="1"/>
            <p:nvPr/>
          </p:nvSpPr>
          <p:spPr>
            <a:xfrm>
              <a:off x="2380775" y="1798413"/>
              <a:ext cx="1068900" cy="413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latin typeface="Lato"/>
                  <a:ea typeface="Lato"/>
                  <a:cs typeface="Lato"/>
                  <a:sym typeface="Lato"/>
                </a:rPr>
                <a:t>Patient</a:t>
              </a:r>
              <a:endParaRPr b="1" sz="1200">
                <a:latin typeface="Lato"/>
                <a:ea typeface="Lato"/>
                <a:cs typeface="Lato"/>
                <a:sym typeface="Lato"/>
              </a:endParaRPr>
            </a:p>
          </p:txBody>
        </p:sp>
        <p:pic>
          <p:nvPicPr>
            <p:cNvPr id="172" name="Google Shape;172;p28"/>
            <p:cNvPicPr preferRelativeResize="0"/>
            <p:nvPr/>
          </p:nvPicPr>
          <p:blipFill rotWithShape="1">
            <a:blip r:embed="rId5">
              <a:alphaModFix/>
            </a:blip>
            <a:srcRect b="0" l="0" r="0" t="3128"/>
            <a:stretch/>
          </p:blipFill>
          <p:spPr>
            <a:xfrm>
              <a:off x="1095875" y="2195175"/>
              <a:ext cx="1244224" cy="2476499"/>
            </a:xfrm>
            <a:prstGeom prst="rect">
              <a:avLst/>
            </a:prstGeom>
            <a:noFill/>
            <a:ln>
              <a:noFill/>
            </a:ln>
            <a:effectLst>
              <a:outerShdw blurRad="57150" rotWithShape="0" algn="bl" dir="5400000" dist="19050">
                <a:srgbClr val="000000">
                  <a:alpha val="50000"/>
                </a:srgbClr>
              </a:outerShdw>
            </a:effectLst>
          </p:spPr>
        </p:pic>
        <p:pic>
          <p:nvPicPr>
            <p:cNvPr id="173" name="Google Shape;173;p28"/>
            <p:cNvPicPr preferRelativeResize="0"/>
            <p:nvPr/>
          </p:nvPicPr>
          <p:blipFill rotWithShape="1">
            <a:blip r:embed="rId6">
              <a:alphaModFix/>
            </a:blip>
            <a:srcRect b="14315" l="0" r="0" t="2745"/>
            <a:stretch/>
          </p:blipFill>
          <p:spPr>
            <a:xfrm>
              <a:off x="6650650" y="2195175"/>
              <a:ext cx="1343599" cy="2476499"/>
            </a:xfrm>
            <a:prstGeom prst="rect">
              <a:avLst/>
            </a:prstGeom>
            <a:noFill/>
            <a:ln>
              <a:noFill/>
            </a:ln>
            <a:effectLst>
              <a:outerShdw blurRad="57150" rotWithShape="0" algn="bl" dir="5400000" dist="19050">
                <a:srgbClr val="000000">
                  <a:alpha val="50000"/>
                </a:srgbClr>
              </a:outerShdw>
            </a:effectLst>
          </p:spPr>
        </p:pic>
        <p:sp>
          <p:nvSpPr>
            <p:cNvPr id="174" name="Google Shape;174;p28"/>
            <p:cNvSpPr/>
            <p:nvPr/>
          </p:nvSpPr>
          <p:spPr>
            <a:xfrm>
              <a:off x="2629175" y="3457238"/>
              <a:ext cx="419700" cy="195600"/>
            </a:xfrm>
            <a:prstGeom prst="rightArrow">
              <a:avLst>
                <a:gd fmla="val 50000" name="adj1"/>
                <a:gd fmla="val 50000" name="adj2"/>
              </a:avLst>
            </a:prstGeom>
            <a:solidFill>
              <a:srgbClr val="E9EDEE"/>
            </a:solidFill>
            <a:ln cap="flat" cmpd="sng" w="9525">
              <a:solidFill>
                <a:srgbClr val="1A1A1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28"/>
            <p:cNvSpPr/>
            <p:nvPr/>
          </p:nvSpPr>
          <p:spPr>
            <a:xfrm>
              <a:off x="6058175" y="3457238"/>
              <a:ext cx="419700" cy="195600"/>
            </a:xfrm>
            <a:prstGeom prst="rightArrow">
              <a:avLst>
                <a:gd fmla="val 50000" name="adj1"/>
                <a:gd fmla="val 50000" name="adj2"/>
              </a:avLst>
            </a:prstGeom>
            <a:solidFill>
              <a:srgbClr val="E9EDEE"/>
            </a:solidFill>
            <a:ln cap="flat" cmpd="sng" w="9525">
              <a:solidFill>
                <a:srgbClr val="1A1A1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6" name="Google Shape;176;p28"/>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Proposed Use Case</a:t>
            </a:r>
            <a:endParaRPr>
              <a:solidFill>
                <a:schemeClr val="dk2"/>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9"/>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Proposed Method</a:t>
            </a:r>
            <a:endParaRPr>
              <a:solidFill>
                <a:schemeClr val="dk2"/>
              </a:solidFill>
            </a:endParaRPr>
          </a:p>
        </p:txBody>
      </p:sp>
      <p:sp>
        <p:nvSpPr>
          <p:cNvPr id="182" name="Google Shape;182;p29"/>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17500" lvl="0" marL="457200" rtl="0" algn="l">
              <a:lnSpc>
                <a:spcPct val="100000"/>
              </a:lnSpc>
              <a:spcBef>
                <a:spcPts val="0"/>
              </a:spcBef>
              <a:spcAft>
                <a:spcPts val="0"/>
              </a:spcAft>
              <a:buClr>
                <a:schemeClr val="dk2"/>
              </a:buClr>
              <a:buSzPts val="1400"/>
              <a:buAutoNum type="arabicPeriod"/>
            </a:pPr>
            <a:r>
              <a:rPr lang="en"/>
              <a:t>Healthcare professional (HP) instructs a patient to download a Cough Analyzer app from the app store.</a:t>
            </a:r>
            <a:endParaRPr/>
          </a:p>
          <a:p>
            <a:pPr indent="0" lvl="0" marL="914400" rtl="0" algn="l">
              <a:lnSpc>
                <a:spcPct val="100000"/>
              </a:lnSpc>
              <a:spcBef>
                <a:spcPts val="0"/>
              </a:spcBef>
              <a:spcAft>
                <a:spcPts val="0"/>
              </a:spcAft>
              <a:buNone/>
            </a:pPr>
            <a:r>
              <a:t/>
            </a:r>
            <a:endParaRPr/>
          </a:p>
          <a:p>
            <a:pPr indent="-317500" lvl="0" marL="457200" rtl="0" algn="l">
              <a:lnSpc>
                <a:spcPct val="100000"/>
              </a:lnSpc>
              <a:spcBef>
                <a:spcPts val="0"/>
              </a:spcBef>
              <a:spcAft>
                <a:spcPts val="0"/>
              </a:spcAft>
              <a:buClr>
                <a:schemeClr val="dk2"/>
              </a:buClr>
              <a:buSzPts val="1400"/>
              <a:buAutoNum type="arabicPeriod"/>
            </a:pPr>
            <a:r>
              <a:rPr lang="en"/>
              <a:t>Patient opens the app and selects </a:t>
            </a:r>
            <a:r>
              <a:rPr b="1" lang="en"/>
              <a:t>Cough-to-QR method</a:t>
            </a:r>
            <a:endParaRPr b="1"/>
          </a:p>
          <a:p>
            <a:pPr indent="0" lvl="0" marL="914400" rtl="0" algn="l">
              <a:lnSpc>
                <a:spcPct val="100000"/>
              </a:lnSpc>
              <a:spcBef>
                <a:spcPts val="0"/>
              </a:spcBef>
              <a:spcAft>
                <a:spcPts val="0"/>
              </a:spcAft>
              <a:buNone/>
            </a:pPr>
            <a:r>
              <a:t/>
            </a:r>
            <a:endParaRPr/>
          </a:p>
          <a:p>
            <a:pPr indent="-317500" lvl="0" marL="457200" rtl="0" algn="l">
              <a:lnSpc>
                <a:spcPct val="100000"/>
              </a:lnSpc>
              <a:spcBef>
                <a:spcPts val="0"/>
              </a:spcBef>
              <a:spcAft>
                <a:spcPts val="0"/>
              </a:spcAft>
              <a:buClr>
                <a:schemeClr val="dk2"/>
              </a:buClr>
              <a:buSzPts val="1400"/>
              <a:buAutoNum type="arabicPeriod"/>
            </a:pPr>
            <a:r>
              <a:rPr lang="en"/>
              <a:t>Patient coughs at their own phone and displays the generated QR code to HP</a:t>
            </a:r>
            <a:endParaRPr/>
          </a:p>
          <a:p>
            <a:pPr indent="0" lvl="0" marL="914400" rtl="0" algn="l">
              <a:lnSpc>
                <a:spcPct val="100000"/>
              </a:lnSpc>
              <a:spcBef>
                <a:spcPts val="0"/>
              </a:spcBef>
              <a:spcAft>
                <a:spcPts val="0"/>
              </a:spcAft>
              <a:buNone/>
            </a:pPr>
            <a:r>
              <a:t/>
            </a:r>
            <a:endParaRPr/>
          </a:p>
          <a:p>
            <a:pPr indent="-317500" lvl="0" marL="457200" rtl="0" algn="l">
              <a:lnSpc>
                <a:spcPct val="100000"/>
              </a:lnSpc>
              <a:spcBef>
                <a:spcPts val="0"/>
              </a:spcBef>
              <a:spcAft>
                <a:spcPts val="0"/>
              </a:spcAft>
              <a:buClr>
                <a:schemeClr val="dk2"/>
              </a:buClr>
              <a:buSzPts val="1400"/>
              <a:buAutoNum type="arabicPeriod"/>
            </a:pPr>
            <a:r>
              <a:rPr lang="en"/>
              <a:t>HP scans the QR code with their own phone and fills the cough details form</a:t>
            </a:r>
            <a:endParaRPr/>
          </a:p>
          <a:p>
            <a:pPr indent="0" lvl="0" marL="914400" rtl="0" algn="l">
              <a:lnSpc>
                <a:spcPct val="100000"/>
              </a:lnSpc>
              <a:spcBef>
                <a:spcPts val="0"/>
              </a:spcBef>
              <a:spcAft>
                <a:spcPts val="0"/>
              </a:spcAft>
              <a:buNone/>
            </a:pPr>
            <a:r>
              <a:t/>
            </a:r>
            <a:endParaRPr/>
          </a:p>
          <a:p>
            <a:pPr indent="-317500" lvl="0" marL="457200" rtl="0" algn="l">
              <a:lnSpc>
                <a:spcPct val="100000"/>
              </a:lnSpc>
              <a:spcBef>
                <a:spcPts val="0"/>
              </a:spcBef>
              <a:spcAft>
                <a:spcPts val="0"/>
              </a:spcAft>
              <a:buClr>
                <a:schemeClr val="dk2"/>
              </a:buClr>
              <a:buSzPts val="1400"/>
              <a:buAutoNum type="arabicPeriod"/>
            </a:pPr>
            <a:r>
              <a:rPr lang="en"/>
              <a:t>HP submits cough details data to the database</a:t>
            </a:r>
            <a:endParaRPr/>
          </a:p>
          <a:p>
            <a:pPr indent="0" lvl="0" marL="457200" rtl="0" algn="l">
              <a:spcBef>
                <a:spcPts val="0"/>
              </a:spcBef>
              <a:spcAft>
                <a:spcPts val="120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pic>
        <p:nvPicPr>
          <p:cNvPr id="187" name="Google Shape;187;p30"/>
          <p:cNvPicPr preferRelativeResize="0"/>
          <p:nvPr/>
        </p:nvPicPr>
        <p:blipFill>
          <a:blip r:embed="rId3">
            <a:alphaModFix/>
          </a:blip>
          <a:stretch>
            <a:fillRect/>
          </a:stretch>
        </p:blipFill>
        <p:spPr>
          <a:xfrm>
            <a:off x="628025" y="1152425"/>
            <a:ext cx="8031350" cy="3919525"/>
          </a:xfrm>
          <a:prstGeom prst="rect">
            <a:avLst/>
          </a:prstGeom>
          <a:noFill/>
          <a:ln>
            <a:noFill/>
          </a:ln>
        </p:spPr>
      </p:pic>
      <p:sp>
        <p:nvSpPr>
          <p:cNvPr id="188" name="Google Shape;188;p30"/>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Proposed System Design </a:t>
            </a:r>
            <a:endParaRPr>
              <a:solidFill>
                <a:schemeClr val="dk2"/>
              </a:solidFill>
            </a:endParaRPr>
          </a:p>
        </p:txBody>
      </p:sp>
      <p:pic>
        <p:nvPicPr>
          <p:cNvPr id="189" name="Google Shape;189;p30"/>
          <p:cNvPicPr preferRelativeResize="0"/>
          <p:nvPr/>
        </p:nvPicPr>
        <p:blipFill>
          <a:blip r:embed="rId4">
            <a:alphaModFix/>
          </a:blip>
          <a:stretch>
            <a:fillRect/>
          </a:stretch>
        </p:blipFill>
        <p:spPr>
          <a:xfrm>
            <a:off x="7901925" y="3307375"/>
            <a:ext cx="757450" cy="8827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pic>
        <p:nvPicPr>
          <p:cNvPr id="194" name="Google Shape;194;p31" title="doctor.MP4">
            <a:hlinkClick r:id="rId3"/>
          </p:cNvPr>
          <p:cNvPicPr preferRelativeResize="0"/>
          <p:nvPr/>
        </p:nvPicPr>
        <p:blipFill>
          <a:blip r:embed="rId4">
            <a:alphaModFix/>
          </a:blip>
          <a:stretch>
            <a:fillRect/>
          </a:stretch>
        </p:blipFill>
        <p:spPr>
          <a:xfrm>
            <a:off x="6086725" y="1728175"/>
            <a:ext cx="2692075" cy="2019051"/>
          </a:xfrm>
          <a:prstGeom prst="rect">
            <a:avLst/>
          </a:prstGeom>
          <a:noFill/>
          <a:ln>
            <a:noFill/>
          </a:ln>
        </p:spPr>
      </p:pic>
      <p:pic>
        <p:nvPicPr>
          <p:cNvPr id="195" name="Google Shape;195;p31" title="patient.MP4">
            <a:hlinkClick r:id="rId5"/>
          </p:cNvPr>
          <p:cNvPicPr preferRelativeResize="0"/>
          <p:nvPr/>
        </p:nvPicPr>
        <p:blipFill>
          <a:blip r:embed="rId6">
            <a:alphaModFix/>
          </a:blip>
          <a:stretch>
            <a:fillRect/>
          </a:stretch>
        </p:blipFill>
        <p:spPr>
          <a:xfrm>
            <a:off x="682288" y="1693325"/>
            <a:ext cx="1617024" cy="3197824"/>
          </a:xfrm>
          <a:prstGeom prst="rect">
            <a:avLst/>
          </a:prstGeom>
          <a:noFill/>
          <a:ln>
            <a:noFill/>
          </a:ln>
        </p:spPr>
      </p:pic>
      <p:sp>
        <p:nvSpPr>
          <p:cNvPr id="196" name="Google Shape;196;p31"/>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Demo</a:t>
            </a:r>
            <a:endParaRPr>
              <a:solidFill>
                <a:schemeClr val="dk2"/>
              </a:solidFill>
            </a:endParaRPr>
          </a:p>
        </p:txBody>
      </p:sp>
      <p:pic>
        <p:nvPicPr>
          <p:cNvPr id="197" name="Google Shape;197;p31" title="user.MP4">
            <a:hlinkClick r:id="rId7"/>
          </p:cNvPr>
          <p:cNvPicPr preferRelativeResize="0"/>
          <p:nvPr/>
        </p:nvPicPr>
        <p:blipFill>
          <a:blip r:embed="rId4">
            <a:alphaModFix/>
          </a:blip>
          <a:stretch>
            <a:fillRect/>
          </a:stretch>
        </p:blipFill>
        <p:spPr>
          <a:xfrm>
            <a:off x="2902946" y="1728175"/>
            <a:ext cx="2692080" cy="2019060"/>
          </a:xfrm>
          <a:prstGeom prst="rect">
            <a:avLst/>
          </a:prstGeom>
          <a:noFill/>
          <a:ln>
            <a:noFill/>
          </a:ln>
        </p:spPr>
      </p:pic>
      <p:sp>
        <p:nvSpPr>
          <p:cNvPr id="198" name="Google Shape;198;p31"/>
          <p:cNvSpPr txBox="1"/>
          <p:nvPr/>
        </p:nvSpPr>
        <p:spPr>
          <a:xfrm>
            <a:off x="1077988" y="1222775"/>
            <a:ext cx="825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Open Sans"/>
                <a:ea typeface="Open Sans"/>
                <a:cs typeface="Open Sans"/>
                <a:sym typeface="Open Sans"/>
              </a:rPr>
              <a:t>Patient</a:t>
            </a:r>
            <a:endParaRPr>
              <a:latin typeface="Open Sans"/>
              <a:ea typeface="Open Sans"/>
              <a:cs typeface="Open Sans"/>
              <a:sym typeface="Open Sans"/>
            </a:endParaRPr>
          </a:p>
        </p:txBody>
      </p:sp>
      <p:sp>
        <p:nvSpPr>
          <p:cNvPr id="199" name="Google Shape;199;p31"/>
          <p:cNvSpPr txBox="1"/>
          <p:nvPr/>
        </p:nvSpPr>
        <p:spPr>
          <a:xfrm>
            <a:off x="3973597" y="1222775"/>
            <a:ext cx="645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Open Sans"/>
                <a:ea typeface="Open Sans"/>
                <a:cs typeface="Open Sans"/>
                <a:sym typeface="Open Sans"/>
              </a:rPr>
              <a:t>User</a:t>
            </a:r>
            <a:endParaRPr>
              <a:latin typeface="Open Sans"/>
              <a:ea typeface="Open Sans"/>
              <a:cs typeface="Open Sans"/>
              <a:sym typeface="Open Sans"/>
            </a:endParaRPr>
          </a:p>
        </p:txBody>
      </p:sp>
      <p:sp>
        <p:nvSpPr>
          <p:cNvPr id="200" name="Google Shape;200;p31"/>
          <p:cNvSpPr txBox="1"/>
          <p:nvPr/>
        </p:nvSpPr>
        <p:spPr>
          <a:xfrm>
            <a:off x="6369625" y="1222775"/>
            <a:ext cx="2047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Open Sans"/>
                <a:ea typeface="Open Sans"/>
                <a:cs typeface="Open Sans"/>
                <a:sym typeface="Open Sans"/>
              </a:rPr>
              <a:t>Medical professional</a:t>
            </a:r>
            <a:endParaRPr>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gtEl>
                                        <p:attrNameLst>
                                          <p:attrName>style.visibility</p:attrName>
                                        </p:attrNameLst>
                                      </p:cBhvr>
                                      <p:to>
                                        <p:strVal val="visible"/>
                                      </p:to>
                                    </p:set>
                                    <p:animEffect filter="fade" transition="in">
                                      <p:cBhvr>
                                        <p:cTn dur="1000"/>
                                        <p:tgtEl>
                                          <p:spTgt spid="1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
                                        </p:tgtEl>
                                        <p:attrNameLst>
                                          <p:attrName>style.visibility</p:attrName>
                                        </p:attrNameLst>
                                      </p:cBhvr>
                                      <p:to>
                                        <p:strVal val="visible"/>
                                      </p:to>
                                    </p:set>
                                    <p:animEffect filter="fade" transition="in">
                                      <p:cBhvr>
                                        <p:cTn dur="1000"/>
                                        <p:tgtEl>
                                          <p:spTgt spid="1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
                                        </p:tgtEl>
                                        <p:attrNameLst>
                                          <p:attrName>style.visibility</p:attrName>
                                        </p:attrNameLst>
                                      </p:cBhvr>
                                      <p:to>
                                        <p:strVal val="visible"/>
                                      </p:to>
                                    </p:set>
                                    <p:animEffect filter="fade" transition="in">
                                      <p:cBhvr>
                                        <p:cTn dur="1000"/>
                                        <p:tgtEl>
                                          <p:spTgt spid="19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00778"/>
        </a:solidFill>
      </p:bgPr>
    </p:bg>
    <p:spTree>
      <p:nvGrpSpPr>
        <p:cNvPr id="204" name="Shape 204"/>
        <p:cNvGrpSpPr/>
        <p:nvPr/>
      </p:nvGrpSpPr>
      <p:grpSpPr>
        <a:xfrm>
          <a:off x="0" y="0"/>
          <a:ext cx="0" cy="0"/>
          <a:chOff x="0" y="0"/>
          <a:chExt cx="0" cy="0"/>
        </a:xfrm>
      </p:grpSpPr>
      <p:sp>
        <p:nvSpPr>
          <p:cNvPr id="205" name="Google Shape;205;p32"/>
          <p:cNvSpPr txBox="1"/>
          <p:nvPr/>
        </p:nvSpPr>
        <p:spPr>
          <a:xfrm>
            <a:off x="1407000" y="2233200"/>
            <a:ext cx="6330000" cy="677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3200">
                <a:solidFill>
                  <a:schemeClr val="dk2"/>
                </a:solidFill>
                <a:latin typeface="PT Sans Narrow"/>
                <a:ea typeface="PT Sans Narrow"/>
                <a:cs typeface="PT Sans Narrow"/>
                <a:sym typeface="PT Sans Narrow"/>
              </a:rPr>
              <a:t>Collected Dataset</a:t>
            </a:r>
            <a:endParaRPr b="1" sz="3200">
              <a:solidFill>
                <a:schemeClr val="dk2"/>
              </a:solidFill>
              <a:latin typeface="PT Sans Narrow"/>
              <a:ea typeface="PT Sans Narrow"/>
              <a:cs typeface="PT Sans Narrow"/>
              <a:sym typeface="PT Sans Narrow"/>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09" name="Shape 209"/>
        <p:cNvGrpSpPr/>
        <p:nvPr/>
      </p:nvGrpSpPr>
      <p:grpSpPr>
        <a:xfrm>
          <a:off x="0" y="0"/>
          <a:ext cx="0" cy="0"/>
          <a:chOff x="0" y="0"/>
          <a:chExt cx="0" cy="0"/>
        </a:xfrm>
      </p:grpSpPr>
      <p:sp>
        <p:nvSpPr>
          <p:cNvPr id="210" name="Google Shape;210;p33"/>
          <p:cNvSpPr txBox="1"/>
          <p:nvPr/>
        </p:nvSpPr>
        <p:spPr>
          <a:xfrm>
            <a:off x="3346075" y="4696775"/>
            <a:ext cx="2257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Lato"/>
                <a:ea typeface="Lato"/>
                <a:cs typeface="Lato"/>
                <a:sym typeface="Lato"/>
              </a:rPr>
              <a:t>Snapshot of collected data</a:t>
            </a:r>
            <a:endParaRPr>
              <a:latin typeface="Lato"/>
              <a:ea typeface="Lato"/>
              <a:cs typeface="Lato"/>
              <a:sym typeface="Lato"/>
            </a:endParaRPr>
          </a:p>
        </p:txBody>
      </p:sp>
      <p:pic>
        <p:nvPicPr>
          <p:cNvPr id="211" name="Google Shape;211;p33"/>
          <p:cNvPicPr preferRelativeResize="0"/>
          <p:nvPr/>
        </p:nvPicPr>
        <p:blipFill>
          <a:blip r:embed="rId3">
            <a:alphaModFix/>
          </a:blip>
          <a:stretch>
            <a:fillRect/>
          </a:stretch>
        </p:blipFill>
        <p:spPr>
          <a:xfrm>
            <a:off x="384200" y="1152424"/>
            <a:ext cx="8375598" cy="3623450"/>
          </a:xfrm>
          <a:prstGeom prst="rect">
            <a:avLst/>
          </a:prstGeom>
          <a:noFill/>
          <a:ln>
            <a:noFill/>
          </a:ln>
          <a:effectLst>
            <a:outerShdw blurRad="57150" rotWithShape="0" algn="bl" dir="5400000" dist="19050">
              <a:srgbClr val="000000">
                <a:alpha val="50000"/>
              </a:srgbClr>
            </a:outerShdw>
          </a:effectLst>
        </p:spPr>
      </p:pic>
      <p:sp>
        <p:nvSpPr>
          <p:cNvPr id="212" name="Google Shape;212;p33"/>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Current Dataset and Results</a:t>
            </a:r>
            <a:endParaRPr>
              <a:solidFill>
                <a:schemeClr val="dk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4" name="Shape 84"/>
        <p:cNvGrpSpPr/>
        <p:nvPr/>
      </p:nvGrpSpPr>
      <p:grpSpPr>
        <a:xfrm>
          <a:off x="0" y="0"/>
          <a:ext cx="0" cy="0"/>
          <a:chOff x="0" y="0"/>
          <a:chExt cx="0" cy="0"/>
        </a:xfrm>
      </p:grpSpPr>
      <p:sp>
        <p:nvSpPr>
          <p:cNvPr id="85" name="Google Shape;85;p16"/>
          <p:cNvSpPr txBox="1"/>
          <p:nvPr/>
        </p:nvSpPr>
        <p:spPr>
          <a:xfrm>
            <a:off x="455125" y="823650"/>
            <a:ext cx="77445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b="1" sz="3300"/>
          </a:p>
        </p:txBody>
      </p:sp>
      <p:sp>
        <p:nvSpPr>
          <p:cNvPr id="86" name="Google Shape;86;p16"/>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sz="3300">
                <a:solidFill>
                  <a:schemeClr val="dk2"/>
                </a:solidFill>
              </a:rPr>
              <a:t>Content</a:t>
            </a:r>
            <a:endParaRPr b="1" sz="3300">
              <a:solidFill>
                <a:schemeClr val="dk2"/>
              </a:solidFill>
            </a:endParaRPr>
          </a:p>
          <a:p>
            <a:pPr indent="0" lvl="0" marL="0" rtl="0" algn="l">
              <a:spcBef>
                <a:spcPts val="0"/>
              </a:spcBef>
              <a:spcAft>
                <a:spcPts val="0"/>
              </a:spcAft>
              <a:buNone/>
            </a:pPr>
            <a:r>
              <a:t/>
            </a:r>
            <a:endParaRPr/>
          </a:p>
        </p:txBody>
      </p:sp>
      <p:sp>
        <p:nvSpPr>
          <p:cNvPr id="87" name="Google Shape;87;p16"/>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30200" lvl="0" marL="457200" rtl="0" algn="l">
              <a:lnSpc>
                <a:spcPct val="200000"/>
              </a:lnSpc>
              <a:spcBef>
                <a:spcPts val="0"/>
              </a:spcBef>
              <a:spcAft>
                <a:spcPts val="0"/>
              </a:spcAft>
              <a:buSzPts val="1600"/>
              <a:buChar char="●"/>
            </a:pPr>
            <a:r>
              <a:rPr lang="en" sz="1600">
                <a:highlight>
                  <a:schemeClr val="lt1"/>
                </a:highlight>
              </a:rPr>
              <a:t>INTRODUCTION</a:t>
            </a:r>
            <a:endParaRPr>
              <a:highlight>
                <a:schemeClr val="lt1"/>
              </a:highlight>
            </a:endParaRPr>
          </a:p>
          <a:p>
            <a:pPr indent="-330200" lvl="0" marL="457200" rtl="0" algn="l">
              <a:lnSpc>
                <a:spcPct val="200000"/>
              </a:lnSpc>
              <a:spcBef>
                <a:spcPts val="0"/>
              </a:spcBef>
              <a:spcAft>
                <a:spcPts val="0"/>
              </a:spcAft>
              <a:buSzPts val="1600"/>
              <a:buChar char="●"/>
            </a:pPr>
            <a:r>
              <a:rPr lang="en" sz="1600">
                <a:highlight>
                  <a:schemeClr val="lt1"/>
                </a:highlight>
              </a:rPr>
              <a:t>SYSTEM DESIGN AND ARCHITECTURE</a:t>
            </a:r>
            <a:endParaRPr>
              <a:highlight>
                <a:schemeClr val="lt1"/>
              </a:highlight>
            </a:endParaRPr>
          </a:p>
          <a:p>
            <a:pPr indent="-330200" lvl="0" marL="457200" rtl="0" algn="l">
              <a:lnSpc>
                <a:spcPct val="200000"/>
              </a:lnSpc>
              <a:spcBef>
                <a:spcPts val="0"/>
              </a:spcBef>
              <a:spcAft>
                <a:spcPts val="0"/>
              </a:spcAft>
              <a:buSzPts val="1600"/>
              <a:buChar char="●"/>
            </a:pPr>
            <a:r>
              <a:rPr lang="en" sz="1600">
                <a:highlight>
                  <a:schemeClr val="lt1"/>
                </a:highlight>
              </a:rPr>
              <a:t>PROPOSED METHOD</a:t>
            </a:r>
            <a:endParaRPr>
              <a:highlight>
                <a:schemeClr val="lt1"/>
              </a:highlight>
            </a:endParaRPr>
          </a:p>
          <a:p>
            <a:pPr indent="-330200" lvl="0" marL="457200" rtl="0" algn="l">
              <a:lnSpc>
                <a:spcPct val="200000"/>
              </a:lnSpc>
              <a:spcBef>
                <a:spcPts val="0"/>
              </a:spcBef>
              <a:spcAft>
                <a:spcPts val="0"/>
              </a:spcAft>
              <a:buSzPts val="1600"/>
              <a:buChar char="●"/>
            </a:pPr>
            <a:r>
              <a:rPr lang="en" sz="1600">
                <a:highlight>
                  <a:schemeClr val="lt1"/>
                </a:highlight>
              </a:rPr>
              <a:t>COLLECTED DATASET </a:t>
            </a:r>
            <a:endParaRPr sz="1600">
              <a:highlight>
                <a:schemeClr val="lt1"/>
              </a:highlight>
            </a:endParaRPr>
          </a:p>
          <a:p>
            <a:pPr indent="-330200" lvl="0" marL="457200" rtl="0" algn="l">
              <a:lnSpc>
                <a:spcPct val="200000"/>
              </a:lnSpc>
              <a:spcBef>
                <a:spcPts val="0"/>
              </a:spcBef>
              <a:spcAft>
                <a:spcPts val="0"/>
              </a:spcAft>
              <a:buSzPts val="1600"/>
              <a:buChar char="●"/>
            </a:pPr>
            <a:r>
              <a:rPr lang="en" sz="1600">
                <a:highlight>
                  <a:schemeClr val="lt1"/>
                </a:highlight>
              </a:rPr>
              <a:t>EVALUATION </a:t>
            </a:r>
            <a:endParaRPr sz="1600">
              <a:highlight>
                <a:schemeClr val="dk1"/>
              </a:highlight>
            </a:endParaRPr>
          </a:p>
          <a:p>
            <a:pPr indent="-330200" lvl="0" marL="457200" rtl="0" algn="l">
              <a:lnSpc>
                <a:spcPct val="200000"/>
              </a:lnSpc>
              <a:spcBef>
                <a:spcPts val="0"/>
              </a:spcBef>
              <a:spcAft>
                <a:spcPts val="0"/>
              </a:spcAft>
              <a:buSzPts val="1600"/>
              <a:buChar char="●"/>
            </a:pPr>
            <a:r>
              <a:rPr lang="en" sz="1600">
                <a:highlight>
                  <a:schemeClr val="lt1"/>
                </a:highlight>
              </a:rPr>
              <a:t>CONCLUSION</a:t>
            </a:r>
            <a:endParaRPr sz="1600">
              <a:highlight>
                <a:schemeClr val="lt1"/>
              </a:highlight>
            </a:endParaRPr>
          </a:p>
          <a:p>
            <a:pPr indent="0" lvl="0" marL="0" rtl="0" algn="l">
              <a:lnSpc>
                <a:spcPct val="105000"/>
              </a:lnSpc>
              <a:spcBef>
                <a:spcPts val="1200"/>
              </a:spcBef>
              <a:spcAft>
                <a:spcPts val="120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34"/>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Demographics</a:t>
            </a:r>
            <a:endParaRPr>
              <a:solidFill>
                <a:schemeClr val="dk2"/>
              </a:solidFill>
            </a:endParaRPr>
          </a:p>
        </p:txBody>
      </p:sp>
      <p:pic>
        <p:nvPicPr>
          <p:cNvPr id="218" name="Google Shape;218;p34"/>
          <p:cNvPicPr preferRelativeResize="0"/>
          <p:nvPr/>
        </p:nvPicPr>
        <p:blipFill>
          <a:blip r:embed="rId3">
            <a:alphaModFix/>
          </a:blip>
          <a:stretch>
            <a:fillRect/>
          </a:stretch>
        </p:blipFill>
        <p:spPr>
          <a:xfrm>
            <a:off x="144900" y="1652463"/>
            <a:ext cx="2882318" cy="1838575"/>
          </a:xfrm>
          <a:prstGeom prst="rect">
            <a:avLst/>
          </a:prstGeom>
          <a:noFill/>
          <a:ln>
            <a:noFill/>
          </a:ln>
        </p:spPr>
      </p:pic>
      <p:pic>
        <p:nvPicPr>
          <p:cNvPr id="219" name="Google Shape;219;p34"/>
          <p:cNvPicPr preferRelativeResize="0"/>
          <p:nvPr/>
        </p:nvPicPr>
        <p:blipFill>
          <a:blip r:embed="rId4">
            <a:alphaModFix/>
          </a:blip>
          <a:stretch>
            <a:fillRect/>
          </a:stretch>
        </p:blipFill>
        <p:spPr>
          <a:xfrm>
            <a:off x="3115375" y="1652463"/>
            <a:ext cx="3118325" cy="1838575"/>
          </a:xfrm>
          <a:prstGeom prst="rect">
            <a:avLst/>
          </a:prstGeom>
          <a:noFill/>
          <a:ln>
            <a:noFill/>
          </a:ln>
        </p:spPr>
      </p:pic>
      <p:pic>
        <p:nvPicPr>
          <p:cNvPr id="220" name="Google Shape;220;p34"/>
          <p:cNvPicPr preferRelativeResize="0"/>
          <p:nvPr/>
        </p:nvPicPr>
        <p:blipFill>
          <a:blip r:embed="rId5">
            <a:alphaModFix/>
          </a:blip>
          <a:stretch>
            <a:fillRect/>
          </a:stretch>
        </p:blipFill>
        <p:spPr>
          <a:xfrm>
            <a:off x="6321839" y="1652462"/>
            <a:ext cx="2677261" cy="183857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35"/>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Cough Data Description</a:t>
            </a:r>
            <a:endParaRPr>
              <a:solidFill>
                <a:schemeClr val="dk2"/>
              </a:solidFill>
            </a:endParaRPr>
          </a:p>
        </p:txBody>
      </p:sp>
      <p:pic>
        <p:nvPicPr>
          <p:cNvPr id="226" name="Google Shape;226;p35"/>
          <p:cNvPicPr preferRelativeResize="0"/>
          <p:nvPr/>
        </p:nvPicPr>
        <p:blipFill>
          <a:blip r:embed="rId3">
            <a:alphaModFix/>
          </a:blip>
          <a:stretch>
            <a:fillRect/>
          </a:stretch>
        </p:blipFill>
        <p:spPr>
          <a:xfrm>
            <a:off x="18775" y="1652450"/>
            <a:ext cx="2918561" cy="1838575"/>
          </a:xfrm>
          <a:prstGeom prst="rect">
            <a:avLst/>
          </a:prstGeom>
          <a:noFill/>
          <a:ln>
            <a:noFill/>
          </a:ln>
        </p:spPr>
      </p:pic>
      <p:pic>
        <p:nvPicPr>
          <p:cNvPr id="227" name="Google Shape;227;p35"/>
          <p:cNvPicPr preferRelativeResize="0"/>
          <p:nvPr/>
        </p:nvPicPr>
        <p:blipFill rotWithShape="1">
          <a:blip r:embed="rId4">
            <a:alphaModFix/>
          </a:blip>
          <a:srcRect b="0" l="0" r="34201" t="0"/>
          <a:stretch/>
        </p:blipFill>
        <p:spPr>
          <a:xfrm>
            <a:off x="2984636" y="1652450"/>
            <a:ext cx="1766825" cy="1838575"/>
          </a:xfrm>
          <a:prstGeom prst="rect">
            <a:avLst/>
          </a:prstGeom>
          <a:noFill/>
          <a:ln>
            <a:noFill/>
          </a:ln>
        </p:spPr>
      </p:pic>
      <p:pic>
        <p:nvPicPr>
          <p:cNvPr id="228" name="Google Shape;228;p35"/>
          <p:cNvPicPr preferRelativeResize="0"/>
          <p:nvPr/>
        </p:nvPicPr>
        <p:blipFill rotWithShape="1">
          <a:blip r:embed="rId5">
            <a:alphaModFix/>
          </a:blip>
          <a:srcRect b="0" l="0" r="37531" t="0"/>
          <a:stretch/>
        </p:blipFill>
        <p:spPr>
          <a:xfrm>
            <a:off x="5393020" y="1652450"/>
            <a:ext cx="2918549" cy="1838575"/>
          </a:xfrm>
          <a:prstGeom prst="rect">
            <a:avLst/>
          </a:prstGeom>
          <a:noFill/>
          <a:ln>
            <a:noFill/>
          </a:ln>
        </p:spPr>
      </p:pic>
      <p:pic>
        <p:nvPicPr>
          <p:cNvPr id="229" name="Google Shape;229;p35"/>
          <p:cNvPicPr preferRelativeResize="0"/>
          <p:nvPr/>
        </p:nvPicPr>
        <p:blipFill rotWithShape="1">
          <a:blip r:embed="rId5">
            <a:alphaModFix/>
          </a:blip>
          <a:srcRect b="0" l="73549" r="0" t="0"/>
          <a:stretch/>
        </p:blipFill>
        <p:spPr>
          <a:xfrm>
            <a:off x="7889466" y="1652450"/>
            <a:ext cx="1235749" cy="1838575"/>
          </a:xfrm>
          <a:prstGeom prst="rect">
            <a:avLst/>
          </a:prstGeom>
          <a:noFill/>
          <a:ln>
            <a:noFill/>
          </a:ln>
        </p:spPr>
      </p:pic>
      <p:pic>
        <p:nvPicPr>
          <p:cNvPr id="230" name="Google Shape;230;p35"/>
          <p:cNvPicPr preferRelativeResize="0"/>
          <p:nvPr/>
        </p:nvPicPr>
        <p:blipFill rotWithShape="1">
          <a:blip r:embed="rId4">
            <a:alphaModFix/>
          </a:blip>
          <a:srcRect b="0" l="77291" r="0" t="0"/>
          <a:stretch/>
        </p:blipFill>
        <p:spPr>
          <a:xfrm>
            <a:off x="4751451" y="1652450"/>
            <a:ext cx="609775" cy="18385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00778"/>
        </a:solidFill>
      </p:bgPr>
    </p:bg>
    <p:spTree>
      <p:nvGrpSpPr>
        <p:cNvPr id="234" name="Shape 234"/>
        <p:cNvGrpSpPr/>
        <p:nvPr/>
      </p:nvGrpSpPr>
      <p:grpSpPr>
        <a:xfrm>
          <a:off x="0" y="0"/>
          <a:ext cx="0" cy="0"/>
          <a:chOff x="0" y="0"/>
          <a:chExt cx="0" cy="0"/>
        </a:xfrm>
      </p:grpSpPr>
      <p:sp>
        <p:nvSpPr>
          <p:cNvPr id="235" name="Google Shape;235;p36"/>
          <p:cNvSpPr txBox="1"/>
          <p:nvPr/>
        </p:nvSpPr>
        <p:spPr>
          <a:xfrm>
            <a:off x="1407000" y="2225400"/>
            <a:ext cx="6330000" cy="692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3300">
                <a:solidFill>
                  <a:schemeClr val="dk2"/>
                </a:solidFill>
                <a:latin typeface="PT Sans Narrow"/>
                <a:ea typeface="PT Sans Narrow"/>
                <a:cs typeface="PT Sans Narrow"/>
                <a:sym typeface="PT Sans Narrow"/>
              </a:rPr>
              <a:t>Evaluation</a:t>
            </a:r>
            <a:endParaRPr b="1" sz="3300">
              <a:solidFill>
                <a:schemeClr val="dk2"/>
              </a:solidFill>
              <a:latin typeface="PT Sans Narrow"/>
              <a:ea typeface="PT Sans Narrow"/>
              <a:cs typeface="PT Sans Narrow"/>
              <a:sym typeface="PT Sans Narrow"/>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37"/>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Experts Review</a:t>
            </a:r>
            <a:endParaRPr>
              <a:solidFill>
                <a:schemeClr val="dk2"/>
              </a:solidFill>
            </a:endParaRPr>
          </a:p>
        </p:txBody>
      </p:sp>
      <p:sp>
        <p:nvSpPr>
          <p:cNvPr id="241" name="Google Shape;241;p37"/>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SzPts val="1400"/>
              <a:buChar char="●"/>
            </a:pPr>
            <a:r>
              <a:rPr lang="en"/>
              <a:t>An expert review is a type of evaluation that is used to find usability issues with a product or service. </a:t>
            </a:r>
            <a:endParaRPr/>
          </a:p>
          <a:p>
            <a:pPr indent="-317500" lvl="0" marL="457200" rtl="0" algn="l">
              <a:spcBef>
                <a:spcPts val="0"/>
              </a:spcBef>
              <a:spcAft>
                <a:spcPts val="0"/>
              </a:spcAft>
              <a:buSzPts val="1400"/>
              <a:buChar char="●"/>
            </a:pPr>
            <a:r>
              <a:rPr lang="en"/>
              <a:t>Experts perform the review in which they carefully examine the app in search of potential usability concerns. </a:t>
            </a:r>
            <a:endParaRPr/>
          </a:p>
          <a:p>
            <a:pPr indent="-317500" lvl="0" marL="457200" rtl="0" algn="l">
              <a:spcBef>
                <a:spcPts val="0"/>
              </a:spcBef>
              <a:spcAft>
                <a:spcPts val="0"/>
              </a:spcAft>
              <a:buSzPts val="1400"/>
              <a:buChar char="●"/>
            </a:pPr>
            <a:r>
              <a:rPr lang="en"/>
              <a:t>This expert evaluation is one of the few approaches used in the user-centered design process that does not involve the end users. </a:t>
            </a:r>
            <a:endParaRPr/>
          </a:p>
          <a:p>
            <a:pPr indent="-317500" lvl="0" marL="457200" rtl="0" algn="l">
              <a:spcBef>
                <a:spcPts val="0"/>
              </a:spcBef>
              <a:spcAft>
                <a:spcPts val="0"/>
              </a:spcAft>
              <a:buSzPts val="1400"/>
              <a:buChar char="●"/>
            </a:pPr>
            <a:r>
              <a:rPr lang="en"/>
              <a:t>There were two UX experts invited for coffee on two different days. </a:t>
            </a:r>
            <a:endParaRPr/>
          </a:p>
          <a:p>
            <a:pPr indent="-317500" lvl="0" marL="457200" rtl="0" algn="l">
              <a:spcBef>
                <a:spcPts val="0"/>
              </a:spcBef>
              <a:spcAft>
                <a:spcPts val="0"/>
              </a:spcAft>
              <a:buSzPts val="1400"/>
              <a:buChar char="●"/>
            </a:pPr>
            <a:r>
              <a:rPr lang="en"/>
              <a:t>They were given a mobile phone with an app installed on it and asked to use it to identify any usability issues. </a:t>
            </a:r>
            <a:endParaRPr/>
          </a:p>
          <a:p>
            <a:pPr indent="-317500" lvl="0" marL="457200" rtl="0" algn="l">
              <a:spcBef>
                <a:spcPts val="0"/>
              </a:spcBef>
              <a:spcAft>
                <a:spcPts val="0"/>
              </a:spcAft>
              <a:buSzPts val="1400"/>
              <a:buChar char="●"/>
            </a:pPr>
            <a:r>
              <a:rPr lang="en"/>
              <a:t>The reviews were audio recorded for later analysis.  </a:t>
            </a:r>
            <a:endParaRPr/>
          </a:p>
          <a:p>
            <a:pPr indent="-317500" lvl="0" marL="457200" rtl="0" algn="l">
              <a:spcBef>
                <a:spcPts val="0"/>
              </a:spcBef>
              <a:spcAft>
                <a:spcPts val="0"/>
              </a:spcAft>
              <a:buSzPts val="1400"/>
              <a:buChar char="●"/>
            </a:pPr>
            <a:r>
              <a:rPr lang="en"/>
              <a:t>After each review a list of changes was compiled.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38"/>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Issues and Suggestions by the Experts </a:t>
            </a:r>
            <a:endParaRPr>
              <a:solidFill>
                <a:schemeClr val="dk2"/>
              </a:solidFill>
            </a:endParaRPr>
          </a:p>
        </p:txBody>
      </p:sp>
      <p:sp>
        <p:nvSpPr>
          <p:cNvPr id="247" name="Google Shape;247;p38"/>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28278" lvl="0" marL="457200" rtl="0" algn="l">
              <a:lnSpc>
                <a:spcPct val="90000"/>
              </a:lnSpc>
              <a:spcBef>
                <a:spcPts val="0"/>
              </a:spcBef>
              <a:spcAft>
                <a:spcPts val="0"/>
              </a:spcAft>
              <a:buSzPts val="1570"/>
              <a:buChar char="●"/>
            </a:pPr>
            <a:r>
              <a:rPr lang="en" sz="1569"/>
              <a:t>to add instructions that the cough should be at least 3 seconds long; </a:t>
            </a:r>
            <a:endParaRPr sz="1569"/>
          </a:p>
          <a:p>
            <a:pPr indent="-328278" lvl="0" marL="457200" rtl="0" algn="l">
              <a:lnSpc>
                <a:spcPct val="90000"/>
              </a:lnSpc>
              <a:spcBef>
                <a:spcPts val="0"/>
              </a:spcBef>
              <a:spcAft>
                <a:spcPts val="0"/>
              </a:spcAft>
              <a:buClr>
                <a:schemeClr val="dk2"/>
              </a:buClr>
              <a:buSzPts val="1570"/>
              <a:buChar char="●"/>
            </a:pPr>
            <a:r>
              <a:rPr lang="en" sz="1569"/>
              <a:t>to add instructions to prepare a napkin or tissue to wipe the screen after the cough;</a:t>
            </a:r>
            <a:endParaRPr sz="1569"/>
          </a:p>
          <a:p>
            <a:pPr indent="-328278" lvl="0" marL="457200" rtl="0" algn="l">
              <a:lnSpc>
                <a:spcPct val="90000"/>
              </a:lnSpc>
              <a:spcBef>
                <a:spcPts val="0"/>
              </a:spcBef>
              <a:spcAft>
                <a:spcPts val="0"/>
              </a:spcAft>
              <a:buClr>
                <a:schemeClr val="dk2"/>
              </a:buClr>
              <a:buSzPts val="1570"/>
              <a:buChar char="●"/>
            </a:pPr>
            <a:r>
              <a:rPr lang="en" sz="1569"/>
              <a:t>to display the system status that the cough was collected successfully and to thank the user for their time;</a:t>
            </a:r>
            <a:endParaRPr sz="1569"/>
          </a:p>
          <a:p>
            <a:pPr indent="-328278" lvl="0" marL="457200" rtl="0" algn="l">
              <a:lnSpc>
                <a:spcPct val="90000"/>
              </a:lnSpc>
              <a:spcBef>
                <a:spcPts val="0"/>
              </a:spcBef>
              <a:spcAft>
                <a:spcPts val="0"/>
              </a:spcAft>
              <a:buClr>
                <a:schemeClr val="dk2"/>
              </a:buClr>
              <a:buSzPts val="1570"/>
              <a:buChar char="●"/>
            </a:pPr>
            <a:r>
              <a:rPr lang="en" sz="1569"/>
              <a:t>to add edit, trim and delete buttons to be able to modify the recording before saving it in a dataset;</a:t>
            </a:r>
            <a:endParaRPr sz="1569"/>
          </a:p>
          <a:p>
            <a:pPr indent="-328278" lvl="0" marL="457200" rtl="0" algn="l">
              <a:lnSpc>
                <a:spcPct val="90000"/>
              </a:lnSpc>
              <a:spcBef>
                <a:spcPts val="0"/>
              </a:spcBef>
              <a:spcAft>
                <a:spcPts val="0"/>
              </a:spcAft>
              <a:buClr>
                <a:schemeClr val="dk2"/>
              </a:buClr>
              <a:buSzPts val="1570"/>
              <a:buChar char="●"/>
            </a:pPr>
            <a:r>
              <a:rPr lang="en" sz="1569"/>
              <a:t>to have an option to retrieve unsaved recordings when the "back" button is pressed;</a:t>
            </a:r>
            <a:endParaRPr sz="1569"/>
          </a:p>
          <a:p>
            <a:pPr indent="-328278" lvl="0" marL="457200" rtl="0" algn="l">
              <a:lnSpc>
                <a:spcPct val="90000"/>
              </a:lnSpc>
              <a:spcBef>
                <a:spcPts val="0"/>
              </a:spcBef>
              <a:spcAft>
                <a:spcPts val="0"/>
              </a:spcAft>
              <a:buClr>
                <a:schemeClr val="dk2"/>
              </a:buClr>
              <a:buSzPts val="1570"/>
              <a:buChar char="●"/>
            </a:pPr>
            <a:r>
              <a:rPr lang="en" sz="1569"/>
              <a:t>to color the timer to indicate that a minimum duration of 3 seconds has not yet passed, when it has passed and when the recording is long enough;</a:t>
            </a:r>
            <a:endParaRPr sz="1569"/>
          </a:p>
          <a:p>
            <a:pPr indent="-328278" lvl="0" marL="457200" rtl="0" algn="l">
              <a:lnSpc>
                <a:spcPct val="90000"/>
              </a:lnSpc>
              <a:spcBef>
                <a:spcPts val="0"/>
              </a:spcBef>
              <a:spcAft>
                <a:spcPts val="0"/>
              </a:spcAft>
              <a:buClr>
                <a:schemeClr val="dk2"/>
              </a:buClr>
              <a:buSzPts val="1570"/>
              <a:buChar char="●"/>
            </a:pPr>
            <a:r>
              <a:rPr lang="en" sz="1569"/>
              <a:t>to rename the title of the screen from Cough Details to "Please fill in the form";</a:t>
            </a:r>
            <a:endParaRPr sz="1569"/>
          </a:p>
          <a:p>
            <a:pPr indent="-328278" lvl="0" marL="457200" rtl="0" algn="l">
              <a:lnSpc>
                <a:spcPct val="90000"/>
              </a:lnSpc>
              <a:spcBef>
                <a:spcPts val="0"/>
              </a:spcBef>
              <a:spcAft>
                <a:spcPts val="0"/>
              </a:spcAft>
              <a:buClr>
                <a:schemeClr val="dk2"/>
              </a:buClr>
              <a:buSzPts val="1570"/>
              <a:buChar char="●"/>
            </a:pPr>
            <a:r>
              <a:rPr lang="en" sz="1569"/>
              <a:t>to populate some of the form's fields with existing account details such as sex, age, and other personal information;</a:t>
            </a:r>
            <a:endParaRPr sz="1569"/>
          </a:p>
          <a:p>
            <a:pPr indent="-328278" lvl="0" marL="457200" rtl="0" algn="l">
              <a:lnSpc>
                <a:spcPct val="90000"/>
              </a:lnSpc>
              <a:spcBef>
                <a:spcPts val="0"/>
              </a:spcBef>
              <a:spcAft>
                <a:spcPts val="0"/>
              </a:spcAft>
              <a:buClr>
                <a:schemeClr val="dk2"/>
              </a:buClr>
              <a:buSzPts val="1570"/>
              <a:buChar char="●"/>
            </a:pPr>
            <a:r>
              <a:rPr lang="en" sz="1569"/>
              <a:t>such pre-populated details to be editable;</a:t>
            </a:r>
            <a:endParaRPr sz="1569"/>
          </a:p>
          <a:p>
            <a:pPr indent="-328278" lvl="0" marL="457200" rtl="0" algn="l">
              <a:lnSpc>
                <a:spcPct val="90000"/>
              </a:lnSpc>
              <a:spcBef>
                <a:spcPts val="0"/>
              </a:spcBef>
              <a:spcAft>
                <a:spcPts val="0"/>
              </a:spcAft>
              <a:buClr>
                <a:schemeClr val="dk2"/>
              </a:buClr>
              <a:buSzPts val="1570"/>
              <a:buChar char="●"/>
            </a:pPr>
            <a:r>
              <a:rPr lang="en" sz="1569"/>
              <a:t>to provide the options to edit, trim, and delete cough data within the Cough Details screen;</a:t>
            </a:r>
            <a:endParaRPr sz="1569"/>
          </a:p>
          <a:p>
            <a:pPr indent="-328278" lvl="0" marL="457200" rtl="0" algn="l">
              <a:lnSpc>
                <a:spcPct val="90000"/>
              </a:lnSpc>
              <a:spcBef>
                <a:spcPts val="0"/>
              </a:spcBef>
              <a:spcAft>
                <a:spcPts val="0"/>
              </a:spcAft>
              <a:buClr>
                <a:schemeClr val="dk2"/>
              </a:buClr>
              <a:buSzPts val="1570"/>
              <a:buChar char="●"/>
            </a:pPr>
            <a:r>
              <a:rPr lang="en" sz="1569"/>
              <a:t>to allow the questions to be left unanswered as well as to decrease the amount of questions as some of these questions might be difficult to answer.</a:t>
            </a:r>
            <a:endParaRPr sz="108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39"/>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Usability Testing</a:t>
            </a:r>
            <a:endParaRPr>
              <a:solidFill>
                <a:schemeClr val="dk2"/>
              </a:solidFill>
            </a:endParaRPr>
          </a:p>
        </p:txBody>
      </p:sp>
      <p:sp>
        <p:nvSpPr>
          <p:cNvPr id="253" name="Google Shape;253;p39"/>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One of the main goals of Usability Testing is to collect and analyze the user experience feedback regarding the data collection approach, its ease of use, convenience and efficiency. Guidelines suggest that a good baseline for the number of subjects is b/w 5-10 users.</a:t>
            </a:r>
            <a:endParaRPr/>
          </a:p>
          <a:p>
            <a:pPr indent="0" lvl="0" marL="0" rtl="0" algn="l">
              <a:spcBef>
                <a:spcPts val="1200"/>
              </a:spcBef>
              <a:spcAft>
                <a:spcPts val="1200"/>
              </a:spcAft>
              <a:buNone/>
            </a:pPr>
            <a:r>
              <a:rPr lang="en"/>
              <a:t>There were three type of users: healthcare professionals, patients and general users.</a:t>
            </a:r>
            <a:endParaRPr/>
          </a:p>
        </p:txBody>
      </p:sp>
      <p:pic>
        <p:nvPicPr>
          <p:cNvPr id="254" name="Google Shape;254;p39"/>
          <p:cNvPicPr preferRelativeResize="0"/>
          <p:nvPr/>
        </p:nvPicPr>
        <p:blipFill>
          <a:blip r:embed="rId3">
            <a:alphaModFix/>
          </a:blip>
          <a:stretch>
            <a:fillRect/>
          </a:stretch>
        </p:blipFill>
        <p:spPr>
          <a:xfrm>
            <a:off x="1468238" y="2952050"/>
            <a:ext cx="6207525" cy="212235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40"/>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User Perception of the Cough Analyzer App</a:t>
            </a:r>
            <a:endParaRPr>
              <a:solidFill>
                <a:schemeClr val="dk2"/>
              </a:solidFill>
            </a:endParaRPr>
          </a:p>
        </p:txBody>
      </p:sp>
      <p:pic>
        <p:nvPicPr>
          <p:cNvPr id="260" name="Google Shape;260;p40"/>
          <p:cNvPicPr preferRelativeResize="0"/>
          <p:nvPr/>
        </p:nvPicPr>
        <p:blipFill>
          <a:blip r:embed="rId3">
            <a:alphaModFix/>
          </a:blip>
          <a:stretch>
            <a:fillRect/>
          </a:stretch>
        </p:blipFill>
        <p:spPr>
          <a:xfrm>
            <a:off x="4428128" y="1540950"/>
            <a:ext cx="4682425" cy="3270275"/>
          </a:xfrm>
          <a:prstGeom prst="rect">
            <a:avLst/>
          </a:prstGeom>
          <a:noFill/>
          <a:ln>
            <a:noFill/>
          </a:ln>
        </p:spPr>
      </p:pic>
      <p:sp>
        <p:nvSpPr>
          <p:cNvPr id="261" name="Google Shape;261;p40"/>
          <p:cNvSpPr txBox="1"/>
          <p:nvPr/>
        </p:nvSpPr>
        <p:spPr>
          <a:xfrm>
            <a:off x="3299150" y="1105600"/>
            <a:ext cx="4239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chemeClr val="dk2"/>
              </a:solidFill>
            </a:endParaRPr>
          </a:p>
        </p:txBody>
      </p:sp>
      <p:sp>
        <p:nvSpPr>
          <p:cNvPr id="262" name="Google Shape;262;p40"/>
          <p:cNvSpPr txBox="1"/>
          <p:nvPr>
            <p:ph idx="1" type="body"/>
          </p:nvPr>
        </p:nvSpPr>
        <p:spPr>
          <a:xfrm>
            <a:off x="464100" y="1418725"/>
            <a:ext cx="4576200" cy="3302700"/>
          </a:xfrm>
          <a:prstGeom prst="rect">
            <a:avLst/>
          </a:prstGeom>
        </p:spPr>
        <p:txBody>
          <a:bodyPr anchorCtr="0" anchor="t" bIns="91425" lIns="91425" spcFirstLastPara="1" rIns="91425" wrap="square" tIns="91425">
            <a:normAutofit fontScale="55000" lnSpcReduction="10000"/>
          </a:bodyPr>
          <a:lstStyle/>
          <a:p>
            <a:pPr indent="0" lvl="0" marL="0" rtl="0" algn="l">
              <a:spcBef>
                <a:spcPts val="0"/>
              </a:spcBef>
              <a:spcAft>
                <a:spcPts val="0"/>
              </a:spcAft>
              <a:buNone/>
            </a:pPr>
            <a:r>
              <a:rPr lang="en" sz="2900"/>
              <a:t>People rated</a:t>
            </a:r>
            <a:r>
              <a:rPr lang="en" sz="2900"/>
              <a:t> the app in terms of its Ease of use, Design, Speed and Efficiency, and Helpfulness: </a:t>
            </a:r>
            <a:endParaRPr sz="2900">
              <a:solidFill>
                <a:srgbClr val="000000"/>
              </a:solidFill>
            </a:endParaRPr>
          </a:p>
          <a:p>
            <a:pPr indent="-300196" lvl="0" marL="457200" rtl="0" algn="l">
              <a:spcBef>
                <a:spcPts val="1200"/>
              </a:spcBef>
              <a:spcAft>
                <a:spcPts val="0"/>
              </a:spcAft>
              <a:buSzPct val="100000"/>
              <a:buChar char="●"/>
            </a:pPr>
            <a:r>
              <a:rPr lang="en" sz="2050"/>
              <a:t>The mean rating for ease of use was 3.67 out of 5.</a:t>
            </a:r>
            <a:endParaRPr sz="2050"/>
          </a:p>
          <a:p>
            <a:pPr indent="-300196" lvl="0" marL="457200" rtl="0" algn="l">
              <a:spcBef>
                <a:spcPts val="0"/>
              </a:spcBef>
              <a:spcAft>
                <a:spcPts val="0"/>
              </a:spcAft>
              <a:buSzPct val="100000"/>
              <a:buChar char="●"/>
            </a:pPr>
            <a:r>
              <a:rPr lang="en" sz="2050"/>
              <a:t>Medical professionals rated the application slightly less than other user types. </a:t>
            </a:r>
            <a:endParaRPr sz="2050"/>
          </a:p>
          <a:p>
            <a:pPr indent="-300196" lvl="0" marL="457200" rtl="0" algn="l">
              <a:spcBef>
                <a:spcPts val="0"/>
              </a:spcBef>
              <a:spcAft>
                <a:spcPts val="0"/>
              </a:spcAft>
              <a:buSzPct val="100000"/>
              <a:buChar char="●"/>
            </a:pPr>
            <a:r>
              <a:rPr lang="en" sz="2050"/>
              <a:t>An average score of 3.44 was given for the design of the application. Again, medical professionals gave a slightly worse rating (only 3.0 in comparison to 3.67 given by the other two user groups). </a:t>
            </a:r>
            <a:endParaRPr sz="2050"/>
          </a:p>
          <a:p>
            <a:pPr indent="-300196" lvl="0" marL="457200" rtl="0" algn="l">
              <a:spcBef>
                <a:spcPts val="0"/>
              </a:spcBef>
              <a:spcAft>
                <a:spcPts val="0"/>
              </a:spcAft>
              <a:buSzPct val="100000"/>
              <a:buChar char="●"/>
            </a:pPr>
            <a:r>
              <a:rPr lang="en" sz="2050"/>
              <a:t>The score for the application’s speed and efficiency was 3.67 on average with patients giving it the highest score of 4.0 on average. </a:t>
            </a:r>
            <a:endParaRPr sz="2050"/>
          </a:p>
          <a:p>
            <a:pPr indent="-300196" lvl="0" marL="457200" rtl="0" algn="l">
              <a:spcBef>
                <a:spcPts val="0"/>
              </a:spcBef>
              <a:spcAft>
                <a:spcPts val="0"/>
              </a:spcAft>
              <a:buSzPct val="100000"/>
              <a:buChar char="●"/>
            </a:pPr>
            <a:r>
              <a:rPr lang="en" sz="2050"/>
              <a:t>Finally, the helpfulness of the application was rated at 3.33 score with the same trend of medical professionals giving it the lowest rating.</a:t>
            </a:r>
            <a:r>
              <a:rPr lang="en" sz="2050">
                <a:solidFill>
                  <a:srgbClr val="000000"/>
                </a:solidFill>
              </a:rPr>
              <a:t> </a:t>
            </a:r>
            <a:endParaRPr sz="170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pic>
        <p:nvPicPr>
          <p:cNvPr id="267" name="Google Shape;267;p41"/>
          <p:cNvPicPr preferRelativeResize="0"/>
          <p:nvPr/>
        </p:nvPicPr>
        <p:blipFill>
          <a:blip r:embed="rId3">
            <a:alphaModFix/>
          </a:blip>
          <a:stretch>
            <a:fillRect/>
          </a:stretch>
        </p:blipFill>
        <p:spPr>
          <a:xfrm>
            <a:off x="4118000" y="1314025"/>
            <a:ext cx="4992550" cy="3724600"/>
          </a:xfrm>
          <a:prstGeom prst="rect">
            <a:avLst/>
          </a:prstGeom>
          <a:noFill/>
          <a:ln>
            <a:noFill/>
          </a:ln>
        </p:spPr>
      </p:pic>
      <p:sp>
        <p:nvSpPr>
          <p:cNvPr id="268" name="Google Shape;268;p41"/>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Q: “How likely are you to use it again?”</a:t>
            </a:r>
            <a:endParaRPr>
              <a:solidFill>
                <a:schemeClr val="dk2"/>
              </a:solidFill>
            </a:endParaRPr>
          </a:p>
        </p:txBody>
      </p:sp>
      <p:sp>
        <p:nvSpPr>
          <p:cNvPr id="269" name="Google Shape;269;p41"/>
          <p:cNvSpPr txBox="1"/>
          <p:nvPr>
            <p:ph idx="1" type="body"/>
          </p:nvPr>
        </p:nvSpPr>
        <p:spPr>
          <a:xfrm>
            <a:off x="311700" y="1266325"/>
            <a:ext cx="42603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answers were grouped by the user type: </a:t>
            </a:r>
            <a:endParaRPr/>
          </a:p>
          <a:p>
            <a:pPr indent="-317500" lvl="0" marL="457200" rtl="0" algn="l">
              <a:spcBef>
                <a:spcPts val="1200"/>
              </a:spcBef>
              <a:spcAft>
                <a:spcPts val="0"/>
              </a:spcAft>
              <a:buSzPts val="1400"/>
              <a:buChar char="●"/>
            </a:pPr>
            <a:r>
              <a:rPr lang="en"/>
              <a:t>Users were the most </a:t>
            </a:r>
            <a:r>
              <a:rPr lang="en"/>
              <a:t>positive</a:t>
            </a:r>
            <a:r>
              <a:rPr lang="en"/>
              <a:t> about using it again in comparison to other user types. </a:t>
            </a:r>
            <a:endParaRPr/>
          </a:p>
          <a:p>
            <a:pPr indent="-317500" lvl="0" marL="457200" rtl="0" algn="l">
              <a:spcBef>
                <a:spcPts val="0"/>
              </a:spcBef>
              <a:spcAft>
                <a:spcPts val="0"/>
              </a:spcAft>
              <a:buSzPts val="1400"/>
              <a:buChar char="●"/>
            </a:pPr>
            <a:r>
              <a:rPr lang="en"/>
              <a:t>Medical professionals were least positive about using it again and responded that they are slightly likely to use it again.</a:t>
            </a:r>
            <a:endParaRPr/>
          </a:p>
          <a:p>
            <a:pPr indent="-317500" lvl="0" marL="457200" rtl="0" algn="l">
              <a:spcBef>
                <a:spcPts val="0"/>
              </a:spcBef>
              <a:spcAft>
                <a:spcPts val="0"/>
              </a:spcAft>
              <a:buSzPts val="1400"/>
              <a:buChar char="●"/>
            </a:pPr>
            <a:r>
              <a:rPr lang="en"/>
              <a:t>Most patients were moderately likely to use it again.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pic>
        <p:nvPicPr>
          <p:cNvPr id="274" name="Google Shape;274;p42"/>
          <p:cNvPicPr preferRelativeResize="0"/>
          <p:nvPr/>
        </p:nvPicPr>
        <p:blipFill>
          <a:blip r:embed="rId3">
            <a:alphaModFix/>
          </a:blip>
          <a:stretch>
            <a:fillRect/>
          </a:stretch>
        </p:blipFill>
        <p:spPr>
          <a:xfrm>
            <a:off x="4219900" y="1353776"/>
            <a:ext cx="4924100" cy="3673525"/>
          </a:xfrm>
          <a:prstGeom prst="rect">
            <a:avLst/>
          </a:prstGeom>
          <a:noFill/>
          <a:ln>
            <a:noFill/>
          </a:ln>
        </p:spPr>
      </p:pic>
      <p:sp>
        <p:nvSpPr>
          <p:cNvPr id="275" name="Google Shape;275;p42"/>
          <p:cNvSpPr txBox="1"/>
          <p:nvPr>
            <p:ph idx="1" type="body"/>
          </p:nvPr>
        </p:nvSpPr>
        <p:spPr>
          <a:xfrm>
            <a:off x="311700" y="1266325"/>
            <a:ext cx="4323000" cy="33027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t/>
            </a:r>
            <a:endParaRPr/>
          </a:p>
          <a:p>
            <a:pPr indent="0" lvl="0" marL="0" rtl="0" algn="l">
              <a:spcBef>
                <a:spcPts val="1200"/>
              </a:spcBef>
              <a:spcAft>
                <a:spcPts val="0"/>
              </a:spcAft>
              <a:buNone/>
            </a:pPr>
            <a:r>
              <a:rPr lang="en"/>
              <a:t>The answers are grouped by the user type:</a:t>
            </a:r>
            <a:endParaRPr/>
          </a:p>
          <a:p>
            <a:pPr indent="-317500" lvl="0" marL="457200" rtl="0" algn="l">
              <a:spcBef>
                <a:spcPts val="1200"/>
              </a:spcBef>
              <a:spcAft>
                <a:spcPts val="0"/>
              </a:spcAft>
              <a:buSzPts val="1400"/>
              <a:buChar char="●"/>
            </a:pPr>
            <a:r>
              <a:rPr lang="en"/>
              <a:t>Most users and medical </a:t>
            </a:r>
            <a:r>
              <a:rPr lang="en"/>
              <a:t>professionals</a:t>
            </a:r>
            <a:r>
              <a:rPr lang="en"/>
              <a:t> responded that they probably would recommend it. </a:t>
            </a:r>
            <a:endParaRPr/>
          </a:p>
          <a:p>
            <a:pPr indent="-317500" lvl="0" marL="457200" rtl="0" algn="l">
              <a:spcBef>
                <a:spcPts val="0"/>
              </a:spcBef>
              <a:spcAft>
                <a:spcPts val="0"/>
              </a:spcAft>
              <a:buSzPts val="1400"/>
              <a:buChar char="●"/>
            </a:pPr>
            <a:r>
              <a:rPr lang="en"/>
              <a:t>The least </a:t>
            </a:r>
            <a:r>
              <a:rPr lang="en"/>
              <a:t>enthusiastic</a:t>
            </a:r>
            <a:r>
              <a:rPr lang="en"/>
              <a:t> were the patients whose scores </a:t>
            </a:r>
            <a:r>
              <a:rPr lang="en"/>
              <a:t>distributed</a:t>
            </a:r>
            <a:r>
              <a:rPr lang="en"/>
              <a:t> equally from 2 to 4. </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sp>
        <p:nvSpPr>
          <p:cNvPr id="276" name="Google Shape;276;p42"/>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Q: “Would you </a:t>
            </a:r>
            <a:r>
              <a:rPr lang="en">
                <a:solidFill>
                  <a:schemeClr val="dk2"/>
                </a:solidFill>
              </a:rPr>
              <a:t>recommend</a:t>
            </a:r>
            <a:r>
              <a:rPr lang="en">
                <a:solidFill>
                  <a:schemeClr val="dk2"/>
                </a:solidFill>
              </a:rPr>
              <a:t> it to a friend, family member or colleague?” </a:t>
            </a:r>
            <a:endParaRPr>
              <a:solidFill>
                <a:schemeClr val="dk2"/>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43"/>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Q: “How often would you use the app?”</a:t>
            </a:r>
            <a:endParaRPr>
              <a:solidFill>
                <a:schemeClr val="dk2"/>
              </a:solidFill>
            </a:endParaRPr>
          </a:p>
        </p:txBody>
      </p:sp>
      <p:sp>
        <p:nvSpPr>
          <p:cNvPr id="282" name="Google Shape;282;p43"/>
          <p:cNvSpPr txBox="1"/>
          <p:nvPr>
            <p:ph idx="1" type="body"/>
          </p:nvPr>
        </p:nvSpPr>
        <p:spPr>
          <a:xfrm>
            <a:off x="311700" y="1266325"/>
            <a:ext cx="4260300" cy="3302700"/>
          </a:xfrm>
          <a:prstGeom prst="rect">
            <a:avLst/>
          </a:prstGeom>
        </p:spPr>
        <p:txBody>
          <a:bodyPr anchorCtr="0" anchor="t" bIns="91425" lIns="91425" spcFirstLastPara="1" rIns="91425" wrap="square" tIns="91425">
            <a:normAutofit fontScale="55000" lnSpcReduction="20000"/>
          </a:bodyPr>
          <a:lstStyle/>
          <a:p>
            <a:pPr indent="0" lvl="0" marL="0" rtl="0" algn="l">
              <a:spcBef>
                <a:spcPts val="0"/>
              </a:spcBef>
              <a:spcAft>
                <a:spcPts val="0"/>
              </a:spcAft>
              <a:buNone/>
            </a:pPr>
            <a:r>
              <a:rPr lang="en" sz="2900"/>
              <a:t>Answers were grouped by user type:</a:t>
            </a:r>
            <a:endParaRPr sz="2900"/>
          </a:p>
          <a:p>
            <a:pPr indent="-329882" lvl="0" marL="457200" rtl="0" algn="l">
              <a:spcBef>
                <a:spcPts val="1200"/>
              </a:spcBef>
              <a:spcAft>
                <a:spcPts val="0"/>
              </a:spcAft>
              <a:buSzPct val="100000"/>
              <a:buChar char="●"/>
            </a:pPr>
            <a:r>
              <a:rPr lang="en" sz="2900"/>
              <a:t>Most users and patients responded that they would use it only if they had cough. </a:t>
            </a:r>
            <a:endParaRPr sz="2900"/>
          </a:p>
          <a:p>
            <a:pPr indent="-329882" lvl="0" marL="457200" rtl="0" algn="l">
              <a:spcBef>
                <a:spcPts val="0"/>
              </a:spcBef>
              <a:spcAft>
                <a:spcPts val="0"/>
              </a:spcAft>
              <a:buSzPct val="100000"/>
              <a:buChar char="●"/>
            </a:pPr>
            <a:r>
              <a:rPr lang="en" sz="2900"/>
              <a:t>Medical professionals </a:t>
            </a:r>
            <a:r>
              <a:rPr lang="en" sz="2900"/>
              <a:t>responded</a:t>
            </a:r>
            <a:r>
              <a:rPr lang="en" sz="2900"/>
              <a:t> that they would use it on daily or weekly basis.  </a:t>
            </a:r>
            <a:r>
              <a:rPr lang="en" sz="2900">
                <a:solidFill>
                  <a:srgbClr val="000000"/>
                </a:solidFill>
              </a:rPr>
              <a:t> 	 	 	</a:t>
            </a:r>
            <a:r>
              <a:rPr lang="en" sz="2050">
                <a:solidFill>
                  <a:srgbClr val="000000"/>
                </a:solidFill>
              </a:rPr>
              <a:t>	</a:t>
            </a:r>
            <a:endParaRPr sz="2050">
              <a:solidFill>
                <a:srgbClr val="000000"/>
              </a:solidFill>
            </a:endParaRPr>
          </a:p>
          <a:p>
            <a:pPr indent="0" lvl="0" marL="0" rtl="0" algn="l">
              <a:spcBef>
                <a:spcPts val="1200"/>
              </a:spcBef>
              <a:spcAft>
                <a:spcPts val="0"/>
              </a:spcAft>
              <a:buNone/>
            </a:pPr>
            <a:r>
              <a:rPr lang="en" sz="1100">
                <a:solidFill>
                  <a:srgbClr val="000000"/>
                </a:solidFill>
              </a:rPr>
              <a:t>			</a:t>
            </a:r>
            <a:endParaRPr sz="1100">
              <a:solidFill>
                <a:srgbClr val="000000"/>
              </a:solidFill>
            </a:endParaRPr>
          </a:p>
          <a:p>
            <a:pPr indent="0" lvl="0" marL="0" rtl="0" algn="l">
              <a:spcBef>
                <a:spcPts val="1200"/>
              </a:spcBef>
              <a:spcAft>
                <a:spcPts val="0"/>
              </a:spcAft>
              <a:buNone/>
            </a:pPr>
            <a:r>
              <a:rPr lang="en" sz="1100">
                <a:solidFill>
                  <a:srgbClr val="000000"/>
                </a:solidFill>
              </a:rPr>
              <a:t>				</a:t>
            </a:r>
            <a:endParaRPr sz="1100">
              <a:solidFill>
                <a:srgbClr val="000000"/>
              </a:solidFill>
            </a:endParaRPr>
          </a:p>
          <a:p>
            <a:pPr indent="0" lvl="0" marL="0" rtl="0" algn="l">
              <a:spcBef>
                <a:spcPts val="1200"/>
              </a:spcBef>
              <a:spcAft>
                <a:spcPts val="0"/>
              </a:spcAft>
              <a:buNone/>
            </a:pPr>
            <a:r>
              <a:rPr lang="en" sz="1100">
                <a:solidFill>
                  <a:srgbClr val="000000"/>
                </a:solidFill>
              </a:rPr>
              <a:t>									</a:t>
            </a:r>
            <a:endParaRPr sz="1100">
              <a:solidFill>
                <a:srgbClr val="000000"/>
              </a:solidFill>
            </a:endParaRPr>
          </a:p>
          <a:p>
            <a:pPr indent="0" lvl="0" marL="0" rtl="0" algn="l">
              <a:spcBef>
                <a:spcPts val="1200"/>
              </a:spcBef>
              <a:spcAft>
                <a:spcPts val="0"/>
              </a:spcAft>
              <a:buNone/>
            </a:pPr>
            <a:r>
              <a:rPr lang="en" sz="1100">
                <a:solidFill>
                  <a:srgbClr val="000000"/>
                </a:solidFill>
              </a:rPr>
              <a:t>			</a:t>
            </a:r>
            <a:endParaRPr sz="1100">
              <a:solidFill>
                <a:srgbClr val="000000"/>
              </a:solidFill>
            </a:endParaRPr>
          </a:p>
          <a:p>
            <a:pPr indent="0" lvl="0" marL="0" rtl="0" algn="l">
              <a:spcBef>
                <a:spcPts val="1200"/>
              </a:spcBef>
              <a:spcAft>
                <a:spcPts val="0"/>
              </a:spcAft>
              <a:buNone/>
            </a:pPr>
            <a:r>
              <a:rPr lang="en" sz="1100">
                <a:solidFill>
                  <a:srgbClr val="000000"/>
                </a:solidFill>
              </a:rPr>
              <a:t>		</a:t>
            </a:r>
            <a:endParaRPr sz="1100">
              <a:solidFill>
                <a:srgbClr val="000000"/>
              </a:solidFill>
            </a:endParaRPr>
          </a:p>
          <a:p>
            <a:pPr indent="0" lvl="0" marL="0" rtl="0" algn="l">
              <a:spcBef>
                <a:spcPts val="1200"/>
              </a:spcBef>
              <a:spcAft>
                <a:spcPts val="1200"/>
              </a:spcAft>
              <a:buNone/>
            </a:pPr>
            <a:r>
              <a:t/>
            </a:r>
            <a:endParaRPr/>
          </a:p>
        </p:txBody>
      </p:sp>
      <p:pic>
        <p:nvPicPr>
          <p:cNvPr id="283" name="Google Shape;283;p43"/>
          <p:cNvPicPr preferRelativeResize="0"/>
          <p:nvPr/>
        </p:nvPicPr>
        <p:blipFill>
          <a:blip r:embed="rId3">
            <a:alphaModFix/>
          </a:blip>
          <a:stretch>
            <a:fillRect/>
          </a:stretch>
        </p:blipFill>
        <p:spPr>
          <a:xfrm>
            <a:off x="4404175" y="1234975"/>
            <a:ext cx="4739825" cy="379189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1" name="Shape 91"/>
        <p:cNvGrpSpPr/>
        <p:nvPr/>
      </p:nvGrpSpPr>
      <p:grpSpPr>
        <a:xfrm>
          <a:off x="0" y="0"/>
          <a:ext cx="0" cy="0"/>
          <a:chOff x="0" y="0"/>
          <a:chExt cx="0" cy="0"/>
        </a:xfrm>
      </p:grpSpPr>
      <p:sp>
        <p:nvSpPr>
          <p:cNvPr id="92" name="Google Shape;92;p17"/>
          <p:cNvSpPr txBox="1"/>
          <p:nvPr/>
        </p:nvSpPr>
        <p:spPr>
          <a:xfrm>
            <a:off x="3563400" y="2225400"/>
            <a:ext cx="20172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3300">
                <a:solidFill>
                  <a:schemeClr val="dk2"/>
                </a:solidFill>
                <a:latin typeface="PT Sans Narrow"/>
                <a:ea typeface="PT Sans Narrow"/>
                <a:cs typeface="PT Sans Narrow"/>
                <a:sym typeface="PT Sans Narrow"/>
              </a:rPr>
              <a:t>Introduction</a:t>
            </a:r>
            <a:endParaRPr b="1" sz="1500">
              <a:solidFill>
                <a:schemeClr val="dk2"/>
              </a:solidFill>
              <a:latin typeface="PT Sans Narrow"/>
              <a:ea typeface="PT Sans Narrow"/>
              <a:cs typeface="PT Sans Narrow"/>
              <a:sym typeface="PT Sans Narrow"/>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44"/>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Issues and Suggestions by the Users:</a:t>
            </a:r>
            <a:endParaRPr>
              <a:solidFill>
                <a:schemeClr val="dk2"/>
              </a:solidFill>
            </a:endParaRPr>
          </a:p>
        </p:txBody>
      </p:sp>
      <p:sp>
        <p:nvSpPr>
          <p:cNvPr id="289" name="Google Shape;289;p44"/>
          <p:cNvSpPr txBox="1"/>
          <p:nvPr>
            <p:ph idx="1" type="body"/>
          </p:nvPr>
        </p:nvSpPr>
        <p:spPr>
          <a:xfrm>
            <a:off x="311700" y="1210675"/>
            <a:ext cx="8520600" cy="3567000"/>
          </a:xfrm>
          <a:prstGeom prst="rect">
            <a:avLst/>
          </a:prstGeom>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SzPts val="1400"/>
              <a:buChar char="●"/>
            </a:pPr>
            <a:r>
              <a:rPr lang="en" sz="1400"/>
              <a:t>the font in red was too small to read during signing up process ("Password must be at least eight characters long and contain at least one uppercase letter, one lowercase letter and one number or special character"). It was suggested to increase the font.</a:t>
            </a:r>
            <a:endParaRPr sz="1400"/>
          </a:p>
          <a:p>
            <a:pPr indent="-317500" lvl="0" marL="457200" rtl="0" algn="l">
              <a:lnSpc>
                <a:spcPct val="100000"/>
              </a:lnSpc>
              <a:spcBef>
                <a:spcPts val="0"/>
              </a:spcBef>
              <a:spcAft>
                <a:spcPts val="0"/>
              </a:spcAft>
              <a:buSzPts val="1400"/>
              <a:buChar char="●"/>
            </a:pPr>
            <a:r>
              <a:rPr lang="en" sz="1400"/>
              <a:t>absence of email address made it impossible to sign up. It was suggested to allow signing up using a phone number. </a:t>
            </a:r>
            <a:endParaRPr sz="1400"/>
          </a:p>
          <a:p>
            <a:pPr indent="-317500" lvl="0" marL="457200" rtl="0" algn="l">
              <a:lnSpc>
                <a:spcPct val="100000"/>
              </a:lnSpc>
              <a:spcBef>
                <a:spcPts val="0"/>
              </a:spcBef>
              <a:spcAft>
                <a:spcPts val="0"/>
              </a:spcAft>
              <a:buSzPts val="1400"/>
              <a:buChar char="●"/>
            </a:pPr>
            <a:r>
              <a:rPr lang="en" sz="1400"/>
              <a:t>email verification was sent in English (no Russian or Kazakh translations were provided). It was suggested to sent this email in three languages or a selected language.</a:t>
            </a:r>
            <a:endParaRPr sz="1400"/>
          </a:p>
          <a:p>
            <a:pPr indent="-317500" lvl="0" marL="457200" rtl="0" algn="l">
              <a:lnSpc>
                <a:spcPct val="100000"/>
              </a:lnSpc>
              <a:spcBef>
                <a:spcPts val="0"/>
              </a:spcBef>
              <a:spcAft>
                <a:spcPts val="0"/>
              </a:spcAft>
              <a:buSzPts val="1400"/>
              <a:buChar char="●"/>
            </a:pPr>
            <a:r>
              <a:rPr lang="en" sz="1400"/>
              <a:t>there were comments that some icons were not easy to understand and it suggested to work a bit more on the design of the application. </a:t>
            </a:r>
            <a:endParaRPr sz="1400"/>
          </a:p>
          <a:p>
            <a:pPr indent="-317500" lvl="0" marL="457200" rtl="0" algn="l">
              <a:lnSpc>
                <a:spcPct val="100000"/>
              </a:lnSpc>
              <a:spcBef>
                <a:spcPts val="0"/>
              </a:spcBef>
              <a:spcAft>
                <a:spcPts val="0"/>
              </a:spcAft>
              <a:buSzPts val="1400"/>
              <a:buChar char="●"/>
            </a:pPr>
            <a:r>
              <a:rPr lang="en" sz="1400"/>
              <a:t>the need for the complex password made it time-consuming to register. The suggestion was to simplify this step. </a:t>
            </a:r>
            <a:endParaRPr sz="1400"/>
          </a:p>
          <a:p>
            <a:pPr indent="-317500" lvl="0" marL="457200" rtl="0" algn="l">
              <a:lnSpc>
                <a:spcPct val="100000"/>
              </a:lnSpc>
              <a:spcBef>
                <a:spcPts val="0"/>
              </a:spcBef>
              <a:spcAft>
                <a:spcPts val="0"/>
              </a:spcAft>
              <a:buSzPts val="1400"/>
              <a:buChar char="●"/>
            </a:pPr>
            <a:r>
              <a:rPr lang="en" sz="1400"/>
              <a:t>the need to install the application on their smartphones. It was suggested to provide a web-based version of the application to use it without installing it on their phones. </a:t>
            </a:r>
            <a:endParaRPr sz="1400"/>
          </a:p>
          <a:p>
            <a:pPr indent="-317500" lvl="0" marL="457200" rtl="0" algn="l">
              <a:lnSpc>
                <a:spcPct val="100000"/>
              </a:lnSpc>
              <a:spcBef>
                <a:spcPts val="0"/>
              </a:spcBef>
              <a:spcAft>
                <a:spcPts val="0"/>
              </a:spcAft>
              <a:buSzPts val="1400"/>
              <a:buChar char="●"/>
            </a:pPr>
            <a:r>
              <a:rPr lang="en" sz="1400"/>
              <a:t>cough details were too time-consuming to enter. On the other hand, a medical professional suggested to add some questions on the temperature and saturation.  </a:t>
            </a:r>
            <a:endParaRPr sz="1400"/>
          </a:p>
          <a:p>
            <a:pPr indent="-317500" lvl="0" marL="457200" rtl="0" algn="l">
              <a:lnSpc>
                <a:spcPct val="100000"/>
              </a:lnSpc>
              <a:spcBef>
                <a:spcPts val="0"/>
              </a:spcBef>
              <a:spcAft>
                <a:spcPts val="0"/>
              </a:spcAft>
              <a:buSzPts val="1400"/>
              <a:buChar char="●"/>
            </a:pPr>
            <a:r>
              <a:rPr lang="en" sz="1400"/>
              <a:t>the need to enter personal details (e.g. sex, age) when entering details for the cough when they could be simply pre-populated from the previously submitted information.  </a:t>
            </a:r>
            <a:endParaRPr sz="140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45"/>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Conclusions</a:t>
            </a:r>
            <a:endParaRPr>
              <a:solidFill>
                <a:schemeClr val="dk2"/>
              </a:solidFill>
            </a:endParaRPr>
          </a:p>
        </p:txBody>
      </p:sp>
      <p:sp>
        <p:nvSpPr>
          <p:cNvPr id="295" name="Google Shape;295;p45"/>
          <p:cNvSpPr txBox="1"/>
          <p:nvPr>
            <p:ph idx="1" type="body"/>
          </p:nvPr>
        </p:nvSpPr>
        <p:spPr>
          <a:xfrm>
            <a:off x="311700" y="1266325"/>
            <a:ext cx="8576100" cy="3447900"/>
          </a:xfrm>
          <a:prstGeom prst="rect">
            <a:avLst/>
          </a:prstGeom>
        </p:spPr>
        <p:txBody>
          <a:bodyPr anchorCtr="0" anchor="t" bIns="91425" lIns="91425" spcFirstLastPara="1" rIns="91425" wrap="square" tIns="91425">
            <a:normAutofit fontScale="92500" lnSpcReduction="10000"/>
          </a:bodyPr>
          <a:lstStyle/>
          <a:p>
            <a:pPr indent="-310832" lvl="0" marL="457200" rtl="0" algn="l">
              <a:spcBef>
                <a:spcPts val="0"/>
              </a:spcBef>
              <a:spcAft>
                <a:spcPts val="0"/>
              </a:spcAft>
              <a:buSzPct val="87500"/>
              <a:buChar char="●"/>
            </a:pPr>
            <a:r>
              <a:rPr lang="en"/>
              <a:t>A new approach to cough data collection</a:t>
            </a:r>
            <a:endParaRPr/>
          </a:p>
          <a:p>
            <a:pPr indent="-310832" lvl="0" marL="457200" rtl="0" algn="l">
              <a:spcBef>
                <a:spcPts val="0"/>
              </a:spcBef>
              <a:spcAft>
                <a:spcPts val="0"/>
              </a:spcAft>
              <a:buSzPct val="87500"/>
              <a:buChar char="●"/>
            </a:pPr>
            <a:r>
              <a:rPr lang="en"/>
              <a:t>Evaluation </a:t>
            </a:r>
            <a:r>
              <a:rPr lang="en"/>
              <a:t>included</a:t>
            </a:r>
            <a:r>
              <a:rPr lang="en"/>
              <a:t> experts review and usability testing </a:t>
            </a:r>
            <a:endParaRPr/>
          </a:p>
          <a:p>
            <a:pPr indent="-310832" lvl="0" marL="457200" rtl="0" algn="l">
              <a:spcBef>
                <a:spcPts val="0"/>
              </a:spcBef>
              <a:spcAft>
                <a:spcPts val="0"/>
              </a:spcAft>
              <a:buSzPct val="87500"/>
              <a:buChar char="●"/>
            </a:pPr>
            <a:r>
              <a:rPr lang="en"/>
              <a:t>The application received positive comments on its: </a:t>
            </a:r>
            <a:endParaRPr/>
          </a:p>
          <a:p>
            <a:pPr indent="-310832" lvl="1" marL="914400" rtl="0" algn="l">
              <a:spcBef>
                <a:spcPts val="0"/>
              </a:spcBef>
              <a:spcAft>
                <a:spcPts val="0"/>
              </a:spcAft>
              <a:buSzPct val="87500"/>
              <a:buChar char="○"/>
            </a:pPr>
            <a:r>
              <a:rPr lang="en"/>
              <a:t>Minimalistic Design</a:t>
            </a:r>
            <a:endParaRPr/>
          </a:p>
          <a:p>
            <a:pPr indent="-322580" lvl="1" marL="914400" rtl="0" algn="l">
              <a:spcBef>
                <a:spcPts val="0"/>
              </a:spcBef>
              <a:spcAft>
                <a:spcPts val="0"/>
              </a:spcAft>
              <a:buClr>
                <a:schemeClr val="dk2"/>
              </a:buClr>
              <a:buSzPct val="100000"/>
              <a:buChar char="○"/>
            </a:pPr>
            <a:r>
              <a:rPr lang="en"/>
              <a:t>Easy Navigation</a:t>
            </a:r>
            <a:endParaRPr/>
          </a:p>
          <a:p>
            <a:pPr indent="-322580" lvl="1" marL="914400" rtl="0" algn="l">
              <a:spcBef>
                <a:spcPts val="0"/>
              </a:spcBef>
              <a:spcAft>
                <a:spcPts val="0"/>
              </a:spcAft>
              <a:buClr>
                <a:schemeClr val="dk2"/>
              </a:buClr>
              <a:buSzPct val="100000"/>
              <a:buChar char="○"/>
            </a:pPr>
            <a:r>
              <a:rPr lang="en"/>
              <a:t>Quick Cough Submission</a:t>
            </a:r>
            <a:endParaRPr/>
          </a:p>
          <a:p>
            <a:pPr indent="-322580" lvl="1" marL="914400" rtl="0" algn="l">
              <a:spcBef>
                <a:spcPts val="0"/>
              </a:spcBef>
              <a:spcAft>
                <a:spcPts val="0"/>
              </a:spcAft>
              <a:buClr>
                <a:schemeClr val="dk2"/>
              </a:buClr>
              <a:buSzPct val="100000"/>
              <a:buChar char="○"/>
            </a:pPr>
            <a:r>
              <a:rPr lang="en"/>
              <a:t>Localization</a:t>
            </a:r>
            <a:endParaRPr>
              <a:solidFill>
                <a:srgbClr val="000000"/>
              </a:solidFill>
            </a:endParaRPr>
          </a:p>
          <a:p>
            <a:pPr indent="-310832" lvl="0" marL="457200" rtl="0" algn="l">
              <a:spcBef>
                <a:spcPts val="0"/>
              </a:spcBef>
              <a:spcAft>
                <a:spcPts val="0"/>
              </a:spcAft>
              <a:buClr>
                <a:schemeClr val="dk2"/>
              </a:buClr>
              <a:buSzPct val="87500"/>
              <a:buChar char="●"/>
            </a:pPr>
            <a:r>
              <a:rPr lang="en"/>
              <a:t>Issues and suggestions for improvements:</a:t>
            </a:r>
            <a:endParaRPr/>
          </a:p>
          <a:p>
            <a:pPr indent="-322580" lvl="1" marL="914400" rtl="0" algn="l">
              <a:spcBef>
                <a:spcPts val="0"/>
              </a:spcBef>
              <a:spcAft>
                <a:spcPts val="0"/>
              </a:spcAft>
              <a:buClr>
                <a:schemeClr val="dk2"/>
              </a:buClr>
              <a:buSzPct val="100000"/>
              <a:buChar char="○"/>
            </a:pPr>
            <a:r>
              <a:rPr lang="en"/>
              <a:t>Registration process should be simplified (e.g. using a phone number) </a:t>
            </a:r>
            <a:endParaRPr/>
          </a:p>
          <a:p>
            <a:pPr indent="-322580" lvl="1" marL="914400" rtl="0" algn="l">
              <a:spcBef>
                <a:spcPts val="0"/>
              </a:spcBef>
              <a:spcAft>
                <a:spcPts val="0"/>
              </a:spcAft>
              <a:buClr>
                <a:schemeClr val="dk2"/>
              </a:buClr>
              <a:buSzPct val="100000"/>
              <a:buChar char="○"/>
            </a:pPr>
            <a:r>
              <a:rPr lang="en"/>
              <a:t>Editing, deleting, trimming the recorded cough sound before submission</a:t>
            </a:r>
            <a:endParaRPr/>
          </a:p>
          <a:p>
            <a:pPr indent="-322580" lvl="1" marL="914400" rtl="0" algn="l">
              <a:spcBef>
                <a:spcPts val="0"/>
              </a:spcBef>
              <a:spcAft>
                <a:spcPts val="0"/>
              </a:spcAft>
              <a:buClr>
                <a:schemeClr val="dk2"/>
              </a:buClr>
              <a:buSzPct val="100000"/>
              <a:buChar char="○"/>
            </a:pPr>
            <a:r>
              <a:rPr lang="en"/>
              <a:t>Display of system status should be added (e.g. coloring the timer, thanking the user)</a:t>
            </a:r>
            <a:endParaRPr/>
          </a:p>
          <a:p>
            <a:pPr indent="-322580" lvl="1" marL="914400" rtl="0" algn="l">
              <a:spcBef>
                <a:spcPts val="0"/>
              </a:spcBef>
              <a:spcAft>
                <a:spcPts val="0"/>
              </a:spcAft>
              <a:buClr>
                <a:schemeClr val="dk2"/>
              </a:buClr>
              <a:buSzPct val="100000"/>
              <a:buChar char="○"/>
            </a:pPr>
            <a:r>
              <a:rPr lang="en"/>
              <a:t>Pre-populate the form with user details such as gender, age, etc. </a:t>
            </a:r>
            <a:endParaRPr/>
          </a:p>
          <a:p>
            <a:pPr indent="-310832" lvl="1" marL="914400" rtl="0" algn="l">
              <a:spcBef>
                <a:spcPts val="0"/>
              </a:spcBef>
              <a:spcAft>
                <a:spcPts val="0"/>
              </a:spcAft>
              <a:buSzPct val="87500"/>
              <a:buChar char="○"/>
            </a:pPr>
            <a:r>
              <a:rPr lang="en"/>
              <a:t>Leaving some questions unanswered or to decrease the amount of questions in the form  </a:t>
            </a:r>
            <a:endParaRPr/>
          </a:p>
          <a:p>
            <a:pPr indent="-310832" lvl="1" marL="914400" rtl="0" algn="l">
              <a:spcBef>
                <a:spcPts val="0"/>
              </a:spcBef>
              <a:spcAft>
                <a:spcPts val="0"/>
              </a:spcAft>
              <a:buSzPct val="87500"/>
              <a:buChar char="○"/>
            </a:pPr>
            <a:r>
              <a:rPr lang="en"/>
              <a:t>Instructions to users to cough for at least 3 seconds, prepare the napkin, etc. </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46"/>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Future Work	</a:t>
            </a:r>
            <a:endParaRPr>
              <a:solidFill>
                <a:schemeClr val="dk2"/>
              </a:solidFill>
            </a:endParaRPr>
          </a:p>
        </p:txBody>
      </p:sp>
      <p:sp>
        <p:nvSpPr>
          <p:cNvPr id="301" name="Google Shape;301;p46"/>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17500" lvl="0" marL="457200" rtl="0" algn="l">
              <a:lnSpc>
                <a:spcPct val="150000"/>
              </a:lnSpc>
              <a:spcBef>
                <a:spcPts val="0"/>
              </a:spcBef>
              <a:spcAft>
                <a:spcPts val="0"/>
              </a:spcAft>
              <a:buSzPts val="1400"/>
              <a:buChar char="●"/>
            </a:pPr>
            <a:r>
              <a:rPr lang="en"/>
              <a:t>To integrate suggestions to improve usability of the CoughAnalyzer application;</a:t>
            </a:r>
            <a:endParaRPr/>
          </a:p>
          <a:p>
            <a:pPr indent="-317500" lvl="0" marL="457200" rtl="0" algn="l">
              <a:lnSpc>
                <a:spcPct val="150000"/>
              </a:lnSpc>
              <a:spcBef>
                <a:spcPts val="0"/>
              </a:spcBef>
              <a:spcAft>
                <a:spcPts val="0"/>
              </a:spcAft>
              <a:buSzPts val="1400"/>
              <a:buChar char="●"/>
            </a:pPr>
            <a:r>
              <a:rPr lang="en"/>
              <a:t>To continue data collection. </a:t>
            </a:r>
            <a:endParaRPr/>
          </a:p>
          <a:p>
            <a:pPr indent="-317500" lvl="0" marL="457200" rtl="0" algn="l">
              <a:lnSpc>
                <a:spcPct val="150000"/>
              </a:lnSpc>
              <a:spcBef>
                <a:spcPts val="0"/>
              </a:spcBef>
              <a:spcAft>
                <a:spcPts val="0"/>
              </a:spcAft>
              <a:buSzPts val="1400"/>
              <a:buChar char="●"/>
            </a:pPr>
            <a:r>
              <a:rPr lang="en"/>
              <a:t>To experiment with various machine learning techniques in order to classify the cough data.</a:t>
            </a:r>
            <a:endParaRPr/>
          </a:p>
          <a:p>
            <a:pPr indent="-317500" lvl="0" marL="457200" rtl="0" algn="l">
              <a:lnSpc>
                <a:spcPct val="150000"/>
              </a:lnSpc>
              <a:spcBef>
                <a:spcPts val="0"/>
              </a:spcBef>
              <a:spcAft>
                <a:spcPts val="0"/>
              </a:spcAft>
              <a:buSzPts val="1400"/>
              <a:buChar char="●"/>
            </a:pPr>
            <a:r>
              <a:rPr lang="en"/>
              <a:t>To combine multiple existing datasets (</a:t>
            </a:r>
            <a:r>
              <a:rPr lang="en"/>
              <a:t>COUGHVID, Coswara, CoughAnalyzer) </a:t>
            </a:r>
            <a:r>
              <a:rPr lang="en"/>
              <a:t>to explore them for transfer learning to improve classification accuracy. </a:t>
            </a:r>
            <a:endParaRPr/>
          </a:p>
          <a:p>
            <a:pPr indent="0" lvl="0" marL="0" rtl="0" algn="l">
              <a:spcBef>
                <a:spcPts val="0"/>
              </a:spcBef>
              <a:spcAft>
                <a:spcPts val="1200"/>
              </a:spcAft>
              <a:buNone/>
            </a:pPr>
            <a:r>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47"/>
          <p:cNvSpPr txBox="1"/>
          <p:nvPr/>
        </p:nvSpPr>
        <p:spPr>
          <a:xfrm>
            <a:off x="1727700" y="1499625"/>
            <a:ext cx="5688600" cy="1581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SzPts val="1018"/>
              <a:buNone/>
            </a:pPr>
            <a:r>
              <a:rPr b="1" lang="en" sz="3000">
                <a:solidFill>
                  <a:schemeClr val="dk2"/>
                </a:solidFill>
                <a:latin typeface="PT Sans Narrow"/>
                <a:ea typeface="PT Sans Narrow"/>
                <a:cs typeface="PT Sans Narrow"/>
                <a:sym typeface="PT Sans Narrow"/>
              </a:rPr>
              <a:t>Thank you </a:t>
            </a:r>
            <a:endParaRPr b="1" sz="3000">
              <a:solidFill>
                <a:schemeClr val="dk2"/>
              </a:solidFill>
              <a:latin typeface="PT Sans Narrow"/>
              <a:ea typeface="PT Sans Narrow"/>
              <a:cs typeface="PT Sans Narrow"/>
              <a:sym typeface="PT Sans Narrow"/>
            </a:endParaRPr>
          </a:p>
          <a:p>
            <a:pPr indent="0" lvl="0" marL="0" rtl="0" algn="ctr">
              <a:spcBef>
                <a:spcPts val="0"/>
              </a:spcBef>
              <a:spcAft>
                <a:spcPts val="0"/>
              </a:spcAft>
              <a:buSzPts val="1018"/>
              <a:buNone/>
            </a:pPr>
            <a:r>
              <a:rPr b="1" lang="en" sz="3000">
                <a:solidFill>
                  <a:schemeClr val="dk2"/>
                </a:solidFill>
                <a:latin typeface="PT Sans Narrow"/>
                <a:ea typeface="PT Sans Narrow"/>
                <a:cs typeface="PT Sans Narrow"/>
                <a:sym typeface="PT Sans Narrow"/>
              </a:rPr>
              <a:t>for your attention!</a:t>
            </a:r>
            <a:endParaRPr b="1" sz="3000">
              <a:solidFill>
                <a:schemeClr val="dk2"/>
              </a:solidFill>
              <a:latin typeface="PT Sans Narrow"/>
              <a:ea typeface="PT Sans Narrow"/>
              <a:cs typeface="PT Sans Narrow"/>
              <a:sym typeface="PT Sans Narrow"/>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6" name="Shape 96"/>
        <p:cNvGrpSpPr/>
        <p:nvPr/>
      </p:nvGrpSpPr>
      <p:grpSpPr>
        <a:xfrm>
          <a:off x="0" y="0"/>
          <a:ext cx="0" cy="0"/>
          <a:chOff x="0" y="0"/>
          <a:chExt cx="0" cy="0"/>
        </a:xfrm>
      </p:grpSpPr>
      <p:pic>
        <p:nvPicPr>
          <p:cNvPr id="97" name="Google Shape;97;p18"/>
          <p:cNvPicPr preferRelativeResize="0"/>
          <p:nvPr/>
        </p:nvPicPr>
        <p:blipFill rotWithShape="1">
          <a:blip r:embed="rId3">
            <a:alphaModFix/>
          </a:blip>
          <a:srcRect b="6235" l="0" r="0" t="0"/>
          <a:stretch/>
        </p:blipFill>
        <p:spPr>
          <a:xfrm>
            <a:off x="5460350" y="1941675"/>
            <a:ext cx="3199925" cy="1690575"/>
          </a:xfrm>
          <a:prstGeom prst="rect">
            <a:avLst/>
          </a:prstGeom>
          <a:noFill/>
          <a:ln>
            <a:noFill/>
          </a:ln>
        </p:spPr>
      </p:pic>
      <p:sp>
        <p:nvSpPr>
          <p:cNvPr id="98" name="Google Shape;98;p18"/>
          <p:cNvSpPr txBox="1"/>
          <p:nvPr/>
        </p:nvSpPr>
        <p:spPr>
          <a:xfrm>
            <a:off x="6404375" y="3632250"/>
            <a:ext cx="1598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Cough phases</a:t>
            </a:r>
            <a:endParaRPr/>
          </a:p>
        </p:txBody>
      </p:sp>
      <p:sp>
        <p:nvSpPr>
          <p:cNvPr id="99" name="Google Shape;99;p18"/>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Human cough</a:t>
            </a:r>
            <a:endParaRPr>
              <a:solidFill>
                <a:schemeClr val="dk2"/>
              </a:solidFill>
            </a:endParaRPr>
          </a:p>
        </p:txBody>
      </p:sp>
      <p:sp>
        <p:nvSpPr>
          <p:cNvPr id="100" name="Google Shape;100;p18"/>
          <p:cNvSpPr txBox="1"/>
          <p:nvPr>
            <p:ph idx="1" type="body"/>
          </p:nvPr>
        </p:nvSpPr>
        <p:spPr>
          <a:xfrm>
            <a:off x="311700" y="1266325"/>
            <a:ext cx="50385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What is a human cough? </a:t>
            </a:r>
            <a:endParaRPr/>
          </a:p>
          <a:p>
            <a:pPr indent="-317500" lvl="0" marL="457200" rtl="0" algn="l">
              <a:spcBef>
                <a:spcPts val="1200"/>
              </a:spcBef>
              <a:spcAft>
                <a:spcPts val="0"/>
              </a:spcAft>
              <a:buSzPts val="1400"/>
              <a:buChar char="●"/>
            </a:pPr>
            <a:r>
              <a:rPr lang="en"/>
              <a:t>It is an act that clears the throat and breathing passages</a:t>
            </a:r>
            <a:endParaRPr/>
          </a:p>
          <a:p>
            <a:pPr indent="-317500" lvl="0" marL="457200" rtl="0" algn="l">
              <a:spcBef>
                <a:spcPts val="0"/>
              </a:spcBef>
              <a:spcAft>
                <a:spcPts val="0"/>
              </a:spcAft>
              <a:buSzPts val="1400"/>
              <a:buChar char="●"/>
            </a:pPr>
            <a:r>
              <a:rPr lang="en"/>
              <a:t>It involves three phases: </a:t>
            </a:r>
            <a:endParaRPr/>
          </a:p>
          <a:p>
            <a:pPr indent="-317500" lvl="1" marL="914400" rtl="0" algn="l">
              <a:spcBef>
                <a:spcPts val="0"/>
              </a:spcBef>
              <a:spcAft>
                <a:spcPts val="0"/>
              </a:spcAft>
              <a:buSzPts val="1400"/>
              <a:buChar char="○"/>
            </a:pPr>
            <a:r>
              <a:rPr lang="en"/>
              <a:t>Inspiration</a:t>
            </a:r>
            <a:endParaRPr/>
          </a:p>
          <a:p>
            <a:pPr indent="-317500" lvl="1" marL="914400" rtl="0" algn="l">
              <a:spcBef>
                <a:spcPts val="0"/>
              </a:spcBef>
              <a:spcAft>
                <a:spcPts val="0"/>
              </a:spcAft>
              <a:buSzPts val="1400"/>
              <a:buChar char="○"/>
            </a:pPr>
            <a:r>
              <a:rPr lang="en"/>
              <a:t>Compression</a:t>
            </a:r>
            <a:endParaRPr/>
          </a:p>
          <a:p>
            <a:pPr indent="-317500" lvl="1" marL="914400" rtl="0" algn="l">
              <a:spcBef>
                <a:spcPts val="0"/>
              </a:spcBef>
              <a:spcAft>
                <a:spcPts val="0"/>
              </a:spcAft>
              <a:buSzPts val="1400"/>
              <a:buChar char="○"/>
            </a:pPr>
            <a:r>
              <a:rPr lang="en"/>
              <a:t>Expulsion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4" name="Shape 104"/>
        <p:cNvGrpSpPr/>
        <p:nvPr/>
      </p:nvGrpSpPr>
      <p:grpSpPr>
        <a:xfrm>
          <a:off x="0" y="0"/>
          <a:ext cx="0" cy="0"/>
          <a:chOff x="0" y="0"/>
          <a:chExt cx="0" cy="0"/>
        </a:xfrm>
      </p:grpSpPr>
      <p:sp>
        <p:nvSpPr>
          <p:cNvPr id="105" name="Google Shape;105;p19"/>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Cough Monitoring Approaches</a:t>
            </a:r>
            <a:endParaRPr>
              <a:solidFill>
                <a:schemeClr val="dk2"/>
              </a:solidFill>
            </a:endParaRPr>
          </a:p>
        </p:txBody>
      </p:sp>
      <p:sp>
        <p:nvSpPr>
          <p:cNvPr id="106" name="Google Shape;106;p19"/>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Three main approaches exist so far: </a:t>
            </a:r>
            <a:endParaRPr/>
          </a:p>
          <a:p>
            <a:pPr indent="-317500" lvl="0" marL="457200" rtl="0" algn="l">
              <a:spcBef>
                <a:spcPts val="1200"/>
              </a:spcBef>
              <a:spcAft>
                <a:spcPts val="0"/>
              </a:spcAft>
              <a:buSzPts val="1400"/>
              <a:buChar char="●"/>
            </a:pPr>
            <a:r>
              <a:rPr lang="en"/>
              <a:t>Airflow measurement</a:t>
            </a:r>
            <a:endParaRPr/>
          </a:p>
          <a:p>
            <a:pPr indent="-317500" lvl="0" marL="457200" rtl="0" algn="l">
              <a:spcBef>
                <a:spcPts val="0"/>
              </a:spcBef>
              <a:spcAft>
                <a:spcPts val="0"/>
              </a:spcAft>
              <a:buSzPts val="1400"/>
              <a:buChar char="●"/>
            </a:pPr>
            <a:r>
              <a:rPr lang="en"/>
              <a:t>Chest movement signature</a:t>
            </a:r>
            <a:endParaRPr/>
          </a:p>
          <a:p>
            <a:pPr indent="-317500" lvl="0" marL="457200" rtl="0" algn="l">
              <a:spcBef>
                <a:spcPts val="0"/>
              </a:spcBef>
              <a:spcAft>
                <a:spcPts val="0"/>
              </a:spcAft>
              <a:buSzPts val="1400"/>
              <a:buChar char="●"/>
            </a:pPr>
            <a:r>
              <a:rPr lang="en"/>
              <a:t>Analysis of cough sounds</a:t>
            </a:r>
            <a:endParaRPr/>
          </a:p>
        </p:txBody>
      </p:sp>
      <p:pic>
        <p:nvPicPr>
          <p:cNvPr id="107" name="Google Shape;107;p19"/>
          <p:cNvPicPr preferRelativeResize="0"/>
          <p:nvPr/>
        </p:nvPicPr>
        <p:blipFill>
          <a:blip r:embed="rId3">
            <a:alphaModFix/>
          </a:blip>
          <a:stretch>
            <a:fillRect/>
          </a:stretch>
        </p:blipFill>
        <p:spPr>
          <a:xfrm>
            <a:off x="456525" y="3013687"/>
            <a:ext cx="1999975" cy="1532076"/>
          </a:xfrm>
          <a:prstGeom prst="rect">
            <a:avLst/>
          </a:prstGeom>
          <a:noFill/>
          <a:ln>
            <a:noFill/>
          </a:ln>
        </p:spPr>
      </p:pic>
      <p:pic>
        <p:nvPicPr>
          <p:cNvPr id="108" name="Google Shape;108;p19"/>
          <p:cNvPicPr preferRelativeResize="0"/>
          <p:nvPr/>
        </p:nvPicPr>
        <p:blipFill>
          <a:blip r:embed="rId4">
            <a:alphaModFix/>
          </a:blip>
          <a:stretch>
            <a:fillRect/>
          </a:stretch>
        </p:blipFill>
        <p:spPr>
          <a:xfrm>
            <a:off x="3191250" y="3013675"/>
            <a:ext cx="1999975" cy="1578588"/>
          </a:xfrm>
          <a:prstGeom prst="rect">
            <a:avLst/>
          </a:prstGeom>
          <a:noFill/>
          <a:ln>
            <a:noFill/>
          </a:ln>
        </p:spPr>
      </p:pic>
      <p:pic>
        <p:nvPicPr>
          <p:cNvPr id="109" name="Google Shape;109;p19"/>
          <p:cNvPicPr preferRelativeResize="0"/>
          <p:nvPr/>
        </p:nvPicPr>
        <p:blipFill>
          <a:blip r:embed="rId5">
            <a:alphaModFix/>
          </a:blip>
          <a:stretch>
            <a:fillRect/>
          </a:stretch>
        </p:blipFill>
        <p:spPr>
          <a:xfrm>
            <a:off x="5767100" y="3013680"/>
            <a:ext cx="2880686" cy="157859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0"/>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Existing Cough Audio Datasets</a:t>
            </a:r>
            <a:endParaRPr>
              <a:solidFill>
                <a:schemeClr val="dk2"/>
              </a:solidFill>
            </a:endParaRPr>
          </a:p>
        </p:txBody>
      </p:sp>
      <p:sp>
        <p:nvSpPr>
          <p:cNvPr id="115" name="Google Shape;115;p20"/>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17500" lvl="0" marL="457200" rtl="0" algn="l">
              <a:lnSpc>
                <a:spcPct val="100000"/>
              </a:lnSpc>
              <a:spcBef>
                <a:spcPts val="0"/>
              </a:spcBef>
              <a:spcAft>
                <a:spcPts val="0"/>
              </a:spcAft>
              <a:buClr>
                <a:schemeClr val="dk2"/>
              </a:buClr>
              <a:buSzPts val="1400"/>
              <a:buChar char="●"/>
            </a:pPr>
            <a:r>
              <a:rPr lang="en"/>
              <a:t>COUGHVID by EPFL</a:t>
            </a:r>
            <a:endParaRPr/>
          </a:p>
          <a:p>
            <a:pPr indent="-317500" lvl="1" marL="914400" rtl="0" algn="l">
              <a:spcBef>
                <a:spcPts val="0"/>
              </a:spcBef>
              <a:spcAft>
                <a:spcPts val="0"/>
              </a:spcAft>
              <a:buClr>
                <a:schemeClr val="dk2"/>
              </a:buClr>
              <a:buSzPts val="1400"/>
              <a:buChar char="○"/>
            </a:pPr>
            <a:r>
              <a:rPr lang="en"/>
              <a:t>20000+ entries</a:t>
            </a:r>
            <a:endParaRPr/>
          </a:p>
          <a:p>
            <a:pPr indent="-317500" lvl="1" marL="914400" rtl="0" algn="l">
              <a:spcBef>
                <a:spcPts val="0"/>
              </a:spcBef>
              <a:spcAft>
                <a:spcPts val="0"/>
              </a:spcAft>
              <a:buClr>
                <a:schemeClr val="dk2"/>
              </a:buClr>
              <a:buSzPts val="1400"/>
              <a:buChar char="○"/>
            </a:pPr>
            <a:r>
              <a:rPr lang="en"/>
              <a:t>Expert-labelled 2000 entries by 3 pulmonologists</a:t>
            </a:r>
            <a:endParaRPr/>
          </a:p>
          <a:p>
            <a:pPr indent="0" lvl="0" marL="1371600" rtl="0" algn="l">
              <a:lnSpc>
                <a:spcPct val="100000"/>
              </a:lnSpc>
              <a:spcBef>
                <a:spcPts val="0"/>
              </a:spcBef>
              <a:spcAft>
                <a:spcPts val="0"/>
              </a:spcAft>
              <a:buNone/>
            </a:pPr>
            <a:r>
              <a:t/>
            </a:r>
            <a:endParaRPr/>
          </a:p>
          <a:p>
            <a:pPr indent="-317500" lvl="0" marL="457200" rtl="0" algn="l">
              <a:lnSpc>
                <a:spcPct val="100000"/>
              </a:lnSpc>
              <a:spcBef>
                <a:spcPts val="0"/>
              </a:spcBef>
              <a:spcAft>
                <a:spcPts val="0"/>
              </a:spcAft>
              <a:buClr>
                <a:schemeClr val="dk2"/>
              </a:buClr>
              <a:buSzPts val="1400"/>
              <a:buChar char="●"/>
            </a:pPr>
            <a:r>
              <a:rPr lang="en"/>
              <a:t>COSWARA by Indian Institute of Science in Bangalore</a:t>
            </a:r>
            <a:endParaRPr/>
          </a:p>
          <a:p>
            <a:pPr indent="-317500" lvl="1" marL="914400" rtl="0" algn="l">
              <a:spcBef>
                <a:spcPts val="0"/>
              </a:spcBef>
              <a:spcAft>
                <a:spcPts val="0"/>
              </a:spcAft>
              <a:buClr>
                <a:schemeClr val="dk2"/>
              </a:buClr>
              <a:buSzPts val="1400"/>
              <a:buChar char="○"/>
            </a:pPr>
            <a:r>
              <a:rPr lang="en"/>
              <a:t>2000+ entries</a:t>
            </a:r>
            <a:endParaRPr/>
          </a:p>
          <a:p>
            <a:pPr indent="-317500" lvl="1" marL="914400" rtl="0" algn="l">
              <a:spcBef>
                <a:spcPts val="0"/>
              </a:spcBef>
              <a:spcAft>
                <a:spcPts val="0"/>
              </a:spcAft>
              <a:buClr>
                <a:schemeClr val="dk2"/>
              </a:buClr>
              <a:buSzPts val="1400"/>
              <a:buChar char="○"/>
            </a:pPr>
            <a:r>
              <a:rPr lang="en"/>
              <a:t>Breathing sound, cough sound, phonation of sustained vowels</a:t>
            </a:r>
            <a:endParaRPr/>
          </a:p>
          <a:p>
            <a:pPr indent="0" lvl="0" marL="1371600" rtl="0" algn="l">
              <a:lnSpc>
                <a:spcPct val="100000"/>
              </a:lnSpc>
              <a:spcBef>
                <a:spcPts val="0"/>
              </a:spcBef>
              <a:spcAft>
                <a:spcPts val="0"/>
              </a:spcAft>
              <a:buNone/>
            </a:pPr>
            <a:r>
              <a:t/>
            </a:r>
            <a:endParaRPr/>
          </a:p>
          <a:p>
            <a:pPr indent="-317500" lvl="0" marL="457200" rtl="0" algn="l">
              <a:lnSpc>
                <a:spcPct val="100000"/>
              </a:lnSpc>
              <a:spcBef>
                <a:spcPts val="0"/>
              </a:spcBef>
              <a:spcAft>
                <a:spcPts val="0"/>
              </a:spcAft>
              <a:buClr>
                <a:schemeClr val="dk2"/>
              </a:buClr>
              <a:buSzPts val="1400"/>
              <a:buChar char="●"/>
            </a:pPr>
            <a:r>
              <a:rPr lang="en"/>
              <a:t>Cough Analyzer by Nazarbayev University</a:t>
            </a:r>
            <a:endParaRPr/>
          </a:p>
          <a:p>
            <a:pPr indent="-317500" lvl="1" marL="914400" rtl="0" algn="l">
              <a:spcBef>
                <a:spcPts val="0"/>
              </a:spcBef>
              <a:spcAft>
                <a:spcPts val="0"/>
              </a:spcAft>
              <a:buClr>
                <a:schemeClr val="dk2"/>
              </a:buClr>
              <a:buSzPts val="1400"/>
              <a:buChar char="○"/>
            </a:pPr>
            <a:r>
              <a:rPr lang="en"/>
              <a:t>1100+ entries</a:t>
            </a:r>
            <a:endParaRPr/>
          </a:p>
          <a:p>
            <a:pPr indent="-317500" lvl="1" marL="914400" rtl="0" algn="l">
              <a:spcBef>
                <a:spcPts val="0"/>
              </a:spcBef>
              <a:spcAft>
                <a:spcPts val="0"/>
              </a:spcAft>
              <a:buClr>
                <a:schemeClr val="dk2"/>
              </a:buClr>
              <a:buSzPts val="1400"/>
              <a:buChar char="○"/>
            </a:pPr>
            <a:r>
              <a:rPr lang="en"/>
              <a:t>Cough sound, cough type, smoking status, diagnosis and other details</a:t>
            </a:r>
            <a:endParaRPr/>
          </a:p>
          <a:p>
            <a:pPr indent="0" lvl="0" marL="457200" rtl="0" algn="l">
              <a:spcBef>
                <a:spcPts val="0"/>
              </a:spcBef>
              <a:spcAft>
                <a:spcPts val="120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21"/>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Challenges of Remote Collection of Cough Data</a:t>
            </a:r>
            <a:endParaRPr>
              <a:solidFill>
                <a:schemeClr val="dk2"/>
              </a:solidFill>
            </a:endParaRPr>
          </a:p>
        </p:txBody>
      </p:sp>
      <p:sp>
        <p:nvSpPr>
          <p:cNvPr id="121" name="Google Shape;121;p21"/>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Clr>
                <a:srgbClr val="595959"/>
              </a:buClr>
              <a:buSzPts val="1600"/>
              <a:buFont typeface="Lato"/>
              <a:buChar char="●"/>
            </a:pPr>
            <a:r>
              <a:rPr lang="en"/>
              <a:t>Challenging to attract users to participate -&gt; slow momentum</a:t>
            </a:r>
            <a:endParaRPr/>
          </a:p>
          <a:p>
            <a:pPr indent="0" lvl="0" marL="914400" rtl="0" algn="l">
              <a:spcBef>
                <a:spcPts val="0"/>
              </a:spcBef>
              <a:spcAft>
                <a:spcPts val="0"/>
              </a:spcAft>
              <a:buNone/>
            </a:pPr>
            <a:r>
              <a:t/>
            </a:r>
            <a:endParaRPr/>
          </a:p>
          <a:p>
            <a:pPr indent="-330200" lvl="0" marL="457200" rtl="0" algn="l">
              <a:spcBef>
                <a:spcPts val="0"/>
              </a:spcBef>
              <a:spcAft>
                <a:spcPts val="0"/>
              </a:spcAft>
              <a:buClr>
                <a:srgbClr val="595959"/>
              </a:buClr>
              <a:buSzPts val="1600"/>
              <a:buFont typeface="Lato"/>
              <a:buChar char="●"/>
            </a:pPr>
            <a:r>
              <a:rPr lang="en"/>
              <a:t>Tightly coupled with users’ general digital literacy</a:t>
            </a:r>
            <a:endParaRPr/>
          </a:p>
          <a:p>
            <a:pPr indent="0" lvl="0" marL="914400" rtl="0" algn="l">
              <a:spcBef>
                <a:spcPts val="0"/>
              </a:spcBef>
              <a:spcAft>
                <a:spcPts val="0"/>
              </a:spcAft>
              <a:buNone/>
            </a:pPr>
            <a:r>
              <a:t/>
            </a:r>
            <a:endParaRPr/>
          </a:p>
          <a:p>
            <a:pPr indent="-330200" lvl="0" marL="457200" rtl="0" algn="l">
              <a:spcBef>
                <a:spcPts val="0"/>
              </a:spcBef>
              <a:spcAft>
                <a:spcPts val="0"/>
              </a:spcAft>
              <a:buClr>
                <a:srgbClr val="595959"/>
              </a:buClr>
              <a:buSzPts val="1600"/>
              <a:buFont typeface="Lato"/>
              <a:buChar char="●"/>
            </a:pPr>
            <a:r>
              <a:rPr lang="en"/>
              <a:t>Cough detail forms are often filled randomly</a:t>
            </a:r>
            <a:endParaRPr/>
          </a:p>
          <a:p>
            <a:pPr indent="0" lvl="0" marL="457200" rtl="0" algn="l">
              <a:spcBef>
                <a:spcPts val="0"/>
              </a:spcBef>
              <a:spcAft>
                <a:spcPts val="120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2"/>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dk2"/>
                </a:solidFill>
              </a:rPr>
              <a:t>Motivation &amp; Goal	</a:t>
            </a:r>
            <a:endParaRPr>
              <a:solidFill>
                <a:schemeClr val="dk2"/>
              </a:solidFill>
            </a:endParaRPr>
          </a:p>
        </p:txBody>
      </p:sp>
      <p:sp>
        <p:nvSpPr>
          <p:cNvPr id="127" name="Google Shape;127;p22"/>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30200" lvl="0" marL="457200" rtl="0" algn="l">
              <a:lnSpc>
                <a:spcPct val="100000"/>
              </a:lnSpc>
              <a:spcBef>
                <a:spcPts val="0"/>
              </a:spcBef>
              <a:spcAft>
                <a:spcPts val="0"/>
              </a:spcAft>
              <a:buClr>
                <a:schemeClr val="dk2"/>
              </a:buClr>
              <a:buSzPts val="1600"/>
              <a:buChar char="●"/>
            </a:pPr>
            <a:r>
              <a:rPr lang="en"/>
              <a:t>Human cough is believed to be the foremost symptom in most respiratory diseases, often overlooked for many high risk diseases</a:t>
            </a:r>
            <a:endParaRPr/>
          </a:p>
          <a:p>
            <a:pPr indent="0" lvl="0" marL="457200" rtl="0" algn="l">
              <a:lnSpc>
                <a:spcPct val="100000"/>
              </a:lnSpc>
              <a:spcBef>
                <a:spcPts val="0"/>
              </a:spcBef>
              <a:spcAft>
                <a:spcPts val="0"/>
              </a:spcAft>
              <a:buNone/>
            </a:pPr>
            <a:r>
              <a:t/>
            </a:r>
            <a:endParaRPr/>
          </a:p>
          <a:p>
            <a:pPr indent="-330200" lvl="0" marL="457200" rtl="0" algn="l">
              <a:lnSpc>
                <a:spcPct val="100000"/>
              </a:lnSpc>
              <a:spcBef>
                <a:spcPts val="0"/>
              </a:spcBef>
              <a:spcAft>
                <a:spcPts val="0"/>
              </a:spcAft>
              <a:buClr>
                <a:schemeClr val="dk2"/>
              </a:buClr>
              <a:buSzPts val="1600"/>
              <a:buChar char="●"/>
            </a:pPr>
            <a:r>
              <a:rPr lang="en"/>
              <a:t>No commonly accepted standard for diagnosis and assessment</a:t>
            </a:r>
            <a:endParaRPr/>
          </a:p>
          <a:p>
            <a:pPr indent="0" lvl="0" marL="457200" rtl="0" algn="l">
              <a:lnSpc>
                <a:spcPct val="100000"/>
              </a:lnSpc>
              <a:spcBef>
                <a:spcPts val="0"/>
              </a:spcBef>
              <a:spcAft>
                <a:spcPts val="0"/>
              </a:spcAft>
              <a:buNone/>
            </a:pPr>
            <a:r>
              <a:t/>
            </a:r>
            <a:endParaRPr/>
          </a:p>
          <a:p>
            <a:pPr indent="-330200" lvl="0" marL="457200" rtl="0" algn="l">
              <a:lnSpc>
                <a:spcPct val="100000"/>
              </a:lnSpc>
              <a:spcBef>
                <a:spcPts val="0"/>
              </a:spcBef>
              <a:spcAft>
                <a:spcPts val="0"/>
              </a:spcAft>
              <a:buClr>
                <a:schemeClr val="dk2"/>
              </a:buClr>
              <a:buSzPts val="1600"/>
              <a:buChar char="●"/>
            </a:pPr>
            <a:r>
              <a:rPr lang="en"/>
              <a:t>Cough sound is different in various parts of the world </a:t>
            </a:r>
            <a:endParaRPr/>
          </a:p>
          <a:p>
            <a:pPr indent="0" lvl="0" marL="91440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b="1" lang="en" sz="1800"/>
              <a:t>Our goal is to build a reliable expert-labelled dataset and a data collection tool for cough assessment </a:t>
            </a:r>
            <a:endParaRPr b="1" sz="1800"/>
          </a:p>
          <a:p>
            <a:pPr indent="0" lvl="0" marL="457200" rtl="0" algn="l">
              <a:lnSpc>
                <a:spcPct val="100000"/>
              </a:lnSpc>
              <a:spcBef>
                <a:spcPts val="0"/>
              </a:spcBef>
              <a:spcAft>
                <a:spcPts val="0"/>
              </a:spcAft>
              <a:buNone/>
            </a:pPr>
            <a:r>
              <a:t/>
            </a:r>
            <a:endParaRPr b="1"/>
          </a:p>
          <a:p>
            <a:pPr indent="0" lvl="0" marL="457200" rtl="0" algn="l">
              <a:spcBef>
                <a:spcPts val="0"/>
              </a:spcBef>
              <a:spcAft>
                <a:spcPts val="120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131" name="Shape 131"/>
        <p:cNvGrpSpPr/>
        <p:nvPr/>
      </p:nvGrpSpPr>
      <p:grpSpPr>
        <a:xfrm>
          <a:off x="0" y="0"/>
          <a:ext cx="0" cy="0"/>
          <a:chOff x="0" y="0"/>
          <a:chExt cx="0" cy="0"/>
        </a:xfrm>
      </p:grpSpPr>
      <p:sp>
        <p:nvSpPr>
          <p:cNvPr id="132" name="Google Shape;132;p23"/>
          <p:cNvSpPr txBox="1"/>
          <p:nvPr/>
        </p:nvSpPr>
        <p:spPr>
          <a:xfrm>
            <a:off x="1994550" y="2225400"/>
            <a:ext cx="5154900" cy="692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3300">
                <a:solidFill>
                  <a:schemeClr val="dk2"/>
                </a:solidFill>
                <a:latin typeface="PT Sans Narrow"/>
                <a:ea typeface="PT Sans Narrow"/>
                <a:cs typeface="PT Sans Narrow"/>
                <a:sym typeface="PT Sans Narrow"/>
              </a:rPr>
              <a:t>System Design and Architecture</a:t>
            </a:r>
            <a:endParaRPr b="1" sz="3300">
              <a:solidFill>
                <a:schemeClr val="dk2"/>
              </a:solidFill>
              <a:latin typeface="PT Sans Narrow"/>
              <a:ea typeface="PT Sans Narrow"/>
              <a:cs typeface="PT Sans Narrow"/>
              <a:sym typeface="PT Sans Narrow"/>
            </a:endParaRPr>
          </a:p>
        </p:txBody>
      </p:sp>
    </p:spTree>
  </p:cSld>
  <p:clrMapOvr>
    <a:masterClrMapping/>
  </p:clrMapOvr>
</p:sld>
</file>

<file path=ppt/theme/theme1.xml><?xml version="1.0" encoding="utf-8"?>
<a:theme xmlns:a="http://schemas.openxmlformats.org/drawingml/2006/main" xmlns:r="http://schemas.openxmlformats.org/officeDocument/2006/relationships" name="Tropic">
  <a:themeElements>
    <a:clrScheme name="Tropic">
      <a:dk1>
        <a:srgbClr val="A1E8D9"/>
      </a:dk1>
      <a:lt1>
        <a:srgbClr val="FFFFFF"/>
      </a:lt1>
      <a:dk2>
        <a:srgbClr val="695D46"/>
      </a:dk2>
      <a:lt2>
        <a:srgbClr val="B3A77D"/>
      </a:lt2>
      <a:accent1>
        <a:srgbClr val="EF6C00"/>
      </a:accent1>
      <a:accent2>
        <a:srgbClr val="CE93D8"/>
      </a:accent2>
      <a:accent3>
        <a:srgbClr val="4DB6AC"/>
      </a:accent3>
      <a:accent4>
        <a:srgbClr val="FF9800"/>
      </a:accent4>
      <a:accent5>
        <a:srgbClr val="009668"/>
      </a:accent5>
      <a:accent6>
        <a:srgbClr val="EEFF41"/>
      </a:accent6>
      <a:hlink>
        <a:srgbClr val="009668"/>
      </a:hlink>
      <a:folHlink>
        <a:srgbClr val="0096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