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20"/>
  </p:notesMasterIdLst>
  <p:sldIdLst>
    <p:sldId id="256" r:id="rId2"/>
    <p:sldId id="284" r:id="rId3"/>
    <p:sldId id="279" r:id="rId4"/>
    <p:sldId id="281" r:id="rId5"/>
    <p:sldId id="282" r:id="rId6"/>
    <p:sldId id="274" r:id="rId7"/>
    <p:sldId id="275" r:id="rId8"/>
    <p:sldId id="276" r:id="rId9"/>
    <p:sldId id="270" r:id="rId10"/>
    <p:sldId id="283" r:id="rId11"/>
    <p:sldId id="271" r:id="rId12"/>
    <p:sldId id="272" r:id="rId13"/>
    <p:sldId id="277" r:id="rId14"/>
    <p:sldId id="259" r:id="rId15"/>
    <p:sldId id="260" r:id="rId16"/>
    <p:sldId id="273" r:id="rId17"/>
    <p:sldId id="261" r:id="rId18"/>
    <p:sldId id="285"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696" autoAdjust="0"/>
  </p:normalViewPr>
  <p:slideViewPr>
    <p:cSldViewPr>
      <p:cViewPr>
        <p:scale>
          <a:sx n="50" d="100"/>
          <a:sy n="50" d="100"/>
        </p:scale>
        <p:origin x="-1086" y="-3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421362-5DEF-4ED2-8EE4-F145685DBF24}"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PH"/>
        </a:p>
      </dgm:t>
    </dgm:pt>
    <dgm:pt modelId="{7043EB20-F019-4AE4-A1BF-11A7FFCC3624}">
      <dgm:prSet phldrT="[Text]" custT="1"/>
      <dgm:spPr/>
      <dgm:t>
        <a:bodyPr/>
        <a:lstStyle/>
        <a:p>
          <a:pPr algn="ctr"/>
          <a:r>
            <a:rPr lang="en-US" sz="1500" b="1" dirty="0" smtClean="0">
              <a:solidFill>
                <a:schemeClr val="tx1"/>
              </a:solidFill>
              <a:latin typeface="Book Antiqua" pitchFamily="18" charset="0"/>
            </a:rPr>
            <a:t>Social innovation and the third sector</a:t>
          </a:r>
        </a:p>
        <a:p>
          <a:pPr algn="just"/>
          <a:r>
            <a:rPr lang="en-PH" sz="1500" dirty="0" smtClean="0">
              <a:effectLst/>
              <a:latin typeface="Book Antiqua" pitchFamily="18" charset="0"/>
            </a:rPr>
            <a:t>-generation and implementation of new idea/s, results to new products or processes or a combination of new and socially desirable social practices, aimed at the common good and addresses social needs. (Gallardo, 2014)</a:t>
          </a:r>
        </a:p>
        <a:p>
          <a:pPr algn="just"/>
          <a:r>
            <a:rPr lang="en-PH" sz="1500" dirty="0" smtClean="0">
              <a:effectLst/>
              <a:latin typeface="Book Antiqua" pitchFamily="18" charset="0"/>
            </a:rPr>
            <a:t>-six stages and involve feedback loops in between. (Murray et al, 2010)</a:t>
          </a:r>
        </a:p>
        <a:p>
          <a:pPr algn="just"/>
          <a:r>
            <a:rPr lang="en-PH" sz="1500" baseline="0" dirty="0" smtClean="0">
              <a:effectLst/>
              <a:latin typeface="Book Antiqua" pitchFamily="18" charset="0"/>
              <a:ea typeface="Calibri"/>
              <a:cs typeface="Times New Roman"/>
            </a:rPr>
            <a:t>-third sector as influencing the growth of social innovation (Goldenberg et al, 2009; Murray et al, 2010; </a:t>
          </a:r>
          <a:r>
            <a:rPr lang="en-PH" sz="1500" baseline="0" dirty="0" err="1" smtClean="0">
              <a:effectLst/>
              <a:latin typeface="Book Antiqua" pitchFamily="18" charset="0"/>
              <a:ea typeface="Calibri"/>
              <a:cs typeface="Times New Roman"/>
            </a:rPr>
            <a:t>Eng</a:t>
          </a:r>
          <a:r>
            <a:rPr lang="en-PH" sz="1500" baseline="0" dirty="0" smtClean="0">
              <a:effectLst/>
              <a:latin typeface="Book Antiqua" pitchFamily="18" charset="0"/>
              <a:ea typeface="Calibri"/>
              <a:cs typeface="Times New Roman"/>
            </a:rPr>
            <a:t>, 2004; </a:t>
          </a:r>
          <a:r>
            <a:rPr lang="en-PH" sz="1500" baseline="0" dirty="0" err="1" smtClean="0">
              <a:effectLst/>
              <a:latin typeface="Book Antiqua" pitchFamily="18" charset="0"/>
              <a:ea typeface="Calibri"/>
              <a:cs typeface="Times New Roman"/>
            </a:rPr>
            <a:t>Mulgan</a:t>
          </a:r>
          <a:r>
            <a:rPr lang="en-PH" sz="1500" baseline="0" dirty="0" smtClean="0">
              <a:effectLst/>
              <a:latin typeface="Book Antiqua" pitchFamily="18" charset="0"/>
              <a:ea typeface="Calibri"/>
              <a:cs typeface="Times New Roman"/>
            </a:rPr>
            <a:t> et al, 2007)</a:t>
          </a:r>
          <a:endParaRPr lang="en-PH" sz="1500" dirty="0"/>
        </a:p>
      </dgm:t>
    </dgm:pt>
    <dgm:pt modelId="{509CC872-C267-439E-A60A-D87522ED1209}" type="parTrans" cxnId="{2A281EF1-2268-47C0-B9AF-B0E9B85E54D0}">
      <dgm:prSet/>
      <dgm:spPr/>
      <dgm:t>
        <a:bodyPr/>
        <a:lstStyle/>
        <a:p>
          <a:endParaRPr lang="en-PH"/>
        </a:p>
      </dgm:t>
    </dgm:pt>
    <dgm:pt modelId="{4B949890-E0A7-47D3-88DE-12B7D455834E}" type="sibTrans" cxnId="{2A281EF1-2268-47C0-B9AF-B0E9B85E54D0}">
      <dgm:prSet/>
      <dgm:spPr/>
      <dgm:t>
        <a:bodyPr/>
        <a:lstStyle/>
        <a:p>
          <a:endParaRPr lang="en-PH"/>
        </a:p>
      </dgm:t>
    </dgm:pt>
    <dgm:pt modelId="{4785692F-E82A-49D1-8032-2761E0246844}">
      <dgm:prSet phldrT="[Text]" custT="1"/>
      <dgm:spPr/>
      <dgm:t>
        <a:bodyPr/>
        <a:lstStyle/>
        <a:p>
          <a:pPr algn="ctr"/>
          <a:r>
            <a:rPr lang="en-US" sz="1400" b="1" dirty="0" smtClean="0">
              <a:solidFill>
                <a:schemeClr val="tx1"/>
              </a:solidFill>
              <a:latin typeface="Book Antiqua" pitchFamily="18" charset="0"/>
            </a:rPr>
            <a:t>Social capital and social innovation</a:t>
          </a:r>
        </a:p>
        <a:p>
          <a:pPr algn="just"/>
          <a:r>
            <a:rPr lang="en-US" sz="1400" dirty="0" smtClean="0">
              <a:effectLst/>
              <a:latin typeface="Book Antiqua" pitchFamily="18" charset="0"/>
            </a:rPr>
            <a:t>- Stage 6 or “systemic change” comparative with social capital formation can produce facilitation of development goals plus new initiatives</a:t>
          </a:r>
        </a:p>
        <a:p>
          <a:pPr algn="just"/>
          <a:r>
            <a:rPr lang="en-US" sz="1400" dirty="0" smtClean="0">
              <a:effectLst/>
              <a:latin typeface="Book Antiqua" pitchFamily="18" charset="0"/>
            </a:rPr>
            <a:t>-Stage 4  or “Sustaining” of social innovation comparative with social capital as refers to ”stocks of trust and networks that promote, facilitate, and maintain collective action”</a:t>
          </a:r>
          <a:endParaRPr lang="en-PH" sz="1400" dirty="0" smtClean="0">
            <a:effectLst/>
            <a:latin typeface="Book Antiqua" pitchFamily="18" charset="0"/>
          </a:endParaRPr>
        </a:p>
        <a:p>
          <a:pPr algn="just"/>
          <a:r>
            <a:rPr lang="en-PH" sz="1400" dirty="0" smtClean="0">
              <a:effectLst/>
              <a:latin typeface="Book Antiqua" pitchFamily="18" charset="0"/>
            </a:rPr>
            <a:t>-Social capital is a function of trust, collective action and responsibility, density of linkages, and norms (</a:t>
          </a:r>
          <a:r>
            <a:rPr lang="en-PH" sz="1400" dirty="0" err="1" smtClean="0">
              <a:effectLst/>
              <a:latin typeface="Book Antiqua" pitchFamily="18" charset="0"/>
            </a:rPr>
            <a:t>Diola</a:t>
          </a:r>
          <a:r>
            <a:rPr lang="en-PH" sz="1400" dirty="0" smtClean="0">
              <a:effectLst/>
              <a:latin typeface="Book Antiqua" pitchFamily="18" charset="0"/>
            </a:rPr>
            <a:t>, 2009)</a:t>
          </a:r>
          <a:endParaRPr lang="en-US" sz="1400" b="1" dirty="0" smtClean="0">
            <a:latin typeface="Book Antiqua" pitchFamily="18" charset="0"/>
          </a:endParaRPr>
        </a:p>
      </dgm:t>
    </dgm:pt>
    <dgm:pt modelId="{604F15EB-01A2-481F-8569-865CEAF0535B}" type="parTrans" cxnId="{3DF0ABA7-E4FC-452D-9797-96E7E3292CCD}">
      <dgm:prSet/>
      <dgm:spPr/>
      <dgm:t>
        <a:bodyPr/>
        <a:lstStyle/>
        <a:p>
          <a:endParaRPr lang="en-PH"/>
        </a:p>
      </dgm:t>
    </dgm:pt>
    <dgm:pt modelId="{90BAB205-4920-4BD1-B1E3-A087AB44521D}" type="sibTrans" cxnId="{3DF0ABA7-E4FC-452D-9797-96E7E3292CCD}">
      <dgm:prSet/>
      <dgm:spPr/>
      <dgm:t>
        <a:bodyPr/>
        <a:lstStyle/>
        <a:p>
          <a:endParaRPr lang="en-PH"/>
        </a:p>
      </dgm:t>
    </dgm:pt>
    <dgm:pt modelId="{628CFF50-D75E-40A5-AC76-3D32A8FC4764}">
      <dgm:prSet phldrT="[Text]" custT="1"/>
      <dgm:spPr/>
      <dgm:t>
        <a:bodyPr/>
        <a:lstStyle/>
        <a:p>
          <a:pPr algn="ctr" rtl="0"/>
          <a:r>
            <a:rPr lang="en-US" sz="1800" b="1" dirty="0" smtClean="0">
              <a:solidFill>
                <a:schemeClr val="tx1"/>
              </a:solidFill>
              <a:latin typeface="Book Antiqua" pitchFamily="18" charset="0"/>
            </a:rPr>
            <a:t>The public sphere and third sector involvement in social innovation</a:t>
          </a:r>
        </a:p>
        <a:p>
          <a:pPr algn="just" rtl="0"/>
          <a:r>
            <a:rPr lang="en-PH" sz="1800" dirty="0" smtClean="0">
              <a:effectLst/>
              <a:latin typeface="Book Antiqua" pitchFamily="18" charset="0"/>
            </a:rPr>
            <a:t>- “Social innovation is focused as a way for civil society to become involved in the public sphere and to ‘collaborate’ with the government in solving problems, mainly through the co-pro­duction of public service.” (</a:t>
          </a:r>
          <a:r>
            <a:rPr lang="en-PH" sz="1800" dirty="0" err="1" smtClean="0">
              <a:effectLst/>
              <a:latin typeface="Book Antiqua" pitchFamily="18" charset="0"/>
            </a:rPr>
            <a:t>Andion</a:t>
          </a:r>
          <a:r>
            <a:rPr lang="en-PH" sz="1800" dirty="0" smtClean="0">
              <a:effectLst/>
              <a:latin typeface="Book Antiqua" pitchFamily="18" charset="0"/>
            </a:rPr>
            <a:t> et al, 2017)</a:t>
          </a:r>
          <a:endParaRPr lang="en-US" sz="1800" b="1" dirty="0" smtClean="0">
            <a:latin typeface="Book Antiqua" pitchFamily="18" charset="0"/>
          </a:endParaRPr>
        </a:p>
      </dgm:t>
    </dgm:pt>
    <dgm:pt modelId="{819C7F9A-EC33-4B4C-8CC8-9B39ED1A18B9}" type="parTrans" cxnId="{A143A941-6C8A-4125-847D-406EE367A7E6}">
      <dgm:prSet/>
      <dgm:spPr/>
      <dgm:t>
        <a:bodyPr/>
        <a:lstStyle/>
        <a:p>
          <a:endParaRPr lang="en-PH"/>
        </a:p>
      </dgm:t>
    </dgm:pt>
    <dgm:pt modelId="{D6115D78-448A-4164-AD22-561435572A08}" type="sibTrans" cxnId="{A143A941-6C8A-4125-847D-406EE367A7E6}">
      <dgm:prSet/>
      <dgm:spPr/>
      <dgm:t>
        <a:bodyPr/>
        <a:lstStyle/>
        <a:p>
          <a:endParaRPr lang="en-PH"/>
        </a:p>
      </dgm:t>
    </dgm:pt>
    <dgm:pt modelId="{C8F5A21A-F88C-4504-A1E0-3046549BC2E5}" type="pres">
      <dgm:prSet presAssocID="{66421362-5DEF-4ED2-8EE4-F145685DBF24}" presName="diagram" presStyleCnt="0">
        <dgm:presLayoutVars>
          <dgm:dir/>
          <dgm:resizeHandles val="exact"/>
        </dgm:presLayoutVars>
      </dgm:prSet>
      <dgm:spPr/>
      <dgm:t>
        <a:bodyPr/>
        <a:lstStyle/>
        <a:p>
          <a:endParaRPr lang="en-PH"/>
        </a:p>
      </dgm:t>
    </dgm:pt>
    <dgm:pt modelId="{8724851C-421C-49E9-A319-C5E1B1C33A2E}" type="pres">
      <dgm:prSet presAssocID="{7043EB20-F019-4AE4-A1BF-11A7FFCC3624}" presName="node" presStyleLbl="node1" presStyleIdx="0" presStyleCnt="3" custScaleX="150472" custScaleY="151694">
        <dgm:presLayoutVars>
          <dgm:bulletEnabled val="1"/>
        </dgm:presLayoutVars>
      </dgm:prSet>
      <dgm:spPr/>
      <dgm:t>
        <a:bodyPr/>
        <a:lstStyle/>
        <a:p>
          <a:endParaRPr lang="en-PH"/>
        </a:p>
      </dgm:t>
    </dgm:pt>
    <dgm:pt modelId="{8C192B13-C42E-4DD9-804E-8FB4E3C82B4A}" type="pres">
      <dgm:prSet presAssocID="{4B949890-E0A7-47D3-88DE-12B7D455834E}" presName="sibTrans" presStyleCnt="0"/>
      <dgm:spPr/>
    </dgm:pt>
    <dgm:pt modelId="{56A50C0F-71D5-4AB3-ABE0-ED29267D85E8}" type="pres">
      <dgm:prSet presAssocID="{4785692F-E82A-49D1-8032-2761E0246844}" presName="node" presStyleLbl="node1" presStyleIdx="1" presStyleCnt="3" custScaleX="144525" custScaleY="151694">
        <dgm:presLayoutVars>
          <dgm:bulletEnabled val="1"/>
        </dgm:presLayoutVars>
      </dgm:prSet>
      <dgm:spPr/>
      <dgm:t>
        <a:bodyPr/>
        <a:lstStyle/>
        <a:p>
          <a:endParaRPr lang="en-PH"/>
        </a:p>
      </dgm:t>
    </dgm:pt>
    <dgm:pt modelId="{DC364E82-7C37-4E14-9C1D-F72CE03172D0}" type="pres">
      <dgm:prSet presAssocID="{90BAB205-4920-4BD1-B1E3-A087AB44521D}" presName="sibTrans" presStyleCnt="0"/>
      <dgm:spPr/>
    </dgm:pt>
    <dgm:pt modelId="{BFDFEC0F-EC4F-4992-93B1-6C368BC3B0B8}" type="pres">
      <dgm:prSet presAssocID="{628CFF50-D75E-40A5-AC76-3D32A8FC4764}" presName="node" presStyleLbl="node1" presStyleIdx="2" presStyleCnt="3" custScaleX="180736" custScaleY="150281">
        <dgm:presLayoutVars>
          <dgm:bulletEnabled val="1"/>
        </dgm:presLayoutVars>
      </dgm:prSet>
      <dgm:spPr/>
      <dgm:t>
        <a:bodyPr/>
        <a:lstStyle/>
        <a:p>
          <a:endParaRPr lang="en-PH"/>
        </a:p>
      </dgm:t>
    </dgm:pt>
  </dgm:ptLst>
  <dgm:cxnLst>
    <dgm:cxn modelId="{4FBC2A8B-46F0-4A22-8123-6058EF172336}" type="presOf" srcId="{4785692F-E82A-49D1-8032-2761E0246844}" destId="{56A50C0F-71D5-4AB3-ABE0-ED29267D85E8}" srcOrd="0" destOrd="0" presId="urn:microsoft.com/office/officeart/2005/8/layout/default"/>
    <dgm:cxn modelId="{3DF0ABA7-E4FC-452D-9797-96E7E3292CCD}" srcId="{66421362-5DEF-4ED2-8EE4-F145685DBF24}" destId="{4785692F-E82A-49D1-8032-2761E0246844}" srcOrd="1" destOrd="0" parTransId="{604F15EB-01A2-481F-8569-865CEAF0535B}" sibTransId="{90BAB205-4920-4BD1-B1E3-A087AB44521D}"/>
    <dgm:cxn modelId="{FAD80894-35C1-4A93-98A5-A0116508F523}" type="presOf" srcId="{7043EB20-F019-4AE4-A1BF-11A7FFCC3624}" destId="{8724851C-421C-49E9-A319-C5E1B1C33A2E}" srcOrd="0" destOrd="0" presId="urn:microsoft.com/office/officeart/2005/8/layout/default"/>
    <dgm:cxn modelId="{8294963F-3536-44FC-AC3C-AA89148CBAB5}" type="presOf" srcId="{628CFF50-D75E-40A5-AC76-3D32A8FC4764}" destId="{BFDFEC0F-EC4F-4992-93B1-6C368BC3B0B8}" srcOrd="0" destOrd="0" presId="urn:microsoft.com/office/officeart/2005/8/layout/default"/>
    <dgm:cxn modelId="{2A281EF1-2268-47C0-B9AF-B0E9B85E54D0}" srcId="{66421362-5DEF-4ED2-8EE4-F145685DBF24}" destId="{7043EB20-F019-4AE4-A1BF-11A7FFCC3624}" srcOrd="0" destOrd="0" parTransId="{509CC872-C267-439E-A60A-D87522ED1209}" sibTransId="{4B949890-E0A7-47D3-88DE-12B7D455834E}"/>
    <dgm:cxn modelId="{0595334D-4560-4851-9179-B667A787E76E}" type="presOf" srcId="{66421362-5DEF-4ED2-8EE4-F145685DBF24}" destId="{C8F5A21A-F88C-4504-A1E0-3046549BC2E5}" srcOrd="0" destOrd="0" presId="urn:microsoft.com/office/officeart/2005/8/layout/default"/>
    <dgm:cxn modelId="{A143A941-6C8A-4125-847D-406EE367A7E6}" srcId="{66421362-5DEF-4ED2-8EE4-F145685DBF24}" destId="{628CFF50-D75E-40A5-AC76-3D32A8FC4764}" srcOrd="2" destOrd="0" parTransId="{819C7F9A-EC33-4B4C-8CC8-9B39ED1A18B9}" sibTransId="{D6115D78-448A-4164-AD22-561435572A08}"/>
    <dgm:cxn modelId="{7D99E81B-11A5-4275-9C28-A1B764ADB360}" type="presParOf" srcId="{C8F5A21A-F88C-4504-A1E0-3046549BC2E5}" destId="{8724851C-421C-49E9-A319-C5E1B1C33A2E}" srcOrd="0" destOrd="0" presId="urn:microsoft.com/office/officeart/2005/8/layout/default"/>
    <dgm:cxn modelId="{A2977CBF-67B6-4BDE-B6FA-37C3C76A0EFE}" type="presParOf" srcId="{C8F5A21A-F88C-4504-A1E0-3046549BC2E5}" destId="{8C192B13-C42E-4DD9-804E-8FB4E3C82B4A}" srcOrd="1" destOrd="0" presId="urn:microsoft.com/office/officeart/2005/8/layout/default"/>
    <dgm:cxn modelId="{D3F7ADC2-E49F-4149-92B9-9A66ED12218C}" type="presParOf" srcId="{C8F5A21A-F88C-4504-A1E0-3046549BC2E5}" destId="{56A50C0F-71D5-4AB3-ABE0-ED29267D85E8}" srcOrd="2" destOrd="0" presId="urn:microsoft.com/office/officeart/2005/8/layout/default"/>
    <dgm:cxn modelId="{06834C0B-BD5F-4133-BC7A-6E65648D99C6}" type="presParOf" srcId="{C8F5A21A-F88C-4504-A1E0-3046549BC2E5}" destId="{DC364E82-7C37-4E14-9C1D-F72CE03172D0}" srcOrd="3" destOrd="0" presId="urn:microsoft.com/office/officeart/2005/8/layout/default"/>
    <dgm:cxn modelId="{F46CD7ED-6A23-4F68-94EA-B36C2D903373}" type="presParOf" srcId="{C8F5A21A-F88C-4504-A1E0-3046549BC2E5}" destId="{BFDFEC0F-EC4F-4992-93B1-6C368BC3B0B8}"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24851C-421C-49E9-A319-C5E1B1C33A2E}">
      <dsp:nvSpPr>
        <dsp:cNvPr id="0" name=""/>
        <dsp:cNvSpPr/>
      </dsp:nvSpPr>
      <dsp:spPr>
        <a:xfrm>
          <a:off x="123743" y="2610"/>
          <a:ext cx="4313957" cy="260939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smtClean="0">
              <a:solidFill>
                <a:schemeClr val="tx1"/>
              </a:solidFill>
              <a:latin typeface="Book Antiqua" pitchFamily="18" charset="0"/>
            </a:rPr>
            <a:t>Social innovation and the third sector</a:t>
          </a:r>
        </a:p>
        <a:p>
          <a:pPr lvl="0" algn="just" defTabSz="666750">
            <a:lnSpc>
              <a:spcPct val="90000"/>
            </a:lnSpc>
            <a:spcBef>
              <a:spcPct val="0"/>
            </a:spcBef>
            <a:spcAft>
              <a:spcPct val="35000"/>
            </a:spcAft>
          </a:pPr>
          <a:r>
            <a:rPr lang="en-PH" sz="1500" kern="1200" dirty="0" smtClean="0">
              <a:effectLst/>
              <a:latin typeface="Book Antiqua" pitchFamily="18" charset="0"/>
            </a:rPr>
            <a:t>-generation and implementation of new idea/s, results to new products or processes or a combination of new and socially desirable social practices, aimed at the common good and addresses social needs. (Gallardo, 2014)</a:t>
          </a:r>
        </a:p>
        <a:p>
          <a:pPr lvl="0" algn="just" defTabSz="666750">
            <a:lnSpc>
              <a:spcPct val="90000"/>
            </a:lnSpc>
            <a:spcBef>
              <a:spcPct val="0"/>
            </a:spcBef>
            <a:spcAft>
              <a:spcPct val="35000"/>
            </a:spcAft>
          </a:pPr>
          <a:r>
            <a:rPr lang="en-PH" sz="1500" kern="1200" dirty="0" smtClean="0">
              <a:effectLst/>
              <a:latin typeface="Book Antiqua" pitchFamily="18" charset="0"/>
            </a:rPr>
            <a:t>-six stages and involve feedback loops in between. (Murray et al, 2010)</a:t>
          </a:r>
        </a:p>
        <a:p>
          <a:pPr lvl="0" algn="just" defTabSz="666750">
            <a:lnSpc>
              <a:spcPct val="90000"/>
            </a:lnSpc>
            <a:spcBef>
              <a:spcPct val="0"/>
            </a:spcBef>
            <a:spcAft>
              <a:spcPct val="35000"/>
            </a:spcAft>
          </a:pPr>
          <a:r>
            <a:rPr lang="en-PH" sz="1500" kern="1200" baseline="0" dirty="0" smtClean="0">
              <a:effectLst/>
              <a:latin typeface="Book Antiqua" pitchFamily="18" charset="0"/>
              <a:ea typeface="Calibri"/>
              <a:cs typeface="Times New Roman"/>
            </a:rPr>
            <a:t>-third sector as influencing the growth of social innovation (Goldenberg et al, 2009; Murray et al, 2010; </a:t>
          </a:r>
          <a:r>
            <a:rPr lang="en-PH" sz="1500" kern="1200" baseline="0" dirty="0" err="1" smtClean="0">
              <a:effectLst/>
              <a:latin typeface="Book Antiqua" pitchFamily="18" charset="0"/>
              <a:ea typeface="Calibri"/>
              <a:cs typeface="Times New Roman"/>
            </a:rPr>
            <a:t>Eng</a:t>
          </a:r>
          <a:r>
            <a:rPr lang="en-PH" sz="1500" kern="1200" baseline="0" dirty="0" smtClean="0">
              <a:effectLst/>
              <a:latin typeface="Book Antiqua" pitchFamily="18" charset="0"/>
              <a:ea typeface="Calibri"/>
              <a:cs typeface="Times New Roman"/>
            </a:rPr>
            <a:t>, 2004; </a:t>
          </a:r>
          <a:r>
            <a:rPr lang="en-PH" sz="1500" kern="1200" baseline="0" dirty="0" err="1" smtClean="0">
              <a:effectLst/>
              <a:latin typeface="Book Antiqua" pitchFamily="18" charset="0"/>
              <a:ea typeface="Calibri"/>
              <a:cs typeface="Times New Roman"/>
            </a:rPr>
            <a:t>Mulgan</a:t>
          </a:r>
          <a:r>
            <a:rPr lang="en-PH" sz="1500" kern="1200" baseline="0" dirty="0" smtClean="0">
              <a:effectLst/>
              <a:latin typeface="Book Antiqua" pitchFamily="18" charset="0"/>
              <a:ea typeface="Calibri"/>
              <a:cs typeface="Times New Roman"/>
            </a:rPr>
            <a:t> et al, 2007)</a:t>
          </a:r>
          <a:endParaRPr lang="en-PH" sz="1500" kern="1200" dirty="0"/>
        </a:p>
      </dsp:txBody>
      <dsp:txXfrm>
        <a:off x="123743" y="2610"/>
        <a:ext cx="4313957" cy="2609395"/>
      </dsp:txXfrm>
    </dsp:sp>
    <dsp:sp modelId="{56A50C0F-71D5-4AB3-ABE0-ED29267D85E8}">
      <dsp:nvSpPr>
        <dsp:cNvPr id="0" name=""/>
        <dsp:cNvSpPr/>
      </dsp:nvSpPr>
      <dsp:spPr>
        <a:xfrm>
          <a:off x="4724396" y="2610"/>
          <a:ext cx="4143460" cy="260939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solidFill>
                <a:schemeClr val="tx1"/>
              </a:solidFill>
              <a:latin typeface="Book Antiqua" pitchFamily="18" charset="0"/>
            </a:rPr>
            <a:t>Social capital and social innovation</a:t>
          </a:r>
        </a:p>
        <a:p>
          <a:pPr lvl="0" algn="just" defTabSz="622300">
            <a:lnSpc>
              <a:spcPct val="90000"/>
            </a:lnSpc>
            <a:spcBef>
              <a:spcPct val="0"/>
            </a:spcBef>
            <a:spcAft>
              <a:spcPct val="35000"/>
            </a:spcAft>
          </a:pPr>
          <a:r>
            <a:rPr lang="en-US" sz="1400" kern="1200" dirty="0" smtClean="0">
              <a:effectLst/>
              <a:latin typeface="Book Antiqua" pitchFamily="18" charset="0"/>
            </a:rPr>
            <a:t>- Stage 6 or “systemic change” comparative with social capital formation can produce facilitation of development goals plus new initiatives</a:t>
          </a:r>
        </a:p>
        <a:p>
          <a:pPr lvl="0" algn="just" defTabSz="622300">
            <a:lnSpc>
              <a:spcPct val="90000"/>
            </a:lnSpc>
            <a:spcBef>
              <a:spcPct val="0"/>
            </a:spcBef>
            <a:spcAft>
              <a:spcPct val="35000"/>
            </a:spcAft>
          </a:pPr>
          <a:r>
            <a:rPr lang="en-US" sz="1400" kern="1200" dirty="0" smtClean="0">
              <a:effectLst/>
              <a:latin typeface="Book Antiqua" pitchFamily="18" charset="0"/>
            </a:rPr>
            <a:t>-Stage 4  or “Sustaining” of social innovation comparative with social capital as refers to ”stocks of trust and networks that promote, facilitate, and maintain collective action”</a:t>
          </a:r>
          <a:endParaRPr lang="en-PH" sz="1400" kern="1200" dirty="0" smtClean="0">
            <a:effectLst/>
            <a:latin typeface="Book Antiqua" pitchFamily="18" charset="0"/>
          </a:endParaRPr>
        </a:p>
        <a:p>
          <a:pPr lvl="0" algn="just" defTabSz="622300">
            <a:lnSpc>
              <a:spcPct val="90000"/>
            </a:lnSpc>
            <a:spcBef>
              <a:spcPct val="0"/>
            </a:spcBef>
            <a:spcAft>
              <a:spcPct val="35000"/>
            </a:spcAft>
          </a:pPr>
          <a:r>
            <a:rPr lang="en-PH" sz="1400" kern="1200" dirty="0" smtClean="0">
              <a:effectLst/>
              <a:latin typeface="Book Antiqua" pitchFamily="18" charset="0"/>
            </a:rPr>
            <a:t>-Social capital is a function of trust, collective action and responsibility, density of linkages, and norms (</a:t>
          </a:r>
          <a:r>
            <a:rPr lang="en-PH" sz="1400" kern="1200" dirty="0" err="1" smtClean="0">
              <a:effectLst/>
              <a:latin typeface="Book Antiqua" pitchFamily="18" charset="0"/>
            </a:rPr>
            <a:t>Diola</a:t>
          </a:r>
          <a:r>
            <a:rPr lang="en-PH" sz="1400" kern="1200" dirty="0" smtClean="0">
              <a:effectLst/>
              <a:latin typeface="Book Antiqua" pitchFamily="18" charset="0"/>
            </a:rPr>
            <a:t>, 2009)</a:t>
          </a:r>
          <a:endParaRPr lang="en-US" sz="1400" b="1" kern="1200" dirty="0" smtClean="0">
            <a:latin typeface="Book Antiqua" pitchFamily="18" charset="0"/>
          </a:endParaRPr>
        </a:p>
      </dsp:txBody>
      <dsp:txXfrm>
        <a:off x="4724396" y="2610"/>
        <a:ext cx="4143460" cy="2609395"/>
      </dsp:txXfrm>
    </dsp:sp>
    <dsp:sp modelId="{BFDFEC0F-EC4F-4992-93B1-6C368BC3B0B8}">
      <dsp:nvSpPr>
        <dsp:cNvPr id="0" name=""/>
        <dsp:cNvSpPr/>
      </dsp:nvSpPr>
      <dsp:spPr>
        <a:xfrm>
          <a:off x="1904994" y="2898700"/>
          <a:ext cx="5181611" cy="258508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dirty="0" smtClean="0">
              <a:solidFill>
                <a:schemeClr val="tx1"/>
              </a:solidFill>
              <a:latin typeface="Book Antiqua" pitchFamily="18" charset="0"/>
            </a:rPr>
            <a:t>The public sphere and third sector involvement in social innovation</a:t>
          </a:r>
        </a:p>
        <a:p>
          <a:pPr lvl="0" algn="just" defTabSz="800100" rtl="0">
            <a:lnSpc>
              <a:spcPct val="90000"/>
            </a:lnSpc>
            <a:spcBef>
              <a:spcPct val="0"/>
            </a:spcBef>
            <a:spcAft>
              <a:spcPct val="35000"/>
            </a:spcAft>
          </a:pPr>
          <a:r>
            <a:rPr lang="en-PH" sz="1800" kern="1200" dirty="0" smtClean="0">
              <a:effectLst/>
              <a:latin typeface="Book Antiqua" pitchFamily="18" charset="0"/>
            </a:rPr>
            <a:t>- “Social innovation is focused as a way for civil society to become involved in the public sphere and to ‘collaborate’ with the government in solving problems, mainly through the co-pro­duction of public service.” (</a:t>
          </a:r>
          <a:r>
            <a:rPr lang="en-PH" sz="1800" kern="1200" dirty="0" err="1" smtClean="0">
              <a:effectLst/>
              <a:latin typeface="Book Antiqua" pitchFamily="18" charset="0"/>
            </a:rPr>
            <a:t>Andion</a:t>
          </a:r>
          <a:r>
            <a:rPr lang="en-PH" sz="1800" kern="1200" dirty="0" smtClean="0">
              <a:effectLst/>
              <a:latin typeface="Book Antiqua" pitchFamily="18" charset="0"/>
            </a:rPr>
            <a:t> et al, 2017)</a:t>
          </a:r>
          <a:endParaRPr lang="en-US" sz="1800" b="1" kern="1200" dirty="0" smtClean="0">
            <a:latin typeface="Book Antiqua" pitchFamily="18" charset="0"/>
          </a:endParaRPr>
        </a:p>
      </dsp:txBody>
      <dsp:txXfrm>
        <a:off x="1904994" y="2898700"/>
        <a:ext cx="5181611" cy="258508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P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B4EA322-FAA0-4DA1-98BA-A3943CA7F66C}" type="datetimeFigureOut">
              <a:rPr lang="en-PH" smtClean="0"/>
              <a:t>9/27/2018</a:t>
            </a:fld>
            <a:endParaRPr lang="en-P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P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P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02E388-DCD4-423B-B598-FD1CC234A578}" type="slidenum">
              <a:rPr lang="en-PH" smtClean="0"/>
              <a:t>‹#›</a:t>
            </a:fld>
            <a:endParaRPr lang="en-PH"/>
          </a:p>
        </p:txBody>
      </p:sp>
    </p:spTree>
    <p:extLst>
      <p:ext uri="{BB962C8B-B14F-4D97-AF65-F5344CB8AC3E}">
        <p14:creationId xmlns:p14="http://schemas.microsoft.com/office/powerpoint/2010/main" val="12638337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H" dirty="0">
              <a:latin typeface="Book Antiqua" pitchFamily="18" charset="0"/>
            </a:endParaRPr>
          </a:p>
        </p:txBody>
      </p:sp>
      <p:sp>
        <p:nvSpPr>
          <p:cNvPr id="4" name="Slide Number Placeholder 3"/>
          <p:cNvSpPr>
            <a:spLocks noGrp="1"/>
          </p:cNvSpPr>
          <p:nvPr>
            <p:ph type="sldNum" sz="quarter" idx="10"/>
          </p:nvPr>
        </p:nvSpPr>
        <p:spPr/>
        <p:txBody>
          <a:bodyPr/>
          <a:lstStyle/>
          <a:p>
            <a:fld id="{7A02E388-DCD4-423B-B598-FD1CC234A578}" type="slidenum">
              <a:rPr lang="en-PH" smtClean="0"/>
              <a:t>1</a:t>
            </a:fld>
            <a:endParaRPr lang="en-PH"/>
          </a:p>
        </p:txBody>
      </p:sp>
    </p:spTree>
    <p:extLst>
      <p:ext uri="{BB962C8B-B14F-4D97-AF65-F5344CB8AC3E}">
        <p14:creationId xmlns:p14="http://schemas.microsoft.com/office/powerpoint/2010/main" val="7425745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None/>
            </a:pPr>
            <a:endParaRPr lang="en-PH" sz="1700" dirty="0" smtClean="0">
              <a:latin typeface="Book Antiqua" pitchFamily="18" charset="0"/>
            </a:endParaRPr>
          </a:p>
        </p:txBody>
      </p:sp>
      <p:sp>
        <p:nvSpPr>
          <p:cNvPr id="4" name="Slide Number Placeholder 3"/>
          <p:cNvSpPr>
            <a:spLocks noGrp="1"/>
          </p:cNvSpPr>
          <p:nvPr>
            <p:ph type="sldNum" sz="quarter" idx="10"/>
          </p:nvPr>
        </p:nvSpPr>
        <p:spPr/>
        <p:txBody>
          <a:bodyPr/>
          <a:lstStyle/>
          <a:p>
            <a:fld id="{7A02E388-DCD4-423B-B598-FD1CC234A578}" type="slidenum">
              <a:rPr lang="en-PH" smtClean="0"/>
              <a:t>6</a:t>
            </a:fld>
            <a:endParaRPr lang="en-PH"/>
          </a:p>
        </p:txBody>
      </p:sp>
    </p:spTree>
    <p:extLst>
      <p:ext uri="{BB962C8B-B14F-4D97-AF65-F5344CB8AC3E}">
        <p14:creationId xmlns:p14="http://schemas.microsoft.com/office/powerpoint/2010/main" val="19733723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None/>
            </a:pPr>
            <a:endParaRPr lang="en-US" sz="2300" dirty="0" smtClean="0">
              <a:latin typeface="Book Antiqua" pitchFamily="18" charset="0"/>
            </a:endParaRPr>
          </a:p>
        </p:txBody>
      </p:sp>
      <p:sp>
        <p:nvSpPr>
          <p:cNvPr id="4" name="Slide Number Placeholder 3"/>
          <p:cNvSpPr>
            <a:spLocks noGrp="1"/>
          </p:cNvSpPr>
          <p:nvPr>
            <p:ph type="sldNum" sz="quarter" idx="10"/>
          </p:nvPr>
        </p:nvSpPr>
        <p:spPr/>
        <p:txBody>
          <a:bodyPr/>
          <a:lstStyle/>
          <a:p>
            <a:fld id="{7A02E388-DCD4-423B-B598-FD1CC234A578}" type="slidenum">
              <a:rPr lang="en-PH" smtClean="0"/>
              <a:t>11</a:t>
            </a:fld>
            <a:endParaRPr lang="en-PH"/>
          </a:p>
        </p:txBody>
      </p:sp>
    </p:spTree>
    <p:extLst>
      <p:ext uri="{BB962C8B-B14F-4D97-AF65-F5344CB8AC3E}">
        <p14:creationId xmlns:p14="http://schemas.microsoft.com/office/powerpoint/2010/main" val="9256120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PH" sz="1200" dirty="0" smtClean="0">
              <a:latin typeface="Book Antiqua" pitchFamily="18" charset="0"/>
            </a:endParaRPr>
          </a:p>
        </p:txBody>
      </p:sp>
      <p:sp>
        <p:nvSpPr>
          <p:cNvPr id="4" name="Slide Number Placeholder 3"/>
          <p:cNvSpPr>
            <a:spLocks noGrp="1"/>
          </p:cNvSpPr>
          <p:nvPr>
            <p:ph type="sldNum" sz="quarter" idx="10"/>
          </p:nvPr>
        </p:nvSpPr>
        <p:spPr/>
        <p:txBody>
          <a:bodyPr/>
          <a:lstStyle/>
          <a:p>
            <a:fld id="{7A02E388-DCD4-423B-B598-FD1CC234A578}" type="slidenum">
              <a:rPr lang="en-PH" smtClean="0"/>
              <a:t>14</a:t>
            </a:fld>
            <a:endParaRPr lang="en-PH"/>
          </a:p>
        </p:txBody>
      </p:sp>
    </p:spTree>
    <p:extLst>
      <p:ext uri="{BB962C8B-B14F-4D97-AF65-F5344CB8AC3E}">
        <p14:creationId xmlns:p14="http://schemas.microsoft.com/office/powerpoint/2010/main" val="3730455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H" dirty="0">
              <a:latin typeface="Book Antiqua" pitchFamily="18" charset="0"/>
            </a:endParaRPr>
          </a:p>
        </p:txBody>
      </p:sp>
      <p:sp>
        <p:nvSpPr>
          <p:cNvPr id="4" name="Slide Number Placeholder 3"/>
          <p:cNvSpPr>
            <a:spLocks noGrp="1"/>
          </p:cNvSpPr>
          <p:nvPr>
            <p:ph type="sldNum" sz="quarter" idx="10"/>
          </p:nvPr>
        </p:nvSpPr>
        <p:spPr/>
        <p:txBody>
          <a:bodyPr/>
          <a:lstStyle/>
          <a:p>
            <a:fld id="{7A02E388-DCD4-423B-B598-FD1CC234A578}" type="slidenum">
              <a:rPr lang="en-PH" smtClean="0"/>
              <a:t>16</a:t>
            </a:fld>
            <a:endParaRPr lang="en-PH"/>
          </a:p>
        </p:txBody>
      </p:sp>
    </p:spTree>
    <p:extLst>
      <p:ext uri="{BB962C8B-B14F-4D97-AF65-F5344CB8AC3E}">
        <p14:creationId xmlns:p14="http://schemas.microsoft.com/office/powerpoint/2010/main" val="17343156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latin typeface="Book Antiqua" pitchFamily="18" charset="0"/>
            </a:endParaRPr>
          </a:p>
        </p:txBody>
      </p:sp>
      <p:sp>
        <p:nvSpPr>
          <p:cNvPr id="4" name="Slide Number Placeholder 3"/>
          <p:cNvSpPr>
            <a:spLocks noGrp="1"/>
          </p:cNvSpPr>
          <p:nvPr>
            <p:ph type="sldNum" sz="quarter" idx="10"/>
          </p:nvPr>
        </p:nvSpPr>
        <p:spPr/>
        <p:txBody>
          <a:bodyPr/>
          <a:lstStyle/>
          <a:p>
            <a:fld id="{7A02E388-DCD4-423B-B598-FD1CC234A578}" type="slidenum">
              <a:rPr lang="en-PH" smtClean="0"/>
              <a:t>17</a:t>
            </a:fld>
            <a:endParaRPr lang="en-PH"/>
          </a:p>
        </p:txBody>
      </p:sp>
    </p:spTree>
    <p:extLst>
      <p:ext uri="{BB962C8B-B14F-4D97-AF65-F5344CB8AC3E}">
        <p14:creationId xmlns:p14="http://schemas.microsoft.com/office/powerpoint/2010/main" val="9410937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latin typeface="Book Antiqua" pitchFamily="18" charset="0"/>
            </a:endParaRPr>
          </a:p>
        </p:txBody>
      </p:sp>
      <p:sp>
        <p:nvSpPr>
          <p:cNvPr id="4" name="Slide Number Placeholder 3"/>
          <p:cNvSpPr>
            <a:spLocks noGrp="1"/>
          </p:cNvSpPr>
          <p:nvPr>
            <p:ph type="sldNum" sz="quarter" idx="10"/>
          </p:nvPr>
        </p:nvSpPr>
        <p:spPr/>
        <p:txBody>
          <a:bodyPr/>
          <a:lstStyle/>
          <a:p>
            <a:fld id="{7A02E388-DCD4-423B-B598-FD1CC234A578}" type="slidenum">
              <a:rPr lang="en-PH" smtClean="0"/>
              <a:t>18</a:t>
            </a:fld>
            <a:endParaRPr lang="en-PH"/>
          </a:p>
        </p:txBody>
      </p:sp>
    </p:spTree>
    <p:extLst>
      <p:ext uri="{BB962C8B-B14F-4D97-AF65-F5344CB8AC3E}">
        <p14:creationId xmlns:p14="http://schemas.microsoft.com/office/powerpoint/2010/main" val="941093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P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PH"/>
          </a:p>
        </p:txBody>
      </p:sp>
      <p:sp>
        <p:nvSpPr>
          <p:cNvPr id="4" name="Date Placeholder 3"/>
          <p:cNvSpPr>
            <a:spLocks noGrp="1"/>
          </p:cNvSpPr>
          <p:nvPr>
            <p:ph type="dt" sz="half" idx="10"/>
          </p:nvPr>
        </p:nvSpPr>
        <p:spPr/>
        <p:txBody>
          <a:bodyPr/>
          <a:lstStyle/>
          <a:p>
            <a:fld id="{22855540-9C4F-4C35-8720-4DEF31809DA5}" type="datetime1">
              <a:rPr lang="en-PH" smtClean="0"/>
              <a:t>9/27/2018</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D1B73579-C6D2-4B32-8B3B-67F261E3BB14}" type="slidenum">
              <a:rPr lang="en-PH" smtClean="0"/>
              <a:t>‹#›</a:t>
            </a:fld>
            <a:endParaRPr lang="en-PH"/>
          </a:p>
        </p:txBody>
      </p:sp>
    </p:spTree>
    <p:extLst>
      <p:ext uri="{BB962C8B-B14F-4D97-AF65-F5344CB8AC3E}">
        <p14:creationId xmlns:p14="http://schemas.microsoft.com/office/powerpoint/2010/main" val="177286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10"/>
          </p:nvPr>
        </p:nvSpPr>
        <p:spPr/>
        <p:txBody>
          <a:bodyPr/>
          <a:lstStyle/>
          <a:p>
            <a:fld id="{2B496D53-1946-4068-A84D-FCDB6A916E44}" type="datetime1">
              <a:rPr lang="en-PH" smtClean="0"/>
              <a:t>9/27/2018</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D1B73579-C6D2-4B32-8B3B-67F261E3BB14}" type="slidenum">
              <a:rPr lang="en-PH" smtClean="0"/>
              <a:t>‹#›</a:t>
            </a:fld>
            <a:endParaRPr lang="en-PH"/>
          </a:p>
        </p:txBody>
      </p:sp>
    </p:spTree>
    <p:extLst>
      <p:ext uri="{BB962C8B-B14F-4D97-AF65-F5344CB8AC3E}">
        <p14:creationId xmlns:p14="http://schemas.microsoft.com/office/powerpoint/2010/main" val="1387588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P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C671A6-2F95-4B6A-820F-F3DAE236C647}" type="datetime1">
              <a:rPr lang="en-PH" smtClean="0"/>
              <a:t>9/27/2018</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D1B73579-C6D2-4B32-8B3B-67F261E3BB14}" type="slidenum">
              <a:rPr lang="en-PH" smtClean="0"/>
              <a:t>‹#›</a:t>
            </a:fld>
            <a:endParaRPr lang="en-PH"/>
          </a:p>
        </p:txBody>
      </p:sp>
    </p:spTree>
    <p:extLst>
      <p:ext uri="{BB962C8B-B14F-4D97-AF65-F5344CB8AC3E}">
        <p14:creationId xmlns:p14="http://schemas.microsoft.com/office/powerpoint/2010/main" val="540900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5" name="Date Placeholder 4"/>
          <p:cNvSpPr>
            <a:spLocks noGrp="1"/>
          </p:cNvSpPr>
          <p:nvPr>
            <p:ph type="dt" sz="half" idx="10"/>
          </p:nvPr>
        </p:nvSpPr>
        <p:spPr/>
        <p:txBody>
          <a:bodyPr/>
          <a:lstStyle/>
          <a:p>
            <a:fld id="{BE1C4DF8-5C7B-4A11-AF01-A80E3443B3EB}" type="datetime1">
              <a:rPr lang="en-PH" smtClean="0"/>
              <a:t>9/27/2018</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D1B73579-C6D2-4B32-8B3B-67F261E3BB14}" type="slidenum">
              <a:rPr lang="en-PH" smtClean="0"/>
              <a:t>‹#›</a:t>
            </a:fld>
            <a:endParaRPr lang="en-PH"/>
          </a:p>
        </p:txBody>
      </p:sp>
    </p:spTree>
    <p:extLst>
      <p:ext uri="{BB962C8B-B14F-4D97-AF65-F5344CB8AC3E}">
        <p14:creationId xmlns:p14="http://schemas.microsoft.com/office/powerpoint/2010/main" val="10330477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P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7" name="Date Placeholder 6"/>
          <p:cNvSpPr>
            <a:spLocks noGrp="1"/>
          </p:cNvSpPr>
          <p:nvPr>
            <p:ph type="dt" sz="half" idx="10"/>
          </p:nvPr>
        </p:nvSpPr>
        <p:spPr/>
        <p:txBody>
          <a:bodyPr/>
          <a:lstStyle/>
          <a:p>
            <a:fld id="{96C1C0D4-F497-47DE-9744-6002D76D8094}" type="datetime1">
              <a:rPr lang="en-PH" smtClean="0"/>
              <a:t>9/27/2018</a:t>
            </a:fld>
            <a:endParaRPr lang="en-PH"/>
          </a:p>
        </p:txBody>
      </p:sp>
      <p:sp>
        <p:nvSpPr>
          <p:cNvPr id="8" name="Footer Placeholder 7"/>
          <p:cNvSpPr>
            <a:spLocks noGrp="1"/>
          </p:cNvSpPr>
          <p:nvPr>
            <p:ph type="ftr" sz="quarter" idx="11"/>
          </p:nvPr>
        </p:nvSpPr>
        <p:spPr/>
        <p:txBody>
          <a:bodyPr/>
          <a:lstStyle/>
          <a:p>
            <a:endParaRPr lang="en-PH"/>
          </a:p>
        </p:txBody>
      </p:sp>
      <p:sp>
        <p:nvSpPr>
          <p:cNvPr id="9" name="Slide Number Placeholder 8"/>
          <p:cNvSpPr>
            <a:spLocks noGrp="1"/>
          </p:cNvSpPr>
          <p:nvPr>
            <p:ph type="sldNum" sz="quarter" idx="12"/>
          </p:nvPr>
        </p:nvSpPr>
        <p:spPr/>
        <p:txBody>
          <a:bodyPr/>
          <a:lstStyle/>
          <a:p>
            <a:fld id="{D1B73579-C6D2-4B32-8B3B-67F261E3BB14}" type="slidenum">
              <a:rPr lang="en-PH" smtClean="0"/>
              <a:t>‹#›</a:t>
            </a:fld>
            <a:endParaRPr lang="en-PH"/>
          </a:p>
        </p:txBody>
      </p:sp>
    </p:spTree>
    <p:extLst>
      <p:ext uri="{BB962C8B-B14F-4D97-AF65-F5344CB8AC3E}">
        <p14:creationId xmlns:p14="http://schemas.microsoft.com/office/powerpoint/2010/main" val="1816143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Date Placeholder 2"/>
          <p:cNvSpPr>
            <a:spLocks noGrp="1"/>
          </p:cNvSpPr>
          <p:nvPr>
            <p:ph type="dt" sz="half" idx="10"/>
          </p:nvPr>
        </p:nvSpPr>
        <p:spPr/>
        <p:txBody>
          <a:bodyPr/>
          <a:lstStyle/>
          <a:p>
            <a:fld id="{7D2952A8-FDA0-40CA-A7E8-7D404BE4DBD3}" type="datetime1">
              <a:rPr lang="en-PH" smtClean="0"/>
              <a:t>9/27/2018</a:t>
            </a:fld>
            <a:endParaRPr lang="en-PH"/>
          </a:p>
        </p:txBody>
      </p:sp>
      <p:sp>
        <p:nvSpPr>
          <p:cNvPr id="4" name="Footer Placeholder 3"/>
          <p:cNvSpPr>
            <a:spLocks noGrp="1"/>
          </p:cNvSpPr>
          <p:nvPr>
            <p:ph type="ftr" sz="quarter" idx="11"/>
          </p:nvPr>
        </p:nvSpPr>
        <p:spPr/>
        <p:txBody>
          <a:bodyPr/>
          <a:lstStyle/>
          <a:p>
            <a:endParaRPr lang="en-PH"/>
          </a:p>
        </p:txBody>
      </p:sp>
      <p:sp>
        <p:nvSpPr>
          <p:cNvPr id="5" name="Slide Number Placeholder 4"/>
          <p:cNvSpPr>
            <a:spLocks noGrp="1"/>
          </p:cNvSpPr>
          <p:nvPr>
            <p:ph type="sldNum" sz="quarter" idx="12"/>
          </p:nvPr>
        </p:nvSpPr>
        <p:spPr/>
        <p:txBody>
          <a:bodyPr/>
          <a:lstStyle/>
          <a:p>
            <a:fld id="{D1B73579-C6D2-4B32-8B3B-67F261E3BB14}" type="slidenum">
              <a:rPr lang="en-PH" smtClean="0"/>
              <a:t>‹#›</a:t>
            </a:fld>
            <a:endParaRPr lang="en-PH"/>
          </a:p>
        </p:txBody>
      </p:sp>
    </p:spTree>
    <p:extLst>
      <p:ext uri="{BB962C8B-B14F-4D97-AF65-F5344CB8AC3E}">
        <p14:creationId xmlns:p14="http://schemas.microsoft.com/office/powerpoint/2010/main" val="4110514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00119D-FDAA-4286-B0F2-6D72ABC38EA3}" type="datetime1">
              <a:rPr lang="en-PH" smtClean="0"/>
              <a:t>9/27/2018</a:t>
            </a:fld>
            <a:endParaRPr lang="en-PH"/>
          </a:p>
        </p:txBody>
      </p:sp>
      <p:sp>
        <p:nvSpPr>
          <p:cNvPr id="3" name="Footer Placeholder 2"/>
          <p:cNvSpPr>
            <a:spLocks noGrp="1"/>
          </p:cNvSpPr>
          <p:nvPr>
            <p:ph type="ftr" sz="quarter" idx="11"/>
          </p:nvPr>
        </p:nvSpPr>
        <p:spPr/>
        <p:txBody>
          <a:bodyPr/>
          <a:lstStyle/>
          <a:p>
            <a:endParaRPr lang="en-PH"/>
          </a:p>
        </p:txBody>
      </p:sp>
      <p:sp>
        <p:nvSpPr>
          <p:cNvPr id="4" name="Slide Number Placeholder 3"/>
          <p:cNvSpPr>
            <a:spLocks noGrp="1"/>
          </p:cNvSpPr>
          <p:nvPr>
            <p:ph type="sldNum" sz="quarter" idx="12"/>
          </p:nvPr>
        </p:nvSpPr>
        <p:spPr/>
        <p:txBody>
          <a:bodyPr/>
          <a:lstStyle/>
          <a:p>
            <a:fld id="{D1B73579-C6D2-4B32-8B3B-67F261E3BB14}" type="slidenum">
              <a:rPr lang="en-PH" smtClean="0"/>
              <a:t>‹#›</a:t>
            </a:fld>
            <a:endParaRPr lang="en-PH"/>
          </a:p>
        </p:txBody>
      </p:sp>
    </p:spTree>
    <p:extLst>
      <p:ext uri="{BB962C8B-B14F-4D97-AF65-F5344CB8AC3E}">
        <p14:creationId xmlns:p14="http://schemas.microsoft.com/office/powerpoint/2010/main" val="39476077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P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05A750-5076-4E62-A026-372325BF3571}" type="datetime1">
              <a:rPr lang="en-PH" smtClean="0"/>
              <a:t>9/27/2018</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D1B73579-C6D2-4B32-8B3B-67F261E3BB14}" type="slidenum">
              <a:rPr lang="en-PH" smtClean="0"/>
              <a:t>‹#›</a:t>
            </a:fld>
            <a:endParaRPr lang="en-PH"/>
          </a:p>
        </p:txBody>
      </p:sp>
    </p:spTree>
    <p:extLst>
      <p:ext uri="{BB962C8B-B14F-4D97-AF65-F5344CB8AC3E}">
        <p14:creationId xmlns:p14="http://schemas.microsoft.com/office/powerpoint/2010/main" val="2912012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P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DABCA5-CA60-46F3-804F-1FA26704C644}" type="datetime1">
              <a:rPr lang="en-PH" smtClean="0"/>
              <a:t>9/27/2018</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D1B73579-C6D2-4B32-8B3B-67F261E3BB14}" type="slidenum">
              <a:rPr lang="en-PH" smtClean="0"/>
              <a:t>‹#›</a:t>
            </a:fld>
            <a:endParaRPr lang="en-PH"/>
          </a:p>
        </p:txBody>
      </p:sp>
    </p:spTree>
    <p:extLst>
      <p:ext uri="{BB962C8B-B14F-4D97-AF65-F5344CB8AC3E}">
        <p14:creationId xmlns:p14="http://schemas.microsoft.com/office/powerpoint/2010/main" val="1213070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10"/>
          </p:nvPr>
        </p:nvSpPr>
        <p:spPr/>
        <p:txBody>
          <a:bodyPr/>
          <a:lstStyle/>
          <a:p>
            <a:fld id="{59FE8038-33DA-429E-A3F7-D555F8CB08DC}" type="datetime1">
              <a:rPr lang="en-PH" smtClean="0"/>
              <a:t>9/27/2018</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D1B73579-C6D2-4B32-8B3B-67F261E3BB14}" type="slidenum">
              <a:rPr lang="en-PH" smtClean="0"/>
              <a:t>‹#›</a:t>
            </a:fld>
            <a:endParaRPr lang="en-PH"/>
          </a:p>
        </p:txBody>
      </p:sp>
    </p:spTree>
    <p:extLst>
      <p:ext uri="{BB962C8B-B14F-4D97-AF65-F5344CB8AC3E}">
        <p14:creationId xmlns:p14="http://schemas.microsoft.com/office/powerpoint/2010/main" val="1837640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P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10"/>
          </p:nvPr>
        </p:nvSpPr>
        <p:spPr/>
        <p:txBody>
          <a:bodyPr/>
          <a:lstStyle/>
          <a:p>
            <a:fld id="{23216666-F429-4BA6-885B-A62E357A8100}" type="datetime1">
              <a:rPr lang="en-PH" smtClean="0"/>
              <a:t>9/27/2018</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D1B73579-C6D2-4B32-8B3B-67F261E3BB14}" type="slidenum">
              <a:rPr lang="en-PH" smtClean="0"/>
              <a:t>‹#›</a:t>
            </a:fld>
            <a:endParaRPr lang="en-PH"/>
          </a:p>
        </p:txBody>
      </p:sp>
    </p:spTree>
    <p:extLst>
      <p:ext uri="{BB962C8B-B14F-4D97-AF65-F5344CB8AC3E}">
        <p14:creationId xmlns:p14="http://schemas.microsoft.com/office/powerpoint/2010/main" val="29539762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P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93C7CE-B484-4DDD-92A7-59E8796C608C}" type="datetime1">
              <a:rPr lang="en-PH" smtClean="0"/>
              <a:t>9/27/2018</a:t>
            </a:fld>
            <a:endParaRPr lang="en-P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B73579-C6D2-4B32-8B3B-67F261E3BB14}" type="slidenum">
              <a:rPr lang="en-PH" smtClean="0"/>
              <a:t>‹#›</a:t>
            </a:fld>
            <a:endParaRPr lang="en-PH"/>
          </a:p>
        </p:txBody>
      </p:sp>
    </p:spTree>
    <p:extLst>
      <p:ext uri="{BB962C8B-B14F-4D97-AF65-F5344CB8AC3E}">
        <p14:creationId xmlns:p14="http://schemas.microsoft.com/office/powerpoint/2010/main" val="18386748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685800"/>
            <a:ext cx="8229600" cy="1774825"/>
          </a:xfrm>
        </p:spPr>
        <p:txBody>
          <a:bodyPr>
            <a:noAutofit/>
          </a:bodyPr>
          <a:lstStyle/>
          <a:p>
            <a:r>
              <a:rPr lang="en-US" sz="2800" b="1" dirty="0">
                <a:latin typeface="Book Antiqua" pitchFamily="18" charset="0"/>
              </a:rPr>
              <a:t>Reflections for Selected Countries in Post-Soviet Eurasia: Social Innovation and Social Capital in Health, and its Implications on Third Sector Involvement in a Public Sphere</a:t>
            </a:r>
            <a:endParaRPr lang="en-PH" sz="2800" dirty="0">
              <a:latin typeface="Book Antiqua" pitchFamily="18" charset="0"/>
            </a:endParaRPr>
          </a:p>
        </p:txBody>
      </p:sp>
      <p:sp>
        <p:nvSpPr>
          <p:cNvPr id="3" name="Subtitle 2"/>
          <p:cNvSpPr>
            <a:spLocks noGrp="1"/>
          </p:cNvSpPr>
          <p:nvPr>
            <p:ph type="subTitle" idx="1"/>
          </p:nvPr>
        </p:nvSpPr>
        <p:spPr>
          <a:xfrm>
            <a:off x="228600" y="2590800"/>
            <a:ext cx="8763000" cy="3962400"/>
          </a:xfrm>
        </p:spPr>
        <p:txBody>
          <a:bodyPr>
            <a:noAutofit/>
          </a:bodyPr>
          <a:lstStyle/>
          <a:p>
            <a:endParaRPr lang="en-US" sz="1900" b="1" dirty="0" smtClean="0">
              <a:solidFill>
                <a:schemeClr val="tx1"/>
              </a:solidFill>
              <a:latin typeface="Book Antiqua" pitchFamily="18" charset="0"/>
            </a:endParaRPr>
          </a:p>
          <a:p>
            <a:r>
              <a:rPr lang="en-US" sz="1900" b="1" dirty="0" smtClean="0">
                <a:solidFill>
                  <a:schemeClr val="tx1"/>
                </a:solidFill>
                <a:latin typeface="Book Antiqua" pitchFamily="18" charset="0"/>
              </a:rPr>
              <a:t>Maria </a:t>
            </a:r>
            <a:r>
              <a:rPr lang="en-US" sz="1900" b="1" dirty="0" err="1">
                <a:solidFill>
                  <a:schemeClr val="tx1"/>
                </a:solidFill>
                <a:latin typeface="Book Antiqua" pitchFamily="18" charset="0"/>
              </a:rPr>
              <a:t>Faina</a:t>
            </a:r>
            <a:r>
              <a:rPr lang="en-US" sz="1900" b="1" dirty="0">
                <a:solidFill>
                  <a:schemeClr val="tx1"/>
                </a:solidFill>
                <a:latin typeface="Book Antiqua" pitchFamily="18" charset="0"/>
              </a:rPr>
              <a:t> L. </a:t>
            </a:r>
            <a:r>
              <a:rPr lang="en-US" sz="1900" b="1" dirty="0" err="1">
                <a:solidFill>
                  <a:schemeClr val="tx1"/>
                </a:solidFill>
                <a:latin typeface="Book Antiqua" pitchFamily="18" charset="0"/>
              </a:rPr>
              <a:t>Diola</a:t>
            </a:r>
            <a:r>
              <a:rPr lang="en-US" sz="1900" b="1" dirty="0">
                <a:solidFill>
                  <a:schemeClr val="tx1"/>
                </a:solidFill>
                <a:latin typeface="Book Antiqua" pitchFamily="18" charset="0"/>
              </a:rPr>
              <a:t>, </a:t>
            </a:r>
            <a:r>
              <a:rPr lang="en-US" sz="1900" b="1" dirty="0" smtClean="0">
                <a:solidFill>
                  <a:schemeClr val="tx1"/>
                </a:solidFill>
                <a:latin typeface="Book Antiqua" pitchFamily="18" charset="0"/>
              </a:rPr>
              <a:t>DPA</a:t>
            </a:r>
          </a:p>
          <a:p>
            <a:r>
              <a:rPr lang="en-US" sz="1900" dirty="0" smtClean="0">
                <a:solidFill>
                  <a:schemeClr val="tx1"/>
                </a:solidFill>
                <a:latin typeface="Book Antiqua" pitchFamily="18" charset="0"/>
              </a:rPr>
              <a:t>University of the Philippines, National College of Public Administration and Governance – </a:t>
            </a:r>
            <a:r>
              <a:rPr lang="en-US" sz="1900" dirty="0" err="1" smtClean="0">
                <a:solidFill>
                  <a:schemeClr val="tx1"/>
                </a:solidFill>
                <a:latin typeface="Book Antiqua" pitchFamily="18" charset="0"/>
              </a:rPr>
              <a:t>Diliman</a:t>
            </a:r>
            <a:r>
              <a:rPr lang="en-US" sz="1900" dirty="0" smtClean="0">
                <a:solidFill>
                  <a:schemeClr val="tx1"/>
                </a:solidFill>
                <a:latin typeface="Book Antiqua" pitchFamily="18" charset="0"/>
              </a:rPr>
              <a:t>, Quezon City</a:t>
            </a:r>
          </a:p>
          <a:p>
            <a:endParaRPr lang="en-US" sz="1900" b="1" dirty="0">
              <a:solidFill>
                <a:schemeClr val="tx1"/>
              </a:solidFill>
              <a:latin typeface="Book Antiqua" pitchFamily="18" charset="0"/>
            </a:endParaRPr>
          </a:p>
          <a:p>
            <a:r>
              <a:rPr lang="en-US" sz="1900" b="1" dirty="0" smtClean="0">
                <a:solidFill>
                  <a:schemeClr val="tx1"/>
                </a:solidFill>
                <a:latin typeface="Book Antiqua" pitchFamily="18" charset="0"/>
              </a:rPr>
              <a:t>Rita </a:t>
            </a:r>
            <a:r>
              <a:rPr lang="en-US" sz="1900" b="1" dirty="0">
                <a:solidFill>
                  <a:schemeClr val="tx1"/>
                </a:solidFill>
                <a:latin typeface="Book Antiqua" pitchFamily="18" charset="0"/>
              </a:rPr>
              <a:t>M. Gallardo, </a:t>
            </a:r>
            <a:r>
              <a:rPr lang="en-US" sz="1900" b="1" dirty="0" smtClean="0">
                <a:solidFill>
                  <a:schemeClr val="tx1"/>
                </a:solidFill>
                <a:latin typeface="Book Antiqua" pitchFamily="18" charset="0"/>
              </a:rPr>
              <a:t>DPA</a:t>
            </a:r>
          </a:p>
          <a:p>
            <a:r>
              <a:rPr lang="en-US" sz="1900" dirty="0" err="1" smtClean="0">
                <a:solidFill>
                  <a:schemeClr val="tx1"/>
                </a:solidFill>
                <a:latin typeface="Book Antiqua" pitchFamily="18" charset="0"/>
              </a:rPr>
              <a:t>Colegio</a:t>
            </a:r>
            <a:r>
              <a:rPr lang="en-US" sz="1900" dirty="0" smtClean="0">
                <a:solidFill>
                  <a:schemeClr val="tx1"/>
                </a:solidFill>
                <a:latin typeface="Book Antiqua" pitchFamily="18" charset="0"/>
              </a:rPr>
              <a:t> de San Juan de </a:t>
            </a:r>
            <a:r>
              <a:rPr lang="en-US" sz="1900" dirty="0" err="1" smtClean="0">
                <a:solidFill>
                  <a:schemeClr val="tx1"/>
                </a:solidFill>
                <a:latin typeface="Book Antiqua" pitchFamily="18" charset="0"/>
              </a:rPr>
              <a:t>Letran</a:t>
            </a:r>
            <a:r>
              <a:rPr lang="en-US" sz="1900" dirty="0" smtClean="0">
                <a:solidFill>
                  <a:schemeClr val="tx1"/>
                </a:solidFill>
                <a:latin typeface="Book Antiqua" pitchFamily="18" charset="0"/>
              </a:rPr>
              <a:t>, Graduate School – </a:t>
            </a:r>
            <a:r>
              <a:rPr lang="en-US" sz="1900" dirty="0" err="1" smtClean="0">
                <a:solidFill>
                  <a:schemeClr val="tx1"/>
                </a:solidFill>
                <a:latin typeface="Book Antiqua" pitchFamily="18" charset="0"/>
              </a:rPr>
              <a:t>Intramuros</a:t>
            </a:r>
            <a:r>
              <a:rPr lang="en-US" sz="1900" dirty="0" smtClean="0">
                <a:solidFill>
                  <a:schemeClr val="tx1"/>
                </a:solidFill>
                <a:latin typeface="Book Antiqua" pitchFamily="18" charset="0"/>
              </a:rPr>
              <a:t>, City of Manila</a:t>
            </a:r>
          </a:p>
          <a:p>
            <a:r>
              <a:rPr lang="en-US" sz="1900" dirty="0" smtClean="0">
                <a:solidFill>
                  <a:schemeClr val="tx1"/>
                </a:solidFill>
                <a:latin typeface="Book Antiqua" pitchFamily="18" charset="0"/>
              </a:rPr>
              <a:t>Office of Senator Francis </a:t>
            </a:r>
            <a:r>
              <a:rPr lang="en-US" sz="1900" dirty="0" err="1" smtClean="0">
                <a:solidFill>
                  <a:schemeClr val="tx1"/>
                </a:solidFill>
                <a:latin typeface="Book Antiqua" pitchFamily="18" charset="0"/>
              </a:rPr>
              <a:t>Pangilinan</a:t>
            </a:r>
            <a:r>
              <a:rPr lang="en-US" sz="1900" dirty="0" smtClean="0">
                <a:solidFill>
                  <a:schemeClr val="tx1"/>
                </a:solidFill>
                <a:latin typeface="Book Antiqua" pitchFamily="18" charset="0"/>
              </a:rPr>
              <a:t>, Senate of the Philippines, Pasay City</a:t>
            </a:r>
          </a:p>
          <a:p>
            <a:r>
              <a:rPr lang="en-US" sz="1900" dirty="0" smtClean="0">
                <a:solidFill>
                  <a:schemeClr val="tx1"/>
                </a:solidFill>
                <a:latin typeface="Book Antiqua" pitchFamily="18" charset="0"/>
              </a:rPr>
              <a:t>Asiapro Multipurpose Cooperative,  Pasig City</a:t>
            </a:r>
          </a:p>
          <a:p>
            <a:endParaRPr lang="en-US" sz="1900" dirty="0" smtClean="0">
              <a:solidFill>
                <a:schemeClr val="tx1"/>
              </a:solidFill>
              <a:latin typeface="Book Antiqua" pitchFamily="18" charset="0"/>
            </a:endParaRPr>
          </a:p>
          <a:p>
            <a:r>
              <a:rPr lang="en-US" sz="1500" dirty="0" smtClean="0">
                <a:solidFill>
                  <a:schemeClr val="tx1">
                    <a:lumMod val="65000"/>
                    <a:lumOff val="35000"/>
                  </a:schemeClr>
                </a:solidFill>
                <a:latin typeface="Book Antiqua" pitchFamily="18" charset="0"/>
              </a:rPr>
              <a:t>October 5, 2018</a:t>
            </a:r>
          </a:p>
          <a:p>
            <a:r>
              <a:rPr lang="en-US" sz="1500" dirty="0" smtClean="0">
                <a:solidFill>
                  <a:schemeClr val="tx1">
                    <a:lumMod val="65000"/>
                    <a:lumOff val="35000"/>
                  </a:schemeClr>
                </a:solidFill>
                <a:latin typeface="Book Antiqua" pitchFamily="18" charset="0"/>
              </a:rPr>
              <a:t>Panel 6: Civil Society (14:00-16:00)</a:t>
            </a:r>
            <a:endParaRPr lang="en-PH" sz="1500" dirty="0">
              <a:solidFill>
                <a:schemeClr val="tx1">
                  <a:lumMod val="65000"/>
                  <a:lumOff val="35000"/>
                </a:schemeClr>
              </a:solidFill>
              <a:latin typeface="Book Antiqua" pitchFamily="18" charset="0"/>
            </a:endParaRPr>
          </a:p>
        </p:txBody>
      </p:sp>
      <p:sp>
        <p:nvSpPr>
          <p:cNvPr id="5" name="Slide Number Placeholder 4"/>
          <p:cNvSpPr>
            <a:spLocks noGrp="1"/>
          </p:cNvSpPr>
          <p:nvPr>
            <p:ph type="sldNum" sz="quarter" idx="12"/>
          </p:nvPr>
        </p:nvSpPr>
        <p:spPr/>
        <p:txBody>
          <a:bodyPr/>
          <a:lstStyle/>
          <a:p>
            <a:fld id="{D1B73579-C6D2-4B32-8B3B-67F261E3BB14}" type="slidenum">
              <a:rPr lang="en-PH" b="1" smtClean="0">
                <a:latin typeface="Book Antiqua" pitchFamily="18" charset="0"/>
              </a:rPr>
              <a:t>1</a:t>
            </a:fld>
            <a:endParaRPr lang="en-PH" b="1" dirty="0">
              <a:latin typeface="Book Antiqua" pitchFamily="18" charset="0"/>
            </a:endParaRPr>
          </a:p>
        </p:txBody>
      </p:sp>
    </p:spTree>
    <p:extLst>
      <p:ext uri="{BB962C8B-B14F-4D97-AF65-F5344CB8AC3E}">
        <p14:creationId xmlns:p14="http://schemas.microsoft.com/office/powerpoint/2010/main" val="34068104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4300" b="1" dirty="0">
                <a:latin typeface="Book Antiqua" pitchFamily="18" charset="0"/>
                <a:cs typeface="Arial" pitchFamily="34" charset="0"/>
              </a:rPr>
              <a:t>Motivations for the Study</a:t>
            </a:r>
            <a:endParaRPr lang="en-PH" sz="4300" dirty="0">
              <a:latin typeface="Book Antiqua" pitchFamily="18" charset="0"/>
              <a:cs typeface="Arial" pitchFamily="34"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867049413"/>
              </p:ext>
            </p:extLst>
          </p:nvPr>
        </p:nvGraphicFramePr>
        <p:xfrm>
          <a:off x="76200" y="1219200"/>
          <a:ext cx="89916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D1B73579-C6D2-4B32-8B3B-67F261E3BB14}" type="slidenum">
              <a:rPr lang="en-PH" smtClean="0"/>
              <a:t>2</a:t>
            </a:fld>
            <a:endParaRPr lang="en-PH"/>
          </a:p>
        </p:txBody>
      </p:sp>
    </p:spTree>
    <p:extLst>
      <p:ext uri="{BB962C8B-B14F-4D97-AF65-F5344CB8AC3E}">
        <p14:creationId xmlns:p14="http://schemas.microsoft.com/office/powerpoint/2010/main" val="12465546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500" b="1" dirty="0">
                <a:latin typeface="Book Antiqua" pitchFamily="18" charset="0"/>
              </a:rPr>
              <a:t>Social innovation and the third sector</a:t>
            </a:r>
            <a:endParaRPr lang="en-PH" sz="3500" dirty="0"/>
          </a:p>
        </p:txBody>
      </p:sp>
      <p:sp>
        <p:nvSpPr>
          <p:cNvPr id="3" name="Content Placeholder 2"/>
          <p:cNvSpPr>
            <a:spLocks noGrp="1"/>
          </p:cNvSpPr>
          <p:nvPr>
            <p:ph idx="1"/>
          </p:nvPr>
        </p:nvSpPr>
        <p:spPr>
          <a:xfrm>
            <a:off x="304800" y="1600200"/>
            <a:ext cx="8458200" cy="5029200"/>
          </a:xfrm>
        </p:spPr>
        <p:txBody>
          <a:bodyPr>
            <a:normAutofit fontScale="92500" lnSpcReduction="10000"/>
          </a:bodyPr>
          <a:lstStyle/>
          <a:p>
            <a:pPr algn="just"/>
            <a:r>
              <a:rPr lang="en-PH" sz="2900" dirty="0">
                <a:latin typeface="Book Antiqua" pitchFamily="18" charset="0"/>
              </a:rPr>
              <a:t>Theoretical </a:t>
            </a:r>
            <a:r>
              <a:rPr lang="en-PH" sz="2900" dirty="0" smtClean="0">
                <a:latin typeface="Book Antiqua" pitchFamily="18" charset="0"/>
              </a:rPr>
              <a:t>inquiry </a:t>
            </a:r>
            <a:r>
              <a:rPr lang="en-PH" sz="2900" dirty="0">
                <a:latin typeface="Book Antiqua" pitchFamily="18" charset="0"/>
              </a:rPr>
              <a:t>and </a:t>
            </a:r>
            <a:r>
              <a:rPr lang="en-PH" sz="2900" dirty="0" smtClean="0">
                <a:latin typeface="Book Antiqua" pitchFamily="18" charset="0"/>
              </a:rPr>
              <a:t>reflection </a:t>
            </a:r>
            <a:r>
              <a:rPr lang="en-PH" sz="2900" dirty="0">
                <a:latin typeface="Book Antiqua" pitchFamily="18" charset="0"/>
              </a:rPr>
              <a:t>for </a:t>
            </a:r>
            <a:r>
              <a:rPr lang="en-PH" sz="2900" dirty="0" smtClean="0">
                <a:latin typeface="Book Antiqua" pitchFamily="18" charset="0"/>
              </a:rPr>
              <a:t>selected countries </a:t>
            </a:r>
            <a:r>
              <a:rPr lang="en-PH" sz="2900" dirty="0">
                <a:latin typeface="Book Antiqua" pitchFamily="18" charset="0"/>
              </a:rPr>
              <a:t>in </a:t>
            </a:r>
            <a:r>
              <a:rPr lang="en-PH" sz="2900" dirty="0" smtClean="0">
                <a:latin typeface="Book Antiqua" pitchFamily="18" charset="0"/>
              </a:rPr>
              <a:t>post-Soviet </a:t>
            </a:r>
            <a:r>
              <a:rPr lang="en-PH" sz="2900" dirty="0">
                <a:latin typeface="Book Antiqua" pitchFamily="18" charset="0"/>
              </a:rPr>
              <a:t>Eurasia</a:t>
            </a:r>
            <a:endParaRPr lang="en-PH" sz="2900" dirty="0" smtClean="0">
              <a:latin typeface="Book Antiqua" pitchFamily="18" charset="0"/>
            </a:endParaRPr>
          </a:p>
          <a:p>
            <a:endParaRPr lang="en-PH" sz="2900" dirty="0" smtClean="0">
              <a:latin typeface="Book Antiqua" pitchFamily="18" charset="0"/>
            </a:endParaRPr>
          </a:p>
          <a:p>
            <a:pPr lvl="1" algn="just"/>
            <a:r>
              <a:rPr lang="en-US" sz="2900" dirty="0">
                <a:latin typeface="Book Antiqua" pitchFamily="18" charset="0"/>
              </a:rPr>
              <a:t>What was the role of the third sector in the development of a social innovation in health in a local government unit</a:t>
            </a:r>
            <a:r>
              <a:rPr lang="en-US" sz="2900" dirty="0" smtClean="0">
                <a:latin typeface="Book Antiqua" pitchFamily="18" charset="0"/>
              </a:rPr>
              <a:t>?</a:t>
            </a:r>
          </a:p>
          <a:p>
            <a:pPr lvl="2" algn="just"/>
            <a:r>
              <a:rPr lang="en-PH" dirty="0" smtClean="0">
                <a:latin typeface="Book Antiqua" pitchFamily="18" charset="0"/>
                <a:ea typeface="Calibri"/>
                <a:cs typeface="Times New Roman"/>
              </a:rPr>
              <a:t>This will </a:t>
            </a:r>
            <a:r>
              <a:rPr lang="en-PH" dirty="0">
                <a:latin typeface="Book Antiqua" pitchFamily="18" charset="0"/>
                <a:ea typeface="Calibri"/>
                <a:cs typeface="Times New Roman"/>
              </a:rPr>
              <a:t>hopefully lead to the acknowledgement of the seeming significant role of the third sector in the development of a SI in health in a local government unit in selected countries in post-Soviet </a:t>
            </a:r>
            <a:r>
              <a:rPr lang="en-PH" dirty="0" smtClean="0">
                <a:latin typeface="Book Antiqua" pitchFamily="18" charset="0"/>
                <a:ea typeface="Calibri"/>
                <a:cs typeface="Times New Roman"/>
              </a:rPr>
              <a:t>Eurasia.</a:t>
            </a:r>
          </a:p>
          <a:p>
            <a:pPr lvl="2" algn="just"/>
            <a:r>
              <a:rPr lang="en-PH" dirty="0" smtClean="0">
                <a:latin typeface="Book Antiqua" pitchFamily="18" charset="0"/>
                <a:ea typeface="Calibri"/>
                <a:cs typeface="Times New Roman"/>
              </a:rPr>
              <a:t>This will </a:t>
            </a:r>
            <a:r>
              <a:rPr lang="en-PH" dirty="0">
                <a:latin typeface="Book Antiqua" pitchFamily="18" charset="0"/>
                <a:ea typeface="Calibri"/>
                <a:cs typeface="Times New Roman"/>
              </a:rPr>
              <a:t>hopefully stir discussion on third sector involvement such as the likes of Mahalla in Uzbekistan to contribute to the development of more innovative health services</a:t>
            </a:r>
            <a:r>
              <a:rPr lang="en-PH" dirty="0" smtClean="0">
                <a:latin typeface="Book Antiqua" pitchFamily="18" charset="0"/>
                <a:ea typeface="Calibri"/>
                <a:cs typeface="Times New Roman"/>
              </a:rPr>
              <a:t>.</a:t>
            </a:r>
            <a:endParaRPr lang="en-PH" dirty="0">
              <a:latin typeface="Book Antiqua" pitchFamily="18" charset="0"/>
              <a:ea typeface="Calibri"/>
              <a:cs typeface="Times New Roman"/>
            </a:endParaRPr>
          </a:p>
        </p:txBody>
      </p:sp>
      <p:sp>
        <p:nvSpPr>
          <p:cNvPr id="4" name="Slide Number Placeholder 3"/>
          <p:cNvSpPr>
            <a:spLocks noGrp="1"/>
          </p:cNvSpPr>
          <p:nvPr>
            <p:ph type="sldNum" sz="quarter" idx="12"/>
          </p:nvPr>
        </p:nvSpPr>
        <p:spPr/>
        <p:txBody>
          <a:bodyPr/>
          <a:lstStyle/>
          <a:p>
            <a:fld id="{D1B73579-C6D2-4B32-8B3B-67F261E3BB14}" type="slidenum">
              <a:rPr lang="en-PH" smtClean="0"/>
              <a:t>3</a:t>
            </a:fld>
            <a:endParaRPr lang="en-PH" dirty="0"/>
          </a:p>
        </p:txBody>
      </p:sp>
    </p:spTree>
    <p:extLst>
      <p:ext uri="{BB962C8B-B14F-4D97-AF65-F5344CB8AC3E}">
        <p14:creationId xmlns:p14="http://schemas.microsoft.com/office/powerpoint/2010/main" val="1697210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Book Antiqua" pitchFamily="18" charset="0"/>
              </a:rPr>
              <a:t>Social capital and social innovation</a:t>
            </a:r>
            <a:endParaRPr lang="en-PH" sz="3500" dirty="0"/>
          </a:p>
        </p:txBody>
      </p:sp>
      <p:sp>
        <p:nvSpPr>
          <p:cNvPr id="3" name="Content Placeholder 2"/>
          <p:cNvSpPr>
            <a:spLocks noGrp="1"/>
          </p:cNvSpPr>
          <p:nvPr>
            <p:ph idx="1"/>
          </p:nvPr>
        </p:nvSpPr>
        <p:spPr>
          <a:xfrm>
            <a:off x="304800" y="1447800"/>
            <a:ext cx="8610600" cy="5105400"/>
          </a:xfrm>
        </p:spPr>
        <p:txBody>
          <a:bodyPr>
            <a:noAutofit/>
          </a:bodyPr>
          <a:lstStyle/>
          <a:p>
            <a:pPr algn="just"/>
            <a:r>
              <a:rPr lang="en-PH" sz="2700" dirty="0">
                <a:latin typeface="Book Antiqua" pitchFamily="18" charset="0"/>
              </a:rPr>
              <a:t>Theoretical inquiry and reflection for selected </a:t>
            </a:r>
            <a:r>
              <a:rPr lang="en-PH" sz="2700" dirty="0" smtClean="0">
                <a:latin typeface="Book Antiqua" pitchFamily="18" charset="0"/>
              </a:rPr>
              <a:t>countries </a:t>
            </a:r>
            <a:r>
              <a:rPr lang="en-PH" sz="2700" dirty="0">
                <a:latin typeface="Book Antiqua" pitchFamily="18" charset="0"/>
              </a:rPr>
              <a:t>in </a:t>
            </a:r>
            <a:r>
              <a:rPr lang="en-PH" sz="2700" dirty="0" smtClean="0">
                <a:latin typeface="Book Antiqua" pitchFamily="18" charset="0"/>
              </a:rPr>
              <a:t>post-Soviet </a:t>
            </a:r>
            <a:r>
              <a:rPr lang="en-PH" sz="2700" dirty="0">
                <a:latin typeface="Book Antiqua" pitchFamily="18" charset="0"/>
              </a:rPr>
              <a:t>Eurasia</a:t>
            </a:r>
            <a:endParaRPr lang="en-PH" sz="2700" dirty="0" smtClean="0">
              <a:latin typeface="Book Antiqua" pitchFamily="18" charset="0"/>
            </a:endParaRPr>
          </a:p>
          <a:p>
            <a:endParaRPr lang="en-PH" sz="2700" dirty="0" smtClean="0">
              <a:latin typeface="Book Antiqua" pitchFamily="18" charset="0"/>
            </a:endParaRPr>
          </a:p>
          <a:p>
            <a:pPr lvl="1" algn="just"/>
            <a:r>
              <a:rPr lang="en-PH" sz="2700" dirty="0">
                <a:latin typeface="Book Antiqua" pitchFamily="18" charset="0"/>
              </a:rPr>
              <a:t>Was social capital (defined by trust and networks that promote, facilitate, and maintain collective action for a mutual development purpose) formed as the social innovation in health was evolving</a:t>
            </a:r>
            <a:r>
              <a:rPr lang="en-PH" sz="2700" dirty="0" smtClean="0">
                <a:latin typeface="Book Antiqua" pitchFamily="18" charset="0"/>
              </a:rPr>
              <a:t>?</a:t>
            </a:r>
          </a:p>
          <a:p>
            <a:pPr lvl="2" algn="just"/>
            <a:r>
              <a:rPr lang="en-PH" sz="2500" dirty="0" smtClean="0">
                <a:latin typeface="Book Antiqua" pitchFamily="18" charset="0"/>
                <a:ea typeface="Calibri"/>
                <a:cs typeface="Times New Roman"/>
              </a:rPr>
              <a:t>This question </a:t>
            </a:r>
            <a:r>
              <a:rPr lang="en-PH" sz="2500" dirty="0">
                <a:latin typeface="Book Antiqua" pitchFamily="18" charset="0"/>
                <a:ea typeface="Calibri"/>
                <a:cs typeface="Times New Roman"/>
              </a:rPr>
              <a:t>is significant to selected countries in post-Soviet Eurasia if studies on determining existence of SC in health as well as studies locating SC in SI in health will be pursued in the future</a:t>
            </a:r>
            <a:r>
              <a:rPr lang="en-PH" sz="2500" dirty="0" smtClean="0">
                <a:latin typeface="Book Antiqua" pitchFamily="18" charset="0"/>
                <a:ea typeface="Calibri"/>
                <a:cs typeface="Times New Roman"/>
              </a:rPr>
              <a:t>.</a:t>
            </a:r>
            <a:endParaRPr lang="en-PH" sz="2500" dirty="0">
              <a:latin typeface="Book Antiqua" pitchFamily="18" charset="0"/>
              <a:ea typeface="Calibri"/>
              <a:cs typeface="Times New Roman"/>
            </a:endParaRPr>
          </a:p>
        </p:txBody>
      </p:sp>
      <p:sp>
        <p:nvSpPr>
          <p:cNvPr id="4" name="Slide Number Placeholder 3"/>
          <p:cNvSpPr>
            <a:spLocks noGrp="1"/>
          </p:cNvSpPr>
          <p:nvPr>
            <p:ph type="sldNum" sz="quarter" idx="12"/>
          </p:nvPr>
        </p:nvSpPr>
        <p:spPr/>
        <p:txBody>
          <a:bodyPr/>
          <a:lstStyle/>
          <a:p>
            <a:fld id="{D1B73579-C6D2-4B32-8B3B-67F261E3BB14}" type="slidenum">
              <a:rPr lang="en-PH" smtClean="0"/>
              <a:t>4</a:t>
            </a:fld>
            <a:endParaRPr lang="en-PH"/>
          </a:p>
        </p:txBody>
      </p:sp>
    </p:spTree>
    <p:extLst>
      <p:ext uri="{BB962C8B-B14F-4D97-AF65-F5344CB8AC3E}">
        <p14:creationId xmlns:p14="http://schemas.microsoft.com/office/powerpoint/2010/main" val="33893204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a:latin typeface="Book Antiqua" pitchFamily="18" charset="0"/>
              </a:rPr>
              <a:t>The public sphere and third sector involvement in social innovation</a:t>
            </a:r>
            <a:endParaRPr lang="en-PH" sz="3500" dirty="0"/>
          </a:p>
        </p:txBody>
      </p:sp>
      <p:sp>
        <p:nvSpPr>
          <p:cNvPr id="3" name="Content Placeholder 2"/>
          <p:cNvSpPr>
            <a:spLocks noGrp="1"/>
          </p:cNvSpPr>
          <p:nvPr>
            <p:ph idx="1"/>
          </p:nvPr>
        </p:nvSpPr>
        <p:spPr>
          <a:xfrm>
            <a:off x="152400" y="1600200"/>
            <a:ext cx="8839200" cy="5029200"/>
          </a:xfrm>
        </p:spPr>
        <p:txBody>
          <a:bodyPr>
            <a:noAutofit/>
          </a:bodyPr>
          <a:lstStyle/>
          <a:p>
            <a:pPr algn="just"/>
            <a:r>
              <a:rPr lang="en-PH" sz="2100" dirty="0">
                <a:latin typeface="Book Antiqua" pitchFamily="18" charset="0"/>
              </a:rPr>
              <a:t>Theoretical inquiry and reflection for selected </a:t>
            </a:r>
            <a:r>
              <a:rPr lang="en-PH" sz="2100" dirty="0" smtClean="0">
                <a:latin typeface="Book Antiqua" pitchFamily="18" charset="0"/>
              </a:rPr>
              <a:t>countries </a:t>
            </a:r>
            <a:r>
              <a:rPr lang="en-PH" sz="2100" dirty="0">
                <a:latin typeface="Book Antiqua" pitchFamily="18" charset="0"/>
              </a:rPr>
              <a:t>in </a:t>
            </a:r>
            <a:r>
              <a:rPr lang="en-PH" sz="2100" dirty="0" smtClean="0">
                <a:latin typeface="Book Antiqua" pitchFamily="18" charset="0"/>
              </a:rPr>
              <a:t>post-Soviet </a:t>
            </a:r>
            <a:r>
              <a:rPr lang="en-PH" sz="2100" dirty="0">
                <a:latin typeface="Book Antiqua" pitchFamily="18" charset="0"/>
              </a:rPr>
              <a:t>Eurasia</a:t>
            </a:r>
            <a:endParaRPr lang="en-PH" sz="2100" dirty="0" smtClean="0">
              <a:latin typeface="Book Antiqua" pitchFamily="18" charset="0"/>
            </a:endParaRPr>
          </a:p>
          <a:p>
            <a:pPr lvl="1" algn="just"/>
            <a:r>
              <a:rPr lang="en-PH" sz="2100" dirty="0" smtClean="0">
                <a:latin typeface="Book Antiqua" pitchFamily="18" charset="0"/>
              </a:rPr>
              <a:t>What </a:t>
            </a:r>
            <a:r>
              <a:rPr lang="en-PH" sz="2100" dirty="0">
                <a:latin typeface="Book Antiqua" pitchFamily="18" charset="0"/>
              </a:rPr>
              <a:t>enabling/mediating mechanisms facilitated the processes of social innovation and social capital formation and third sector involvement in the social innovation on health? Can this space where the dynamics among the interaction of these processes be considered public spheres where third sector involvement can possibly be highlighted in development</a:t>
            </a:r>
            <a:r>
              <a:rPr lang="en-PH" sz="2100" dirty="0" smtClean="0">
                <a:latin typeface="Book Antiqua" pitchFamily="18" charset="0"/>
              </a:rPr>
              <a:t>?</a:t>
            </a:r>
          </a:p>
          <a:p>
            <a:pPr lvl="2" algn="just"/>
            <a:r>
              <a:rPr lang="en-PH" sz="1900" dirty="0">
                <a:latin typeface="Book Antiqua" pitchFamily="18" charset="0"/>
                <a:ea typeface="Calibri"/>
                <a:cs typeface="Times New Roman"/>
              </a:rPr>
              <a:t>The findings regarding the enabling mechanisms can hopefully contribute to future researches in post-Soviet Eurasia especially in cases on enabling/mediating mechanisms facilitating the processes of SI and SC formation and third sector involvement in the SI on health. </a:t>
            </a:r>
            <a:endParaRPr lang="en-PH" sz="1900" dirty="0" smtClean="0">
              <a:latin typeface="Book Antiqua" pitchFamily="18" charset="0"/>
              <a:ea typeface="Calibri"/>
              <a:cs typeface="Times New Roman"/>
            </a:endParaRPr>
          </a:p>
          <a:p>
            <a:pPr lvl="2" algn="just"/>
            <a:r>
              <a:rPr lang="en-PH" sz="1900" dirty="0" smtClean="0">
                <a:latin typeface="Book Antiqua" pitchFamily="18" charset="0"/>
                <a:ea typeface="Calibri"/>
                <a:cs typeface="Times New Roman"/>
              </a:rPr>
              <a:t>Also </a:t>
            </a:r>
            <a:r>
              <a:rPr lang="en-PH" sz="1900" dirty="0">
                <a:latin typeface="Book Antiqua" pitchFamily="18" charset="0"/>
                <a:ea typeface="Calibri"/>
                <a:cs typeface="Times New Roman"/>
              </a:rPr>
              <a:t>for purposes of future research, considering that in countries like Kazakhstan and </a:t>
            </a:r>
            <a:r>
              <a:rPr lang="en-PH" sz="1900" dirty="0" err="1">
                <a:latin typeface="Book Antiqua" pitchFamily="18" charset="0"/>
                <a:ea typeface="Calibri"/>
                <a:cs typeface="Times New Roman"/>
              </a:rPr>
              <a:t>Kyrgyztan</a:t>
            </a:r>
            <a:r>
              <a:rPr lang="en-PH" sz="1900" dirty="0">
                <a:latin typeface="Book Antiqua" pitchFamily="18" charset="0"/>
                <a:ea typeface="Calibri"/>
                <a:cs typeface="Times New Roman"/>
              </a:rPr>
              <a:t> there are </a:t>
            </a:r>
            <a:r>
              <a:rPr lang="en-PH" sz="1900" dirty="0" smtClean="0">
                <a:latin typeface="Book Antiqua" pitchFamily="18" charset="0"/>
                <a:ea typeface="Calibri"/>
                <a:cs typeface="Times New Roman"/>
              </a:rPr>
              <a:t>cases </a:t>
            </a:r>
            <a:r>
              <a:rPr lang="en-PH" sz="1900" dirty="0">
                <a:latin typeface="Book Antiqua" pitchFamily="18" charset="0"/>
                <a:ea typeface="Calibri"/>
                <a:cs typeface="Times New Roman"/>
              </a:rPr>
              <a:t>on innovation and third sector involvements in health as documented by </a:t>
            </a:r>
            <a:r>
              <a:rPr lang="en-PH" sz="1900" dirty="0" err="1">
                <a:latin typeface="Book Antiqua" pitchFamily="18" charset="0"/>
                <a:ea typeface="Calibri"/>
                <a:cs typeface="Times New Roman"/>
              </a:rPr>
              <a:t>Jütting</a:t>
            </a:r>
            <a:r>
              <a:rPr lang="en-PH" sz="1900" dirty="0">
                <a:latin typeface="Book Antiqua" pitchFamily="18" charset="0"/>
                <a:ea typeface="Calibri"/>
                <a:cs typeface="Times New Roman"/>
              </a:rPr>
              <a:t> (1999</a:t>
            </a:r>
            <a:r>
              <a:rPr lang="en-PH" sz="1900" dirty="0" smtClean="0">
                <a:latin typeface="Book Antiqua" pitchFamily="18" charset="0"/>
                <a:ea typeface="Calibri"/>
                <a:cs typeface="Times New Roman"/>
              </a:rPr>
              <a:t>).</a:t>
            </a:r>
            <a:endParaRPr lang="en-PH" sz="1900" dirty="0">
              <a:latin typeface="Book Antiqua" pitchFamily="18" charset="0"/>
              <a:ea typeface="Calibri"/>
              <a:cs typeface="Times New Roman"/>
            </a:endParaRPr>
          </a:p>
        </p:txBody>
      </p:sp>
      <p:sp>
        <p:nvSpPr>
          <p:cNvPr id="4" name="Slide Number Placeholder 3"/>
          <p:cNvSpPr>
            <a:spLocks noGrp="1"/>
          </p:cNvSpPr>
          <p:nvPr>
            <p:ph type="sldNum" sz="quarter" idx="12"/>
          </p:nvPr>
        </p:nvSpPr>
        <p:spPr/>
        <p:txBody>
          <a:bodyPr/>
          <a:lstStyle/>
          <a:p>
            <a:fld id="{D1B73579-C6D2-4B32-8B3B-67F261E3BB14}" type="slidenum">
              <a:rPr lang="en-PH" smtClean="0"/>
              <a:t>5</a:t>
            </a:fld>
            <a:endParaRPr lang="en-PH"/>
          </a:p>
        </p:txBody>
      </p:sp>
    </p:spTree>
    <p:extLst>
      <p:ext uri="{BB962C8B-B14F-4D97-AF65-F5344CB8AC3E}">
        <p14:creationId xmlns:p14="http://schemas.microsoft.com/office/powerpoint/2010/main" val="35593513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579438"/>
            <a:ext cx="8686800" cy="868362"/>
          </a:xfrm>
        </p:spPr>
        <p:txBody>
          <a:bodyPr>
            <a:noAutofit/>
          </a:bodyPr>
          <a:lstStyle/>
          <a:p>
            <a:r>
              <a:rPr lang="en-US" sz="3200" b="1" dirty="0">
                <a:latin typeface="Book Antiqua" pitchFamily="18" charset="0"/>
              </a:rPr>
              <a:t>Locus of the study: The Pockets of Social Innovation in </a:t>
            </a:r>
            <a:r>
              <a:rPr lang="en-US" sz="3200" b="1" dirty="0" smtClean="0">
                <a:latin typeface="Book Antiqua" pitchFamily="18" charset="0"/>
              </a:rPr>
              <a:t>Health</a:t>
            </a:r>
            <a:endParaRPr lang="en-PH" sz="3200" dirty="0">
              <a:latin typeface="Book Antiqua" pitchFamily="18" charset="0"/>
            </a:endParaRPr>
          </a:p>
        </p:txBody>
      </p:sp>
      <p:sp>
        <p:nvSpPr>
          <p:cNvPr id="4" name="Content Placeholder 2"/>
          <p:cNvSpPr txBox="1">
            <a:spLocks/>
          </p:cNvSpPr>
          <p:nvPr/>
        </p:nvSpPr>
        <p:spPr>
          <a:xfrm>
            <a:off x="533400" y="2133600"/>
            <a:ext cx="8077200" cy="41148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US" sz="2800" dirty="0" smtClean="0">
                <a:latin typeface="Book Antiqua" pitchFamily="18" charset="0"/>
              </a:rPr>
              <a:t>Women’s </a:t>
            </a:r>
            <a:r>
              <a:rPr lang="en-US" sz="2800" dirty="0">
                <a:latin typeface="Book Antiqua" pitchFamily="18" charset="0"/>
              </a:rPr>
              <a:t>Health Team (WHT) is one of the pockets of social innovation </a:t>
            </a:r>
            <a:r>
              <a:rPr lang="en-US" sz="2800" dirty="0" smtClean="0">
                <a:latin typeface="Book Antiqua" pitchFamily="18" charset="0"/>
              </a:rPr>
              <a:t>in </a:t>
            </a:r>
            <a:r>
              <a:rPr lang="en-US" sz="2800" dirty="0">
                <a:latin typeface="Book Antiqua" pitchFamily="18" charset="0"/>
              </a:rPr>
              <a:t>the province of </a:t>
            </a:r>
            <a:r>
              <a:rPr lang="en-US" sz="2800" dirty="0" err="1">
                <a:latin typeface="Book Antiqua" pitchFamily="18" charset="0"/>
              </a:rPr>
              <a:t>Surigao</a:t>
            </a:r>
            <a:r>
              <a:rPr lang="en-US" sz="2800" dirty="0">
                <a:latin typeface="Book Antiqua" pitchFamily="18" charset="0"/>
              </a:rPr>
              <a:t> del </a:t>
            </a:r>
            <a:r>
              <a:rPr lang="en-US" sz="2800" dirty="0" smtClean="0">
                <a:latin typeface="Book Antiqua" pitchFamily="18" charset="0"/>
              </a:rPr>
              <a:t>Sur, Philippines</a:t>
            </a:r>
          </a:p>
          <a:p>
            <a:pPr algn="just"/>
            <a:endParaRPr lang="en-US" sz="2800" dirty="0" smtClean="0">
              <a:latin typeface="Book Antiqua" pitchFamily="18" charset="0"/>
            </a:endParaRPr>
          </a:p>
          <a:p>
            <a:pPr algn="just"/>
            <a:r>
              <a:rPr lang="en-US" sz="2800" dirty="0" smtClean="0">
                <a:latin typeface="Book Antiqua" pitchFamily="18" charset="0"/>
              </a:rPr>
              <a:t>WHT is </a:t>
            </a:r>
            <a:r>
              <a:rPr lang="en-US" sz="2800" dirty="0">
                <a:latin typeface="Book Antiqua" pitchFamily="18" charset="0"/>
              </a:rPr>
              <a:t>considered </a:t>
            </a:r>
            <a:r>
              <a:rPr lang="en-US" sz="2800" dirty="0" smtClean="0">
                <a:latin typeface="Book Antiqua" pitchFamily="18" charset="0"/>
              </a:rPr>
              <a:t>a social </a:t>
            </a:r>
            <a:r>
              <a:rPr lang="en-US" sz="2800" dirty="0">
                <a:latin typeface="Book Antiqua" pitchFamily="18" charset="0"/>
              </a:rPr>
              <a:t>innovation in </a:t>
            </a:r>
            <a:r>
              <a:rPr lang="en-US" sz="2800" dirty="0" smtClean="0">
                <a:latin typeface="Book Antiqua" pitchFamily="18" charset="0"/>
              </a:rPr>
              <a:t>health (Gallardo, 2014)</a:t>
            </a:r>
          </a:p>
        </p:txBody>
      </p:sp>
      <p:sp>
        <p:nvSpPr>
          <p:cNvPr id="3" name="Slide Number Placeholder 2"/>
          <p:cNvSpPr>
            <a:spLocks noGrp="1"/>
          </p:cNvSpPr>
          <p:nvPr>
            <p:ph type="sldNum" sz="quarter" idx="12"/>
          </p:nvPr>
        </p:nvSpPr>
        <p:spPr/>
        <p:txBody>
          <a:bodyPr/>
          <a:lstStyle/>
          <a:p>
            <a:fld id="{D1B73579-C6D2-4B32-8B3B-67F261E3BB14}" type="slidenum">
              <a:rPr lang="en-PH" smtClean="0"/>
              <a:t>6</a:t>
            </a:fld>
            <a:endParaRPr lang="en-PH"/>
          </a:p>
        </p:txBody>
      </p:sp>
    </p:spTree>
    <p:extLst>
      <p:ext uri="{BB962C8B-B14F-4D97-AF65-F5344CB8AC3E}">
        <p14:creationId xmlns:p14="http://schemas.microsoft.com/office/powerpoint/2010/main" val="801220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b="1" dirty="0" smtClean="0">
                <a:latin typeface="Book Antiqua" pitchFamily="18" charset="0"/>
              </a:rPr>
              <a:t>Findings </a:t>
            </a:r>
            <a:r>
              <a:rPr lang="en-US" b="1" dirty="0">
                <a:latin typeface="Book Antiqua" pitchFamily="18" charset="0"/>
              </a:rPr>
              <a:t>and </a:t>
            </a:r>
            <a:r>
              <a:rPr lang="en-US" b="1" dirty="0" smtClean="0">
                <a:latin typeface="Book Antiqua" pitchFamily="18" charset="0"/>
              </a:rPr>
              <a:t>Analysis</a:t>
            </a:r>
            <a:endParaRPr lang="en-PH" dirty="0">
              <a:latin typeface="Book Antiqua" pitchFamily="18" charset="0"/>
            </a:endParaRPr>
          </a:p>
        </p:txBody>
      </p:sp>
      <p:sp>
        <p:nvSpPr>
          <p:cNvPr id="3" name="Content Placeholder 2"/>
          <p:cNvSpPr>
            <a:spLocks noGrp="1"/>
          </p:cNvSpPr>
          <p:nvPr>
            <p:ph idx="1"/>
          </p:nvPr>
        </p:nvSpPr>
        <p:spPr>
          <a:xfrm>
            <a:off x="76200" y="1219200"/>
            <a:ext cx="8991600" cy="5410200"/>
          </a:xfrm>
        </p:spPr>
        <p:txBody>
          <a:bodyPr>
            <a:noAutofit/>
          </a:bodyPr>
          <a:lstStyle/>
          <a:p>
            <a:pPr marL="0" indent="0" algn="just">
              <a:buNone/>
            </a:pPr>
            <a:r>
              <a:rPr lang="en-US" sz="2600" b="1" dirty="0" smtClean="0">
                <a:latin typeface="Book Antiqua" pitchFamily="18" charset="0"/>
              </a:rPr>
              <a:t>Role </a:t>
            </a:r>
            <a:r>
              <a:rPr lang="en-US" sz="2600" b="1" dirty="0">
                <a:latin typeface="Book Antiqua" pitchFamily="18" charset="0"/>
              </a:rPr>
              <a:t>of the third sector in social </a:t>
            </a:r>
            <a:r>
              <a:rPr lang="en-US" sz="2600" b="1" dirty="0" smtClean="0">
                <a:latin typeface="Book Antiqua" pitchFamily="18" charset="0"/>
              </a:rPr>
              <a:t>innovation</a:t>
            </a:r>
          </a:p>
          <a:p>
            <a:pPr marL="914400" lvl="1" indent="-514350" algn="just"/>
            <a:r>
              <a:rPr lang="en-US" sz="2600" dirty="0" smtClean="0">
                <a:latin typeface="Book Antiqua" pitchFamily="18" charset="0"/>
              </a:rPr>
              <a:t>brought in the spirit of volunteerism</a:t>
            </a:r>
          </a:p>
          <a:p>
            <a:pPr marL="914400" lvl="1" indent="-514350" algn="just"/>
            <a:r>
              <a:rPr lang="en-US" sz="2600" dirty="0" smtClean="0">
                <a:latin typeface="Book Antiqua" pitchFamily="18" charset="0"/>
              </a:rPr>
              <a:t>served as </a:t>
            </a:r>
            <a:r>
              <a:rPr lang="en-US" sz="2600" dirty="0" err="1" smtClean="0">
                <a:latin typeface="Book Antiqua" pitchFamily="18" charset="0"/>
              </a:rPr>
              <a:t>frontliners</a:t>
            </a:r>
            <a:r>
              <a:rPr lang="en-US" sz="2600" dirty="0" smtClean="0">
                <a:latin typeface="Book Antiqua" pitchFamily="18" charset="0"/>
              </a:rPr>
              <a:t> </a:t>
            </a:r>
            <a:r>
              <a:rPr lang="en-US" sz="2600" dirty="0">
                <a:latin typeface="Book Antiqua" pitchFamily="18" charset="0"/>
              </a:rPr>
              <a:t>in collaboration and cooperation with the other members of the </a:t>
            </a:r>
            <a:r>
              <a:rPr lang="en-US" sz="2600" dirty="0" smtClean="0">
                <a:latin typeface="Book Antiqua" pitchFamily="18" charset="0"/>
              </a:rPr>
              <a:t>WHT</a:t>
            </a:r>
          </a:p>
          <a:p>
            <a:pPr marL="914400" lvl="1" indent="-514350" algn="just"/>
            <a:r>
              <a:rPr lang="en-US" sz="2600" dirty="0">
                <a:latin typeface="Book Antiqua" pitchFamily="18" charset="0"/>
              </a:rPr>
              <a:t>provided </a:t>
            </a:r>
            <a:r>
              <a:rPr lang="en-US" sz="2600" dirty="0" smtClean="0">
                <a:latin typeface="Book Antiqua" pitchFamily="18" charset="0"/>
              </a:rPr>
              <a:t>information/feedback </a:t>
            </a:r>
            <a:r>
              <a:rPr lang="en-US" sz="2600" dirty="0">
                <a:latin typeface="Book Antiqua" pitchFamily="18" charset="0"/>
              </a:rPr>
              <a:t>that were significant inputs to the local and regional policymaking </a:t>
            </a:r>
            <a:r>
              <a:rPr lang="en-US" sz="2600" dirty="0" smtClean="0">
                <a:latin typeface="Book Antiqua" pitchFamily="18" charset="0"/>
              </a:rPr>
              <a:t>bodies</a:t>
            </a:r>
          </a:p>
          <a:p>
            <a:pPr marL="914400" lvl="1" indent="-514350" algn="just"/>
            <a:r>
              <a:rPr lang="en-US" sz="2600" dirty="0" smtClean="0">
                <a:latin typeface="Book Antiqua" pitchFamily="18" charset="0"/>
              </a:rPr>
              <a:t>served as facilitator in </a:t>
            </a:r>
            <a:r>
              <a:rPr lang="en-US" sz="2600" dirty="0">
                <a:latin typeface="Book Antiqua" pitchFamily="18" charset="0"/>
              </a:rPr>
              <a:t>the provision of public services such as </a:t>
            </a:r>
            <a:r>
              <a:rPr lang="en-US" sz="2600" dirty="0" smtClean="0">
                <a:latin typeface="Book Antiqua" pitchFamily="18" charset="0"/>
              </a:rPr>
              <a:t>health</a:t>
            </a:r>
          </a:p>
          <a:p>
            <a:pPr marL="914400" lvl="1" indent="-514350" algn="just"/>
            <a:r>
              <a:rPr lang="en-US" sz="2600" dirty="0" smtClean="0">
                <a:latin typeface="Book Antiqua" pitchFamily="18" charset="0"/>
              </a:rPr>
              <a:t>acted as </a:t>
            </a:r>
            <a:r>
              <a:rPr lang="en-US" sz="2600" dirty="0">
                <a:latin typeface="Book Antiqua" pitchFamily="18" charset="0"/>
              </a:rPr>
              <a:t>gateways by which government or the originators of any social innovation in the community to hatch whatever social innovation needs to diffuse to and mainstreamed in the </a:t>
            </a:r>
            <a:r>
              <a:rPr lang="en-US" sz="2600" dirty="0" smtClean="0">
                <a:latin typeface="Book Antiqua" pitchFamily="18" charset="0"/>
              </a:rPr>
              <a:t>community</a:t>
            </a:r>
          </a:p>
        </p:txBody>
      </p:sp>
      <p:sp>
        <p:nvSpPr>
          <p:cNvPr id="4" name="Slide Number Placeholder 3"/>
          <p:cNvSpPr>
            <a:spLocks noGrp="1"/>
          </p:cNvSpPr>
          <p:nvPr>
            <p:ph type="sldNum" sz="quarter" idx="12"/>
          </p:nvPr>
        </p:nvSpPr>
        <p:spPr/>
        <p:txBody>
          <a:bodyPr/>
          <a:lstStyle/>
          <a:p>
            <a:fld id="{D1B73579-C6D2-4B32-8B3B-67F261E3BB14}" type="slidenum">
              <a:rPr lang="en-PH" smtClean="0"/>
              <a:t>7</a:t>
            </a:fld>
            <a:endParaRPr lang="en-PH"/>
          </a:p>
        </p:txBody>
      </p:sp>
    </p:spTree>
    <p:extLst>
      <p:ext uri="{BB962C8B-B14F-4D97-AF65-F5344CB8AC3E}">
        <p14:creationId xmlns:p14="http://schemas.microsoft.com/office/powerpoint/2010/main" val="33703474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b="1" dirty="0" smtClean="0">
                <a:latin typeface="Book Antiqua" pitchFamily="18" charset="0"/>
              </a:rPr>
              <a:t>Findings </a:t>
            </a:r>
            <a:r>
              <a:rPr lang="en-US" b="1" dirty="0">
                <a:latin typeface="Book Antiqua" pitchFamily="18" charset="0"/>
              </a:rPr>
              <a:t>and </a:t>
            </a:r>
            <a:r>
              <a:rPr lang="en-US" b="1" dirty="0" smtClean="0">
                <a:latin typeface="Book Antiqua" pitchFamily="18" charset="0"/>
              </a:rPr>
              <a:t>Analysis</a:t>
            </a:r>
            <a:endParaRPr lang="en-PH" dirty="0">
              <a:latin typeface="Book Antiqua" pitchFamily="18" charset="0"/>
            </a:endParaRPr>
          </a:p>
        </p:txBody>
      </p:sp>
      <p:sp>
        <p:nvSpPr>
          <p:cNvPr id="3" name="Content Placeholder 2"/>
          <p:cNvSpPr>
            <a:spLocks noGrp="1"/>
          </p:cNvSpPr>
          <p:nvPr>
            <p:ph idx="1"/>
          </p:nvPr>
        </p:nvSpPr>
        <p:spPr>
          <a:xfrm>
            <a:off x="152400" y="1219200"/>
            <a:ext cx="8763000" cy="5410200"/>
          </a:xfrm>
        </p:spPr>
        <p:txBody>
          <a:bodyPr>
            <a:noAutofit/>
          </a:bodyPr>
          <a:lstStyle/>
          <a:p>
            <a:pPr marL="0" indent="0" algn="just">
              <a:buNone/>
            </a:pPr>
            <a:r>
              <a:rPr lang="en-US" sz="2800" b="1" dirty="0" smtClean="0">
                <a:latin typeface="Book Antiqua" pitchFamily="18" charset="0"/>
              </a:rPr>
              <a:t>Role </a:t>
            </a:r>
            <a:r>
              <a:rPr lang="en-US" sz="2800" b="1" dirty="0">
                <a:latin typeface="Book Antiqua" pitchFamily="18" charset="0"/>
              </a:rPr>
              <a:t>of the third sector in social </a:t>
            </a:r>
            <a:r>
              <a:rPr lang="en-US" sz="2800" b="1" dirty="0" smtClean="0">
                <a:latin typeface="Book Antiqua" pitchFamily="18" charset="0"/>
              </a:rPr>
              <a:t>innovation</a:t>
            </a:r>
          </a:p>
          <a:p>
            <a:pPr marL="914400" lvl="1" indent="-514350" algn="just"/>
            <a:r>
              <a:rPr lang="en-US" dirty="0" smtClean="0">
                <a:latin typeface="Book Antiqua" pitchFamily="18" charset="0"/>
              </a:rPr>
              <a:t>prepared the </a:t>
            </a:r>
            <a:r>
              <a:rPr lang="en-US" dirty="0">
                <a:latin typeface="Book Antiqua" pitchFamily="18" charset="0"/>
              </a:rPr>
              <a:t>women physically and </a:t>
            </a:r>
            <a:r>
              <a:rPr lang="en-US" dirty="0" smtClean="0">
                <a:latin typeface="Book Antiqua" pitchFamily="18" charset="0"/>
              </a:rPr>
              <a:t>psychologically</a:t>
            </a:r>
          </a:p>
          <a:p>
            <a:pPr marL="914400" lvl="1" indent="-514350" algn="just"/>
            <a:r>
              <a:rPr lang="en-US" dirty="0" smtClean="0">
                <a:latin typeface="Book Antiqua" pitchFamily="18" charset="0"/>
              </a:rPr>
              <a:t>campaigned for the </a:t>
            </a:r>
            <a:r>
              <a:rPr lang="en-US" dirty="0">
                <a:latin typeface="Book Antiqua" pitchFamily="18" charset="0"/>
              </a:rPr>
              <a:t>Women's Health and Safe Motherhood (WHSM) Project of the Department of Health (DOH</a:t>
            </a:r>
            <a:r>
              <a:rPr lang="en-US" dirty="0" smtClean="0">
                <a:latin typeface="Book Antiqua" pitchFamily="18" charset="0"/>
              </a:rPr>
              <a:t>)</a:t>
            </a:r>
          </a:p>
          <a:p>
            <a:pPr marL="914400" lvl="1" indent="-514350" algn="just"/>
            <a:r>
              <a:rPr lang="en-US" dirty="0" smtClean="0">
                <a:latin typeface="Book Antiqua" pitchFamily="18" charset="0"/>
              </a:rPr>
              <a:t>solicited </a:t>
            </a:r>
            <a:r>
              <a:rPr lang="en-US" dirty="0">
                <a:latin typeface="Book Antiqua" pitchFamily="18" charset="0"/>
              </a:rPr>
              <a:t>feedback from the community in terms of diagnoses of problems, not only with regard to health, but also with regard to socially related problems such as fear of facility-based delivery in the case of </a:t>
            </a:r>
            <a:r>
              <a:rPr lang="en-US" dirty="0" err="1">
                <a:latin typeface="Book Antiqua" pitchFamily="18" charset="0"/>
              </a:rPr>
              <a:t>Surigao</a:t>
            </a:r>
            <a:r>
              <a:rPr lang="en-US" dirty="0">
                <a:latin typeface="Book Antiqua" pitchFamily="18" charset="0"/>
              </a:rPr>
              <a:t> del </a:t>
            </a:r>
            <a:r>
              <a:rPr lang="en-US" dirty="0" smtClean="0">
                <a:latin typeface="Book Antiqua" pitchFamily="18" charset="0"/>
              </a:rPr>
              <a:t>Sur</a:t>
            </a:r>
          </a:p>
        </p:txBody>
      </p:sp>
      <p:sp>
        <p:nvSpPr>
          <p:cNvPr id="4" name="Slide Number Placeholder 3"/>
          <p:cNvSpPr>
            <a:spLocks noGrp="1"/>
          </p:cNvSpPr>
          <p:nvPr>
            <p:ph type="sldNum" sz="quarter" idx="12"/>
          </p:nvPr>
        </p:nvSpPr>
        <p:spPr/>
        <p:txBody>
          <a:bodyPr/>
          <a:lstStyle/>
          <a:p>
            <a:fld id="{D1B73579-C6D2-4B32-8B3B-67F261E3BB14}" type="slidenum">
              <a:rPr lang="en-PH" smtClean="0"/>
              <a:t>8</a:t>
            </a:fld>
            <a:endParaRPr lang="en-PH"/>
          </a:p>
        </p:txBody>
      </p:sp>
    </p:spTree>
    <p:extLst>
      <p:ext uri="{BB962C8B-B14F-4D97-AF65-F5344CB8AC3E}">
        <p14:creationId xmlns:p14="http://schemas.microsoft.com/office/powerpoint/2010/main" val="11932785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500" b="1" dirty="0" smtClean="0">
                <a:latin typeface="Book Antiqua" pitchFamily="18" charset="0"/>
              </a:rPr>
              <a:t>Involvement </a:t>
            </a:r>
            <a:r>
              <a:rPr lang="en-US" sz="2500" b="1" dirty="0">
                <a:latin typeface="Book Antiqua" pitchFamily="18" charset="0"/>
              </a:rPr>
              <a:t>of the third sector in the stages of social innovation in the province of </a:t>
            </a:r>
            <a:r>
              <a:rPr lang="en-US" sz="2500" b="1" dirty="0" err="1">
                <a:latin typeface="Book Antiqua" pitchFamily="18" charset="0"/>
              </a:rPr>
              <a:t>Surigao</a:t>
            </a:r>
            <a:r>
              <a:rPr lang="en-US" sz="2500" b="1" dirty="0">
                <a:latin typeface="Book Antiqua" pitchFamily="18" charset="0"/>
              </a:rPr>
              <a:t> del Sur</a:t>
            </a:r>
            <a:endParaRPr lang="en-PH" sz="2500" b="1" dirty="0"/>
          </a:p>
        </p:txBody>
      </p:sp>
      <p:graphicFrame>
        <p:nvGraphicFramePr>
          <p:cNvPr id="4" name="Table 3"/>
          <p:cNvGraphicFramePr>
            <a:graphicFrameLocks noGrp="1"/>
          </p:cNvGraphicFramePr>
          <p:nvPr>
            <p:extLst>
              <p:ext uri="{D42A27DB-BD31-4B8C-83A1-F6EECF244321}">
                <p14:modId xmlns:p14="http://schemas.microsoft.com/office/powerpoint/2010/main" val="113299906"/>
              </p:ext>
            </p:extLst>
          </p:nvPr>
        </p:nvGraphicFramePr>
        <p:xfrm>
          <a:off x="152400" y="1500188"/>
          <a:ext cx="8839200" cy="4900612"/>
        </p:xfrm>
        <a:graphic>
          <a:graphicData uri="http://schemas.openxmlformats.org/drawingml/2006/table">
            <a:tbl>
              <a:tblPr firstRow="1" firstCol="1" bandRow="1">
                <a:tableStyleId>{5C22544A-7EE6-4342-B048-85BDC9FD1C3A}</a:tableStyleId>
              </a:tblPr>
              <a:tblGrid>
                <a:gridCol w="1676400"/>
                <a:gridCol w="5105400"/>
                <a:gridCol w="2057400"/>
              </a:tblGrid>
              <a:tr h="657225">
                <a:tc>
                  <a:txBody>
                    <a:bodyPr/>
                    <a:lstStyle/>
                    <a:p>
                      <a:pPr marL="0" marR="0" algn="ctr">
                        <a:spcBef>
                          <a:spcPts val="0"/>
                        </a:spcBef>
                        <a:spcAft>
                          <a:spcPts val="0"/>
                        </a:spcAft>
                      </a:pPr>
                      <a:r>
                        <a:rPr lang="en-US" sz="1500" dirty="0">
                          <a:effectLst/>
                          <a:latin typeface="Book Antiqua" pitchFamily="18" charset="0"/>
                        </a:rPr>
                        <a:t>Pockets of Social innovation in Health in the province of </a:t>
                      </a:r>
                      <a:r>
                        <a:rPr lang="en-US" sz="1500" dirty="0" err="1">
                          <a:effectLst/>
                          <a:latin typeface="Book Antiqua" pitchFamily="18" charset="0"/>
                        </a:rPr>
                        <a:t>Surigao</a:t>
                      </a:r>
                      <a:r>
                        <a:rPr lang="en-US" sz="1500" dirty="0">
                          <a:effectLst/>
                          <a:latin typeface="Book Antiqua" pitchFamily="18" charset="0"/>
                        </a:rPr>
                        <a:t> del Sur</a:t>
                      </a:r>
                      <a:endParaRPr lang="en-PH" sz="1500" dirty="0">
                        <a:effectLst/>
                        <a:latin typeface="Book Antiqua" pitchFamily="18" charset="0"/>
                        <a:ea typeface="Calibri"/>
                        <a:cs typeface="Times New Roman"/>
                      </a:endParaRPr>
                    </a:p>
                  </a:txBody>
                  <a:tcPr marL="68580" marR="68580" marT="0" marB="0"/>
                </a:tc>
                <a:tc>
                  <a:txBody>
                    <a:bodyPr/>
                    <a:lstStyle/>
                    <a:p>
                      <a:pPr marL="0" marR="0" algn="ctr">
                        <a:spcBef>
                          <a:spcPts val="0"/>
                        </a:spcBef>
                        <a:spcAft>
                          <a:spcPts val="0"/>
                        </a:spcAft>
                      </a:pPr>
                      <a:r>
                        <a:rPr lang="en-US" sz="1500" dirty="0">
                          <a:effectLst/>
                          <a:latin typeface="Book Antiqua" pitchFamily="18" charset="0"/>
                        </a:rPr>
                        <a:t>Form of BHW involvement</a:t>
                      </a:r>
                      <a:endParaRPr lang="en-PH" sz="1500" dirty="0">
                        <a:effectLst/>
                        <a:latin typeface="Book Antiqua" pitchFamily="18" charset="0"/>
                        <a:ea typeface="Calibri"/>
                        <a:cs typeface="Times New Roman"/>
                      </a:endParaRPr>
                    </a:p>
                  </a:txBody>
                  <a:tcPr marL="68580" marR="68580" marT="0" marB="0"/>
                </a:tc>
                <a:tc>
                  <a:txBody>
                    <a:bodyPr/>
                    <a:lstStyle/>
                    <a:p>
                      <a:pPr marL="0" marR="0" algn="ctr">
                        <a:spcBef>
                          <a:spcPts val="0"/>
                        </a:spcBef>
                        <a:spcAft>
                          <a:spcPts val="0"/>
                        </a:spcAft>
                      </a:pPr>
                      <a:r>
                        <a:rPr lang="en-US" sz="1500">
                          <a:effectLst/>
                          <a:latin typeface="Book Antiqua" pitchFamily="18" charset="0"/>
                        </a:rPr>
                        <a:t>Stages clearly undergone (Murray 2010)</a:t>
                      </a:r>
                      <a:endParaRPr lang="en-PH" sz="1500">
                        <a:effectLst/>
                        <a:latin typeface="Book Antiqua" pitchFamily="18" charset="0"/>
                        <a:ea typeface="Calibri"/>
                        <a:cs typeface="Times New Roman"/>
                      </a:endParaRPr>
                    </a:p>
                  </a:txBody>
                  <a:tcPr marL="68580" marR="68580" marT="0" marB="0"/>
                </a:tc>
              </a:tr>
              <a:tr h="328612">
                <a:tc rowSpan="3">
                  <a:txBody>
                    <a:bodyPr/>
                    <a:lstStyle/>
                    <a:p>
                      <a:pPr marL="0" marR="0" algn="just">
                        <a:spcBef>
                          <a:spcPts val="0"/>
                        </a:spcBef>
                        <a:spcAft>
                          <a:spcPts val="0"/>
                        </a:spcAft>
                      </a:pPr>
                      <a:r>
                        <a:rPr lang="en-US" sz="1500">
                          <a:effectLst/>
                          <a:latin typeface="Book Antiqua" pitchFamily="18" charset="0"/>
                        </a:rPr>
                        <a:t>Formation of Women’s Health Team (WHT)</a:t>
                      </a:r>
                      <a:endParaRPr lang="en-PH" sz="1500">
                        <a:effectLst/>
                        <a:latin typeface="Book Antiqua" pitchFamily="18" charset="0"/>
                        <a:ea typeface="Times New Roman"/>
                        <a:cs typeface="Times New Roman"/>
                      </a:endParaRPr>
                    </a:p>
                  </a:txBody>
                  <a:tcPr marL="68580" marR="68580" marT="0" marB="0"/>
                </a:tc>
                <a:tc>
                  <a:txBody>
                    <a:bodyPr/>
                    <a:lstStyle/>
                    <a:p>
                      <a:pPr marL="0" marR="0" algn="just">
                        <a:spcBef>
                          <a:spcPts val="0"/>
                        </a:spcBef>
                        <a:spcAft>
                          <a:spcPts val="0"/>
                        </a:spcAft>
                      </a:pPr>
                      <a:r>
                        <a:rPr lang="en-US" sz="1500" dirty="0">
                          <a:effectLst/>
                          <a:latin typeface="Book Antiqua" pitchFamily="18" charset="0"/>
                        </a:rPr>
                        <a:t>No presence</a:t>
                      </a:r>
                      <a:endParaRPr lang="en-PH" sz="1500" dirty="0">
                        <a:effectLst/>
                        <a:latin typeface="Book Antiqua" pitchFamily="18" charset="0"/>
                        <a:ea typeface="Times New Roman"/>
                        <a:cs typeface="Times New Roman"/>
                      </a:endParaRPr>
                    </a:p>
                  </a:txBody>
                  <a:tcPr marL="68580" marR="68580" marT="0" marB="0"/>
                </a:tc>
                <a:tc>
                  <a:txBody>
                    <a:bodyPr/>
                    <a:lstStyle/>
                    <a:p>
                      <a:pPr marL="0" marR="0" algn="just">
                        <a:spcBef>
                          <a:spcPts val="0"/>
                        </a:spcBef>
                        <a:spcAft>
                          <a:spcPts val="0"/>
                        </a:spcAft>
                      </a:pPr>
                      <a:r>
                        <a:rPr lang="en-US" sz="1500">
                          <a:effectLst/>
                          <a:latin typeface="Book Antiqua" pitchFamily="18" charset="0"/>
                        </a:rPr>
                        <a:t>Prompts, inspirations and diagnoses</a:t>
                      </a:r>
                      <a:endParaRPr lang="en-PH" sz="1500">
                        <a:effectLst/>
                        <a:latin typeface="Book Antiqua" pitchFamily="18" charset="0"/>
                        <a:ea typeface="Times New Roman"/>
                        <a:cs typeface="Times New Roman"/>
                      </a:endParaRPr>
                    </a:p>
                  </a:txBody>
                  <a:tcPr marL="68580" marR="68580" marT="0" marB="0"/>
                </a:tc>
              </a:tr>
              <a:tr h="328612">
                <a:tc vMerge="1">
                  <a:txBody>
                    <a:bodyPr/>
                    <a:lstStyle/>
                    <a:p>
                      <a:endParaRPr lang="en-PH"/>
                    </a:p>
                  </a:txBody>
                  <a:tcPr/>
                </a:tc>
                <a:tc>
                  <a:txBody>
                    <a:bodyPr/>
                    <a:lstStyle/>
                    <a:p>
                      <a:pPr marL="0" marR="0" algn="just">
                        <a:spcBef>
                          <a:spcPts val="0"/>
                        </a:spcBef>
                        <a:spcAft>
                          <a:spcPts val="0"/>
                        </a:spcAft>
                      </a:pPr>
                      <a:r>
                        <a:rPr lang="en-US" sz="1500" dirty="0">
                          <a:effectLst/>
                          <a:latin typeface="Book Antiqua" pitchFamily="18" charset="0"/>
                        </a:rPr>
                        <a:t>No presence</a:t>
                      </a:r>
                      <a:endParaRPr lang="en-PH" sz="1500" dirty="0">
                        <a:effectLst/>
                        <a:latin typeface="Book Antiqua" pitchFamily="18" charset="0"/>
                        <a:ea typeface="Times New Roman"/>
                        <a:cs typeface="Times New Roman"/>
                      </a:endParaRPr>
                    </a:p>
                  </a:txBody>
                  <a:tcPr marL="68580" marR="68580" marT="0" marB="0"/>
                </a:tc>
                <a:tc>
                  <a:txBody>
                    <a:bodyPr/>
                    <a:lstStyle/>
                    <a:p>
                      <a:pPr marL="0" marR="0" algn="just">
                        <a:spcBef>
                          <a:spcPts val="0"/>
                        </a:spcBef>
                        <a:spcAft>
                          <a:spcPts val="0"/>
                        </a:spcAft>
                      </a:pPr>
                      <a:r>
                        <a:rPr lang="en-US" sz="1500">
                          <a:effectLst/>
                          <a:latin typeface="Book Antiqua" pitchFamily="18" charset="0"/>
                        </a:rPr>
                        <a:t>Proposals and ideas</a:t>
                      </a:r>
                      <a:endParaRPr lang="en-PH" sz="1500">
                        <a:effectLst/>
                        <a:latin typeface="Book Antiqua" pitchFamily="18" charset="0"/>
                        <a:ea typeface="Times New Roman"/>
                        <a:cs typeface="Times New Roman"/>
                      </a:endParaRPr>
                    </a:p>
                  </a:txBody>
                  <a:tcPr marL="68580" marR="68580" marT="0" marB="0"/>
                </a:tc>
              </a:tr>
              <a:tr h="387666">
                <a:tc vMerge="1">
                  <a:txBody>
                    <a:bodyPr/>
                    <a:lstStyle/>
                    <a:p>
                      <a:endParaRPr lang="en-PH"/>
                    </a:p>
                  </a:txBody>
                  <a:tcPr/>
                </a:tc>
                <a:tc>
                  <a:txBody>
                    <a:bodyPr/>
                    <a:lstStyle/>
                    <a:p>
                      <a:pPr marL="0" marR="0" algn="just">
                        <a:spcBef>
                          <a:spcPts val="0"/>
                        </a:spcBef>
                        <a:spcAft>
                          <a:spcPts val="0"/>
                        </a:spcAft>
                      </a:pPr>
                      <a:r>
                        <a:rPr lang="en-US" sz="1500" dirty="0" err="1">
                          <a:effectLst/>
                          <a:latin typeface="Book Antiqua" pitchFamily="18" charset="0"/>
                        </a:rPr>
                        <a:t>Frontliner</a:t>
                      </a:r>
                      <a:r>
                        <a:rPr lang="en-US" sz="1500" dirty="0">
                          <a:effectLst/>
                          <a:latin typeface="Book Antiqua" pitchFamily="18" charset="0"/>
                        </a:rPr>
                        <a:t> in delivery of services</a:t>
                      </a:r>
                      <a:endParaRPr lang="en-PH" sz="1500" dirty="0">
                        <a:effectLst/>
                        <a:latin typeface="Book Antiqua" pitchFamily="18" charset="0"/>
                      </a:endParaRPr>
                    </a:p>
                    <a:p>
                      <a:pPr marL="0" marR="0" algn="just">
                        <a:spcBef>
                          <a:spcPts val="0"/>
                        </a:spcBef>
                        <a:spcAft>
                          <a:spcPts val="0"/>
                        </a:spcAft>
                      </a:pPr>
                      <a:r>
                        <a:rPr lang="en-US" sz="1500" dirty="0">
                          <a:effectLst/>
                          <a:latin typeface="Book Antiqua" pitchFamily="18" charset="0"/>
                        </a:rPr>
                        <a:t>Input to policy feedback</a:t>
                      </a:r>
                      <a:endParaRPr lang="en-PH" sz="1500" dirty="0">
                        <a:effectLst/>
                        <a:latin typeface="Book Antiqua" pitchFamily="18" charset="0"/>
                        <a:ea typeface="Times New Roman"/>
                        <a:cs typeface="Times New Roman"/>
                      </a:endParaRPr>
                    </a:p>
                  </a:txBody>
                  <a:tcPr marL="68580" marR="68580" marT="0" marB="0"/>
                </a:tc>
                <a:tc>
                  <a:txBody>
                    <a:bodyPr/>
                    <a:lstStyle/>
                    <a:p>
                      <a:pPr marL="0" marR="0" algn="just">
                        <a:spcBef>
                          <a:spcPts val="0"/>
                        </a:spcBef>
                        <a:spcAft>
                          <a:spcPts val="0"/>
                        </a:spcAft>
                      </a:pPr>
                      <a:r>
                        <a:rPr lang="en-US" sz="1500">
                          <a:effectLst/>
                          <a:latin typeface="Book Antiqua" pitchFamily="18" charset="0"/>
                        </a:rPr>
                        <a:t>Sustaining</a:t>
                      </a:r>
                      <a:endParaRPr lang="en-PH" sz="1500">
                        <a:effectLst/>
                        <a:latin typeface="Book Antiqua" pitchFamily="18" charset="0"/>
                        <a:ea typeface="Times New Roman"/>
                        <a:cs typeface="Times New Roman"/>
                      </a:endParaRPr>
                    </a:p>
                  </a:txBody>
                  <a:tcPr marL="68580" marR="68580" marT="0" marB="0"/>
                </a:tc>
              </a:tr>
              <a:tr h="328612">
                <a:tc rowSpan="4">
                  <a:txBody>
                    <a:bodyPr/>
                    <a:lstStyle/>
                    <a:p>
                      <a:pPr marL="0" marR="0" algn="just">
                        <a:spcBef>
                          <a:spcPts val="0"/>
                        </a:spcBef>
                        <a:spcAft>
                          <a:spcPts val="0"/>
                        </a:spcAft>
                      </a:pPr>
                      <a:r>
                        <a:rPr lang="en-US" sz="1500">
                          <a:effectLst/>
                          <a:latin typeface="Book Antiqua" pitchFamily="18" charset="0"/>
                        </a:rPr>
                        <a:t>LAHDZ system</a:t>
                      </a:r>
                      <a:endParaRPr lang="en-PH" sz="1500">
                        <a:effectLst/>
                        <a:latin typeface="Book Antiqua" pitchFamily="18" charset="0"/>
                        <a:ea typeface="Times New Roman"/>
                        <a:cs typeface="Times New Roman"/>
                      </a:endParaRPr>
                    </a:p>
                  </a:txBody>
                  <a:tcPr marL="68580" marR="68580" marT="0" marB="0"/>
                </a:tc>
                <a:tc>
                  <a:txBody>
                    <a:bodyPr/>
                    <a:lstStyle/>
                    <a:p>
                      <a:pPr marL="0" marR="0" algn="just">
                        <a:spcBef>
                          <a:spcPts val="0"/>
                        </a:spcBef>
                        <a:spcAft>
                          <a:spcPts val="0"/>
                        </a:spcAft>
                      </a:pPr>
                      <a:r>
                        <a:rPr lang="en-US" sz="1500" dirty="0">
                          <a:effectLst/>
                          <a:latin typeface="Book Antiqua" pitchFamily="18" charset="0"/>
                        </a:rPr>
                        <a:t>No presence of BHW</a:t>
                      </a:r>
                      <a:endParaRPr lang="en-PH" sz="1500" dirty="0">
                        <a:effectLst/>
                        <a:latin typeface="Book Antiqua" pitchFamily="18" charset="0"/>
                        <a:ea typeface="Times New Roman"/>
                        <a:cs typeface="Times New Roman"/>
                      </a:endParaRPr>
                    </a:p>
                  </a:txBody>
                  <a:tcPr marL="68580" marR="68580" marT="0" marB="0"/>
                </a:tc>
                <a:tc>
                  <a:txBody>
                    <a:bodyPr/>
                    <a:lstStyle/>
                    <a:p>
                      <a:pPr marL="0" marR="0" algn="just">
                        <a:spcBef>
                          <a:spcPts val="0"/>
                        </a:spcBef>
                        <a:spcAft>
                          <a:spcPts val="0"/>
                        </a:spcAft>
                      </a:pPr>
                      <a:r>
                        <a:rPr lang="en-US" sz="1500">
                          <a:effectLst/>
                          <a:latin typeface="Book Antiqua" pitchFamily="18" charset="0"/>
                        </a:rPr>
                        <a:t>Prompts, inspirations and diagnoses</a:t>
                      </a:r>
                      <a:endParaRPr lang="en-PH" sz="1500">
                        <a:effectLst/>
                        <a:latin typeface="Book Antiqua" pitchFamily="18" charset="0"/>
                        <a:ea typeface="Times New Roman"/>
                        <a:cs typeface="Times New Roman"/>
                      </a:endParaRPr>
                    </a:p>
                  </a:txBody>
                  <a:tcPr marL="68580" marR="68580" marT="0" marB="0"/>
                </a:tc>
              </a:tr>
              <a:tr h="522921">
                <a:tc vMerge="1">
                  <a:txBody>
                    <a:bodyPr/>
                    <a:lstStyle/>
                    <a:p>
                      <a:endParaRPr lang="en-PH"/>
                    </a:p>
                  </a:txBody>
                  <a:tcPr/>
                </a:tc>
                <a:tc>
                  <a:txBody>
                    <a:bodyPr/>
                    <a:lstStyle/>
                    <a:p>
                      <a:pPr marL="0" marR="0" algn="just">
                        <a:spcBef>
                          <a:spcPts val="0"/>
                        </a:spcBef>
                        <a:spcAft>
                          <a:spcPts val="0"/>
                        </a:spcAft>
                      </a:pPr>
                      <a:r>
                        <a:rPr lang="en-US" sz="1500" dirty="0">
                          <a:effectLst/>
                          <a:latin typeface="Book Antiqua" pitchFamily="18" charset="0"/>
                        </a:rPr>
                        <a:t>Presence of BHW representatives in policy meetings and their inputs on WHT related matters as well as on other issues</a:t>
                      </a:r>
                      <a:endParaRPr lang="en-PH" sz="1500" dirty="0">
                        <a:effectLst/>
                        <a:latin typeface="Book Antiqua" pitchFamily="18" charset="0"/>
                        <a:ea typeface="Times New Roman"/>
                        <a:cs typeface="Times New Roman"/>
                      </a:endParaRPr>
                    </a:p>
                  </a:txBody>
                  <a:tcPr marL="68580" marR="68580" marT="0" marB="0"/>
                </a:tc>
                <a:tc>
                  <a:txBody>
                    <a:bodyPr/>
                    <a:lstStyle/>
                    <a:p>
                      <a:pPr marL="0" marR="0" algn="just">
                        <a:spcBef>
                          <a:spcPts val="0"/>
                        </a:spcBef>
                        <a:spcAft>
                          <a:spcPts val="0"/>
                        </a:spcAft>
                      </a:pPr>
                      <a:r>
                        <a:rPr lang="en-US" sz="1500">
                          <a:effectLst/>
                          <a:latin typeface="Book Antiqua" pitchFamily="18" charset="0"/>
                        </a:rPr>
                        <a:t>Prototyping and pilots</a:t>
                      </a:r>
                      <a:endParaRPr lang="en-PH" sz="1500">
                        <a:effectLst/>
                        <a:latin typeface="Book Antiqua" pitchFamily="18" charset="0"/>
                        <a:ea typeface="Times New Roman"/>
                        <a:cs typeface="Times New Roman"/>
                      </a:endParaRPr>
                    </a:p>
                  </a:txBody>
                  <a:tcPr marL="68580" marR="68580" marT="0" marB="0"/>
                </a:tc>
              </a:tr>
              <a:tr h="527684">
                <a:tc vMerge="1">
                  <a:txBody>
                    <a:bodyPr/>
                    <a:lstStyle/>
                    <a:p>
                      <a:endParaRPr lang="en-PH"/>
                    </a:p>
                  </a:txBody>
                  <a:tcPr/>
                </a:tc>
                <a:tc>
                  <a:txBody>
                    <a:bodyPr/>
                    <a:lstStyle/>
                    <a:p>
                      <a:pPr marL="0" marR="0" algn="just">
                        <a:spcBef>
                          <a:spcPts val="0"/>
                        </a:spcBef>
                        <a:spcAft>
                          <a:spcPts val="0"/>
                        </a:spcAft>
                      </a:pPr>
                      <a:r>
                        <a:rPr lang="en-US" sz="1500" dirty="0">
                          <a:effectLst/>
                          <a:latin typeface="Book Antiqua" pitchFamily="18" charset="0"/>
                        </a:rPr>
                        <a:t>Presence of BHW representatives in policy meetings and their inputs on WHT related matters as well as on other issues</a:t>
                      </a:r>
                      <a:endParaRPr lang="en-PH" sz="1500" dirty="0">
                        <a:effectLst/>
                        <a:latin typeface="Book Antiqua" pitchFamily="18" charset="0"/>
                        <a:ea typeface="Times New Roman"/>
                        <a:cs typeface="Times New Roman"/>
                      </a:endParaRPr>
                    </a:p>
                  </a:txBody>
                  <a:tcPr marL="68580" marR="68580" marT="0" marB="0"/>
                </a:tc>
                <a:tc>
                  <a:txBody>
                    <a:bodyPr/>
                    <a:lstStyle/>
                    <a:p>
                      <a:pPr marL="0" marR="0" algn="just">
                        <a:spcBef>
                          <a:spcPts val="0"/>
                        </a:spcBef>
                        <a:spcAft>
                          <a:spcPts val="0"/>
                        </a:spcAft>
                      </a:pPr>
                      <a:r>
                        <a:rPr lang="en-US" sz="1500" dirty="0">
                          <a:effectLst/>
                          <a:latin typeface="Book Antiqua" pitchFamily="18" charset="0"/>
                        </a:rPr>
                        <a:t>Sustaining</a:t>
                      </a:r>
                      <a:endParaRPr lang="en-PH" sz="1500" dirty="0">
                        <a:effectLst/>
                        <a:latin typeface="Book Antiqua" pitchFamily="18" charset="0"/>
                        <a:ea typeface="Times New Roman"/>
                        <a:cs typeface="Times New Roman"/>
                      </a:endParaRPr>
                    </a:p>
                  </a:txBody>
                  <a:tcPr marL="68580" marR="68580" marT="0" marB="0"/>
                </a:tc>
              </a:tr>
              <a:tr h="539116">
                <a:tc vMerge="1">
                  <a:txBody>
                    <a:bodyPr/>
                    <a:lstStyle/>
                    <a:p>
                      <a:endParaRPr lang="en-PH"/>
                    </a:p>
                  </a:txBody>
                  <a:tcPr/>
                </a:tc>
                <a:tc>
                  <a:txBody>
                    <a:bodyPr/>
                    <a:lstStyle/>
                    <a:p>
                      <a:pPr marL="0" marR="0" algn="just">
                        <a:spcBef>
                          <a:spcPts val="0"/>
                        </a:spcBef>
                        <a:spcAft>
                          <a:spcPts val="0"/>
                        </a:spcAft>
                      </a:pPr>
                      <a:r>
                        <a:rPr lang="en-US" sz="1500">
                          <a:effectLst/>
                          <a:latin typeface="Book Antiqua" pitchFamily="18" charset="0"/>
                        </a:rPr>
                        <a:t>Presence of BHW representatives in policy meetings and their inputs on WHT related matters as well as on other issues</a:t>
                      </a:r>
                      <a:endParaRPr lang="en-PH" sz="1500">
                        <a:effectLst/>
                        <a:latin typeface="Book Antiqua" pitchFamily="18" charset="0"/>
                        <a:ea typeface="Times New Roman"/>
                        <a:cs typeface="Times New Roman"/>
                      </a:endParaRPr>
                    </a:p>
                  </a:txBody>
                  <a:tcPr marL="68580" marR="68580" marT="0" marB="0"/>
                </a:tc>
                <a:tc>
                  <a:txBody>
                    <a:bodyPr/>
                    <a:lstStyle/>
                    <a:p>
                      <a:pPr marL="0" marR="0" algn="just">
                        <a:spcBef>
                          <a:spcPts val="0"/>
                        </a:spcBef>
                        <a:spcAft>
                          <a:spcPts val="0"/>
                        </a:spcAft>
                      </a:pPr>
                      <a:r>
                        <a:rPr lang="en-US" sz="1500" dirty="0">
                          <a:effectLst/>
                          <a:latin typeface="Book Antiqua" pitchFamily="18" charset="0"/>
                        </a:rPr>
                        <a:t>Scaling and diffusion</a:t>
                      </a:r>
                      <a:endParaRPr lang="en-PH" sz="1500" dirty="0">
                        <a:effectLst/>
                        <a:latin typeface="Book Antiqua" pitchFamily="18" charset="0"/>
                        <a:ea typeface="Times New Roman"/>
                        <a:cs typeface="Times New Roman"/>
                      </a:endParaRPr>
                    </a:p>
                  </a:txBody>
                  <a:tcPr marL="68580" marR="68580" marT="0" marB="0"/>
                </a:tc>
              </a:tr>
            </a:tbl>
          </a:graphicData>
        </a:graphic>
      </p:graphicFrame>
      <p:sp>
        <p:nvSpPr>
          <p:cNvPr id="3" name="Slide Number Placeholder 2"/>
          <p:cNvSpPr>
            <a:spLocks noGrp="1"/>
          </p:cNvSpPr>
          <p:nvPr>
            <p:ph type="sldNum" sz="quarter" idx="12"/>
          </p:nvPr>
        </p:nvSpPr>
        <p:spPr/>
        <p:txBody>
          <a:bodyPr/>
          <a:lstStyle/>
          <a:p>
            <a:fld id="{D1B73579-C6D2-4B32-8B3B-67F261E3BB14}" type="slidenum">
              <a:rPr lang="en-PH" smtClean="0"/>
              <a:t>9</a:t>
            </a:fld>
            <a:endParaRPr lang="en-PH"/>
          </a:p>
        </p:txBody>
      </p:sp>
    </p:spTree>
    <p:extLst>
      <p:ext uri="{BB962C8B-B14F-4D97-AF65-F5344CB8AC3E}">
        <p14:creationId xmlns:p14="http://schemas.microsoft.com/office/powerpoint/2010/main" val="31617960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Book Antiqua" pitchFamily="18" charset="0"/>
              </a:rPr>
              <a:t>Incentives to WHT members</a:t>
            </a:r>
            <a:endParaRPr lang="en-PH" dirty="0">
              <a:latin typeface="Book Antiqua"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4000335122"/>
              </p:ext>
            </p:extLst>
          </p:nvPr>
        </p:nvGraphicFramePr>
        <p:xfrm>
          <a:off x="381000" y="1447800"/>
          <a:ext cx="8382000" cy="5029200"/>
        </p:xfrm>
        <a:graphic>
          <a:graphicData uri="http://schemas.openxmlformats.org/drawingml/2006/table">
            <a:tbl>
              <a:tblPr firstRow="1" firstCol="1" bandRow="1">
                <a:tableStyleId>{5C22544A-7EE6-4342-B048-85BDC9FD1C3A}</a:tableStyleId>
              </a:tblPr>
              <a:tblGrid>
                <a:gridCol w="4191000"/>
                <a:gridCol w="4191000"/>
              </a:tblGrid>
              <a:tr h="1066800">
                <a:tc>
                  <a:txBody>
                    <a:bodyPr/>
                    <a:lstStyle/>
                    <a:p>
                      <a:pPr marL="0" marR="0" algn="ctr">
                        <a:lnSpc>
                          <a:spcPct val="100000"/>
                        </a:lnSpc>
                        <a:spcBef>
                          <a:spcPts val="0"/>
                        </a:spcBef>
                        <a:spcAft>
                          <a:spcPts val="0"/>
                        </a:spcAft>
                      </a:pPr>
                      <a:r>
                        <a:rPr lang="en-US" sz="2600" b="1" u="none" dirty="0">
                          <a:effectLst/>
                          <a:latin typeface="Book Antiqua" pitchFamily="18" charset="0"/>
                        </a:rPr>
                        <a:t>Patient</a:t>
                      </a:r>
                      <a:endParaRPr lang="en-PH" sz="2600" b="1" u="none" dirty="0">
                        <a:effectLst/>
                        <a:latin typeface="Book Antiqua" pitchFamily="18" charset="0"/>
                        <a:ea typeface="Times New Roman"/>
                        <a:cs typeface="Times New Roman"/>
                      </a:endParaRPr>
                    </a:p>
                  </a:txBody>
                  <a:tcPr marL="68580" marR="68580" marT="0" marB="0"/>
                </a:tc>
                <a:tc>
                  <a:txBody>
                    <a:bodyPr/>
                    <a:lstStyle/>
                    <a:p>
                      <a:pPr marL="0" marR="0" algn="ctr">
                        <a:lnSpc>
                          <a:spcPct val="100000"/>
                        </a:lnSpc>
                        <a:spcBef>
                          <a:spcPts val="0"/>
                        </a:spcBef>
                        <a:spcAft>
                          <a:spcPts val="0"/>
                        </a:spcAft>
                      </a:pPr>
                      <a:r>
                        <a:rPr lang="en-US" sz="2600" b="1" u="none" dirty="0">
                          <a:effectLst/>
                          <a:latin typeface="Book Antiqua" pitchFamily="18" charset="0"/>
                        </a:rPr>
                        <a:t>Amount (P)</a:t>
                      </a:r>
                      <a:endParaRPr lang="en-PH" sz="2600" b="1" u="none" dirty="0">
                        <a:effectLst/>
                        <a:latin typeface="Book Antiqua" pitchFamily="18" charset="0"/>
                        <a:ea typeface="Times New Roman"/>
                        <a:cs typeface="Times New Roman"/>
                      </a:endParaRPr>
                    </a:p>
                  </a:txBody>
                  <a:tcPr marL="68580" marR="68580" marT="0" marB="0"/>
                </a:tc>
              </a:tr>
              <a:tr h="1066800">
                <a:tc>
                  <a:txBody>
                    <a:bodyPr/>
                    <a:lstStyle/>
                    <a:p>
                      <a:pPr marL="0" marR="0" algn="just">
                        <a:lnSpc>
                          <a:spcPct val="100000"/>
                        </a:lnSpc>
                        <a:spcBef>
                          <a:spcPts val="0"/>
                        </a:spcBef>
                        <a:spcAft>
                          <a:spcPts val="0"/>
                        </a:spcAft>
                      </a:pPr>
                      <a:r>
                        <a:rPr lang="en-US" sz="2600" b="0" u="none" dirty="0" err="1">
                          <a:effectLst/>
                          <a:latin typeface="Book Antiqua" pitchFamily="18" charset="0"/>
                        </a:rPr>
                        <a:t>NonPhilhealth</a:t>
                      </a:r>
                      <a:endParaRPr lang="en-PH" sz="2600" b="0" u="none" dirty="0">
                        <a:effectLst/>
                        <a:latin typeface="Book Antiqua" pitchFamily="18" charset="0"/>
                        <a:ea typeface="Times New Roman"/>
                        <a:cs typeface="Times New Roman"/>
                      </a:endParaRPr>
                    </a:p>
                  </a:txBody>
                  <a:tcPr marL="68580" marR="68580" marT="0" marB="0"/>
                </a:tc>
                <a:tc>
                  <a:txBody>
                    <a:bodyPr/>
                    <a:lstStyle/>
                    <a:p>
                      <a:pPr marL="0" marR="0" algn="r">
                        <a:lnSpc>
                          <a:spcPct val="100000"/>
                        </a:lnSpc>
                        <a:spcBef>
                          <a:spcPts val="0"/>
                        </a:spcBef>
                        <a:spcAft>
                          <a:spcPts val="0"/>
                        </a:spcAft>
                      </a:pPr>
                      <a:r>
                        <a:rPr lang="en-US" sz="2600" b="0" u="none" dirty="0">
                          <a:effectLst/>
                          <a:latin typeface="Book Antiqua" pitchFamily="18" charset="0"/>
                        </a:rPr>
                        <a:t>100 </a:t>
                      </a:r>
                      <a:endParaRPr lang="en-US" sz="2600" b="0" u="none" dirty="0" smtClean="0">
                        <a:effectLst/>
                        <a:latin typeface="Book Antiqua" pitchFamily="18" charset="0"/>
                      </a:endParaRPr>
                    </a:p>
                    <a:p>
                      <a:pPr marL="0" marR="0" algn="just">
                        <a:lnSpc>
                          <a:spcPct val="100000"/>
                        </a:lnSpc>
                        <a:spcBef>
                          <a:spcPts val="0"/>
                        </a:spcBef>
                        <a:spcAft>
                          <a:spcPts val="0"/>
                        </a:spcAft>
                      </a:pPr>
                      <a:r>
                        <a:rPr lang="en-US" sz="2600" b="0" u="none" dirty="0" smtClean="0">
                          <a:effectLst/>
                          <a:latin typeface="Book Antiqua" pitchFamily="18" charset="0"/>
                        </a:rPr>
                        <a:t>(</a:t>
                      </a:r>
                      <a:r>
                        <a:rPr lang="en-US" sz="2600" b="0" u="none" dirty="0">
                          <a:effectLst/>
                          <a:latin typeface="Book Antiqua" pitchFamily="18" charset="0"/>
                        </a:rPr>
                        <a:t>to be given by the management of the birthing clinic or RHU)</a:t>
                      </a:r>
                      <a:endParaRPr lang="en-PH" sz="2600" b="0" u="none" dirty="0">
                        <a:effectLst/>
                        <a:latin typeface="Book Antiqua" pitchFamily="18" charset="0"/>
                        <a:ea typeface="Times New Roman"/>
                        <a:cs typeface="Times New Roman"/>
                      </a:endParaRPr>
                    </a:p>
                  </a:txBody>
                  <a:tcPr marL="68580" marR="68580" marT="0" marB="0"/>
                </a:tc>
              </a:tr>
              <a:tr h="1066800">
                <a:tc>
                  <a:txBody>
                    <a:bodyPr/>
                    <a:lstStyle/>
                    <a:p>
                      <a:pPr marL="0" marR="0" algn="just">
                        <a:lnSpc>
                          <a:spcPct val="100000"/>
                        </a:lnSpc>
                        <a:spcBef>
                          <a:spcPts val="0"/>
                        </a:spcBef>
                        <a:spcAft>
                          <a:spcPts val="0"/>
                        </a:spcAft>
                      </a:pPr>
                      <a:r>
                        <a:rPr lang="en-US" sz="2600" b="0" u="none" dirty="0" err="1">
                          <a:effectLst/>
                          <a:latin typeface="Book Antiqua" pitchFamily="18" charset="0"/>
                        </a:rPr>
                        <a:t>Philhealth</a:t>
                      </a:r>
                      <a:r>
                        <a:rPr lang="en-US" sz="2600" b="0" u="none" dirty="0">
                          <a:effectLst/>
                          <a:latin typeface="Book Antiqua" pitchFamily="18" charset="0"/>
                        </a:rPr>
                        <a:t> beneficiary in the same </a:t>
                      </a:r>
                      <a:r>
                        <a:rPr lang="en-US" sz="2600" b="0" u="none" dirty="0" err="1">
                          <a:effectLst/>
                          <a:latin typeface="Book Antiqua" pitchFamily="18" charset="0"/>
                        </a:rPr>
                        <a:t>purok</a:t>
                      </a:r>
                      <a:r>
                        <a:rPr lang="en-US" sz="2600" b="0" u="none" dirty="0">
                          <a:effectLst/>
                          <a:latin typeface="Book Antiqua" pitchFamily="18" charset="0"/>
                        </a:rPr>
                        <a:t> as the WHT</a:t>
                      </a:r>
                      <a:endParaRPr lang="en-PH" sz="2600" b="0" u="none" dirty="0">
                        <a:effectLst/>
                        <a:latin typeface="Book Antiqua" pitchFamily="18" charset="0"/>
                        <a:ea typeface="Times New Roman"/>
                        <a:cs typeface="Times New Roman"/>
                      </a:endParaRPr>
                    </a:p>
                  </a:txBody>
                  <a:tcPr marL="68580" marR="68580" marT="0" marB="0"/>
                </a:tc>
                <a:tc>
                  <a:txBody>
                    <a:bodyPr/>
                    <a:lstStyle/>
                    <a:p>
                      <a:pPr marL="0" marR="0" algn="r">
                        <a:lnSpc>
                          <a:spcPct val="100000"/>
                        </a:lnSpc>
                        <a:spcBef>
                          <a:spcPts val="0"/>
                        </a:spcBef>
                        <a:spcAft>
                          <a:spcPts val="0"/>
                        </a:spcAft>
                      </a:pPr>
                      <a:r>
                        <a:rPr lang="en-US" sz="2600" b="0" u="none" dirty="0">
                          <a:effectLst/>
                          <a:latin typeface="Book Antiqua" pitchFamily="18" charset="0"/>
                        </a:rPr>
                        <a:t>300</a:t>
                      </a:r>
                      <a:endParaRPr lang="en-PH" sz="2600" b="0" u="none" dirty="0">
                        <a:effectLst/>
                        <a:latin typeface="Book Antiqua" pitchFamily="18" charset="0"/>
                        <a:ea typeface="Times New Roman"/>
                        <a:cs typeface="Times New Roman"/>
                      </a:endParaRPr>
                    </a:p>
                  </a:txBody>
                  <a:tcPr marL="68580" marR="68580" marT="0" marB="0"/>
                </a:tc>
              </a:tr>
              <a:tr h="1066800">
                <a:tc>
                  <a:txBody>
                    <a:bodyPr/>
                    <a:lstStyle/>
                    <a:p>
                      <a:pPr marL="0" marR="0" algn="just">
                        <a:lnSpc>
                          <a:spcPct val="100000"/>
                        </a:lnSpc>
                        <a:spcBef>
                          <a:spcPts val="0"/>
                        </a:spcBef>
                        <a:spcAft>
                          <a:spcPts val="0"/>
                        </a:spcAft>
                      </a:pPr>
                      <a:r>
                        <a:rPr lang="en-US" sz="2600" b="0" u="none">
                          <a:effectLst/>
                          <a:latin typeface="Book Antiqua" pitchFamily="18" charset="0"/>
                        </a:rPr>
                        <a:t>Philhealth beneficiary not in the same purok as the WHT</a:t>
                      </a:r>
                      <a:endParaRPr lang="en-PH" sz="2600" b="0" u="none">
                        <a:effectLst/>
                        <a:latin typeface="Book Antiqua" pitchFamily="18" charset="0"/>
                        <a:ea typeface="Times New Roman"/>
                        <a:cs typeface="Times New Roman"/>
                      </a:endParaRPr>
                    </a:p>
                  </a:txBody>
                  <a:tcPr marL="68580" marR="68580" marT="0" marB="0"/>
                </a:tc>
                <a:tc>
                  <a:txBody>
                    <a:bodyPr/>
                    <a:lstStyle/>
                    <a:p>
                      <a:pPr marL="0" marR="0" algn="r">
                        <a:lnSpc>
                          <a:spcPct val="100000"/>
                        </a:lnSpc>
                        <a:spcBef>
                          <a:spcPts val="0"/>
                        </a:spcBef>
                        <a:spcAft>
                          <a:spcPts val="0"/>
                        </a:spcAft>
                      </a:pPr>
                      <a:r>
                        <a:rPr lang="en-US" sz="2600" b="0" u="none" dirty="0">
                          <a:effectLst/>
                          <a:latin typeface="Book Antiqua" pitchFamily="18" charset="0"/>
                        </a:rPr>
                        <a:t>200</a:t>
                      </a:r>
                      <a:endParaRPr lang="en-PH" sz="2600" b="0" u="none" dirty="0">
                        <a:effectLst/>
                        <a:latin typeface="Book Antiqua" pitchFamily="18" charset="0"/>
                        <a:ea typeface="Times New Roman"/>
                        <a:cs typeface="Times New Roman"/>
                      </a:endParaRPr>
                    </a:p>
                  </a:txBody>
                  <a:tcPr marL="68580" marR="68580" marT="0" marB="0"/>
                </a:tc>
              </a:tr>
            </a:tbl>
          </a:graphicData>
        </a:graphic>
      </p:graphicFrame>
      <p:sp>
        <p:nvSpPr>
          <p:cNvPr id="5" name="Rectangle 1"/>
          <p:cNvSpPr>
            <a:spLocks noChangeArrowheads="1"/>
          </p:cNvSpPr>
          <p:nvPr/>
        </p:nvSpPr>
        <p:spPr bwMode="auto">
          <a:xfrm>
            <a:off x="1531938" y="29829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PH" sz="1800" b="0" i="0" u="none" strike="noStrike" cap="none" normalizeH="0" baseline="0" smtClean="0">
                <a:ln>
                  <a:noFill/>
                </a:ln>
                <a:solidFill>
                  <a:schemeClr val="tx1"/>
                </a:solidFill>
                <a:effectLst/>
                <a:latin typeface="Arial" pitchFamily="34" charset="0"/>
                <a:cs typeface="Arial" pitchFamily="34" charset="0"/>
              </a:rPr>
              <a:t/>
            </a:r>
            <a:br>
              <a:rPr kumimoji="0" lang="en-PH" sz="1800" b="0" i="0" u="none" strike="noStrike" cap="none" normalizeH="0" baseline="0" smtClean="0">
                <a:ln>
                  <a:noFill/>
                </a:ln>
                <a:solidFill>
                  <a:schemeClr val="tx1"/>
                </a:solidFill>
                <a:effectLst/>
                <a:latin typeface="Arial" pitchFamily="34" charset="0"/>
                <a:cs typeface="Arial" pitchFamily="34" charset="0"/>
              </a:rPr>
            </a:br>
            <a:endParaRPr kumimoji="0" lang="en-PH" sz="1800" b="0" i="0" u="none" strike="noStrike" cap="none" normalizeH="0" baseline="0" smtClean="0">
              <a:ln>
                <a:noFill/>
              </a:ln>
              <a:solidFill>
                <a:schemeClr val="tx1"/>
              </a:solidFill>
              <a:effectLst/>
              <a:latin typeface="Arial" pitchFamily="34" charset="0"/>
              <a:cs typeface="Arial" pitchFamily="34" charset="0"/>
            </a:endParaRPr>
          </a:p>
        </p:txBody>
      </p:sp>
      <p:sp>
        <p:nvSpPr>
          <p:cNvPr id="3" name="Slide Number Placeholder 2"/>
          <p:cNvSpPr>
            <a:spLocks noGrp="1"/>
          </p:cNvSpPr>
          <p:nvPr>
            <p:ph type="sldNum" sz="quarter" idx="12"/>
          </p:nvPr>
        </p:nvSpPr>
        <p:spPr/>
        <p:txBody>
          <a:bodyPr/>
          <a:lstStyle/>
          <a:p>
            <a:fld id="{D1B73579-C6D2-4B32-8B3B-67F261E3BB14}" type="slidenum">
              <a:rPr lang="en-PH" smtClean="0"/>
              <a:t>10</a:t>
            </a:fld>
            <a:endParaRPr lang="en-PH"/>
          </a:p>
        </p:txBody>
      </p:sp>
    </p:spTree>
    <p:extLst>
      <p:ext uri="{BB962C8B-B14F-4D97-AF65-F5344CB8AC3E}">
        <p14:creationId xmlns:p14="http://schemas.microsoft.com/office/powerpoint/2010/main" val="39599554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b="1" dirty="0" smtClean="0">
                <a:latin typeface="Book Antiqua" pitchFamily="18" charset="0"/>
              </a:rPr>
              <a:t>Findings </a:t>
            </a:r>
            <a:r>
              <a:rPr lang="en-US" b="1" dirty="0">
                <a:latin typeface="Book Antiqua" pitchFamily="18" charset="0"/>
              </a:rPr>
              <a:t>and </a:t>
            </a:r>
            <a:r>
              <a:rPr lang="en-US" b="1" dirty="0" smtClean="0">
                <a:latin typeface="Book Antiqua" pitchFamily="18" charset="0"/>
              </a:rPr>
              <a:t>Analysis</a:t>
            </a:r>
            <a:endParaRPr lang="en-PH" dirty="0">
              <a:latin typeface="Book Antiqua" pitchFamily="18" charset="0"/>
            </a:endParaRPr>
          </a:p>
        </p:txBody>
      </p:sp>
      <p:sp>
        <p:nvSpPr>
          <p:cNvPr id="3" name="Content Placeholder 2"/>
          <p:cNvSpPr>
            <a:spLocks noGrp="1"/>
          </p:cNvSpPr>
          <p:nvPr>
            <p:ph idx="1"/>
          </p:nvPr>
        </p:nvSpPr>
        <p:spPr>
          <a:xfrm>
            <a:off x="381000" y="1524000"/>
            <a:ext cx="8458200" cy="4953000"/>
          </a:xfrm>
        </p:spPr>
        <p:txBody>
          <a:bodyPr>
            <a:noAutofit/>
          </a:bodyPr>
          <a:lstStyle/>
          <a:p>
            <a:pPr marL="0" indent="0" algn="just">
              <a:buNone/>
            </a:pPr>
            <a:r>
              <a:rPr lang="en-US" sz="3400" b="1" dirty="0" smtClean="0">
                <a:latin typeface="Book Antiqua" pitchFamily="18" charset="0"/>
              </a:rPr>
              <a:t>Role </a:t>
            </a:r>
            <a:r>
              <a:rPr lang="en-US" sz="3400" b="1" dirty="0">
                <a:latin typeface="Book Antiqua" pitchFamily="18" charset="0"/>
              </a:rPr>
              <a:t>of </a:t>
            </a:r>
            <a:r>
              <a:rPr lang="en-US" sz="3400" b="1" dirty="0" smtClean="0">
                <a:latin typeface="Book Antiqua" pitchFamily="18" charset="0"/>
              </a:rPr>
              <a:t>the </a:t>
            </a:r>
            <a:r>
              <a:rPr lang="en-US" sz="3400" b="1" dirty="0">
                <a:latin typeface="Book Antiqua" pitchFamily="18" charset="0"/>
              </a:rPr>
              <a:t>third sector in the formation of social </a:t>
            </a:r>
            <a:r>
              <a:rPr lang="en-US" sz="3400" b="1" dirty="0" smtClean="0">
                <a:latin typeface="Book Antiqua" pitchFamily="18" charset="0"/>
              </a:rPr>
              <a:t>capital</a:t>
            </a:r>
          </a:p>
          <a:p>
            <a:pPr lvl="1" algn="just"/>
            <a:r>
              <a:rPr lang="en-US" sz="3400" dirty="0" smtClean="0">
                <a:latin typeface="Book Antiqua" pitchFamily="18" charset="0"/>
              </a:rPr>
              <a:t>worked </a:t>
            </a:r>
            <a:r>
              <a:rPr lang="en-US" sz="3400" dirty="0">
                <a:latin typeface="Book Antiqua" pitchFamily="18" charset="0"/>
              </a:rPr>
              <a:t>in collaboration and cooperation with each </a:t>
            </a:r>
            <a:r>
              <a:rPr lang="en-US" sz="3400" dirty="0" smtClean="0">
                <a:latin typeface="Book Antiqua" pitchFamily="18" charset="0"/>
              </a:rPr>
              <a:t>other</a:t>
            </a:r>
          </a:p>
          <a:p>
            <a:pPr lvl="1" algn="just"/>
            <a:r>
              <a:rPr lang="en-US" sz="3400" dirty="0">
                <a:latin typeface="Book Antiqua" pitchFamily="18" charset="0"/>
              </a:rPr>
              <a:t>information </a:t>
            </a:r>
            <a:r>
              <a:rPr lang="en-US" sz="3400" dirty="0" smtClean="0">
                <a:latin typeface="Book Antiqua" pitchFamily="18" charset="0"/>
              </a:rPr>
              <a:t>potential</a:t>
            </a:r>
          </a:p>
          <a:p>
            <a:pPr lvl="1" algn="just"/>
            <a:r>
              <a:rPr lang="en-US" sz="3400" dirty="0" smtClean="0">
                <a:latin typeface="Book Antiqua" pitchFamily="18" charset="0"/>
              </a:rPr>
              <a:t>appropriable social organizations</a:t>
            </a:r>
          </a:p>
        </p:txBody>
      </p:sp>
      <p:sp>
        <p:nvSpPr>
          <p:cNvPr id="4" name="Slide Number Placeholder 3"/>
          <p:cNvSpPr>
            <a:spLocks noGrp="1"/>
          </p:cNvSpPr>
          <p:nvPr>
            <p:ph type="sldNum" sz="quarter" idx="12"/>
          </p:nvPr>
        </p:nvSpPr>
        <p:spPr/>
        <p:txBody>
          <a:bodyPr/>
          <a:lstStyle/>
          <a:p>
            <a:fld id="{D1B73579-C6D2-4B32-8B3B-67F261E3BB14}" type="slidenum">
              <a:rPr lang="en-PH" smtClean="0"/>
              <a:t>11</a:t>
            </a:fld>
            <a:endParaRPr lang="en-PH"/>
          </a:p>
        </p:txBody>
      </p:sp>
    </p:spTree>
    <p:extLst>
      <p:ext uri="{BB962C8B-B14F-4D97-AF65-F5344CB8AC3E}">
        <p14:creationId xmlns:p14="http://schemas.microsoft.com/office/powerpoint/2010/main" val="40013254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b="1" dirty="0" smtClean="0">
                <a:latin typeface="Book Antiqua" pitchFamily="18" charset="0"/>
              </a:rPr>
              <a:t>Findings </a:t>
            </a:r>
            <a:r>
              <a:rPr lang="en-US" b="1" dirty="0">
                <a:latin typeface="Book Antiqua" pitchFamily="18" charset="0"/>
              </a:rPr>
              <a:t>and </a:t>
            </a:r>
            <a:r>
              <a:rPr lang="en-US" b="1" dirty="0" smtClean="0">
                <a:latin typeface="Book Antiqua" pitchFamily="18" charset="0"/>
              </a:rPr>
              <a:t>Analysis</a:t>
            </a:r>
            <a:endParaRPr lang="en-PH" dirty="0">
              <a:latin typeface="Book Antiqua" pitchFamily="18" charset="0"/>
            </a:endParaRPr>
          </a:p>
        </p:txBody>
      </p:sp>
      <p:sp>
        <p:nvSpPr>
          <p:cNvPr id="3" name="Content Placeholder 2"/>
          <p:cNvSpPr>
            <a:spLocks noGrp="1"/>
          </p:cNvSpPr>
          <p:nvPr>
            <p:ph idx="1"/>
          </p:nvPr>
        </p:nvSpPr>
        <p:spPr>
          <a:xfrm>
            <a:off x="228600" y="1295400"/>
            <a:ext cx="8686800" cy="5334000"/>
          </a:xfrm>
        </p:spPr>
        <p:txBody>
          <a:bodyPr>
            <a:noAutofit/>
          </a:bodyPr>
          <a:lstStyle/>
          <a:p>
            <a:pPr marL="0" indent="0" algn="just">
              <a:buNone/>
            </a:pPr>
            <a:r>
              <a:rPr lang="en-US" sz="2600" b="1" dirty="0" smtClean="0">
                <a:latin typeface="Book Antiqua" pitchFamily="18" charset="0"/>
              </a:rPr>
              <a:t>Role </a:t>
            </a:r>
            <a:r>
              <a:rPr lang="en-US" sz="2600" b="1" dirty="0">
                <a:latin typeface="Book Antiqua" pitchFamily="18" charset="0"/>
              </a:rPr>
              <a:t>of </a:t>
            </a:r>
            <a:r>
              <a:rPr lang="en-US" sz="2600" b="1" dirty="0" smtClean="0">
                <a:latin typeface="Book Antiqua" pitchFamily="18" charset="0"/>
              </a:rPr>
              <a:t>the </a:t>
            </a:r>
            <a:r>
              <a:rPr lang="en-US" sz="2600" b="1" dirty="0">
                <a:latin typeface="Book Antiqua" pitchFamily="18" charset="0"/>
              </a:rPr>
              <a:t>third sector in the formation of social </a:t>
            </a:r>
            <a:r>
              <a:rPr lang="en-US" sz="2600" b="1" dirty="0" smtClean="0">
                <a:latin typeface="Book Antiqua" pitchFamily="18" charset="0"/>
              </a:rPr>
              <a:t>capital</a:t>
            </a:r>
          </a:p>
          <a:p>
            <a:pPr lvl="1" algn="just"/>
            <a:r>
              <a:rPr lang="en-PH" sz="2600" dirty="0" smtClean="0">
                <a:latin typeface="Book Antiqua" pitchFamily="18" charset="0"/>
              </a:rPr>
              <a:t>Social capital formation</a:t>
            </a:r>
          </a:p>
          <a:p>
            <a:pPr lvl="2" algn="just"/>
            <a:r>
              <a:rPr lang="en-PH" sz="2600" dirty="0" smtClean="0">
                <a:latin typeface="Book Antiqua" pitchFamily="18" charset="0"/>
              </a:rPr>
              <a:t>Trust formation – </a:t>
            </a:r>
            <a:r>
              <a:rPr lang="en-US" sz="2600" dirty="0">
                <a:latin typeface="Book Antiqua" pitchFamily="18" charset="0"/>
              </a:rPr>
              <a:t>BHW representative as member of the board freely </a:t>
            </a:r>
            <a:r>
              <a:rPr lang="en-US" sz="2600" dirty="0" smtClean="0">
                <a:latin typeface="Book Antiqua" pitchFamily="18" charset="0"/>
              </a:rPr>
              <a:t>talks; resolutions </a:t>
            </a:r>
            <a:r>
              <a:rPr lang="en-US" sz="2600" dirty="0">
                <a:latin typeface="Book Antiqua" pitchFamily="18" charset="0"/>
              </a:rPr>
              <a:t>passed by the inter-local health board were born out of feedbacks of the members of the </a:t>
            </a:r>
            <a:r>
              <a:rPr lang="en-US" sz="2600" dirty="0" smtClean="0">
                <a:latin typeface="Book Antiqua" pitchFamily="18" charset="0"/>
              </a:rPr>
              <a:t>board</a:t>
            </a:r>
            <a:endParaRPr lang="en-PH" sz="2600" dirty="0" smtClean="0">
              <a:latin typeface="Book Antiqua" pitchFamily="18" charset="0"/>
            </a:endParaRPr>
          </a:p>
          <a:p>
            <a:pPr lvl="2" algn="just"/>
            <a:r>
              <a:rPr lang="en-PH" sz="2600" dirty="0" smtClean="0">
                <a:latin typeface="Book Antiqua" pitchFamily="18" charset="0"/>
              </a:rPr>
              <a:t>Mutually </a:t>
            </a:r>
            <a:r>
              <a:rPr lang="en-US" sz="2600" dirty="0" smtClean="0">
                <a:latin typeface="Book Antiqua" pitchFamily="18" charset="0"/>
              </a:rPr>
              <a:t>beneficial </a:t>
            </a:r>
            <a:r>
              <a:rPr lang="en-US" sz="2600" dirty="0">
                <a:latin typeface="Book Antiqua" pitchFamily="18" charset="0"/>
              </a:rPr>
              <a:t>collective action and </a:t>
            </a:r>
            <a:r>
              <a:rPr lang="en-US" sz="2600" dirty="0" smtClean="0">
                <a:latin typeface="Book Antiqua" pitchFamily="18" charset="0"/>
              </a:rPr>
              <a:t>responsibility – actively participates in the consultative </a:t>
            </a:r>
            <a:r>
              <a:rPr lang="en-US" sz="2600" dirty="0">
                <a:latin typeface="Book Antiqua" pitchFamily="18" charset="0"/>
              </a:rPr>
              <a:t>body </a:t>
            </a:r>
            <a:r>
              <a:rPr lang="en-US" sz="2600" dirty="0" smtClean="0">
                <a:latin typeface="Book Antiqua" pitchFamily="18" charset="0"/>
              </a:rPr>
              <a:t>dialogues consultations</a:t>
            </a:r>
            <a:r>
              <a:rPr lang="en-US" sz="2600" dirty="0">
                <a:latin typeface="Book Antiqua" pitchFamily="18" charset="0"/>
              </a:rPr>
              <a:t>; </a:t>
            </a:r>
            <a:r>
              <a:rPr lang="en-US" sz="2600" dirty="0" smtClean="0">
                <a:latin typeface="Book Antiqua" pitchFamily="18" charset="0"/>
              </a:rPr>
              <a:t>can </a:t>
            </a:r>
            <a:r>
              <a:rPr lang="en-US" sz="2600" dirty="0">
                <a:latin typeface="Book Antiqua" pitchFamily="18" charset="0"/>
              </a:rPr>
              <a:t>turn to anyone for help or assistance; and </a:t>
            </a:r>
            <a:r>
              <a:rPr lang="en-US" sz="2600" dirty="0" smtClean="0">
                <a:latin typeface="Book Antiqua" pitchFamily="18" charset="0"/>
              </a:rPr>
              <a:t>harmonious relationship </a:t>
            </a:r>
            <a:r>
              <a:rPr lang="en-US" sz="2600" dirty="0">
                <a:latin typeface="Book Antiqua" pitchFamily="18" charset="0"/>
              </a:rPr>
              <a:t>among the different actors in the </a:t>
            </a:r>
            <a:r>
              <a:rPr lang="en-US" sz="2600" dirty="0" smtClean="0">
                <a:latin typeface="Book Antiqua" pitchFamily="18" charset="0"/>
              </a:rPr>
              <a:t>project</a:t>
            </a:r>
          </a:p>
        </p:txBody>
      </p:sp>
      <p:sp>
        <p:nvSpPr>
          <p:cNvPr id="4" name="Slide Number Placeholder 3"/>
          <p:cNvSpPr>
            <a:spLocks noGrp="1"/>
          </p:cNvSpPr>
          <p:nvPr>
            <p:ph type="sldNum" sz="quarter" idx="12"/>
          </p:nvPr>
        </p:nvSpPr>
        <p:spPr/>
        <p:txBody>
          <a:bodyPr/>
          <a:lstStyle/>
          <a:p>
            <a:fld id="{D1B73579-C6D2-4B32-8B3B-67F261E3BB14}" type="slidenum">
              <a:rPr lang="en-PH" smtClean="0"/>
              <a:t>12</a:t>
            </a:fld>
            <a:endParaRPr lang="en-PH"/>
          </a:p>
        </p:txBody>
      </p:sp>
    </p:spTree>
    <p:extLst>
      <p:ext uri="{BB962C8B-B14F-4D97-AF65-F5344CB8AC3E}">
        <p14:creationId xmlns:p14="http://schemas.microsoft.com/office/powerpoint/2010/main" val="25258308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b="1" dirty="0" smtClean="0">
                <a:latin typeface="Book Antiqua" pitchFamily="18" charset="0"/>
              </a:rPr>
              <a:t>Findings </a:t>
            </a:r>
            <a:r>
              <a:rPr lang="en-US" b="1" dirty="0">
                <a:latin typeface="Book Antiqua" pitchFamily="18" charset="0"/>
              </a:rPr>
              <a:t>and </a:t>
            </a:r>
            <a:r>
              <a:rPr lang="en-US" b="1" dirty="0" smtClean="0">
                <a:latin typeface="Book Antiqua" pitchFamily="18" charset="0"/>
              </a:rPr>
              <a:t>Analysis</a:t>
            </a:r>
            <a:endParaRPr lang="en-PH" dirty="0">
              <a:latin typeface="Book Antiqua" pitchFamily="18" charset="0"/>
            </a:endParaRPr>
          </a:p>
        </p:txBody>
      </p:sp>
      <p:sp>
        <p:nvSpPr>
          <p:cNvPr id="3" name="Content Placeholder 2"/>
          <p:cNvSpPr>
            <a:spLocks noGrp="1"/>
          </p:cNvSpPr>
          <p:nvPr>
            <p:ph idx="1"/>
          </p:nvPr>
        </p:nvSpPr>
        <p:spPr>
          <a:xfrm>
            <a:off x="152400" y="1295400"/>
            <a:ext cx="8763000" cy="5105400"/>
          </a:xfrm>
        </p:spPr>
        <p:txBody>
          <a:bodyPr>
            <a:noAutofit/>
          </a:bodyPr>
          <a:lstStyle/>
          <a:p>
            <a:pPr marL="0" indent="0" algn="just">
              <a:buNone/>
            </a:pPr>
            <a:r>
              <a:rPr lang="en-US" sz="2800" b="1" dirty="0" smtClean="0">
                <a:latin typeface="Book Antiqua" pitchFamily="18" charset="0"/>
              </a:rPr>
              <a:t>Role </a:t>
            </a:r>
            <a:r>
              <a:rPr lang="en-US" sz="2800" b="1" dirty="0">
                <a:latin typeface="Book Antiqua" pitchFamily="18" charset="0"/>
              </a:rPr>
              <a:t>of </a:t>
            </a:r>
            <a:r>
              <a:rPr lang="en-US" sz="2800" b="1" dirty="0" smtClean="0">
                <a:latin typeface="Book Antiqua" pitchFamily="18" charset="0"/>
              </a:rPr>
              <a:t>the </a:t>
            </a:r>
            <a:r>
              <a:rPr lang="en-US" sz="2800" b="1" dirty="0">
                <a:latin typeface="Book Antiqua" pitchFamily="18" charset="0"/>
              </a:rPr>
              <a:t>third sector in the formation of social </a:t>
            </a:r>
            <a:r>
              <a:rPr lang="en-US" sz="2800" b="1" dirty="0" smtClean="0">
                <a:latin typeface="Book Antiqua" pitchFamily="18" charset="0"/>
              </a:rPr>
              <a:t>capital</a:t>
            </a:r>
          </a:p>
          <a:p>
            <a:pPr lvl="1" algn="just"/>
            <a:r>
              <a:rPr lang="en-PH" dirty="0" smtClean="0">
                <a:latin typeface="Book Antiqua" pitchFamily="18" charset="0"/>
              </a:rPr>
              <a:t>Social capital formation</a:t>
            </a:r>
          </a:p>
          <a:p>
            <a:pPr lvl="2" algn="just"/>
            <a:r>
              <a:rPr lang="en-US" sz="2800" dirty="0" smtClean="0">
                <a:latin typeface="Book Antiqua" pitchFamily="18" charset="0"/>
              </a:rPr>
              <a:t>Density </a:t>
            </a:r>
            <a:r>
              <a:rPr lang="en-US" sz="2800" dirty="0">
                <a:latin typeface="Book Antiqua" pitchFamily="18" charset="0"/>
              </a:rPr>
              <a:t>of networks and </a:t>
            </a:r>
            <a:r>
              <a:rPr lang="en-US" sz="2800" dirty="0" smtClean="0">
                <a:latin typeface="Book Antiqua" pitchFamily="18" charset="0"/>
              </a:rPr>
              <a:t>linkages – </a:t>
            </a:r>
            <a:r>
              <a:rPr lang="en-US" sz="2800" dirty="0">
                <a:latin typeface="Book Antiqua" pitchFamily="18" charset="0"/>
              </a:rPr>
              <a:t>members in the inter-local health board are </a:t>
            </a:r>
            <a:r>
              <a:rPr lang="en-US" sz="2800" dirty="0" smtClean="0">
                <a:latin typeface="Book Antiqua" pitchFamily="18" charset="0"/>
              </a:rPr>
              <a:t>well </a:t>
            </a:r>
            <a:r>
              <a:rPr lang="en-US" sz="2800" dirty="0">
                <a:latin typeface="Book Antiqua" pitchFamily="18" charset="0"/>
              </a:rPr>
              <a:t>represented </a:t>
            </a:r>
            <a:r>
              <a:rPr lang="en-US" sz="2800" dirty="0" smtClean="0">
                <a:latin typeface="Book Antiqua" pitchFamily="18" charset="0"/>
              </a:rPr>
              <a:t>and competent; </a:t>
            </a:r>
            <a:r>
              <a:rPr lang="en-US" sz="2800" dirty="0">
                <a:latin typeface="Book Antiqua" pitchFamily="18" charset="0"/>
              </a:rPr>
              <a:t>accountabilities for specific roles and responsibilities defined </a:t>
            </a:r>
            <a:r>
              <a:rPr lang="en-US" sz="2800" dirty="0" smtClean="0">
                <a:latin typeface="Book Antiqua" pitchFamily="18" charset="0"/>
              </a:rPr>
              <a:t>clearly as mandated in the provincial ordinance</a:t>
            </a:r>
          </a:p>
          <a:p>
            <a:pPr lvl="2" algn="just"/>
            <a:r>
              <a:rPr lang="en-US" sz="2800" dirty="0" smtClean="0">
                <a:latin typeface="Book Antiqua" pitchFamily="18" charset="0"/>
              </a:rPr>
              <a:t>Presence of norms – </a:t>
            </a:r>
            <a:r>
              <a:rPr lang="en-US" sz="2800" dirty="0">
                <a:latin typeface="Book Antiqua" pitchFamily="18" charset="0"/>
              </a:rPr>
              <a:t>ordinances enacted by the </a:t>
            </a:r>
            <a:r>
              <a:rPr lang="en-US" sz="2800" dirty="0" smtClean="0">
                <a:latin typeface="Book Antiqua" pitchFamily="18" charset="0"/>
              </a:rPr>
              <a:t>provincial</a:t>
            </a:r>
            <a:endParaRPr lang="en-PH" sz="2800" dirty="0">
              <a:latin typeface="Book Antiqua" pitchFamily="18" charset="0"/>
            </a:endParaRPr>
          </a:p>
        </p:txBody>
      </p:sp>
      <p:sp>
        <p:nvSpPr>
          <p:cNvPr id="4" name="Slide Number Placeholder 3"/>
          <p:cNvSpPr>
            <a:spLocks noGrp="1"/>
          </p:cNvSpPr>
          <p:nvPr>
            <p:ph type="sldNum" sz="quarter" idx="12"/>
          </p:nvPr>
        </p:nvSpPr>
        <p:spPr/>
        <p:txBody>
          <a:bodyPr/>
          <a:lstStyle/>
          <a:p>
            <a:fld id="{D1B73579-C6D2-4B32-8B3B-67F261E3BB14}" type="slidenum">
              <a:rPr lang="en-PH" smtClean="0"/>
              <a:t>13</a:t>
            </a:fld>
            <a:endParaRPr lang="en-PH"/>
          </a:p>
        </p:txBody>
      </p:sp>
    </p:spTree>
    <p:extLst>
      <p:ext uri="{BB962C8B-B14F-4D97-AF65-F5344CB8AC3E}">
        <p14:creationId xmlns:p14="http://schemas.microsoft.com/office/powerpoint/2010/main" val="29419751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Autofit/>
          </a:bodyPr>
          <a:lstStyle/>
          <a:p>
            <a:r>
              <a:rPr lang="en-US" sz="3200" b="1" dirty="0" smtClean="0">
                <a:latin typeface="Book Antiqua" pitchFamily="18" charset="0"/>
              </a:rPr>
              <a:t>Enabling </a:t>
            </a:r>
            <a:r>
              <a:rPr lang="en-US" sz="3200" b="1" dirty="0">
                <a:latin typeface="Book Antiqua" pitchFamily="18" charset="0"/>
              </a:rPr>
              <a:t>Mechanisms: Platforms for Social Innovation and Social Capital </a:t>
            </a:r>
            <a:r>
              <a:rPr lang="en-US" sz="3200" b="1" dirty="0" smtClean="0">
                <a:latin typeface="Book Antiqua" pitchFamily="18" charset="0"/>
              </a:rPr>
              <a:t>Formation</a:t>
            </a:r>
            <a:endParaRPr lang="en-PH" sz="3200" dirty="0">
              <a:latin typeface="Book Antiqua" pitchFamily="18" charset="0"/>
            </a:endParaRPr>
          </a:p>
        </p:txBody>
      </p:sp>
      <p:sp>
        <p:nvSpPr>
          <p:cNvPr id="3" name="Content Placeholder 2"/>
          <p:cNvSpPr>
            <a:spLocks noGrp="1"/>
          </p:cNvSpPr>
          <p:nvPr>
            <p:ph idx="1"/>
          </p:nvPr>
        </p:nvSpPr>
        <p:spPr>
          <a:xfrm>
            <a:off x="533400" y="2209800"/>
            <a:ext cx="8077200" cy="4114800"/>
          </a:xfrm>
        </p:spPr>
        <p:txBody>
          <a:bodyPr>
            <a:noAutofit/>
          </a:bodyPr>
          <a:lstStyle/>
          <a:p>
            <a:pPr algn="just"/>
            <a:r>
              <a:rPr lang="en-US" sz="2800" dirty="0">
                <a:latin typeface="Book Antiqua" pitchFamily="18" charset="0"/>
              </a:rPr>
              <a:t>Local Government Code which has enshrined the local health </a:t>
            </a:r>
            <a:r>
              <a:rPr lang="en-US" sz="2800" dirty="0" smtClean="0">
                <a:latin typeface="Book Antiqua" pitchFamily="18" charset="0"/>
              </a:rPr>
              <a:t>boards</a:t>
            </a:r>
          </a:p>
          <a:p>
            <a:pPr algn="just"/>
            <a:r>
              <a:rPr lang="en-US" sz="2800" dirty="0" smtClean="0">
                <a:latin typeface="Book Antiqua" pitchFamily="18" charset="0"/>
              </a:rPr>
              <a:t>Ordinance </a:t>
            </a:r>
            <a:r>
              <a:rPr lang="en-US" sz="2800" dirty="0">
                <a:latin typeface="Book Antiqua" pitchFamily="18" charset="0"/>
              </a:rPr>
              <a:t>No. 34-2008 </a:t>
            </a:r>
            <a:r>
              <a:rPr lang="en-US" sz="2800" dirty="0" smtClean="0">
                <a:latin typeface="Book Antiqua" pitchFamily="18" charset="0"/>
              </a:rPr>
              <a:t>(August </a:t>
            </a:r>
            <a:r>
              <a:rPr lang="en-US" sz="2800" dirty="0">
                <a:latin typeface="Book Antiqua" pitchFamily="18" charset="0"/>
              </a:rPr>
              <a:t>5, </a:t>
            </a:r>
            <a:r>
              <a:rPr lang="en-US" sz="2800" dirty="0" smtClean="0">
                <a:latin typeface="Book Antiqua" pitchFamily="18" charset="0"/>
              </a:rPr>
              <a:t>2008)</a:t>
            </a:r>
          </a:p>
          <a:p>
            <a:pPr algn="just"/>
            <a:r>
              <a:rPr lang="en-US" sz="2800" dirty="0">
                <a:latin typeface="Book Antiqua" pitchFamily="18" charset="0"/>
              </a:rPr>
              <a:t>Ordinance No. 43-2008 </a:t>
            </a:r>
            <a:r>
              <a:rPr lang="en-US" sz="2800" dirty="0" smtClean="0">
                <a:latin typeface="Book Antiqua" pitchFamily="18" charset="0"/>
              </a:rPr>
              <a:t>(October </a:t>
            </a:r>
            <a:r>
              <a:rPr lang="en-US" sz="2800" dirty="0">
                <a:latin typeface="Book Antiqua" pitchFamily="18" charset="0"/>
              </a:rPr>
              <a:t>28, </a:t>
            </a:r>
            <a:r>
              <a:rPr lang="en-US" sz="2800" dirty="0" smtClean="0">
                <a:latin typeface="Book Antiqua" pitchFamily="18" charset="0"/>
              </a:rPr>
              <a:t>2008)</a:t>
            </a:r>
          </a:p>
          <a:p>
            <a:pPr algn="just"/>
            <a:r>
              <a:rPr lang="en-US" sz="2800" dirty="0" smtClean="0">
                <a:latin typeface="Book Antiqua" pitchFamily="18" charset="0"/>
              </a:rPr>
              <a:t>Informal </a:t>
            </a:r>
            <a:r>
              <a:rPr lang="en-US" sz="2800" dirty="0">
                <a:latin typeface="Book Antiqua" pitchFamily="18" charset="0"/>
              </a:rPr>
              <a:t>platforms and consultative style of both Governor Vicente and Johnny </a:t>
            </a:r>
            <a:r>
              <a:rPr lang="en-US" sz="2800" dirty="0" smtClean="0">
                <a:latin typeface="Book Antiqua" pitchFamily="18" charset="0"/>
              </a:rPr>
              <a:t>Pimentel</a:t>
            </a:r>
          </a:p>
          <a:p>
            <a:pPr algn="just"/>
            <a:r>
              <a:rPr lang="en-US" sz="2800" dirty="0">
                <a:latin typeface="Book Antiqua" pitchFamily="18" charset="0"/>
              </a:rPr>
              <a:t>P</a:t>
            </a:r>
            <a:r>
              <a:rPr lang="en-US" sz="2800" dirty="0" smtClean="0">
                <a:latin typeface="Book Antiqua" pitchFamily="18" charset="0"/>
              </a:rPr>
              <a:t>ositive </a:t>
            </a:r>
            <a:r>
              <a:rPr lang="en-US" sz="2800" dirty="0">
                <a:latin typeface="Book Antiqua" pitchFamily="18" charset="0"/>
              </a:rPr>
              <a:t>feedback from the community</a:t>
            </a:r>
            <a:endParaRPr lang="en-PH" sz="2800" dirty="0">
              <a:latin typeface="Book Antiqua" pitchFamily="18" charset="0"/>
            </a:endParaRPr>
          </a:p>
        </p:txBody>
      </p:sp>
      <p:sp>
        <p:nvSpPr>
          <p:cNvPr id="4" name="Slide Number Placeholder 3"/>
          <p:cNvSpPr>
            <a:spLocks noGrp="1"/>
          </p:cNvSpPr>
          <p:nvPr>
            <p:ph type="sldNum" sz="quarter" idx="12"/>
          </p:nvPr>
        </p:nvSpPr>
        <p:spPr/>
        <p:txBody>
          <a:bodyPr/>
          <a:lstStyle/>
          <a:p>
            <a:fld id="{D1B73579-C6D2-4B32-8B3B-67F261E3BB14}" type="slidenum">
              <a:rPr lang="en-PH" smtClean="0"/>
              <a:t>14</a:t>
            </a:fld>
            <a:endParaRPr lang="en-PH"/>
          </a:p>
        </p:txBody>
      </p:sp>
    </p:spTree>
    <p:extLst>
      <p:ext uri="{BB962C8B-B14F-4D97-AF65-F5344CB8AC3E}">
        <p14:creationId xmlns:p14="http://schemas.microsoft.com/office/powerpoint/2010/main" val="23221351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100" b="1" dirty="0" smtClean="0">
                <a:latin typeface="Book Antiqua" pitchFamily="18" charset="0"/>
              </a:rPr>
              <a:t>Tracing </a:t>
            </a:r>
            <a:r>
              <a:rPr lang="en-US" sz="3100" b="1" dirty="0">
                <a:latin typeface="Book Antiqua" pitchFamily="18" charset="0"/>
              </a:rPr>
              <a:t>the Public Sphere in the Social Innovation and Social Capital Formation</a:t>
            </a:r>
            <a:endParaRPr lang="en-PH" sz="3100" dirty="0">
              <a:latin typeface="Book Antiqua" pitchFamily="18" charset="0"/>
            </a:endParaRPr>
          </a:p>
        </p:txBody>
      </p:sp>
      <p:sp>
        <p:nvSpPr>
          <p:cNvPr id="3" name="Content Placeholder 2"/>
          <p:cNvSpPr>
            <a:spLocks noGrp="1"/>
          </p:cNvSpPr>
          <p:nvPr>
            <p:ph idx="1"/>
          </p:nvPr>
        </p:nvSpPr>
        <p:spPr>
          <a:xfrm>
            <a:off x="685800" y="1600200"/>
            <a:ext cx="8077200" cy="4876800"/>
          </a:xfrm>
        </p:spPr>
        <p:txBody>
          <a:bodyPr>
            <a:noAutofit/>
          </a:bodyPr>
          <a:lstStyle/>
          <a:p>
            <a:pPr algn="just"/>
            <a:r>
              <a:rPr lang="en-US" sz="2800" dirty="0" smtClean="0">
                <a:latin typeface="Book Antiqua" pitchFamily="18" charset="0"/>
              </a:rPr>
              <a:t>Space </a:t>
            </a:r>
            <a:r>
              <a:rPr lang="en-US" sz="2800" dirty="0">
                <a:latin typeface="Book Antiqua" pitchFamily="18" charset="0"/>
              </a:rPr>
              <a:t>for </a:t>
            </a:r>
            <a:r>
              <a:rPr lang="en-US" sz="2800" dirty="0" smtClean="0">
                <a:latin typeface="Book Antiqua" pitchFamily="18" charset="0"/>
              </a:rPr>
              <a:t>volunteerism.</a:t>
            </a:r>
          </a:p>
          <a:p>
            <a:pPr algn="just"/>
            <a:r>
              <a:rPr lang="en-US" sz="2800" dirty="0" smtClean="0">
                <a:latin typeface="Book Antiqua" pitchFamily="18" charset="0"/>
              </a:rPr>
              <a:t>The </a:t>
            </a:r>
            <a:r>
              <a:rPr lang="en-US" sz="2800" dirty="0">
                <a:latin typeface="Book Antiqua" pitchFamily="18" charset="0"/>
              </a:rPr>
              <a:t>interactions among the actors </a:t>
            </a:r>
            <a:r>
              <a:rPr lang="en-US" sz="2800" dirty="0" smtClean="0">
                <a:latin typeface="Book Antiqua" pitchFamily="18" charset="0"/>
              </a:rPr>
              <a:t>is </a:t>
            </a:r>
            <a:r>
              <a:rPr lang="en-US" sz="2800" dirty="0">
                <a:latin typeface="Book Antiqua" pitchFamily="18" charset="0"/>
              </a:rPr>
              <a:t>the public space where governance systems comprised of formal and informal institutions may be found and more consciously managed</a:t>
            </a:r>
            <a:r>
              <a:rPr lang="en-US" sz="2800" dirty="0" smtClean="0">
                <a:latin typeface="Book Antiqua" pitchFamily="18" charset="0"/>
              </a:rPr>
              <a:t>.</a:t>
            </a:r>
          </a:p>
          <a:p>
            <a:pPr algn="just"/>
            <a:r>
              <a:rPr lang="en-US" sz="2800" dirty="0">
                <a:latin typeface="Book Antiqua" pitchFamily="18" charset="0"/>
              </a:rPr>
              <a:t>One of the assumed evidences of services accessed by the citizens in a public sphere are what the outputs and outcomes of this pocket of social innovation</a:t>
            </a:r>
            <a:r>
              <a:rPr lang="en-US" sz="2800" b="1" dirty="0">
                <a:latin typeface="Book Antiqua" pitchFamily="18" charset="0"/>
              </a:rPr>
              <a:t>.</a:t>
            </a:r>
            <a:endParaRPr lang="en-PH" sz="2800" dirty="0">
              <a:latin typeface="Book Antiqua" pitchFamily="18" charset="0"/>
            </a:endParaRPr>
          </a:p>
        </p:txBody>
      </p:sp>
      <p:sp>
        <p:nvSpPr>
          <p:cNvPr id="4" name="Slide Number Placeholder 3"/>
          <p:cNvSpPr>
            <a:spLocks noGrp="1"/>
          </p:cNvSpPr>
          <p:nvPr>
            <p:ph type="sldNum" sz="quarter" idx="12"/>
          </p:nvPr>
        </p:nvSpPr>
        <p:spPr/>
        <p:txBody>
          <a:bodyPr/>
          <a:lstStyle/>
          <a:p>
            <a:fld id="{D1B73579-C6D2-4B32-8B3B-67F261E3BB14}" type="slidenum">
              <a:rPr lang="en-PH" smtClean="0"/>
              <a:t>15</a:t>
            </a:fld>
            <a:endParaRPr lang="en-PH"/>
          </a:p>
        </p:txBody>
      </p:sp>
    </p:spTree>
    <p:extLst>
      <p:ext uri="{BB962C8B-B14F-4D97-AF65-F5344CB8AC3E}">
        <p14:creationId xmlns:p14="http://schemas.microsoft.com/office/powerpoint/2010/main" val="28980683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74638"/>
            <a:ext cx="8915400" cy="1143000"/>
          </a:xfrm>
        </p:spPr>
        <p:txBody>
          <a:bodyPr>
            <a:noAutofit/>
          </a:bodyPr>
          <a:lstStyle/>
          <a:p>
            <a:r>
              <a:rPr lang="en-US" sz="2300" b="1" dirty="0">
                <a:latin typeface="Book Antiqua" pitchFamily="18" charset="0"/>
              </a:rPr>
              <a:t>Emergent Framework to Account for Third sector Role in Social Innovation and Social Capital Formation in a Public Sphere</a:t>
            </a:r>
            <a:endParaRPr lang="en-PH" sz="2300" b="1" dirty="0">
              <a:latin typeface="Book Antiqua" pitchFamily="18" charset="0"/>
            </a:endParaRPr>
          </a:p>
        </p:txBody>
      </p:sp>
      <p:pic>
        <p:nvPicPr>
          <p:cNvPr id="3"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20334" r="16797" b="19667"/>
          <a:stretch/>
        </p:blipFill>
        <p:spPr bwMode="auto">
          <a:xfrm>
            <a:off x="212302" y="1371600"/>
            <a:ext cx="8703098" cy="5256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lide Number Placeholder 3"/>
          <p:cNvSpPr>
            <a:spLocks noGrp="1"/>
          </p:cNvSpPr>
          <p:nvPr>
            <p:ph type="sldNum" sz="quarter" idx="12"/>
          </p:nvPr>
        </p:nvSpPr>
        <p:spPr/>
        <p:txBody>
          <a:bodyPr/>
          <a:lstStyle/>
          <a:p>
            <a:fld id="{D1B73579-C6D2-4B32-8B3B-67F261E3BB14}" type="slidenum">
              <a:rPr lang="en-PH" smtClean="0"/>
              <a:t>16</a:t>
            </a:fld>
            <a:endParaRPr lang="en-PH"/>
          </a:p>
        </p:txBody>
      </p:sp>
    </p:spTree>
    <p:extLst>
      <p:ext uri="{BB962C8B-B14F-4D97-AF65-F5344CB8AC3E}">
        <p14:creationId xmlns:p14="http://schemas.microsoft.com/office/powerpoint/2010/main" val="38532065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normAutofit/>
          </a:bodyPr>
          <a:lstStyle/>
          <a:p>
            <a:r>
              <a:rPr lang="en-US" sz="3500" b="1" dirty="0" smtClean="0">
                <a:latin typeface="Book Antiqua" pitchFamily="18" charset="0"/>
              </a:rPr>
              <a:t>Conclusions </a:t>
            </a:r>
            <a:r>
              <a:rPr lang="en-US" sz="3500" b="1" dirty="0">
                <a:latin typeface="Book Antiqua" pitchFamily="18" charset="0"/>
              </a:rPr>
              <a:t>and Recommendations</a:t>
            </a:r>
            <a:endParaRPr lang="en-PH" sz="3500" dirty="0">
              <a:latin typeface="Book Antiqua" pitchFamily="18" charset="0"/>
            </a:endParaRPr>
          </a:p>
        </p:txBody>
      </p:sp>
      <p:sp>
        <p:nvSpPr>
          <p:cNvPr id="3" name="Content Placeholder 2"/>
          <p:cNvSpPr>
            <a:spLocks noGrp="1"/>
          </p:cNvSpPr>
          <p:nvPr>
            <p:ph idx="1"/>
          </p:nvPr>
        </p:nvSpPr>
        <p:spPr>
          <a:xfrm>
            <a:off x="152400" y="685800"/>
            <a:ext cx="8915400" cy="6019800"/>
          </a:xfrm>
        </p:spPr>
        <p:txBody>
          <a:bodyPr>
            <a:noAutofit/>
          </a:bodyPr>
          <a:lstStyle/>
          <a:p>
            <a:pPr algn="just"/>
            <a:r>
              <a:rPr lang="en-US" sz="2300" dirty="0" smtClean="0">
                <a:latin typeface="Book Antiqua" pitchFamily="18" charset="0"/>
              </a:rPr>
              <a:t>The role of the third sector is significant, in </a:t>
            </a:r>
            <a:r>
              <a:rPr lang="en-US" sz="2300" dirty="0">
                <a:latin typeface="Book Antiqua" pitchFamily="18" charset="0"/>
              </a:rPr>
              <a:t>the development of </a:t>
            </a:r>
            <a:r>
              <a:rPr lang="en-US" sz="2300" dirty="0" smtClean="0">
                <a:latin typeface="Book Antiqua" pitchFamily="18" charset="0"/>
              </a:rPr>
              <a:t>social innovation.</a:t>
            </a:r>
          </a:p>
          <a:p>
            <a:pPr algn="just"/>
            <a:r>
              <a:rPr lang="en-US" sz="2300" dirty="0" smtClean="0">
                <a:latin typeface="Book Antiqua" pitchFamily="18" charset="0"/>
              </a:rPr>
              <a:t>The </a:t>
            </a:r>
            <a:r>
              <a:rPr lang="en-US" sz="2300" dirty="0">
                <a:latin typeface="Book Antiqua" pitchFamily="18" charset="0"/>
              </a:rPr>
              <a:t>role of the government </a:t>
            </a:r>
            <a:r>
              <a:rPr lang="en-US" sz="2300" dirty="0" smtClean="0">
                <a:latin typeface="Book Antiqua" pitchFamily="18" charset="0"/>
              </a:rPr>
              <a:t>to </a:t>
            </a:r>
            <a:r>
              <a:rPr lang="en-US" sz="2300" dirty="0">
                <a:latin typeface="Book Antiqua" pitchFamily="18" charset="0"/>
              </a:rPr>
              <a:t>provide the direction and focus and physical as well as financial resources for the social innovation as well as the political or public space in which the third </a:t>
            </a:r>
            <a:r>
              <a:rPr lang="en-US" sz="2300" dirty="0" smtClean="0">
                <a:latin typeface="Book Antiqua" pitchFamily="18" charset="0"/>
              </a:rPr>
              <a:t>sector can </a:t>
            </a:r>
            <a:r>
              <a:rPr lang="en-US" sz="2300" dirty="0">
                <a:latin typeface="Book Antiqua" pitchFamily="18" charset="0"/>
              </a:rPr>
              <a:t>be involved with an expanded role in mainstreaming the social innovation</a:t>
            </a:r>
            <a:r>
              <a:rPr lang="en-US" sz="2300" dirty="0" smtClean="0">
                <a:latin typeface="Book Antiqua" pitchFamily="18" charset="0"/>
              </a:rPr>
              <a:t>.</a:t>
            </a:r>
          </a:p>
          <a:p>
            <a:pPr algn="just"/>
            <a:r>
              <a:rPr lang="en-US" sz="2300" dirty="0" smtClean="0">
                <a:latin typeface="Book Antiqua" pitchFamily="18" charset="0"/>
              </a:rPr>
              <a:t>Three </a:t>
            </a:r>
            <a:r>
              <a:rPr lang="en-US" sz="2300" dirty="0">
                <a:latin typeface="Book Antiqua" pitchFamily="18" charset="0"/>
              </a:rPr>
              <a:t>main forms of social capital may be evident in this social innovation: information </a:t>
            </a:r>
            <a:r>
              <a:rPr lang="en-US" sz="2300" dirty="0" smtClean="0">
                <a:latin typeface="Book Antiqua" pitchFamily="18" charset="0"/>
              </a:rPr>
              <a:t>potential, </a:t>
            </a:r>
            <a:r>
              <a:rPr lang="en-US" sz="2300" dirty="0">
                <a:latin typeface="Book Antiqua" pitchFamily="18" charset="0"/>
              </a:rPr>
              <a:t>BHWs as volunteers or what Coleman calls an appropriable organization, and the presence of </a:t>
            </a:r>
            <a:r>
              <a:rPr lang="en-US" sz="2300" dirty="0" smtClean="0">
                <a:latin typeface="Book Antiqua" pitchFamily="18" charset="0"/>
              </a:rPr>
              <a:t>norms.</a:t>
            </a:r>
          </a:p>
          <a:p>
            <a:pPr algn="just"/>
            <a:r>
              <a:rPr lang="en-US" sz="2300" dirty="0" smtClean="0">
                <a:latin typeface="Book Antiqua" pitchFamily="18" charset="0"/>
              </a:rPr>
              <a:t>Enabling mechanism are their norms and codes of conduct, formally governed by the Local Government Code, PHO and LAHDZ; and informally governed by whatever rules or codes of conduct are followed by the actors involved, together with the health beneficiaries at the community level.</a:t>
            </a:r>
          </a:p>
        </p:txBody>
      </p:sp>
      <p:sp>
        <p:nvSpPr>
          <p:cNvPr id="4" name="Slide Number Placeholder 3"/>
          <p:cNvSpPr>
            <a:spLocks noGrp="1"/>
          </p:cNvSpPr>
          <p:nvPr>
            <p:ph type="sldNum" sz="quarter" idx="12"/>
          </p:nvPr>
        </p:nvSpPr>
        <p:spPr/>
        <p:txBody>
          <a:bodyPr/>
          <a:lstStyle/>
          <a:p>
            <a:fld id="{D1B73579-C6D2-4B32-8B3B-67F261E3BB14}" type="slidenum">
              <a:rPr lang="en-PH" smtClean="0"/>
              <a:t>17</a:t>
            </a:fld>
            <a:endParaRPr lang="en-PH"/>
          </a:p>
        </p:txBody>
      </p:sp>
    </p:spTree>
    <p:extLst>
      <p:ext uri="{BB962C8B-B14F-4D97-AF65-F5344CB8AC3E}">
        <p14:creationId xmlns:p14="http://schemas.microsoft.com/office/powerpoint/2010/main" val="26853087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normAutofit/>
          </a:bodyPr>
          <a:lstStyle/>
          <a:p>
            <a:r>
              <a:rPr lang="en-US" sz="3500" b="1" dirty="0" smtClean="0">
                <a:latin typeface="Book Antiqua" pitchFamily="18" charset="0"/>
              </a:rPr>
              <a:t>Conclusions </a:t>
            </a:r>
            <a:r>
              <a:rPr lang="en-US" sz="3500" b="1" dirty="0">
                <a:latin typeface="Book Antiqua" pitchFamily="18" charset="0"/>
              </a:rPr>
              <a:t>and Recommendations</a:t>
            </a:r>
            <a:endParaRPr lang="en-PH" sz="3500" dirty="0">
              <a:latin typeface="Book Antiqua" pitchFamily="18" charset="0"/>
            </a:endParaRPr>
          </a:p>
        </p:txBody>
      </p:sp>
      <p:sp>
        <p:nvSpPr>
          <p:cNvPr id="3" name="Content Placeholder 2"/>
          <p:cNvSpPr>
            <a:spLocks noGrp="1"/>
          </p:cNvSpPr>
          <p:nvPr>
            <p:ph idx="1"/>
          </p:nvPr>
        </p:nvSpPr>
        <p:spPr>
          <a:xfrm>
            <a:off x="457200" y="990600"/>
            <a:ext cx="8305800" cy="5334000"/>
          </a:xfrm>
        </p:spPr>
        <p:txBody>
          <a:bodyPr>
            <a:noAutofit/>
          </a:bodyPr>
          <a:lstStyle/>
          <a:p>
            <a:pPr algn="just"/>
            <a:r>
              <a:rPr lang="en-US" sz="2500" dirty="0" smtClean="0">
                <a:latin typeface="Book Antiqua" pitchFamily="18" charset="0"/>
              </a:rPr>
              <a:t>The </a:t>
            </a:r>
            <a:r>
              <a:rPr lang="en-US" sz="2500" dirty="0">
                <a:latin typeface="Book Antiqua" pitchFamily="18" charset="0"/>
              </a:rPr>
              <a:t>public sphere is the political space where policy and </a:t>
            </a:r>
            <a:r>
              <a:rPr lang="en-US" sz="2500" dirty="0" smtClean="0">
                <a:latin typeface="Book Antiqua" pitchFamily="18" charset="0"/>
              </a:rPr>
              <a:t>decision making </a:t>
            </a:r>
            <a:r>
              <a:rPr lang="en-US" sz="2500" dirty="0">
                <a:latin typeface="Book Antiqua" pitchFamily="18" charset="0"/>
              </a:rPr>
              <a:t>takes place</a:t>
            </a:r>
            <a:r>
              <a:rPr lang="en-US" sz="2500" dirty="0" smtClean="0">
                <a:latin typeface="Book Antiqua" pitchFamily="18" charset="0"/>
              </a:rPr>
              <a:t>.</a:t>
            </a:r>
          </a:p>
          <a:p>
            <a:pPr algn="just"/>
            <a:r>
              <a:rPr lang="en-PH" sz="2500" dirty="0">
                <a:latin typeface="Book Antiqua" pitchFamily="18" charset="0"/>
              </a:rPr>
              <a:t>Reflecting on the context of post-Soviet Eurasia, considering that in countries like Kazakhstan and </a:t>
            </a:r>
            <a:r>
              <a:rPr lang="en-PH" sz="2500" dirty="0" err="1">
                <a:latin typeface="Book Antiqua" pitchFamily="18" charset="0"/>
              </a:rPr>
              <a:t>Kyrgyztan</a:t>
            </a:r>
            <a:r>
              <a:rPr lang="en-PH" sz="2500" dirty="0">
                <a:latin typeface="Book Antiqua" pitchFamily="18" charset="0"/>
              </a:rPr>
              <a:t> there are documented cases on innovation and third sector involvements in health as documented by </a:t>
            </a:r>
            <a:r>
              <a:rPr lang="en-PH" sz="2500" dirty="0" err="1">
                <a:latin typeface="Book Antiqua" pitchFamily="18" charset="0"/>
              </a:rPr>
              <a:t>Jütting</a:t>
            </a:r>
            <a:r>
              <a:rPr lang="en-PH" sz="2500" dirty="0">
                <a:latin typeface="Book Antiqua" pitchFamily="18" charset="0"/>
              </a:rPr>
              <a:t> (1999), this study could aid future researches that might try to look into the role of the third </a:t>
            </a:r>
            <a:r>
              <a:rPr lang="en-PH" sz="2500" dirty="0" smtClean="0">
                <a:latin typeface="Book Antiqua" pitchFamily="18" charset="0"/>
              </a:rPr>
              <a:t>sector, maybe look into if </a:t>
            </a:r>
            <a:r>
              <a:rPr lang="en-PH" sz="2500" dirty="0">
                <a:latin typeface="Book Antiqua" pitchFamily="18" charset="0"/>
              </a:rPr>
              <a:t>such case is indeed social </a:t>
            </a:r>
            <a:r>
              <a:rPr lang="en-PH" sz="2500" dirty="0" smtClean="0">
                <a:latin typeface="Book Antiqua" pitchFamily="18" charset="0"/>
              </a:rPr>
              <a:t>innovation and </a:t>
            </a:r>
            <a:r>
              <a:rPr lang="en-PH" sz="2500" dirty="0">
                <a:latin typeface="Book Antiqua" pitchFamily="18" charset="0"/>
              </a:rPr>
              <a:t>trace social capital formation in a public sphere. </a:t>
            </a:r>
            <a:r>
              <a:rPr lang="en-PH" sz="2500" dirty="0" smtClean="0">
                <a:latin typeface="Book Antiqua" pitchFamily="18" charset="0"/>
              </a:rPr>
              <a:t>Also in examining the </a:t>
            </a:r>
            <a:r>
              <a:rPr lang="en-PH" sz="2500" dirty="0">
                <a:latin typeface="Book Antiqua" pitchFamily="18" charset="0"/>
              </a:rPr>
              <a:t>enabling mechanisms that glued this particular </a:t>
            </a:r>
            <a:r>
              <a:rPr lang="en-PH" sz="2500" dirty="0" smtClean="0">
                <a:latin typeface="Book Antiqua" pitchFamily="18" charset="0"/>
              </a:rPr>
              <a:t>innovation. </a:t>
            </a:r>
            <a:r>
              <a:rPr lang="en-PH" sz="2500" dirty="0">
                <a:latin typeface="Book Antiqua" pitchFamily="18" charset="0"/>
              </a:rPr>
              <a:t>Furthermore, </a:t>
            </a:r>
            <a:r>
              <a:rPr lang="en-PH" sz="2500" dirty="0" smtClean="0">
                <a:latin typeface="Book Antiqua" pitchFamily="18" charset="0"/>
              </a:rPr>
              <a:t>perhaps </a:t>
            </a:r>
            <a:r>
              <a:rPr lang="en-PH" sz="2500" dirty="0">
                <a:latin typeface="Book Antiqua" pitchFamily="18" charset="0"/>
              </a:rPr>
              <a:t>in the case of Uzbekistan review the role of </a:t>
            </a:r>
            <a:r>
              <a:rPr lang="en-PH" sz="2500" dirty="0" smtClean="0">
                <a:latin typeface="Book Antiqua" pitchFamily="18" charset="0"/>
              </a:rPr>
              <a:t>Mahalla.</a:t>
            </a:r>
            <a:endParaRPr lang="en-PH" sz="2500" dirty="0">
              <a:latin typeface="Book Antiqua" pitchFamily="18" charset="0"/>
            </a:endParaRPr>
          </a:p>
        </p:txBody>
      </p:sp>
      <p:sp>
        <p:nvSpPr>
          <p:cNvPr id="4" name="Slide Number Placeholder 3"/>
          <p:cNvSpPr>
            <a:spLocks noGrp="1"/>
          </p:cNvSpPr>
          <p:nvPr>
            <p:ph type="sldNum" sz="quarter" idx="12"/>
          </p:nvPr>
        </p:nvSpPr>
        <p:spPr/>
        <p:txBody>
          <a:bodyPr/>
          <a:lstStyle/>
          <a:p>
            <a:fld id="{D1B73579-C6D2-4B32-8B3B-67F261E3BB14}" type="slidenum">
              <a:rPr lang="en-PH" smtClean="0"/>
              <a:t>18</a:t>
            </a:fld>
            <a:endParaRPr lang="en-PH"/>
          </a:p>
        </p:txBody>
      </p:sp>
    </p:spTree>
    <p:extLst>
      <p:ext uri="{BB962C8B-B14F-4D97-AF65-F5344CB8AC3E}">
        <p14:creationId xmlns:p14="http://schemas.microsoft.com/office/powerpoint/2010/main" val="13248207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1151</TotalTime>
  <Words>1690</Words>
  <Application>Microsoft Office PowerPoint</Application>
  <PresentationFormat>On-screen Show (4:3)</PresentationFormat>
  <Paragraphs>146</Paragraphs>
  <Slides>18</Slides>
  <Notes>7</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Reflections for Selected Countries in Post-Soviet Eurasia: Social Innovation and Social Capital in Health, and its Implications on Third Sector Involvement in a Public Sphere</vt:lpstr>
      <vt:lpstr>Motivations for the Study</vt:lpstr>
      <vt:lpstr>Social innovation and the third sector</vt:lpstr>
      <vt:lpstr>Social capital and social innovation</vt:lpstr>
      <vt:lpstr>The public sphere and third sector involvement in social innovation</vt:lpstr>
      <vt:lpstr>Locus of the study: The Pockets of Social Innovation in Health</vt:lpstr>
      <vt:lpstr>Findings and Analysis</vt:lpstr>
      <vt:lpstr>Findings and Analysis</vt:lpstr>
      <vt:lpstr>Involvement of the third sector in the stages of social innovation in the province of Surigao del Sur</vt:lpstr>
      <vt:lpstr>Incentives to WHT members</vt:lpstr>
      <vt:lpstr>Findings and Analysis</vt:lpstr>
      <vt:lpstr>Findings and Analysis</vt:lpstr>
      <vt:lpstr>Findings and Analysis</vt:lpstr>
      <vt:lpstr>Enabling Mechanisms: Platforms for Social Innovation and Social Capital Formation</vt:lpstr>
      <vt:lpstr>Tracing the Public Sphere in the Social Innovation and Social Capital Formation</vt:lpstr>
      <vt:lpstr>Emergent Framework to Account for Third sector Role in Social Innovation and Social Capital Formation in a Public Sphere</vt:lpstr>
      <vt:lpstr>Conclusions and Recommendations</vt:lpstr>
      <vt:lpstr>Conclusions and Recommendations</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Innovation and Social Capital in Health: Implications on Third Sector Involvement in a Public Sphere</dc:title>
  <dc:creator>Rita</dc:creator>
  <cp:lastModifiedBy>Rita</cp:lastModifiedBy>
  <cp:revision>125</cp:revision>
  <dcterms:created xsi:type="dcterms:W3CDTF">2018-05-12T02:32:34Z</dcterms:created>
  <dcterms:modified xsi:type="dcterms:W3CDTF">2018-09-27T07:10:46Z</dcterms:modified>
</cp:coreProperties>
</file>