
<file path=[Content_Types].xml><?xml version="1.0" encoding="utf-8"?>
<Types xmlns="http://schemas.openxmlformats.org/package/2006/content-types">
  <Default ContentType="application/x-fontdata" Extension="fntdata"/>
  <Default ContentType="image/jpeg" Extension="jpeg"/>
  <Default ContentType="video/mp4" Extension="mp4"/>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x="18288000" cy="10287000"/>
  <p:notesSz cx="6858000" cy="9144000"/>
  <p:embeddedFontLst>
    <p:embeddedFont>
      <p:font typeface="Montserrat" charset="1" panose="00000500000000000000"/>
      <p:regular r:id="rId26"/>
    </p:embeddedFont>
    <p:embeddedFont>
      <p:font typeface="Gagalin" charset="1" panose="00000500000000000000"/>
      <p:regular r:id="rId27"/>
    </p:embeddedFont>
    <p:embeddedFont>
      <p:font typeface="Montserrat Bold" charset="1" panose="00000800000000000000"/>
      <p:regular r:id="rId28"/>
    </p:embeddedFont>
    <p:embeddedFont>
      <p:font typeface="The Seasons" charset="1" panose="00000000000000000000"/>
      <p:regular r:id="rId29"/>
    </p:embeddedFont>
    <p:embeddedFont>
      <p:font typeface="Montserrat Italics" charset="1" panose="00000500000000000000"/>
      <p:regular r:id="rId30"/>
    </p:embeddedFont>
    <p:embeddedFont>
      <p:font typeface="Montserrat Bold Italics" charset="1" panose="00000800000000000000"/>
      <p:regular r:id="rId3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fonts/font26.fntdata" Type="http://schemas.openxmlformats.org/officeDocument/2006/relationships/font"/><Relationship Id="rId27" Target="fonts/font27.fntdata" Type="http://schemas.openxmlformats.org/officeDocument/2006/relationships/font"/><Relationship Id="rId28" Target="fonts/font28.fntdata" Type="http://schemas.openxmlformats.org/officeDocument/2006/relationships/font"/><Relationship Id="rId29" Target="fonts/font29.fntdata" Type="http://schemas.openxmlformats.org/officeDocument/2006/relationships/font"/><Relationship Id="rId3" Target="viewProps.xml" Type="http://schemas.openxmlformats.org/officeDocument/2006/relationships/viewProps"/><Relationship Id="rId30" Target="fonts/font30.fntdata" Type="http://schemas.openxmlformats.org/officeDocument/2006/relationships/font"/><Relationship Id="rId31" Target="fonts/font31.fntdata" Type="http://schemas.openxmlformats.org/officeDocument/2006/relationships/font"/><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3.svg" Type="http://schemas.openxmlformats.org/officeDocument/2006/relationships/image"/><Relationship Id="rId5" Target="../media/image4.png" Type="http://schemas.openxmlformats.org/officeDocument/2006/relationships/image"/><Relationship Id="rId6" Target="../media/image5.sv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22.png" Type="http://schemas.openxmlformats.org/officeDocument/2006/relationships/image"/><Relationship Id="rId5" Target="../media/image23.png" Type="http://schemas.openxmlformats.org/officeDocument/2006/relationships/image"/><Relationship Id="rId6" Target="../media/image24.png" Type="http://schemas.openxmlformats.org/officeDocument/2006/relationships/image"/><Relationship Id="rId7" Target="../media/image25.png" Type="http://schemas.openxmlformats.org/officeDocument/2006/relationships/image"/><Relationship Id="rId8" Target="../media/image26.png" Type="http://schemas.openxmlformats.org/officeDocument/2006/relationships/image"/><Relationship Id="rId9" Target="../media/image27.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28.png" Type="http://schemas.openxmlformats.org/officeDocument/2006/relationships/image"/><Relationship Id="rId5" Target="../media/image29.png" Type="http://schemas.openxmlformats.org/officeDocument/2006/relationships/image"/><Relationship Id="rId6" Target="../media/image30.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14.jpeg" Type="http://schemas.openxmlformats.org/officeDocument/2006/relationships/image"/><Relationship Id="rId5" Target="../media/VAGlpfhoZXw.mp4" Type="http://schemas.openxmlformats.org/officeDocument/2006/relationships/video"/><Relationship Id="rId6" Target="../media/VAGlpfhoZXw.mp4" Type="http://schemas.microsoft.com/office/2007/relationships/media"/></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31.pn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32.pn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33.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34.pn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35.pn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36.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7.png" Type="http://schemas.openxmlformats.org/officeDocument/2006/relationships/image"/><Relationship Id="rId3" Target="../media/image2.png" Type="http://schemas.openxmlformats.org/officeDocument/2006/relationships/image"/><Relationship Id="rId4" Target="../media/image3.svg" Type="http://schemas.openxmlformats.org/officeDocument/2006/relationships/image"/><Relationship Id="rId5" Target="../media/image4.png" Type="http://schemas.openxmlformats.org/officeDocument/2006/relationships/image"/><Relationship Id="rId6" Target="../media/image5.sv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2.png" Type="http://schemas.openxmlformats.org/officeDocument/2006/relationships/image"/><Relationship Id="rId4" Target="../media/image3.svg" Type="http://schemas.openxmlformats.org/officeDocument/2006/relationships/image"/><Relationship Id="rId5" Target="../media/image4.png" Type="http://schemas.openxmlformats.org/officeDocument/2006/relationships/image"/><Relationship Id="rId6" Target="../media/image5.sv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38.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png" Type="http://schemas.openxmlformats.org/officeDocument/2006/relationships/image"/><Relationship Id="rId3" Target="../media/image8.png" Type="http://schemas.openxmlformats.org/officeDocument/2006/relationships/image"/><Relationship Id="rId4" Target="../media/image9.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10.png" Type="http://schemas.openxmlformats.org/officeDocument/2006/relationships/image"/><Relationship Id="rId5" Target="../media/image11.png" Type="http://schemas.openxmlformats.org/officeDocument/2006/relationships/image"/><Relationship Id="rId6" Target="../media/image12.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14.jpeg" Type="http://schemas.openxmlformats.org/officeDocument/2006/relationships/image"/><Relationship Id="rId5" Target="../media/VAGlpfhoZXw.mp4" Type="http://schemas.openxmlformats.org/officeDocument/2006/relationships/video"/><Relationship Id="rId6" Target="../media/VAGlpfhoZXw.mp4" Type="http://schemas.microsoft.com/office/2007/relationships/media"/></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15.png" Type="http://schemas.openxmlformats.org/officeDocument/2006/relationships/image"/><Relationship Id="rId5" Target="../media/image16.png" Type="http://schemas.openxmlformats.org/officeDocument/2006/relationships/image"/><Relationship Id="rId6" Target="../media/image17.png" Type="http://schemas.openxmlformats.org/officeDocument/2006/relationships/image"/><Relationship Id="rId7" Target="../media/image18.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19.jpeg" Type="http://schemas.openxmlformats.org/officeDocument/2006/relationships/image"/><Relationship Id="rId5" Target="../media/VAGW00FRnl4.mp4" Type="http://schemas.openxmlformats.org/officeDocument/2006/relationships/video"/><Relationship Id="rId6" Target="../media/VAGW00FRnl4.mp4" Type="http://schemas.microsoft.com/office/2007/relationships/media"/></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20.png" Type="http://schemas.openxmlformats.org/officeDocument/2006/relationships/image"/><Relationship Id="rId5" Target="../media/image21.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7361" y="0"/>
            <a:ext cx="18422800" cy="11639945"/>
          </a:xfrm>
          <a:custGeom>
            <a:avLst/>
            <a:gdLst/>
            <a:ahLst/>
            <a:cxnLst/>
            <a:rect r="r" b="b" t="t" l="l"/>
            <a:pathLst>
              <a:path h="11639945" w="18422800">
                <a:moveTo>
                  <a:pt x="0" y="0"/>
                </a:moveTo>
                <a:lnTo>
                  <a:pt x="18422800" y="0"/>
                </a:lnTo>
                <a:lnTo>
                  <a:pt x="18422800" y="11639945"/>
                </a:lnTo>
                <a:lnTo>
                  <a:pt x="0" y="11639945"/>
                </a:lnTo>
                <a:lnTo>
                  <a:pt x="0" y="0"/>
                </a:lnTo>
                <a:close/>
              </a:path>
            </a:pathLst>
          </a:custGeom>
          <a:blipFill>
            <a:blip r:embed="rId2"/>
            <a:stretch>
              <a:fillRect l="0" t="-2874" r="-621" b="-3229"/>
            </a:stretch>
          </a:blipFill>
        </p:spPr>
      </p:sp>
      <p:grpSp>
        <p:nvGrpSpPr>
          <p:cNvPr name="Group 3" id="3"/>
          <p:cNvGrpSpPr/>
          <p:nvPr/>
        </p:nvGrpSpPr>
        <p:grpSpPr>
          <a:xfrm rot="0">
            <a:off x="0" y="-228964"/>
            <a:ext cx="20517960" cy="11520871"/>
            <a:chOff x="0" y="0"/>
            <a:chExt cx="5403907" cy="3034304"/>
          </a:xfrm>
        </p:grpSpPr>
        <p:sp>
          <p:nvSpPr>
            <p:cNvPr name="Freeform 4" id="4"/>
            <p:cNvSpPr/>
            <p:nvPr/>
          </p:nvSpPr>
          <p:spPr>
            <a:xfrm flipH="false" flipV="false" rot="0">
              <a:off x="0" y="0"/>
              <a:ext cx="5403907" cy="3034304"/>
            </a:xfrm>
            <a:custGeom>
              <a:avLst/>
              <a:gdLst/>
              <a:ahLst/>
              <a:cxnLst/>
              <a:rect r="r" b="b" t="t" l="l"/>
              <a:pathLst>
                <a:path h="3034304" w="5403907">
                  <a:moveTo>
                    <a:pt x="19244" y="0"/>
                  </a:moveTo>
                  <a:lnTo>
                    <a:pt x="5384664" y="0"/>
                  </a:lnTo>
                  <a:cubicBezTo>
                    <a:pt x="5395292" y="0"/>
                    <a:pt x="5403907" y="8616"/>
                    <a:pt x="5403907" y="19244"/>
                  </a:cubicBezTo>
                  <a:lnTo>
                    <a:pt x="5403907" y="3015060"/>
                  </a:lnTo>
                  <a:cubicBezTo>
                    <a:pt x="5403907" y="3020164"/>
                    <a:pt x="5401880" y="3025058"/>
                    <a:pt x="5398271" y="3028667"/>
                  </a:cubicBezTo>
                  <a:cubicBezTo>
                    <a:pt x="5394662" y="3032276"/>
                    <a:pt x="5389768" y="3034304"/>
                    <a:pt x="5384664" y="3034304"/>
                  </a:cubicBezTo>
                  <a:lnTo>
                    <a:pt x="19244" y="3034304"/>
                  </a:lnTo>
                  <a:cubicBezTo>
                    <a:pt x="8616" y="3034304"/>
                    <a:pt x="0" y="3025688"/>
                    <a:pt x="0" y="3015060"/>
                  </a:cubicBezTo>
                  <a:lnTo>
                    <a:pt x="0" y="19244"/>
                  </a:lnTo>
                  <a:cubicBezTo>
                    <a:pt x="0" y="8616"/>
                    <a:pt x="8616" y="0"/>
                    <a:pt x="19244" y="0"/>
                  </a:cubicBezTo>
                  <a:close/>
                </a:path>
              </a:pathLst>
            </a:custGeom>
            <a:solidFill>
              <a:srgbClr val="000000">
                <a:alpha val="41961"/>
              </a:srgbClr>
            </a:solidFill>
          </p:spPr>
        </p:sp>
        <p:sp>
          <p:nvSpPr>
            <p:cNvPr name="TextBox 5" id="5"/>
            <p:cNvSpPr txBox="true"/>
            <p:nvPr/>
          </p:nvSpPr>
          <p:spPr>
            <a:xfrm>
              <a:off x="0" y="-38100"/>
              <a:ext cx="5403907" cy="3072404"/>
            </a:xfrm>
            <a:prstGeom prst="rect">
              <a:avLst/>
            </a:prstGeom>
          </p:spPr>
          <p:txBody>
            <a:bodyPr anchor="ctr" rtlCol="false" tIns="50800" lIns="50800" bIns="50800" rIns="50800"/>
            <a:lstStyle/>
            <a:p>
              <a:pPr algn="ctr">
                <a:lnSpc>
                  <a:spcPts val="2940"/>
                </a:lnSpc>
              </a:pPr>
            </a:p>
          </p:txBody>
        </p:sp>
      </p:grpSp>
      <p:sp>
        <p:nvSpPr>
          <p:cNvPr name="AutoShape 6" id="6"/>
          <p:cNvSpPr/>
          <p:nvPr/>
        </p:nvSpPr>
        <p:spPr>
          <a:xfrm rot="1980">
            <a:off x="879182" y="9083672"/>
            <a:ext cx="16529635" cy="0"/>
          </a:xfrm>
          <a:prstGeom prst="line">
            <a:avLst/>
          </a:prstGeom>
          <a:ln cap="flat" w="19050">
            <a:solidFill>
              <a:srgbClr val="FFFFFF"/>
            </a:solidFill>
            <a:prstDash val="solid"/>
            <a:headEnd type="none" len="sm" w="sm"/>
            <a:tailEnd type="none" len="sm" w="sm"/>
          </a:ln>
        </p:spPr>
      </p:sp>
      <p:sp>
        <p:nvSpPr>
          <p:cNvPr name="AutoShape 7" id="7"/>
          <p:cNvSpPr/>
          <p:nvPr/>
        </p:nvSpPr>
        <p:spPr>
          <a:xfrm rot="1980">
            <a:off x="879182" y="1184278"/>
            <a:ext cx="16529635" cy="0"/>
          </a:xfrm>
          <a:prstGeom prst="line">
            <a:avLst/>
          </a:prstGeom>
          <a:ln cap="flat" w="19050">
            <a:solidFill>
              <a:srgbClr val="FFFFFF"/>
            </a:solidFill>
            <a:prstDash val="solid"/>
            <a:headEnd type="none" len="sm" w="sm"/>
            <a:tailEnd type="none" len="sm" w="sm"/>
          </a:ln>
        </p:spPr>
      </p:sp>
      <p:sp>
        <p:nvSpPr>
          <p:cNvPr name="Freeform 8" id="8"/>
          <p:cNvSpPr/>
          <p:nvPr/>
        </p:nvSpPr>
        <p:spPr>
          <a:xfrm flipH="false" flipV="false" rot="0">
            <a:off x="17047552" y="9356645"/>
            <a:ext cx="361269" cy="212355"/>
          </a:xfrm>
          <a:custGeom>
            <a:avLst/>
            <a:gdLst/>
            <a:ahLst/>
            <a:cxnLst/>
            <a:rect r="r" b="b" t="t" l="l"/>
            <a:pathLst>
              <a:path h="212355" w="361269">
                <a:moveTo>
                  <a:pt x="0" y="0"/>
                </a:moveTo>
                <a:lnTo>
                  <a:pt x="361270" y="0"/>
                </a:lnTo>
                <a:lnTo>
                  <a:pt x="361270" y="212354"/>
                </a:lnTo>
                <a:lnTo>
                  <a:pt x="0" y="212354"/>
                </a:lnTo>
                <a:lnTo>
                  <a:pt x="0" y="0"/>
                </a:lnTo>
                <a:close/>
              </a:path>
            </a:pathLst>
          </a:custGeom>
          <a:blipFill>
            <a:blip r:embed="rId3">
              <a:extLst>
                <a:ext uri="{96DAC541-7B7A-43D3-8B79-37D633B846F1}">
                  <asvg:svgBlip xmlns:asvg="http://schemas.microsoft.com/office/drawing/2016/SVG/main" r:embed="rId4"/>
                </a:ext>
              </a:extLst>
            </a:blip>
            <a:stretch>
              <a:fillRect l="-39894" t="0" r="0" b="-128909"/>
            </a:stretch>
          </a:blipFill>
        </p:spPr>
      </p:sp>
      <p:sp>
        <p:nvSpPr>
          <p:cNvPr name="Freeform 9" id="9"/>
          <p:cNvSpPr/>
          <p:nvPr/>
        </p:nvSpPr>
        <p:spPr>
          <a:xfrm flipH="false" flipV="false" rot="0">
            <a:off x="15839421" y="1777729"/>
            <a:ext cx="1569395" cy="1569395"/>
          </a:xfrm>
          <a:custGeom>
            <a:avLst/>
            <a:gdLst/>
            <a:ahLst/>
            <a:cxnLst/>
            <a:rect r="r" b="b" t="t" l="l"/>
            <a:pathLst>
              <a:path h="1569395" w="1569395">
                <a:moveTo>
                  <a:pt x="0" y="0"/>
                </a:moveTo>
                <a:lnTo>
                  <a:pt x="1569395" y="0"/>
                </a:lnTo>
                <a:lnTo>
                  <a:pt x="1569395" y="1569395"/>
                </a:lnTo>
                <a:lnTo>
                  <a:pt x="0" y="1569395"/>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10" id="10"/>
          <p:cNvGrpSpPr/>
          <p:nvPr/>
        </p:nvGrpSpPr>
        <p:grpSpPr>
          <a:xfrm rot="0">
            <a:off x="6572578" y="6367204"/>
            <a:ext cx="5292366" cy="2165378"/>
            <a:chOff x="0" y="0"/>
            <a:chExt cx="812800" cy="332558"/>
          </a:xfrm>
        </p:grpSpPr>
        <p:sp>
          <p:nvSpPr>
            <p:cNvPr name="Freeform 11" id="11"/>
            <p:cNvSpPr/>
            <p:nvPr/>
          </p:nvSpPr>
          <p:spPr>
            <a:xfrm flipH="false" flipV="false" rot="0">
              <a:off x="0" y="0"/>
              <a:ext cx="812800" cy="332558"/>
            </a:xfrm>
            <a:custGeom>
              <a:avLst/>
              <a:gdLst/>
              <a:ahLst/>
              <a:cxnLst/>
              <a:rect r="r" b="b" t="t" l="l"/>
              <a:pathLst>
                <a:path h="332558" w="812800">
                  <a:moveTo>
                    <a:pt x="406400" y="0"/>
                  </a:moveTo>
                  <a:cubicBezTo>
                    <a:pt x="181951" y="0"/>
                    <a:pt x="0" y="74446"/>
                    <a:pt x="0" y="166279"/>
                  </a:cubicBezTo>
                  <a:cubicBezTo>
                    <a:pt x="0" y="258112"/>
                    <a:pt x="181951" y="332558"/>
                    <a:pt x="406400" y="332558"/>
                  </a:cubicBezTo>
                  <a:cubicBezTo>
                    <a:pt x="630849" y="332558"/>
                    <a:pt x="812800" y="258112"/>
                    <a:pt x="812800" y="166279"/>
                  </a:cubicBezTo>
                  <a:cubicBezTo>
                    <a:pt x="812800" y="74446"/>
                    <a:pt x="630849" y="0"/>
                    <a:pt x="406400" y="0"/>
                  </a:cubicBezTo>
                  <a:close/>
                </a:path>
              </a:pathLst>
            </a:custGeom>
            <a:solidFill>
              <a:srgbClr val="000000">
                <a:alpha val="0"/>
              </a:srgbClr>
            </a:solidFill>
            <a:ln w="19050" cap="sq">
              <a:solidFill>
                <a:srgbClr val="FFFFFF"/>
              </a:solidFill>
              <a:prstDash val="solid"/>
              <a:miter/>
            </a:ln>
          </p:spPr>
        </p:sp>
        <p:sp>
          <p:nvSpPr>
            <p:cNvPr name="TextBox 12" id="12"/>
            <p:cNvSpPr txBox="true"/>
            <p:nvPr/>
          </p:nvSpPr>
          <p:spPr>
            <a:xfrm>
              <a:off x="76200" y="-6923"/>
              <a:ext cx="660400" cy="308303"/>
            </a:xfrm>
            <a:prstGeom prst="rect">
              <a:avLst/>
            </a:prstGeom>
          </p:spPr>
          <p:txBody>
            <a:bodyPr anchor="ctr" rtlCol="false" tIns="50800" lIns="50800" bIns="50800" rIns="50800"/>
            <a:lstStyle/>
            <a:p>
              <a:pPr algn="ctr">
                <a:lnSpc>
                  <a:spcPts val="2940"/>
                </a:lnSpc>
              </a:pPr>
            </a:p>
          </p:txBody>
        </p:sp>
      </p:grpSp>
      <p:sp>
        <p:nvSpPr>
          <p:cNvPr name="TextBox 13" id="13"/>
          <p:cNvSpPr txBox="true"/>
          <p:nvPr/>
        </p:nvSpPr>
        <p:spPr>
          <a:xfrm rot="0">
            <a:off x="891181" y="9265655"/>
            <a:ext cx="2475295" cy="356235"/>
          </a:xfrm>
          <a:prstGeom prst="rect">
            <a:avLst/>
          </a:prstGeom>
        </p:spPr>
        <p:txBody>
          <a:bodyPr anchor="t" rtlCol="false" tIns="0" lIns="0" bIns="0" rIns="0">
            <a:spAutoFit/>
          </a:bodyPr>
          <a:lstStyle/>
          <a:p>
            <a:pPr algn="just">
              <a:lnSpc>
                <a:spcPts val="2940"/>
              </a:lnSpc>
            </a:pPr>
            <a:r>
              <a:rPr lang="en-US" sz="2100">
                <a:solidFill>
                  <a:srgbClr val="FFFFFF"/>
                </a:solidFill>
                <a:latin typeface="Montserrat"/>
                <a:ea typeface="Montserrat"/>
                <a:cs typeface="Montserrat"/>
                <a:sym typeface="Montserrat"/>
              </a:rPr>
              <a:t>01</a:t>
            </a:r>
          </a:p>
        </p:txBody>
      </p:sp>
      <p:sp>
        <p:nvSpPr>
          <p:cNvPr name="TextBox 14" id="14"/>
          <p:cNvSpPr txBox="true"/>
          <p:nvPr/>
        </p:nvSpPr>
        <p:spPr>
          <a:xfrm rot="0">
            <a:off x="6151525" y="9298675"/>
            <a:ext cx="6134472" cy="306705"/>
          </a:xfrm>
          <a:prstGeom prst="rect">
            <a:avLst/>
          </a:prstGeom>
        </p:spPr>
        <p:txBody>
          <a:bodyPr anchor="t" rtlCol="false" tIns="0" lIns="0" bIns="0" rIns="0">
            <a:spAutoFit/>
          </a:bodyPr>
          <a:lstStyle/>
          <a:p>
            <a:pPr algn="ctr">
              <a:lnSpc>
                <a:spcPts val="2520"/>
              </a:lnSpc>
            </a:pPr>
            <a:r>
              <a:rPr lang="en-US" sz="1800" spc="226">
                <a:solidFill>
                  <a:srgbClr val="FFFFFF"/>
                </a:solidFill>
                <a:latin typeface="Montserrat"/>
                <a:ea typeface="Montserrat"/>
                <a:cs typeface="Montserrat"/>
                <a:sym typeface="Montserrat"/>
              </a:rPr>
              <a:t>CSCI 409</a:t>
            </a:r>
          </a:p>
        </p:txBody>
      </p:sp>
      <p:sp>
        <p:nvSpPr>
          <p:cNvPr name="TextBox 15" id="15"/>
          <p:cNvSpPr txBox="true"/>
          <p:nvPr/>
        </p:nvSpPr>
        <p:spPr>
          <a:xfrm rot="0">
            <a:off x="891181" y="672465"/>
            <a:ext cx="6134472" cy="323215"/>
          </a:xfrm>
          <a:prstGeom prst="rect">
            <a:avLst/>
          </a:prstGeom>
        </p:spPr>
        <p:txBody>
          <a:bodyPr anchor="t" rtlCol="false" tIns="0" lIns="0" bIns="0" rIns="0">
            <a:spAutoFit/>
          </a:bodyPr>
          <a:lstStyle/>
          <a:p>
            <a:pPr algn="l">
              <a:lnSpc>
                <a:spcPts val="2660"/>
              </a:lnSpc>
            </a:pPr>
            <a:r>
              <a:rPr lang="en-US" sz="1900" spc="239">
                <a:solidFill>
                  <a:srgbClr val="FFFFFF"/>
                </a:solidFill>
                <a:latin typeface="Montserrat"/>
                <a:ea typeface="Montserrat"/>
                <a:cs typeface="Montserrat"/>
                <a:sym typeface="Montserrat"/>
              </a:rPr>
              <a:t>FINAL PRESENTATION</a:t>
            </a:r>
          </a:p>
        </p:txBody>
      </p:sp>
      <p:sp>
        <p:nvSpPr>
          <p:cNvPr name="TextBox 16" id="16"/>
          <p:cNvSpPr txBox="true"/>
          <p:nvPr/>
        </p:nvSpPr>
        <p:spPr>
          <a:xfrm rot="0">
            <a:off x="1628650" y="3010985"/>
            <a:ext cx="15180222" cy="2306665"/>
          </a:xfrm>
          <a:prstGeom prst="rect">
            <a:avLst/>
          </a:prstGeom>
        </p:spPr>
        <p:txBody>
          <a:bodyPr anchor="t" rtlCol="false" tIns="0" lIns="0" bIns="0" rIns="0">
            <a:spAutoFit/>
          </a:bodyPr>
          <a:lstStyle/>
          <a:p>
            <a:pPr algn="ctr">
              <a:lnSpc>
                <a:spcPts val="8747"/>
              </a:lnSpc>
            </a:pPr>
            <a:r>
              <a:rPr lang="en-US" sz="9612">
                <a:solidFill>
                  <a:srgbClr val="FFFFFF"/>
                </a:solidFill>
                <a:latin typeface="Gagalin"/>
                <a:ea typeface="Gagalin"/>
                <a:cs typeface="Gagalin"/>
                <a:sym typeface="Gagalin"/>
              </a:rPr>
              <a:t>Using Machine Learning to Predict Food Prices</a:t>
            </a:r>
          </a:p>
        </p:txBody>
      </p:sp>
      <p:sp>
        <p:nvSpPr>
          <p:cNvPr name="TextBox 17" id="17"/>
          <p:cNvSpPr txBox="true"/>
          <p:nvPr/>
        </p:nvSpPr>
        <p:spPr>
          <a:xfrm rot="0">
            <a:off x="5720702" y="6576519"/>
            <a:ext cx="6996117" cy="2273790"/>
          </a:xfrm>
          <a:prstGeom prst="rect">
            <a:avLst/>
          </a:prstGeom>
        </p:spPr>
        <p:txBody>
          <a:bodyPr anchor="t" rtlCol="false" tIns="0" lIns="0" bIns="0" rIns="0">
            <a:spAutoFit/>
          </a:bodyPr>
          <a:lstStyle/>
          <a:p>
            <a:pPr algn="ctr">
              <a:lnSpc>
                <a:spcPts val="3033"/>
              </a:lnSpc>
            </a:pPr>
            <a:r>
              <a:rPr lang="en-US" sz="2166">
                <a:solidFill>
                  <a:srgbClr val="FFFFFF"/>
                </a:solidFill>
                <a:latin typeface="Montserrat"/>
                <a:ea typeface="Montserrat"/>
                <a:cs typeface="Montserrat"/>
                <a:sym typeface="Montserrat"/>
              </a:rPr>
              <a:t>Aruzhan Kassymova</a:t>
            </a:r>
          </a:p>
          <a:p>
            <a:pPr algn="ctr">
              <a:lnSpc>
                <a:spcPts val="3033"/>
              </a:lnSpc>
            </a:pPr>
            <a:r>
              <a:rPr lang="en-US" sz="2166">
                <a:solidFill>
                  <a:srgbClr val="FFFFFF"/>
                </a:solidFill>
                <a:latin typeface="Montserrat"/>
                <a:ea typeface="Montserrat"/>
                <a:cs typeface="Montserrat"/>
                <a:sym typeface="Montserrat"/>
              </a:rPr>
              <a:t>Dilnaz Olzhabayeva </a:t>
            </a:r>
          </a:p>
          <a:p>
            <a:pPr algn="ctr">
              <a:lnSpc>
                <a:spcPts val="3033"/>
              </a:lnSpc>
            </a:pPr>
            <a:r>
              <a:rPr lang="en-US" sz="2166">
                <a:solidFill>
                  <a:srgbClr val="FFFFFF"/>
                </a:solidFill>
                <a:latin typeface="Montserrat"/>
                <a:ea typeface="Montserrat"/>
                <a:cs typeface="Montserrat"/>
                <a:sym typeface="Montserrat"/>
              </a:rPr>
              <a:t>Sherkhan Umurzak</a:t>
            </a:r>
          </a:p>
          <a:p>
            <a:pPr algn="ctr">
              <a:lnSpc>
                <a:spcPts val="3033"/>
              </a:lnSpc>
            </a:pPr>
            <a:r>
              <a:rPr lang="en-US" sz="2166">
                <a:solidFill>
                  <a:srgbClr val="FFFFFF"/>
                </a:solidFill>
                <a:latin typeface="Montserrat"/>
                <a:ea typeface="Montserrat"/>
                <a:cs typeface="Montserrat"/>
                <a:sym typeface="Montserrat"/>
              </a:rPr>
              <a:t>Amina Ismailova</a:t>
            </a:r>
          </a:p>
          <a:p>
            <a:pPr algn="ctr">
              <a:lnSpc>
                <a:spcPts val="3033"/>
              </a:lnSpc>
            </a:pPr>
            <a:r>
              <a:rPr lang="en-US" sz="2166">
                <a:solidFill>
                  <a:srgbClr val="FFFFFF"/>
                </a:solidFill>
                <a:latin typeface="Montserrat"/>
                <a:ea typeface="Montserrat"/>
                <a:cs typeface="Montserrat"/>
                <a:sym typeface="Montserrat"/>
              </a:rPr>
              <a:t>Ainur Zhumay</a:t>
            </a:r>
          </a:p>
          <a:p>
            <a:pPr algn="ctr">
              <a:lnSpc>
                <a:spcPts val="3033"/>
              </a:lnSpc>
            </a:pPr>
          </a:p>
        </p:txBody>
      </p:sp>
      <p:sp>
        <p:nvSpPr>
          <p:cNvPr name="TextBox 18" id="18"/>
          <p:cNvSpPr txBox="true"/>
          <p:nvPr/>
        </p:nvSpPr>
        <p:spPr>
          <a:xfrm rot="0">
            <a:off x="3745961" y="5431951"/>
            <a:ext cx="10796079" cy="594290"/>
          </a:xfrm>
          <a:prstGeom prst="rect">
            <a:avLst/>
          </a:prstGeom>
        </p:spPr>
        <p:txBody>
          <a:bodyPr anchor="t" rtlCol="false" tIns="0" lIns="0" bIns="0" rIns="0">
            <a:spAutoFit/>
          </a:bodyPr>
          <a:lstStyle/>
          <a:p>
            <a:pPr algn="ctr">
              <a:lnSpc>
                <a:spcPts val="4859"/>
              </a:lnSpc>
            </a:pPr>
            <a:r>
              <a:rPr lang="en-US" sz="3470" b="true">
                <a:solidFill>
                  <a:srgbClr val="FFFFFF"/>
                </a:solidFill>
                <a:latin typeface="Montserrat Bold"/>
                <a:ea typeface="Montserrat Bold"/>
                <a:cs typeface="Montserrat Bold"/>
                <a:sym typeface="Montserrat Bold"/>
              </a:rPr>
              <a:t>Project Advisor: Prof. Michael Lewis</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AutoShape 2" id="2"/>
          <p:cNvSpPr/>
          <p:nvPr/>
        </p:nvSpPr>
        <p:spPr>
          <a:xfrm rot="1980">
            <a:off x="879182" y="1184278"/>
            <a:ext cx="16529635" cy="0"/>
          </a:xfrm>
          <a:prstGeom prst="line">
            <a:avLst/>
          </a:prstGeom>
          <a:ln cap="flat" w="19050">
            <a:solidFill>
              <a:srgbClr val="000000"/>
            </a:solidFill>
            <a:prstDash val="solid"/>
            <a:headEnd type="none" len="sm" w="sm"/>
            <a:tailEnd type="none" len="sm" w="sm"/>
          </a:ln>
        </p:spPr>
      </p:sp>
      <p:sp>
        <p:nvSpPr>
          <p:cNvPr name="AutoShape 3" id="3"/>
          <p:cNvSpPr/>
          <p:nvPr/>
        </p:nvSpPr>
        <p:spPr>
          <a:xfrm rot="1980">
            <a:off x="879182" y="9083672"/>
            <a:ext cx="16529635" cy="0"/>
          </a:xfrm>
          <a:prstGeom prst="line">
            <a:avLst/>
          </a:prstGeom>
          <a:ln cap="flat" w="19050">
            <a:solidFill>
              <a:srgbClr val="000000"/>
            </a:solidFill>
            <a:prstDash val="solid"/>
            <a:headEnd type="none" len="sm" w="sm"/>
            <a:tailEnd type="none" len="sm" w="sm"/>
          </a:ln>
        </p:spPr>
      </p:sp>
      <p:sp>
        <p:nvSpPr>
          <p:cNvPr name="Freeform 4" id="4"/>
          <p:cNvSpPr/>
          <p:nvPr/>
        </p:nvSpPr>
        <p:spPr>
          <a:xfrm flipH="false" flipV="false" rot="0">
            <a:off x="17047552" y="9356645"/>
            <a:ext cx="361269" cy="212355"/>
          </a:xfrm>
          <a:custGeom>
            <a:avLst/>
            <a:gdLst/>
            <a:ahLst/>
            <a:cxnLst/>
            <a:rect r="r" b="b" t="t" l="l"/>
            <a:pathLst>
              <a:path h="212355" w="361269">
                <a:moveTo>
                  <a:pt x="0" y="0"/>
                </a:moveTo>
                <a:lnTo>
                  <a:pt x="361270" y="0"/>
                </a:lnTo>
                <a:lnTo>
                  <a:pt x="361270" y="212354"/>
                </a:lnTo>
                <a:lnTo>
                  <a:pt x="0" y="212354"/>
                </a:lnTo>
                <a:lnTo>
                  <a:pt x="0" y="0"/>
                </a:lnTo>
                <a:close/>
              </a:path>
            </a:pathLst>
          </a:custGeom>
          <a:blipFill>
            <a:blip r:embed="rId2">
              <a:extLst>
                <a:ext uri="{96DAC541-7B7A-43D3-8B79-37D633B846F1}">
                  <asvg:svgBlip xmlns:asvg="http://schemas.microsoft.com/office/drawing/2016/SVG/main" r:embed="rId3"/>
                </a:ext>
              </a:extLst>
            </a:blip>
            <a:stretch>
              <a:fillRect l="-39894" t="0" r="0" b="-128909"/>
            </a:stretch>
          </a:blipFill>
        </p:spPr>
      </p:sp>
      <p:sp>
        <p:nvSpPr>
          <p:cNvPr name="TextBox 5" id="5"/>
          <p:cNvSpPr txBox="true"/>
          <p:nvPr/>
        </p:nvSpPr>
        <p:spPr>
          <a:xfrm rot="0">
            <a:off x="879184" y="2534969"/>
            <a:ext cx="16894120" cy="6145275"/>
          </a:xfrm>
          <a:prstGeom prst="rect">
            <a:avLst/>
          </a:prstGeom>
        </p:spPr>
        <p:txBody>
          <a:bodyPr anchor="t" rtlCol="false" tIns="0" lIns="0" bIns="0" rIns="0">
            <a:spAutoFit/>
          </a:bodyPr>
          <a:lstStyle/>
          <a:p>
            <a:pPr algn="l" marL="584374" indent="-292187" lvl="1">
              <a:lnSpc>
                <a:spcPts val="4060"/>
              </a:lnSpc>
              <a:buFont typeface="Arial"/>
              <a:buChar char="•"/>
            </a:pPr>
            <a:r>
              <a:rPr lang="en-US" sz="2706">
                <a:solidFill>
                  <a:srgbClr val="000000"/>
                </a:solidFill>
                <a:latin typeface="Montserrat"/>
                <a:ea typeface="Montserrat"/>
                <a:cs typeface="Montserrat"/>
                <a:sym typeface="Montserrat"/>
              </a:rPr>
              <a:t>Data Processing:</a:t>
            </a:r>
          </a:p>
          <a:p>
            <a:pPr algn="l" marL="1168749" indent="-389583" lvl="2">
              <a:lnSpc>
                <a:spcPts val="4060"/>
              </a:lnSpc>
              <a:buFont typeface="Arial"/>
              <a:buChar char="⚬"/>
            </a:pPr>
            <a:r>
              <a:rPr lang="en-US" sz="2706">
                <a:solidFill>
                  <a:srgbClr val="000000"/>
                </a:solidFill>
                <a:latin typeface="Montserrat"/>
                <a:ea typeface="Montserrat"/>
                <a:cs typeface="Montserrat"/>
                <a:sym typeface="Montserrat"/>
              </a:rPr>
              <a:t>pandas, pycountry, scikit-learn</a:t>
            </a:r>
          </a:p>
          <a:p>
            <a:pPr algn="l" marL="584374" indent="-292187" lvl="1">
              <a:lnSpc>
                <a:spcPts val="4060"/>
              </a:lnSpc>
              <a:buFont typeface="Arial"/>
              <a:buChar char="•"/>
            </a:pPr>
            <a:r>
              <a:rPr lang="en-US" sz="2706">
                <a:solidFill>
                  <a:srgbClr val="000000"/>
                </a:solidFill>
                <a:latin typeface="Montserrat"/>
                <a:ea typeface="Montserrat"/>
                <a:cs typeface="Montserrat"/>
                <a:sym typeface="Montserrat"/>
              </a:rPr>
              <a:t>Modeling &amp; Forecas</a:t>
            </a:r>
            <a:r>
              <a:rPr lang="en-US" sz="2706">
                <a:solidFill>
                  <a:srgbClr val="000000"/>
                </a:solidFill>
                <a:latin typeface="Montserrat"/>
                <a:ea typeface="Montserrat"/>
                <a:cs typeface="Montserrat"/>
                <a:sym typeface="Montserrat"/>
              </a:rPr>
              <a:t>t</a:t>
            </a:r>
            <a:r>
              <a:rPr lang="en-US" sz="2706">
                <a:solidFill>
                  <a:srgbClr val="000000"/>
                </a:solidFill>
                <a:latin typeface="Montserrat"/>
                <a:ea typeface="Montserrat"/>
                <a:cs typeface="Montserrat"/>
                <a:sym typeface="Montserrat"/>
              </a:rPr>
              <a:t>ing:</a:t>
            </a:r>
          </a:p>
          <a:p>
            <a:pPr algn="l" marL="1168749" indent="-389583" lvl="2">
              <a:lnSpc>
                <a:spcPts val="4060"/>
              </a:lnSpc>
              <a:buFont typeface="Arial"/>
              <a:buChar char="⚬"/>
            </a:pPr>
            <a:r>
              <a:rPr lang="en-US" sz="2706">
                <a:solidFill>
                  <a:srgbClr val="000000"/>
                </a:solidFill>
                <a:latin typeface="Montserrat"/>
                <a:ea typeface="Montserrat"/>
                <a:cs typeface="Montserrat"/>
                <a:sym typeface="Montserrat"/>
              </a:rPr>
              <a:t>xgboost, lightgbm, s</a:t>
            </a:r>
            <a:r>
              <a:rPr lang="en-US" sz="2706">
                <a:solidFill>
                  <a:srgbClr val="000000"/>
                </a:solidFill>
                <a:latin typeface="Montserrat"/>
                <a:ea typeface="Montserrat"/>
                <a:cs typeface="Montserrat"/>
                <a:sym typeface="Montserrat"/>
              </a:rPr>
              <a:t>ta</a:t>
            </a:r>
            <a:r>
              <a:rPr lang="en-US" sz="2706">
                <a:solidFill>
                  <a:srgbClr val="000000"/>
                </a:solidFill>
                <a:latin typeface="Montserrat"/>
                <a:ea typeface="Montserrat"/>
                <a:cs typeface="Montserrat"/>
                <a:sym typeface="Montserrat"/>
              </a:rPr>
              <a:t>tsmodels (ARIMA, VAR), </a:t>
            </a:r>
            <a:r>
              <a:rPr lang="en-US" sz="2706">
                <a:solidFill>
                  <a:srgbClr val="000000"/>
                </a:solidFill>
                <a:latin typeface="Montserrat"/>
                <a:ea typeface="Montserrat"/>
                <a:cs typeface="Montserrat"/>
                <a:sym typeface="Montserrat"/>
              </a:rPr>
              <a:t>P</a:t>
            </a:r>
            <a:r>
              <a:rPr lang="en-US" sz="2706">
                <a:solidFill>
                  <a:srgbClr val="000000"/>
                </a:solidFill>
                <a:latin typeface="Montserrat"/>
                <a:ea typeface="Montserrat"/>
                <a:cs typeface="Montserrat"/>
                <a:sym typeface="Montserrat"/>
              </a:rPr>
              <a:t>rophet, N-B</a:t>
            </a:r>
            <a:r>
              <a:rPr lang="en-US" sz="2706">
                <a:solidFill>
                  <a:srgbClr val="000000"/>
                </a:solidFill>
                <a:latin typeface="Montserrat"/>
                <a:ea typeface="Montserrat"/>
                <a:cs typeface="Montserrat"/>
                <a:sym typeface="Montserrat"/>
              </a:rPr>
              <a:t>E</a:t>
            </a:r>
            <a:r>
              <a:rPr lang="en-US" sz="2706">
                <a:solidFill>
                  <a:srgbClr val="000000"/>
                </a:solidFill>
                <a:latin typeface="Montserrat"/>
                <a:ea typeface="Montserrat"/>
                <a:cs typeface="Montserrat"/>
                <a:sym typeface="Montserrat"/>
              </a:rPr>
              <a:t>ATS (via darts)</a:t>
            </a:r>
          </a:p>
          <a:p>
            <a:pPr algn="l" marL="584374" indent="-292187" lvl="1">
              <a:lnSpc>
                <a:spcPts val="4060"/>
              </a:lnSpc>
              <a:buFont typeface="Arial"/>
              <a:buChar char="•"/>
            </a:pPr>
            <a:r>
              <a:rPr lang="en-US" sz="2706">
                <a:solidFill>
                  <a:srgbClr val="000000"/>
                </a:solidFill>
                <a:latin typeface="Montserrat"/>
                <a:ea typeface="Montserrat"/>
                <a:cs typeface="Montserrat"/>
                <a:sym typeface="Montserrat"/>
              </a:rPr>
              <a:t>Feature Engineering:</a:t>
            </a:r>
          </a:p>
          <a:p>
            <a:pPr algn="l" marL="1168749" indent="-389583" lvl="2">
              <a:lnSpc>
                <a:spcPts val="4060"/>
              </a:lnSpc>
              <a:buFont typeface="Arial"/>
              <a:buChar char="⚬"/>
            </a:pPr>
            <a:r>
              <a:rPr lang="en-US" sz="2706">
                <a:solidFill>
                  <a:srgbClr val="000000"/>
                </a:solidFill>
                <a:latin typeface="Montserrat"/>
                <a:ea typeface="Montserrat"/>
                <a:cs typeface="Montserrat"/>
                <a:sym typeface="Montserrat"/>
              </a:rPr>
              <a:t> Lag features, rolling stats, categorical encoding, log transforms</a:t>
            </a:r>
          </a:p>
          <a:p>
            <a:pPr algn="l" marL="584374" indent="-292187" lvl="1">
              <a:lnSpc>
                <a:spcPts val="4060"/>
              </a:lnSpc>
              <a:buFont typeface="Arial"/>
              <a:buChar char="•"/>
            </a:pPr>
            <a:r>
              <a:rPr lang="en-US" sz="2706">
                <a:solidFill>
                  <a:srgbClr val="000000"/>
                </a:solidFill>
                <a:latin typeface="Montserrat"/>
                <a:ea typeface="Montserrat"/>
                <a:cs typeface="Montserrat"/>
                <a:sym typeface="Montserrat"/>
              </a:rPr>
              <a:t>Validation &amp; Tuning:</a:t>
            </a:r>
          </a:p>
          <a:p>
            <a:pPr algn="l" marL="1168749" indent="-389583" lvl="2">
              <a:lnSpc>
                <a:spcPts val="4060"/>
              </a:lnSpc>
              <a:buFont typeface="Arial"/>
              <a:buChar char="⚬"/>
            </a:pPr>
            <a:r>
              <a:rPr lang="en-US" sz="2706">
                <a:solidFill>
                  <a:srgbClr val="000000"/>
                </a:solidFill>
                <a:latin typeface="Montserrat"/>
                <a:ea typeface="Montserrat"/>
                <a:cs typeface="Montserrat"/>
                <a:sym typeface="Montserrat"/>
              </a:rPr>
              <a:t>GridSearchCV, rolling window splits, chunk-based validation</a:t>
            </a:r>
          </a:p>
          <a:p>
            <a:pPr algn="l" marL="584374" indent="-292187" lvl="1">
              <a:lnSpc>
                <a:spcPts val="4060"/>
              </a:lnSpc>
              <a:buFont typeface="Arial"/>
              <a:buChar char="•"/>
            </a:pPr>
            <a:r>
              <a:rPr lang="en-US" sz="2706">
                <a:solidFill>
                  <a:srgbClr val="000000"/>
                </a:solidFill>
                <a:latin typeface="Montserrat"/>
                <a:ea typeface="Montserrat"/>
                <a:cs typeface="Montserrat"/>
                <a:sym typeface="Montserrat"/>
              </a:rPr>
              <a:t>Visualization:</a:t>
            </a:r>
          </a:p>
          <a:p>
            <a:pPr algn="l" marL="1168749" indent="-389583" lvl="2">
              <a:lnSpc>
                <a:spcPts val="4060"/>
              </a:lnSpc>
              <a:buFont typeface="Arial"/>
              <a:buChar char="⚬"/>
            </a:pPr>
            <a:r>
              <a:rPr lang="en-US" sz="2706">
                <a:solidFill>
                  <a:srgbClr val="000000"/>
                </a:solidFill>
                <a:latin typeface="Montserrat"/>
                <a:ea typeface="Montserrat"/>
                <a:cs typeface="Montserrat"/>
                <a:sym typeface="Montserrat"/>
              </a:rPr>
              <a:t>matplotlib</a:t>
            </a:r>
          </a:p>
          <a:p>
            <a:pPr algn="l" marL="584374" indent="-292187" lvl="1">
              <a:lnSpc>
                <a:spcPts val="4060"/>
              </a:lnSpc>
              <a:buFont typeface="Arial"/>
              <a:buChar char="•"/>
            </a:pPr>
            <a:r>
              <a:rPr lang="en-US" sz="2706">
                <a:solidFill>
                  <a:srgbClr val="000000"/>
                </a:solidFill>
                <a:latin typeface="Montserrat"/>
                <a:ea typeface="Montserrat"/>
                <a:cs typeface="Montserrat"/>
                <a:sym typeface="Montserrat"/>
              </a:rPr>
              <a:t>Deep Learning Framework:</a:t>
            </a:r>
          </a:p>
          <a:p>
            <a:pPr algn="l" marL="1168749" indent="-389583" lvl="2">
              <a:lnSpc>
                <a:spcPts val="4060"/>
              </a:lnSpc>
              <a:buFont typeface="Arial"/>
              <a:buChar char="⚬"/>
            </a:pPr>
            <a:r>
              <a:rPr lang="en-US" sz="2706">
                <a:solidFill>
                  <a:srgbClr val="000000"/>
                </a:solidFill>
                <a:latin typeface="Montserrat"/>
                <a:ea typeface="Montserrat"/>
                <a:cs typeface="Montserrat"/>
                <a:sym typeface="Montserrat"/>
              </a:rPr>
              <a:t>PyTorch Lightning (with GPU acceleration)</a:t>
            </a:r>
          </a:p>
        </p:txBody>
      </p:sp>
      <p:sp>
        <p:nvSpPr>
          <p:cNvPr name="Freeform 6" id="6"/>
          <p:cNvSpPr/>
          <p:nvPr/>
        </p:nvSpPr>
        <p:spPr>
          <a:xfrm flipH="false" flipV="false" rot="0">
            <a:off x="7925156" y="2212503"/>
            <a:ext cx="2712901" cy="1649018"/>
          </a:xfrm>
          <a:custGeom>
            <a:avLst/>
            <a:gdLst/>
            <a:ahLst/>
            <a:cxnLst/>
            <a:rect r="r" b="b" t="t" l="l"/>
            <a:pathLst>
              <a:path h="1649018" w="2712901">
                <a:moveTo>
                  <a:pt x="0" y="0"/>
                </a:moveTo>
                <a:lnTo>
                  <a:pt x="2712901" y="0"/>
                </a:lnTo>
                <a:lnTo>
                  <a:pt x="2712901" y="1649018"/>
                </a:lnTo>
                <a:lnTo>
                  <a:pt x="0" y="1649018"/>
                </a:lnTo>
                <a:lnTo>
                  <a:pt x="0" y="0"/>
                </a:lnTo>
                <a:close/>
              </a:path>
            </a:pathLst>
          </a:custGeom>
          <a:blipFill>
            <a:blip r:embed="rId4"/>
            <a:stretch>
              <a:fillRect l="0" t="0" r="0" b="0"/>
            </a:stretch>
          </a:blipFill>
        </p:spPr>
      </p:sp>
      <p:sp>
        <p:nvSpPr>
          <p:cNvPr name="Freeform 7" id="7"/>
          <p:cNvSpPr/>
          <p:nvPr/>
        </p:nvSpPr>
        <p:spPr>
          <a:xfrm flipH="false" flipV="false" rot="0">
            <a:off x="6622596" y="6904310"/>
            <a:ext cx="4178951" cy="951219"/>
          </a:xfrm>
          <a:custGeom>
            <a:avLst/>
            <a:gdLst/>
            <a:ahLst/>
            <a:cxnLst/>
            <a:rect r="r" b="b" t="t" l="l"/>
            <a:pathLst>
              <a:path h="951219" w="4178951">
                <a:moveTo>
                  <a:pt x="0" y="0"/>
                </a:moveTo>
                <a:lnTo>
                  <a:pt x="4178951" y="0"/>
                </a:lnTo>
                <a:lnTo>
                  <a:pt x="4178951" y="951219"/>
                </a:lnTo>
                <a:lnTo>
                  <a:pt x="0" y="951219"/>
                </a:lnTo>
                <a:lnTo>
                  <a:pt x="0" y="0"/>
                </a:lnTo>
                <a:close/>
              </a:path>
            </a:pathLst>
          </a:custGeom>
          <a:blipFill>
            <a:blip r:embed="rId5"/>
            <a:stretch>
              <a:fillRect l="0" t="0" r="0" b="0"/>
            </a:stretch>
          </a:blipFill>
        </p:spPr>
      </p:sp>
      <p:sp>
        <p:nvSpPr>
          <p:cNvPr name="Freeform 8" id="8"/>
          <p:cNvSpPr/>
          <p:nvPr/>
        </p:nvSpPr>
        <p:spPr>
          <a:xfrm flipH="false" flipV="false" rot="0">
            <a:off x="9788295" y="7925561"/>
            <a:ext cx="3987140" cy="924748"/>
          </a:xfrm>
          <a:custGeom>
            <a:avLst/>
            <a:gdLst/>
            <a:ahLst/>
            <a:cxnLst/>
            <a:rect r="r" b="b" t="t" l="l"/>
            <a:pathLst>
              <a:path h="924748" w="3987140">
                <a:moveTo>
                  <a:pt x="0" y="0"/>
                </a:moveTo>
                <a:lnTo>
                  <a:pt x="3987140" y="0"/>
                </a:lnTo>
                <a:lnTo>
                  <a:pt x="3987140" y="924749"/>
                </a:lnTo>
                <a:lnTo>
                  <a:pt x="0" y="924749"/>
                </a:lnTo>
                <a:lnTo>
                  <a:pt x="0" y="0"/>
                </a:lnTo>
                <a:close/>
              </a:path>
            </a:pathLst>
          </a:custGeom>
          <a:blipFill>
            <a:blip r:embed="rId6"/>
            <a:stretch>
              <a:fillRect l="0" t="0" r="0" b="0"/>
            </a:stretch>
          </a:blipFill>
        </p:spPr>
      </p:sp>
      <p:sp>
        <p:nvSpPr>
          <p:cNvPr name="Freeform 9" id="9"/>
          <p:cNvSpPr/>
          <p:nvPr/>
        </p:nvSpPr>
        <p:spPr>
          <a:xfrm flipH="false" flipV="false" rot="0">
            <a:off x="13775435" y="1559525"/>
            <a:ext cx="3633387" cy="2200502"/>
          </a:xfrm>
          <a:custGeom>
            <a:avLst/>
            <a:gdLst/>
            <a:ahLst/>
            <a:cxnLst/>
            <a:rect r="r" b="b" t="t" l="l"/>
            <a:pathLst>
              <a:path h="2200502" w="3633387">
                <a:moveTo>
                  <a:pt x="0" y="0"/>
                </a:moveTo>
                <a:lnTo>
                  <a:pt x="3633387" y="0"/>
                </a:lnTo>
                <a:lnTo>
                  <a:pt x="3633387" y="2200502"/>
                </a:lnTo>
                <a:lnTo>
                  <a:pt x="0" y="2200502"/>
                </a:lnTo>
                <a:lnTo>
                  <a:pt x="0" y="0"/>
                </a:lnTo>
                <a:close/>
              </a:path>
            </a:pathLst>
          </a:custGeom>
          <a:blipFill>
            <a:blip r:embed="rId7"/>
            <a:stretch>
              <a:fillRect l="0" t="0" r="0" b="0"/>
            </a:stretch>
          </a:blipFill>
        </p:spPr>
      </p:sp>
      <p:sp>
        <p:nvSpPr>
          <p:cNvPr name="Freeform 10" id="10"/>
          <p:cNvSpPr/>
          <p:nvPr/>
        </p:nvSpPr>
        <p:spPr>
          <a:xfrm flipH="false" flipV="false" rot="0">
            <a:off x="13321713" y="4837754"/>
            <a:ext cx="4775744" cy="1273005"/>
          </a:xfrm>
          <a:custGeom>
            <a:avLst/>
            <a:gdLst/>
            <a:ahLst/>
            <a:cxnLst/>
            <a:rect r="r" b="b" t="t" l="l"/>
            <a:pathLst>
              <a:path h="1273005" w="4775744">
                <a:moveTo>
                  <a:pt x="0" y="0"/>
                </a:moveTo>
                <a:lnTo>
                  <a:pt x="4775744" y="0"/>
                </a:lnTo>
                <a:lnTo>
                  <a:pt x="4775744" y="1273005"/>
                </a:lnTo>
                <a:lnTo>
                  <a:pt x="0" y="1273005"/>
                </a:lnTo>
                <a:lnTo>
                  <a:pt x="0" y="0"/>
                </a:lnTo>
                <a:close/>
              </a:path>
            </a:pathLst>
          </a:custGeom>
          <a:blipFill>
            <a:blip r:embed="rId8"/>
            <a:stretch>
              <a:fillRect l="0" t="0" r="0" b="0"/>
            </a:stretch>
          </a:blipFill>
        </p:spPr>
      </p:sp>
      <p:sp>
        <p:nvSpPr>
          <p:cNvPr name="Freeform 11" id="11"/>
          <p:cNvSpPr/>
          <p:nvPr/>
        </p:nvSpPr>
        <p:spPr>
          <a:xfrm flipH="false" flipV="false" rot="0">
            <a:off x="13775435" y="6463184"/>
            <a:ext cx="4456067" cy="1537343"/>
          </a:xfrm>
          <a:custGeom>
            <a:avLst/>
            <a:gdLst/>
            <a:ahLst/>
            <a:cxnLst/>
            <a:rect r="r" b="b" t="t" l="l"/>
            <a:pathLst>
              <a:path h="1537343" w="4456067">
                <a:moveTo>
                  <a:pt x="0" y="0"/>
                </a:moveTo>
                <a:lnTo>
                  <a:pt x="4456067" y="0"/>
                </a:lnTo>
                <a:lnTo>
                  <a:pt x="4456067" y="1537343"/>
                </a:lnTo>
                <a:lnTo>
                  <a:pt x="0" y="1537343"/>
                </a:lnTo>
                <a:lnTo>
                  <a:pt x="0" y="0"/>
                </a:lnTo>
                <a:close/>
              </a:path>
            </a:pathLst>
          </a:custGeom>
          <a:blipFill>
            <a:blip r:embed="rId9"/>
            <a:stretch>
              <a:fillRect l="0" t="0" r="0" b="0"/>
            </a:stretch>
          </a:blipFill>
        </p:spPr>
      </p:sp>
      <p:sp>
        <p:nvSpPr>
          <p:cNvPr name="TextBox 12" id="12"/>
          <p:cNvSpPr txBox="true"/>
          <p:nvPr/>
        </p:nvSpPr>
        <p:spPr>
          <a:xfrm rot="0">
            <a:off x="891181" y="9265655"/>
            <a:ext cx="2475295" cy="356235"/>
          </a:xfrm>
          <a:prstGeom prst="rect">
            <a:avLst/>
          </a:prstGeom>
        </p:spPr>
        <p:txBody>
          <a:bodyPr anchor="t" rtlCol="false" tIns="0" lIns="0" bIns="0" rIns="0">
            <a:spAutoFit/>
          </a:bodyPr>
          <a:lstStyle/>
          <a:p>
            <a:pPr algn="just">
              <a:lnSpc>
                <a:spcPts val="2940"/>
              </a:lnSpc>
            </a:pPr>
            <a:r>
              <a:rPr lang="en-US" sz="2100">
                <a:solidFill>
                  <a:srgbClr val="000000"/>
                </a:solidFill>
                <a:latin typeface="Montserrat"/>
                <a:ea typeface="Montserrat"/>
                <a:cs typeface="Montserrat"/>
                <a:sym typeface="Montserrat"/>
              </a:rPr>
              <a:t>06</a:t>
            </a:r>
          </a:p>
        </p:txBody>
      </p:sp>
      <p:sp>
        <p:nvSpPr>
          <p:cNvPr name="TextBox 13" id="13"/>
          <p:cNvSpPr txBox="true"/>
          <p:nvPr/>
        </p:nvSpPr>
        <p:spPr>
          <a:xfrm rot="0">
            <a:off x="891181" y="672465"/>
            <a:ext cx="6134472" cy="323215"/>
          </a:xfrm>
          <a:prstGeom prst="rect">
            <a:avLst/>
          </a:prstGeom>
        </p:spPr>
        <p:txBody>
          <a:bodyPr anchor="t" rtlCol="false" tIns="0" lIns="0" bIns="0" rIns="0">
            <a:spAutoFit/>
          </a:bodyPr>
          <a:lstStyle/>
          <a:p>
            <a:pPr algn="l">
              <a:lnSpc>
                <a:spcPts val="2660"/>
              </a:lnSpc>
            </a:pPr>
            <a:r>
              <a:rPr lang="en-US" sz="1900" spc="239">
                <a:solidFill>
                  <a:srgbClr val="000000"/>
                </a:solidFill>
                <a:latin typeface="Montserrat"/>
                <a:ea typeface="Montserrat"/>
                <a:cs typeface="Montserrat"/>
                <a:sym typeface="Montserrat"/>
              </a:rPr>
              <a:t>TOOLS AND TECHNOLOGIES</a:t>
            </a:r>
          </a:p>
        </p:txBody>
      </p:sp>
      <p:sp>
        <p:nvSpPr>
          <p:cNvPr name="TextBox 14" id="14"/>
          <p:cNvSpPr txBox="true"/>
          <p:nvPr/>
        </p:nvSpPr>
        <p:spPr>
          <a:xfrm rot="0">
            <a:off x="6151525" y="9298675"/>
            <a:ext cx="6134472" cy="306705"/>
          </a:xfrm>
          <a:prstGeom prst="rect">
            <a:avLst/>
          </a:prstGeom>
        </p:spPr>
        <p:txBody>
          <a:bodyPr anchor="t" rtlCol="false" tIns="0" lIns="0" bIns="0" rIns="0">
            <a:spAutoFit/>
          </a:bodyPr>
          <a:lstStyle/>
          <a:p>
            <a:pPr algn="ctr">
              <a:lnSpc>
                <a:spcPts val="2520"/>
              </a:lnSpc>
            </a:pPr>
            <a:r>
              <a:rPr lang="en-US" sz="1800" spc="226">
                <a:solidFill>
                  <a:srgbClr val="000000"/>
                </a:solidFill>
                <a:latin typeface="Montserrat"/>
                <a:ea typeface="Montserrat"/>
                <a:cs typeface="Montserrat"/>
                <a:sym typeface="Montserrat"/>
              </a:rPr>
              <a:t>CSCI 409</a:t>
            </a:r>
          </a:p>
        </p:txBody>
      </p:sp>
      <p:sp>
        <p:nvSpPr>
          <p:cNvPr name="TextBox 15" id="15"/>
          <p:cNvSpPr txBox="true"/>
          <p:nvPr/>
        </p:nvSpPr>
        <p:spPr>
          <a:xfrm rot="0">
            <a:off x="4855788" y="1384461"/>
            <a:ext cx="7293107" cy="828042"/>
          </a:xfrm>
          <a:prstGeom prst="rect">
            <a:avLst/>
          </a:prstGeom>
        </p:spPr>
        <p:txBody>
          <a:bodyPr anchor="t" rtlCol="false" tIns="0" lIns="0" bIns="0" rIns="0">
            <a:spAutoFit/>
          </a:bodyPr>
          <a:lstStyle/>
          <a:p>
            <a:pPr algn="ctr">
              <a:lnSpc>
                <a:spcPts val="6859"/>
              </a:lnSpc>
              <a:spcBef>
                <a:spcPct val="0"/>
              </a:spcBef>
            </a:pPr>
            <a:r>
              <a:rPr lang="en-US" sz="4899">
                <a:solidFill>
                  <a:srgbClr val="000000"/>
                </a:solidFill>
                <a:latin typeface="Montserrat"/>
                <a:ea typeface="Montserrat"/>
                <a:cs typeface="Montserrat"/>
                <a:sym typeface="Montserrat"/>
              </a:rPr>
              <a:t>Tools and Technologies</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AutoShape 2" id="2"/>
          <p:cNvSpPr/>
          <p:nvPr/>
        </p:nvSpPr>
        <p:spPr>
          <a:xfrm rot="1980">
            <a:off x="879182" y="1184278"/>
            <a:ext cx="16529635" cy="0"/>
          </a:xfrm>
          <a:prstGeom prst="line">
            <a:avLst/>
          </a:prstGeom>
          <a:ln cap="flat" w="19050">
            <a:solidFill>
              <a:srgbClr val="000000"/>
            </a:solidFill>
            <a:prstDash val="solid"/>
            <a:headEnd type="none" len="sm" w="sm"/>
            <a:tailEnd type="none" len="sm" w="sm"/>
          </a:ln>
        </p:spPr>
      </p:sp>
      <p:sp>
        <p:nvSpPr>
          <p:cNvPr name="AutoShape 3" id="3"/>
          <p:cNvSpPr/>
          <p:nvPr/>
        </p:nvSpPr>
        <p:spPr>
          <a:xfrm rot="1980">
            <a:off x="879182" y="9083672"/>
            <a:ext cx="16529635" cy="0"/>
          </a:xfrm>
          <a:prstGeom prst="line">
            <a:avLst/>
          </a:prstGeom>
          <a:ln cap="flat" w="19050">
            <a:solidFill>
              <a:srgbClr val="000000"/>
            </a:solidFill>
            <a:prstDash val="solid"/>
            <a:headEnd type="none" len="sm" w="sm"/>
            <a:tailEnd type="none" len="sm" w="sm"/>
          </a:ln>
        </p:spPr>
      </p:sp>
      <p:sp>
        <p:nvSpPr>
          <p:cNvPr name="Freeform 4" id="4"/>
          <p:cNvSpPr/>
          <p:nvPr/>
        </p:nvSpPr>
        <p:spPr>
          <a:xfrm flipH="false" flipV="false" rot="0">
            <a:off x="17047552" y="9356645"/>
            <a:ext cx="361269" cy="212355"/>
          </a:xfrm>
          <a:custGeom>
            <a:avLst/>
            <a:gdLst/>
            <a:ahLst/>
            <a:cxnLst/>
            <a:rect r="r" b="b" t="t" l="l"/>
            <a:pathLst>
              <a:path h="212355" w="361269">
                <a:moveTo>
                  <a:pt x="0" y="0"/>
                </a:moveTo>
                <a:lnTo>
                  <a:pt x="361270" y="0"/>
                </a:lnTo>
                <a:lnTo>
                  <a:pt x="361270" y="212354"/>
                </a:lnTo>
                <a:lnTo>
                  <a:pt x="0" y="212354"/>
                </a:lnTo>
                <a:lnTo>
                  <a:pt x="0" y="0"/>
                </a:lnTo>
                <a:close/>
              </a:path>
            </a:pathLst>
          </a:custGeom>
          <a:blipFill>
            <a:blip r:embed="rId2">
              <a:extLst>
                <a:ext uri="{96DAC541-7B7A-43D3-8B79-37D633B846F1}">
                  <asvg:svgBlip xmlns:asvg="http://schemas.microsoft.com/office/drawing/2016/SVG/main" r:embed="rId3"/>
                </a:ext>
              </a:extLst>
            </a:blip>
            <a:stretch>
              <a:fillRect l="-39894" t="0" r="0" b="-128909"/>
            </a:stretch>
          </a:blipFill>
        </p:spPr>
      </p:sp>
      <p:sp>
        <p:nvSpPr>
          <p:cNvPr name="TextBox 5" id="5"/>
          <p:cNvSpPr txBox="true"/>
          <p:nvPr/>
        </p:nvSpPr>
        <p:spPr>
          <a:xfrm rot="0">
            <a:off x="1318871" y="2467653"/>
            <a:ext cx="14728866" cy="6298957"/>
          </a:xfrm>
          <a:prstGeom prst="rect">
            <a:avLst/>
          </a:prstGeom>
        </p:spPr>
        <p:txBody>
          <a:bodyPr anchor="t" rtlCol="false" tIns="0" lIns="0" bIns="0" rIns="0">
            <a:spAutoFit/>
          </a:bodyPr>
          <a:lstStyle/>
          <a:p>
            <a:pPr algn="l" marL="596097" indent="-298048" lvl="1">
              <a:lnSpc>
                <a:spcPts val="3892"/>
              </a:lnSpc>
              <a:buFont typeface="Arial"/>
              <a:buChar char="•"/>
            </a:pPr>
            <a:r>
              <a:rPr lang="en-US" sz="2760" i="true">
                <a:solidFill>
                  <a:srgbClr val="000000"/>
                </a:solidFill>
                <a:latin typeface="Montserrat Italics"/>
                <a:ea typeface="Montserrat Italics"/>
                <a:cs typeface="Montserrat Italics"/>
                <a:sym typeface="Montserrat Italics"/>
              </a:rPr>
              <a:t>pandas:</a:t>
            </a:r>
            <a:r>
              <a:rPr lang="en-US" b="true" sz="2760" i="true">
                <a:solidFill>
                  <a:srgbClr val="000000"/>
                </a:solidFill>
                <a:latin typeface="Montserrat Bold Italics"/>
                <a:ea typeface="Montserrat Bold Italics"/>
                <a:cs typeface="Montserrat Bold Italics"/>
                <a:sym typeface="Montserrat Bold Italics"/>
              </a:rPr>
              <a:t> </a:t>
            </a:r>
            <a:r>
              <a:rPr lang="en-US" sz="2760">
                <a:solidFill>
                  <a:srgbClr val="000000"/>
                </a:solidFill>
                <a:latin typeface="Montserrat"/>
                <a:ea typeface="Montserrat"/>
                <a:cs typeface="Montserrat"/>
                <a:sym typeface="Montserrat"/>
              </a:rPr>
              <a:t>Data manipulation and preprocessing (e.g., cleaning, aggregating time series)</a:t>
            </a:r>
          </a:p>
          <a:p>
            <a:pPr algn="l" marL="596097" indent="-298048" lvl="1">
              <a:lnSpc>
                <a:spcPts val="3892"/>
              </a:lnSpc>
              <a:buFont typeface="Arial"/>
              <a:buChar char="•"/>
            </a:pPr>
            <a:r>
              <a:rPr lang="en-US" sz="2760" i="true">
                <a:solidFill>
                  <a:srgbClr val="000000"/>
                </a:solidFill>
                <a:latin typeface="Montserrat Italics"/>
                <a:ea typeface="Montserrat Italics"/>
                <a:cs typeface="Montserrat Italics"/>
                <a:sym typeface="Montserrat Italics"/>
              </a:rPr>
              <a:t>scikit-learn:</a:t>
            </a:r>
            <a:r>
              <a:rPr lang="en-US" sz="2760">
                <a:solidFill>
                  <a:srgbClr val="000000"/>
                </a:solidFill>
                <a:latin typeface="Montserrat"/>
                <a:ea typeface="Montserrat"/>
                <a:cs typeface="Montserrat"/>
                <a:sym typeface="Montserrat"/>
              </a:rPr>
              <a:t> Feature engineering, data splitting, and model evaluation</a:t>
            </a:r>
          </a:p>
          <a:p>
            <a:pPr algn="l" marL="596097" indent="-298048" lvl="1">
              <a:lnSpc>
                <a:spcPts val="3892"/>
              </a:lnSpc>
              <a:buFont typeface="Arial"/>
              <a:buChar char="•"/>
            </a:pPr>
            <a:r>
              <a:rPr lang="en-US" sz="2760" i="true">
                <a:solidFill>
                  <a:srgbClr val="000000"/>
                </a:solidFill>
                <a:latin typeface="Montserrat Italics"/>
                <a:ea typeface="Montserrat Italics"/>
                <a:cs typeface="Montserrat Italics"/>
                <a:sym typeface="Montserrat Italics"/>
              </a:rPr>
              <a:t>pycountry: </a:t>
            </a:r>
            <a:r>
              <a:rPr lang="en-US" sz="2760">
                <a:solidFill>
                  <a:srgbClr val="000000"/>
                </a:solidFill>
                <a:latin typeface="Montserrat"/>
                <a:ea typeface="Montserrat"/>
                <a:cs typeface="Montserrat"/>
                <a:sym typeface="Montserrat"/>
              </a:rPr>
              <a:t>Standardized country codes (ISO-3) for consistent da</a:t>
            </a:r>
            <a:r>
              <a:rPr lang="en-US" sz="2760">
                <a:solidFill>
                  <a:srgbClr val="000000"/>
                </a:solidFill>
                <a:latin typeface="Montserrat"/>
                <a:ea typeface="Montserrat"/>
                <a:cs typeface="Montserrat"/>
                <a:sym typeface="Montserrat"/>
              </a:rPr>
              <a:t>ta merg</a:t>
            </a:r>
            <a:r>
              <a:rPr lang="en-US" sz="2760">
                <a:solidFill>
                  <a:srgbClr val="000000"/>
                </a:solidFill>
                <a:latin typeface="Montserrat"/>
                <a:ea typeface="Montserrat"/>
                <a:cs typeface="Montserrat"/>
                <a:sym typeface="Montserrat"/>
              </a:rPr>
              <a:t>ing</a:t>
            </a:r>
          </a:p>
          <a:p>
            <a:pPr algn="l" marL="596097" indent="-298048" lvl="1">
              <a:lnSpc>
                <a:spcPts val="3892"/>
              </a:lnSpc>
              <a:buFont typeface="Arial"/>
              <a:buChar char="•"/>
            </a:pPr>
            <a:r>
              <a:rPr lang="en-US" sz="2760" i="true">
                <a:solidFill>
                  <a:srgbClr val="000000"/>
                </a:solidFill>
                <a:latin typeface="Montserrat Italics"/>
                <a:ea typeface="Montserrat Italics"/>
                <a:cs typeface="Montserrat Italics"/>
                <a:sym typeface="Montserrat Italics"/>
              </a:rPr>
              <a:t>xgboost / lightgbm:</a:t>
            </a:r>
            <a:r>
              <a:rPr lang="en-US" sz="2760">
                <a:solidFill>
                  <a:srgbClr val="000000"/>
                </a:solidFill>
                <a:latin typeface="Montserrat"/>
                <a:ea typeface="Montserrat"/>
                <a:cs typeface="Montserrat"/>
                <a:sym typeface="Montserrat"/>
              </a:rPr>
              <a:t> High-performance gradient boosting for tabular price prediction</a:t>
            </a:r>
          </a:p>
          <a:p>
            <a:pPr algn="l" marL="596097" indent="-298048" lvl="1">
              <a:lnSpc>
                <a:spcPts val="3892"/>
              </a:lnSpc>
              <a:buFont typeface="Arial"/>
              <a:buChar char="•"/>
            </a:pPr>
            <a:r>
              <a:rPr lang="en-US" sz="2760" i="true">
                <a:solidFill>
                  <a:srgbClr val="000000"/>
                </a:solidFill>
                <a:latin typeface="Montserrat Italics"/>
                <a:ea typeface="Montserrat Italics"/>
                <a:cs typeface="Montserrat Italics"/>
                <a:sym typeface="Montserrat Italics"/>
              </a:rPr>
              <a:t>statsmodels (ARIMA, VAR):</a:t>
            </a:r>
            <a:r>
              <a:rPr lang="en-US" sz="2760">
                <a:solidFill>
                  <a:srgbClr val="000000"/>
                </a:solidFill>
                <a:latin typeface="Montserrat"/>
                <a:ea typeface="Montserrat"/>
                <a:cs typeface="Montserrat"/>
                <a:sym typeface="Montserrat"/>
              </a:rPr>
              <a:t> Classical time-series models for forecasting macro indicators</a:t>
            </a:r>
          </a:p>
          <a:p>
            <a:pPr algn="l" marL="596097" indent="-298048" lvl="1">
              <a:lnSpc>
                <a:spcPts val="3892"/>
              </a:lnSpc>
              <a:buFont typeface="Arial"/>
              <a:buChar char="•"/>
            </a:pPr>
            <a:r>
              <a:rPr lang="en-US" sz="2760" i="true">
                <a:solidFill>
                  <a:srgbClr val="000000"/>
                </a:solidFill>
                <a:latin typeface="Montserrat Italics"/>
                <a:ea typeface="Montserrat Italics"/>
                <a:cs typeface="Montserrat Italics"/>
                <a:sym typeface="Montserrat Italics"/>
              </a:rPr>
              <a:t>Proph</a:t>
            </a:r>
            <a:r>
              <a:rPr lang="en-US" sz="2760" i="true">
                <a:solidFill>
                  <a:srgbClr val="000000"/>
                </a:solidFill>
                <a:latin typeface="Montserrat Italics"/>
                <a:ea typeface="Montserrat Italics"/>
                <a:cs typeface="Montserrat Italics"/>
                <a:sym typeface="Montserrat Italics"/>
              </a:rPr>
              <a:t>et: </a:t>
            </a:r>
            <a:r>
              <a:rPr lang="en-US" sz="2760">
                <a:solidFill>
                  <a:srgbClr val="000000"/>
                </a:solidFill>
                <a:latin typeface="Montserrat"/>
                <a:ea typeface="Montserrat"/>
                <a:cs typeface="Montserrat"/>
                <a:sym typeface="Montserrat"/>
              </a:rPr>
              <a:t>Captures trends and seasonality in country-product time series</a:t>
            </a:r>
          </a:p>
          <a:p>
            <a:pPr algn="l" marL="596097" indent="-298048" lvl="1">
              <a:lnSpc>
                <a:spcPts val="3892"/>
              </a:lnSpc>
              <a:buFont typeface="Arial"/>
              <a:buChar char="•"/>
            </a:pPr>
            <a:r>
              <a:rPr lang="en-US" sz="2760" i="true">
                <a:solidFill>
                  <a:srgbClr val="000000"/>
                </a:solidFill>
                <a:latin typeface="Montserrat Italics"/>
                <a:ea typeface="Montserrat Italics"/>
                <a:cs typeface="Montserrat Italics"/>
                <a:sym typeface="Montserrat Italics"/>
              </a:rPr>
              <a:t>N-BEATS (via darts):</a:t>
            </a:r>
            <a:r>
              <a:rPr lang="en-US" sz="2760">
                <a:solidFill>
                  <a:srgbClr val="000000"/>
                </a:solidFill>
                <a:latin typeface="Montserrat"/>
                <a:ea typeface="Montserrat"/>
                <a:cs typeface="Montserrat"/>
                <a:sym typeface="Montserrat"/>
              </a:rPr>
              <a:t> Deep learning-based time series forecasting model</a:t>
            </a:r>
          </a:p>
          <a:p>
            <a:pPr algn="l" marL="596097" indent="-298048" lvl="1">
              <a:lnSpc>
                <a:spcPts val="3892"/>
              </a:lnSpc>
              <a:buFont typeface="Arial"/>
              <a:buChar char="•"/>
            </a:pPr>
            <a:r>
              <a:rPr lang="en-US" sz="2760" i="true">
                <a:solidFill>
                  <a:srgbClr val="000000"/>
                </a:solidFill>
                <a:latin typeface="Montserrat Italics"/>
                <a:ea typeface="Montserrat Italics"/>
                <a:cs typeface="Montserrat Italics"/>
                <a:sym typeface="Montserrat Italics"/>
              </a:rPr>
              <a:t>GridSearchCV: </a:t>
            </a:r>
            <a:r>
              <a:rPr lang="en-US" sz="2760">
                <a:solidFill>
                  <a:srgbClr val="000000"/>
                </a:solidFill>
                <a:latin typeface="Montserrat"/>
                <a:ea typeface="Montserrat"/>
                <a:cs typeface="Montserrat"/>
                <a:sym typeface="Montserrat"/>
              </a:rPr>
              <a:t>Hyperparameter tuning for boosting models</a:t>
            </a:r>
          </a:p>
          <a:p>
            <a:pPr algn="l" marL="596097" indent="-298048" lvl="1">
              <a:lnSpc>
                <a:spcPts val="3892"/>
              </a:lnSpc>
              <a:buFont typeface="Arial"/>
              <a:buChar char="•"/>
            </a:pPr>
            <a:r>
              <a:rPr lang="en-US" sz="2760" i="true">
                <a:solidFill>
                  <a:srgbClr val="000000"/>
                </a:solidFill>
                <a:latin typeface="Montserrat Italics"/>
                <a:ea typeface="Montserrat Italics"/>
                <a:cs typeface="Montserrat Italics"/>
                <a:sym typeface="Montserrat Italics"/>
              </a:rPr>
              <a:t>matplotlib:</a:t>
            </a:r>
            <a:r>
              <a:rPr lang="en-US" b="true" sz="2760">
                <a:solidFill>
                  <a:srgbClr val="000000"/>
                </a:solidFill>
                <a:latin typeface="Montserrat Bold"/>
                <a:ea typeface="Montserrat Bold"/>
                <a:cs typeface="Montserrat Bold"/>
                <a:sym typeface="Montserrat Bold"/>
              </a:rPr>
              <a:t> </a:t>
            </a:r>
            <a:r>
              <a:rPr lang="en-US" sz="2760">
                <a:solidFill>
                  <a:srgbClr val="000000"/>
                </a:solidFill>
                <a:latin typeface="Montserrat"/>
                <a:ea typeface="Montserrat"/>
                <a:cs typeface="Montserrat"/>
                <a:sym typeface="Montserrat"/>
              </a:rPr>
              <a:t>Visualizing trends, forecasts, and model performance</a:t>
            </a:r>
          </a:p>
          <a:p>
            <a:pPr algn="l" marL="596097" indent="-298048" lvl="1">
              <a:lnSpc>
                <a:spcPts val="3892"/>
              </a:lnSpc>
              <a:buFont typeface="Arial"/>
              <a:buChar char="•"/>
            </a:pPr>
            <a:r>
              <a:rPr lang="en-US" sz="2760" i="true">
                <a:solidFill>
                  <a:srgbClr val="000000"/>
                </a:solidFill>
                <a:latin typeface="Montserrat Italics"/>
                <a:ea typeface="Montserrat Italics"/>
                <a:cs typeface="Montserrat Italics"/>
                <a:sym typeface="Montserrat Italics"/>
              </a:rPr>
              <a:t>PyTorch Lightning: </a:t>
            </a:r>
            <a:r>
              <a:rPr lang="en-US" sz="2760">
                <a:solidFill>
                  <a:srgbClr val="000000"/>
                </a:solidFill>
                <a:latin typeface="Montserrat"/>
                <a:ea typeface="Montserrat"/>
                <a:cs typeface="Montserrat"/>
                <a:sym typeface="Montserrat"/>
              </a:rPr>
              <a:t>Efficient deep learning training with GPU support</a:t>
            </a:r>
          </a:p>
        </p:txBody>
      </p:sp>
      <p:sp>
        <p:nvSpPr>
          <p:cNvPr name="Freeform 6" id="6"/>
          <p:cNvSpPr/>
          <p:nvPr/>
        </p:nvSpPr>
        <p:spPr>
          <a:xfrm flipH="false" flipV="false" rot="-5400000">
            <a:off x="14014332" y="4819528"/>
            <a:ext cx="6066442" cy="1999630"/>
          </a:xfrm>
          <a:custGeom>
            <a:avLst/>
            <a:gdLst/>
            <a:ahLst/>
            <a:cxnLst/>
            <a:rect r="r" b="b" t="t" l="l"/>
            <a:pathLst>
              <a:path h="1999630" w="6066442">
                <a:moveTo>
                  <a:pt x="0" y="0"/>
                </a:moveTo>
                <a:lnTo>
                  <a:pt x="6066441" y="0"/>
                </a:lnTo>
                <a:lnTo>
                  <a:pt x="6066441" y="1999630"/>
                </a:lnTo>
                <a:lnTo>
                  <a:pt x="0" y="1999630"/>
                </a:lnTo>
                <a:lnTo>
                  <a:pt x="0" y="0"/>
                </a:lnTo>
                <a:close/>
              </a:path>
            </a:pathLst>
          </a:custGeom>
          <a:blipFill>
            <a:blip r:embed="rId4"/>
            <a:stretch>
              <a:fillRect l="-1326" t="0" r="-1326" b="-1840"/>
            </a:stretch>
          </a:blipFill>
        </p:spPr>
      </p:sp>
      <p:sp>
        <p:nvSpPr>
          <p:cNvPr name="Freeform 7" id="7"/>
          <p:cNvSpPr/>
          <p:nvPr/>
        </p:nvSpPr>
        <p:spPr>
          <a:xfrm flipH="false" flipV="false" rot="-5400000">
            <a:off x="-654748" y="3721371"/>
            <a:ext cx="2618697" cy="748199"/>
          </a:xfrm>
          <a:custGeom>
            <a:avLst/>
            <a:gdLst/>
            <a:ahLst/>
            <a:cxnLst/>
            <a:rect r="r" b="b" t="t" l="l"/>
            <a:pathLst>
              <a:path h="748199" w="2618697">
                <a:moveTo>
                  <a:pt x="0" y="0"/>
                </a:moveTo>
                <a:lnTo>
                  <a:pt x="2618697" y="0"/>
                </a:lnTo>
                <a:lnTo>
                  <a:pt x="2618697" y="748200"/>
                </a:lnTo>
                <a:lnTo>
                  <a:pt x="0" y="748200"/>
                </a:lnTo>
                <a:lnTo>
                  <a:pt x="0" y="0"/>
                </a:lnTo>
                <a:close/>
              </a:path>
            </a:pathLst>
          </a:custGeom>
          <a:blipFill>
            <a:blip r:embed="rId5"/>
            <a:stretch>
              <a:fillRect l="0" t="0" r="0" b="0"/>
            </a:stretch>
          </a:blipFill>
        </p:spPr>
      </p:sp>
      <p:sp>
        <p:nvSpPr>
          <p:cNvPr name="Freeform 8" id="8"/>
          <p:cNvSpPr/>
          <p:nvPr/>
        </p:nvSpPr>
        <p:spPr>
          <a:xfrm flipH="false" flipV="false" rot="-5400000">
            <a:off x="-797851" y="6897695"/>
            <a:ext cx="2947266" cy="790563"/>
          </a:xfrm>
          <a:custGeom>
            <a:avLst/>
            <a:gdLst/>
            <a:ahLst/>
            <a:cxnLst/>
            <a:rect r="r" b="b" t="t" l="l"/>
            <a:pathLst>
              <a:path h="790563" w="2947266">
                <a:moveTo>
                  <a:pt x="0" y="0"/>
                </a:moveTo>
                <a:lnTo>
                  <a:pt x="2947267" y="0"/>
                </a:lnTo>
                <a:lnTo>
                  <a:pt x="2947267" y="790563"/>
                </a:lnTo>
                <a:lnTo>
                  <a:pt x="0" y="790563"/>
                </a:lnTo>
                <a:lnTo>
                  <a:pt x="0" y="0"/>
                </a:lnTo>
                <a:close/>
              </a:path>
            </a:pathLst>
          </a:custGeom>
          <a:blipFill>
            <a:blip r:embed="rId6"/>
            <a:stretch>
              <a:fillRect l="-2559" t="0" r="-2559" b="0"/>
            </a:stretch>
          </a:blipFill>
        </p:spPr>
      </p:sp>
      <p:sp>
        <p:nvSpPr>
          <p:cNvPr name="TextBox 9" id="9"/>
          <p:cNvSpPr txBox="true"/>
          <p:nvPr/>
        </p:nvSpPr>
        <p:spPr>
          <a:xfrm rot="0">
            <a:off x="891181" y="9265655"/>
            <a:ext cx="2475295" cy="356235"/>
          </a:xfrm>
          <a:prstGeom prst="rect">
            <a:avLst/>
          </a:prstGeom>
        </p:spPr>
        <p:txBody>
          <a:bodyPr anchor="t" rtlCol="false" tIns="0" lIns="0" bIns="0" rIns="0">
            <a:spAutoFit/>
          </a:bodyPr>
          <a:lstStyle/>
          <a:p>
            <a:pPr algn="just">
              <a:lnSpc>
                <a:spcPts val="2940"/>
              </a:lnSpc>
            </a:pPr>
            <a:r>
              <a:rPr lang="en-US" sz="2100">
                <a:solidFill>
                  <a:srgbClr val="000000"/>
                </a:solidFill>
                <a:latin typeface="Montserrat"/>
                <a:ea typeface="Montserrat"/>
                <a:cs typeface="Montserrat"/>
                <a:sym typeface="Montserrat"/>
              </a:rPr>
              <a:t>07</a:t>
            </a:r>
          </a:p>
        </p:txBody>
      </p:sp>
      <p:sp>
        <p:nvSpPr>
          <p:cNvPr name="TextBox 10" id="10"/>
          <p:cNvSpPr txBox="true"/>
          <p:nvPr/>
        </p:nvSpPr>
        <p:spPr>
          <a:xfrm rot="0">
            <a:off x="891181" y="672465"/>
            <a:ext cx="6134472" cy="323215"/>
          </a:xfrm>
          <a:prstGeom prst="rect">
            <a:avLst/>
          </a:prstGeom>
        </p:spPr>
        <p:txBody>
          <a:bodyPr anchor="t" rtlCol="false" tIns="0" lIns="0" bIns="0" rIns="0">
            <a:spAutoFit/>
          </a:bodyPr>
          <a:lstStyle/>
          <a:p>
            <a:pPr algn="l">
              <a:lnSpc>
                <a:spcPts val="2660"/>
              </a:lnSpc>
            </a:pPr>
            <a:r>
              <a:rPr lang="en-US" sz="1900" spc="239">
                <a:solidFill>
                  <a:srgbClr val="000000"/>
                </a:solidFill>
                <a:latin typeface="Montserrat"/>
                <a:ea typeface="Montserrat"/>
                <a:cs typeface="Montserrat"/>
                <a:sym typeface="Montserrat"/>
              </a:rPr>
              <a:t>TOOLS AND TECHNOLOGIES</a:t>
            </a:r>
          </a:p>
        </p:txBody>
      </p:sp>
      <p:sp>
        <p:nvSpPr>
          <p:cNvPr name="TextBox 11" id="11"/>
          <p:cNvSpPr txBox="true"/>
          <p:nvPr/>
        </p:nvSpPr>
        <p:spPr>
          <a:xfrm rot="0">
            <a:off x="6151525" y="9298675"/>
            <a:ext cx="6134472" cy="306705"/>
          </a:xfrm>
          <a:prstGeom prst="rect">
            <a:avLst/>
          </a:prstGeom>
        </p:spPr>
        <p:txBody>
          <a:bodyPr anchor="t" rtlCol="false" tIns="0" lIns="0" bIns="0" rIns="0">
            <a:spAutoFit/>
          </a:bodyPr>
          <a:lstStyle/>
          <a:p>
            <a:pPr algn="ctr">
              <a:lnSpc>
                <a:spcPts val="2520"/>
              </a:lnSpc>
            </a:pPr>
            <a:r>
              <a:rPr lang="en-US" sz="1800" spc="226">
                <a:solidFill>
                  <a:srgbClr val="000000"/>
                </a:solidFill>
                <a:latin typeface="Montserrat"/>
                <a:ea typeface="Montserrat"/>
                <a:cs typeface="Montserrat"/>
                <a:sym typeface="Montserrat"/>
              </a:rPr>
              <a:t>CSCI 409</a:t>
            </a:r>
          </a:p>
        </p:txBody>
      </p:sp>
      <p:sp>
        <p:nvSpPr>
          <p:cNvPr name="TextBox 12" id="12"/>
          <p:cNvSpPr txBox="true"/>
          <p:nvPr/>
        </p:nvSpPr>
        <p:spPr>
          <a:xfrm rot="0">
            <a:off x="4855788" y="1384461"/>
            <a:ext cx="7293107" cy="828042"/>
          </a:xfrm>
          <a:prstGeom prst="rect">
            <a:avLst/>
          </a:prstGeom>
        </p:spPr>
        <p:txBody>
          <a:bodyPr anchor="t" rtlCol="false" tIns="0" lIns="0" bIns="0" rIns="0">
            <a:spAutoFit/>
          </a:bodyPr>
          <a:lstStyle/>
          <a:p>
            <a:pPr algn="ctr">
              <a:lnSpc>
                <a:spcPts val="6859"/>
              </a:lnSpc>
              <a:spcBef>
                <a:spcPct val="0"/>
              </a:spcBef>
            </a:pPr>
            <a:r>
              <a:rPr lang="en-US" sz="4899">
                <a:solidFill>
                  <a:srgbClr val="000000"/>
                </a:solidFill>
                <a:latin typeface="Montserrat"/>
                <a:ea typeface="Montserrat"/>
                <a:cs typeface="Montserrat"/>
                <a:sym typeface="Montserrat"/>
              </a:rPr>
              <a:t>Tools and Technologies</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AutoShape 2" id="2"/>
          <p:cNvSpPr/>
          <p:nvPr/>
        </p:nvSpPr>
        <p:spPr>
          <a:xfrm rot="1980">
            <a:off x="879182" y="1184278"/>
            <a:ext cx="16529635" cy="0"/>
          </a:xfrm>
          <a:prstGeom prst="line">
            <a:avLst/>
          </a:prstGeom>
          <a:ln cap="flat" w="19050">
            <a:solidFill>
              <a:srgbClr val="000000"/>
            </a:solidFill>
            <a:prstDash val="solid"/>
            <a:headEnd type="none" len="sm" w="sm"/>
            <a:tailEnd type="none" len="sm" w="sm"/>
          </a:ln>
        </p:spPr>
      </p:sp>
      <p:sp>
        <p:nvSpPr>
          <p:cNvPr name="AutoShape 3" id="3"/>
          <p:cNvSpPr/>
          <p:nvPr/>
        </p:nvSpPr>
        <p:spPr>
          <a:xfrm rot="1980">
            <a:off x="879182" y="9083672"/>
            <a:ext cx="16529635" cy="0"/>
          </a:xfrm>
          <a:prstGeom prst="line">
            <a:avLst/>
          </a:prstGeom>
          <a:ln cap="flat" w="19050">
            <a:solidFill>
              <a:srgbClr val="000000"/>
            </a:solidFill>
            <a:prstDash val="solid"/>
            <a:headEnd type="none" len="sm" w="sm"/>
            <a:tailEnd type="none" len="sm" w="sm"/>
          </a:ln>
        </p:spPr>
      </p:sp>
      <p:sp>
        <p:nvSpPr>
          <p:cNvPr name="Freeform 4" id="4"/>
          <p:cNvSpPr/>
          <p:nvPr/>
        </p:nvSpPr>
        <p:spPr>
          <a:xfrm flipH="false" flipV="false" rot="0">
            <a:off x="17047552" y="9356645"/>
            <a:ext cx="361269" cy="212355"/>
          </a:xfrm>
          <a:custGeom>
            <a:avLst/>
            <a:gdLst/>
            <a:ahLst/>
            <a:cxnLst/>
            <a:rect r="r" b="b" t="t" l="l"/>
            <a:pathLst>
              <a:path h="212355" w="361269">
                <a:moveTo>
                  <a:pt x="0" y="0"/>
                </a:moveTo>
                <a:lnTo>
                  <a:pt x="361270" y="0"/>
                </a:lnTo>
                <a:lnTo>
                  <a:pt x="361270" y="212354"/>
                </a:lnTo>
                <a:lnTo>
                  <a:pt x="0" y="212354"/>
                </a:lnTo>
                <a:lnTo>
                  <a:pt x="0" y="0"/>
                </a:lnTo>
                <a:close/>
              </a:path>
            </a:pathLst>
          </a:custGeom>
          <a:blipFill>
            <a:blip r:embed="rId2">
              <a:extLst>
                <a:ext uri="{96DAC541-7B7A-43D3-8B79-37D633B846F1}">
                  <asvg:svgBlip xmlns:asvg="http://schemas.microsoft.com/office/drawing/2016/SVG/main" r:embed="rId3"/>
                </a:ext>
              </a:extLst>
            </a:blip>
            <a:stretch>
              <a:fillRect l="-39894" t="0" r="0" b="-128909"/>
            </a:stretch>
          </a:blipFill>
        </p:spPr>
      </p:sp>
      <p:pic>
        <p:nvPicPr>
          <p:cNvPr name="Picture 5" id="5">
            <a:hlinkClick action="ppaction://media"/>
          </p:cNvPr>
          <p:cNvPicPr>
            <a:picLocks noChangeAspect="true"/>
          </p:cNvPicPr>
          <p:nvPr>
            <a:videoFile r:link="rId5"/>
            <p:extLst>
              <p:ext uri="{DAA4B4D4-6D71-4841-9C94-3DE7FCFB9230}">
                <p14:media xmlns:p14="http://schemas.microsoft.com/office/powerpoint/2010/main" r:embed="rId6"/>
              </p:ext>
            </p:extLst>
          </p:nvPr>
        </p:nvPicPr>
        <p:blipFill>
          <a:blip r:embed="rId4"/>
          <a:srcRect l="0" t="2707" r="0" b="2707"/>
          <a:stretch>
            <a:fillRect/>
          </a:stretch>
        </p:blipFill>
        <p:spPr>
          <a:xfrm flipH="false" flipV="false" rot="0">
            <a:off x="2128828" y="1301251"/>
            <a:ext cx="14443383" cy="7684498"/>
          </a:xfrm>
          <a:prstGeom prst="rect">
            <a:avLst/>
          </a:prstGeom>
        </p:spPr>
      </p:pic>
      <p:sp>
        <p:nvSpPr>
          <p:cNvPr name="TextBox 6" id="6"/>
          <p:cNvSpPr txBox="true"/>
          <p:nvPr/>
        </p:nvSpPr>
        <p:spPr>
          <a:xfrm rot="0">
            <a:off x="891181" y="9265655"/>
            <a:ext cx="2475295" cy="356235"/>
          </a:xfrm>
          <a:prstGeom prst="rect">
            <a:avLst/>
          </a:prstGeom>
        </p:spPr>
        <p:txBody>
          <a:bodyPr anchor="t" rtlCol="false" tIns="0" lIns="0" bIns="0" rIns="0">
            <a:spAutoFit/>
          </a:bodyPr>
          <a:lstStyle/>
          <a:p>
            <a:pPr algn="just">
              <a:lnSpc>
                <a:spcPts val="2940"/>
              </a:lnSpc>
            </a:pPr>
            <a:r>
              <a:rPr lang="en-US" sz="2100">
                <a:solidFill>
                  <a:srgbClr val="000000"/>
                </a:solidFill>
                <a:latin typeface="Montserrat"/>
                <a:ea typeface="Montserrat"/>
                <a:cs typeface="Montserrat"/>
                <a:sym typeface="Montserrat"/>
              </a:rPr>
              <a:t>04</a:t>
            </a:r>
          </a:p>
        </p:txBody>
      </p:sp>
      <p:sp>
        <p:nvSpPr>
          <p:cNvPr name="TextBox 7" id="7"/>
          <p:cNvSpPr txBox="true"/>
          <p:nvPr/>
        </p:nvSpPr>
        <p:spPr>
          <a:xfrm rot="0">
            <a:off x="891181" y="672465"/>
            <a:ext cx="6134472" cy="323215"/>
          </a:xfrm>
          <a:prstGeom prst="rect">
            <a:avLst/>
          </a:prstGeom>
        </p:spPr>
        <p:txBody>
          <a:bodyPr anchor="t" rtlCol="false" tIns="0" lIns="0" bIns="0" rIns="0">
            <a:spAutoFit/>
          </a:bodyPr>
          <a:lstStyle/>
          <a:p>
            <a:pPr algn="l">
              <a:lnSpc>
                <a:spcPts val="2660"/>
              </a:lnSpc>
            </a:pPr>
            <a:r>
              <a:rPr lang="en-US" sz="1900" spc="239">
                <a:solidFill>
                  <a:srgbClr val="000000"/>
                </a:solidFill>
                <a:latin typeface="Montserrat"/>
                <a:ea typeface="Montserrat"/>
                <a:cs typeface="Montserrat"/>
                <a:sym typeface="Montserrat"/>
              </a:rPr>
              <a:t>DESCRIPTION OF WORK DONE</a:t>
            </a:r>
          </a:p>
        </p:txBody>
      </p:sp>
      <p:sp>
        <p:nvSpPr>
          <p:cNvPr name="TextBox 8" id="8"/>
          <p:cNvSpPr txBox="true"/>
          <p:nvPr/>
        </p:nvSpPr>
        <p:spPr>
          <a:xfrm rot="0">
            <a:off x="6151525" y="9298675"/>
            <a:ext cx="6134472" cy="306705"/>
          </a:xfrm>
          <a:prstGeom prst="rect">
            <a:avLst/>
          </a:prstGeom>
        </p:spPr>
        <p:txBody>
          <a:bodyPr anchor="t" rtlCol="false" tIns="0" lIns="0" bIns="0" rIns="0">
            <a:spAutoFit/>
          </a:bodyPr>
          <a:lstStyle/>
          <a:p>
            <a:pPr algn="ctr">
              <a:lnSpc>
                <a:spcPts val="2520"/>
              </a:lnSpc>
            </a:pPr>
            <a:r>
              <a:rPr lang="en-US" sz="1800" spc="226">
                <a:solidFill>
                  <a:srgbClr val="000000"/>
                </a:solidFill>
                <a:latin typeface="Montserrat"/>
                <a:ea typeface="Montserrat"/>
                <a:cs typeface="Montserrat"/>
                <a:sym typeface="Montserrat"/>
              </a:rPr>
              <a:t>CSCI 409</a:t>
            </a:r>
          </a:p>
        </p:txBody>
      </p:sp>
    </p:spTree>
  </p:cSld>
  <p:clrMapOvr>
    <a:masterClrMapping/>
  </p:clrMapOvr>
  <p:timing>
    <p:tnLst>
      <p:par>
        <p:cTn dur="indefinite" restart="never" nodeType="tmRoot">
          <p:childTnLst>
            <p:video>
              <p:cMediaNode vol="100000">
                <p:cTn fill="hold" display="false">
                  <p:stCondLst>
                    <p:cond delay="indefinite"/>
                  </p:stCondLst>
                </p:cTn>
                <p:tgtEl>
                  <p:spTgt spid="5"/>
                </p:tgtEl>
              </p:cMediaNode>
            </p:video>
          </p:childTnLst>
        </p:cTn>
      </p:par>
    </p:tnLst>
  </p:timing>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AutoShape 2" id="2"/>
          <p:cNvSpPr/>
          <p:nvPr/>
        </p:nvSpPr>
        <p:spPr>
          <a:xfrm rot="1980">
            <a:off x="879182" y="1184278"/>
            <a:ext cx="16529635" cy="0"/>
          </a:xfrm>
          <a:prstGeom prst="line">
            <a:avLst/>
          </a:prstGeom>
          <a:ln cap="flat" w="19050">
            <a:solidFill>
              <a:srgbClr val="000000"/>
            </a:solidFill>
            <a:prstDash val="solid"/>
            <a:headEnd type="none" len="sm" w="sm"/>
            <a:tailEnd type="none" len="sm" w="sm"/>
          </a:ln>
        </p:spPr>
      </p:sp>
      <p:sp>
        <p:nvSpPr>
          <p:cNvPr name="AutoShape 3" id="3"/>
          <p:cNvSpPr/>
          <p:nvPr/>
        </p:nvSpPr>
        <p:spPr>
          <a:xfrm rot="1980">
            <a:off x="879182" y="9083672"/>
            <a:ext cx="16529635" cy="0"/>
          </a:xfrm>
          <a:prstGeom prst="line">
            <a:avLst/>
          </a:prstGeom>
          <a:ln cap="flat" w="19050">
            <a:solidFill>
              <a:srgbClr val="000000"/>
            </a:solidFill>
            <a:prstDash val="solid"/>
            <a:headEnd type="none" len="sm" w="sm"/>
            <a:tailEnd type="none" len="sm" w="sm"/>
          </a:ln>
        </p:spPr>
      </p:sp>
      <p:sp>
        <p:nvSpPr>
          <p:cNvPr name="Freeform 4" id="4"/>
          <p:cNvSpPr/>
          <p:nvPr/>
        </p:nvSpPr>
        <p:spPr>
          <a:xfrm flipH="false" flipV="false" rot="0">
            <a:off x="17047552" y="9356645"/>
            <a:ext cx="361269" cy="212355"/>
          </a:xfrm>
          <a:custGeom>
            <a:avLst/>
            <a:gdLst/>
            <a:ahLst/>
            <a:cxnLst/>
            <a:rect r="r" b="b" t="t" l="l"/>
            <a:pathLst>
              <a:path h="212355" w="361269">
                <a:moveTo>
                  <a:pt x="0" y="0"/>
                </a:moveTo>
                <a:lnTo>
                  <a:pt x="361270" y="0"/>
                </a:lnTo>
                <a:lnTo>
                  <a:pt x="361270" y="212354"/>
                </a:lnTo>
                <a:lnTo>
                  <a:pt x="0" y="212354"/>
                </a:lnTo>
                <a:lnTo>
                  <a:pt x="0" y="0"/>
                </a:lnTo>
                <a:close/>
              </a:path>
            </a:pathLst>
          </a:custGeom>
          <a:blipFill>
            <a:blip r:embed="rId2">
              <a:extLst>
                <a:ext uri="{96DAC541-7B7A-43D3-8B79-37D633B846F1}">
                  <asvg:svgBlip xmlns:asvg="http://schemas.microsoft.com/office/drawing/2016/SVG/main" r:embed="rId3"/>
                </a:ext>
              </a:extLst>
            </a:blip>
            <a:stretch>
              <a:fillRect l="-39894" t="0" r="0" b="-128909"/>
            </a:stretch>
          </a:blipFill>
        </p:spPr>
      </p:sp>
      <p:sp>
        <p:nvSpPr>
          <p:cNvPr name="Freeform 5" id="5"/>
          <p:cNvSpPr/>
          <p:nvPr/>
        </p:nvSpPr>
        <p:spPr>
          <a:xfrm flipH="false" flipV="false" rot="0">
            <a:off x="1314756" y="2393478"/>
            <a:ext cx="16232094" cy="5701523"/>
          </a:xfrm>
          <a:custGeom>
            <a:avLst/>
            <a:gdLst/>
            <a:ahLst/>
            <a:cxnLst/>
            <a:rect r="r" b="b" t="t" l="l"/>
            <a:pathLst>
              <a:path h="5701523" w="16232094">
                <a:moveTo>
                  <a:pt x="0" y="0"/>
                </a:moveTo>
                <a:lnTo>
                  <a:pt x="16232094" y="0"/>
                </a:lnTo>
                <a:lnTo>
                  <a:pt x="16232094" y="5701523"/>
                </a:lnTo>
                <a:lnTo>
                  <a:pt x="0" y="5701523"/>
                </a:lnTo>
                <a:lnTo>
                  <a:pt x="0" y="0"/>
                </a:lnTo>
                <a:close/>
              </a:path>
            </a:pathLst>
          </a:custGeom>
          <a:blipFill>
            <a:blip r:embed="rId4"/>
            <a:stretch>
              <a:fillRect l="0" t="0" r="0" b="0"/>
            </a:stretch>
          </a:blipFill>
        </p:spPr>
      </p:sp>
      <p:sp>
        <p:nvSpPr>
          <p:cNvPr name="TextBox 6" id="6"/>
          <p:cNvSpPr txBox="true"/>
          <p:nvPr/>
        </p:nvSpPr>
        <p:spPr>
          <a:xfrm rot="0">
            <a:off x="891181" y="9265655"/>
            <a:ext cx="2475295" cy="356235"/>
          </a:xfrm>
          <a:prstGeom prst="rect">
            <a:avLst/>
          </a:prstGeom>
        </p:spPr>
        <p:txBody>
          <a:bodyPr anchor="t" rtlCol="false" tIns="0" lIns="0" bIns="0" rIns="0">
            <a:spAutoFit/>
          </a:bodyPr>
          <a:lstStyle/>
          <a:p>
            <a:pPr algn="just">
              <a:lnSpc>
                <a:spcPts val="2940"/>
              </a:lnSpc>
            </a:pPr>
            <a:r>
              <a:rPr lang="en-US" sz="2100">
                <a:solidFill>
                  <a:srgbClr val="000000"/>
                </a:solidFill>
                <a:latin typeface="Montserrat"/>
                <a:ea typeface="Montserrat"/>
                <a:cs typeface="Montserrat"/>
                <a:sym typeface="Montserrat"/>
              </a:rPr>
              <a:t>08</a:t>
            </a:r>
          </a:p>
        </p:txBody>
      </p:sp>
      <p:sp>
        <p:nvSpPr>
          <p:cNvPr name="TextBox 7" id="7"/>
          <p:cNvSpPr txBox="true"/>
          <p:nvPr/>
        </p:nvSpPr>
        <p:spPr>
          <a:xfrm rot="0">
            <a:off x="891181" y="672465"/>
            <a:ext cx="6134472" cy="323215"/>
          </a:xfrm>
          <a:prstGeom prst="rect">
            <a:avLst/>
          </a:prstGeom>
        </p:spPr>
        <p:txBody>
          <a:bodyPr anchor="t" rtlCol="false" tIns="0" lIns="0" bIns="0" rIns="0">
            <a:spAutoFit/>
          </a:bodyPr>
          <a:lstStyle/>
          <a:p>
            <a:pPr algn="l">
              <a:lnSpc>
                <a:spcPts val="2660"/>
              </a:lnSpc>
            </a:pPr>
            <a:r>
              <a:rPr lang="en-US" sz="1900" spc="239">
                <a:solidFill>
                  <a:srgbClr val="000000"/>
                </a:solidFill>
                <a:latin typeface="Montserrat"/>
                <a:ea typeface="Montserrat"/>
                <a:cs typeface="Montserrat"/>
                <a:sym typeface="Montserrat"/>
              </a:rPr>
              <a:t>EVALUATION</a:t>
            </a:r>
          </a:p>
        </p:txBody>
      </p:sp>
      <p:sp>
        <p:nvSpPr>
          <p:cNvPr name="TextBox 8" id="8"/>
          <p:cNvSpPr txBox="true"/>
          <p:nvPr/>
        </p:nvSpPr>
        <p:spPr>
          <a:xfrm rot="0">
            <a:off x="6151525" y="9298675"/>
            <a:ext cx="6134472" cy="306705"/>
          </a:xfrm>
          <a:prstGeom prst="rect">
            <a:avLst/>
          </a:prstGeom>
        </p:spPr>
        <p:txBody>
          <a:bodyPr anchor="t" rtlCol="false" tIns="0" lIns="0" bIns="0" rIns="0">
            <a:spAutoFit/>
          </a:bodyPr>
          <a:lstStyle/>
          <a:p>
            <a:pPr algn="ctr">
              <a:lnSpc>
                <a:spcPts val="2520"/>
              </a:lnSpc>
            </a:pPr>
            <a:r>
              <a:rPr lang="en-US" sz="1800" spc="226">
                <a:solidFill>
                  <a:srgbClr val="000000"/>
                </a:solidFill>
                <a:latin typeface="Montserrat"/>
                <a:ea typeface="Montserrat"/>
                <a:cs typeface="Montserrat"/>
                <a:sym typeface="Montserrat"/>
              </a:rPr>
              <a:t>CSCI 409</a:t>
            </a:r>
          </a:p>
        </p:txBody>
      </p:sp>
      <p:sp>
        <p:nvSpPr>
          <p:cNvPr name="TextBox 9" id="9"/>
          <p:cNvSpPr txBox="true"/>
          <p:nvPr/>
        </p:nvSpPr>
        <p:spPr>
          <a:xfrm rot="0">
            <a:off x="6849568" y="1384461"/>
            <a:ext cx="3305547" cy="828042"/>
          </a:xfrm>
          <a:prstGeom prst="rect">
            <a:avLst/>
          </a:prstGeom>
        </p:spPr>
        <p:txBody>
          <a:bodyPr anchor="t" rtlCol="false" tIns="0" lIns="0" bIns="0" rIns="0">
            <a:spAutoFit/>
          </a:bodyPr>
          <a:lstStyle/>
          <a:p>
            <a:pPr algn="ctr">
              <a:lnSpc>
                <a:spcPts val="6859"/>
              </a:lnSpc>
              <a:spcBef>
                <a:spcPct val="0"/>
              </a:spcBef>
            </a:pPr>
            <a:r>
              <a:rPr lang="en-US" sz="4899">
                <a:solidFill>
                  <a:srgbClr val="000000"/>
                </a:solidFill>
                <a:latin typeface="Montserrat"/>
                <a:ea typeface="Montserrat"/>
                <a:cs typeface="Montserrat"/>
                <a:sym typeface="Montserrat"/>
              </a:rPr>
              <a:t>Evaluation</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AutoShape 2" id="2"/>
          <p:cNvSpPr/>
          <p:nvPr/>
        </p:nvSpPr>
        <p:spPr>
          <a:xfrm rot="1980">
            <a:off x="879182" y="1184278"/>
            <a:ext cx="16529635" cy="0"/>
          </a:xfrm>
          <a:prstGeom prst="line">
            <a:avLst/>
          </a:prstGeom>
          <a:ln cap="flat" w="19050">
            <a:solidFill>
              <a:srgbClr val="000000"/>
            </a:solidFill>
            <a:prstDash val="solid"/>
            <a:headEnd type="none" len="sm" w="sm"/>
            <a:tailEnd type="none" len="sm" w="sm"/>
          </a:ln>
        </p:spPr>
      </p:sp>
      <p:sp>
        <p:nvSpPr>
          <p:cNvPr name="AutoShape 3" id="3"/>
          <p:cNvSpPr/>
          <p:nvPr/>
        </p:nvSpPr>
        <p:spPr>
          <a:xfrm rot="1980">
            <a:off x="879182" y="9083672"/>
            <a:ext cx="16529635" cy="0"/>
          </a:xfrm>
          <a:prstGeom prst="line">
            <a:avLst/>
          </a:prstGeom>
          <a:ln cap="flat" w="19050">
            <a:solidFill>
              <a:srgbClr val="000000"/>
            </a:solidFill>
            <a:prstDash val="solid"/>
            <a:headEnd type="none" len="sm" w="sm"/>
            <a:tailEnd type="none" len="sm" w="sm"/>
          </a:ln>
        </p:spPr>
      </p:sp>
      <p:sp>
        <p:nvSpPr>
          <p:cNvPr name="Freeform 4" id="4"/>
          <p:cNvSpPr/>
          <p:nvPr/>
        </p:nvSpPr>
        <p:spPr>
          <a:xfrm flipH="false" flipV="false" rot="0">
            <a:off x="17047552" y="9356645"/>
            <a:ext cx="361269" cy="212355"/>
          </a:xfrm>
          <a:custGeom>
            <a:avLst/>
            <a:gdLst/>
            <a:ahLst/>
            <a:cxnLst/>
            <a:rect r="r" b="b" t="t" l="l"/>
            <a:pathLst>
              <a:path h="212355" w="361269">
                <a:moveTo>
                  <a:pt x="0" y="0"/>
                </a:moveTo>
                <a:lnTo>
                  <a:pt x="361270" y="0"/>
                </a:lnTo>
                <a:lnTo>
                  <a:pt x="361270" y="212354"/>
                </a:lnTo>
                <a:lnTo>
                  <a:pt x="0" y="212354"/>
                </a:lnTo>
                <a:lnTo>
                  <a:pt x="0" y="0"/>
                </a:lnTo>
                <a:close/>
              </a:path>
            </a:pathLst>
          </a:custGeom>
          <a:blipFill>
            <a:blip r:embed="rId2">
              <a:extLst>
                <a:ext uri="{96DAC541-7B7A-43D3-8B79-37D633B846F1}">
                  <asvg:svgBlip xmlns:asvg="http://schemas.microsoft.com/office/drawing/2016/SVG/main" r:embed="rId3"/>
                </a:ext>
              </a:extLst>
            </a:blip>
            <a:stretch>
              <a:fillRect l="-39894" t="0" r="0" b="-128909"/>
            </a:stretch>
          </a:blipFill>
        </p:spPr>
      </p:sp>
      <p:sp>
        <p:nvSpPr>
          <p:cNvPr name="Freeform 5" id="5"/>
          <p:cNvSpPr/>
          <p:nvPr/>
        </p:nvSpPr>
        <p:spPr>
          <a:xfrm flipH="false" flipV="false" rot="0">
            <a:off x="2630543" y="2688753"/>
            <a:ext cx="12652993" cy="6307640"/>
          </a:xfrm>
          <a:custGeom>
            <a:avLst/>
            <a:gdLst/>
            <a:ahLst/>
            <a:cxnLst/>
            <a:rect r="r" b="b" t="t" l="l"/>
            <a:pathLst>
              <a:path h="6307640" w="12652993">
                <a:moveTo>
                  <a:pt x="0" y="0"/>
                </a:moveTo>
                <a:lnTo>
                  <a:pt x="12652993" y="0"/>
                </a:lnTo>
                <a:lnTo>
                  <a:pt x="12652993" y="6307640"/>
                </a:lnTo>
                <a:lnTo>
                  <a:pt x="0" y="6307640"/>
                </a:lnTo>
                <a:lnTo>
                  <a:pt x="0" y="0"/>
                </a:lnTo>
                <a:close/>
              </a:path>
            </a:pathLst>
          </a:custGeom>
          <a:blipFill>
            <a:blip r:embed="rId4"/>
            <a:stretch>
              <a:fillRect l="0" t="0" r="0" b="0"/>
            </a:stretch>
          </a:blipFill>
        </p:spPr>
      </p:sp>
      <p:sp>
        <p:nvSpPr>
          <p:cNvPr name="TextBox 6" id="6"/>
          <p:cNvSpPr txBox="true"/>
          <p:nvPr/>
        </p:nvSpPr>
        <p:spPr>
          <a:xfrm rot="0">
            <a:off x="891181" y="9265655"/>
            <a:ext cx="2475295" cy="356235"/>
          </a:xfrm>
          <a:prstGeom prst="rect">
            <a:avLst/>
          </a:prstGeom>
        </p:spPr>
        <p:txBody>
          <a:bodyPr anchor="t" rtlCol="false" tIns="0" lIns="0" bIns="0" rIns="0">
            <a:spAutoFit/>
          </a:bodyPr>
          <a:lstStyle/>
          <a:p>
            <a:pPr algn="just">
              <a:lnSpc>
                <a:spcPts val="2940"/>
              </a:lnSpc>
            </a:pPr>
            <a:r>
              <a:rPr lang="en-US" sz="2100">
                <a:solidFill>
                  <a:srgbClr val="000000"/>
                </a:solidFill>
                <a:latin typeface="Montserrat"/>
                <a:ea typeface="Montserrat"/>
                <a:cs typeface="Montserrat"/>
                <a:sym typeface="Montserrat"/>
              </a:rPr>
              <a:t>09</a:t>
            </a:r>
          </a:p>
        </p:txBody>
      </p:sp>
      <p:sp>
        <p:nvSpPr>
          <p:cNvPr name="TextBox 7" id="7"/>
          <p:cNvSpPr txBox="true"/>
          <p:nvPr/>
        </p:nvSpPr>
        <p:spPr>
          <a:xfrm rot="0">
            <a:off x="891181" y="672465"/>
            <a:ext cx="6134472" cy="323215"/>
          </a:xfrm>
          <a:prstGeom prst="rect">
            <a:avLst/>
          </a:prstGeom>
        </p:spPr>
        <p:txBody>
          <a:bodyPr anchor="t" rtlCol="false" tIns="0" lIns="0" bIns="0" rIns="0">
            <a:spAutoFit/>
          </a:bodyPr>
          <a:lstStyle/>
          <a:p>
            <a:pPr algn="l">
              <a:lnSpc>
                <a:spcPts val="2660"/>
              </a:lnSpc>
            </a:pPr>
            <a:r>
              <a:rPr lang="en-US" sz="1900" spc="239">
                <a:solidFill>
                  <a:srgbClr val="000000"/>
                </a:solidFill>
                <a:latin typeface="Montserrat"/>
                <a:ea typeface="Montserrat"/>
                <a:cs typeface="Montserrat"/>
                <a:sym typeface="Montserrat"/>
              </a:rPr>
              <a:t>EVALUATION</a:t>
            </a:r>
          </a:p>
        </p:txBody>
      </p:sp>
      <p:sp>
        <p:nvSpPr>
          <p:cNvPr name="TextBox 8" id="8"/>
          <p:cNvSpPr txBox="true"/>
          <p:nvPr/>
        </p:nvSpPr>
        <p:spPr>
          <a:xfrm rot="0">
            <a:off x="6151525" y="9298675"/>
            <a:ext cx="6134472" cy="306705"/>
          </a:xfrm>
          <a:prstGeom prst="rect">
            <a:avLst/>
          </a:prstGeom>
        </p:spPr>
        <p:txBody>
          <a:bodyPr anchor="t" rtlCol="false" tIns="0" lIns="0" bIns="0" rIns="0">
            <a:spAutoFit/>
          </a:bodyPr>
          <a:lstStyle/>
          <a:p>
            <a:pPr algn="ctr">
              <a:lnSpc>
                <a:spcPts val="2520"/>
              </a:lnSpc>
            </a:pPr>
            <a:r>
              <a:rPr lang="en-US" sz="1800" spc="226">
                <a:solidFill>
                  <a:srgbClr val="000000"/>
                </a:solidFill>
                <a:latin typeface="Montserrat"/>
                <a:ea typeface="Montserrat"/>
                <a:cs typeface="Montserrat"/>
                <a:sym typeface="Montserrat"/>
              </a:rPr>
              <a:t>CSCI 409</a:t>
            </a:r>
          </a:p>
        </p:txBody>
      </p:sp>
      <p:sp>
        <p:nvSpPr>
          <p:cNvPr name="TextBox 9" id="9"/>
          <p:cNvSpPr txBox="true"/>
          <p:nvPr/>
        </p:nvSpPr>
        <p:spPr>
          <a:xfrm rot="0">
            <a:off x="6849568" y="1384461"/>
            <a:ext cx="3305547" cy="828042"/>
          </a:xfrm>
          <a:prstGeom prst="rect">
            <a:avLst/>
          </a:prstGeom>
        </p:spPr>
        <p:txBody>
          <a:bodyPr anchor="t" rtlCol="false" tIns="0" lIns="0" bIns="0" rIns="0">
            <a:spAutoFit/>
          </a:bodyPr>
          <a:lstStyle/>
          <a:p>
            <a:pPr algn="ctr">
              <a:lnSpc>
                <a:spcPts val="6859"/>
              </a:lnSpc>
              <a:spcBef>
                <a:spcPct val="0"/>
              </a:spcBef>
            </a:pPr>
            <a:r>
              <a:rPr lang="en-US" sz="4899">
                <a:solidFill>
                  <a:srgbClr val="000000"/>
                </a:solidFill>
                <a:latin typeface="Montserrat"/>
                <a:ea typeface="Montserrat"/>
                <a:cs typeface="Montserrat"/>
                <a:sym typeface="Montserrat"/>
              </a:rPr>
              <a:t>Evaluation</a:t>
            </a:r>
          </a:p>
        </p:txBody>
      </p:sp>
      <p:sp>
        <p:nvSpPr>
          <p:cNvPr name="TextBox 10" id="10"/>
          <p:cNvSpPr txBox="true"/>
          <p:nvPr/>
        </p:nvSpPr>
        <p:spPr>
          <a:xfrm rot="0">
            <a:off x="2630543" y="2269971"/>
            <a:ext cx="11306324" cy="323215"/>
          </a:xfrm>
          <a:prstGeom prst="rect">
            <a:avLst/>
          </a:prstGeom>
        </p:spPr>
        <p:txBody>
          <a:bodyPr anchor="t" rtlCol="false" tIns="0" lIns="0" bIns="0" rIns="0">
            <a:spAutoFit/>
          </a:bodyPr>
          <a:lstStyle/>
          <a:p>
            <a:pPr algn="ctr">
              <a:lnSpc>
                <a:spcPts val="2660"/>
              </a:lnSpc>
              <a:spcBef>
                <a:spcPct val="0"/>
              </a:spcBef>
            </a:pPr>
            <a:r>
              <a:rPr lang="en-US" b="true" sz="1900" spc="239">
                <a:solidFill>
                  <a:srgbClr val="000000"/>
                </a:solidFill>
                <a:latin typeface="Montserrat Bold"/>
                <a:ea typeface="Montserrat Bold"/>
                <a:cs typeface="Montserrat Bold"/>
                <a:sym typeface="Montserrat Bold"/>
              </a:rPr>
              <a:t>PROPHET MODEL PERFORMANCE (ACTUAL VS PREDICTED BREAD PRICES)</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AutoShape 2" id="2"/>
          <p:cNvSpPr/>
          <p:nvPr/>
        </p:nvSpPr>
        <p:spPr>
          <a:xfrm rot="1980">
            <a:off x="879182" y="1184278"/>
            <a:ext cx="16529635" cy="0"/>
          </a:xfrm>
          <a:prstGeom prst="line">
            <a:avLst/>
          </a:prstGeom>
          <a:ln cap="flat" w="19050">
            <a:solidFill>
              <a:srgbClr val="000000"/>
            </a:solidFill>
            <a:prstDash val="solid"/>
            <a:headEnd type="none" len="sm" w="sm"/>
            <a:tailEnd type="none" len="sm" w="sm"/>
          </a:ln>
        </p:spPr>
      </p:sp>
      <p:sp>
        <p:nvSpPr>
          <p:cNvPr name="AutoShape 3" id="3"/>
          <p:cNvSpPr/>
          <p:nvPr/>
        </p:nvSpPr>
        <p:spPr>
          <a:xfrm rot="1980">
            <a:off x="879182" y="9083672"/>
            <a:ext cx="16529635" cy="0"/>
          </a:xfrm>
          <a:prstGeom prst="line">
            <a:avLst/>
          </a:prstGeom>
          <a:ln cap="flat" w="19050">
            <a:solidFill>
              <a:srgbClr val="000000"/>
            </a:solidFill>
            <a:prstDash val="solid"/>
            <a:headEnd type="none" len="sm" w="sm"/>
            <a:tailEnd type="none" len="sm" w="sm"/>
          </a:ln>
        </p:spPr>
      </p:sp>
      <p:sp>
        <p:nvSpPr>
          <p:cNvPr name="Freeform 4" id="4"/>
          <p:cNvSpPr/>
          <p:nvPr/>
        </p:nvSpPr>
        <p:spPr>
          <a:xfrm flipH="false" flipV="false" rot="0">
            <a:off x="17047552" y="9356645"/>
            <a:ext cx="361269" cy="212355"/>
          </a:xfrm>
          <a:custGeom>
            <a:avLst/>
            <a:gdLst/>
            <a:ahLst/>
            <a:cxnLst/>
            <a:rect r="r" b="b" t="t" l="l"/>
            <a:pathLst>
              <a:path h="212355" w="361269">
                <a:moveTo>
                  <a:pt x="0" y="0"/>
                </a:moveTo>
                <a:lnTo>
                  <a:pt x="361270" y="0"/>
                </a:lnTo>
                <a:lnTo>
                  <a:pt x="361270" y="212354"/>
                </a:lnTo>
                <a:lnTo>
                  <a:pt x="0" y="212354"/>
                </a:lnTo>
                <a:lnTo>
                  <a:pt x="0" y="0"/>
                </a:lnTo>
                <a:close/>
              </a:path>
            </a:pathLst>
          </a:custGeom>
          <a:blipFill>
            <a:blip r:embed="rId2">
              <a:extLst>
                <a:ext uri="{96DAC541-7B7A-43D3-8B79-37D633B846F1}">
                  <asvg:svgBlip xmlns:asvg="http://schemas.microsoft.com/office/drawing/2016/SVG/main" r:embed="rId3"/>
                </a:ext>
              </a:extLst>
            </a:blip>
            <a:stretch>
              <a:fillRect l="-39894" t="0" r="0" b="-128909"/>
            </a:stretch>
          </a:blipFill>
        </p:spPr>
      </p:sp>
      <p:sp>
        <p:nvSpPr>
          <p:cNvPr name="Freeform 5" id="5"/>
          <p:cNvSpPr/>
          <p:nvPr/>
        </p:nvSpPr>
        <p:spPr>
          <a:xfrm flipH="false" flipV="false" rot="0">
            <a:off x="2886916" y="2925854"/>
            <a:ext cx="12514167" cy="6172105"/>
          </a:xfrm>
          <a:custGeom>
            <a:avLst/>
            <a:gdLst/>
            <a:ahLst/>
            <a:cxnLst/>
            <a:rect r="r" b="b" t="t" l="l"/>
            <a:pathLst>
              <a:path h="6172105" w="12514167">
                <a:moveTo>
                  <a:pt x="0" y="0"/>
                </a:moveTo>
                <a:lnTo>
                  <a:pt x="12514168" y="0"/>
                </a:lnTo>
                <a:lnTo>
                  <a:pt x="12514168" y="6172106"/>
                </a:lnTo>
                <a:lnTo>
                  <a:pt x="0" y="6172106"/>
                </a:lnTo>
                <a:lnTo>
                  <a:pt x="0" y="0"/>
                </a:lnTo>
                <a:close/>
              </a:path>
            </a:pathLst>
          </a:custGeom>
          <a:blipFill>
            <a:blip r:embed="rId4"/>
            <a:stretch>
              <a:fillRect l="0" t="0" r="0" b="0"/>
            </a:stretch>
          </a:blipFill>
        </p:spPr>
      </p:sp>
      <p:sp>
        <p:nvSpPr>
          <p:cNvPr name="TextBox 6" id="6"/>
          <p:cNvSpPr txBox="true"/>
          <p:nvPr/>
        </p:nvSpPr>
        <p:spPr>
          <a:xfrm rot="0">
            <a:off x="891181" y="9265655"/>
            <a:ext cx="2475295" cy="356235"/>
          </a:xfrm>
          <a:prstGeom prst="rect">
            <a:avLst/>
          </a:prstGeom>
        </p:spPr>
        <p:txBody>
          <a:bodyPr anchor="t" rtlCol="false" tIns="0" lIns="0" bIns="0" rIns="0">
            <a:spAutoFit/>
          </a:bodyPr>
          <a:lstStyle/>
          <a:p>
            <a:pPr algn="just">
              <a:lnSpc>
                <a:spcPts val="2940"/>
              </a:lnSpc>
            </a:pPr>
            <a:r>
              <a:rPr lang="en-US" sz="2100">
                <a:solidFill>
                  <a:srgbClr val="000000"/>
                </a:solidFill>
                <a:latin typeface="Montserrat"/>
                <a:ea typeface="Montserrat"/>
                <a:cs typeface="Montserrat"/>
                <a:sym typeface="Montserrat"/>
              </a:rPr>
              <a:t>10</a:t>
            </a:r>
          </a:p>
        </p:txBody>
      </p:sp>
      <p:sp>
        <p:nvSpPr>
          <p:cNvPr name="TextBox 7" id="7"/>
          <p:cNvSpPr txBox="true"/>
          <p:nvPr/>
        </p:nvSpPr>
        <p:spPr>
          <a:xfrm rot="0">
            <a:off x="891181" y="672465"/>
            <a:ext cx="6134472" cy="323215"/>
          </a:xfrm>
          <a:prstGeom prst="rect">
            <a:avLst/>
          </a:prstGeom>
        </p:spPr>
        <p:txBody>
          <a:bodyPr anchor="t" rtlCol="false" tIns="0" lIns="0" bIns="0" rIns="0">
            <a:spAutoFit/>
          </a:bodyPr>
          <a:lstStyle/>
          <a:p>
            <a:pPr algn="l">
              <a:lnSpc>
                <a:spcPts val="2660"/>
              </a:lnSpc>
            </a:pPr>
            <a:r>
              <a:rPr lang="en-US" sz="1900" spc="239">
                <a:solidFill>
                  <a:srgbClr val="000000"/>
                </a:solidFill>
                <a:latin typeface="Montserrat"/>
                <a:ea typeface="Montserrat"/>
                <a:cs typeface="Montserrat"/>
                <a:sym typeface="Montserrat"/>
              </a:rPr>
              <a:t>EVALUATION</a:t>
            </a:r>
          </a:p>
        </p:txBody>
      </p:sp>
      <p:sp>
        <p:nvSpPr>
          <p:cNvPr name="TextBox 8" id="8"/>
          <p:cNvSpPr txBox="true"/>
          <p:nvPr/>
        </p:nvSpPr>
        <p:spPr>
          <a:xfrm rot="0">
            <a:off x="6151525" y="9298675"/>
            <a:ext cx="6134472" cy="306705"/>
          </a:xfrm>
          <a:prstGeom prst="rect">
            <a:avLst/>
          </a:prstGeom>
        </p:spPr>
        <p:txBody>
          <a:bodyPr anchor="t" rtlCol="false" tIns="0" lIns="0" bIns="0" rIns="0">
            <a:spAutoFit/>
          </a:bodyPr>
          <a:lstStyle/>
          <a:p>
            <a:pPr algn="ctr">
              <a:lnSpc>
                <a:spcPts val="2520"/>
              </a:lnSpc>
            </a:pPr>
            <a:r>
              <a:rPr lang="en-US" sz="1800" spc="226">
                <a:solidFill>
                  <a:srgbClr val="000000"/>
                </a:solidFill>
                <a:latin typeface="Montserrat"/>
                <a:ea typeface="Montserrat"/>
                <a:cs typeface="Montserrat"/>
                <a:sym typeface="Montserrat"/>
              </a:rPr>
              <a:t>CSCI 409</a:t>
            </a:r>
          </a:p>
        </p:txBody>
      </p:sp>
      <p:sp>
        <p:nvSpPr>
          <p:cNvPr name="TextBox 9" id="9"/>
          <p:cNvSpPr txBox="true"/>
          <p:nvPr/>
        </p:nvSpPr>
        <p:spPr>
          <a:xfrm rot="0">
            <a:off x="6849568" y="1384461"/>
            <a:ext cx="3305547" cy="828042"/>
          </a:xfrm>
          <a:prstGeom prst="rect">
            <a:avLst/>
          </a:prstGeom>
        </p:spPr>
        <p:txBody>
          <a:bodyPr anchor="t" rtlCol="false" tIns="0" lIns="0" bIns="0" rIns="0">
            <a:spAutoFit/>
          </a:bodyPr>
          <a:lstStyle/>
          <a:p>
            <a:pPr algn="ctr">
              <a:lnSpc>
                <a:spcPts val="6859"/>
              </a:lnSpc>
              <a:spcBef>
                <a:spcPct val="0"/>
              </a:spcBef>
            </a:pPr>
            <a:r>
              <a:rPr lang="en-US" sz="4899">
                <a:solidFill>
                  <a:srgbClr val="000000"/>
                </a:solidFill>
                <a:latin typeface="Montserrat"/>
                <a:ea typeface="Montserrat"/>
                <a:cs typeface="Montserrat"/>
                <a:sym typeface="Montserrat"/>
              </a:rPr>
              <a:t>Evaluation</a:t>
            </a:r>
          </a:p>
        </p:txBody>
      </p:sp>
      <p:sp>
        <p:nvSpPr>
          <p:cNvPr name="TextBox 10" id="10"/>
          <p:cNvSpPr txBox="true"/>
          <p:nvPr/>
        </p:nvSpPr>
        <p:spPr>
          <a:xfrm rot="0">
            <a:off x="2814560" y="2441103"/>
            <a:ext cx="4272483" cy="323215"/>
          </a:xfrm>
          <a:prstGeom prst="rect">
            <a:avLst/>
          </a:prstGeom>
        </p:spPr>
        <p:txBody>
          <a:bodyPr anchor="t" rtlCol="false" tIns="0" lIns="0" bIns="0" rIns="0">
            <a:spAutoFit/>
          </a:bodyPr>
          <a:lstStyle/>
          <a:p>
            <a:pPr algn="ctr">
              <a:lnSpc>
                <a:spcPts val="2660"/>
              </a:lnSpc>
              <a:spcBef>
                <a:spcPct val="0"/>
              </a:spcBef>
            </a:pPr>
            <a:r>
              <a:rPr lang="en-US" b="true" sz="1900" spc="239">
                <a:solidFill>
                  <a:srgbClr val="000000"/>
                </a:solidFill>
                <a:latin typeface="Montserrat Bold"/>
                <a:ea typeface="Montserrat Bold"/>
                <a:cs typeface="Montserrat Bold"/>
                <a:sym typeface="Montserrat Bold"/>
              </a:rPr>
              <a:t>STATIC TABULAR LIGHTGBM</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AutoShape 2" id="2"/>
          <p:cNvSpPr/>
          <p:nvPr/>
        </p:nvSpPr>
        <p:spPr>
          <a:xfrm rot="1980">
            <a:off x="879182" y="1184278"/>
            <a:ext cx="16529635" cy="0"/>
          </a:xfrm>
          <a:prstGeom prst="line">
            <a:avLst/>
          </a:prstGeom>
          <a:ln cap="flat" w="19050">
            <a:solidFill>
              <a:srgbClr val="000000"/>
            </a:solidFill>
            <a:prstDash val="solid"/>
            <a:headEnd type="none" len="sm" w="sm"/>
            <a:tailEnd type="none" len="sm" w="sm"/>
          </a:ln>
        </p:spPr>
      </p:sp>
      <p:sp>
        <p:nvSpPr>
          <p:cNvPr name="AutoShape 3" id="3"/>
          <p:cNvSpPr/>
          <p:nvPr/>
        </p:nvSpPr>
        <p:spPr>
          <a:xfrm rot="1980">
            <a:off x="879182" y="9083672"/>
            <a:ext cx="16529635" cy="0"/>
          </a:xfrm>
          <a:prstGeom prst="line">
            <a:avLst/>
          </a:prstGeom>
          <a:ln cap="flat" w="19050">
            <a:solidFill>
              <a:srgbClr val="000000"/>
            </a:solidFill>
            <a:prstDash val="solid"/>
            <a:headEnd type="none" len="sm" w="sm"/>
            <a:tailEnd type="none" len="sm" w="sm"/>
          </a:ln>
        </p:spPr>
      </p:sp>
      <p:sp>
        <p:nvSpPr>
          <p:cNvPr name="Freeform 4" id="4"/>
          <p:cNvSpPr/>
          <p:nvPr/>
        </p:nvSpPr>
        <p:spPr>
          <a:xfrm flipH="false" flipV="false" rot="0">
            <a:off x="17047552" y="9356645"/>
            <a:ext cx="361269" cy="212355"/>
          </a:xfrm>
          <a:custGeom>
            <a:avLst/>
            <a:gdLst/>
            <a:ahLst/>
            <a:cxnLst/>
            <a:rect r="r" b="b" t="t" l="l"/>
            <a:pathLst>
              <a:path h="212355" w="361269">
                <a:moveTo>
                  <a:pt x="0" y="0"/>
                </a:moveTo>
                <a:lnTo>
                  <a:pt x="361270" y="0"/>
                </a:lnTo>
                <a:lnTo>
                  <a:pt x="361270" y="212354"/>
                </a:lnTo>
                <a:lnTo>
                  <a:pt x="0" y="212354"/>
                </a:lnTo>
                <a:lnTo>
                  <a:pt x="0" y="0"/>
                </a:lnTo>
                <a:close/>
              </a:path>
            </a:pathLst>
          </a:custGeom>
          <a:blipFill>
            <a:blip r:embed="rId2">
              <a:extLst>
                <a:ext uri="{96DAC541-7B7A-43D3-8B79-37D633B846F1}">
                  <asvg:svgBlip xmlns:asvg="http://schemas.microsoft.com/office/drawing/2016/SVG/main" r:embed="rId3"/>
                </a:ext>
              </a:extLst>
            </a:blip>
            <a:stretch>
              <a:fillRect l="-39894" t="0" r="0" b="-128909"/>
            </a:stretch>
          </a:blipFill>
        </p:spPr>
      </p:sp>
      <p:sp>
        <p:nvSpPr>
          <p:cNvPr name="Freeform 5" id="5"/>
          <p:cNvSpPr/>
          <p:nvPr/>
        </p:nvSpPr>
        <p:spPr>
          <a:xfrm flipH="false" flipV="false" rot="0">
            <a:off x="3430566" y="3082735"/>
            <a:ext cx="11576390" cy="5677758"/>
          </a:xfrm>
          <a:custGeom>
            <a:avLst/>
            <a:gdLst/>
            <a:ahLst/>
            <a:cxnLst/>
            <a:rect r="r" b="b" t="t" l="l"/>
            <a:pathLst>
              <a:path h="5677758" w="11576390">
                <a:moveTo>
                  <a:pt x="0" y="0"/>
                </a:moveTo>
                <a:lnTo>
                  <a:pt x="11576390" y="0"/>
                </a:lnTo>
                <a:lnTo>
                  <a:pt x="11576390" y="5677758"/>
                </a:lnTo>
                <a:lnTo>
                  <a:pt x="0" y="5677758"/>
                </a:lnTo>
                <a:lnTo>
                  <a:pt x="0" y="0"/>
                </a:lnTo>
                <a:close/>
              </a:path>
            </a:pathLst>
          </a:custGeom>
          <a:blipFill>
            <a:blip r:embed="rId4"/>
            <a:stretch>
              <a:fillRect l="0" t="0" r="0" b="0"/>
            </a:stretch>
          </a:blipFill>
        </p:spPr>
      </p:sp>
      <p:sp>
        <p:nvSpPr>
          <p:cNvPr name="TextBox 6" id="6"/>
          <p:cNvSpPr txBox="true"/>
          <p:nvPr/>
        </p:nvSpPr>
        <p:spPr>
          <a:xfrm rot="0">
            <a:off x="891181" y="9265655"/>
            <a:ext cx="2475295" cy="356235"/>
          </a:xfrm>
          <a:prstGeom prst="rect">
            <a:avLst/>
          </a:prstGeom>
        </p:spPr>
        <p:txBody>
          <a:bodyPr anchor="t" rtlCol="false" tIns="0" lIns="0" bIns="0" rIns="0">
            <a:spAutoFit/>
          </a:bodyPr>
          <a:lstStyle/>
          <a:p>
            <a:pPr algn="just">
              <a:lnSpc>
                <a:spcPts val="2940"/>
              </a:lnSpc>
            </a:pPr>
            <a:r>
              <a:rPr lang="en-US" sz="2100">
                <a:solidFill>
                  <a:srgbClr val="000000"/>
                </a:solidFill>
                <a:latin typeface="Montserrat"/>
                <a:ea typeface="Montserrat"/>
                <a:cs typeface="Montserrat"/>
                <a:sym typeface="Montserrat"/>
              </a:rPr>
              <a:t>11</a:t>
            </a:r>
          </a:p>
        </p:txBody>
      </p:sp>
      <p:sp>
        <p:nvSpPr>
          <p:cNvPr name="TextBox 7" id="7"/>
          <p:cNvSpPr txBox="true"/>
          <p:nvPr/>
        </p:nvSpPr>
        <p:spPr>
          <a:xfrm rot="0">
            <a:off x="891181" y="672465"/>
            <a:ext cx="6134472" cy="323215"/>
          </a:xfrm>
          <a:prstGeom prst="rect">
            <a:avLst/>
          </a:prstGeom>
        </p:spPr>
        <p:txBody>
          <a:bodyPr anchor="t" rtlCol="false" tIns="0" lIns="0" bIns="0" rIns="0">
            <a:spAutoFit/>
          </a:bodyPr>
          <a:lstStyle/>
          <a:p>
            <a:pPr algn="l">
              <a:lnSpc>
                <a:spcPts val="2660"/>
              </a:lnSpc>
            </a:pPr>
            <a:r>
              <a:rPr lang="en-US" sz="1900" spc="239">
                <a:solidFill>
                  <a:srgbClr val="000000"/>
                </a:solidFill>
                <a:latin typeface="Montserrat"/>
                <a:ea typeface="Montserrat"/>
                <a:cs typeface="Montserrat"/>
                <a:sym typeface="Montserrat"/>
              </a:rPr>
              <a:t>EVALUATION</a:t>
            </a:r>
          </a:p>
        </p:txBody>
      </p:sp>
      <p:sp>
        <p:nvSpPr>
          <p:cNvPr name="TextBox 8" id="8"/>
          <p:cNvSpPr txBox="true"/>
          <p:nvPr/>
        </p:nvSpPr>
        <p:spPr>
          <a:xfrm rot="0">
            <a:off x="6151525" y="9298675"/>
            <a:ext cx="6134472" cy="306705"/>
          </a:xfrm>
          <a:prstGeom prst="rect">
            <a:avLst/>
          </a:prstGeom>
        </p:spPr>
        <p:txBody>
          <a:bodyPr anchor="t" rtlCol="false" tIns="0" lIns="0" bIns="0" rIns="0">
            <a:spAutoFit/>
          </a:bodyPr>
          <a:lstStyle/>
          <a:p>
            <a:pPr algn="ctr">
              <a:lnSpc>
                <a:spcPts val="2520"/>
              </a:lnSpc>
            </a:pPr>
            <a:r>
              <a:rPr lang="en-US" sz="1800" spc="226">
                <a:solidFill>
                  <a:srgbClr val="000000"/>
                </a:solidFill>
                <a:latin typeface="Montserrat"/>
                <a:ea typeface="Montserrat"/>
                <a:cs typeface="Montserrat"/>
                <a:sym typeface="Montserrat"/>
              </a:rPr>
              <a:t>CSCI 409</a:t>
            </a:r>
          </a:p>
        </p:txBody>
      </p:sp>
      <p:sp>
        <p:nvSpPr>
          <p:cNvPr name="TextBox 9" id="9"/>
          <p:cNvSpPr txBox="true"/>
          <p:nvPr/>
        </p:nvSpPr>
        <p:spPr>
          <a:xfrm rot="0">
            <a:off x="6849568" y="1384461"/>
            <a:ext cx="3305547" cy="828042"/>
          </a:xfrm>
          <a:prstGeom prst="rect">
            <a:avLst/>
          </a:prstGeom>
        </p:spPr>
        <p:txBody>
          <a:bodyPr anchor="t" rtlCol="false" tIns="0" lIns="0" bIns="0" rIns="0">
            <a:spAutoFit/>
          </a:bodyPr>
          <a:lstStyle/>
          <a:p>
            <a:pPr algn="ctr">
              <a:lnSpc>
                <a:spcPts val="6859"/>
              </a:lnSpc>
              <a:spcBef>
                <a:spcPct val="0"/>
              </a:spcBef>
            </a:pPr>
            <a:r>
              <a:rPr lang="en-US" sz="4899">
                <a:solidFill>
                  <a:srgbClr val="000000"/>
                </a:solidFill>
                <a:latin typeface="Montserrat"/>
                <a:ea typeface="Montserrat"/>
                <a:cs typeface="Montserrat"/>
                <a:sym typeface="Montserrat"/>
              </a:rPr>
              <a:t>Evaluation</a:t>
            </a:r>
          </a:p>
        </p:txBody>
      </p:sp>
      <p:sp>
        <p:nvSpPr>
          <p:cNvPr name="TextBox 10" id="10"/>
          <p:cNvSpPr txBox="true"/>
          <p:nvPr/>
        </p:nvSpPr>
        <p:spPr>
          <a:xfrm rot="0">
            <a:off x="3462000" y="2441103"/>
            <a:ext cx="2977604" cy="323215"/>
          </a:xfrm>
          <a:prstGeom prst="rect">
            <a:avLst/>
          </a:prstGeom>
        </p:spPr>
        <p:txBody>
          <a:bodyPr anchor="t" rtlCol="false" tIns="0" lIns="0" bIns="0" rIns="0">
            <a:spAutoFit/>
          </a:bodyPr>
          <a:lstStyle/>
          <a:p>
            <a:pPr algn="ctr">
              <a:lnSpc>
                <a:spcPts val="2660"/>
              </a:lnSpc>
              <a:spcBef>
                <a:spcPct val="0"/>
              </a:spcBef>
            </a:pPr>
            <a:r>
              <a:rPr lang="en-US" b="true" sz="1900" spc="239">
                <a:solidFill>
                  <a:srgbClr val="000000"/>
                </a:solidFill>
                <a:latin typeface="Montserrat Bold"/>
                <a:ea typeface="Montserrat Bold"/>
                <a:cs typeface="Montserrat Bold"/>
                <a:sym typeface="Montserrat Bold"/>
              </a:rPr>
              <a:t>ARIMA</a:t>
            </a:r>
            <a:r>
              <a:rPr lang="en-US" b="true" sz="1900" spc="239">
                <a:solidFill>
                  <a:srgbClr val="000000"/>
                </a:solidFill>
                <a:latin typeface="Montserrat Bold"/>
                <a:ea typeface="Montserrat Bold"/>
                <a:cs typeface="Montserrat Bold"/>
                <a:sym typeface="Montserrat Bold"/>
              </a:rPr>
              <a:t> + LIGHTGBM</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AutoShape 2" id="2"/>
          <p:cNvSpPr/>
          <p:nvPr/>
        </p:nvSpPr>
        <p:spPr>
          <a:xfrm rot="1980">
            <a:off x="879182" y="1184278"/>
            <a:ext cx="16529635" cy="0"/>
          </a:xfrm>
          <a:prstGeom prst="line">
            <a:avLst/>
          </a:prstGeom>
          <a:ln cap="flat" w="19050">
            <a:solidFill>
              <a:srgbClr val="000000"/>
            </a:solidFill>
            <a:prstDash val="solid"/>
            <a:headEnd type="none" len="sm" w="sm"/>
            <a:tailEnd type="none" len="sm" w="sm"/>
          </a:ln>
        </p:spPr>
      </p:sp>
      <p:sp>
        <p:nvSpPr>
          <p:cNvPr name="AutoShape 3" id="3"/>
          <p:cNvSpPr/>
          <p:nvPr/>
        </p:nvSpPr>
        <p:spPr>
          <a:xfrm rot="1980">
            <a:off x="879182" y="9083672"/>
            <a:ext cx="16529635" cy="0"/>
          </a:xfrm>
          <a:prstGeom prst="line">
            <a:avLst/>
          </a:prstGeom>
          <a:ln cap="flat" w="19050">
            <a:solidFill>
              <a:srgbClr val="000000"/>
            </a:solidFill>
            <a:prstDash val="solid"/>
            <a:headEnd type="none" len="sm" w="sm"/>
            <a:tailEnd type="none" len="sm" w="sm"/>
          </a:ln>
        </p:spPr>
      </p:sp>
      <p:sp>
        <p:nvSpPr>
          <p:cNvPr name="Freeform 4" id="4"/>
          <p:cNvSpPr/>
          <p:nvPr/>
        </p:nvSpPr>
        <p:spPr>
          <a:xfrm flipH="false" flipV="false" rot="0">
            <a:off x="17047552" y="9356645"/>
            <a:ext cx="361269" cy="212355"/>
          </a:xfrm>
          <a:custGeom>
            <a:avLst/>
            <a:gdLst/>
            <a:ahLst/>
            <a:cxnLst/>
            <a:rect r="r" b="b" t="t" l="l"/>
            <a:pathLst>
              <a:path h="212355" w="361269">
                <a:moveTo>
                  <a:pt x="0" y="0"/>
                </a:moveTo>
                <a:lnTo>
                  <a:pt x="361270" y="0"/>
                </a:lnTo>
                <a:lnTo>
                  <a:pt x="361270" y="212354"/>
                </a:lnTo>
                <a:lnTo>
                  <a:pt x="0" y="212354"/>
                </a:lnTo>
                <a:lnTo>
                  <a:pt x="0" y="0"/>
                </a:lnTo>
                <a:close/>
              </a:path>
            </a:pathLst>
          </a:custGeom>
          <a:blipFill>
            <a:blip r:embed="rId2">
              <a:extLst>
                <a:ext uri="{96DAC541-7B7A-43D3-8B79-37D633B846F1}">
                  <asvg:svgBlip xmlns:asvg="http://schemas.microsoft.com/office/drawing/2016/SVG/main" r:embed="rId3"/>
                </a:ext>
              </a:extLst>
            </a:blip>
            <a:stretch>
              <a:fillRect l="-39894" t="0" r="0" b="-128909"/>
            </a:stretch>
          </a:blipFill>
        </p:spPr>
      </p:sp>
      <p:sp>
        <p:nvSpPr>
          <p:cNvPr name="Freeform 5" id="5"/>
          <p:cNvSpPr/>
          <p:nvPr/>
        </p:nvSpPr>
        <p:spPr>
          <a:xfrm flipH="false" flipV="false" rot="0">
            <a:off x="2835192" y="2578453"/>
            <a:ext cx="12767138" cy="6271857"/>
          </a:xfrm>
          <a:custGeom>
            <a:avLst/>
            <a:gdLst/>
            <a:ahLst/>
            <a:cxnLst/>
            <a:rect r="r" b="b" t="t" l="l"/>
            <a:pathLst>
              <a:path h="6271857" w="12767138">
                <a:moveTo>
                  <a:pt x="0" y="0"/>
                </a:moveTo>
                <a:lnTo>
                  <a:pt x="12767138" y="0"/>
                </a:lnTo>
                <a:lnTo>
                  <a:pt x="12767138" y="6271857"/>
                </a:lnTo>
                <a:lnTo>
                  <a:pt x="0" y="6271857"/>
                </a:lnTo>
                <a:lnTo>
                  <a:pt x="0" y="0"/>
                </a:lnTo>
                <a:close/>
              </a:path>
            </a:pathLst>
          </a:custGeom>
          <a:blipFill>
            <a:blip r:embed="rId4"/>
            <a:stretch>
              <a:fillRect l="0" t="0" r="0" b="0"/>
            </a:stretch>
          </a:blipFill>
        </p:spPr>
      </p:sp>
      <p:sp>
        <p:nvSpPr>
          <p:cNvPr name="TextBox 6" id="6"/>
          <p:cNvSpPr txBox="true"/>
          <p:nvPr/>
        </p:nvSpPr>
        <p:spPr>
          <a:xfrm rot="0">
            <a:off x="891181" y="9265655"/>
            <a:ext cx="2475295" cy="356235"/>
          </a:xfrm>
          <a:prstGeom prst="rect">
            <a:avLst/>
          </a:prstGeom>
        </p:spPr>
        <p:txBody>
          <a:bodyPr anchor="t" rtlCol="false" tIns="0" lIns="0" bIns="0" rIns="0">
            <a:spAutoFit/>
          </a:bodyPr>
          <a:lstStyle/>
          <a:p>
            <a:pPr algn="just">
              <a:lnSpc>
                <a:spcPts val="2940"/>
              </a:lnSpc>
            </a:pPr>
            <a:r>
              <a:rPr lang="en-US" sz="2100">
                <a:solidFill>
                  <a:srgbClr val="000000"/>
                </a:solidFill>
                <a:latin typeface="Montserrat"/>
                <a:ea typeface="Montserrat"/>
                <a:cs typeface="Montserrat"/>
                <a:sym typeface="Montserrat"/>
              </a:rPr>
              <a:t>11</a:t>
            </a:r>
          </a:p>
        </p:txBody>
      </p:sp>
      <p:sp>
        <p:nvSpPr>
          <p:cNvPr name="TextBox 7" id="7"/>
          <p:cNvSpPr txBox="true"/>
          <p:nvPr/>
        </p:nvSpPr>
        <p:spPr>
          <a:xfrm rot="0">
            <a:off x="891181" y="672465"/>
            <a:ext cx="6134472" cy="323215"/>
          </a:xfrm>
          <a:prstGeom prst="rect">
            <a:avLst/>
          </a:prstGeom>
        </p:spPr>
        <p:txBody>
          <a:bodyPr anchor="t" rtlCol="false" tIns="0" lIns="0" bIns="0" rIns="0">
            <a:spAutoFit/>
          </a:bodyPr>
          <a:lstStyle/>
          <a:p>
            <a:pPr algn="l">
              <a:lnSpc>
                <a:spcPts val="2660"/>
              </a:lnSpc>
            </a:pPr>
            <a:r>
              <a:rPr lang="en-US" sz="1900" spc="239">
                <a:solidFill>
                  <a:srgbClr val="000000"/>
                </a:solidFill>
                <a:latin typeface="Montserrat"/>
                <a:ea typeface="Montserrat"/>
                <a:cs typeface="Montserrat"/>
                <a:sym typeface="Montserrat"/>
              </a:rPr>
              <a:t>EVALUATION</a:t>
            </a:r>
          </a:p>
        </p:txBody>
      </p:sp>
      <p:sp>
        <p:nvSpPr>
          <p:cNvPr name="TextBox 8" id="8"/>
          <p:cNvSpPr txBox="true"/>
          <p:nvPr/>
        </p:nvSpPr>
        <p:spPr>
          <a:xfrm rot="0">
            <a:off x="6151525" y="9298675"/>
            <a:ext cx="6134472" cy="306705"/>
          </a:xfrm>
          <a:prstGeom prst="rect">
            <a:avLst/>
          </a:prstGeom>
        </p:spPr>
        <p:txBody>
          <a:bodyPr anchor="t" rtlCol="false" tIns="0" lIns="0" bIns="0" rIns="0">
            <a:spAutoFit/>
          </a:bodyPr>
          <a:lstStyle/>
          <a:p>
            <a:pPr algn="ctr">
              <a:lnSpc>
                <a:spcPts val="2520"/>
              </a:lnSpc>
            </a:pPr>
            <a:r>
              <a:rPr lang="en-US" sz="1800" spc="226">
                <a:solidFill>
                  <a:srgbClr val="000000"/>
                </a:solidFill>
                <a:latin typeface="Montserrat"/>
                <a:ea typeface="Montserrat"/>
                <a:cs typeface="Montserrat"/>
                <a:sym typeface="Montserrat"/>
              </a:rPr>
              <a:t>CSCI 409</a:t>
            </a:r>
          </a:p>
        </p:txBody>
      </p:sp>
      <p:sp>
        <p:nvSpPr>
          <p:cNvPr name="TextBox 9" id="9"/>
          <p:cNvSpPr txBox="true"/>
          <p:nvPr/>
        </p:nvSpPr>
        <p:spPr>
          <a:xfrm rot="0">
            <a:off x="5323703" y="1384461"/>
            <a:ext cx="6357276" cy="828042"/>
          </a:xfrm>
          <a:prstGeom prst="rect">
            <a:avLst/>
          </a:prstGeom>
        </p:spPr>
        <p:txBody>
          <a:bodyPr anchor="t" rtlCol="false" tIns="0" lIns="0" bIns="0" rIns="0">
            <a:spAutoFit/>
          </a:bodyPr>
          <a:lstStyle/>
          <a:p>
            <a:pPr algn="ctr">
              <a:lnSpc>
                <a:spcPts val="6859"/>
              </a:lnSpc>
              <a:spcBef>
                <a:spcPct val="0"/>
              </a:spcBef>
            </a:pPr>
            <a:r>
              <a:rPr lang="en-US" sz="4899">
                <a:solidFill>
                  <a:srgbClr val="000000"/>
                </a:solidFill>
                <a:latin typeface="Montserrat"/>
                <a:ea typeface="Montserrat"/>
                <a:cs typeface="Montserrat"/>
                <a:sym typeface="Montserrat"/>
              </a:rPr>
              <a:t>Power BI dashboard</a:t>
            </a: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AutoShape 2" id="2"/>
          <p:cNvSpPr/>
          <p:nvPr/>
        </p:nvSpPr>
        <p:spPr>
          <a:xfrm rot="1980">
            <a:off x="879182" y="1184278"/>
            <a:ext cx="16529635" cy="0"/>
          </a:xfrm>
          <a:prstGeom prst="line">
            <a:avLst/>
          </a:prstGeom>
          <a:ln cap="flat" w="19050">
            <a:solidFill>
              <a:srgbClr val="000000"/>
            </a:solidFill>
            <a:prstDash val="solid"/>
            <a:headEnd type="none" len="sm" w="sm"/>
            <a:tailEnd type="none" len="sm" w="sm"/>
          </a:ln>
        </p:spPr>
      </p:sp>
      <p:sp>
        <p:nvSpPr>
          <p:cNvPr name="AutoShape 3" id="3"/>
          <p:cNvSpPr/>
          <p:nvPr/>
        </p:nvSpPr>
        <p:spPr>
          <a:xfrm rot="1980">
            <a:off x="879182" y="9083672"/>
            <a:ext cx="16529635" cy="0"/>
          </a:xfrm>
          <a:prstGeom prst="line">
            <a:avLst/>
          </a:prstGeom>
          <a:ln cap="flat" w="19050">
            <a:solidFill>
              <a:srgbClr val="000000"/>
            </a:solidFill>
            <a:prstDash val="solid"/>
            <a:headEnd type="none" len="sm" w="sm"/>
            <a:tailEnd type="none" len="sm" w="sm"/>
          </a:ln>
        </p:spPr>
      </p:sp>
      <p:sp>
        <p:nvSpPr>
          <p:cNvPr name="Freeform 4" id="4"/>
          <p:cNvSpPr/>
          <p:nvPr/>
        </p:nvSpPr>
        <p:spPr>
          <a:xfrm flipH="false" flipV="false" rot="0">
            <a:off x="17047552" y="9356645"/>
            <a:ext cx="361269" cy="212355"/>
          </a:xfrm>
          <a:custGeom>
            <a:avLst/>
            <a:gdLst/>
            <a:ahLst/>
            <a:cxnLst/>
            <a:rect r="r" b="b" t="t" l="l"/>
            <a:pathLst>
              <a:path h="212355" w="361269">
                <a:moveTo>
                  <a:pt x="0" y="0"/>
                </a:moveTo>
                <a:lnTo>
                  <a:pt x="361270" y="0"/>
                </a:lnTo>
                <a:lnTo>
                  <a:pt x="361270" y="212354"/>
                </a:lnTo>
                <a:lnTo>
                  <a:pt x="0" y="212354"/>
                </a:lnTo>
                <a:lnTo>
                  <a:pt x="0" y="0"/>
                </a:lnTo>
                <a:close/>
              </a:path>
            </a:pathLst>
          </a:custGeom>
          <a:blipFill>
            <a:blip r:embed="rId2">
              <a:extLst>
                <a:ext uri="{96DAC541-7B7A-43D3-8B79-37D633B846F1}">
                  <asvg:svgBlip xmlns:asvg="http://schemas.microsoft.com/office/drawing/2016/SVG/main" r:embed="rId3"/>
                </a:ext>
              </a:extLst>
            </a:blip>
            <a:stretch>
              <a:fillRect l="-39894" t="0" r="0" b="-128909"/>
            </a:stretch>
          </a:blipFill>
        </p:spPr>
      </p:sp>
      <p:sp>
        <p:nvSpPr>
          <p:cNvPr name="Freeform 5" id="5"/>
          <p:cNvSpPr/>
          <p:nvPr/>
        </p:nvSpPr>
        <p:spPr>
          <a:xfrm flipH="false" flipV="false" rot="0">
            <a:off x="846329" y="2048288"/>
            <a:ext cx="10610392" cy="7095700"/>
          </a:xfrm>
          <a:custGeom>
            <a:avLst/>
            <a:gdLst/>
            <a:ahLst/>
            <a:cxnLst/>
            <a:rect r="r" b="b" t="t" l="l"/>
            <a:pathLst>
              <a:path h="7095700" w="10610392">
                <a:moveTo>
                  <a:pt x="0" y="0"/>
                </a:moveTo>
                <a:lnTo>
                  <a:pt x="10610392" y="0"/>
                </a:lnTo>
                <a:lnTo>
                  <a:pt x="10610392" y="7095699"/>
                </a:lnTo>
                <a:lnTo>
                  <a:pt x="0" y="7095699"/>
                </a:lnTo>
                <a:lnTo>
                  <a:pt x="0" y="0"/>
                </a:lnTo>
                <a:close/>
              </a:path>
            </a:pathLst>
          </a:custGeom>
          <a:blipFill>
            <a:blip r:embed="rId4"/>
            <a:stretch>
              <a:fillRect l="0" t="0" r="0" b="0"/>
            </a:stretch>
          </a:blipFill>
        </p:spPr>
      </p:sp>
      <p:sp>
        <p:nvSpPr>
          <p:cNvPr name="TextBox 6" id="6"/>
          <p:cNvSpPr txBox="true"/>
          <p:nvPr/>
        </p:nvSpPr>
        <p:spPr>
          <a:xfrm rot="0">
            <a:off x="891181" y="9265655"/>
            <a:ext cx="2475295" cy="356235"/>
          </a:xfrm>
          <a:prstGeom prst="rect">
            <a:avLst/>
          </a:prstGeom>
        </p:spPr>
        <p:txBody>
          <a:bodyPr anchor="t" rtlCol="false" tIns="0" lIns="0" bIns="0" rIns="0">
            <a:spAutoFit/>
          </a:bodyPr>
          <a:lstStyle/>
          <a:p>
            <a:pPr algn="just">
              <a:lnSpc>
                <a:spcPts val="2940"/>
              </a:lnSpc>
            </a:pPr>
            <a:r>
              <a:rPr lang="en-US" sz="2100">
                <a:solidFill>
                  <a:srgbClr val="000000"/>
                </a:solidFill>
                <a:latin typeface="Montserrat"/>
                <a:ea typeface="Montserrat"/>
                <a:cs typeface="Montserrat"/>
                <a:sym typeface="Montserrat"/>
              </a:rPr>
              <a:t>04</a:t>
            </a:r>
          </a:p>
        </p:txBody>
      </p:sp>
      <p:sp>
        <p:nvSpPr>
          <p:cNvPr name="TextBox 7" id="7"/>
          <p:cNvSpPr txBox="true"/>
          <p:nvPr/>
        </p:nvSpPr>
        <p:spPr>
          <a:xfrm rot="0">
            <a:off x="891181" y="672465"/>
            <a:ext cx="6134472" cy="323215"/>
          </a:xfrm>
          <a:prstGeom prst="rect">
            <a:avLst/>
          </a:prstGeom>
        </p:spPr>
        <p:txBody>
          <a:bodyPr anchor="t" rtlCol="false" tIns="0" lIns="0" bIns="0" rIns="0">
            <a:spAutoFit/>
          </a:bodyPr>
          <a:lstStyle/>
          <a:p>
            <a:pPr algn="l">
              <a:lnSpc>
                <a:spcPts val="2660"/>
              </a:lnSpc>
            </a:pPr>
            <a:r>
              <a:rPr lang="en-US" sz="1900" spc="239">
                <a:solidFill>
                  <a:srgbClr val="000000"/>
                </a:solidFill>
                <a:latin typeface="Montserrat"/>
                <a:ea typeface="Montserrat"/>
                <a:cs typeface="Montserrat"/>
                <a:sym typeface="Montserrat"/>
              </a:rPr>
              <a:t>DESCRIPTION OF WORK DONE</a:t>
            </a:r>
          </a:p>
        </p:txBody>
      </p:sp>
      <p:sp>
        <p:nvSpPr>
          <p:cNvPr name="TextBox 8" id="8"/>
          <p:cNvSpPr txBox="true"/>
          <p:nvPr/>
        </p:nvSpPr>
        <p:spPr>
          <a:xfrm rot="0">
            <a:off x="6151525" y="9298675"/>
            <a:ext cx="6134472" cy="306705"/>
          </a:xfrm>
          <a:prstGeom prst="rect">
            <a:avLst/>
          </a:prstGeom>
        </p:spPr>
        <p:txBody>
          <a:bodyPr anchor="t" rtlCol="false" tIns="0" lIns="0" bIns="0" rIns="0">
            <a:spAutoFit/>
          </a:bodyPr>
          <a:lstStyle/>
          <a:p>
            <a:pPr algn="ctr">
              <a:lnSpc>
                <a:spcPts val="2520"/>
              </a:lnSpc>
            </a:pPr>
            <a:r>
              <a:rPr lang="en-US" sz="1800" spc="226">
                <a:solidFill>
                  <a:srgbClr val="000000"/>
                </a:solidFill>
                <a:latin typeface="Montserrat"/>
                <a:ea typeface="Montserrat"/>
                <a:cs typeface="Montserrat"/>
                <a:sym typeface="Montserrat"/>
              </a:rPr>
              <a:t>CSCI 409</a:t>
            </a:r>
          </a:p>
        </p:txBody>
      </p:sp>
      <p:sp>
        <p:nvSpPr>
          <p:cNvPr name="TextBox 9" id="9"/>
          <p:cNvSpPr txBox="true"/>
          <p:nvPr/>
        </p:nvSpPr>
        <p:spPr>
          <a:xfrm rot="0">
            <a:off x="1448301" y="1308130"/>
            <a:ext cx="6820694" cy="580390"/>
          </a:xfrm>
          <a:prstGeom prst="rect">
            <a:avLst/>
          </a:prstGeom>
        </p:spPr>
        <p:txBody>
          <a:bodyPr anchor="t" rtlCol="false" tIns="0" lIns="0" bIns="0" rIns="0">
            <a:spAutoFit/>
          </a:bodyPr>
          <a:lstStyle/>
          <a:p>
            <a:pPr algn="ctr">
              <a:lnSpc>
                <a:spcPts val="4759"/>
              </a:lnSpc>
              <a:spcBef>
                <a:spcPct val="0"/>
              </a:spcBef>
            </a:pPr>
            <a:r>
              <a:rPr lang="en-US" sz="3399">
                <a:solidFill>
                  <a:srgbClr val="000000"/>
                </a:solidFill>
                <a:latin typeface="Montserrat"/>
                <a:ea typeface="Montserrat"/>
                <a:cs typeface="Montserrat"/>
                <a:sym typeface="Montserrat"/>
              </a:rPr>
              <a:t>Correlation Heatmap Summary</a:t>
            </a:r>
          </a:p>
        </p:txBody>
      </p:sp>
      <p:sp>
        <p:nvSpPr>
          <p:cNvPr name="TextBox 10" id="10"/>
          <p:cNvSpPr txBox="true"/>
          <p:nvPr/>
        </p:nvSpPr>
        <p:spPr>
          <a:xfrm rot="0">
            <a:off x="11647780" y="2587825"/>
            <a:ext cx="6499851" cy="5978525"/>
          </a:xfrm>
          <a:prstGeom prst="rect">
            <a:avLst/>
          </a:prstGeom>
        </p:spPr>
        <p:txBody>
          <a:bodyPr anchor="t" rtlCol="false" tIns="0" lIns="0" bIns="0" rIns="0">
            <a:spAutoFit/>
          </a:bodyPr>
          <a:lstStyle/>
          <a:p>
            <a:pPr algn="ctr" marL="431801" indent="-215900" lvl="1">
              <a:lnSpc>
                <a:spcPts val="2800"/>
              </a:lnSpc>
              <a:buFont typeface="Arial"/>
              <a:buChar char="•"/>
            </a:pPr>
            <a:r>
              <a:rPr lang="en-US" sz="2000">
                <a:solidFill>
                  <a:srgbClr val="000000"/>
                </a:solidFill>
                <a:latin typeface="Montserrat"/>
                <a:ea typeface="Montserrat"/>
                <a:cs typeface="Montserrat"/>
                <a:sym typeface="Montserrat"/>
              </a:rPr>
              <a:t>GDP per capita (NY.GDP.PCAP.CD) shows the strongest positive correlation with product prices (r = 0.41), indicating that higher income levels may lead to higher food prices.</a:t>
            </a:r>
          </a:p>
          <a:p>
            <a:pPr algn="ctr">
              <a:lnSpc>
                <a:spcPts val="2800"/>
              </a:lnSpc>
            </a:pPr>
          </a:p>
          <a:p>
            <a:pPr algn="ctr" marL="431801" indent="-215900" lvl="1">
              <a:lnSpc>
                <a:spcPts val="2800"/>
              </a:lnSpc>
              <a:buFont typeface="Arial"/>
              <a:buChar char="•"/>
            </a:pPr>
            <a:r>
              <a:rPr lang="en-US" sz="2000">
                <a:solidFill>
                  <a:srgbClr val="000000"/>
                </a:solidFill>
                <a:latin typeface="Montserrat"/>
                <a:ea typeface="Montserrat"/>
                <a:cs typeface="Montserrat"/>
                <a:sym typeface="Montserrat"/>
              </a:rPr>
              <a:t>Most other indicators show weak or no correlation, suggesting non-linear or lagged effects.</a:t>
            </a:r>
          </a:p>
          <a:p>
            <a:pPr algn="ctr">
              <a:lnSpc>
                <a:spcPts val="2800"/>
              </a:lnSpc>
            </a:pPr>
          </a:p>
          <a:p>
            <a:pPr algn="ctr" marL="431801" indent="-215900" lvl="1">
              <a:lnSpc>
                <a:spcPts val="2800"/>
              </a:lnSpc>
              <a:buFont typeface="Arial"/>
              <a:buChar char="•"/>
            </a:pPr>
            <a:r>
              <a:rPr lang="en-US" sz="2000">
                <a:solidFill>
                  <a:srgbClr val="000000"/>
                </a:solidFill>
                <a:latin typeface="Montserrat"/>
                <a:ea typeface="Montserrat"/>
                <a:cs typeface="Montserrat"/>
                <a:sym typeface="Montserrat"/>
              </a:rPr>
              <a:t>Interest rate (FR.INR.LEND) has the strongest negative correlation (r = -0.16), possibly reflecting its impact on inflation and demand.</a:t>
            </a:r>
          </a:p>
          <a:p>
            <a:pPr algn="ctr">
              <a:lnSpc>
                <a:spcPts val="2800"/>
              </a:lnSpc>
            </a:pPr>
          </a:p>
          <a:p>
            <a:pPr algn="ctr" marL="431801" indent="-215900" lvl="1">
              <a:lnSpc>
                <a:spcPts val="2800"/>
              </a:lnSpc>
              <a:buFont typeface="Arial"/>
              <a:buChar char="•"/>
            </a:pPr>
            <a:r>
              <a:rPr lang="en-US" sz="2000">
                <a:solidFill>
                  <a:srgbClr val="000000"/>
                </a:solidFill>
                <a:latin typeface="Montserrat"/>
                <a:ea typeface="Montserrat"/>
                <a:cs typeface="Montserrat"/>
                <a:sym typeface="Montserrat"/>
              </a:rPr>
              <a:t>Commodity prices (Wheat, Corn, Oil) exhibit surprisingly low correlations, highlighting the complexity of market dynamics.</a:t>
            </a:r>
          </a:p>
          <a:p>
            <a:pPr algn="ctr">
              <a:lnSpc>
                <a:spcPts val="2800"/>
              </a:lnSpc>
              <a:spcBef>
                <a:spcPct val="0"/>
              </a:spcBef>
            </a:pP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9594286" cy="10287000"/>
          </a:xfrm>
          <a:custGeom>
            <a:avLst/>
            <a:gdLst/>
            <a:ahLst/>
            <a:cxnLst/>
            <a:rect r="r" b="b" t="t" l="l"/>
            <a:pathLst>
              <a:path h="10287000" w="19594286">
                <a:moveTo>
                  <a:pt x="0" y="0"/>
                </a:moveTo>
                <a:lnTo>
                  <a:pt x="19594286" y="0"/>
                </a:lnTo>
                <a:lnTo>
                  <a:pt x="19594286" y="10287000"/>
                </a:lnTo>
                <a:lnTo>
                  <a:pt x="0" y="10287000"/>
                </a:lnTo>
                <a:lnTo>
                  <a:pt x="0" y="0"/>
                </a:lnTo>
                <a:close/>
              </a:path>
            </a:pathLst>
          </a:custGeom>
          <a:blipFill>
            <a:blip r:embed="rId2"/>
            <a:stretch>
              <a:fillRect l="0" t="0" r="0" b="0"/>
            </a:stretch>
          </a:blipFill>
        </p:spPr>
      </p:sp>
      <p:grpSp>
        <p:nvGrpSpPr>
          <p:cNvPr name="Group 3" id="3"/>
          <p:cNvGrpSpPr/>
          <p:nvPr/>
        </p:nvGrpSpPr>
        <p:grpSpPr>
          <a:xfrm rot="0">
            <a:off x="-978542" y="-298210"/>
            <a:ext cx="19383893" cy="11272103"/>
            <a:chOff x="0" y="0"/>
            <a:chExt cx="5105223" cy="2968784"/>
          </a:xfrm>
        </p:grpSpPr>
        <p:sp>
          <p:nvSpPr>
            <p:cNvPr name="Freeform 4" id="4"/>
            <p:cNvSpPr/>
            <p:nvPr/>
          </p:nvSpPr>
          <p:spPr>
            <a:xfrm flipH="false" flipV="false" rot="0">
              <a:off x="0" y="0"/>
              <a:ext cx="5105223" cy="2968784"/>
            </a:xfrm>
            <a:custGeom>
              <a:avLst/>
              <a:gdLst/>
              <a:ahLst/>
              <a:cxnLst/>
              <a:rect r="r" b="b" t="t" l="l"/>
              <a:pathLst>
                <a:path h="2968784" w="5105223">
                  <a:moveTo>
                    <a:pt x="20369" y="0"/>
                  </a:moveTo>
                  <a:lnTo>
                    <a:pt x="5084854" y="0"/>
                  </a:lnTo>
                  <a:cubicBezTo>
                    <a:pt x="5096103" y="0"/>
                    <a:pt x="5105223" y="9120"/>
                    <a:pt x="5105223" y="20369"/>
                  </a:cubicBezTo>
                  <a:lnTo>
                    <a:pt x="5105223" y="2948415"/>
                  </a:lnTo>
                  <a:cubicBezTo>
                    <a:pt x="5105223" y="2959665"/>
                    <a:pt x="5096103" y="2968784"/>
                    <a:pt x="5084854" y="2968784"/>
                  </a:cubicBezTo>
                  <a:lnTo>
                    <a:pt x="20369" y="2968784"/>
                  </a:lnTo>
                  <a:cubicBezTo>
                    <a:pt x="9120" y="2968784"/>
                    <a:pt x="0" y="2959665"/>
                    <a:pt x="0" y="2948415"/>
                  </a:cubicBezTo>
                  <a:lnTo>
                    <a:pt x="0" y="20369"/>
                  </a:lnTo>
                  <a:cubicBezTo>
                    <a:pt x="0" y="9120"/>
                    <a:pt x="9120" y="0"/>
                    <a:pt x="20369" y="0"/>
                  </a:cubicBezTo>
                  <a:close/>
                </a:path>
              </a:pathLst>
            </a:custGeom>
            <a:solidFill>
              <a:srgbClr val="000000">
                <a:alpha val="41961"/>
              </a:srgbClr>
            </a:solidFill>
          </p:spPr>
        </p:sp>
        <p:sp>
          <p:nvSpPr>
            <p:cNvPr name="TextBox 5" id="5"/>
            <p:cNvSpPr txBox="true"/>
            <p:nvPr/>
          </p:nvSpPr>
          <p:spPr>
            <a:xfrm>
              <a:off x="0" y="-38100"/>
              <a:ext cx="5105223" cy="3006884"/>
            </a:xfrm>
            <a:prstGeom prst="rect">
              <a:avLst/>
            </a:prstGeom>
          </p:spPr>
          <p:txBody>
            <a:bodyPr anchor="ctr" rtlCol="false" tIns="50800" lIns="50800" bIns="50800" rIns="50800"/>
            <a:lstStyle/>
            <a:p>
              <a:pPr algn="ctr">
                <a:lnSpc>
                  <a:spcPts val="2940"/>
                </a:lnSpc>
              </a:pPr>
            </a:p>
          </p:txBody>
        </p:sp>
      </p:grpSp>
      <p:grpSp>
        <p:nvGrpSpPr>
          <p:cNvPr name="Group 6" id="6"/>
          <p:cNvGrpSpPr/>
          <p:nvPr/>
        </p:nvGrpSpPr>
        <p:grpSpPr>
          <a:xfrm rot="0">
            <a:off x="2167616" y="3308023"/>
            <a:ext cx="13952769" cy="4877575"/>
            <a:chOff x="0" y="0"/>
            <a:chExt cx="3674803" cy="1284629"/>
          </a:xfrm>
        </p:grpSpPr>
        <p:sp>
          <p:nvSpPr>
            <p:cNvPr name="Freeform 7" id="7"/>
            <p:cNvSpPr/>
            <p:nvPr/>
          </p:nvSpPr>
          <p:spPr>
            <a:xfrm flipH="false" flipV="false" rot="0">
              <a:off x="0" y="0"/>
              <a:ext cx="3674803" cy="1284629"/>
            </a:xfrm>
            <a:custGeom>
              <a:avLst/>
              <a:gdLst/>
              <a:ahLst/>
              <a:cxnLst/>
              <a:rect r="r" b="b" t="t" l="l"/>
              <a:pathLst>
                <a:path h="1284629" w="3674803">
                  <a:moveTo>
                    <a:pt x="28298" y="0"/>
                  </a:moveTo>
                  <a:lnTo>
                    <a:pt x="3646505" y="0"/>
                  </a:lnTo>
                  <a:cubicBezTo>
                    <a:pt x="3662134" y="0"/>
                    <a:pt x="3674803" y="12670"/>
                    <a:pt x="3674803" y="28298"/>
                  </a:cubicBezTo>
                  <a:lnTo>
                    <a:pt x="3674803" y="1256331"/>
                  </a:lnTo>
                  <a:cubicBezTo>
                    <a:pt x="3674803" y="1271959"/>
                    <a:pt x="3662134" y="1284629"/>
                    <a:pt x="3646505" y="1284629"/>
                  </a:cubicBezTo>
                  <a:lnTo>
                    <a:pt x="28298" y="1284629"/>
                  </a:lnTo>
                  <a:cubicBezTo>
                    <a:pt x="12670" y="1284629"/>
                    <a:pt x="0" y="1271959"/>
                    <a:pt x="0" y="1256331"/>
                  </a:cubicBezTo>
                  <a:lnTo>
                    <a:pt x="0" y="28298"/>
                  </a:lnTo>
                  <a:cubicBezTo>
                    <a:pt x="0" y="12670"/>
                    <a:pt x="12670" y="0"/>
                    <a:pt x="28298" y="0"/>
                  </a:cubicBezTo>
                  <a:close/>
                </a:path>
              </a:pathLst>
            </a:custGeom>
            <a:solidFill>
              <a:srgbClr val="FFFFFF">
                <a:alpha val="76863"/>
              </a:srgbClr>
            </a:solidFill>
          </p:spPr>
        </p:sp>
        <p:sp>
          <p:nvSpPr>
            <p:cNvPr name="TextBox 8" id="8"/>
            <p:cNvSpPr txBox="true"/>
            <p:nvPr/>
          </p:nvSpPr>
          <p:spPr>
            <a:xfrm>
              <a:off x="0" y="-47625"/>
              <a:ext cx="3674803" cy="1332254"/>
            </a:xfrm>
            <a:prstGeom prst="rect">
              <a:avLst/>
            </a:prstGeom>
          </p:spPr>
          <p:txBody>
            <a:bodyPr anchor="ctr" rtlCol="false" tIns="50800" lIns="50800" bIns="50800" rIns="50800"/>
            <a:lstStyle/>
            <a:p>
              <a:pPr algn="ctr" marL="604518" indent="-302259" lvl="1">
                <a:lnSpc>
                  <a:spcPts val="3919"/>
                </a:lnSpc>
                <a:buFont typeface="Arial"/>
                <a:buChar char="•"/>
              </a:pPr>
              <a:r>
                <a:rPr lang="en-US" sz="2799">
                  <a:solidFill>
                    <a:srgbClr val="000000">
                      <a:alpha val="76863"/>
                    </a:srgbClr>
                  </a:solidFill>
                  <a:latin typeface="Montserrat"/>
                  <a:ea typeface="Montserrat"/>
                  <a:cs typeface="Montserrat"/>
                  <a:sym typeface="Montserrat"/>
                </a:rPr>
                <a:t>Our ML solution successfully predicts prices through data-driven forecasts. </a:t>
              </a:r>
            </a:p>
            <a:p>
              <a:pPr algn="ctr">
                <a:lnSpc>
                  <a:spcPts val="3919"/>
                </a:lnSpc>
              </a:pPr>
            </a:p>
            <a:p>
              <a:pPr algn="ctr">
                <a:lnSpc>
                  <a:spcPts val="3919"/>
                </a:lnSpc>
              </a:pPr>
              <a:r>
                <a:rPr lang="en-US" sz="2799" b="true">
                  <a:solidFill>
                    <a:srgbClr val="000000">
                      <a:alpha val="76863"/>
                    </a:srgbClr>
                  </a:solidFill>
                  <a:latin typeface="Montserrat Bold"/>
                  <a:ea typeface="Montserrat Bold"/>
                  <a:cs typeface="Montserrat Bold"/>
                  <a:sym typeface="Montserrat Bold"/>
                </a:rPr>
                <a:t>Future Enhancements: </a:t>
              </a:r>
            </a:p>
            <a:p>
              <a:pPr algn="ctr" marL="604518" indent="-302259" lvl="1">
                <a:lnSpc>
                  <a:spcPts val="3919"/>
                </a:lnSpc>
                <a:buFont typeface="Arial"/>
                <a:buChar char="•"/>
              </a:pPr>
              <a:r>
                <a:rPr lang="en-US" sz="2799">
                  <a:solidFill>
                    <a:srgbClr val="000000">
                      <a:alpha val="76863"/>
                    </a:srgbClr>
                  </a:solidFill>
                  <a:latin typeface="Montserrat"/>
                  <a:ea typeface="Montserrat"/>
                  <a:cs typeface="Montserrat"/>
                  <a:sym typeface="Montserrat"/>
                </a:rPr>
                <a:t>Cloud Deployment: Transition to an online, interactive platform for global access. </a:t>
              </a:r>
            </a:p>
            <a:p>
              <a:pPr algn="ctr" marL="604518" indent="-302259" lvl="1">
                <a:lnSpc>
                  <a:spcPts val="3919"/>
                </a:lnSpc>
                <a:buFont typeface="Arial"/>
                <a:buChar char="•"/>
              </a:pPr>
              <a:r>
                <a:rPr lang="en-US" sz="2799">
                  <a:solidFill>
                    <a:srgbClr val="000000">
                      <a:alpha val="76863"/>
                    </a:srgbClr>
                  </a:solidFill>
                  <a:latin typeface="Montserrat"/>
                  <a:ea typeface="Montserrat"/>
                  <a:cs typeface="Montserrat"/>
                  <a:sym typeface="Montserrat"/>
                </a:rPr>
                <a:t>Real-Time Integration: Live data feed</a:t>
              </a:r>
              <a:r>
                <a:rPr lang="en-US" sz="2799">
                  <a:solidFill>
                    <a:srgbClr val="000000">
                      <a:alpha val="76863"/>
                    </a:srgbClr>
                  </a:solidFill>
                  <a:latin typeface="Montserrat"/>
                  <a:ea typeface="Montserrat"/>
                  <a:cs typeface="Montserrat"/>
                  <a:sym typeface="Montserrat"/>
                </a:rPr>
                <a:t>s for oil prices, weather, and geopolitical events. </a:t>
              </a:r>
            </a:p>
          </p:txBody>
        </p:sp>
      </p:grpSp>
      <p:sp>
        <p:nvSpPr>
          <p:cNvPr name="AutoShape 9" id="9"/>
          <p:cNvSpPr/>
          <p:nvPr/>
        </p:nvSpPr>
        <p:spPr>
          <a:xfrm rot="1980">
            <a:off x="879182" y="9083672"/>
            <a:ext cx="16529635" cy="0"/>
          </a:xfrm>
          <a:prstGeom prst="line">
            <a:avLst/>
          </a:prstGeom>
          <a:ln cap="flat" w="19050">
            <a:solidFill>
              <a:srgbClr val="FFFFFF"/>
            </a:solidFill>
            <a:prstDash val="solid"/>
            <a:headEnd type="none" len="sm" w="sm"/>
            <a:tailEnd type="none" len="sm" w="sm"/>
          </a:ln>
        </p:spPr>
      </p:sp>
      <p:sp>
        <p:nvSpPr>
          <p:cNvPr name="AutoShape 10" id="10"/>
          <p:cNvSpPr/>
          <p:nvPr/>
        </p:nvSpPr>
        <p:spPr>
          <a:xfrm rot="1980">
            <a:off x="879182" y="1184278"/>
            <a:ext cx="16529635" cy="0"/>
          </a:xfrm>
          <a:prstGeom prst="line">
            <a:avLst/>
          </a:prstGeom>
          <a:ln cap="flat" w="19050">
            <a:solidFill>
              <a:srgbClr val="FFFFFF"/>
            </a:solidFill>
            <a:prstDash val="solid"/>
            <a:headEnd type="none" len="sm" w="sm"/>
            <a:tailEnd type="none" len="sm" w="sm"/>
          </a:ln>
        </p:spPr>
      </p:sp>
      <p:sp>
        <p:nvSpPr>
          <p:cNvPr name="Freeform 11" id="11"/>
          <p:cNvSpPr/>
          <p:nvPr/>
        </p:nvSpPr>
        <p:spPr>
          <a:xfrm flipH="false" flipV="false" rot="0">
            <a:off x="17047552" y="9356645"/>
            <a:ext cx="361269" cy="212355"/>
          </a:xfrm>
          <a:custGeom>
            <a:avLst/>
            <a:gdLst/>
            <a:ahLst/>
            <a:cxnLst/>
            <a:rect r="r" b="b" t="t" l="l"/>
            <a:pathLst>
              <a:path h="212355" w="361269">
                <a:moveTo>
                  <a:pt x="0" y="0"/>
                </a:moveTo>
                <a:lnTo>
                  <a:pt x="361270" y="0"/>
                </a:lnTo>
                <a:lnTo>
                  <a:pt x="361270" y="212354"/>
                </a:lnTo>
                <a:lnTo>
                  <a:pt x="0" y="212354"/>
                </a:lnTo>
                <a:lnTo>
                  <a:pt x="0" y="0"/>
                </a:lnTo>
                <a:close/>
              </a:path>
            </a:pathLst>
          </a:custGeom>
          <a:blipFill>
            <a:blip r:embed="rId3">
              <a:extLst>
                <a:ext uri="{96DAC541-7B7A-43D3-8B79-37D633B846F1}">
                  <asvg:svgBlip xmlns:asvg="http://schemas.microsoft.com/office/drawing/2016/SVG/main" r:embed="rId4"/>
                </a:ext>
              </a:extLst>
            </a:blip>
            <a:stretch>
              <a:fillRect l="-39894" t="0" r="0" b="-128909"/>
            </a:stretch>
          </a:blipFill>
        </p:spPr>
      </p:sp>
      <p:sp>
        <p:nvSpPr>
          <p:cNvPr name="TextBox 12" id="12"/>
          <p:cNvSpPr txBox="true"/>
          <p:nvPr/>
        </p:nvSpPr>
        <p:spPr>
          <a:xfrm rot="0">
            <a:off x="1355792" y="1799470"/>
            <a:ext cx="14917060" cy="2410968"/>
          </a:xfrm>
          <a:prstGeom prst="rect">
            <a:avLst/>
          </a:prstGeom>
        </p:spPr>
        <p:txBody>
          <a:bodyPr anchor="t" rtlCol="false" tIns="0" lIns="0" bIns="0" rIns="0">
            <a:spAutoFit/>
          </a:bodyPr>
          <a:lstStyle/>
          <a:p>
            <a:pPr algn="l">
              <a:lnSpc>
                <a:spcPts val="8736"/>
              </a:lnSpc>
            </a:pPr>
            <a:r>
              <a:rPr lang="en-US" sz="9600">
                <a:solidFill>
                  <a:srgbClr val="FFFFFF"/>
                </a:solidFill>
                <a:latin typeface="The Seasons"/>
                <a:ea typeface="The Seasons"/>
                <a:cs typeface="The Seasons"/>
                <a:sym typeface="The Seasons"/>
              </a:rPr>
              <a:t>Conclusion &amp; Future Work</a:t>
            </a:r>
          </a:p>
          <a:p>
            <a:pPr algn="l">
              <a:lnSpc>
                <a:spcPts val="8736"/>
              </a:lnSpc>
            </a:pPr>
          </a:p>
        </p:txBody>
      </p:sp>
      <p:sp>
        <p:nvSpPr>
          <p:cNvPr name="Freeform 13" id="13"/>
          <p:cNvSpPr/>
          <p:nvPr/>
        </p:nvSpPr>
        <p:spPr>
          <a:xfrm flipH="false" flipV="false" rot="0">
            <a:off x="15839421" y="1360490"/>
            <a:ext cx="1569395" cy="1569395"/>
          </a:xfrm>
          <a:custGeom>
            <a:avLst/>
            <a:gdLst/>
            <a:ahLst/>
            <a:cxnLst/>
            <a:rect r="r" b="b" t="t" l="l"/>
            <a:pathLst>
              <a:path h="1569395" w="1569395">
                <a:moveTo>
                  <a:pt x="0" y="0"/>
                </a:moveTo>
                <a:lnTo>
                  <a:pt x="1569395" y="0"/>
                </a:lnTo>
                <a:lnTo>
                  <a:pt x="1569395" y="1569396"/>
                </a:lnTo>
                <a:lnTo>
                  <a:pt x="0" y="156939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14" id="14"/>
          <p:cNvSpPr txBox="true"/>
          <p:nvPr/>
        </p:nvSpPr>
        <p:spPr>
          <a:xfrm rot="0">
            <a:off x="6151525" y="9298675"/>
            <a:ext cx="6134472" cy="306705"/>
          </a:xfrm>
          <a:prstGeom prst="rect">
            <a:avLst/>
          </a:prstGeom>
        </p:spPr>
        <p:txBody>
          <a:bodyPr anchor="t" rtlCol="false" tIns="0" lIns="0" bIns="0" rIns="0">
            <a:spAutoFit/>
          </a:bodyPr>
          <a:lstStyle/>
          <a:p>
            <a:pPr algn="ctr">
              <a:lnSpc>
                <a:spcPts val="2520"/>
              </a:lnSpc>
            </a:pPr>
            <a:r>
              <a:rPr lang="en-US" sz="1800" spc="226">
                <a:solidFill>
                  <a:srgbClr val="FFFFFF"/>
                </a:solidFill>
                <a:latin typeface="Montserrat"/>
                <a:ea typeface="Montserrat"/>
                <a:cs typeface="Montserrat"/>
                <a:sym typeface="Montserrat"/>
              </a:rPr>
              <a:t>CSCI 409</a:t>
            </a:r>
          </a:p>
        </p:txBody>
      </p:sp>
      <p:sp>
        <p:nvSpPr>
          <p:cNvPr name="TextBox 15" id="15"/>
          <p:cNvSpPr txBox="true"/>
          <p:nvPr/>
        </p:nvSpPr>
        <p:spPr>
          <a:xfrm rot="0">
            <a:off x="891181" y="9265655"/>
            <a:ext cx="2475295" cy="356235"/>
          </a:xfrm>
          <a:prstGeom prst="rect">
            <a:avLst/>
          </a:prstGeom>
        </p:spPr>
        <p:txBody>
          <a:bodyPr anchor="t" rtlCol="false" tIns="0" lIns="0" bIns="0" rIns="0">
            <a:spAutoFit/>
          </a:bodyPr>
          <a:lstStyle/>
          <a:p>
            <a:pPr algn="just">
              <a:lnSpc>
                <a:spcPts val="2940"/>
              </a:lnSpc>
            </a:pPr>
            <a:r>
              <a:rPr lang="en-US" sz="2100">
                <a:solidFill>
                  <a:srgbClr val="FFFFFF"/>
                </a:solidFill>
                <a:latin typeface="Montserrat"/>
                <a:ea typeface="Montserrat"/>
                <a:cs typeface="Montserrat"/>
                <a:sym typeface="Montserrat"/>
              </a:rPr>
              <a:t>13</a:t>
            </a:r>
          </a:p>
        </p:txBody>
      </p:sp>
      <p:sp>
        <p:nvSpPr>
          <p:cNvPr name="TextBox 16" id="16"/>
          <p:cNvSpPr txBox="true"/>
          <p:nvPr/>
        </p:nvSpPr>
        <p:spPr>
          <a:xfrm rot="0">
            <a:off x="891181" y="672465"/>
            <a:ext cx="6134472" cy="323215"/>
          </a:xfrm>
          <a:prstGeom prst="rect">
            <a:avLst/>
          </a:prstGeom>
        </p:spPr>
        <p:txBody>
          <a:bodyPr anchor="t" rtlCol="false" tIns="0" lIns="0" bIns="0" rIns="0">
            <a:spAutoFit/>
          </a:bodyPr>
          <a:lstStyle/>
          <a:p>
            <a:pPr algn="l">
              <a:lnSpc>
                <a:spcPts val="2660"/>
              </a:lnSpc>
            </a:pPr>
            <a:r>
              <a:rPr lang="en-US" sz="1900" spc="239">
                <a:solidFill>
                  <a:srgbClr val="FFFFFF"/>
                </a:solidFill>
                <a:latin typeface="Montserrat"/>
                <a:ea typeface="Montserrat"/>
                <a:cs typeface="Montserrat"/>
                <a:sym typeface="Montserrat"/>
              </a:rPr>
              <a:t>FINAL PRESENTATION</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sp>
        <p:nvSpPr>
          <p:cNvPr name="Freeform 2" id="2"/>
          <p:cNvSpPr/>
          <p:nvPr/>
        </p:nvSpPr>
        <p:spPr>
          <a:xfrm flipH="false" flipV="false" rot="0">
            <a:off x="0" y="-32765"/>
            <a:ext cx="18569558" cy="10750272"/>
          </a:xfrm>
          <a:custGeom>
            <a:avLst/>
            <a:gdLst/>
            <a:ahLst/>
            <a:cxnLst/>
            <a:rect r="r" b="b" t="t" l="l"/>
            <a:pathLst>
              <a:path h="10750272" w="18569558">
                <a:moveTo>
                  <a:pt x="0" y="0"/>
                </a:moveTo>
                <a:lnTo>
                  <a:pt x="18569558" y="0"/>
                </a:lnTo>
                <a:lnTo>
                  <a:pt x="18569558" y="10750272"/>
                </a:lnTo>
                <a:lnTo>
                  <a:pt x="0" y="10750272"/>
                </a:lnTo>
                <a:lnTo>
                  <a:pt x="0" y="0"/>
                </a:lnTo>
                <a:close/>
              </a:path>
            </a:pathLst>
          </a:custGeom>
          <a:blipFill>
            <a:blip r:embed="rId2"/>
            <a:stretch>
              <a:fillRect l="0" t="-8082" r="0" b="-8082"/>
            </a:stretch>
          </a:blipFill>
        </p:spPr>
      </p:sp>
      <p:grpSp>
        <p:nvGrpSpPr>
          <p:cNvPr name="Group 3" id="3"/>
          <p:cNvGrpSpPr/>
          <p:nvPr/>
        </p:nvGrpSpPr>
        <p:grpSpPr>
          <a:xfrm rot="0">
            <a:off x="-1040219" y="-803364"/>
            <a:ext cx="20517960" cy="11520871"/>
            <a:chOff x="0" y="0"/>
            <a:chExt cx="5403907" cy="3034304"/>
          </a:xfrm>
        </p:grpSpPr>
        <p:sp>
          <p:nvSpPr>
            <p:cNvPr name="Freeform 4" id="4"/>
            <p:cNvSpPr/>
            <p:nvPr/>
          </p:nvSpPr>
          <p:spPr>
            <a:xfrm flipH="false" flipV="false" rot="0">
              <a:off x="0" y="0"/>
              <a:ext cx="5403907" cy="3034304"/>
            </a:xfrm>
            <a:custGeom>
              <a:avLst/>
              <a:gdLst/>
              <a:ahLst/>
              <a:cxnLst/>
              <a:rect r="r" b="b" t="t" l="l"/>
              <a:pathLst>
                <a:path h="3034304" w="5403907">
                  <a:moveTo>
                    <a:pt x="19244" y="0"/>
                  </a:moveTo>
                  <a:lnTo>
                    <a:pt x="5384664" y="0"/>
                  </a:lnTo>
                  <a:cubicBezTo>
                    <a:pt x="5395292" y="0"/>
                    <a:pt x="5403907" y="8616"/>
                    <a:pt x="5403907" y="19244"/>
                  </a:cubicBezTo>
                  <a:lnTo>
                    <a:pt x="5403907" y="3015060"/>
                  </a:lnTo>
                  <a:cubicBezTo>
                    <a:pt x="5403907" y="3020164"/>
                    <a:pt x="5401880" y="3025058"/>
                    <a:pt x="5398271" y="3028667"/>
                  </a:cubicBezTo>
                  <a:cubicBezTo>
                    <a:pt x="5394662" y="3032276"/>
                    <a:pt x="5389768" y="3034304"/>
                    <a:pt x="5384664" y="3034304"/>
                  </a:cubicBezTo>
                  <a:lnTo>
                    <a:pt x="19244" y="3034304"/>
                  </a:lnTo>
                  <a:cubicBezTo>
                    <a:pt x="8616" y="3034304"/>
                    <a:pt x="0" y="3025688"/>
                    <a:pt x="0" y="3015060"/>
                  </a:cubicBezTo>
                  <a:lnTo>
                    <a:pt x="0" y="19244"/>
                  </a:lnTo>
                  <a:cubicBezTo>
                    <a:pt x="0" y="8616"/>
                    <a:pt x="8616" y="0"/>
                    <a:pt x="19244" y="0"/>
                  </a:cubicBezTo>
                  <a:close/>
                </a:path>
              </a:pathLst>
            </a:custGeom>
            <a:solidFill>
              <a:srgbClr val="000000">
                <a:alpha val="41961"/>
              </a:srgbClr>
            </a:solidFill>
          </p:spPr>
        </p:sp>
        <p:sp>
          <p:nvSpPr>
            <p:cNvPr name="TextBox 5" id="5"/>
            <p:cNvSpPr txBox="true"/>
            <p:nvPr/>
          </p:nvSpPr>
          <p:spPr>
            <a:xfrm>
              <a:off x="0" y="-38100"/>
              <a:ext cx="5403907" cy="3072404"/>
            </a:xfrm>
            <a:prstGeom prst="rect">
              <a:avLst/>
            </a:prstGeom>
          </p:spPr>
          <p:txBody>
            <a:bodyPr anchor="ctr" rtlCol="false" tIns="50800" lIns="50800" bIns="50800" rIns="50800"/>
            <a:lstStyle/>
            <a:p>
              <a:pPr algn="ctr">
                <a:lnSpc>
                  <a:spcPts val="2940"/>
                </a:lnSpc>
              </a:pPr>
            </a:p>
          </p:txBody>
        </p:sp>
      </p:grpSp>
      <p:sp>
        <p:nvSpPr>
          <p:cNvPr name="AutoShape 6" id="6"/>
          <p:cNvSpPr/>
          <p:nvPr/>
        </p:nvSpPr>
        <p:spPr>
          <a:xfrm rot="1980">
            <a:off x="879182" y="9083672"/>
            <a:ext cx="16529635" cy="0"/>
          </a:xfrm>
          <a:prstGeom prst="line">
            <a:avLst/>
          </a:prstGeom>
          <a:ln cap="flat" w="19050">
            <a:solidFill>
              <a:srgbClr val="FFFFFF"/>
            </a:solidFill>
            <a:prstDash val="solid"/>
            <a:headEnd type="none" len="sm" w="sm"/>
            <a:tailEnd type="none" len="sm" w="sm"/>
          </a:ln>
        </p:spPr>
      </p:sp>
      <p:sp>
        <p:nvSpPr>
          <p:cNvPr name="AutoShape 7" id="7"/>
          <p:cNvSpPr/>
          <p:nvPr/>
        </p:nvSpPr>
        <p:spPr>
          <a:xfrm rot="1980">
            <a:off x="879182" y="1184278"/>
            <a:ext cx="16529635" cy="0"/>
          </a:xfrm>
          <a:prstGeom prst="line">
            <a:avLst/>
          </a:prstGeom>
          <a:ln cap="flat" w="19050">
            <a:solidFill>
              <a:srgbClr val="FFFFFF"/>
            </a:solidFill>
            <a:prstDash val="solid"/>
            <a:headEnd type="none" len="sm" w="sm"/>
            <a:tailEnd type="none" len="sm" w="sm"/>
          </a:ln>
        </p:spPr>
      </p:sp>
      <p:sp>
        <p:nvSpPr>
          <p:cNvPr name="Freeform 8" id="8"/>
          <p:cNvSpPr/>
          <p:nvPr/>
        </p:nvSpPr>
        <p:spPr>
          <a:xfrm flipH="false" flipV="false" rot="0">
            <a:off x="17047552" y="9356645"/>
            <a:ext cx="361269" cy="212355"/>
          </a:xfrm>
          <a:custGeom>
            <a:avLst/>
            <a:gdLst/>
            <a:ahLst/>
            <a:cxnLst/>
            <a:rect r="r" b="b" t="t" l="l"/>
            <a:pathLst>
              <a:path h="212355" w="361269">
                <a:moveTo>
                  <a:pt x="0" y="0"/>
                </a:moveTo>
                <a:lnTo>
                  <a:pt x="361270" y="0"/>
                </a:lnTo>
                <a:lnTo>
                  <a:pt x="361270" y="212354"/>
                </a:lnTo>
                <a:lnTo>
                  <a:pt x="0" y="212354"/>
                </a:lnTo>
                <a:lnTo>
                  <a:pt x="0" y="0"/>
                </a:lnTo>
                <a:close/>
              </a:path>
            </a:pathLst>
          </a:custGeom>
          <a:blipFill>
            <a:blip r:embed="rId3">
              <a:extLst>
                <a:ext uri="{96DAC541-7B7A-43D3-8B79-37D633B846F1}">
                  <asvg:svgBlip xmlns:asvg="http://schemas.microsoft.com/office/drawing/2016/SVG/main" r:embed="rId4"/>
                </a:ext>
              </a:extLst>
            </a:blip>
            <a:stretch>
              <a:fillRect l="-39894" t="0" r="0" b="-128909"/>
            </a:stretch>
          </a:blipFill>
        </p:spPr>
      </p:sp>
      <p:sp>
        <p:nvSpPr>
          <p:cNvPr name="Freeform 9" id="9"/>
          <p:cNvSpPr/>
          <p:nvPr/>
        </p:nvSpPr>
        <p:spPr>
          <a:xfrm flipH="false" flipV="false" rot="0">
            <a:off x="14148829" y="1360490"/>
            <a:ext cx="1569395" cy="1569395"/>
          </a:xfrm>
          <a:custGeom>
            <a:avLst/>
            <a:gdLst/>
            <a:ahLst/>
            <a:cxnLst/>
            <a:rect r="r" b="b" t="t" l="l"/>
            <a:pathLst>
              <a:path h="1569395" w="1569395">
                <a:moveTo>
                  <a:pt x="0" y="0"/>
                </a:moveTo>
                <a:lnTo>
                  <a:pt x="1569395" y="0"/>
                </a:lnTo>
                <a:lnTo>
                  <a:pt x="1569395" y="1569396"/>
                </a:lnTo>
                <a:lnTo>
                  <a:pt x="0" y="156939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10" id="10"/>
          <p:cNvSpPr txBox="true"/>
          <p:nvPr/>
        </p:nvSpPr>
        <p:spPr>
          <a:xfrm rot="0">
            <a:off x="2990320" y="1747062"/>
            <a:ext cx="12955440" cy="1479978"/>
          </a:xfrm>
          <a:prstGeom prst="rect">
            <a:avLst/>
          </a:prstGeom>
        </p:spPr>
        <p:txBody>
          <a:bodyPr anchor="t" rtlCol="false" tIns="0" lIns="0" bIns="0" rIns="0">
            <a:spAutoFit/>
          </a:bodyPr>
          <a:lstStyle/>
          <a:p>
            <a:pPr algn="l">
              <a:lnSpc>
                <a:spcPts val="9973"/>
              </a:lnSpc>
            </a:pPr>
            <a:r>
              <a:rPr lang="en-US" sz="10959">
                <a:solidFill>
                  <a:srgbClr val="FFFFFF"/>
                </a:solidFill>
                <a:latin typeface="The Seasons"/>
                <a:ea typeface="The Seasons"/>
                <a:cs typeface="The Seasons"/>
                <a:sym typeface="The Seasons"/>
              </a:rPr>
              <a:t>Project Overview</a:t>
            </a:r>
          </a:p>
        </p:txBody>
      </p:sp>
      <p:sp>
        <p:nvSpPr>
          <p:cNvPr name="TextBox 11" id="11"/>
          <p:cNvSpPr txBox="true"/>
          <p:nvPr/>
        </p:nvSpPr>
        <p:spPr>
          <a:xfrm rot="0">
            <a:off x="891181" y="9265655"/>
            <a:ext cx="2475295" cy="356235"/>
          </a:xfrm>
          <a:prstGeom prst="rect">
            <a:avLst/>
          </a:prstGeom>
        </p:spPr>
        <p:txBody>
          <a:bodyPr anchor="t" rtlCol="false" tIns="0" lIns="0" bIns="0" rIns="0">
            <a:spAutoFit/>
          </a:bodyPr>
          <a:lstStyle/>
          <a:p>
            <a:pPr algn="just">
              <a:lnSpc>
                <a:spcPts val="2940"/>
              </a:lnSpc>
            </a:pPr>
            <a:r>
              <a:rPr lang="en-US" sz="2100">
                <a:solidFill>
                  <a:srgbClr val="FFFFFF"/>
                </a:solidFill>
                <a:latin typeface="Montserrat"/>
                <a:ea typeface="Montserrat"/>
                <a:cs typeface="Montserrat"/>
                <a:sym typeface="Montserrat"/>
              </a:rPr>
              <a:t>02</a:t>
            </a:r>
          </a:p>
        </p:txBody>
      </p:sp>
      <p:sp>
        <p:nvSpPr>
          <p:cNvPr name="TextBox 12" id="12"/>
          <p:cNvSpPr txBox="true"/>
          <p:nvPr/>
        </p:nvSpPr>
        <p:spPr>
          <a:xfrm rot="0">
            <a:off x="6151525" y="9298675"/>
            <a:ext cx="6134472" cy="306705"/>
          </a:xfrm>
          <a:prstGeom prst="rect">
            <a:avLst/>
          </a:prstGeom>
        </p:spPr>
        <p:txBody>
          <a:bodyPr anchor="t" rtlCol="false" tIns="0" lIns="0" bIns="0" rIns="0">
            <a:spAutoFit/>
          </a:bodyPr>
          <a:lstStyle/>
          <a:p>
            <a:pPr algn="ctr">
              <a:lnSpc>
                <a:spcPts val="2520"/>
              </a:lnSpc>
            </a:pPr>
            <a:r>
              <a:rPr lang="en-US" sz="1800" spc="226">
                <a:solidFill>
                  <a:srgbClr val="FFFFFF"/>
                </a:solidFill>
                <a:latin typeface="Montserrat"/>
                <a:ea typeface="Montserrat"/>
                <a:cs typeface="Montserrat"/>
                <a:sym typeface="Montserrat"/>
              </a:rPr>
              <a:t>CSCI 409</a:t>
            </a:r>
          </a:p>
        </p:txBody>
      </p:sp>
      <p:sp>
        <p:nvSpPr>
          <p:cNvPr name="TextBox 13" id="13"/>
          <p:cNvSpPr txBox="true"/>
          <p:nvPr/>
        </p:nvSpPr>
        <p:spPr>
          <a:xfrm rot="0">
            <a:off x="891181" y="672465"/>
            <a:ext cx="6134472" cy="323215"/>
          </a:xfrm>
          <a:prstGeom prst="rect">
            <a:avLst/>
          </a:prstGeom>
        </p:spPr>
        <p:txBody>
          <a:bodyPr anchor="t" rtlCol="false" tIns="0" lIns="0" bIns="0" rIns="0">
            <a:spAutoFit/>
          </a:bodyPr>
          <a:lstStyle/>
          <a:p>
            <a:pPr algn="l">
              <a:lnSpc>
                <a:spcPts val="2660"/>
              </a:lnSpc>
            </a:pPr>
            <a:r>
              <a:rPr lang="en-US" sz="1900" spc="239">
                <a:solidFill>
                  <a:srgbClr val="FFFFFF"/>
                </a:solidFill>
                <a:latin typeface="Montserrat"/>
                <a:ea typeface="Montserrat"/>
                <a:cs typeface="Montserrat"/>
                <a:sym typeface="Montserrat"/>
              </a:rPr>
              <a:t>FINAL PRESENTATION</a:t>
            </a:r>
          </a:p>
        </p:txBody>
      </p:sp>
      <p:grpSp>
        <p:nvGrpSpPr>
          <p:cNvPr name="Group 14" id="14"/>
          <p:cNvGrpSpPr/>
          <p:nvPr/>
        </p:nvGrpSpPr>
        <p:grpSpPr>
          <a:xfrm rot="0">
            <a:off x="2515176" y="3585037"/>
            <a:ext cx="13257649" cy="4207459"/>
            <a:chOff x="0" y="0"/>
            <a:chExt cx="3491726" cy="1108137"/>
          </a:xfrm>
        </p:grpSpPr>
        <p:sp>
          <p:nvSpPr>
            <p:cNvPr name="Freeform 15" id="15"/>
            <p:cNvSpPr/>
            <p:nvPr/>
          </p:nvSpPr>
          <p:spPr>
            <a:xfrm flipH="false" flipV="false" rot="0">
              <a:off x="0" y="0"/>
              <a:ext cx="3491726" cy="1108137"/>
            </a:xfrm>
            <a:custGeom>
              <a:avLst/>
              <a:gdLst/>
              <a:ahLst/>
              <a:cxnLst/>
              <a:rect r="r" b="b" t="t" l="l"/>
              <a:pathLst>
                <a:path h="1108137" w="3491726">
                  <a:moveTo>
                    <a:pt x="29782" y="0"/>
                  </a:moveTo>
                  <a:lnTo>
                    <a:pt x="3461945" y="0"/>
                  </a:lnTo>
                  <a:cubicBezTo>
                    <a:pt x="3478393" y="0"/>
                    <a:pt x="3491726" y="13334"/>
                    <a:pt x="3491726" y="29782"/>
                  </a:cubicBezTo>
                  <a:lnTo>
                    <a:pt x="3491726" y="1078355"/>
                  </a:lnTo>
                  <a:cubicBezTo>
                    <a:pt x="3491726" y="1086254"/>
                    <a:pt x="3488589" y="1093829"/>
                    <a:pt x="3483004" y="1099414"/>
                  </a:cubicBezTo>
                  <a:cubicBezTo>
                    <a:pt x="3477418" y="1105000"/>
                    <a:pt x="3469843" y="1108137"/>
                    <a:pt x="3461945" y="1108137"/>
                  </a:cubicBezTo>
                  <a:lnTo>
                    <a:pt x="29782" y="1108137"/>
                  </a:lnTo>
                  <a:cubicBezTo>
                    <a:pt x="21883" y="1108137"/>
                    <a:pt x="14308" y="1105000"/>
                    <a:pt x="8723" y="1099414"/>
                  </a:cubicBezTo>
                  <a:cubicBezTo>
                    <a:pt x="3138" y="1093829"/>
                    <a:pt x="0" y="1086254"/>
                    <a:pt x="0" y="1078355"/>
                  </a:cubicBezTo>
                  <a:lnTo>
                    <a:pt x="0" y="29782"/>
                  </a:lnTo>
                  <a:cubicBezTo>
                    <a:pt x="0" y="21883"/>
                    <a:pt x="3138" y="14308"/>
                    <a:pt x="8723" y="8723"/>
                  </a:cubicBezTo>
                  <a:cubicBezTo>
                    <a:pt x="14308" y="3138"/>
                    <a:pt x="21883" y="0"/>
                    <a:pt x="29782" y="0"/>
                  </a:cubicBezTo>
                  <a:close/>
                </a:path>
              </a:pathLst>
            </a:custGeom>
            <a:solidFill>
              <a:srgbClr val="FFFFFF">
                <a:alpha val="76863"/>
              </a:srgbClr>
            </a:solidFill>
          </p:spPr>
        </p:sp>
        <p:sp>
          <p:nvSpPr>
            <p:cNvPr name="TextBox 16" id="16"/>
            <p:cNvSpPr txBox="true"/>
            <p:nvPr/>
          </p:nvSpPr>
          <p:spPr>
            <a:xfrm>
              <a:off x="0" y="-47625"/>
              <a:ext cx="3491726" cy="1155762"/>
            </a:xfrm>
            <a:prstGeom prst="rect">
              <a:avLst/>
            </a:prstGeom>
          </p:spPr>
          <p:txBody>
            <a:bodyPr anchor="ctr" rtlCol="false" tIns="50800" lIns="50800" bIns="50800" rIns="50800"/>
            <a:lstStyle/>
            <a:p>
              <a:pPr algn="ctr">
                <a:lnSpc>
                  <a:spcPts val="3779"/>
                </a:lnSpc>
              </a:pPr>
            </a:p>
            <a:p>
              <a:pPr algn="ctr">
                <a:lnSpc>
                  <a:spcPts val="3779"/>
                </a:lnSpc>
              </a:pPr>
              <a:r>
                <a:rPr lang="en-US" sz="2699">
                  <a:solidFill>
                    <a:srgbClr val="000000">
                      <a:alpha val="76863"/>
                    </a:srgbClr>
                  </a:solidFill>
                  <a:latin typeface="Montserrat"/>
                  <a:ea typeface="Montserrat"/>
                  <a:cs typeface="Montserrat"/>
                  <a:sym typeface="Montserrat"/>
                </a:rPr>
                <a:t>Our project aims to develop a food price prediction system based on machine learning. Food prices often change due to different factors, such as economic crises, production problems, or high demand. Our model will use and analyze historical data and inflation rates to predict how prices might change. This will help people, businesses, and government to plan and make better decisions.</a:t>
              </a:r>
            </a:p>
            <a:p>
              <a:pPr algn="ctr">
                <a:lnSpc>
                  <a:spcPts val="2940"/>
                </a:lnSpc>
              </a:pPr>
            </a:p>
            <a:p>
              <a:pPr algn="ctr">
                <a:lnSpc>
                  <a:spcPts val="2940"/>
                </a:lnSpc>
              </a:pPr>
            </a:p>
          </p:txBody>
        </p:sp>
      </p:gr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AutoShape 2" id="2"/>
          <p:cNvSpPr/>
          <p:nvPr/>
        </p:nvSpPr>
        <p:spPr>
          <a:xfrm rot="1980">
            <a:off x="879182" y="1184278"/>
            <a:ext cx="16529635" cy="0"/>
          </a:xfrm>
          <a:prstGeom prst="line">
            <a:avLst/>
          </a:prstGeom>
          <a:ln cap="flat" w="19050">
            <a:solidFill>
              <a:srgbClr val="000000"/>
            </a:solidFill>
            <a:prstDash val="solid"/>
            <a:headEnd type="none" len="sm" w="sm"/>
            <a:tailEnd type="none" len="sm" w="sm"/>
          </a:ln>
        </p:spPr>
      </p:sp>
      <p:sp>
        <p:nvSpPr>
          <p:cNvPr name="AutoShape 3" id="3"/>
          <p:cNvSpPr/>
          <p:nvPr/>
        </p:nvSpPr>
        <p:spPr>
          <a:xfrm rot="1980">
            <a:off x="879182" y="9083672"/>
            <a:ext cx="16529635" cy="0"/>
          </a:xfrm>
          <a:prstGeom prst="line">
            <a:avLst/>
          </a:prstGeom>
          <a:ln cap="flat" w="19050">
            <a:solidFill>
              <a:srgbClr val="000000"/>
            </a:solidFill>
            <a:prstDash val="solid"/>
            <a:headEnd type="none" len="sm" w="sm"/>
            <a:tailEnd type="none" len="sm" w="sm"/>
          </a:ln>
        </p:spPr>
      </p:sp>
      <p:sp>
        <p:nvSpPr>
          <p:cNvPr name="Freeform 4" id="4"/>
          <p:cNvSpPr/>
          <p:nvPr/>
        </p:nvSpPr>
        <p:spPr>
          <a:xfrm flipH="false" flipV="false" rot="0">
            <a:off x="17047552" y="9356645"/>
            <a:ext cx="361269" cy="212355"/>
          </a:xfrm>
          <a:custGeom>
            <a:avLst/>
            <a:gdLst/>
            <a:ahLst/>
            <a:cxnLst/>
            <a:rect r="r" b="b" t="t" l="l"/>
            <a:pathLst>
              <a:path h="212355" w="361269">
                <a:moveTo>
                  <a:pt x="0" y="0"/>
                </a:moveTo>
                <a:lnTo>
                  <a:pt x="361270" y="0"/>
                </a:lnTo>
                <a:lnTo>
                  <a:pt x="361270" y="212354"/>
                </a:lnTo>
                <a:lnTo>
                  <a:pt x="0" y="212354"/>
                </a:lnTo>
                <a:lnTo>
                  <a:pt x="0" y="0"/>
                </a:lnTo>
                <a:close/>
              </a:path>
            </a:pathLst>
          </a:custGeom>
          <a:blipFill>
            <a:blip r:embed="rId2">
              <a:extLst>
                <a:ext uri="{96DAC541-7B7A-43D3-8B79-37D633B846F1}">
                  <asvg:svgBlip xmlns:asvg="http://schemas.microsoft.com/office/drawing/2016/SVG/main" r:embed="rId3"/>
                </a:ext>
              </a:extLst>
            </a:blip>
            <a:stretch>
              <a:fillRect l="-39894" t="0" r="0" b="-128909"/>
            </a:stretch>
          </a:blipFill>
        </p:spPr>
      </p:sp>
      <p:sp>
        <p:nvSpPr>
          <p:cNvPr name="TextBox 5" id="5"/>
          <p:cNvSpPr txBox="true"/>
          <p:nvPr/>
        </p:nvSpPr>
        <p:spPr>
          <a:xfrm rot="0">
            <a:off x="385190" y="1827447"/>
            <a:ext cx="17518381" cy="7051437"/>
          </a:xfrm>
          <a:prstGeom prst="rect">
            <a:avLst/>
          </a:prstGeom>
        </p:spPr>
        <p:txBody>
          <a:bodyPr anchor="t" rtlCol="false" tIns="0" lIns="0" bIns="0" rIns="0">
            <a:spAutoFit/>
          </a:bodyPr>
          <a:lstStyle/>
          <a:p>
            <a:pPr algn="just" marL="622733" indent="-311366" lvl="1">
              <a:lnSpc>
                <a:spcPts val="4038"/>
              </a:lnSpc>
              <a:buFont typeface="Arial"/>
              <a:buChar char="•"/>
            </a:pPr>
            <a:r>
              <a:rPr lang="en-US" sz="2884">
                <a:solidFill>
                  <a:srgbClr val="000000"/>
                </a:solidFill>
                <a:latin typeface="Montserrat"/>
                <a:ea typeface="Montserrat"/>
                <a:cs typeface="Montserrat"/>
                <a:sym typeface="Montserrat"/>
              </a:rPr>
              <a:t> https://stat.gov.kz/en/</a:t>
            </a:r>
          </a:p>
          <a:p>
            <a:pPr algn="just" marL="622733" indent="-311366" lvl="1">
              <a:lnSpc>
                <a:spcPts val="4038"/>
              </a:lnSpc>
              <a:buFont typeface="Arial"/>
              <a:buChar char="•"/>
            </a:pPr>
            <a:r>
              <a:rPr lang="en-US" sz="2884">
                <a:solidFill>
                  <a:srgbClr val="000000"/>
                </a:solidFill>
                <a:latin typeface="Montserrat"/>
                <a:ea typeface="Montserrat"/>
                <a:cs typeface="Montserrat"/>
                <a:sym typeface="Montserrat"/>
              </a:rPr>
              <a:t>https://ieeexplore.ieee.org/stamp/stamp.jsp?tp=&amp;arnumber=10386082&amp;tag=1 </a:t>
            </a:r>
          </a:p>
          <a:p>
            <a:pPr algn="just" marL="622733" indent="-311366" lvl="1">
              <a:lnSpc>
                <a:spcPts val="4038"/>
              </a:lnSpc>
              <a:buFont typeface="Arial"/>
              <a:buChar char="•"/>
            </a:pPr>
            <a:r>
              <a:rPr lang="en-US" sz="2884">
                <a:solidFill>
                  <a:srgbClr val="000000"/>
                </a:solidFill>
                <a:latin typeface="Montserrat"/>
                <a:ea typeface="Montserrat"/>
                <a:cs typeface="Montserrat"/>
                <a:sym typeface="Montserrat"/>
              </a:rPr>
              <a:t>https://ieeexplore.ieee.org/document/10695286 </a:t>
            </a:r>
          </a:p>
          <a:p>
            <a:pPr algn="just" marL="622733" indent="-311366" lvl="1">
              <a:lnSpc>
                <a:spcPts val="4038"/>
              </a:lnSpc>
              <a:buFont typeface="Arial"/>
              <a:buChar char="•"/>
            </a:pPr>
            <a:r>
              <a:rPr lang="en-US" sz="2884">
                <a:solidFill>
                  <a:srgbClr val="000000"/>
                </a:solidFill>
                <a:latin typeface="Montserrat"/>
                <a:ea typeface="Montserrat"/>
                <a:cs typeface="Montserrat"/>
                <a:sym typeface="Montserrat"/>
              </a:rPr>
              <a:t>https://doi.org/10.3390/economies12010011</a:t>
            </a:r>
          </a:p>
          <a:p>
            <a:pPr algn="just" marL="622733" indent="-311366" lvl="1">
              <a:lnSpc>
                <a:spcPts val="4038"/>
              </a:lnSpc>
              <a:buFont typeface="Arial"/>
              <a:buChar char="•"/>
            </a:pPr>
            <a:r>
              <a:rPr lang="en-US" sz="2884">
                <a:solidFill>
                  <a:srgbClr val="000000"/>
                </a:solidFill>
                <a:latin typeface="Montserrat"/>
                <a:ea typeface="Montserrat"/>
                <a:cs typeface="Montserrat"/>
                <a:sym typeface="Montserrat"/>
              </a:rPr>
              <a:t>https://www.imf.org/en/Data</a:t>
            </a:r>
          </a:p>
          <a:p>
            <a:pPr algn="just" marL="622733" indent="-311366" lvl="1">
              <a:lnSpc>
                <a:spcPts val="4038"/>
              </a:lnSpc>
              <a:buFont typeface="Arial"/>
              <a:buChar char="•"/>
            </a:pPr>
            <a:r>
              <a:rPr lang="en-US" sz="2884">
                <a:solidFill>
                  <a:srgbClr val="000000"/>
                </a:solidFill>
                <a:latin typeface="Montserrat"/>
                <a:ea typeface="Montserrat"/>
                <a:cs typeface="Montserrat"/>
                <a:sym typeface="Montserrat"/>
              </a:rPr>
              <a:t>http://dx.doi.org/10.1109/ICRITO51393.2021.9596527</a:t>
            </a:r>
          </a:p>
          <a:p>
            <a:pPr algn="just" marL="622733" indent="-311366" lvl="1">
              <a:lnSpc>
                <a:spcPts val="4038"/>
              </a:lnSpc>
              <a:buFont typeface="Arial"/>
              <a:buChar char="•"/>
            </a:pPr>
            <a:r>
              <a:rPr lang="en-US" sz="2884">
                <a:solidFill>
                  <a:srgbClr val="000000"/>
                </a:solidFill>
                <a:latin typeface="Montserrat"/>
                <a:ea typeface="Montserrat"/>
                <a:cs typeface="Montserrat"/>
                <a:sym typeface="Montserrat"/>
              </a:rPr>
              <a:t>https://ceur-ws.org/Vol-3680/S3Paper1.pdf</a:t>
            </a:r>
          </a:p>
          <a:p>
            <a:pPr algn="just" marL="622733" indent="-311366" lvl="1">
              <a:lnSpc>
                <a:spcPts val="4038"/>
              </a:lnSpc>
              <a:buFont typeface="Arial"/>
              <a:buChar char="•"/>
            </a:pPr>
            <a:r>
              <a:rPr lang="en-US" sz="2884">
                <a:solidFill>
                  <a:srgbClr val="000000"/>
                </a:solidFill>
                <a:latin typeface="Montserrat"/>
                <a:ea typeface="Montserrat"/>
                <a:cs typeface="Montserrat"/>
                <a:sym typeface="Montserrat"/>
              </a:rPr>
              <a:t>https://www.iamo.de/fileadmin/user_upload/dp183.pdf</a:t>
            </a:r>
          </a:p>
          <a:p>
            <a:pPr algn="just" marL="622733" indent="-311366" lvl="1">
              <a:lnSpc>
                <a:spcPts val="4038"/>
              </a:lnSpc>
              <a:buFont typeface="Arial"/>
              <a:buChar char="•"/>
            </a:pPr>
            <a:r>
              <a:rPr lang="en-US" sz="2884">
                <a:solidFill>
                  <a:srgbClr val="000000"/>
                </a:solidFill>
                <a:latin typeface="Montserrat"/>
                <a:ea typeface="Montserrat"/>
                <a:cs typeface="Montserrat"/>
                <a:sym typeface="Montserrat"/>
              </a:rPr>
              <a:t>https://data.humdata.org/dataset/?dataseries_name=WFP+-+Food+Prices</a:t>
            </a:r>
          </a:p>
          <a:p>
            <a:pPr algn="just" marL="622733" indent="-311366" lvl="1">
              <a:lnSpc>
                <a:spcPts val="4038"/>
              </a:lnSpc>
              <a:buFont typeface="Arial"/>
              <a:buChar char="•"/>
            </a:pPr>
            <a:r>
              <a:rPr lang="en-US" sz="2884">
                <a:solidFill>
                  <a:srgbClr val="000000"/>
                </a:solidFill>
                <a:latin typeface="Montserrat"/>
                <a:ea typeface="Montserrat"/>
                <a:cs typeface="Montserrat"/>
                <a:sym typeface="Montserrat"/>
              </a:rPr>
              <a:t>https://hapi.humdata.org </a:t>
            </a:r>
          </a:p>
          <a:p>
            <a:pPr algn="just" marL="622733" indent="-311366" lvl="1">
              <a:lnSpc>
                <a:spcPts val="4038"/>
              </a:lnSpc>
              <a:buFont typeface="Arial"/>
              <a:buChar char="•"/>
            </a:pPr>
            <a:r>
              <a:rPr lang="en-US" sz="2884">
                <a:solidFill>
                  <a:srgbClr val="000000"/>
                </a:solidFill>
                <a:latin typeface="Montserrat"/>
                <a:ea typeface="Montserrat"/>
                <a:cs typeface="Montserrat"/>
                <a:sym typeface="Montserrat"/>
              </a:rPr>
              <a:t>https://databank.worldbank.org/source/food-prices-for-nutrition</a:t>
            </a:r>
          </a:p>
          <a:p>
            <a:pPr algn="just" marL="622733" indent="-311366" lvl="1">
              <a:lnSpc>
                <a:spcPts val="4038"/>
              </a:lnSpc>
              <a:buFont typeface="Arial"/>
              <a:buChar char="•"/>
            </a:pPr>
            <a:r>
              <a:rPr lang="en-US" sz="2884">
                <a:solidFill>
                  <a:srgbClr val="000000"/>
                </a:solidFill>
                <a:latin typeface="Montserrat"/>
                <a:ea typeface="Montserrat"/>
                <a:cs typeface="Montserrat"/>
                <a:sym typeface="Montserrat"/>
              </a:rPr>
              <a:t>https://lintar.untar.ac.id/repository/penelitian/buktipenelitian_10805001_4A200524135353.pdf</a:t>
            </a:r>
          </a:p>
          <a:p>
            <a:pPr algn="just" marL="622733" indent="-311366" lvl="1">
              <a:lnSpc>
                <a:spcPts val="4038"/>
              </a:lnSpc>
              <a:buFont typeface="Arial"/>
              <a:buChar char="•"/>
            </a:pPr>
            <a:r>
              <a:rPr lang="en-US" sz="2884">
                <a:solidFill>
                  <a:srgbClr val="000000"/>
                </a:solidFill>
                <a:latin typeface="Montserrat"/>
                <a:ea typeface="Montserrat"/>
                <a:cs typeface="Montserrat"/>
                <a:sym typeface="Montserrat"/>
              </a:rPr>
              <a:t> https://github.com/HercoZauZau/Dumbanengue  </a:t>
            </a:r>
          </a:p>
          <a:p>
            <a:pPr algn="just">
              <a:lnSpc>
                <a:spcPts val="4038"/>
              </a:lnSpc>
            </a:pPr>
          </a:p>
        </p:txBody>
      </p:sp>
      <p:sp>
        <p:nvSpPr>
          <p:cNvPr name="Freeform 6" id="6"/>
          <p:cNvSpPr/>
          <p:nvPr/>
        </p:nvSpPr>
        <p:spPr>
          <a:xfrm flipH="false" flipV="false" rot="0">
            <a:off x="14815458" y="2592119"/>
            <a:ext cx="3088113" cy="3088113"/>
          </a:xfrm>
          <a:custGeom>
            <a:avLst/>
            <a:gdLst/>
            <a:ahLst/>
            <a:cxnLst/>
            <a:rect r="r" b="b" t="t" l="l"/>
            <a:pathLst>
              <a:path h="3088113" w="3088113">
                <a:moveTo>
                  <a:pt x="0" y="0"/>
                </a:moveTo>
                <a:lnTo>
                  <a:pt x="3088112" y="0"/>
                </a:lnTo>
                <a:lnTo>
                  <a:pt x="3088112" y="3088113"/>
                </a:lnTo>
                <a:lnTo>
                  <a:pt x="0" y="3088113"/>
                </a:lnTo>
                <a:lnTo>
                  <a:pt x="0" y="0"/>
                </a:lnTo>
                <a:close/>
              </a:path>
            </a:pathLst>
          </a:custGeom>
          <a:blipFill>
            <a:blip r:embed="rId4"/>
            <a:stretch>
              <a:fillRect l="0" t="0" r="0" b="0"/>
            </a:stretch>
          </a:blipFill>
        </p:spPr>
      </p:sp>
      <p:sp>
        <p:nvSpPr>
          <p:cNvPr name="TextBox 7" id="7"/>
          <p:cNvSpPr txBox="true"/>
          <p:nvPr/>
        </p:nvSpPr>
        <p:spPr>
          <a:xfrm rot="0">
            <a:off x="891181" y="9265655"/>
            <a:ext cx="2475295" cy="356235"/>
          </a:xfrm>
          <a:prstGeom prst="rect">
            <a:avLst/>
          </a:prstGeom>
        </p:spPr>
        <p:txBody>
          <a:bodyPr anchor="t" rtlCol="false" tIns="0" lIns="0" bIns="0" rIns="0">
            <a:spAutoFit/>
          </a:bodyPr>
          <a:lstStyle/>
          <a:p>
            <a:pPr algn="just">
              <a:lnSpc>
                <a:spcPts val="2940"/>
              </a:lnSpc>
            </a:pPr>
            <a:r>
              <a:rPr lang="en-US" sz="2100">
                <a:solidFill>
                  <a:srgbClr val="000000"/>
                </a:solidFill>
                <a:latin typeface="Montserrat"/>
                <a:ea typeface="Montserrat"/>
                <a:cs typeface="Montserrat"/>
                <a:sym typeface="Montserrat"/>
              </a:rPr>
              <a:t>13</a:t>
            </a:r>
          </a:p>
        </p:txBody>
      </p:sp>
      <p:sp>
        <p:nvSpPr>
          <p:cNvPr name="TextBox 8" id="8"/>
          <p:cNvSpPr txBox="true"/>
          <p:nvPr/>
        </p:nvSpPr>
        <p:spPr>
          <a:xfrm rot="0">
            <a:off x="891181" y="672465"/>
            <a:ext cx="6134472" cy="656590"/>
          </a:xfrm>
          <a:prstGeom prst="rect">
            <a:avLst/>
          </a:prstGeom>
        </p:spPr>
        <p:txBody>
          <a:bodyPr anchor="t" rtlCol="false" tIns="0" lIns="0" bIns="0" rIns="0">
            <a:spAutoFit/>
          </a:bodyPr>
          <a:lstStyle/>
          <a:p>
            <a:pPr algn="l">
              <a:lnSpc>
                <a:spcPts val="2660"/>
              </a:lnSpc>
            </a:pPr>
            <a:r>
              <a:rPr lang="en-US" sz="1900" spc="239">
                <a:solidFill>
                  <a:srgbClr val="000000"/>
                </a:solidFill>
                <a:latin typeface="Montserrat"/>
                <a:ea typeface="Montserrat"/>
                <a:cs typeface="Montserrat"/>
                <a:sym typeface="Montserrat"/>
              </a:rPr>
              <a:t>REFERENCES</a:t>
            </a:r>
          </a:p>
          <a:p>
            <a:pPr algn="l">
              <a:lnSpc>
                <a:spcPts val="2660"/>
              </a:lnSpc>
            </a:pPr>
          </a:p>
        </p:txBody>
      </p:sp>
      <p:sp>
        <p:nvSpPr>
          <p:cNvPr name="TextBox 9" id="9"/>
          <p:cNvSpPr txBox="true"/>
          <p:nvPr/>
        </p:nvSpPr>
        <p:spPr>
          <a:xfrm rot="0">
            <a:off x="6151525" y="9298675"/>
            <a:ext cx="6134472" cy="306705"/>
          </a:xfrm>
          <a:prstGeom prst="rect">
            <a:avLst/>
          </a:prstGeom>
        </p:spPr>
        <p:txBody>
          <a:bodyPr anchor="t" rtlCol="false" tIns="0" lIns="0" bIns="0" rIns="0">
            <a:spAutoFit/>
          </a:bodyPr>
          <a:lstStyle/>
          <a:p>
            <a:pPr algn="ctr">
              <a:lnSpc>
                <a:spcPts val="2520"/>
              </a:lnSpc>
            </a:pPr>
            <a:r>
              <a:rPr lang="en-US" sz="1800" spc="226">
                <a:solidFill>
                  <a:srgbClr val="000000"/>
                </a:solidFill>
                <a:latin typeface="Montserrat"/>
                <a:ea typeface="Montserrat"/>
                <a:cs typeface="Montserrat"/>
                <a:sym typeface="Montserrat"/>
              </a:rPr>
              <a:t>CSCI 409</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AutoShape 2" id="2"/>
          <p:cNvSpPr/>
          <p:nvPr/>
        </p:nvSpPr>
        <p:spPr>
          <a:xfrm rot="1980">
            <a:off x="879182" y="1184278"/>
            <a:ext cx="16529635" cy="0"/>
          </a:xfrm>
          <a:prstGeom prst="line">
            <a:avLst/>
          </a:prstGeom>
          <a:ln cap="flat" w="19050">
            <a:solidFill>
              <a:srgbClr val="000000"/>
            </a:solidFill>
            <a:prstDash val="solid"/>
            <a:headEnd type="none" len="sm" w="sm"/>
            <a:tailEnd type="none" len="sm" w="sm"/>
          </a:ln>
        </p:spPr>
      </p:sp>
      <p:sp>
        <p:nvSpPr>
          <p:cNvPr name="Freeform 3" id="3"/>
          <p:cNvSpPr/>
          <p:nvPr/>
        </p:nvSpPr>
        <p:spPr>
          <a:xfrm flipH="false" flipV="false" rot="0">
            <a:off x="14988287" y="5798247"/>
            <a:ext cx="3299713" cy="3299713"/>
          </a:xfrm>
          <a:custGeom>
            <a:avLst/>
            <a:gdLst/>
            <a:ahLst/>
            <a:cxnLst/>
            <a:rect r="r" b="b" t="t" l="l"/>
            <a:pathLst>
              <a:path h="3299713" w="3299713">
                <a:moveTo>
                  <a:pt x="0" y="0"/>
                </a:moveTo>
                <a:lnTo>
                  <a:pt x="3299713" y="0"/>
                </a:lnTo>
                <a:lnTo>
                  <a:pt x="3299713" y="3299713"/>
                </a:lnTo>
                <a:lnTo>
                  <a:pt x="0" y="3299713"/>
                </a:lnTo>
                <a:lnTo>
                  <a:pt x="0" y="0"/>
                </a:lnTo>
                <a:close/>
              </a:path>
            </a:pathLst>
          </a:custGeom>
          <a:blipFill>
            <a:blip r:embed="rId2"/>
            <a:stretch>
              <a:fillRect l="0" t="0" r="0" b="0"/>
            </a:stretch>
          </a:blipFill>
        </p:spPr>
      </p:sp>
      <p:sp>
        <p:nvSpPr>
          <p:cNvPr name="AutoShape 4" id="4"/>
          <p:cNvSpPr/>
          <p:nvPr/>
        </p:nvSpPr>
        <p:spPr>
          <a:xfrm rot="1980">
            <a:off x="879182" y="9083672"/>
            <a:ext cx="16529635" cy="0"/>
          </a:xfrm>
          <a:prstGeom prst="line">
            <a:avLst/>
          </a:prstGeom>
          <a:ln cap="flat" w="19050">
            <a:solidFill>
              <a:srgbClr val="000000"/>
            </a:solidFill>
            <a:prstDash val="solid"/>
            <a:headEnd type="none" len="sm" w="sm"/>
            <a:tailEnd type="none" len="sm" w="sm"/>
          </a:ln>
        </p:spPr>
      </p:sp>
      <p:sp>
        <p:nvSpPr>
          <p:cNvPr name="Freeform 5" id="5"/>
          <p:cNvSpPr/>
          <p:nvPr/>
        </p:nvSpPr>
        <p:spPr>
          <a:xfrm flipH="false" flipV="false" rot="0">
            <a:off x="17047552" y="9356645"/>
            <a:ext cx="361269" cy="212355"/>
          </a:xfrm>
          <a:custGeom>
            <a:avLst/>
            <a:gdLst/>
            <a:ahLst/>
            <a:cxnLst/>
            <a:rect r="r" b="b" t="t" l="l"/>
            <a:pathLst>
              <a:path h="212355" w="361269">
                <a:moveTo>
                  <a:pt x="0" y="0"/>
                </a:moveTo>
                <a:lnTo>
                  <a:pt x="361270" y="0"/>
                </a:lnTo>
                <a:lnTo>
                  <a:pt x="361270" y="212354"/>
                </a:lnTo>
                <a:lnTo>
                  <a:pt x="0" y="212354"/>
                </a:lnTo>
                <a:lnTo>
                  <a:pt x="0" y="0"/>
                </a:lnTo>
                <a:close/>
              </a:path>
            </a:pathLst>
          </a:custGeom>
          <a:blipFill>
            <a:blip r:embed="rId3">
              <a:extLst>
                <a:ext uri="{96DAC541-7B7A-43D3-8B79-37D633B846F1}">
                  <asvg:svgBlip xmlns:asvg="http://schemas.microsoft.com/office/drawing/2016/SVG/main" r:embed="rId4"/>
                </a:ext>
              </a:extLst>
            </a:blip>
            <a:stretch>
              <a:fillRect l="-39894" t="0" r="0" b="-128909"/>
            </a:stretch>
          </a:blipFill>
        </p:spPr>
      </p:sp>
      <p:sp>
        <p:nvSpPr>
          <p:cNvPr name="TextBox 6" id="6"/>
          <p:cNvSpPr txBox="true"/>
          <p:nvPr/>
        </p:nvSpPr>
        <p:spPr>
          <a:xfrm rot="0">
            <a:off x="1028700" y="2521099"/>
            <a:ext cx="15347314" cy="7183469"/>
          </a:xfrm>
          <a:prstGeom prst="rect">
            <a:avLst/>
          </a:prstGeom>
        </p:spPr>
        <p:txBody>
          <a:bodyPr anchor="t" rtlCol="false" tIns="0" lIns="0" bIns="0" rIns="0">
            <a:spAutoFit/>
          </a:bodyPr>
          <a:lstStyle/>
          <a:p>
            <a:pPr algn="l" marL="615315" indent="-307658" lvl="1">
              <a:lnSpc>
                <a:spcPts val="4474"/>
              </a:lnSpc>
              <a:buFont typeface="Arial"/>
              <a:buChar char="•"/>
            </a:pPr>
            <a:r>
              <a:rPr lang="en-US" sz="2850">
                <a:solidFill>
                  <a:srgbClr val="000000"/>
                </a:solidFill>
                <a:latin typeface="Montserrat"/>
                <a:ea typeface="Montserrat"/>
                <a:cs typeface="Montserrat"/>
                <a:sym typeface="Montserrat"/>
              </a:rPr>
              <a:t>Collect datasets on food prices and relevant economic indicators (inflation rates, GDP in current US dollars, consumer price index, loan interest rates, unemployment rate, exchange rate to the US dollar, GDP growth, share of urban population)</a:t>
            </a:r>
          </a:p>
          <a:p>
            <a:pPr algn="l" marL="615315" indent="-307658" lvl="1">
              <a:lnSpc>
                <a:spcPts val="4474"/>
              </a:lnSpc>
              <a:buFont typeface="Arial"/>
              <a:buChar char="•"/>
            </a:pPr>
            <a:r>
              <a:rPr lang="en-US" sz="2850">
                <a:solidFill>
                  <a:srgbClr val="000000"/>
                </a:solidFill>
                <a:latin typeface="Montserrat"/>
                <a:ea typeface="Montserrat"/>
                <a:cs typeface="Montserrat"/>
                <a:sym typeface="Montserrat"/>
              </a:rPr>
              <a:t>Data preprocessing: clean the collected data to extract relevant information, including food product names, countries and country codes, cities, currency types, longitude, latitude, and more</a:t>
            </a:r>
          </a:p>
          <a:p>
            <a:pPr algn="l" marL="615315" indent="-307658" lvl="1">
              <a:lnSpc>
                <a:spcPts val="4474"/>
              </a:lnSpc>
              <a:buFont typeface="Arial"/>
              <a:buChar char="•"/>
            </a:pPr>
            <a:r>
              <a:rPr lang="en-US" sz="2850">
                <a:solidFill>
                  <a:srgbClr val="000000"/>
                </a:solidFill>
                <a:latin typeface="Montserrat"/>
                <a:ea typeface="Montserrat"/>
                <a:cs typeface="Montserrat"/>
                <a:sym typeface="Montserrat"/>
              </a:rPr>
              <a:t>Develop predictive models using machine learning algorithms, such as  </a:t>
            </a:r>
          </a:p>
          <a:p>
            <a:pPr algn="l">
              <a:lnSpc>
                <a:spcPts val="4474"/>
              </a:lnSpc>
            </a:pPr>
            <a:r>
              <a:rPr lang="en-US" sz="2850">
                <a:solidFill>
                  <a:srgbClr val="000000"/>
                </a:solidFill>
                <a:latin typeface="Montserrat"/>
                <a:ea typeface="Montserrat"/>
                <a:cs typeface="Montserrat"/>
                <a:sym typeface="Montserrat"/>
              </a:rPr>
              <a:t>      </a:t>
            </a:r>
            <a:r>
              <a:rPr lang="en-US" sz="2850">
                <a:solidFill>
                  <a:srgbClr val="000000"/>
                </a:solidFill>
                <a:latin typeface="Montserrat"/>
                <a:ea typeface="Montserrat"/>
                <a:cs typeface="Montserrat"/>
                <a:sym typeface="Montserrat"/>
              </a:rPr>
              <a:t>XGBoost, LightGBM, Prophet, and ARIMA</a:t>
            </a:r>
          </a:p>
          <a:p>
            <a:pPr algn="l" marL="615315" indent="-307658" lvl="1">
              <a:lnSpc>
                <a:spcPts val="4474"/>
              </a:lnSpc>
              <a:buFont typeface="Arial"/>
              <a:buChar char="•"/>
            </a:pPr>
            <a:r>
              <a:rPr lang="en-US" sz="2850">
                <a:solidFill>
                  <a:srgbClr val="000000"/>
                </a:solidFill>
                <a:latin typeface="Montserrat"/>
                <a:ea typeface="Montserrat"/>
                <a:cs typeface="Montserrat"/>
                <a:sym typeface="Montserrat"/>
              </a:rPr>
              <a:t>Monitor model performance</a:t>
            </a:r>
          </a:p>
          <a:p>
            <a:pPr algn="l" marL="615315" indent="-307658" lvl="1">
              <a:lnSpc>
                <a:spcPts val="4474"/>
              </a:lnSpc>
              <a:buFont typeface="Arial"/>
              <a:buChar char="•"/>
            </a:pPr>
            <a:r>
              <a:rPr lang="en-US" sz="2850">
                <a:solidFill>
                  <a:srgbClr val="000000"/>
                </a:solidFill>
                <a:latin typeface="Montserrat"/>
                <a:ea typeface="Montserrat"/>
                <a:cs typeface="Montserrat"/>
                <a:sym typeface="Montserrat"/>
              </a:rPr>
              <a:t>Provide data visualization </a:t>
            </a:r>
          </a:p>
          <a:p>
            <a:pPr algn="l">
              <a:lnSpc>
                <a:spcPts val="3990"/>
              </a:lnSpc>
            </a:pPr>
          </a:p>
          <a:p>
            <a:pPr algn="ctr">
              <a:lnSpc>
                <a:spcPts val="3990"/>
              </a:lnSpc>
              <a:spcBef>
                <a:spcPct val="0"/>
              </a:spcBef>
            </a:pPr>
          </a:p>
        </p:txBody>
      </p:sp>
      <p:sp>
        <p:nvSpPr>
          <p:cNvPr name="TextBox 7" id="7"/>
          <p:cNvSpPr txBox="true"/>
          <p:nvPr/>
        </p:nvSpPr>
        <p:spPr>
          <a:xfrm rot="0">
            <a:off x="891181" y="9265655"/>
            <a:ext cx="2475295" cy="356235"/>
          </a:xfrm>
          <a:prstGeom prst="rect">
            <a:avLst/>
          </a:prstGeom>
        </p:spPr>
        <p:txBody>
          <a:bodyPr anchor="t" rtlCol="false" tIns="0" lIns="0" bIns="0" rIns="0">
            <a:spAutoFit/>
          </a:bodyPr>
          <a:lstStyle/>
          <a:p>
            <a:pPr algn="just">
              <a:lnSpc>
                <a:spcPts val="2940"/>
              </a:lnSpc>
            </a:pPr>
            <a:r>
              <a:rPr lang="en-US" sz="2100">
                <a:solidFill>
                  <a:srgbClr val="000000"/>
                </a:solidFill>
                <a:latin typeface="Montserrat"/>
                <a:ea typeface="Montserrat"/>
                <a:cs typeface="Montserrat"/>
                <a:sym typeface="Montserrat"/>
              </a:rPr>
              <a:t>03</a:t>
            </a:r>
          </a:p>
        </p:txBody>
      </p:sp>
      <p:sp>
        <p:nvSpPr>
          <p:cNvPr name="TextBox 8" id="8"/>
          <p:cNvSpPr txBox="true"/>
          <p:nvPr/>
        </p:nvSpPr>
        <p:spPr>
          <a:xfrm rot="0">
            <a:off x="891181" y="672465"/>
            <a:ext cx="6134472" cy="323215"/>
          </a:xfrm>
          <a:prstGeom prst="rect">
            <a:avLst/>
          </a:prstGeom>
        </p:spPr>
        <p:txBody>
          <a:bodyPr anchor="t" rtlCol="false" tIns="0" lIns="0" bIns="0" rIns="0">
            <a:spAutoFit/>
          </a:bodyPr>
          <a:lstStyle/>
          <a:p>
            <a:pPr algn="l">
              <a:lnSpc>
                <a:spcPts val="2660"/>
              </a:lnSpc>
            </a:pPr>
            <a:r>
              <a:rPr lang="en-US" sz="1900" spc="239">
                <a:solidFill>
                  <a:srgbClr val="000000"/>
                </a:solidFill>
                <a:latin typeface="Montserrat"/>
                <a:ea typeface="Montserrat"/>
                <a:cs typeface="Montserrat"/>
                <a:sym typeface="Montserrat"/>
              </a:rPr>
              <a:t>OBJECTIVES AND GOALS</a:t>
            </a:r>
          </a:p>
        </p:txBody>
      </p:sp>
      <p:sp>
        <p:nvSpPr>
          <p:cNvPr name="TextBox 9" id="9"/>
          <p:cNvSpPr txBox="true"/>
          <p:nvPr/>
        </p:nvSpPr>
        <p:spPr>
          <a:xfrm rot="0">
            <a:off x="6151525" y="9298675"/>
            <a:ext cx="6134472" cy="306705"/>
          </a:xfrm>
          <a:prstGeom prst="rect">
            <a:avLst/>
          </a:prstGeom>
        </p:spPr>
        <p:txBody>
          <a:bodyPr anchor="t" rtlCol="false" tIns="0" lIns="0" bIns="0" rIns="0">
            <a:spAutoFit/>
          </a:bodyPr>
          <a:lstStyle/>
          <a:p>
            <a:pPr algn="ctr">
              <a:lnSpc>
                <a:spcPts val="2520"/>
              </a:lnSpc>
            </a:pPr>
            <a:r>
              <a:rPr lang="en-US" sz="1800" spc="226">
                <a:solidFill>
                  <a:srgbClr val="000000"/>
                </a:solidFill>
                <a:latin typeface="Montserrat"/>
                <a:ea typeface="Montserrat"/>
                <a:cs typeface="Montserrat"/>
                <a:sym typeface="Montserrat"/>
              </a:rPr>
              <a:t>CSCI 409</a:t>
            </a:r>
          </a:p>
        </p:txBody>
      </p:sp>
      <p:sp>
        <p:nvSpPr>
          <p:cNvPr name="TextBox 10" id="10"/>
          <p:cNvSpPr txBox="true"/>
          <p:nvPr/>
        </p:nvSpPr>
        <p:spPr>
          <a:xfrm rot="0">
            <a:off x="5647299" y="1455337"/>
            <a:ext cx="6470055" cy="828042"/>
          </a:xfrm>
          <a:prstGeom prst="rect">
            <a:avLst/>
          </a:prstGeom>
        </p:spPr>
        <p:txBody>
          <a:bodyPr anchor="t" rtlCol="false" tIns="0" lIns="0" bIns="0" rIns="0">
            <a:spAutoFit/>
          </a:bodyPr>
          <a:lstStyle/>
          <a:p>
            <a:pPr algn="ctr">
              <a:lnSpc>
                <a:spcPts val="6859"/>
              </a:lnSpc>
              <a:spcBef>
                <a:spcPct val="0"/>
              </a:spcBef>
            </a:pPr>
            <a:r>
              <a:rPr lang="en-US" sz="4899">
                <a:solidFill>
                  <a:srgbClr val="000000"/>
                </a:solidFill>
                <a:latin typeface="Montserrat"/>
                <a:ea typeface="Montserrat"/>
                <a:cs typeface="Montserrat"/>
                <a:sym typeface="Montserrat"/>
              </a:rPr>
              <a:t>Objectives and goals</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AutoShape 2" id="2"/>
          <p:cNvSpPr/>
          <p:nvPr/>
        </p:nvSpPr>
        <p:spPr>
          <a:xfrm rot="1980">
            <a:off x="879182" y="1184278"/>
            <a:ext cx="16529635" cy="0"/>
          </a:xfrm>
          <a:prstGeom prst="line">
            <a:avLst/>
          </a:prstGeom>
          <a:ln cap="flat" w="19050">
            <a:solidFill>
              <a:srgbClr val="000000"/>
            </a:solidFill>
            <a:prstDash val="solid"/>
            <a:headEnd type="none" len="sm" w="sm"/>
            <a:tailEnd type="none" len="sm" w="sm"/>
          </a:ln>
        </p:spPr>
      </p:sp>
      <p:sp>
        <p:nvSpPr>
          <p:cNvPr name="AutoShape 3" id="3"/>
          <p:cNvSpPr/>
          <p:nvPr/>
        </p:nvSpPr>
        <p:spPr>
          <a:xfrm rot="1980">
            <a:off x="879182" y="9083672"/>
            <a:ext cx="16529635" cy="0"/>
          </a:xfrm>
          <a:prstGeom prst="line">
            <a:avLst/>
          </a:prstGeom>
          <a:ln cap="flat" w="19050">
            <a:solidFill>
              <a:srgbClr val="000000"/>
            </a:solidFill>
            <a:prstDash val="solid"/>
            <a:headEnd type="none" len="sm" w="sm"/>
            <a:tailEnd type="none" len="sm" w="sm"/>
          </a:ln>
        </p:spPr>
      </p:sp>
      <p:sp>
        <p:nvSpPr>
          <p:cNvPr name="Freeform 4" id="4"/>
          <p:cNvSpPr/>
          <p:nvPr/>
        </p:nvSpPr>
        <p:spPr>
          <a:xfrm flipH="false" flipV="false" rot="0">
            <a:off x="17047552" y="9356645"/>
            <a:ext cx="361269" cy="212355"/>
          </a:xfrm>
          <a:custGeom>
            <a:avLst/>
            <a:gdLst/>
            <a:ahLst/>
            <a:cxnLst/>
            <a:rect r="r" b="b" t="t" l="l"/>
            <a:pathLst>
              <a:path h="212355" w="361269">
                <a:moveTo>
                  <a:pt x="0" y="0"/>
                </a:moveTo>
                <a:lnTo>
                  <a:pt x="361270" y="0"/>
                </a:lnTo>
                <a:lnTo>
                  <a:pt x="361270" y="212354"/>
                </a:lnTo>
                <a:lnTo>
                  <a:pt x="0" y="212354"/>
                </a:lnTo>
                <a:lnTo>
                  <a:pt x="0" y="0"/>
                </a:lnTo>
                <a:close/>
              </a:path>
            </a:pathLst>
          </a:custGeom>
          <a:blipFill>
            <a:blip r:embed="rId2">
              <a:extLst>
                <a:ext uri="{96DAC541-7B7A-43D3-8B79-37D633B846F1}">
                  <asvg:svgBlip xmlns:asvg="http://schemas.microsoft.com/office/drawing/2016/SVG/main" r:embed="rId3"/>
                </a:ext>
              </a:extLst>
            </a:blip>
            <a:stretch>
              <a:fillRect l="-39894" t="0" r="0" b="-128909"/>
            </a:stretch>
          </a:blipFill>
        </p:spPr>
      </p:sp>
      <p:sp>
        <p:nvSpPr>
          <p:cNvPr name="TextBox 5" id="5"/>
          <p:cNvSpPr txBox="true"/>
          <p:nvPr/>
        </p:nvSpPr>
        <p:spPr>
          <a:xfrm rot="0">
            <a:off x="297481" y="2539975"/>
            <a:ext cx="15055343" cy="6665727"/>
          </a:xfrm>
          <a:prstGeom prst="rect">
            <a:avLst/>
          </a:prstGeom>
        </p:spPr>
        <p:txBody>
          <a:bodyPr anchor="t" rtlCol="false" tIns="0" lIns="0" bIns="0" rIns="0">
            <a:spAutoFit/>
          </a:bodyPr>
          <a:lstStyle/>
          <a:p>
            <a:pPr algn="l" marL="549471" indent="-274736" lvl="1">
              <a:lnSpc>
                <a:spcPts val="4097"/>
              </a:lnSpc>
              <a:buFont typeface="Arial"/>
              <a:buChar char="•"/>
            </a:pPr>
            <a:r>
              <a:rPr lang="en-US" sz="2545">
                <a:solidFill>
                  <a:srgbClr val="000000"/>
                </a:solidFill>
                <a:latin typeface="Montserrat"/>
                <a:ea typeface="Montserrat"/>
                <a:cs typeface="Montserrat"/>
                <a:sym typeface="Montserrat"/>
              </a:rPr>
              <a:t>Data collection: </a:t>
            </a:r>
          </a:p>
          <a:p>
            <a:pPr algn="l" marL="1098943" indent="-366314" lvl="2">
              <a:lnSpc>
                <a:spcPts val="4097"/>
              </a:lnSpc>
              <a:buFont typeface="Arial"/>
              <a:buChar char="⚬"/>
            </a:pPr>
            <a:r>
              <a:rPr lang="en-US" sz="2545">
                <a:solidFill>
                  <a:srgbClr val="000000"/>
                </a:solidFill>
                <a:latin typeface="Montserrat"/>
                <a:ea typeface="Montserrat"/>
                <a:cs typeface="Montserrat"/>
                <a:sym typeface="Montserrat"/>
              </a:rPr>
              <a:t>Gathered global product price data (~600,401 entries);</a:t>
            </a:r>
          </a:p>
          <a:p>
            <a:pPr algn="l" marL="1098943" indent="-366314" lvl="2">
              <a:lnSpc>
                <a:spcPts val="4097"/>
              </a:lnSpc>
              <a:buFont typeface="Arial"/>
              <a:buChar char="⚬"/>
            </a:pPr>
            <a:r>
              <a:rPr lang="en-US" sz="2545">
                <a:solidFill>
                  <a:srgbClr val="000000"/>
                </a:solidFill>
                <a:latin typeface="Montserrat"/>
                <a:ea typeface="Montserrat"/>
                <a:cs typeface="Montserrat"/>
                <a:sym typeface="Montserrat"/>
              </a:rPr>
              <a:t>Collected inflation statistics across countries;</a:t>
            </a:r>
          </a:p>
          <a:p>
            <a:pPr algn="l" marL="549471" indent="-274736" lvl="1">
              <a:lnSpc>
                <a:spcPts val="4097"/>
              </a:lnSpc>
              <a:buFont typeface="Arial"/>
              <a:buChar char="•"/>
            </a:pPr>
            <a:r>
              <a:rPr lang="en-US" sz="2545">
                <a:solidFill>
                  <a:srgbClr val="000000"/>
                </a:solidFill>
                <a:latin typeface="Montserrat"/>
                <a:ea typeface="Montserrat"/>
                <a:cs typeface="Montserrat"/>
                <a:sym typeface="Montserrat"/>
              </a:rPr>
              <a:t>Data pre-processing: </a:t>
            </a:r>
          </a:p>
          <a:p>
            <a:pPr algn="l" marL="1098943" indent="-366314" lvl="2">
              <a:lnSpc>
                <a:spcPts val="4097"/>
              </a:lnSpc>
              <a:buFont typeface="Arial"/>
              <a:buChar char="⚬"/>
            </a:pPr>
            <a:r>
              <a:rPr lang="en-US" sz="2545">
                <a:solidFill>
                  <a:srgbClr val="000000"/>
                </a:solidFill>
                <a:latin typeface="Montserrat"/>
                <a:ea typeface="Montserrat"/>
                <a:cs typeface="Montserrat"/>
                <a:sym typeface="Montserrat"/>
              </a:rPr>
              <a:t>Cleaned and deduplicated dataset (20,000 quarterly records);</a:t>
            </a:r>
          </a:p>
          <a:p>
            <a:pPr algn="l" marL="1098943" indent="-366314" lvl="2">
              <a:lnSpc>
                <a:spcPts val="4097"/>
              </a:lnSpc>
              <a:buFont typeface="Arial"/>
              <a:buChar char="⚬"/>
            </a:pPr>
            <a:r>
              <a:rPr lang="en-US" sz="2545">
                <a:solidFill>
                  <a:srgbClr val="000000"/>
                </a:solidFill>
                <a:latin typeface="Montserrat"/>
                <a:ea typeface="Montserrat"/>
                <a:cs typeface="Montserrat"/>
                <a:sym typeface="Montserrat"/>
              </a:rPr>
              <a:t>Perf</a:t>
            </a:r>
            <a:r>
              <a:rPr lang="en-US" sz="2545">
                <a:solidFill>
                  <a:srgbClr val="000000"/>
                </a:solidFill>
                <a:latin typeface="Montserrat"/>
                <a:ea typeface="Montserrat"/>
                <a:cs typeface="Montserrat"/>
                <a:sym typeface="Montserrat"/>
              </a:rPr>
              <a:t>ormed basic normalization;</a:t>
            </a:r>
          </a:p>
          <a:p>
            <a:pPr algn="l" marL="549471" indent="-274736" lvl="1">
              <a:lnSpc>
                <a:spcPts val="4097"/>
              </a:lnSpc>
              <a:buFont typeface="Arial"/>
              <a:buChar char="•"/>
            </a:pPr>
            <a:r>
              <a:rPr lang="en-US" sz="2545">
                <a:solidFill>
                  <a:srgbClr val="000000"/>
                </a:solidFill>
                <a:latin typeface="Montserrat"/>
                <a:ea typeface="Montserrat"/>
                <a:cs typeface="Montserrat"/>
                <a:sym typeface="Montserrat"/>
              </a:rPr>
              <a:t>Data visualization:</a:t>
            </a:r>
          </a:p>
          <a:p>
            <a:pPr algn="l" marL="1098943" indent="-366314" lvl="2">
              <a:lnSpc>
                <a:spcPts val="4097"/>
              </a:lnSpc>
              <a:buFont typeface="Arial"/>
              <a:buChar char="⚬"/>
            </a:pPr>
            <a:r>
              <a:rPr lang="en-US" sz="2545">
                <a:solidFill>
                  <a:srgbClr val="000000"/>
                </a:solidFill>
                <a:latin typeface="Montserrat"/>
                <a:ea typeface="Montserrat"/>
                <a:cs typeface="Montserrat"/>
                <a:sym typeface="Montserrat"/>
              </a:rPr>
              <a:t>Created interactive dashboards for insights;</a:t>
            </a:r>
          </a:p>
          <a:p>
            <a:pPr algn="l" marL="549471" indent="-274736" lvl="1">
              <a:lnSpc>
                <a:spcPts val="4097"/>
              </a:lnSpc>
              <a:buFont typeface="Arial"/>
              <a:buChar char="•"/>
            </a:pPr>
            <a:r>
              <a:rPr lang="en-US" sz="2545">
                <a:solidFill>
                  <a:srgbClr val="000000"/>
                </a:solidFill>
                <a:latin typeface="Montserrat"/>
                <a:ea typeface="Montserrat"/>
                <a:cs typeface="Montserrat"/>
                <a:sym typeface="Montserrat"/>
              </a:rPr>
              <a:t>Machine Learning Framework:</a:t>
            </a:r>
          </a:p>
          <a:p>
            <a:pPr algn="l" marL="1098943" indent="-366314" lvl="2">
              <a:lnSpc>
                <a:spcPts val="4097"/>
              </a:lnSpc>
              <a:buFont typeface="Arial"/>
              <a:buChar char="⚬"/>
            </a:pPr>
            <a:r>
              <a:rPr lang="en-US" sz="2545">
                <a:solidFill>
                  <a:srgbClr val="000000"/>
                </a:solidFill>
                <a:latin typeface="Montserrat"/>
                <a:ea typeface="Montserrat"/>
                <a:cs typeface="Montserrat"/>
                <a:sym typeface="Montserrat"/>
              </a:rPr>
              <a:t>Predicted food prices using macroeconomic indicators (inflation, GDP, urban population);</a:t>
            </a:r>
          </a:p>
          <a:p>
            <a:pPr algn="l" marL="1098943" indent="-366314" lvl="2">
              <a:lnSpc>
                <a:spcPts val="4097"/>
              </a:lnSpc>
              <a:buFont typeface="Arial"/>
              <a:buChar char="⚬"/>
            </a:pPr>
            <a:r>
              <a:rPr lang="en-US" sz="2545">
                <a:solidFill>
                  <a:srgbClr val="000000"/>
                </a:solidFill>
                <a:latin typeface="Montserrat"/>
                <a:ea typeface="Montserrat"/>
                <a:cs typeface="Montserrat"/>
                <a:sym typeface="Montserrat"/>
              </a:rPr>
              <a:t>Algorithms used: XGBoost, LightGBM, Prophet, N-BEATS</a:t>
            </a:r>
            <a:r>
              <a:rPr lang="en-US" sz="2545">
                <a:solidFill>
                  <a:srgbClr val="000000"/>
                </a:solidFill>
                <a:latin typeface="Montserrat"/>
                <a:ea typeface="Montserrat"/>
                <a:cs typeface="Montserrat"/>
                <a:sym typeface="Montserrat"/>
              </a:rPr>
              <a:t>;</a:t>
            </a:r>
          </a:p>
          <a:p>
            <a:pPr algn="ctr">
              <a:lnSpc>
                <a:spcPts val="4258"/>
              </a:lnSpc>
            </a:pPr>
          </a:p>
        </p:txBody>
      </p:sp>
      <p:sp>
        <p:nvSpPr>
          <p:cNvPr name="Freeform 6" id="6"/>
          <p:cNvSpPr/>
          <p:nvPr/>
        </p:nvSpPr>
        <p:spPr>
          <a:xfrm flipH="false" flipV="false" rot="0">
            <a:off x="879184" y="1389065"/>
            <a:ext cx="3624108" cy="1046134"/>
          </a:xfrm>
          <a:custGeom>
            <a:avLst/>
            <a:gdLst/>
            <a:ahLst/>
            <a:cxnLst/>
            <a:rect r="r" b="b" t="t" l="l"/>
            <a:pathLst>
              <a:path h="1046134" w="3624108">
                <a:moveTo>
                  <a:pt x="0" y="0"/>
                </a:moveTo>
                <a:lnTo>
                  <a:pt x="3624107" y="0"/>
                </a:lnTo>
                <a:lnTo>
                  <a:pt x="3624107" y="1046135"/>
                </a:lnTo>
                <a:lnTo>
                  <a:pt x="0" y="1046135"/>
                </a:lnTo>
                <a:lnTo>
                  <a:pt x="0" y="0"/>
                </a:lnTo>
                <a:close/>
              </a:path>
            </a:pathLst>
          </a:custGeom>
          <a:blipFill>
            <a:blip r:embed="rId4"/>
            <a:stretch>
              <a:fillRect l="0" t="0" r="0" b="0"/>
            </a:stretch>
          </a:blipFill>
        </p:spPr>
      </p:sp>
      <p:sp>
        <p:nvSpPr>
          <p:cNvPr name="Freeform 7" id="7"/>
          <p:cNvSpPr/>
          <p:nvPr/>
        </p:nvSpPr>
        <p:spPr>
          <a:xfrm flipH="false" flipV="false" rot="0">
            <a:off x="15576765" y="6819054"/>
            <a:ext cx="2299636" cy="2121688"/>
          </a:xfrm>
          <a:custGeom>
            <a:avLst/>
            <a:gdLst/>
            <a:ahLst/>
            <a:cxnLst/>
            <a:rect r="r" b="b" t="t" l="l"/>
            <a:pathLst>
              <a:path h="2121688" w="2299636">
                <a:moveTo>
                  <a:pt x="0" y="0"/>
                </a:moveTo>
                <a:lnTo>
                  <a:pt x="2299636" y="0"/>
                </a:lnTo>
                <a:lnTo>
                  <a:pt x="2299636" y="2121688"/>
                </a:lnTo>
                <a:lnTo>
                  <a:pt x="0" y="2121688"/>
                </a:lnTo>
                <a:lnTo>
                  <a:pt x="0" y="0"/>
                </a:lnTo>
                <a:close/>
              </a:path>
            </a:pathLst>
          </a:custGeom>
          <a:blipFill>
            <a:blip r:embed="rId5"/>
            <a:stretch>
              <a:fillRect l="0" t="0" r="0" b="0"/>
            </a:stretch>
          </a:blipFill>
        </p:spPr>
      </p:sp>
      <p:sp>
        <p:nvSpPr>
          <p:cNvPr name="Freeform 8" id="8"/>
          <p:cNvSpPr/>
          <p:nvPr/>
        </p:nvSpPr>
        <p:spPr>
          <a:xfrm flipH="false" flipV="false" rot="0">
            <a:off x="11479378" y="2982041"/>
            <a:ext cx="6568507" cy="3325307"/>
          </a:xfrm>
          <a:custGeom>
            <a:avLst/>
            <a:gdLst/>
            <a:ahLst/>
            <a:cxnLst/>
            <a:rect r="r" b="b" t="t" l="l"/>
            <a:pathLst>
              <a:path h="3325307" w="6568507">
                <a:moveTo>
                  <a:pt x="0" y="0"/>
                </a:moveTo>
                <a:lnTo>
                  <a:pt x="6568507" y="0"/>
                </a:lnTo>
                <a:lnTo>
                  <a:pt x="6568507" y="3325307"/>
                </a:lnTo>
                <a:lnTo>
                  <a:pt x="0" y="3325307"/>
                </a:lnTo>
                <a:lnTo>
                  <a:pt x="0" y="0"/>
                </a:lnTo>
                <a:close/>
              </a:path>
            </a:pathLst>
          </a:custGeom>
          <a:blipFill>
            <a:blip r:embed="rId6"/>
            <a:stretch>
              <a:fillRect l="0" t="0" r="0" b="0"/>
            </a:stretch>
          </a:blipFill>
        </p:spPr>
      </p:sp>
      <p:sp>
        <p:nvSpPr>
          <p:cNvPr name="TextBox 9" id="9"/>
          <p:cNvSpPr txBox="true"/>
          <p:nvPr/>
        </p:nvSpPr>
        <p:spPr>
          <a:xfrm rot="0">
            <a:off x="891181" y="9265655"/>
            <a:ext cx="2475295" cy="356235"/>
          </a:xfrm>
          <a:prstGeom prst="rect">
            <a:avLst/>
          </a:prstGeom>
        </p:spPr>
        <p:txBody>
          <a:bodyPr anchor="t" rtlCol="false" tIns="0" lIns="0" bIns="0" rIns="0">
            <a:spAutoFit/>
          </a:bodyPr>
          <a:lstStyle/>
          <a:p>
            <a:pPr algn="just">
              <a:lnSpc>
                <a:spcPts val="2940"/>
              </a:lnSpc>
            </a:pPr>
            <a:r>
              <a:rPr lang="en-US" sz="2100">
                <a:solidFill>
                  <a:srgbClr val="000000"/>
                </a:solidFill>
                <a:latin typeface="Montserrat"/>
                <a:ea typeface="Montserrat"/>
                <a:cs typeface="Montserrat"/>
                <a:sym typeface="Montserrat"/>
              </a:rPr>
              <a:t>04</a:t>
            </a:r>
          </a:p>
        </p:txBody>
      </p:sp>
      <p:sp>
        <p:nvSpPr>
          <p:cNvPr name="TextBox 10" id="10"/>
          <p:cNvSpPr txBox="true"/>
          <p:nvPr/>
        </p:nvSpPr>
        <p:spPr>
          <a:xfrm rot="0">
            <a:off x="891181" y="672465"/>
            <a:ext cx="6134472" cy="323215"/>
          </a:xfrm>
          <a:prstGeom prst="rect">
            <a:avLst/>
          </a:prstGeom>
        </p:spPr>
        <p:txBody>
          <a:bodyPr anchor="t" rtlCol="false" tIns="0" lIns="0" bIns="0" rIns="0">
            <a:spAutoFit/>
          </a:bodyPr>
          <a:lstStyle/>
          <a:p>
            <a:pPr algn="l">
              <a:lnSpc>
                <a:spcPts val="2660"/>
              </a:lnSpc>
            </a:pPr>
            <a:r>
              <a:rPr lang="en-US" sz="1900" spc="239">
                <a:solidFill>
                  <a:srgbClr val="000000"/>
                </a:solidFill>
                <a:latin typeface="Montserrat"/>
                <a:ea typeface="Montserrat"/>
                <a:cs typeface="Montserrat"/>
                <a:sym typeface="Montserrat"/>
              </a:rPr>
              <a:t>DESCRIPTION OF WORK DONE</a:t>
            </a:r>
          </a:p>
        </p:txBody>
      </p:sp>
      <p:sp>
        <p:nvSpPr>
          <p:cNvPr name="TextBox 11" id="11"/>
          <p:cNvSpPr txBox="true"/>
          <p:nvPr/>
        </p:nvSpPr>
        <p:spPr>
          <a:xfrm rot="0">
            <a:off x="6151525" y="9298675"/>
            <a:ext cx="6134472" cy="306705"/>
          </a:xfrm>
          <a:prstGeom prst="rect">
            <a:avLst/>
          </a:prstGeom>
        </p:spPr>
        <p:txBody>
          <a:bodyPr anchor="t" rtlCol="false" tIns="0" lIns="0" bIns="0" rIns="0">
            <a:spAutoFit/>
          </a:bodyPr>
          <a:lstStyle/>
          <a:p>
            <a:pPr algn="ctr">
              <a:lnSpc>
                <a:spcPts val="2520"/>
              </a:lnSpc>
            </a:pPr>
            <a:r>
              <a:rPr lang="en-US" sz="1800" spc="226">
                <a:solidFill>
                  <a:srgbClr val="000000"/>
                </a:solidFill>
                <a:latin typeface="Montserrat"/>
                <a:ea typeface="Montserrat"/>
                <a:cs typeface="Montserrat"/>
                <a:sym typeface="Montserrat"/>
              </a:rPr>
              <a:t>CSCI 409</a:t>
            </a:r>
          </a:p>
        </p:txBody>
      </p:sp>
      <p:sp>
        <p:nvSpPr>
          <p:cNvPr name="TextBox 12" id="12"/>
          <p:cNvSpPr txBox="true"/>
          <p:nvPr/>
        </p:nvSpPr>
        <p:spPr>
          <a:xfrm rot="0">
            <a:off x="5305679" y="1464774"/>
            <a:ext cx="8111282" cy="828042"/>
          </a:xfrm>
          <a:prstGeom prst="rect">
            <a:avLst/>
          </a:prstGeom>
        </p:spPr>
        <p:txBody>
          <a:bodyPr anchor="t" rtlCol="false" tIns="0" lIns="0" bIns="0" rIns="0">
            <a:spAutoFit/>
          </a:bodyPr>
          <a:lstStyle/>
          <a:p>
            <a:pPr algn="ctr">
              <a:lnSpc>
                <a:spcPts val="6859"/>
              </a:lnSpc>
              <a:spcBef>
                <a:spcPct val="0"/>
              </a:spcBef>
            </a:pPr>
            <a:r>
              <a:rPr lang="en-US" sz="4899">
                <a:solidFill>
                  <a:srgbClr val="000000"/>
                </a:solidFill>
                <a:latin typeface="Montserrat"/>
                <a:ea typeface="Montserrat"/>
                <a:cs typeface="Montserrat"/>
                <a:sym typeface="Montserrat"/>
              </a:rPr>
              <a:t>D</a:t>
            </a:r>
            <a:r>
              <a:rPr lang="en-US" sz="4899">
                <a:solidFill>
                  <a:srgbClr val="000000"/>
                </a:solidFill>
                <a:latin typeface="Montserrat"/>
                <a:ea typeface="Montserrat"/>
                <a:cs typeface="Montserrat"/>
                <a:sym typeface="Montserrat"/>
              </a:rPr>
              <a:t>escription of Work Done</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4934" y="0"/>
            <a:ext cx="18198133" cy="9258300"/>
          </a:xfrm>
          <a:custGeom>
            <a:avLst/>
            <a:gdLst/>
            <a:ahLst/>
            <a:cxnLst/>
            <a:rect r="r" b="b" t="t" l="l"/>
            <a:pathLst>
              <a:path h="9258300" w="18198133">
                <a:moveTo>
                  <a:pt x="0" y="0"/>
                </a:moveTo>
                <a:lnTo>
                  <a:pt x="18198132" y="0"/>
                </a:lnTo>
                <a:lnTo>
                  <a:pt x="18198132" y="9258300"/>
                </a:lnTo>
                <a:lnTo>
                  <a:pt x="0" y="9258300"/>
                </a:lnTo>
                <a:lnTo>
                  <a:pt x="0" y="0"/>
                </a:lnTo>
                <a:close/>
              </a:path>
            </a:pathLst>
          </a:custGeom>
          <a:blipFill>
            <a:blip r:embed="rId2"/>
            <a:stretch>
              <a:fillRect l="0" t="0" r="0" b="0"/>
            </a:stretch>
          </a:blipFill>
        </p:spPr>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AutoShape 2" id="2"/>
          <p:cNvSpPr/>
          <p:nvPr/>
        </p:nvSpPr>
        <p:spPr>
          <a:xfrm rot="1980">
            <a:off x="879182" y="1184278"/>
            <a:ext cx="16529635" cy="0"/>
          </a:xfrm>
          <a:prstGeom prst="line">
            <a:avLst/>
          </a:prstGeom>
          <a:ln cap="flat" w="19050">
            <a:solidFill>
              <a:srgbClr val="000000"/>
            </a:solidFill>
            <a:prstDash val="solid"/>
            <a:headEnd type="none" len="sm" w="sm"/>
            <a:tailEnd type="none" len="sm" w="sm"/>
          </a:ln>
        </p:spPr>
      </p:sp>
      <p:sp>
        <p:nvSpPr>
          <p:cNvPr name="AutoShape 3" id="3"/>
          <p:cNvSpPr/>
          <p:nvPr/>
        </p:nvSpPr>
        <p:spPr>
          <a:xfrm rot="1980">
            <a:off x="879182" y="9083672"/>
            <a:ext cx="16529635" cy="0"/>
          </a:xfrm>
          <a:prstGeom prst="line">
            <a:avLst/>
          </a:prstGeom>
          <a:ln cap="flat" w="19050">
            <a:solidFill>
              <a:srgbClr val="000000"/>
            </a:solidFill>
            <a:prstDash val="solid"/>
            <a:headEnd type="none" len="sm" w="sm"/>
            <a:tailEnd type="none" len="sm" w="sm"/>
          </a:ln>
        </p:spPr>
      </p:sp>
      <p:sp>
        <p:nvSpPr>
          <p:cNvPr name="Freeform 4" id="4"/>
          <p:cNvSpPr/>
          <p:nvPr/>
        </p:nvSpPr>
        <p:spPr>
          <a:xfrm flipH="false" flipV="false" rot="0">
            <a:off x="17047552" y="9356645"/>
            <a:ext cx="361269" cy="212355"/>
          </a:xfrm>
          <a:custGeom>
            <a:avLst/>
            <a:gdLst/>
            <a:ahLst/>
            <a:cxnLst/>
            <a:rect r="r" b="b" t="t" l="l"/>
            <a:pathLst>
              <a:path h="212355" w="361269">
                <a:moveTo>
                  <a:pt x="0" y="0"/>
                </a:moveTo>
                <a:lnTo>
                  <a:pt x="361270" y="0"/>
                </a:lnTo>
                <a:lnTo>
                  <a:pt x="361270" y="212354"/>
                </a:lnTo>
                <a:lnTo>
                  <a:pt x="0" y="212354"/>
                </a:lnTo>
                <a:lnTo>
                  <a:pt x="0" y="0"/>
                </a:lnTo>
                <a:close/>
              </a:path>
            </a:pathLst>
          </a:custGeom>
          <a:blipFill>
            <a:blip r:embed="rId2">
              <a:extLst>
                <a:ext uri="{96DAC541-7B7A-43D3-8B79-37D633B846F1}">
                  <asvg:svgBlip xmlns:asvg="http://schemas.microsoft.com/office/drawing/2016/SVG/main" r:embed="rId3"/>
                </a:ext>
              </a:extLst>
            </a:blip>
            <a:stretch>
              <a:fillRect l="-39894" t="0" r="0" b="-128909"/>
            </a:stretch>
          </a:blipFill>
        </p:spPr>
      </p:sp>
      <p:pic>
        <p:nvPicPr>
          <p:cNvPr name="Picture 5" id="5">
            <a:hlinkClick action="ppaction://media"/>
          </p:cNvPr>
          <p:cNvPicPr>
            <a:picLocks noChangeAspect="true"/>
          </p:cNvPicPr>
          <p:nvPr>
            <a:videoFile r:link="rId5"/>
            <p:extLst>
              <p:ext uri="{DAA4B4D4-6D71-4841-9C94-3DE7FCFB9230}">
                <p14:media xmlns:p14="http://schemas.microsoft.com/office/powerpoint/2010/main" r:embed="rId6"/>
              </p:ext>
            </p:extLst>
          </p:nvPr>
        </p:nvPicPr>
        <p:blipFill>
          <a:blip r:embed="rId4"/>
          <a:srcRect l="0" t="2707" r="0" b="2707"/>
          <a:stretch>
            <a:fillRect/>
          </a:stretch>
        </p:blipFill>
        <p:spPr>
          <a:xfrm flipH="false" flipV="false" rot="0">
            <a:off x="2128828" y="1301251"/>
            <a:ext cx="14443383" cy="7684498"/>
          </a:xfrm>
          <a:prstGeom prst="rect">
            <a:avLst/>
          </a:prstGeom>
        </p:spPr>
      </p:pic>
      <p:sp>
        <p:nvSpPr>
          <p:cNvPr name="TextBox 6" id="6"/>
          <p:cNvSpPr txBox="true"/>
          <p:nvPr/>
        </p:nvSpPr>
        <p:spPr>
          <a:xfrm rot="0">
            <a:off x="891181" y="9265655"/>
            <a:ext cx="2475295" cy="356235"/>
          </a:xfrm>
          <a:prstGeom prst="rect">
            <a:avLst/>
          </a:prstGeom>
        </p:spPr>
        <p:txBody>
          <a:bodyPr anchor="t" rtlCol="false" tIns="0" lIns="0" bIns="0" rIns="0">
            <a:spAutoFit/>
          </a:bodyPr>
          <a:lstStyle/>
          <a:p>
            <a:pPr algn="just">
              <a:lnSpc>
                <a:spcPts val="2940"/>
              </a:lnSpc>
            </a:pPr>
            <a:r>
              <a:rPr lang="en-US" sz="2100">
                <a:solidFill>
                  <a:srgbClr val="000000"/>
                </a:solidFill>
                <a:latin typeface="Montserrat"/>
                <a:ea typeface="Montserrat"/>
                <a:cs typeface="Montserrat"/>
                <a:sym typeface="Montserrat"/>
              </a:rPr>
              <a:t>04</a:t>
            </a:r>
          </a:p>
        </p:txBody>
      </p:sp>
      <p:sp>
        <p:nvSpPr>
          <p:cNvPr name="TextBox 7" id="7"/>
          <p:cNvSpPr txBox="true"/>
          <p:nvPr/>
        </p:nvSpPr>
        <p:spPr>
          <a:xfrm rot="0">
            <a:off x="891181" y="672465"/>
            <a:ext cx="6134472" cy="323215"/>
          </a:xfrm>
          <a:prstGeom prst="rect">
            <a:avLst/>
          </a:prstGeom>
        </p:spPr>
        <p:txBody>
          <a:bodyPr anchor="t" rtlCol="false" tIns="0" lIns="0" bIns="0" rIns="0">
            <a:spAutoFit/>
          </a:bodyPr>
          <a:lstStyle/>
          <a:p>
            <a:pPr algn="l">
              <a:lnSpc>
                <a:spcPts val="2660"/>
              </a:lnSpc>
            </a:pPr>
            <a:r>
              <a:rPr lang="en-US" sz="1900" spc="239">
                <a:solidFill>
                  <a:srgbClr val="000000"/>
                </a:solidFill>
                <a:latin typeface="Montserrat"/>
                <a:ea typeface="Montserrat"/>
                <a:cs typeface="Montserrat"/>
                <a:sym typeface="Montserrat"/>
              </a:rPr>
              <a:t>DESCRIPTION OF WORK DONE</a:t>
            </a:r>
          </a:p>
        </p:txBody>
      </p:sp>
      <p:sp>
        <p:nvSpPr>
          <p:cNvPr name="TextBox 8" id="8"/>
          <p:cNvSpPr txBox="true"/>
          <p:nvPr/>
        </p:nvSpPr>
        <p:spPr>
          <a:xfrm rot="0">
            <a:off x="6151525" y="9298675"/>
            <a:ext cx="6134472" cy="306705"/>
          </a:xfrm>
          <a:prstGeom prst="rect">
            <a:avLst/>
          </a:prstGeom>
        </p:spPr>
        <p:txBody>
          <a:bodyPr anchor="t" rtlCol="false" tIns="0" lIns="0" bIns="0" rIns="0">
            <a:spAutoFit/>
          </a:bodyPr>
          <a:lstStyle/>
          <a:p>
            <a:pPr algn="ctr">
              <a:lnSpc>
                <a:spcPts val="2520"/>
              </a:lnSpc>
            </a:pPr>
            <a:r>
              <a:rPr lang="en-US" sz="1800" spc="226">
                <a:solidFill>
                  <a:srgbClr val="000000"/>
                </a:solidFill>
                <a:latin typeface="Montserrat"/>
                <a:ea typeface="Montserrat"/>
                <a:cs typeface="Montserrat"/>
                <a:sym typeface="Montserrat"/>
              </a:rPr>
              <a:t>CSCI 409</a:t>
            </a:r>
          </a:p>
        </p:txBody>
      </p:sp>
    </p:spTree>
  </p:cSld>
  <p:clrMapOvr>
    <a:masterClrMapping/>
  </p:clrMapOvr>
  <p:timing>
    <p:tnLst>
      <p:par>
        <p:cTn dur="indefinite" restart="never" nodeType="tmRoot">
          <p:childTnLst>
            <p:video>
              <p:cMediaNode vol="100000">
                <p:cTn fill="hold" display="false">
                  <p:stCondLst>
                    <p:cond delay="indefinite"/>
                  </p:stCondLst>
                </p:cTn>
                <p:tgtEl>
                  <p:spTgt spid="5"/>
                </p:tgtEl>
              </p:cMediaNode>
            </p:video>
          </p:childTnLst>
        </p:cTn>
      </p:par>
    </p:tnLst>
  </p:timing>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AutoShape 2" id="2"/>
          <p:cNvSpPr/>
          <p:nvPr/>
        </p:nvSpPr>
        <p:spPr>
          <a:xfrm rot="1980">
            <a:off x="879182" y="1184278"/>
            <a:ext cx="16529635" cy="0"/>
          </a:xfrm>
          <a:prstGeom prst="line">
            <a:avLst/>
          </a:prstGeom>
          <a:ln cap="flat" w="19050">
            <a:solidFill>
              <a:srgbClr val="000000"/>
            </a:solidFill>
            <a:prstDash val="solid"/>
            <a:headEnd type="none" len="sm" w="sm"/>
            <a:tailEnd type="none" len="sm" w="sm"/>
          </a:ln>
        </p:spPr>
      </p:sp>
      <p:sp>
        <p:nvSpPr>
          <p:cNvPr name="AutoShape 3" id="3"/>
          <p:cNvSpPr/>
          <p:nvPr/>
        </p:nvSpPr>
        <p:spPr>
          <a:xfrm rot="1980">
            <a:off x="879182" y="9083672"/>
            <a:ext cx="16529635" cy="0"/>
          </a:xfrm>
          <a:prstGeom prst="line">
            <a:avLst/>
          </a:prstGeom>
          <a:ln cap="flat" w="19050">
            <a:solidFill>
              <a:srgbClr val="000000"/>
            </a:solidFill>
            <a:prstDash val="solid"/>
            <a:headEnd type="none" len="sm" w="sm"/>
            <a:tailEnd type="none" len="sm" w="sm"/>
          </a:ln>
        </p:spPr>
      </p:sp>
      <p:sp>
        <p:nvSpPr>
          <p:cNvPr name="Freeform 4" id="4"/>
          <p:cNvSpPr/>
          <p:nvPr/>
        </p:nvSpPr>
        <p:spPr>
          <a:xfrm flipH="false" flipV="false" rot="0">
            <a:off x="17047552" y="9356645"/>
            <a:ext cx="361269" cy="212355"/>
          </a:xfrm>
          <a:custGeom>
            <a:avLst/>
            <a:gdLst/>
            <a:ahLst/>
            <a:cxnLst/>
            <a:rect r="r" b="b" t="t" l="l"/>
            <a:pathLst>
              <a:path h="212355" w="361269">
                <a:moveTo>
                  <a:pt x="0" y="0"/>
                </a:moveTo>
                <a:lnTo>
                  <a:pt x="361270" y="0"/>
                </a:lnTo>
                <a:lnTo>
                  <a:pt x="361270" y="212354"/>
                </a:lnTo>
                <a:lnTo>
                  <a:pt x="0" y="212354"/>
                </a:lnTo>
                <a:lnTo>
                  <a:pt x="0" y="0"/>
                </a:lnTo>
                <a:close/>
              </a:path>
            </a:pathLst>
          </a:custGeom>
          <a:blipFill>
            <a:blip r:embed="rId2">
              <a:extLst>
                <a:ext uri="{96DAC541-7B7A-43D3-8B79-37D633B846F1}">
                  <asvg:svgBlip xmlns:asvg="http://schemas.microsoft.com/office/drawing/2016/SVG/main" r:embed="rId3"/>
                </a:ext>
              </a:extLst>
            </a:blip>
            <a:stretch>
              <a:fillRect l="-39894" t="0" r="0" b="-128909"/>
            </a:stretch>
          </a:blipFill>
        </p:spPr>
      </p:sp>
      <p:sp>
        <p:nvSpPr>
          <p:cNvPr name="Freeform 5" id="5"/>
          <p:cNvSpPr/>
          <p:nvPr/>
        </p:nvSpPr>
        <p:spPr>
          <a:xfrm flipH="false" flipV="false" rot="0">
            <a:off x="1951157" y="6513248"/>
            <a:ext cx="6420348" cy="2536037"/>
          </a:xfrm>
          <a:custGeom>
            <a:avLst/>
            <a:gdLst/>
            <a:ahLst/>
            <a:cxnLst/>
            <a:rect r="r" b="b" t="t" l="l"/>
            <a:pathLst>
              <a:path h="2536037" w="6420348">
                <a:moveTo>
                  <a:pt x="0" y="0"/>
                </a:moveTo>
                <a:lnTo>
                  <a:pt x="6420348" y="0"/>
                </a:lnTo>
                <a:lnTo>
                  <a:pt x="6420348" y="2536037"/>
                </a:lnTo>
                <a:lnTo>
                  <a:pt x="0" y="2536037"/>
                </a:lnTo>
                <a:lnTo>
                  <a:pt x="0" y="0"/>
                </a:lnTo>
                <a:close/>
              </a:path>
            </a:pathLst>
          </a:custGeom>
          <a:blipFill>
            <a:blip r:embed="rId4"/>
            <a:stretch>
              <a:fillRect l="0" t="0" r="0" b="0"/>
            </a:stretch>
          </a:blipFill>
        </p:spPr>
      </p:sp>
      <p:sp>
        <p:nvSpPr>
          <p:cNvPr name="TextBox 6" id="6"/>
          <p:cNvSpPr txBox="true"/>
          <p:nvPr/>
        </p:nvSpPr>
        <p:spPr>
          <a:xfrm rot="0">
            <a:off x="891181" y="2697089"/>
            <a:ext cx="12316712" cy="4403598"/>
          </a:xfrm>
          <a:prstGeom prst="rect">
            <a:avLst/>
          </a:prstGeom>
        </p:spPr>
        <p:txBody>
          <a:bodyPr anchor="t" rtlCol="false" tIns="0" lIns="0" bIns="0" rIns="0">
            <a:spAutoFit/>
          </a:bodyPr>
          <a:lstStyle/>
          <a:p>
            <a:pPr algn="just" marL="690881" indent="-345440" lvl="1">
              <a:lnSpc>
                <a:spcPts val="4352"/>
              </a:lnSpc>
              <a:buFont typeface="Arial"/>
              <a:buChar char="•"/>
            </a:pPr>
            <a:r>
              <a:rPr lang="en-US" sz="3200">
                <a:solidFill>
                  <a:srgbClr val="000000"/>
                </a:solidFill>
                <a:latin typeface="Montserrat"/>
                <a:ea typeface="Montserrat"/>
                <a:cs typeface="Montserrat"/>
                <a:sym typeface="Montserrat"/>
              </a:rPr>
              <a:t>Macroeconomic indicators (GDP, inflation</a:t>
            </a:r>
            <a:r>
              <a:rPr lang="en-US" sz="3200">
                <a:solidFill>
                  <a:srgbClr val="000000"/>
                </a:solidFill>
                <a:latin typeface="Montserrat"/>
                <a:ea typeface="Montserrat"/>
                <a:cs typeface="Montserrat"/>
                <a:sym typeface="Montserrat"/>
              </a:rPr>
              <a:t>, GDP per capita, etc.) were collected via the World Bank API using the wbdata library.</a:t>
            </a:r>
          </a:p>
          <a:p>
            <a:pPr algn="just" marL="690881" indent="-345440" lvl="1">
              <a:lnSpc>
                <a:spcPts val="4352"/>
              </a:lnSpc>
              <a:buFont typeface="Arial"/>
              <a:buChar char="•"/>
            </a:pPr>
            <a:r>
              <a:rPr lang="en-US" sz="3200">
                <a:solidFill>
                  <a:srgbClr val="000000"/>
                </a:solidFill>
                <a:latin typeface="Montserrat"/>
                <a:ea typeface="Montserrat"/>
                <a:cs typeface="Montserrat"/>
                <a:sym typeface="Montserrat"/>
              </a:rPr>
              <a:t>Commod</a:t>
            </a:r>
            <a:r>
              <a:rPr lang="en-US" sz="3200">
                <a:solidFill>
                  <a:srgbClr val="000000"/>
                </a:solidFill>
                <a:latin typeface="Montserrat"/>
                <a:ea typeface="Montserrat"/>
                <a:cs typeface="Montserrat"/>
                <a:sym typeface="Montserrat"/>
              </a:rPr>
              <a:t>ity prices:</a:t>
            </a:r>
          </a:p>
          <a:p>
            <a:pPr algn="just" marL="690881" indent="-345440" lvl="1">
              <a:lnSpc>
                <a:spcPts val="4352"/>
              </a:lnSpc>
              <a:buFont typeface="Arial"/>
              <a:buChar char="•"/>
            </a:pPr>
            <a:r>
              <a:rPr lang="en-US" sz="3200">
                <a:solidFill>
                  <a:srgbClr val="000000"/>
                </a:solidFill>
                <a:latin typeface="Montserrat"/>
                <a:ea typeface="Montserrat"/>
                <a:cs typeface="Montserrat"/>
                <a:sym typeface="Montserrat"/>
              </a:rPr>
              <a:t>Oil and fuel prices — from Yahoo Finance</a:t>
            </a:r>
          </a:p>
          <a:p>
            <a:pPr algn="just" marL="690881" indent="-345440" lvl="1">
              <a:lnSpc>
                <a:spcPts val="4352"/>
              </a:lnSpc>
              <a:spcBef>
                <a:spcPct val="0"/>
              </a:spcBef>
              <a:buFont typeface="Arial"/>
              <a:buChar char="•"/>
            </a:pPr>
            <a:r>
              <a:rPr lang="en-US" sz="3200">
                <a:solidFill>
                  <a:srgbClr val="000000"/>
                </a:solidFill>
                <a:latin typeface="Montserrat"/>
                <a:ea typeface="Montserrat"/>
                <a:cs typeface="Montserrat"/>
                <a:sym typeface="Montserrat"/>
              </a:rPr>
              <a:t>Wheat and agricultural prices — also from Yahoo Finance</a:t>
            </a:r>
          </a:p>
          <a:p>
            <a:pPr algn="just">
              <a:lnSpc>
                <a:spcPts val="4480"/>
              </a:lnSpc>
              <a:spcBef>
                <a:spcPct val="0"/>
              </a:spcBef>
            </a:pPr>
          </a:p>
        </p:txBody>
      </p:sp>
      <p:sp>
        <p:nvSpPr>
          <p:cNvPr name="Freeform 7" id="7"/>
          <p:cNvSpPr/>
          <p:nvPr/>
        </p:nvSpPr>
        <p:spPr>
          <a:xfrm flipH="false" flipV="false" rot="0">
            <a:off x="13906739" y="4988058"/>
            <a:ext cx="3321448" cy="3238526"/>
          </a:xfrm>
          <a:custGeom>
            <a:avLst/>
            <a:gdLst/>
            <a:ahLst/>
            <a:cxnLst/>
            <a:rect r="r" b="b" t="t" l="l"/>
            <a:pathLst>
              <a:path h="3238526" w="3321448">
                <a:moveTo>
                  <a:pt x="0" y="0"/>
                </a:moveTo>
                <a:lnTo>
                  <a:pt x="3321448" y="0"/>
                </a:lnTo>
                <a:lnTo>
                  <a:pt x="3321448" y="3238526"/>
                </a:lnTo>
                <a:lnTo>
                  <a:pt x="0" y="3238526"/>
                </a:lnTo>
                <a:lnTo>
                  <a:pt x="0" y="0"/>
                </a:lnTo>
                <a:close/>
              </a:path>
            </a:pathLst>
          </a:custGeom>
          <a:blipFill>
            <a:blip r:embed="rId5"/>
            <a:stretch>
              <a:fillRect l="0" t="-8361" r="0" b="-8361"/>
            </a:stretch>
          </a:blipFill>
        </p:spPr>
      </p:sp>
      <p:sp>
        <p:nvSpPr>
          <p:cNvPr name="Freeform 8" id="8"/>
          <p:cNvSpPr/>
          <p:nvPr/>
        </p:nvSpPr>
        <p:spPr>
          <a:xfrm flipH="false" flipV="false" rot="0">
            <a:off x="9516431" y="6284124"/>
            <a:ext cx="4337565" cy="2391355"/>
          </a:xfrm>
          <a:custGeom>
            <a:avLst/>
            <a:gdLst/>
            <a:ahLst/>
            <a:cxnLst/>
            <a:rect r="r" b="b" t="t" l="l"/>
            <a:pathLst>
              <a:path h="2391355" w="4337565">
                <a:moveTo>
                  <a:pt x="0" y="0"/>
                </a:moveTo>
                <a:lnTo>
                  <a:pt x="4337565" y="0"/>
                </a:lnTo>
                <a:lnTo>
                  <a:pt x="4337565" y="2391354"/>
                </a:lnTo>
                <a:lnTo>
                  <a:pt x="0" y="2391354"/>
                </a:lnTo>
                <a:lnTo>
                  <a:pt x="0" y="0"/>
                </a:lnTo>
                <a:close/>
              </a:path>
            </a:pathLst>
          </a:custGeom>
          <a:blipFill>
            <a:blip r:embed="rId6"/>
            <a:stretch>
              <a:fillRect l="0" t="0" r="0" b="0"/>
            </a:stretch>
          </a:blipFill>
        </p:spPr>
      </p:sp>
      <p:sp>
        <p:nvSpPr>
          <p:cNvPr name="Freeform 9" id="9"/>
          <p:cNvSpPr/>
          <p:nvPr/>
        </p:nvSpPr>
        <p:spPr>
          <a:xfrm flipH="false" flipV="false" rot="0">
            <a:off x="13853996" y="1550008"/>
            <a:ext cx="3554826" cy="3095150"/>
          </a:xfrm>
          <a:custGeom>
            <a:avLst/>
            <a:gdLst/>
            <a:ahLst/>
            <a:cxnLst/>
            <a:rect r="r" b="b" t="t" l="l"/>
            <a:pathLst>
              <a:path h="3095150" w="3554826">
                <a:moveTo>
                  <a:pt x="0" y="0"/>
                </a:moveTo>
                <a:lnTo>
                  <a:pt x="3554826" y="0"/>
                </a:lnTo>
                <a:lnTo>
                  <a:pt x="3554826" y="3095150"/>
                </a:lnTo>
                <a:lnTo>
                  <a:pt x="0" y="3095150"/>
                </a:lnTo>
                <a:lnTo>
                  <a:pt x="0" y="0"/>
                </a:lnTo>
                <a:close/>
              </a:path>
            </a:pathLst>
          </a:custGeom>
          <a:blipFill>
            <a:blip r:embed="rId7"/>
            <a:stretch>
              <a:fillRect l="0" t="0" r="0" b="0"/>
            </a:stretch>
          </a:blipFill>
        </p:spPr>
      </p:sp>
      <p:sp>
        <p:nvSpPr>
          <p:cNvPr name="TextBox 10" id="10"/>
          <p:cNvSpPr txBox="true"/>
          <p:nvPr/>
        </p:nvSpPr>
        <p:spPr>
          <a:xfrm rot="0">
            <a:off x="891181" y="9265655"/>
            <a:ext cx="2475295" cy="356235"/>
          </a:xfrm>
          <a:prstGeom prst="rect">
            <a:avLst/>
          </a:prstGeom>
        </p:spPr>
        <p:txBody>
          <a:bodyPr anchor="t" rtlCol="false" tIns="0" lIns="0" bIns="0" rIns="0">
            <a:spAutoFit/>
          </a:bodyPr>
          <a:lstStyle/>
          <a:p>
            <a:pPr algn="just">
              <a:lnSpc>
                <a:spcPts val="2940"/>
              </a:lnSpc>
            </a:pPr>
            <a:r>
              <a:rPr lang="en-US" sz="2100">
                <a:solidFill>
                  <a:srgbClr val="000000"/>
                </a:solidFill>
                <a:latin typeface="Montserrat"/>
                <a:ea typeface="Montserrat"/>
                <a:cs typeface="Montserrat"/>
                <a:sym typeface="Montserrat"/>
              </a:rPr>
              <a:t>04</a:t>
            </a:r>
          </a:p>
        </p:txBody>
      </p:sp>
      <p:sp>
        <p:nvSpPr>
          <p:cNvPr name="TextBox 11" id="11"/>
          <p:cNvSpPr txBox="true"/>
          <p:nvPr/>
        </p:nvSpPr>
        <p:spPr>
          <a:xfrm rot="0">
            <a:off x="891181" y="672465"/>
            <a:ext cx="6134472" cy="323215"/>
          </a:xfrm>
          <a:prstGeom prst="rect">
            <a:avLst/>
          </a:prstGeom>
        </p:spPr>
        <p:txBody>
          <a:bodyPr anchor="t" rtlCol="false" tIns="0" lIns="0" bIns="0" rIns="0">
            <a:spAutoFit/>
          </a:bodyPr>
          <a:lstStyle/>
          <a:p>
            <a:pPr algn="l">
              <a:lnSpc>
                <a:spcPts val="2660"/>
              </a:lnSpc>
            </a:pPr>
            <a:r>
              <a:rPr lang="en-US" sz="1900" spc="239">
                <a:solidFill>
                  <a:srgbClr val="000000"/>
                </a:solidFill>
                <a:latin typeface="Montserrat"/>
                <a:ea typeface="Montserrat"/>
                <a:cs typeface="Montserrat"/>
                <a:sym typeface="Montserrat"/>
              </a:rPr>
              <a:t>DESCRIPTION OF WORK DONE</a:t>
            </a:r>
          </a:p>
        </p:txBody>
      </p:sp>
      <p:sp>
        <p:nvSpPr>
          <p:cNvPr name="TextBox 12" id="12"/>
          <p:cNvSpPr txBox="true"/>
          <p:nvPr/>
        </p:nvSpPr>
        <p:spPr>
          <a:xfrm rot="0">
            <a:off x="6151525" y="9298675"/>
            <a:ext cx="6134472" cy="306705"/>
          </a:xfrm>
          <a:prstGeom prst="rect">
            <a:avLst/>
          </a:prstGeom>
        </p:spPr>
        <p:txBody>
          <a:bodyPr anchor="t" rtlCol="false" tIns="0" lIns="0" bIns="0" rIns="0">
            <a:spAutoFit/>
          </a:bodyPr>
          <a:lstStyle/>
          <a:p>
            <a:pPr algn="ctr">
              <a:lnSpc>
                <a:spcPts val="2520"/>
              </a:lnSpc>
            </a:pPr>
            <a:r>
              <a:rPr lang="en-US" sz="1800" spc="226">
                <a:solidFill>
                  <a:srgbClr val="000000"/>
                </a:solidFill>
                <a:latin typeface="Montserrat"/>
                <a:ea typeface="Montserrat"/>
                <a:cs typeface="Montserrat"/>
                <a:sym typeface="Montserrat"/>
              </a:rPr>
              <a:t>CSCI 409</a:t>
            </a:r>
          </a:p>
        </p:txBody>
      </p:sp>
      <p:sp>
        <p:nvSpPr>
          <p:cNvPr name="TextBox 13" id="13"/>
          <p:cNvSpPr txBox="true"/>
          <p:nvPr/>
        </p:nvSpPr>
        <p:spPr>
          <a:xfrm rot="0">
            <a:off x="6303852" y="1464283"/>
            <a:ext cx="4135305" cy="828042"/>
          </a:xfrm>
          <a:prstGeom prst="rect">
            <a:avLst/>
          </a:prstGeom>
        </p:spPr>
        <p:txBody>
          <a:bodyPr anchor="t" rtlCol="false" tIns="0" lIns="0" bIns="0" rIns="0">
            <a:spAutoFit/>
          </a:bodyPr>
          <a:lstStyle/>
          <a:p>
            <a:pPr algn="ctr">
              <a:lnSpc>
                <a:spcPts val="6859"/>
              </a:lnSpc>
              <a:spcBef>
                <a:spcPct val="0"/>
              </a:spcBef>
            </a:pPr>
            <a:r>
              <a:rPr lang="en-US" sz="4899">
                <a:solidFill>
                  <a:srgbClr val="000000"/>
                </a:solidFill>
                <a:latin typeface="Montserrat"/>
                <a:ea typeface="Montserrat"/>
                <a:cs typeface="Montserrat"/>
                <a:sym typeface="Montserrat"/>
              </a:rPr>
              <a:t>Da</a:t>
            </a:r>
            <a:r>
              <a:rPr lang="en-US" sz="4899">
                <a:solidFill>
                  <a:srgbClr val="000000"/>
                </a:solidFill>
                <a:latin typeface="Montserrat"/>
                <a:ea typeface="Montserrat"/>
                <a:cs typeface="Montserrat"/>
                <a:sym typeface="Montserrat"/>
              </a:rPr>
              <a:t>ta Sources</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AutoShape 2" id="2"/>
          <p:cNvSpPr/>
          <p:nvPr/>
        </p:nvSpPr>
        <p:spPr>
          <a:xfrm rot="1980">
            <a:off x="879182" y="1184278"/>
            <a:ext cx="16529635" cy="0"/>
          </a:xfrm>
          <a:prstGeom prst="line">
            <a:avLst/>
          </a:prstGeom>
          <a:ln cap="flat" w="19050">
            <a:solidFill>
              <a:srgbClr val="000000"/>
            </a:solidFill>
            <a:prstDash val="solid"/>
            <a:headEnd type="none" len="sm" w="sm"/>
            <a:tailEnd type="none" len="sm" w="sm"/>
          </a:ln>
        </p:spPr>
      </p:sp>
      <p:sp>
        <p:nvSpPr>
          <p:cNvPr name="AutoShape 3" id="3"/>
          <p:cNvSpPr/>
          <p:nvPr/>
        </p:nvSpPr>
        <p:spPr>
          <a:xfrm rot="1980">
            <a:off x="879182" y="9083672"/>
            <a:ext cx="16529635" cy="0"/>
          </a:xfrm>
          <a:prstGeom prst="line">
            <a:avLst/>
          </a:prstGeom>
          <a:ln cap="flat" w="19050">
            <a:solidFill>
              <a:srgbClr val="000000"/>
            </a:solidFill>
            <a:prstDash val="solid"/>
            <a:headEnd type="none" len="sm" w="sm"/>
            <a:tailEnd type="none" len="sm" w="sm"/>
          </a:ln>
        </p:spPr>
      </p:sp>
      <p:sp>
        <p:nvSpPr>
          <p:cNvPr name="Freeform 4" id="4"/>
          <p:cNvSpPr/>
          <p:nvPr/>
        </p:nvSpPr>
        <p:spPr>
          <a:xfrm flipH="false" flipV="false" rot="0">
            <a:off x="17047552" y="9356645"/>
            <a:ext cx="361269" cy="212355"/>
          </a:xfrm>
          <a:custGeom>
            <a:avLst/>
            <a:gdLst/>
            <a:ahLst/>
            <a:cxnLst/>
            <a:rect r="r" b="b" t="t" l="l"/>
            <a:pathLst>
              <a:path h="212355" w="361269">
                <a:moveTo>
                  <a:pt x="0" y="0"/>
                </a:moveTo>
                <a:lnTo>
                  <a:pt x="361270" y="0"/>
                </a:lnTo>
                <a:lnTo>
                  <a:pt x="361270" y="212354"/>
                </a:lnTo>
                <a:lnTo>
                  <a:pt x="0" y="212354"/>
                </a:lnTo>
                <a:lnTo>
                  <a:pt x="0" y="0"/>
                </a:lnTo>
                <a:close/>
              </a:path>
            </a:pathLst>
          </a:custGeom>
          <a:blipFill>
            <a:blip r:embed="rId2">
              <a:extLst>
                <a:ext uri="{96DAC541-7B7A-43D3-8B79-37D633B846F1}">
                  <asvg:svgBlip xmlns:asvg="http://schemas.microsoft.com/office/drawing/2016/SVG/main" r:embed="rId3"/>
                </a:ext>
              </a:extLst>
            </a:blip>
            <a:stretch>
              <a:fillRect l="-39894" t="0" r="0" b="-128909"/>
            </a:stretch>
          </a:blipFill>
        </p:spPr>
      </p:sp>
      <p:pic>
        <p:nvPicPr>
          <p:cNvPr name="Picture 5" id="5">
            <a:hlinkClick action="ppaction://media"/>
          </p:cNvPr>
          <p:cNvPicPr>
            <a:picLocks noChangeAspect="true"/>
          </p:cNvPicPr>
          <p:nvPr>
            <a:videoFile r:link="rId5"/>
            <p:extLst>
              <p:ext uri="{DAA4B4D4-6D71-4841-9C94-3DE7FCFB9230}">
                <p14:media xmlns:p14="http://schemas.microsoft.com/office/powerpoint/2010/main" r:embed="rId6">
                  <p14:trim st="6000.0000" end="0.0120"/>
                </p14:media>
              </p:ext>
            </p:extLst>
          </p:nvPr>
        </p:nvPicPr>
        <p:blipFill>
          <a:blip r:embed="rId4"/>
          <a:srcRect l="0" t="0" r="0" b="0"/>
          <a:stretch>
            <a:fillRect/>
          </a:stretch>
        </p:blipFill>
        <p:spPr>
          <a:xfrm flipH="false" flipV="false" rot="0">
            <a:off x="2257473" y="1360490"/>
            <a:ext cx="12946379" cy="7282338"/>
          </a:xfrm>
          <a:prstGeom prst="rect">
            <a:avLst/>
          </a:prstGeom>
        </p:spPr>
      </p:pic>
      <p:sp>
        <p:nvSpPr>
          <p:cNvPr name="TextBox 6" id="6"/>
          <p:cNvSpPr txBox="true"/>
          <p:nvPr/>
        </p:nvSpPr>
        <p:spPr>
          <a:xfrm rot="0">
            <a:off x="891181" y="9265655"/>
            <a:ext cx="2475295" cy="356235"/>
          </a:xfrm>
          <a:prstGeom prst="rect">
            <a:avLst/>
          </a:prstGeom>
        </p:spPr>
        <p:txBody>
          <a:bodyPr anchor="t" rtlCol="false" tIns="0" lIns="0" bIns="0" rIns="0">
            <a:spAutoFit/>
          </a:bodyPr>
          <a:lstStyle/>
          <a:p>
            <a:pPr algn="just">
              <a:lnSpc>
                <a:spcPts val="2940"/>
              </a:lnSpc>
            </a:pPr>
            <a:r>
              <a:rPr lang="en-US" sz="2100">
                <a:solidFill>
                  <a:srgbClr val="000000"/>
                </a:solidFill>
                <a:latin typeface="Montserrat"/>
                <a:ea typeface="Montserrat"/>
                <a:cs typeface="Montserrat"/>
                <a:sym typeface="Montserrat"/>
              </a:rPr>
              <a:t>12</a:t>
            </a:r>
          </a:p>
        </p:txBody>
      </p:sp>
      <p:sp>
        <p:nvSpPr>
          <p:cNvPr name="TextBox 7" id="7"/>
          <p:cNvSpPr txBox="true"/>
          <p:nvPr/>
        </p:nvSpPr>
        <p:spPr>
          <a:xfrm rot="0">
            <a:off x="891181" y="672465"/>
            <a:ext cx="6134472" cy="323215"/>
          </a:xfrm>
          <a:prstGeom prst="rect">
            <a:avLst/>
          </a:prstGeom>
        </p:spPr>
        <p:txBody>
          <a:bodyPr anchor="t" rtlCol="false" tIns="0" lIns="0" bIns="0" rIns="0">
            <a:spAutoFit/>
          </a:bodyPr>
          <a:lstStyle/>
          <a:p>
            <a:pPr algn="l">
              <a:lnSpc>
                <a:spcPts val="2660"/>
              </a:lnSpc>
            </a:pPr>
            <a:r>
              <a:rPr lang="en-US" sz="1900" spc="239">
                <a:solidFill>
                  <a:srgbClr val="000000"/>
                </a:solidFill>
                <a:latin typeface="Montserrat"/>
                <a:ea typeface="Montserrat"/>
                <a:cs typeface="Montserrat"/>
                <a:sym typeface="Montserrat"/>
              </a:rPr>
              <a:t>PROGRESS THIS SEMESTER</a:t>
            </a:r>
          </a:p>
        </p:txBody>
      </p:sp>
      <p:sp>
        <p:nvSpPr>
          <p:cNvPr name="TextBox 8" id="8"/>
          <p:cNvSpPr txBox="true"/>
          <p:nvPr/>
        </p:nvSpPr>
        <p:spPr>
          <a:xfrm rot="0">
            <a:off x="6151525" y="9298675"/>
            <a:ext cx="6134472" cy="306705"/>
          </a:xfrm>
          <a:prstGeom prst="rect">
            <a:avLst/>
          </a:prstGeom>
        </p:spPr>
        <p:txBody>
          <a:bodyPr anchor="t" rtlCol="false" tIns="0" lIns="0" bIns="0" rIns="0">
            <a:spAutoFit/>
          </a:bodyPr>
          <a:lstStyle/>
          <a:p>
            <a:pPr algn="ctr">
              <a:lnSpc>
                <a:spcPts val="2520"/>
              </a:lnSpc>
            </a:pPr>
            <a:r>
              <a:rPr lang="en-US" sz="1800" spc="226">
                <a:solidFill>
                  <a:srgbClr val="000000"/>
                </a:solidFill>
                <a:latin typeface="Montserrat"/>
                <a:ea typeface="Montserrat"/>
                <a:cs typeface="Montserrat"/>
                <a:sym typeface="Montserrat"/>
              </a:rPr>
              <a:t>CSCI 409</a:t>
            </a:r>
          </a:p>
        </p:txBody>
      </p:sp>
    </p:spTree>
  </p:cSld>
  <p:clrMapOvr>
    <a:masterClrMapping/>
  </p:clrMapOvr>
  <p:timing>
    <p:tnLst>
      <p:par>
        <p:cTn dur="indefinite" restart="never" nodeType="tmRoot">
          <p:childTnLst>
            <p:video>
              <p:cMediaNode vol="100000">
                <p:cTn fill="hold" display="false">
                  <p:stCondLst>
                    <p:cond delay="indefinite"/>
                  </p:stCondLst>
                </p:cTn>
                <p:tgtEl>
                  <p:spTgt spid="5"/>
                </p:tgtEl>
              </p:cMediaNode>
            </p:video>
          </p:childTnLst>
        </p:cTn>
      </p:par>
    </p:tnLst>
  </p:timing>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AutoShape 2" id="2"/>
          <p:cNvSpPr/>
          <p:nvPr/>
        </p:nvSpPr>
        <p:spPr>
          <a:xfrm rot="1980">
            <a:off x="879182" y="1184278"/>
            <a:ext cx="16529635" cy="0"/>
          </a:xfrm>
          <a:prstGeom prst="line">
            <a:avLst/>
          </a:prstGeom>
          <a:ln cap="flat" w="19050">
            <a:solidFill>
              <a:srgbClr val="000000"/>
            </a:solidFill>
            <a:prstDash val="solid"/>
            <a:headEnd type="none" len="sm" w="sm"/>
            <a:tailEnd type="none" len="sm" w="sm"/>
          </a:ln>
        </p:spPr>
      </p:sp>
      <p:sp>
        <p:nvSpPr>
          <p:cNvPr name="AutoShape 3" id="3"/>
          <p:cNvSpPr/>
          <p:nvPr/>
        </p:nvSpPr>
        <p:spPr>
          <a:xfrm rot="1980">
            <a:off x="879182" y="9083672"/>
            <a:ext cx="16529635" cy="0"/>
          </a:xfrm>
          <a:prstGeom prst="line">
            <a:avLst/>
          </a:prstGeom>
          <a:ln cap="flat" w="19050">
            <a:solidFill>
              <a:srgbClr val="000000"/>
            </a:solidFill>
            <a:prstDash val="solid"/>
            <a:headEnd type="none" len="sm" w="sm"/>
            <a:tailEnd type="none" len="sm" w="sm"/>
          </a:ln>
        </p:spPr>
      </p:sp>
      <p:sp>
        <p:nvSpPr>
          <p:cNvPr name="Freeform 4" id="4"/>
          <p:cNvSpPr/>
          <p:nvPr/>
        </p:nvSpPr>
        <p:spPr>
          <a:xfrm flipH="false" flipV="false" rot="0">
            <a:off x="17047552" y="9356645"/>
            <a:ext cx="361269" cy="212355"/>
          </a:xfrm>
          <a:custGeom>
            <a:avLst/>
            <a:gdLst/>
            <a:ahLst/>
            <a:cxnLst/>
            <a:rect r="r" b="b" t="t" l="l"/>
            <a:pathLst>
              <a:path h="212355" w="361269">
                <a:moveTo>
                  <a:pt x="0" y="0"/>
                </a:moveTo>
                <a:lnTo>
                  <a:pt x="361270" y="0"/>
                </a:lnTo>
                <a:lnTo>
                  <a:pt x="361270" y="212354"/>
                </a:lnTo>
                <a:lnTo>
                  <a:pt x="0" y="212354"/>
                </a:lnTo>
                <a:lnTo>
                  <a:pt x="0" y="0"/>
                </a:lnTo>
                <a:close/>
              </a:path>
            </a:pathLst>
          </a:custGeom>
          <a:blipFill>
            <a:blip r:embed="rId2">
              <a:extLst>
                <a:ext uri="{96DAC541-7B7A-43D3-8B79-37D633B846F1}">
                  <asvg:svgBlip xmlns:asvg="http://schemas.microsoft.com/office/drawing/2016/SVG/main" r:embed="rId3"/>
                </a:ext>
              </a:extLst>
            </a:blip>
            <a:stretch>
              <a:fillRect l="-39894" t="0" r="0" b="-128909"/>
            </a:stretch>
          </a:blipFill>
        </p:spPr>
      </p:sp>
      <p:sp>
        <p:nvSpPr>
          <p:cNvPr name="Freeform 5" id="5"/>
          <p:cNvSpPr/>
          <p:nvPr/>
        </p:nvSpPr>
        <p:spPr>
          <a:xfrm flipH="false" flipV="false" rot="0">
            <a:off x="14064485" y="3616389"/>
            <a:ext cx="3980610" cy="3932438"/>
          </a:xfrm>
          <a:custGeom>
            <a:avLst/>
            <a:gdLst/>
            <a:ahLst/>
            <a:cxnLst/>
            <a:rect r="r" b="b" t="t" l="l"/>
            <a:pathLst>
              <a:path h="3932438" w="3980610">
                <a:moveTo>
                  <a:pt x="0" y="0"/>
                </a:moveTo>
                <a:lnTo>
                  <a:pt x="3980610" y="0"/>
                </a:lnTo>
                <a:lnTo>
                  <a:pt x="3980610" y="3932438"/>
                </a:lnTo>
                <a:lnTo>
                  <a:pt x="0" y="3932438"/>
                </a:lnTo>
                <a:lnTo>
                  <a:pt x="0" y="0"/>
                </a:lnTo>
                <a:close/>
              </a:path>
            </a:pathLst>
          </a:custGeom>
          <a:blipFill>
            <a:blip r:embed="rId4"/>
            <a:stretch>
              <a:fillRect l="-1883" t="0" r="-1883" b="0"/>
            </a:stretch>
          </a:blipFill>
        </p:spPr>
      </p:sp>
      <p:sp>
        <p:nvSpPr>
          <p:cNvPr name="TextBox 6" id="6"/>
          <p:cNvSpPr txBox="true"/>
          <p:nvPr/>
        </p:nvSpPr>
        <p:spPr>
          <a:xfrm rot="0">
            <a:off x="891181" y="3393611"/>
            <a:ext cx="12834033" cy="5689436"/>
          </a:xfrm>
          <a:prstGeom prst="rect">
            <a:avLst/>
          </a:prstGeom>
        </p:spPr>
        <p:txBody>
          <a:bodyPr anchor="t" rtlCol="false" tIns="0" lIns="0" bIns="0" rIns="0">
            <a:spAutoFit/>
          </a:bodyPr>
          <a:lstStyle/>
          <a:p>
            <a:pPr algn="l" marL="703069" indent="-351534" lvl="1">
              <a:lnSpc>
                <a:spcPts val="4559"/>
              </a:lnSpc>
              <a:buFont typeface="Arial"/>
              <a:buChar char="•"/>
            </a:pPr>
            <a:r>
              <a:rPr lang="en-US" sz="3256">
                <a:solidFill>
                  <a:srgbClr val="000000"/>
                </a:solidFill>
                <a:latin typeface="Montserrat"/>
                <a:ea typeface="Montserrat"/>
                <a:cs typeface="Montserrat"/>
                <a:sym typeface="Montserrat"/>
              </a:rPr>
              <a:t>inconsistent historical data with missing values;</a:t>
            </a:r>
          </a:p>
          <a:p>
            <a:pPr algn="l" marL="703069" indent="-351534" lvl="1">
              <a:lnSpc>
                <a:spcPts val="4559"/>
              </a:lnSpc>
              <a:buFont typeface="Arial"/>
              <a:buChar char="•"/>
            </a:pPr>
            <a:r>
              <a:rPr lang="en-US" sz="3256">
                <a:solidFill>
                  <a:srgbClr val="000000"/>
                </a:solidFill>
                <a:latin typeface="Montserrat"/>
                <a:ea typeface="Montserrat"/>
                <a:cs typeface="Montserrat"/>
                <a:sym typeface="Montserrat"/>
              </a:rPr>
              <a:t>need for real-time forecasting with minimal latency;</a:t>
            </a:r>
          </a:p>
          <a:p>
            <a:pPr algn="l" marL="703069" indent="-351534" lvl="1">
              <a:lnSpc>
                <a:spcPts val="4559"/>
              </a:lnSpc>
              <a:buFont typeface="Arial"/>
              <a:buChar char="•"/>
            </a:pPr>
            <a:r>
              <a:rPr lang="en-US" sz="3256">
                <a:solidFill>
                  <a:srgbClr val="000000"/>
                </a:solidFill>
                <a:latin typeface="Montserrat"/>
                <a:ea typeface="Montserrat"/>
                <a:cs typeface="Montserrat"/>
                <a:sym typeface="Montserrat"/>
              </a:rPr>
              <a:t>selecting appropriate machine learning models for accurate predictions;</a:t>
            </a:r>
          </a:p>
          <a:p>
            <a:pPr algn="just">
              <a:lnSpc>
                <a:spcPts val="4559"/>
              </a:lnSpc>
            </a:pPr>
          </a:p>
          <a:p>
            <a:pPr algn="just">
              <a:lnSpc>
                <a:spcPts val="4559"/>
              </a:lnSpc>
            </a:pPr>
            <a:r>
              <a:rPr lang="en-US" sz="3256">
                <a:solidFill>
                  <a:srgbClr val="000000"/>
                </a:solidFill>
                <a:latin typeface="Montserrat"/>
                <a:ea typeface="Montserrat"/>
                <a:cs typeface="Montserrat"/>
                <a:sym typeface="Montserrat"/>
              </a:rPr>
              <a:t>To address these issues, we implemented data preprocessing techniques to handle missing values, integrated geospatial coordinates for regional price variations, and selected efficient models such as XGBoost and LightGBM. </a:t>
            </a:r>
          </a:p>
          <a:p>
            <a:pPr algn="l">
              <a:lnSpc>
                <a:spcPts val="4559"/>
              </a:lnSpc>
              <a:spcBef>
                <a:spcPct val="0"/>
              </a:spcBef>
            </a:pPr>
          </a:p>
        </p:txBody>
      </p:sp>
      <p:sp>
        <p:nvSpPr>
          <p:cNvPr name="Freeform 7" id="7"/>
          <p:cNvSpPr/>
          <p:nvPr/>
        </p:nvSpPr>
        <p:spPr>
          <a:xfrm flipH="false" flipV="false" rot="0">
            <a:off x="879184" y="1389065"/>
            <a:ext cx="1822886" cy="1861670"/>
          </a:xfrm>
          <a:custGeom>
            <a:avLst/>
            <a:gdLst/>
            <a:ahLst/>
            <a:cxnLst/>
            <a:rect r="r" b="b" t="t" l="l"/>
            <a:pathLst>
              <a:path h="1861670" w="1822886">
                <a:moveTo>
                  <a:pt x="0" y="0"/>
                </a:moveTo>
                <a:lnTo>
                  <a:pt x="1822885" y="0"/>
                </a:lnTo>
                <a:lnTo>
                  <a:pt x="1822885" y="1861671"/>
                </a:lnTo>
                <a:lnTo>
                  <a:pt x="0" y="1861671"/>
                </a:lnTo>
                <a:lnTo>
                  <a:pt x="0" y="0"/>
                </a:lnTo>
                <a:close/>
              </a:path>
            </a:pathLst>
          </a:custGeom>
          <a:blipFill>
            <a:blip r:embed="rId5"/>
            <a:stretch>
              <a:fillRect l="0" t="0" r="0" b="0"/>
            </a:stretch>
          </a:blipFill>
        </p:spPr>
      </p:sp>
      <p:sp>
        <p:nvSpPr>
          <p:cNvPr name="TextBox 8" id="8"/>
          <p:cNvSpPr txBox="true"/>
          <p:nvPr/>
        </p:nvSpPr>
        <p:spPr>
          <a:xfrm rot="0">
            <a:off x="891181" y="9265655"/>
            <a:ext cx="2475295" cy="356235"/>
          </a:xfrm>
          <a:prstGeom prst="rect">
            <a:avLst/>
          </a:prstGeom>
        </p:spPr>
        <p:txBody>
          <a:bodyPr anchor="t" rtlCol="false" tIns="0" lIns="0" bIns="0" rIns="0">
            <a:spAutoFit/>
          </a:bodyPr>
          <a:lstStyle/>
          <a:p>
            <a:pPr algn="just">
              <a:lnSpc>
                <a:spcPts val="2940"/>
              </a:lnSpc>
            </a:pPr>
            <a:r>
              <a:rPr lang="en-US" sz="2100">
                <a:solidFill>
                  <a:srgbClr val="000000"/>
                </a:solidFill>
                <a:latin typeface="Montserrat"/>
                <a:ea typeface="Montserrat"/>
                <a:cs typeface="Montserrat"/>
                <a:sym typeface="Montserrat"/>
              </a:rPr>
              <a:t>05</a:t>
            </a:r>
          </a:p>
        </p:txBody>
      </p:sp>
      <p:sp>
        <p:nvSpPr>
          <p:cNvPr name="TextBox 9" id="9"/>
          <p:cNvSpPr txBox="true"/>
          <p:nvPr/>
        </p:nvSpPr>
        <p:spPr>
          <a:xfrm rot="0">
            <a:off x="891181" y="672465"/>
            <a:ext cx="6134472" cy="323215"/>
          </a:xfrm>
          <a:prstGeom prst="rect">
            <a:avLst/>
          </a:prstGeom>
        </p:spPr>
        <p:txBody>
          <a:bodyPr anchor="t" rtlCol="false" tIns="0" lIns="0" bIns="0" rIns="0">
            <a:spAutoFit/>
          </a:bodyPr>
          <a:lstStyle/>
          <a:p>
            <a:pPr algn="l">
              <a:lnSpc>
                <a:spcPts val="2660"/>
              </a:lnSpc>
            </a:pPr>
            <a:r>
              <a:rPr lang="en-US" sz="1900" spc="239">
                <a:solidFill>
                  <a:srgbClr val="000000"/>
                </a:solidFill>
                <a:latin typeface="Montserrat"/>
                <a:ea typeface="Montserrat"/>
                <a:cs typeface="Montserrat"/>
                <a:sym typeface="Montserrat"/>
              </a:rPr>
              <a:t>ISSUES ENCOUNTERED</a:t>
            </a:r>
          </a:p>
        </p:txBody>
      </p:sp>
      <p:sp>
        <p:nvSpPr>
          <p:cNvPr name="TextBox 10" id="10"/>
          <p:cNvSpPr txBox="true"/>
          <p:nvPr/>
        </p:nvSpPr>
        <p:spPr>
          <a:xfrm rot="0">
            <a:off x="6151525" y="9298675"/>
            <a:ext cx="6134472" cy="306705"/>
          </a:xfrm>
          <a:prstGeom prst="rect">
            <a:avLst/>
          </a:prstGeom>
        </p:spPr>
        <p:txBody>
          <a:bodyPr anchor="t" rtlCol="false" tIns="0" lIns="0" bIns="0" rIns="0">
            <a:spAutoFit/>
          </a:bodyPr>
          <a:lstStyle/>
          <a:p>
            <a:pPr algn="ctr">
              <a:lnSpc>
                <a:spcPts val="2520"/>
              </a:lnSpc>
            </a:pPr>
            <a:r>
              <a:rPr lang="en-US" sz="1800" spc="226">
                <a:solidFill>
                  <a:srgbClr val="000000"/>
                </a:solidFill>
                <a:latin typeface="Montserrat"/>
                <a:ea typeface="Montserrat"/>
                <a:cs typeface="Montserrat"/>
                <a:sym typeface="Montserrat"/>
              </a:rPr>
              <a:t>CSCI 409</a:t>
            </a:r>
          </a:p>
        </p:txBody>
      </p:sp>
      <p:sp>
        <p:nvSpPr>
          <p:cNvPr name="TextBox 11" id="11"/>
          <p:cNvSpPr txBox="true"/>
          <p:nvPr/>
        </p:nvSpPr>
        <p:spPr>
          <a:xfrm rot="0">
            <a:off x="5086696" y="1703204"/>
            <a:ext cx="6152059" cy="828042"/>
          </a:xfrm>
          <a:prstGeom prst="rect">
            <a:avLst/>
          </a:prstGeom>
        </p:spPr>
        <p:txBody>
          <a:bodyPr anchor="t" rtlCol="false" tIns="0" lIns="0" bIns="0" rIns="0">
            <a:spAutoFit/>
          </a:bodyPr>
          <a:lstStyle/>
          <a:p>
            <a:pPr algn="ctr">
              <a:lnSpc>
                <a:spcPts val="6859"/>
              </a:lnSpc>
              <a:spcBef>
                <a:spcPct val="0"/>
              </a:spcBef>
            </a:pPr>
            <a:r>
              <a:rPr lang="en-US" sz="4899">
                <a:solidFill>
                  <a:srgbClr val="000000"/>
                </a:solidFill>
                <a:latin typeface="Montserrat"/>
                <a:ea typeface="Montserrat"/>
                <a:cs typeface="Montserrat"/>
                <a:sym typeface="Montserrat"/>
              </a:rPr>
              <a:t>I</a:t>
            </a:r>
            <a:r>
              <a:rPr lang="en-US" sz="4899">
                <a:solidFill>
                  <a:srgbClr val="000000"/>
                </a:solidFill>
                <a:latin typeface="Montserrat"/>
                <a:ea typeface="Montserrat"/>
                <a:cs typeface="Montserrat"/>
                <a:sym typeface="Montserrat"/>
              </a:rPr>
              <a:t>ssues Encountered</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DAGWG3xk_go</dc:identifier>
  <dcterms:modified xsi:type="dcterms:W3CDTF">2011-08-01T06:04:30Z</dcterms:modified>
  <cp:revision>1</cp:revision>
  <dc:title>Artist Portfolio, копия, копия</dc:title>
</cp:coreProperties>
</file>