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66" r:id="rId3"/>
    <p:sldId id="262" r:id="rId4"/>
    <p:sldId id="261" r:id="rId5"/>
    <p:sldId id="263" r:id="rId6"/>
    <p:sldId id="271" r:id="rId7"/>
    <p:sldId id="270" r:id="rId8"/>
    <p:sldId id="260" r:id="rId9"/>
    <p:sldId id="259" r:id="rId10"/>
    <p:sldId id="265" r:id="rId11"/>
    <p:sldId id="258" r:id="rId12"/>
    <p:sldId id="257" r:id="rId13"/>
    <p:sldId id="26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5884"/>
  </p:normalViewPr>
  <p:slideViewPr>
    <p:cSldViewPr snapToGrid="0">
      <p:cViewPr varScale="1">
        <p:scale>
          <a:sx n="90" d="100"/>
          <a:sy n="90" d="100"/>
        </p:scale>
        <p:origin x="232" y="704"/>
      </p:cViewPr>
      <p:guideLst/>
    </p:cSldViewPr>
  </p:slid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61030F-A222-534E-A93C-E3B7B48D420D}" type="datetimeFigureOut">
              <a:rPr lang="en-US" smtClean="0"/>
              <a:t>10/26/22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1739F8-6F14-6044-9862-7118913AFC83}" type="slidenum">
              <a:rPr lang="en-US" smtClean="0"/>
              <a:t>‹#›</a:t>
            </a:fld>
            <a:endParaRPr lang="en-US" dirty="0"/>
          </a:p>
        </p:txBody>
      </p:sp>
    </p:spTree>
    <p:extLst>
      <p:ext uri="{BB962C8B-B14F-4D97-AF65-F5344CB8AC3E}">
        <p14:creationId xmlns:p14="http://schemas.microsoft.com/office/powerpoint/2010/main" val="699636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Calibri" panose="020F0502020204030204" pitchFamily="34" charset="0"/>
              </a:rPr>
              <a:t>1:00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Calibri" panose="020F0502020204030204" pitchFamily="34" charset="0"/>
              </a:rPr>
              <a:t>Hello everyone! First item to share with you:  - I am </a:t>
            </a:r>
            <a:r>
              <a:rPr lang="en-US" sz="1800" u="sng" dirty="0">
                <a:effectLst/>
                <a:latin typeface="Calibri" panose="020F0502020204030204" pitchFamily="34" charset="0"/>
                <a:ea typeface="Calibri" panose="020F0502020204030204" pitchFamily="34" charset="0"/>
                <a:cs typeface="Calibri" panose="020F0502020204030204" pitchFamily="34" charset="0"/>
              </a:rPr>
              <a:t>not</a:t>
            </a:r>
            <a:r>
              <a:rPr lang="en-US" sz="1800" u="none" dirty="0">
                <a:effectLst/>
                <a:latin typeface="Calibri" panose="020F0502020204030204" pitchFamily="34" charset="0"/>
                <a:ea typeface="Calibri" panose="020F0502020204030204" pitchFamily="34" charset="0"/>
                <a:cs typeface="Calibri" panose="020F0502020204030204" pitchFamily="34" charset="0"/>
              </a:rPr>
              <a:t> a Scholarly Communications Librarian – I </a:t>
            </a:r>
            <a:r>
              <a:rPr lang="en-US" sz="1800" i="1" u="none" dirty="0">
                <a:effectLst/>
                <a:latin typeface="Calibri" panose="020F0502020204030204" pitchFamily="34" charset="0"/>
                <a:ea typeface="Calibri" panose="020F0502020204030204" pitchFamily="34" charset="0"/>
                <a:cs typeface="Calibri" panose="020F0502020204030204" pitchFamily="34" charset="0"/>
              </a:rPr>
              <a:t>am</a:t>
            </a:r>
            <a:r>
              <a:rPr lang="en-US" sz="1800" u="none" dirty="0">
                <a:effectLst/>
                <a:latin typeface="Calibri" panose="020F0502020204030204" pitchFamily="34" charset="0"/>
                <a:ea typeface="Calibri" panose="020F0502020204030204" pitchFamily="34" charset="0"/>
                <a:cs typeface="Calibri" panose="020F0502020204030204" pitchFamily="34" charset="0"/>
              </a:rPr>
              <a:t> someone who </a:t>
            </a:r>
            <a:r>
              <a:rPr lang="en-US" sz="1800" i="1" u="none" dirty="0">
                <a:effectLst/>
                <a:latin typeface="Calibri" panose="020F0502020204030204" pitchFamily="34" charset="0"/>
                <a:ea typeface="Calibri" panose="020F0502020204030204" pitchFamily="34" charset="0"/>
                <a:cs typeface="Calibri" panose="020F0502020204030204" pitchFamily="34" charset="0"/>
              </a:rPr>
              <a:t>really</a:t>
            </a:r>
            <a:r>
              <a:rPr lang="en-US" sz="1800" u="none" dirty="0">
                <a:effectLst/>
                <a:latin typeface="Calibri" panose="020F0502020204030204" pitchFamily="34" charset="0"/>
                <a:ea typeface="Calibri" panose="020F0502020204030204" pitchFamily="34" charset="0"/>
                <a:cs typeface="Calibri" panose="020F0502020204030204" pitchFamily="34" charset="0"/>
              </a:rPr>
              <a:t> admires them and </a:t>
            </a:r>
            <a:r>
              <a:rPr lang="en-US" sz="1800" i="1" u="none" dirty="0">
                <a:effectLst/>
                <a:latin typeface="Calibri" panose="020F0502020204030204" pitchFamily="34" charset="0"/>
                <a:ea typeface="Calibri" panose="020F0502020204030204" pitchFamily="34" charset="0"/>
                <a:cs typeface="Calibri" panose="020F0502020204030204" pitchFamily="34" charset="0"/>
              </a:rPr>
              <a:t>greatly</a:t>
            </a:r>
            <a:r>
              <a:rPr lang="en-US" sz="1800" u="none" dirty="0">
                <a:effectLst/>
                <a:latin typeface="Calibri" panose="020F0502020204030204" pitchFamily="34" charset="0"/>
                <a:ea typeface="Calibri" panose="020F0502020204030204" pitchFamily="34" charset="0"/>
                <a:cs typeface="Calibri" panose="020F0502020204030204" pitchFamily="34" charset="0"/>
              </a:rPr>
              <a:t> appreciates the exciting ways in which they’re shaping the future of libraries, and therefore how </a:t>
            </a:r>
            <a:r>
              <a:rPr lang="en-US" sz="1800" i="1" u="none" dirty="0">
                <a:effectLst/>
                <a:latin typeface="Calibri" panose="020F0502020204030204" pitchFamily="34" charset="0"/>
                <a:ea typeface="Calibri" panose="020F0502020204030204" pitchFamily="34" charset="0"/>
                <a:cs typeface="Calibri" panose="020F0502020204030204" pitchFamily="34" charset="0"/>
              </a:rPr>
              <a:t>they</a:t>
            </a:r>
            <a:r>
              <a:rPr lang="en-US" sz="1800" u="none" dirty="0">
                <a:effectLst/>
                <a:latin typeface="Calibri" panose="020F0502020204030204" pitchFamily="34" charset="0"/>
                <a:ea typeface="Calibri" panose="020F0502020204030204" pitchFamily="34" charset="0"/>
                <a:cs typeface="Calibri" panose="020F0502020204030204" pitchFamily="34" charset="0"/>
              </a:rPr>
              <a:t> are shaping </a:t>
            </a:r>
            <a:r>
              <a:rPr lang="en-US" sz="1800" i="0" u="none" dirty="0">
                <a:effectLst/>
                <a:latin typeface="Calibri" panose="020F0502020204030204" pitchFamily="34" charset="0"/>
                <a:ea typeface="Calibri" panose="020F0502020204030204" pitchFamily="34" charset="0"/>
                <a:cs typeface="Calibri" panose="020F0502020204030204" pitchFamily="34" charset="0"/>
              </a:rPr>
              <a:t>my </a:t>
            </a:r>
            <a:r>
              <a:rPr lang="en-US" sz="1800" i="1" u="none" dirty="0">
                <a:effectLst/>
                <a:latin typeface="Calibri" panose="020F0502020204030204" pitchFamily="34" charset="0"/>
                <a:ea typeface="Calibri" panose="020F0502020204030204" pitchFamily="34" charset="0"/>
                <a:cs typeface="Calibri" panose="020F0502020204030204" pitchFamily="34" charset="0"/>
              </a:rPr>
              <a:t>own</a:t>
            </a:r>
            <a:r>
              <a:rPr lang="en-US" sz="1800" i="0" u="none" dirty="0">
                <a:effectLst/>
                <a:latin typeface="Calibri" panose="020F0502020204030204" pitchFamily="34" charset="0"/>
                <a:ea typeface="Calibri" panose="020F0502020204030204" pitchFamily="34" charset="0"/>
                <a:cs typeface="Calibri" panose="020F0502020204030204" pitchFamily="34" charset="0"/>
              </a:rPr>
              <a:t> work…as a library leader!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i="0" u="none" dirty="0">
              <a:effectLst/>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u="none" dirty="0">
                <a:effectLst/>
                <a:latin typeface="Calibri" panose="020F0502020204030204" pitchFamily="34" charset="0"/>
                <a:ea typeface="Calibri" panose="020F0502020204030204" pitchFamily="34" charset="0"/>
                <a:cs typeface="Calibri" panose="020F0502020204030204" pitchFamily="34" charset="0"/>
              </a:rPr>
              <a:t>Today I’m going to provide an overview </a:t>
            </a:r>
            <a:r>
              <a:rPr lang="en-US" sz="1200" dirty="0">
                <a:effectLst/>
                <a:latin typeface="Calibri" panose="020F0502020204030204" pitchFamily="34" charset="0"/>
                <a:ea typeface="Calibri" panose="020F0502020204030204" pitchFamily="34" charset="0"/>
                <a:cs typeface="Calibri" panose="020F0502020204030204" pitchFamily="34" charset="0"/>
              </a:rPr>
              <a:t>of the recent scholarly communications landscape from </a:t>
            </a:r>
            <a:r>
              <a:rPr lang="en-US" sz="1200" i="1" dirty="0">
                <a:effectLst/>
                <a:latin typeface="Calibri" panose="020F0502020204030204" pitchFamily="34" charset="0"/>
                <a:ea typeface="Calibri" panose="020F0502020204030204" pitchFamily="34" charset="0"/>
                <a:cs typeface="Calibri" panose="020F0502020204030204" pitchFamily="34" charset="0"/>
              </a:rPr>
              <a:t>my</a:t>
            </a:r>
            <a:r>
              <a:rPr lang="en-US" sz="1200" dirty="0">
                <a:effectLst/>
                <a:latin typeface="Calibri" panose="020F0502020204030204" pitchFamily="34" charset="0"/>
                <a:ea typeface="Calibri" panose="020F0502020204030204" pitchFamily="34" charset="0"/>
                <a:cs typeface="Calibri" panose="020F0502020204030204" pitchFamily="34" charset="0"/>
              </a:rPr>
              <a:t> perspective -  the distinctive, firsthand perspective of an academic library director. There is value in this as a reflective exercise for three reasons:</a:t>
            </a:r>
            <a:br>
              <a:rPr lang="en-US" sz="1200" dirty="0">
                <a:effectLst/>
                <a:latin typeface="Calibri" panose="020F0502020204030204" pitchFamily="34" charset="0"/>
                <a:ea typeface="Calibri" panose="020F0502020204030204" pitchFamily="34" charset="0"/>
                <a:cs typeface="Calibri" panose="020F0502020204030204" pitchFamily="34" charset="0"/>
              </a:rPr>
            </a:br>
            <a:endParaRPr lang="en-US" sz="1200" dirty="0">
              <a:effectLst/>
              <a:latin typeface="Calibri" panose="020F0502020204030204" pitchFamily="34" charset="0"/>
              <a:ea typeface="Calibri" panose="020F0502020204030204" pitchFamily="34" charset="0"/>
              <a:cs typeface="Calibri" panose="020F050202020403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effectLst/>
                <a:latin typeface="Calibri" panose="020F0502020204030204" pitchFamily="34" charset="0"/>
                <a:ea typeface="Calibri" panose="020F0502020204030204" pitchFamily="34" charset="0"/>
                <a:cs typeface="Calibri" panose="020F0502020204030204" pitchFamily="34" charset="0"/>
              </a:rPr>
              <a:t>To provide scholarly communications librarians with a better understanding of how </a:t>
            </a:r>
            <a:r>
              <a:rPr lang="en-US" sz="1200" i="1" dirty="0">
                <a:effectLst/>
                <a:latin typeface="Calibri" panose="020F0502020204030204" pitchFamily="34" charset="0"/>
                <a:ea typeface="Calibri" panose="020F0502020204030204" pitchFamily="34" charset="0"/>
                <a:cs typeface="Calibri" panose="020F0502020204030204" pitchFamily="34" charset="0"/>
              </a:rPr>
              <a:t>their</a:t>
            </a:r>
            <a:r>
              <a:rPr lang="en-US" sz="1200" dirty="0">
                <a:effectLst/>
                <a:latin typeface="Calibri" panose="020F0502020204030204" pitchFamily="34" charset="0"/>
                <a:ea typeface="Calibri" panose="020F0502020204030204" pitchFamily="34" charset="0"/>
                <a:cs typeface="Calibri" panose="020F0502020204030204" pitchFamily="34" charset="0"/>
              </a:rPr>
              <a:t> daily work influences the efforts of </a:t>
            </a:r>
            <a:r>
              <a:rPr lang="en-US" sz="1200" i="1" dirty="0">
                <a:effectLst/>
                <a:latin typeface="Calibri" panose="020F0502020204030204" pitchFamily="34" charset="0"/>
                <a:ea typeface="Calibri" panose="020F0502020204030204" pitchFamily="34" charset="0"/>
                <a:cs typeface="Calibri" panose="020F0502020204030204" pitchFamily="34" charset="0"/>
              </a:rPr>
              <a:t>their</a:t>
            </a:r>
            <a:r>
              <a:rPr lang="en-US" sz="1200" dirty="0">
                <a:effectLst/>
                <a:latin typeface="Calibri" panose="020F0502020204030204" pitchFamily="34" charset="0"/>
                <a:ea typeface="Calibri" panose="020F0502020204030204" pitchFamily="34" charset="0"/>
                <a:cs typeface="Calibri" panose="020F0502020204030204" pitchFamily="34" charset="0"/>
              </a:rPr>
              <a:t> academic library directors. </a:t>
            </a:r>
          </a:p>
          <a:p>
            <a:pPr marL="285750" marR="0" lvl="0" indent="-28575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effectLst/>
                <a:latin typeface="Calibri" panose="020F0502020204030204" pitchFamily="34" charset="0"/>
                <a:ea typeface="Calibri" panose="020F0502020204030204" pitchFamily="34" charset="0"/>
                <a:cs typeface="Calibri" panose="020F0502020204030204" pitchFamily="34" charset="0"/>
              </a:rPr>
              <a:t>To consider how scholarly communications influences </a:t>
            </a:r>
            <a:r>
              <a:rPr lang="en-US" sz="1200" i="1" u="sng" dirty="0">
                <a:effectLst/>
                <a:latin typeface="Calibri" panose="020F0502020204030204" pitchFamily="34" charset="0"/>
                <a:ea typeface="Calibri" panose="020F0502020204030204" pitchFamily="34" charset="0"/>
                <a:cs typeface="Calibri" panose="020F0502020204030204" pitchFamily="34" charset="0"/>
              </a:rPr>
              <a:t>my own work </a:t>
            </a:r>
            <a:r>
              <a:rPr lang="en-US" sz="1200" dirty="0">
                <a:effectLst/>
                <a:latin typeface="Calibri" panose="020F0502020204030204" pitchFamily="34" charset="0"/>
                <a:ea typeface="Calibri" panose="020F0502020204030204" pitchFamily="34" charset="0"/>
                <a:cs typeface="Calibri" panose="020F0502020204030204" pitchFamily="34" charset="0"/>
              </a:rPr>
              <a:t>as a library director</a:t>
            </a:r>
          </a:p>
          <a:p>
            <a:pPr marL="285750" marR="0" lvl="0" indent="-28575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effectLst/>
                <a:latin typeface="Calibri" panose="020F0502020204030204" pitchFamily="34" charset="0"/>
                <a:ea typeface="Calibri" panose="020F0502020204030204" pitchFamily="34" charset="0"/>
                <a:cs typeface="Calibri" panose="020F0502020204030204" pitchFamily="34" charset="0"/>
              </a:rPr>
              <a:t>To encourage other library directors like myself to consider how scholarly communications is shaping the broader direction of all academic libraries.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FF1739F8-6F14-6044-9862-7118913AFC83}" type="slidenum">
              <a:rPr lang="en-US" smtClean="0"/>
              <a:t>1</a:t>
            </a:fld>
            <a:endParaRPr lang="en-US" dirty="0"/>
          </a:p>
        </p:txBody>
      </p:sp>
    </p:spTree>
    <p:extLst>
      <p:ext uri="{BB962C8B-B14F-4D97-AF65-F5344CB8AC3E}">
        <p14:creationId xmlns:p14="http://schemas.microsoft.com/office/powerpoint/2010/main" val="401957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a:t>
            </a:r>
          </a:p>
          <a:p>
            <a:endParaRPr lang="en-US" dirty="0"/>
          </a:p>
          <a:p>
            <a:r>
              <a:rPr lang="en-US" dirty="0"/>
              <a:t>Here’s a quick shot of the three very talented Scholarly Communications Librarians we’ve had at Mines: Ye, Emily, and now Seth. Three different Schol Comm Librarians in just six years is quite a bit of turnover! But they’ve each contributed uniquely to our program, and we so appreciate them!</a:t>
            </a:r>
          </a:p>
        </p:txBody>
      </p:sp>
      <p:sp>
        <p:nvSpPr>
          <p:cNvPr id="4" name="Slide Number Placeholder 3"/>
          <p:cNvSpPr>
            <a:spLocks noGrp="1"/>
          </p:cNvSpPr>
          <p:nvPr>
            <p:ph type="sldNum" sz="quarter" idx="5"/>
          </p:nvPr>
        </p:nvSpPr>
        <p:spPr/>
        <p:txBody>
          <a:bodyPr/>
          <a:lstStyle/>
          <a:p>
            <a:fld id="{FF1739F8-6F14-6044-9862-7118913AFC83}" type="slidenum">
              <a:rPr lang="en-US" smtClean="0"/>
              <a:t>10</a:t>
            </a:fld>
            <a:endParaRPr lang="en-US" dirty="0"/>
          </a:p>
        </p:txBody>
      </p:sp>
    </p:spTree>
    <p:extLst>
      <p:ext uri="{BB962C8B-B14F-4D97-AF65-F5344CB8AC3E}">
        <p14:creationId xmlns:p14="http://schemas.microsoft.com/office/powerpoint/2010/main" val="25840933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(1:30)</a:t>
            </a:r>
          </a:p>
          <a:p>
            <a:pPr marL="0" marR="0">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Our many scholarly communications initiatives have introduced powerful and sometimes unanticipated benefits and opportunities.</a:t>
            </a:r>
            <a:r>
              <a:rPr lang="en-US" sz="1800" b="1" dirty="0">
                <a:effectLst/>
                <a:latin typeface="Calibri" panose="020F0502020204030204" pitchFamily="34"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From a leadership perspective, scholarly communications has generated a justifiable degree of library pride and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greater campus awareness of new and emerging roles of academic libraries</a:t>
            </a:r>
            <a:r>
              <a:rPr lang="en-US" sz="1800" dirty="0">
                <a:effectLst/>
                <a:latin typeface="Calibri" panose="020F0502020204030204" pitchFamily="34" charset="0"/>
                <a:ea typeface="Calibri" panose="020F0502020204030204" pitchFamily="34" charset="0"/>
                <a:cs typeface="Times New Roman" panose="02020603050405020304" pitchFamily="18" charset="0"/>
              </a:rPr>
              <a:t>. Overcoming traditional library stereotypes is a perennial challenge for all library leaders. Librarians have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always</a:t>
            </a:r>
            <a:r>
              <a:rPr lang="en-US" sz="1800" dirty="0">
                <a:effectLst/>
                <a:latin typeface="Calibri" panose="020F0502020204030204" pitchFamily="34" charset="0"/>
                <a:ea typeface="Calibri" panose="020F0502020204030204" pitchFamily="34" charset="0"/>
                <a:cs typeface="Times New Roman" panose="02020603050405020304" pitchFamily="18" charset="0"/>
              </a:rPr>
              <a:t> been full-fledged academic partners across teaching, learning, scholarly impact and identity, and the entire research lifecycle, but scholarly communications has been instrumental in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reshaping</a:t>
            </a:r>
            <a:r>
              <a:rPr lang="en-US" sz="1800" dirty="0">
                <a:effectLst/>
                <a:latin typeface="Calibri" panose="020F0502020204030204" pitchFamily="34" charset="0"/>
                <a:ea typeface="Calibri" panose="020F0502020204030204" pitchFamily="34" charset="0"/>
                <a:cs typeface="Times New Roman" panose="02020603050405020304" pitchFamily="18" charset="0"/>
              </a:rPr>
              <a:t> this as the campus-wide understanding of our role.</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Our scholarly communications accomplishments to dramatically reduce the cost of curricular materials via our OER, OA, and Course Readings initiatives are particularly recognized by the campus as a significant contribution to the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accessibility</a:t>
            </a:r>
            <a:r>
              <a:rPr lang="en-US" sz="1800" dirty="0">
                <a:effectLst/>
                <a:latin typeface="Calibri" panose="020F0502020204030204" pitchFamily="34" charset="0"/>
                <a:ea typeface="Calibri" panose="020F0502020204030204" pitchFamily="34" charset="0"/>
                <a:cs typeface="Times New Roman" panose="02020603050405020304" pitchFamily="18" charset="0"/>
              </a:rPr>
              <a:t> of higher education for our students, and one that is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reshaping the entire academic publishing model.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Our accomplishments in scholarly communications have fostered greater success in more traditional areas of library work and are opening entirely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new</a:t>
            </a:r>
            <a:r>
              <a:rPr lang="en-US" sz="1800" dirty="0">
                <a:effectLst/>
                <a:latin typeface="Calibri" panose="020F0502020204030204" pitchFamily="34" charset="0"/>
                <a:ea typeface="Calibri" panose="020F0502020204030204" pitchFamily="34" charset="0"/>
                <a:cs typeface="Times New Roman" panose="02020603050405020304" pitchFamily="18" charset="0"/>
              </a:rPr>
              <a:t> doors for the library to contribute to the curricular and co-curricular life of our faculty and students. It has been instrumental for cultivating a virtuous cycle across all library operations. Scholarly communications has become central and indispensable to the ongoing work of library leaders. </a:t>
            </a:r>
          </a:p>
          <a:p>
            <a:pPr marL="0" marR="0" indent="0">
              <a:spcBef>
                <a:spcPts val="0"/>
              </a:spcBef>
              <a:spcAft>
                <a:spcPts val="0"/>
              </a:spcAft>
            </a:pPr>
            <a:endParaRPr lang="en-US" dirty="0"/>
          </a:p>
        </p:txBody>
      </p:sp>
      <p:sp>
        <p:nvSpPr>
          <p:cNvPr id="4" name="Slide Number Placeholder 3"/>
          <p:cNvSpPr>
            <a:spLocks noGrp="1"/>
          </p:cNvSpPr>
          <p:nvPr>
            <p:ph type="sldNum" sz="quarter" idx="5"/>
          </p:nvPr>
        </p:nvSpPr>
        <p:spPr/>
        <p:txBody>
          <a:bodyPr/>
          <a:lstStyle/>
          <a:p>
            <a:fld id="{FF1739F8-6F14-6044-9862-7118913AFC83}" type="slidenum">
              <a:rPr lang="en-US" smtClean="0"/>
              <a:t>11</a:t>
            </a:fld>
            <a:endParaRPr lang="en-US" dirty="0"/>
          </a:p>
        </p:txBody>
      </p:sp>
    </p:spTree>
    <p:extLst>
      <p:ext uri="{BB962C8B-B14F-4D97-AF65-F5344CB8AC3E}">
        <p14:creationId xmlns:p14="http://schemas.microsoft.com/office/powerpoint/2010/main" val="40634809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Calibri" panose="020F0502020204030204" pitchFamily="34" charset="0"/>
              </a:rPr>
              <a:t>1:30</a:t>
            </a:r>
            <a:br>
              <a:rPr lang="en-US" sz="1800" dirty="0">
                <a:effectLst/>
                <a:latin typeface="Calibri" panose="020F0502020204030204" pitchFamily="34" charset="0"/>
                <a:ea typeface="Calibri" panose="020F0502020204030204" pitchFamily="34" charset="0"/>
                <a:cs typeface="Calibri" panose="020F0502020204030204" pitchFamily="34" charset="0"/>
              </a:rPr>
            </a:b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Taking leadership stock of the state of scholarly communications, I can clearly identify several areas of focus that will occupy my time in the coming few years:</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Wingdings" pitchFamily="2"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As previously mentioned, I need to ensure that our existing scholarly communications initiatives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integrate</a:t>
            </a:r>
            <a:r>
              <a:rPr lang="en-US" sz="1800" dirty="0">
                <a:effectLst/>
                <a:latin typeface="Calibri" panose="020F0502020204030204" pitchFamily="34" charset="0"/>
                <a:ea typeface="Calibri" panose="020F0502020204030204" pitchFamily="34" charset="0"/>
                <a:cs typeface="Times New Roman" panose="02020603050405020304" pitchFamily="18" charset="0"/>
              </a:rPr>
              <a:t> as effectively as possible with our broader library team efforts. I can see paths forward for this, as an emerging trend is for scholarly communications to become increasingly diffused throughout most library services and operations. </a:t>
            </a:r>
          </a:p>
          <a:p>
            <a:pPr marL="342900" marR="0" lvl="0" indent="-342900">
              <a:spcBef>
                <a:spcPts val="0"/>
              </a:spcBef>
              <a:spcAft>
                <a:spcPts val="0"/>
              </a:spcAft>
              <a:buFont typeface="Wingdings" pitchFamily="2"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While many of our disciplinary faculty are now actively engaging with our scholarly communications services, there are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other professors we still need to reach. </a:t>
            </a:r>
            <a:r>
              <a:rPr lang="en-US" sz="1800" dirty="0">
                <a:effectLst/>
                <a:latin typeface="Calibri" panose="020F0502020204030204" pitchFamily="34" charset="0"/>
                <a:ea typeface="Calibri" panose="020F0502020204030204" pitchFamily="34" charset="0"/>
                <a:cs typeface="Times New Roman" panose="02020603050405020304" pitchFamily="18" charset="0"/>
              </a:rPr>
              <a:t>As a leader, I therefore need to continue to cultivate new partnerships and raise awareness of our library team’s impactful work.</a:t>
            </a:r>
          </a:p>
          <a:p>
            <a:pPr marL="342900" marR="0" lvl="0" indent="-342900">
              <a:spcBef>
                <a:spcPts val="0"/>
              </a:spcBef>
              <a:spcAft>
                <a:spcPts val="0"/>
              </a:spcAft>
              <a:buFont typeface="Wingdings" pitchFamily="2"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Raising fiscal support for an expanded scholarly communications team is also essential if we are to further scale our existing services as well as move into entirely new areas such as data services.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So – there’s still a great deal of work ahead of us. Fortunately for the state of Colorado, we have a governor who already champions scholarly communications. I and other library leaders in our state can point to his good example as we strive to further advance scholarly communications in the years to come.</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sz="1800" dirty="0">
                <a:effectLst/>
                <a:latin typeface="Calibri" panose="020F0502020204030204" pitchFamily="34" charset="0"/>
                <a:ea typeface="Calibri" panose="020F0502020204030204" pitchFamily="34" charset="0"/>
                <a:cs typeface="Calibri" panose="020F0502020204030204" pitchFamily="34" charset="0"/>
              </a:rPr>
            </a:b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F1739F8-6F14-6044-9862-7118913AFC83}" type="slidenum">
              <a:rPr lang="en-US" smtClean="0"/>
              <a:t>12</a:t>
            </a:fld>
            <a:endParaRPr lang="en-US" dirty="0"/>
          </a:p>
        </p:txBody>
      </p:sp>
    </p:spTree>
    <p:extLst>
      <p:ext uri="{BB962C8B-B14F-4D97-AF65-F5344CB8AC3E}">
        <p14:creationId xmlns:p14="http://schemas.microsoft.com/office/powerpoint/2010/main" val="22593373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a:t>
            </a:r>
          </a:p>
        </p:txBody>
      </p:sp>
      <p:sp>
        <p:nvSpPr>
          <p:cNvPr id="4" name="Slide Number Placeholder 3"/>
          <p:cNvSpPr>
            <a:spLocks noGrp="1"/>
          </p:cNvSpPr>
          <p:nvPr>
            <p:ph type="sldNum" sz="quarter" idx="5"/>
          </p:nvPr>
        </p:nvSpPr>
        <p:spPr/>
        <p:txBody>
          <a:bodyPr/>
          <a:lstStyle/>
          <a:p>
            <a:fld id="{CF5B375D-E43F-CB47-A78D-FA51FC66DBFF}" type="slidenum">
              <a:rPr lang="en-US" smtClean="0"/>
              <a:t>13</a:t>
            </a:fld>
            <a:endParaRPr lang="en-US" dirty="0"/>
          </a:p>
        </p:txBody>
      </p:sp>
    </p:spTree>
    <p:extLst>
      <p:ext uri="{BB962C8B-B14F-4D97-AF65-F5344CB8AC3E}">
        <p14:creationId xmlns:p14="http://schemas.microsoft.com/office/powerpoint/2010/main" val="16647826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1:00</a:t>
            </a:r>
          </a:p>
          <a:p>
            <a:endParaRPr lang="en-US" dirty="0"/>
          </a:p>
          <a:p>
            <a:r>
              <a:rPr lang="en-US" dirty="0"/>
              <a:t>First: A brief snapshot of the Colorado School of Mines. ”Mines”, as we affectionately refer to it, is not a large comprehensive university. We are medium-sized at just over 7,000 students, and our programs focus on science and engineering.</a:t>
            </a:r>
            <a:br>
              <a:rPr lang="en-US" dirty="0"/>
            </a:br>
            <a:br>
              <a:rPr lang="en-US" dirty="0"/>
            </a:br>
            <a:r>
              <a:rPr lang="en-US" dirty="0"/>
              <a:t>We’re located in a beautiful part of the Rocky Mountain West, and we encourage everyone to come visit us. </a:t>
            </a:r>
            <a:br>
              <a:rPr lang="en-US" dirty="0"/>
            </a:br>
            <a:endParaRPr lang="en-US" dirty="0"/>
          </a:p>
          <a:p>
            <a:r>
              <a:rPr lang="en-US" dirty="0"/>
              <a:t>Mines is relatively small, but we have an outsized global reputation. We function at the highest Carnegie level of research activity – R1. We are a destination for international students, and we are very competitively ranked. We have programs that are ranked #1 globally as well as new and highly innovative programs like our Space Resources graduate programs that are receiving international media attention.</a:t>
            </a:r>
          </a:p>
          <a:p>
            <a:endParaRPr lang="en-US" dirty="0"/>
          </a:p>
          <a:p>
            <a:r>
              <a:rPr lang="en-US" dirty="0"/>
              <a:t>Given the modest size of our student body, our library size is also relatively small – there are just 20 faculty and staff. And yet we are very active in scholarly communications. </a:t>
            </a:r>
            <a:br>
              <a:rPr lang="en-US" dirty="0"/>
            </a:br>
            <a:endParaRPr lang="en-US" dirty="0"/>
          </a:p>
        </p:txBody>
      </p:sp>
      <p:sp>
        <p:nvSpPr>
          <p:cNvPr id="4" name="Slide Number Placeholder 3"/>
          <p:cNvSpPr>
            <a:spLocks noGrp="1"/>
          </p:cNvSpPr>
          <p:nvPr>
            <p:ph type="sldNum" sz="quarter" idx="5"/>
          </p:nvPr>
        </p:nvSpPr>
        <p:spPr/>
        <p:txBody>
          <a:bodyPr/>
          <a:lstStyle/>
          <a:p>
            <a:fld id="{FF1739F8-6F14-6044-9862-7118913AFC83}" type="slidenum">
              <a:rPr lang="en-US" smtClean="0"/>
              <a:t>2</a:t>
            </a:fld>
            <a:endParaRPr lang="en-US" dirty="0"/>
          </a:p>
        </p:txBody>
      </p:sp>
    </p:spTree>
    <p:extLst>
      <p:ext uri="{BB962C8B-B14F-4D97-AF65-F5344CB8AC3E}">
        <p14:creationId xmlns:p14="http://schemas.microsoft.com/office/powerpoint/2010/main" val="2789237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1:00</a:t>
            </a:r>
          </a:p>
          <a:p>
            <a:endParaRPr lang="en-US" dirty="0"/>
          </a:p>
          <a:p>
            <a:r>
              <a:rPr lang="en-US" dirty="0"/>
              <a:t>Librarians are the ones who serve on the front lines of scholarly communications every day. So as a library director, what is </a:t>
            </a:r>
            <a:r>
              <a:rPr lang="en-US" i="1" dirty="0"/>
              <a:t>my</a:t>
            </a:r>
            <a:r>
              <a:rPr lang="en-US" dirty="0"/>
              <a:t> role in scholarly communications anyway? It is to be…</a:t>
            </a:r>
            <a:br>
              <a:rPr lang="en-US" dirty="0"/>
            </a:br>
            <a:endParaRPr lang="en-US" dirty="0"/>
          </a:p>
          <a:p>
            <a:pPr marL="171450" indent="-171450">
              <a:buFont typeface="Arial" panose="020B0604020202020204" pitchFamily="34" charset="0"/>
              <a:buChar char="•"/>
            </a:pPr>
            <a:r>
              <a:rPr lang="en-US" dirty="0"/>
              <a:t>A </a:t>
            </a:r>
            <a:r>
              <a:rPr lang="en-US" b="1" dirty="0"/>
              <a:t>direction setter</a:t>
            </a:r>
            <a:r>
              <a:rPr lang="en-US" dirty="0"/>
              <a:t>: To collaboratively establish the library’s strategic goals and initiatives.</a:t>
            </a:r>
          </a:p>
          <a:p>
            <a:pPr marL="171450" indent="-171450">
              <a:buFont typeface="Arial" panose="020B0604020202020204" pitchFamily="34" charset="0"/>
              <a:buChar char="•"/>
            </a:pPr>
            <a:r>
              <a:rPr lang="en-US" dirty="0"/>
              <a:t> A </a:t>
            </a:r>
            <a:r>
              <a:rPr lang="en-US" b="1" dirty="0"/>
              <a:t>resource gatherer: </a:t>
            </a:r>
            <a:r>
              <a:rPr lang="en-US" dirty="0"/>
              <a:t>Doing whatever is needed to garner the resources to </a:t>
            </a:r>
            <a:r>
              <a:rPr lang="en-US" i="1" dirty="0"/>
              <a:t>realize</a:t>
            </a:r>
            <a:r>
              <a:rPr lang="en-US" dirty="0"/>
              <a:t> those goals, including money, space, technology, and human resources; </a:t>
            </a:r>
          </a:p>
          <a:p>
            <a:pPr marL="171450" indent="-171450">
              <a:buFont typeface="Arial" panose="020B0604020202020204" pitchFamily="34" charset="0"/>
              <a:buChar char="•"/>
            </a:pPr>
            <a:r>
              <a:rPr lang="en-US" dirty="0"/>
              <a:t>A </a:t>
            </a:r>
            <a:r>
              <a:rPr lang="en-US" b="1" dirty="0"/>
              <a:t>problem solver</a:t>
            </a:r>
            <a:r>
              <a:rPr lang="en-US" dirty="0"/>
              <a:t>: To navigate the library’s goals around any obstacles encountered (and there are plenty of them); </a:t>
            </a:r>
          </a:p>
          <a:p>
            <a:pPr marL="171450" indent="-171450">
              <a:buFont typeface="Arial" panose="020B0604020202020204" pitchFamily="34" charset="0"/>
              <a:buChar char="•"/>
            </a:pPr>
            <a:r>
              <a:rPr lang="en-US" dirty="0"/>
              <a:t>A</a:t>
            </a:r>
            <a:r>
              <a:rPr lang="en-US" b="1" dirty="0"/>
              <a:t> champion </a:t>
            </a:r>
            <a:r>
              <a:rPr lang="en-US" dirty="0"/>
              <a:t>for the work of the team across campus and to celebrate their achievements; </a:t>
            </a:r>
          </a:p>
          <a:p>
            <a:pPr marL="171450" indent="-171450">
              <a:buFont typeface="Arial" panose="020B0604020202020204" pitchFamily="34" charset="0"/>
              <a:buChar char="•"/>
            </a:pPr>
            <a:r>
              <a:rPr lang="en-US" dirty="0"/>
              <a:t>A </a:t>
            </a:r>
            <a:r>
              <a:rPr lang="en-US" b="1" dirty="0"/>
              <a:t>diplomat</a:t>
            </a:r>
            <a:r>
              <a:rPr lang="en-US" dirty="0"/>
              <a:t>: Advocating for the work of librarians with university administration</a:t>
            </a:r>
          </a:p>
          <a:p>
            <a:pPr marL="171450" indent="-171450">
              <a:buFont typeface="Arial" panose="020B0604020202020204" pitchFamily="34" charset="0"/>
              <a:buChar char="•"/>
            </a:pPr>
            <a:r>
              <a:rPr lang="en-US" dirty="0"/>
              <a:t>A </a:t>
            </a:r>
            <a:r>
              <a:rPr lang="en-US" b="1" dirty="0"/>
              <a:t>conductor</a:t>
            </a:r>
            <a:r>
              <a:rPr lang="en-US" dirty="0"/>
              <a:t>: Coordinating the work of schol comm librarians with all the many </a:t>
            </a:r>
            <a:r>
              <a:rPr lang="en-US" i="1" dirty="0"/>
              <a:t>other</a:t>
            </a:r>
            <a:r>
              <a:rPr lang="en-US" dirty="0"/>
              <a:t> efforts of the </a:t>
            </a:r>
            <a:r>
              <a:rPr lang="en-US" i="1" dirty="0"/>
              <a:t>full</a:t>
            </a:r>
            <a:r>
              <a:rPr lang="en-US" dirty="0"/>
              <a:t> library team. </a:t>
            </a:r>
          </a:p>
          <a:p>
            <a:pPr marL="0" indent="0">
              <a:buFont typeface="Arial" panose="020B0604020202020204" pitchFamily="34" charset="0"/>
              <a:buNone/>
            </a:pPr>
            <a:br>
              <a:rPr lang="en-US" dirty="0"/>
            </a:br>
            <a:r>
              <a:rPr lang="en-US" dirty="0"/>
              <a:t>Being a leader is not not always easy, but it is </a:t>
            </a:r>
            <a:r>
              <a:rPr lang="en-US" u="sng" dirty="0"/>
              <a:t>extremely rewarding </a:t>
            </a:r>
            <a:r>
              <a:rPr lang="en-US" dirty="0"/>
              <a:t>work to facilitate the success of librarians.</a:t>
            </a:r>
          </a:p>
        </p:txBody>
      </p:sp>
      <p:sp>
        <p:nvSpPr>
          <p:cNvPr id="4" name="Slide Number Placeholder 3"/>
          <p:cNvSpPr>
            <a:spLocks noGrp="1"/>
          </p:cNvSpPr>
          <p:nvPr>
            <p:ph type="sldNum" sz="quarter" idx="5"/>
          </p:nvPr>
        </p:nvSpPr>
        <p:spPr/>
        <p:txBody>
          <a:bodyPr/>
          <a:lstStyle/>
          <a:p>
            <a:fld id="{FF1739F8-6F14-6044-9862-7118913AFC83}" type="slidenum">
              <a:rPr lang="en-US" smtClean="0"/>
              <a:t>3</a:t>
            </a:fld>
            <a:endParaRPr lang="en-US" dirty="0"/>
          </a:p>
        </p:txBody>
      </p:sp>
    </p:spTree>
    <p:extLst>
      <p:ext uri="{BB962C8B-B14F-4D97-AF65-F5344CB8AC3E}">
        <p14:creationId xmlns:p14="http://schemas.microsoft.com/office/powerpoint/2010/main" val="19697209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2:00</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So first I’d like to reflect on my library’s initial years of active focus on scholarly communications, and how those years influenced my leadership.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 2016, our library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hired its first Scholarly Communications </a:t>
            </a:r>
            <a:r>
              <a:rPr lang="en-US" sz="1800" dirty="0">
                <a:effectLst/>
                <a:latin typeface="Calibri" panose="020F0502020204030204" pitchFamily="34" charset="0"/>
                <a:ea typeface="Calibri" panose="020F0502020204030204" pitchFamily="34" charset="0"/>
                <a:cs typeface="Times New Roman" panose="02020603050405020304" pitchFamily="18" charset="0"/>
              </a:rPr>
              <a:t>Librarian. This position was created opportunistically. With no advance notice we suddenly found ourselves with a new specialist creating a scholarly communications role from scratch. And they had me,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new library director</a:t>
            </a:r>
            <a:r>
              <a:rPr lang="en-US" sz="1800" dirty="0">
                <a:effectLst/>
                <a:latin typeface="Calibri" panose="020F0502020204030204" pitchFamily="34" charset="0"/>
                <a:ea typeface="Calibri" panose="020F0502020204030204" pitchFamily="34" charset="0"/>
                <a:cs typeface="Times New Roman" panose="02020603050405020304" pitchFamily="18" charset="0"/>
              </a:rPr>
              <a:t> with </a:t>
            </a:r>
            <a:r>
              <a:rPr lang="en-US" sz="1800" u="sng" dirty="0">
                <a:effectLst/>
                <a:latin typeface="Calibri" panose="020F0502020204030204" pitchFamily="34" charset="0"/>
                <a:ea typeface="Calibri" panose="020F0502020204030204" pitchFamily="34" charset="0"/>
                <a:cs typeface="Times New Roman" panose="02020603050405020304" pitchFamily="18" charset="0"/>
              </a:rPr>
              <a:t>zero</a:t>
            </a:r>
            <a:r>
              <a:rPr lang="en-US" sz="1800" dirty="0">
                <a:effectLst/>
                <a:latin typeface="Calibri" panose="020F0502020204030204" pitchFamily="34" charset="0"/>
                <a:ea typeface="Calibri" panose="020F0502020204030204" pitchFamily="34" charset="0"/>
                <a:cs typeface="Times New Roman" panose="02020603050405020304" pitchFamily="18" charset="0"/>
              </a:rPr>
              <a:t> prior experience in scholarly communications. Scholarly communications was new to each of us at some point in time, right?</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So it was time for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crash course</a:t>
            </a:r>
            <a:r>
              <a:rPr lang="en-US" sz="1800" dirty="0">
                <a:effectLst/>
                <a:latin typeface="Calibri" panose="020F0502020204030204" pitchFamily="34" charset="0"/>
                <a:ea typeface="Calibri" panose="020F0502020204030204" pitchFamily="34" charset="0"/>
                <a:cs typeface="Times New Roman" panose="02020603050405020304" pitchFamily="18" charset="0"/>
              </a:rPr>
              <a:t>! I spent my first few months as a new director in an intensive learning period with the Scholarly Communications Librarian.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She</a:t>
            </a:r>
            <a:r>
              <a:rPr lang="en-US" sz="1800" dirty="0">
                <a:effectLst/>
                <a:latin typeface="Calibri" panose="020F0502020204030204" pitchFamily="34" charset="0"/>
                <a:ea typeface="Calibri" panose="020F0502020204030204" pitchFamily="34" charset="0"/>
                <a:cs typeface="Times New Roman" panose="02020603050405020304" pitchFamily="18" charset="0"/>
              </a:rPr>
              <a:t> developed position papers and we’d discuss them.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She</a:t>
            </a:r>
            <a:r>
              <a:rPr lang="en-US" sz="1800" dirty="0">
                <a:effectLst/>
                <a:latin typeface="Calibri" panose="020F0502020204030204" pitchFamily="34" charset="0"/>
                <a:ea typeface="Calibri" panose="020F0502020204030204" pitchFamily="34" charset="0"/>
                <a:cs typeface="Times New Roman" panose="02020603050405020304" pitchFamily="18" charset="0"/>
              </a:rPr>
              <a:t> assembled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committee of key administrators and faculty </a:t>
            </a:r>
            <a:r>
              <a:rPr lang="en-US" sz="1800" dirty="0">
                <a:effectLst/>
                <a:latin typeface="Calibri" panose="020F0502020204030204" pitchFamily="34" charset="0"/>
                <a:ea typeface="Calibri" panose="020F0502020204030204" pitchFamily="34" charset="0"/>
                <a:cs typeface="Times New Roman" panose="02020603050405020304" pitchFamily="18" charset="0"/>
              </a:rPr>
              <a:t>to build support for schol comm initiatives. I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joined</a:t>
            </a:r>
            <a:r>
              <a:rPr lang="en-US" sz="1800" dirty="0">
                <a:effectLst/>
                <a:latin typeface="Calibri" panose="020F0502020204030204" pitchFamily="34" charset="0"/>
                <a:ea typeface="Calibri" panose="020F0502020204030204" pitchFamily="34" charset="0"/>
                <a:cs typeface="Times New Roman" panose="02020603050405020304" pitchFamily="18" charset="0"/>
              </a:rPr>
              <a:t> this group, and that was instrumental to advancing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my</a:t>
            </a:r>
            <a:r>
              <a:rPr lang="en-US" sz="1800" dirty="0">
                <a:effectLst/>
                <a:latin typeface="Calibri" panose="020F0502020204030204" pitchFamily="34" charset="0"/>
                <a:ea typeface="Calibri" panose="020F0502020204030204" pitchFamily="34" charset="0"/>
                <a:cs typeface="Times New Roman" panose="02020603050405020304" pitchFamily="18" charset="0"/>
              </a:rPr>
              <a:t> ability to effectively champion scholarly communications initiatives with university leaders. </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Once I was up to speed,</a:t>
            </a:r>
            <a:r>
              <a:rPr lang="en-US" sz="1800" i="1" dirty="0">
                <a:effectLst/>
                <a:latin typeface="Calibri" panose="020F0502020204030204" pitchFamily="34" charset="0"/>
                <a:ea typeface="Calibri" panose="020F0502020204030204" pitchFamily="34" charset="0"/>
                <a:cs typeface="Times New Roman" panose="02020603050405020304" pitchFamily="18" charset="0"/>
              </a:rPr>
              <a:t> I </a:t>
            </a:r>
            <a:r>
              <a:rPr lang="en-US" sz="1800" dirty="0">
                <a:effectLst/>
                <a:latin typeface="Calibri" panose="020F0502020204030204" pitchFamily="34" charset="0"/>
                <a:ea typeface="Calibri" panose="020F0502020204030204" pitchFamily="34" charset="0"/>
                <a:cs typeface="Times New Roman" panose="02020603050405020304" pitchFamily="18" charset="0"/>
              </a:rPr>
              <a:t>then needed to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support</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 work of our scholarly communications librarian. I organized several campuswide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discussion sessions </a:t>
            </a:r>
            <a:r>
              <a:rPr lang="en-US" sz="1800" dirty="0">
                <a:effectLst/>
                <a:latin typeface="Calibri" panose="020F0502020204030204" pitchFamily="34" charset="0"/>
                <a:ea typeface="Calibri" panose="020F0502020204030204" pitchFamily="34" charset="0"/>
                <a:cs typeface="Times New Roman" panose="02020603050405020304" pitchFamily="18" charset="0"/>
              </a:rPr>
              <a:t>to gather input for library strategic planning. We dedicated multiple sessions to scholarly communications, gathering feedback from the campus on what resonated most with them. </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Our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library faculty and staff </a:t>
            </a:r>
            <a:r>
              <a:rPr lang="en-US" sz="1800" b="0" i="1" dirty="0">
                <a:effectLst/>
                <a:latin typeface="Calibri" panose="020F0502020204030204" pitchFamily="34" charset="0"/>
                <a:ea typeface="Calibri" panose="020F0502020204030204" pitchFamily="34" charset="0"/>
                <a:cs typeface="Times New Roman" panose="02020603050405020304" pitchFamily="18" charset="0"/>
              </a:rPr>
              <a:t>also</a:t>
            </a:r>
            <a:r>
              <a:rPr lang="en-US" sz="1800" b="1" i="1"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needed a fuller understanding of scholarly communications, to understand how scholarly communications intersected with their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own</a:t>
            </a:r>
            <a:r>
              <a:rPr lang="en-US" sz="1800" dirty="0">
                <a:effectLst/>
                <a:latin typeface="Calibri" panose="020F0502020204030204" pitchFamily="34" charset="0"/>
                <a:ea typeface="Calibri" panose="020F0502020204030204" pitchFamily="34" charset="0"/>
                <a:cs typeface="Times New Roman" panose="02020603050405020304" pitchFamily="18" charset="0"/>
              </a:rPr>
              <a:t> roles within the library, and to be able to advocate for it more effectively in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their</a:t>
            </a:r>
            <a:r>
              <a:rPr lang="en-US" sz="1800" dirty="0">
                <a:effectLst/>
                <a:latin typeface="Calibri" panose="020F0502020204030204" pitchFamily="34" charset="0"/>
                <a:ea typeface="Calibri" panose="020F0502020204030204" pitchFamily="34" charset="0"/>
                <a:cs typeface="Times New Roman" panose="02020603050405020304" pitchFamily="18" charset="0"/>
              </a:rPr>
              <a:t> daily conversations across campus. So I asked our scholarly communications librarian to lead several in-service sessions to help our team better understand her work.</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All of these early learning efforts quickly brought myself, the library team, and key campus stakeholders up to speed on the full power and potential of scholarly communications. </a:t>
            </a:r>
          </a:p>
        </p:txBody>
      </p:sp>
      <p:sp>
        <p:nvSpPr>
          <p:cNvPr id="4" name="Slide Number Placeholder 3"/>
          <p:cNvSpPr>
            <a:spLocks noGrp="1"/>
          </p:cNvSpPr>
          <p:nvPr>
            <p:ph type="sldNum" sz="quarter" idx="5"/>
          </p:nvPr>
        </p:nvSpPr>
        <p:spPr/>
        <p:txBody>
          <a:bodyPr/>
          <a:lstStyle/>
          <a:p>
            <a:fld id="{FF1739F8-6F14-6044-9862-7118913AFC83}" type="slidenum">
              <a:rPr lang="en-US" smtClean="0"/>
              <a:t>4</a:t>
            </a:fld>
            <a:endParaRPr lang="en-US" dirty="0"/>
          </a:p>
        </p:txBody>
      </p:sp>
    </p:spTree>
    <p:extLst>
      <p:ext uri="{BB962C8B-B14F-4D97-AF65-F5344CB8AC3E}">
        <p14:creationId xmlns:p14="http://schemas.microsoft.com/office/powerpoint/2010/main" val="1777700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1:00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efforts also helped to solidify scholarly communications as a central direction for our library.</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sz="12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Calibri" panose="020F0502020204030204" pitchFamily="34" charset="0"/>
              </a:rPr>
              <a:t>Scholarly communications became one of just 6 high-level goals in our library’s 2017-2020 strategic plan. We developed three main objectives relating to scholarly communications: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latin typeface="Calibri" panose="020F0502020204030204" pitchFamily="34" charset="0"/>
              <a:ea typeface="Calibri" panose="020F0502020204030204" pitchFamily="34" charset="0"/>
              <a:cs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effectLst/>
                <a:latin typeface="Calibri" panose="020F0502020204030204" pitchFamily="34" charset="0"/>
                <a:ea typeface="Calibri" panose="020F0502020204030204" pitchFamily="34" charset="0"/>
                <a:cs typeface="Calibri" panose="020F0502020204030204" pitchFamily="34" charset="0"/>
              </a:rPr>
              <a:t>Research Impact: </a:t>
            </a:r>
            <a:r>
              <a:rPr lang="en-US" sz="1200" dirty="0">
                <a:effectLst/>
                <a:latin typeface="Calibri" panose="020F0502020204030204" pitchFamily="34" charset="0"/>
                <a:ea typeface="Calibri" panose="020F0502020204030204" pitchFamily="34" charset="0"/>
                <a:cs typeface="Calibri" panose="020F0502020204030204" pitchFamily="34" charset="0"/>
              </a:rPr>
              <a:t>We wanted to contribute to the impact of research and scholarship at Mines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effectLst/>
                <a:latin typeface="Calibri" panose="020F0502020204030204" pitchFamily="34" charset="0"/>
                <a:ea typeface="Calibri" panose="020F0502020204030204" pitchFamily="34" charset="0"/>
                <a:cs typeface="Calibri" panose="020F0502020204030204" pitchFamily="34" charset="0"/>
              </a:rPr>
              <a:t>Open Scholarship: </a:t>
            </a:r>
            <a:r>
              <a:rPr lang="en-US" sz="1200" dirty="0">
                <a:effectLst/>
                <a:latin typeface="Calibri" panose="020F0502020204030204" pitchFamily="34" charset="0"/>
                <a:ea typeface="Calibri" panose="020F0502020204030204" pitchFamily="34" charset="0"/>
                <a:cs typeface="Calibri" panose="020F0502020204030204" pitchFamily="34" charset="0"/>
              </a:rPr>
              <a:t>We wanted to advance open alternatives to the traditional and highly problematic publishing model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effectLst/>
                <a:latin typeface="Calibri" panose="020F0502020204030204" pitchFamily="34" charset="0"/>
                <a:ea typeface="Calibri" panose="020F0502020204030204" pitchFamily="34" charset="0"/>
                <a:cs typeface="Calibri" panose="020F0502020204030204" pitchFamily="34" charset="0"/>
              </a:rPr>
              <a:t>And we wanted to foster access to and preservation of that scholarship by expanding our </a:t>
            </a:r>
            <a:r>
              <a:rPr lang="en-US" sz="1200" b="1" dirty="0">
                <a:effectLst/>
                <a:latin typeface="Calibri" panose="020F0502020204030204" pitchFamily="34" charset="0"/>
                <a:ea typeface="Calibri" panose="020F0502020204030204" pitchFamily="34" charset="0"/>
                <a:cs typeface="Calibri" panose="020F0502020204030204" pitchFamily="34" charset="0"/>
              </a:rPr>
              <a:t>institutional repository, </a:t>
            </a:r>
            <a:r>
              <a:rPr lang="en-US" sz="1200" dirty="0">
                <a:effectLst/>
                <a:latin typeface="Calibri" panose="020F0502020204030204" pitchFamily="34" charset="0"/>
                <a:ea typeface="Calibri" panose="020F0502020204030204" pitchFamily="34" charset="0"/>
                <a:cs typeface="Calibri" panose="020F0502020204030204" pitchFamily="34" charset="0"/>
              </a:rPr>
              <a:t>which was fairly modest at the time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a:effectLst/>
                <a:latin typeface="Calibri" panose="020F0502020204030204" pitchFamily="34" charset="0"/>
                <a:ea typeface="Calibri" panose="020F0502020204030204" pitchFamily="34" charset="0"/>
                <a:cs typeface="Calibri" panose="020F0502020204030204" pitchFamily="34" charset="0"/>
              </a:rPr>
              <a:t>Explicitly defining these strategic goals enabled me, in my work as a library leader, to better focus our team’s collective efforts and resources toward achieving them. It was our high-level roadmap for scholarly communications.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F1739F8-6F14-6044-9862-7118913AFC83}" type="slidenum">
              <a:rPr lang="en-US" smtClean="0"/>
              <a:t>5</a:t>
            </a:fld>
            <a:endParaRPr lang="en-US" dirty="0"/>
          </a:p>
        </p:txBody>
      </p:sp>
    </p:spTree>
    <p:extLst>
      <p:ext uri="{BB962C8B-B14F-4D97-AF65-F5344CB8AC3E}">
        <p14:creationId xmlns:p14="http://schemas.microsoft.com/office/powerpoint/2010/main" val="18810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spcBef>
                <a:spcPts val="0"/>
              </a:spcBef>
              <a:spcAft>
                <a:spcPts val="0"/>
              </a:spcAft>
            </a:pPr>
            <a:r>
              <a:rPr lang="en-US" dirty="0"/>
              <a:t>2:00</a:t>
            </a:r>
          </a:p>
          <a:p>
            <a:pPr marL="0" marR="0" indent="0">
              <a:spcBef>
                <a:spcPts val="0"/>
              </a:spcBef>
              <a:spcAft>
                <a:spcPts val="0"/>
              </a:spcAft>
            </a:pPr>
            <a:endParaRPr lang="en-US" dirty="0"/>
          </a:p>
          <a:p>
            <a:pPr marL="0" marR="0" indent="0">
              <a:spcBef>
                <a:spcPts val="0"/>
              </a:spcBef>
              <a:spcAft>
                <a:spcPts val="0"/>
              </a:spcAft>
            </a:pPr>
            <a:r>
              <a:rPr lang="en-US" dirty="0"/>
              <a:t>Okay, so we had our crash course learning period and we’d established our scholarly communications strategic goals. To successfully </a:t>
            </a:r>
            <a:r>
              <a:rPr lang="en-US" i="1" dirty="0"/>
              <a:t>accomplish</a:t>
            </a:r>
            <a:r>
              <a:rPr lang="en-US" dirty="0"/>
              <a:t> those goals, I recognized that the library needed to first undergo </a:t>
            </a:r>
            <a:r>
              <a:rPr lang="en-US" b="1" u="sng" dirty="0"/>
              <a:t>substantial</a:t>
            </a:r>
            <a:r>
              <a:rPr lang="en-US" b="1" dirty="0"/>
              <a:t> organizational </a:t>
            </a:r>
            <a:r>
              <a:rPr lang="en-US" b="1" u="sng" dirty="0"/>
              <a:t>and</a:t>
            </a:r>
            <a:r>
              <a:rPr lang="en-US" b="1" dirty="0"/>
              <a:t> physical restructuring:</a:t>
            </a:r>
            <a:br>
              <a:rPr lang="en-US" b="1" dirty="0"/>
            </a:br>
            <a:endParaRPr lang="en-US" dirty="0"/>
          </a:p>
          <a:p>
            <a:pPr marL="171450" marR="0" indent="-171450">
              <a:spcBef>
                <a:spcPts val="0"/>
              </a:spcBef>
              <a:spcAft>
                <a:spcPts val="0"/>
              </a:spcAft>
              <a:buFont typeface="Wingdings" pitchFamily="2" charset="2"/>
              <a:buChar char="§"/>
            </a:pPr>
            <a:r>
              <a:rPr lang="en-US" dirty="0"/>
              <a:t>As just one example of organizational change, to rapidly grow the library’s fledgling </a:t>
            </a:r>
            <a:r>
              <a:rPr lang="en-US" b="1" dirty="0"/>
              <a:t>institutional repository, </a:t>
            </a:r>
            <a:r>
              <a:rPr lang="en-US" dirty="0"/>
              <a:t>I transitioned a circulation desk staff member into an entirely </a:t>
            </a:r>
            <a:r>
              <a:rPr lang="en-US" i="1" dirty="0"/>
              <a:t>new</a:t>
            </a:r>
            <a:r>
              <a:rPr lang="en-US" dirty="0"/>
              <a:t> role as a dedicated Digital Initiatives Specialist. </a:t>
            </a:r>
          </a:p>
          <a:p>
            <a:pPr marL="171450" marR="0" indent="-171450">
              <a:spcBef>
                <a:spcPts val="0"/>
              </a:spcBef>
              <a:spcAft>
                <a:spcPts val="0"/>
              </a:spcAft>
              <a:buFont typeface="Wingdings" pitchFamily="2" charset="2"/>
              <a:buChar char="§"/>
            </a:pPr>
            <a:r>
              <a:rPr lang="en-US" dirty="0"/>
              <a:t>I established a new, well-equipped </a:t>
            </a:r>
            <a:r>
              <a:rPr lang="en-US" b="1" dirty="0"/>
              <a:t>digitization lab </a:t>
            </a:r>
            <a:r>
              <a:rPr lang="en-US" dirty="0"/>
              <a:t>to facilitate the work of this new position. </a:t>
            </a:r>
          </a:p>
          <a:p>
            <a:pPr marL="171450" marR="0" indent="-171450">
              <a:spcBef>
                <a:spcPts val="0"/>
              </a:spcBef>
              <a:spcAft>
                <a:spcPts val="0"/>
              </a:spcAft>
              <a:buFont typeface="Wingdings" pitchFamily="2" charset="2"/>
              <a:buChar char="§"/>
            </a:pPr>
            <a:r>
              <a:rPr lang="en-US" dirty="0"/>
              <a:t>I had to orchestrate a series of carefully planned and </a:t>
            </a:r>
            <a:r>
              <a:rPr lang="en-US" b="1" dirty="0"/>
              <a:t>sequenced office renovations and relocations </a:t>
            </a:r>
            <a:r>
              <a:rPr lang="en-US" dirty="0"/>
              <a:t>over several years in order to create a new, highly visible </a:t>
            </a:r>
            <a:r>
              <a:rPr lang="en-US" i="1" dirty="0"/>
              <a:t>center</a:t>
            </a:r>
            <a:r>
              <a:rPr lang="en-US" dirty="0"/>
              <a:t> for our scholarly communications and other public-facing library initiatives. </a:t>
            </a:r>
          </a:p>
          <a:p>
            <a:pPr marL="171450" marR="0" indent="-171450">
              <a:spcBef>
                <a:spcPts val="0"/>
              </a:spcBef>
              <a:spcAft>
                <a:spcPts val="0"/>
              </a:spcAft>
              <a:buFont typeface="Wingdings" pitchFamily="2" charset="2"/>
              <a:buChar char="§"/>
            </a:pPr>
            <a:r>
              <a:rPr lang="en-US" b="0" dirty="0"/>
              <a:t>And I had to raise the </a:t>
            </a:r>
            <a:r>
              <a:rPr lang="en-US" b="1" dirty="0"/>
              <a:t>funding</a:t>
            </a:r>
            <a:r>
              <a:rPr lang="en-US" dirty="0"/>
              <a:t> to accomplish these many library space projects, from both campus and external donor sources. </a:t>
            </a:r>
          </a:p>
          <a:p>
            <a:pPr marL="0" marR="0" indent="457200">
              <a:spcBef>
                <a:spcPts val="0"/>
              </a:spcBef>
              <a:spcAft>
                <a:spcPts val="0"/>
              </a:spcAft>
            </a:pPr>
            <a:endParaRPr lang="en-US" dirty="0"/>
          </a:p>
          <a:p>
            <a:pPr marL="0" marR="0" indent="0">
              <a:spcBef>
                <a:spcPts val="0"/>
              </a:spcBef>
              <a:spcAft>
                <a:spcPts val="0"/>
              </a:spcAft>
            </a:pPr>
            <a:r>
              <a:rPr lang="en-US" dirty="0"/>
              <a:t>The resulting </a:t>
            </a:r>
            <a:r>
              <a:rPr lang="en-US" b="1" dirty="0"/>
              <a:t>Scholars Hub center debuted in Fall 2019</a:t>
            </a:r>
            <a:r>
              <a:rPr lang="en-US" dirty="0"/>
              <a:t> and serves as a </a:t>
            </a:r>
            <a:r>
              <a:rPr lang="en-US" u="sng" dirty="0"/>
              <a:t>pivotal moment </a:t>
            </a:r>
            <a:r>
              <a:rPr lang="en-US" dirty="0"/>
              <a:t>in our library’s rapidly developing suite of scholarly communications services. It really </a:t>
            </a:r>
            <a:r>
              <a:rPr lang="en-US" i="1" dirty="0"/>
              <a:t>accelerated</a:t>
            </a:r>
            <a:r>
              <a:rPr lang="en-US" dirty="0"/>
              <a:t> campus </a:t>
            </a:r>
            <a:r>
              <a:rPr lang="en-US" i="1" dirty="0"/>
              <a:t>recognition</a:t>
            </a:r>
            <a:r>
              <a:rPr lang="en-US" dirty="0"/>
              <a:t> of these services. Once we had a center to house them, our </a:t>
            </a:r>
            <a:r>
              <a:rPr lang="en-US" b="1" dirty="0"/>
              <a:t>services grew rapidly to include</a:t>
            </a:r>
            <a:r>
              <a:rPr lang="en-US" dirty="0"/>
              <a:t>: copyright consultations, authors rights advising, scholarly identity support, research data management plan consultations, Open Access publishing initiatives, Open Educational Resource initiatives, research workflow and citation management tools, educational workshops, more.</a:t>
            </a:r>
          </a:p>
          <a:p>
            <a:pPr marL="0" marR="0" indent="0">
              <a:spcBef>
                <a:spcPts val="0"/>
              </a:spcBef>
              <a:spcAft>
                <a:spcPts val="0"/>
              </a:spcAft>
            </a:pPr>
            <a:endParaRPr lang="en-US" dirty="0"/>
          </a:p>
          <a:p>
            <a:pPr marL="0" marR="0" indent="0">
              <a:spcBef>
                <a:spcPts val="0"/>
              </a:spcBef>
              <a:spcAft>
                <a:spcPts val="0"/>
              </a:spcAft>
            </a:pPr>
            <a:r>
              <a:rPr lang="en-US" dirty="0"/>
              <a:t>Faculty awareness, appreciation, and </a:t>
            </a:r>
            <a:r>
              <a:rPr lang="en-US" i="1" dirty="0"/>
              <a:t>use</a:t>
            </a:r>
            <a:r>
              <a:rPr lang="en-US" dirty="0"/>
              <a:t> of these services was steadily growing as well, thanks to</a:t>
            </a:r>
            <a:r>
              <a:rPr lang="en-US" b="1" dirty="0"/>
              <a:t> intentional branding, intensive marketing, and authentic faculty relationship buildin</a:t>
            </a:r>
            <a:r>
              <a:rPr lang="en-US" dirty="0"/>
              <a:t>g. </a:t>
            </a:r>
          </a:p>
          <a:p>
            <a:pPr marL="0" marR="0" indent="0">
              <a:spcBef>
                <a:spcPts val="0"/>
              </a:spcBef>
              <a:spcAft>
                <a:spcPts val="0"/>
              </a:spcAft>
            </a:pPr>
            <a:endParaRPr lang="en-US" dirty="0"/>
          </a:p>
          <a:p>
            <a:pPr marL="0" marR="0" indent="0">
              <a:spcBef>
                <a:spcPts val="0"/>
              </a:spcBef>
              <a:spcAft>
                <a:spcPts val="0"/>
              </a:spcAft>
            </a:pPr>
            <a:r>
              <a:rPr lang="en-US" dirty="0"/>
              <a:t>So as a library leader I wasn’t </a:t>
            </a:r>
            <a:r>
              <a:rPr lang="en-US" i="1" dirty="0"/>
              <a:t>doing</a:t>
            </a:r>
            <a:r>
              <a:rPr lang="en-US" dirty="0"/>
              <a:t> any of the actual daily scholarly communications work. But I was </a:t>
            </a:r>
            <a:r>
              <a:rPr lang="en-US" u="sng" dirty="0"/>
              <a:t>very</a:t>
            </a:r>
            <a:r>
              <a:rPr lang="en-US" dirty="0"/>
              <a:t> busy in those days, laying the necessary foundations and clearing the path for our scholarly communications </a:t>
            </a:r>
            <a:r>
              <a:rPr lang="en-US" i="1" dirty="0"/>
              <a:t>team</a:t>
            </a:r>
            <a:r>
              <a:rPr lang="en-US" dirty="0"/>
              <a:t> to meet with optimal success. </a:t>
            </a:r>
          </a:p>
        </p:txBody>
      </p:sp>
      <p:sp>
        <p:nvSpPr>
          <p:cNvPr id="4" name="Slide Number Placeholder 3"/>
          <p:cNvSpPr>
            <a:spLocks noGrp="1"/>
          </p:cNvSpPr>
          <p:nvPr>
            <p:ph type="sldNum" sz="quarter" idx="5"/>
          </p:nvPr>
        </p:nvSpPr>
        <p:spPr/>
        <p:txBody>
          <a:bodyPr/>
          <a:lstStyle/>
          <a:p>
            <a:fld id="{FF1739F8-6F14-6044-9862-7118913AFC83}" type="slidenum">
              <a:rPr lang="en-US" smtClean="0"/>
              <a:t>6</a:t>
            </a:fld>
            <a:endParaRPr lang="en-US" dirty="0"/>
          </a:p>
        </p:txBody>
      </p:sp>
    </p:spTree>
    <p:extLst>
      <p:ext uri="{BB962C8B-B14F-4D97-AF65-F5344CB8AC3E}">
        <p14:creationId xmlns:p14="http://schemas.microsoft.com/office/powerpoint/2010/main" val="355378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a:t>
            </a:r>
            <a:br>
              <a:rPr lang="en-US" dirty="0"/>
            </a:br>
            <a:endParaRPr lang="en-US" dirty="0"/>
          </a:p>
          <a:p>
            <a:r>
              <a:rPr lang="en-US" dirty="0"/>
              <a:t>Here’s some screen shots of the Scholars Hub in action, and of our Digital Lab with our new Digital Initiatives Specialist. These are all new spaces and roles that came about in the period just before COVID.</a:t>
            </a:r>
          </a:p>
        </p:txBody>
      </p:sp>
      <p:sp>
        <p:nvSpPr>
          <p:cNvPr id="4" name="Slide Number Placeholder 3"/>
          <p:cNvSpPr>
            <a:spLocks noGrp="1"/>
          </p:cNvSpPr>
          <p:nvPr>
            <p:ph type="sldNum" sz="quarter" idx="5"/>
          </p:nvPr>
        </p:nvSpPr>
        <p:spPr/>
        <p:txBody>
          <a:bodyPr/>
          <a:lstStyle/>
          <a:p>
            <a:fld id="{FF1739F8-6F14-6044-9862-7118913AFC83}" type="slidenum">
              <a:rPr lang="en-US" smtClean="0"/>
              <a:t>7</a:t>
            </a:fld>
            <a:endParaRPr lang="en-US" dirty="0"/>
          </a:p>
        </p:txBody>
      </p:sp>
    </p:spTree>
    <p:extLst>
      <p:ext uri="{BB962C8B-B14F-4D97-AF65-F5344CB8AC3E}">
        <p14:creationId xmlns:p14="http://schemas.microsoft.com/office/powerpoint/2010/main" val="23140759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2:00 </a:t>
            </a:r>
          </a:p>
          <a:p>
            <a:pPr marL="0" marR="0" indent="0">
              <a:spcBef>
                <a:spcPts val="0"/>
              </a:spcBef>
              <a:spcAft>
                <a:spcPts val="0"/>
              </a:spcAft>
            </a:pP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pPr marL="0" marR="0" indent="0">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COVID-19, of course, introduced unexpected disruptions to all of higher education, including our library’s scholarly communications initiatives. On the whole, though, I believe the global pandemic actually </a:t>
            </a:r>
            <a:r>
              <a:rPr lang="en-US" sz="1800" i="1" u="sng" dirty="0">
                <a:effectLst/>
                <a:latin typeface="Calibri" panose="020F0502020204030204" pitchFamily="34" charset="0"/>
                <a:ea typeface="Calibri" panose="020F0502020204030204" pitchFamily="34" charset="0"/>
                <a:cs typeface="Calibri" panose="020F0502020204030204" pitchFamily="34" charset="0"/>
              </a:rPr>
              <a:t>accelerated</a:t>
            </a:r>
            <a:r>
              <a:rPr lang="en-US" sz="1800" dirty="0">
                <a:effectLst/>
                <a:latin typeface="Calibri" panose="020F0502020204030204" pitchFamily="34" charset="0"/>
                <a:ea typeface="Calibri" panose="020F0502020204030204" pitchFamily="34" charset="0"/>
                <a:cs typeface="Calibri" panose="020F0502020204030204" pitchFamily="34" charset="0"/>
              </a:rPr>
              <a:t> our progress. Thanks to our many initiatives, our library was able to readily pivot to a digital learning environment. Many faculty encountered our scholarly communications services for the very first time as they had to rapidly adapt to remote instruction. Scholarly communications efforts that expanded significantly during the pandemic years include </a:t>
            </a:r>
            <a:r>
              <a:rPr lang="en-US" sz="1800" b="1" dirty="0">
                <a:effectLst/>
                <a:latin typeface="Calibri" panose="020F0502020204030204" pitchFamily="34" charset="0"/>
                <a:ea typeface="Calibri" panose="020F0502020204030204" pitchFamily="34" charset="0"/>
                <a:cs typeface="Calibri" panose="020F0502020204030204" pitchFamily="34" charset="0"/>
              </a:rPr>
              <a:t>Open Educational Resources (OER); institutional repository adoption; electronic course reserves integrated within the campus learning management system (“Course Readings”), which you’ll hear all about in the next presentation; and more.</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p>
            <a:pPr indent="0"/>
            <a:endParaRPr lang="en-US" sz="1800" dirty="0">
              <a:effectLst/>
              <a:latin typeface="Calibri" panose="020F0502020204030204" pitchFamily="34" charset="0"/>
              <a:ea typeface="Calibri" panose="020F0502020204030204" pitchFamily="34" charset="0"/>
            </a:endParaRPr>
          </a:p>
          <a:p>
            <a:pPr indent="0"/>
            <a:r>
              <a:rPr lang="en-US" sz="1800" dirty="0">
                <a:effectLst/>
                <a:latin typeface="Calibri" panose="020F0502020204030204" pitchFamily="34" charset="0"/>
                <a:ea typeface="Calibri" panose="020F0502020204030204" pitchFamily="34" charset="0"/>
              </a:rPr>
              <a:t>So here we are! Just six short years after hiring our first ever dedicated Scholarly Communications Librarian, it is fair to state that the Arthur Lakes Library more than accomplished our initial high level strategic goals:</a:t>
            </a:r>
            <a:br>
              <a:rPr lang="en-US" sz="1800" dirty="0">
                <a:effectLst/>
                <a:latin typeface="Calibri" panose="020F0502020204030204" pitchFamily="34" charset="0"/>
                <a:ea typeface="Calibri" panose="020F0502020204030204" pitchFamily="34" charset="0"/>
              </a:rPr>
            </a:br>
            <a:endParaRPr lang="en-US" sz="1800" dirty="0">
              <a:effectLst/>
              <a:latin typeface="Calibri" panose="020F0502020204030204" pitchFamily="34" charset="0"/>
              <a:ea typeface="Calibri" panose="020F0502020204030204" pitchFamily="34" charset="0"/>
            </a:endParaRPr>
          </a:p>
          <a:p>
            <a:pPr marL="285750" indent="-285750">
              <a:buFont typeface="Wingdings" pitchFamily="2" charset="2"/>
              <a:buChar char="§"/>
            </a:pPr>
            <a:r>
              <a:rPr lang="en-US" sz="1800" dirty="0">
                <a:effectLst/>
                <a:latin typeface="Calibri" panose="020F0502020204030204" pitchFamily="34" charset="0"/>
                <a:ea typeface="Calibri" panose="020F0502020204030204" pitchFamily="34" charset="0"/>
              </a:rPr>
              <a:t>We established a recognized campus center for scholarly communications services and are increasingly recognized as academic partners across most aspects of the research lifecycle.  </a:t>
            </a:r>
          </a:p>
          <a:p>
            <a:pPr marL="285750" indent="-285750">
              <a:buFont typeface="Wingdings" pitchFamily="2" charset="2"/>
              <a:buChar char="§"/>
            </a:pPr>
            <a:r>
              <a:rPr lang="en-US" sz="1800" dirty="0">
                <a:effectLst/>
                <a:latin typeface="Calibri" panose="020F0502020204030204" pitchFamily="34" charset="0"/>
                <a:ea typeface="Calibri" panose="020F0502020204030204" pitchFamily="34" charset="0"/>
              </a:rPr>
              <a:t>We fostered deep and impactful relationships with key faculty that we can now leverage to further widen the campus audience for scholarly communications services. </a:t>
            </a:r>
          </a:p>
          <a:p>
            <a:pPr marL="285750" indent="-285750">
              <a:buFont typeface="Wingdings" pitchFamily="2" charset="2"/>
              <a:buChar char="§"/>
            </a:pPr>
            <a:r>
              <a:rPr lang="en-US" sz="1800" dirty="0">
                <a:effectLst/>
                <a:latin typeface="Calibri" panose="020F0502020204030204" pitchFamily="34" charset="0"/>
                <a:ea typeface="Calibri" panose="020F0502020204030204" pitchFamily="34" charset="0"/>
              </a:rPr>
              <a:t>We are recognized as campus leaders in promoting </a:t>
            </a:r>
            <a:r>
              <a:rPr lang="en-US" sz="1800" b="1" dirty="0">
                <a:effectLst/>
                <a:latin typeface="Calibri" panose="020F0502020204030204" pitchFamily="34" charset="0"/>
                <a:ea typeface="Calibri" panose="020F0502020204030204" pitchFamily="34" charset="0"/>
              </a:rPr>
              <a:t>equitable access to information</a:t>
            </a:r>
            <a:r>
              <a:rPr lang="en-US" sz="1800" dirty="0">
                <a:effectLst/>
                <a:latin typeface="Calibri" panose="020F0502020204030204" pitchFamily="34" charset="0"/>
                <a:ea typeface="Calibri" panose="020F0502020204030204" pitchFamily="34" charset="0"/>
              </a:rPr>
              <a:t>. </a:t>
            </a:r>
          </a:p>
          <a:p>
            <a:pPr marL="285750" indent="-285750">
              <a:buFont typeface="Wingdings" pitchFamily="2" charset="2"/>
              <a:buChar char="§"/>
            </a:pPr>
            <a:r>
              <a:rPr lang="en-US" sz="1800" dirty="0">
                <a:effectLst/>
                <a:latin typeface="Calibri" panose="020F0502020204030204" pitchFamily="34" charset="0"/>
                <a:ea typeface="Calibri" panose="020F0502020204030204" pitchFamily="34" charset="0"/>
              </a:rPr>
              <a:t>Our </a:t>
            </a:r>
            <a:r>
              <a:rPr lang="en-US" sz="1800" b="1" dirty="0">
                <a:effectLst/>
                <a:latin typeface="Calibri" panose="020F0502020204030204" pitchFamily="34" charset="0"/>
                <a:ea typeface="Calibri" panose="020F0502020204030204" pitchFamily="34" charset="0"/>
              </a:rPr>
              <a:t>institutional repository</a:t>
            </a:r>
            <a:r>
              <a:rPr lang="en-US" sz="1800" dirty="0">
                <a:effectLst/>
                <a:latin typeface="Calibri" panose="020F0502020204030204" pitchFamily="34" charset="0"/>
                <a:ea typeface="Calibri" panose="020F0502020204030204" pitchFamily="34" charset="0"/>
              </a:rPr>
              <a:t> now contains over </a:t>
            </a:r>
            <a:r>
              <a:rPr lang="en-US" sz="1800" b="1" dirty="0">
                <a:effectLst/>
                <a:latin typeface="Calibri" panose="020F0502020204030204" pitchFamily="34" charset="0"/>
                <a:ea typeface="Calibri" panose="020F0502020204030204" pitchFamily="34" charset="0"/>
              </a:rPr>
              <a:t>15,000 items </a:t>
            </a:r>
            <a:r>
              <a:rPr lang="en-US" sz="1800" dirty="0">
                <a:effectLst/>
                <a:latin typeface="Calibri" panose="020F0502020204030204" pitchFamily="34" charset="0"/>
                <a:ea typeface="Calibri" panose="020F0502020204030204" pitchFamily="34" charset="0"/>
              </a:rPr>
              <a:t>and is growing by </a:t>
            </a:r>
            <a:r>
              <a:rPr lang="en-US" sz="1800" b="1" dirty="0">
                <a:effectLst/>
                <a:latin typeface="Calibri" panose="020F0502020204030204" pitchFamily="34" charset="0"/>
                <a:ea typeface="Calibri" panose="020F0502020204030204" pitchFamily="34" charset="0"/>
              </a:rPr>
              <a:t>50-100 items weekly</a:t>
            </a:r>
            <a:r>
              <a:rPr lang="en-US" sz="1800" dirty="0">
                <a:effectLst/>
                <a:latin typeface="Calibri" panose="020F0502020204030204" pitchFamily="34" charset="0"/>
                <a:ea typeface="Calibri" panose="020F0502020204030204" pitchFamily="34" charset="0"/>
              </a:rPr>
              <a:t>. </a:t>
            </a:r>
          </a:p>
          <a:p>
            <a:pPr marL="285750" indent="-285750">
              <a:buFont typeface="Wingdings" pitchFamily="2" charset="2"/>
              <a:buChar char="§"/>
            </a:pPr>
            <a:r>
              <a:rPr lang="en-US" sz="1800" dirty="0">
                <a:effectLst/>
                <a:latin typeface="Calibri" panose="020F0502020204030204" pitchFamily="34" charset="0"/>
                <a:ea typeface="Calibri" panose="020F0502020204030204" pitchFamily="34" charset="0"/>
              </a:rPr>
              <a:t>We offer a robust suite of both undergraduate instruction and graduate </a:t>
            </a:r>
            <a:r>
              <a:rPr lang="en-US" sz="1800" b="1" dirty="0">
                <a:effectLst/>
                <a:latin typeface="Calibri" panose="020F0502020204030204" pitchFamily="34" charset="0"/>
                <a:ea typeface="Calibri" panose="020F0502020204030204" pitchFamily="34" charset="0"/>
              </a:rPr>
              <a:t>workshops</a:t>
            </a:r>
            <a:r>
              <a:rPr lang="en-US" sz="1800" dirty="0">
                <a:effectLst/>
                <a:latin typeface="Calibri" panose="020F0502020204030204" pitchFamily="34" charset="0"/>
                <a:ea typeface="Calibri" panose="020F0502020204030204" pitchFamily="34" charset="0"/>
              </a:rPr>
              <a:t> to educate our students about scholarly identity, research workflow tools, and other key aspects of scholarly communications.</a:t>
            </a:r>
          </a:p>
          <a:p>
            <a:pPr indent="0"/>
            <a:endParaRPr lang="en-US" sz="1800" i="1" dirty="0">
              <a:effectLst/>
              <a:latin typeface="Calibri" panose="020F0502020204030204" pitchFamily="34" charset="0"/>
              <a:ea typeface="Calibri" panose="020F0502020204030204" pitchFamily="34" charset="0"/>
            </a:endParaRPr>
          </a:p>
          <a:p>
            <a:pPr indent="0"/>
            <a:r>
              <a:rPr lang="en-US" sz="1800" i="0" dirty="0">
                <a:effectLst/>
                <a:latin typeface="Calibri" panose="020F0502020204030204" pitchFamily="34" charset="0"/>
                <a:ea typeface="Calibri" panose="020F0502020204030204" pitchFamily="34" charset="0"/>
              </a:rPr>
              <a:t>I’m really proud of the work of our librarians in bringing these scholarly communications initiatives to fruition. And I’m proud of my ongoing work as a library leader, to support them with resources and to champion their work to the best of my ability through what were some very difficult years.</a:t>
            </a:r>
          </a:p>
        </p:txBody>
      </p:sp>
      <p:sp>
        <p:nvSpPr>
          <p:cNvPr id="4" name="Slide Number Placeholder 3"/>
          <p:cNvSpPr>
            <a:spLocks noGrp="1"/>
          </p:cNvSpPr>
          <p:nvPr>
            <p:ph type="sldNum" sz="quarter" idx="5"/>
          </p:nvPr>
        </p:nvSpPr>
        <p:spPr/>
        <p:txBody>
          <a:bodyPr/>
          <a:lstStyle/>
          <a:p>
            <a:fld id="{FF1739F8-6F14-6044-9862-7118913AFC83}" type="slidenum">
              <a:rPr lang="en-US" smtClean="0"/>
              <a:t>8</a:t>
            </a:fld>
            <a:endParaRPr lang="en-US" dirty="0"/>
          </a:p>
        </p:txBody>
      </p:sp>
    </p:spTree>
    <p:extLst>
      <p:ext uri="{BB962C8B-B14F-4D97-AF65-F5344CB8AC3E}">
        <p14:creationId xmlns:p14="http://schemas.microsoft.com/office/powerpoint/2010/main" val="34164836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1:30 </a:t>
            </a:r>
          </a:p>
          <a:p>
            <a:pPr marL="0" marR="0">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All of this is not to suggest that we did not encounter obstacles!</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We’ve had </a:t>
            </a:r>
            <a:r>
              <a:rPr lang="en-US" sz="1800" u="sng" dirty="0">
                <a:effectLst/>
                <a:latin typeface="Calibri" panose="020F0502020204030204" pitchFamily="34" charset="0"/>
                <a:ea typeface="Calibri" panose="020F0502020204030204" pitchFamily="34" charset="0"/>
                <a:cs typeface="Times New Roman" panose="02020603050405020304" pitchFamily="18" charset="0"/>
              </a:rPr>
              <a:t>great</a:t>
            </a:r>
            <a:r>
              <a:rPr lang="en-US" sz="1800" dirty="0">
                <a:effectLst/>
                <a:latin typeface="Calibri" panose="020F0502020204030204" pitchFamily="34" charset="0"/>
                <a:ea typeface="Calibri" panose="020F0502020204030204" pitchFamily="34" charset="0"/>
                <a:cs typeface="Times New Roman" panose="02020603050405020304" pitchFamily="18" charset="0"/>
              </a:rPr>
              <a:t> challenges retaining our schol comm librarians - they are in high demand! We are currently on our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third Scholarly Communications Librarian </a:t>
            </a:r>
            <a:r>
              <a:rPr lang="en-US" sz="1800" dirty="0">
                <a:effectLst/>
                <a:latin typeface="Calibri" panose="020F0502020204030204" pitchFamily="34" charset="0"/>
                <a:ea typeface="Calibri" panose="020F0502020204030204" pitchFamily="34" charset="0"/>
                <a:cs typeface="Times New Roman" panose="02020603050405020304" pitchFamily="18" charset="0"/>
              </a:rPr>
              <a:t>in as many years. Rapid turnover makes it difficult to ensure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continuity of services </a:t>
            </a:r>
            <a:r>
              <a:rPr lang="en-US" sz="1800" dirty="0">
                <a:effectLst/>
                <a:latin typeface="Calibri" panose="020F0502020204030204" pitchFamily="34" charset="0"/>
                <a:ea typeface="Calibri" panose="020F0502020204030204" pitchFamily="34" charset="0"/>
                <a:cs typeface="Times New Roman" panose="02020603050405020304" pitchFamily="18" charset="0"/>
              </a:rPr>
              <a:t>and we’ve needed to</a:t>
            </a:r>
            <a:r>
              <a:rPr lang="en-US" sz="1800" b="1" dirty="0">
                <a:effectLst/>
                <a:latin typeface="Calibri" panose="020F0502020204030204" pitchFamily="34" charset="0"/>
                <a:ea typeface="Calibri" panose="020F0502020204030204" pitchFamily="34" charset="0"/>
                <a:cs typeface="Times New Roman" panose="02020603050405020304" pitchFamily="18" charset="0"/>
              </a:rPr>
              <a:t> rebuild essential faculty relationships </a:t>
            </a:r>
            <a:r>
              <a:rPr lang="en-US" sz="1800" dirty="0">
                <a:effectLst/>
                <a:latin typeface="Calibri" panose="020F0502020204030204" pitchFamily="34" charset="0"/>
                <a:ea typeface="Calibri" panose="020F0502020204030204" pitchFamily="34" charset="0"/>
                <a:cs typeface="Times New Roman" panose="02020603050405020304" pitchFamily="18" charset="0"/>
              </a:rPr>
              <a:t>with each new hire. But each of them has also brought particular strengths to the role. So challenges can have silver linings…</a:t>
            </a:r>
          </a:p>
          <a:p>
            <a:pPr marL="0" marR="0">
              <a:spcBef>
                <a:spcPts val="0"/>
              </a:spcBef>
              <a:spcAft>
                <a:spcPts val="0"/>
              </a:spcAft>
            </a:pP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Calibri" panose="020F0502020204030204" pitchFamily="34" charset="0"/>
                <a:ea typeface="Calibri" panose="020F0502020204030204" pitchFamily="34" charset="0"/>
                <a:cs typeface="Times New Roman" panose="02020603050405020304" pitchFamily="18" charset="0"/>
              </a:rPr>
              <a:t>I would of course prefer to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retain</a:t>
            </a:r>
            <a:r>
              <a:rPr lang="en-US" sz="1800" dirty="0">
                <a:effectLst/>
                <a:latin typeface="Calibri" panose="020F0502020204030204" pitchFamily="34" charset="0"/>
                <a:ea typeface="Calibri" panose="020F0502020204030204" pitchFamily="34" charset="0"/>
                <a:cs typeface="Times New Roman" panose="02020603050405020304" pitchFamily="18" charset="0"/>
              </a:rPr>
              <a:t> our talent, so much of my recent time as a library leader has shifted to advocating for competitive salaries and making the case for </a:t>
            </a:r>
            <a:r>
              <a:rPr lang="en-US" sz="1800" u="sng" dirty="0">
                <a:effectLst/>
                <a:latin typeface="Calibri" panose="020F0502020204030204" pitchFamily="34" charset="0"/>
                <a:ea typeface="Calibri" panose="020F0502020204030204" pitchFamily="34" charset="0"/>
                <a:cs typeface="Times New Roman" panose="02020603050405020304" pitchFamily="18" charset="0"/>
              </a:rPr>
              <a:t>increasing</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 size of our team. It is no easy task for a library leader to grow services in the face of perennial competition for scarce campus resources.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As I work on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these advocacy efforts, </a:t>
            </a:r>
            <a:r>
              <a:rPr lang="en-US" sz="1800" dirty="0">
                <a:effectLst/>
                <a:latin typeface="Calibri" panose="020F0502020204030204" pitchFamily="34" charset="0"/>
                <a:ea typeface="Calibri" panose="020F0502020204030204" pitchFamily="34" charset="0"/>
                <a:cs typeface="Times New Roman" panose="02020603050405020304" pitchFamily="18" charset="0"/>
              </a:rPr>
              <a:t>I’ve had to counsel our talented, ambitious librarians to temper their expectations and ambitions, so as to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avoid frustration or burnout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Another challenge is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balancing</a:t>
            </a:r>
            <a:r>
              <a:rPr lang="en-US" sz="1800" dirty="0">
                <a:effectLst/>
                <a:latin typeface="Calibri" panose="020F0502020204030204" pitchFamily="34" charset="0"/>
                <a:ea typeface="Calibri" panose="020F0502020204030204" pitchFamily="34" charset="0"/>
                <a:cs typeface="Times New Roman" panose="02020603050405020304" pitchFamily="18" charset="0"/>
              </a:rPr>
              <a:t> schol comm with the important work of the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rest</a:t>
            </a:r>
            <a:r>
              <a:rPr lang="en-US" sz="1800" dirty="0">
                <a:effectLst/>
                <a:latin typeface="Calibri" panose="020F0502020204030204" pitchFamily="34" charset="0"/>
                <a:ea typeface="Calibri" panose="020F0502020204030204" pitchFamily="34" charset="0"/>
                <a:cs typeface="Times New Roman" panose="02020603050405020304" pitchFamily="18" charset="0"/>
              </a:rPr>
              <a:t> of the library, and this has been difficult during the pandemic. One of my current goals is to better connect schol comm to other library initiatives. It’s about striking the right balance, and a library leader is responsible for maintaining that balance.</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 have also had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unsuccessful initiatives</a:t>
            </a:r>
            <a:r>
              <a:rPr lang="en-US" sz="1800" dirty="0">
                <a:effectLst/>
                <a:latin typeface="Calibri" panose="020F0502020204030204" pitchFamily="34" charset="0"/>
                <a:ea typeface="Calibri" panose="020F0502020204030204" pitchFamily="34" charset="0"/>
                <a:cs typeface="Times New Roman" panose="02020603050405020304" pitchFamily="18" charset="0"/>
              </a:rPr>
              <a:t>. After years of carefully building campus support for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Research Information Management System (or RIMS) </a:t>
            </a:r>
            <a:r>
              <a:rPr lang="en-US" sz="1800" dirty="0">
                <a:effectLst/>
                <a:latin typeface="Calibri" panose="020F0502020204030204" pitchFamily="34" charset="0"/>
                <a:ea typeface="Calibri" panose="020F0502020204030204" pitchFamily="34" charset="0"/>
                <a:cs typeface="Times New Roman" panose="02020603050405020304" pitchFamily="18" charset="0"/>
              </a:rPr>
              <a:t>the initiative was not approved due to cost. We still believe it to be important and we will try again. Perseverance in reaching lofty goals is also the responsibility of a library leader.</a:t>
            </a:r>
          </a:p>
        </p:txBody>
      </p:sp>
      <p:sp>
        <p:nvSpPr>
          <p:cNvPr id="4" name="Slide Number Placeholder 3"/>
          <p:cNvSpPr>
            <a:spLocks noGrp="1"/>
          </p:cNvSpPr>
          <p:nvPr>
            <p:ph type="sldNum" sz="quarter" idx="5"/>
          </p:nvPr>
        </p:nvSpPr>
        <p:spPr/>
        <p:txBody>
          <a:bodyPr/>
          <a:lstStyle/>
          <a:p>
            <a:fld id="{FF1739F8-6F14-6044-9862-7118913AFC83}" type="slidenum">
              <a:rPr lang="en-US" smtClean="0"/>
              <a:t>9</a:t>
            </a:fld>
            <a:endParaRPr lang="en-US" dirty="0"/>
          </a:p>
        </p:txBody>
      </p:sp>
    </p:spTree>
    <p:extLst>
      <p:ext uri="{BB962C8B-B14F-4D97-AF65-F5344CB8AC3E}">
        <p14:creationId xmlns:p14="http://schemas.microsoft.com/office/powerpoint/2010/main" val="1784689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E6128-A099-7453-190B-394F562EC76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2815B54-9649-FF7E-89CF-DBF7E41F04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6AA2B6E-2B29-382C-83DF-E8BF79C0DB50}"/>
              </a:ext>
            </a:extLst>
          </p:cNvPr>
          <p:cNvSpPr>
            <a:spLocks noGrp="1"/>
          </p:cNvSpPr>
          <p:nvPr>
            <p:ph type="dt" sz="half" idx="10"/>
          </p:nvPr>
        </p:nvSpPr>
        <p:spPr/>
        <p:txBody>
          <a:bodyPr/>
          <a:lstStyle/>
          <a:p>
            <a:fld id="{F5B66929-F3FF-BE48-98A4-2C6B3DB79F9B}" type="datetimeFigureOut">
              <a:rPr lang="en-US" smtClean="0"/>
              <a:t>10/26/22</a:t>
            </a:fld>
            <a:endParaRPr lang="en-US" dirty="0"/>
          </a:p>
        </p:txBody>
      </p:sp>
      <p:sp>
        <p:nvSpPr>
          <p:cNvPr id="5" name="Footer Placeholder 4">
            <a:extLst>
              <a:ext uri="{FF2B5EF4-FFF2-40B4-BE49-F238E27FC236}">
                <a16:creationId xmlns:a16="http://schemas.microsoft.com/office/drawing/2014/main" id="{CDC8BA04-D275-3789-23E7-1765AB8EB6C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0258030-7453-3CD7-B90D-4A065074269A}"/>
              </a:ext>
            </a:extLst>
          </p:cNvPr>
          <p:cNvSpPr>
            <a:spLocks noGrp="1"/>
          </p:cNvSpPr>
          <p:nvPr>
            <p:ph type="sldNum" sz="quarter" idx="12"/>
          </p:nvPr>
        </p:nvSpPr>
        <p:spPr/>
        <p:txBody>
          <a:bodyPr/>
          <a:lstStyle/>
          <a:p>
            <a:fld id="{9F8E24A8-8BBB-854F-95BF-5CFBF7511DA2}" type="slidenum">
              <a:rPr lang="en-US" smtClean="0"/>
              <a:t>‹#›</a:t>
            </a:fld>
            <a:endParaRPr lang="en-US" dirty="0"/>
          </a:p>
        </p:txBody>
      </p:sp>
    </p:spTree>
    <p:extLst>
      <p:ext uri="{BB962C8B-B14F-4D97-AF65-F5344CB8AC3E}">
        <p14:creationId xmlns:p14="http://schemas.microsoft.com/office/powerpoint/2010/main" val="1947655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E2D0D-E771-D0DB-1DB1-0158343B853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4D65A1B-33FC-2DCF-DE79-36721B25642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9DED3B-69D5-1740-344B-CB055E317780}"/>
              </a:ext>
            </a:extLst>
          </p:cNvPr>
          <p:cNvSpPr>
            <a:spLocks noGrp="1"/>
          </p:cNvSpPr>
          <p:nvPr>
            <p:ph type="dt" sz="half" idx="10"/>
          </p:nvPr>
        </p:nvSpPr>
        <p:spPr/>
        <p:txBody>
          <a:bodyPr/>
          <a:lstStyle/>
          <a:p>
            <a:fld id="{F5B66929-F3FF-BE48-98A4-2C6B3DB79F9B}" type="datetimeFigureOut">
              <a:rPr lang="en-US" smtClean="0"/>
              <a:t>10/26/22</a:t>
            </a:fld>
            <a:endParaRPr lang="en-US" dirty="0"/>
          </a:p>
        </p:txBody>
      </p:sp>
      <p:sp>
        <p:nvSpPr>
          <p:cNvPr id="5" name="Footer Placeholder 4">
            <a:extLst>
              <a:ext uri="{FF2B5EF4-FFF2-40B4-BE49-F238E27FC236}">
                <a16:creationId xmlns:a16="http://schemas.microsoft.com/office/drawing/2014/main" id="{E1FD3B1E-5A0F-8662-CDD3-168FE99D6A4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8515041-E6BC-382B-9F91-31D2B71787FD}"/>
              </a:ext>
            </a:extLst>
          </p:cNvPr>
          <p:cNvSpPr>
            <a:spLocks noGrp="1"/>
          </p:cNvSpPr>
          <p:nvPr>
            <p:ph type="sldNum" sz="quarter" idx="12"/>
          </p:nvPr>
        </p:nvSpPr>
        <p:spPr/>
        <p:txBody>
          <a:bodyPr/>
          <a:lstStyle/>
          <a:p>
            <a:fld id="{9F8E24A8-8BBB-854F-95BF-5CFBF7511DA2}" type="slidenum">
              <a:rPr lang="en-US" smtClean="0"/>
              <a:t>‹#›</a:t>
            </a:fld>
            <a:endParaRPr lang="en-US" dirty="0"/>
          </a:p>
        </p:txBody>
      </p:sp>
    </p:spTree>
    <p:extLst>
      <p:ext uri="{BB962C8B-B14F-4D97-AF65-F5344CB8AC3E}">
        <p14:creationId xmlns:p14="http://schemas.microsoft.com/office/powerpoint/2010/main" val="22335355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88C11FC-86AF-60EF-89C0-374302D9BF4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FB55361-FE63-6656-AEC2-2EB61FF53A7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A9C2BF-4881-B59C-3DC5-1310BF2BC7CD}"/>
              </a:ext>
            </a:extLst>
          </p:cNvPr>
          <p:cNvSpPr>
            <a:spLocks noGrp="1"/>
          </p:cNvSpPr>
          <p:nvPr>
            <p:ph type="dt" sz="half" idx="10"/>
          </p:nvPr>
        </p:nvSpPr>
        <p:spPr/>
        <p:txBody>
          <a:bodyPr/>
          <a:lstStyle/>
          <a:p>
            <a:fld id="{F5B66929-F3FF-BE48-98A4-2C6B3DB79F9B}" type="datetimeFigureOut">
              <a:rPr lang="en-US" smtClean="0"/>
              <a:t>10/26/22</a:t>
            </a:fld>
            <a:endParaRPr lang="en-US" dirty="0"/>
          </a:p>
        </p:txBody>
      </p:sp>
      <p:sp>
        <p:nvSpPr>
          <p:cNvPr id="5" name="Footer Placeholder 4">
            <a:extLst>
              <a:ext uri="{FF2B5EF4-FFF2-40B4-BE49-F238E27FC236}">
                <a16:creationId xmlns:a16="http://schemas.microsoft.com/office/drawing/2014/main" id="{1B98F3CC-84A8-70CD-0A8E-FF488142C0A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9EA689-F620-96F1-2A26-70F6976BDC65}"/>
              </a:ext>
            </a:extLst>
          </p:cNvPr>
          <p:cNvSpPr>
            <a:spLocks noGrp="1"/>
          </p:cNvSpPr>
          <p:nvPr>
            <p:ph type="sldNum" sz="quarter" idx="12"/>
          </p:nvPr>
        </p:nvSpPr>
        <p:spPr/>
        <p:txBody>
          <a:bodyPr/>
          <a:lstStyle/>
          <a:p>
            <a:fld id="{9F8E24A8-8BBB-854F-95BF-5CFBF7511DA2}" type="slidenum">
              <a:rPr lang="en-US" smtClean="0"/>
              <a:t>‹#›</a:t>
            </a:fld>
            <a:endParaRPr lang="en-US" dirty="0"/>
          </a:p>
        </p:txBody>
      </p:sp>
    </p:spTree>
    <p:extLst>
      <p:ext uri="{BB962C8B-B14F-4D97-AF65-F5344CB8AC3E}">
        <p14:creationId xmlns:p14="http://schemas.microsoft.com/office/powerpoint/2010/main" val="2335144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BEAD6-9BBA-1872-6BC1-A2ED273812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34E6F5-3443-C66B-AEEC-77A39AA1A17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58B4E5-8E95-DCB1-A1C0-BE246C7FEA58}"/>
              </a:ext>
            </a:extLst>
          </p:cNvPr>
          <p:cNvSpPr>
            <a:spLocks noGrp="1"/>
          </p:cNvSpPr>
          <p:nvPr>
            <p:ph type="dt" sz="half" idx="10"/>
          </p:nvPr>
        </p:nvSpPr>
        <p:spPr/>
        <p:txBody>
          <a:bodyPr/>
          <a:lstStyle/>
          <a:p>
            <a:fld id="{F5B66929-F3FF-BE48-98A4-2C6B3DB79F9B}" type="datetimeFigureOut">
              <a:rPr lang="en-US" smtClean="0"/>
              <a:t>10/26/22</a:t>
            </a:fld>
            <a:endParaRPr lang="en-US" dirty="0"/>
          </a:p>
        </p:txBody>
      </p:sp>
      <p:sp>
        <p:nvSpPr>
          <p:cNvPr id="5" name="Footer Placeholder 4">
            <a:extLst>
              <a:ext uri="{FF2B5EF4-FFF2-40B4-BE49-F238E27FC236}">
                <a16:creationId xmlns:a16="http://schemas.microsoft.com/office/drawing/2014/main" id="{FE85F5FE-5C9A-4BB6-1C30-A4A52774103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DF0FDD5-81F1-DCEF-A23E-6A8C2C9F79CB}"/>
              </a:ext>
            </a:extLst>
          </p:cNvPr>
          <p:cNvSpPr>
            <a:spLocks noGrp="1"/>
          </p:cNvSpPr>
          <p:nvPr>
            <p:ph type="sldNum" sz="quarter" idx="12"/>
          </p:nvPr>
        </p:nvSpPr>
        <p:spPr/>
        <p:txBody>
          <a:bodyPr/>
          <a:lstStyle/>
          <a:p>
            <a:fld id="{9F8E24A8-8BBB-854F-95BF-5CFBF7511DA2}" type="slidenum">
              <a:rPr lang="en-US" smtClean="0"/>
              <a:t>‹#›</a:t>
            </a:fld>
            <a:endParaRPr lang="en-US" dirty="0"/>
          </a:p>
        </p:txBody>
      </p:sp>
    </p:spTree>
    <p:extLst>
      <p:ext uri="{BB962C8B-B14F-4D97-AF65-F5344CB8AC3E}">
        <p14:creationId xmlns:p14="http://schemas.microsoft.com/office/powerpoint/2010/main" val="3469786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48745-7C1B-3F4B-48BE-2C388AD9BFD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1520AB7-6826-CFFE-822B-1B31D121D52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5B56AC4-18C1-7AFE-0E80-5DA4B09383B7}"/>
              </a:ext>
            </a:extLst>
          </p:cNvPr>
          <p:cNvSpPr>
            <a:spLocks noGrp="1"/>
          </p:cNvSpPr>
          <p:nvPr>
            <p:ph type="dt" sz="half" idx="10"/>
          </p:nvPr>
        </p:nvSpPr>
        <p:spPr/>
        <p:txBody>
          <a:bodyPr/>
          <a:lstStyle/>
          <a:p>
            <a:fld id="{F5B66929-F3FF-BE48-98A4-2C6B3DB79F9B}" type="datetimeFigureOut">
              <a:rPr lang="en-US" smtClean="0"/>
              <a:t>10/26/22</a:t>
            </a:fld>
            <a:endParaRPr lang="en-US" dirty="0"/>
          </a:p>
        </p:txBody>
      </p:sp>
      <p:sp>
        <p:nvSpPr>
          <p:cNvPr id="5" name="Footer Placeholder 4">
            <a:extLst>
              <a:ext uri="{FF2B5EF4-FFF2-40B4-BE49-F238E27FC236}">
                <a16:creationId xmlns:a16="http://schemas.microsoft.com/office/drawing/2014/main" id="{D7BAD95F-2D7F-7211-0B63-2D4601E7B57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6ABAE1D-728A-5755-3CE5-E2708366501A}"/>
              </a:ext>
            </a:extLst>
          </p:cNvPr>
          <p:cNvSpPr>
            <a:spLocks noGrp="1"/>
          </p:cNvSpPr>
          <p:nvPr>
            <p:ph type="sldNum" sz="quarter" idx="12"/>
          </p:nvPr>
        </p:nvSpPr>
        <p:spPr/>
        <p:txBody>
          <a:bodyPr/>
          <a:lstStyle/>
          <a:p>
            <a:fld id="{9F8E24A8-8BBB-854F-95BF-5CFBF7511DA2}" type="slidenum">
              <a:rPr lang="en-US" smtClean="0"/>
              <a:t>‹#›</a:t>
            </a:fld>
            <a:endParaRPr lang="en-US" dirty="0"/>
          </a:p>
        </p:txBody>
      </p:sp>
    </p:spTree>
    <p:extLst>
      <p:ext uri="{BB962C8B-B14F-4D97-AF65-F5344CB8AC3E}">
        <p14:creationId xmlns:p14="http://schemas.microsoft.com/office/powerpoint/2010/main" val="3716987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45E396-9D8F-A5D1-D513-A303974CE2E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1928E9-8346-192F-B5D6-27E3A420E37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BD711B-35C2-0794-FF35-71BBE3DBB97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016AC43-70BF-A0F7-45DE-63B9FD6E2E23}"/>
              </a:ext>
            </a:extLst>
          </p:cNvPr>
          <p:cNvSpPr>
            <a:spLocks noGrp="1"/>
          </p:cNvSpPr>
          <p:nvPr>
            <p:ph type="dt" sz="half" idx="10"/>
          </p:nvPr>
        </p:nvSpPr>
        <p:spPr/>
        <p:txBody>
          <a:bodyPr/>
          <a:lstStyle/>
          <a:p>
            <a:fld id="{F5B66929-F3FF-BE48-98A4-2C6B3DB79F9B}" type="datetimeFigureOut">
              <a:rPr lang="en-US" smtClean="0"/>
              <a:t>10/26/22</a:t>
            </a:fld>
            <a:endParaRPr lang="en-US" dirty="0"/>
          </a:p>
        </p:txBody>
      </p:sp>
      <p:sp>
        <p:nvSpPr>
          <p:cNvPr id="6" name="Footer Placeholder 5">
            <a:extLst>
              <a:ext uri="{FF2B5EF4-FFF2-40B4-BE49-F238E27FC236}">
                <a16:creationId xmlns:a16="http://schemas.microsoft.com/office/drawing/2014/main" id="{E288B7CB-576F-D068-A15B-A24F8990DAA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ABCBD2-594B-8D11-FE29-4774DD0189C6}"/>
              </a:ext>
            </a:extLst>
          </p:cNvPr>
          <p:cNvSpPr>
            <a:spLocks noGrp="1"/>
          </p:cNvSpPr>
          <p:nvPr>
            <p:ph type="sldNum" sz="quarter" idx="12"/>
          </p:nvPr>
        </p:nvSpPr>
        <p:spPr/>
        <p:txBody>
          <a:bodyPr/>
          <a:lstStyle/>
          <a:p>
            <a:fld id="{9F8E24A8-8BBB-854F-95BF-5CFBF7511DA2}" type="slidenum">
              <a:rPr lang="en-US" smtClean="0"/>
              <a:t>‹#›</a:t>
            </a:fld>
            <a:endParaRPr lang="en-US" dirty="0"/>
          </a:p>
        </p:txBody>
      </p:sp>
    </p:spTree>
    <p:extLst>
      <p:ext uri="{BB962C8B-B14F-4D97-AF65-F5344CB8AC3E}">
        <p14:creationId xmlns:p14="http://schemas.microsoft.com/office/powerpoint/2010/main" val="164756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798A1-98ED-CCF9-8976-12FD8F5B956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A7601E0-2AA0-10B1-D589-03DF5F71C39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F667684-14A2-3AF7-939B-35B925E5E86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A765E28-9FB7-40B6-F089-3283116E05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B35D809-5A17-BE27-1AA8-E580F713EF8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A34BA27-FA80-2A17-6120-78CFD1E7E929}"/>
              </a:ext>
            </a:extLst>
          </p:cNvPr>
          <p:cNvSpPr>
            <a:spLocks noGrp="1"/>
          </p:cNvSpPr>
          <p:nvPr>
            <p:ph type="dt" sz="half" idx="10"/>
          </p:nvPr>
        </p:nvSpPr>
        <p:spPr/>
        <p:txBody>
          <a:bodyPr/>
          <a:lstStyle/>
          <a:p>
            <a:fld id="{F5B66929-F3FF-BE48-98A4-2C6B3DB79F9B}" type="datetimeFigureOut">
              <a:rPr lang="en-US" smtClean="0"/>
              <a:t>10/26/22</a:t>
            </a:fld>
            <a:endParaRPr lang="en-US" dirty="0"/>
          </a:p>
        </p:txBody>
      </p:sp>
      <p:sp>
        <p:nvSpPr>
          <p:cNvPr id="8" name="Footer Placeholder 7">
            <a:extLst>
              <a:ext uri="{FF2B5EF4-FFF2-40B4-BE49-F238E27FC236}">
                <a16:creationId xmlns:a16="http://schemas.microsoft.com/office/drawing/2014/main" id="{7894DD2F-634A-A13D-0A59-C7AE356E46A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BFB87E5E-7FAE-7F8D-08F8-7DFFCF9E6321}"/>
              </a:ext>
            </a:extLst>
          </p:cNvPr>
          <p:cNvSpPr>
            <a:spLocks noGrp="1"/>
          </p:cNvSpPr>
          <p:nvPr>
            <p:ph type="sldNum" sz="quarter" idx="12"/>
          </p:nvPr>
        </p:nvSpPr>
        <p:spPr/>
        <p:txBody>
          <a:bodyPr/>
          <a:lstStyle/>
          <a:p>
            <a:fld id="{9F8E24A8-8BBB-854F-95BF-5CFBF7511DA2}" type="slidenum">
              <a:rPr lang="en-US" smtClean="0"/>
              <a:t>‹#›</a:t>
            </a:fld>
            <a:endParaRPr lang="en-US" dirty="0"/>
          </a:p>
        </p:txBody>
      </p:sp>
    </p:spTree>
    <p:extLst>
      <p:ext uri="{BB962C8B-B14F-4D97-AF65-F5344CB8AC3E}">
        <p14:creationId xmlns:p14="http://schemas.microsoft.com/office/powerpoint/2010/main" val="2041367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D0A93-FCBA-D6A2-B8F4-BDB6C99D66D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37FFC2E-48D5-D052-79D4-3DB21524AC8C}"/>
              </a:ext>
            </a:extLst>
          </p:cNvPr>
          <p:cNvSpPr>
            <a:spLocks noGrp="1"/>
          </p:cNvSpPr>
          <p:nvPr>
            <p:ph type="dt" sz="half" idx="10"/>
          </p:nvPr>
        </p:nvSpPr>
        <p:spPr/>
        <p:txBody>
          <a:bodyPr/>
          <a:lstStyle/>
          <a:p>
            <a:fld id="{F5B66929-F3FF-BE48-98A4-2C6B3DB79F9B}" type="datetimeFigureOut">
              <a:rPr lang="en-US" smtClean="0"/>
              <a:t>10/26/22</a:t>
            </a:fld>
            <a:endParaRPr lang="en-US" dirty="0"/>
          </a:p>
        </p:txBody>
      </p:sp>
      <p:sp>
        <p:nvSpPr>
          <p:cNvPr id="4" name="Footer Placeholder 3">
            <a:extLst>
              <a:ext uri="{FF2B5EF4-FFF2-40B4-BE49-F238E27FC236}">
                <a16:creationId xmlns:a16="http://schemas.microsoft.com/office/drawing/2014/main" id="{B82785BB-2586-8CCC-7E56-C74ADACB766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DA1C590-BBB1-BCBB-7EB3-5B84C5DE51F8}"/>
              </a:ext>
            </a:extLst>
          </p:cNvPr>
          <p:cNvSpPr>
            <a:spLocks noGrp="1"/>
          </p:cNvSpPr>
          <p:nvPr>
            <p:ph type="sldNum" sz="quarter" idx="12"/>
          </p:nvPr>
        </p:nvSpPr>
        <p:spPr/>
        <p:txBody>
          <a:bodyPr/>
          <a:lstStyle/>
          <a:p>
            <a:fld id="{9F8E24A8-8BBB-854F-95BF-5CFBF7511DA2}" type="slidenum">
              <a:rPr lang="en-US" smtClean="0"/>
              <a:t>‹#›</a:t>
            </a:fld>
            <a:endParaRPr lang="en-US" dirty="0"/>
          </a:p>
        </p:txBody>
      </p:sp>
    </p:spTree>
    <p:extLst>
      <p:ext uri="{BB962C8B-B14F-4D97-AF65-F5344CB8AC3E}">
        <p14:creationId xmlns:p14="http://schemas.microsoft.com/office/powerpoint/2010/main" val="23454501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F314AC-39CB-B723-2EDC-E05F1DA1F6EF}"/>
              </a:ext>
            </a:extLst>
          </p:cNvPr>
          <p:cNvSpPr>
            <a:spLocks noGrp="1"/>
          </p:cNvSpPr>
          <p:nvPr>
            <p:ph type="dt" sz="half" idx="10"/>
          </p:nvPr>
        </p:nvSpPr>
        <p:spPr/>
        <p:txBody>
          <a:bodyPr/>
          <a:lstStyle/>
          <a:p>
            <a:fld id="{F5B66929-F3FF-BE48-98A4-2C6B3DB79F9B}" type="datetimeFigureOut">
              <a:rPr lang="en-US" smtClean="0"/>
              <a:t>10/26/22</a:t>
            </a:fld>
            <a:endParaRPr lang="en-US" dirty="0"/>
          </a:p>
        </p:txBody>
      </p:sp>
      <p:sp>
        <p:nvSpPr>
          <p:cNvPr id="3" name="Footer Placeholder 2">
            <a:extLst>
              <a:ext uri="{FF2B5EF4-FFF2-40B4-BE49-F238E27FC236}">
                <a16:creationId xmlns:a16="http://schemas.microsoft.com/office/drawing/2014/main" id="{227CD6EA-6103-C98D-F068-2DF4F3D30107}"/>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6F0B6B39-704B-7F5E-1CAC-63E1B1490C31}"/>
              </a:ext>
            </a:extLst>
          </p:cNvPr>
          <p:cNvSpPr>
            <a:spLocks noGrp="1"/>
          </p:cNvSpPr>
          <p:nvPr>
            <p:ph type="sldNum" sz="quarter" idx="12"/>
          </p:nvPr>
        </p:nvSpPr>
        <p:spPr/>
        <p:txBody>
          <a:bodyPr/>
          <a:lstStyle/>
          <a:p>
            <a:fld id="{9F8E24A8-8BBB-854F-95BF-5CFBF7511DA2}" type="slidenum">
              <a:rPr lang="en-US" smtClean="0"/>
              <a:t>‹#›</a:t>
            </a:fld>
            <a:endParaRPr lang="en-US" dirty="0"/>
          </a:p>
        </p:txBody>
      </p:sp>
    </p:spTree>
    <p:extLst>
      <p:ext uri="{BB962C8B-B14F-4D97-AF65-F5344CB8AC3E}">
        <p14:creationId xmlns:p14="http://schemas.microsoft.com/office/powerpoint/2010/main" val="41811248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B83D2-EEF5-FD29-073D-C3B5F57442F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A30AC8D-B5EE-7DE1-4A52-A9492CA0BF2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746847F-C8BF-1C48-5555-917149D11C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FFC3A27-E27E-4388-6C84-B50879A488B0}"/>
              </a:ext>
            </a:extLst>
          </p:cNvPr>
          <p:cNvSpPr>
            <a:spLocks noGrp="1"/>
          </p:cNvSpPr>
          <p:nvPr>
            <p:ph type="dt" sz="half" idx="10"/>
          </p:nvPr>
        </p:nvSpPr>
        <p:spPr/>
        <p:txBody>
          <a:bodyPr/>
          <a:lstStyle/>
          <a:p>
            <a:fld id="{F5B66929-F3FF-BE48-98A4-2C6B3DB79F9B}" type="datetimeFigureOut">
              <a:rPr lang="en-US" smtClean="0"/>
              <a:t>10/26/22</a:t>
            </a:fld>
            <a:endParaRPr lang="en-US" dirty="0"/>
          </a:p>
        </p:txBody>
      </p:sp>
      <p:sp>
        <p:nvSpPr>
          <p:cNvPr id="6" name="Footer Placeholder 5">
            <a:extLst>
              <a:ext uri="{FF2B5EF4-FFF2-40B4-BE49-F238E27FC236}">
                <a16:creationId xmlns:a16="http://schemas.microsoft.com/office/drawing/2014/main" id="{4FEB0F60-B689-F8D2-AC39-F057F54E5A4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810F3EC-F991-6D0E-BCFB-DE20E9347EFE}"/>
              </a:ext>
            </a:extLst>
          </p:cNvPr>
          <p:cNvSpPr>
            <a:spLocks noGrp="1"/>
          </p:cNvSpPr>
          <p:nvPr>
            <p:ph type="sldNum" sz="quarter" idx="12"/>
          </p:nvPr>
        </p:nvSpPr>
        <p:spPr/>
        <p:txBody>
          <a:bodyPr/>
          <a:lstStyle/>
          <a:p>
            <a:fld id="{9F8E24A8-8BBB-854F-95BF-5CFBF7511DA2}" type="slidenum">
              <a:rPr lang="en-US" smtClean="0"/>
              <a:t>‹#›</a:t>
            </a:fld>
            <a:endParaRPr lang="en-US" dirty="0"/>
          </a:p>
        </p:txBody>
      </p:sp>
    </p:spTree>
    <p:extLst>
      <p:ext uri="{BB962C8B-B14F-4D97-AF65-F5344CB8AC3E}">
        <p14:creationId xmlns:p14="http://schemas.microsoft.com/office/powerpoint/2010/main" val="2912737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AAA01-7543-FB80-D4D5-D00E5954E0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BB0FE8E-A7A3-02C2-DB78-2AF20DE294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EBDE6E6-5D42-B159-9D0A-57B5AB35AD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8F2CF5A-CADF-D43F-726D-DD502AB171B7}"/>
              </a:ext>
            </a:extLst>
          </p:cNvPr>
          <p:cNvSpPr>
            <a:spLocks noGrp="1"/>
          </p:cNvSpPr>
          <p:nvPr>
            <p:ph type="dt" sz="half" idx="10"/>
          </p:nvPr>
        </p:nvSpPr>
        <p:spPr/>
        <p:txBody>
          <a:bodyPr/>
          <a:lstStyle/>
          <a:p>
            <a:fld id="{F5B66929-F3FF-BE48-98A4-2C6B3DB79F9B}" type="datetimeFigureOut">
              <a:rPr lang="en-US" smtClean="0"/>
              <a:t>10/26/22</a:t>
            </a:fld>
            <a:endParaRPr lang="en-US" dirty="0"/>
          </a:p>
        </p:txBody>
      </p:sp>
      <p:sp>
        <p:nvSpPr>
          <p:cNvPr id="6" name="Footer Placeholder 5">
            <a:extLst>
              <a:ext uri="{FF2B5EF4-FFF2-40B4-BE49-F238E27FC236}">
                <a16:creationId xmlns:a16="http://schemas.microsoft.com/office/drawing/2014/main" id="{AA65F8F8-0585-C7EE-EAB7-DF2FF13AA9A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8F53C15-8EE9-1676-2000-8D5275AB7A04}"/>
              </a:ext>
            </a:extLst>
          </p:cNvPr>
          <p:cNvSpPr>
            <a:spLocks noGrp="1"/>
          </p:cNvSpPr>
          <p:nvPr>
            <p:ph type="sldNum" sz="quarter" idx="12"/>
          </p:nvPr>
        </p:nvSpPr>
        <p:spPr/>
        <p:txBody>
          <a:bodyPr/>
          <a:lstStyle/>
          <a:p>
            <a:fld id="{9F8E24A8-8BBB-854F-95BF-5CFBF7511DA2}" type="slidenum">
              <a:rPr lang="en-US" smtClean="0"/>
              <a:t>‹#›</a:t>
            </a:fld>
            <a:endParaRPr lang="en-US" dirty="0"/>
          </a:p>
        </p:txBody>
      </p:sp>
    </p:spTree>
    <p:extLst>
      <p:ext uri="{BB962C8B-B14F-4D97-AF65-F5344CB8AC3E}">
        <p14:creationId xmlns:p14="http://schemas.microsoft.com/office/powerpoint/2010/main" val="263928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B7F1ECC-BCBA-D814-39F7-B53E14E899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1EB5CC0-CFB5-F046-CA6D-715999DDEC0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DFCD38-AFDD-A137-96DE-5AF1C5F6849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B66929-F3FF-BE48-98A4-2C6B3DB79F9B}" type="datetimeFigureOut">
              <a:rPr lang="en-US" smtClean="0"/>
              <a:t>10/26/22</a:t>
            </a:fld>
            <a:endParaRPr lang="en-US" dirty="0"/>
          </a:p>
        </p:txBody>
      </p:sp>
      <p:sp>
        <p:nvSpPr>
          <p:cNvPr id="5" name="Footer Placeholder 4">
            <a:extLst>
              <a:ext uri="{FF2B5EF4-FFF2-40B4-BE49-F238E27FC236}">
                <a16:creationId xmlns:a16="http://schemas.microsoft.com/office/drawing/2014/main" id="{167469E7-ED9B-B274-3CB0-CA1ACFEC908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C8C5D9E8-DBA0-7C14-7C72-1A18371196A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8E24A8-8BBB-854F-95BF-5CFBF7511DA2}" type="slidenum">
              <a:rPr lang="en-US" smtClean="0"/>
              <a:t>‹#›</a:t>
            </a:fld>
            <a:endParaRPr lang="en-US" dirty="0"/>
          </a:p>
        </p:txBody>
      </p:sp>
    </p:spTree>
    <p:extLst>
      <p:ext uri="{BB962C8B-B14F-4D97-AF65-F5344CB8AC3E}">
        <p14:creationId xmlns:p14="http://schemas.microsoft.com/office/powerpoint/2010/main" val="5787898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bluesyemre.com/2022/01/25/the-other-diversity-in-scholarlypublishin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199" name="Rectangle 8198">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a:extLst>
              <a:ext uri="{FF2B5EF4-FFF2-40B4-BE49-F238E27FC236}">
                <a16:creationId xmlns:a16="http://schemas.microsoft.com/office/drawing/2014/main" id="{D7483F76-E37A-DF96-5C9B-12C46888555D}"/>
              </a:ext>
            </a:extLst>
          </p:cNvPr>
          <p:cNvSpPr>
            <a:spLocks noGrp="1"/>
          </p:cNvSpPr>
          <p:nvPr>
            <p:ph type="subTitle" idx="1"/>
          </p:nvPr>
        </p:nvSpPr>
        <p:spPr>
          <a:xfrm>
            <a:off x="638882" y="4631161"/>
            <a:ext cx="3571810" cy="1559327"/>
          </a:xfrm>
        </p:spPr>
        <p:txBody>
          <a:bodyPr>
            <a:normAutofit/>
          </a:bodyPr>
          <a:lstStyle/>
          <a:p>
            <a:pPr algn="l"/>
            <a:r>
              <a:rPr lang="en-US" sz="1900" dirty="0"/>
              <a:t>Carol E. Smith,</a:t>
            </a:r>
          </a:p>
          <a:p>
            <a:pPr algn="l"/>
            <a:r>
              <a:rPr lang="en-US" sz="1900" dirty="0"/>
              <a:t>University Librarian</a:t>
            </a:r>
          </a:p>
          <a:p>
            <a:pPr algn="l"/>
            <a:r>
              <a:rPr lang="en-US" sz="1900" dirty="0"/>
              <a:t>Colorado School of Mines</a:t>
            </a:r>
          </a:p>
          <a:p>
            <a:pPr algn="l"/>
            <a:r>
              <a:rPr lang="en-US" sz="1900" dirty="0"/>
              <a:t>October 27, 2022</a:t>
            </a:r>
          </a:p>
        </p:txBody>
      </p:sp>
      <p:pic>
        <p:nvPicPr>
          <p:cNvPr id="8194" name="Picture 2" descr="The Other Diversity in #ScholarlyPublishing | bluesyemre">
            <a:extLst>
              <a:ext uri="{FF2B5EF4-FFF2-40B4-BE49-F238E27FC236}">
                <a16:creationId xmlns:a16="http://schemas.microsoft.com/office/drawing/2014/main" id="{82F60B40-B896-E0CE-B3C2-7D4EB95DAC7D}"/>
              </a:ext>
            </a:extLst>
          </p:cNvPr>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5556733" y="2794711"/>
            <a:ext cx="6501265" cy="4063289"/>
          </a:xfrm>
          <a:prstGeom prst="rect">
            <a:avLst/>
          </a:prstGeom>
          <a:noFill/>
          <a:extLst>
            <a:ext uri="{909E8E84-426E-40DD-AFC4-6F175D3DCCD1}">
              <a14:hiddenFill xmlns:a14="http://schemas.microsoft.com/office/drawing/2010/main">
                <a:solidFill>
                  <a:srgbClr val="FFFFFF"/>
                </a:solidFill>
              </a14:hiddenFill>
            </a:ext>
          </a:extLst>
        </p:spPr>
      </p:pic>
      <p:sp>
        <p:nvSpPr>
          <p:cNvPr id="820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A82AF9A-B36A-4958-8BEC-C39432F26ADA}"/>
              </a:ext>
            </a:extLst>
          </p:cNvPr>
          <p:cNvSpPr>
            <a:spLocks noGrp="1"/>
          </p:cNvSpPr>
          <p:nvPr>
            <p:ph type="ctrTitle"/>
          </p:nvPr>
        </p:nvSpPr>
        <p:spPr>
          <a:xfrm>
            <a:off x="337546" y="1296807"/>
            <a:ext cx="6501264" cy="2471192"/>
          </a:xfrm>
        </p:spPr>
        <p:txBody>
          <a:bodyPr>
            <a:normAutofit/>
          </a:bodyPr>
          <a:lstStyle/>
          <a:p>
            <a:pPr marL="0" marR="0" algn="l">
              <a:spcBef>
                <a:spcPts val="0"/>
              </a:spcBef>
              <a:spcAft>
                <a:spcPts val="0"/>
              </a:spcAft>
            </a:pPr>
            <a:r>
              <a:rPr lang="en-US" sz="3600" b="1" dirty="0">
                <a:effectLst/>
                <a:latin typeface="Calibri" panose="020F0502020204030204" pitchFamily="34" charset="0"/>
                <a:ea typeface="Times New Roman" panose="02020603050405020304" pitchFamily="18" charset="0"/>
                <a:cs typeface="Calibri" panose="020F0502020204030204" pitchFamily="34" charset="0"/>
              </a:rPr>
              <a:t>Reflections &amp; Directions on Scholarly Communications: </a:t>
            </a:r>
            <a:br>
              <a:rPr lang="en-US" sz="3600" b="1" dirty="0">
                <a:effectLst/>
                <a:latin typeface="Calibri" panose="020F0502020204030204" pitchFamily="34" charset="0"/>
                <a:ea typeface="Times New Roman" panose="02020603050405020304" pitchFamily="18" charset="0"/>
                <a:cs typeface="Calibri" panose="020F0502020204030204" pitchFamily="34" charset="0"/>
              </a:rPr>
            </a:br>
            <a:r>
              <a:rPr lang="en-US" sz="3600" b="1" dirty="0">
                <a:effectLst/>
                <a:latin typeface="Calibri" panose="020F0502020204030204" pitchFamily="34" charset="0"/>
                <a:ea typeface="Times New Roman" panose="02020603050405020304" pitchFamily="18" charset="0"/>
                <a:cs typeface="Calibri" panose="020F0502020204030204" pitchFamily="34" charset="0"/>
              </a:rPr>
              <a:t>A Library Leadership Perspective</a:t>
            </a:r>
            <a:endParaRPr lang="en-US" sz="3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A7101BAB-EBF0-1F75-8BB9-6028D8E1DA71}"/>
              </a:ext>
            </a:extLst>
          </p:cNvPr>
          <p:cNvSpPr txBox="1"/>
          <p:nvPr/>
        </p:nvSpPr>
        <p:spPr>
          <a:xfrm>
            <a:off x="5647237" y="6581001"/>
            <a:ext cx="6320256" cy="276999"/>
          </a:xfrm>
          <a:prstGeom prst="rect">
            <a:avLst/>
          </a:prstGeom>
          <a:noFill/>
        </p:spPr>
        <p:txBody>
          <a:bodyPr wrap="none" rtlCol="0">
            <a:spAutoFit/>
          </a:bodyPr>
          <a:lstStyle/>
          <a:p>
            <a:r>
              <a:rPr lang="en-US" sz="1200" i="1" dirty="0"/>
              <a:t>Image attribution: </a:t>
            </a:r>
            <a:r>
              <a:rPr lang="en-US" sz="1200" i="1" dirty="0">
                <a:hlinkClick r:id="rId4"/>
              </a:rPr>
              <a:t>https://bluesyemre.com/2022/01/25/the-other-diversity-in-scholarlypublishing/</a:t>
            </a:r>
            <a:endParaRPr lang="en-US" sz="1200" i="1" dirty="0"/>
          </a:p>
        </p:txBody>
      </p:sp>
    </p:spTree>
    <p:extLst>
      <p:ext uri="{BB962C8B-B14F-4D97-AF65-F5344CB8AC3E}">
        <p14:creationId xmlns:p14="http://schemas.microsoft.com/office/powerpoint/2010/main" val="24538867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6" name="Rectangle 3085">
            <a:extLst>
              <a:ext uri="{FF2B5EF4-FFF2-40B4-BE49-F238E27FC236}">
                <a16:creationId xmlns:a16="http://schemas.microsoft.com/office/drawing/2014/main" id="{4F7B9026-36AD-42E4-B172-8D68F3A33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3074" name="Picture 2" descr="No photo description available.">
            <a:extLst>
              <a:ext uri="{FF2B5EF4-FFF2-40B4-BE49-F238E27FC236}">
                <a16:creationId xmlns:a16="http://schemas.microsoft.com/office/drawing/2014/main" id="{824EAF4E-9E7B-26A8-3027-4D2F40624D77}"/>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b="-3"/>
          <a:stretch/>
        </p:blipFill>
        <p:spPr bwMode="auto">
          <a:xfrm>
            <a:off x="4211324" y="171714"/>
            <a:ext cx="3793268" cy="651456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No photo description available.">
            <a:extLst>
              <a:ext uri="{FF2B5EF4-FFF2-40B4-BE49-F238E27FC236}">
                <a16:creationId xmlns:a16="http://schemas.microsoft.com/office/drawing/2014/main" id="{034AC151-4346-1843-9948-3E5002510A71}"/>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b="-3"/>
          <a:stretch/>
        </p:blipFill>
        <p:spPr bwMode="auto">
          <a:xfrm>
            <a:off x="194200" y="171714"/>
            <a:ext cx="3822924" cy="651456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May be an image of one or more people and people standing">
            <a:extLst>
              <a:ext uri="{FF2B5EF4-FFF2-40B4-BE49-F238E27FC236}">
                <a16:creationId xmlns:a16="http://schemas.microsoft.com/office/drawing/2014/main" id="{554AF341-775C-353D-7949-3295DB54746D}"/>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b="-3"/>
          <a:stretch/>
        </p:blipFill>
        <p:spPr bwMode="auto">
          <a:xfrm>
            <a:off x="8198792" y="171716"/>
            <a:ext cx="3799007" cy="6514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22092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0B7843A-E9DE-B783-EE83-7A8E27731F8A}"/>
              </a:ext>
            </a:extLst>
          </p:cNvPr>
          <p:cNvSpPr>
            <a:spLocks noGrp="1"/>
          </p:cNvSpPr>
          <p:nvPr>
            <p:ph type="title"/>
          </p:nvPr>
        </p:nvSpPr>
        <p:spPr>
          <a:xfrm>
            <a:off x="630936" y="639520"/>
            <a:ext cx="3429000" cy="1719072"/>
          </a:xfrm>
        </p:spPr>
        <p:txBody>
          <a:bodyPr anchor="b">
            <a:normAutofit/>
          </a:bodyPr>
          <a:lstStyle/>
          <a:p>
            <a:r>
              <a:rPr lang="en-US" sz="4200" dirty="0"/>
              <a:t>Benefits and Opportunities</a:t>
            </a:r>
          </a:p>
        </p:txBody>
      </p:sp>
      <p:sp>
        <p:nvSpPr>
          <p:cNvPr id="11"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DCD6CD54-1C93-5F9A-14D6-16772DD8DAEC}"/>
              </a:ext>
            </a:extLst>
          </p:cNvPr>
          <p:cNvSpPr>
            <a:spLocks noGrp="1"/>
          </p:cNvSpPr>
          <p:nvPr>
            <p:ph idx="1"/>
          </p:nvPr>
        </p:nvSpPr>
        <p:spPr>
          <a:xfrm>
            <a:off x="630936" y="2807208"/>
            <a:ext cx="3429000" cy="3410712"/>
          </a:xfrm>
        </p:spPr>
        <p:txBody>
          <a:bodyPr anchor="t">
            <a:normAutofit/>
          </a:bodyPr>
          <a:lstStyle/>
          <a:p>
            <a:r>
              <a:rPr lang="en-US" sz="2200" dirty="0"/>
              <a:t>Recasting the campus role of academic libraries</a:t>
            </a:r>
          </a:p>
          <a:p>
            <a:r>
              <a:rPr lang="en-US" sz="2200" dirty="0"/>
              <a:t>Contributions to accessibility – physical and fiscal</a:t>
            </a:r>
          </a:p>
          <a:p>
            <a:r>
              <a:rPr lang="en-US" sz="2200" dirty="0"/>
              <a:t>Reshaping the publishing model</a:t>
            </a:r>
          </a:p>
          <a:p>
            <a:r>
              <a:rPr lang="en-US" sz="2200" dirty="0"/>
              <a:t>Positive impact across all library operations</a:t>
            </a:r>
          </a:p>
          <a:p>
            <a:endParaRPr lang="en-US" sz="2200" dirty="0"/>
          </a:p>
        </p:txBody>
      </p:sp>
      <p:pic>
        <p:nvPicPr>
          <p:cNvPr id="4" name="Picture 3">
            <a:extLst>
              <a:ext uri="{FF2B5EF4-FFF2-40B4-BE49-F238E27FC236}">
                <a16:creationId xmlns:a16="http://schemas.microsoft.com/office/drawing/2014/main" id="{B33034F6-64B6-B016-5B5C-B01A8A67DDC8}"/>
              </a:ext>
            </a:extLst>
          </p:cNvPr>
          <p:cNvPicPr>
            <a:picLocks noChangeAspect="1"/>
          </p:cNvPicPr>
          <p:nvPr/>
        </p:nvPicPr>
        <p:blipFill>
          <a:blip r:embed="rId3"/>
          <a:stretch>
            <a:fillRect/>
          </a:stretch>
        </p:blipFill>
        <p:spPr>
          <a:xfrm>
            <a:off x="4776101" y="640080"/>
            <a:ext cx="6660109" cy="5577840"/>
          </a:xfrm>
          <a:prstGeom prst="rect">
            <a:avLst/>
          </a:prstGeom>
        </p:spPr>
      </p:pic>
    </p:spTree>
    <p:extLst>
      <p:ext uri="{BB962C8B-B14F-4D97-AF65-F5344CB8AC3E}">
        <p14:creationId xmlns:p14="http://schemas.microsoft.com/office/powerpoint/2010/main" val="18275672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1" name="Rectangle 6150">
            <a:extLst>
              <a:ext uri="{FF2B5EF4-FFF2-40B4-BE49-F238E27FC236}">
                <a16:creationId xmlns:a16="http://schemas.microsoft.com/office/drawing/2014/main" id="{80DF40B2-80F7-4E71-B46C-284163F365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0756F36-582C-5AE8-96F7-5C4A9DE84581}"/>
              </a:ext>
            </a:extLst>
          </p:cNvPr>
          <p:cNvSpPr>
            <a:spLocks noGrp="1"/>
          </p:cNvSpPr>
          <p:nvPr>
            <p:ph type="title"/>
          </p:nvPr>
        </p:nvSpPr>
        <p:spPr>
          <a:xfrm>
            <a:off x="838199" y="548464"/>
            <a:ext cx="3807187" cy="2228074"/>
          </a:xfrm>
        </p:spPr>
        <p:txBody>
          <a:bodyPr>
            <a:normAutofit/>
          </a:bodyPr>
          <a:lstStyle/>
          <a:p>
            <a:r>
              <a:rPr lang="en-US" sz="4000" dirty="0"/>
              <a:t>Looking Ahead</a:t>
            </a:r>
          </a:p>
        </p:txBody>
      </p:sp>
      <p:sp>
        <p:nvSpPr>
          <p:cNvPr id="3" name="Content Placeholder 2">
            <a:extLst>
              <a:ext uri="{FF2B5EF4-FFF2-40B4-BE49-F238E27FC236}">
                <a16:creationId xmlns:a16="http://schemas.microsoft.com/office/drawing/2014/main" id="{D2B368EE-3D96-953C-E940-4DD4E818DDD7}"/>
              </a:ext>
            </a:extLst>
          </p:cNvPr>
          <p:cNvSpPr>
            <a:spLocks noGrp="1"/>
          </p:cNvSpPr>
          <p:nvPr>
            <p:ph idx="1"/>
          </p:nvPr>
        </p:nvSpPr>
        <p:spPr>
          <a:xfrm>
            <a:off x="838201" y="2962279"/>
            <a:ext cx="3799425" cy="3143241"/>
          </a:xfrm>
        </p:spPr>
        <p:txBody>
          <a:bodyPr>
            <a:normAutofit/>
          </a:bodyPr>
          <a:lstStyle/>
          <a:p>
            <a:r>
              <a:rPr lang="en-US" sz="2000" dirty="0"/>
              <a:t>Closer integration across library teams</a:t>
            </a:r>
          </a:p>
          <a:p>
            <a:r>
              <a:rPr lang="en-US" sz="2000" dirty="0"/>
              <a:t>Broader campus diffusion</a:t>
            </a:r>
          </a:p>
          <a:p>
            <a:r>
              <a:rPr lang="en-US" sz="2000" dirty="0"/>
              <a:t>Scaling of existing services…resources!</a:t>
            </a:r>
          </a:p>
          <a:p>
            <a:r>
              <a:rPr lang="en-US" sz="2000" dirty="0"/>
              <a:t>New services</a:t>
            </a:r>
          </a:p>
        </p:txBody>
      </p:sp>
      <p:pic>
        <p:nvPicPr>
          <p:cNvPr id="6146" name="Picture 2" descr="No photo description available.">
            <a:extLst>
              <a:ext uri="{FF2B5EF4-FFF2-40B4-BE49-F238E27FC236}">
                <a16:creationId xmlns:a16="http://schemas.microsoft.com/office/drawing/2014/main" id="{C7AD272C-81C2-C136-7987-4036B9BDE301}"/>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010386" y="10"/>
            <a:ext cx="7181613"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9004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8">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Shape 14">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Isosceles Triangle 16">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Content Placeholder 5">
            <a:extLst>
              <a:ext uri="{FF2B5EF4-FFF2-40B4-BE49-F238E27FC236}">
                <a16:creationId xmlns:a16="http://schemas.microsoft.com/office/drawing/2014/main" id="{31D23E0D-2479-18E6-1C0D-18756A27ABA9}"/>
              </a:ext>
            </a:extLst>
          </p:cNvPr>
          <p:cNvPicPr>
            <a:picLocks noChangeAspect="1"/>
          </p:cNvPicPr>
          <p:nvPr/>
        </p:nvPicPr>
        <p:blipFill>
          <a:blip r:embed="rId3"/>
          <a:stretch>
            <a:fillRect/>
          </a:stretch>
        </p:blipFill>
        <p:spPr>
          <a:xfrm>
            <a:off x="3246350" y="643467"/>
            <a:ext cx="5699299" cy="5571065"/>
          </a:xfrm>
          <a:prstGeom prst="rect">
            <a:avLst/>
          </a:prstGeom>
          <a:ln>
            <a:noFill/>
          </a:ln>
        </p:spPr>
      </p:pic>
      <p:sp>
        <p:nvSpPr>
          <p:cNvPr id="19" name="Isosceles Triangle 18">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57448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9" name="Rectangle 5128">
            <a:extLst>
              <a:ext uri="{FF2B5EF4-FFF2-40B4-BE49-F238E27FC236}">
                <a16:creationId xmlns:a16="http://schemas.microsoft.com/office/drawing/2014/main" id="{D2B783EE-0239-4717-BBEA-8C9EAC61C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B6C4928-3240-25D3-E6B2-E62EF55E2F47}"/>
              </a:ext>
            </a:extLst>
          </p:cNvPr>
          <p:cNvSpPr>
            <a:spLocks noGrp="1"/>
          </p:cNvSpPr>
          <p:nvPr>
            <p:ph type="title"/>
          </p:nvPr>
        </p:nvSpPr>
        <p:spPr>
          <a:xfrm>
            <a:off x="838201" y="345810"/>
            <a:ext cx="5120561" cy="1325563"/>
          </a:xfrm>
        </p:spPr>
        <p:txBody>
          <a:bodyPr>
            <a:normAutofit/>
          </a:bodyPr>
          <a:lstStyle/>
          <a:p>
            <a:r>
              <a:rPr lang="en-US" sz="3700" dirty="0"/>
              <a:t>Colorado School of Mines &amp; Arthur Lakes Library</a:t>
            </a:r>
          </a:p>
        </p:txBody>
      </p:sp>
      <p:sp>
        <p:nvSpPr>
          <p:cNvPr id="3" name="Content Placeholder 2">
            <a:extLst>
              <a:ext uri="{FF2B5EF4-FFF2-40B4-BE49-F238E27FC236}">
                <a16:creationId xmlns:a16="http://schemas.microsoft.com/office/drawing/2014/main" id="{ACC6A401-B853-8EB0-3A06-E19159D32851}"/>
              </a:ext>
            </a:extLst>
          </p:cNvPr>
          <p:cNvSpPr>
            <a:spLocks noGrp="1"/>
          </p:cNvSpPr>
          <p:nvPr>
            <p:ph idx="1"/>
          </p:nvPr>
        </p:nvSpPr>
        <p:spPr>
          <a:xfrm>
            <a:off x="838201" y="1825624"/>
            <a:ext cx="5788230" cy="4931435"/>
          </a:xfrm>
        </p:spPr>
        <p:txBody>
          <a:bodyPr>
            <a:normAutofit fontScale="77500" lnSpcReduction="20000"/>
          </a:bodyPr>
          <a:lstStyle/>
          <a:p>
            <a:r>
              <a:rPr lang="en-US" dirty="0"/>
              <a:t>STEM Intensive R1 Institution</a:t>
            </a:r>
            <a:br>
              <a:rPr lang="en-US" dirty="0"/>
            </a:br>
            <a:endParaRPr lang="en-US" dirty="0"/>
          </a:p>
          <a:p>
            <a:r>
              <a:rPr lang="en-US" dirty="0"/>
              <a:t>Rocky Mountain West</a:t>
            </a:r>
            <a:br>
              <a:rPr lang="en-US" dirty="0"/>
            </a:br>
            <a:endParaRPr lang="en-US" dirty="0"/>
          </a:p>
          <a:p>
            <a:r>
              <a:rPr lang="en-US" dirty="0"/>
              <a:t>~7,100 Students</a:t>
            </a:r>
          </a:p>
          <a:p>
            <a:pPr lvl="1"/>
            <a:r>
              <a:rPr lang="en-US" dirty="0"/>
              <a:t>8.3% international from 80 countries</a:t>
            </a:r>
            <a:br>
              <a:rPr lang="en-US" dirty="0"/>
            </a:br>
            <a:endParaRPr lang="en-US" dirty="0"/>
          </a:p>
          <a:p>
            <a:r>
              <a:rPr lang="en-US" dirty="0"/>
              <a:t>USN&amp;WR: </a:t>
            </a:r>
          </a:p>
          <a:p>
            <a:pPr lvl="1"/>
            <a:r>
              <a:rPr lang="en-US" dirty="0"/>
              <a:t>#89 National Universities</a:t>
            </a:r>
          </a:p>
          <a:p>
            <a:pPr lvl="1"/>
            <a:r>
              <a:rPr lang="en-US" dirty="0"/>
              <a:t>#38 Top Public Colleges</a:t>
            </a:r>
          </a:p>
          <a:p>
            <a:pPr lvl="1"/>
            <a:r>
              <a:rPr lang="en-US" dirty="0"/>
              <a:t>#1 Public College in Colorado</a:t>
            </a:r>
            <a:br>
              <a:rPr lang="en-US" dirty="0"/>
            </a:br>
            <a:endParaRPr lang="en-US" dirty="0"/>
          </a:p>
          <a:p>
            <a:r>
              <a:rPr lang="en-US" dirty="0"/>
              <a:t>Programs of note</a:t>
            </a:r>
          </a:p>
          <a:p>
            <a:pPr lvl="1"/>
            <a:r>
              <a:rPr lang="en-US" dirty="0"/>
              <a:t>Mining Engineering: #1 in world (2021, QS)</a:t>
            </a:r>
          </a:p>
          <a:p>
            <a:pPr lvl="1"/>
            <a:r>
              <a:rPr lang="en-US" dirty="0"/>
              <a:t>Space Resources (MS, PhD)</a:t>
            </a:r>
            <a:br>
              <a:rPr lang="en-US" dirty="0"/>
            </a:br>
            <a:endParaRPr lang="en-US" dirty="0"/>
          </a:p>
          <a:p>
            <a:r>
              <a:rPr lang="en-US" dirty="0"/>
              <a:t>Library faculty and staff: 20</a:t>
            </a:r>
          </a:p>
          <a:p>
            <a:pPr lvl="1"/>
            <a:endParaRPr lang="en-US" dirty="0"/>
          </a:p>
        </p:txBody>
      </p:sp>
      <p:sp>
        <p:nvSpPr>
          <p:cNvPr id="5131" name="Oval 5130">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0569" y="1364732"/>
            <a:ext cx="947488" cy="9217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5122" name="Picture 2" descr="No photo description available.">
            <a:extLst>
              <a:ext uri="{FF2B5EF4-FFF2-40B4-BE49-F238E27FC236}">
                <a16:creationId xmlns:a16="http://schemas.microsoft.com/office/drawing/2014/main" id="{E76325DA-20B0-19BA-E8C7-DE276BEDDAB8}"/>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901259" y="2727729"/>
            <a:ext cx="4290741" cy="4130271"/>
          </a:xfrm>
          <a:custGeom>
            <a:avLst/>
            <a:gdLst/>
            <a:ahLst/>
            <a:cxnLst/>
            <a:rect l="l" t="t" r="r" b="b"/>
            <a:pathLst>
              <a:path w="4290741" h="4130271">
                <a:moveTo>
                  <a:pt x="2503809" y="0"/>
                </a:moveTo>
                <a:cubicBezTo>
                  <a:pt x="3157405" y="0"/>
                  <a:pt x="3752509" y="250434"/>
                  <a:pt x="4198398" y="660580"/>
                </a:cubicBezTo>
                <a:lnTo>
                  <a:pt x="4290741" y="751286"/>
                </a:lnTo>
                <a:lnTo>
                  <a:pt x="4290741" y="4130271"/>
                </a:lnTo>
                <a:lnTo>
                  <a:pt x="604508" y="4130271"/>
                </a:lnTo>
                <a:lnTo>
                  <a:pt x="461940" y="3953232"/>
                </a:lnTo>
                <a:cubicBezTo>
                  <a:pt x="171051" y="3544183"/>
                  <a:pt x="0" y="3043971"/>
                  <a:pt x="0" y="2503809"/>
                </a:cubicBezTo>
                <a:cubicBezTo>
                  <a:pt x="0" y="1120992"/>
                  <a:pt x="1120992" y="0"/>
                  <a:pt x="2503809" y="0"/>
                </a:cubicBezTo>
                <a:close/>
              </a:path>
            </a:pathLst>
          </a:custGeom>
          <a:noFill/>
          <a:extLst>
            <a:ext uri="{909E8E84-426E-40DD-AFC4-6F175D3DCCD1}">
              <a14:hiddenFill xmlns:a14="http://schemas.microsoft.com/office/drawing/2010/main">
                <a:solidFill>
                  <a:srgbClr val="FFFFFF"/>
                </a:solidFill>
              </a14:hiddenFill>
            </a:ext>
          </a:extLst>
        </p:spPr>
      </p:pic>
      <p:sp>
        <p:nvSpPr>
          <p:cNvPr id="5144" name="Arc 5132">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4759070" flipV="1">
            <a:off x="6034138" y="-673140"/>
            <a:ext cx="4021193" cy="4021193"/>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pic>
        <p:nvPicPr>
          <p:cNvPr id="5124" name="Picture 4" descr="Background Image">
            <a:extLst>
              <a:ext uri="{FF2B5EF4-FFF2-40B4-BE49-F238E27FC236}">
                <a16:creationId xmlns:a16="http://schemas.microsoft.com/office/drawing/2014/main" id="{6A7AA0A9-06A1-ECBE-282E-64A9825BAD84}"/>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261607" y="1"/>
            <a:ext cx="3519312" cy="3007909"/>
          </a:xfrm>
          <a:custGeom>
            <a:avLst/>
            <a:gdLst/>
            <a:ahLst/>
            <a:cxnLst/>
            <a:rect l="l" t="t" r="r" b="b"/>
            <a:pathLst>
              <a:path w="3519312" h="3007909">
                <a:moveTo>
                  <a:pt x="519780" y="0"/>
                </a:moveTo>
                <a:lnTo>
                  <a:pt x="2999532" y="0"/>
                </a:lnTo>
                <a:lnTo>
                  <a:pt x="3003921" y="3989"/>
                </a:lnTo>
                <a:cubicBezTo>
                  <a:pt x="3322356" y="322424"/>
                  <a:pt x="3519312" y="762338"/>
                  <a:pt x="3519312" y="1248253"/>
                </a:cubicBezTo>
                <a:cubicBezTo>
                  <a:pt x="3519312" y="2220084"/>
                  <a:pt x="2731487" y="3007909"/>
                  <a:pt x="1759656" y="3007909"/>
                </a:cubicBezTo>
                <a:cubicBezTo>
                  <a:pt x="787826" y="3007909"/>
                  <a:pt x="0" y="2220084"/>
                  <a:pt x="0" y="1248253"/>
                </a:cubicBezTo>
                <a:cubicBezTo>
                  <a:pt x="0" y="762338"/>
                  <a:pt x="196957" y="322424"/>
                  <a:pt x="515392" y="3989"/>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7966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82" name="Rectangle 7181">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548FA95-0149-96FC-9C42-D6FFFC5F322F}"/>
              </a:ext>
            </a:extLst>
          </p:cNvPr>
          <p:cNvSpPr>
            <a:spLocks noGrp="1"/>
          </p:cNvSpPr>
          <p:nvPr>
            <p:ph type="title"/>
          </p:nvPr>
        </p:nvSpPr>
        <p:spPr>
          <a:xfrm>
            <a:off x="640080" y="325369"/>
            <a:ext cx="4368602" cy="1956841"/>
          </a:xfrm>
        </p:spPr>
        <p:txBody>
          <a:bodyPr anchor="b">
            <a:normAutofit/>
          </a:bodyPr>
          <a:lstStyle/>
          <a:p>
            <a:r>
              <a:rPr lang="en-US" sz="5400" dirty="0"/>
              <a:t>Role of the</a:t>
            </a:r>
            <a:br>
              <a:rPr lang="en-US" sz="5400" dirty="0"/>
            </a:br>
            <a:r>
              <a:rPr lang="en-US" sz="5400" dirty="0"/>
              <a:t>Library Leader</a:t>
            </a:r>
          </a:p>
        </p:txBody>
      </p:sp>
      <p:sp>
        <p:nvSpPr>
          <p:cNvPr id="7184"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0EC1F868-4092-AEB9-E9A3-5AB94CB59154}"/>
              </a:ext>
            </a:extLst>
          </p:cNvPr>
          <p:cNvSpPr>
            <a:spLocks noGrp="1"/>
          </p:cNvSpPr>
          <p:nvPr>
            <p:ph idx="1"/>
          </p:nvPr>
        </p:nvSpPr>
        <p:spPr>
          <a:xfrm>
            <a:off x="640080" y="2872899"/>
            <a:ext cx="4243589" cy="3320668"/>
          </a:xfrm>
        </p:spPr>
        <p:txBody>
          <a:bodyPr>
            <a:normAutofit lnSpcReduction="10000"/>
          </a:bodyPr>
          <a:lstStyle/>
          <a:p>
            <a:r>
              <a:rPr lang="en-US" sz="3200" dirty="0"/>
              <a:t>Direction setter</a:t>
            </a:r>
          </a:p>
          <a:p>
            <a:r>
              <a:rPr lang="en-US" sz="3200" dirty="0"/>
              <a:t>Resource gatherer</a:t>
            </a:r>
          </a:p>
          <a:p>
            <a:r>
              <a:rPr lang="en-US" sz="3200" dirty="0"/>
              <a:t>Problem solver</a:t>
            </a:r>
          </a:p>
          <a:p>
            <a:r>
              <a:rPr lang="en-US" sz="3200" dirty="0"/>
              <a:t>Champion</a:t>
            </a:r>
          </a:p>
          <a:p>
            <a:r>
              <a:rPr lang="en-US" sz="3200" dirty="0"/>
              <a:t>Diplomat</a:t>
            </a:r>
          </a:p>
          <a:p>
            <a:r>
              <a:rPr lang="en-US" sz="3200" dirty="0"/>
              <a:t>Conductor</a:t>
            </a:r>
          </a:p>
        </p:txBody>
      </p:sp>
      <p:pic>
        <p:nvPicPr>
          <p:cNvPr id="7172" name="Picture 4" descr="No photo description available.">
            <a:extLst>
              <a:ext uri="{FF2B5EF4-FFF2-40B4-BE49-F238E27FC236}">
                <a16:creationId xmlns:a16="http://schemas.microsoft.com/office/drawing/2014/main" id="{95488F06-71A1-0173-7CFD-699171763921}"/>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34F8C05-8BA5-13C5-89F2-DF22EA9CB881}"/>
              </a:ext>
            </a:extLst>
          </p:cNvPr>
          <p:cNvSpPr txBox="1"/>
          <p:nvPr/>
        </p:nvSpPr>
        <p:spPr>
          <a:xfrm>
            <a:off x="9075121" y="6488668"/>
            <a:ext cx="3116879" cy="369332"/>
          </a:xfrm>
          <a:prstGeom prst="rect">
            <a:avLst/>
          </a:prstGeom>
          <a:noFill/>
        </p:spPr>
        <p:txBody>
          <a:bodyPr wrap="none" rtlCol="0">
            <a:spAutoFit/>
          </a:bodyPr>
          <a:lstStyle/>
          <a:p>
            <a:r>
              <a:rPr lang="en-US" i="1" dirty="0"/>
              <a:t>Asema Temirkhanova, NU 2019</a:t>
            </a:r>
          </a:p>
        </p:txBody>
      </p:sp>
    </p:spTree>
    <p:extLst>
      <p:ext uri="{BB962C8B-B14F-4D97-AF65-F5344CB8AC3E}">
        <p14:creationId xmlns:p14="http://schemas.microsoft.com/office/powerpoint/2010/main" val="4124589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E13A1-D090-0BEA-E63C-A1CD19112E47}"/>
              </a:ext>
            </a:extLst>
          </p:cNvPr>
          <p:cNvSpPr>
            <a:spLocks noGrp="1"/>
          </p:cNvSpPr>
          <p:nvPr>
            <p:ph type="title"/>
          </p:nvPr>
        </p:nvSpPr>
        <p:spPr/>
        <p:txBody>
          <a:bodyPr/>
          <a:lstStyle/>
          <a:p>
            <a:r>
              <a:rPr lang="en-US" dirty="0"/>
              <a:t>Early Days: 2016-2017</a:t>
            </a:r>
          </a:p>
        </p:txBody>
      </p:sp>
      <p:sp>
        <p:nvSpPr>
          <p:cNvPr id="3" name="Content Placeholder 2">
            <a:extLst>
              <a:ext uri="{FF2B5EF4-FFF2-40B4-BE49-F238E27FC236}">
                <a16:creationId xmlns:a16="http://schemas.microsoft.com/office/drawing/2014/main" id="{AFE804F6-05F4-5B9A-C523-496B8AF0E48C}"/>
              </a:ext>
            </a:extLst>
          </p:cNvPr>
          <p:cNvSpPr>
            <a:spLocks noGrp="1"/>
          </p:cNvSpPr>
          <p:nvPr>
            <p:ph idx="1"/>
          </p:nvPr>
        </p:nvSpPr>
        <p:spPr>
          <a:xfrm>
            <a:off x="395284" y="1825625"/>
            <a:ext cx="8146339" cy="4351338"/>
          </a:xfrm>
        </p:spPr>
        <p:txBody>
          <a:bodyPr>
            <a:normAutofit/>
          </a:bodyPr>
          <a:lstStyle/>
          <a:p>
            <a:r>
              <a:rPr lang="en-US" dirty="0"/>
              <a:t>Aug 2016: Hired first Scholarly Communications Librarian</a:t>
            </a:r>
          </a:p>
          <a:p>
            <a:r>
              <a:rPr lang="en-US" dirty="0"/>
              <a:t>Crash course</a:t>
            </a:r>
          </a:p>
          <a:p>
            <a:r>
              <a:rPr lang="en-US" dirty="0"/>
              <a:t>Awareness building</a:t>
            </a:r>
          </a:p>
          <a:p>
            <a:pPr lvl="1"/>
            <a:r>
              <a:rPr lang="en-US" dirty="0"/>
              <a:t>Campus administration and faculty</a:t>
            </a:r>
          </a:p>
          <a:p>
            <a:r>
              <a:rPr lang="en-US" dirty="0"/>
              <a:t>Learning:</a:t>
            </a:r>
          </a:p>
          <a:p>
            <a:pPr lvl="1"/>
            <a:r>
              <a:rPr lang="en-US" dirty="0"/>
              <a:t>Library faculty and staff</a:t>
            </a:r>
          </a:p>
          <a:p>
            <a:r>
              <a:rPr lang="en-US" dirty="0"/>
              <a:t>Spring 2017: Campus lunch discussions</a:t>
            </a:r>
          </a:p>
          <a:p>
            <a:r>
              <a:rPr lang="en-US" dirty="0"/>
              <a:t>Summer 2017: Strategic planning</a:t>
            </a:r>
          </a:p>
        </p:txBody>
      </p:sp>
      <p:pic>
        <p:nvPicPr>
          <p:cNvPr id="4" name="Picture 3">
            <a:extLst>
              <a:ext uri="{FF2B5EF4-FFF2-40B4-BE49-F238E27FC236}">
                <a16:creationId xmlns:a16="http://schemas.microsoft.com/office/drawing/2014/main" id="{9D51BEEB-F7AE-2BE0-82F7-F21D8756F49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41623" y="27708"/>
            <a:ext cx="3661646" cy="6858000"/>
          </a:xfrm>
          <a:prstGeom prst="rect">
            <a:avLst/>
          </a:prstGeom>
        </p:spPr>
      </p:pic>
    </p:spTree>
    <p:extLst>
      <p:ext uri="{BB962C8B-B14F-4D97-AF65-F5344CB8AC3E}">
        <p14:creationId xmlns:p14="http://schemas.microsoft.com/office/powerpoint/2010/main" val="9247119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4579C-E7A8-8F0A-AF85-2DAC546878F6}"/>
              </a:ext>
            </a:extLst>
          </p:cNvPr>
          <p:cNvSpPr>
            <a:spLocks noGrp="1"/>
          </p:cNvSpPr>
          <p:nvPr>
            <p:ph type="title"/>
          </p:nvPr>
        </p:nvSpPr>
        <p:spPr/>
        <p:txBody>
          <a:bodyPr/>
          <a:lstStyle/>
          <a:p>
            <a:r>
              <a:rPr lang="en-US" dirty="0"/>
              <a:t>2017-2020 Strategic Plan</a:t>
            </a:r>
          </a:p>
        </p:txBody>
      </p:sp>
      <p:sp>
        <p:nvSpPr>
          <p:cNvPr id="3" name="Content Placeholder 2">
            <a:extLst>
              <a:ext uri="{FF2B5EF4-FFF2-40B4-BE49-F238E27FC236}">
                <a16:creationId xmlns:a16="http://schemas.microsoft.com/office/drawing/2014/main" id="{FBA9DA61-13DA-9911-428E-EF6C17AEDD1C}"/>
              </a:ext>
            </a:extLst>
          </p:cNvPr>
          <p:cNvSpPr>
            <a:spLocks noGrp="1"/>
          </p:cNvSpPr>
          <p:nvPr>
            <p:ph idx="1"/>
          </p:nvPr>
        </p:nvSpPr>
        <p:spPr/>
        <p:txBody>
          <a:bodyPr>
            <a:normAutofit fontScale="70000" lnSpcReduction="20000"/>
          </a:bodyPr>
          <a:lstStyle/>
          <a:p>
            <a:pPr marL="0" indent="0">
              <a:buNone/>
            </a:pPr>
            <a:r>
              <a:rPr lang="en-US" dirty="0"/>
              <a:t>GOAL 5: </a:t>
            </a:r>
            <a:r>
              <a:rPr lang="en-US" dirty="0">
                <a:highlight>
                  <a:srgbClr val="FFFF00"/>
                </a:highlight>
              </a:rPr>
              <a:t>BECOME THE CAMPUS NEXUS FOR SCHOLARLY COMMUNICATION</a:t>
            </a:r>
            <a:r>
              <a:rPr lang="en-US" dirty="0"/>
              <a:t>:</a:t>
            </a:r>
          </a:p>
          <a:p>
            <a:pPr marL="0" indent="0">
              <a:buNone/>
            </a:pPr>
            <a:endParaRPr lang="en-US" dirty="0"/>
          </a:p>
          <a:p>
            <a:pPr marL="0" indent="0">
              <a:buNone/>
            </a:pPr>
            <a:r>
              <a:rPr lang="en-US" dirty="0"/>
              <a:t>STRATEGY 5-1. </a:t>
            </a:r>
            <a:r>
              <a:rPr lang="en-US" dirty="0">
                <a:highlight>
                  <a:srgbClr val="FFFF00"/>
                </a:highlight>
              </a:rPr>
              <a:t>RESEARCH IMPACT </a:t>
            </a:r>
            <a:r>
              <a:rPr lang="en-US" dirty="0"/>
              <a:t>– Enhance the visibility and impact of research and scholarship created at Mines or by members of the Mines community.</a:t>
            </a:r>
          </a:p>
          <a:p>
            <a:pPr marL="0" indent="0">
              <a:buNone/>
            </a:pPr>
            <a:endParaRPr lang="en-US" dirty="0"/>
          </a:p>
          <a:p>
            <a:pPr marL="0" indent="0">
              <a:buNone/>
            </a:pPr>
            <a:r>
              <a:rPr lang="en-US" dirty="0"/>
              <a:t>STRATEGY 5-2. </a:t>
            </a:r>
            <a:r>
              <a:rPr lang="en-US" dirty="0">
                <a:highlight>
                  <a:srgbClr val="FFFF00"/>
                </a:highlight>
              </a:rPr>
              <a:t>OPEN SCHOLARSHIP </a:t>
            </a:r>
            <a:r>
              <a:rPr lang="en-US" dirty="0"/>
              <a:t>– Provide leadership, resources, and services to foster open access publishing, research data management and sharing, reproducible research, open educational resources, and best practices in digital workflow across the research lifecycle.</a:t>
            </a:r>
          </a:p>
          <a:p>
            <a:pPr marL="0" indent="0">
              <a:buNone/>
            </a:pPr>
            <a:endParaRPr lang="en-US" dirty="0"/>
          </a:p>
          <a:p>
            <a:pPr marL="0" indent="0">
              <a:buNone/>
            </a:pPr>
            <a:r>
              <a:rPr lang="en-US" dirty="0"/>
              <a:t>STRATEGY 5-3. </a:t>
            </a:r>
            <a:r>
              <a:rPr lang="en-US" dirty="0">
                <a:highlight>
                  <a:srgbClr val="FFFF00"/>
                </a:highlight>
              </a:rPr>
              <a:t>INSTITUTIONAL REPOSITORY </a:t>
            </a:r>
            <a:r>
              <a:rPr lang="en-US" dirty="0"/>
              <a:t>– Expand the Mines institutional repository and connect it to the broader research information ecosystem with the goal of enabling new forms of academic inquiry and discovery through the creative and dynamic use and reuse of the digital assets of the university. The repository will preserve and disseminate the intellectual output of the university’s faculty, staff, and students as well as the digitized versions of the library’s special collections, archives, and the collection of Mines Geology Museum.</a:t>
            </a:r>
          </a:p>
        </p:txBody>
      </p:sp>
    </p:spTree>
    <p:extLst>
      <p:ext uri="{BB962C8B-B14F-4D97-AF65-F5344CB8AC3E}">
        <p14:creationId xmlns:p14="http://schemas.microsoft.com/office/powerpoint/2010/main" val="36749377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E13A1-D090-0BEA-E63C-A1CD19112E47}"/>
              </a:ext>
            </a:extLst>
          </p:cNvPr>
          <p:cNvSpPr>
            <a:spLocks noGrp="1"/>
          </p:cNvSpPr>
          <p:nvPr>
            <p:ph type="title"/>
          </p:nvPr>
        </p:nvSpPr>
        <p:spPr/>
        <p:txBody>
          <a:bodyPr/>
          <a:lstStyle/>
          <a:p>
            <a:r>
              <a:rPr lang="en-US" dirty="0"/>
              <a:t>Early Days: 2017-2019</a:t>
            </a:r>
          </a:p>
        </p:txBody>
      </p:sp>
      <p:sp>
        <p:nvSpPr>
          <p:cNvPr id="3" name="Content Placeholder 2">
            <a:extLst>
              <a:ext uri="{FF2B5EF4-FFF2-40B4-BE49-F238E27FC236}">
                <a16:creationId xmlns:a16="http://schemas.microsoft.com/office/drawing/2014/main" id="{AFE804F6-05F4-5B9A-C523-496B8AF0E48C}"/>
              </a:ext>
            </a:extLst>
          </p:cNvPr>
          <p:cNvSpPr>
            <a:spLocks noGrp="1"/>
          </p:cNvSpPr>
          <p:nvPr>
            <p:ph idx="1"/>
          </p:nvPr>
        </p:nvSpPr>
        <p:spPr>
          <a:xfrm>
            <a:off x="395284" y="1825625"/>
            <a:ext cx="10515600" cy="4351338"/>
          </a:xfrm>
        </p:spPr>
        <p:txBody>
          <a:bodyPr>
            <a:normAutofit/>
          </a:bodyPr>
          <a:lstStyle/>
          <a:p>
            <a:r>
              <a:rPr lang="en-US" dirty="0"/>
              <a:t>Reorganization</a:t>
            </a:r>
          </a:p>
          <a:p>
            <a:pPr lvl="1"/>
            <a:r>
              <a:rPr lang="en-US" dirty="0"/>
              <a:t>Library faculty and staff</a:t>
            </a:r>
          </a:p>
          <a:p>
            <a:pPr lvl="1"/>
            <a:r>
              <a:rPr lang="en-US" dirty="0"/>
              <a:t>Physical centers</a:t>
            </a:r>
          </a:p>
          <a:p>
            <a:pPr lvl="2"/>
            <a:r>
              <a:rPr lang="en-US" dirty="0"/>
              <a:t>Digital Lab</a:t>
            </a:r>
          </a:p>
          <a:p>
            <a:pPr lvl="2"/>
            <a:r>
              <a:rPr lang="en-US" dirty="0"/>
              <a:t>Scholars Hub (Fall 2019)</a:t>
            </a:r>
          </a:p>
          <a:p>
            <a:r>
              <a:rPr lang="en-US" dirty="0"/>
              <a:t>Expansion of scholarly communications services</a:t>
            </a:r>
          </a:p>
          <a:p>
            <a:r>
              <a:rPr lang="en-US" dirty="0"/>
              <a:t>Branding and marketing</a:t>
            </a:r>
          </a:p>
          <a:p>
            <a:r>
              <a:rPr lang="en-US" dirty="0"/>
              <a:t>Faculty relationship building</a:t>
            </a:r>
          </a:p>
        </p:txBody>
      </p:sp>
      <p:pic>
        <p:nvPicPr>
          <p:cNvPr id="4" name="Picture 3">
            <a:extLst>
              <a:ext uri="{FF2B5EF4-FFF2-40B4-BE49-F238E27FC236}">
                <a16:creationId xmlns:a16="http://schemas.microsoft.com/office/drawing/2014/main" id="{9D51BEEB-F7AE-2BE0-82F7-F21D8756F49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41623" y="27708"/>
            <a:ext cx="3661646" cy="6858000"/>
          </a:xfrm>
          <a:prstGeom prst="rect">
            <a:avLst/>
          </a:prstGeom>
        </p:spPr>
      </p:pic>
    </p:spTree>
    <p:extLst>
      <p:ext uri="{BB962C8B-B14F-4D97-AF65-F5344CB8AC3E}">
        <p14:creationId xmlns:p14="http://schemas.microsoft.com/office/powerpoint/2010/main" val="28950897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6742736B-1326-450B-9240-348937388E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4" name="Content Placeholder 5" descr="A group of people in a room&#10;&#10;Description automatically generated with medium confidence">
            <a:extLst>
              <a:ext uri="{FF2B5EF4-FFF2-40B4-BE49-F238E27FC236}">
                <a16:creationId xmlns:a16="http://schemas.microsoft.com/office/drawing/2014/main" id="{D30E0139-0060-806B-2E71-A22FABFAB551}"/>
              </a:ext>
            </a:extLst>
          </p:cNvPr>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a:stretch/>
        </p:blipFill>
        <p:spPr>
          <a:xfrm>
            <a:off x="471944" y="555217"/>
            <a:ext cx="4268712" cy="3339221"/>
          </a:xfrm>
          <a:prstGeom prst="rect">
            <a:avLst/>
          </a:prstGeom>
        </p:spPr>
      </p:pic>
      <p:pic>
        <p:nvPicPr>
          <p:cNvPr id="7" name="Content Placeholder 3">
            <a:extLst>
              <a:ext uri="{FF2B5EF4-FFF2-40B4-BE49-F238E27FC236}">
                <a16:creationId xmlns:a16="http://schemas.microsoft.com/office/drawing/2014/main" id="{0E8DA78F-F2A5-C37A-EFEF-ECE97335BE3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77507" y="4074019"/>
            <a:ext cx="2048359" cy="2226786"/>
          </a:xfrm>
          <a:prstGeom prst="rect">
            <a:avLst/>
          </a:prstGeom>
        </p:spPr>
      </p:pic>
      <p:pic>
        <p:nvPicPr>
          <p:cNvPr id="5" name="Picture 4" descr="No photo description available.">
            <a:extLst>
              <a:ext uri="{FF2B5EF4-FFF2-40B4-BE49-F238E27FC236}">
                <a16:creationId xmlns:a16="http://schemas.microsoft.com/office/drawing/2014/main" id="{D40D555D-FE5F-649F-B241-65E9A0E46B61}"/>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2686733" y="4072045"/>
            <a:ext cx="2053923" cy="2228761"/>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4">
            <a:extLst>
              <a:ext uri="{FF2B5EF4-FFF2-40B4-BE49-F238E27FC236}">
                <a16:creationId xmlns:a16="http://schemas.microsoft.com/office/drawing/2014/main" id="{5F27F9E0-C888-40CA-755C-E33E7307578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933183" y="555218"/>
            <a:ext cx="6786873" cy="5745588"/>
          </a:xfrm>
          <a:prstGeom prst="rect">
            <a:avLst/>
          </a:prstGeom>
        </p:spPr>
      </p:pic>
    </p:spTree>
    <p:extLst>
      <p:ext uri="{BB962C8B-B14F-4D97-AF65-F5344CB8AC3E}">
        <p14:creationId xmlns:p14="http://schemas.microsoft.com/office/powerpoint/2010/main" val="726874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069B3-C483-F332-7B77-38C9103FA218}"/>
              </a:ext>
            </a:extLst>
          </p:cNvPr>
          <p:cNvSpPr>
            <a:spLocks noGrp="1"/>
          </p:cNvSpPr>
          <p:nvPr>
            <p:ph type="title"/>
          </p:nvPr>
        </p:nvSpPr>
        <p:spPr/>
        <p:txBody>
          <a:bodyPr/>
          <a:lstStyle/>
          <a:p>
            <a:r>
              <a:rPr lang="en-US" dirty="0"/>
              <a:t>Maturation of Services: 2020-Present</a:t>
            </a:r>
            <a:br>
              <a:rPr lang="en-US" dirty="0"/>
            </a:br>
            <a:endParaRPr lang="en-US" dirty="0"/>
          </a:p>
        </p:txBody>
      </p:sp>
      <p:sp>
        <p:nvSpPr>
          <p:cNvPr id="3" name="Content Placeholder 2">
            <a:extLst>
              <a:ext uri="{FF2B5EF4-FFF2-40B4-BE49-F238E27FC236}">
                <a16:creationId xmlns:a16="http://schemas.microsoft.com/office/drawing/2014/main" id="{C43800BD-E7E0-5812-E4E3-8A7B8F1507AD}"/>
              </a:ext>
            </a:extLst>
          </p:cNvPr>
          <p:cNvSpPr>
            <a:spLocks noGrp="1"/>
          </p:cNvSpPr>
          <p:nvPr>
            <p:ph idx="1"/>
          </p:nvPr>
        </p:nvSpPr>
        <p:spPr/>
        <p:txBody>
          <a:bodyPr/>
          <a:lstStyle/>
          <a:p>
            <a:r>
              <a:rPr lang="en-US" dirty="0"/>
              <a:t>COVID-19: The Big Pivot</a:t>
            </a:r>
          </a:p>
          <a:p>
            <a:r>
              <a:rPr lang="en-US" dirty="0"/>
              <a:t>Reframing of the library mission</a:t>
            </a:r>
          </a:p>
          <a:p>
            <a:r>
              <a:rPr lang="en-US" dirty="0"/>
              <a:t>Successful initiatives:</a:t>
            </a:r>
          </a:p>
          <a:p>
            <a:pPr lvl="1"/>
            <a:r>
              <a:rPr lang="en-US" dirty="0"/>
              <a:t>Open Educational Resources (OER)</a:t>
            </a:r>
          </a:p>
          <a:p>
            <a:pPr lvl="1"/>
            <a:r>
              <a:rPr lang="en-US" dirty="0"/>
              <a:t>Open Access (OA) incentives</a:t>
            </a:r>
          </a:p>
          <a:p>
            <a:pPr lvl="1"/>
            <a:r>
              <a:rPr lang="en-US" dirty="0"/>
              <a:t>Electronic reserves as Zero Textbook Cost (ZTC)</a:t>
            </a:r>
          </a:p>
          <a:p>
            <a:pPr lvl="1"/>
            <a:r>
              <a:rPr lang="en-US" dirty="0"/>
              <a:t>Repository growth</a:t>
            </a:r>
          </a:p>
          <a:p>
            <a:pPr lvl="1"/>
            <a:r>
              <a:rPr lang="en-US" dirty="0"/>
              <a:t>Workshops (graduate and undergraduate)</a:t>
            </a:r>
          </a:p>
          <a:p>
            <a:pPr lvl="1"/>
            <a:r>
              <a:rPr lang="en-US" dirty="0"/>
              <a:t>Data Research Management</a:t>
            </a:r>
          </a:p>
          <a:p>
            <a:pPr lvl="1"/>
            <a:r>
              <a:rPr lang="en-US" dirty="0"/>
              <a:t>Suite of services for scholarly impact and identity</a:t>
            </a:r>
          </a:p>
        </p:txBody>
      </p:sp>
      <p:pic>
        <p:nvPicPr>
          <p:cNvPr id="4098" name="Picture 2" descr="No photo description available.">
            <a:extLst>
              <a:ext uri="{FF2B5EF4-FFF2-40B4-BE49-F238E27FC236}">
                <a16:creationId xmlns:a16="http://schemas.microsoft.com/office/drawing/2014/main" id="{8C449CBA-F8C9-38B4-DBB9-5F843B4CD741}"/>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96200" y="2329212"/>
            <a:ext cx="1828800" cy="73152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Open educational resources - Wikipedia">
            <a:extLst>
              <a:ext uri="{FF2B5EF4-FFF2-40B4-BE49-F238E27FC236}">
                <a16:creationId xmlns:a16="http://schemas.microsoft.com/office/drawing/2014/main" id="{EDECBBCE-067D-222A-3EE0-D851DBFEFE39}"/>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802037" y="3076640"/>
            <a:ext cx="1828800" cy="1219199"/>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What is open access?">
            <a:extLst>
              <a:ext uri="{FF2B5EF4-FFF2-40B4-BE49-F238E27FC236}">
                <a16:creationId xmlns:a16="http://schemas.microsoft.com/office/drawing/2014/main" id="{EB985DB3-A173-1E2A-CE2A-E34860F26785}"/>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882749" y="4295839"/>
            <a:ext cx="1828800" cy="73152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B89AC646-2AC8-C9FF-57CB-A61861BD873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802037" y="4764514"/>
            <a:ext cx="1828800" cy="1939332"/>
          </a:xfrm>
          <a:prstGeom prst="rect">
            <a:avLst/>
          </a:prstGeom>
        </p:spPr>
      </p:pic>
      <p:pic>
        <p:nvPicPr>
          <p:cNvPr id="4104" name="Picture 8" descr="Zero Textbook Cost (ZTC) Courses | Courses and Schedules">
            <a:extLst>
              <a:ext uri="{FF2B5EF4-FFF2-40B4-BE49-F238E27FC236}">
                <a16:creationId xmlns:a16="http://schemas.microsoft.com/office/drawing/2014/main" id="{44B7C4B2-8BB6-B77A-8E80-581556EB5276}"/>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9802037" y="1039834"/>
            <a:ext cx="1828800" cy="1311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5240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3" name="Rectangle 1032">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0FF75A0-56F8-F73A-2EC9-315B88F07EE4}"/>
              </a:ext>
            </a:extLst>
          </p:cNvPr>
          <p:cNvSpPr>
            <a:spLocks noGrp="1"/>
          </p:cNvSpPr>
          <p:nvPr>
            <p:ph type="title"/>
          </p:nvPr>
        </p:nvSpPr>
        <p:spPr>
          <a:xfrm>
            <a:off x="630936" y="639520"/>
            <a:ext cx="3429000" cy="1719072"/>
          </a:xfrm>
        </p:spPr>
        <p:txBody>
          <a:bodyPr anchor="b">
            <a:normAutofit/>
          </a:bodyPr>
          <a:lstStyle/>
          <a:p>
            <a:r>
              <a:rPr lang="en-US" sz="5400" dirty="0"/>
              <a:t>Challenges</a:t>
            </a:r>
            <a:br>
              <a:rPr lang="en-US" sz="5400" dirty="0"/>
            </a:br>
            <a:endParaRPr lang="en-US" sz="5400" dirty="0"/>
          </a:p>
        </p:txBody>
      </p:sp>
      <p:sp>
        <p:nvSpPr>
          <p:cNvPr id="1035"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1209934C-3B49-18CE-18BC-523597DA7778}"/>
              </a:ext>
            </a:extLst>
          </p:cNvPr>
          <p:cNvSpPr>
            <a:spLocks noGrp="1"/>
          </p:cNvSpPr>
          <p:nvPr>
            <p:ph idx="1"/>
          </p:nvPr>
        </p:nvSpPr>
        <p:spPr>
          <a:xfrm>
            <a:off x="630936" y="2807208"/>
            <a:ext cx="3706286" cy="3410712"/>
          </a:xfrm>
        </p:spPr>
        <p:txBody>
          <a:bodyPr anchor="t">
            <a:normAutofit/>
          </a:bodyPr>
          <a:lstStyle/>
          <a:p>
            <a:r>
              <a:rPr lang="en-US" sz="2200" dirty="0"/>
              <a:t>Librarian retention</a:t>
            </a:r>
          </a:p>
          <a:p>
            <a:r>
              <a:rPr lang="en-US" sz="2200" dirty="0"/>
              <a:t>Resource constraints</a:t>
            </a:r>
          </a:p>
          <a:p>
            <a:r>
              <a:rPr lang="en-US" sz="2200" dirty="0"/>
              <a:t>Team integration</a:t>
            </a:r>
          </a:p>
          <a:p>
            <a:r>
              <a:rPr lang="en-US" sz="2200" dirty="0"/>
              <a:t>Unsuccessful initiatives (so far!)</a:t>
            </a:r>
          </a:p>
          <a:p>
            <a:pPr lvl="1"/>
            <a:r>
              <a:rPr lang="en-US" sz="1800" dirty="0"/>
              <a:t>Research Information Management System (RIMS)</a:t>
            </a:r>
          </a:p>
        </p:txBody>
      </p:sp>
      <p:pic>
        <p:nvPicPr>
          <p:cNvPr id="1028" name="Picture 4" descr="No photo description available.">
            <a:extLst>
              <a:ext uri="{FF2B5EF4-FFF2-40B4-BE49-F238E27FC236}">
                <a16:creationId xmlns:a16="http://schemas.microsoft.com/office/drawing/2014/main" id="{D9DF28B4-5F31-AADF-2979-9856CD513DB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4777866" y="1124883"/>
            <a:ext cx="6903720" cy="460823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BCFB591-BD55-98B8-DB78-76EB0B8C456D}"/>
              </a:ext>
            </a:extLst>
          </p:cNvPr>
          <p:cNvSpPr txBox="1"/>
          <p:nvPr/>
        </p:nvSpPr>
        <p:spPr>
          <a:xfrm>
            <a:off x="6607679" y="5813000"/>
            <a:ext cx="3244093" cy="369332"/>
          </a:xfrm>
          <a:prstGeom prst="rect">
            <a:avLst/>
          </a:prstGeom>
          <a:noFill/>
        </p:spPr>
        <p:txBody>
          <a:bodyPr wrap="none" rtlCol="0">
            <a:spAutoFit/>
          </a:bodyPr>
          <a:lstStyle/>
          <a:p>
            <a:r>
              <a:rPr lang="en-US" i="1" dirty="0"/>
              <a:t>Turgen Gorge, East of Almaty, KZ</a:t>
            </a:r>
          </a:p>
        </p:txBody>
      </p:sp>
    </p:spTree>
    <p:extLst>
      <p:ext uri="{BB962C8B-B14F-4D97-AF65-F5344CB8AC3E}">
        <p14:creationId xmlns:p14="http://schemas.microsoft.com/office/powerpoint/2010/main" val="16312053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20643</TotalTime>
  <Words>3023</Words>
  <Application>Microsoft Macintosh PowerPoint</Application>
  <PresentationFormat>Widescreen</PresentationFormat>
  <Paragraphs>196</Paragraphs>
  <Slides>13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Wingdings</vt:lpstr>
      <vt:lpstr>Office Theme</vt:lpstr>
      <vt:lpstr>Reflections &amp; Directions on Scholarly Communications:  A Library Leadership Perspective</vt:lpstr>
      <vt:lpstr>Colorado School of Mines &amp; Arthur Lakes Library</vt:lpstr>
      <vt:lpstr>Role of the Library Leader</vt:lpstr>
      <vt:lpstr>Early Days: 2016-2017</vt:lpstr>
      <vt:lpstr>2017-2020 Strategic Plan</vt:lpstr>
      <vt:lpstr>Early Days: 2017-2019</vt:lpstr>
      <vt:lpstr>PowerPoint Presentation</vt:lpstr>
      <vt:lpstr>Maturation of Services: 2020-Present </vt:lpstr>
      <vt:lpstr>Challenges </vt:lpstr>
      <vt:lpstr>PowerPoint Presentation</vt:lpstr>
      <vt:lpstr>Benefits and Opportunities</vt:lpstr>
      <vt:lpstr>Looking Ahead</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Reflections and Directions on Scholarly Communications:  A Library Leadership Perspective</dc:title>
  <dc:creator>Carol Smith</dc:creator>
  <cp:lastModifiedBy>Carol Smith</cp:lastModifiedBy>
  <cp:revision>90</cp:revision>
  <dcterms:created xsi:type="dcterms:W3CDTF">2022-10-11T19:28:28Z</dcterms:created>
  <dcterms:modified xsi:type="dcterms:W3CDTF">2022-10-26T03:46:52Z</dcterms:modified>
</cp:coreProperties>
</file>