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71" d="100"/>
          <a:sy n="71" d="100"/>
        </p:scale>
        <p:origin x="-690"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528119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789478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714509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842599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606222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691304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50361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16768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98092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72158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161112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278153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25818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365291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683426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9873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2/27/2019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559085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2/27/2019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6549942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www.jointcommissioninternational.org/" TargetMode="External"/><Relationship Id="rId2" Type="http://schemas.openxmlformats.org/officeDocument/2006/relationships/hyperlink" Target="https://www.dirklinik.ru/article/108-identifikatsiya-patsienta-v-klinike-algoritm-osobennosti-riski-oshibok"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zebra.com/ru/ru/solutions/healthcare/identity/laboratory-management.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03411" y="1079500"/>
            <a:ext cx="8001000" cy="2070100"/>
          </a:xfrm>
        </p:spPr>
        <p:txBody>
          <a:bodyPr>
            <a:normAutofit fontScale="90000"/>
          </a:bodyPr>
          <a:lstStyle/>
          <a:p>
            <a:pPr algn="ctr"/>
            <a:r>
              <a:rPr lang="ru-RU" dirty="0" smtClean="0">
                <a:latin typeface="Garamond" panose="02020404030301010803" pitchFamily="18" charset="0"/>
              </a:rPr>
              <a:t/>
            </a:r>
            <a:br>
              <a:rPr lang="ru-RU" dirty="0" smtClean="0">
                <a:latin typeface="Garamond" panose="02020404030301010803" pitchFamily="18" charset="0"/>
              </a:rPr>
            </a:br>
            <a:r>
              <a:rPr lang="ru-RU" dirty="0">
                <a:latin typeface="Garamond" panose="02020404030301010803" pitchFamily="18" charset="0"/>
              </a:rPr>
              <a:t/>
            </a:r>
            <a:br>
              <a:rPr lang="ru-RU" dirty="0">
                <a:latin typeface="Garamond" panose="02020404030301010803" pitchFamily="18" charset="0"/>
              </a:rPr>
            </a:br>
            <a:r>
              <a:rPr lang="ru-RU" sz="4400" b="1" dirty="0" smtClean="0">
                <a:solidFill>
                  <a:schemeClr val="tx1"/>
                </a:solidFill>
                <a:latin typeface="Garamond" panose="02020404030301010803" pitchFamily="18" charset="0"/>
              </a:rPr>
              <a:t>ИДЕНТИФИКАЦИЯ ПАЦИЕНТОВ</a:t>
            </a:r>
            <a:endParaRPr lang="ru-RU" sz="4400" b="1" dirty="0">
              <a:solidFill>
                <a:schemeClr val="tx1"/>
              </a:solidFill>
              <a:latin typeface="Garamond" panose="02020404030301010803" pitchFamily="18" charset="0"/>
            </a:endParaRPr>
          </a:p>
        </p:txBody>
      </p:sp>
      <p:sp>
        <p:nvSpPr>
          <p:cNvPr id="3" name="Подзаголовок 2"/>
          <p:cNvSpPr>
            <a:spLocks noGrp="1"/>
          </p:cNvSpPr>
          <p:nvPr>
            <p:ph type="subTitle" idx="1"/>
          </p:nvPr>
        </p:nvSpPr>
        <p:spPr>
          <a:xfrm>
            <a:off x="925511" y="4124960"/>
            <a:ext cx="11266489" cy="2733040"/>
          </a:xfrm>
        </p:spPr>
        <p:txBody>
          <a:bodyPr>
            <a:normAutofit/>
          </a:bodyPr>
          <a:lstStyle/>
          <a:p>
            <a:r>
              <a:rPr lang="ru-RU" dirty="0">
                <a:latin typeface="Garamond" panose="02020404030301010803" pitchFamily="18" charset="0"/>
              </a:rPr>
              <a:t>Стандартная операционная </a:t>
            </a:r>
            <a:r>
              <a:rPr lang="ru-RU" dirty="0" smtClean="0">
                <a:latin typeface="Garamond" panose="02020404030301010803" pitchFamily="18" charset="0"/>
              </a:rPr>
              <a:t>процедура</a:t>
            </a:r>
          </a:p>
          <a:p>
            <a:r>
              <a:rPr lang="ru-RU" dirty="0">
                <a:latin typeface="Garamond" panose="02020404030301010803" pitchFamily="18" charset="0"/>
              </a:rPr>
              <a:t>Методика идентификации </a:t>
            </a:r>
            <a:endParaRPr lang="ru-RU" dirty="0" smtClean="0">
              <a:latin typeface="Garamond" panose="02020404030301010803" pitchFamily="18" charset="0"/>
            </a:endParaRPr>
          </a:p>
          <a:p>
            <a:pPr algn="r"/>
            <a:r>
              <a:rPr lang="ru-RU" sz="1700" dirty="0" smtClean="0">
                <a:latin typeface="Garamond" panose="02020404030301010803" pitchFamily="18" charset="0"/>
              </a:rPr>
              <a:t>                                                                                            </a:t>
            </a:r>
            <a:r>
              <a:rPr lang="en-US" sz="1400" dirty="0">
                <a:latin typeface="Garamond" panose="02020404030301010803" pitchFamily="18" charset="0"/>
              </a:rPr>
              <a:t>Bachelor in Applied Nursing Class of 2019</a:t>
            </a:r>
            <a:endParaRPr lang="ru-RU" sz="1400" dirty="0">
              <a:latin typeface="Garamond" panose="02020404030301010803" pitchFamily="18" charset="0"/>
            </a:endParaRPr>
          </a:p>
          <a:p>
            <a:pPr algn="r"/>
            <a:r>
              <a:rPr lang="ru-RU" sz="1400" dirty="0" err="1" smtClean="0">
                <a:latin typeface="Garamond" panose="02020404030301010803" pitchFamily="18" charset="0"/>
              </a:rPr>
              <a:t>Бакалавриат</a:t>
            </a:r>
            <a:r>
              <a:rPr lang="ru-RU" sz="1400" dirty="0" smtClean="0">
                <a:latin typeface="Garamond" panose="02020404030301010803" pitchFamily="18" charset="0"/>
              </a:rPr>
              <a:t> </a:t>
            </a:r>
            <a:r>
              <a:rPr lang="ru-RU" sz="1400" dirty="0">
                <a:latin typeface="Garamond" panose="02020404030301010803" pitchFamily="18" charset="0"/>
              </a:rPr>
              <a:t>Прикладного Сестринского Дела Выпуск 2019                                                </a:t>
            </a:r>
          </a:p>
          <a:p>
            <a:pPr algn="r"/>
            <a:r>
              <a:rPr lang="ru-RU" sz="1400" dirty="0">
                <a:latin typeface="Garamond" panose="02020404030301010803" pitchFamily="18" charset="0"/>
              </a:rPr>
              <a:t>Қолданбалы Медбикелік Іс Баклавры Түлек </a:t>
            </a:r>
            <a:r>
              <a:rPr lang="ru-RU" sz="1400" dirty="0" smtClean="0">
                <a:latin typeface="Garamond" panose="02020404030301010803" pitchFamily="18" charset="0"/>
              </a:rPr>
              <a:t>2019</a:t>
            </a:r>
          </a:p>
          <a:p>
            <a:pPr algn="r"/>
            <a:r>
              <a:rPr lang="ru-RU" sz="1400" dirty="0" err="1" smtClean="0">
                <a:latin typeface="Garamond" panose="02020404030301010803" pitchFamily="18" charset="0"/>
              </a:rPr>
              <a:t>Гульмира</a:t>
            </a:r>
            <a:r>
              <a:rPr lang="ru-RU" sz="1400" dirty="0" smtClean="0">
                <a:latin typeface="Garamond" panose="02020404030301010803" pitchFamily="18" charset="0"/>
              </a:rPr>
              <a:t> </a:t>
            </a:r>
            <a:r>
              <a:rPr lang="ru-RU" sz="1400" dirty="0" err="1" smtClean="0">
                <a:latin typeface="Garamond" panose="02020404030301010803" pitchFamily="18" charset="0"/>
              </a:rPr>
              <a:t>Босмаинова</a:t>
            </a:r>
            <a:r>
              <a:rPr lang="ru-RU" sz="1400" dirty="0" smtClean="0">
                <a:latin typeface="Garamond" panose="02020404030301010803" pitchFamily="18" charset="0"/>
              </a:rPr>
              <a:t>, </a:t>
            </a:r>
            <a:r>
              <a:rPr lang="ru-RU" sz="1400" dirty="0" err="1" smtClean="0">
                <a:latin typeface="Garamond" panose="02020404030301010803" pitchFamily="18" charset="0"/>
              </a:rPr>
              <a:t>Эльнара</a:t>
            </a:r>
            <a:r>
              <a:rPr lang="ru-RU" sz="1400" dirty="0" smtClean="0">
                <a:latin typeface="Garamond" panose="02020404030301010803" pitchFamily="18" charset="0"/>
              </a:rPr>
              <a:t> </a:t>
            </a:r>
            <a:r>
              <a:rPr lang="ru-RU" sz="1400" dirty="0" err="1" smtClean="0">
                <a:latin typeface="Garamond" panose="02020404030301010803" pitchFamily="18" charset="0"/>
              </a:rPr>
              <a:t>Епрева</a:t>
            </a:r>
            <a:endParaRPr lang="ru-RU" sz="1400" dirty="0" smtClean="0">
              <a:latin typeface="Garamond" panose="02020404030301010803" pitchFamily="18" charset="0"/>
            </a:endParaRPr>
          </a:p>
          <a:p>
            <a:pPr algn="r"/>
            <a:r>
              <a:rPr lang="ru-RU" sz="1400" dirty="0" err="1" smtClean="0">
                <a:latin typeface="Garamond" panose="02020404030301010803" pitchFamily="18" charset="0"/>
              </a:rPr>
              <a:t>Бибигуль</a:t>
            </a:r>
            <a:r>
              <a:rPr lang="ru-RU" sz="1400" dirty="0" smtClean="0">
                <a:latin typeface="Garamond" panose="02020404030301010803" pitchFamily="18" charset="0"/>
              </a:rPr>
              <a:t> </a:t>
            </a:r>
            <a:r>
              <a:rPr lang="ru-RU" sz="1400" dirty="0" smtClean="0">
                <a:latin typeface="Garamond" panose="02020404030301010803" pitchFamily="18" charset="0"/>
              </a:rPr>
              <a:t>Ниязов</a:t>
            </a:r>
            <a:r>
              <a:rPr lang="ru-RU" sz="1400" dirty="0" smtClean="0">
                <a:latin typeface="Garamond" panose="02020404030301010803" pitchFamily="18" charset="0"/>
              </a:rPr>
              <a:t>а</a:t>
            </a:r>
            <a:r>
              <a:rPr lang="ru-RU" sz="1700" dirty="0" smtClean="0">
                <a:latin typeface="Garamond" panose="02020404030301010803" pitchFamily="18" charset="0"/>
              </a:rPr>
              <a:t>, </a:t>
            </a:r>
            <a:r>
              <a:rPr lang="ru-RU" sz="1400" dirty="0" err="1" smtClean="0">
                <a:latin typeface="Garamond" panose="02020404030301010803" pitchFamily="18" charset="0"/>
              </a:rPr>
              <a:t>Камила</a:t>
            </a:r>
            <a:r>
              <a:rPr lang="ru-RU" sz="1400" dirty="0" smtClean="0">
                <a:latin typeface="Garamond" panose="02020404030301010803" pitchFamily="18" charset="0"/>
              </a:rPr>
              <a:t> </a:t>
            </a:r>
            <a:r>
              <a:rPr lang="ru-RU" sz="1400" dirty="0" err="1" smtClean="0">
                <a:latin typeface="Garamond" panose="02020404030301010803" pitchFamily="18" charset="0"/>
              </a:rPr>
              <a:t>Нуржаубаева</a:t>
            </a:r>
            <a:endParaRPr lang="ru-RU" sz="1400" dirty="0">
              <a:latin typeface="Garamond" panose="02020404030301010803" pitchFamily="18" charset="0"/>
            </a:endParaRPr>
          </a:p>
          <a:p>
            <a:endParaRPr lang="ru-RU" dirty="0">
              <a:solidFill>
                <a:schemeClr val="bg1"/>
              </a:solidFill>
              <a:latin typeface="Garamond" panose="02020404030301010803" pitchFamily="18" charset="0"/>
            </a:endParaRPr>
          </a:p>
        </p:txBody>
      </p:sp>
      <p:pic>
        <p:nvPicPr>
          <p:cNvPr id="1026" name="Picture 2" descr="NUSM(Medicine) (1)"/>
          <p:cNvPicPr>
            <a:picLocks noChangeAspect="1" noChangeArrowheads="1"/>
          </p:cNvPicPr>
          <p:nvPr/>
        </p:nvPicPr>
        <p:blipFill>
          <a:blip r:embed="rId2">
            <a:duotone>
              <a:prstClr val="black"/>
              <a:schemeClr val="accent5">
                <a:lumMod val="75000"/>
                <a:tint val="45000"/>
                <a:satMod val="400000"/>
              </a:schemeClr>
            </a:duotone>
            <a:extLst>
              <a:ext uri="{28A0092B-C50C-407E-A947-70E740481C1C}">
                <a14:useLocalDpi xmlns:a14="http://schemas.microsoft.com/office/drawing/2010/main" xmlns="" val="0"/>
              </a:ext>
            </a:extLst>
          </a:blip>
          <a:srcRect/>
          <a:stretch>
            <a:fillRect/>
          </a:stretch>
        </p:blipFill>
        <p:spPr bwMode="auto">
          <a:xfrm>
            <a:off x="595311" y="472965"/>
            <a:ext cx="3015275" cy="6065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781536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5klass.net/datas/geografija/Antarktida-7-klass/0009-009-Spasibo-za-vnimani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08145" y="1412741"/>
            <a:ext cx="6778625" cy="41513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46780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7300" y="774701"/>
            <a:ext cx="8051800" cy="2308324"/>
          </a:xfrm>
          <a:prstGeom prst="rect">
            <a:avLst/>
          </a:prstGeom>
        </p:spPr>
        <p:txBody>
          <a:bodyPr wrap="square">
            <a:spAutoFit/>
          </a:bodyPr>
          <a:lstStyle/>
          <a:p>
            <a:r>
              <a:rPr lang="ru-RU" sz="2400" u="sng" dirty="0" smtClean="0">
                <a:solidFill>
                  <a:srgbClr val="0070C0"/>
                </a:solidFill>
                <a:latin typeface="Garamond" panose="02020404030301010803" pitchFamily="18" charset="0"/>
                <a:hlinkClick r:id="rId2"/>
              </a:rPr>
              <a:t>https</a:t>
            </a:r>
            <a:r>
              <a:rPr lang="ru-RU" sz="2400" u="sng" dirty="0">
                <a:solidFill>
                  <a:srgbClr val="0070C0"/>
                </a:solidFill>
                <a:latin typeface="Garamond" panose="02020404030301010803" pitchFamily="18" charset="0"/>
                <a:hlinkClick r:id="rId2"/>
              </a:rPr>
              <a:t>://</a:t>
            </a:r>
            <a:r>
              <a:rPr lang="ru-RU" sz="2400" u="sng" dirty="0" smtClean="0">
                <a:solidFill>
                  <a:srgbClr val="0070C0"/>
                </a:solidFill>
                <a:latin typeface="Garamond" panose="02020404030301010803" pitchFamily="18" charset="0"/>
                <a:hlinkClick r:id="rId2"/>
              </a:rPr>
              <a:t>www.dirklinik.ru/article/108-identifikatsiya-patsienta-v-klinike-algoritm-osobennosti-riski-oshibok</a:t>
            </a:r>
            <a:endParaRPr lang="ru-RU" sz="2400" u="sng" dirty="0">
              <a:solidFill>
                <a:srgbClr val="0070C0"/>
              </a:solidFill>
              <a:latin typeface="Garamond" panose="02020404030301010803" pitchFamily="18" charset="0"/>
            </a:endParaRPr>
          </a:p>
          <a:p>
            <a:r>
              <a:rPr lang="en-US" sz="2400" dirty="0">
                <a:solidFill>
                  <a:srgbClr val="0070C0"/>
                </a:solidFill>
                <a:latin typeface="Garamond" panose="02020404030301010803" pitchFamily="18" charset="0"/>
                <a:ea typeface="Calibri" panose="020F0502020204030204" pitchFamily="34" charset="0"/>
              </a:rPr>
              <a:t>Patient Safety, Accreditation Resources, Quality Improvement, Health Care Consulting | Joint Commission International. </a:t>
            </a:r>
            <a:r>
              <a:rPr lang="ru-RU" sz="2400" dirty="0">
                <a:solidFill>
                  <a:srgbClr val="0070C0"/>
                </a:solidFill>
                <a:latin typeface="Garamond" panose="02020404030301010803" pitchFamily="18" charset="0"/>
                <a:ea typeface="Calibri" panose="020F0502020204030204" pitchFamily="34" charset="0"/>
              </a:rPr>
              <a:t>(2018). </a:t>
            </a:r>
            <a:r>
              <a:rPr lang="en-US" sz="2400" dirty="0">
                <a:solidFill>
                  <a:srgbClr val="0070C0"/>
                </a:solidFill>
                <a:latin typeface="Garamond" panose="02020404030301010803" pitchFamily="18" charset="0"/>
                <a:ea typeface="Calibri" panose="020F0502020204030204" pitchFamily="34" charset="0"/>
              </a:rPr>
              <a:t>Retrieved from </a:t>
            </a:r>
            <a:r>
              <a:rPr lang="en-US" sz="2400" u="sng" dirty="0">
                <a:solidFill>
                  <a:srgbClr val="0070C0"/>
                </a:solidFill>
                <a:latin typeface="Garamond" panose="02020404030301010803" pitchFamily="18" charset="0"/>
                <a:ea typeface="Calibri" panose="020F0502020204030204" pitchFamily="34" charset="0"/>
                <a:hlinkClick r:id="rId3"/>
              </a:rPr>
              <a:t>https</a:t>
            </a:r>
            <a:r>
              <a:rPr lang="ru-RU" sz="2400" u="sng" dirty="0">
                <a:solidFill>
                  <a:srgbClr val="0070C0"/>
                </a:solidFill>
                <a:latin typeface="Garamond" panose="02020404030301010803" pitchFamily="18" charset="0"/>
                <a:ea typeface="Calibri" panose="020F0502020204030204" pitchFamily="34" charset="0"/>
                <a:hlinkClick r:id="rId3"/>
              </a:rPr>
              <a:t>://</a:t>
            </a:r>
            <a:r>
              <a:rPr lang="en-US" sz="2400" u="sng" dirty="0">
                <a:solidFill>
                  <a:srgbClr val="0070C0"/>
                </a:solidFill>
                <a:latin typeface="Garamond" panose="02020404030301010803" pitchFamily="18" charset="0"/>
                <a:ea typeface="Calibri" panose="020F0502020204030204" pitchFamily="34" charset="0"/>
                <a:hlinkClick r:id="rId3"/>
              </a:rPr>
              <a:t>www</a:t>
            </a:r>
            <a:r>
              <a:rPr lang="ru-RU" sz="2400" u="sng" dirty="0">
                <a:solidFill>
                  <a:srgbClr val="0070C0"/>
                </a:solidFill>
                <a:latin typeface="Garamond" panose="02020404030301010803" pitchFamily="18" charset="0"/>
                <a:ea typeface="Calibri" panose="020F0502020204030204" pitchFamily="34" charset="0"/>
                <a:hlinkClick r:id="rId3"/>
              </a:rPr>
              <a:t>.</a:t>
            </a:r>
            <a:r>
              <a:rPr lang="en-US" sz="2400" u="sng" dirty="0">
                <a:solidFill>
                  <a:srgbClr val="0070C0"/>
                </a:solidFill>
                <a:latin typeface="Garamond" panose="02020404030301010803" pitchFamily="18" charset="0"/>
                <a:ea typeface="Calibri" panose="020F0502020204030204" pitchFamily="34" charset="0"/>
                <a:hlinkClick r:id="rId3"/>
              </a:rPr>
              <a:t>jointcommissioninternational</a:t>
            </a:r>
            <a:r>
              <a:rPr lang="ru-RU" sz="2400" u="sng" dirty="0">
                <a:solidFill>
                  <a:srgbClr val="0070C0"/>
                </a:solidFill>
                <a:latin typeface="Garamond" panose="02020404030301010803" pitchFamily="18" charset="0"/>
                <a:ea typeface="Calibri" panose="020F0502020204030204" pitchFamily="34" charset="0"/>
                <a:hlinkClick r:id="rId3"/>
              </a:rPr>
              <a:t>.</a:t>
            </a:r>
            <a:r>
              <a:rPr lang="en-US" sz="2400" u="sng" dirty="0">
                <a:solidFill>
                  <a:srgbClr val="0070C0"/>
                </a:solidFill>
                <a:latin typeface="Garamond" panose="02020404030301010803" pitchFamily="18" charset="0"/>
                <a:ea typeface="Calibri" panose="020F0502020204030204" pitchFamily="34" charset="0"/>
                <a:hlinkClick r:id="rId3"/>
              </a:rPr>
              <a:t>org</a:t>
            </a:r>
            <a:r>
              <a:rPr lang="ru-RU" sz="2400" u="sng" dirty="0">
                <a:solidFill>
                  <a:srgbClr val="0070C0"/>
                </a:solidFill>
                <a:latin typeface="Garamond" panose="02020404030301010803" pitchFamily="18" charset="0"/>
                <a:ea typeface="Calibri" panose="020F0502020204030204" pitchFamily="34" charset="0"/>
                <a:hlinkClick r:id="rId3"/>
              </a:rPr>
              <a:t>/</a:t>
            </a:r>
            <a:endParaRPr lang="ru-RU" sz="2400" u="sng" dirty="0">
              <a:solidFill>
                <a:srgbClr val="0070C0"/>
              </a:solidFill>
              <a:latin typeface="Garamond" panose="02020404030301010803" pitchFamily="18" charset="0"/>
              <a:ea typeface="Calibri" panose="020F0502020204030204" pitchFamily="34" charset="0"/>
            </a:endParaRPr>
          </a:p>
          <a:p>
            <a:endParaRPr lang="ru-RU" sz="2400" dirty="0">
              <a:latin typeface="Garamond" panose="02020404030301010803" pitchFamily="18" charset="0"/>
            </a:endParaRPr>
          </a:p>
        </p:txBody>
      </p:sp>
    </p:spTree>
    <p:extLst>
      <p:ext uri="{BB962C8B-B14F-4D97-AF65-F5344CB8AC3E}">
        <p14:creationId xmlns:p14="http://schemas.microsoft.com/office/powerpoint/2010/main" xmlns="" val="1960628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8777" y="392912"/>
            <a:ext cx="10705683" cy="1427302"/>
          </a:xfrm>
        </p:spPr>
        <p:txBody>
          <a:bodyPr>
            <a:noAutofit/>
          </a:bodyPr>
          <a:lstStyle/>
          <a:p>
            <a:r>
              <a:rPr lang="ru-RU" sz="3200" b="1" dirty="0" smtClean="0">
                <a:solidFill>
                  <a:schemeClr val="tx1"/>
                </a:solidFill>
                <a:latin typeface="Garamond" panose="02020404030301010803" pitchFamily="18" charset="0"/>
              </a:rPr>
              <a:t>Идентификация пациента является одним из шести правил международных целей безопасности пациента </a:t>
            </a:r>
            <a:endParaRPr lang="ru-RU" sz="3200" b="1" dirty="0">
              <a:solidFill>
                <a:schemeClr val="tx1"/>
              </a:solidFill>
              <a:latin typeface="Garamond" panose="02020404030301010803" pitchFamily="18" charset="0"/>
            </a:endParaRPr>
          </a:p>
        </p:txBody>
      </p:sp>
      <p:sp>
        <p:nvSpPr>
          <p:cNvPr id="3" name="Объект 2"/>
          <p:cNvSpPr>
            <a:spLocks noGrp="1"/>
          </p:cNvSpPr>
          <p:nvPr>
            <p:ph idx="1"/>
          </p:nvPr>
        </p:nvSpPr>
        <p:spPr>
          <a:xfrm>
            <a:off x="598777" y="1106563"/>
            <a:ext cx="11421979" cy="5101390"/>
          </a:xfrm>
        </p:spPr>
        <p:txBody>
          <a:bodyPr>
            <a:normAutofit lnSpcReduction="10000"/>
          </a:bodyPr>
          <a:lstStyle/>
          <a:p>
            <a:pPr marL="0" indent="0">
              <a:buNone/>
            </a:pPr>
            <a:endParaRPr lang="ru-RU" sz="2800" b="1" i="1" dirty="0" smtClean="0">
              <a:latin typeface="Garamond" panose="02020404030301010803" pitchFamily="18" charset="0"/>
            </a:endParaRPr>
          </a:p>
          <a:p>
            <a:pPr marL="0" indent="0">
              <a:buNone/>
            </a:pPr>
            <a:r>
              <a:rPr lang="ru-RU" sz="2800" b="1" i="1" dirty="0" smtClean="0">
                <a:solidFill>
                  <a:schemeClr val="tx1"/>
                </a:solidFill>
                <a:latin typeface="Garamond" panose="02020404030301010803" pitchFamily="18" charset="0"/>
              </a:rPr>
              <a:t>Стандарты </a:t>
            </a:r>
            <a:r>
              <a:rPr lang="ru-RU" sz="2800" b="1" i="1" dirty="0">
                <a:solidFill>
                  <a:schemeClr val="tx1"/>
                </a:solidFill>
                <a:latin typeface="Garamond" panose="02020404030301010803" pitchFamily="18" charset="0"/>
              </a:rPr>
              <a:t>JCI (Joint Commission International)</a:t>
            </a:r>
            <a:r>
              <a:rPr lang="ru-RU" sz="3000" dirty="0">
                <a:solidFill>
                  <a:schemeClr val="tx1"/>
                </a:solidFill>
                <a:latin typeface="Garamond" panose="02020404030301010803" pitchFamily="18" charset="0"/>
              </a:rPr>
              <a:t> </a:t>
            </a:r>
            <a:r>
              <a:rPr lang="ru-RU" sz="2800" dirty="0">
                <a:solidFill>
                  <a:schemeClr val="tx1"/>
                </a:solidFill>
                <a:latin typeface="Garamond" panose="02020404030301010803" pitchFamily="18" charset="0"/>
              </a:rPr>
              <a:t>являются одними из стандартов в области качества и безопасности для медицинских учреждений</a:t>
            </a:r>
            <a:r>
              <a:rPr lang="ru-RU" sz="2800" dirty="0" smtClean="0">
                <a:solidFill>
                  <a:schemeClr val="tx1"/>
                </a:solidFill>
                <a:latin typeface="Garamond" panose="02020404030301010803" pitchFamily="18" charset="0"/>
              </a:rPr>
              <a:t>.</a:t>
            </a:r>
            <a:endParaRPr lang="en-US" sz="2800" dirty="0" smtClean="0">
              <a:solidFill>
                <a:schemeClr val="tx1"/>
              </a:solidFill>
              <a:latin typeface="Garamond" panose="02020404030301010803" pitchFamily="18" charset="0"/>
            </a:endParaRPr>
          </a:p>
          <a:p>
            <a:pPr fontAlgn="base"/>
            <a:r>
              <a:rPr lang="ru-RU" sz="2800" dirty="0">
                <a:solidFill>
                  <a:schemeClr val="tx1"/>
                </a:solidFill>
                <a:latin typeface="Garamond" panose="02020404030301010803" pitchFamily="18" charset="0"/>
              </a:rPr>
              <a:t>На сегодняшний день компания Joint Commission International занимается разработкой стандартов качества и безопасности медицинской деятельности JCI, проведением обучения по этим стандартам и аккредитацией медицинских учреждений по стандартам JCI.</a:t>
            </a:r>
          </a:p>
          <a:p>
            <a:r>
              <a:rPr lang="ru-RU" sz="2400" b="1" dirty="0" smtClean="0">
                <a:solidFill>
                  <a:schemeClr val="tx1"/>
                </a:solidFill>
                <a:latin typeface="Garamond" panose="02020404030301010803" pitchFamily="18" charset="0"/>
              </a:rPr>
              <a:t>ИДЕНТИФИКАЦИЯ</a:t>
            </a:r>
            <a:r>
              <a:rPr lang="ru-RU" sz="2800" dirty="0" smtClean="0">
                <a:solidFill>
                  <a:schemeClr val="tx1"/>
                </a:solidFill>
                <a:latin typeface="Garamond" panose="02020404030301010803" pitchFamily="18" charset="0"/>
              </a:rPr>
              <a:t>(лат</a:t>
            </a:r>
            <a:r>
              <a:rPr lang="ru-RU" sz="2800" dirty="0">
                <a:solidFill>
                  <a:schemeClr val="tx1"/>
                </a:solidFill>
                <a:latin typeface="Garamond" panose="02020404030301010803" pitchFamily="18" charset="0"/>
              </a:rPr>
              <a:t>. identifico - отождествляю) - 1) осознание, распознание чего-либо, кого-либо; </a:t>
            </a:r>
            <a:endParaRPr lang="ru-RU" sz="2800" dirty="0" smtClean="0">
              <a:solidFill>
                <a:schemeClr val="tx1"/>
              </a:solidFill>
              <a:latin typeface="Garamond" panose="02020404030301010803" pitchFamily="18" charset="0"/>
            </a:endParaRPr>
          </a:p>
          <a:p>
            <a:r>
              <a:rPr lang="ru-RU" sz="2800" dirty="0" smtClean="0">
                <a:solidFill>
                  <a:schemeClr val="tx1"/>
                </a:solidFill>
                <a:latin typeface="Garamond" panose="02020404030301010803" pitchFamily="18" charset="0"/>
              </a:rPr>
              <a:t>2</a:t>
            </a:r>
            <a:r>
              <a:rPr lang="ru-RU" sz="2800" dirty="0">
                <a:solidFill>
                  <a:schemeClr val="tx1"/>
                </a:solidFill>
                <a:latin typeface="Garamond" panose="02020404030301010803" pitchFamily="18" charset="0"/>
              </a:rPr>
              <a:t>) уподобление, отождествление с кем-либо, чем-либо.</a:t>
            </a:r>
            <a:endParaRPr lang="ru-RU" sz="2800" dirty="0" smtClean="0">
              <a:solidFill>
                <a:schemeClr val="tx1"/>
              </a:solidFill>
              <a:latin typeface="Garamond" panose="02020404030301010803" pitchFamily="18" charset="0"/>
            </a:endParaRPr>
          </a:p>
          <a:p>
            <a:pPr marL="0" indent="0">
              <a:buNone/>
            </a:pPr>
            <a:endParaRPr lang="ru-RU" sz="3300" dirty="0" smtClean="0">
              <a:solidFill>
                <a:schemeClr val="bg1"/>
              </a:solidFill>
              <a:latin typeface="Garamond" panose="02020404030301010803" pitchFamily="18" charset="0"/>
            </a:endParaRPr>
          </a:p>
          <a:p>
            <a:endParaRPr lang="ru-RU" sz="3000" dirty="0">
              <a:latin typeface="Garamond" panose="02020404030301010803" pitchFamily="18" charset="0"/>
            </a:endParaRPr>
          </a:p>
        </p:txBody>
      </p:sp>
    </p:spTree>
    <p:extLst>
      <p:ext uri="{BB962C8B-B14F-4D97-AF65-F5344CB8AC3E}">
        <p14:creationId xmlns:p14="http://schemas.microsoft.com/office/powerpoint/2010/main" xmlns="" val="4174133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5206" y="476519"/>
            <a:ext cx="8534400" cy="852955"/>
          </a:xfrm>
        </p:spPr>
        <p:txBody>
          <a:bodyPr>
            <a:normAutofit/>
          </a:bodyPr>
          <a:lstStyle/>
          <a:p>
            <a:pPr algn="ctr"/>
            <a:r>
              <a:rPr lang="ru-RU" sz="3200" b="1" dirty="0" smtClean="0">
                <a:solidFill>
                  <a:schemeClr val="tx1"/>
                </a:solidFill>
                <a:latin typeface="Garamond" panose="02020404030301010803" pitchFamily="18" charset="0"/>
              </a:rPr>
              <a:t>Цель идентификации</a:t>
            </a:r>
            <a:endParaRPr lang="ru-RU" sz="3200" b="1" dirty="0">
              <a:solidFill>
                <a:schemeClr val="tx1"/>
              </a:solidFill>
              <a:latin typeface="Garamond" panose="02020404030301010803" pitchFamily="18" charset="0"/>
            </a:endParaRPr>
          </a:p>
        </p:txBody>
      </p:sp>
      <p:sp>
        <p:nvSpPr>
          <p:cNvPr id="3" name="Объект 2"/>
          <p:cNvSpPr>
            <a:spLocks noGrp="1"/>
          </p:cNvSpPr>
          <p:nvPr>
            <p:ph idx="1"/>
          </p:nvPr>
        </p:nvSpPr>
        <p:spPr>
          <a:xfrm>
            <a:off x="377329" y="1026707"/>
            <a:ext cx="10915636" cy="5257957"/>
          </a:xfrm>
        </p:spPr>
        <p:txBody>
          <a:bodyPr>
            <a:noAutofit/>
          </a:bodyPr>
          <a:lstStyle/>
          <a:p>
            <a:r>
              <a:rPr lang="ru-RU" sz="2800" dirty="0">
                <a:solidFill>
                  <a:schemeClr val="tx1"/>
                </a:solidFill>
                <a:latin typeface="Garamond" panose="02020404030301010803" pitchFamily="18" charset="0"/>
              </a:rPr>
              <a:t>Чтобы оказать пациенту качественную медицинскую помощь, врачу необходима точная информация о состоянии его здоровья, поэтому медперсонал должен грамотно идентифицировать пациента. На этот случай в каждой клинике обязательно наличие соответствующего алгоритма. </a:t>
            </a:r>
          </a:p>
          <a:p>
            <a:r>
              <a:rPr lang="ru-RU" sz="2800" dirty="0">
                <a:solidFill>
                  <a:schemeClr val="tx1"/>
                </a:solidFill>
                <a:latin typeface="Garamond" panose="02020404030301010803" pitchFamily="18" charset="0"/>
              </a:rPr>
              <a:t>Алгоритм идентификации пациента оформляется как официальный внутренний документ и обязателен к применению для всего медперсонала. Каждый медицинский работник должен помнить о том, что перед проведением любых медицинских манипуляций, будь то обычная лекарственная терапия либо проведение операции, необходимо проводить идентификацию пациента.</a:t>
            </a:r>
          </a:p>
        </p:txBody>
      </p:sp>
      <p:pic>
        <p:nvPicPr>
          <p:cNvPr id="4" name="Рисунок 3" descr="http://knoc.ru/images/mladshaya-medsestra_prev.jpg"/>
          <p:cNvPicPr/>
          <p:nvPr/>
        </p:nvPicPr>
        <p:blipFill>
          <a:blip r:embed="rId2">
            <a:extLst>
              <a:ext uri="{28A0092B-C50C-407E-A947-70E740481C1C}">
                <a14:useLocalDpi xmlns:a14="http://schemas.microsoft.com/office/drawing/2010/main" xmlns="" val="0"/>
              </a:ext>
            </a:extLst>
          </a:blip>
          <a:srcRect/>
          <a:stretch>
            <a:fillRect/>
          </a:stretch>
        </p:blipFill>
        <p:spPr bwMode="auto">
          <a:xfrm>
            <a:off x="9641305" y="5071392"/>
            <a:ext cx="2390274" cy="1618165"/>
          </a:xfrm>
          <a:prstGeom prst="rect">
            <a:avLst/>
          </a:prstGeom>
          <a:noFill/>
          <a:ln>
            <a:noFill/>
          </a:ln>
        </p:spPr>
      </p:pic>
    </p:spTree>
    <p:extLst>
      <p:ext uri="{BB962C8B-B14F-4D97-AF65-F5344CB8AC3E}">
        <p14:creationId xmlns:p14="http://schemas.microsoft.com/office/powerpoint/2010/main" xmlns="" val="853056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205" y="461312"/>
            <a:ext cx="8534400" cy="753534"/>
          </a:xfrm>
        </p:spPr>
        <p:txBody>
          <a:bodyPr>
            <a:normAutofit/>
          </a:bodyPr>
          <a:lstStyle/>
          <a:p>
            <a:pPr algn="ctr"/>
            <a:r>
              <a:rPr lang="ru-RU" sz="3200" b="1" dirty="0" smtClean="0">
                <a:solidFill>
                  <a:schemeClr val="tx1"/>
                </a:solidFill>
                <a:latin typeface="Garamond" panose="02020404030301010803" pitchFamily="18" charset="0"/>
              </a:rPr>
              <a:t>ПРИМЕНЕНИЕ</a:t>
            </a:r>
            <a:endParaRPr lang="ru-RU" sz="3200" b="1" dirty="0">
              <a:solidFill>
                <a:schemeClr val="tx1"/>
              </a:solidFill>
              <a:latin typeface="Garamond" panose="02020404030301010803" pitchFamily="18" charset="0"/>
            </a:endParaRPr>
          </a:p>
        </p:txBody>
      </p:sp>
      <p:sp>
        <p:nvSpPr>
          <p:cNvPr id="3" name="Объект 2"/>
          <p:cNvSpPr>
            <a:spLocks noGrp="1"/>
          </p:cNvSpPr>
          <p:nvPr>
            <p:ph idx="1"/>
          </p:nvPr>
        </p:nvSpPr>
        <p:spPr>
          <a:xfrm>
            <a:off x="721218" y="1090289"/>
            <a:ext cx="7448640" cy="5362418"/>
          </a:xfrm>
        </p:spPr>
        <p:txBody>
          <a:bodyPr>
            <a:normAutofit fontScale="92500"/>
          </a:bodyPr>
          <a:lstStyle/>
          <a:p>
            <a:r>
              <a:rPr lang="ru-RU" sz="2800" dirty="0">
                <a:solidFill>
                  <a:schemeClr val="tx1"/>
                </a:solidFill>
                <a:latin typeface="Garamond" panose="02020404030301010803" pitchFamily="18" charset="0"/>
              </a:rPr>
              <a:t>В список процедур, перед которыми обязательно установление личности </a:t>
            </a:r>
            <a:r>
              <a:rPr lang="ru-RU" sz="2800" dirty="0" smtClean="0">
                <a:solidFill>
                  <a:schemeClr val="tx1"/>
                </a:solidFill>
                <a:latin typeface="Garamond" panose="02020404030301010803" pitchFamily="18" charset="0"/>
              </a:rPr>
              <a:t>пациента:</a:t>
            </a:r>
          </a:p>
          <a:p>
            <a:r>
              <a:rPr lang="ru-RU" sz="2800" dirty="0" smtClean="0">
                <a:solidFill>
                  <a:schemeClr val="tx1"/>
                </a:solidFill>
                <a:latin typeface="Garamond" panose="02020404030301010803" pitchFamily="18" charset="0"/>
              </a:rPr>
              <a:t> </a:t>
            </a:r>
            <a:r>
              <a:rPr lang="ru-RU" sz="2800" dirty="0">
                <a:solidFill>
                  <a:schemeClr val="tx1"/>
                </a:solidFill>
                <a:latin typeface="Garamond" panose="02020404030301010803" pitchFamily="18" charset="0"/>
              </a:rPr>
              <a:t>взятие любого биоматериала для </a:t>
            </a:r>
            <a:r>
              <a:rPr lang="ru-RU" sz="2800" dirty="0" smtClean="0">
                <a:solidFill>
                  <a:schemeClr val="tx1"/>
                </a:solidFill>
                <a:latin typeface="Garamond" panose="02020404030301010803" pitchFamily="18" charset="0"/>
              </a:rPr>
              <a:t>анализа</a:t>
            </a:r>
          </a:p>
          <a:p>
            <a:r>
              <a:rPr lang="ru-RU" sz="2800" dirty="0" smtClean="0">
                <a:solidFill>
                  <a:schemeClr val="tx1"/>
                </a:solidFill>
                <a:latin typeface="Garamond" panose="02020404030301010803" pitchFamily="18" charset="0"/>
              </a:rPr>
              <a:t>переливание </a:t>
            </a:r>
            <a:r>
              <a:rPr lang="ru-RU" sz="2800" dirty="0">
                <a:solidFill>
                  <a:schemeClr val="tx1"/>
                </a:solidFill>
                <a:latin typeface="Garamond" panose="02020404030301010803" pitchFamily="18" charset="0"/>
              </a:rPr>
              <a:t>крови и любые методы исследования, которые проводятся с помощью медицинских </a:t>
            </a:r>
            <a:r>
              <a:rPr lang="ru-RU" sz="2800" dirty="0" smtClean="0">
                <a:solidFill>
                  <a:schemeClr val="tx1"/>
                </a:solidFill>
                <a:latin typeface="Garamond" panose="02020404030301010803" pitchFamily="18" charset="0"/>
              </a:rPr>
              <a:t>инструментов</a:t>
            </a:r>
          </a:p>
          <a:p>
            <a:r>
              <a:rPr lang="ru-RU" sz="2800" dirty="0">
                <a:solidFill>
                  <a:schemeClr val="tx1"/>
                </a:solidFill>
                <a:latin typeface="Garamond" panose="02020404030301010803" pitchFamily="18" charset="0"/>
              </a:rPr>
              <a:t>п</a:t>
            </a:r>
            <a:r>
              <a:rPr lang="ru-RU" sz="2800" dirty="0" smtClean="0">
                <a:solidFill>
                  <a:schemeClr val="tx1"/>
                </a:solidFill>
                <a:latin typeface="Garamond" panose="02020404030301010803" pitchFamily="18" charset="0"/>
              </a:rPr>
              <a:t>еревод пациента в </a:t>
            </a:r>
            <a:r>
              <a:rPr lang="ru-RU" sz="2800" dirty="0">
                <a:solidFill>
                  <a:schemeClr val="tx1"/>
                </a:solidFill>
                <a:latin typeface="Garamond" panose="02020404030301010803" pitchFamily="18" charset="0"/>
              </a:rPr>
              <a:t>другую </a:t>
            </a:r>
            <a:r>
              <a:rPr lang="ru-RU" sz="2800" dirty="0" smtClean="0">
                <a:solidFill>
                  <a:schemeClr val="tx1"/>
                </a:solidFill>
                <a:latin typeface="Garamond" panose="02020404030301010803" pitchFamily="18" charset="0"/>
              </a:rPr>
              <a:t>палату или отделение</a:t>
            </a:r>
          </a:p>
          <a:p>
            <a:r>
              <a:rPr lang="ru-RU" sz="2800" dirty="0" smtClean="0">
                <a:solidFill>
                  <a:schemeClr val="tx1"/>
                </a:solidFill>
                <a:latin typeface="Garamond" panose="02020404030301010803" pitchFamily="18" charset="0"/>
              </a:rPr>
              <a:t>предоставить </a:t>
            </a:r>
            <a:r>
              <a:rPr lang="ru-RU" sz="2800" dirty="0">
                <a:solidFill>
                  <a:schemeClr val="tx1"/>
                </a:solidFill>
                <a:latin typeface="Garamond" panose="02020404030301010803" pitchFamily="18" charset="0"/>
              </a:rPr>
              <a:t>специальное питание, соответствующее прописанной врачом </a:t>
            </a:r>
            <a:r>
              <a:rPr lang="ru-RU" sz="2800" dirty="0" smtClean="0">
                <a:solidFill>
                  <a:schemeClr val="tx1"/>
                </a:solidFill>
                <a:latin typeface="Garamond" panose="02020404030301010803" pitchFamily="18" charset="0"/>
              </a:rPr>
              <a:t>диете</a:t>
            </a:r>
            <a:endParaRPr lang="ru-RU" sz="2800" dirty="0">
              <a:solidFill>
                <a:schemeClr val="tx1"/>
              </a:solidFill>
              <a:latin typeface="Garamond" panose="02020404030301010803" pitchFamily="18" charset="0"/>
            </a:endParaRPr>
          </a:p>
          <a:p>
            <a:r>
              <a:rPr lang="ru-RU" sz="2800" dirty="0" smtClean="0">
                <a:solidFill>
                  <a:schemeClr val="tx1"/>
                </a:solidFill>
                <a:latin typeface="Garamond" panose="02020404030301010803" pitchFamily="18" charset="0"/>
              </a:rPr>
              <a:t>перед </a:t>
            </a:r>
            <a:r>
              <a:rPr lang="ru-RU" sz="2800" dirty="0">
                <a:solidFill>
                  <a:schemeClr val="tx1"/>
                </a:solidFill>
                <a:latin typeface="Garamond" panose="02020404030301010803" pitchFamily="18" charset="0"/>
              </a:rPr>
              <a:t>тем, как принести младенца на кормление матери. </a:t>
            </a:r>
            <a:endParaRPr lang="ru-RU" sz="2800" dirty="0" smtClean="0">
              <a:solidFill>
                <a:schemeClr val="tx1"/>
              </a:solidFill>
              <a:latin typeface="Garamond" panose="02020404030301010803" pitchFamily="18" charset="0"/>
            </a:endParaRPr>
          </a:p>
        </p:txBody>
      </p:sp>
      <p:pic>
        <p:nvPicPr>
          <p:cNvPr id="4" name="Рисунок 3" descr="https://www.zebra.com/content/dam/zebra_new_ia/en-us/solutions-verticals/vertical-solutions/healthcare/photography-website/healthcare-site-rebuild/accurate-identity/healthcare-accurate-id-lab-mgt-1-1-600px.jpg">
            <a:hlinkClick r:id="rId2"/>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20216" y="1794933"/>
            <a:ext cx="3008184" cy="3707943"/>
          </a:xfrm>
          <a:prstGeom prst="rect">
            <a:avLst/>
          </a:prstGeom>
          <a:noFill/>
          <a:ln>
            <a:noFill/>
          </a:ln>
        </p:spPr>
      </p:pic>
    </p:spTree>
    <p:extLst>
      <p:ext uri="{BB962C8B-B14F-4D97-AF65-F5344CB8AC3E}">
        <p14:creationId xmlns:p14="http://schemas.microsoft.com/office/powerpoint/2010/main" xmlns="" val="4237348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7270" y="279400"/>
            <a:ext cx="8108682" cy="6578600"/>
          </a:xfrm>
        </p:spPr>
        <p:txBody>
          <a:bodyPr/>
          <a:lstStyle/>
          <a:p>
            <a:r>
              <a:rPr lang="ru-RU" sz="2800" dirty="0">
                <a:solidFill>
                  <a:schemeClr val="tx1"/>
                </a:solidFill>
                <a:latin typeface="Garamond" panose="02020404030301010803" pitchFamily="18" charset="0"/>
              </a:rPr>
              <a:t>Казалось бы, простые процедуры, но могут повлечь за собой серьезные последствия, поэтому так важно четко следовать созданному алгоритму и не допускать ошибок при идентификации пациента. Для этого будет недостаточно просто использовать надписи на кровати либо медоборудовании. Использование таких пометок непродуктивно, так как любой медработник может забыть сделать запись. Точную информацию необходимо искать в медкарте больного, листе назначений, надписях на флаконах с лекарствами и др. Также необходимо запретить сотрудникам заранее маркировать емкости для исследований. Это нужно делать непосредственно в присутствии пациента.</a:t>
            </a:r>
          </a:p>
          <a:p>
            <a:endParaRPr lang="ru-RU" dirty="0"/>
          </a:p>
        </p:txBody>
      </p:sp>
      <p:pic>
        <p:nvPicPr>
          <p:cNvPr id="4" name="Рисунок 3" descr="C:\Users\Админ\AppData\Local\Microsoft\Windows\INetCache\Content.Word\20181121_183846.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5400000">
            <a:off x="7792859" y="1692431"/>
            <a:ext cx="4491252" cy="3285067"/>
          </a:xfrm>
          <a:prstGeom prst="rect">
            <a:avLst/>
          </a:prstGeom>
          <a:noFill/>
          <a:ln>
            <a:noFill/>
          </a:ln>
        </p:spPr>
      </p:pic>
    </p:spTree>
    <p:extLst>
      <p:ext uri="{BB962C8B-B14F-4D97-AF65-F5344CB8AC3E}">
        <p14:creationId xmlns:p14="http://schemas.microsoft.com/office/powerpoint/2010/main" xmlns="" val="3423573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5701" y="483751"/>
            <a:ext cx="8534400" cy="1388949"/>
          </a:xfrm>
        </p:spPr>
        <p:txBody>
          <a:bodyPr>
            <a:normAutofit fontScale="90000"/>
          </a:bodyPr>
          <a:lstStyle/>
          <a:p>
            <a:pPr algn="ctr"/>
            <a:r>
              <a:rPr lang="ru-RU" sz="3200" b="1" dirty="0" smtClean="0">
                <a:solidFill>
                  <a:schemeClr val="tx1"/>
                </a:solidFill>
                <a:latin typeface="Garamond" panose="02020404030301010803" pitchFamily="18" charset="0"/>
              </a:rPr>
              <a:t>БАЗОВЫЙ АЛГОРИТМ ИДЕНТИФИКАЦИИ</a:t>
            </a:r>
            <a:br>
              <a:rPr lang="ru-RU" sz="3200" b="1" dirty="0" smtClean="0">
                <a:solidFill>
                  <a:schemeClr val="tx1"/>
                </a:solidFill>
                <a:latin typeface="Garamond" panose="02020404030301010803" pitchFamily="18" charset="0"/>
              </a:rPr>
            </a:br>
            <a:r>
              <a:rPr lang="ru-RU" sz="3200" b="1" dirty="0" smtClean="0">
                <a:solidFill>
                  <a:schemeClr val="tx1"/>
                </a:solidFill>
                <a:latin typeface="Garamond" panose="02020404030301010803" pitchFamily="18" charset="0"/>
              </a:rPr>
              <a:t>ПАЦИЕНТА</a:t>
            </a:r>
            <a:endParaRPr lang="ru-RU" sz="3200" b="1" dirty="0">
              <a:solidFill>
                <a:schemeClr val="tx1"/>
              </a:solidFill>
              <a:latin typeface="Garamond" panose="02020404030301010803" pitchFamily="18" charset="0"/>
            </a:endParaRPr>
          </a:p>
        </p:txBody>
      </p:sp>
      <p:sp>
        <p:nvSpPr>
          <p:cNvPr id="3" name="Объект 2"/>
          <p:cNvSpPr>
            <a:spLocks noGrp="1"/>
          </p:cNvSpPr>
          <p:nvPr>
            <p:ph idx="1"/>
          </p:nvPr>
        </p:nvSpPr>
        <p:spPr>
          <a:xfrm>
            <a:off x="385491" y="1865085"/>
            <a:ext cx="6155198" cy="4800816"/>
          </a:xfrm>
        </p:spPr>
        <p:txBody>
          <a:bodyPr>
            <a:normAutofit/>
          </a:bodyPr>
          <a:lstStyle/>
          <a:p>
            <a:r>
              <a:rPr lang="ru-RU" sz="2800" dirty="0">
                <a:solidFill>
                  <a:schemeClr val="tx1"/>
                </a:solidFill>
                <a:latin typeface="Garamond" panose="02020404030301010803" pitchFamily="18" charset="0"/>
              </a:rPr>
              <a:t>В приемном отделении медицинский персонал при </a:t>
            </a:r>
            <a:r>
              <a:rPr lang="ru-RU" sz="2800" dirty="0" smtClean="0">
                <a:solidFill>
                  <a:schemeClr val="tx1"/>
                </a:solidFill>
                <a:latin typeface="Garamond" panose="02020404030301010803" pitchFamily="18" charset="0"/>
              </a:rPr>
              <a:t>регистрации стационарного </a:t>
            </a:r>
            <a:r>
              <a:rPr lang="ru-RU" sz="2800" dirty="0">
                <a:solidFill>
                  <a:schemeClr val="tx1"/>
                </a:solidFill>
                <a:latin typeface="Garamond" panose="02020404030301010803" pitchFamily="18" charset="0"/>
              </a:rPr>
              <a:t>пациента фиксирует на руке идентификационный браслет пациента, в котором указывается: </a:t>
            </a:r>
            <a:br>
              <a:rPr lang="ru-RU" sz="2800" dirty="0">
                <a:solidFill>
                  <a:schemeClr val="tx1"/>
                </a:solidFill>
                <a:latin typeface="Garamond" panose="02020404030301010803" pitchFamily="18" charset="0"/>
              </a:rPr>
            </a:br>
            <a:r>
              <a:rPr lang="ru-RU" sz="2800" dirty="0">
                <a:solidFill>
                  <a:schemeClr val="tx1"/>
                </a:solidFill>
                <a:latin typeface="Garamond" panose="02020404030301010803" pitchFamily="18" charset="0"/>
              </a:rPr>
              <a:t>a) фамилия, имя, отчество (полностью); </a:t>
            </a:r>
            <a:br>
              <a:rPr lang="ru-RU" sz="2800" dirty="0">
                <a:solidFill>
                  <a:schemeClr val="tx1"/>
                </a:solidFill>
                <a:latin typeface="Garamond" panose="02020404030301010803" pitchFamily="18" charset="0"/>
              </a:rPr>
            </a:br>
            <a:r>
              <a:rPr lang="ru-RU" sz="2800" dirty="0">
                <a:solidFill>
                  <a:schemeClr val="tx1"/>
                </a:solidFill>
                <a:latin typeface="Garamond" panose="02020404030301010803" pitchFamily="18" charset="0"/>
              </a:rPr>
              <a:t>b) число, месяц и год рождения. </a:t>
            </a:r>
            <a:br>
              <a:rPr lang="ru-RU" sz="2800" dirty="0">
                <a:solidFill>
                  <a:schemeClr val="tx1"/>
                </a:solidFill>
                <a:latin typeface="Garamond" panose="02020404030301010803" pitchFamily="18" charset="0"/>
              </a:rPr>
            </a:br>
            <a:endParaRPr lang="ru-RU" sz="2800" dirty="0">
              <a:solidFill>
                <a:schemeClr val="tx1"/>
              </a:solidFill>
              <a:latin typeface="Garamond" panose="02020404030301010803" pitchFamily="18" charset="0"/>
            </a:endParaRPr>
          </a:p>
        </p:txBody>
      </p:sp>
      <p:pic>
        <p:nvPicPr>
          <p:cNvPr id="5" name="Рисунок 4" descr="C:\Users\Гульмира Социаловна\Desktop\IMG-20181122-WA0007.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32884" y="2522471"/>
            <a:ext cx="2181158" cy="2438996"/>
          </a:xfrm>
          <a:prstGeom prst="rect">
            <a:avLst/>
          </a:prstGeom>
          <a:noFill/>
          <a:ln>
            <a:noFill/>
          </a:ln>
        </p:spPr>
      </p:pic>
      <p:pic>
        <p:nvPicPr>
          <p:cNvPr id="6" name="Рисунок 5" descr="C:\Users\Гульмира Социаловна\Desktop\IMG-20181122-WA0009.jpg"/>
          <p:cNvPicPr/>
          <p:nvPr/>
        </p:nvPicPr>
        <p:blipFill rotWithShape="1">
          <a:blip r:embed="rId3" cstate="print">
            <a:extLst>
              <a:ext uri="{28A0092B-C50C-407E-A947-70E740481C1C}">
                <a14:useLocalDpi xmlns:a14="http://schemas.microsoft.com/office/drawing/2010/main" xmlns="" val="0"/>
              </a:ext>
            </a:extLst>
          </a:blip>
          <a:srcRect r="18857" b="22290"/>
          <a:stretch/>
        </p:blipFill>
        <p:spPr bwMode="auto">
          <a:xfrm>
            <a:off x="8712299" y="3510083"/>
            <a:ext cx="2915775" cy="2472267"/>
          </a:xfrm>
          <a:prstGeom prst="rect">
            <a:avLst/>
          </a:prstGeom>
          <a:noFill/>
          <a:ln>
            <a:noFill/>
          </a:ln>
          <a:extLst>
            <a:ext uri="{53640926-AAD7-44D8-BBD7-CCE9431645EC}">
              <a14:shadowObscured xmlns:a14="http://schemas.microsoft.com/office/drawing/2010/main" xmlns=""/>
            </a:ext>
          </a:extLst>
        </p:spPr>
      </p:pic>
      <p:pic>
        <p:nvPicPr>
          <p:cNvPr id="7" name="Рисунок 6" descr="https://www.zdrav.ru/images/2016-2/printer-zebra-hc100.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712299" y="1196367"/>
            <a:ext cx="2910840" cy="2140500"/>
          </a:xfrm>
          <a:prstGeom prst="rect">
            <a:avLst/>
          </a:prstGeom>
          <a:noFill/>
          <a:ln>
            <a:noFill/>
          </a:ln>
        </p:spPr>
      </p:pic>
    </p:spTree>
    <p:extLst>
      <p:ext uri="{BB962C8B-B14F-4D97-AF65-F5344CB8AC3E}">
        <p14:creationId xmlns:p14="http://schemas.microsoft.com/office/powerpoint/2010/main" xmlns="" val="4064799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4212" y="685800"/>
            <a:ext cx="10930272" cy="5763126"/>
          </a:xfrm>
        </p:spPr>
        <p:txBody>
          <a:bodyPr>
            <a:normAutofit/>
          </a:bodyPr>
          <a:lstStyle/>
          <a:p>
            <a:r>
              <a:rPr lang="ru-RU" sz="2800" dirty="0">
                <a:solidFill>
                  <a:schemeClr val="tx1"/>
                </a:solidFill>
                <a:latin typeface="Garamond" panose="02020404030301010803" pitchFamily="18" charset="0"/>
              </a:rPr>
              <a:t>медицинский персонал при выполнении процедур </a:t>
            </a:r>
            <a:r>
              <a:rPr lang="ru-RU" sz="2800" dirty="0" smtClean="0">
                <a:solidFill>
                  <a:schemeClr val="tx1"/>
                </a:solidFill>
                <a:latin typeface="Garamond" panose="02020404030301010803" pitchFamily="18" charset="0"/>
              </a:rPr>
              <a:t>проводит </a:t>
            </a:r>
            <a:r>
              <a:rPr lang="ru-RU" sz="2800" dirty="0">
                <a:solidFill>
                  <a:schemeClr val="tx1"/>
                </a:solidFill>
                <a:latin typeface="Garamond" panose="02020404030301010803" pitchFamily="18" charset="0"/>
              </a:rPr>
              <a:t>и</a:t>
            </a:r>
            <a:r>
              <a:rPr lang="ru-RU" sz="2800" dirty="0" smtClean="0">
                <a:solidFill>
                  <a:schemeClr val="tx1"/>
                </a:solidFill>
                <a:latin typeface="Garamond" panose="02020404030301010803" pitchFamily="18" charset="0"/>
              </a:rPr>
              <a:t>дентификацию </a:t>
            </a:r>
            <a:r>
              <a:rPr lang="ru-RU" sz="2800" dirty="0">
                <a:solidFill>
                  <a:schemeClr val="tx1"/>
                </a:solidFill>
                <a:latin typeface="Garamond" panose="02020404030301010803" pitchFamily="18" charset="0"/>
              </a:rPr>
              <a:t>путем: </a:t>
            </a:r>
            <a:br>
              <a:rPr lang="ru-RU" sz="2800" dirty="0">
                <a:solidFill>
                  <a:schemeClr val="tx1"/>
                </a:solidFill>
                <a:latin typeface="Garamond" panose="02020404030301010803" pitchFamily="18" charset="0"/>
              </a:rPr>
            </a:br>
            <a:r>
              <a:rPr lang="ru-RU" sz="2800" dirty="0">
                <a:solidFill>
                  <a:schemeClr val="tx1"/>
                </a:solidFill>
                <a:latin typeface="Garamond" panose="02020404030301010803" pitchFamily="18" charset="0"/>
              </a:rPr>
              <a:t>a) устного опроса Ф.И.О. и даты рождения пациента; </a:t>
            </a:r>
            <a:br>
              <a:rPr lang="ru-RU" sz="2800" dirty="0">
                <a:solidFill>
                  <a:schemeClr val="tx1"/>
                </a:solidFill>
                <a:latin typeface="Garamond" panose="02020404030301010803" pitchFamily="18" charset="0"/>
              </a:rPr>
            </a:br>
            <a:r>
              <a:rPr lang="ru-RU" sz="2800" dirty="0">
                <a:solidFill>
                  <a:schemeClr val="tx1"/>
                </a:solidFill>
                <a:latin typeface="Garamond" panose="02020404030301010803" pitchFamily="18" charset="0"/>
              </a:rPr>
              <a:t>b) сверкой с данными браслета; </a:t>
            </a:r>
            <a:br>
              <a:rPr lang="ru-RU" sz="2800" dirty="0">
                <a:solidFill>
                  <a:schemeClr val="tx1"/>
                </a:solidFill>
                <a:latin typeface="Garamond" panose="02020404030301010803" pitchFamily="18" charset="0"/>
              </a:rPr>
            </a:br>
            <a:r>
              <a:rPr lang="ru-RU" sz="2800" dirty="0">
                <a:solidFill>
                  <a:schemeClr val="tx1"/>
                </a:solidFill>
                <a:latin typeface="Garamond" panose="02020404030301010803" pitchFamily="18" charset="0"/>
              </a:rPr>
              <a:t>c) сверкой с данными медицинской </a:t>
            </a:r>
            <a:r>
              <a:rPr lang="ru-RU" sz="2800" dirty="0" smtClean="0">
                <a:solidFill>
                  <a:schemeClr val="tx1"/>
                </a:solidFill>
                <a:latin typeface="Garamond" panose="02020404030301010803" pitchFamily="18" charset="0"/>
              </a:rPr>
              <a:t>документации;</a:t>
            </a:r>
            <a:r>
              <a:rPr lang="ru-RU" sz="2800" dirty="0">
                <a:solidFill>
                  <a:schemeClr val="tx1"/>
                </a:solidFill>
                <a:latin typeface="Garamond" panose="02020404030301010803" pitchFamily="18" charset="0"/>
              </a:rPr>
              <a:t> </a:t>
            </a:r>
            <a:endParaRPr lang="ru-RU" sz="2800" dirty="0" smtClean="0">
              <a:solidFill>
                <a:schemeClr val="tx1"/>
              </a:solidFill>
              <a:latin typeface="Garamond" panose="02020404030301010803" pitchFamily="18" charset="0"/>
            </a:endParaRPr>
          </a:p>
          <a:p>
            <a:r>
              <a:rPr lang="ru-RU" sz="2800" dirty="0" smtClean="0">
                <a:solidFill>
                  <a:schemeClr val="tx1"/>
                </a:solidFill>
                <a:latin typeface="Garamond" panose="02020404030301010803" pitchFamily="18" charset="0"/>
              </a:rPr>
              <a:t>на </a:t>
            </a:r>
            <a:r>
              <a:rPr lang="ru-RU" sz="2800" dirty="0">
                <a:solidFill>
                  <a:schemeClr val="tx1"/>
                </a:solidFill>
                <a:latin typeface="Garamond" panose="02020404030301010803" pitchFamily="18" charset="0"/>
              </a:rPr>
              <a:t>флаконах, шприцах для инфузионного введения лекарственных средств должен быть наклеен стикер, где обозначены: </a:t>
            </a:r>
            <a:br>
              <a:rPr lang="ru-RU" sz="2800" dirty="0">
                <a:solidFill>
                  <a:schemeClr val="tx1"/>
                </a:solidFill>
                <a:latin typeface="Garamond" panose="02020404030301010803" pitchFamily="18" charset="0"/>
              </a:rPr>
            </a:br>
            <a:r>
              <a:rPr lang="ru-RU" sz="2800" dirty="0">
                <a:solidFill>
                  <a:schemeClr val="tx1"/>
                </a:solidFill>
                <a:latin typeface="Garamond" panose="02020404030301010803" pitchFamily="18" charset="0"/>
              </a:rPr>
              <a:t>a) фамилия, имя, отчество (полностью); </a:t>
            </a:r>
            <a:br>
              <a:rPr lang="ru-RU" sz="2800" dirty="0">
                <a:solidFill>
                  <a:schemeClr val="tx1"/>
                </a:solidFill>
                <a:latin typeface="Garamond" panose="02020404030301010803" pitchFamily="18" charset="0"/>
              </a:rPr>
            </a:br>
            <a:r>
              <a:rPr lang="ru-RU" sz="2800" dirty="0">
                <a:solidFill>
                  <a:schemeClr val="tx1"/>
                </a:solidFill>
                <a:latin typeface="Garamond" panose="02020404030301010803" pitchFamily="18" charset="0"/>
              </a:rPr>
              <a:t>b) число, месяц и год рождения. </a:t>
            </a:r>
            <a:br>
              <a:rPr lang="ru-RU" sz="2800" dirty="0">
                <a:solidFill>
                  <a:schemeClr val="tx1"/>
                </a:solidFill>
                <a:latin typeface="Garamond" panose="02020404030301010803" pitchFamily="18" charset="0"/>
              </a:rPr>
            </a:br>
            <a:r>
              <a:rPr lang="ru-RU" sz="2800" dirty="0">
                <a:solidFill>
                  <a:schemeClr val="tx1"/>
                </a:solidFill>
                <a:latin typeface="Garamond" panose="02020404030301010803" pitchFamily="18" charset="0"/>
              </a:rPr>
              <a:t>с) дата и время приготовления. </a:t>
            </a:r>
            <a:br>
              <a:rPr lang="ru-RU" sz="2800" dirty="0">
                <a:solidFill>
                  <a:schemeClr val="tx1"/>
                </a:solidFill>
                <a:latin typeface="Garamond" panose="02020404030301010803" pitchFamily="18" charset="0"/>
              </a:rPr>
            </a:br>
            <a:r>
              <a:rPr lang="ru-RU" dirty="0">
                <a:solidFill>
                  <a:schemeClr val="tx1"/>
                </a:solidFill>
              </a:rPr>
              <a:t/>
            </a:r>
            <a:br>
              <a:rPr lang="ru-RU" dirty="0">
                <a:solidFill>
                  <a:schemeClr val="tx1"/>
                </a:solidFill>
              </a:rPr>
            </a:br>
            <a:endParaRPr lang="ru-RU" dirty="0">
              <a:solidFill>
                <a:schemeClr val="tx1"/>
              </a:solidFill>
            </a:endParaRPr>
          </a:p>
        </p:txBody>
      </p:sp>
      <p:pic>
        <p:nvPicPr>
          <p:cNvPr id="4" name="Рисунок 3" descr="C:\Users\Админ\AppData\Local\Microsoft\Windows\INetCache\Content.Word\20181121_183914.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34141" y="3863997"/>
            <a:ext cx="3193195" cy="1995891"/>
          </a:xfrm>
          <a:prstGeom prst="rect">
            <a:avLst/>
          </a:prstGeom>
          <a:noFill/>
          <a:ln>
            <a:noFill/>
          </a:ln>
        </p:spPr>
      </p:pic>
    </p:spTree>
    <p:extLst>
      <p:ext uri="{BB962C8B-B14F-4D97-AF65-F5344CB8AC3E}">
        <p14:creationId xmlns:p14="http://schemas.microsoft.com/office/powerpoint/2010/main" xmlns="" val="2952018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1174" y="315494"/>
            <a:ext cx="8534400" cy="898358"/>
          </a:xfrm>
        </p:spPr>
        <p:txBody>
          <a:bodyPr/>
          <a:lstStyle/>
          <a:p>
            <a:r>
              <a:rPr lang="ru-RU" sz="3200" b="1" dirty="0" smtClean="0">
                <a:solidFill>
                  <a:schemeClr val="tx1"/>
                </a:solidFill>
                <a:latin typeface="Garamond" panose="02020404030301010803" pitchFamily="18" charset="0"/>
              </a:rPr>
              <a:t>ОБЯЗАТЕЛЬНЫЕ ПРАВИЛА</a:t>
            </a:r>
            <a:r>
              <a:rPr lang="ru-RU" sz="3200" b="1" dirty="0" smtClean="0">
                <a:solidFill>
                  <a:schemeClr val="bg1"/>
                </a:solidFill>
                <a:latin typeface="Garamond" panose="02020404030301010803" pitchFamily="18" charset="0"/>
              </a:rPr>
              <a:t>:</a:t>
            </a:r>
            <a:endParaRPr lang="ru-RU" sz="3200" b="1" dirty="0">
              <a:solidFill>
                <a:schemeClr val="bg1"/>
              </a:solidFill>
              <a:latin typeface="Garamond" panose="02020404030301010803" pitchFamily="18" charset="0"/>
            </a:endParaRPr>
          </a:p>
        </p:txBody>
      </p:sp>
      <p:sp>
        <p:nvSpPr>
          <p:cNvPr id="3" name="Объект 2"/>
          <p:cNvSpPr>
            <a:spLocks noGrp="1"/>
          </p:cNvSpPr>
          <p:nvPr>
            <p:ph idx="1"/>
          </p:nvPr>
        </p:nvSpPr>
        <p:spPr>
          <a:xfrm>
            <a:off x="461841" y="956274"/>
            <a:ext cx="11101137" cy="5644148"/>
          </a:xfrm>
        </p:spPr>
        <p:txBody>
          <a:bodyPr>
            <a:noAutofit/>
          </a:bodyPr>
          <a:lstStyle/>
          <a:p>
            <a:pPr fontAlgn="t"/>
            <a:r>
              <a:rPr lang="ru-RU" sz="2800" dirty="0">
                <a:solidFill>
                  <a:schemeClr val="tx1"/>
                </a:solidFill>
                <a:latin typeface="Garamond" panose="02020404030301010803" pitchFamily="18" charset="0"/>
              </a:rPr>
              <a:t>Если у </a:t>
            </a:r>
            <a:r>
              <a:rPr lang="ru-RU" sz="2800" dirty="0" smtClean="0">
                <a:solidFill>
                  <a:schemeClr val="tx1"/>
                </a:solidFill>
                <a:latin typeface="Garamond" panose="02020404030301010803" pitchFamily="18" charset="0"/>
              </a:rPr>
              <a:t>пациента </a:t>
            </a:r>
            <a:r>
              <a:rPr lang="ru-RU" sz="2800" dirty="0">
                <a:solidFill>
                  <a:schemeClr val="tx1"/>
                </a:solidFill>
                <a:latin typeface="Garamond" panose="02020404030301010803" pitchFamily="18" charset="0"/>
              </a:rPr>
              <a:t>возникла аллергия на браслет, </a:t>
            </a:r>
            <a:r>
              <a:rPr lang="ru-RU" sz="2800" dirty="0" smtClean="0">
                <a:solidFill>
                  <a:schemeClr val="tx1"/>
                </a:solidFill>
                <a:latin typeface="Garamond" panose="02020404030301010803" pitchFamily="18" charset="0"/>
              </a:rPr>
              <a:t>медицинский персонал должен </a:t>
            </a:r>
            <a:r>
              <a:rPr lang="ru-RU" sz="2800" dirty="0">
                <a:solidFill>
                  <a:schemeClr val="tx1"/>
                </a:solidFill>
                <a:latin typeface="Garamond" panose="02020404030301010803" pitchFamily="18" charset="0"/>
              </a:rPr>
              <a:t>заменить </a:t>
            </a:r>
            <a:r>
              <a:rPr lang="ru-RU" sz="2800" dirty="0" smtClean="0">
                <a:solidFill>
                  <a:schemeClr val="tx1"/>
                </a:solidFill>
                <a:latin typeface="Garamond" panose="02020404030301010803" pitchFamily="18" charset="0"/>
              </a:rPr>
              <a:t>браслет </a:t>
            </a:r>
            <a:r>
              <a:rPr lang="ru-RU" sz="2800" dirty="0">
                <a:solidFill>
                  <a:schemeClr val="tx1"/>
                </a:solidFill>
                <a:latin typeface="Garamond" panose="02020404030301010803" pitchFamily="18" charset="0"/>
              </a:rPr>
              <a:t>на бейдж. </a:t>
            </a:r>
            <a:endParaRPr lang="ru-RU" sz="2800" dirty="0" smtClean="0">
              <a:solidFill>
                <a:schemeClr val="tx1"/>
              </a:solidFill>
              <a:latin typeface="Garamond" panose="02020404030301010803" pitchFamily="18" charset="0"/>
            </a:endParaRPr>
          </a:p>
          <a:p>
            <a:pPr fontAlgn="t"/>
            <a:r>
              <a:rPr lang="ru-RU" sz="2800" dirty="0" smtClean="0">
                <a:solidFill>
                  <a:schemeClr val="tx1"/>
                </a:solidFill>
                <a:latin typeface="Garamond" panose="02020404030301010803" pitchFamily="18" charset="0"/>
              </a:rPr>
              <a:t>Не терять </a:t>
            </a:r>
            <a:r>
              <a:rPr lang="ru-RU" sz="2800" dirty="0">
                <a:solidFill>
                  <a:schemeClr val="tx1"/>
                </a:solidFill>
                <a:latin typeface="Garamond" panose="02020404030301010803" pitchFamily="18" charset="0"/>
              </a:rPr>
              <a:t>и </a:t>
            </a:r>
            <a:r>
              <a:rPr lang="ru-RU" sz="2800" dirty="0" smtClean="0">
                <a:solidFill>
                  <a:schemeClr val="tx1"/>
                </a:solidFill>
                <a:latin typeface="Garamond" panose="02020404030301010803" pitchFamily="18" charset="0"/>
              </a:rPr>
              <a:t>носить </a:t>
            </a:r>
            <a:r>
              <a:rPr lang="ru-RU" sz="2800" dirty="0">
                <a:solidFill>
                  <a:schemeClr val="tx1"/>
                </a:solidFill>
                <a:latin typeface="Garamond" panose="02020404030301010803" pitchFamily="18" charset="0"/>
              </a:rPr>
              <a:t>всегда с собой идентификационный браслет (бейдж). При любых обстоятельствах медперсонал должен требовать наличие идентификационного браслета. </a:t>
            </a:r>
          </a:p>
          <a:p>
            <a:pPr fontAlgn="t"/>
            <a:r>
              <a:rPr lang="ru-RU" sz="2800" dirty="0" smtClean="0">
                <a:solidFill>
                  <a:schemeClr val="tx1"/>
                </a:solidFill>
                <a:latin typeface="Garamond" panose="02020404030301010803" pitchFamily="18" charset="0"/>
              </a:rPr>
              <a:t> </a:t>
            </a:r>
            <a:r>
              <a:rPr lang="ru-RU" sz="2800" dirty="0">
                <a:solidFill>
                  <a:schemeClr val="tx1"/>
                </a:solidFill>
                <a:latin typeface="Garamond" panose="02020404030301010803" pitchFamily="18" charset="0"/>
              </a:rPr>
              <a:t>При утере или повреждении браслета медицинская сестра отделения в кратчайшие сроки заказывает дубликат в приемном отделении. </a:t>
            </a:r>
            <a:endParaRPr lang="ru-RU" sz="2800" dirty="0" smtClean="0">
              <a:solidFill>
                <a:schemeClr val="tx1"/>
              </a:solidFill>
              <a:latin typeface="Garamond" panose="02020404030301010803" pitchFamily="18" charset="0"/>
            </a:endParaRPr>
          </a:p>
          <a:p>
            <a:pPr fontAlgn="t"/>
            <a:r>
              <a:rPr lang="ru-RU" sz="2800" dirty="0" smtClean="0">
                <a:solidFill>
                  <a:schemeClr val="tx1"/>
                </a:solidFill>
                <a:latin typeface="Garamond" panose="02020404030301010803" pitchFamily="18" charset="0"/>
              </a:rPr>
              <a:t>В </a:t>
            </a:r>
            <a:r>
              <a:rPr lang="ru-RU" sz="2800" dirty="0">
                <a:solidFill>
                  <a:schemeClr val="tx1"/>
                </a:solidFill>
                <a:latin typeface="Garamond" panose="02020404030301010803" pitchFamily="18" charset="0"/>
              </a:rPr>
              <a:t>период отсутствия браслета у пациента Ф.И.О. и дата рождения опрашиваются устно и сверяются с медицинской документацией.</a:t>
            </a:r>
          </a:p>
          <a:p>
            <a:r>
              <a:rPr lang="ru-RU" sz="2800" dirty="0" smtClean="0">
                <a:solidFill>
                  <a:schemeClr val="tx1"/>
                </a:solidFill>
                <a:latin typeface="Garamond" panose="02020404030301010803" pitchFamily="18" charset="0"/>
              </a:rPr>
              <a:t> </a:t>
            </a:r>
            <a:r>
              <a:rPr lang="ru-RU" sz="2800" dirty="0">
                <a:solidFill>
                  <a:schemeClr val="tx1"/>
                </a:solidFill>
                <a:latin typeface="Garamond" panose="02020404030301010803" pitchFamily="18" charset="0"/>
              </a:rPr>
              <a:t>При выписке пациента медицинская сестра отделения снимает браслет с пациента. </a:t>
            </a:r>
            <a:br>
              <a:rPr lang="ru-RU" sz="2800" dirty="0">
                <a:solidFill>
                  <a:schemeClr val="tx1"/>
                </a:solidFill>
                <a:latin typeface="Garamond" panose="02020404030301010803" pitchFamily="18" charset="0"/>
              </a:rPr>
            </a:br>
            <a:endParaRPr lang="ru-RU" sz="2800" dirty="0">
              <a:solidFill>
                <a:schemeClr val="tx1"/>
              </a:solidFill>
              <a:latin typeface="Garamond" panose="02020404030301010803" pitchFamily="18" charset="0"/>
            </a:endParaRPr>
          </a:p>
        </p:txBody>
      </p:sp>
    </p:spTree>
    <p:extLst>
      <p:ext uri="{BB962C8B-B14F-4D97-AF65-F5344CB8AC3E}">
        <p14:creationId xmlns:p14="http://schemas.microsoft.com/office/powerpoint/2010/main" xmlns="" val="2587668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mesmix.net/media/created/2mg1i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327275" y="1104900"/>
            <a:ext cx="6600826" cy="45847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5962580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417</TotalTime>
  <Words>388</Words>
  <Application>Microsoft Office PowerPoint</Application>
  <PresentationFormat>Произвольный</PresentationFormat>
  <Paragraphs>37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Натуральные материалы</vt:lpstr>
      <vt:lpstr>  ИДЕНТИФИКАЦИЯ ПАЦИЕНТОВ</vt:lpstr>
      <vt:lpstr>Идентификация пациента является одним из шести правил международных целей безопасности пациента </vt:lpstr>
      <vt:lpstr>Цель идентификации</vt:lpstr>
      <vt:lpstr>ПРИМЕНЕНИЕ</vt:lpstr>
      <vt:lpstr>Слайд 5</vt:lpstr>
      <vt:lpstr>БАЗОВЫЙ АЛГОРИТМ ИДЕНТИФИКАЦИИ ПАЦИЕНТА</vt:lpstr>
      <vt:lpstr>Слайд 7</vt:lpstr>
      <vt:lpstr>ОБЯЗАТЕЛЬНЫЕ ПРАВИЛА:</vt:lpstr>
      <vt:lpstr>Слайд 9</vt:lpstr>
      <vt:lpstr>Слайд 10</vt:lpstr>
      <vt:lpstr>Слайд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dc:creator>
  <cp:lastModifiedBy>Пользователь Windows</cp:lastModifiedBy>
  <cp:revision>39</cp:revision>
  <dcterms:created xsi:type="dcterms:W3CDTF">2018-11-19T09:45:45Z</dcterms:created>
  <dcterms:modified xsi:type="dcterms:W3CDTF">2019-02-27T16:37:17Z</dcterms:modified>
</cp:coreProperties>
</file>