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30" r:id="rId3"/>
    <p:sldId id="328" r:id="rId4"/>
    <p:sldId id="327" r:id="rId5"/>
    <p:sldId id="335" r:id="rId6"/>
    <p:sldId id="312" r:id="rId7"/>
    <p:sldId id="265" r:id="rId8"/>
    <p:sldId id="316" r:id="rId9"/>
    <p:sldId id="275" r:id="rId10"/>
    <p:sldId id="276" r:id="rId11"/>
    <p:sldId id="313" r:id="rId12"/>
    <p:sldId id="284" r:id="rId13"/>
    <p:sldId id="289" r:id="rId14"/>
    <p:sldId id="314" r:id="rId15"/>
    <p:sldId id="306" r:id="rId16"/>
    <p:sldId id="315" r:id="rId17"/>
    <p:sldId id="307" r:id="rId18"/>
    <p:sldId id="282" r:id="rId19"/>
    <p:sldId id="324" r:id="rId20"/>
    <p:sldId id="326" r:id="rId21"/>
    <p:sldId id="317" r:id="rId22"/>
    <p:sldId id="340" r:id="rId23"/>
    <p:sldId id="338" r:id="rId24"/>
    <p:sldId id="334" r:id="rId25"/>
    <p:sldId id="308" r:id="rId26"/>
    <p:sldId id="319" r:id="rId27"/>
    <p:sldId id="309" r:id="rId28"/>
    <p:sldId id="331" r:id="rId29"/>
    <p:sldId id="332" r:id="rId30"/>
    <p:sldId id="322" r:id="rId31"/>
    <p:sldId id="323" r:id="rId32"/>
    <p:sldId id="311" r:id="rId33"/>
    <p:sldId id="267" r:id="rId34"/>
    <p:sldId id="277" r:id="rId35"/>
    <p:sldId id="299" r:id="rId36"/>
    <p:sldId id="300" r:id="rId37"/>
    <p:sldId id="325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9E44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60" d="100"/>
          <a:sy n="60" d="100"/>
        </p:scale>
        <p:origin x="-2250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EE547-BFCC-408B-9196-BB3B5EBB3187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7CB62A0B-D099-4DFB-B79D-F754DB2E3F73}">
      <dgm:prSet phldrT="[Текст]" custT="1"/>
      <dgm:spPr/>
      <dgm:t>
        <a:bodyPr/>
        <a:lstStyle/>
        <a:p>
          <a:r>
            <a:rPr lang="ru-RU" sz="2400" dirty="0" smtClean="0"/>
            <a:t>Интеграция МИГ в общеобразовательный процесс</a:t>
          </a:r>
          <a:endParaRPr lang="ru-RU" sz="2400" dirty="0"/>
        </a:p>
      </dgm:t>
    </dgm:pt>
    <dgm:pt modelId="{07604909-D340-4635-92D8-CB2E04C15EFD}" type="parTrans" cxnId="{59E60302-DB11-478F-8622-A2B50C7AC354}">
      <dgm:prSet/>
      <dgm:spPr/>
      <dgm:t>
        <a:bodyPr/>
        <a:lstStyle/>
        <a:p>
          <a:endParaRPr lang="ru-RU"/>
        </a:p>
      </dgm:t>
    </dgm:pt>
    <dgm:pt modelId="{24170227-C643-4DBF-B467-724A2A270336}" type="sibTrans" cxnId="{59E60302-DB11-478F-8622-A2B50C7AC354}">
      <dgm:prSet/>
      <dgm:spPr/>
      <dgm:t>
        <a:bodyPr/>
        <a:lstStyle/>
        <a:p>
          <a:endParaRPr lang="ru-RU"/>
        </a:p>
      </dgm:t>
    </dgm:pt>
    <dgm:pt modelId="{B1412EFA-7484-476A-8221-1D3831119EA0}">
      <dgm:prSet phldrT="[Текст]" custT="1"/>
      <dgm:spPr/>
      <dgm:t>
        <a:bodyPr/>
        <a:lstStyle/>
        <a:p>
          <a:r>
            <a:rPr lang="ru-RU" sz="1800" dirty="0" smtClean="0"/>
            <a:t>Подготовка </a:t>
          </a:r>
          <a:r>
            <a:rPr lang="ru-RU" sz="1800" dirty="0" err="1" smtClean="0"/>
            <a:t>медиа</a:t>
          </a:r>
          <a:r>
            <a:rPr lang="ru-RU" sz="1800" dirty="0" smtClean="0"/>
            <a:t> и информационно грамотных педагогов: </a:t>
          </a:r>
        </a:p>
        <a:p>
          <a:r>
            <a:rPr lang="ru-RU" sz="1800" dirty="0" smtClean="0"/>
            <a:t>-</a:t>
          </a:r>
          <a:r>
            <a:rPr lang="ru-RU" sz="1800" dirty="0" err="1" smtClean="0"/>
            <a:t>Online</a:t>
          </a:r>
          <a:r>
            <a:rPr lang="ru-RU" sz="1800" dirty="0" smtClean="0"/>
            <a:t> МИГ платформа  </a:t>
          </a:r>
        </a:p>
        <a:p>
          <a:r>
            <a:rPr lang="ru-RU" sz="1800" dirty="0" smtClean="0"/>
            <a:t>-Мотивационный </a:t>
          </a:r>
          <a:r>
            <a:rPr lang="ru-RU" sz="1800" dirty="0" err="1" smtClean="0"/>
            <a:t>МедиаЛаб</a:t>
          </a:r>
          <a:r>
            <a:rPr lang="ru-RU" sz="1800" dirty="0" smtClean="0"/>
            <a:t> для учителей</a:t>
          </a:r>
        </a:p>
        <a:p>
          <a:r>
            <a:rPr lang="ru-RU" sz="1800" dirty="0" smtClean="0"/>
            <a:t>-Летние </a:t>
          </a:r>
          <a:r>
            <a:rPr lang="ru-RU" sz="1800" dirty="0" err="1" smtClean="0"/>
            <a:t>Медиа</a:t>
          </a:r>
          <a:r>
            <a:rPr lang="ru-RU" sz="1800" dirty="0" smtClean="0"/>
            <a:t> Лагеря</a:t>
          </a:r>
        </a:p>
        <a:p>
          <a:r>
            <a:rPr lang="ru-RU" sz="1800" dirty="0" smtClean="0"/>
            <a:t>-Форумы для учеников </a:t>
          </a:r>
          <a:endParaRPr lang="ru-RU" sz="1800" dirty="0"/>
        </a:p>
      </dgm:t>
    </dgm:pt>
    <dgm:pt modelId="{388D7F83-DE40-4ED4-ABDA-CAA3B3D0DB8C}" type="parTrans" cxnId="{FE1F0267-1E0F-469D-AED5-79A683E14A19}">
      <dgm:prSet/>
      <dgm:spPr/>
      <dgm:t>
        <a:bodyPr/>
        <a:lstStyle/>
        <a:p>
          <a:endParaRPr lang="ru-RU"/>
        </a:p>
      </dgm:t>
    </dgm:pt>
    <dgm:pt modelId="{FB6B78DA-C0F9-44EF-8486-7A7DCFBD696B}" type="sibTrans" cxnId="{FE1F0267-1E0F-469D-AED5-79A683E14A19}">
      <dgm:prSet/>
      <dgm:spPr/>
      <dgm:t>
        <a:bodyPr/>
        <a:lstStyle/>
        <a:p>
          <a:endParaRPr lang="ru-RU"/>
        </a:p>
      </dgm:t>
    </dgm:pt>
    <dgm:pt modelId="{FDC56EBB-A432-4A93-925B-246DFDD1639F}">
      <dgm:prSet phldrT="[Текст]" custT="1"/>
      <dgm:spPr/>
      <dgm:t>
        <a:bodyPr/>
        <a:lstStyle/>
        <a:p>
          <a:r>
            <a:rPr lang="ru-RU" sz="2400" dirty="0" smtClean="0"/>
            <a:t>Развитие практических навыков критического мышления  у школьников</a:t>
          </a:r>
          <a:endParaRPr lang="ru-RU" sz="2400" dirty="0"/>
        </a:p>
      </dgm:t>
    </dgm:pt>
    <dgm:pt modelId="{B33B3566-383A-416E-9F1E-2703FDBBBC71}" type="parTrans" cxnId="{49D6FBB4-93B6-43B7-BB7E-D38A246D25D9}">
      <dgm:prSet/>
      <dgm:spPr/>
      <dgm:t>
        <a:bodyPr/>
        <a:lstStyle/>
        <a:p>
          <a:endParaRPr lang="ru-RU"/>
        </a:p>
      </dgm:t>
    </dgm:pt>
    <dgm:pt modelId="{59D624E8-E9C5-4647-A446-0056192AEC46}" type="sibTrans" cxnId="{49D6FBB4-93B6-43B7-BB7E-D38A246D25D9}">
      <dgm:prSet/>
      <dgm:spPr/>
      <dgm:t>
        <a:bodyPr/>
        <a:lstStyle/>
        <a:p>
          <a:endParaRPr lang="ru-RU"/>
        </a:p>
      </dgm:t>
    </dgm:pt>
    <dgm:pt modelId="{3CC5B114-C714-4CAF-8564-37F6CD853F83}" type="pres">
      <dgm:prSet presAssocID="{AC9EE547-BFCC-408B-9196-BB3B5EBB3187}" presName="Name0" presStyleCnt="0">
        <dgm:presLayoutVars>
          <dgm:dir/>
          <dgm:resizeHandles val="exact"/>
        </dgm:presLayoutVars>
      </dgm:prSet>
      <dgm:spPr/>
    </dgm:pt>
    <dgm:pt modelId="{055E1811-2F93-4969-9B0A-95E5591D2D12}" type="pres">
      <dgm:prSet presAssocID="{7CB62A0B-D099-4DFB-B79D-F754DB2E3F73}" presName="node" presStyleLbl="node1" presStyleIdx="0" presStyleCnt="3" custScaleY="199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46220-6CF7-4435-AD7C-FA6D5C39CAA1}" type="pres">
      <dgm:prSet presAssocID="{24170227-C643-4DBF-B467-724A2A270336}" presName="sibTrans" presStyleLbl="sibTrans2D1" presStyleIdx="0" presStyleCnt="2"/>
      <dgm:spPr/>
      <dgm:t>
        <a:bodyPr/>
        <a:lstStyle/>
        <a:p>
          <a:endParaRPr lang="ru-RU"/>
        </a:p>
      </dgm:t>
    </dgm:pt>
    <dgm:pt modelId="{9724301E-EB36-4961-9202-42D119787446}" type="pres">
      <dgm:prSet presAssocID="{24170227-C643-4DBF-B467-724A2A270336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A56A7124-F592-4BCF-A90B-3884C338F671}" type="pres">
      <dgm:prSet presAssocID="{B1412EFA-7484-476A-8221-1D3831119EA0}" presName="node" presStyleLbl="node1" presStyleIdx="1" presStyleCnt="3" custScaleY="199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9E92EE-F5E7-4AB9-A66A-FC95EBE16103}" type="pres">
      <dgm:prSet presAssocID="{FB6B78DA-C0F9-44EF-8486-7A7DCFBD696B}" presName="sibTrans" presStyleLbl="sibTrans2D1" presStyleIdx="1" presStyleCnt="2"/>
      <dgm:spPr/>
      <dgm:t>
        <a:bodyPr/>
        <a:lstStyle/>
        <a:p>
          <a:endParaRPr lang="ru-RU"/>
        </a:p>
      </dgm:t>
    </dgm:pt>
    <dgm:pt modelId="{F906B2E9-277D-4EC1-A0F9-CA362C62FA38}" type="pres">
      <dgm:prSet presAssocID="{FB6B78DA-C0F9-44EF-8486-7A7DCFBD696B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89E866E3-913B-4F0D-8A5F-CE4404A9F9D2}" type="pres">
      <dgm:prSet presAssocID="{FDC56EBB-A432-4A93-925B-246DFDD1639F}" presName="node" presStyleLbl="node1" presStyleIdx="2" presStyleCnt="3" custScaleY="199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9980AF-070D-4687-9540-99F54208AC8C}" type="presOf" srcId="{FB6B78DA-C0F9-44EF-8486-7A7DCFBD696B}" destId="{659E92EE-F5E7-4AB9-A66A-FC95EBE16103}" srcOrd="0" destOrd="0" presId="urn:microsoft.com/office/officeart/2005/8/layout/process1"/>
    <dgm:cxn modelId="{30E90072-B29E-46F7-9295-4A76AF591CDC}" type="presOf" srcId="{24170227-C643-4DBF-B467-724A2A270336}" destId="{B0246220-6CF7-4435-AD7C-FA6D5C39CAA1}" srcOrd="0" destOrd="0" presId="urn:microsoft.com/office/officeart/2005/8/layout/process1"/>
    <dgm:cxn modelId="{65953CE0-6A6B-45EA-96A3-773DB9A3A33F}" type="presOf" srcId="{AC9EE547-BFCC-408B-9196-BB3B5EBB3187}" destId="{3CC5B114-C714-4CAF-8564-37F6CD853F83}" srcOrd="0" destOrd="0" presId="urn:microsoft.com/office/officeart/2005/8/layout/process1"/>
    <dgm:cxn modelId="{C1EF4714-EF76-4D6A-9E10-819961B9856D}" type="presOf" srcId="{B1412EFA-7484-476A-8221-1D3831119EA0}" destId="{A56A7124-F592-4BCF-A90B-3884C338F671}" srcOrd="0" destOrd="0" presId="urn:microsoft.com/office/officeart/2005/8/layout/process1"/>
    <dgm:cxn modelId="{CF4313CB-13FA-45B0-9A06-F2E9872E801E}" type="presOf" srcId="{FB6B78DA-C0F9-44EF-8486-7A7DCFBD696B}" destId="{F906B2E9-277D-4EC1-A0F9-CA362C62FA38}" srcOrd="1" destOrd="0" presId="urn:microsoft.com/office/officeart/2005/8/layout/process1"/>
    <dgm:cxn modelId="{59E60302-DB11-478F-8622-A2B50C7AC354}" srcId="{AC9EE547-BFCC-408B-9196-BB3B5EBB3187}" destId="{7CB62A0B-D099-4DFB-B79D-F754DB2E3F73}" srcOrd="0" destOrd="0" parTransId="{07604909-D340-4635-92D8-CB2E04C15EFD}" sibTransId="{24170227-C643-4DBF-B467-724A2A270336}"/>
    <dgm:cxn modelId="{9C005D5A-EB9D-45BC-A14D-C86308C3E952}" type="presOf" srcId="{7CB62A0B-D099-4DFB-B79D-F754DB2E3F73}" destId="{055E1811-2F93-4969-9B0A-95E5591D2D12}" srcOrd="0" destOrd="0" presId="urn:microsoft.com/office/officeart/2005/8/layout/process1"/>
    <dgm:cxn modelId="{49D6FBB4-93B6-43B7-BB7E-D38A246D25D9}" srcId="{AC9EE547-BFCC-408B-9196-BB3B5EBB3187}" destId="{FDC56EBB-A432-4A93-925B-246DFDD1639F}" srcOrd="2" destOrd="0" parTransId="{B33B3566-383A-416E-9F1E-2703FDBBBC71}" sibTransId="{59D624E8-E9C5-4647-A446-0056192AEC46}"/>
    <dgm:cxn modelId="{FE1F0267-1E0F-469D-AED5-79A683E14A19}" srcId="{AC9EE547-BFCC-408B-9196-BB3B5EBB3187}" destId="{B1412EFA-7484-476A-8221-1D3831119EA0}" srcOrd="1" destOrd="0" parTransId="{388D7F83-DE40-4ED4-ABDA-CAA3B3D0DB8C}" sibTransId="{FB6B78DA-C0F9-44EF-8486-7A7DCFBD696B}"/>
    <dgm:cxn modelId="{16F5081A-E30F-4C53-93D6-5E3463A8BAC5}" type="presOf" srcId="{24170227-C643-4DBF-B467-724A2A270336}" destId="{9724301E-EB36-4961-9202-42D119787446}" srcOrd="1" destOrd="0" presId="urn:microsoft.com/office/officeart/2005/8/layout/process1"/>
    <dgm:cxn modelId="{63057B70-9BA5-40D5-AA0F-E65EEDB37C38}" type="presOf" srcId="{FDC56EBB-A432-4A93-925B-246DFDD1639F}" destId="{89E866E3-913B-4F0D-8A5F-CE4404A9F9D2}" srcOrd="0" destOrd="0" presId="urn:microsoft.com/office/officeart/2005/8/layout/process1"/>
    <dgm:cxn modelId="{DFD1A842-7593-4E3D-897D-94D9DE378E96}" type="presParOf" srcId="{3CC5B114-C714-4CAF-8564-37F6CD853F83}" destId="{055E1811-2F93-4969-9B0A-95E5591D2D12}" srcOrd="0" destOrd="0" presId="urn:microsoft.com/office/officeart/2005/8/layout/process1"/>
    <dgm:cxn modelId="{A6F636FE-49BF-434E-85FF-A67F8BFF55EE}" type="presParOf" srcId="{3CC5B114-C714-4CAF-8564-37F6CD853F83}" destId="{B0246220-6CF7-4435-AD7C-FA6D5C39CAA1}" srcOrd="1" destOrd="0" presId="urn:microsoft.com/office/officeart/2005/8/layout/process1"/>
    <dgm:cxn modelId="{E36DBDA3-7686-4039-8F9B-DB2AF4739812}" type="presParOf" srcId="{B0246220-6CF7-4435-AD7C-FA6D5C39CAA1}" destId="{9724301E-EB36-4961-9202-42D119787446}" srcOrd="0" destOrd="0" presId="urn:microsoft.com/office/officeart/2005/8/layout/process1"/>
    <dgm:cxn modelId="{B6CD192F-66E6-4135-B52F-60BAA7D9F66E}" type="presParOf" srcId="{3CC5B114-C714-4CAF-8564-37F6CD853F83}" destId="{A56A7124-F592-4BCF-A90B-3884C338F671}" srcOrd="2" destOrd="0" presId="urn:microsoft.com/office/officeart/2005/8/layout/process1"/>
    <dgm:cxn modelId="{D5682099-B864-4940-BC96-A7B3A4FB60DA}" type="presParOf" srcId="{3CC5B114-C714-4CAF-8564-37F6CD853F83}" destId="{659E92EE-F5E7-4AB9-A66A-FC95EBE16103}" srcOrd="3" destOrd="0" presId="urn:microsoft.com/office/officeart/2005/8/layout/process1"/>
    <dgm:cxn modelId="{101F51DF-318B-4216-A5E5-000A15412AD5}" type="presParOf" srcId="{659E92EE-F5E7-4AB9-A66A-FC95EBE16103}" destId="{F906B2E9-277D-4EC1-A0F9-CA362C62FA38}" srcOrd="0" destOrd="0" presId="urn:microsoft.com/office/officeart/2005/8/layout/process1"/>
    <dgm:cxn modelId="{45D4F6BE-0614-45E9-AA81-7AC2B1CFA6E9}" type="presParOf" srcId="{3CC5B114-C714-4CAF-8564-37F6CD853F83}" destId="{89E866E3-913B-4F0D-8A5F-CE4404A9F9D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313455-235B-4342-B9FF-C09A5D3C06CA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49D3C3-D9F9-4F4C-A4FB-8EA6FE9EDC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066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55026-06A9-43AD-B967-DBAF4A4A2DB0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55026-06A9-43AD-B967-DBAF4A4A2DB0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55026-06A9-43AD-B967-DBAF4A4A2DB0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E8BD4-6105-412F-A9C0-0C26D36C6F75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E61A3-8AFD-4125-A18F-2F62BFCE6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diasabak.org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.png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://www.msc.kg/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www.mediasabak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aiperik.msc@gmail.com" TargetMode="External"/><Relationship Id="rId5" Type="http://schemas.openxmlformats.org/officeDocument/2006/relationships/hyperlink" Target="http://www.instagram.com/mediasabak" TargetMode="External"/><Relationship Id="rId4" Type="http://schemas.openxmlformats.org/officeDocument/2006/relationships/hyperlink" Target="http://www.facebook.com/msc.k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072074"/>
            <a:ext cx="6400800" cy="56672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Фонд «Центр поддержки СМИ»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b="1" dirty="0" smtClean="0">
                <a:latin typeface="+mn-lt"/>
              </a:rPr>
              <a:t>МИГ в Кыргызстане</a:t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pic>
        <p:nvPicPr>
          <p:cNvPr id="6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2" cstate="print"/>
          <a:srcRect b="46665"/>
          <a:stretch>
            <a:fillRect/>
          </a:stretch>
        </p:blipFill>
        <p:spPr bwMode="auto">
          <a:xfrm>
            <a:off x="7988695" y="5929330"/>
            <a:ext cx="1155305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D:\Documents\Education\Media Literacy\MLC_архив\Media Literacy_2012_2\Фото_ML_2\Новая папка\IMG_8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286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8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4810" y="214290"/>
            <a:ext cx="4643438" cy="2959071"/>
          </a:xfrm>
          <a:prstGeom prst="rect">
            <a:avLst/>
          </a:prstGeom>
        </p:spPr>
      </p:pic>
      <p:pic>
        <p:nvPicPr>
          <p:cNvPr id="6" name="Рисунок 5" descr="_MG_17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286124"/>
            <a:ext cx="5000628" cy="3333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2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214290"/>
            <a:ext cx="3571900" cy="2381266"/>
          </a:xfrm>
          <a:prstGeom prst="rect">
            <a:avLst/>
          </a:prstGeom>
        </p:spPr>
      </p:pic>
      <p:pic>
        <p:nvPicPr>
          <p:cNvPr id="5" name="Рисунок 4" descr="IMG_22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14290"/>
            <a:ext cx="3466878" cy="2357454"/>
          </a:xfrm>
          <a:prstGeom prst="rect">
            <a:avLst/>
          </a:prstGeom>
        </p:spPr>
      </p:pic>
      <p:pic>
        <p:nvPicPr>
          <p:cNvPr id="6" name="Рисунок 5" descr="IMG_23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2643182"/>
            <a:ext cx="6000792" cy="4000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https://www.youtube.com/watch?v=9Dq-v1QIK04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071670" y="1714488"/>
            <a:ext cx="5429288" cy="321471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dirty="0" smtClean="0"/>
              <a:t>Что такое </a:t>
            </a:r>
          </a:p>
          <a:p>
            <a:pPr algn="ctr"/>
            <a:r>
              <a:rPr lang="ru-RU" sz="6600" dirty="0" smtClean="0"/>
              <a:t>МИГ 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Проекты фонда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Студия практической журналистики, 2014-2016</a:t>
            </a:r>
          </a:p>
          <a:p>
            <a:r>
              <a:rPr lang="en-US" dirty="0"/>
              <a:t>Media Literacy </a:t>
            </a:r>
            <a:r>
              <a:rPr lang="en-US" dirty="0" smtClean="0"/>
              <a:t>Course</a:t>
            </a:r>
            <a:r>
              <a:rPr lang="ru-RU" dirty="0" smtClean="0"/>
              <a:t>, с 2012</a:t>
            </a:r>
          </a:p>
          <a:p>
            <a:r>
              <a:rPr lang="ru-RU" dirty="0" smtClean="0"/>
              <a:t>Курс по </a:t>
            </a:r>
            <a:r>
              <a:rPr lang="ru-RU" dirty="0" err="1" smtClean="0"/>
              <a:t>креативному</a:t>
            </a:r>
            <a:r>
              <a:rPr lang="ru-RU" dirty="0" smtClean="0"/>
              <a:t> письму «Как писать так, чтоб тебя читали»</a:t>
            </a:r>
          </a:p>
          <a:p>
            <a:r>
              <a:rPr lang="ru-RU" dirty="0" smtClean="0"/>
              <a:t>Уроки по МИГ: разработка, пилотирование, внедрение </a:t>
            </a:r>
          </a:p>
          <a:p>
            <a:r>
              <a:rPr lang="en-US" dirty="0" smtClean="0">
                <a:hlinkClick r:id="rId2"/>
              </a:rPr>
              <a:t>www.mediasabak.org</a:t>
            </a:r>
            <a:endParaRPr lang="en-US" dirty="0" smtClean="0"/>
          </a:p>
          <a:p>
            <a:r>
              <a:rPr lang="ru-RU" dirty="0" err="1" smtClean="0"/>
              <a:t>Медиа</a:t>
            </a:r>
            <a:r>
              <a:rPr lang="ru-RU" dirty="0" smtClean="0"/>
              <a:t> уголки </a:t>
            </a:r>
          </a:p>
          <a:p>
            <a:r>
              <a:rPr lang="ru-RU" dirty="0" err="1" smtClean="0"/>
              <a:t>Медиа</a:t>
            </a:r>
            <a:r>
              <a:rPr lang="ru-RU" dirty="0" smtClean="0"/>
              <a:t> лагеря </a:t>
            </a:r>
          </a:p>
          <a:p>
            <a:r>
              <a:rPr lang="ru-RU" dirty="0" err="1" smtClean="0"/>
              <a:t>МедиаЛаб</a:t>
            </a:r>
            <a:r>
              <a:rPr lang="ru-RU" dirty="0" smtClean="0"/>
              <a:t> для учителей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2428868"/>
            <a:ext cx="75724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https://www.youtube.com/watch?v=9Dq-v1QIK04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2018\Cover\mediasabak-logo-ru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85728"/>
            <a:ext cx="5000660" cy="5950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Партнеры проекта</a:t>
            </a:r>
            <a:endParaRPr lang="ru-RU" b="1" dirty="0"/>
          </a:p>
        </p:txBody>
      </p:sp>
      <p:pic>
        <p:nvPicPr>
          <p:cNvPr id="4" name="Содержимое 3" descr="logoцйцу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1357298"/>
            <a:ext cx="6123729" cy="2714644"/>
          </a:xfrm>
          <a:prstGeom prst="rect">
            <a:avLst/>
          </a:prstGeom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1142976" y="3786190"/>
            <a:ext cx="6786610" cy="2125659"/>
          </a:xfrm>
          <a:prstGeom prst="rect">
            <a:avLst/>
          </a:prstGeom>
        </p:spPr>
        <p:txBody>
          <a:bodyPr vert="horz" lIns="91440" tIns="45720" rIns="91440" bIns="45720" numCol="2" rtlCol="0">
            <a:normAutofit fontScale="92500" lnSpcReduction="10000"/>
          </a:bodyPr>
          <a:lstStyle/>
          <a:p>
            <a:pPr marL="342900" lvl="0" indent="-342900">
              <a:spcBef>
                <a:spcPct val="20000"/>
              </a:spcBef>
            </a:pPr>
            <a:endParaRPr lang="en-US" sz="3200" dirty="0" smtClean="0"/>
          </a:p>
          <a:p>
            <a:pPr marL="342900" lvl="0" indent="-342900" algn="ctr">
              <a:spcBef>
                <a:spcPct val="20000"/>
              </a:spcBef>
            </a:pPr>
            <a:r>
              <a:rPr lang="ru-RU" sz="3200" dirty="0" err="1" smtClean="0"/>
              <a:t>Кыргызская</a:t>
            </a:r>
            <a:r>
              <a:rPr lang="ru-RU" sz="3200" dirty="0" smtClean="0"/>
              <a:t>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3200" dirty="0" smtClean="0"/>
              <a:t>Академия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3200" dirty="0" smtClean="0"/>
              <a:t>Образования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en-US" sz="3200" dirty="0" smtClean="0"/>
              <a:t>         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en-US" sz="3200" dirty="0" smtClean="0"/>
              <a:t>   </a:t>
            </a:r>
            <a:r>
              <a:rPr lang="ru-RU" sz="3200" dirty="0" smtClean="0"/>
              <a:t>Министерство Образования и Науки КР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3000372"/>
            <a:ext cx="58694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Уроки по МИГ для 9-11 классов </a:t>
            </a:r>
          </a:p>
        </p:txBody>
      </p:sp>
      <p:sp>
        <p:nvSpPr>
          <p:cNvPr id="7" name="object 2"/>
          <p:cNvSpPr/>
          <p:nvPr/>
        </p:nvSpPr>
        <p:spPr>
          <a:xfrm>
            <a:off x="6764020" y="0"/>
            <a:ext cx="2379980" cy="6858000"/>
          </a:xfrm>
          <a:custGeom>
            <a:avLst/>
            <a:gdLst/>
            <a:ahLst/>
            <a:cxnLst/>
            <a:rect l="l" t="t" r="r" b="b"/>
            <a:pathLst>
              <a:path w="2379979" h="6172200">
                <a:moveTo>
                  <a:pt x="2379725" y="1450975"/>
                </a:moveTo>
                <a:lnTo>
                  <a:pt x="1755902" y="1450975"/>
                </a:lnTo>
                <a:lnTo>
                  <a:pt x="1755902" y="6172199"/>
                </a:lnTo>
                <a:lnTo>
                  <a:pt x="2379725" y="6172199"/>
                </a:lnTo>
                <a:lnTo>
                  <a:pt x="2379725" y="1450975"/>
                </a:lnTo>
                <a:close/>
              </a:path>
              <a:path w="2379979" h="6172200">
                <a:moveTo>
                  <a:pt x="2379725" y="0"/>
                </a:moveTo>
                <a:lnTo>
                  <a:pt x="1726537" y="0"/>
                </a:lnTo>
                <a:lnTo>
                  <a:pt x="1725285" y="1806"/>
                </a:lnTo>
                <a:lnTo>
                  <a:pt x="1696695" y="41306"/>
                </a:lnTo>
                <a:lnTo>
                  <a:pt x="1667174" y="80421"/>
                </a:lnTo>
                <a:lnTo>
                  <a:pt x="1636722" y="119150"/>
                </a:lnTo>
                <a:lnTo>
                  <a:pt x="1605338" y="157494"/>
                </a:lnTo>
                <a:lnTo>
                  <a:pt x="1573023" y="195452"/>
                </a:lnTo>
                <a:lnTo>
                  <a:pt x="1539776" y="233024"/>
                </a:lnTo>
                <a:lnTo>
                  <a:pt x="1505598" y="270210"/>
                </a:lnTo>
                <a:lnTo>
                  <a:pt x="1470488" y="307010"/>
                </a:lnTo>
                <a:lnTo>
                  <a:pt x="1434447" y="343424"/>
                </a:lnTo>
                <a:lnTo>
                  <a:pt x="1397475" y="379452"/>
                </a:lnTo>
                <a:lnTo>
                  <a:pt x="1359571" y="415093"/>
                </a:lnTo>
                <a:lnTo>
                  <a:pt x="1320736" y="450348"/>
                </a:lnTo>
                <a:lnTo>
                  <a:pt x="1280969" y="485216"/>
                </a:lnTo>
                <a:lnTo>
                  <a:pt x="1240271" y="519698"/>
                </a:lnTo>
                <a:lnTo>
                  <a:pt x="1198642" y="553793"/>
                </a:lnTo>
                <a:lnTo>
                  <a:pt x="1156080" y="587501"/>
                </a:lnTo>
                <a:lnTo>
                  <a:pt x="1108211" y="624437"/>
                </a:lnTo>
                <a:lnTo>
                  <a:pt x="1060614" y="660448"/>
                </a:lnTo>
                <a:lnTo>
                  <a:pt x="1013290" y="695537"/>
                </a:lnTo>
                <a:lnTo>
                  <a:pt x="966238" y="729702"/>
                </a:lnTo>
                <a:lnTo>
                  <a:pt x="919459" y="762945"/>
                </a:lnTo>
                <a:lnTo>
                  <a:pt x="872953" y="795264"/>
                </a:lnTo>
                <a:lnTo>
                  <a:pt x="826719" y="826660"/>
                </a:lnTo>
                <a:lnTo>
                  <a:pt x="780758" y="857132"/>
                </a:lnTo>
                <a:lnTo>
                  <a:pt x="735069" y="886682"/>
                </a:lnTo>
                <a:lnTo>
                  <a:pt x="689653" y="915308"/>
                </a:lnTo>
                <a:lnTo>
                  <a:pt x="644508" y="943011"/>
                </a:lnTo>
                <a:lnTo>
                  <a:pt x="599637" y="969791"/>
                </a:lnTo>
                <a:lnTo>
                  <a:pt x="555037" y="995648"/>
                </a:lnTo>
                <a:lnTo>
                  <a:pt x="510710" y="1020581"/>
                </a:lnTo>
                <a:lnTo>
                  <a:pt x="466655" y="1044592"/>
                </a:lnTo>
                <a:lnTo>
                  <a:pt x="422872" y="1067679"/>
                </a:lnTo>
                <a:lnTo>
                  <a:pt x="379361" y="1089843"/>
                </a:lnTo>
                <a:lnTo>
                  <a:pt x="336122" y="1111083"/>
                </a:lnTo>
                <a:lnTo>
                  <a:pt x="293155" y="1131401"/>
                </a:lnTo>
                <a:lnTo>
                  <a:pt x="250460" y="1150795"/>
                </a:lnTo>
                <a:lnTo>
                  <a:pt x="208037" y="1169267"/>
                </a:lnTo>
                <a:lnTo>
                  <a:pt x="165886" y="1186814"/>
                </a:lnTo>
                <a:lnTo>
                  <a:pt x="124007" y="1203439"/>
                </a:lnTo>
                <a:lnTo>
                  <a:pt x="82399" y="1219141"/>
                </a:lnTo>
                <a:lnTo>
                  <a:pt x="41064" y="1233919"/>
                </a:lnTo>
                <a:lnTo>
                  <a:pt x="0" y="1247775"/>
                </a:lnTo>
                <a:lnTo>
                  <a:pt x="0" y="2481199"/>
                </a:lnTo>
                <a:lnTo>
                  <a:pt x="49157" y="2464702"/>
                </a:lnTo>
                <a:lnTo>
                  <a:pt x="97998" y="2447774"/>
                </a:lnTo>
                <a:lnTo>
                  <a:pt x="146523" y="2430414"/>
                </a:lnTo>
                <a:lnTo>
                  <a:pt x="194730" y="2412623"/>
                </a:lnTo>
                <a:lnTo>
                  <a:pt x="242621" y="2394400"/>
                </a:lnTo>
                <a:lnTo>
                  <a:pt x="290194" y="2375746"/>
                </a:lnTo>
                <a:lnTo>
                  <a:pt x="337452" y="2356660"/>
                </a:lnTo>
                <a:lnTo>
                  <a:pt x="384392" y="2337143"/>
                </a:lnTo>
                <a:lnTo>
                  <a:pt x="431016" y="2317194"/>
                </a:lnTo>
                <a:lnTo>
                  <a:pt x="477323" y="2296814"/>
                </a:lnTo>
                <a:lnTo>
                  <a:pt x="523313" y="2276002"/>
                </a:lnTo>
                <a:lnTo>
                  <a:pt x="568987" y="2254758"/>
                </a:lnTo>
                <a:lnTo>
                  <a:pt x="614345" y="2233083"/>
                </a:lnTo>
                <a:lnTo>
                  <a:pt x="659385" y="2210976"/>
                </a:lnTo>
                <a:lnTo>
                  <a:pt x="704109" y="2188438"/>
                </a:lnTo>
                <a:lnTo>
                  <a:pt x="748517" y="2165468"/>
                </a:lnTo>
                <a:lnTo>
                  <a:pt x="792608" y="2142067"/>
                </a:lnTo>
                <a:lnTo>
                  <a:pt x="836383" y="2118234"/>
                </a:lnTo>
                <a:lnTo>
                  <a:pt x="879841" y="2093970"/>
                </a:lnTo>
                <a:lnTo>
                  <a:pt x="922983" y="2069274"/>
                </a:lnTo>
                <a:lnTo>
                  <a:pt x="965808" y="2044147"/>
                </a:lnTo>
                <a:lnTo>
                  <a:pt x="1008317" y="2018588"/>
                </a:lnTo>
                <a:lnTo>
                  <a:pt x="1050510" y="1992597"/>
                </a:lnTo>
                <a:lnTo>
                  <a:pt x="1092386" y="1966175"/>
                </a:lnTo>
                <a:lnTo>
                  <a:pt x="1133946" y="1939322"/>
                </a:lnTo>
                <a:lnTo>
                  <a:pt x="1175189" y="1912037"/>
                </a:lnTo>
                <a:lnTo>
                  <a:pt x="1216117" y="1884320"/>
                </a:lnTo>
                <a:lnTo>
                  <a:pt x="1256728" y="1856172"/>
                </a:lnTo>
                <a:lnTo>
                  <a:pt x="1297022" y="1827592"/>
                </a:lnTo>
                <a:lnTo>
                  <a:pt x="1337001" y="1798581"/>
                </a:lnTo>
                <a:lnTo>
                  <a:pt x="1376663" y="1769138"/>
                </a:lnTo>
                <a:lnTo>
                  <a:pt x="1416010" y="1739263"/>
                </a:lnTo>
                <a:lnTo>
                  <a:pt x="1455040" y="1708958"/>
                </a:lnTo>
                <a:lnTo>
                  <a:pt x="1493754" y="1678220"/>
                </a:lnTo>
                <a:lnTo>
                  <a:pt x="1532151" y="1647051"/>
                </a:lnTo>
                <a:lnTo>
                  <a:pt x="1570233" y="1615450"/>
                </a:lnTo>
                <a:lnTo>
                  <a:pt x="1607999" y="1583418"/>
                </a:lnTo>
                <a:lnTo>
                  <a:pt x="1645449" y="1550955"/>
                </a:lnTo>
                <a:lnTo>
                  <a:pt x="1682582" y="1518060"/>
                </a:lnTo>
                <a:lnTo>
                  <a:pt x="1719400" y="1484733"/>
                </a:lnTo>
                <a:lnTo>
                  <a:pt x="1755902" y="1450975"/>
                </a:lnTo>
                <a:lnTo>
                  <a:pt x="2379725" y="1450975"/>
                </a:lnTo>
                <a:lnTo>
                  <a:pt x="2379725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934" t="12122" r="26846" b="9084"/>
          <a:stretch>
            <a:fillRect/>
          </a:stretch>
        </p:blipFill>
        <p:spPr bwMode="auto">
          <a:xfrm>
            <a:off x="500034" y="357166"/>
            <a:ext cx="8262080" cy="5885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AutoShape 3"/>
          <p:cNvSpPr>
            <a:spLocks noChangeArrowheads="1"/>
          </p:cNvSpPr>
          <p:nvPr/>
        </p:nvSpPr>
        <p:spPr bwMode="gray">
          <a:xfrm>
            <a:off x="2916238" y="3078163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gray">
          <a:xfrm>
            <a:off x="5651500" y="3078163"/>
            <a:ext cx="504825" cy="576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9157" name="Oval 5"/>
          <p:cNvSpPr>
            <a:spLocks noChangeArrowheads="1"/>
          </p:cNvSpPr>
          <p:nvPr/>
        </p:nvSpPr>
        <p:spPr bwMode="gray">
          <a:xfrm>
            <a:off x="6227763" y="22860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58" name="Oval 6"/>
          <p:cNvSpPr>
            <a:spLocks noChangeArrowheads="1"/>
          </p:cNvSpPr>
          <p:nvPr/>
        </p:nvSpPr>
        <p:spPr bwMode="gray">
          <a:xfrm>
            <a:off x="6227763" y="2286000"/>
            <a:ext cx="2160587" cy="2160588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59" name="Oval 7"/>
          <p:cNvSpPr>
            <a:spLocks noChangeArrowheads="1"/>
          </p:cNvSpPr>
          <p:nvPr/>
        </p:nvSpPr>
        <p:spPr bwMode="gray">
          <a:xfrm>
            <a:off x="6369050" y="2427288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gray">
          <a:xfrm>
            <a:off x="6400800" y="2438400"/>
            <a:ext cx="1878013" cy="18780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gray">
          <a:xfrm>
            <a:off x="6470650" y="252095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62" name="Oval 10"/>
          <p:cNvSpPr>
            <a:spLocks noChangeArrowheads="1"/>
          </p:cNvSpPr>
          <p:nvPr/>
        </p:nvSpPr>
        <p:spPr bwMode="gray">
          <a:xfrm>
            <a:off x="755650" y="22796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63" name="Oval 11"/>
          <p:cNvSpPr>
            <a:spLocks noChangeArrowheads="1"/>
          </p:cNvSpPr>
          <p:nvPr/>
        </p:nvSpPr>
        <p:spPr bwMode="gray">
          <a:xfrm>
            <a:off x="755650" y="227965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folHlink">
                  <a:alpha val="32001"/>
                </a:schemeClr>
              </a:gs>
              <a:gs pos="100000">
                <a:schemeClr val="fol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64" name="Oval 12"/>
          <p:cNvSpPr>
            <a:spLocks noChangeArrowheads="1"/>
          </p:cNvSpPr>
          <p:nvPr/>
        </p:nvSpPr>
        <p:spPr bwMode="gray">
          <a:xfrm>
            <a:off x="896938" y="242093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65" name="Oval 13"/>
          <p:cNvSpPr>
            <a:spLocks noChangeArrowheads="1"/>
          </p:cNvSpPr>
          <p:nvPr/>
        </p:nvSpPr>
        <p:spPr bwMode="gray">
          <a:xfrm>
            <a:off x="898525" y="242411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66" name="Oval 14"/>
          <p:cNvSpPr>
            <a:spLocks noChangeArrowheads="1"/>
          </p:cNvSpPr>
          <p:nvPr/>
        </p:nvSpPr>
        <p:spPr bwMode="gray">
          <a:xfrm>
            <a:off x="990600" y="251460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017588" y="2540000"/>
            <a:ext cx="1636712" cy="1636713"/>
            <a:chOff x="4166" y="1706"/>
            <a:chExt cx="1252" cy="1252"/>
          </a:xfrm>
        </p:grpSpPr>
        <p:sp>
          <p:nvSpPr>
            <p:cNvPr id="49168" name="Oval 1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9172" name="Oval 20"/>
          <p:cNvSpPr>
            <a:spLocks noChangeArrowheads="1"/>
          </p:cNvSpPr>
          <p:nvPr/>
        </p:nvSpPr>
        <p:spPr bwMode="gray">
          <a:xfrm>
            <a:off x="3492500" y="22860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73" name="Oval 21"/>
          <p:cNvSpPr>
            <a:spLocks noChangeArrowheads="1"/>
          </p:cNvSpPr>
          <p:nvPr/>
        </p:nvSpPr>
        <p:spPr bwMode="gray">
          <a:xfrm>
            <a:off x="3492500" y="2286000"/>
            <a:ext cx="2160588" cy="2160588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74" name="Oval 22"/>
          <p:cNvSpPr>
            <a:spLocks noChangeArrowheads="1"/>
          </p:cNvSpPr>
          <p:nvPr/>
        </p:nvSpPr>
        <p:spPr bwMode="gray">
          <a:xfrm>
            <a:off x="3633788" y="2427288"/>
            <a:ext cx="1878012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75" name="Oval 23"/>
          <p:cNvSpPr>
            <a:spLocks noChangeArrowheads="1"/>
          </p:cNvSpPr>
          <p:nvPr/>
        </p:nvSpPr>
        <p:spPr bwMode="gray">
          <a:xfrm>
            <a:off x="3635375" y="2430463"/>
            <a:ext cx="1878013" cy="18780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49176" name="Oval 24"/>
          <p:cNvSpPr>
            <a:spLocks noChangeArrowheads="1"/>
          </p:cNvSpPr>
          <p:nvPr/>
        </p:nvSpPr>
        <p:spPr bwMode="gray">
          <a:xfrm>
            <a:off x="3727450" y="2520950"/>
            <a:ext cx="1690688" cy="1690688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ru-RU"/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3754438" y="2540000"/>
            <a:ext cx="1636712" cy="1636713"/>
            <a:chOff x="4166" y="1706"/>
            <a:chExt cx="1252" cy="1252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6500813" y="2540000"/>
            <a:ext cx="1636712" cy="1636713"/>
            <a:chOff x="4166" y="1706"/>
            <a:chExt cx="1252" cy="1252"/>
          </a:xfrm>
        </p:grpSpPr>
        <p:sp>
          <p:nvSpPr>
            <p:cNvPr id="49183" name="Oval 31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sp>
        <p:nvSpPr>
          <p:cNvPr id="49187" name="AutoShape 35"/>
          <p:cNvSpPr>
            <a:spLocks noChangeArrowheads="1"/>
          </p:cNvSpPr>
          <p:nvPr/>
        </p:nvSpPr>
        <p:spPr bwMode="gray">
          <a:xfrm>
            <a:off x="857223" y="4572009"/>
            <a:ext cx="2005039" cy="1643074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 smtClean="0">
                <a:latin typeface="Verdana" pitchFamily="34" charset="0"/>
              </a:rPr>
              <a:t>Введение </a:t>
            </a:r>
          </a:p>
          <a:p>
            <a:pPr algn="ctr" eaLnBrk="0" hangingPunct="0"/>
            <a:r>
              <a:rPr lang="ru-RU" dirty="0" smtClean="0">
                <a:latin typeface="Verdana" pitchFamily="34" charset="0"/>
              </a:rPr>
              <a:t>Компетенции </a:t>
            </a:r>
          </a:p>
          <a:p>
            <a:pPr algn="ctr" eaLnBrk="0" hangingPunct="0"/>
            <a:r>
              <a:rPr lang="ru-RU" dirty="0" smtClean="0">
                <a:latin typeface="Verdana" pitchFamily="34" charset="0"/>
              </a:rPr>
              <a:t>учителей и</a:t>
            </a:r>
          </a:p>
          <a:p>
            <a:pPr algn="ctr" eaLnBrk="0" hangingPunct="0"/>
            <a:r>
              <a:rPr lang="ru-RU" dirty="0" smtClean="0">
                <a:latin typeface="Verdana" pitchFamily="34" charset="0"/>
              </a:rPr>
              <a:t> учеников </a:t>
            </a:r>
            <a:endParaRPr lang="en-US" dirty="0">
              <a:latin typeface="Verdana" pitchFamily="34" charset="0"/>
            </a:endParaRPr>
          </a:p>
        </p:txBody>
      </p:sp>
      <p:sp>
        <p:nvSpPr>
          <p:cNvPr id="49188" name="AutoShape 36"/>
          <p:cNvSpPr>
            <a:spLocks noChangeArrowheads="1"/>
          </p:cNvSpPr>
          <p:nvPr/>
        </p:nvSpPr>
        <p:spPr bwMode="gray">
          <a:xfrm>
            <a:off x="3357554" y="4714885"/>
            <a:ext cx="2533660" cy="1714512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1200" dirty="0" err="1" smtClean="0">
                <a:latin typeface="Verdana" pitchFamily="34" charset="0"/>
              </a:rPr>
              <a:t>Медиа</a:t>
            </a:r>
            <a:r>
              <a:rPr lang="ru-RU" sz="1200" dirty="0" smtClean="0">
                <a:latin typeface="Verdana" pitchFamily="34" charset="0"/>
              </a:rPr>
              <a:t> и информация </a:t>
            </a:r>
          </a:p>
          <a:p>
            <a:pPr algn="ctr" eaLnBrk="0" hangingPunct="0"/>
            <a:r>
              <a:rPr lang="ru-RU" sz="1200" dirty="0" smtClean="0">
                <a:latin typeface="Verdana" pitchFamily="34" charset="0"/>
              </a:rPr>
              <a:t>Интернет грамотность </a:t>
            </a:r>
          </a:p>
          <a:p>
            <a:pPr algn="ctr" eaLnBrk="0" hangingPunct="0"/>
            <a:r>
              <a:rPr lang="ru-RU" sz="1200" dirty="0" smtClean="0">
                <a:latin typeface="Verdana" pitchFamily="34" charset="0"/>
              </a:rPr>
              <a:t>Психологический портрет</a:t>
            </a:r>
            <a:endParaRPr lang="en-US" sz="1200" dirty="0">
              <a:latin typeface="Verdana" pitchFamily="34" charset="0"/>
            </a:endParaRPr>
          </a:p>
        </p:txBody>
      </p:sp>
      <p:sp>
        <p:nvSpPr>
          <p:cNvPr id="49189" name="AutoShape 37"/>
          <p:cNvSpPr>
            <a:spLocks noChangeArrowheads="1"/>
          </p:cNvSpPr>
          <p:nvPr/>
        </p:nvSpPr>
        <p:spPr bwMode="gray">
          <a:xfrm>
            <a:off x="6291263" y="4818063"/>
            <a:ext cx="2057400" cy="1397019"/>
          </a:xfrm>
          <a:prstGeom prst="roundRect">
            <a:avLst>
              <a:gd name="adj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 smtClean="0">
                <a:latin typeface="Verdana" pitchFamily="34" charset="0"/>
              </a:rPr>
              <a:t>Практические </a:t>
            </a:r>
          </a:p>
          <a:p>
            <a:pPr algn="ctr" eaLnBrk="0" hangingPunct="0"/>
            <a:r>
              <a:rPr lang="ru-RU" dirty="0" smtClean="0">
                <a:latin typeface="Verdana" pitchFamily="34" charset="0"/>
              </a:rPr>
              <a:t>уроки по МИГ</a:t>
            </a:r>
            <a:endParaRPr lang="en-US" dirty="0">
              <a:latin typeface="Verdana" pitchFamily="34" charset="0"/>
            </a:endParaRPr>
          </a:p>
        </p:txBody>
      </p:sp>
      <p:sp>
        <p:nvSpPr>
          <p:cNvPr id="49190" name="Text Box 38"/>
          <p:cNvSpPr txBox="1">
            <a:spLocks noChangeArrowheads="1"/>
          </p:cNvSpPr>
          <p:nvPr/>
        </p:nvSpPr>
        <p:spPr bwMode="gray">
          <a:xfrm>
            <a:off x="1122932" y="3144838"/>
            <a:ext cx="143238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000000"/>
                </a:solidFill>
              </a:rPr>
              <a:t>I</a:t>
            </a:r>
            <a:r>
              <a:rPr lang="ru-RU" sz="2400" b="1" dirty="0" smtClean="0">
                <a:solidFill>
                  <a:srgbClr val="000000"/>
                </a:solidFill>
              </a:rPr>
              <a:t> раздел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49191" name="Text Box 39"/>
          <p:cNvSpPr txBox="1">
            <a:spLocks noChangeArrowheads="1"/>
          </p:cNvSpPr>
          <p:nvPr/>
        </p:nvSpPr>
        <p:spPr bwMode="gray">
          <a:xfrm>
            <a:off x="3823652" y="3144838"/>
            <a:ext cx="151733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rgbClr val="000000"/>
                </a:solidFill>
              </a:rPr>
              <a:t>II</a:t>
            </a:r>
            <a:r>
              <a:rPr lang="ru-RU" sz="2400" b="1" dirty="0" smtClean="0">
                <a:solidFill>
                  <a:srgbClr val="000000"/>
                </a:solidFill>
              </a:rPr>
              <a:t> раздел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49192" name="Text Box 40"/>
          <p:cNvSpPr txBox="1">
            <a:spLocks noChangeArrowheads="1"/>
          </p:cNvSpPr>
          <p:nvPr/>
        </p:nvSpPr>
        <p:spPr bwMode="gray">
          <a:xfrm>
            <a:off x="6524373" y="3144838"/>
            <a:ext cx="160229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 smtClean="0">
                <a:solidFill>
                  <a:srgbClr val="000000"/>
                </a:solidFill>
              </a:rPr>
              <a:t>III</a:t>
            </a:r>
            <a:r>
              <a:rPr lang="ru-RU" sz="2400" b="1" dirty="0" smtClean="0">
                <a:solidFill>
                  <a:srgbClr val="000000"/>
                </a:solidFill>
              </a:rPr>
              <a:t> раздел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41" name="Rectangle 2"/>
          <p:cNvSpPr txBox="1">
            <a:spLocks noChangeArrowheads="1"/>
          </p:cNvSpPr>
          <p:nvPr/>
        </p:nvSpPr>
        <p:spPr bwMode="white">
          <a:xfrm>
            <a:off x="1115616" y="692696"/>
            <a:ext cx="7391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latin typeface="+mj-lt"/>
                <a:ea typeface="+mj-ea"/>
                <a:cs typeface="+mj-cs"/>
              </a:rPr>
              <a:t>Ресурсная книга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6521450" y="0"/>
            <a:ext cx="2622550" cy="6858000"/>
          </a:xfrm>
          <a:custGeom>
            <a:avLst/>
            <a:gdLst/>
            <a:ahLst/>
            <a:cxnLst/>
            <a:rect l="l" t="t" r="r" b="b"/>
            <a:pathLst>
              <a:path w="2622550" h="6172200">
                <a:moveTo>
                  <a:pt x="2622518" y="2908508"/>
                </a:moveTo>
                <a:lnTo>
                  <a:pt x="2530235" y="3002073"/>
                </a:lnTo>
                <a:lnTo>
                  <a:pt x="2448690" y="3083244"/>
                </a:lnTo>
                <a:lnTo>
                  <a:pt x="2361589" y="3168722"/>
                </a:lnTo>
                <a:lnTo>
                  <a:pt x="2220525" y="3305014"/>
                </a:lnTo>
                <a:lnTo>
                  <a:pt x="2066963" y="3450998"/>
                </a:lnTo>
                <a:lnTo>
                  <a:pt x="1800915" y="3699996"/>
                </a:lnTo>
                <a:lnTo>
                  <a:pt x="1656523" y="3836886"/>
                </a:lnTo>
                <a:lnTo>
                  <a:pt x="1518843" y="3970059"/>
                </a:lnTo>
                <a:lnTo>
                  <a:pt x="1430784" y="4056777"/>
                </a:lnTo>
                <a:lnTo>
                  <a:pt x="1345707" y="4141842"/>
                </a:lnTo>
                <a:lnTo>
                  <a:pt x="1263613" y="4225256"/>
                </a:lnTo>
                <a:lnTo>
                  <a:pt x="1184501" y="4307018"/>
                </a:lnTo>
                <a:lnTo>
                  <a:pt x="1108370" y="4387127"/>
                </a:lnTo>
                <a:lnTo>
                  <a:pt x="1071422" y="4426562"/>
                </a:lnTo>
                <a:lnTo>
                  <a:pt x="1035220" y="4465584"/>
                </a:lnTo>
                <a:lnTo>
                  <a:pt x="999764" y="4504193"/>
                </a:lnTo>
                <a:lnTo>
                  <a:pt x="965052" y="4542389"/>
                </a:lnTo>
                <a:lnTo>
                  <a:pt x="931086" y="4580171"/>
                </a:lnTo>
                <a:lnTo>
                  <a:pt x="897865" y="4617540"/>
                </a:lnTo>
                <a:lnTo>
                  <a:pt x="865389" y="4654497"/>
                </a:lnTo>
                <a:lnTo>
                  <a:pt x="833659" y="4691039"/>
                </a:lnTo>
                <a:lnTo>
                  <a:pt x="802674" y="4727169"/>
                </a:lnTo>
                <a:lnTo>
                  <a:pt x="772433" y="4762886"/>
                </a:lnTo>
                <a:lnTo>
                  <a:pt x="742938" y="4798189"/>
                </a:lnTo>
                <a:lnTo>
                  <a:pt x="714188" y="4833079"/>
                </a:lnTo>
                <a:lnTo>
                  <a:pt x="686183" y="4867555"/>
                </a:lnTo>
                <a:lnTo>
                  <a:pt x="658924" y="4901618"/>
                </a:lnTo>
                <a:lnTo>
                  <a:pt x="632409" y="4935268"/>
                </a:lnTo>
                <a:lnTo>
                  <a:pt x="606639" y="4968505"/>
                </a:lnTo>
                <a:lnTo>
                  <a:pt x="581614" y="5001328"/>
                </a:lnTo>
                <a:lnTo>
                  <a:pt x="557334" y="5033738"/>
                </a:lnTo>
                <a:lnTo>
                  <a:pt x="533799" y="5065734"/>
                </a:lnTo>
                <a:lnTo>
                  <a:pt x="511009" y="5097317"/>
                </a:lnTo>
                <a:lnTo>
                  <a:pt x="488963" y="5128487"/>
                </a:lnTo>
                <a:lnTo>
                  <a:pt x="447107" y="5189586"/>
                </a:lnTo>
                <a:lnTo>
                  <a:pt x="408230" y="5249031"/>
                </a:lnTo>
                <a:lnTo>
                  <a:pt x="372333" y="5306822"/>
                </a:lnTo>
                <a:lnTo>
                  <a:pt x="346017" y="5351109"/>
                </a:lnTo>
                <a:lnTo>
                  <a:pt x="320438" y="5395575"/>
                </a:lnTo>
                <a:lnTo>
                  <a:pt x="295594" y="5440220"/>
                </a:lnTo>
                <a:lnTo>
                  <a:pt x="271486" y="5485043"/>
                </a:lnTo>
                <a:lnTo>
                  <a:pt x="248114" y="5530044"/>
                </a:lnTo>
                <a:lnTo>
                  <a:pt x="225478" y="5575224"/>
                </a:lnTo>
                <a:lnTo>
                  <a:pt x="203578" y="5620582"/>
                </a:lnTo>
                <a:lnTo>
                  <a:pt x="182413" y="5666118"/>
                </a:lnTo>
                <a:lnTo>
                  <a:pt x="161985" y="5711832"/>
                </a:lnTo>
                <a:lnTo>
                  <a:pt x="142293" y="5757725"/>
                </a:lnTo>
                <a:lnTo>
                  <a:pt x="123336" y="5803797"/>
                </a:lnTo>
                <a:lnTo>
                  <a:pt x="105116" y="5850046"/>
                </a:lnTo>
                <a:lnTo>
                  <a:pt x="87632" y="5896474"/>
                </a:lnTo>
                <a:lnTo>
                  <a:pt x="70884" y="5943081"/>
                </a:lnTo>
                <a:lnTo>
                  <a:pt x="54872" y="5989865"/>
                </a:lnTo>
                <a:lnTo>
                  <a:pt x="39596" y="6036828"/>
                </a:lnTo>
                <a:lnTo>
                  <a:pt x="25057" y="6083970"/>
                </a:lnTo>
                <a:lnTo>
                  <a:pt x="11254" y="6131289"/>
                </a:lnTo>
                <a:lnTo>
                  <a:pt x="0" y="6172198"/>
                </a:lnTo>
                <a:lnTo>
                  <a:pt x="2622518" y="6172198"/>
                </a:lnTo>
                <a:lnTo>
                  <a:pt x="2622518" y="5401132"/>
                </a:lnTo>
                <a:lnTo>
                  <a:pt x="1973422" y="5401132"/>
                </a:lnTo>
                <a:lnTo>
                  <a:pt x="1997853" y="5360169"/>
                </a:lnTo>
                <a:lnTo>
                  <a:pt x="2023902" y="5318967"/>
                </a:lnTo>
                <a:lnTo>
                  <a:pt x="2051569" y="5277526"/>
                </a:lnTo>
                <a:lnTo>
                  <a:pt x="2080854" y="5235846"/>
                </a:lnTo>
                <a:lnTo>
                  <a:pt x="2111757" y="5193927"/>
                </a:lnTo>
                <a:lnTo>
                  <a:pt x="2144279" y="5151768"/>
                </a:lnTo>
                <a:lnTo>
                  <a:pt x="2178418" y="5109369"/>
                </a:lnTo>
                <a:lnTo>
                  <a:pt x="2214176" y="5066731"/>
                </a:lnTo>
                <a:lnTo>
                  <a:pt x="2251552" y="5023853"/>
                </a:lnTo>
                <a:lnTo>
                  <a:pt x="2286657" y="4985391"/>
                </a:lnTo>
                <a:lnTo>
                  <a:pt x="2329559" y="4940377"/>
                </a:lnTo>
                <a:lnTo>
                  <a:pt x="2380257" y="4888811"/>
                </a:lnTo>
                <a:lnTo>
                  <a:pt x="2408530" y="4860571"/>
                </a:lnTo>
                <a:lnTo>
                  <a:pt x="2470923" y="4799175"/>
                </a:lnTo>
                <a:lnTo>
                  <a:pt x="2579130" y="4694790"/>
                </a:lnTo>
                <a:lnTo>
                  <a:pt x="2622518" y="4653476"/>
                </a:lnTo>
                <a:lnTo>
                  <a:pt x="2622518" y="2908508"/>
                </a:lnTo>
                <a:close/>
              </a:path>
              <a:path w="2622550" h="6172200">
                <a:moveTo>
                  <a:pt x="2622518" y="0"/>
                </a:moveTo>
                <a:lnTo>
                  <a:pt x="870172" y="0"/>
                </a:lnTo>
                <a:lnTo>
                  <a:pt x="864831" y="3821"/>
                </a:lnTo>
                <a:lnTo>
                  <a:pt x="826993" y="32130"/>
                </a:lnTo>
                <a:lnTo>
                  <a:pt x="792864" y="59006"/>
                </a:lnTo>
                <a:lnTo>
                  <a:pt x="759492" y="86806"/>
                </a:lnTo>
                <a:lnTo>
                  <a:pt x="726875" y="115531"/>
                </a:lnTo>
                <a:lnTo>
                  <a:pt x="695015" y="145182"/>
                </a:lnTo>
                <a:lnTo>
                  <a:pt x="663910" y="175758"/>
                </a:lnTo>
                <a:lnTo>
                  <a:pt x="633561" y="207259"/>
                </a:lnTo>
                <a:lnTo>
                  <a:pt x="603968" y="239685"/>
                </a:lnTo>
                <a:lnTo>
                  <a:pt x="575131" y="273036"/>
                </a:lnTo>
                <a:lnTo>
                  <a:pt x="547049" y="307313"/>
                </a:lnTo>
                <a:lnTo>
                  <a:pt x="519724" y="342516"/>
                </a:lnTo>
                <a:lnTo>
                  <a:pt x="493154" y="378643"/>
                </a:lnTo>
                <a:lnTo>
                  <a:pt x="467341" y="415696"/>
                </a:lnTo>
                <a:lnTo>
                  <a:pt x="442283" y="453675"/>
                </a:lnTo>
                <a:lnTo>
                  <a:pt x="417981" y="492579"/>
                </a:lnTo>
                <a:lnTo>
                  <a:pt x="394435" y="532408"/>
                </a:lnTo>
                <a:lnTo>
                  <a:pt x="371645" y="573163"/>
                </a:lnTo>
                <a:lnTo>
                  <a:pt x="349611" y="614844"/>
                </a:lnTo>
                <a:lnTo>
                  <a:pt x="328332" y="657450"/>
                </a:lnTo>
                <a:lnTo>
                  <a:pt x="307810" y="700982"/>
                </a:lnTo>
                <a:lnTo>
                  <a:pt x="288043" y="745439"/>
                </a:lnTo>
                <a:lnTo>
                  <a:pt x="269032" y="790823"/>
                </a:lnTo>
                <a:lnTo>
                  <a:pt x="250777" y="837131"/>
                </a:lnTo>
                <a:lnTo>
                  <a:pt x="233278" y="884366"/>
                </a:lnTo>
                <a:lnTo>
                  <a:pt x="216535" y="932526"/>
                </a:lnTo>
                <a:lnTo>
                  <a:pt x="200548" y="981613"/>
                </a:lnTo>
                <a:lnTo>
                  <a:pt x="185317" y="1031625"/>
                </a:lnTo>
                <a:lnTo>
                  <a:pt x="170841" y="1082563"/>
                </a:lnTo>
                <a:lnTo>
                  <a:pt x="157122" y="1134427"/>
                </a:lnTo>
                <a:lnTo>
                  <a:pt x="144158" y="1187216"/>
                </a:lnTo>
                <a:lnTo>
                  <a:pt x="131950" y="1240932"/>
                </a:lnTo>
                <a:lnTo>
                  <a:pt x="120498" y="1295574"/>
                </a:lnTo>
                <a:lnTo>
                  <a:pt x="109802" y="1351141"/>
                </a:lnTo>
                <a:lnTo>
                  <a:pt x="99862" y="1407635"/>
                </a:lnTo>
                <a:lnTo>
                  <a:pt x="90677" y="1465055"/>
                </a:lnTo>
                <a:lnTo>
                  <a:pt x="82249" y="1523401"/>
                </a:lnTo>
                <a:lnTo>
                  <a:pt x="74576" y="1582673"/>
                </a:lnTo>
                <a:lnTo>
                  <a:pt x="67660" y="1642872"/>
                </a:lnTo>
                <a:lnTo>
                  <a:pt x="1421988" y="1778253"/>
                </a:lnTo>
                <a:lnTo>
                  <a:pt x="1426942" y="1713195"/>
                </a:lnTo>
                <a:lnTo>
                  <a:pt x="1433210" y="1650228"/>
                </a:lnTo>
                <a:lnTo>
                  <a:pt x="1440794" y="1589351"/>
                </a:lnTo>
                <a:lnTo>
                  <a:pt x="1449691" y="1530564"/>
                </a:lnTo>
                <a:lnTo>
                  <a:pt x="1459903" y="1473868"/>
                </a:lnTo>
                <a:lnTo>
                  <a:pt x="1471428" y="1419262"/>
                </a:lnTo>
                <a:lnTo>
                  <a:pt x="1484268" y="1366746"/>
                </a:lnTo>
                <a:lnTo>
                  <a:pt x="1498421" y="1316320"/>
                </a:lnTo>
                <a:lnTo>
                  <a:pt x="1513888" y="1267983"/>
                </a:lnTo>
                <a:lnTo>
                  <a:pt x="1530668" y="1221737"/>
                </a:lnTo>
                <a:lnTo>
                  <a:pt x="1548762" y="1177579"/>
                </a:lnTo>
                <a:lnTo>
                  <a:pt x="1568169" y="1135511"/>
                </a:lnTo>
                <a:lnTo>
                  <a:pt x="1588889" y="1095532"/>
                </a:lnTo>
                <a:lnTo>
                  <a:pt x="1610923" y="1057643"/>
                </a:lnTo>
                <a:lnTo>
                  <a:pt x="1634269" y="1021842"/>
                </a:lnTo>
                <a:lnTo>
                  <a:pt x="1658927" y="988130"/>
                </a:lnTo>
                <a:lnTo>
                  <a:pt x="1684899" y="956507"/>
                </a:lnTo>
                <a:lnTo>
                  <a:pt x="1712183" y="926973"/>
                </a:lnTo>
                <a:lnTo>
                  <a:pt x="1746508" y="893925"/>
                </a:lnTo>
                <a:lnTo>
                  <a:pt x="1782378" y="863160"/>
                </a:lnTo>
                <a:lnTo>
                  <a:pt x="1819793" y="834677"/>
                </a:lnTo>
                <a:lnTo>
                  <a:pt x="1858753" y="808475"/>
                </a:lnTo>
                <a:lnTo>
                  <a:pt x="1899258" y="784554"/>
                </a:lnTo>
                <a:lnTo>
                  <a:pt x="1941309" y="762913"/>
                </a:lnTo>
                <a:lnTo>
                  <a:pt x="1984905" y="743552"/>
                </a:lnTo>
                <a:lnTo>
                  <a:pt x="2030047" y="726470"/>
                </a:lnTo>
                <a:lnTo>
                  <a:pt x="2076736" y="711668"/>
                </a:lnTo>
                <a:lnTo>
                  <a:pt x="2124970" y="699144"/>
                </a:lnTo>
                <a:lnTo>
                  <a:pt x="2174751" y="688898"/>
                </a:lnTo>
                <a:lnTo>
                  <a:pt x="2226079" y="680930"/>
                </a:lnTo>
                <a:lnTo>
                  <a:pt x="2278954" y="675239"/>
                </a:lnTo>
                <a:lnTo>
                  <a:pt x="2333377" y="671824"/>
                </a:lnTo>
                <a:lnTo>
                  <a:pt x="2389347" y="670687"/>
                </a:lnTo>
                <a:lnTo>
                  <a:pt x="2622518" y="670687"/>
                </a:lnTo>
                <a:lnTo>
                  <a:pt x="2622518" y="0"/>
                </a:lnTo>
                <a:close/>
              </a:path>
              <a:path w="2622550" h="6172200">
                <a:moveTo>
                  <a:pt x="2622518" y="670687"/>
                </a:moveTo>
                <a:lnTo>
                  <a:pt x="2389347" y="670687"/>
                </a:lnTo>
                <a:lnTo>
                  <a:pt x="2445922" y="671772"/>
                </a:lnTo>
                <a:lnTo>
                  <a:pt x="2500842" y="675028"/>
                </a:lnTo>
                <a:lnTo>
                  <a:pt x="2554106" y="680455"/>
                </a:lnTo>
                <a:lnTo>
                  <a:pt x="2605714" y="688053"/>
                </a:lnTo>
                <a:lnTo>
                  <a:pt x="2622518" y="691340"/>
                </a:lnTo>
                <a:lnTo>
                  <a:pt x="2622518" y="670687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3000372"/>
            <a:ext cx="55007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Уроки по цифровой грамотности для 5-6 классов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58272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Разработанные 9 уроков по цифровой грамотности для 5-6 классов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Общение</a:t>
            </a:r>
          </a:p>
          <a:p>
            <a:r>
              <a:rPr lang="ru-RU" dirty="0" err="1" smtClean="0"/>
              <a:t>ИнформациЯ</a:t>
            </a:r>
            <a:endParaRPr lang="ru-RU" dirty="0" smtClean="0"/>
          </a:p>
          <a:p>
            <a:r>
              <a:rPr lang="ru-RU" dirty="0" smtClean="0"/>
              <a:t>Игра как повседневность</a:t>
            </a:r>
          </a:p>
          <a:p>
            <a:r>
              <a:rPr lang="ru-RU" dirty="0" smtClean="0"/>
              <a:t>Я в интернете</a:t>
            </a:r>
          </a:p>
          <a:p>
            <a:r>
              <a:rPr lang="ru-RU" dirty="0" err="1" smtClean="0"/>
              <a:t>Я-реальный</a:t>
            </a:r>
            <a:r>
              <a:rPr lang="ru-RU" dirty="0" smtClean="0"/>
              <a:t>, </a:t>
            </a:r>
            <a:r>
              <a:rPr lang="ru-RU" dirty="0" err="1" smtClean="0"/>
              <a:t>Я-виртуальный</a:t>
            </a:r>
            <a:endParaRPr lang="ru-RU" dirty="0" smtClean="0"/>
          </a:p>
          <a:p>
            <a:r>
              <a:rPr lang="ru-RU" dirty="0" smtClean="0"/>
              <a:t>Этика коммуникаций</a:t>
            </a:r>
          </a:p>
          <a:p>
            <a:r>
              <a:rPr lang="ru-RU" dirty="0" smtClean="0"/>
              <a:t>Безопасность в сети</a:t>
            </a:r>
          </a:p>
          <a:p>
            <a:r>
              <a:rPr lang="ru-RU" dirty="0" smtClean="0"/>
              <a:t>Критическое мышление </a:t>
            </a:r>
          </a:p>
          <a:p>
            <a:r>
              <a:rPr lang="ru-RU" dirty="0" err="1" smtClean="0"/>
              <a:t>Контент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2" cstate="print"/>
          <a:srcRect b="46665"/>
          <a:stretch>
            <a:fillRect/>
          </a:stretch>
        </p:blipFill>
        <p:spPr bwMode="auto">
          <a:xfrm>
            <a:off x="7988695" y="6143620"/>
            <a:ext cx="1155305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/>
          <p:cNvSpPr/>
          <p:nvPr/>
        </p:nvSpPr>
        <p:spPr>
          <a:xfrm>
            <a:off x="6000760" y="0"/>
            <a:ext cx="3354704" cy="6858000"/>
          </a:xfrm>
          <a:custGeom>
            <a:avLst/>
            <a:gdLst/>
            <a:ahLst/>
            <a:cxnLst/>
            <a:rect l="l" t="t" r="r" b="b"/>
            <a:pathLst>
              <a:path w="3354704" h="6159500">
                <a:moveTo>
                  <a:pt x="1315593" y="4610100"/>
                </a:moveTo>
                <a:lnTo>
                  <a:pt x="0" y="4762500"/>
                </a:lnTo>
                <a:lnTo>
                  <a:pt x="6433" y="4813300"/>
                </a:lnTo>
                <a:lnTo>
                  <a:pt x="13787" y="4864100"/>
                </a:lnTo>
                <a:lnTo>
                  <a:pt x="22061" y="4914900"/>
                </a:lnTo>
                <a:lnTo>
                  <a:pt x="31257" y="4965700"/>
                </a:lnTo>
                <a:lnTo>
                  <a:pt x="41374" y="5016500"/>
                </a:lnTo>
                <a:lnTo>
                  <a:pt x="52411" y="5067300"/>
                </a:lnTo>
                <a:lnTo>
                  <a:pt x="64369" y="5118100"/>
                </a:lnTo>
                <a:lnTo>
                  <a:pt x="77247" y="5168900"/>
                </a:lnTo>
                <a:lnTo>
                  <a:pt x="91047" y="5219700"/>
                </a:lnTo>
                <a:lnTo>
                  <a:pt x="105767" y="5257800"/>
                </a:lnTo>
                <a:lnTo>
                  <a:pt x="121407" y="5308600"/>
                </a:lnTo>
                <a:lnTo>
                  <a:pt x="137969" y="5359400"/>
                </a:lnTo>
                <a:lnTo>
                  <a:pt x="155451" y="5397500"/>
                </a:lnTo>
                <a:lnTo>
                  <a:pt x="173853" y="5448300"/>
                </a:lnTo>
                <a:lnTo>
                  <a:pt x="193176" y="5486400"/>
                </a:lnTo>
                <a:lnTo>
                  <a:pt x="213420" y="5537200"/>
                </a:lnTo>
                <a:lnTo>
                  <a:pt x="234584" y="5575300"/>
                </a:lnTo>
                <a:lnTo>
                  <a:pt x="256669" y="5613400"/>
                </a:lnTo>
                <a:lnTo>
                  <a:pt x="279675" y="5664200"/>
                </a:lnTo>
                <a:lnTo>
                  <a:pt x="303600" y="5702300"/>
                </a:lnTo>
                <a:lnTo>
                  <a:pt x="328447" y="5740400"/>
                </a:lnTo>
                <a:lnTo>
                  <a:pt x="354213" y="5778500"/>
                </a:lnTo>
                <a:lnTo>
                  <a:pt x="380901" y="5816600"/>
                </a:lnTo>
                <a:lnTo>
                  <a:pt x="408508" y="5854700"/>
                </a:lnTo>
                <a:lnTo>
                  <a:pt x="437036" y="5892800"/>
                </a:lnTo>
                <a:lnTo>
                  <a:pt x="466484" y="5930900"/>
                </a:lnTo>
                <a:lnTo>
                  <a:pt x="496853" y="5969000"/>
                </a:lnTo>
                <a:lnTo>
                  <a:pt x="528142" y="6007100"/>
                </a:lnTo>
                <a:lnTo>
                  <a:pt x="560352" y="6045200"/>
                </a:lnTo>
                <a:lnTo>
                  <a:pt x="593481" y="6083300"/>
                </a:lnTo>
                <a:lnTo>
                  <a:pt x="627531" y="6108700"/>
                </a:lnTo>
                <a:lnTo>
                  <a:pt x="662501" y="6146800"/>
                </a:lnTo>
                <a:lnTo>
                  <a:pt x="682998" y="6159500"/>
                </a:lnTo>
                <a:lnTo>
                  <a:pt x="3354577" y="6159500"/>
                </a:lnTo>
                <a:lnTo>
                  <a:pt x="3354577" y="5638800"/>
                </a:lnTo>
                <a:lnTo>
                  <a:pt x="2219257" y="5638800"/>
                </a:lnTo>
                <a:lnTo>
                  <a:pt x="2169591" y="5626100"/>
                </a:lnTo>
                <a:lnTo>
                  <a:pt x="2120959" y="5626100"/>
                </a:lnTo>
                <a:lnTo>
                  <a:pt x="1981259" y="5588000"/>
                </a:lnTo>
                <a:lnTo>
                  <a:pt x="1936758" y="5562600"/>
                </a:lnTo>
                <a:lnTo>
                  <a:pt x="1893290" y="5549900"/>
                </a:lnTo>
                <a:lnTo>
                  <a:pt x="1850855" y="5524500"/>
                </a:lnTo>
                <a:lnTo>
                  <a:pt x="1809453" y="5499100"/>
                </a:lnTo>
                <a:lnTo>
                  <a:pt x="1769084" y="5473700"/>
                </a:lnTo>
                <a:lnTo>
                  <a:pt x="1729748" y="5435600"/>
                </a:lnTo>
                <a:lnTo>
                  <a:pt x="1691445" y="5410200"/>
                </a:lnTo>
                <a:lnTo>
                  <a:pt x="1654175" y="5372100"/>
                </a:lnTo>
                <a:lnTo>
                  <a:pt x="1622480" y="5346700"/>
                </a:lnTo>
                <a:lnTo>
                  <a:pt x="1592258" y="5308600"/>
                </a:lnTo>
                <a:lnTo>
                  <a:pt x="1563506" y="5270500"/>
                </a:lnTo>
                <a:lnTo>
                  <a:pt x="1536227" y="5232400"/>
                </a:lnTo>
                <a:lnTo>
                  <a:pt x="1510419" y="5194300"/>
                </a:lnTo>
                <a:lnTo>
                  <a:pt x="1486084" y="5156200"/>
                </a:lnTo>
                <a:lnTo>
                  <a:pt x="1463221" y="5118100"/>
                </a:lnTo>
                <a:lnTo>
                  <a:pt x="1441830" y="5067300"/>
                </a:lnTo>
                <a:lnTo>
                  <a:pt x="1421911" y="5029200"/>
                </a:lnTo>
                <a:lnTo>
                  <a:pt x="1403465" y="4978400"/>
                </a:lnTo>
                <a:lnTo>
                  <a:pt x="1386492" y="4927600"/>
                </a:lnTo>
                <a:lnTo>
                  <a:pt x="1370992" y="4876800"/>
                </a:lnTo>
                <a:lnTo>
                  <a:pt x="1356966" y="4826000"/>
                </a:lnTo>
                <a:lnTo>
                  <a:pt x="1344412" y="4775200"/>
                </a:lnTo>
                <a:lnTo>
                  <a:pt x="1333332" y="4724400"/>
                </a:lnTo>
                <a:lnTo>
                  <a:pt x="1323725" y="4660900"/>
                </a:lnTo>
                <a:lnTo>
                  <a:pt x="1315593" y="4610100"/>
                </a:lnTo>
                <a:close/>
              </a:path>
              <a:path w="3354704" h="6159500">
                <a:moveTo>
                  <a:pt x="3354577" y="3352800"/>
                </a:moveTo>
                <a:lnTo>
                  <a:pt x="2473692" y="3352800"/>
                </a:lnTo>
                <a:lnTo>
                  <a:pt x="2523890" y="3365500"/>
                </a:lnTo>
                <a:lnTo>
                  <a:pt x="2573014" y="3365500"/>
                </a:lnTo>
                <a:lnTo>
                  <a:pt x="2668038" y="3390900"/>
                </a:lnTo>
                <a:lnTo>
                  <a:pt x="2713938" y="3416300"/>
                </a:lnTo>
                <a:lnTo>
                  <a:pt x="2758762" y="3429000"/>
                </a:lnTo>
                <a:lnTo>
                  <a:pt x="2802512" y="3454400"/>
                </a:lnTo>
                <a:lnTo>
                  <a:pt x="2845185" y="3479800"/>
                </a:lnTo>
                <a:lnTo>
                  <a:pt x="2886783" y="3505200"/>
                </a:lnTo>
                <a:lnTo>
                  <a:pt x="2927305" y="3543300"/>
                </a:lnTo>
                <a:lnTo>
                  <a:pt x="2966750" y="3568700"/>
                </a:lnTo>
                <a:lnTo>
                  <a:pt x="3005119" y="3606800"/>
                </a:lnTo>
                <a:lnTo>
                  <a:pt x="3042411" y="3644900"/>
                </a:lnTo>
                <a:lnTo>
                  <a:pt x="3072189" y="3683000"/>
                </a:lnTo>
                <a:lnTo>
                  <a:pt x="3100267" y="3721100"/>
                </a:lnTo>
                <a:lnTo>
                  <a:pt x="3126644" y="3759200"/>
                </a:lnTo>
                <a:lnTo>
                  <a:pt x="3151320" y="3784600"/>
                </a:lnTo>
                <a:lnTo>
                  <a:pt x="3174295" y="3835400"/>
                </a:lnTo>
                <a:lnTo>
                  <a:pt x="3195569" y="3873500"/>
                </a:lnTo>
                <a:lnTo>
                  <a:pt x="3215142" y="3911600"/>
                </a:lnTo>
                <a:lnTo>
                  <a:pt x="3233013" y="3949700"/>
                </a:lnTo>
                <a:lnTo>
                  <a:pt x="3249183" y="4000500"/>
                </a:lnTo>
                <a:lnTo>
                  <a:pt x="3263652" y="4051300"/>
                </a:lnTo>
                <a:lnTo>
                  <a:pt x="3276419" y="4089400"/>
                </a:lnTo>
                <a:lnTo>
                  <a:pt x="3287484" y="4140200"/>
                </a:lnTo>
                <a:lnTo>
                  <a:pt x="3296847" y="4191000"/>
                </a:lnTo>
                <a:lnTo>
                  <a:pt x="3304508" y="4241800"/>
                </a:lnTo>
                <a:lnTo>
                  <a:pt x="3310467" y="4292600"/>
                </a:lnTo>
                <a:lnTo>
                  <a:pt x="3314723" y="4343400"/>
                </a:lnTo>
                <a:lnTo>
                  <a:pt x="3317277" y="4406900"/>
                </a:lnTo>
                <a:lnTo>
                  <a:pt x="3318129" y="4457700"/>
                </a:lnTo>
                <a:lnTo>
                  <a:pt x="3317331" y="4521200"/>
                </a:lnTo>
                <a:lnTo>
                  <a:pt x="3314937" y="4572000"/>
                </a:lnTo>
                <a:lnTo>
                  <a:pt x="3310949" y="4622800"/>
                </a:lnTo>
                <a:lnTo>
                  <a:pt x="3305365" y="4673600"/>
                </a:lnTo>
                <a:lnTo>
                  <a:pt x="3298186" y="4724400"/>
                </a:lnTo>
                <a:lnTo>
                  <a:pt x="3289413" y="4775200"/>
                </a:lnTo>
                <a:lnTo>
                  <a:pt x="3279045" y="4826000"/>
                </a:lnTo>
                <a:lnTo>
                  <a:pt x="3267083" y="4876800"/>
                </a:lnTo>
                <a:lnTo>
                  <a:pt x="3253527" y="4927600"/>
                </a:lnTo>
                <a:lnTo>
                  <a:pt x="3238377" y="4965700"/>
                </a:lnTo>
                <a:lnTo>
                  <a:pt x="3221634" y="5016500"/>
                </a:lnTo>
                <a:lnTo>
                  <a:pt x="3203297" y="5054600"/>
                </a:lnTo>
                <a:lnTo>
                  <a:pt x="3183368" y="5092700"/>
                </a:lnTo>
                <a:lnTo>
                  <a:pt x="3161845" y="5143500"/>
                </a:lnTo>
                <a:lnTo>
                  <a:pt x="3138730" y="5181600"/>
                </a:lnTo>
                <a:lnTo>
                  <a:pt x="3114022" y="5219700"/>
                </a:lnTo>
                <a:lnTo>
                  <a:pt x="3087722" y="5245100"/>
                </a:lnTo>
                <a:lnTo>
                  <a:pt x="3059830" y="5283200"/>
                </a:lnTo>
                <a:lnTo>
                  <a:pt x="3030347" y="5321300"/>
                </a:lnTo>
                <a:lnTo>
                  <a:pt x="2993846" y="5359400"/>
                </a:lnTo>
                <a:lnTo>
                  <a:pt x="2956307" y="5397500"/>
                </a:lnTo>
                <a:lnTo>
                  <a:pt x="2917730" y="5422900"/>
                </a:lnTo>
                <a:lnTo>
                  <a:pt x="2878113" y="5461000"/>
                </a:lnTo>
                <a:lnTo>
                  <a:pt x="2837458" y="5486400"/>
                </a:lnTo>
                <a:lnTo>
                  <a:pt x="2795764" y="5511800"/>
                </a:lnTo>
                <a:lnTo>
                  <a:pt x="2753031" y="5537200"/>
                </a:lnTo>
                <a:lnTo>
                  <a:pt x="2709259" y="5562600"/>
                </a:lnTo>
                <a:lnTo>
                  <a:pt x="2664448" y="5575300"/>
                </a:lnTo>
                <a:lnTo>
                  <a:pt x="2618599" y="5600700"/>
                </a:lnTo>
                <a:lnTo>
                  <a:pt x="2523783" y="5626100"/>
                </a:lnTo>
                <a:lnTo>
                  <a:pt x="2474817" y="5626100"/>
                </a:lnTo>
                <a:lnTo>
                  <a:pt x="2424812" y="5638800"/>
                </a:lnTo>
                <a:lnTo>
                  <a:pt x="3354577" y="5638800"/>
                </a:lnTo>
                <a:lnTo>
                  <a:pt x="3354577" y="3352800"/>
                </a:lnTo>
                <a:close/>
              </a:path>
              <a:path w="3354704" h="6159500">
                <a:moveTo>
                  <a:pt x="3354577" y="647700"/>
                </a:moveTo>
                <a:lnTo>
                  <a:pt x="2354473" y="647700"/>
                </a:lnTo>
                <a:lnTo>
                  <a:pt x="2404641" y="660400"/>
                </a:lnTo>
                <a:lnTo>
                  <a:pt x="2453153" y="660400"/>
                </a:lnTo>
                <a:lnTo>
                  <a:pt x="2545202" y="685800"/>
                </a:lnTo>
                <a:lnTo>
                  <a:pt x="2588738" y="711200"/>
                </a:lnTo>
                <a:lnTo>
                  <a:pt x="2630615" y="723900"/>
                </a:lnTo>
                <a:lnTo>
                  <a:pt x="2670832" y="749300"/>
                </a:lnTo>
                <a:lnTo>
                  <a:pt x="2709388" y="774700"/>
                </a:lnTo>
                <a:lnTo>
                  <a:pt x="2746281" y="800100"/>
                </a:lnTo>
                <a:lnTo>
                  <a:pt x="2781513" y="825500"/>
                </a:lnTo>
                <a:lnTo>
                  <a:pt x="2815081" y="850900"/>
                </a:lnTo>
                <a:lnTo>
                  <a:pt x="2846560" y="889000"/>
                </a:lnTo>
                <a:lnTo>
                  <a:pt x="2875523" y="927100"/>
                </a:lnTo>
                <a:lnTo>
                  <a:pt x="2901968" y="965200"/>
                </a:lnTo>
                <a:lnTo>
                  <a:pt x="2925897" y="1003300"/>
                </a:lnTo>
                <a:lnTo>
                  <a:pt x="2947308" y="1041400"/>
                </a:lnTo>
                <a:lnTo>
                  <a:pt x="2966202" y="1079500"/>
                </a:lnTo>
                <a:lnTo>
                  <a:pt x="2982578" y="1130300"/>
                </a:lnTo>
                <a:lnTo>
                  <a:pt x="2996435" y="1168400"/>
                </a:lnTo>
                <a:lnTo>
                  <a:pt x="3007774" y="1219200"/>
                </a:lnTo>
                <a:lnTo>
                  <a:pt x="3016593" y="1270000"/>
                </a:lnTo>
                <a:lnTo>
                  <a:pt x="3022893" y="1320800"/>
                </a:lnTo>
                <a:lnTo>
                  <a:pt x="3026673" y="1371600"/>
                </a:lnTo>
                <a:lnTo>
                  <a:pt x="3027933" y="1422400"/>
                </a:lnTo>
                <a:lnTo>
                  <a:pt x="3026643" y="1485900"/>
                </a:lnTo>
                <a:lnTo>
                  <a:pt x="3022772" y="1536700"/>
                </a:lnTo>
                <a:lnTo>
                  <a:pt x="3016321" y="1587500"/>
                </a:lnTo>
                <a:lnTo>
                  <a:pt x="3007288" y="1638300"/>
                </a:lnTo>
                <a:lnTo>
                  <a:pt x="2995676" y="1689100"/>
                </a:lnTo>
                <a:lnTo>
                  <a:pt x="2981482" y="1739900"/>
                </a:lnTo>
                <a:lnTo>
                  <a:pt x="2964708" y="1778000"/>
                </a:lnTo>
                <a:lnTo>
                  <a:pt x="2945353" y="1828800"/>
                </a:lnTo>
                <a:lnTo>
                  <a:pt x="2923418" y="1866900"/>
                </a:lnTo>
                <a:lnTo>
                  <a:pt x="2898902" y="1917700"/>
                </a:lnTo>
                <a:lnTo>
                  <a:pt x="2871805" y="1955800"/>
                </a:lnTo>
                <a:lnTo>
                  <a:pt x="2842127" y="1993900"/>
                </a:lnTo>
                <a:lnTo>
                  <a:pt x="2809869" y="2032000"/>
                </a:lnTo>
                <a:lnTo>
                  <a:pt x="2775031" y="2070100"/>
                </a:lnTo>
                <a:lnTo>
                  <a:pt x="2737611" y="2095500"/>
                </a:lnTo>
                <a:lnTo>
                  <a:pt x="2704568" y="2133600"/>
                </a:lnTo>
                <a:lnTo>
                  <a:pt x="2669911" y="2159000"/>
                </a:lnTo>
                <a:lnTo>
                  <a:pt x="2633641" y="2184400"/>
                </a:lnTo>
                <a:lnTo>
                  <a:pt x="2595757" y="2197100"/>
                </a:lnTo>
                <a:lnTo>
                  <a:pt x="2556260" y="2222500"/>
                </a:lnTo>
                <a:lnTo>
                  <a:pt x="2515150" y="2235200"/>
                </a:lnTo>
                <a:lnTo>
                  <a:pt x="2472426" y="2260600"/>
                </a:lnTo>
                <a:lnTo>
                  <a:pt x="2428089" y="2273300"/>
                </a:lnTo>
                <a:lnTo>
                  <a:pt x="2334575" y="2298700"/>
                </a:lnTo>
                <a:lnTo>
                  <a:pt x="2234607" y="2324100"/>
                </a:lnTo>
                <a:lnTo>
                  <a:pt x="2182203" y="2324100"/>
                </a:lnTo>
                <a:lnTo>
                  <a:pt x="2128186" y="2336800"/>
                </a:lnTo>
                <a:lnTo>
                  <a:pt x="1895982" y="2336800"/>
                </a:lnTo>
                <a:lnTo>
                  <a:pt x="1746123" y="3454400"/>
                </a:lnTo>
                <a:lnTo>
                  <a:pt x="1801325" y="3429000"/>
                </a:lnTo>
                <a:lnTo>
                  <a:pt x="1959731" y="3390900"/>
                </a:lnTo>
                <a:lnTo>
                  <a:pt x="2010132" y="3390900"/>
                </a:lnTo>
                <a:lnTo>
                  <a:pt x="2107331" y="3365500"/>
                </a:lnTo>
                <a:lnTo>
                  <a:pt x="2154128" y="3365500"/>
                </a:lnTo>
                <a:lnTo>
                  <a:pt x="2199723" y="3352800"/>
                </a:lnTo>
                <a:lnTo>
                  <a:pt x="3354577" y="3352800"/>
                </a:lnTo>
                <a:lnTo>
                  <a:pt x="3354577" y="647700"/>
                </a:lnTo>
                <a:close/>
              </a:path>
              <a:path w="3354704" h="6159500">
                <a:moveTo>
                  <a:pt x="3354577" y="0"/>
                </a:moveTo>
                <a:lnTo>
                  <a:pt x="828239" y="0"/>
                </a:lnTo>
                <a:lnTo>
                  <a:pt x="792151" y="25400"/>
                </a:lnTo>
                <a:lnTo>
                  <a:pt x="754608" y="50800"/>
                </a:lnTo>
                <a:lnTo>
                  <a:pt x="718219" y="88900"/>
                </a:lnTo>
                <a:lnTo>
                  <a:pt x="682983" y="127000"/>
                </a:lnTo>
                <a:lnTo>
                  <a:pt x="648902" y="165100"/>
                </a:lnTo>
                <a:lnTo>
                  <a:pt x="615974" y="190500"/>
                </a:lnTo>
                <a:lnTo>
                  <a:pt x="584201" y="228600"/>
                </a:lnTo>
                <a:lnTo>
                  <a:pt x="553582" y="266700"/>
                </a:lnTo>
                <a:lnTo>
                  <a:pt x="524118" y="304800"/>
                </a:lnTo>
                <a:lnTo>
                  <a:pt x="495807" y="355600"/>
                </a:lnTo>
                <a:lnTo>
                  <a:pt x="472114" y="381000"/>
                </a:lnTo>
                <a:lnTo>
                  <a:pt x="448970" y="419100"/>
                </a:lnTo>
                <a:lnTo>
                  <a:pt x="426375" y="457200"/>
                </a:lnTo>
                <a:lnTo>
                  <a:pt x="404330" y="495300"/>
                </a:lnTo>
                <a:lnTo>
                  <a:pt x="382835" y="533400"/>
                </a:lnTo>
                <a:lnTo>
                  <a:pt x="361890" y="584200"/>
                </a:lnTo>
                <a:lnTo>
                  <a:pt x="341495" y="622300"/>
                </a:lnTo>
                <a:lnTo>
                  <a:pt x="321649" y="660400"/>
                </a:lnTo>
                <a:lnTo>
                  <a:pt x="302354" y="711200"/>
                </a:lnTo>
                <a:lnTo>
                  <a:pt x="283609" y="749300"/>
                </a:lnTo>
                <a:lnTo>
                  <a:pt x="265414" y="800100"/>
                </a:lnTo>
                <a:lnTo>
                  <a:pt x="247769" y="850900"/>
                </a:lnTo>
                <a:lnTo>
                  <a:pt x="230674" y="901700"/>
                </a:lnTo>
                <a:lnTo>
                  <a:pt x="214130" y="939800"/>
                </a:lnTo>
                <a:lnTo>
                  <a:pt x="198136" y="990600"/>
                </a:lnTo>
                <a:lnTo>
                  <a:pt x="182693" y="1041400"/>
                </a:lnTo>
                <a:lnTo>
                  <a:pt x="167801" y="1104900"/>
                </a:lnTo>
                <a:lnTo>
                  <a:pt x="153459" y="1155700"/>
                </a:lnTo>
                <a:lnTo>
                  <a:pt x="139668" y="1206500"/>
                </a:lnTo>
                <a:lnTo>
                  <a:pt x="126427" y="1270000"/>
                </a:lnTo>
                <a:lnTo>
                  <a:pt x="113738" y="1320800"/>
                </a:lnTo>
                <a:lnTo>
                  <a:pt x="101600" y="1384300"/>
                </a:lnTo>
                <a:lnTo>
                  <a:pt x="1354327" y="1587500"/>
                </a:lnTo>
                <a:lnTo>
                  <a:pt x="1361727" y="1536700"/>
                </a:lnTo>
                <a:lnTo>
                  <a:pt x="1370639" y="1473200"/>
                </a:lnTo>
                <a:lnTo>
                  <a:pt x="1381063" y="1422400"/>
                </a:lnTo>
                <a:lnTo>
                  <a:pt x="1392999" y="1371600"/>
                </a:lnTo>
                <a:lnTo>
                  <a:pt x="1406447" y="1320800"/>
                </a:lnTo>
                <a:lnTo>
                  <a:pt x="1421407" y="1270000"/>
                </a:lnTo>
                <a:lnTo>
                  <a:pt x="1437880" y="1231900"/>
                </a:lnTo>
                <a:lnTo>
                  <a:pt x="1455864" y="1181100"/>
                </a:lnTo>
                <a:lnTo>
                  <a:pt x="1475360" y="1143000"/>
                </a:lnTo>
                <a:lnTo>
                  <a:pt x="1496369" y="1092200"/>
                </a:lnTo>
                <a:lnTo>
                  <a:pt x="1518890" y="1054100"/>
                </a:lnTo>
                <a:lnTo>
                  <a:pt x="1542922" y="1016000"/>
                </a:lnTo>
                <a:lnTo>
                  <a:pt x="1568467" y="977900"/>
                </a:lnTo>
                <a:lnTo>
                  <a:pt x="1595524" y="952500"/>
                </a:lnTo>
                <a:lnTo>
                  <a:pt x="1624093" y="914400"/>
                </a:lnTo>
                <a:lnTo>
                  <a:pt x="1654175" y="889000"/>
                </a:lnTo>
                <a:lnTo>
                  <a:pt x="1692730" y="850900"/>
                </a:lnTo>
                <a:lnTo>
                  <a:pt x="1732489" y="812800"/>
                </a:lnTo>
                <a:lnTo>
                  <a:pt x="1773451" y="787400"/>
                </a:lnTo>
                <a:lnTo>
                  <a:pt x="1815616" y="762000"/>
                </a:lnTo>
                <a:lnTo>
                  <a:pt x="1858983" y="736600"/>
                </a:lnTo>
                <a:lnTo>
                  <a:pt x="1903552" y="711200"/>
                </a:lnTo>
                <a:lnTo>
                  <a:pt x="1949324" y="698500"/>
                </a:lnTo>
                <a:lnTo>
                  <a:pt x="1996296" y="673100"/>
                </a:lnTo>
                <a:lnTo>
                  <a:pt x="2044470" y="660400"/>
                </a:lnTo>
                <a:lnTo>
                  <a:pt x="2093845" y="660400"/>
                </a:lnTo>
                <a:lnTo>
                  <a:pt x="2144420" y="647700"/>
                </a:lnTo>
                <a:lnTo>
                  <a:pt x="3354577" y="647700"/>
                </a:lnTo>
                <a:lnTo>
                  <a:pt x="3354577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928934"/>
            <a:ext cx="5357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Программа </a:t>
            </a:r>
            <a:r>
              <a:rPr lang="ru-RU" sz="2800" b="1" dirty="0" err="1" smtClean="0"/>
              <a:t>ЧиО</a:t>
            </a:r>
            <a:r>
              <a:rPr lang="ru-RU" sz="2800" b="1" dirty="0" smtClean="0"/>
              <a:t> с компонентом МИГ для 7 классов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Компонент по МИГ для 7 классов в программе </a:t>
            </a:r>
            <a:r>
              <a:rPr lang="ru-RU" b="1" dirty="0" err="1" smtClean="0"/>
              <a:t>ЧиО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Интернет и виртуальная жизнь</a:t>
            </a:r>
          </a:p>
          <a:p>
            <a:r>
              <a:rPr lang="ru-RU" dirty="0" smtClean="0"/>
              <a:t>Социальные сети </a:t>
            </a:r>
          </a:p>
          <a:p>
            <a:r>
              <a:rPr lang="ru-RU" dirty="0" smtClean="0"/>
              <a:t>Интернет как инструмент достижения цели</a:t>
            </a:r>
          </a:p>
          <a:p>
            <a:r>
              <a:rPr lang="ru-RU" dirty="0" smtClean="0"/>
              <a:t>Виртуальная этика или интернет культура</a:t>
            </a:r>
          </a:p>
          <a:p>
            <a:r>
              <a:rPr lang="ru-RU" dirty="0" smtClean="0"/>
              <a:t>Жить в гармонии с интернетом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501090" cy="142876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Пилот уроков по МИГ среди 37  общеобразовательных школ Чуйской и </a:t>
            </a:r>
            <a:r>
              <a:rPr lang="ru-RU" b="1" dirty="0" err="1" smtClean="0"/>
              <a:t>Ошской</a:t>
            </a:r>
            <a:r>
              <a:rPr lang="ru-RU" b="1" dirty="0" smtClean="0"/>
              <a:t> областей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IMG_994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71736" y="4143380"/>
            <a:ext cx="4071966" cy="2500330"/>
          </a:xfrm>
          <a:prstGeom prst="rect">
            <a:avLst/>
          </a:prstGeom>
        </p:spPr>
      </p:pic>
      <p:pic>
        <p:nvPicPr>
          <p:cNvPr id="5" name="Рисунок 4" descr="IMG_9950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4282" y="2143116"/>
            <a:ext cx="2714644" cy="1928826"/>
          </a:xfrm>
          <a:prstGeom prst="rect">
            <a:avLst/>
          </a:prstGeom>
        </p:spPr>
      </p:pic>
      <p:pic>
        <p:nvPicPr>
          <p:cNvPr id="6" name="Рисунок 5" descr="unnamed (5)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786050" y="2143116"/>
            <a:ext cx="3071834" cy="1928826"/>
          </a:xfrm>
          <a:prstGeom prst="rect">
            <a:avLst/>
          </a:prstGeom>
        </p:spPr>
      </p:pic>
      <p:pic>
        <p:nvPicPr>
          <p:cNvPr id="7" name="Рисунок 6" descr="unnamed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57884" y="2143116"/>
            <a:ext cx="2786082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57222" y="0"/>
            <a:ext cx="4429156" cy="1143000"/>
          </a:xfrm>
        </p:spPr>
        <p:txBody>
          <a:bodyPr/>
          <a:lstStyle/>
          <a:p>
            <a:r>
              <a:rPr lang="en-US" b="1" dirty="0" smtClean="0"/>
              <a:t>Media camps </a:t>
            </a:r>
            <a:endParaRPr lang="ru-RU" b="1" dirty="0"/>
          </a:p>
        </p:txBody>
      </p:sp>
      <p:pic>
        <p:nvPicPr>
          <p:cNvPr id="10" name="Содержимое 9" descr="IMG_36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928670"/>
            <a:ext cx="2965845" cy="1977230"/>
          </a:xfrm>
        </p:spPr>
      </p:pic>
      <p:pic>
        <p:nvPicPr>
          <p:cNvPr id="11" name="Рисунок 10" descr="IMG_37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928670"/>
            <a:ext cx="3000396" cy="2000265"/>
          </a:xfrm>
          <a:prstGeom prst="rect">
            <a:avLst/>
          </a:prstGeom>
        </p:spPr>
      </p:pic>
      <p:pic>
        <p:nvPicPr>
          <p:cNvPr id="13" name="Рисунок 12" descr="IMG_43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3000372"/>
            <a:ext cx="4500594" cy="3000396"/>
          </a:xfrm>
          <a:prstGeom prst="rect">
            <a:avLst/>
          </a:prstGeom>
        </p:spPr>
      </p:pic>
      <p:pic>
        <p:nvPicPr>
          <p:cNvPr id="15" name="Рисунок 14" descr="IMG_44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3000372"/>
            <a:ext cx="4500591" cy="3000395"/>
          </a:xfrm>
          <a:prstGeom prst="rect">
            <a:avLst/>
          </a:prstGeom>
        </p:spPr>
      </p:pic>
      <p:pic>
        <p:nvPicPr>
          <p:cNvPr id="16" name="Рисунок 15" descr="IMG_446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2197" y="928670"/>
            <a:ext cx="2964645" cy="1976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https://www.youtube.com/watch?v=HITSU-VMCoY&amp;feature=youtu.be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bg1"/>
              </a:solidFill>
            </a:endParaRP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357818" y="4786322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ИНТЕРАКТИВ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285728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АНАЛИЗ СЮЖЕТОВ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2214554"/>
            <a:ext cx="47149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28320" marR="259079" indent="105410" algn="ctr">
              <a:spcBef>
                <a:spcPts val="1250"/>
              </a:spcBef>
            </a:pPr>
            <a:r>
              <a:rPr lang="ru-RU" sz="3300" b="1" dirty="0" smtClean="0">
                <a:solidFill>
                  <a:schemeClr val="bg1"/>
                </a:solidFill>
                <a:cs typeface="Arial"/>
              </a:rPr>
              <a:t>Создание </a:t>
            </a:r>
            <a:r>
              <a:rPr lang="ru-RU" sz="3300" b="1" dirty="0" err="1" smtClean="0">
                <a:solidFill>
                  <a:schemeClr val="bg1"/>
                </a:solidFill>
                <a:cs typeface="Arial"/>
              </a:rPr>
              <a:t>медиаконтента</a:t>
            </a:r>
            <a:r>
              <a:rPr lang="ru-RU" sz="3300" b="1" dirty="0" smtClean="0">
                <a:solidFill>
                  <a:schemeClr val="bg1"/>
                </a:solidFill>
                <a:cs typeface="Arial"/>
              </a:rPr>
              <a:t> учеником во время урока</a:t>
            </a:r>
            <a:endParaRPr lang="ru-RU" sz="3300" b="1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472" y="1714488"/>
            <a:ext cx="4357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Анализ статей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0100" y="4214818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Практические сессии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3042" y="5715016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РАБОТА С КОНТЕНТОМ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8001056" cy="3143272"/>
          </a:xfrm>
        </p:spPr>
        <p:txBody>
          <a:bodyPr>
            <a:normAutofit fontScale="90000"/>
          </a:bodyPr>
          <a:lstStyle/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000" dirty="0" smtClean="0"/>
              <a:t>«</a:t>
            </a:r>
            <a:r>
              <a:rPr lang="ru-RU" sz="4000" dirty="0" err="1" smtClean="0"/>
              <a:t>Медиа</a:t>
            </a:r>
            <a:r>
              <a:rPr lang="ru-RU" sz="4000" dirty="0" smtClean="0"/>
              <a:t> </a:t>
            </a:r>
            <a:r>
              <a:rPr lang="ru-RU" sz="4000" dirty="0" err="1" smtClean="0"/>
              <a:t>Сабак</a:t>
            </a:r>
            <a:r>
              <a:rPr lang="ru-RU" sz="4000" dirty="0" smtClean="0"/>
              <a:t>: развитие </a:t>
            </a:r>
            <a:r>
              <a:rPr lang="ru-RU" sz="4000" dirty="0" err="1" smtClean="0"/>
              <a:t>медиа</a:t>
            </a:r>
            <a:r>
              <a:rPr lang="ru-RU" sz="4000" dirty="0" smtClean="0"/>
              <a:t> и информационной грамотности в </a:t>
            </a:r>
            <a:r>
              <a:rPr lang="ru-RU" sz="4000" dirty="0" err="1" smtClean="0"/>
              <a:t>Баткенской</a:t>
            </a:r>
            <a:r>
              <a:rPr lang="ru-RU" sz="4000" dirty="0" smtClean="0"/>
              <a:t>, </a:t>
            </a:r>
            <a:r>
              <a:rPr lang="ru-RU" sz="4000" dirty="0" err="1" smtClean="0"/>
              <a:t>Ошской</a:t>
            </a:r>
            <a:r>
              <a:rPr lang="ru-RU" sz="4000" dirty="0" smtClean="0"/>
              <a:t>, </a:t>
            </a:r>
            <a:r>
              <a:rPr lang="ky-KG" sz="4000" dirty="0" smtClean="0"/>
              <a:t>Ж</a:t>
            </a:r>
            <a:r>
              <a:rPr lang="ru-RU" sz="4000" dirty="0" err="1" smtClean="0"/>
              <a:t>алал-Абадской</a:t>
            </a:r>
            <a:r>
              <a:rPr lang="ru-RU" sz="4000" dirty="0" smtClean="0"/>
              <a:t> областях»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5357826"/>
            <a:ext cx="6400800" cy="714356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2018 – 2019 </a:t>
            </a:r>
            <a:endParaRPr lang="ru-RU" sz="57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Рисунок 7" descr="25yrs_Soros_Kyrgyzstan_01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4348" y="428604"/>
            <a:ext cx="2643206" cy="1357322"/>
          </a:xfrm>
          <a:prstGeom prst="rect">
            <a:avLst/>
          </a:prstGeom>
        </p:spPr>
      </p:pic>
      <p:pic>
        <p:nvPicPr>
          <p:cNvPr id="10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4" cstate="print"/>
          <a:srcRect b="46665"/>
          <a:stretch>
            <a:fillRect/>
          </a:stretch>
        </p:blipFill>
        <p:spPr bwMode="auto">
          <a:xfrm>
            <a:off x="4143372" y="642918"/>
            <a:ext cx="1428760" cy="883470"/>
          </a:xfrm>
          <a:prstGeom prst="rect">
            <a:avLst/>
          </a:prstGeom>
          <a:noFill/>
        </p:spPr>
      </p:pic>
      <p:pic>
        <p:nvPicPr>
          <p:cNvPr id="12" name="Рисунок 11" descr="mediasabak-logo-eng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715140" y="571480"/>
            <a:ext cx="785818" cy="1000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8001056" cy="3143272"/>
          </a:xfrm>
        </p:spPr>
        <p:txBody>
          <a:bodyPr>
            <a:normAutofit fontScale="90000"/>
          </a:bodyPr>
          <a:lstStyle/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000" dirty="0" smtClean="0"/>
              <a:t>«</a:t>
            </a:r>
            <a:r>
              <a:rPr lang="ky-KG" sz="4000" dirty="0" smtClean="0"/>
              <a:t>Свобода слова и развитие медиа информационной грамотности в Кыргызстане</a:t>
            </a:r>
            <a:r>
              <a:rPr lang="ru-RU" sz="4000" dirty="0" smtClean="0"/>
              <a:t>»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5357826"/>
            <a:ext cx="6400800" cy="714356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2018 – 2020 </a:t>
            </a:r>
            <a:endParaRPr lang="ru-RU" sz="57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 descr="Z:\MEDIA PROJECTS\MIL_DW_2018\Лого+описание\Deutsche_Welle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28"/>
            <a:ext cx="1500198" cy="785818"/>
          </a:xfrm>
          <a:prstGeom prst="rect">
            <a:avLst/>
          </a:prstGeom>
          <a:noFill/>
        </p:spPr>
      </p:pic>
      <p:pic>
        <p:nvPicPr>
          <p:cNvPr id="1027" name="Picture 3" descr="Z:\MEDIA PROJECTS\MIL_DW_2018\Лого+описание\BMZ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3500461" cy="1030077"/>
          </a:xfrm>
          <a:prstGeom prst="rect">
            <a:avLst/>
          </a:prstGeom>
          <a:noFill/>
        </p:spPr>
      </p:pic>
      <p:pic>
        <p:nvPicPr>
          <p:cNvPr id="11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5" cstate="print"/>
          <a:srcRect b="46665"/>
          <a:stretch>
            <a:fillRect/>
          </a:stretch>
        </p:blipFill>
        <p:spPr bwMode="auto">
          <a:xfrm>
            <a:off x="5572132" y="285728"/>
            <a:ext cx="1386366" cy="857256"/>
          </a:xfrm>
          <a:prstGeom prst="rect">
            <a:avLst/>
          </a:prstGeom>
          <a:noFill/>
        </p:spPr>
      </p:pic>
      <p:pic>
        <p:nvPicPr>
          <p:cNvPr id="12" name="Рисунок 11" descr="mediasabak-logo-eng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500958" y="214290"/>
            <a:ext cx="714380" cy="928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8001056" cy="3143272"/>
          </a:xfrm>
        </p:spPr>
        <p:txBody>
          <a:bodyPr>
            <a:normAutofit fontScale="90000"/>
          </a:bodyPr>
          <a:lstStyle/>
          <a:p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000" dirty="0" smtClean="0"/>
              <a:t>«Продвижение плюрализма и беспристрастности в СМИ, и развитие </a:t>
            </a:r>
            <a:r>
              <a:rPr lang="ru-RU" sz="4000" dirty="0" err="1" smtClean="0"/>
              <a:t>медиа</a:t>
            </a:r>
            <a:r>
              <a:rPr lang="ru-RU" sz="4000" dirty="0" smtClean="0"/>
              <a:t> информационной грамотности в Центральной Азии»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5357826"/>
            <a:ext cx="6400800" cy="714356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sz="57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2018 – 2019 </a:t>
            </a:r>
            <a:endParaRPr lang="ru-RU" sz="57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Albany 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28992" y="642918"/>
            <a:ext cx="1462088" cy="309563"/>
          </a:xfrm>
          <a:prstGeom prst="rect">
            <a:avLst/>
          </a:prstGeom>
        </p:spPr>
      </p:pic>
      <p:pic>
        <p:nvPicPr>
          <p:cNvPr id="6" name="Рисунок 5" descr="160606 British Embassy Bishkek Logo RUSSIAN.JPG"/>
          <p:cNvPicPr/>
          <p:nvPr/>
        </p:nvPicPr>
        <p:blipFill>
          <a:blip r:embed="rId4" cstate="print"/>
          <a:srcRect l="9676" t="13921" r="11531" b="13383"/>
          <a:stretch>
            <a:fillRect/>
          </a:stretch>
        </p:blipFill>
        <p:spPr>
          <a:xfrm>
            <a:off x="5500694" y="357166"/>
            <a:ext cx="1138555" cy="876300"/>
          </a:xfrm>
          <a:prstGeom prst="rect">
            <a:avLst/>
          </a:prstGeom>
        </p:spPr>
      </p:pic>
      <p:pic>
        <p:nvPicPr>
          <p:cNvPr id="1026" name="Picture 2" descr="C:\Users\aichu\Desktop\IREX_British\IREXEURO horizontal log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28605"/>
            <a:ext cx="1904464" cy="857256"/>
          </a:xfrm>
          <a:prstGeom prst="rect">
            <a:avLst/>
          </a:prstGeom>
          <a:noFill/>
        </p:spPr>
      </p:pic>
      <p:pic>
        <p:nvPicPr>
          <p:cNvPr id="8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6" cstate="print"/>
          <a:srcRect b="46665"/>
          <a:stretch>
            <a:fillRect/>
          </a:stretch>
        </p:blipFill>
        <p:spPr bwMode="auto">
          <a:xfrm>
            <a:off x="7000893" y="357166"/>
            <a:ext cx="1386366" cy="857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222 медиа грамотных учителя</a:t>
            </a:r>
            <a:endParaRPr lang="ru-RU" dirty="0"/>
          </a:p>
        </p:txBody>
      </p:sp>
      <p:pic>
        <p:nvPicPr>
          <p:cNvPr id="4" name="Содержимое 3" descr="Map of K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28736"/>
            <a:ext cx="8523852" cy="4500594"/>
          </a:xfrm>
        </p:spPr>
      </p:pic>
      <p:sp>
        <p:nvSpPr>
          <p:cNvPr id="9" name="TextBox 8"/>
          <p:cNvSpPr txBox="1"/>
          <p:nvPr/>
        </p:nvSpPr>
        <p:spPr>
          <a:xfrm>
            <a:off x="3643306" y="1928802"/>
            <a:ext cx="806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29*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86116" y="4143380"/>
            <a:ext cx="1214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106*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488" y="3357562"/>
            <a:ext cx="928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41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28" y="4786322"/>
            <a:ext cx="1000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46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42 медиа грамотных преподавателя в Кыргызстане и Таджикистане</a:t>
            </a:r>
            <a:endParaRPr lang="ru-RU" dirty="0"/>
          </a:p>
        </p:txBody>
      </p:sp>
      <p:pic>
        <p:nvPicPr>
          <p:cNvPr id="4" name="Содержимое 3" descr="Map of K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00174"/>
            <a:ext cx="8523852" cy="4500594"/>
          </a:xfrm>
        </p:spPr>
      </p:pic>
      <p:sp>
        <p:nvSpPr>
          <p:cNvPr id="9" name="TextBox 8"/>
          <p:cNvSpPr txBox="1"/>
          <p:nvPr/>
        </p:nvSpPr>
        <p:spPr>
          <a:xfrm>
            <a:off x="3786182" y="1857364"/>
            <a:ext cx="806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14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86116" y="4143380"/>
            <a:ext cx="857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23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57950" y="4714884"/>
            <a:ext cx="232768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Душанбе - 4</a:t>
            </a:r>
          </a:p>
          <a:p>
            <a:r>
              <a:rPr lang="ru-RU" sz="3200" b="1" dirty="0" smtClean="0">
                <a:solidFill>
                  <a:srgbClr val="FF0000"/>
                </a:solidFill>
              </a:rPr>
              <a:t>Худжанд - 1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Ученики-выпускники проектов по МИГ</a:t>
            </a:r>
            <a:endParaRPr lang="ru-RU" sz="3600" dirty="0"/>
          </a:p>
        </p:txBody>
      </p:sp>
      <p:pic>
        <p:nvPicPr>
          <p:cNvPr id="4" name="Содержимое 3" descr="Map of K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00201"/>
            <a:ext cx="8401079" cy="4620270"/>
          </a:xfrm>
        </p:spPr>
      </p:pic>
      <p:sp>
        <p:nvSpPr>
          <p:cNvPr id="5" name="TextBox 4"/>
          <p:cNvSpPr txBox="1"/>
          <p:nvPr/>
        </p:nvSpPr>
        <p:spPr>
          <a:xfrm>
            <a:off x="6572264" y="4643446"/>
            <a:ext cx="23022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Юг: 160</a:t>
            </a:r>
          </a:p>
          <a:p>
            <a:r>
              <a:rPr lang="ru-RU" sz="3600" b="1" dirty="0" smtClean="0">
                <a:solidFill>
                  <a:srgbClr val="FF0000"/>
                </a:solidFill>
              </a:rPr>
              <a:t>Север: 240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786" y="1714488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/>
              <a:t> Основы рекламы и </a:t>
            </a:r>
            <a:r>
              <a:rPr lang="en-US" sz="2800" dirty="0" smtClean="0"/>
              <a:t>PR </a:t>
            </a:r>
            <a:endParaRPr lang="ru-RU" sz="2800" dirty="0" smtClean="0"/>
          </a:p>
          <a:p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Медиа</a:t>
            </a:r>
            <a:r>
              <a:rPr lang="ru-RU" sz="2800" dirty="0" smtClean="0"/>
              <a:t> грамотность</a:t>
            </a:r>
          </a:p>
          <a:p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Общественное мнение – </a:t>
            </a:r>
            <a:r>
              <a:rPr lang="ru-RU" sz="2800" dirty="0" err="1" smtClean="0"/>
              <a:t>Медиа</a:t>
            </a:r>
            <a:endParaRPr lang="ru-RU" sz="2800" dirty="0" smtClean="0"/>
          </a:p>
          <a:p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Основы журналистики</a:t>
            </a:r>
          </a:p>
          <a:p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Основы творческой деятельности журналиста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500042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+mj-lt"/>
                <a:ea typeface="+mj-ea"/>
                <a:cs typeface="+mj-cs"/>
              </a:rPr>
              <a:t>Предметы факультета журналистики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500034" y="21429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+mj-lt"/>
                <a:ea typeface="+mj-ea"/>
                <a:cs typeface="+mj-cs"/>
              </a:rPr>
              <a:t>Предметы педагогического факультета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4348" y="1714488"/>
            <a:ext cx="80010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/>
              <a:t> Социальное воспитание </a:t>
            </a:r>
          </a:p>
          <a:p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 Школоведение </a:t>
            </a:r>
          </a:p>
          <a:p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928662" y="1428736"/>
            <a:ext cx="7786742" cy="3929090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ru-RU" sz="2000" i="1" dirty="0" smtClean="0">
                <a:solidFill>
                  <a:schemeClr val="bg1"/>
                </a:solidFill>
                <a:ea typeface="+mj-ea"/>
                <a:cs typeface="+mj-cs"/>
              </a:rPr>
              <a:t>.</a:t>
            </a:r>
            <a:endParaRPr lang="ru-RU" sz="2000" b="1" i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6000" i="1" dirty="0" smtClean="0">
                <a:solidFill>
                  <a:schemeClr val="bg1"/>
                </a:solidFill>
              </a:rPr>
              <a:t>Книга очень хорошая. Материал изложен в удобной форме. Как методическое пособие и образец для создания поурочных разработок не имеет замечаний. Совмещение электронной подачи материала и практических применений изучаемого материала изложено удобно для работы.</a:t>
            </a:r>
            <a:br>
              <a:rPr lang="ru-RU" sz="6000" i="1" dirty="0" smtClean="0">
                <a:solidFill>
                  <a:schemeClr val="bg1"/>
                </a:solidFill>
              </a:rPr>
            </a:br>
            <a:r>
              <a:rPr lang="ru-RU" sz="6000" i="1" dirty="0" smtClean="0">
                <a:solidFill>
                  <a:schemeClr val="bg1"/>
                </a:solidFill>
              </a:rPr>
              <a:t>Учащихся очень заинтересовали практические применения навыков, полученных на занятиях. Было много просьб более подробно рассказать о создании сайтов и наполнения их </a:t>
            </a:r>
            <a:r>
              <a:rPr lang="ru-RU" sz="6000" i="1" dirty="0" err="1" smtClean="0">
                <a:solidFill>
                  <a:schemeClr val="bg1"/>
                </a:solidFill>
              </a:rPr>
              <a:t>контентом</a:t>
            </a:r>
            <a:r>
              <a:rPr lang="ru-RU" sz="6000" i="1" dirty="0" smtClean="0">
                <a:solidFill>
                  <a:schemeClr val="bg1"/>
                </a:solidFill>
              </a:rPr>
              <a:t>. Также было много пожеланий от учеников о проведении на занятиях игр</a:t>
            </a:r>
            <a:r>
              <a:rPr lang="ru-RU" sz="4400" i="1" dirty="0" smtClean="0">
                <a:solidFill>
                  <a:schemeClr val="bg1"/>
                </a:solidFill>
              </a:rPr>
              <a:t>.</a:t>
            </a:r>
            <a:endParaRPr lang="ru-RU" sz="4400" b="1" baseline="-26388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buNone/>
            </a:pPr>
            <a:endParaRPr lang="ru-RU" sz="2500" i="1" dirty="0" smtClean="0"/>
          </a:p>
          <a:p>
            <a:pPr>
              <a:buNone/>
            </a:pPr>
            <a:endParaRPr lang="ru-RU" sz="2500" i="1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1285860"/>
            <a:ext cx="5000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/>
              <a:t>“</a:t>
            </a:r>
            <a:endParaRPr lang="ru-RU" sz="4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857884" y="4643446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/>
              <a:t>”</a:t>
            </a:r>
            <a:endParaRPr lang="ru-RU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621508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Плахтий</a:t>
            </a:r>
            <a:r>
              <a:rPr lang="ru-RU" dirty="0" smtClean="0">
                <a:solidFill>
                  <a:schemeClr val="bg1"/>
                </a:solidFill>
              </a:rPr>
              <a:t> Роман Викторович, ШГ№4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142976" y="1857364"/>
            <a:ext cx="7143800" cy="342902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3400" i="1" dirty="0" smtClean="0">
                <a:solidFill>
                  <a:schemeClr val="bg1"/>
                </a:solidFill>
                <a:ea typeface="+mj-ea"/>
                <a:cs typeface="+mj-cs"/>
              </a:rPr>
              <a:t>Учащиеся и не подозревали о том, что СМИ манипулируют нами, поэтому обсуждение было бурным. Яркие красочные </a:t>
            </a:r>
            <a:r>
              <a:rPr lang="ru-RU" sz="3400" i="1" dirty="0" err="1" smtClean="0">
                <a:solidFill>
                  <a:schemeClr val="bg1"/>
                </a:solidFill>
                <a:ea typeface="+mj-ea"/>
                <a:cs typeface="+mj-cs"/>
              </a:rPr>
              <a:t>постеры</a:t>
            </a:r>
            <a:r>
              <a:rPr lang="ru-RU" sz="3400" i="1" dirty="0" smtClean="0">
                <a:solidFill>
                  <a:schemeClr val="bg1"/>
                </a:solidFill>
                <a:ea typeface="+mj-ea"/>
                <a:cs typeface="+mj-cs"/>
              </a:rPr>
              <a:t> не вызвали затруднения, поскольку в предоставленных материалах (презентации) все четко, ясно и наглядно  разъяснено. Очень понравилась сказка, обсуждение которой вызвало огромный интерес</a:t>
            </a:r>
            <a:r>
              <a:rPr lang="ru-RU" sz="2000" i="1" dirty="0" smtClean="0">
                <a:solidFill>
                  <a:schemeClr val="bg1"/>
                </a:solidFill>
                <a:ea typeface="+mj-ea"/>
                <a:cs typeface="+mj-cs"/>
              </a:rPr>
              <a:t>.</a:t>
            </a:r>
            <a:endParaRPr lang="ru-RU" sz="2000" b="1" i="1" dirty="0" smtClean="0">
              <a:solidFill>
                <a:schemeClr val="bg1"/>
              </a:solidFill>
            </a:endParaRPr>
          </a:p>
          <a:p>
            <a:pPr algn="r">
              <a:buNone/>
            </a:pPr>
            <a:endParaRPr lang="ru-RU" sz="4400" b="1" baseline="-26388" dirty="0" smtClean="0">
              <a:latin typeface="Arial"/>
              <a:cs typeface="Arial"/>
            </a:endParaRPr>
          </a:p>
          <a:p>
            <a:pPr>
              <a:buNone/>
            </a:pPr>
            <a:endParaRPr lang="ru-RU" sz="2500" i="1" dirty="0" smtClean="0"/>
          </a:p>
          <a:p>
            <a:pPr>
              <a:buNone/>
            </a:pPr>
            <a:endParaRPr lang="ru-RU" sz="2500" i="1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1571612"/>
            <a:ext cx="4299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/>
              <a:t>“</a:t>
            </a:r>
            <a:endParaRPr lang="ru-RU" sz="4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72132" y="4214818"/>
            <a:ext cx="7143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/>
              <a:t>”</a:t>
            </a:r>
            <a:endParaRPr lang="ru-RU" sz="4400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621508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Ильясова Инна Юрьевна, школа №5, г. Кара - Балта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nstagra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643049"/>
            <a:ext cx="2000264" cy="1998889"/>
          </a:xfrm>
        </p:spPr>
      </p:pic>
      <p:pic>
        <p:nvPicPr>
          <p:cNvPr id="5" name="Рисунок 4" descr="F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500174"/>
            <a:ext cx="2143140" cy="2277087"/>
          </a:xfrm>
          <a:prstGeom prst="rect">
            <a:avLst/>
          </a:prstGeom>
        </p:spPr>
      </p:pic>
      <p:pic>
        <p:nvPicPr>
          <p:cNvPr id="6" name="Рисунок 5" descr="youtube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99984" y="1000108"/>
            <a:ext cx="3244016" cy="3286148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785786" y="4429132"/>
            <a:ext cx="2214578" cy="64294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571868" y="4429132"/>
            <a:ext cx="2214578" cy="64294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429388" y="4429132"/>
            <a:ext cx="2214578" cy="64294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8596" y="285728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/>
              <a:t>Медиа</a:t>
            </a:r>
            <a:r>
              <a:rPr lang="ru-RU" sz="2800" b="1" dirty="0" smtClean="0"/>
              <a:t> Уголки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28596" y="50004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Проект по МИГ на 2018-2020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428868"/>
          <a:ext cx="9144000" cy="413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www.mediasabak.org</a:t>
            </a:r>
            <a:endParaRPr lang="ru-RU" dirty="0"/>
          </a:p>
        </p:txBody>
      </p:sp>
      <p:pic>
        <p:nvPicPr>
          <p:cNvPr id="5" name="Содержимое 4" descr="Новый рисунок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00174"/>
            <a:ext cx="805008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0"/>
            <a:ext cx="3714744" cy="1143000"/>
          </a:xfrm>
        </p:spPr>
        <p:txBody>
          <a:bodyPr/>
          <a:lstStyle/>
          <a:p>
            <a:r>
              <a:rPr lang="ru-RU" b="1" dirty="0" smtClean="0"/>
              <a:t>Партнеры: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36"/>
            <a:ext cx="8715404" cy="5572164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US" dirty="0" smtClean="0"/>
              <a:t>British Embassy in Astana and in Bishkek</a:t>
            </a:r>
          </a:p>
          <a:p>
            <a:pPr lvl="0"/>
            <a:r>
              <a:rPr lang="en-US" dirty="0" smtClean="0"/>
              <a:t>Soros Foundation - Kyrgyzstan</a:t>
            </a:r>
            <a:endParaRPr lang="ru-RU" dirty="0" smtClean="0"/>
          </a:p>
          <a:p>
            <a:pPr lvl="0"/>
            <a:r>
              <a:rPr lang="en-US" dirty="0" smtClean="0"/>
              <a:t>Albany</a:t>
            </a:r>
            <a:endParaRPr lang="ru-RU" dirty="0" smtClean="0"/>
          </a:p>
          <a:p>
            <a:pPr lvl="0"/>
            <a:r>
              <a:rPr lang="ru-RU" dirty="0" smtClean="0"/>
              <a:t>UNESCO </a:t>
            </a:r>
            <a:r>
              <a:rPr lang="ru-RU" dirty="0" err="1" smtClean="0"/>
              <a:t>in</a:t>
            </a:r>
            <a:r>
              <a:rPr lang="ru-RU" dirty="0" smtClean="0"/>
              <a:t> K</a:t>
            </a:r>
            <a:r>
              <a:rPr lang="en-US" dirty="0" err="1" smtClean="0"/>
              <a:t>azakhstan</a:t>
            </a:r>
            <a:endParaRPr lang="ru-RU" dirty="0" smtClean="0"/>
          </a:p>
          <a:p>
            <a:pPr lvl="0"/>
            <a:r>
              <a:rPr lang="en-US" dirty="0" smtClean="0"/>
              <a:t>IFES in Kyrgyz Republic</a:t>
            </a:r>
            <a:endParaRPr lang="ru-RU" dirty="0" smtClean="0"/>
          </a:p>
          <a:p>
            <a:pPr lvl="0"/>
            <a:r>
              <a:rPr lang="en-US" dirty="0" smtClean="0"/>
              <a:t>UN in Kyrgyz Republic</a:t>
            </a:r>
            <a:endParaRPr lang="ru-RU" dirty="0" smtClean="0"/>
          </a:p>
          <a:p>
            <a:pPr lvl="0"/>
            <a:r>
              <a:rPr lang="en-US" dirty="0" smtClean="0"/>
              <a:t>Salzburg Academy on Media</a:t>
            </a:r>
            <a:endParaRPr lang="ru-RU" dirty="0" smtClean="0"/>
          </a:p>
          <a:p>
            <a:pPr lvl="0"/>
            <a:r>
              <a:rPr lang="en-US" dirty="0" smtClean="0"/>
              <a:t>VSUM</a:t>
            </a:r>
            <a:endParaRPr lang="ru-RU" dirty="0" smtClean="0"/>
          </a:p>
          <a:p>
            <a:pPr lvl="0"/>
            <a:r>
              <a:rPr lang="en-US" dirty="0" smtClean="0"/>
              <a:t>Finnish Safer Internet Centre</a:t>
            </a:r>
            <a:endParaRPr lang="ru-RU" dirty="0" smtClean="0"/>
          </a:p>
          <a:p>
            <a:pPr lvl="0"/>
            <a:r>
              <a:rPr lang="en-US" dirty="0" smtClean="0"/>
              <a:t>FISIC</a:t>
            </a:r>
            <a:endParaRPr lang="ru-RU" dirty="0" smtClean="0"/>
          </a:p>
          <a:p>
            <a:pPr lvl="0"/>
            <a:r>
              <a:rPr lang="ru-RU" dirty="0" err="1" smtClean="0"/>
              <a:t>National</a:t>
            </a:r>
            <a:r>
              <a:rPr lang="ru-RU" dirty="0" smtClean="0"/>
              <a:t> </a:t>
            </a:r>
            <a:r>
              <a:rPr lang="en-US" dirty="0" smtClean="0"/>
              <a:t> A</a:t>
            </a:r>
            <a:r>
              <a:rPr lang="ru-RU" dirty="0" err="1" smtClean="0"/>
              <a:t>udiovisual</a:t>
            </a:r>
            <a:r>
              <a:rPr lang="ru-RU" dirty="0" smtClean="0"/>
              <a:t> </a:t>
            </a:r>
            <a:r>
              <a:rPr lang="en-US" dirty="0" err="1" smtClean="0"/>
              <a:t>I</a:t>
            </a:r>
            <a:r>
              <a:rPr lang="ru-RU" dirty="0" err="1" smtClean="0"/>
              <a:t>nstitute</a:t>
            </a:r>
            <a:endParaRPr lang="ru-RU" dirty="0" smtClean="0"/>
          </a:p>
          <a:p>
            <a:pPr lvl="0"/>
            <a:r>
              <a:rPr lang="ru-RU" dirty="0" smtClean="0"/>
              <a:t>KAVI</a:t>
            </a:r>
          </a:p>
          <a:p>
            <a:pPr lvl="0"/>
            <a:r>
              <a:rPr lang="ru-RU" dirty="0" err="1" smtClean="0"/>
              <a:t>Lattanzio</a:t>
            </a:r>
            <a:endParaRPr lang="ru-RU" dirty="0" smtClean="0"/>
          </a:p>
          <a:p>
            <a:pPr lvl="0"/>
            <a:r>
              <a:rPr lang="en-US" dirty="0" smtClean="0"/>
              <a:t>IREX Europe</a:t>
            </a:r>
            <a:endParaRPr lang="ru-RU" dirty="0" smtClean="0"/>
          </a:p>
          <a:p>
            <a:pPr lvl="0"/>
            <a:r>
              <a:rPr lang="en-US" dirty="0" smtClean="0"/>
              <a:t>Deutsche </a:t>
            </a:r>
            <a:r>
              <a:rPr lang="en-US" dirty="0" err="1" smtClean="0"/>
              <a:t>Welle</a:t>
            </a:r>
            <a:r>
              <a:rPr lang="en-US" dirty="0" smtClean="0"/>
              <a:t> </a:t>
            </a:r>
            <a:r>
              <a:rPr lang="en-US" dirty="0" err="1" smtClean="0"/>
              <a:t>Academie</a:t>
            </a:r>
            <a:r>
              <a:rPr lang="en-US" dirty="0" smtClean="0"/>
              <a:t>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4500594" cy="1143000"/>
          </a:xfrm>
        </p:spPr>
        <p:txBody>
          <a:bodyPr/>
          <a:lstStyle/>
          <a:p>
            <a:r>
              <a:rPr lang="ru-RU" b="1" dirty="0" smtClean="0"/>
              <a:t>Достижения:</a:t>
            </a:r>
            <a:endParaRPr lang="ru-RU" b="1" dirty="0"/>
          </a:p>
        </p:txBody>
      </p:sp>
      <p:pic>
        <p:nvPicPr>
          <p:cNvPr id="5" name="Содержимое 4" descr="IMG_97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1785918" y="785794"/>
            <a:ext cx="5675376" cy="314327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/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/>
          <p:cNvSpPr txBox="1"/>
          <p:nvPr/>
        </p:nvSpPr>
        <p:spPr>
          <a:xfrm>
            <a:off x="1571604" y="714356"/>
            <a:ext cx="6429420" cy="3575337"/>
          </a:xfrm>
          <a:prstGeom prst="rect">
            <a:avLst/>
          </a:prstGeom>
          <a:effectLst/>
        </p:spPr>
        <p:txBody>
          <a:bodyPr vert="horz" wrap="square" lIns="0" tIns="233679" rIns="0" bIns="0" rtlCol="0">
            <a:spAutoFit/>
          </a:bodyPr>
          <a:lstStyle/>
          <a:p>
            <a:pPr marL="1000125">
              <a:lnSpc>
                <a:spcPct val="100000"/>
              </a:lnSpc>
              <a:spcBef>
                <a:spcPts val="1839"/>
              </a:spcBef>
            </a:pPr>
            <a:r>
              <a:rPr lang="ru-RU" sz="3200" b="1" i="1" dirty="0" err="1" smtClean="0">
                <a:solidFill>
                  <a:schemeClr val="bg1"/>
                </a:solidFill>
                <a:cs typeface="Trebuchet MS"/>
              </a:rPr>
              <a:t>Айпери</a:t>
            </a:r>
            <a:r>
              <a:rPr lang="ru-RU" sz="3200" b="1" i="1" dirty="0" smtClean="0">
                <a:solidFill>
                  <a:schemeClr val="bg1"/>
                </a:solidFill>
                <a:cs typeface="Trebuchet MS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cs typeface="Trebuchet MS"/>
              </a:rPr>
              <a:t>Келдибек</a:t>
            </a:r>
            <a:r>
              <a:rPr lang="ru-RU" sz="3200" b="1" i="1" dirty="0" smtClean="0">
                <a:solidFill>
                  <a:schemeClr val="bg1"/>
                </a:solidFill>
                <a:cs typeface="Trebuchet MS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cs typeface="Trebuchet MS"/>
              </a:rPr>
              <a:t>кызы</a:t>
            </a:r>
            <a:r>
              <a:rPr lang="en-US" sz="3200" b="1" i="1" dirty="0" smtClean="0">
                <a:solidFill>
                  <a:schemeClr val="bg1"/>
                </a:solidFill>
                <a:cs typeface="Trebuchet MS"/>
              </a:rPr>
              <a:t> </a:t>
            </a:r>
            <a:endParaRPr sz="3200" b="1" i="1">
              <a:solidFill>
                <a:schemeClr val="bg1"/>
              </a:solidFill>
              <a:cs typeface="Trebuchet MS"/>
            </a:endParaRPr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r>
              <a:rPr lang="en-US" sz="2000" b="1" dirty="0" smtClean="0">
                <a:solidFill>
                  <a:schemeClr val="bg1"/>
                </a:solidFill>
                <a:cs typeface="Arial"/>
              </a:rPr>
              <a:t>Media Support Center Foundation</a:t>
            </a:r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r>
              <a:rPr lang="en-US" sz="2000" dirty="0" smtClean="0">
                <a:cs typeface="Arial"/>
                <a:hlinkClick r:id="rId2"/>
              </a:rPr>
              <a:t>www.mediasabak.org</a:t>
            </a:r>
            <a:r>
              <a:rPr lang="en-US" sz="2000" dirty="0" smtClean="0">
                <a:cs typeface="Arial"/>
              </a:rPr>
              <a:t> </a:t>
            </a:r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r>
              <a:rPr lang="en-US" sz="2000" dirty="0" smtClean="0">
                <a:cs typeface="Arial"/>
                <a:hlinkClick r:id="rId3"/>
              </a:rPr>
              <a:t>www.msc.kg</a:t>
            </a:r>
            <a:r>
              <a:rPr lang="en-US" sz="2000" dirty="0" smtClean="0">
                <a:cs typeface="Arial"/>
              </a:rPr>
              <a:t> </a:t>
            </a:r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r>
              <a:rPr lang="en-US" sz="2000" dirty="0" smtClean="0">
                <a:hlinkClick r:id="rId4"/>
              </a:rPr>
              <a:t>www.facebook.com/msc.kg</a:t>
            </a:r>
            <a:endParaRPr lang="en-US" sz="2000" dirty="0" smtClean="0"/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r>
              <a:rPr lang="en-US" sz="2000" dirty="0" smtClean="0">
                <a:cs typeface="Arial"/>
                <a:hlinkClick r:id="rId5"/>
              </a:rPr>
              <a:t>www.instagram.com/mediasabak</a:t>
            </a:r>
            <a:r>
              <a:rPr lang="en-US" sz="2000" dirty="0" smtClean="0">
                <a:cs typeface="Arial"/>
              </a:rPr>
              <a:t> </a:t>
            </a:r>
          </a:p>
          <a:p>
            <a:pPr marL="12700" marR="5080" indent="3175" algn="ctr">
              <a:lnSpc>
                <a:spcPct val="100499"/>
              </a:lnSpc>
              <a:spcBef>
                <a:spcPts val="1290"/>
              </a:spcBef>
            </a:pPr>
            <a:endParaRPr sz="2000">
              <a:cs typeface="Arial"/>
            </a:endParaRPr>
          </a:p>
        </p:txBody>
      </p:sp>
      <p:sp>
        <p:nvSpPr>
          <p:cNvPr id="7" name="object 6"/>
          <p:cNvSpPr/>
          <p:nvPr/>
        </p:nvSpPr>
        <p:spPr>
          <a:xfrm>
            <a:off x="1734311" y="4267200"/>
            <a:ext cx="5675376" cy="93421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"/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52648" y="4433061"/>
            <a:ext cx="3491054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32105">
              <a:lnSpc>
                <a:spcPct val="100000"/>
              </a:lnSpc>
              <a:spcBef>
                <a:spcPts val="100"/>
              </a:spcBef>
            </a:pPr>
            <a:r>
              <a:rPr lang="en-US" spc="-35" dirty="0" smtClean="0">
                <a:solidFill>
                  <a:schemeClr val="bg1"/>
                </a:solidFill>
                <a:latin typeface="Arial"/>
                <a:cs typeface="Arial"/>
              </a:rPr>
              <a:t>Cell: +996 772 66 22 83</a:t>
            </a:r>
            <a:r>
              <a:rPr sz="1800" spc="-105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endParaRPr lang="en-US" sz="1800" spc="-105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12700" marR="5080" indent="332105">
              <a:lnSpc>
                <a:spcPct val="100000"/>
              </a:lnSpc>
              <a:spcBef>
                <a:spcPts val="100"/>
              </a:spcBef>
            </a:pPr>
            <a:r>
              <a:rPr sz="1800" spc="-95" smtClean="0">
                <a:solidFill>
                  <a:schemeClr val="bg1"/>
                </a:solidFill>
                <a:latin typeface="Arial"/>
                <a:cs typeface="Arial"/>
              </a:rPr>
              <a:t>Email</a:t>
            </a:r>
            <a:r>
              <a:rPr sz="1800" spc="-95">
                <a:solidFill>
                  <a:schemeClr val="bg1"/>
                </a:solidFill>
                <a:latin typeface="Arial"/>
                <a:cs typeface="Arial"/>
              </a:rPr>
              <a:t>:</a:t>
            </a:r>
            <a:r>
              <a:rPr sz="1800" spc="-110">
                <a:latin typeface="Arial"/>
                <a:cs typeface="Arial"/>
              </a:rPr>
              <a:t> </a:t>
            </a:r>
            <a:r>
              <a:rPr lang="en-US" sz="1800" spc="-80" dirty="0" smtClean="0">
                <a:latin typeface="Arial"/>
                <a:cs typeface="Arial"/>
                <a:hlinkClick r:id="rId6"/>
              </a:rPr>
              <a:t>aiperik.msc@gmail.com</a:t>
            </a:r>
            <a:r>
              <a:rPr lang="en-US" sz="1800" spc="-80" dirty="0" smtClean="0">
                <a:latin typeface="Arial"/>
                <a:cs typeface="Arial"/>
              </a:rPr>
              <a:t> 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9" name="Picture 2" descr="D:\Downloads\Центр поддержки.png"/>
          <p:cNvPicPr>
            <a:picLocks noChangeAspect="1" noChangeArrowheads="1"/>
          </p:cNvPicPr>
          <p:nvPr/>
        </p:nvPicPr>
        <p:blipFill>
          <a:blip r:embed="rId7" cstate="print"/>
          <a:srcRect b="46665"/>
          <a:stretch>
            <a:fillRect/>
          </a:stretch>
        </p:blipFill>
        <p:spPr bwMode="auto">
          <a:xfrm>
            <a:off x="4500562" y="5572140"/>
            <a:ext cx="1501897" cy="928694"/>
          </a:xfrm>
          <a:prstGeom prst="rect">
            <a:avLst/>
          </a:prstGeom>
          <a:noFill/>
        </p:spPr>
      </p:pic>
      <p:pic>
        <p:nvPicPr>
          <p:cNvPr id="10" name="Рисунок 9" descr="mediasabak-logo-eng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86116" y="5643578"/>
            <a:ext cx="714380" cy="928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519</Words>
  <Application>Microsoft Office PowerPoint</Application>
  <PresentationFormat>On-screen Show (4:3)</PresentationFormat>
  <Paragraphs>162</Paragraphs>
  <Slides>37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Тема Office</vt:lpstr>
      <vt:lpstr>МИГ в Кыргызстане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Проекты фонда</vt:lpstr>
      <vt:lpstr>PowerPoint Presentation</vt:lpstr>
      <vt:lpstr>PowerPoint Presentation</vt:lpstr>
      <vt:lpstr>Партнеры проекта</vt:lpstr>
      <vt:lpstr>PowerPoint Presentation</vt:lpstr>
      <vt:lpstr>PowerPoint Presentation</vt:lpstr>
      <vt:lpstr>PowerPoint Presentation</vt:lpstr>
      <vt:lpstr>PowerPoint Presentation</vt:lpstr>
      <vt:lpstr>Разработанные 9 уроков по цифровой грамотности для 5-6 классов</vt:lpstr>
      <vt:lpstr>PowerPoint Presentation</vt:lpstr>
      <vt:lpstr>Компонент по МИГ для 7 классов в программе ЧиО</vt:lpstr>
      <vt:lpstr>Пилот уроков по МИГ среди 37  общеобразовательных школ Чуйской и Ошской областей</vt:lpstr>
      <vt:lpstr>Media camps </vt:lpstr>
      <vt:lpstr>PowerPoint Presentation</vt:lpstr>
      <vt:lpstr>PowerPoint Presentation</vt:lpstr>
      <vt:lpstr> «Медиа Сабак: развитие медиа и информационной грамотности в Баткенской, Ошской, Жалал-Абадской областях» </vt:lpstr>
      <vt:lpstr> «Свобода слова и развитие медиа информационной грамотности в Кыргызстане» </vt:lpstr>
      <vt:lpstr> «Продвижение плюрализма и беспристрастности в СМИ, и развитие медиа информационной грамотности в Центральной Азии» </vt:lpstr>
      <vt:lpstr>222 медиа грамотных учителя</vt:lpstr>
      <vt:lpstr>42 медиа грамотных преподавателя в Кыргызстане и Таджикистане</vt:lpstr>
      <vt:lpstr>Ученики-выпускники проектов по МИГ</vt:lpstr>
      <vt:lpstr>PowerPoint Presentation</vt:lpstr>
      <vt:lpstr>Предметы педагогического факультета </vt:lpstr>
      <vt:lpstr>PowerPoint Presentation</vt:lpstr>
      <vt:lpstr>PowerPoint Presentation</vt:lpstr>
      <vt:lpstr>PowerPoint Presentation</vt:lpstr>
      <vt:lpstr>PowerPoint Presentation</vt:lpstr>
      <vt:lpstr>www.mediasabak.org</vt:lpstr>
      <vt:lpstr>Партнеры: </vt:lpstr>
      <vt:lpstr>Достижения: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МЕДИА ИНФОРМАЦИОННАЯ ГРАМОТНОСТЬ  В КЫРГЫЗСТАНЕ</dc:title>
  <dc:creator>Пользователь Windows</dc:creator>
  <cp:lastModifiedBy>Akdana Bakirova</cp:lastModifiedBy>
  <cp:revision>97</cp:revision>
  <dcterms:created xsi:type="dcterms:W3CDTF">2017-04-20T04:49:30Z</dcterms:created>
  <dcterms:modified xsi:type="dcterms:W3CDTF">2018-10-26T03:51:17Z</dcterms:modified>
</cp:coreProperties>
</file>