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6" r:id="rId2"/>
    <p:sldId id="257" r:id="rId3"/>
    <p:sldId id="258" r:id="rId4"/>
    <p:sldId id="264" r:id="rId5"/>
    <p:sldId id="259" r:id="rId6"/>
    <p:sldId id="260" r:id="rId7"/>
    <p:sldId id="268" r:id="rId8"/>
    <p:sldId id="261" r:id="rId9"/>
    <p:sldId id="262" r:id="rId10"/>
    <p:sldId id="265" r:id="rId11"/>
    <p:sldId id="266" r:id="rId12"/>
    <p:sldId id="267" r:id="rId13"/>
    <p:sldId id="270" r:id="rId14"/>
    <p:sldId id="271" r:id="rId15"/>
    <p:sldId id="272" r:id="rId16"/>
    <p:sldId id="31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7" r:id="rId30"/>
    <p:sldId id="285" r:id="rId31"/>
    <p:sldId id="286" r:id="rId32"/>
    <p:sldId id="288" r:id="rId33"/>
    <p:sldId id="289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300" r:id="rId42"/>
    <p:sldId id="301" r:id="rId43"/>
    <p:sldId id="310" r:id="rId44"/>
    <p:sldId id="290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90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B84DD-2827-43A5-BDBF-C9D0321297D5}" type="datetimeFigureOut">
              <a:rPr lang="en-ID" smtClean="0"/>
              <a:t>30/04/2024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4EEEE-A514-4232-95D0-21C053065F5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17236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54EEEE-A514-4232-95D0-21C053065F5B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3383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54EEEE-A514-4232-95D0-21C053065F5B}" type="slidenum">
              <a:rPr lang="en-ID" smtClean="0"/>
              <a:t>12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70046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54EEEE-A514-4232-95D0-21C053065F5B}" type="slidenum">
              <a:rPr lang="en-ID" smtClean="0"/>
              <a:t>52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70275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35A9C-5D14-887B-D068-A21B229F2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79F7A2-26E0-F466-6B8F-C24013BBF5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83F3E2-407D-1696-2105-D7164B90B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E2DFE-327A-45F3-BF9E-00824EF4CFB0}" type="datetime1">
              <a:rPr lang="en-ID" smtClean="0"/>
              <a:t>30/04/2024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59855-3A22-7717-42B6-CDEA5A98F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8B33C-72C6-689F-E12C-65F68C819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58A2-FE04-41FD-8189-C0DCAAB3493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82040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B5C16-1E2F-76E4-A9FA-43AB1EA73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405342-C258-E55B-743C-E11ACE8F4A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1F25FF-8EDE-B3F0-5F30-9FA579850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65E1-F30F-46E0-91CA-6F95CE8BECC3}" type="datetime1">
              <a:rPr lang="en-ID" smtClean="0"/>
              <a:t>30/04/2024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4CD12-C838-FCC5-2831-6726CBC1E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58F0A-E320-DD0F-99F6-3836EFC23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58A2-FE04-41FD-8189-C0DCAAB3493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0142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DCBA7C-BC50-ABDD-5C40-926A4DE4D2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BE2CDF-A14B-5BA1-E75A-EE8298C338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1A5FBC-889D-2394-5C81-D25E9D40C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66026-A830-432F-971B-33D18725861E}" type="datetime1">
              <a:rPr lang="en-ID" smtClean="0"/>
              <a:t>30/04/2024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902CED-F082-787C-9168-6EC29019F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E480FA-815B-8A5E-B224-AB9E1F173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58A2-FE04-41FD-8189-C0DCAAB3493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9089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88D35-04D2-8D41-EAD1-551959AAA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363977-399D-1E65-A96E-3A4F63C1B6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50B37-0E0D-14A8-089A-F4527236F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4E36-D177-4451-94B3-F129B2E9DB60}" type="datetime1">
              <a:rPr lang="en-ID" smtClean="0"/>
              <a:t>30/04/2024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ABA13-B6C6-C513-4777-D39C03E95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20305-299F-CCE9-1B44-E26375B4D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58A2-FE04-41FD-8189-C0DCAAB3493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6115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11F64-A314-241C-A313-DBCC6C146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333970-31B2-2A50-8483-1D39DE851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E18C40-D785-F064-1FED-DCFE3CAAB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A3149-0EE7-4200-A81F-8CF03CAEAC47}" type="datetime1">
              <a:rPr lang="en-ID" smtClean="0"/>
              <a:t>30/04/2024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181503-A427-9E94-8DA2-38C4F902E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6A5830-996B-1560-49B3-02B957D2B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58A2-FE04-41FD-8189-C0DCAAB3493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28335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01713-4129-ACF2-42E5-48121ECFE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E63EE8-6FD7-89DB-0035-748AFE7B0D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5C3CFB-685A-EE59-A2C5-E69C67EE6E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1262D9-D54B-2F9A-6A77-FC6832EF5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01983-7A7B-43B4-87BA-9BDE937B56FF}" type="datetime1">
              <a:rPr lang="en-ID" smtClean="0"/>
              <a:t>30/04/2024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ADFC6A-FA8B-E9D3-853A-EB1669A8B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E745AC-A022-E9F5-1F41-A557F40D3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58A2-FE04-41FD-8189-C0DCAAB3493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56208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4A6E8-F70D-C56D-8C12-5B074A97B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6674D4-647C-E245-616D-B8D930ABD9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5CEAD5-19C2-0CFB-C732-70C99F8015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B19899-5F46-2417-62BA-BC51B62507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CE8084-C072-DE28-6F20-A8F005F718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05D11C-107D-0214-4E70-2B9840A1C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2B14-7722-42EE-A7EC-97F261CA68AE}" type="datetime1">
              <a:rPr lang="en-ID" smtClean="0"/>
              <a:t>30/04/2024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E91A0F-879A-AC8D-D1A1-F767AA799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28FE84-57C6-E6FF-601A-C454B12AB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58A2-FE04-41FD-8189-C0DCAAB3493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39290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ACC77-3F55-D138-C298-5E4A6F54E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721C70-5663-19AA-DABF-F611726FD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01FFE-A08E-42E3-AD08-879B1EF81665}" type="datetime1">
              <a:rPr lang="en-ID" smtClean="0"/>
              <a:t>30/04/2024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CC33AE-9FCB-C006-6052-E46364F48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C98AE4-F594-58BE-3875-AF8A9C191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58A2-FE04-41FD-8189-C0DCAAB3493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8962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834235-E9BE-D1C9-932C-34D9863F5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5534-5359-42CF-9C7C-444CCC17315D}" type="datetime1">
              <a:rPr lang="en-ID" smtClean="0"/>
              <a:t>30/04/2024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550A34-7F0C-14D5-B859-C3BA8DC1A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8229E2-323F-77DC-C6B7-98FC9E323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58A2-FE04-41FD-8189-C0DCAAB3493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29800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4208F-4053-9235-B7DE-50922D393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DE149E-C0AD-171C-71AD-29A5B4638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2242BA-62CF-CE52-7A7A-E09C44C1B5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33EA90-8F43-4A9A-E2DA-E6B2FEB79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2B38-2321-4D4C-8F23-86D5E785C235}" type="datetime1">
              <a:rPr lang="en-ID" smtClean="0"/>
              <a:t>30/04/2024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4DFD75-ABA4-1468-59D6-7F28A69CF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4585FD-8A2F-CEBC-0302-34AE5045D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58A2-FE04-41FD-8189-C0DCAAB3493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99864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32819-67EC-9168-A456-420FB8E41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4CB669-5D1C-2F6A-6E97-BA63ADD2E6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0AE6FC-F231-E1BC-C38F-335A52000E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08771-5B88-F194-6181-405DB6A2A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2696-ADE2-4749-BB31-1C07D75862C6}" type="datetime1">
              <a:rPr lang="en-ID" smtClean="0"/>
              <a:t>30/04/2024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899ED4-FF18-C54C-4BE5-34587CAE7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D9C65A-A2CD-04D3-FFE8-CC895D66C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58A2-FE04-41FD-8189-C0DCAAB3493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11247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E8B08C-EDFF-045D-1B43-D77A7539C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3225E9-AFE2-A9A3-A333-3D70DC5A5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15FFA-46A5-26F2-1E9E-BC4AC5C239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805299-C31E-495E-B360-A869EDB92DA7}" type="datetime1">
              <a:rPr lang="en-ID" smtClean="0"/>
              <a:t>30/04/2024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D6FC3-68D8-6D21-30C3-1CF2DD6501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B743C-AC29-9CCD-8205-211219F5C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8358A2-FE04-41FD-8189-C0DCAAB3493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10158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1DBDA45-1ED3-C582-DB3D-CDDF70B979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46120" y="4369118"/>
            <a:ext cx="5699760" cy="1802379"/>
          </a:xfrm>
          <a:solidFill>
            <a:schemeClr val="accent1">
              <a:lumMod val="75000"/>
              <a:alpha val="48000"/>
            </a:schemeClr>
          </a:solidFill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Gerarldo Davin Aventian (202183830)</a:t>
            </a:r>
          </a:p>
          <a:p>
            <a:r>
              <a:rPr lang="it-IT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Supervisor : Dr. Alfrendo Satyanaga</a:t>
            </a:r>
          </a:p>
          <a:p>
            <a:r>
              <a:rPr lang="it-IT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Co-supervisor : Prof. Jong Kim</a:t>
            </a:r>
          </a:p>
          <a:p>
            <a:r>
              <a:rPr lang="en-ID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April 25</a:t>
            </a:r>
            <a:r>
              <a:rPr lang="en-ID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ID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2024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6448909-10C7-6D9A-0CA5-1C36C7FB16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0185" y="613213"/>
            <a:ext cx="9231630" cy="3352800"/>
          </a:xfrm>
          <a:solidFill>
            <a:schemeClr val="accent1">
              <a:lumMod val="50000"/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GB" sz="6000" b="1" spc="0" dirty="0">
                <a:effectLst/>
                <a:latin typeface="Sakkal Majalla" panose="020F0502020204030204" pitchFamily="2" charset="-78"/>
                <a:ea typeface="Ebrima" panose="02000000000000000000" pitchFamily="2" charset="0"/>
                <a:cs typeface="Sakkal Majalla" panose="020F0502020204030204" pitchFamily="2" charset="-78"/>
              </a:rPr>
              <a:t>High-Suction </a:t>
            </a:r>
            <a:r>
              <a:rPr lang="en-GB" b="1" dirty="0">
                <a:latin typeface="Sakkal Majalla" panose="020F0502020204030204" pitchFamily="2" charset="-78"/>
                <a:ea typeface="Ebrima" panose="02000000000000000000" pitchFamily="2" charset="0"/>
                <a:cs typeface="Sakkal Majalla" panose="020F0502020204030204" pitchFamily="2" charset="-78"/>
              </a:rPr>
              <a:t>P</a:t>
            </a:r>
            <a:r>
              <a:rPr lang="en-GB" sz="6000" b="1" spc="0" dirty="0">
                <a:effectLst/>
                <a:latin typeface="Sakkal Majalla" panose="020F0502020204030204" pitchFamily="2" charset="-78"/>
                <a:ea typeface="Ebrima" panose="02000000000000000000" pitchFamily="2" charset="0"/>
                <a:cs typeface="Sakkal Majalla" panose="020F0502020204030204" pitchFamily="2" charset="-78"/>
              </a:rPr>
              <a:t>olymer </a:t>
            </a:r>
            <a:r>
              <a:rPr lang="en-GB" b="1" dirty="0">
                <a:latin typeface="Sakkal Majalla" panose="020F0502020204030204" pitchFamily="2" charset="-78"/>
                <a:ea typeface="Ebrima" panose="02000000000000000000" pitchFamily="2" charset="0"/>
                <a:cs typeface="Sakkal Majalla" panose="020F0502020204030204" pitchFamily="2" charset="-78"/>
              </a:rPr>
              <a:t>S</a:t>
            </a:r>
            <a:r>
              <a:rPr lang="en-GB" sz="6000" b="1" spc="0" dirty="0">
                <a:effectLst/>
                <a:latin typeface="Sakkal Majalla" panose="020F0502020204030204" pitchFamily="2" charset="-78"/>
                <a:ea typeface="Ebrima" panose="02000000000000000000" pitchFamily="2" charset="0"/>
                <a:cs typeface="Sakkal Majalla" panose="020F0502020204030204" pitchFamily="2" charset="-78"/>
              </a:rPr>
              <a:t>ensor for Measurement of Soil-Water Characteristics Curve</a:t>
            </a:r>
            <a:endParaRPr lang="en-US" sz="6000" spc="0" dirty="0">
              <a:solidFill>
                <a:schemeClr val="tx1"/>
              </a:solidFill>
              <a:latin typeface="Sakkal Majalla" panose="020F0502020204030204" pitchFamily="2" charset="-78"/>
              <a:ea typeface="Ebrima" panose="02000000000000000000" pitchFamily="2" charset="0"/>
              <a:cs typeface="Sakkal Majalla" panose="020F0502020204030204" pitchFamily="2" charset="-78"/>
            </a:endParaRPr>
          </a:p>
        </p:txBody>
      </p:sp>
      <p:pic>
        <p:nvPicPr>
          <p:cNvPr id="5" name="Picture 6" descr="IMLeagues | Nazarbayev University | IM | School Home">
            <a:extLst>
              <a:ext uri="{FF2B5EF4-FFF2-40B4-BE49-F238E27FC236}">
                <a16:creationId xmlns:a16="http://schemas.microsoft.com/office/drawing/2014/main" id="{DA619338-93CA-32F1-4AA8-56E7C656BB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229" y="4310549"/>
            <a:ext cx="2022891" cy="1934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79E5CA-3AB3-3696-B5CD-E6F5764BC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3120" y="5988935"/>
            <a:ext cx="45212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bg1"/>
                </a:solidFill>
              </a:rPr>
              <a:t>1</a:t>
            </a:fld>
            <a:endParaRPr lang="en-ID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503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246" y="800464"/>
            <a:ext cx="10756976" cy="647053"/>
          </a:xfrm>
        </p:spPr>
        <p:txBody>
          <a:bodyPr>
            <a:noAutofit/>
          </a:bodyPr>
          <a:lstStyle/>
          <a:p>
            <a:r>
              <a:rPr lang="en-US" sz="36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Limitation of existing technology measurement</a:t>
            </a:r>
            <a:endParaRPr lang="en-ID" sz="3600" dirty="0"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bg1"/>
                </a:solidFill>
              </a:rPr>
              <a:t>10</a:t>
            </a:fld>
            <a:endParaRPr lang="en-ID" sz="2800" dirty="0">
              <a:solidFill>
                <a:schemeClr val="bg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89" y="-111858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Google Shape;3684;p41">
            <a:extLst>
              <a:ext uri="{FF2B5EF4-FFF2-40B4-BE49-F238E27FC236}">
                <a16:creationId xmlns:a16="http://schemas.microsoft.com/office/drawing/2014/main" id="{B65B4181-E48F-07DD-4A9D-3E42EC1E0661}"/>
              </a:ext>
            </a:extLst>
          </p:cNvPr>
          <p:cNvSpPr txBox="1"/>
          <p:nvPr/>
        </p:nvSpPr>
        <p:spPr>
          <a:xfrm>
            <a:off x="5872031" y="3535543"/>
            <a:ext cx="3924752" cy="459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8. Centrifuge (Niu et al. 2021)</a:t>
            </a:r>
            <a:endParaRPr i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1028" name="Picture 4" descr="JET FILL TENSIOMETER 24&quot;, 1/2 BAR GAUGE">
            <a:extLst>
              <a:ext uri="{FF2B5EF4-FFF2-40B4-BE49-F238E27FC236}">
                <a16:creationId xmlns:a16="http://schemas.microsoft.com/office/drawing/2014/main" id="{920B5AC7-4840-B924-230A-7A790F7EB6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22" y="1471676"/>
            <a:ext cx="2030053" cy="208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Google Shape;3684;p41">
            <a:extLst>
              <a:ext uri="{FF2B5EF4-FFF2-40B4-BE49-F238E27FC236}">
                <a16:creationId xmlns:a16="http://schemas.microsoft.com/office/drawing/2014/main" id="{CA426A9B-72E5-9089-9589-C584904D2E58}"/>
              </a:ext>
            </a:extLst>
          </p:cNvPr>
          <p:cNvSpPr txBox="1"/>
          <p:nvPr/>
        </p:nvSpPr>
        <p:spPr>
          <a:xfrm>
            <a:off x="394979" y="3594935"/>
            <a:ext cx="4557111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7. Tensiometer (Soilmoisture, 2024)</a:t>
            </a:r>
            <a:endParaRPr i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10" name="Google Shape;407;p34">
            <a:extLst>
              <a:ext uri="{FF2B5EF4-FFF2-40B4-BE49-F238E27FC236}">
                <a16:creationId xmlns:a16="http://schemas.microsoft.com/office/drawing/2014/main" id="{17ED2E41-2A40-CBA4-4270-CF8B4269B2EE}"/>
              </a:ext>
            </a:extLst>
          </p:cNvPr>
          <p:cNvSpPr txBox="1">
            <a:spLocks/>
          </p:cNvSpPr>
          <p:nvPr/>
        </p:nvSpPr>
        <p:spPr>
          <a:xfrm>
            <a:off x="2621104" y="1418215"/>
            <a:ext cx="2759798" cy="64705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Suction up to 100 kPa due to cavitation</a:t>
            </a:r>
          </a:p>
        </p:txBody>
      </p:sp>
      <p:pic>
        <p:nvPicPr>
          <p:cNvPr id="1032" name="Picture 8" descr="Study on Soil-Water Characteristics of Expansive Soil under the Dry-Wet  Cycle and Freeze-Thaw Cycle considering Volumetric Strain">
            <a:extLst>
              <a:ext uri="{FF2B5EF4-FFF2-40B4-BE49-F238E27FC236}">
                <a16:creationId xmlns:a16="http://schemas.microsoft.com/office/drawing/2014/main" id="{610EC2B5-DE6A-8BAA-DA44-35226B71E6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4" t="1838" r="4094" b="5205"/>
          <a:stretch/>
        </p:blipFill>
        <p:spPr bwMode="auto">
          <a:xfrm>
            <a:off x="5974584" y="1431582"/>
            <a:ext cx="1743029" cy="2066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Google Shape;407;p34">
            <a:extLst>
              <a:ext uri="{FF2B5EF4-FFF2-40B4-BE49-F238E27FC236}">
                <a16:creationId xmlns:a16="http://schemas.microsoft.com/office/drawing/2014/main" id="{8B991D85-89AE-9232-E29F-64C7E3119CDC}"/>
              </a:ext>
            </a:extLst>
          </p:cNvPr>
          <p:cNvSpPr txBox="1">
            <a:spLocks/>
          </p:cNvSpPr>
          <p:nvPr/>
        </p:nvSpPr>
        <p:spPr>
          <a:xfrm>
            <a:off x="7914640" y="1431582"/>
            <a:ext cx="2862463" cy="155597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Suction up to 800 kPa and it requires high-speed machine to provide greater suction (</a:t>
            </a:r>
            <a:r>
              <a:rPr lang="en-US" sz="20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Rahardjo</a:t>
            </a: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et al. 2018). </a:t>
            </a:r>
          </a:p>
        </p:txBody>
      </p:sp>
      <p:pic>
        <p:nvPicPr>
          <p:cNvPr id="12" name="Picture 11" descr="A white electronic device with a display&#10;&#10;Description automatically generated">
            <a:extLst>
              <a:ext uri="{FF2B5EF4-FFF2-40B4-BE49-F238E27FC236}">
                <a16:creationId xmlns:a16="http://schemas.microsoft.com/office/drawing/2014/main" id="{5CA41C28-86B8-BBD0-0455-5D8706AF6F5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47" b="22374"/>
          <a:stretch/>
        </p:blipFill>
        <p:spPr bwMode="auto">
          <a:xfrm>
            <a:off x="484822" y="4037732"/>
            <a:ext cx="2380298" cy="17427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Google Shape;3684;p41">
            <a:extLst>
              <a:ext uri="{FF2B5EF4-FFF2-40B4-BE49-F238E27FC236}">
                <a16:creationId xmlns:a16="http://schemas.microsoft.com/office/drawing/2014/main" id="{E91A9BD2-5CCD-97CB-2135-61270E444D80}"/>
              </a:ext>
            </a:extLst>
          </p:cNvPr>
          <p:cNvSpPr txBox="1"/>
          <p:nvPr/>
        </p:nvSpPr>
        <p:spPr>
          <a:xfrm>
            <a:off x="480366" y="5875491"/>
            <a:ext cx="2470142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9. WP4C</a:t>
            </a:r>
            <a:endParaRPr i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14" name="Google Shape;407;p34">
            <a:extLst>
              <a:ext uri="{FF2B5EF4-FFF2-40B4-BE49-F238E27FC236}">
                <a16:creationId xmlns:a16="http://schemas.microsoft.com/office/drawing/2014/main" id="{FAE63F6B-9B03-30AA-8150-392789D8EEB7}"/>
              </a:ext>
            </a:extLst>
          </p:cNvPr>
          <p:cNvSpPr txBox="1">
            <a:spLocks/>
          </p:cNvSpPr>
          <p:nvPr/>
        </p:nvSpPr>
        <p:spPr>
          <a:xfrm>
            <a:off x="2892458" y="3966335"/>
            <a:ext cx="2933276" cy="197305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Suction from 0.5 to 200 MPa, yet it can only measure accurately at suction higher more than 1.5 MPa (Liu et al. 2022).</a:t>
            </a:r>
          </a:p>
        </p:txBody>
      </p:sp>
      <p:pic>
        <p:nvPicPr>
          <p:cNvPr id="1036" name="Picture 12">
            <a:extLst>
              <a:ext uri="{FF2B5EF4-FFF2-40B4-BE49-F238E27FC236}">
                <a16:creationId xmlns:a16="http://schemas.microsoft.com/office/drawing/2014/main" id="{0BA7A98C-F91B-7CAB-A98E-29BAD8D61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289" y="4045913"/>
            <a:ext cx="1756324" cy="2082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Google Shape;3684;p41">
            <a:extLst>
              <a:ext uri="{FF2B5EF4-FFF2-40B4-BE49-F238E27FC236}">
                <a16:creationId xmlns:a16="http://schemas.microsoft.com/office/drawing/2014/main" id="{E3B8174D-4411-8DAE-D73C-FB851F71F375}"/>
              </a:ext>
            </a:extLst>
          </p:cNvPr>
          <p:cNvSpPr txBox="1"/>
          <p:nvPr/>
        </p:nvSpPr>
        <p:spPr>
          <a:xfrm>
            <a:off x="5872031" y="6128149"/>
            <a:ext cx="3924752" cy="617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10. High-capacity tensiometer (Pedone et al. 2022)</a:t>
            </a:r>
            <a:endParaRPr i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16" name="Google Shape;407;p34">
            <a:extLst>
              <a:ext uri="{FF2B5EF4-FFF2-40B4-BE49-F238E27FC236}">
                <a16:creationId xmlns:a16="http://schemas.microsoft.com/office/drawing/2014/main" id="{EDB297AD-DCED-AB61-3734-E05979B96498}"/>
              </a:ext>
            </a:extLst>
          </p:cNvPr>
          <p:cNvSpPr txBox="1">
            <a:spLocks/>
          </p:cNvSpPr>
          <p:nvPr/>
        </p:nvSpPr>
        <p:spPr>
          <a:xfrm>
            <a:off x="7717614" y="3966336"/>
            <a:ext cx="3204386" cy="251574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Developed initially by Ridley &amp; </a:t>
            </a:r>
            <a:r>
              <a:rPr lang="en-US" sz="20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Burland</a:t>
            </a: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(1993)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Suction up to 1.5 MPa, yet it is temperature-dependent (Mendes et al. 2020; Liu et al. 2022).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185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360" y="926429"/>
            <a:ext cx="8156000" cy="654674"/>
          </a:xfrm>
        </p:spPr>
        <p:txBody>
          <a:bodyPr>
            <a:noAutofit/>
          </a:bodyPr>
          <a:lstStyle/>
          <a:p>
            <a:r>
              <a:rPr lang="en-US" sz="40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Polymer utilization</a:t>
            </a:r>
            <a:endParaRPr lang="en-ID" sz="4000" dirty="0"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38924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bg1"/>
                </a:solidFill>
              </a:rPr>
              <a:t>11</a:t>
            </a:fld>
            <a:endParaRPr lang="en-ID" sz="2800" dirty="0">
              <a:solidFill>
                <a:schemeClr val="bg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9" y="0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hand holding a plastic bottle&#10;&#10;Description automatically generated with low confidence">
            <a:extLst>
              <a:ext uri="{FF2B5EF4-FFF2-40B4-BE49-F238E27FC236}">
                <a16:creationId xmlns:a16="http://schemas.microsoft.com/office/drawing/2014/main" id="{B8EFA439-8844-7785-24BB-AC36897A2F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460" t="52872" r="29074"/>
          <a:stretch/>
        </p:blipFill>
        <p:spPr>
          <a:xfrm>
            <a:off x="496578" y="1860596"/>
            <a:ext cx="2879494" cy="4070976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697454F3-F1D6-BF1F-5824-C19CC60002A4}"/>
              </a:ext>
            </a:extLst>
          </p:cNvPr>
          <p:cNvGrpSpPr/>
          <p:nvPr/>
        </p:nvGrpSpPr>
        <p:grpSpPr>
          <a:xfrm>
            <a:off x="3625743" y="1582594"/>
            <a:ext cx="2879494" cy="4756329"/>
            <a:chOff x="3625743" y="1646512"/>
            <a:chExt cx="2879494" cy="3400544"/>
          </a:xfrm>
        </p:grpSpPr>
        <p:sp>
          <p:nvSpPr>
            <p:cNvPr id="22" name="Google Shape;407;p34">
              <a:extLst>
                <a:ext uri="{FF2B5EF4-FFF2-40B4-BE49-F238E27FC236}">
                  <a16:creationId xmlns:a16="http://schemas.microsoft.com/office/drawing/2014/main" id="{0B1573B9-D223-73EB-7AD2-F2B0D4153F29}"/>
                </a:ext>
              </a:extLst>
            </p:cNvPr>
            <p:cNvSpPr txBox="1">
              <a:spLocks/>
            </p:cNvSpPr>
            <p:nvPr/>
          </p:nvSpPr>
          <p:spPr>
            <a:xfrm>
              <a:off x="3625743" y="1646512"/>
              <a:ext cx="2426129" cy="515663"/>
            </a:xfrm>
            <a:prstGeom prst="rect">
              <a:avLst/>
            </a:prstGeom>
          </p:spPr>
          <p:txBody>
            <a:bodyPr spcFirstLastPara="1" wrap="square" lIns="91425" tIns="91425" rIns="91425" bIns="91425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just">
                <a:spcBef>
                  <a:spcPts val="0"/>
                </a:spcBef>
              </a:pPr>
              <a:r>
                <a:rPr lang="en-US" sz="20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Polyethylene glycol</a:t>
              </a:r>
            </a:p>
          </p:txBody>
        </p:sp>
        <p:sp>
          <p:nvSpPr>
            <p:cNvPr id="9" name="Google Shape;407;p34">
              <a:extLst>
                <a:ext uri="{FF2B5EF4-FFF2-40B4-BE49-F238E27FC236}">
                  <a16:creationId xmlns:a16="http://schemas.microsoft.com/office/drawing/2014/main" id="{4E5813C6-AB7E-153E-7D22-81116FD4710A}"/>
                </a:ext>
              </a:extLst>
            </p:cNvPr>
            <p:cNvSpPr txBox="1">
              <a:spLocks/>
            </p:cNvSpPr>
            <p:nvPr/>
          </p:nvSpPr>
          <p:spPr>
            <a:xfrm>
              <a:off x="3669870" y="2436198"/>
              <a:ext cx="2598849" cy="839858"/>
            </a:xfrm>
            <a:prstGeom prst="rect">
              <a:avLst/>
            </a:prstGeom>
          </p:spPr>
          <p:txBody>
            <a:bodyPr spcFirstLastPara="1" wrap="square" lIns="91425" tIns="91425" rIns="91425" bIns="91425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160338" indent="-160338" algn="just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2000" dirty="0" err="1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Polyethyleneglycol</a:t>
              </a:r>
              <a:endPara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  <a:p>
              <a:pPr marL="160338" indent="-160338" algn="just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2000" dirty="0" err="1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Polyvinylpyrolidone</a:t>
              </a:r>
              <a:endPara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11" name="Google Shape;407;p34">
              <a:extLst>
                <a:ext uri="{FF2B5EF4-FFF2-40B4-BE49-F238E27FC236}">
                  <a16:creationId xmlns:a16="http://schemas.microsoft.com/office/drawing/2014/main" id="{73226F2E-6572-C1C8-A072-F1C71A6F60CF}"/>
                </a:ext>
              </a:extLst>
            </p:cNvPr>
            <p:cNvSpPr txBox="1">
              <a:spLocks/>
            </p:cNvSpPr>
            <p:nvPr/>
          </p:nvSpPr>
          <p:spPr>
            <a:xfrm>
              <a:off x="3625743" y="3618648"/>
              <a:ext cx="2879494" cy="515663"/>
            </a:xfrm>
            <a:prstGeom prst="rect">
              <a:avLst/>
            </a:prstGeom>
          </p:spPr>
          <p:txBody>
            <a:bodyPr spcFirstLastPara="1" wrap="square" lIns="91425" tIns="91425" rIns="91425" bIns="91425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just">
                <a:spcBef>
                  <a:spcPts val="0"/>
                </a:spcBef>
              </a:pPr>
              <a:r>
                <a:rPr lang="en-US" sz="20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Polyacrylamide (PAM)</a:t>
              </a:r>
            </a:p>
          </p:txBody>
        </p:sp>
        <p:sp>
          <p:nvSpPr>
            <p:cNvPr id="12" name="Google Shape;407;p34">
              <a:extLst>
                <a:ext uri="{FF2B5EF4-FFF2-40B4-BE49-F238E27FC236}">
                  <a16:creationId xmlns:a16="http://schemas.microsoft.com/office/drawing/2014/main" id="{654D2BE7-623E-D902-EFCF-C98D2CD136F2}"/>
                </a:ext>
              </a:extLst>
            </p:cNvPr>
            <p:cNvSpPr txBox="1">
              <a:spLocks/>
            </p:cNvSpPr>
            <p:nvPr/>
          </p:nvSpPr>
          <p:spPr>
            <a:xfrm>
              <a:off x="3664481" y="4531393"/>
              <a:ext cx="2598849" cy="515663"/>
            </a:xfrm>
            <a:prstGeom prst="rect">
              <a:avLst/>
            </a:prstGeom>
          </p:spPr>
          <p:txBody>
            <a:bodyPr spcFirstLastPara="1" wrap="square" lIns="91425" tIns="91425" rIns="91425" bIns="91425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just">
                <a:spcBef>
                  <a:spcPts val="0"/>
                </a:spcBef>
              </a:pPr>
              <a:r>
                <a:rPr lang="en-US" sz="20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Sodium polyacrylate (</a:t>
              </a:r>
              <a:r>
                <a:rPr lang="en-US" sz="2000" dirty="0" err="1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NaPA</a:t>
              </a:r>
              <a:r>
                <a:rPr lang="en-US" sz="20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)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6C8E519-25A9-0F33-107D-1DB182B231A7}"/>
              </a:ext>
            </a:extLst>
          </p:cNvPr>
          <p:cNvGrpSpPr/>
          <p:nvPr/>
        </p:nvGrpSpPr>
        <p:grpSpPr>
          <a:xfrm>
            <a:off x="1338242" y="1877539"/>
            <a:ext cx="2433580" cy="3670758"/>
            <a:chOff x="1321645" y="1943222"/>
            <a:chExt cx="2433580" cy="3670758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28059F3-5A3D-7C03-1A9C-CFB615313964}"/>
                </a:ext>
              </a:extLst>
            </p:cNvPr>
            <p:cNvSpPr/>
            <p:nvPr/>
          </p:nvSpPr>
          <p:spPr>
            <a:xfrm>
              <a:off x="1321645" y="2131024"/>
              <a:ext cx="1229360" cy="812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9C62EF3-AA0D-D2B9-9C75-35754304AFD6}"/>
                </a:ext>
              </a:extLst>
            </p:cNvPr>
            <p:cNvCxnSpPr>
              <a:cxnSpLocks/>
              <a:endCxn id="22" idx="1"/>
            </p:cNvCxnSpPr>
            <p:nvPr/>
          </p:nvCxnSpPr>
          <p:spPr>
            <a:xfrm flipV="1">
              <a:off x="2641600" y="1943222"/>
              <a:ext cx="984143" cy="59420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D9E780B-E048-5309-07D1-C96C3C4A8012}"/>
                </a:ext>
              </a:extLst>
            </p:cNvPr>
            <p:cNvCxnSpPr>
              <a:cxnSpLocks/>
            </p:cNvCxnSpPr>
            <p:nvPr/>
          </p:nvCxnSpPr>
          <p:spPr>
            <a:xfrm>
              <a:off x="2681591" y="2533550"/>
              <a:ext cx="982890" cy="55379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29C6B663-80E8-7EA9-8030-81E0BCC7E934}"/>
                </a:ext>
              </a:extLst>
            </p:cNvPr>
            <p:cNvCxnSpPr>
              <a:cxnSpLocks/>
            </p:cNvCxnSpPr>
            <p:nvPr/>
          </p:nvCxnSpPr>
          <p:spPr>
            <a:xfrm>
              <a:off x="2659877" y="2533550"/>
              <a:ext cx="1089163" cy="194286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3A2EDE42-0ADE-9FEE-63EA-58833B019114}"/>
                </a:ext>
              </a:extLst>
            </p:cNvPr>
            <p:cNvCxnSpPr>
              <a:cxnSpLocks/>
            </p:cNvCxnSpPr>
            <p:nvPr/>
          </p:nvCxnSpPr>
          <p:spPr>
            <a:xfrm>
              <a:off x="2681591" y="2533550"/>
              <a:ext cx="1073634" cy="308043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Google Shape;407;p34">
            <a:extLst>
              <a:ext uri="{FF2B5EF4-FFF2-40B4-BE49-F238E27FC236}">
                <a16:creationId xmlns:a16="http://schemas.microsoft.com/office/drawing/2014/main" id="{22C10A44-12C1-130B-1D3E-7F9761E31C8F}"/>
              </a:ext>
            </a:extLst>
          </p:cNvPr>
          <p:cNvSpPr txBox="1">
            <a:spLocks/>
          </p:cNvSpPr>
          <p:nvPr/>
        </p:nvSpPr>
        <p:spPr>
          <a:xfrm>
            <a:off x="6301543" y="1697625"/>
            <a:ext cx="2151811" cy="57739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Peck &amp; </a:t>
            </a:r>
            <a:r>
              <a:rPr lang="en-US" sz="20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Rabbidge</a:t>
            </a: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(1966, 1969)</a:t>
            </a:r>
          </a:p>
        </p:txBody>
      </p:sp>
      <p:sp>
        <p:nvSpPr>
          <p:cNvPr id="32" name="Google Shape;407;p34">
            <a:extLst>
              <a:ext uri="{FF2B5EF4-FFF2-40B4-BE49-F238E27FC236}">
                <a16:creationId xmlns:a16="http://schemas.microsoft.com/office/drawing/2014/main" id="{2458399F-6638-E415-D58E-29542D0B71F2}"/>
              </a:ext>
            </a:extLst>
          </p:cNvPr>
          <p:cNvSpPr txBox="1">
            <a:spLocks/>
          </p:cNvSpPr>
          <p:nvPr/>
        </p:nvSpPr>
        <p:spPr>
          <a:xfrm>
            <a:off x="6302150" y="2919230"/>
            <a:ext cx="2151810" cy="84673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Bakker et al. (2007); van der </a:t>
            </a:r>
            <a:r>
              <a:rPr lang="en-US" sz="20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ploeg</a:t>
            </a: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(2008)</a:t>
            </a:r>
          </a:p>
        </p:txBody>
      </p:sp>
      <p:sp>
        <p:nvSpPr>
          <p:cNvPr id="33" name="Google Shape;407;p34">
            <a:extLst>
              <a:ext uri="{FF2B5EF4-FFF2-40B4-BE49-F238E27FC236}">
                <a16:creationId xmlns:a16="http://schemas.microsoft.com/office/drawing/2014/main" id="{42BC4085-8F39-A169-10BC-21ED4F7F149A}"/>
              </a:ext>
            </a:extLst>
          </p:cNvPr>
          <p:cNvSpPr txBox="1">
            <a:spLocks/>
          </p:cNvSpPr>
          <p:nvPr/>
        </p:nvSpPr>
        <p:spPr>
          <a:xfrm>
            <a:off x="6302150" y="4466911"/>
            <a:ext cx="2120488" cy="51566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Liu et al. (2021)</a:t>
            </a:r>
          </a:p>
        </p:txBody>
      </p:sp>
      <p:sp>
        <p:nvSpPr>
          <p:cNvPr id="35" name="Google Shape;407;p34">
            <a:extLst>
              <a:ext uri="{FF2B5EF4-FFF2-40B4-BE49-F238E27FC236}">
                <a16:creationId xmlns:a16="http://schemas.microsoft.com/office/drawing/2014/main" id="{0EC1B78E-6E64-69EA-10A2-3D5D2B5C87DE}"/>
              </a:ext>
            </a:extLst>
          </p:cNvPr>
          <p:cNvSpPr txBox="1">
            <a:spLocks/>
          </p:cNvSpPr>
          <p:nvPr/>
        </p:nvSpPr>
        <p:spPr>
          <a:xfrm>
            <a:off x="6302781" y="5548297"/>
            <a:ext cx="2120487" cy="85999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Hamdany</a:t>
            </a: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et al. (2022); Liu et al. (2022)</a:t>
            </a:r>
          </a:p>
        </p:txBody>
      </p:sp>
      <p:sp>
        <p:nvSpPr>
          <p:cNvPr id="36" name="Google Shape;407;p34">
            <a:extLst>
              <a:ext uri="{FF2B5EF4-FFF2-40B4-BE49-F238E27FC236}">
                <a16:creationId xmlns:a16="http://schemas.microsoft.com/office/drawing/2014/main" id="{C48CD4BA-FF7B-9DE7-924E-AD4E047613BE}"/>
              </a:ext>
            </a:extLst>
          </p:cNvPr>
          <p:cNvSpPr txBox="1">
            <a:spLocks/>
          </p:cNvSpPr>
          <p:nvPr/>
        </p:nvSpPr>
        <p:spPr>
          <a:xfrm>
            <a:off x="8544549" y="1734811"/>
            <a:ext cx="2426129" cy="51566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Produced biased and unstable data</a:t>
            </a:r>
          </a:p>
        </p:txBody>
      </p:sp>
      <p:sp>
        <p:nvSpPr>
          <p:cNvPr id="41" name="Google Shape;407;p34">
            <a:extLst>
              <a:ext uri="{FF2B5EF4-FFF2-40B4-BE49-F238E27FC236}">
                <a16:creationId xmlns:a16="http://schemas.microsoft.com/office/drawing/2014/main" id="{602AD1DE-4F65-FDAF-EB1C-E70ED1743553}"/>
              </a:ext>
            </a:extLst>
          </p:cNvPr>
          <p:cNvSpPr txBox="1">
            <a:spLocks/>
          </p:cNvSpPr>
          <p:nvPr/>
        </p:nvSpPr>
        <p:spPr>
          <a:xfrm>
            <a:off x="8449758" y="2903184"/>
            <a:ext cx="2541225" cy="87251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Had a fast pressure-temperature dependent response</a:t>
            </a:r>
          </a:p>
        </p:txBody>
      </p:sp>
      <p:sp>
        <p:nvSpPr>
          <p:cNvPr id="42" name="Google Shape;407;p34">
            <a:extLst>
              <a:ext uri="{FF2B5EF4-FFF2-40B4-BE49-F238E27FC236}">
                <a16:creationId xmlns:a16="http://schemas.microsoft.com/office/drawing/2014/main" id="{36627A0D-01A9-AC82-130D-01E6432425C3}"/>
              </a:ext>
            </a:extLst>
          </p:cNvPr>
          <p:cNvSpPr txBox="1">
            <a:spLocks/>
          </p:cNvSpPr>
          <p:nvPr/>
        </p:nvSpPr>
        <p:spPr>
          <a:xfrm>
            <a:off x="8470094" y="4265386"/>
            <a:ext cx="2370636" cy="87251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Produced 400 kPa without pressure decay</a:t>
            </a:r>
          </a:p>
        </p:txBody>
      </p:sp>
      <p:sp>
        <p:nvSpPr>
          <p:cNvPr id="43" name="Google Shape;407;p34">
            <a:extLst>
              <a:ext uri="{FF2B5EF4-FFF2-40B4-BE49-F238E27FC236}">
                <a16:creationId xmlns:a16="http://schemas.microsoft.com/office/drawing/2014/main" id="{F89E0706-6A08-CF70-4584-481B144F45A8}"/>
              </a:ext>
            </a:extLst>
          </p:cNvPr>
          <p:cNvSpPr txBox="1">
            <a:spLocks/>
          </p:cNvSpPr>
          <p:nvPr/>
        </p:nvSpPr>
        <p:spPr>
          <a:xfrm>
            <a:off x="8429453" y="5548297"/>
            <a:ext cx="2492547" cy="81953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Produced 600 kPa with a presence of pressure decay</a:t>
            </a:r>
          </a:p>
        </p:txBody>
      </p:sp>
      <p:sp>
        <p:nvSpPr>
          <p:cNvPr id="44" name="Google Shape;3684;p41">
            <a:extLst>
              <a:ext uri="{FF2B5EF4-FFF2-40B4-BE49-F238E27FC236}">
                <a16:creationId xmlns:a16="http://schemas.microsoft.com/office/drawing/2014/main" id="{F204BD5F-25EC-B900-6AAF-D7BBE9F9C884}"/>
              </a:ext>
            </a:extLst>
          </p:cNvPr>
          <p:cNvSpPr txBox="1"/>
          <p:nvPr/>
        </p:nvSpPr>
        <p:spPr>
          <a:xfrm>
            <a:off x="439361" y="6030047"/>
            <a:ext cx="3326276" cy="617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11. Polymer application </a:t>
            </a:r>
            <a:endParaRPr i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37603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2" grpId="0" animBg="1"/>
      <p:bldP spid="33" grpId="0" animBg="1"/>
      <p:bldP spid="35" grpId="0" animBg="1"/>
      <p:bldP spid="36" grpId="0"/>
      <p:bldP spid="41" grpId="0"/>
      <p:bldP spid="42" grpId="0"/>
      <p:bldP spid="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679" y="1002068"/>
            <a:ext cx="8156000" cy="1083229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Summary</a:t>
            </a:r>
            <a:endParaRPr lang="en-ID" sz="4000" dirty="0"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38924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bg1"/>
                </a:solidFill>
              </a:rPr>
              <a:t>12</a:t>
            </a:fld>
            <a:endParaRPr lang="en-ID" sz="2800" dirty="0">
              <a:solidFill>
                <a:schemeClr val="bg1"/>
              </a:solidFill>
            </a:endParaRPr>
          </a:p>
        </p:txBody>
      </p:sp>
      <p:sp>
        <p:nvSpPr>
          <p:cNvPr id="22" name="Google Shape;407;p34">
            <a:extLst>
              <a:ext uri="{FF2B5EF4-FFF2-40B4-BE49-F238E27FC236}">
                <a16:creationId xmlns:a16="http://schemas.microsoft.com/office/drawing/2014/main" id="{0B1573B9-D223-73EB-7AD2-F2B0D4153F29}"/>
              </a:ext>
            </a:extLst>
          </p:cNvPr>
          <p:cNvSpPr txBox="1">
            <a:spLocks/>
          </p:cNvSpPr>
          <p:nvPr/>
        </p:nvSpPr>
        <p:spPr>
          <a:xfrm>
            <a:off x="360679" y="1910080"/>
            <a:ext cx="10119358" cy="425502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Reviewed a total of </a:t>
            </a:r>
            <a:r>
              <a:rPr lang="en-US" sz="2000" b="1" u="sng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70 journal papers</a:t>
            </a:r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</a:t>
            </a:r>
          </a:p>
          <a:p>
            <a:pPr algn="just">
              <a:spcBef>
                <a:spcPts val="0"/>
              </a:spcBef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Many instruments have been developed to measure SWCC; yet, the existing devices are limited owing to cavitation, limited range, time-consuming procedures, and the complexities of the techniques. </a:t>
            </a:r>
          </a:p>
          <a:p>
            <a:pPr algn="just">
              <a:spcBef>
                <a:spcPts val="0"/>
              </a:spcBef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Polymer utilization has recently been recognized as a substitute.</a:t>
            </a:r>
          </a:p>
          <a:p>
            <a:pPr algn="just">
              <a:spcBef>
                <a:spcPts val="0"/>
              </a:spcBef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Many polymers have been investigated, yet the highest potential is only polyacrylamide (PAM). </a:t>
            </a:r>
          </a:p>
          <a:p>
            <a:pPr algn="just">
              <a:spcBef>
                <a:spcPts val="0"/>
              </a:spcBef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u="sng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PAM polymer </a:t>
            </a: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was employed to evaluate its effectiveness in measuring suction at various temperatures. Furthermore, novel polymers with superabsorbent properties, such as polyvinyl alcohol (</a:t>
            </a:r>
            <a:r>
              <a:rPr lang="en-US" sz="2000" b="1" u="sng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PVA</a:t>
            </a: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) and polyvinyl alcohol-copolymer-acrylamide (</a:t>
            </a:r>
            <a:r>
              <a:rPr lang="en-US" sz="2000" b="1" u="sng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PVA-co-</a:t>
            </a:r>
            <a:r>
              <a:rPr lang="en-US" sz="2000" b="1" u="sng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AAm</a:t>
            </a: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), were developed to examine their potential for suction detection.</a:t>
            </a: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9" y="0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3953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679" y="917682"/>
            <a:ext cx="8156000" cy="1083229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Applicable Theories</a:t>
            </a:r>
            <a:endParaRPr lang="en-ID" sz="4000" dirty="0"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38924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13</a:t>
            </a:fld>
            <a:endParaRPr lang="en-ID" sz="28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Google Shape;407;p34">
                <a:extLst>
                  <a:ext uri="{FF2B5EF4-FFF2-40B4-BE49-F238E27FC236}">
                    <a16:creationId xmlns:a16="http://schemas.microsoft.com/office/drawing/2014/main" id="{0B1573B9-D223-73EB-7AD2-F2B0D4153F2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60679" y="1781276"/>
                <a:ext cx="10119358" cy="4481164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just">
                  <a:spcBef>
                    <a:spcPts val="0"/>
                  </a:spcBef>
                </a:pPr>
                <a:r>
                  <a:rPr lang="en-US" sz="2000" dirty="0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Fredlund &amp; Xing (1994) = unimodal equation</a:t>
                </a:r>
              </a:p>
              <a:p>
                <a:pPr algn="just">
                  <a:spcBef>
                    <a:spcPts val="0"/>
                  </a:spcBef>
                </a:pPr>
                <a:endParaRPr lang="en-US" sz="2000" dirty="0">
                  <a:latin typeface="Roboto" panose="02000000000000000000"/>
                  <a:ea typeface="Roboto" panose="020B0604020202020204" charset="0"/>
                  <a:cs typeface="Arial" panose="020B0604020202020204" pitchFamily="34" charset="0"/>
                </a:endParaRPr>
              </a:p>
              <a:p>
                <a:pPr algn="just"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D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ID" sz="200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ID" sz="200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ID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ID" sz="20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d>
                          <m:dPr>
                            <m:ctrlPr>
                              <a:rPr lang="en-ID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ID" sz="200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</m:d>
                      </m:sub>
                    </m:sSub>
                    <m:d>
                      <m:dPr>
                        <m:ctrlPr>
                          <a:rPr lang="en-ID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ID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ID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ID" sz="2000">
                                    <a:latin typeface="Cambria Math" panose="02040503050406030204" pitchFamily="18" charset="0"/>
                                  </a:rPr>
                                  <m:t>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ID" sz="2000"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ID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func>
                                  <m:funcPr>
                                    <m:ctrlPr>
                                      <a:rPr lang="en-ID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ID" sz="2000">
                                        <a:latin typeface="Cambria Math" panose="02040503050406030204" pitchFamily="18" charset="0"/>
                                      </a:rPr>
                                      <m:t>ln</m:t>
                                    </m:r>
                                  </m:fName>
                                  <m:e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n-ID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ID" sz="2000">
                                            <a:latin typeface="Cambria Math" panose="02040503050406030204" pitchFamily="18" charset="0"/>
                                          </a:rPr>
                                          <m:t>e</m:t>
                                        </m:r>
                                        <m:r>
                                          <a:rPr lang="en-ID" sz="2000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sSup>
                                          <m:sSupPr>
                                            <m:ctrlPr>
                                              <a:rPr lang="en-ID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d>
                                              <m:dPr>
                                                <m:ctrlPr>
                                                  <a:rPr lang="en-ID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f>
                                                  <m:fPr>
                                                    <m:ctrlPr>
                                                      <a:rPr lang="en-ID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ID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ψ</m:t>
                                                    </m:r>
                                                  </m:num>
                                                  <m:den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ID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α</m:t>
                                                    </m:r>
                                                  </m:den>
                                                </m:f>
                                              </m:e>
                                            </m:d>
                                          </m:e>
                                          <m:sup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ID" sz="2000">
                                                <a:latin typeface="Cambria Math" panose="02040503050406030204" pitchFamily="18" charset="0"/>
                                              </a:rPr>
                                              <m:t>n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</m:func>
                              </m:e>
                              <m:sup>
                                <m:r>
                                  <m:rPr>
                                    <m:sty m:val="p"/>
                                  </m:rPr>
                                  <a:rPr lang="en-ID" sz="200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US" sz="2000" dirty="0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 </a:t>
                </a:r>
              </a:p>
              <a:p>
                <a:pPr algn="just">
                  <a:spcBef>
                    <a:spcPts val="0"/>
                  </a:spcBef>
                </a:pPr>
                <a:endParaRPr lang="en-US" sz="2000" dirty="0">
                  <a:latin typeface="Roboto" panose="02000000000000000000"/>
                  <a:ea typeface="Roboto" panose="020B0604020202020204" charset="0"/>
                  <a:cs typeface="Arial" panose="020B0604020202020204" pitchFamily="34" charset="0"/>
                </a:endParaRPr>
              </a:p>
              <a:p>
                <a:pPr algn="just"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D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ψ</m:t>
                        </m:r>
                        <m:r>
                          <a:rPr lang="en-US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sub>
                    </m:sSub>
                    <m:r>
                      <a:rPr lang="en-US" sz="2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=1</m:t>
                    </m:r>
                    <m:r>
                      <a:rPr lang="en-US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</m:t>
                    </m:r>
                    <m:f>
                      <m:fPr>
                        <m:ctrlPr>
                          <a:rPr lang="en-ID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ID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en-ID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1+</m:t>
                                </m:r>
                                <m:f>
                                  <m:fPr>
                                    <m:ctrlPr>
                                      <a:rPr lang="en-ID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ψ</m:t>
                                    </m:r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ψr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ID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en-ID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1+</m:t>
                                </m:r>
                                <m:f>
                                  <m:fPr>
                                    <m:ctrlPr>
                                      <a:rPr lang="en-ID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ID" sz="20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10</m:t>
                                        </m:r>
                                      </m:e>
                                      <m:sup>
                                        <m:r>
                                          <a:rPr lang="en-US" sz="200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6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ψr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den>
                    </m:f>
                  </m:oMath>
                </a14:m>
                <a:r>
                  <a:rPr lang="en-US" sz="2000" dirty="0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 </a:t>
                </a:r>
              </a:p>
              <a:p>
                <a:pPr algn="just">
                  <a:spcBef>
                    <a:spcPts val="0"/>
                  </a:spcBef>
                </a:pPr>
                <a:r>
                  <a:rPr lang="en-US" sz="2000" dirty="0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where:</a:t>
                </a:r>
              </a:p>
              <a:p>
                <a:pPr algn="just"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D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ID" sz="200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ID" sz="2000"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</m:oMath>
                </a14:m>
                <a:r>
                  <a:rPr lang="en-US" sz="2000" dirty="0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 	= saturated volumetric water content (m</a:t>
                </a:r>
                <a:r>
                  <a:rPr lang="en-US" sz="2000" baseline="30000" dirty="0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3</a:t>
                </a:r>
                <a:r>
                  <a:rPr lang="en-US" sz="2000" dirty="0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/ m</a:t>
                </a:r>
                <a:r>
                  <a:rPr lang="en-US" sz="2000" baseline="30000" dirty="0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3</a:t>
                </a:r>
                <a:r>
                  <a:rPr lang="en-US" sz="2000" dirty="0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)</a:t>
                </a:r>
              </a:p>
              <a:p>
                <a:pPr algn="just"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D" sz="2000" smtClean="0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en-US" sz="2000" dirty="0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	= soil suction (</a:t>
                </a:r>
                <a:r>
                  <a:rPr lang="en-US" sz="2000" dirty="0" err="1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kPa</a:t>
                </a:r>
                <a:r>
                  <a:rPr lang="en-US" sz="2000" dirty="0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)</a:t>
                </a:r>
              </a:p>
              <a:p>
                <a:pPr algn="just"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D" sz="2000" smtClean="0">
                        <a:latin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en-US" sz="2000" dirty="0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, n, m	= best-fitting parameter</a:t>
                </a:r>
              </a:p>
              <a:p>
                <a:pPr algn="just"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D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ID" sz="200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	= volumetric water content at given suction (m</a:t>
                </a:r>
                <a:r>
                  <a:rPr lang="en-US" sz="2000" baseline="30000" dirty="0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3</a:t>
                </a:r>
                <a:r>
                  <a:rPr lang="en-US" sz="2000" dirty="0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/ m</a:t>
                </a:r>
                <a:r>
                  <a:rPr lang="en-US" sz="2000" baseline="30000" dirty="0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3</a:t>
                </a:r>
                <a:r>
                  <a:rPr lang="en-US" sz="2000" dirty="0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)</a:t>
                </a:r>
              </a:p>
              <a:p>
                <a:pPr algn="just"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ψ</m:t>
                    </m:r>
                    <m:r>
                      <m:rPr>
                        <m:sty m:val="p"/>
                      </m:rPr>
                      <a:rPr lang="en-US" sz="2000" baseline="-25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r</m:t>
                    </m:r>
                  </m:oMath>
                </a14:m>
                <a:r>
                  <a:rPr lang="en-US" sz="2000" baseline="-25000" dirty="0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	</a:t>
                </a:r>
                <a:r>
                  <a:rPr lang="en-US" sz="2000" dirty="0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= residual suction (</a:t>
                </a:r>
                <a:r>
                  <a:rPr lang="en-US" sz="2000" dirty="0" err="1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kPa</a:t>
                </a:r>
                <a:r>
                  <a:rPr lang="en-US" sz="2000" dirty="0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)</a:t>
                </a:r>
                <a:endParaRPr lang="en-US" sz="2000" baseline="-25000" dirty="0">
                  <a:latin typeface="Roboto" panose="02000000000000000000"/>
                  <a:ea typeface="Roboto" panose="020B0604020202020204" charset="0"/>
                  <a:cs typeface="Arial" panose="020B0604020202020204" pitchFamily="34" charset="0"/>
                </a:endParaRPr>
              </a:p>
              <a:p>
                <a:pPr algn="just"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D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ψ</m:t>
                        </m:r>
                        <m:r>
                          <a:rPr lang="en-US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sz="2000" dirty="0">
                    <a:latin typeface="Roboto" panose="02000000000000000000"/>
                    <a:ea typeface="Roboto" panose="020B0604020202020204" charset="0"/>
                    <a:cs typeface="Arial" panose="020B0604020202020204" pitchFamily="34" charset="0"/>
                  </a:rPr>
                  <a:t>	= correction factor</a:t>
                </a:r>
              </a:p>
            </p:txBody>
          </p:sp>
        </mc:Choice>
        <mc:Fallback xmlns="">
          <p:sp>
            <p:nvSpPr>
              <p:cNvPr id="22" name="Google Shape;407;p3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0B1573B9-D223-73EB-7AD2-F2B0D4153F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679" y="1781276"/>
                <a:ext cx="10119358" cy="4481164"/>
              </a:xfrm>
              <a:prstGeom prst="rect">
                <a:avLst/>
              </a:prstGeom>
              <a:blipFill rotWithShape="0">
                <a:blip r:embed="rId2"/>
                <a:stretch>
                  <a:fillRect l="-6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9" y="0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8720" y="1459296"/>
            <a:ext cx="4546000" cy="3619698"/>
          </a:xfrm>
          <a:prstGeom prst="rect">
            <a:avLst/>
          </a:prstGeom>
        </p:spPr>
      </p:pic>
      <p:sp>
        <p:nvSpPr>
          <p:cNvPr id="9" name="Google Shape;3684;p41">
            <a:extLst>
              <a:ext uri="{FF2B5EF4-FFF2-40B4-BE49-F238E27FC236}">
                <a16:creationId xmlns:a16="http://schemas.microsoft.com/office/drawing/2014/main" id="{F204BD5F-25EC-B900-6AAF-D7BBE9F9C884}"/>
              </a:ext>
            </a:extLst>
          </p:cNvPr>
          <p:cNvSpPr txBox="1"/>
          <p:nvPr/>
        </p:nvSpPr>
        <p:spPr>
          <a:xfrm>
            <a:off x="7538720" y="5002857"/>
            <a:ext cx="4546000" cy="617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12. Sigmoidal curves of SWCC (Quan et al. 2022)</a:t>
            </a:r>
            <a:endParaRPr i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7063602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679" y="917682"/>
            <a:ext cx="8156000" cy="1083229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Applicable Theories</a:t>
            </a:r>
            <a:endParaRPr lang="en-ID" sz="4000" dirty="0"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38924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14</a:t>
            </a:fld>
            <a:endParaRPr lang="en-ID" sz="28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Google Shape;407;p34">
                <a:extLst>
                  <a:ext uri="{FF2B5EF4-FFF2-40B4-BE49-F238E27FC236}">
                    <a16:creationId xmlns:a16="http://schemas.microsoft.com/office/drawing/2014/main" id="{0B1573B9-D223-73EB-7AD2-F2B0D4153F2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60679" y="1781276"/>
                <a:ext cx="10119358" cy="4481164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just">
                  <a:spcBef>
                    <a:spcPts val="0"/>
                  </a:spcBef>
                </a:pPr>
                <a:r>
                  <a:rPr lang="en-US" sz="2000" dirty="0">
                    <a:latin typeface="Roboto" panose="020B0604020202020204" charset="0"/>
                    <a:ea typeface="Roboto" panose="020B0604020202020204" charset="0"/>
                    <a:cs typeface="Roboto" panose="020B0604020202020204" charset="0"/>
                  </a:rPr>
                  <a:t>Satyanaga et al. (2022) = bimodal equation</a:t>
                </a:r>
              </a:p>
              <a:p>
                <a:pPr algn="just">
                  <a:spcBef>
                    <a:spcPts val="0"/>
                  </a:spcBef>
                </a:pPr>
                <a:endParaRPr lang="en-US" sz="2000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endParaRPr>
              </a:p>
              <a:p>
                <a:pPr algn="just"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D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ID" sz="200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ID" sz="2000">
                            <a:latin typeface="Cambria Math" panose="02040503050406030204" pitchFamily="18" charset="0"/>
                          </a:rPr>
                          <m:t>w</m:t>
                        </m:r>
                      </m:sub>
                    </m:sSub>
                    <m:r>
                      <a:rPr lang="en-ID" sz="200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ID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ID" sz="20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d>
                          <m:dPr>
                            <m:ctrlPr>
                              <a:rPr lang="en-ID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ID" sz="200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</m:d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ID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ID" sz="20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ID" sz="2000">
                                <a:latin typeface="Cambria Math" panose="02040503050406030204" pitchFamily="18" charset="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ID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ID" sz="2000">
                                    <a:latin typeface="Cambria Math" panose="02040503050406030204" pitchFamily="18" charset="0"/>
                                  </a:rPr>
                                  <m:t>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ID" sz="2000">
                                    <a:latin typeface="Cambria Math" panose="02040503050406030204" pitchFamily="18" charset="0"/>
                                  </a:rPr>
                                  <m:t>r</m:t>
                                </m:r>
                              </m:sub>
                            </m:sSub>
                            <m:r>
                              <a:rPr lang="en-ID" sz="2000">
                                <a:latin typeface="Cambria Math" panose="02040503050406030204" pitchFamily="18" charset="0"/>
                              </a:rPr>
                              <m:t>+</m:t>
                            </m:r>
                            <m:d>
                              <m:dPr>
                                <m:ctrlPr>
                                  <a:rPr lang="en-ID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ID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ID" sz="2000">
                                        <a:latin typeface="Cambria Math" panose="02040503050406030204" pitchFamily="18" charset="0"/>
                                      </a:rPr>
                                      <m:t>θ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ID" sz="200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  <m:r>
                                      <a:rPr lang="en-ID" sz="200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ID" sz="200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ID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ID" sz="2000">
                                        <a:latin typeface="Cambria Math" panose="02040503050406030204" pitchFamily="18" charset="0"/>
                                      </a:rPr>
                                      <m:t>θ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ID" sz="200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  <m:r>
                                      <a:rPr lang="en-ID" sz="200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  <m:d>
                              <m:dPr>
                                <m:ctrlPr>
                                  <a:rPr lang="en-ID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ID" sz="200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r>
                                  <m:rPr>
                                    <m:sty m:val="p"/>
                                  </m:rPr>
                                  <a:rPr lang="en-ID" sz="2000">
                                    <a:latin typeface="Cambria Math" panose="02040503050406030204" pitchFamily="18" charset="0"/>
                                  </a:rPr>
                                  <m:t>erfc</m:t>
                                </m:r>
                                <m:r>
                                  <a:rPr lang="en-ID" sz="200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ID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func>
                                      <m:funcPr>
                                        <m:ctrlPr>
                                          <a:rPr lang="en-ID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ID" sz="2000">
                                            <a:latin typeface="Cambria Math" panose="02040503050406030204" pitchFamily="18" charset="0"/>
                                          </a:rPr>
                                          <m:t>ln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n-ID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ID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ID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ID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ψ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ID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a</m:t>
                                                    </m:r>
                                                    <m:r>
                                                      <a:rPr lang="en-ID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1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en-ID" sz="2000">
                                                    <a:latin typeface="Cambria Math" panose="02040503050406030204" pitchFamily="18" charset="0"/>
                                                  </a:rPr>
                                                  <m:t>−</m:t>
                                                </m:r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ID" sz="2000">
                                                    <a:latin typeface="Cambria Math" panose="02040503050406030204" pitchFamily="18" charset="0"/>
                                                  </a:rPr>
                                                  <m:t>ψ</m:t>
                                                </m:r>
                                              </m:num>
                                              <m:den>
                                                <m:sSub>
                                                  <m:sSubPr>
                                                    <m:ctrlPr>
                                                      <a:rPr lang="en-ID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ID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ψ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ID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a</m:t>
                                                    </m:r>
                                                    <m:r>
                                                      <a:rPr lang="en-ID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1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en-ID" sz="2000">
                                                    <a:latin typeface="Cambria Math" panose="02040503050406030204" pitchFamily="18" charset="0"/>
                                                  </a:rPr>
                                                  <m:t>−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ID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ID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ψ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ID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m</m:t>
                                                    </m:r>
                                                    <m:r>
                                                      <a:rPr lang="en-ID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1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</m:func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ID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ID" sz="2000">
                                            <a:latin typeface="Cambria Math" panose="02040503050406030204" pitchFamily="18" charset="0"/>
                                          </a:rPr>
                                          <m:t>s</m:t>
                                        </m:r>
                                      </m:e>
                                      <m:sub>
                                        <m:r>
                                          <a:rPr lang="en-ID" sz="200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  <m:r>
                              <a:rPr lang="en-ID" sz="2000">
                                <a:latin typeface="Cambria Math" panose="02040503050406030204" pitchFamily="18" charset="0"/>
                              </a:rPr>
                              <m:t>+</m:t>
                            </m:r>
                            <m:d>
                              <m:dPr>
                                <m:ctrlPr>
                                  <a:rPr lang="en-ID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ID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ID" sz="2000">
                                        <a:latin typeface="Cambria Math" panose="02040503050406030204" pitchFamily="18" charset="0"/>
                                      </a:rPr>
                                      <m:t>θ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ID" sz="200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  <m:r>
                                      <a:rPr lang="en-ID" sz="200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ID" sz="200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ID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ID" sz="2000">
                                        <a:latin typeface="Cambria Math" panose="02040503050406030204" pitchFamily="18" charset="0"/>
                                      </a:rPr>
                                      <m:t>θ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ID" sz="2000">
                                        <a:latin typeface="Cambria Math" panose="02040503050406030204" pitchFamily="18" charset="0"/>
                                      </a:rPr>
                                      <m:t>r</m:t>
                                    </m:r>
                                  </m:sub>
                                </m:sSub>
                              </m:e>
                            </m:d>
                          </m:e>
                          <m:e>
                            <m:r>
                              <a:rPr lang="en-ID" sz="2000">
                                <a:latin typeface="Cambria Math" panose="02040503050406030204" pitchFamily="18" charset="0"/>
                              </a:rPr>
                              <m:t>&amp;</m:t>
                            </m:r>
                            <m:d>
                              <m:dPr>
                                <m:ctrlPr>
                                  <a:rPr lang="en-ID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ID" sz="200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r>
                                  <m:rPr>
                                    <m:sty m:val="p"/>
                                  </m:rPr>
                                  <a:rPr lang="en-ID" sz="2000">
                                    <a:latin typeface="Cambria Math" panose="02040503050406030204" pitchFamily="18" charset="0"/>
                                  </a:rPr>
                                  <m:t>erfc</m:t>
                                </m:r>
                                <m:r>
                                  <a:rPr lang="en-ID" sz="200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ID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func>
                                      <m:funcPr>
                                        <m:ctrlPr>
                                          <a:rPr lang="en-ID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ID" sz="2000">
                                            <a:latin typeface="Cambria Math" panose="02040503050406030204" pitchFamily="18" charset="0"/>
                                          </a:rPr>
                                          <m:t>ln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n-ID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ID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ID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ID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ψ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ID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a</m:t>
                                                    </m:r>
                                                    <m:r>
                                                      <a:rPr lang="en-ID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en-ID" sz="2000">
                                                    <a:latin typeface="Cambria Math" panose="02040503050406030204" pitchFamily="18" charset="0"/>
                                                  </a:rPr>
                                                  <m:t>−</m:t>
                                                </m:r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ID" sz="2000">
                                                    <a:latin typeface="Cambria Math" panose="02040503050406030204" pitchFamily="18" charset="0"/>
                                                  </a:rPr>
                                                  <m:t>ψ</m:t>
                                                </m:r>
                                              </m:num>
                                              <m:den>
                                                <m:sSub>
                                                  <m:sSubPr>
                                                    <m:ctrlPr>
                                                      <a:rPr lang="en-ID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ID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ψ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ID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a</m:t>
                                                    </m:r>
                                                    <m:r>
                                                      <a:rPr lang="en-ID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en-ID" sz="2000">
                                                    <a:latin typeface="Cambria Math" panose="02040503050406030204" pitchFamily="18" charset="0"/>
                                                  </a:rPr>
                                                  <m:t>−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ID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ID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ψ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ID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m</m:t>
                                                    </m:r>
                                                    <m:r>
                                                      <a:rPr lang="en-ID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</m:func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ID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ID" sz="2000">
                                            <a:latin typeface="Cambria Math" panose="02040503050406030204" pitchFamily="18" charset="0"/>
                                          </a:rPr>
                                          <m:t>s</m:t>
                                        </m:r>
                                      </m:e>
                                      <m:sub>
                                        <m:r>
                                          <a:rPr lang="en-ID" sz="200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eqArr>
                      </m:e>
                    </m:d>
                  </m:oMath>
                </a14:m>
                <a:r>
                  <a:rPr lang="en-US" sz="2000" dirty="0">
                    <a:latin typeface="Roboto" panose="020B0604020202020204" charset="0"/>
                    <a:ea typeface="Roboto" panose="020B0604020202020204" charset="0"/>
                    <a:cs typeface="Roboto" panose="020B0604020202020204" charset="0"/>
                  </a:rPr>
                  <a:t> </a:t>
                </a:r>
              </a:p>
              <a:p>
                <a:pPr algn="just">
                  <a:spcBef>
                    <a:spcPts val="0"/>
                  </a:spcBef>
                </a:pPr>
                <a:endParaRPr lang="en-US" sz="2000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endParaRPr>
              </a:p>
              <a:p>
                <a:pPr algn="just">
                  <a:spcBef>
                    <a:spcPts val="0"/>
                  </a:spcBef>
                </a:pPr>
                <a:r>
                  <a:rPr lang="en-US" sz="2000" dirty="0">
                    <a:latin typeface="Roboto" panose="020B0604020202020204" charset="0"/>
                    <a:ea typeface="Roboto" panose="020B0604020202020204" charset="0"/>
                    <a:cs typeface="Roboto" panose="020B0604020202020204" charset="0"/>
                  </a:rPr>
                  <a:t>where:</a:t>
                </a:r>
              </a:p>
              <a:p>
                <a:pPr algn="just"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D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ID" sz="200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2000" dirty="0">
                    <a:latin typeface="Roboto" panose="020B0604020202020204" charset="0"/>
                    <a:ea typeface="Roboto" panose="020B0604020202020204" charset="0"/>
                    <a:cs typeface="Roboto" panose="020B0604020202020204" charset="0"/>
                  </a:rPr>
                  <a:t> 	= residual volumetric water content (m</a:t>
                </a:r>
                <a:r>
                  <a:rPr lang="en-US" sz="2000" baseline="30000" dirty="0">
                    <a:latin typeface="Roboto" panose="020B0604020202020204" charset="0"/>
                    <a:ea typeface="Roboto" panose="020B0604020202020204" charset="0"/>
                    <a:cs typeface="Roboto" panose="020B0604020202020204" charset="0"/>
                  </a:rPr>
                  <a:t>3</a:t>
                </a:r>
                <a:r>
                  <a:rPr lang="en-US" sz="2000" dirty="0">
                    <a:latin typeface="Roboto" panose="020B0604020202020204" charset="0"/>
                    <a:ea typeface="Roboto" panose="020B0604020202020204" charset="0"/>
                    <a:cs typeface="Roboto" panose="020B0604020202020204" charset="0"/>
                  </a:rPr>
                  <a:t>/ m</a:t>
                </a:r>
                <a:r>
                  <a:rPr lang="en-US" sz="2000" baseline="30000" dirty="0">
                    <a:latin typeface="Roboto" panose="020B0604020202020204" charset="0"/>
                    <a:ea typeface="Roboto" panose="020B0604020202020204" charset="0"/>
                    <a:cs typeface="Roboto" panose="020B0604020202020204" charset="0"/>
                  </a:rPr>
                  <a:t>3</a:t>
                </a:r>
                <a:r>
                  <a:rPr lang="en-US" sz="2000" dirty="0">
                    <a:latin typeface="Roboto" panose="020B0604020202020204" charset="0"/>
                    <a:ea typeface="Roboto" panose="020B0604020202020204" charset="0"/>
                    <a:cs typeface="Roboto" panose="020B0604020202020204" charset="0"/>
                  </a:rPr>
                  <a:t>)</a:t>
                </a:r>
              </a:p>
              <a:p>
                <a:pPr algn="just"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ψ</m:t>
                    </m:r>
                    <m:r>
                      <m:rPr>
                        <m:sty m:val="p"/>
                      </m:rPr>
                      <a:rPr lang="en-US" sz="2000" b="0" i="0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a</m:t>
                    </m:r>
                  </m:oMath>
                </a14:m>
                <a:r>
                  <a:rPr lang="en-US" sz="2000" baseline="-25000" dirty="0">
                    <a:latin typeface="Roboto" panose="020B0604020202020204" charset="0"/>
                    <a:ea typeface="Roboto" panose="020B0604020202020204" charset="0"/>
                    <a:cs typeface="Roboto" panose="020B0604020202020204" charset="0"/>
                  </a:rPr>
                  <a:t>	</a:t>
                </a:r>
                <a:r>
                  <a:rPr lang="en-US" sz="2000" dirty="0">
                    <a:latin typeface="Roboto" panose="020B0604020202020204" charset="0"/>
                    <a:ea typeface="Roboto" panose="020B0604020202020204" charset="0"/>
                    <a:cs typeface="Roboto" panose="020B0604020202020204" charset="0"/>
                  </a:rPr>
                  <a:t>= soil suction at air-entry-value (</a:t>
                </a:r>
                <a:r>
                  <a:rPr lang="en-US" sz="2000" dirty="0" err="1">
                    <a:latin typeface="Roboto" panose="020B0604020202020204" charset="0"/>
                    <a:ea typeface="Roboto" panose="020B0604020202020204" charset="0"/>
                    <a:cs typeface="Roboto" panose="020B0604020202020204" charset="0"/>
                  </a:rPr>
                  <a:t>kPa</a:t>
                </a:r>
                <a:r>
                  <a:rPr lang="en-US" sz="2000" dirty="0">
                    <a:latin typeface="Roboto" panose="020B0604020202020204" charset="0"/>
                    <a:ea typeface="Roboto" panose="020B0604020202020204" charset="0"/>
                    <a:cs typeface="Roboto" panose="020B0604020202020204" charset="0"/>
                  </a:rPr>
                  <a:t>)</a:t>
                </a:r>
              </a:p>
              <a:p>
                <a:pPr algn="just"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ψ</m:t>
                    </m:r>
                    <m:r>
                      <m:rPr>
                        <m:sty m:val="p"/>
                      </m:rPr>
                      <a:rPr lang="en-US" sz="2000" b="0" i="0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m</m:t>
                    </m:r>
                  </m:oMath>
                </a14:m>
                <a:r>
                  <a:rPr lang="en-US" sz="2000" baseline="-25000" dirty="0">
                    <a:latin typeface="Roboto" panose="020B0604020202020204" charset="0"/>
                    <a:ea typeface="Roboto" panose="020B0604020202020204" charset="0"/>
                    <a:cs typeface="Roboto" panose="020B0604020202020204" charset="0"/>
                  </a:rPr>
                  <a:t>	</a:t>
                </a:r>
                <a:r>
                  <a:rPr lang="en-US" sz="2000" dirty="0">
                    <a:latin typeface="Roboto" panose="020B0604020202020204" charset="0"/>
                    <a:ea typeface="Roboto" panose="020B0604020202020204" charset="0"/>
                    <a:cs typeface="Roboto" panose="020B0604020202020204" charset="0"/>
                  </a:rPr>
                  <a:t>= soil suction at inflection point (</a:t>
                </a:r>
                <a:r>
                  <a:rPr lang="en-US" sz="2000" dirty="0" err="1">
                    <a:latin typeface="Roboto" panose="020B0604020202020204" charset="0"/>
                    <a:ea typeface="Roboto" panose="020B0604020202020204" charset="0"/>
                    <a:cs typeface="Roboto" panose="020B0604020202020204" charset="0"/>
                  </a:rPr>
                  <a:t>kPa</a:t>
                </a:r>
                <a:r>
                  <a:rPr lang="en-US" sz="2000" dirty="0">
                    <a:latin typeface="Roboto" panose="020B0604020202020204" charset="0"/>
                    <a:ea typeface="Roboto" panose="020B0604020202020204" charset="0"/>
                    <a:cs typeface="Roboto" panose="020B0604020202020204" charset="0"/>
                  </a:rPr>
                  <a:t>)</a:t>
                </a:r>
              </a:p>
              <a:p>
                <a:pPr algn="just">
                  <a:spcBef>
                    <a:spcPts val="0"/>
                  </a:spcBef>
                </a:pPr>
                <a:r>
                  <a:rPr lang="en-US" sz="2000" dirty="0">
                    <a:latin typeface="Roboto" panose="020B0604020202020204" charset="0"/>
                    <a:ea typeface="Roboto" panose="020B0604020202020204" charset="0"/>
                    <a:cs typeface="Roboto" panose="020B0604020202020204" charset="0"/>
                  </a:rPr>
                  <a:t>s	= standard deviation</a:t>
                </a:r>
                <a:r>
                  <a:rPr lang="en-US" sz="2000" baseline="-25000" dirty="0">
                    <a:latin typeface="Roboto" panose="020B0604020202020204" charset="0"/>
                    <a:ea typeface="Roboto" panose="020B0604020202020204" charset="0"/>
                    <a:cs typeface="Roboto" panose="020B0604020202020204" charset="0"/>
                  </a:rPr>
                  <a:t>  </a:t>
                </a:r>
              </a:p>
              <a:p>
                <a:pPr algn="just">
                  <a:spcBef>
                    <a:spcPts val="0"/>
                  </a:spcBef>
                </a:pPr>
                <a:r>
                  <a:rPr lang="en-US" sz="2000" dirty="0" err="1">
                    <a:latin typeface="Roboto" panose="020B0604020202020204" charset="0"/>
                    <a:ea typeface="Roboto" panose="020B0604020202020204" charset="0"/>
                    <a:cs typeface="Roboto" panose="020B0604020202020204" charset="0"/>
                  </a:rPr>
                  <a:t>erfc</a:t>
                </a:r>
                <a:r>
                  <a:rPr lang="en-US" sz="2000" dirty="0">
                    <a:latin typeface="Roboto" panose="020B0604020202020204" charset="0"/>
                    <a:ea typeface="Roboto" panose="020B0604020202020204" charset="0"/>
                    <a:cs typeface="Roboto" panose="020B0604020202020204" charset="0"/>
                  </a:rPr>
                  <a:t>	= error function</a:t>
                </a:r>
              </a:p>
            </p:txBody>
          </p:sp>
        </mc:Choice>
        <mc:Fallback xmlns="">
          <p:sp>
            <p:nvSpPr>
              <p:cNvPr id="22" name="Google Shape;407;p34">
                <a:extLst>
                  <a:ext uri="{FF2B5EF4-FFF2-40B4-BE49-F238E27FC236}">
                    <a16:creationId xmlns:a16="http://schemas.microsoft.com/office/drawing/2014/main" id="{0B1573B9-D223-73EB-7AD2-F2B0D4153F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679" y="1781276"/>
                <a:ext cx="10119358" cy="4481164"/>
              </a:xfrm>
              <a:prstGeom prst="rect">
                <a:avLst/>
              </a:prstGeom>
              <a:blipFill>
                <a:blip r:embed="rId2"/>
                <a:stretch>
                  <a:fillRect l="-602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9" y="0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Google Shape;3684;p41">
            <a:extLst>
              <a:ext uri="{FF2B5EF4-FFF2-40B4-BE49-F238E27FC236}">
                <a16:creationId xmlns:a16="http://schemas.microsoft.com/office/drawing/2014/main" id="{F204BD5F-25EC-B900-6AAF-D7BBE9F9C884}"/>
              </a:ext>
            </a:extLst>
          </p:cNvPr>
          <p:cNvSpPr txBox="1"/>
          <p:nvPr/>
        </p:nvSpPr>
        <p:spPr>
          <a:xfrm>
            <a:off x="7473984" y="5112555"/>
            <a:ext cx="4546000" cy="617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12. Sigmoidal curves of SWCC (Quan et al. 2022)</a:t>
            </a:r>
            <a:endParaRPr i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751EB1-09CA-B40C-4C5E-3415B8224E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3984" y="1416373"/>
            <a:ext cx="4546000" cy="3619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8249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039" y="618488"/>
            <a:ext cx="3654430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Soil specimen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15</a:t>
            </a:fld>
            <a:endParaRPr lang="en-ID" sz="2800" dirty="0">
              <a:solidFill>
                <a:schemeClr val="tx1"/>
              </a:solidFill>
            </a:endParaRPr>
          </a:p>
        </p:txBody>
      </p:sp>
      <p:sp>
        <p:nvSpPr>
          <p:cNvPr id="22" name="Google Shape;407;p34">
            <a:extLst>
              <a:ext uri="{FF2B5EF4-FFF2-40B4-BE49-F238E27FC236}">
                <a16:creationId xmlns:a16="http://schemas.microsoft.com/office/drawing/2014/main" id="{0B1573B9-D223-73EB-7AD2-F2B0D4153F29}"/>
              </a:ext>
            </a:extLst>
          </p:cNvPr>
          <p:cNvSpPr txBox="1">
            <a:spLocks/>
          </p:cNvSpPr>
          <p:nvPr/>
        </p:nvSpPr>
        <p:spPr>
          <a:xfrm>
            <a:off x="320039" y="1653496"/>
            <a:ext cx="4577081" cy="177550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Two samples: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60% sand 40% kaolin (60S40K) as engineering soil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Nazarbayev University (NU) soil as natural soil	(</a:t>
            </a:r>
            <a:r>
              <a:rPr lang="en-US" sz="2000" u="sng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disturbed condition</a:t>
            </a: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)</a:t>
            </a: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9924839-7082-635C-2D93-59338878A2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196057"/>
              </p:ext>
            </p:extLst>
          </p:nvPr>
        </p:nvGraphicFramePr>
        <p:xfrm>
          <a:off x="243758" y="4033304"/>
          <a:ext cx="5354402" cy="2505608"/>
        </p:xfrm>
        <a:graphic>
          <a:graphicData uri="http://schemas.openxmlformats.org/drawingml/2006/table">
            <a:tbl>
              <a:tblPr firstRow="1" firstCol="1" bandRow="1">
                <a:tableStyleId>{793D81CF-94F2-401A-BA57-92F5A7B2D0C5}</a:tableStyleId>
              </a:tblPr>
              <a:tblGrid>
                <a:gridCol w="3705237">
                  <a:extLst>
                    <a:ext uri="{9D8B030D-6E8A-4147-A177-3AD203B41FA5}">
                      <a16:colId xmlns:a16="http://schemas.microsoft.com/office/drawing/2014/main" val="1620858843"/>
                    </a:ext>
                  </a:extLst>
                </a:gridCol>
                <a:gridCol w="1649165">
                  <a:extLst>
                    <a:ext uri="{9D8B030D-6E8A-4147-A177-3AD203B41FA5}">
                      <a16:colId xmlns:a16="http://schemas.microsoft.com/office/drawing/2014/main" val="2970087087"/>
                    </a:ext>
                  </a:extLst>
                </a:gridCol>
              </a:tblGrid>
              <a:tr h="3579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D" sz="2000" b="1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Index Property Experiment</a:t>
                      </a:r>
                      <a:endParaRPr lang="en-ID" sz="2000" b="1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D" sz="2000" b="1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ASTM Code</a:t>
                      </a:r>
                      <a:endParaRPr lang="en-ID" sz="2000" b="1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3805211"/>
                  </a:ext>
                </a:extLst>
              </a:tr>
              <a:tr h="3579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Natural water content</a:t>
                      </a:r>
                      <a:endParaRPr lang="en-ID" sz="20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D2216-10</a:t>
                      </a:r>
                      <a:endParaRPr lang="en-ID" sz="20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3786290"/>
                  </a:ext>
                </a:extLst>
              </a:tr>
              <a:tr h="3579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Specific gravity</a:t>
                      </a:r>
                      <a:endParaRPr lang="en-ID" sz="20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D854-02</a:t>
                      </a:r>
                      <a:endParaRPr lang="en-ID" sz="20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7608516"/>
                  </a:ext>
                </a:extLst>
              </a:tr>
              <a:tr h="3579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Atterberg Limit</a:t>
                      </a:r>
                      <a:endParaRPr lang="en-ID" sz="20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D4318-00</a:t>
                      </a:r>
                      <a:endParaRPr lang="en-ID" sz="20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8595266"/>
                  </a:ext>
                </a:extLst>
              </a:tr>
              <a:tr h="3579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Grain size distribution</a:t>
                      </a:r>
                      <a:endParaRPr lang="en-ID" sz="20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D422-63</a:t>
                      </a:r>
                      <a:endParaRPr lang="en-ID" sz="20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7684022"/>
                  </a:ext>
                </a:extLst>
              </a:tr>
              <a:tr h="3579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Soil classification (USCS)</a:t>
                      </a:r>
                      <a:endParaRPr lang="en-ID" sz="20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D2487-00</a:t>
                      </a:r>
                      <a:endParaRPr lang="en-ID" sz="20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7989523"/>
                  </a:ext>
                </a:extLst>
              </a:tr>
              <a:tr h="3579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Compaction test</a:t>
                      </a:r>
                      <a:endParaRPr lang="en-ID" sz="20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D698-07</a:t>
                      </a:r>
                      <a:endParaRPr lang="en-ID" sz="20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0909197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15CF9733-2376-A9EC-9EBB-4A889A912B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501" y="1653496"/>
            <a:ext cx="4732277" cy="285754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3684;p41">
            <a:extLst>
              <a:ext uri="{FF2B5EF4-FFF2-40B4-BE49-F238E27FC236}">
                <a16:creationId xmlns:a16="http://schemas.microsoft.com/office/drawing/2014/main" id="{EF05497B-D67D-0CED-A606-02611772D7E4}"/>
              </a:ext>
            </a:extLst>
          </p:cNvPr>
          <p:cNvSpPr txBox="1"/>
          <p:nvPr/>
        </p:nvSpPr>
        <p:spPr>
          <a:xfrm>
            <a:off x="5929501" y="4586753"/>
            <a:ext cx="4739124" cy="617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13. Location of soil sample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11" name="Google Shape;3684;p41">
            <a:extLst>
              <a:ext uri="{FF2B5EF4-FFF2-40B4-BE49-F238E27FC236}">
                <a16:creationId xmlns:a16="http://schemas.microsoft.com/office/drawing/2014/main" id="{B3C8974A-D4EB-91B8-DC5D-5AC628FDBB97}"/>
              </a:ext>
            </a:extLst>
          </p:cNvPr>
          <p:cNvSpPr txBox="1"/>
          <p:nvPr/>
        </p:nvSpPr>
        <p:spPr>
          <a:xfrm>
            <a:off x="243759" y="3492002"/>
            <a:ext cx="5354402" cy="617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Table 1. Index soil properties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40001872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438" y="498901"/>
            <a:ext cx="6802121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Polymer synthesis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1059164" y="0"/>
            <a:ext cx="1132836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16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Google Shape;3684;p41">
            <a:extLst>
              <a:ext uri="{FF2B5EF4-FFF2-40B4-BE49-F238E27FC236}">
                <a16:creationId xmlns:a16="http://schemas.microsoft.com/office/drawing/2014/main" id="{42EBF517-8AA9-3C6E-F244-17F8A709C76C}"/>
              </a:ext>
            </a:extLst>
          </p:cNvPr>
          <p:cNvSpPr txBox="1"/>
          <p:nvPr/>
        </p:nvSpPr>
        <p:spPr>
          <a:xfrm>
            <a:off x="2698920" y="2491902"/>
            <a:ext cx="316239" cy="42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a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14" name="Google Shape;3684;p41">
            <a:extLst>
              <a:ext uri="{FF2B5EF4-FFF2-40B4-BE49-F238E27FC236}">
                <a16:creationId xmlns:a16="http://schemas.microsoft.com/office/drawing/2014/main" id="{5B9FC290-7F47-F05C-728F-4DA5A3D39936}"/>
              </a:ext>
            </a:extLst>
          </p:cNvPr>
          <p:cNvSpPr txBox="1"/>
          <p:nvPr/>
        </p:nvSpPr>
        <p:spPr>
          <a:xfrm>
            <a:off x="8152761" y="2533970"/>
            <a:ext cx="316239" cy="42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b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15" name="Google Shape;3684;p41">
            <a:extLst>
              <a:ext uri="{FF2B5EF4-FFF2-40B4-BE49-F238E27FC236}">
                <a16:creationId xmlns:a16="http://schemas.microsoft.com/office/drawing/2014/main" id="{D716BB7E-38DA-A06F-4900-C09543F144EC}"/>
              </a:ext>
            </a:extLst>
          </p:cNvPr>
          <p:cNvSpPr txBox="1"/>
          <p:nvPr/>
        </p:nvSpPr>
        <p:spPr>
          <a:xfrm>
            <a:off x="2376284" y="1977101"/>
            <a:ext cx="6909956" cy="527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Table 2. Chemical materials – (a) PAM; (b) PVA and PVA-co-AAm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9D8642C-6334-24BA-5AA7-66F6F6DD26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944958"/>
              </p:ext>
            </p:extLst>
          </p:nvPr>
        </p:nvGraphicFramePr>
        <p:xfrm>
          <a:off x="6096000" y="2975658"/>
          <a:ext cx="4429760" cy="185420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2394995">
                  <a:extLst>
                    <a:ext uri="{9D8B030D-6E8A-4147-A177-3AD203B41FA5}">
                      <a16:colId xmlns:a16="http://schemas.microsoft.com/office/drawing/2014/main" val="965723886"/>
                    </a:ext>
                  </a:extLst>
                </a:gridCol>
                <a:gridCol w="2034765">
                  <a:extLst>
                    <a:ext uri="{9D8B030D-6E8A-4147-A177-3AD203B41FA5}">
                      <a16:colId xmlns:a16="http://schemas.microsoft.com/office/drawing/2014/main" val="14909173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Materials</a:t>
                      </a:r>
                      <a:endParaRPr lang="en-ID" b="1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Function</a:t>
                      </a:r>
                      <a:endParaRPr lang="en-ID" b="1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7850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Polyvinyl alcohol</a:t>
                      </a:r>
                      <a:endParaRPr lang="en-ID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Monomer</a:t>
                      </a:r>
                      <a:endParaRPr lang="en-ID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3167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Glutaraldehyde</a:t>
                      </a:r>
                      <a:endParaRPr lang="en-ID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Crosslinker</a:t>
                      </a:r>
                      <a:endParaRPr lang="en-ID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0141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Acrylamide</a:t>
                      </a:r>
                      <a:endParaRPr lang="en-ID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Copolymerization</a:t>
                      </a:r>
                      <a:endParaRPr lang="en-ID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9296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Potassium persulfate</a:t>
                      </a:r>
                      <a:endParaRPr lang="en-ID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Initiator</a:t>
                      </a:r>
                      <a:endParaRPr lang="en-ID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1654498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0681900-5F0F-31C6-7124-5BAC5AE8C4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123979"/>
              </p:ext>
            </p:extLst>
          </p:nvPr>
        </p:nvGraphicFramePr>
        <p:xfrm>
          <a:off x="423602" y="2975658"/>
          <a:ext cx="4866873" cy="229616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2672080">
                  <a:extLst>
                    <a:ext uri="{9D8B030D-6E8A-4147-A177-3AD203B41FA5}">
                      <a16:colId xmlns:a16="http://schemas.microsoft.com/office/drawing/2014/main" val="965723886"/>
                    </a:ext>
                  </a:extLst>
                </a:gridCol>
                <a:gridCol w="2194793">
                  <a:extLst>
                    <a:ext uri="{9D8B030D-6E8A-4147-A177-3AD203B41FA5}">
                      <a16:colId xmlns:a16="http://schemas.microsoft.com/office/drawing/2014/main" val="14909173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Materials</a:t>
                      </a:r>
                      <a:endParaRPr lang="en-ID" b="1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Function</a:t>
                      </a:r>
                      <a:endParaRPr lang="en-ID" b="1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7850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Acrylamide</a:t>
                      </a:r>
                      <a:endParaRPr lang="en-ID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Monomer</a:t>
                      </a:r>
                      <a:endParaRPr lang="en-ID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3167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D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N,N'-</a:t>
                      </a:r>
                      <a:r>
                        <a:rPr lang="en-ID" dirty="0" err="1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methylenebisacrylamide</a:t>
                      </a:r>
                      <a:r>
                        <a:rPr lang="en-ID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(MBA)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Crosslinker</a:t>
                      </a:r>
                      <a:endParaRPr lang="en-ID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9296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Benzoin/ Potassium persulfate</a:t>
                      </a:r>
                      <a:endParaRPr lang="en-ID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Initiator</a:t>
                      </a:r>
                      <a:endParaRPr lang="en-ID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16544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7803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18" y="242624"/>
            <a:ext cx="6802121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Polymer synthesis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1059164" y="0"/>
            <a:ext cx="1132836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17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3684;p41">
            <a:extLst>
              <a:ext uri="{FF2B5EF4-FFF2-40B4-BE49-F238E27FC236}">
                <a16:creationId xmlns:a16="http://schemas.microsoft.com/office/drawing/2014/main" id="{EF05497B-D67D-0CED-A606-02611772D7E4}"/>
              </a:ext>
            </a:extLst>
          </p:cNvPr>
          <p:cNvSpPr txBox="1"/>
          <p:nvPr/>
        </p:nvSpPr>
        <p:spPr>
          <a:xfrm>
            <a:off x="167637" y="5709334"/>
            <a:ext cx="5294599" cy="906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14. Schematic diagram for PVA &amp; PVA-co-AAM synthesis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3" name="Google Shape;407;p34">
            <a:extLst>
              <a:ext uri="{FF2B5EF4-FFF2-40B4-BE49-F238E27FC236}">
                <a16:creationId xmlns:a16="http://schemas.microsoft.com/office/drawing/2014/main" id="{104B5279-96F6-076A-B00F-57A5FA9B23E6}"/>
              </a:ext>
            </a:extLst>
          </p:cNvPr>
          <p:cNvSpPr txBox="1">
            <a:spLocks/>
          </p:cNvSpPr>
          <p:nvPr/>
        </p:nvSpPr>
        <p:spPr>
          <a:xfrm>
            <a:off x="167637" y="1108700"/>
            <a:ext cx="9928864" cy="61775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1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Polyvinyl alcohol (PVA) &amp; PVA-copolymer- acrylamide (PVA-co-</a:t>
            </a:r>
            <a:r>
              <a:rPr lang="en-US" sz="1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AAm</a:t>
            </a:r>
            <a:r>
              <a:rPr lang="en-US" sz="1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48C3144-D22B-2794-385F-2B7A6A7DC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18" y="1933077"/>
            <a:ext cx="5264118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2F74E90-C45F-89DA-A329-6FBCCEEB11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916407"/>
              </p:ext>
            </p:extLst>
          </p:nvPr>
        </p:nvGraphicFramePr>
        <p:xfrm>
          <a:off x="6807671" y="2426836"/>
          <a:ext cx="3512184" cy="1874520"/>
        </p:xfrm>
        <a:graphic>
          <a:graphicData uri="http://schemas.openxmlformats.org/drawingml/2006/table">
            <a:tbl>
              <a:tblPr firstRow="1" firstCol="1" bandRow="1">
                <a:tableStyleId>{1E171933-4619-4E11-9A3F-F7608DF75F80}</a:tableStyleId>
              </a:tblPr>
              <a:tblGrid>
                <a:gridCol w="2201544">
                  <a:extLst>
                    <a:ext uri="{9D8B030D-6E8A-4147-A177-3AD203B41FA5}">
                      <a16:colId xmlns:a16="http://schemas.microsoft.com/office/drawing/2014/main" val="2907199239"/>
                    </a:ext>
                  </a:extLst>
                </a:gridCol>
                <a:gridCol w="1310640">
                  <a:extLst>
                    <a:ext uri="{9D8B030D-6E8A-4147-A177-3AD203B41FA5}">
                      <a16:colId xmlns:a16="http://schemas.microsoft.com/office/drawing/2014/main" val="26127423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b="1" kern="10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Crosslinking concentration</a:t>
                      </a:r>
                      <a:endParaRPr lang="en-ID" sz="1800" kern="1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b="1" kern="10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Amount (ml)</a:t>
                      </a:r>
                      <a:endParaRPr lang="en-ID" sz="1800" kern="10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64313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0.75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03950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2.5%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0.95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06898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1.15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2098782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A34C26F-0009-D73D-7FB5-6BB6B4745D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36336"/>
              </p:ext>
            </p:extLst>
          </p:nvPr>
        </p:nvGraphicFramePr>
        <p:xfrm>
          <a:off x="6504939" y="4772074"/>
          <a:ext cx="4183380" cy="1874520"/>
        </p:xfrm>
        <a:graphic>
          <a:graphicData uri="http://schemas.openxmlformats.org/drawingml/2006/table">
            <a:tbl>
              <a:tblPr firstRow="1" firstCol="1" bandRow="1">
                <a:tableStyleId>{1E171933-4619-4E11-9A3F-F7608DF75F80}</a:tableStyleId>
              </a:tblPr>
              <a:tblGrid>
                <a:gridCol w="763270">
                  <a:extLst>
                    <a:ext uri="{9D8B030D-6E8A-4147-A177-3AD203B41FA5}">
                      <a16:colId xmlns:a16="http://schemas.microsoft.com/office/drawing/2014/main" val="2376202223"/>
                    </a:ext>
                  </a:extLst>
                </a:gridCol>
                <a:gridCol w="1530350">
                  <a:extLst>
                    <a:ext uri="{9D8B030D-6E8A-4147-A177-3AD203B41FA5}">
                      <a16:colId xmlns:a16="http://schemas.microsoft.com/office/drawing/2014/main" val="3110866937"/>
                    </a:ext>
                  </a:extLst>
                </a:gridCol>
                <a:gridCol w="1889760">
                  <a:extLst>
                    <a:ext uri="{9D8B030D-6E8A-4147-A177-3AD203B41FA5}">
                      <a16:colId xmlns:a16="http://schemas.microsoft.com/office/drawing/2014/main" val="25387415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b="1" kern="1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Ratio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b="1" kern="1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Amount of PVA (gr)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b="1" kern="10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Amount of acrylamide (gr)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10718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1:1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3.084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3.084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19289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1:2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3.084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6.16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87235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2:1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656314"/>
                  </a:ext>
                </a:extLst>
              </a:tr>
            </a:tbl>
          </a:graphicData>
        </a:graphic>
      </p:graphicFrame>
      <p:sp>
        <p:nvSpPr>
          <p:cNvPr id="13" name="Google Shape;3684;p41">
            <a:extLst>
              <a:ext uri="{FF2B5EF4-FFF2-40B4-BE49-F238E27FC236}">
                <a16:creationId xmlns:a16="http://schemas.microsoft.com/office/drawing/2014/main" id="{42EBF517-8AA9-3C6E-F244-17F8A709C76C}"/>
              </a:ext>
            </a:extLst>
          </p:cNvPr>
          <p:cNvSpPr txBox="1"/>
          <p:nvPr/>
        </p:nvSpPr>
        <p:spPr>
          <a:xfrm>
            <a:off x="8438044" y="2048861"/>
            <a:ext cx="316239" cy="42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a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14" name="Google Shape;3684;p41">
            <a:extLst>
              <a:ext uri="{FF2B5EF4-FFF2-40B4-BE49-F238E27FC236}">
                <a16:creationId xmlns:a16="http://schemas.microsoft.com/office/drawing/2014/main" id="{5B9FC290-7F47-F05C-728F-4DA5A3D39936}"/>
              </a:ext>
            </a:extLst>
          </p:cNvPr>
          <p:cNvSpPr txBox="1"/>
          <p:nvPr/>
        </p:nvSpPr>
        <p:spPr>
          <a:xfrm>
            <a:off x="8405644" y="4351299"/>
            <a:ext cx="316239" cy="42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b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15" name="Google Shape;3684;p41">
            <a:extLst>
              <a:ext uri="{FF2B5EF4-FFF2-40B4-BE49-F238E27FC236}">
                <a16:creationId xmlns:a16="http://schemas.microsoft.com/office/drawing/2014/main" id="{D716BB7E-38DA-A06F-4900-C09543F144EC}"/>
              </a:ext>
            </a:extLst>
          </p:cNvPr>
          <p:cNvSpPr txBox="1"/>
          <p:nvPr/>
        </p:nvSpPr>
        <p:spPr>
          <a:xfrm>
            <a:off x="5715782" y="1698104"/>
            <a:ext cx="5379724" cy="527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Table 3. Synthesis detail – (a) PVA; (b) PVA-co-AAM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7198474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" y="387042"/>
            <a:ext cx="6802121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Polymer synthesis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18</a:t>
            </a:fld>
            <a:endParaRPr lang="en-ID" sz="2800" dirty="0">
              <a:solidFill>
                <a:schemeClr val="tx1"/>
              </a:solidFill>
            </a:endParaRPr>
          </a:p>
        </p:txBody>
      </p:sp>
      <p:sp>
        <p:nvSpPr>
          <p:cNvPr id="22" name="Google Shape;407;p34">
            <a:extLst>
              <a:ext uri="{FF2B5EF4-FFF2-40B4-BE49-F238E27FC236}">
                <a16:creationId xmlns:a16="http://schemas.microsoft.com/office/drawing/2014/main" id="{0B1573B9-D223-73EB-7AD2-F2B0D4153F29}"/>
              </a:ext>
            </a:extLst>
          </p:cNvPr>
          <p:cNvSpPr txBox="1">
            <a:spLocks/>
          </p:cNvSpPr>
          <p:nvPr/>
        </p:nvSpPr>
        <p:spPr>
          <a:xfrm>
            <a:off x="198118" y="1470616"/>
            <a:ext cx="4577081" cy="61775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Polyacrylamide (PAM)</a:t>
            </a: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Google Shape;407;p34">
            <a:extLst>
              <a:ext uri="{FF2B5EF4-FFF2-40B4-BE49-F238E27FC236}">
                <a16:creationId xmlns:a16="http://schemas.microsoft.com/office/drawing/2014/main" id="{B824593B-9A9C-2A7D-BF1E-CA3BA6F2D8E1}"/>
              </a:ext>
            </a:extLst>
          </p:cNvPr>
          <p:cNvSpPr txBox="1">
            <a:spLocks/>
          </p:cNvSpPr>
          <p:nvPr/>
        </p:nvSpPr>
        <p:spPr>
          <a:xfrm>
            <a:off x="3782601" y="2037650"/>
            <a:ext cx="6323332" cy="319928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PAM concentration that is used in this study is 5% as it has the most stable with the highest suction potential (Liu et al. 2021).</a:t>
            </a:r>
          </a:p>
          <a:p>
            <a:pPr algn="just">
              <a:spcBef>
                <a:spcPts val="0"/>
              </a:spcBef>
            </a:pPr>
            <a:endParaRPr lang="en-US" sz="2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Acrylamide	= 5 gram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MBA		= 0.25 gram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Benzoin	= 2 </a:t>
            </a:r>
            <a:r>
              <a:rPr lang="en-US" sz="2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miligram</a:t>
            </a:r>
            <a:endParaRPr lang="en-US" sz="2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just"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synthesis was conducted with argon gas and with the method that was described by Liu et al. (2021).</a:t>
            </a:r>
          </a:p>
        </p:txBody>
      </p:sp>
      <p:pic>
        <p:nvPicPr>
          <p:cNvPr id="7" name="Picture 6" descr="A person's hand holding a bag of liquid&#10;&#10;Description automatically generated">
            <a:extLst>
              <a:ext uri="{FF2B5EF4-FFF2-40B4-BE49-F238E27FC236}">
                <a16:creationId xmlns:a16="http://schemas.microsoft.com/office/drawing/2014/main" id="{410DECC8-BFA5-AB7C-8F78-7E8B5EB85AE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5" t="24653" r="13288" b="18445"/>
          <a:stretch/>
        </p:blipFill>
        <p:spPr bwMode="auto">
          <a:xfrm>
            <a:off x="285750" y="2259498"/>
            <a:ext cx="3168650" cy="35164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C7E7566-1556-E44E-0D98-1AEB41A6C186}"/>
              </a:ext>
            </a:extLst>
          </p:cNvPr>
          <p:cNvGrpSpPr/>
          <p:nvPr/>
        </p:nvGrpSpPr>
        <p:grpSpPr>
          <a:xfrm>
            <a:off x="285479" y="2272786"/>
            <a:ext cx="3166857" cy="3310581"/>
            <a:chOff x="-41606" y="421377"/>
            <a:chExt cx="2280357" cy="246565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22F2566-61DD-8EC2-77C3-E3985F05F02F}"/>
                </a:ext>
              </a:extLst>
            </p:cNvPr>
            <p:cNvGrpSpPr/>
            <p:nvPr/>
          </p:nvGrpSpPr>
          <p:grpSpPr>
            <a:xfrm>
              <a:off x="-41606" y="421377"/>
              <a:ext cx="1538297" cy="2465652"/>
              <a:chOff x="-152443" y="421377"/>
              <a:chExt cx="1538297" cy="2465652"/>
            </a:xfrm>
          </p:grpSpPr>
          <p:sp>
            <p:nvSpPr>
              <p:cNvPr id="13" name="Text Box 2">
                <a:extLst>
                  <a:ext uri="{FF2B5EF4-FFF2-40B4-BE49-F238E27FC236}">
                    <a16:creationId xmlns:a16="http://schemas.microsoft.com/office/drawing/2014/main" id="{88F43231-97D3-87A9-C674-CCCEEE0994F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152443" y="421377"/>
                <a:ext cx="980068" cy="3505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solidFill>
                      <a:srgbClr val="000000"/>
                    </a:solidFill>
                    <a:effectLst/>
                    <a:uFill>
                      <a:solidFill>
                        <a:srgbClr val="FFFFFF"/>
                      </a:solidFill>
                    </a:u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Argon gas</a:t>
                </a:r>
                <a:endParaRPr lang="en-ID" dirty="0">
                  <a:solidFill>
                    <a:srgbClr val="000000"/>
                  </a:solidFill>
                  <a:effectLst/>
                  <a:uFill>
                    <a:solidFill>
                      <a:srgbClr val="FFFFFF"/>
                    </a:solidFill>
                  </a:u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D5C31EE8-EC57-D2DD-D11B-294E7BC643AD}"/>
                  </a:ext>
                </a:extLst>
              </p:cNvPr>
              <p:cNvCxnSpPr/>
              <p:nvPr/>
            </p:nvCxnSpPr>
            <p:spPr>
              <a:xfrm>
                <a:off x="827625" y="565718"/>
                <a:ext cx="444857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 Box 2">
                <a:extLst>
                  <a:ext uri="{FF2B5EF4-FFF2-40B4-BE49-F238E27FC236}">
                    <a16:creationId xmlns:a16="http://schemas.microsoft.com/office/drawing/2014/main" id="{26126513-5D40-56EF-DBC6-905A8C38E0F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55198" y="2582229"/>
                <a:ext cx="1441052" cy="3048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>
                    <a:solidFill>
                      <a:srgbClr val="000000"/>
                    </a:solidFill>
                    <a:effectLst/>
                    <a:uFill>
                      <a:solidFill>
                        <a:srgbClr val="FFFFFF"/>
                      </a:solidFill>
                    </a:u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Magnetic stirrer</a:t>
                </a:r>
                <a:endParaRPr lang="en-ID">
                  <a:solidFill>
                    <a:srgbClr val="000000"/>
                  </a:solidFill>
                  <a:effectLst/>
                  <a:uFill>
                    <a:solidFill>
                      <a:srgbClr val="FFFFFF"/>
                    </a:solidFill>
                  </a:u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66716059-3231-33DB-BF48-97CBB67914E3}"/>
                  </a:ext>
                </a:extLst>
              </p:cNvPr>
              <p:cNvCxnSpPr/>
              <p:nvPr/>
            </p:nvCxnSpPr>
            <p:spPr>
              <a:xfrm flipV="1">
                <a:off x="554204" y="2200607"/>
                <a:ext cx="415464" cy="381365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 Box 2">
              <a:extLst>
                <a:ext uri="{FF2B5EF4-FFF2-40B4-BE49-F238E27FC236}">
                  <a16:creationId xmlns:a16="http://schemas.microsoft.com/office/drawing/2014/main" id="{1A098FCA-4D43-CD2C-FDBD-68877E2056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5242" y="1479666"/>
              <a:ext cx="713509" cy="30416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>
                  <a:solidFill>
                    <a:srgbClr val="000000"/>
                  </a:solidFill>
                  <a:effectLst/>
                  <a:uFill>
                    <a:solidFill>
                      <a:srgbClr val="FFFFFF"/>
                    </a:solidFill>
                  </a:u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Sample</a:t>
              </a:r>
              <a:endParaRPr lang="en-ID">
                <a:solidFill>
                  <a:srgbClr val="000000"/>
                </a:solidFill>
                <a:effectLst/>
                <a:uFill>
                  <a:solidFill>
                    <a:srgbClr val="FFFFFF"/>
                  </a:solidFill>
                </a:u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1CC702C2-2BB1-855E-F43B-4C9FCF019D97}"/>
                </a:ext>
              </a:extLst>
            </p:cNvPr>
            <p:cNvCxnSpPr>
              <a:stCxn id="11" idx="1"/>
            </p:cNvCxnSpPr>
            <p:nvPr/>
          </p:nvCxnSpPr>
          <p:spPr>
            <a:xfrm flipH="1" flipV="1">
              <a:off x="1274263" y="1402080"/>
              <a:ext cx="250564" cy="22951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Google Shape;3684;p41">
            <a:extLst>
              <a:ext uri="{FF2B5EF4-FFF2-40B4-BE49-F238E27FC236}">
                <a16:creationId xmlns:a16="http://schemas.microsoft.com/office/drawing/2014/main" id="{41FC8365-2E9A-3D0F-EC08-B0BF9DE3D7F6}"/>
              </a:ext>
            </a:extLst>
          </p:cNvPr>
          <p:cNvSpPr txBox="1"/>
          <p:nvPr/>
        </p:nvSpPr>
        <p:spPr>
          <a:xfrm>
            <a:off x="228596" y="5804310"/>
            <a:ext cx="5511803" cy="906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15. Experimental setup for PAM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7972877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18" y="242624"/>
            <a:ext cx="6802121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HSPS preparation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19</a:t>
            </a:fld>
            <a:endParaRPr lang="en-ID" sz="2800" dirty="0">
              <a:solidFill>
                <a:schemeClr val="tx1"/>
              </a:solidFill>
            </a:endParaRPr>
          </a:p>
        </p:txBody>
      </p:sp>
      <p:sp>
        <p:nvSpPr>
          <p:cNvPr id="22" name="Google Shape;407;p34">
            <a:extLst>
              <a:ext uri="{FF2B5EF4-FFF2-40B4-BE49-F238E27FC236}">
                <a16:creationId xmlns:a16="http://schemas.microsoft.com/office/drawing/2014/main" id="{0B1573B9-D223-73EB-7AD2-F2B0D4153F29}"/>
              </a:ext>
            </a:extLst>
          </p:cNvPr>
          <p:cNvSpPr txBox="1">
            <a:spLocks/>
          </p:cNvSpPr>
          <p:nvPr/>
        </p:nvSpPr>
        <p:spPr>
          <a:xfrm>
            <a:off x="198118" y="1386386"/>
            <a:ext cx="4577081" cy="86618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Manufactured by KELLER with the 35X series.</a:t>
            </a: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diagram of different types of electrical components&#10;&#10;Description automatically generated">
            <a:extLst>
              <a:ext uri="{FF2B5EF4-FFF2-40B4-BE49-F238E27FC236}">
                <a16:creationId xmlns:a16="http://schemas.microsoft.com/office/drawing/2014/main" id="{C16FF26D-FB49-24BE-003B-C5719838894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" t="5018" r="6335" b="19288"/>
          <a:stretch/>
        </p:blipFill>
        <p:spPr bwMode="auto">
          <a:xfrm>
            <a:off x="5135549" y="1246359"/>
            <a:ext cx="5708973" cy="260428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 descr="A diagram of a computer connection&#10;&#10;Description automatically generated">
            <a:extLst>
              <a:ext uri="{FF2B5EF4-FFF2-40B4-BE49-F238E27FC236}">
                <a16:creationId xmlns:a16="http://schemas.microsoft.com/office/drawing/2014/main" id="{E1019EB2-B9E4-55C1-2D07-5E89F4A7CE6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9" t="22040" r="7717" b="22701"/>
          <a:stretch/>
        </p:blipFill>
        <p:spPr bwMode="auto">
          <a:xfrm>
            <a:off x="5135548" y="4271152"/>
            <a:ext cx="5708973" cy="15695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040E4727-DA95-F1FF-5151-3996B1D746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610306"/>
              </p:ext>
            </p:extLst>
          </p:nvPr>
        </p:nvGraphicFramePr>
        <p:xfrm>
          <a:off x="259076" y="3755548"/>
          <a:ext cx="4516123" cy="1716066"/>
        </p:xfrm>
        <a:graphic>
          <a:graphicData uri="http://schemas.openxmlformats.org/drawingml/2006/table">
            <a:tbl>
              <a:tblPr firstRow="1" firstCol="1" bandRow="1">
                <a:tableStyleId>{1E171933-4619-4E11-9A3F-F7608DF75F80}</a:tableStyleId>
              </a:tblPr>
              <a:tblGrid>
                <a:gridCol w="2738123">
                  <a:extLst>
                    <a:ext uri="{9D8B030D-6E8A-4147-A177-3AD203B41FA5}">
                      <a16:colId xmlns:a16="http://schemas.microsoft.com/office/drawing/2014/main" val="2472180173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3323467846"/>
                    </a:ext>
                  </a:extLst>
                </a:gridCol>
              </a:tblGrid>
              <a:tr h="4611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Temperature accuracy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D" sz="2000" b="0" kern="10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&lt; ±2ºC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9402397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Temperature ranges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-40 to 125 ºC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1951032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Pressure accuracy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&lt; ±0.05% error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6363779"/>
                  </a:ext>
                </a:extLst>
              </a:tr>
              <a:tr h="421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Pressure ranges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 – 3000 kPa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5674801"/>
                  </a:ext>
                </a:extLst>
              </a:tr>
            </a:tbl>
          </a:graphicData>
        </a:graphic>
      </p:graphicFrame>
      <p:sp>
        <p:nvSpPr>
          <p:cNvPr id="18" name="Google Shape;3684;p41">
            <a:extLst>
              <a:ext uri="{FF2B5EF4-FFF2-40B4-BE49-F238E27FC236}">
                <a16:creationId xmlns:a16="http://schemas.microsoft.com/office/drawing/2014/main" id="{5B9BE95F-26BB-24FD-D23E-BB335E1CDCD7}"/>
              </a:ext>
            </a:extLst>
          </p:cNvPr>
          <p:cNvSpPr txBox="1"/>
          <p:nvPr/>
        </p:nvSpPr>
        <p:spPr>
          <a:xfrm>
            <a:off x="7774933" y="3850377"/>
            <a:ext cx="316239" cy="42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a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19" name="Google Shape;3684;p41">
            <a:extLst>
              <a:ext uri="{FF2B5EF4-FFF2-40B4-BE49-F238E27FC236}">
                <a16:creationId xmlns:a16="http://schemas.microsoft.com/office/drawing/2014/main" id="{5D7E12B6-6CFC-73B9-393B-51971BEF458D}"/>
              </a:ext>
            </a:extLst>
          </p:cNvPr>
          <p:cNvSpPr txBox="1"/>
          <p:nvPr/>
        </p:nvSpPr>
        <p:spPr>
          <a:xfrm>
            <a:off x="7775572" y="5840745"/>
            <a:ext cx="316239" cy="42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b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20" name="Google Shape;3684;p41">
            <a:extLst>
              <a:ext uri="{FF2B5EF4-FFF2-40B4-BE49-F238E27FC236}">
                <a16:creationId xmlns:a16="http://schemas.microsoft.com/office/drawing/2014/main" id="{9E4B1183-066C-344E-14F8-A85299354E69}"/>
              </a:ext>
            </a:extLst>
          </p:cNvPr>
          <p:cNvSpPr txBox="1"/>
          <p:nvPr/>
        </p:nvSpPr>
        <p:spPr>
          <a:xfrm>
            <a:off x="5166029" y="6001638"/>
            <a:ext cx="5678491" cy="856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16. Schematic diagram for HSPS – (a) dimension; (b) connectivity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21" name="Google Shape;3684;p41">
            <a:extLst>
              <a:ext uri="{FF2B5EF4-FFF2-40B4-BE49-F238E27FC236}">
                <a16:creationId xmlns:a16="http://schemas.microsoft.com/office/drawing/2014/main" id="{6AE9783C-7876-81AD-647C-1D9FEEDA7D0A}"/>
              </a:ext>
            </a:extLst>
          </p:cNvPr>
          <p:cNvSpPr txBox="1"/>
          <p:nvPr/>
        </p:nvSpPr>
        <p:spPr>
          <a:xfrm>
            <a:off x="259076" y="2849506"/>
            <a:ext cx="4516123" cy="906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Table 4. HSPS specification (KELLER, 2022)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622678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Table of content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2</a:t>
            </a:fld>
            <a:endParaRPr lang="en-ID" sz="2800" dirty="0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DD24D8E-5F05-711F-A9B7-D519801AA4E9}"/>
              </a:ext>
            </a:extLst>
          </p:cNvPr>
          <p:cNvGrpSpPr/>
          <p:nvPr/>
        </p:nvGrpSpPr>
        <p:grpSpPr>
          <a:xfrm>
            <a:off x="960120" y="1940560"/>
            <a:ext cx="1041400" cy="762000"/>
            <a:chOff x="721360" y="1808480"/>
            <a:chExt cx="1422400" cy="9144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981664-B828-734D-65FD-56C78399E31A}"/>
                </a:ext>
              </a:extLst>
            </p:cNvPr>
            <p:cNvSpPr/>
            <p:nvPr/>
          </p:nvSpPr>
          <p:spPr>
            <a:xfrm>
              <a:off x="721360" y="1808480"/>
              <a:ext cx="1422400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" name="Google Shape;407;p34">
              <a:extLst>
                <a:ext uri="{FF2B5EF4-FFF2-40B4-BE49-F238E27FC236}">
                  <a16:creationId xmlns:a16="http://schemas.microsoft.com/office/drawing/2014/main" id="{4BC47250-2BFC-FC85-8D5A-560EE47083F8}"/>
                </a:ext>
              </a:extLst>
            </p:cNvPr>
            <p:cNvSpPr txBox="1">
              <a:spLocks/>
            </p:cNvSpPr>
            <p:nvPr/>
          </p:nvSpPr>
          <p:spPr>
            <a:xfrm>
              <a:off x="748492" y="1808480"/>
              <a:ext cx="1368135" cy="914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spcBef>
                  <a:spcPts val="0"/>
                </a:spcBef>
              </a:pPr>
              <a:r>
                <a:rPr lang="en" sz="2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01</a:t>
              </a:r>
            </a:p>
          </p:txBody>
        </p:sp>
      </p:grpSp>
      <p:sp>
        <p:nvSpPr>
          <p:cNvPr id="10" name="Google Shape;407;p34">
            <a:extLst>
              <a:ext uri="{FF2B5EF4-FFF2-40B4-BE49-F238E27FC236}">
                <a16:creationId xmlns:a16="http://schemas.microsoft.com/office/drawing/2014/main" id="{3146AF0A-BA83-F8AC-F1B8-4E37B5F22691}"/>
              </a:ext>
            </a:extLst>
          </p:cNvPr>
          <p:cNvSpPr txBox="1">
            <a:spLocks/>
          </p:cNvSpPr>
          <p:nvPr/>
        </p:nvSpPr>
        <p:spPr>
          <a:xfrm>
            <a:off x="2186132" y="1864360"/>
            <a:ext cx="1877868" cy="9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Introduction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69C1317-56F2-E71B-607B-83F499596CDF}"/>
              </a:ext>
            </a:extLst>
          </p:cNvPr>
          <p:cNvGrpSpPr/>
          <p:nvPr/>
        </p:nvGrpSpPr>
        <p:grpSpPr>
          <a:xfrm>
            <a:off x="5334000" y="1940560"/>
            <a:ext cx="1041400" cy="762000"/>
            <a:chOff x="721360" y="1808480"/>
            <a:chExt cx="1422400" cy="9144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81F2A11-AC8A-5EC4-3569-B2509B8EF211}"/>
                </a:ext>
              </a:extLst>
            </p:cNvPr>
            <p:cNvSpPr/>
            <p:nvPr/>
          </p:nvSpPr>
          <p:spPr>
            <a:xfrm>
              <a:off x="721360" y="1808480"/>
              <a:ext cx="1422400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Google Shape;407;p34">
              <a:extLst>
                <a:ext uri="{FF2B5EF4-FFF2-40B4-BE49-F238E27FC236}">
                  <a16:creationId xmlns:a16="http://schemas.microsoft.com/office/drawing/2014/main" id="{30DA529D-1597-F7FB-8298-0D72E2E6041C}"/>
                </a:ext>
              </a:extLst>
            </p:cNvPr>
            <p:cNvSpPr txBox="1">
              <a:spLocks/>
            </p:cNvSpPr>
            <p:nvPr/>
          </p:nvSpPr>
          <p:spPr>
            <a:xfrm>
              <a:off x="748492" y="1808480"/>
              <a:ext cx="1368135" cy="914400"/>
            </a:xfrm>
            <a:prstGeom prst="rect">
              <a:avLst/>
            </a:prstGeom>
          </p:spPr>
          <p:txBody>
            <a:bodyPr spcFirstLastPara="1" wrap="square" lIns="91425" tIns="91425" rIns="91425" bIns="91425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spcBef>
                  <a:spcPts val="0"/>
                </a:spcBef>
              </a:pPr>
              <a:r>
                <a:rPr lang="en" sz="2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02</a:t>
              </a:r>
            </a:p>
          </p:txBody>
        </p:sp>
      </p:grpSp>
      <p:sp>
        <p:nvSpPr>
          <p:cNvPr id="14" name="Google Shape;407;p34">
            <a:extLst>
              <a:ext uri="{FF2B5EF4-FFF2-40B4-BE49-F238E27FC236}">
                <a16:creationId xmlns:a16="http://schemas.microsoft.com/office/drawing/2014/main" id="{AB146DA2-A925-7FEF-6D17-DA38D2DEC7EC}"/>
              </a:ext>
            </a:extLst>
          </p:cNvPr>
          <p:cNvSpPr txBox="1">
            <a:spLocks/>
          </p:cNvSpPr>
          <p:nvPr/>
        </p:nvSpPr>
        <p:spPr>
          <a:xfrm>
            <a:off x="6732732" y="1864360"/>
            <a:ext cx="2289348" cy="9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Literature Review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0ACECEE-37FF-B30D-5D66-4DA742A43F6F}"/>
              </a:ext>
            </a:extLst>
          </p:cNvPr>
          <p:cNvGrpSpPr/>
          <p:nvPr/>
        </p:nvGrpSpPr>
        <p:grpSpPr>
          <a:xfrm>
            <a:off x="979985" y="3505200"/>
            <a:ext cx="1041400" cy="762000"/>
            <a:chOff x="721360" y="1808480"/>
            <a:chExt cx="1422400" cy="9144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E8489A9-0349-8965-22AB-DFD1230CD1D7}"/>
                </a:ext>
              </a:extLst>
            </p:cNvPr>
            <p:cNvSpPr/>
            <p:nvPr/>
          </p:nvSpPr>
          <p:spPr>
            <a:xfrm>
              <a:off x="721360" y="1808480"/>
              <a:ext cx="1422400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Google Shape;407;p34">
              <a:extLst>
                <a:ext uri="{FF2B5EF4-FFF2-40B4-BE49-F238E27FC236}">
                  <a16:creationId xmlns:a16="http://schemas.microsoft.com/office/drawing/2014/main" id="{A730F468-A482-4B60-C697-31B12DA3AF87}"/>
                </a:ext>
              </a:extLst>
            </p:cNvPr>
            <p:cNvSpPr txBox="1">
              <a:spLocks/>
            </p:cNvSpPr>
            <p:nvPr/>
          </p:nvSpPr>
          <p:spPr>
            <a:xfrm>
              <a:off x="748492" y="1808480"/>
              <a:ext cx="1368135" cy="914400"/>
            </a:xfrm>
            <a:prstGeom prst="rect">
              <a:avLst/>
            </a:prstGeom>
          </p:spPr>
          <p:txBody>
            <a:bodyPr spcFirstLastPara="1" wrap="square" lIns="91425" tIns="91425" rIns="91425" bIns="91425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spcBef>
                  <a:spcPts val="0"/>
                </a:spcBef>
              </a:pPr>
              <a:r>
                <a:rPr lang="en" sz="2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03</a:t>
              </a:r>
            </a:p>
          </p:txBody>
        </p:sp>
      </p:grpSp>
      <p:sp>
        <p:nvSpPr>
          <p:cNvPr id="18" name="Google Shape;407;p34">
            <a:extLst>
              <a:ext uri="{FF2B5EF4-FFF2-40B4-BE49-F238E27FC236}">
                <a16:creationId xmlns:a16="http://schemas.microsoft.com/office/drawing/2014/main" id="{09ED4D73-FF0D-48A2-E6BC-361C93145135}"/>
              </a:ext>
            </a:extLst>
          </p:cNvPr>
          <p:cNvSpPr txBox="1">
            <a:spLocks/>
          </p:cNvSpPr>
          <p:nvPr/>
        </p:nvSpPr>
        <p:spPr>
          <a:xfrm>
            <a:off x="2205996" y="3429000"/>
            <a:ext cx="2666545" cy="9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Applicable Theories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2E00A5A-CBED-030A-4A41-D1A2C4883F62}"/>
              </a:ext>
            </a:extLst>
          </p:cNvPr>
          <p:cNvGrpSpPr/>
          <p:nvPr/>
        </p:nvGrpSpPr>
        <p:grpSpPr>
          <a:xfrm>
            <a:off x="5353865" y="3505200"/>
            <a:ext cx="1041400" cy="762000"/>
            <a:chOff x="721360" y="1808480"/>
            <a:chExt cx="1422400" cy="9144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A6CF175-A125-60F7-79AE-C8F59A7C5290}"/>
                </a:ext>
              </a:extLst>
            </p:cNvPr>
            <p:cNvSpPr/>
            <p:nvPr/>
          </p:nvSpPr>
          <p:spPr>
            <a:xfrm>
              <a:off x="721360" y="1808480"/>
              <a:ext cx="1422400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Google Shape;407;p34">
              <a:extLst>
                <a:ext uri="{FF2B5EF4-FFF2-40B4-BE49-F238E27FC236}">
                  <a16:creationId xmlns:a16="http://schemas.microsoft.com/office/drawing/2014/main" id="{D7224A96-D687-3DF0-75FC-B612F48DCDF3}"/>
                </a:ext>
              </a:extLst>
            </p:cNvPr>
            <p:cNvSpPr txBox="1">
              <a:spLocks/>
            </p:cNvSpPr>
            <p:nvPr/>
          </p:nvSpPr>
          <p:spPr>
            <a:xfrm>
              <a:off x="748492" y="1808480"/>
              <a:ext cx="1368135" cy="914400"/>
            </a:xfrm>
            <a:prstGeom prst="rect">
              <a:avLst/>
            </a:prstGeom>
          </p:spPr>
          <p:txBody>
            <a:bodyPr spcFirstLastPara="1" wrap="square" lIns="91425" tIns="91425" rIns="91425" bIns="91425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spcBef>
                  <a:spcPts val="0"/>
                </a:spcBef>
              </a:pPr>
              <a:r>
                <a:rPr lang="en" sz="2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04</a:t>
              </a:r>
            </a:p>
          </p:txBody>
        </p:sp>
      </p:grpSp>
      <p:sp>
        <p:nvSpPr>
          <p:cNvPr id="22" name="Google Shape;407;p34">
            <a:extLst>
              <a:ext uri="{FF2B5EF4-FFF2-40B4-BE49-F238E27FC236}">
                <a16:creationId xmlns:a16="http://schemas.microsoft.com/office/drawing/2014/main" id="{0B1573B9-D223-73EB-7AD2-F2B0D4153F29}"/>
              </a:ext>
            </a:extLst>
          </p:cNvPr>
          <p:cNvSpPr txBox="1">
            <a:spLocks/>
          </p:cNvSpPr>
          <p:nvPr/>
        </p:nvSpPr>
        <p:spPr>
          <a:xfrm>
            <a:off x="6752597" y="3429000"/>
            <a:ext cx="2289348" cy="9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Methodologies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DE53677-2583-F891-52C1-CC58232D680F}"/>
              </a:ext>
            </a:extLst>
          </p:cNvPr>
          <p:cNvGrpSpPr/>
          <p:nvPr/>
        </p:nvGrpSpPr>
        <p:grpSpPr>
          <a:xfrm>
            <a:off x="979985" y="5000307"/>
            <a:ext cx="1041400" cy="762000"/>
            <a:chOff x="721360" y="1808480"/>
            <a:chExt cx="1422400" cy="9144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7D7D670-B706-E7DD-8AD9-5387D2F854EF}"/>
                </a:ext>
              </a:extLst>
            </p:cNvPr>
            <p:cNvSpPr/>
            <p:nvPr/>
          </p:nvSpPr>
          <p:spPr>
            <a:xfrm>
              <a:off x="721360" y="1808480"/>
              <a:ext cx="1422400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Google Shape;407;p34">
              <a:extLst>
                <a:ext uri="{FF2B5EF4-FFF2-40B4-BE49-F238E27FC236}">
                  <a16:creationId xmlns:a16="http://schemas.microsoft.com/office/drawing/2014/main" id="{3F0A3295-DD79-0857-D3DB-A443178AC914}"/>
                </a:ext>
              </a:extLst>
            </p:cNvPr>
            <p:cNvSpPr txBox="1">
              <a:spLocks/>
            </p:cNvSpPr>
            <p:nvPr/>
          </p:nvSpPr>
          <p:spPr>
            <a:xfrm>
              <a:off x="748492" y="1808480"/>
              <a:ext cx="1368135" cy="914400"/>
            </a:xfrm>
            <a:prstGeom prst="rect">
              <a:avLst/>
            </a:prstGeom>
          </p:spPr>
          <p:txBody>
            <a:bodyPr spcFirstLastPara="1" wrap="square" lIns="91425" tIns="91425" rIns="91425" bIns="91425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spcBef>
                  <a:spcPts val="0"/>
                </a:spcBef>
              </a:pPr>
              <a:r>
                <a:rPr lang="en" sz="2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05</a:t>
              </a:r>
            </a:p>
          </p:txBody>
        </p:sp>
      </p:grpSp>
      <p:sp>
        <p:nvSpPr>
          <p:cNvPr id="26" name="Google Shape;407;p34">
            <a:extLst>
              <a:ext uri="{FF2B5EF4-FFF2-40B4-BE49-F238E27FC236}">
                <a16:creationId xmlns:a16="http://schemas.microsoft.com/office/drawing/2014/main" id="{7037F3BC-FCA8-65BA-6F2A-95D84654717E}"/>
              </a:ext>
            </a:extLst>
          </p:cNvPr>
          <p:cNvSpPr txBox="1">
            <a:spLocks/>
          </p:cNvSpPr>
          <p:nvPr/>
        </p:nvSpPr>
        <p:spPr>
          <a:xfrm>
            <a:off x="2205996" y="4924107"/>
            <a:ext cx="2569203" cy="9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Results &amp; Analyses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E743317-B442-C213-86E3-43B6AD32A372}"/>
              </a:ext>
            </a:extLst>
          </p:cNvPr>
          <p:cNvGrpSpPr/>
          <p:nvPr/>
        </p:nvGrpSpPr>
        <p:grpSpPr>
          <a:xfrm>
            <a:off x="5353865" y="5000307"/>
            <a:ext cx="1041400" cy="762000"/>
            <a:chOff x="721360" y="1808480"/>
            <a:chExt cx="1422400" cy="9144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6F016C6-2DA7-89C6-A4E3-9AE110D36CDD}"/>
                </a:ext>
              </a:extLst>
            </p:cNvPr>
            <p:cNvSpPr/>
            <p:nvPr/>
          </p:nvSpPr>
          <p:spPr>
            <a:xfrm>
              <a:off x="721360" y="1808480"/>
              <a:ext cx="1422400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29" name="Google Shape;407;p34">
              <a:extLst>
                <a:ext uri="{FF2B5EF4-FFF2-40B4-BE49-F238E27FC236}">
                  <a16:creationId xmlns:a16="http://schemas.microsoft.com/office/drawing/2014/main" id="{740D2B14-1E13-654D-DD75-68C97C5B98A8}"/>
                </a:ext>
              </a:extLst>
            </p:cNvPr>
            <p:cNvSpPr txBox="1">
              <a:spLocks/>
            </p:cNvSpPr>
            <p:nvPr/>
          </p:nvSpPr>
          <p:spPr>
            <a:xfrm>
              <a:off x="748492" y="1808480"/>
              <a:ext cx="1368135" cy="914400"/>
            </a:xfrm>
            <a:prstGeom prst="rect">
              <a:avLst/>
            </a:prstGeom>
          </p:spPr>
          <p:txBody>
            <a:bodyPr spcFirstLastPara="1" wrap="square" lIns="91425" tIns="91425" rIns="91425" bIns="91425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spcBef>
                  <a:spcPts val="0"/>
                </a:spcBef>
              </a:pPr>
              <a:r>
                <a:rPr lang="en" sz="2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06</a:t>
              </a:r>
            </a:p>
          </p:txBody>
        </p:sp>
      </p:grpSp>
      <p:sp>
        <p:nvSpPr>
          <p:cNvPr id="30" name="Google Shape;407;p34">
            <a:extLst>
              <a:ext uri="{FF2B5EF4-FFF2-40B4-BE49-F238E27FC236}">
                <a16:creationId xmlns:a16="http://schemas.microsoft.com/office/drawing/2014/main" id="{0BDF7E6D-8CE1-1515-9251-1784670A1DE6}"/>
              </a:ext>
            </a:extLst>
          </p:cNvPr>
          <p:cNvSpPr txBox="1">
            <a:spLocks/>
          </p:cNvSpPr>
          <p:nvPr/>
        </p:nvSpPr>
        <p:spPr>
          <a:xfrm>
            <a:off x="6973931" y="4909502"/>
            <a:ext cx="1465567" cy="9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Conclusion</a:t>
            </a: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307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611" y="419813"/>
            <a:ext cx="6802121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Durability test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20</a:t>
            </a:fld>
            <a:endParaRPr lang="en-ID" sz="2800" dirty="0">
              <a:solidFill>
                <a:schemeClr val="tx1"/>
              </a:solidFill>
            </a:endParaRPr>
          </a:p>
        </p:txBody>
      </p:sp>
      <p:sp>
        <p:nvSpPr>
          <p:cNvPr id="22" name="Google Shape;407;p34">
            <a:extLst>
              <a:ext uri="{FF2B5EF4-FFF2-40B4-BE49-F238E27FC236}">
                <a16:creationId xmlns:a16="http://schemas.microsoft.com/office/drawing/2014/main" id="{0B1573B9-D223-73EB-7AD2-F2B0D4153F29}"/>
              </a:ext>
            </a:extLst>
          </p:cNvPr>
          <p:cNvSpPr txBox="1">
            <a:spLocks/>
          </p:cNvSpPr>
          <p:nvPr/>
        </p:nvSpPr>
        <p:spPr>
          <a:xfrm>
            <a:off x="226611" y="4850549"/>
            <a:ext cx="4812749" cy="16883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Procedure referred to </a:t>
            </a:r>
            <a:r>
              <a:rPr lang="en-US" sz="2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Hamdany</a:t>
            </a: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et al. (2022).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test was performed since November 2022 – January 2024.</a:t>
            </a: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Google Shape;3684;p41">
            <a:extLst>
              <a:ext uri="{FF2B5EF4-FFF2-40B4-BE49-F238E27FC236}">
                <a16:creationId xmlns:a16="http://schemas.microsoft.com/office/drawing/2014/main" id="{9E4B1183-066C-344E-14F8-A85299354E69}"/>
              </a:ext>
            </a:extLst>
          </p:cNvPr>
          <p:cNvSpPr txBox="1"/>
          <p:nvPr/>
        </p:nvSpPr>
        <p:spPr>
          <a:xfrm>
            <a:off x="226611" y="4338320"/>
            <a:ext cx="3530517" cy="906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17. Durability test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458504-5A21-673D-766A-12C60FF3689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88" b="21482"/>
          <a:stretch/>
        </p:blipFill>
        <p:spPr bwMode="auto">
          <a:xfrm>
            <a:off x="352539" y="1401493"/>
            <a:ext cx="3404589" cy="29368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9CF4316-9D15-43C0-5C3F-7A2F6703B7E9}"/>
              </a:ext>
            </a:extLst>
          </p:cNvPr>
          <p:cNvSpPr txBox="1">
            <a:spLocks/>
          </p:cNvSpPr>
          <p:nvPr/>
        </p:nvSpPr>
        <p:spPr>
          <a:xfrm>
            <a:off x="5811519" y="419813"/>
            <a:ext cx="6802121" cy="10832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Swelling test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pic>
        <p:nvPicPr>
          <p:cNvPr id="8" name="Picture 7" descr="Measuring cups of liquid in a row&#10;&#10;Description automatically generated">
            <a:extLst>
              <a:ext uri="{FF2B5EF4-FFF2-40B4-BE49-F238E27FC236}">
                <a16:creationId xmlns:a16="http://schemas.microsoft.com/office/drawing/2014/main" id="{97DC9CB4-91EE-1A8C-2541-2F27B9C25FA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1" t="20200" r="18479" b="20827"/>
          <a:stretch/>
        </p:blipFill>
        <p:spPr bwMode="auto">
          <a:xfrm>
            <a:off x="5765661" y="1367938"/>
            <a:ext cx="4912499" cy="29368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Google Shape;3684;p41">
            <a:extLst>
              <a:ext uri="{FF2B5EF4-FFF2-40B4-BE49-F238E27FC236}">
                <a16:creationId xmlns:a16="http://schemas.microsoft.com/office/drawing/2014/main" id="{3294C57C-53A2-80E1-F1E5-468168F6CCE8}"/>
              </a:ext>
            </a:extLst>
          </p:cNvPr>
          <p:cNvSpPr txBox="1"/>
          <p:nvPr/>
        </p:nvSpPr>
        <p:spPr>
          <a:xfrm>
            <a:off x="5765661" y="4397528"/>
            <a:ext cx="4890107" cy="906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18. Swelling test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11" name="Google Shape;407;p34">
            <a:extLst>
              <a:ext uri="{FF2B5EF4-FFF2-40B4-BE49-F238E27FC236}">
                <a16:creationId xmlns:a16="http://schemas.microsoft.com/office/drawing/2014/main" id="{E5B73FD9-4C6D-EBB1-CC3D-4D59902EE471}"/>
              </a:ext>
            </a:extLst>
          </p:cNvPr>
          <p:cNvSpPr txBox="1">
            <a:spLocks/>
          </p:cNvSpPr>
          <p:nvPr/>
        </p:nvSpPr>
        <p:spPr>
          <a:xfrm>
            <a:off x="5651886" y="5100738"/>
            <a:ext cx="4812749" cy="125561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Procedure referred to </a:t>
            </a:r>
            <a:r>
              <a:rPr lang="en-US" sz="2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Heidari</a:t>
            </a: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et al. (2018).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Conducted for 5 days</a:t>
            </a:r>
          </a:p>
        </p:txBody>
      </p:sp>
    </p:spTree>
    <p:extLst>
      <p:ext uri="{BB962C8B-B14F-4D97-AF65-F5344CB8AC3E}">
        <p14:creationId xmlns:p14="http://schemas.microsoft.com/office/powerpoint/2010/main" val="19858289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929" y="240645"/>
            <a:ext cx="6802121" cy="1083229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Soil suction test</a:t>
            </a:r>
            <a:endParaRPr lang="en-ID" sz="5400" dirty="0"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64281" y="6399145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21</a:t>
            </a:fld>
            <a:endParaRPr lang="en-ID" sz="2800" dirty="0">
              <a:solidFill>
                <a:schemeClr val="tx1"/>
              </a:solidFill>
            </a:endParaRPr>
          </a:p>
        </p:txBody>
      </p:sp>
      <p:sp>
        <p:nvSpPr>
          <p:cNvPr id="22" name="Google Shape;407;p34">
            <a:extLst>
              <a:ext uri="{FF2B5EF4-FFF2-40B4-BE49-F238E27FC236}">
                <a16:creationId xmlns:a16="http://schemas.microsoft.com/office/drawing/2014/main" id="{0B1573B9-D223-73EB-7AD2-F2B0D4153F29}"/>
              </a:ext>
            </a:extLst>
          </p:cNvPr>
          <p:cNvSpPr txBox="1">
            <a:spLocks/>
          </p:cNvSpPr>
          <p:nvPr/>
        </p:nvSpPr>
        <p:spPr>
          <a:xfrm>
            <a:off x="202769" y="1195932"/>
            <a:ext cx="10309309" cy="196542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NU soil: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S-1	= maximum dry density (MDD) under freeze-thaw cycles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S-2	= 95% MDD under freeze-thaw cycles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S-3	= room temperature (25ºC)</a:t>
            </a:r>
          </a:p>
          <a:p>
            <a:pPr algn="just">
              <a:spcBef>
                <a:spcPts val="0"/>
              </a:spcBef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just">
              <a:spcBef>
                <a:spcPts val="0"/>
              </a:spcBef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60S40K: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S-4	= room temperature (25ºC)</a:t>
            </a: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390" y="-115937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Google Shape;3684;p41">
            <a:extLst>
              <a:ext uri="{FF2B5EF4-FFF2-40B4-BE49-F238E27FC236}">
                <a16:creationId xmlns:a16="http://schemas.microsoft.com/office/drawing/2014/main" id="{9E4B1183-066C-344E-14F8-A85299354E69}"/>
              </a:ext>
            </a:extLst>
          </p:cNvPr>
          <p:cNvSpPr txBox="1"/>
          <p:nvPr/>
        </p:nvSpPr>
        <p:spPr>
          <a:xfrm>
            <a:off x="7778534" y="863356"/>
            <a:ext cx="4117719" cy="906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Table 5. Temperature sequence</a:t>
            </a:r>
            <a:endParaRPr i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4AB3766-103F-75A5-33EB-09FEBA2B35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9099473"/>
              </p:ext>
            </p:extLst>
          </p:nvPr>
        </p:nvGraphicFramePr>
        <p:xfrm>
          <a:off x="7778534" y="1542569"/>
          <a:ext cx="4127603" cy="4620006"/>
        </p:xfrm>
        <a:graphic>
          <a:graphicData uri="http://schemas.openxmlformats.org/drawingml/2006/table">
            <a:tbl>
              <a:tblPr firstRow="1" firstCol="1" bandRow="1">
                <a:tableStyleId>{793D81CF-94F2-401A-BA57-92F5A7B2D0C5}</a:tableStyleId>
              </a:tblPr>
              <a:tblGrid>
                <a:gridCol w="1584356">
                  <a:extLst>
                    <a:ext uri="{9D8B030D-6E8A-4147-A177-3AD203B41FA5}">
                      <a16:colId xmlns:a16="http://schemas.microsoft.com/office/drawing/2014/main" val="472325616"/>
                    </a:ext>
                  </a:extLst>
                </a:gridCol>
                <a:gridCol w="1218648">
                  <a:extLst>
                    <a:ext uri="{9D8B030D-6E8A-4147-A177-3AD203B41FA5}">
                      <a16:colId xmlns:a16="http://schemas.microsoft.com/office/drawing/2014/main" val="838350263"/>
                    </a:ext>
                  </a:extLst>
                </a:gridCol>
                <a:gridCol w="1324599">
                  <a:extLst>
                    <a:ext uri="{9D8B030D-6E8A-4147-A177-3AD203B41FA5}">
                      <a16:colId xmlns:a16="http://schemas.microsoft.com/office/drawing/2014/main" val="179122797"/>
                    </a:ext>
                  </a:extLst>
                </a:gridCol>
              </a:tblGrid>
              <a:tr h="6416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effectLst/>
                        </a:rPr>
                        <a:t>Sequence</a:t>
                      </a:r>
                      <a:endParaRPr lang="en-ID" sz="2000" kern="100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effectLst/>
                        </a:rPr>
                        <a:t>Freezing cycles (ºC)</a:t>
                      </a:r>
                      <a:endParaRPr lang="en-ID" sz="2000" kern="100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effectLst/>
                        </a:rPr>
                        <a:t>Thawing cycles (ºC)</a:t>
                      </a:r>
                      <a:endParaRPr lang="en-ID" sz="2000" kern="100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5994495"/>
                  </a:ext>
                </a:extLst>
              </a:tr>
              <a:tr h="37284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effectLst/>
                        </a:rPr>
                        <a:t>1</a:t>
                      </a:r>
                      <a:endParaRPr lang="en-ID" sz="2000" kern="100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>
                          <a:effectLst/>
                        </a:rPr>
                        <a:t>5</a:t>
                      </a:r>
                      <a:endParaRPr lang="en-ID" sz="2000" kern="1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>
                          <a:effectLst/>
                        </a:rPr>
                        <a:t>N/A</a:t>
                      </a:r>
                      <a:endParaRPr lang="en-ID" sz="2000" kern="1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138713"/>
                  </a:ext>
                </a:extLst>
              </a:tr>
              <a:tr h="32346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>
                          <a:effectLst/>
                        </a:rPr>
                        <a:t>2</a:t>
                      </a:r>
                      <a:endParaRPr lang="en-ID" sz="2000" kern="1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effectLst/>
                        </a:rPr>
                        <a:t>0</a:t>
                      </a:r>
                      <a:endParaRPr lang="en-ID" sz="2000" kern="100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>
                          <a:effectLst/>
                        </a:rPr>
                        <a:t>-10</a:t>
                      </a:r>
                      <a:endParaRPr lang="en-ID" sz="2000" kern="1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2870734"/>
                  </a:ext>
                </a:extLst>
              </a:tr>
              <a:tr h="40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effectLst/>
                        </a:rPr>
                        <a:t>3</a:t>
                      </a:r>
                      <a:endParaRPr lang="en-ID" sz="2000" kern="100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>
                          <a:effectLst/>
                        </a:rPr>
                        <a:t>-2</a:t>
                      </a:r>
                      <a:endParaRPr lang="en-ID" sz="2000" kern="1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>
                          <a:effectLst/>
                        </a:rPr>
                        <a:t>-8</a:t>
                      </a:r>
                      <a:endParaRPr lang="en-ID" sz="2000" kern="1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9127562"/>
                  </a:ext>
                </a:extLst>
              </a:tr>
              <a:tr h="3605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>
                          <a:effectLst/>
                        </a:rPr>
                        <a:t>4</a:t>
                      </a:r>
                      <a:endParaRPr lang="en-ID" sz="2000" kern="1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>
                          <a:effectLst/>
                        </a:rPr>
                        <a:t>-4</a:t>
                      </a:r>
                      <a:endParaRPr lang="en-ID" sz="2000" kern="1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effectLst/>
                        </a:rPr>
                        <a:t>-6</a:t>
                      </a:r>
                      <a:endParaRPr lang="en-ID" sz="2000" kern="100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5447637"/>
                  </a:ext>
                </a:extLst>
              </a:tr>
              <a:tr h="3835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>
                          <a:effectLst/>
                        </a:rPr>
                        <a:t>5</a:t>
                      </a:r>
                      <a:endParaRPr lang="en-ID" sz="2000" kern="1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>
                          <a:effectLst/>
                        </a:rPr>
                        <a:t>-6</a:t>
                      </a:r>
                      <a:endParaRPr lang="en-ID" sz="2000" kern="1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>
                          <a:effectLst/>
                        </a:rPr>
                        <a:t>-4</a:t>
                      </a:r>
                      <a:endParaRPr lang="en-ID" sz="2000" kern="1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6908943"/>
                  </a:ext>
                </a:extLst>
              </a:tr>
              <a:tr h="3885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>
                          <a:effectLst/>
                        </a:rPr>
                        <a:t>6</a:t>
                      </a:r>
                      <a:endParaRPr lang="en-ID" sz="2000" kern="1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>
                          <a:effectLst/>
                        </a:rPr>
                        <a:t>-8</a:t>
                      </a:r>
                      <a:endParaRPr lang="en-ID" sz="2000" kern="1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>
                          <a:effectLst/>
                        </a:rPr>
                        <a:t>-2</a:t>
                      </a:r>
                      <a:endParaRPr lang="en-ID" sz="2000" kern="1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3401541"/>
                  </a:ext>
                </a:extLst>
              </a:tr>
              <a:tr h="3909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>
                          <a:effectLst/>
                        </a:rPr>
                        <a:t>7</a:t>
                      </a:r>
                      <a:endParaRPr lang="en-ID" sz="2000" kern="1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>
                          <a:effectLst/>
                        </a:rPr>
                        <a:t>-10</a:t>
                      </a:r>
                      <a:endParaRPr lang="en-ID" sz="2000" kern="1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>
                          <a:effectLst/>
                        </a:rPr>
                        <a:t>0</a:t>
                      </a:r>
                      <a:endParaRPr lang="en-ID" sz="2000" kern="1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9919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effectLst/>
                        </a:rPr>
                        <a:t>8</a:t>
                      </a:r>
                      <a:endParaRPr lang="en-ID" sz="2000" kern="100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>
                          <a:effectLst/>
                        </a:rPr>
                        <a:t>-15</a:t>
                      </a:r>
                      <a:endParaRPr lang="en-ID" sz="2000" kern="1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2000" kern="100" dirty="0">
                          <a:effectLst/>
                        </a:rPr>
                        <a:t>5</a:t>
                      </a:r>
                      <a:endParaRPr lang="en-ID" sz="2000" kern="100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1093615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21AE9797-476F-DEDE-DBD2-50B803E2B0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17"/>
          <a:stretch>
            <a:fillRect/>
          </a:stretch>
        </p:blipFill>
        <p:spPr bwMode="auto">
          <a:xfrm>
            <a:off x="246929" y="3175490"/>
            <a:ext cx="2654346" cy="340621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3684;p41">
            <a:extLst>
              <a:ext uri="{FF2B5EF4-FFF2-40B4-BE49-F238E27FC236}">
                <a16:creationId xmlns:a16="http://schemas.microsoft.com/office/drawing/2014/main" id="{5174CC21-6C34-9F76-1F12-BA6B9202B381}"/>
              </a:ext>
            </a:extLst>
          </p:cNvPr>
          <p:cNvSpPr txBox="1"/>
          <p:nvPr/>
        </p:nvSpPr>
        <p:spPr>
          <a:xfrm>
            <a:off x="2936312" y="5978668"/>
            <a:ext cx="4967911" cy="6671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19. HSPS-soil interaction</a:t>
            </a:r>
            <a:endParaRPr i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0797220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340" y="438620"/>
            <a:ext cx="6802121" cy="1083229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Data verification</a:t>
            </a:r>
            <a:endParaRPr lang="en-ID" sz="5400" dirty="0"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64281" y="6399145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22</a:t>
            </a:fld>
            <a:endParaRPr lang="en-ID" sz="2800" dirty="0">
              <a:solidFill>
                <a:schemeClr val="tx1"/>
              </a:solidFill>
            </a:endParaRPr>
          </a:p>
        </p:txBody>
      </p:sp>
      <p:sp>
        <p:nvSpPr>
          <p:cNvPr id="22" name="Google Shape;407;p34">
            <a:extLst>
              <a:ext uri="{FF2B5EF4-FFF2-40B4-BE49-F238E27FC236}">
                <a16:creationId xmlns:a16="http://schemas.microsoft.com/office/drawing/2014/main" id="{0B1573B9-D223-73EB-7AD2-F2B0D4153F29}"/>
              </a:ext>
            </a:extLst>
          </p:cNvPr>
          <p:cNvSpPr txBox="1">
            <a:spLocks/>
          </p:cNvSpPr>
          <p:nvPr/>
        </p:nvSpPr>
        <p:spPr>
          <a:xfrm>
            <a:off x="247433" y="1301160"/>
            <a:ext cx="11091127" cy="138926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 validate the data from HSPS by employing a verified unsaturated device, i.e., a Tempe Cell.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Tempe Cell method is referred to </a:t>
            </a:r>
            <a:r>
              <a:rPr lang="en-US" sz="20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Satyanaga</a:t>
            </a: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et al. (2019).</a:t>
            </a: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6997" y="0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74F5D235-AD1B-394C-4DB0-D04637647D75}"/>
              </a:ext>
            </a:extLst>
          </p:cNvPr>
          <p:cNvGrpSpPr/>
          <p:nvPr/>
        </p:nvGrpSpPr>
        <p:grpSpPr>
          <a:xfrm>
            <a:off x="7476119" y="2743684"/>
            <a:ext cx="3126191" cy="3392957"/>
            <a:chOff x="7476119" y="2743683"/>
            <a:chExt cx="3126191" cy="3392957"/>
          </a:xfrm>
        </p:grpSpPr>
        <p:pic>
          <p:nvPicPr>
            <p:cNvPr id="5" name="Picture 4" descr="A machine in a transparent case&#10;&#10;Description automatically generated">
              <a:extLst>
                <a:ext uri="{FF2B5EF4-FFF2-40B4-BE49-F238E27FC236}">
                  <a16:creationId xmlns:a16="http://schemas.microsoft.com/office/drawing/2014/main" id="{851C06D2-BF17-23E3-21C8-EEBF2C9D0D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85" b="18256"/>
            <a:stretch/>
          </p:blipFill>
          <p:spPr bwMode="auto">
            <a:xfrm>
              <a:off x="7476119" y="2743683"/>
              <a:ext cx="3126191" cy="3392957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9432F19-9AC8-A5EF-3A37-7E1AA00FDC95}"/>
                </a:ext>
              </a:extLst>
            </p:cNvPr>
            <p:cNvGrpSpPr/>
            <p:nvPr/>
          </p:nvGrpSpPr>
          <p:grpSpPr>
            <a:xfrm>
              <a:off x="7694933" y="3426384"/>
              <a:ext cx="2720054" cy="2624671"/>
              <a:chOff x="374276" y="2063306"/>
              <a:chExt cx="2720906" cy="2625362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B40085FB-D9EB-1ED5-4A6C-C05D6AD72C5B}"/>
                  </a:ext>
                </a:extLst>
              </p:cNvPr>
              <p:cNvGrpSpPr/>
              <p:nvPr/>
            </p:nvGrpSpPr>
            <p:grpSpPr>
              <a:xfrm>
                <a:off x="374276" y="2063306"/>
                <a:ext cx="1242534" cy="562343"/>
                <a:chOff x="-870609" y="1188158"/>
                <a:chExt cx="1243442" cy="499460"/>
              </a:xfrm>
            </p:grpSpPr>
            <p:sp>
              <p:nvSpPr>
                <p:cNvPr id="13" name="Text Box 2">
                  <a:extLst>
                    <a:ext uri="{FF2B5EF4-FFF2-40B4-BE49-F238E27FC236}">
                      <a16:creationId xmlns:a16="http://schemas.microsoft.com/office/drawing/2014/main" id="{830D4882-07CD-68C9-B5F6-43B3CD93BEA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870609" y="1188158"/>
                  <a:ext cx="866495" cy="31668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2000" dirty="0">
                      <a:solidFill>
                        <a:srgbClr val="000000"/>
                      </a:solidFill>
                      <a:effectLst/>
                      <a:uFill>
                        <a:solidFill>
                          <a:srgbClr val="FFFFFF"/>
                        </a:solidFill>
                      </a:u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rPr>
                    <a:t>HSPS</a:t>
                  </a:r>
                  <a:endParaRPr lang="en-ID" sz="2000" dirty="0">
                    <a:solidFill>
                      <a:srgbClr val="000000"/>
                    </a:solidFill>
                    <a:effectLst/>
                    <a:uFill>
                      <a:solidFill>
                        <a:srgbClr val="FFFFFF"/>
                      </a:solidFill>
                    </a:u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endParaRPr>
                </a:p>
              </p:txBody>
            </p:sp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24C4D0EE-5ACD-B0BA-1A89-CD65C6B78C4E}"/>
                    </a:ext>
                  </a:extLst>
                </p:cNvPr>
                <p:cNvCxnSpPr/>
                <p:nvPr/>
              </p:nvCxnSpPr>
              <p:spPr>
                <a:xfrm>
                  <a:off x="-56443" y="1494006"/>
                  <a:ext cx="429276" cy="193612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46153240-B682-4D85-E769-5A244BA7DEFA}"/>
                  </a:ext>
                </a:extLst>
              </p:cNvPr>
              <p:cNvGrpSpPr/>
              <p:nvPr/>
            </p:nvGrpSpPr>
            <p:grpSpPr>
              <a:xfrm>
                <a:off x="626017" y="3870871"/>
                <a:ext cx="2469165" cy="817797"/>
                <a:chOff x="-2243193" y="2869497"/>
                <a:chExt cx="2470278" cy="818801"/>
              </a:xfrm>
            </p:grpSpPr>
            <p:sp>
              <p:nvSpPr>
                <p:cNvPr id="9" name="Text Box 2">
                  <a:extLst>
                    <a:ext uri="{FF2B5EF4-FFF2-40B4-BE49-F238E27FC236}">
                      <a16:creationId xmlns:a16="http://schemas.microsoft.com/office/drawing/2014/main" id="{FC84B4A7-933A-2D9A-EDF2-BAB01D96058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2243193" y="3238733"/>
                  <a:ext cx="2470278" cy="44956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2000" dirty="0">
                      <a:solidFill>
                        <a:srgbClr val="000000"/>
                      </a:solidFill>
                      <a:effectLst/>
                      <a:uFill>
                        <a:solidFill>
                          <a:srgbClr val="FFFFFF"/>
                        </a:solidFill>
                      </a:u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rPr>
                    <a:t>Tempe Cell sample</a:t>
                  </a:r>
                  <a:endParaRPr lang="en-ID" sz="2000" dirty="0">
                    <a:solidFill>
                      <a:srgbClr val="000000"/>
                    </a:solidFill>
                    <a:effectLst/>
                    <a:uFill>
                      <a:solidFill>
                        <a:srgbClr val="FFFFFF"/>
                      </a:solidFill>
                    </a:u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endParaRPr>
                </a:p>
              </p:txBody>
            </p:sp>
            <p:cxnSp>
              <p:nvCxnSpPr>
                <p:cNvPr id="11" name="Straight Arrow Connector 10">
                  <a:extLst>
                    <a:ext uri="{FF2B5EF4-FFF2-40B4-BE49-F238E27FC236}">
                      <a16:creationId xmlns:a16="http://schemas.microsoft.com/office/drawing/2014/main" id="{0196A8D1-FAB7-63F5-164B-F39D0F27D7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-1877154" y="2869497"/>
                  <a:ext cx="392090" cy="379075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17" name="Picture 16" descr="A close-up of a machine&#10;&#10;Description automatically generated">
            <a:extLst>
              <a:ext uri="{FF2B5EF4-FFF2-40B4-BE49-F238E27FC236}">
                <a16:creationId xmlns:a16="http://schemas.microsoft.com/office/drawing/2014/main" id="{C8185E5C-175E-C69A-8D99-DA49D261D9C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84" b="13094"/>
          <a:stretch/>
        </p:blipFill>
        <p:spPr>
          <a:xfrm>
            <a:off x="724589" y="2743684"/>
            <a:ext cx="3513773" cy="3268385"/>
          </a:xfrm>
          <a:prstGeom prst="rect">
            <a:avLst/>
          </a:prstGeom>
        </p:spPr>
      </p:pic>
      <p:sp>
        <p:nvSpPr>
          <p:cNvPr id="19" name="Arrow: Right 18">
            <a:extLst>
              <a:ext uri="{FF2B5EF4-FFF2-40B4-BE49-F238E27FC236}">
                <a16:creationId xmlns:a16="http://schemas.microsoft.com/office/drawing/2014/main" id="{857A2FE5-4116-4386-57F8-5344560F089B}"/>
              </a:ext>
            </a:extLst>
          </p:cNvPr>
          <p:cNvSpPr/>
          <p:nvPr/>
        </p:nvSpPr>
        <p:spPr>
          <a:xfrm>
            <a:off x="4928104" y="3927418"/>
            <a:ext cx="1858272" cy="90091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Google Shape;407;p34">
            <a:extLst>
              <a:ext uri="{FF2B5EF4-FFF2-40B4-BE49-F238E27FC236}">
                <a16:creationId xmlns:a16="http://schemas.microsoft.com/office/drawing/2014/main" id="{77011CC7-A476-4A64-6920-48C5903C04B5}"/>
              </a:ext>
            </a:extLst>
          </p:cNvPr>
          <p:cNvSpPr txBox="1">
            <a:spLocks/>
          </p:cNvSpPr>
          <p:nvPr/>
        </p:nvSpPr>
        <p:spPr>
          <a:xfrm>
            <a:off x="4697849" y="3254117"/>
            <a:ext cx="2371612" cy="62549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After each suction measurement</a:t>
            </a:r>
          </a:p>
        </p:txBody>
      </p:sp>
      <p:sp>
        <p:nvSpPr>
          <p:cNvPr id="23" name="Google Shape;3684;p41">
            <a:extLst>
              <a:ext uri="{FF2B5EF4-FFF2-40B4-BE49-F238E27FC236}">
                <a16:creationId xmlns:a16="http://schemas.microsoft.com/office/drawing/2014/main" id="{CED99B99-7CF8-E5DE-674A-6521E9081A73}"/>
              </a:ext>
            </a:extLst>
          </p:cNvPr>
          <p:cNvSpPr txBox="1"/>
          <p:nvPr/>
        </p:nvSpPr>
        <p:spPr>
          <a:xfrm>
            <a:off x="3399699" y="6076630"/>
            <a:ext cx="4967911" cy="742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20. Validation method </a:t>
            </a:r>
            <a:endParaRPr i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24" name="Text Box 2">
            <a:extLst>
              <a:ext uri="{FF2B5EF4-FFF2-40B4-BE49-F238E27FC236}">
                <a16:creationId xmlns:a16="http://schemas.microsoft.com/office/drawing/2014/main" id="{AC7142B6-0794-0ED5-44B2-B7626944C0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7015" y="5260329"/>
            <a:ext cx="2468392" cy="448896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solidFill>
                  <a:srgbClr val="000000"/>
                </a:solidFill>
                <a:effectLst/>
                <a:uFill>
                  <a:solidFill>
                    <a:srgbClr val="FFFFFF"/>
                  </a:solidFill>
                </a:u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Tempe Cell sample</a:t>
            </a:r>
            <a:endParaRPr lang="en-ID" sz="2000" dirty="0">
              <a:solidFill>
                <a:srgbClr val="000000"/>
              </a:solidFill>
              <a:effectLst/>
              <a:uFill>
                <a:solidFill>
                  <a:srgbClr val="FFFFFF"/>
                </a:solidFill>
              </a:u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0B8CC58-3BD4-7DE4-27D5-9E414E6BB238}"/>
              </a:ext>
            </a:extLst>
          </p:cNvPr>
          <p:cNvCxnSpPr>
            <a:cxnSpLocks/>
          </p:cNvCxnSpPr>
          <p:nvPr/>
        </p:nvCxnSpPr>
        <p:spPr>
          <a:xfrm flipV="1">
            <a:off x="1870915" y="4854963"/>
            <a:ext cx="391791" cy="37851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Box 2">
            <a:extLst>
              <a:ext uri="{FF2B5EF4-FFF2-40B4-BE49-F238E27FC236}">
                <a16:creationId xmlns:a16="http://schemas.microsoft.com/office/drawing/2014/main" id="{D5496C29-057E-6FE2-D6E1-CCC5C5EAA9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1480" y="2739594"/>
            <a:ext cx="2076882" cy="448896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solidFill>
                  <a:srgbClr val="000000"/>
                </a:solidFill>
                <a:effectLst/>
                <a:uFill>
                  <a:solidFill>
                    <a:srgbClr val="FFFFFF"/>
                  </a:solidFill>
                </a:u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Imposed suction</a:t>
            </a:r>
            <a:endParaRPr lang="en-ID" sz="2000" dirty="0">
              <a:solidFill>
                <a:srgbClr val="000000"/>
              </a:solidFill>
              <a:effectLst/>
              <a:uFill>
                <a:solidFill>
                  <a:srgbClr val="FFFFFF"/>
                </a:solidFill>
              </a:u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AAFDD63-A122-CF74-9FF2-A2CD12FCDDCC}"/>
              </a:ext>
            </a:extLst>
          </p:cNvPr>
          <p:cNvCxnSpPr>
            <a:cxnSpLocks/>
          </p:cNvCxnSpPr>
          <p:nvPr/>
        </p:nvCxnSpPr>
        <p:spPr>
          <a:xfrm flipH="1">
            <a:off x="2580640" y="3215345"/>
            <a:ext cx="498330" cy="35152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6471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679" y="1002068"/>
            <a:ext cx="8156000" cy="1083229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Soil properties</a:t>
            </a:r>
            <a:endParaRPr lang="en-ID" sz="4000" dirty="0"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38924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23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9" y="0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6A4ADD8-BDA0-2E5A-F4CC-80E022108C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070911"/>
              </p:ext>
            </p:extLst>
          </p:nvPr>
        </p:nvGraphicFramePr>
        <p:xfrm>
          <a:off x="344818" y="2308375"/>
          <a:ext cx="4384041" cy="365760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262637">
                  <a:extLst>
                    <a:ext uri="{9D8B030D-6E8A-4147-A177-3AD203B41FA5}">
                      <a16:colId xmlns:a16="http://schemas.microsoft.com/office/drawing/2014/main" val="1096745470"/>
                    </a:ext>
                  </a:extLst>
                </a:gridCol>
                <a:gridCol w="1013964">
                  <a:extLst>
                    <a:ext uri="{9D8B030D-6E8A-4147-A177-3AD203B41FA5}">
                      <a16:colId xmlns:a16="http://schemas.microsoft.com/office/drawing/2014/main" val="3395045387"/>
                    </a:ext>
                  </a:extLst>
                </a:gridCol>
                <a:gridCol w="1107440">
                  <a:extLst>
                    <a:ext uri="{9D8B030D-6E8A-4147-A177-3AD203B41FA5}">
                      <a16:colId xmlns:a16="http://schemas.microsoft.com/office/drawing/2014/main" val="3247752574"/>
                    </a:ext>
                  </a:extLst>
                </a:gridCol>
              </a:tblGrid>
              <a:tr h="1980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Index Property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NU soil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60S40K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975428"/>
                  </a:ext>
                </a:extLst>
              </a:tr>
              <a:tr h="1980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b="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Water content, w (%)</a:t>
                      </a:r>
                      <a:endParaRPr lang="en-ID" sz="1800" b="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2.19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8419425"/>
                  </a:ext>
                </a:extLst>
              </a:tr>
              <a:tr h="1980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b="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Specific gravity, Gs</a:t>
                      </a:r>
                      <a:endParaRPr lang="en-ID" sz="1800" b="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2.50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2.6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8316753"/>
                  </a:ext>
                </a:extLst>
              </a:tr>
              <a:tr h="1980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b="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Plastic limit, PL (%)</a:t>
                      </a:r>
                      <a:endParaRPr lang="en-ID" sz="1800" b="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19.33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13.4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9136688"/>
                  </a:ext>
                </a:extLst>
              </a:tr>
              <a:tr h="1980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b="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Liquid limit, LL (%)</a:t>
                      </a:r>
                      <a:endParaRPr lang="en-ID" sz="1800" b="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39.58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23.0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7960355"/>
                  </a:ext>
                </a:extLst>
              </a:tr>
              <a:tr h="1980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b="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Plasticity index, PI</a:t>
                      </a:r>
                      <a:endParaRPr lang="en-ID" sz="1800" b="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20.25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9.6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875901"/>
                  </a:ext>
                </a:extLst>
              </a:tr>
              <a:tr h="1980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b="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Gravel (%)</a:t>
                      </a:r>
                      <a:endParaRPr lang="en-ID" sz="1800" b="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3843787"/>
                  </a:ext>
                </a:extLst>
              </a:tr>
              <a:tr h="1980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b="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Sand (%)</a:t>
                      </a:r>
                      <a:endParaRPr lang="en-ID" sz="1800" b="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87.26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60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9136059"/>
                  </a:ext>
                </a:extLst>
              </a:tr>
              <a:tr h="1980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b="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Fines (%)</a:t>
                      </a:r>
                      <a:endParaRPr lang="en-ID" sz="1800" b="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12.64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40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5057759"/>
                  </a:ext>
                </a:extLst>
              </a:tr>
              <a:tr h="1980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b="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Soil category</a:t>
                      </a:r>
                      <a:endParaRPr lang="en-ID" sz="1800" b="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SC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</a:t>
                      </a:r>
                      <a:r>
                        <a:rPr lang="en-ID" sz="1800" kern="1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C-SM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5581116"/>
                  </a:ext>
                </a:extLst>
              </a:tr>
            </a:tbl>
          </a:graphicData>
        </a:graphic>
      </p:graphicFrame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D2814F8-2467-10F2-6B65-D046C4A7FFF3}"/>
              </a:ext>
            </a:extLst>
          </p:cNvPr>
          <p:cNvCxnSpPr/>
          <p:nvPr/>
        </p:nvCxnSpPr>
        <p:spPr>
          <a:xfrm flipV="1">
            <a:off x="4917440" y="2326640"/>
            <a:ext cx="751840" cy="701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34B51EA-A55A-C555-D9BD-8F747DF210AE}"/>
              </a:ext>
            </a:extLst>
          </p:cNvPr>
          <p:cNvCxnSpPr>
            <a:cxnSpLocks/>
          </p:cNvCxnSpPr>
          <p:nvPr/>
        </p:nvCxnSpPr>
        <p:spPr>
          <a:xfrm>
            <a:off x="4917440" y="3937376"/>
            <a:ext cx="853440" cy="6324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Google Shape;407;p34">
            <a:extLst>
              <a:ext uri="{FF2B5EF4-FFF2-40B4-BE49-F238E27FC236}">
                <a16:creationId xmlns:a16="http://schemas.microsoft.com/office/drawing/2014/main" id="{8A6D40EB-89EE-5D91-5E7E-891FF75C61BF}"/>
              </a:ext>
            </a:extLst>
          </p:cNvPr>
          <p:cNvSpPr txBox="1">
            <a:spLocks/>
          </p:cNvSpPr>
          <p:nvPr/>
        </p:nvSpPr>
        <p:spPr>
          <a:xfrm rot="18974959">
            <a:off x="4649745" y="2022724"/>
            <a:ext cx="1388831" cy="48502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NU soil</a:t>
            </a:r>
          </a:p>
        </p:txBody>
      </p:sp>
      <p:sp>
        <p:nvSpPr>
          <p:cNvPr id="16" name="Google Shape;407;p34">
            <a:extLst>
              <a:ext uri="{FF2B5EF4-FFF2-40B4-BE49-F238E27FC236}">
                <a16:creationId xmlns:a16="http://schemas.microsoft.com/office/drawing/2014/main" id="{4DEB9DD6-DB98-F3D4-CE21-0735C2EB7762}"/>
              </a:ext>
            </a:extLst>
          </p:cNvPr>
          <p:cNvSpPr txBox="1">
            <a:spLocks/>
          </p:cNvSpPr>
          <p:nvPr/>
        </p:nvSpPr>
        <p:spPr>
          <a:xfrm rot="2064895">
            <a:off x="4835512" y="3835975"/>
            <a:ext cx="1388831" cy="48502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60S40K</a:t>
            </a:r>
          </a:p>
        </p:txBody>
      </p:sp>
      <p:sp>
        <p:nvSpPr>
          <p:cNvPr id="17" name="Google Shape;3684;p41">
            <a:extLst>
              <a:ext uri="{FF2B5EF4-FFF2-40B4-BE49-F238E27FC236}">
                <a16:creationId xmlns:a16="http://schemas.microsoft.com/office/drawing/2014/main" id="{9CC71247-2ACF-0A39-9C82-A88006E75961}"/>
              </a:ext>
            </a:extLst>
          </p:cNvPr>
          <p:cNvSpPr txBox="1"/>
          <p:nvPr/>
        </p:nvSpPr>
        <p:spPr>
          <a:xfrm>
            <a:off x="6173204" y="6021132"/>
            <a:ext cx="4900930" cy="635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21. Grain size distribution</a:t>
            </a:r>
            <a:endParaRPr i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18" name="Google Shape;3684;p41">
            <a:extLst>
              <a:ext uri="{FF2B5EF4-FFF2-40B4-BE49-F238E27FC236}">
                <a16:creationId xmlns:a16="http://schemas.microsoft.com/office/drawing/2014/main" id="{BAAAC66D-5C4D-1836-85A7-9C9633D21CC2}"/>
              </a:ext>
            </a:extLst>
          </p:cNvPr>
          <p:cNvSpPr txBox="1"/>
          <p:nvPr/>
        </p:nvSpPr>
        <p:spPr>
          <a:xfrm>
            <a:off x="874088" y="1686691"/>
            <a:ext cx="4967911" cy="635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Table 6. Index properties result </a:t>
            </a:r>
            <a:endParaRPr i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4B99DF-34F4-C674-CC75-3651FDCE5D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80" y="103880"/>
            <a:ext cx="5060654" cy="2974600"/>
          </a:xfrm>
          <a:prstGeom prst="rect">
            <a:avLst/>
          </a:prstGeom>
          <a:noFill/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74B2C2A-F78F-81BD-DF5B-9CC43F7C08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3480" y="3191082"/>
            <a:ext cx="5060654" cy="2946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8432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679" y="1002068"/>
            <a:ext cx="8156000" cy="1083229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Soil properties</a:t>
            </a:r>
            <a:endParaRPr lang="en-ID" sz="4000" dirty="0"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38924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24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9" y="0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Google Shape;3684;p41">
            <a:extLst>
              <a:ext uri="{FF2B5EF4-FFF2-40B4-BE49-F238E27FC236}">
                <a16:creationId xmlns:a16="http://schemas.microsoft.com/office/drawing/2014/main" id="{9CC71247-2ACF-0A39-9C82-A88006E75961}"/>
              </a:ext>
            </a:extLst>
          </p:cNvPr>
          <p:cNvSpPr txBox="1"/>
          <p:nvPr/>
        </p:nvSpPr>
        <p:spPr>
          <a:xfrm>
            <a:off x="3238500" y="5893748"/>
            <a:ext cx="5714999" cy="635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22. Compaction curve – (a) NU soil; (b) 60S40K</a:t>
            </a:r>
            <a:endParaRPr i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561A666-45C9-564B-0500-998295AC54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2490" y="1955162"/>
            <a:ext cx="5624510" cy="33032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Google Shape;3684;p41">
            <a:extLst>
              <a:ext uri="{FF2B5EF4-FFF2-40B4-BE49-F238E27FC236}">
                <a16:creationId xmlns:a16="http://schemas.microsoft.com/office/drawing/2014/main" id="{41AE1EB2-AF1B-94C2-8266-E8FDD82EF071}"/>
              </a:ext>
            </a:extLst>
          </p:cNvPr>
          <p:cNvSpPr txBox="1"/>
          <p:nvPr/>
        </p:nvSpPr>
        <p:spPr>
          <a:xfrm>
            <a:off x="328258" y="5274920"/>
            <a:ext cx="5267256" cy="635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a</a:t>
            </a:r>
            <a:endParaRPr i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8" name="Google Shape;3684;p41">
            <a:extLst>
              <a:ext uri="{FF2B5EF4-FFF2-40B4-BE49-F238E27FC236}">
                <a16:creationId xmlns:a16="http://schemas.microsoft.com/office/drawing/2014/main" id="{EC44BFAD-52F2-B7EB-3BDC-9C0F53F3E6C7}"/>
              </a:ext>
            </a:extLst>
          </p:cNvPr>
          <p:cNvSpPr txBox="1"/>
          <p:nvPr/>
        </p:nvSpPr>
        <p:spPr>
          <a:xfrm>
            <a:off x="6096000" y="5274920"/>
            <a:ext cx="5461000" cy="635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b</a:t>
            </a:r>
            <a:endParaRPr i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C133BF-F7D5-6F42-81C6-936A2BC264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635" t="2885" r="13539" b="5408"/>
          <a:stretch/>
        </p:blipFill>
        <p:spPr>
          <a:xfrm>
            <a:off x="328257" y="1955162"/>
            <a:ext cx="5234835" cy="330328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833041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063" y="353380"/>
            <a:ext cx="9415519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Pressure variation (in water)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25</a:t>
            </a:fld>
            <a:endParaRPr lang="en-ID" sz="2800" dirty="0">
              <a:solidFill>
                <a:schemeClr val="tx1"/>
              </a:solidFill>
            </a:endParaRPr>
          </a:p>
        </p:txBody>
      </p:sp>
      <p:sp>
        <p:nvSpPr>
          <p:cNvPr id="22" name="Google Shape;407;p34">
            <a:extLst>
              <a:ext uri="{FF2B5EF4-FFF2-40B4-BE49-F238E27FC236}">
                <a16:creationId xmlns:a16="http://schemas.microsoft.com/office/drawing/2014/main" id="{0B1573B9-D223-73EB-7AD2-F2B0D4153F29}"/>
              </a:ext>
            </a:extLst>
          </p:cNvPr>
          <p:cNvSpPr txBox="1">
            <a:spLocks/>
          </p:cNvSpPr>
          <p:nvPr/>
        </p:nvSpPr>
        <p:spPr>
          <a:xfrm>
            <a:off x="6729233" y="1678486"/>
            <a:ext cx="4026894" cy="238551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6 samples were incorporated inside HSPS to assess its potential</a:t>
            </a:r>
          </a:p>
          <a:p>
            <a:pPr algn="just">
              <a:spcBef>
                <a:spcPts val="0"/>
              </a:spcBef>
            </a:pPr>
            <a:endParaRPr lang="en-US" sz="2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PVA-co-AAM 2:1 was not used as it dissolves when in contact with water</a:t>
            </a: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Google Shape;3684;p41">
            <a:extLst>
              <a:ext uri="{FF2B5EF4-FFF2-40B4-BE49-F238E27FC236}">
                <a16:creationId xmlns:a16="http://schemas.microsoft.com/office/drawing/2014/main" id="{9E4B1183-066C-344E-14F8-A85299354E69}"/>
              </a:ext>
            </a:extLst>
          </p:cNvPr>
          <p:cNvSpPr txBox="1"/>
          <p:nvPr/>
        </p:nvSpPr>
        <p:spPr>
          <a:xfrm>
            <a:off x="354927" y="5450307"/>
            <a:ext cx="6208433" cy="906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23. Pressure variation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AC03C6-5C0B-0831-45EF-72189C60C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27" y="1678486"/>
            <a:ext cx="6228298" cy="398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0564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611" y="516805"/>
            <a:ext cx="6802121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Swelling test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26</a:t>
            </a:fld>
            <a:endParaRPr lang="en-ID" sz="2800" dirty="0">
              <a:solidFill>
                <a:schemeClr val="tx1"/>
              </a:solidFill>
            </a:endParaRPr>
          </a:p>
        </p:txBody>
      </p:sp>
      <p:sp>
        <p:nvSpPr>
          <p:cNvPr id="22" name="Google Shape;407;p34">
            <a:extLst>
              <a:ext uri="{FF2B5EF4-FFF2-40B4-BE49-F238E27FC236}">
                <a16:creationId xmlns:a16="http://schemas.microsoft.com/office/drawing/2014/main" id="{0B1573B9-D223-73EB-7AD2-F2B0D4153F29}"/>
              </a:ext>
            </a:extLst>
          </p:cNvPr>
          <p:cNvSpPr txBox="1">
            <a:spLocks/>
          </p:cNvSpPr>
          <p:nvPr/>
        </p:nvSpPr>
        <p:spPr>
          <a:xfrm>
            <a:off x="6161321" y="1639273"/>
            <a:ext cx="4617534" cy="206912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PAM still has the greatest potential as the swelling is more stable compared to the others, followed by PVA 2.5%, PVA 3%, and the rest.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Many samples were transformed into hydrogel (unstable)</a:t>
            </a: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Google Shape;3684;p41">
            <a:extLst>
              <a:ext uri="{FF2B5EF4-FFF2-40B4-BE49-F238E27FC236}">
                <a16:creationId xmlns:a16="http://schemas.microsoft.com/office/drawing/2014/main" id="{9E4B1183-066C-344E-14F8-A85299354E69}"/>
              </a:ext>
            </a:extLst>
          </p:cNvPr>
          <p:cNvSpPr txBox="1"/>
          <p:nvPr/>
        </p:nvSpPr>
        <p:spPr>
          <a:xfrm>
            <a:off x="214456" y="5308600"/>
            <a:ext cx="5946865" cy="572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24. Swelling variation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B15C47-FA16-BEA0-977B-30E0D1A119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591" y="1645102"/>
            <a:ext cx="5946865" cy="3663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4882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611" y="516805"/>
            <a:ext cx="6802121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Durability test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27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Google Shape;3684;p41">
            <a:extLst>
              <a:ext uri="{FF2B5EF4-FFF2-40B4-BE49-F238E27FC236}">
                <a16:creationId xmlns:a16="http://schemas.microsoft.com/office/drawing/2014/main" id="{9E4B1183-066C-344E-14F8-A85299354E69}"/>
              </a:ext>
            </a:extLst>
          </p:cNvPr>
          <p:cNvSpPr txBox="1"/>
          <p:nvPr/>
        </p:nvSpPr>
        <p:spPr>
          <a:xfrm>
            <a:off x="226611" y="5583920"/>
            <a:ext cx="10311570" cy="906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25. Durability test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C6E730-6030-D67A-0AB1-28F2404BC8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11" y="1600034"/>
            <a:ext cx="10311570" cy="39838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399370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611" y="516805"/>
            <a:ext cx="6802121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Durability test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28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Google Shape;3684;p41">
            <a:extLst>
              <a:ext uri="{FF2B5EF4-FFF2-40B4-BE49-F238E27FC236}">
                <a16:creationId xmlns:a16="http://schemas.microsoft.com/office/drawing/2014/main" id="{9E4B1183-066C-344E-14F8-A85299354E69}"/>
              </a:ext>
            </a:extLst>
          </p:cNvPr>
          <p:cNvSpPr txBox="1"/>
          <p:nvPr/>
        </p:nvSpPr>
        <p:spPr>
          <a:xfrm>
            <a:off x="2356921" y="5550347"/>
            <a:ext cx="6821723" cy="906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26. Durability after drying-wetting cycles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9EF8987-8C53-4DFE-009C-698F59D74C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6921" y="1694442"/>
            <a:ext cx="6821723" cy="398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920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611" y="516805"/>
            <a:ext cx="6802121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HSPS Verification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29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Google Shape;3684;p41">
            <a:extLst>
              <a:ext uri="{FF2B5EF4-FFF2-40B4-BE49-F238E27FC236}">
                <a16:creationId xmlns:a16="http://schemas.microsoft.com/office/drawing/2014/main" id="{9E4B1183-066C-344E-14F8-A85299354E69}"/>
              </a:ext>
            </a:extLst>
          </p:cNvPr>
          <p:cNvSpPr txBox="1"/>
          <p:nvPr/>
        </p:nvSpPr>
        <p:spPr>
          <a:xfrm>
            <a:off x="457728" y="5632869"/>
            <a:ext cx="5759790" cy="906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27. Verification of HSPS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6" name="Google Shape;3684;p41">
            <a:extLst>
              <a:ext uri="{FF2B5EF4-FFF2-40B4-BE49-F238E27FC236}">
                <a16:creationId xmlns:a16="http://schemas.microsoft.com/office/drawing/2014/main" id="{8D5D00CF-F6D1-0DFB-6B5B-6455A1FC0532}"/>
              </a:ext>
            </a:extLst>
          </p:cNvPr>
          <p:cNvSpPr txBox="1"/>
          <p:nvPr/>
        </p:nvSpPr>
        <p:spPr>
          <a:xfrm>
            <a:off x="6493736" y="1891920"/>
            <a:ext cx="4152045" cy="1439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HSPS verification for suction &gt; 500 kPa </a:t>
            </a:r>
            <a:r>
              <a:rPr lang="en" b="1" u="sng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has not been conducted </a:t>
            </a:r>
            <a:r>
              <a:rPr lang="en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since WP4C compartment is too small and the lack of pressure plate equipment.</a:t>
            </a:r>
            <a:endParaRPr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727" y="2060421"/>
            <a:ext cx="5759790" cy="348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30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40" y="216708"/>
            <a:ext cx="10515600" cy="991137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Background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3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A4D592-5F17-F859-9DE2-73C7DA61C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20654"/>
            <a:ext cx="3626362" cy="36425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D96147E-130E-C58F-9549-E15838B51E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9786"/>
          <a:stretch/>
        </p:blipFill>
        <p:spPr>
          <a:xfrm>
            <a:off x="3098800" y="1320654"/>
            <a:ext cx="4765040" cy="396829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CF93A41-0ABF-3807-A3A3-80883648F27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2915" b="43202"/>
          <a:stretch/>
        </p:blipFill>
        <p:spPr>
          <a:xfrm>
            <a:off x="7122917" y="1310840"/>
            <a:ext cx="3799082" cy="199115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4ED8072-1BF4-C2F0-EFBE-2569D278B57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231" t="29854"/>
          <a:stretch/>
        </p:blipFill>
        <p:spPr>
          <a:xfrm>
            <a:off x="-1" y="4201120"/>
            <a:ext cx="3465317" cy="266783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DF7CA8D-1B02-F5F4-0D01-C896340E09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8798" y="3819478"/>
            <a:ext cx="4165602" cy="3039667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C5406BC-204A-954B-786F-B244164278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22916" y="3112960"/>
            <a:ext cx="3799082" cy="3743084"/>
          </a:xfrm>
          <a:prstGeom prst="rect">
            <a:avLst/>
          </a:prstGeom>
        </p:spPr>
      </p:pic>
      <p:pic>
        <p:nvPicPr>
          <p:cNvPr id="36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03ADCE4F-71BB-A7B7-2CC0-B4112FC6F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2382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611" y="160455"/>
            <a:ext cx="8826854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Soil suction during freezing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30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E933FBD-511C-01D2-F78C-9257FD92FF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11" y="1157922"/>
            <a:ext cx="6876569" cy="2601278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B42CD91-E15D-A283-7650-5678613421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11" y="3982720"/>
            <a:ext cx="6878114" cy="2738754"/>
          </a:xfrm>
          <a:prstGeom prst="rect">
            <a:avLst/>
          </a:prstGeom>
          <a:noFill/>
        </p:spPr>
      </p:pic>
      <p:sp>
        <p:nvSpPr>
          <p:cNvPr id="7" name="Google Shape;3684;p41">
            <a:extLst>
              <a:ext uri="{FF2B5EF4-FFF2-40B4-BE49-F238E27FC236}">
                <a16:creationId xmlns:a16="http://schemas.microsoft.com/office/drawing/2014/main" id="{3106FF9E-C9EE-C4D9-B997-C571444F575E}"/>
              </a:ext>
            </a:extLst>
          </p:cNvPr>
          <p:cNvSpPr txBox="1"/>
          <p:nvPr/>
        </p:nvSpPr>
        <p:spPr>
          <a:xfrm>
            <a:off x="7028732" y="3286176"/>
            <a:ext cx="751840" cy="635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a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8" name="Google Shape;3684;p41">
            <a:extLst>
              <a:ext uri="{FF2B5EF4-FFF2-40B4-BE49-F238E27FC236}">
                <a16:creationId xmlns:a16="http://schemas.microsoft.com/office/drawing/2014/main" id="{24E82A00-EA45-0785-BB1F-C4D5A3435596}"/>
              </a:ext>
            </a:extLst>
          </p:cNvPr>
          <p:cNvSpPr txBox="1"/>
          <p:nvPr/>
        </p:nvSpPr>
        <p:spPr>
          <a:xfrm>
            <a:off x="7064637" y="6146850"/>
            <a:ext cx="751840" cy="635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b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9" name="Google Shape;3684;p41">
            <a:extLst>
              <a:ext uri="{FF2B5EF4-FFF2-40B4-BE49-F238E27FC236}">
                <a16:creationId xmlns:a16="http://schemas.microsoft.com/office/drawing/2014/main" id="{DA808644-0E2A-42B5-E1A7-D36B8D5B33D4}"/>
              </a:ext>
            </a:extLst>
          </p:cNvPr>
          <p:cNvSpPr txBox="1"/>
          <p:nvPr/>
        </p:nvSpPr>
        <p:spPr>
          <a:xfrm>
            <a:off x="7359973" y="3880244"/>
            <a:ext cx="3268796" cy="906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28. Suction variation during freezing – (a) sample 1; (b) sample 2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3409893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397" y="210175"/>
            <a:ext cx="9116565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Soil suction during thawing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31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Google Shape;3684;p41">
            <a:extLst>
              <a:ext uri="{FF2B5EF4-FFF2-40B4-BE49-F238E27FC236}">
                <a16:creationId xmlns:a16="http://schemas.microsoft.com/office/drawing/2014/main" id="{3106FF9E-C9EE-C4D9-B997-C571444F575E}"/>
              </a:ext>
            </a:extLst>
          </p:cNvPr>
          <p:cNvSpPr txBox="1"/>
          <p:nvPr/>
        </p:nvSpPr>
        <p:spPr>
          <a:xfrm>
            <a:off x="6644007" y="3418840"/>
            <a:ext cx="751840" cy="635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a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8" name="Google Shape;3684;p41">
            <a:extLst>
              <a:ext uri="{FF2B5EF4-FFF2-40B4-BE49-F238E27FC236}">
                <a16:creationId xmlns:a16="http://schemas.microsoft.com/office/drawing/2014/main" id="{24E82A00-EA45-0785-BB1F-C4D5A3435596}"/>
              </a:ext>
            </a:extLst>
          </p:cNvPr>
          <p:cNvSpPr txBox="1"/>
          <p:nvPr/>
        </p:nvSpPr>
        <p:spPr>
          <a:xfrm>
            <a:off x="6652812" y="6169291"/>
            <a:ext cx="751840" cy="635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b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9" name="Google Shape;3684;p41">
            <a:extLst>
              <a:ext uri="{FF2B5EF4-FFF2-40B4-BE49-F238E27FC236}">
                <a16:creationId xmlns:a16="http://schemas.microsoft.com/office/drawing/2014/main" id="{DA808644-0E2A-42B5-E1A7-D36B8D5B33D4}"/>
              </a:ext>
            </a:extLst>
          </p:cNvPr>
          <p:cNvSpPr txBox="1"/>
          <p:nvPr/>
        </p:nvSpPr>
        <p:spPr>
          <a:xfrm>
            <a:off x="7359972" y="3492002"/>
            <a:ext cx="3484551" cy="906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29. Suction variation during thawing – (a) sample 1; (b) sample 2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0AA3D0-16A2-CED8-A5AA-644D965063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37" y="1156094"/>
            <a:ext cx="6368946" cy="2724150"/>
          </a:xfrm>
          <a:prstGeom prst="rect">
            <a:avLst/>
          </a:prstGeom>
          <a:noFill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79C6DF-CE2F-1231-9C0F-1D514849AC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37" y="4015291"/>
            <a:ext cx="6366235" cy="27061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877981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22996"/>
            <a:ext cx="8156000" cy="877532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SWCC Best-Fitting</a:t>
            </a:r>
            <a:endParaRPr lang="en-ID" sz="3600" dirty="0"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5434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bg1"/>
                </a:solidFill>
              </a:rPr>
              <a:t>32</a:t>
            </a:fld>
            <a:endParaRPr lang="en-ID" sz="2800" dirty="0">
              <a:solidFill>
                <a:schemeClr val="bg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75700" cy="1040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Google Shape;3684;p41">
            <a:extLst>
              <a:ext uri="{FF2B5EF4-FFF2-40B4-BE49-F238E27FC236}">
                <a16:creationId xmlns:a16="http://schemas.microsoft.com/office/drawing/2014/main" id="{78AFD82B-9CA4-1141-C4EA-BC6DC1DC5988}"/>
              </a:ext>
            </a:extLst>
          </p:cNvPr>
          <p:cNvSpPr txBox="1"/>
          <p:nvPr/>
        </p:nvSpPr>
        <p:spPr>
          <a:xfrm>
            <a:off x="360677" y="1464463"/>
            <a:ext cx="5278525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Table 7. Fredlund &amp; Xing (1994) parameters</a:t>
            </a:r>
            <a:endParaRPr i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5CFA223-CCEE-064F-EB1F-A744A49E0A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034304"/>
              </p:ext>
            </p:extLst>
          </p:nvPr>
        </p:nvGraphicFramePr>
        <p:xfrm>
          <a:off x="360676" y="1789862"/>
          <a:ext cx="5278525" cy="4487233"/>
        </p:xfrm>
        <a:graphic>
          <a:graphicData uri="http://schemas.openxmlformats.org/drawingml/2006/table">
            <a:tbl>
              <a:tblPr firstRow="1" firstCol="1" bandRow="1">
                <a:tableStyleId>{793D81CF-94F2-401A-BA57-92F5A7B2D0C5}</a:tableStyleId>
              </a:tblPr>
              <a:tblGrid>
                <a:gridCol w="752897">
                  <a:extLst>
                    <a:ext uri="{9D8B030D-6E8A-4147-A177-3AD203B41FA5}">
                      <a16:colId xmlns:a16="http://schemas.microsoft.com/office/drawing/2014/main" val="2686312683"/>
                    </a:ext>
                  </a:extLst>
                </a:gridCol>
                <a:gridCol w="1650348">
                  <a:extLst>
                    <a:ext uri="{9D8B030D-6E8A-4147-A177-3AD203B41FA5}">
                      <a16:colId xmlns:a16="http://schemas.microsoft.com/office/drawing/2014/main" val="3765187257"/>
                    </a:ext>
                  </a:extLst>
                </a:gridCol>
                <a:gridCol w="904240">
                  <a:extLst>
                    <a:ext uri="{9D8B030D-6E8A-4147-A177-3AD203B41FA5}">
                      <a16:colId xmlns:a16="http://schemas.microsoft.com/office/drawing/2014/main" val="3133589491"/>
                    </a:ext>
                  </a:extLst>
                </a:gridCol>
                <a:gridCol w="955040">
                  <a:extLst>
                    <a:ext uri="{9D8B030D-6E8A-4147-A177-3AD203B41FA5}">
                      <a16:colId xmlns:a16="http://schemas.microsoft.com/office/drawing/2014/main" val="346439296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2252360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Soil Type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Parameters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 – SWCC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θ – SWCC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 – SWCC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6481027"/>
                  </a:ext>
                </a:extLst>
              </a:tr>
              <a:tr h="0">
                <a:tc row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NU soil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100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370.38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403.18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115710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50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0.7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0.78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321637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0.05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1.07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0.98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56261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ψ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r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100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100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1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251051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R</a:t>
                      </a:r>
                      <a:r>
                        <a:rPr lang="en-ID" sz="1800" kern="100" baseline="30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2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0.999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0.998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0.977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5548043"/>
                  </a:ext>
                </a:extLst>
              </a:tr>
              <a:tr h="0">
                <a:tc row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60S40K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36.13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36.13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37.58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59434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6.58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6.59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7.01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151968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0.23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0.23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0.23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982046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ψ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r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99.34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99.22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142.25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816763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R</a:t>
                      </a:r>
                      <a:r>
                        <a:rPr lang="en-ID" sz="1800" kern="100" baseline="30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2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0.998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0.994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0.972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7492151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67CF3FF-1CD4-2026-3C0C-057436EF10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69487"/>
              </p:ext>
            </p:extLst>
          </p:nvPr>
        </p:nvGraphicFramePr>
        <p:xfrm>
          <a:off x="5760622" y="1040135"/>
          <a:ext cx="5135527" cy="526923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753942">
                  <a:extLst>
                    <a:ext uri="{9D8B030D-6E8A-4147-A177-3AD203B41FA5}">
                      <a16:colId xmlns:a16="http://schemas.microsoft.com/office/drawing/2014/main" val="177925984"/>
                    </a:ext>
                  </a:extLst>
                </a:gridCol>
                <a:gridCol w="782320">
                  <a:extLst>
                    <a:ext uri="{9D8B030D-6E8A-4147-A177-3AD203B41FA5}">
                      <a16:colId xmlns:a16="http://schemas.microsoft.com/office/drawing/2014/main" val="2702484119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231606957"/>
                    </a:ext>
                  </a:extLst>
                </a:gridCol>
                <a:gridCol w="558800">
                  <a:extLst>
                    <a:ext uri="{9D8B030D-6E8A-4147-A177-3AD203B41FA5}">
                      <a16:colId xmlns:a16="http://schemas.microsoft.com/office/drawing/2014/main" val="1334154472"/>
                    </a:ext>
                  </a:extLst>
                </a:gridCol>
                <a:gridCol w="883920">
                  <a:extLst>
                    <a:ext uri="{9D8B030D-6E8A-4147-A177-3AD203B41FA5}">
                      <a16:colId xmlns:a16="http://schemas.microsoft.com/office/drawing/2014/main" val="3562739051"/>
                    </a:ext>
                  </a:extLst>
                </a:gridCol>
                <a:gridCol w="568960">
                  <a:extLst>
                    <a:ext uri="{9D8B030D-6E8A-4147-A177-3AD203B41FA5}">
                      <a16:colId xmlns:a16="http://schemas.microsoft.com/office/drawing/2014/main" val="93844290"/>
                    </a:ext>
                  </a:extLst>
                </a:gridCol>
                <a:gridCol w="774785">
                  <a:extLst>
                    <a:ext uri="{9D8B030D-6E8A-4147-A177-3AD203B41FA5}">
                      <a16:colId xmlns:a16="http://schemas.microsoft.com/office/drawing/2014/main" val="29712815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Soil Type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 – SWCC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θ</a:t>
                      </a:r>
                      <a:r>
                        <a:rPr lang="en-ID" sz="1800" kern="100" baseline="-250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 – SWCC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 – SWCC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6760256"/>
                  </a:ext>
                </a:extLst>
              </a:tr>
              <a:tr h="0">
                <a:tc rowSpan="1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NU soil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s1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14.5%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θ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s1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0.28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r>
                        <a:rPr lang="en-ID" sz="1800" kern="100" baseline="-25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s1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1.00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8552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ψ</a:t>
                      </a:r>
                      <a:r>
                        <a:rPr lang="en-ID" sz="1800" kern="100" baseline="-25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a1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45 kPa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ψ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a1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45 kPa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ψ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a1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47 </a:t>
                      </a:r>
                      <a:r>
                        <a:rPr lang="en-ID" sz="1800" kern="1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kPa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14802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ψ</a:t>
                      </a:r>
                      <a:r>
                        <a:rPr lang="en-ID" sz="1800" kern="100" baseline="-25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m1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300 </a:t>
                      </a:r>
                      <a:r>
                        <a:rPr lang="en-ID" sz="1800" kern="1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kPa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812983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1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1.6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1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1.8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1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1.8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605474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s2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6.8%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θ</a:t>
                      </a:r>
                      <a:r>
                        <a:rPr lang="en-ID" sz="1800" kern="100" baseline="-25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s2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0.12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r>
                        <a:rPr lang="en-ID" sz="1800" kern="100" baseline="-25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s2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0.45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167625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ψ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a2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20000 </a:t>
                      </a:r>
                      <a:r>
                        <a:rPr lang="en-ID" sz="1800" kern="1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kPa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09816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ψ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m2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45000 </a:t>
                      </a:r>
                      <a:r>
                        <a:rPr lang="en-ID" sz="1800" kern="1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kPa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08048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2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1.3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r>
                        <a:rPr lang="en-ID" sz="1800" kern="100" baseline="-25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2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1.3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r>
                        <a:rPr lang="en-ID" sz="1800" kern="100" baseline="-25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2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1.8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873538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ψ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r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100000 </a:t>
                      </a:r>
                      <a:r>
                        <a:rPr lang="en-ID" sz="1800" kern="1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kPa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881861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r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5%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θ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r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0.07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r>
                        <a:rPr lang="en-ID" sz="1800" kern="100" baseline="-25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r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0.19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485035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R</a:t>
                      </a:r>
                      <a:r>
                        <a:rPr lang="en-ID" sz="1800" kern="100" baseline="30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2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0.95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R</a:t>
                      </a:r>
                      <a:r>
                        <a:rPr lang="en-ID" sz="1800" kern="100" baseline="30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2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0.99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R</a:t>
                      </a:r>
                      <a:r>
                        <a:rPr lang="en-ID" sz="1800" kern="100" baseline="30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2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0.95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5827595"/>
                  </a:ext>
                </a:extLst>
              </a:tr>
            </a:tbl>
          </a:graphicData>
        </a:graphic>
      </p:graphicFrame>
      <p:sp>
        <p:nvSpPr>
          <p:cNvPr id="10" name="Google Shape;3684;p41">
            <a:extLst>
              <a:ext uri="{FF2B5EF4-FFF2-40B4-BE49-F238E27FC236}">
                <a16:creationId xmlns:a16="http://schemas.microsoft.com/office/drawing/2014/main" id="{E74AFE61-2518-A0CC-1226-443B4B2C3CBF}"/>
              </a:ext>
            </a:extLst>
          </p:cNvPr>
          <p:cNvSpPr txBox="1"/>
          <p:nvPr/>
        </p:nvSpPr>
        <p:spPr>
          <a:xfrm>
            <a:off x="5760621" y="565224"/>
            <a:ext cx="5135527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Table 8. Satyanaga et al. (2022) parameters</a:t>
            </a:r>
            <a:endParaRPr i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7387710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569" y="1353845"/>
            <a:ext cx="2475821" cy="2845555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SWCC Best-Fitting (continued)</a:t>
            </a:r>
            <a:endParaRPr lang="en-ID" sz="3600" dirty="0"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5434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bg1"/>
                </a:solidFill>
              </a:rPr>
              <a:t>33</a:t>
            </a:fld>
            <a:endParaRPr lang="en-ID" sz="2800" dirty="0">
              <a:solidFill>
                <a:schemeClr val="bg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9" y="0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3684;p41">
            <a:extLst>
              <a:ext uri="{FF2B5EF4-FFF2-40B4-BE49-F238E27FC236}">
                <a16:creationId xmlns:a16="http://schemas.microsoft.com/office/drawing/2014/main" id="{E74AFE61-2518-A0CC-1226-443B4B2C3CBF}"/>
              </a:ext>
            </a:extLst>
          </p:cNvPr>
          <p:cNvSpPr txBox="1"/>
          <p:nvPr/>
        </p:nvSpPr>
        <p:spPr>
          <a:xfrm>
            <a:off x="2997930" y="923832"/>
            <a:ext cx="7832629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Table 8. Satyanaga et al. (2022) parameters</a:t>
            </a:r>
            <a:endParaRPr i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BFAF41F-506A-E640-7384-A2D7E48B96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534053"/>
              </p:ext>
            </p:extLst>
          </p:nvPr>
        </p:nvGraphicFramePr>
        <p:xfrm>
          <a:off x="2997930" y="1392274"/>
          <a:ext cx="7832629" cy="482600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137920">
                  <a:extLst>
                    <a:ext uri="{9D8B030D-6E8A-4147-A177-3AD203B41FA5}">
                      <a16:colId xmlns:a16="http://schemas.microsoft.com/office/drawing/2014/main" val="156728237"/>
                    </a:ext>
                  </a:extLst>
                </a:gridCol>
                <a:gridCol w="1026160">
                  <a:extLst>
                    <a:ext uri="{9D8B030D-6E8A-4147-A177-3AD203B41FA5}">
                      <a16:colId xmlns:a16="http://schemas.microsoft.com/office/drawing/2014/main" val="702323954"/>
                    </a:ext>
                  </a:extLst>
                </a:gridCol>
                <a:gridCol w="1219758">
                  <a:extLst>
                    <a:ext uri="{9D8B030D-6E8A-4147-A177-3AD203B41FA5}">
                      <a16:colId xmlns:a16="http://schemas.microsoft.com/office/drawing/2014/main" val="4066993923"/>
                    </a:ext>
                  </a:extLst>
                </a:gridCol>
                <a:gridCol w="844935">
                  <a:extLst>
                    <a:ext uri="{9D8B030D-6E8A-4147-A177-3AD203B41FA5}">
                      <a16:colId xmlns:a16="http://schemas.microsoft.com/office/drawing/2014/main" val="1079893569"/>
                    </a:ext>
                  </a:extLst>
                </a:gridCol>
                <a:gridCol w="11785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0430">
                  <a:extLst>
                    <a:ext uri="{9D8B030D-6E8A-4147-A177-3AD203B41FA5}">
                      <a16:colId xmlns:a16="http://schemas.microsoft.com/office/drawing/2014/main" val="1413413218"/>
                    </a:ext>
                  </a:extLst>
                </a:gridCol>
                <a:gridCol w="1524866">
                  <a:extLst>
                    <a:ext uri="{9D8B030D-6E8A-4147-A177-3AD203B41FA5}">
                      <a16:colId xmlns:a16="http://schemas.microsoft.com/office/drawing/2014/main" val="2199628925"/>
                    </a:ext>
                  </a:extLst>
                </a:gridCol>
              </a:tblGrid>
              <a:tr h="2308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00" dirty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Soil Type</a:t>
                      </a:r>
                      <a:endParaRPr lang="en-ID" sz="1800" kern="100" dirty="0">
                        <a:solidFill>
                          <a:schemeClr val="bg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00" dirty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w-SWCC</a:t>
                      </a:r>
                      <a:endParaRPr lang="en-ID" sz="1800" kern="100" dirty="0">
                        <a:solidFill>
                          <a:schemeClr val="bg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ID" sz="12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θ</a:t>
                      </a:r>
                      <a:r>
                        <a:rPr lang="en-ID" sz="1800" kern="100" baseline="-250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w</a:t>
                      </a:r>
                      <a:r>
                        <a:rPr lang="en-ID" sz="1800" kern="100" baseline="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-SWCC</a:t>
                      </a:r>
                      <a:endParaRPr lang="en-ID" sz="1800" kern="100" dirty="0">
                        <a:solidFill>
                          <a:schemeClr val="bg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00" dirty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S-SWCC</a:t>
                      </a:r>
                      <a:endParaRPr lang="en-ID" sz="1800" kern="100" dirty="0">
                        <a:solidFill>
                          <a:schemeClr val="bg1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ID" sz="12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6438281"/>
                  </a:ext>
                </a:extLst>
              </a:tr>
              <a:tr h="0">
                <a:tc row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60S40K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en-ID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ID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ID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ID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ID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048222"/>
                  </a:ext>
                </a:extLst>
              </a:tr>
              <a:tr h="21522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w</a:t>
                      </a:r>
                      <a:r>
                        <a:rPr lang="en-ID" sz="1800" kern="100" baseline="-25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s1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0.26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θ</a:t>
                      </a:r>
                      <a:r>
                        <a:rPr lang="en-ID" sz="1800" kern="100" baseline="-25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s1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0.456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</a:t>
                      </a:r>
                      <a:r>
                        <a:rPr lang="en-ID" sz="1800" kern="100" baseline="-25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s1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1.00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102244"/>
                  </a:ext>
                </a:extLst>
              </a:tr>
              <a:tr h="199608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ψ</a:t>
                      </a:r>
                      <a:r>
                        <a:rPr lang="en-ID" sz="1800" kern="100" baseline="-25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a1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28.1 kPa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ψ</a:t>
                      </a:r>
                      <a:r>
                        <a:rPr lang="en-ID" sz="1800" kern="100" baseline="-25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a1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28 kPa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ψ</a:t>
                      </a:r>
                      <a:r>
                        <a:rPr lang="en-ID" sz="1800" kern="100" baseline="-25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a1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28.16 kPa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957168"/>
                  </a:ext>
                </a:extLst>
              </a:tr>
              <a:tr h="183996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ψ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m1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35 kPa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ψ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m1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35 </a:t>
                      </a:r>
                      <a:r>
                        <a:rPr lang="en-ID" sz="1800" kern="1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kPa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ψ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m1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47.40 kPa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220994"/>
                  </a:ext>
                </a:extLst>
              </a:tr>
              <a:tr h="168384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</a:t>
                      </a:r>
                      <a:r>
                        <a:rPr lang="en-ID" sz="1800" kern="100" baseline="-25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solidFill>
                            <a:schemeClr val="dk1"/>
                          </a:solidFill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2.1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0.5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7077843"/>
                  </a:ext>
                </a:extLst>
              </a:tr>
              <a:tr h="152772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w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s2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0.15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θ</a:t>
                      </a:r>
                      <a:r>
                        <a:rPr lang="en-ID" sz="1800" kern="100" baseline="-25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s2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0.25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s2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0.604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9718529"/>
                  </a:ext>
                </a:extLst>
              </a:tr>
              <a:tr h="13716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ψ</a:t>
                      </a:r>
                      <a:r>
                        <a:rPr lang="en-ID" sz="1800" kern="100" baseline="-25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a2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200 </a:t>
                      </a:r>
                      <a:r>
                        <a:rPr lang="en-ID" sz="1800" kern="1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kPa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ψ</a:t>
                      </a:r>
                      <a:r>
                        <a:rPr lang="en-ID" sz="1800" kern="100" baseline="-25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a2</a:t>
                      </a: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200 </a:t>
                      </a:r>
                      <a:r>
                        <a:rPr lang="en-ID" sz="1800" kern="1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kPa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ψ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a2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178.41 kPa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36038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ψ</a:t>
                      </a:r>
                      <a:r>
                        <a:rPr lang="en-ID" sz="1800" kern="100" baseline="-25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m2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1500 kPa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ψ</a:t>
                      </a:r>
                      <a:r>
                        <a:rPr lang="en-ID" sz="1800" kern="100" baseline="-25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m2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2000 </a:t>
                      </a:r>
                      <a:r>
                        <a:rPr lang="en-ID" sz="1800" kern="1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kPa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ψ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m2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1000.01 kPa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497731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</a:t>
                      </a:r>
                      <a:r>
                        <a:rPr lang="en-ID" sz="1800" kern="100" baseline="-25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895980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ψ</a:t>
                      </a:r>
                      <a:r>
                        <a:rPr lang="en-ID" sz="1800" kern="100" baseline="-250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r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9000 </a:t>
                      </a:r>
                      <a:r>
                        <a:rPr lang="en-ID" sz="1800" kern="1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kPa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ψ</a:t>
                      </a:r>
                      <a:r>
                        <a:rPr lang="en-ID" sz="1800" kern="100" baseline="-250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r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15000 kPa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ψ</a:t>
                      </a:r>
                      <a:r>
                        <a:rPr lang="en-ID" sz="1800" kern="100" baseline="-25000" dirty="0" err="1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r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12000 kPa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91382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w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r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0.003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θ</a:t>
                      </a:r>
                      <a:r>
                        <a:rPr lang="en-ID" sz="1800" kern="100" baseline="-25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r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0.04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</a:t>
                      </a:r>
                      <a:r>
                        <a:rPr lang="en-ID" sz="1800" kern="100" baseline="-25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r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0.12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041050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R</a:t>
                      </a:r>
                      <a:r>
                        <a:rPr lang="en-ID" sz="1800" kern="100" baseline="30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0.997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R</a:t>
                      </a:r>
                      <a:r>
                        <a:rPr lang="en-ID" sz="1800" kern="100" baseline="300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</a:t>
                      </a:r>
                      <a:endParaRPr lang="en-ID" sz="1800" kern="1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0.99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R</a:t>
                      </a:r>
                      <a:r>
                        <a:rPr lang="en-ID" sz="1800" kern="100" baseline="300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D" sz="1800" kern="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0.99</a:t>
                      </a:r>
                      <a:endParaRPr lang="en-ID" sz="1800" kern="1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15405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05862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671" y="1172658"/>
            <a:ext cx="4049111" cy="874514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SWCC </a:t>
            </a:r>
            <a:br>
              <a:rPr lang="en-US" sz="40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</a:br>
            <a:r>
              <a:rPr lang="en-US" sz="40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NU SOIL</a:t>
            </a:r>
            <a:endParaRPr lang="en-ID" sz="4000" dirty="0"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5434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bg1"/>
                </a:solidFill>
              </a:rPr>
              <a:t>34</a:t>
            </a:fld>
            <a:endParaRPr lang="en-ID" sz="2800" dirty="0">
              <a:solidFill>
                <a:schemeClr val="bg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9" y="0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3684;p41">
            <a:extLst>
              <a:ext uri="{FF2B5EF4-FFF2-40B4-BE49-F238E27FC236}">
                <a16:creationId xmlns:a16="http://schemas.microsoft.com/office/drawing/2014/main" id="{E74AFE61-2518-A0CC-1226-443B4B2C3CBF}"/>
              </a:ext>
            </a:extLst>
          </p:cNvPr>
          <p:cNvSpPr txBox="1"/>
          <p:nvPr/>
        </p:nvSpPr>
        <p:spPr>
          <a:xfrm>
            <a:off x="3114391" y="5813243"/>
            <a:ext cx="7104873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30. </a:t>
            </a: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Symbol" panose="05050102010706020507" pitchFamily="18" charset="2"/>
              </a:rPr>
              <a:t></a:t>
            </a:r>
            <a:r>
              <a:rPr lang="en-US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-SWCC</a:t>
            </a:r>
            <a:endParaRPr i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89B275-8FDE-7F5F-3706-77B0FBA58E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4392" y="1172658"/>
            <a:ext cx="7104873" cy="4553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2692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671" y="1172658"/>
            <a:ext cx="4049111" cy="1631502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SWCC </a:t>
            </a:r>
            <a:br>
              <a:rPr lang="en-US" sz="40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</a:br>
            <a:r>
              <a:rPr lang="en-US" sz="40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NU SOIL</a:t>
            </a:r>
            <a:br>
              <a:rPr lang="en-US" sz="40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</a:br>
            <a:r>
              <a:rPr lang="en-US" sz="40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(continued)</a:t>
            </a:r>
            <a:endParaRPr lang="en-ID" sz="4000" dirty="0"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5434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bg1"/>
                </a:solidFill>
              </a:rPr>
              <a:t>35</a:t>
            </a:fld>
            <a:endParaRPr lang="en-ID" sz="2800" dirty="0">
              <a:solidFill>
                <a:schemeClr val="bg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9" y="0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3684;p41">
            <a:extLst>
              <a:ext uri="{FF2B5EF4-FFF2-40B4-BE49-F238E27FC236}">
                <a16:creationId xmlns:a16="http://schemas.microsoft.com/office/drawing/2014/main" id="{E74AFE61-2518-A0CC-1226-443B4B2C3CBF}"/>
              </a:ext>
            </a:extLst>
          </p:cNvPr>
          <p:cNvSpPr txBox="1"/>
          <p:nvPr/>
        </p:nvSpPr>
        <p:spPr>
          <a:xfrm>
            <a:off x="3171035" y="5773506"/>
            <a:ext cx="707091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31. w</a:t>
            </a:r>
            <a:r>
              <a:rPr lang="en-US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-SWCC</a:t>
            </a:r>
            <a:endParaRPr i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FAEEE93-49D4-CF81-084D-529FCA122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1035" y="1216740"/>
            <a:ext cx="7070910" cy="451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190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671" y="1172658"/>
            <a:ext cx="4049111" cy="1936302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SWCC </a:t>
            </a:r>
            <a:br>
              <a:rPr lang="en-US" sz="36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</a:br>
            <a:r>
              <a:rPr lang="en-US" sz="36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NU SOIL</a:t>
            </a:r>
            <a:br>
              <a:rPr lang="en-US" sz="36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</a:br>
            <a:r>
              <a:rPr lang="en-US" sz="36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(continued)</a:t>
            </a:r>
            <a:endParaRPr lang="en-ID" sz="3600" dirty="0"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5434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bg1"/>
                </a:solidFill>
              </a:rPr>
              <a:t>36</a:t>
            </a:fld>
            <a:endParaRPr lang="en-ID" sz="2800" dirty="0">
              <a:solidFill>
                <a:schemeClr val="bg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9" y="0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3684;p41">
            <a:extLst>
              <a:ext uri="{FF2B5EF4-FFF2-40B4-BE49-F238E27FC236}">
                <a16:creationId xmlns:a16="http://schemas.microsoft.com/office/drawing/2014/main" id="{E74AFE61-2518-A0CC-1226-443B4B2C3CBF}"/>
              </a:ext>
            </a:extLst>
          </p:cNvPr>
          <p:cNvSpPr txBox="1"/>
          <p:nvPr/>
        </p:nvSpPr>
        <p:spPr>
          <a:xfrm>
            <a:off x="3199683" y="5957512"/>
            <a:ext cx="6668218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32. S-</a:t>
            </a:r>
            <a:r>
              <a:rPr lang="en-US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SWCC</a:t>
            </a:r>
            <a:endParaRPr i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2BFEBE-8312-95E4-79DD-36BD6AE6DC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9682" y="1172658"/>
            <a:ext cx="6668218" cy="4605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3479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297" y="1258545"/>
            <a:ext cx="4049111" cy="874514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SWCC </a:t>
            </a:r>
            <a:br>
              <a:rPr lang="en-US" sz="40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</a:br>
            <a:r>
              <a:rPr lang="en-US" sz="40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60S40K SOIL</a:t>
            </a:r>
            <a:endParaRPr lang="en-ID" sz="4000" dirty="0"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5434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bg1"/>
                </a:solidFill>
              </a:rPr>
              <a:t>37</a:t>
            </a:fld>
            <a:endParaRPr lang="en-ID" sz="2800" dirty="0">
              <a:solidFill>
                <a:schemeClr val="bg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9" y="0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3684;p41">
            <a:extLst>
              <a:ext uri="{FF2B5EF4-FFF2-40B4-BE49-F238E27FC236}">
                <a16:creationId xmlns:a16="http://schemas.microsoft.com/office/drawing/2014/main" id="{E74AFE61-2518-A0CC-1226-443B4B2C3CBF}"/>
              </a:ext>
            </a:extLst>
          </p:cNvPr>
          <p:cNvSpPr txBox="1"/>
          <p:nvPr/>
        </p:nvSpPr>
        <p:spPr>
          <a:xfrm>
            <a:off x="3558829" y="5998943"/>
            <a:ext cx="6762121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33. </a:t>
            </a: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Symbol" panose="05050102010706020507" pitchFamily="18" charset="2"/>
              </a:rPr>
              <a:t> </a:t>
            </a:r>
            <a:r>
              <a:rPr lang="en-US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-SWCC</a:t>
            </a:r>
            <a:endParaRPr i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8829" y="1572405"/>
            <a:ext cx="6762121" cy="4194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2654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671" y="1172658"/>
            <a:ext cx="4049111" cy="1783902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SWCC </a:t>
            </a:r>
            <a:br>
              <a:rPr lang="en-US" sz="36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</a:br>
            <a:r>
              <a:rPr lang="en-US" sz="36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60S40K SOIL</a:t>
            </a:r>
            <a:br>
              <a:rPr lang="en-US" sz="36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</a:br>
            <a:r>
              <a:rPr lang="en-US" sz="36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(continued)</a:t>
            </a:r>
            <a:endParaRPr lang="en-ID" sz="3600" dirty="0"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5434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bg1"/>
                </a:solidFill>
              </a:rPr>
              <a:t>38</a:t>
            </a:fld>
            <a:endParaRPr lang="en-ID" sz="2800" dirty="0">
              <a:solidFill>
                <a:schemeClr val="bg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9" y="0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3684;p41">
            <a:extLst>
              <a:ext uri="{FF2B5EF4-FFF2-40B4-BE49-F238E27FC236}">
                <a16:creationId xmlns:a16="http://schemas.microsoft.com/office/drawing/2014/main" id="{E74AFE61-2518-A0CC-1226-443B4B2C3CBF}"/>
              </a:ext>
            </a:extLst>
          </p:cNvPr>
          <p:cNvSpPr txBox="1"/>
          <p:nvPr/>
        </p:nvSpPr>
        <p:spPr>
          <a:xfrm>
            <a:off x="3648545" y="5582484"/>
            <a:ext cx="6670022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34. </a:t>
            </a:r>
            <a:r>
              <a:rPr lang="en-US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w-SWCC</a:t>
            </a:r>
            <a:endParaRPr i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8545" y="1267485"/>
            <a:ext cx="6646625" cy="415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7272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671" y="1172658"/>
            <a:ext cx="4049111" cy="1783902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SWCC </a:t>
            </a:r>
            <a:br>
              <a:rPr lang="en-US" sz="36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</a:br>
            <a:r>
              <a:rPr lang="en-US" sz="36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60S40K SOIL</a:t>
            </a:r>
            <a:br>
              <a:rPr lang="en-US" sz="36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</a:br>
            <a:r>
              <a:rPr lang="en-US" sz="36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(continued)</a:t>
            </a:r>
            <a:endParaRPr lang="en-ID" sz="3600" dirty="0"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5434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bg1"/>
                </a:solidFill>
              </a:rPr>
              <a:t>39</a:t>
            </a:fld>
            <a:endParaRPr lang="en-ID" sz="2800" dirty="0">
              <a:solidFill>
                <a:schemeClr val="bg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9" y="0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3684;p41">
            <a:extLst>
              <a:ext uri="{FF2B5EF4-FFF2-40B4-BE49-F238E27FC236}">
                <a16:creationId xmlns:a16="http://schemas.microsoft.com/office/drawing/2014/main" id="{E74AFE61-2518-A0CC-1226-443B4B2C3CBF}"/>
              </a:ext>
            </a:extLst>
          </p:cNvPr>
          <p:cNvSpPr txBox="1"/>
          <p:nvPr/>
        </p:nvSpPr>
        <p:spPr>
          <a:xfrm>
            <a:off x="3534265" y="5998943"/>
            <a:ext cx="65880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35. S</a:t>
            </a:r>
            <a:r>
              <a:rPr lang="en-US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-SWCC</a:t>
            </a:r>
            <a:endParaRPr i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4265" y="1396007"/>
            <a:ext cx="6588000" cy="446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765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40" y="216708"/>
            <a:ext cx="10515600" cy="991137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Background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4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6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03ADCE4F-71BB-A7B7-2CC0-B4112FC6F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119320-554B-5FF9-A472-13B9469268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27832"/>
            <a:ext cx="5836988" cy="27744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852A5C-6597-9134-669C-AE83A832EE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988" y="1227832"/>
            <a:ext cx="5075079" cy="38818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A059A49-7ACF-3E67-C2EE-1FA087337B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9934" y="3585740"/>
            <a:ext cx="5963693" cy="329628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B4676F1-BF08-E1F7-EDD4-B5415A437F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0205" y="4389120"/>
            <a:ext cx="5075079" cy="246888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ABBC4C1-5FF1-D2D3-81D4-2FF3EF8077E4}"/>
              </a:ext>
            </a:extLst>
          </p:cNvPr>
          <p:cNvSpPr/>
          <p:nvPr/>
        </p:nvSpPr>
        <p:spPr>
          <a:xfrm>
            <a:off x="1503680" y="2129591"/>
            <a:ext cx="7792720" cy="1299409"/>
          </a:xfrm>
          <a:prstGeom prst="rect">
            <a:avLst/>
          </a:prstGeom>
          <a:solidFill>
            <a:srgbClr val="C00000">
              <a:alpha val="9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Unsaturated soil mechanics plays an important role to ensure the failure would not happen</a:t>
            </a:r>
            <a:endParaRPr lang="en-ID" sz="28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0805396-6EEE-0C63-9345-1C4733C31408}"/>
              </a:ext>
            </a:extLst>
          </p:cNvPr>
          <p:cNvSpPr/>
          <p:nvPr/>
        </p:nvSpPr>
        <p:spPr>
          <a:xfrm>
            <a:off x="1503680" y="4616714"/>
            <a:ext cx="7792720" cy="1299409"/>
          </a:xfrm>
          <a:prstGeom prst="rect">
            <a:avLst/>
          </a:prstGeom>
          <a:solidFill>
            <a:srgbClr val="C00000">
              <a:alpha val="9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Most </a:t>
            </a:r>
            <a:r>
              <a:rPr lang="en-US" sz="2800" b="1" u="sng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important </a:t>
            </a: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parameter: negative pore-water pressure (soil suction)</a:t>
            </a:r>
            <a:endParaRPr lang="en-ID" sz="28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F6EE08C2-3AE7-271C-9454-21ADF5B8162E}"/>
              </a:ext>
            </a:extLst>
          </p:cNvPr>
          <p:cNvSpPr/>
          <p:nvPr/>
        </p:nvSpPr>
        <p:spPr>
          <a:xfrm>
            <a:off x="5006943" y="3624713"/>
            <a:ext cx="830045" cy="92900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45349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603" y="1172658"/>
            <a:ext cx="4808643" cy="1652024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Estimated unfrozen water content (NU soil)</a:t>
            </a:r>
            <a:endParaRPr lang="en-ID" sz="3600" dirty="0"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5434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bg1"/>
                </a:solidFill>
              </a:rPr>
              <a:t>40</a:t>
            </a:fld>
            <a:endParaRPr lang="en-ID" sz="2800" dirty="0">
              <a:solidFill>
                <a:schemeClr val="bg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9" y="0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3684;p41">
            <a:extLst>
              <a:ext uri="{FF2B5EF4-FFF2-40B4-BE49-F238E27FC236}">
                <a16:creationId xmlns:a16="http://schemas.microsoft.com/office/drawing/2014/main" id="{E74AFE61-2518-A0CC-1226-443B4B2C3CBF}"/>
              </a:ext>
            </a:extLst>
          </p:cNvPr>
          <p:cNvSpPr txBox="1"/>
          <p:nvPr/>
        </p:nvSpPr>
        <p:spPr>
          <a:xfrm>
            <a:off x="1452880" y="5828629"/>
            <a:ext cx="3757929" cy="891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36. Unfrozen water content –(a) freezing; (b) thawing</a:t>
            </a:r>
            <a:endParaRPr i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A61D4B-6070-60DB-991E-3295539891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067" y="292844"/>
            <a:ext cx="4974590" cy="3279775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970B52-EC24-B313-0E2A-98BC45E346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067" y="3762729"/>
            <a:ext cx="4974590" cy="2957830"/>
          </a:xfrm>
          <a:prstGeom prst="rect">
            <a:avLst/>
          </a:prstGeom>
          <a:noFill/>
        </p:spPr>
      </p:pic>
      <p:sp>
        <p:nvSpPr>
          <p:cNvPr id="8" name="Google Shape;3684;p41">
            <a:extLst>
              <a:ext uri="{FF2B5EF4-FFF2-40B4-BE49-F238E27FC236}">
                <a16:creationId xmlns:a16="http://schemas.microsoft.com/office/drawing/2014/main" id="{09F965A6-7B61-12F8-92EC-0C4CE07AED99}"/>
              </a:ext>
            </a:extLst>
          </p:cNvPr>
          <p:cNvSpPr txBox="1"/>
          <p:nvPr/>
        </p:nvSpPr>
        <p:spPr>
          <a:xfrm>
            <a:off x="10063305" y="3211728"/>
            <a:ext cx="980791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a</a:t>
            </a:r>
            <a:endParaRPr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9" name="Google Shape;3684;p41">
            <a:extLst>
              <a:ext uri="{FF2B5EF4-FFF2-40B4-BE49-F238E27FC236}">
                <a16:creationId xmlns:a16="http://schemas.microsoft.com/office/drawing/2014/main" id="{1F6E6DEC-9EE3-CE30-46D8-C3C0A7CA2AEA}"/>
              </a:ext>
            </a:extLst>
          </p:cNvPr>
          <p:cNvSpPr txBox="1"/>
          <p:nvPr/>
        </p:nvSpPr>
        <p:spPr>
          <a:xfrm>
            <a:off x="10063305" y="6320722"/>
            <a:ext cx="980791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b</a:t>
            </a:r>
            <a:endParaRPr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11" name="Google Shape;407;p34">
            <a:extLst>
              <a:ext uri="{FF2B5EF4-FFF2-40B4-BE49-F238E27FC236}">
                <a16:creationId xmlns:a16="http://schemas.microsoft.com/office/drawing/2014/main" id="{97604CDF-80E3-B67B-CEE1-C04702A59AB3}"/>
              </a:ext>
            </a:extLst>
          </p:cNvPr>
          <p:cNvSpPr txBox="1">
            <a:spLocks/>
          </p:cNvSpPr>
          <p:nvPr/>
        </p:nvSpPr>
        <p:spPr>
          <a:xfrm>
            <a:off x="143603" y="2666340"/>
            <a:ext cx="4923601" cy="273395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Estimation is used as the frozen soil suction has a similarity to typical soil suction in SWCC due to physical process similarities  (Ren et al. 2017).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Unfrozen water content in </a:t>
            </a:r>
            <a:r>
              <a:rPr lang="en-US" sz="2000" b="1" u="sng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coarse-grained</a:t>
            </a: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should decrease significantly until -2ºC before it becomes constant (Ren et al. 2017).</a:t>
            </a:r>
          </a:p>
        </p:txBody>
      </p:sp>
    </p:spTree>
    <p:extLst>
      <p:ext uri="{BB962C8B-B14F-4D97-AF65-F5344CB8AC3E}">
        <p14:creationId xmlns:p14="http://schemas.microsoft.com/office/powerpoint/2010/main" val="10092246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process&#10;&#10;Description automatically generated">
            <a:extLst>
              <a:ext uri="{FF2B5EF4-FFF2-40B4-BE49-F238E27FC236}">
                <a16:creationId xmlns:a16="http://schemas.microsoft.com/office/drawing/2014/main" id="{9C2ABD80-2E9E-AB8E-3001-C7401D0DB5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1675" y="0"/>
            <a:ext cx="7698796" cy="68222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732" y="1385537"/>
            <a:ext cx="3957321" cy="2025612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Proposed</a:t>
            </a:r>
            <a:br>
              <a:rPr lang="en-US" sz="40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</a:br>
            <a:r>
              <a:rPr lang="en-US" sz="40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Framework for SWCC Measurement</a:t>
            </a:r>
            <a:endParaRPr lang="en-ID" sz="4000" dirty="0"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38924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41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9" y="0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Google Shape;3684;p41">
            <a:extLst>
              <a:ext uri="{FF2B5EF4-FFF2-40B4-BE49-F238E27FC236}">
                <a16:creationId xmlns:a16="http://schemas.microsoft.com/office/drawing/2014/main" id="{9CC71247-2ACF-0A39-9C82-A88006E75961}"/>
              </a:ext>
            </a:extLst>
          </p:cNvPr>
          <p:cNvSpPr txBox="1"/>
          <p:nvPr/>
        </p:nvSpPr>
        <p:spPr>
          <a:xfrm>
            <a:off x="635000" y="6068465"/>
            <a:ext cx="4967911" cy="635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37. Proposed framework</a:t>
            </a:r>
            <a:endParaRPr i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7555756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611" y="277893"/>
            <a:ext cx="6802121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Conclusion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42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Google Shape;3684;p41">
            <a:extLst>
              <a:ext uri="{FF2B5EF4-FFF2-40B4-BE49-F238E27FC236}">
                <a16:creationId xmlns:a16="http://schemas.microsoft.com/office/drawing/2014/main" id="{B45ABC28-767A-459E-4CAE-C8E24A8F9778}"/>
              </a:ext>
            </a:extLst>
          </p:cNvPr>
          <p:cNvSpPr txBox="1"/>
          <p:nvPr/>
        </p:nvSpPr>
        <p:spPr>
          <a:xfrm>
            <a:off x="226611" y="1361122"/>
            <a:ext cx="10542989" cy="5005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PAM generated the highest pressure and the most stable swelling among all. Thus, it has the biggest potential to be used for soil suction monitoring for a long duration (from durability testing, it can withstand for more than a year).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HSPS produced a comparable suction result to the Tempe Cell, yet the validation with suction &gt; 500 kPa has not been conducted.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Both samples are considered bimodal soil as the SWCC consisted of two sigmoidal curves.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In NU soil, sample 1 produced an </a:t>
            </a:r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average </a:t>
            </a: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of 1.27% higher soil suction during freezing. In contrast, sample 2 has an </a:t>
            </a:r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average</a:t>
            </a: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 of 18.78% lower suction during freezing. This is due to the difference in soil porosity, which affects the freezing duration that it takes to penetrate the soil pores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In terms of unfrozen water content, it remains in the range of 7.6 to 7.8% at temperatures ranging from -5 to -15°C. This result is logical considering the sample is a coarse-grained material. </a:t>
            </a:r>
            <a:endParaRPr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43872657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611" y="460773"/>
            <a:ext cx="6802121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Recommendation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43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Google Shape;3684;p41">
            <a:extLst>
              <a:ext uri="{FF2B5EF4-FFF2-40B4-BE49-F238E27FC236}">
                <a16:creationId xmlns:a16="http://schemas.microsoft.com/office/drawing/2014/main" id="{B45ABC28-767A-459E-4CAE-C8E24A8F9778}"/>
              </a:ext>
            </a:extLst>
          </p:cNvPr>
          <p:cNvSpPr txBox="1"/>
          <p:nvPr/>
        </p:nvSpPr>
        <p:spPr>
          <a:xfrm>
            <a:off x="226610" y="1899602"/>
            <a:ext cx="10309310" cy="3739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just" rtl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Many limitations persist in this study, thus several recommendation are suggested for further study.</a:t>
            </a:r>
          </a:p>
          <a:p>
            <a:pPr lvl="0" algn="just" rtl="0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HSPS should be verified for suction &gt; 500 kPa with the support of a pressure plate.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Polymer research should be expanded to improve the pressure capability for detecting soil suction until high-suction range (&gt; 2000 kPa)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The swelling test should be performed at a variety of temperatures to evaluate the polymer's behavior and stability. 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Soil suction monitoring should be carried out across a number of freezing and thawing cycles with various humidity to imitate field conditions and assess suction variance in each cycle.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A moisture sensor should be ingrained in the sample during frozen soil suction monitoring to compare the result with the estimation of unfrozen water content.</a:t>
            </a:r>
          </a:p>
        </p:txBody>
      </p:sp>
    </p:spTree>
    <p:extLst>
      <p:ext uri="{BB962C8B-B14F-4D97-AF65-F5344CB8AC3E}">
        <p14:creationId xmlns:p14="http://schemas.microsoft.com/office/powerpoint/2010/main" val="89648172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611" y="277893"/>
            <a:ext cx="6802121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Research Outputs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44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E717AF-3F87-5868-25A8-257A507A07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302" y="1360229"/>
            <a:ext cx="4362710" cy="2684221"/>
          </a:xfrm>
          <a:prstGeom prst="rect">
            <a:avLst/>
          </a:prstGeom>
        </p:spPr>
      </p:pic>
      <p:sp>
        <p:nvSpPr>
          <p:cNvPr id="12" name="Google Shape;3684;p41">
            <a:extLst>
              <a:ext uri="{FF2B5EF4-FFF2-40B4-BE49-F238E27FC236}">
                <a16:creationId xmlns:a16="http://schemas.microsoft.com/office/drawing/2014/main" id="{6D5623C5-FB15-D727-CAC0-11AADF9705D8}"/>
              </a:ext>
            </a:extLst>
          </p:cNvPr>
          <p:cNvSpPr txBox="1"/>
          <p:nvPr/>
        </p:nvSpPr>
        <p:spPr>
          <a:xfrm>
            <a:off x="5492126" y="3429000"/>
            <a:ext cx="4161728" cy="906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38. Publications – (a) Journal paper; (b) Conference paper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FD30ABF-B41B-2BF4-7E96-9AEA24ADDD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3036" y="1360229"/>
            <a:ext cx="4782270" cy="1982411"/>
          </a:xfrm>
          <a:prstGeom prst="rect">
            <a:avLst/>
          </a:prstGeom>
        </p:spPr>
      </p:pic>
      <p:sp>
        <p:nvSpPr>
          <p:cNvPr id="15" name="Google Shape;3684;p41">
            <a:extLst>
              <a:ext uri="{FF2B5EF4-FFF2-40B4-BE49-F238E27FC236}">
                <a16:creationId xmlns:a16="http://schemas.microsoft.com/office/drawing/2014/main" id="{E472F6A5-AECA-75BC-7B7D-14D595604A92}"/>
              </a:ext>
            </a:extLst>
          </p:cNvPr>
          <p:cNvSpPr txBox="1"/>
          <p:nvPr/>
        </p:nvSpPr>
        <p:spPr>
          <a:xfrm>
            <a:off x="4624844" y="3633159"/>
            <a:ext cx="491070" cy="370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a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16" name="Google Shape;3684;p41">
            <a:extLst>
              <a:ext uri="{FF2B5EF4-FFF2-40B4-BE49-F238E27FC236}">
                <a16:creationId xmlns:a16="http://schemas.microsoft.com/office/drawing/2014/main" id="{075531C5-4323-5A12-F06B-C77D8E82B868}"/>
              </a:ext>
            </a:extLst>
          </p:cNvPr>
          <p:cNvSpPr txBox="1"/>
          <p:nvPr/>
        </p:nvSpPr>
        <p:spPr>
          <a:xfrm>
            <a:off x="10295305" y="2995612"/>
            <a:ext cx="49107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b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17" name="Google Shape;3684;p41">
            <a:extLst>
              <a:ext uri="{FF2B5EF4-FFF2-40B4-BE49-F238E27FC236}">
                <a16:creationId xmlns:a16="http://schemas.microsoft.com/office/drawing/2014/main" id="{B45ABC28-767A-459E-4CAE-C8E24A8F9778}"/>
              </a:ext>
            </a:extLst>
          </p:cNvPr>
          <p:cNvSpPr txBox="1"/>
          <p:nvPr/>
        </p:nvSpPr>
        <p:spPr>
          <a:xfrm>
            <a:off x="256302" y="4092725"/>
            <a:ext cx="4362710" cy="662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First author</a:t>
            </a: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Q1 publication (91% percentile)</a:t>
            </a:r>
            <a:endParaRPr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3" name="Google Shape;3684;p41">
            <a:extLst>
              <a:ext uri="{FF2B5EF4-FFF2-40B4-BE49-F238E27FC236}">
                <a16:creationId xmlns:a16="http://schemas.microsoft.com/office/drawing/2014/main" id="{02A9EA9E-19C1-2019-9DBD-B580352CE26E}"/>
              </a:ext>
            </a:extLst>
          </p:cNvPr>
          <p:cNvSpPr txBox="1"/>
          <p:nvPr/>
        </p:nvSpPr>
        <p:spPr>
          <a:xfrm>
            <a:off x="256302" y="5192183"/>
            <a:ext cx="10039003" cy="1083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just" rtl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Under review:</a:t>
            </a:r>
          </a:p>
          <a:p>
            <a:pPr lvl="0" algn="just" rtl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Aventian, G.D.</a:t>
            </a: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Satyanaga</a:t>
            </a: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A., </a:t>
            </a:r>
            <a:r>
              <a:rPr lang="en-US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Arinova</a:t>
            </a: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A., </a:t>
            </a:r>
            <a:r>
              <a:rPr lang="en-US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Kalimuldina</a:t>
            </a: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G., Moon, S-W., &amp; Kim, J. (2024). Variability of polymer for determination of soil-water characteristic curves. </a:t>
            </a:r>
            <a:r>
              <a:rPr lang="en-US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Submitted to Journal of Rock Mechanics and Geotechnical Engineering </a:t>
            </a: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(</a:t>
            </a:r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Q1; 99% percentile</a:t>
            </a: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).</a:t>
            </a:r>
            <a:endParaRPr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99511780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611" y="277893"/>
            <a:ext cx="6802121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References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45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Google Shape;3684;p41">
            <a:extLst>
              <a:ext uri="{FF2B5EF4-FFF2-40B4-BE49-F238E27FC236}">
                <a16:creationId xmlns:a16="http://schemas.microsoft.com/office/drawing/2014/main" id="{6D5623C5-FB15-D727-CAC0-11AADF9705D8}"/>
              </a:ext>
            </a:extLst>
          </p:cNvPr>
          <p:cNvSpPr txBox="1"/>
          <p:nvPr/>
        </p:nvSpPr>
        <p:spPr>
          <a:xfrm>
            <a:off x="218266" y="1279981"/>
            <a:ext cx="10398934" cy="53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[1] </a:t>
            </a:r>
            <a:r>
              <a:rPr lang="en-ID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Fredlund</a:t>
            </a: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D. G., and </a:t>
            </a:r>
            <a:r>
              <a:rPr lang="en-ID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Rahardjo</a:t>
            </a: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H., 1993, Soil Mechanics for Unsaturated Soils, John Wiley &amp; Sons, Inc.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[2] Zhai, Q., </a:t>
            </a:r>
            <a:r>
              <a:rPr lang="en-ID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Rahardjo</a:t>
            </a: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H., </a:t>
            </a:r>
            <a:r>
              <a:rPr lang="en-ID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Satyanaga</a:t>
            </a: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A., Dai, G., and Du, Y., 2020, “Estimation of the Wetting Scanning Curves for Sandy Soils,” Eng </a:t>
            </a:r>
            <a:r>
              <a:rPr lang="en-ID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Geol</a:t>
            </a: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272, p. 105635.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[3] </a:t>
            </a:r>
            <a:r>
              <a:rPr lang="en-ID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Fatahi</a:t>
            </a: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B., </a:t>
            </a:r>
            <a:r>
              <a:rPr lang="en-ID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Pathirage</a:t>
            </a: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U., </a:t>
            </a:r>
            <a:r>
              <a:rPr lang="en-ID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Indraratna</a:t>
            </a: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B., </a:t>
            </a:r>
            <a:r>
              <a:rPr lang="en-ID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Pallewattha</a:t>
            </a: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M., and </a:t>
            </a:r>
            <a:r>
              <a:rPr lang="en-ID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Khabbaz</a:t>
            </a: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H., 2015, “The Role of Native Vegetation in Stabilizing Formation Soil for Transport Corridors: An Australian Experience,” Ground Improvement Case Histories: Chemical, Electrokinetic, Thermal and Bioengineering Methods, pp. 591–628.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[4] </a:t>
            </a:r>
            <a:r>
              <a:rPr lang="en-ID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Rahardjo</a:t>
            </a: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H., Kim, Y., and </a:t>
            </a:r>
            <a:r>
              <a:rPr lang="en-ID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Satyanaga</a:t>
            </a: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A., 2019, “Role of Unsaturated Soil Mechanics in Geotechnical Engineering,” International Journal of Geo-Engineering, 10(8), pp. 1–23.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[5] Filho, O. A., and Fernandes, M. A., 2019, “Landslide Analysis of Unsaturated Soil Slopes Based on Rainfall and Matric Suction Data,” Bulletin of Engineering Geology and the Environment, 78(6), pp. 4167–4185.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[6] </a:t>
            </a:r>
            <a:r>
              <a:rPr lang="en-ID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Sagu</a:t>
            </a: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A., </a:t>
            </a:r>
            <a:r>
              <a:rPr lang="en-ID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Satyanaga</a:t>
            </a: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A., </a:t>
            </a:r>
            <a:r>
              <a:rPr lang="en-ID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Gofar</a:t>
            </a: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N., </a:t>
            </a:r>
            <a:r>
              <a:rPr lang="en-ID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Irawan</a:t>
            </a: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S., </a:t>
            </a:r>
            <a:r>
              <a:rPr lang="en-ID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Khamitov</a:t>
            </a: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R., Moon, S. W., and Kim, J., 2023, “Influence of Suction on Capacity of Pile Foundation,” Applied Sciences, 13(6), pp. 1–21.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[7] </a:t>
            </a:r>
            <a:r>
              <a:rPr lang="en-ID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Vanapalli</a:t>
            </a: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S. K., and Taylan, Z. N., 2012, “Design of Single Piles Using the Mechanics of Unsaturated Soils,” GEOMATE Journal, 2(3), pp. 197–204.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[8] </a:t>
            </a:r>
            <a:r>
              <a:rPr lang="en-ID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Satyanaga</a:t>
            </a: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A., </a:t>
            </a:r>
            <a:r>
              <a:rPr lang="en-ID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Bairakhmetov</a:t>
            </a: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N., Kim, J. R., and Moon, S. W., 2022, “Role of Bimodal Water Retention Curve on the Unsaturated Shear Strength,” Applied Sciences 2022, Vol. 12, Page 1266, 12(3), p. 1266.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[9] de Oliveira, R. A., Ramos, M. M., and de Aquino, L. A., 2015, “Irrigation Management,” Sugarcane: Agricultural Production, Bioenergy and Ethanol, pp. 161–183.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[10] Rai, R. K., Singh, V. P., and Upadhyay, A., 2017, “Soil Analysis,” Planning and Evaluation of Irrigation Projects, pp. 505–523.</a:t>
            </a:r>
          </a:p>
        </p:txBody>
      </p:sp>
    </p:spTree>
    <p:extLst>
      <p:ext uri="{BB962C8B-B14F-4D97-AF65-F5344CB8AC3E}">
        <p14:creationId xmlns:p14="http://schemas.microsoft.com/office/powerpoint/2010/main" val="416566530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611" y="277893"/>
            <a:ext cx="6802121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References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46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Google Shape;3684;p41">
            <a:extLst>
              <a:ext uri="{FF2B5EF4-FFF2-40B4-BE49-F238E27FC236}">
                <a16:creationId xmlns:a16="http://schemas.microsoft.com/office/drawing/2014/main" id="{6D5623C5-FB15-D727-CAC0-11AADF9705D8}"/>
              </a:ext>
            </a:extLst>
          </p:cNvPr>
          <p:cNvSpPr txBox="1"/>
          <p:nvPr/>
        </p:nvSpPr>
        <p:spPr>
          <a:xfrm>
            <a:off x="218266" y="1279981"/>
            <a:ext cx="10398934" cy="53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[11] Peck, A. J., and </a:t>
            </a:r>
            <a:r>
              <a:rPr lang="en-US" sz="14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Rabbidge</a:t>
            </a: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R. M., 1969, “Design and Performance of an Osmotic Tensiometer for Measuring Capillary Potential,” Soil Science Society of America Journal, 33(2), pp. 196–202.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[12] </a:t>
            </a:r>
            <a:r>
              <a:rPr lang="en-US" sz="14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Zhussupbekov</a:t>
            </a: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A., and </a:t>
            </a:r>
            <a:r>
              <a:rPr lang="en-US" sz="14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Shakhmov</a:t>
            </a: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Z., 2015, “Experimental Investigations of Freezing Soils at Ground Conditions of Astana,” Sci Cold Arid Reg, 7(4).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[13] </a:t>
            </a:r>
            <a:r>
              <a:rPr lang="en-US" sz="14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Fredlund</a:t>
            </a: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D. G., 2006, “Unsaturated Soil Mechanics in Engineering Practice,” Journal of Geotechnical and Geoenvironmental Engineering, 132(3), pp. 286–321.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[14] </a:t>
            </a:r>
            <a:r>
              <a:rPr lang="en-US" sz="14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Croney</a:t>
            </a: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D., Coleman, J. D., and Black, W. P., 1958, “Movement and Distribution of Water in Soil in Relation to Highway Design and Performance,” Highway Research Board Special Report, (40).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[15] </a:t>
            </a:r>
            <a:r>
              <a:rPr lang="en-US" sz="14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Fredlund</a:t>
            </a: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D. G., </a:t>
            </a:r>
            <a:r>
              <a:rPr lang="en-US" sz="14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Rahardjo</a:t>
            </a: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H., and </a:t>
            </a:r>
            <a:r>
              <a:rPr lang="en-US" sz="14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Fredlund</a:t>
            </a: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M. D., 2012, Unsaturated Soil Mechanics in Engineering Practice, John &amp; Wiley Sons, New York.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[16] Zhai, Q., </a:t>
            </a:r>
            <a:r>
              <a:rPr lang="en-US" sz="14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Rahardjo</a:t>
            </a: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H., and </a:t>
            </a:r>
            <a:r>
              <a:rPr lang="en-US" sz="14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Satyanaga</a:t>
            </a: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A., 2016, “Variability in Unsaturated Hydraulic Properties of Residual Soil in Singapore,” Eng </a:t>
            </a:r>
            <a:r>
              <a:rPr lang="en-US" sz="14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Geol</a:t>
            </a: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209, pp. 21–29.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[17] Zhai, Q., and </a:t>
            </a:r>
            <a:r>
              <a:rPr lang="en-US" sz="14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Rahardjo</a:t>
            </a: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H., 2012, “Determination of Soil–Water Characteristic Curve Variables,” </a:t>
            </a:r>
            <a:r>
              <a:rPr lang="en-US" sz="14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Comput</a:t>
            </a: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 Geotech, 42, pp. 37–43.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[18] Mercer, K., </a:t>
            </a:r>
            <a:r>
              <a:rPr lang="en-US" sz="14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Rahardjo</a:t>
            </a: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H., and </a:t>
            </a:r>
            <a:r>
              <a:rPr lang="en-US" sz="14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Satyanaga</a:t>
            </a: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A., 2019, Unsaturated Soils Guidelines – Volume 1: Soil-Water Characteristic Curves for Materials Classified According to the Unified Soil Classification System, Australian Center for Geomechanics, University of Western Australia, Crawley, Western Australia.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[19] Ren, J., 2019, “Interpretation of the Frozen Soils Behavior Extending the Mechanics of Unsaturated Soils,” Dissertation, University of Ottawa.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[20] </a:t>
            </a:r>
            <a:r>
              <a:rPr lang="en-US" sz="14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Fredlund</a:t>
            </a: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D. G., and Morgenstern, N. R., 1977, “Stress State Variables for Unsaturated Soils,” Journal of Geotechnical and Geoenvironmental Engineering, 103(GT5).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[21] </a:t>
            </a:r>
            <a:r>
              <a:rPr lang="en-US" sz="14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Machmer</a:t>
            </a: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B., 2012, “Understanding the Behavior of a Pile Foundation in Unsaturated Soils Subjected to Lateral Loading,” Clemson University.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[22] </a:t>
            </a:r>
            <a:r>
              <a:rPr lang="en-US" sz="14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Abeykoon</a:t>
            </a: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T., </a:t>
            </a:r>
            <a:r>
              <a:rPr lang="en-US" sz="14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Udukumburage</a:t>
            </a: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R. S., </a:t>
            </a:r>
            <a:r>
              <a:rPr lang="en-US" sz="14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Gallage</a:t>
            </a:r>
            <a:r>
              <a:rPr lang="en-US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C., and Uchimura, T., 2017, “Comparison of Direct and Indirect Measured Soil-Water Characteristic Curves for a Silty Sand,” International Journal of GEOMATE, 13(39), pp. 9–16.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lang="en-ID" sz="1400"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56321717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611" y="277893"/>
            <a:ext cx="6802121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References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47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Google Shape;3684;p41">
            <a:extLst>
              <a:ext uri="{FF2B5EF4-FFF2-40B4-BE49-F238E27FC236}">
                <a16:creationId xmlns:a16="http://schemas.microsoft.com/office/drawing/2014/main" id="{6D5623C5-FB15-D727-CAC0-11AADF9705D8}"/>
              </a:ext>
            </a:extLst>
          </p:cNvPr>
          <p:cNvSpPr txBox="1"/>
          <p:nvPr/>
        </p:nvSpPr>
        <p:spPr>
          <a:xfrm>
            <a:off x="218266" y="1279981"/>
            <a:ext cx="10398934" cy="53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[23] Gardner, R., 1937, “A Method of Measuring the Capillary Tension of Soil Moisture over a Wide Moisture Range,” Soil Sci, 43(4), pp. 277–284.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[24] Ren, X., Kang, J., Ren, J., Chen, X., and Zhang, M., 2020, “A Method for Estimating Soil Water Characteristic Curve with Limited Experimental Data,”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Geoderma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360, p. 114013.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[25] Liu, H.,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Rahardjo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H.,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Satyanaga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A., and Du, H., 2022, “Use of Osmotic Tensiometers in the Determination of Soil-Water Characteristic Curves,” Eng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Geol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312.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[26] Bulut, R., Lytton, R., and Wray, Warren. K., 2001, “Soil Suction Measurements by Filter Paper,” Geo-Institute Shallow Foundation and Soil Properties, C.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Vipulanandan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M.B. Addison, and M.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Hasen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eds., ASCE, Houston, pp. 243–261.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[27] Bocking, K. A., and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Fredlund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D. G., 1980, “Limitations of the Axis-Translation Technique,” Fourth International Conference on Expansive Soils, Denver, pp. 1–19.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[28]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Rahardjo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H.,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Satyanaga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A., Mohamed, H., Yee Ip, S. C., and Shah, R. S., 2019, “Comparison of Soil–Water Characteristic Curves from Conventional Testing and Combination of Small-Scale Centrifuge and Dew Point Methods,” Geotechnical and Geological Engineering, 37(2), pp. 659–672.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[29] Bagheri, M.,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Rezania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M., and Mousavi Nezhad, M., 2018, “Cavitation in High-Capacity Tensiometers: Effect of Water Reservoir Surface Roughness,” Geotechnical Research, 5(2), pp. 81–95.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[30] Marinho, F. A. M., Take, W. A., and Tarantino, A., 2008, “Measurement of Matric Suction Using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Tensiometric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 and Axis Translation Techniques,” Geotechnical and Geological Engineering, 26(6), pp. 615–631.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[31] Ridley, A. M., Dineen, K.,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Burland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J. B., and Vaughan, P. R., 2003, “Soil Matrix Suction: Some Examples of Its Measurement and Application in Geotechnical Engineering,”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Géotechnique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53(2), pp. 241–253.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[32] Tripathy, S., Al-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Khyat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S.,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Cleall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P. J.,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Baille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W., and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Schanz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T., 2016, “Soil Suction Measurement of Unsaturated Soils with a Sensor Using Fixed-Matrix Porous Ceramic Discs,” Indian Geotechnical Journal, 46(3), pp. 252–260.</a:t>
            </a:r>
          </a:p>
        </p:txBody>
      </p:sp>
    </p:spTree>
    <p:extLst>
      <p:ext uri="{BB962C8B-B14F-4D97-AF65-F5344CB8AC3E}">
        <p14:creationId xmlns:p14="http://schemas.microsoft.com/office/powerpoint/2010/main" val="272713502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611" y="277893"/>
            <a:ext cx="6802121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References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48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Google Shape;3684;p41">
            <a:extLst>
              <a:ext uri="{FF2B5EF4-FFF2-40B4-BE49-F238E27FC236}">
                <a16:creationId xmlns:a16="http://schemas.microsoft.com/office/drawing/2014/main" id="{6D5623C5-FB15-D727-CAC0-11AADF9705D8}"/>
              </a:ext>
            </a:extLst>
          </p:cNvPr>
          <p:cNvSpPr txBox="1"/>
          <p:nvPr/>
        </p:nvSpPr>
        <p:spPr>
          <a:xfrm>
            <a:off x="218266" y="1279981"/>
            <a:ext cx="10398934" cy="53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[33]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Rahardjo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H., Nong, X. F., Lee, D. T. T., Leong, E. C., and Fong, Y. K., 2018, “Expedited Soil-Water Characteristic Curve Tests Using Combined Centrifuge and Chilled Mirror Techniques,” Geotechnical Testing Journal, 41(1), pp. 207–217.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[34] Mendes, J., Gallipoli, D.,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Boeck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F., and Tarantino, A., 2020, “A Comparative Study of High Capacity Tensiometer Designs,” Physics and Chemistry of the Earth, Parts A/B/C, 120, p. 102901.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[35]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Maček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M.,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Smolar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J., and Ana, P., 2013, “Extension of Measurement Range of Dew-Point Potentiometer and Evaporation Method Extension of Measurement Range of Dew-Point Potentiometer and Evaporation Method,” 18 Th International Conference on Soil Mechanics and Geotechnical Engineering, Paris, pp. 1137–1142.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[36] Sun, M. Y., Shi, B., Zhang, C. C., Zheng, X., Guo, J. Y., Wang, Y. Q., He, M. N., and Liu, J., 2021, “Quasi-Distributed Fiber-Optic in-Situ Monitoring Technology for Large-Scale Measurement of Soil Water Content and Its Application,” Eng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Geol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294.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[37] Yan, G., Bore, T., Li, Z.,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Schlaeger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S., Scheuermann, A., and Li, L., 2021, “Application of Spatial Time Domain Reflectometry for Investigating Moisture Content Dynamics in Unsaturated Loamy Sand for Gravitational Drainage,” Applied Sciences, 11(7).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[38] Xu, Q., Zhu, Y., Xiang, Y., Yu, S., Wang, Z., Yan, X., Du, T., and Cheng, Q., 2022, “A Novel Frequency-Domain Integrated Sensor for in-Situ Estimating Unsaturated Soil Hydraulic Conductivity,” J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Hydrol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 (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Amst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), 610.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[39]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Genuchten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M. Th. van, 1980, “A Closed-Form Equation for Predicting the Hydraulic Conductivity of Unsaturated Soils,” Soil Science Society of America Journal, 44(5), pp. 892–898.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[40] Campbell, G. S., 1974, “A Simple Method for Determining Unsaturated Conductivity from Moisture Retention Data,” Soil Sci, 117(6), pp. 311–314.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[41] Wang, C., Lai, Y., and Zhang, M., 2017, “Estimating Soil Freezing Characteristic Curve Based on Pore-Size Distribution,” Appl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Therm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 Eng, 124, pp. 1049–1060.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[42] Ren, J., and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Vanapalli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S. K., 2020, “Effect of Freeze–Thaw Cycling on the Soil-Freezing Characteristic Curve of Five Canadian Soils,” Vadose Zone Journal, 19(1).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[43] Peck, A. J., and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Rabbidge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R. M., 1966, “Soil-Water Potential: Direct Measurement by a New Technique,” Science (1979), 151(3716), pp. 1385–1386.</a:t>
            </a:r>
          </a:p>
        </p:txBody>
      </p:sp>
    </p:spTree>
    <p:extLst>
      <p:ext uri="{BB962C8B-B14F-4D97-AF65-F5344CB8AC3E}">
        <p14:creationId xmlns:p14="http://schemas.microsoft.com/office/powerpoint/2010/main" val="154528660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611" y="277893"/>
            <a:ext cx="6802121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References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49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Google Shape;3684;p41">
            <a:extLst>
              <a:ext uri="{FF2B5EF4-FFF2-40B4-BE49-F238E27FC236}">
                <a16:creationId xmlns:a16="http://schemas.microsoft.com/office/drawing/2014/main" id="{6D5623C5-FB15-D727-CAC0-11AADF9705D8}"/>
              </a:ext>
            </a:extLst>
          </p:cNvPr>
          <p:cNvSpPr txBox="1"/>
          <p:nvPr/>
        </p:nvSpPr>
        <p:spPr>
          <a:xfrm>
            <a:off x="218266" y="1279981"/>
            <a:ext cx="10398934" cy="53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[44] Bakker, G., van der Ploeg, M. J., de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Rooij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G. H.,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Hoogendam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C. W.,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Gooren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H. P. A.,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Huiskes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C.,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Koopal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L. K., and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Kruidhof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H., 2007, “New Polymer Tensiometers: Measuring Matric Pressures Down to the Wilting Point,” Vadose Zone Journal, 6(1), pp. 196–202.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[45] Kalita, A., Chakraborty, M., and Biswas, K., 2017, “A Comparative Study of Polymer Coated Capacitive Sensors for Soil Moisture Sensing,” I2MTC 2017 - 2017 IEEE International Instrumentation and Measurement Technology Conference, Proceedings, Institute of Electrical and Electronics Engineers Inc.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[46] Liu, H.,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Rahardjo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H.,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Satyanaga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A., and Du, H., 2021, “Use of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Synthesised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 Polymers for the Development of New Osmotic Tensiometers,”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Geotechnique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[47]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Hamdany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A. H., Shen, Y.,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Satyanaga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A.,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Rahardjo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H., Lee, T. T. D., and Nong, X., 2022, “Field Instrumentation for Real-Time Measurement of Soil-Water Characteristic Curve,” International Soil and Water Conservation Research, 10(4), 586–596.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[48] Bajpai, P., 2018, “Papermaking Chemistry,” Biermann’s Handbook of Pulp and Paper, Elsevier, pp. 207–236.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[49]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Kuckling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D., Doering, A.,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Krahl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F., and Arndt, K. F., 2012, “Stimuli-Responsive Polymer Systems,” Polymer Science: a Comprehensive Reference, 8, pp. 377–413.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[50] Subramani, R., Izquierdo-Alvarez, A., Bhattacharya, P.,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Meerts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M.,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Moldenaers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P., Ramon, H., and Van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Oosterwyck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H., 2020, “The Influence of Swelling on Elastic Properties of Polyacrylamide Hydrogels,” Front Mater, 7.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[51] Zhang, H.-P., Cao, J.-J., Jiang, W.-B., Yang, Y.-Q., Zhu, B.-Y., Liu, X.-Y., Wu, Y., Sun, X.,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Essouma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A. F. B. E., and Liu, J., 2022, “Synthesis and Mechanical Properties of Polyacrylamide Gel Dope with Graphene Oxide,” Energies (Basel), 15, 1–20.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[52]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Aouada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F. A., Moura, M. R. De, Lopes Da Silva, W. T., Muniz, E. C., and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Mattoso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L. H. C., 2011, “Preparation and Characterization of Hydrophilic, Spectroscopic, and Kinetic Properties of Hydrogels Based on Polyacrylamide and Methylcellulose Polysaccharide,” J Appl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Polym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 Sci, 120(5), pp. 3004–3013.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[53] Voronova, M. I.,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Surov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O. V.,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Afineevskii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A. V., and Zakharov, A. G., 2020, “Properties of Polyacrylamide Composites Reinforced by Cellulose Nanocrystals,” </a:t>
            </a:r>
            <a:r>
              <a:rPr lang="en-US" sz="15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Heliyon</a:t>
            </a:r>
            <a:r>
              <a:rPr lang="en-US" sz="15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6(11), pp. 1–13.</a:t>
            </a:r>
          </a:p>
        </p:txBody>
      </p:sp>
    </p:spTree>
    <p:extLst>
      <p:ext uri="{BB962C8B-B14F-4D97-AF65-F5344CB8AC3E}">
        <p14:creationId xmlns:p14="http://schemas.microsoft.com/office/powerpoint/2010/main" val="538235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Research problems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5</a:t>
            </a:fld>
            <a:endParaRPr lang="en-ID" sz="2800" dirty="0">
              <a:solidFill>
                <a:schemeClr val="tx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69C1317-56F2-E71B-607B-83F499596CDF}"/>
              </a:ext>
            </a:extLst>
          </p:cNvPr>
          <p:cNvGrpSpPr/>
          <p:nvPr/>
        </p:nvGrpSpPr>
        <p:grpSpPr>
          <a:xfrm>
            <a:off x="858065" y="3685749"/>
            <a:ext cx="1041400" cy="762000"/>
            <a:chOff x="721360" y="1808480"/>
            <a:chExt cx="1422400" cy="9144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81F2A11-AC8A-5EC4-3569-B2509B8EF211}"/>
                </a:ext>
              </a:extLst>
            </p:cNvPr>
            <p:cNvSpPr/>
            <p:nvPr/>
          </p:nvSpPr>
          <p:spPr>
            <a:xfrm>
              <a:off x="721360" y="1808480"/>
              <a:ext cx="1422400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Google Shape;407;p34">
              <a:extLst>
                <a:ext uri="{FF2B5EF4-FFF2-40B4-BE49-F238E27FC236}">
                  <a16:creationId xmlns:a16="http://schemas.microsoft.com/office/drawing/2014/main" id="{30DA529D-1597-F7FB-8298-0D72E2E6041C}"/>
                </a:ext>
              </a:extLst>
            </p:cNvPr>
            <p:cNvSpPr txBox="1">
              <a:spLocks/>
            </p:cNvSpPr>
            <p:nvPr/>
          </p:nvSpPr>
          <p:spPr>
            <a:xfrm>
              <a:off x="748492" y="1808480"/>
              <a:ext cx="1368135" cy="914400"/>
            </a:xfrm>
            <a:prstGeom prst="rect">
              <a:avLst/>
            </a:prstGeom>
          </p:spPr>
          <p:txBody>
            <a:bodyPr spcFirstLastPara="1" wrap="square" lIns="91425" tIns="91425" rIns="91425" bIns="91425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spcBef>
                  <a:spcPts val="0"/>
                </a:spcBef>
              </a:pPr>
              <a:r>
                <a:rPr lang="en" sz="20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02</a:t>
              </a:r>
            </a:p>
          </p:txBody>
        </p:sp>
      </p:grpSp>
      <p:sp>
        <p:nvSpPr>
          <p:cNvPr id="14" name="Google Shape;407;p34">
            <a:extLst>
              <a:ext uri="{FF2B5EF4-FFF2-40B4-BE49-F238E27FC236}">
                <a16:creationId xmlns:a16="http://schemas.microsoft.com/office/drawing/2014/main" id="{AB146DA2-A925-7FEF-6D17-DA38D2DEC7EC}"/>
              </a:ext>
            </a:extLst>
          </p:cNvPr>
          <p:cNvSpPr txBox="1">
            <a:spLocks/>
          </p:cNvSpPr>
          <p:nvPr/>
        </p:nvSpPr>
        <p:spPr>
          <a:xfrm>
            <a:off x="2099316" y="3629985"/>
            <a:ext cx="7216948" cy="9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Many devices have a limited range of measurement (Liu et al. 2021).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0ACECEE-37FF-B30D-5D66-4DA742A43F6F}"/>
              </a:ext>
            </a:extLst>
          </p:cNvPr>
          <p:cNvGrpSpPr/>
          <p:nvPr/>
        </p:nvGrpSpPr>
        <p:grpSpPr>
          <a:xfrm>
            <a:off x="858065" y="2394398"/>
            <a:ext cx="1041400" cy="762000"/>
            <a:chOff x="721360" y="1808480"/>
            <a:chExt cx="1422400" cy="9144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E8489A9-0349-8965-22AB-DFD1230CD1D7}"/>
                </a:ext>
              </a:extLst>
            </p:cNvPr>
            <p:cNvSpPr/>
            <p:nvPr/>
          </p:nvSpPr>
          <p:spPr>
            <a:xfrm>
              <a:off x="721360" y="1808480"/>
              <a:ext cx="1422400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Google Shape;407;p34">
              <a:extLst>
                <a:ext uri="{FF2B5EF4-FFF2-40B4-BE49-F238E27FC236}">
                  <a16:creationId xmlns:a16="http://schemas.microsoft.com/office/drawing/2014/main" id="{A730F468-A482-4B60-C697-31B12DA3AF87}"/>
                </a:ext>
              </a:extLst>
            </p:cNvPr>
            <p:cNvSpPr txBox="1">
              <a:spLocks/>
            </p:cNvSpPr>
            <p:nvPr/>
          </p:nvSpPr>
          <p:spPr>
            <a:xfrm>
              <a:off x="748492" y="1808480"/>
              <a:ext cx="1368135" cy="914400"/>
            </a:xfrm>
            <a:prstGeom prst="rect">
              <a:avLst/>
            </a:prstGeom>
          </p:spPr>
          <p:txBody>
            <a:bodyPr spcFirstLastPara="1" wrap="square" lIns="91425" tIns="91425" rIns="91425" bIns="91425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spcBef>
                  <a:spcPts val="0"/>
                </a:spcBef>
              </a:pPr>
              <a:r>
                <a:rPr lang="en" sz="20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01</a:t>
              </a:r>
            </a:p>
          </p:txBody>
        </p:sp>
      </p:grpSp>
      <p:sp>
        <p:nvSpPr>
          <p:cNvPr id="18" name="Google Shape;407;p34">
            <a:extLst>
              <a:ext uri="{FF2B5EF4-FFF2-40B4-BE49-F238E27FC236}">
                <a16:creationId xmlns:a16="http://schemas.microsoft.com/office/drawing/2014/main" id="{09ED4D73-FF0D-48A2-E6BC-361C93145135}"/>
              </a:ext>
            </a:extLst>
          </p:cNvPr>
          <p:cNvSpPr txBox="1">
            <a:spLocks/>
          </p:cNvSpPr>
          <p:nvPr/>
        </p:nvSpPr>
        <p:spPr>
          <a:xfrm>
            <a:off x="2103942" y="2316827"/>
            <a:ext cx="7303763" cy="9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Conventional measurement is costly, time-consuming, and complicated (</a:t>
            </a:r>
            <a:r>
              <a:rPr lang="en-US" sz="2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Abeykoon</a:t>
            </a: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et al., 2017; </a:t>
            </a:r>
            <a:r>
              <a:rPr lang="en-US" sz="2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Rahardjo</a:t>
            </a: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et al. 2019).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2E00A5A-CBED-030A-4A41-D1A2C4883F62}"/>
              </a:ext>
            </a:extLst>
          </p:cNvPr>
          <p:cNvGrpSpPr/>
          <p:nvPr/>
        </p:nvGrpSpPr>
        <p:grpSpPr>
          <a:xfrm>
            <a:off x="838200" y="4892010"/>
            <a:ext cx="1041400" cy="762000"/>
            <a:chOff x="721360" y="1808480"/>
            <a:chExt cx="1422400" cy="9144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A6CF175-A125-60F7-79AE-C8F59A7C5290}"/>
                </a:ext>
              </a:extLst>
            </p:cNvPr>
            <p:cNvSpPr/>
            <p:nvPr/>
          </p:nvSpPr>
          <p:spPr>
            <a:xfrm>
              <a:off x="721360" y="1808480"/>
              <a:ext cx="1422400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21" name="Google Shape;407;p34">
              <a:extLst>
                <a:ext uri="{FF2B5EF4-FFF2-40B4-BE49-F238E27FC236}">
                  <a16:creationId xmlns:a16="http://schemas.microsoft.com/office/drawing/2014/main" id="{D7224A96-D687-3DF0-75FC-B612F48DCDF3}"/>
                </a:ext>
              </a:extLst>
            </p:cNvPr>
            <p:cNvSpPr txBox="1">
              <a:spLocks/>
            </p:cNvSpPr>
            <p:nvPr/>
          </p:nvSpPr>
          <p:spPr>
            <a:xfrm>
              <a:off x="748492" y="1808480"/>
              <a:ext cx="1368135" cy="914400"/>
            </a:xfrm>
            <a:prstGeom prst="rect">
              <a:avLst/>
            </a:prstGeom>
          </p:spPr>
          <p:txBody>
            <a:bodyPr spcFirstLastPara="1" wrap="square" lIns="91425" tIns="91425" rIns="91425" bIns="91425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spcBef>
                  <a:spcPts val="0"/>
                </a:spcBef>
              </a:pPr>
              <a:r>
                <a:rPr lang="en" sz="20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03</a:t>
              </a:r>
            </a:p>
          </p:txBody>
        </p:sp>
      </p:grpSp>
      <p:sp>
        <p:nvSpPr>
          <p:cNvPr id="22" name="Google Shape;407;p34">
            <a:extLst>
              <a:ext uri="{FF2B5EF4-FFF2-40B4-BE49-F238E27FC236}">
                <a16:creationId xmlns:a16="http://schemas.microsoft.com/office/drawing/2014/main" id="{0B1573B9-D223-73EB-7AD2-F2B0D4153F29}"/>
              </a:ext>
            </a:extLst>
          </p:cNvPr>
          <p:cNvSpPr txBox="1">
            <a:spLocks/>
          </p:cNvSpPr>
          <p:nvPr/>
        </p:nvSpPr>
        <p:spPr>
          <a:xfrm>
            <a:off x="2029473" y="4815810"/>
            <a:ext cx="7357911" cy="9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Osmotic principality has been seen as an alternative in measuring soil suction</a:t>
            </a: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376178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611" y="277893"/>
            <a:ext cx="6802121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References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50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Google Shape;3684;p41">
            <a:extLst>
              <a:ext uri="{FF2B5EF4-FFF2-40B4-BE49-F238E27FC236}">
                <a16:creationId xmlns:a16="http://schemas.microsoft.com/office/drawing/2014/main" id="{6D5623C5-FB15-D727-CAC0-11AADF9705D8}"/>
              </a:ext>
            </a:extLst>
          </p:cNvPr>
          <p:cNvSpPr txBox="1"/>
          <p:nvPr/>
        </p:nvSpPr>
        <p:spPr>
          <a:xfrm>
            <a:off x="77476" y="1279981"/>
            <a:ext cx="10767047" cy="53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[54] Halder, B. K., Palomino, A. M., and Hicks, J., 2018, “Influence of Polyacrylamide Conformation on Fabric of ‘Tunable’ Kaolin–Polymer Composite,” Canadian Geotechnical Journal, 55(9), pp. 1295–1312.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[55]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Fredlund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D. G., and Xing, A., 1994, “Equations for the Soil-Water Characteristic Curve,” Canadian Geotechnical Journal, 31(4), pp. 521–532.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[56]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Satyanaga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A., Moon, S.-W., and Kim, J. R., 2022, “Stability Analyses of Dual Porosity Soil Slope,” Geomechanics and Engineering, 28(1), pp. 77–87.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[57] Guan, G. S.,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Rahardjo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H., and Choon, L. E., 2009, “Shear Strength Equations for Unsaturated Soil under Drying and Wetting,” Journal of Geotechnical and Geoenvironmental Engineering, 136(4), pp. 594–606.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[58]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Heidari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S.,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Esmaeilzadeh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F.,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Mowla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D., and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Ghasemi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S., 2018, “Synthesis of an Efficient Copolymer of Acrylamide and Acrylic Acid and Determination of Its Swelling Behavior,” J Pet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Explor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 Prod Technol, 8(4), pp. 1331–1340.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[59] KELLER, 2022, Data Sheet Series 35X Pressure Transmitter, Winterthur.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[60] Abraham, R. E., and Puri, M., 2020, “Nano-Immobilized Cellulases for Biomass Processing with Application in Biofuel Production,” Methods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Enzymol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630, pp. 327–346.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[61]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Daéid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N. N., 2005, “Systematic Drug Identification,” Encyclopedia of Analytical Science: Second Edition, 471–480.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[62]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Nandiyanto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A. B. D.,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Oktiani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R., and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Ragadhita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R., 2019, “How to Read and Interpret FTIR Spectroscope of Organic Material,” Indonesian Journal of Science and Technology, 4(1), pp. 97–118.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[63] Coates, J., 2006, “Interpretation of Infrared Spectra, A Practical Approach,” Encyclopedia of Analytical Chemistry.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[64] van der Ploeg, M. J., 2008, “Polymer Tensiometers to Characterize Unsaturated Zone Processes in Dry Soils,” Doctoral Thesis, Wageningen University.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[65]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Satyanaga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A.,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Rahardjo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H., Koh, Z. H., and Mohamed, H., 2019, “Measurement of a Soil-Water Characteristic Curve and Unsaturated Permeability Using the Evaporation Method and the Chilled-Mirror Method,” Journal of Zhejiang University: Science A, 20(5), pp. 368–374.</a:t>
            </a:r>
          </a:p>
        </p:txBody>
      </p:sp>
    </p:spTree>
    <p:extLst>
      <p:ext uri="{BB962C8B-B14F-4D97-AF65-F5344CB8AC3E}">
        <p14:creationId xmlns:p14="http://schemas.microsoft.com/office/powerpoint/2010/main" val="228822474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611" y="277893"/>
            <a:ext cx="6802121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References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3800" y="6356349"/>
            <a:ext cx="274320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51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Google Shape;3684;p41">
            <a:extLst>
              <a:ext uri="{FF2B5EF4-FFF2-40B4-BE49-F238E27FC236}">
                <a16:creationId xmlns:a16="http://schemas.microsoft.com/office/drawing/2014/main" id="{6D5623C5-FB15-D727-CAC0-11AADF9705D8}"/>
              </a:ext>
            </a:extLst>
          </p:cNvPr>
          <p:cNvSpPr txBox="1"/>
          <p:nvPr/>
        </p:nvSpPr>
        <p:spPr>
          <a:xfrm>
            <a:off x="277411" y="1212125"/>
            <a:ext cx="10448284" cy="3932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[66] Naka, K., 2015, “Inorganic Polymers: Overview,” Encyclopedia of Polymeric Nanomaterials, pp. 995–1000.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[67] Kumar, V., Meenakshi, Shukla, S. K., and Thakur, N., 2021, Carbon-Based Materials Approach for Environmental Sensing, Elsevier.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[68] Ren, J.,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Vanapalli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S. K., and Han, Z., 2017, “Soil Freezing Process and Different Expressions for the Soil-Freezing Characteristic Curve,” Sci Cold Arid Reg, 9(3), pp. 221–228.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[69] Williams, P., 1967, Properties and Behavior of Freezing Soil.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[70] Zhou, X., Zhou, J.,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Kinzelbach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, W., and Stauffer, F., 2014, “Simultaneous Measurement of Unfrozen Water Content and Ice Content in Frozen Soil Using Gamma Ray Attenuation and TDR,” Water </a:t>
            </a:r>
            <a:r>
              <a:rPr lang="en-US" sz="16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Resour</a:t>
            </a:r>
            <a:r>
              <a:rPr lang="en-US" sz="16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 Res, 50(12), pp. 9630–9655.</a:t>
            </a:r>
          </a:p>
        </p:txBody>
      </p:sp>
    </p:spTree>
    <p:extLst>
      <p:ext uri="{BB962C8B-B14F-4D97-AF65-F5344CB8AC3E}">
        <p14:creationId xmlns:p14="http://schemas.microsoft.com/office/powerpoint/2010/main" val="293324902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6448909-10C7-6D9A-0CA5-1C36C7FB16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82532" y="2005527"/>
            <a:ext cx="7226935" cy="2846945"/>
          </a:xfrm>
          <a:solidFill>
            <a:schemeClr val="tx1"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GB" sz="6000" b="1" spc="0" dirty="0">
                <a:effectLst/>
                <a:latin typeface="Sakkal Majalla" panose="020F0502020204030204" pitchFamily="2" charset="-78"/>
                <a:ea typeface="Ebrima" panose="02000000000000000000" pitchFamily="2" charset="0"/>
                <a:cs typeface="Sakkal Majalla" panose="020F0502020204030204" pitchFamily="2" charset="-78"/>
              </a:rPr>
              <a:t>THANK YOU FOR YOUR ATTENTION</a:t>
            </a:r>
            <a:endParaRPr lang="en-US" sz="6000" spc="0" dirty="0">
              <a:solidFill>
                <a:schemeClr val="tx1"/>
              </a:solidFill>
              <a:latin typeface="Sakkal Majalla" panose="020F0502020204030204" pitchFamily="2" charset="-78"/>
              <a:ea typeface="Ebrima" panose="02000000000000000000" pitchFamily="2" charset="0"/>
              <a:cs typeface="Sakkal Majalla" panose="020F0502020204030204" pitchFamily="2" charset="-78"/>
            </a:endParaRPr>
          </a:p>
        </p:txBody>
      </p:sp>
      <p:pic>
        <p:nvPicPr>
          <p:cNvPr id="5" name="Picture 6" descr="IMLeagues | Nazarbayev University | IM | School Home">
            <a:extLst>
              <a:ext uri="{FF2B5EF4-FFF2-40B4-BE49-F238E27FC236}">
                <a16:creationId xmlns:a16="http://schemas.microsoft.com/office/drawing/2014/main" id="{DA619338-93CA-32F1-4AA8-56E7C656BB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461880"/>
            <a:ext cx="2022891" cy="1934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79E5CA-3AB3-3696-B5CD-E6F5764BC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3120" y="5988935"/>
            <a:ext cx="452120" cy="365125"/>
          </a:xfrm>
        </p:spPr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bg1"/>
                </a:solidFill>
              </a:rPr>
              <a:t>52</a:t>
            </a:fld>
            <a:endParaRPr lang="en-ID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216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774" y="979835"/>
            <a:ext cx="3654430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Hypothesis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6</a:t>
            </a:fld>
            <a:endParaRPr lang="en-ID" sz="2800" dirty="0">
              <a:solidFill>
                <a:schemeClr val="tx1"/>
              </a:solidFill>
            </a:endParaRPr>
          </a:p>
        </p:txBody>
      </p:sp>
      <p:sp>
        <p:nvSpPr>
          <p:cNvPr id="22" name="Google Shape;407;p34">
            <a:extLst>
              <a:ext uri="{FF2B5EF4-FFF2-40B4-BE49-F238E27FC236}">
                <a16:creationId xmlns:a16="http://schemas.microsoft.com/office/drawing/2014/main" id="{0B1573B9-D223-73EB-7AD2-F2B0D4153F29}"/>
              </a:ext>
            </a:extLst>
          </p:cNvPr>
          <p:cNvSpPr txBox="1">
            <a:spLocks/>
          </p:cNvSpPr>
          <p:nvPr/>
        </p:nvSpPr>
        <p:spPr>
          <a:xfrm>
            <a:off x="5971774" y="2219303"/>
            <a:ext cx="3845560" cy="151957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HSPS is an advanced apparatus that can measure soil suction over a wide range of condition without deteriorating.</a:t>
            </a: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4DDFE7DC-88FF-A169-0D64-F715383FCFDD}"/>
              </a:ext>
            </a:extLst>
          </p:cNvPr>
          <p:cNvSpPr txBox="1">
            <a:spLocks/>
          </p:cNvSpPr>
          <p:nvPr/>
        </p:nvSpPr>
        <p:spPr>
          <a:xfrm>
            <a:off x="648876" y="979835"/>
            <a:ext cx="3833840" cy="10832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Objectives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7" name="Google Shape;407;p34">
            <a:extLst>
              <a:ext uri="{FF2B5EF4-FFF2-40B4-BE49-F238E27FC236}">
                <a16:creationId xmlns:a16="http://schemas.microsoft.com/office/drawing/2014/main" id="{B98403B6-107F-6781-F643-754AAD890C96}"/>
              </a:ext>
            </a:extLst>
          </p:cNvPr>
          <p:cNvSpPr txBox="1">
            <a:spLocks/>
          </p:cNvSpPr>
          <p:nvPr/>
        </p:nvSpPr>
        <p:spPr>
          <a:xfrm>
            <a:off x="395121" y="2063064"/>
            <a:ext cx="4583430" cy="398634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This study emphasizes a continuous soil suction measurement over an extensive range of temperatures using a high-suction polymer sensor (HSPS). 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Several polymers were investigated to find the best one for application in HSPS. Furthermore, novel polymers with superabsorbent properties were developed to examine their potential for suction detection.</a:t>
            </a:r>
          </a:p>
        </p:txBody>
      </p:sp>
    </p:spTree>
    <p:extLst>
      <p:ext uri="{BB962C8B-B14F-4D97-AF65-F5344CB8AC3E}">
        <p14:creationId xmlns:p14="http://schemas.microsoft.com/office/powerpoint/2010/main" val="3797694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839" y="227471"/>
            <a:ext cx="7895945" cy="717409"/>
          </a:xfrm>
        </p:spPr>
        <p:txBody>
          <a:bodyPr>
            <a:normAutofit fontScale="90000"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Research significance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7</a:t>
            </a:fld>
            <a:endParaRPr lang="en-ID" sz="2800" dirty="0">
              <a:solidFill>
                <a:schemeClr val="tx1"/>
              </a:solidFill>
            </a:endParaRP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Google Shape;407;p34">
                <a:extLst>
                  <a:ext uri="{FF2B5EF4-FFF2-40B4-BE49-F238E27FC236}">
                    <a16:creationId xmlns:a16="http://schemas.microsoft.com/office/drawing/2014/main" id="{201C2E6E-6FCE-E436-A072-7B0FAAF430E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9977" y="1057985"/>
                <a:ext cx="9978743" cy="454703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just">
                  <a:spcBef>
                    <a:spcPts val="0"/>
                  </a:spcBef>
                </a:pPr>
                <a:r>
                  <a:rPr lang="en-US" sz="1800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Soil suction,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8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  <a:cs typeface="Roboto" panose="02000000000000000000" pitchFamily="2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  <a:cs typeface="Roboto" panose="02000000000000000000" pitchFamily="2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  <a:cs typeface="Roboto" panose="02000000000000000000" pitchFamily="2" charset="0"/>
                              </a:rPr>
                              <m:t>𝑎</m:t>
                            </m:r>
                          </m:sub>
                        </m:sSub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8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  <a:cs typeface="Roboto" panose="02000000000000000000" pitchFamily="2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  <a:cs typeface="Roboto" panose="02000000000000000000" pitchFamily="2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  <a:cs typeface="Roboto" panose="02000000000000000000" pitchFamily="2" charset="0"/>
                              </a:rPr>
                              <m:t>𝑤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800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practical applications:</a:t>
                </a:r>
              </a:p>
            </p:txBody>
          </p:sp>
        </mc:Choice>
        <mc:Fallback xmlns="">
          <p:sp>
            <p:nvSpPr>
              <p:cNvPr id="3" name="Google Shape;407;p34">
                <a:extLst>
                  <a:ext uri="{FF2B5EF4-FFF2-40B4-BE49-F238E27FC236}">
                    <a16:creationId xmlns:a16="http://schemas.microsoft.com/office/drawing/2014/main" id="{201C2E6E-6FCE-E436-A072-7B0FAAF430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77" y="1057985"/>
                <a:ext cx="9978743" cy="454703"/>
              </a:xfrm>
              <a:prstGeom prst="rect">
                <a:avLst/>
              </a:prstGeom>
              <a:blipFill>
                <a:blip r:embed="rId3"/>
                <a:stretch>
                  <a:fillRect l="-489" b="-9459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Slope Stability | Unsaturated Soil Mechanics for Sustainable Urban Livi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36" y="1640280"/>
            <a:ext cx="2490940" cy="171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Google Shape;3684;p41">
            <a:extLst>
              <a:ext uri="{FF2B5EF4-FFF2-40B4-BE49-F238E27FC236}">
                <a16:creationId xmlns:a16="http://schemas.microsoft.com/office/drawing/2014/main" id="{78AFD82B-9CA4-1141-C4EA-BC6DC1DC5988}"/>
              </a:ext>
            </a:extLst>
          </p:cNvPr>
          <p:cNvSpPr txBox="1"/>
          <p:nvPr/>
        </p:nvSpPr>
        <p:spPr>
          <a:xfrm>
            <a:off x="77477" y="3530866"/>
            <a:ext cx="25698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1. Slope stability (Rahardjo et al. 2012)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1028" name="Picture 4" descr="Frontiers | Mechanical Behavior of Piles in Typical Unsaturated Expansive  and Collapsible Soils Upon Water Infiltrati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695" y="1640280"/>
            <a:ext cx="2679935" cy="1717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Google Shape;3684;p41">
            <a:extLst>
              <a:ext uri="{FF2B5EF4-FFF2-40B4-BE49-F238E27FC236}">
                <a16:creationId xmlns:a16="http://schemas.microsoft.com/office/drawing/2014/main" id="{78AFD82B-9CA4-1141-C4EA-BC6DC1DC5988}"/>
              </a:ext>
            </a:extLst>
          </p:cNvPr>
          <p:cNvSpPr txBox="1"/>
          <p:nvPr/>
        </p:nvSpPr>
        <p:spPr>
          <a:xfrm>
            <a:off x="2740547" y="3453462"/>
            <a:ext cx="2980753" cy="561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2. Pile foundation (Liu et al. 2022)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1030" name="Picture 6" descr="Physical Properties of Soil | SpringerLink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979" y="1640280"/>
            <a:ext cx="2576258" cy="1711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Google Shape;3684;p41">
            <a:extLst>
              <a:ext uri="{FF2B5EF4-FFF2-40B4-BE49-F238E27FC236}">
                <a16:creationId xmlns:a16="http://schemas.microsoft.com/office/drawing/2014/main" id="{78AFD82B-9CA4-1141-C4EA-BC6DC1DC5988}"/>
              </a:ext>
            </a:extLst>
          </p:cNvPr>
          <p:cNvSpPr txBox="1"/>
          <p:nvPr/>
        </p:nvSpPr>
        <p:spPr>
          <a:xfrm>
            <a:off x="5908627" y="3530866"/>
            <a:ext cx="2980753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3. Physical behavior of soil (Osman, 2012)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1032" name="Picture 8" descr="Investigation on frost heave of saturated–unsaturated soils | Acta  Geotechnic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99" y="4732320"/>
            <a:ext cx="3530092" cy="1386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Google Shape;407;p34">
            <a:extLst>
              <a:ext uri="{FF2B5EF4-FFF2-40B4-BE49-F238E27FC236}">
                <a16:creationId xmlns:a16="http://schemas.microsoft.com/office/drawing/2014/main" id="{201C2E6E-6FCE-E436-A072-7B0FAAF430E6}"/>
              </a:ext>
            </a:extLst>
          </p:cNvPr>
          <p:cNvSpPr txBox="1">
            <a:spLocks/>
          </p:cNvSpPr>
          <p:nvPr/>
        </p:nvSpPr>
        <p:spPr>
          <a:xfrm>
            <a:off x="116839" y="4141618"/>
            <a:ext cx="3608952" cy="45470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1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Additional for cold regions:</a:t>
            </a:r>
          </a:p>
        </p:txBody>
      </p:sp>
      <p:sp>
        <p:nvSpPr>
          <p:cNvPr id="24" name="Google Shape;3684;p41">
            <a:extLst>
              <a:ext uri="{FF2B5EF4-FFF2-40B4-BE49-F238E27FC236}">
                <a16:creationId xmlns:a16="http://schemas.microsoft.com/office/drawing/2014/main" id="{78AFD82B-9CA4-1141-C4EA-BC6DC1DC5988}"/>
              </a:ext>
            </a:extLst>
          </p:cNvPr>
          <p:cNvSpPr txBox="1"/>
          <p:nvPr/>
        </p:nvSpPr>
        <p:spPr>
          <a:xfrm>
            <a:off x="116839" y="6268298"/>
            <a:ext cx="4028441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4. Frost heave (Bai et al. 2020)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pic>
        <p:nvPicPr>
          <p:cNvPr id="1034" name="Picture 10" descr="Unsaturated Soils - an overview | ScienceDirect Topic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180" y="4614602"/>
            <a:ext cx="2767928" cy="1522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Google Shape;3684;p41">
            <a:extLst>
              <a:ext uri="{FF2B5EF4-FFF2-40B4-BE49-F238E27FC236}">
                <a16:creationId xmlns:a16="http://schemas.microsoft.com/office/drawing/2014/main" id="{78AFD82B-9CA4-1141-C4EA-BC6DC1DC5988}"/>
              </a:ext>
            </a:extLst>
          </p:cNvPr>
          <p:cNvSpPr txBox="1"/>
          <p:nvPr/>
        </p:nvSpPr>
        <p:spPr>
          <a:xfrm>
            <a:off x="4339405" y="6263853"/>
            <a:ext cx="6520415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5. Resilient modulus on pavement (Zornberg et al. 2017)</a:t>
            </a:r>
            <a:endParaRPr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16" name="Google Shape;407;p34">
            <a:extLst>
              <a:ext uri="{FF2B5EF4-FFF2-40B4-BE49-F238E27FC236}">
                <a16:creationId xmlns:a16="http://schemas.microsoft.com/office/drawing/2014/main" id="{110D717A-6FEC-64FF-839A-AC2D0A35E1EB}"/>
              </a:ext>
            </a:extLst>
          </p:cNvPr>
          <p:cNvSpPr txBox="1">
            <a:spLocks/>
          </p:cNvSpPr>
          <p:nvPr/>
        </p:nvSpPr>
        <p:spPr>
          <a:xfrm>
            <a:off x="1021731" y="2717507"/>
            <a:ext cx="9035797" cy="1651462"/>
          </a:xfrm>
          <a:prstGeom prst="rect">
            <a:avLst/>
          </a:prstGeom>
          <a:solidFill>
            <a:srgbClr val="FF0000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r>
              <a:rPr lang="en-US" sz="2400" b="1" u="sng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IMPORTANCE:</a:t>
            </a:r>
          </a:p>
          <a:p>
            <a:pPr algn="just">
              <a:spcBef>
                <a:spcPts val="0"/>
              </a:spcBef>
            </a:pPr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Astana soil has a high frost susceptibility with a high groundwater location, affecting the stability of structures and construction (</a:t>
            </a:r>
            <a:r>
              <a:rPr lang="en-US" sz="2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Zhussupbekov</a:t>
            </a:r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&amp; </a:t>
            </a:r>
            <a:r>
              <a:rPr lang="en-US" sz="2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Shakhmov</a:t>
            </a:r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2015)</a:t>
            </a:r>
          </a:p>
        </p:txBody>
      </p:sp>
    </p:spTree>
    <p:extLst>
      <p:ext uri="{BB962C8B-B14F-4D97-AF65-F5344CB8AC3E}">
        <p14:creationId xmlns:p14="http://schemas.microsoft.com/office/powerpoint/2010/main" val="252953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679" y="676948"/>
            <a:ext cx="4820919" cy="10832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Scope of works</a:t>
            </a:r>
            <a:endParaRPr lang="en-ID" sz="5400" dirty="0">
              <a:solidFill>
                <a:schemeClr val="bg1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tx1"/>
                </a:solidFill>
              </a:rPr>
              <a:t>8</a:t>
            </a:fld>
            <a:endParaRPr lang="en-ID" sz="2800" dirty="0">
              <a:solidFill>
                <a:schemeClr val="tx1"/>
              </a:solidFill>
            </a:endParaRPr>
          </a:p>
        </p:txBody>
      </p:sp>
      <p:sp>
        <p:nvSpPr>
          <p:cNvPr id="22" name="Google Shape;407;p34">
            <a:extLst>
              <a:ext uri="{FF2B5EF4-FFF2-40B4-BE49-F238E27FC236}">
                <a16:creationId xmlns:a16="http://schemas.microsoft.com/office/drawing/2014/main" id="{0B1573B9-D223-73EB-7AD2-F2B0D4153F29}"/>
              </a:ext>
            </a:extLst>
          </p:cNvPr>
          <p:cNvSpPr txBox="1">
            <a:spLocks/>
          </p:cNvSpPr>
          <p:nvPr/>
        </p:nvSpPr>
        <p:spPr>
          <a:xfrm>
            <a:off x="288252" y="2094350"/>
            <a:ext cx="10204714" cy="370590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Literature review of previous polymer utilization, sensor technology, cavitation, and unsaturated soil mechanics.</a:t>
            </a:r>
          </a:p>
          <a:p>
            <a:pPr algn="just">
              <a:spcBef>
                <a:spcPts val="0"/>
              </a:spcBef>
            </a:pPr>
            <a:endParaRPr lang="en-US" sz="2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Preparation of soil specimen, HSPS, and climatic chamber.</a:t>
            </a:r>
          </a:p>
          <a:p>
            <a:pPr algn="just">
              <a:spcBef>
                <a:spcPts val="0"/>
              </a:spcBef>
            </a:pPr>
            <a:endParaRPr lang="en-US" sz="2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Polymer synthesis to be implemented in HSPS.</a:t>
            </a:r>
          </a:p>
          <a:p>
            <a:pPr algn="just">
              <a:spcBef>
                <a:spcPts val="0"/>
              </a:spcBef>
            </a:pPr>
            <a:endParaRPr lang="en-US" sz="2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Experimental works in laboratory with polymer and soil.</a:t>
            </a:r>
          </a:p>
          <a:p>
            <a:pPr algn="just">
              <a:spcBef>
                <a:spcPts val="0"/>
              </a:spcBef>
            </a:pPr>
            <a:endParaRPr lang="en-US" sz="2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Data validation with the verified devices of unsaturated testing.</a:t>
            </a:r>
          </a:p>
          <a:p>
            <a:pPr algn="just">
              <a:spcBef>
                <a:spcPts val="0"/>
              </a:spcBef>
            </a:pPr>
            <a:endParaRPr lang="en-US" sz="2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Publication of the research outcomes in prestigious journals.</a:t>
            </a: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9889" y="2905673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018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6A8-90F2-FC5E-9A79-E83D1B27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679" y="1002068"/>
            <a:ext cx="8156000" cy="1083229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Unsaturated soil mechanics</a:t>
            </a:r>
            <a:endParaRPr lang="en-ID" sz="4000" dirty="0"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C592C-F8E3-EEF5-D463-4F178B32BCE5}"/>
              </a:ext>
            </a:extLst>
          </p:cNvPr>
          <p:cNvSpPr/>
          <p:nvPr/>
        </p:nvSpPr>
        <p:spPr>
          <a:xfrm>
            <a:off x="10922000" y="0"/>
            <a:ext cx="1270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51C9A-5283-59F2-F200-58103A9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58A2-FE04-41FD-8189-C0DCAAB3493B}" type="slidenum">
              <a:rPr lang="en-ID" sz="2800" smtClean="0">
                <a:solidFill>
                  <a:schemeClr val="bg1"/>
                </a:solidFill>
              </a:rPr>
              <a:t>9</a:t>
            </a:fld>
            <a:endParaRPr lang="en-ID" sz="2800" dirty="0">
              <a:solidFill>
                <a:schemeClr val="bg1"/>
              </a:solidFill>
            </a:endParaRPr>
          </a:p>
        </p:txBody>
      </p:sp>
      <p:sp>
        <p:nvSpPr>
          <p:cNvPr id="22" name="Google Shape;407;p34">
            <a:extLst>
              <a:ext uri="{FF2B5EF4-FFF2-40B4-BE49-F238E27FC236}">
                <a16:creationId xmlns:a16="http://schemas.microsoft.com/office/drawing/2014/main" id="{0B1573B9-D223-73EB-7AD2-F2B0D4153F29}"/>
              </a:ext>
            </a:extLst>
          </p:cNvPr>
          <p:cNvSpPr txBox="1">
            <a:spLocks/>
          </p:cNvSpPr>
          <p:nvPr/>
        </p:nvSpPr>
        <p:spPr>
          <a:xfrm>
            <a:off x="5029200" y="2085297"/>
            <a:ext cx="5648958" cy="399038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Relies on the concept of soil-water characteristics curves (SWCC) 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Mercer et al. (2019) states that the soil type, soil structure, and the organic content affect the SWCC type.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difference with classical soil mechanics is that the unsaturated soil comprised of two stress-state variables, which are net-normal stress and soil suction (</a:t>
            </a:r>
            <a:r>
              <a:rPr lang="en-US" sz="20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Fredlund</a:t>
            </a: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&amp; Morgenstern, 1977).</a:t>
            </a:r>
          </a:p>
        </p:txBody>
      </p:sp>
      <p:pic>
        <p:nvPicPr>
          <p:cNvPr id="31" name="Picture 2" descr="https://lh7-us.googleusercontent.com/Kj8scjZ_aPOPfe7BF87NXbLlTFfXkvCnpNm82XPyU7tmJ0e8sX21o3aTHBnoBRaW0Whc07MDsfa8n0D2W7yVjR5ldqG5NBitCNgkkfxn4FFtuQ4vETWNxrYKn04sTA-MRydrZj6yvepY2xhqd-ADCD8fig=s2048">
            <a:extLst>
              <a:ext uri="{FF2B5EF4-FFF2-40B4-BE49-F238E27FC236}">
                <a16:creationId xmlns:a16="http://schemas.microsoft.com/office/drawing/2014/main" id="{3ABDE4E9-FD2E-D032-F763-6EB83E0E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9" y="0"/>
            <a:ext cx="3016610" cy="117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07A83F39-FA47-BAD2-F0F8-74203E6655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15" t="1930" r="5192" b="1739"/>
          <a:stretch/>
        </p:blipFill>
        <p:spPr>
          <a:xfrm>
            <a:off x="548466" y="2085297"/>
            <a:ext cx="4424679" cy="3990383"/>
          </a:xfrm>
          <a:prstGeom prst="rect">
            <a:avLst/>
          </a:prstGeom>
        </p:spPr>
      </p:pic>
      <p:sp>
        <p:nvSpPr>
          <p:cNvPr id="6" name="Google Shape;3684;p41">
            <a:extLst>
              <a:ext uri="{FF2B5EF4-FFF2-40B4-BE49-F238E27FC236}">
                <a16:creationId xmlns:a16="http://schemas.microsoft.com/office/drawing/2014/main" id="{78AFD82B-9CA4-1141-C4EA-BC6DC1DC5988}"/>
              </a:ext>
            </a:extLst>
          </p:cNvPr>
          <p:cNvSpPr txBox="1"/>
          <p:nvPr/>
        </p:nvSpPr>
        <p:spPr>
          <a:xfrm>
            <a:off x="838200" y="6153224"/>
            <a:ext cx="4134945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Figure 6. Unsaturated zone (Ren, 2019)</a:t>
            </a:r>
            <a:endParaRPr i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228106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1773</TotalTime>
  <Words>5773</Words>
  <Application>Microsoft Office PowerPoint</Application>
  <PresentationFormat>Widescreen</PresentationFormat>
  <Paragraphs>691</Paragraphs>
  <Slides>52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9" baseType="lpstr">
      <vt:lpstr>Aptos</vt:lpstr>
      <vt:lpstr>Aptos Display</vt:lpstr>
      <vt:lpstr>Arial</vt:lpstr>
      <vt:lpstr>Cambria Math</vt:lpstr>
      <vt:lpstr>Roboto</vt:lpstr>
      <vt:lpstr>Sakkal Majalla</vt:lpstr>
      <vt:lpstr>Office Theme</vt:lpstr>
      <vt:lpstr>High-Suction Polymer Sensor for Measurement of Soil-Water Characteristics Curve</vt:lpstr>
      <vt:lpstr>Table of content</vt:lpstr>
      <vt:lpstr>Background</vt:lpstr>
      <vt:lpstr>Background</vt:lpstr>
      <vt:lpstr>Research problems</vt:lpstr>
      <vt:lpstr>Hypothesis</vt:lpstr>
      <vt:lpstr>Research significance</vt:lpstr>
      <vt:lpstr>Scope of works</vt:lpstr>
      <vt:lpstr>Unsaturated soil mechanics</vt:lpstr>
      <vt:lpstr>Limitation of existing technology measurement</vt:lpstr>
      <vt:lpstr>Polymer utilization</vt:lpstr>
      <vt:lpstr>Summary</vt:lpstr>
      <vt:lpstr>Applicable Theories</vt:lpstr>
      <vt:lpstr>Applicable Theories</vt:lpstr>
      <vt:lpstr>Soil specimen</vt:lpstr>
      <vt:lpstr>Polymer synthesis</vt:lpstr>
      <vt:lpstr>Polymer synthesis</vt:lpstr>
      <vt:lpstr>Polymer synthesis</vt:lpstr>
      <vt:lpstr>HSPS preparation</vt:lpstr>
      <vt:lpstr>Durability test</vt:lpstr>
      <vt:lpstr>Soil suction test</vt:lpstr>
      <vt:lpstr>Data verification</vt:lpstr>
      <vt:lpstr>Soil properties</vt:lpstr>
      <vt:lpstr>Soil properties</vt:lpstr>
      <vt:lpstr>Pressure variation (in water)</vt:lpstr>
      <vt:lpstr>Swelling test</vt:lpstr>
      <vt:lpstr>Durability test</vt:lpstr>
      <vt:lpstr>Durability test</vt:lpstr>
      <vt:lpstr>HSPS Verification</vt:lpstr>
      <vt:lpstr>Soil suction during freezing</vt:lpstr>
      <vt:lpstr>Soil suction during thawing</vt:lpstr>
      <vt:lpstr>SWCC Best-Fitting</vt:lpstr>
      <vt:lpstr>SWCC Best-Fitting (continued)</vt:lpstr>
      <vt:lpstr>SWCC  NU SOIL</vt:lpstr>
      <vt:lpstr>SWCC  NU SOIL (continued)</vt:lpstr>
      <vt:lpstr>SWCC  NU SOIL (continued)</vt:lpstr>
      <vt:lpstr>SWCC  60S40K SOIL</vt:lpstr>
      <vt:lpstr>SWCC  60S40K SOIL (continued)</vt:lpstr>
      <vt:lpstr>SWCC  60S40K SOIL (continued)</vt:lpstr>
      <vt:lpstr>Estimated unfrozen water content (NU soil)</vt:lpstr>
      <vt:lpstr>Proposed Framework for SWCC Measurement</vt:lpstr>
      <vt:lpstr>Conclusion</vt:lpstr>
      <vt:lpstr>Recommendation</vt:lpstr>
      <vt:lpstr>Research Outputs</vt:lpstr>
      <vt:lpstr>References</vt:lpstr>
      <vt:lpstr>References</vt:lpstr>
      <vt:lpstr>References</vt:lpstr>
      <vt:lpstr>References</vt:lpstr>
      <vt:lpstr>References</vt:lpstr>
      <vt:lpstr>References</vt:lpstr>
      <vt:lpstr>References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High-Suction Polymer Sensor for Measurement of Soil-Water Characteristics Curve</dc:title>
  <dc:creator>Gerarldo Davin Aventian</dc:creator>
  <cp:lastModifiedBy>Gerarldo Davin Aventian</cp:lastModifiedBy>
  <cp:revision>67</cp:revision>
  <dcterms:created xsi:type="dcterms:W3CDTF">2024-04-17T15:15:58Z</dcterms:created>
  <dcterms:modified xsi:type="dcterms:W3CDTF">2024-04-30T08:18:38Z</dcterms:modified>
</cp:coreProperties>
</file>