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8" r:id="rId3"/>
    <p:sldId id="281" r:id="rId4"/>
    <p:sldId id="282" r:id="rId5"/>
    <p:sldId id="271" r:id="rId6"/>
    <p:sldId id="258" r:id="rId7"/>
    <p:sldId id="259" r:id="rId8"/>
    <p:sldId id="260" r:id="rId9"/>
    <p:sldId id="275" r:id="rId10"/>
    <p:sldId id="270" r:id="rId11"/>
    <p:sldId id="261" r:id="rId12"/>
  </p:sldIdLst>
  <p:sldSz cx="9144000" cy="6858000" type="screen4x3"/>
  <p:notesSz cx="6858000" cy="9144000"/>
  <p:custDataLst>
    <p:tags r:id="rId13"/>
  </p:custDataLst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94"/>
    <p:restoredTop sz="99834" autoAdjust="0"/>
  </p:normalViewPr>
  <p:slideViewPr>
    <p:cSldViewPr snapToGrid="0" snapToObjects="1">
      <p:cViewPr varScale="1">
        <p:scale>
          <a:sx n="86" d="100"/>
          <a:sy n="86" d="100"/>
        </p:scale>
        <p:origin x="1075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7" d="100"/>
        <a:sy n="167" d="100"/>
      </p:scale>
      <p:origin x="0" y="1472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estoni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8748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418037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261580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924249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estonia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46957"/>
          </a:xfrm>
          <a:prstGeom prst="rect">
            <a:avLst/>
          </a:prstGeom>
        </p:spPr>
      </p:pic>
      <p:sp>
        <p:nvSpPr>
          <p:cNvPr id="8" name="Recortar rectángulo de esquina diagonal 7"/>
          <p:cNvSpPr/>
          <p:nvPr userDrawn="1"/>
        </p:nvSpPr>
        <p:spPr>
          <a:xfrm>
            <a:off x="0" y="316922"/>
            <a:ext cx="9143999" cy="1017551"/>
          </a:xfrm>
          <a:prstGeom prst="snip2DiagRect">
            <a:avLst>
              <a:gd name="adj1" fmla="val 0"/>
              <a:gd name="adj2" fmla="val 0"/>
            </a:avLst>
          </a:prstGeom>
          <a:pattFill prst="pct5">
            <a:fgClr>
              <a:schemeClr val="accent2">
                <a:lumMod val="50000"/>
              </a:schemeClr>
            </a:fgClr>
            <a:bgClr>
              <a:schemeClr val="bg1">
                <a:lumMod val="85000"/>
              </a:schemeClr>
            </a:bgClr>
          </a:patt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00000"/>
                </a:solidFill>
              </a:defRPr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200082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  <p:pic>
        <p:nvPicPr>
          <p:cNvPr id="7" name="Imagen 6" descr="estonia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46957"/>
          </a:xfrm>
          <a:prstGeom prst="rect">
            <a:avLst/>
          </a:prstGeom>
        </p:spPr>
      </p:pic>
      <p:sp>
        <p:nvSpPr>
          <p:cNvPr id="8" name="Recortar rectángulo de esquina diagonal 7"/>
          <p:cNvSpPr/>
          <p:nvPr userDrawn="1"/>
        </p:nvSpPr>
        <p:spPr>
          <a:xfrm>
            <a:off x="0" y="2172730"/>
            <a:ext cx="9143999" cy="2517738"/>
          </a:xfrm>
          <a:prstGeom prst="snip2DiagRect">
            <a:avLst>
              <a:gd name="adj1" fmla="val 0"/>
              <a:gd name="adj2" fmla="val 0"/>
            </a:avLst>
          </a:prstGeom>
          <a:pattFill prst="pct5">
            <a:fgClr>
              <a:schemeClr val="accent2">
                <a:lumMod val="50000"/>
              </a:schemeClr>
            </a:fgClr>
            <a:bgClr>
              <a:schemeClr val="bg1">
                <a:lumMod val="85000"/>
              </a:schemeClr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926218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7996430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679642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352054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346365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940224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466065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7217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lau@uv.mx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jesuslau@gmail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5276" y="32087"/>
            <a:ext cx="9144000" cy="684695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00992" y="624822"/>
            <a:ext cx="8101136" cy="3321576"/>
          </a:xfrm>
        </p:spPr>
        <p:txBody>
          <a:bodyPr>
            <a:noAutofit/>
          </a:bodyPr>
          <a:lstStyle/>
          <a:p>
            <a:pPr rtl="0"/>
            <a:r>
              <a:rPr lang="ru-RU" sz="3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Какова роль профессорско-преподавательского состава в борьбе с </a:t>
            </a:r>
            <a:r>
              <a:rPr lang="ru-RU" sz="3600" b="0" i="0" u="none" strike="noStrike" dirty="0" err="1">
                <a:highlight>
                  <a:srgbClr val="000000">
                    <a:alpha val="0"/>
                  </a:srgbClr>
                </a:highlight>
                <a:latin typeface="Calibri"/>
              </a:rPr>
              <a:t>Инфодемией</a:t>
            </a:r>
            <a:r>
              <a:rPr lang="ru-RU" sz="36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?</a:t>
            </a:r>
            <a:r>
              <a:rPr lang="ru-RU" sz="2000" b="1" i="0" u="none" strike="noStrike" dirty="0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 </a:t>
            </a:r>
            <a:r>
              <a:rPr lang="ru-RU" sz="2800" b="1" i="0" u="none" strike="noStrike" dirty="0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/>
            </a:r>
            <a:br>
              <a:rPr lang="ru-RU" sz="2800" b="1" i="0" u="none" strike="noStrike" dirty="0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r>
              <a:rPr lang="ru-RU" sz="2000" b="0" i="0" u="none" strike="noStrike" dirty="0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Справочник по информационной грамотности для развития </a:t>
            </a:r>
            <a:r>
              <a:rPr lang="ru-RU" sz="2000" b="0" i="0" u="none" strike="noStrike" dirty="0" err="1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Инфокомпетенций</a:t>
            </a:r>
            <a:r>
              <a:rPr lang="ru-RU" sz="2000" b="0" i="0" u="none" strike="noStrike" dirty="0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/>
            </a:r>
            <a:b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/>
            </a:r>
            <a:b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3-й MIL </a:t>
            </a:r>
            <a:r>
              <a:rPr lang="ru-RU" sz="1400" b="0" i="0" u="none" strike="noStrike" dirty="0" err="1">
                <a:highlight>
                  <a:srgbClr val="000000">
                    <a:alpha val="0"/>
                  </a:srgbClr>
                </a:highlight>
                <a:latin typeface="Calibri"/>
              </a:rPr>
              <a:t>Day</a:t>
            </a:r>
            <a: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: “</a:t>
            </a:r>
            <a:r>
              <a:rPr lang="ru-RU" sz="1400" b="0" i="0" u="none" strike="noStrike" dirty="0" err="1">
                <a:highlight>
                  <a:srgbClr val="000000">
                    <a:alpha val="0"/>
                  </a:srgbClr>
                </a:highlight>
                <a:latin typeface="Calibri"/>
              </a:rPr>
              <a:t>Постпандемические</a:t>
            </a:r>
            <a: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взломы: Подход библиотеки к борьбе с </a:t>
            </a:r>
            <a:r>
              <a:rPr lang="ru-RU" sz="1400" b="0" i="0" u="none" strike="noStrike" dirty="0" err="1">
                <a:highlight>
                  <a:srgbClr val="000000">
                    <a:alpha val="0"/>
                  </a:srgbClr>
                </a:highlight>
                <a:latin typeface="Calibri"/>
              </a:rPr>
              <a:t>Инфодемией</a:t>
            </a:r>
            <a: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”. </a:t>
            </a:r>
            <a:b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Неделя Глобальной </a:t>
            </a:r>
            <a:r>
              <a:rPr lang="ru-RU" sz="1400" b="0" i="0" u="none" strike="noStrike" dirty="0" err="1">
                <a:highlight>
                  <a:srgbClr val="000000">
                    <a:alpha val="0"/>
                  </a:srgbClr>
                </a:highlight>
                <a:latin typeface="Calibri"/>
              </a:rPr>
              <a:t>медийной</a:t>
            </a:r>
            <a: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и информационной грамотности,</a:t>
            </a:r>
            <a:b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Назарбаев университет (НУ).</a:t>
            </a:r>
            <a:b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Казахстан – Алматы - 30 октября 2020 года </a:t>
            </a:r>
            <a:b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5:00 утра Мексика /</a:t>
            </a:r>
            <a:r>
              <a:rPr lang="ru-RU" sz="12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5 вечера Казахстан</a:t>
            </a:r>
            <a: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1200" b="0" i="0" u="none" strike="noStrike" dirty="0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/>
            </a:r>
            <a:br>
              <a:rPr lang="ru-RU" sz="1200" b="0" i="0" u="none" strike="noStrike" dirty="0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endParaRPr lang="es-ES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986794" y="3946398"/>
            <a:ext cx="6400800" cy="2336760"/>
          </a:xfrm>
        </p:spPr>
        <p:txBody>
          <a:bodyPr>
            <a:noAutofit/>
          </a:bodyPr>
          <a:lstStyle/>
          <a:p>
            <a:pPr rtl="0">
              <a:lnSpc>
                <a:spcPct val="90000"/>
              </a:lnSpc>
            </a:pPr>
            <a:r>
              <a:rPr lang="ru-RU" sz="2000" b="0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Иисус </a:t>
            </a:r>
            <a:r>
              <a:rPr lang="ru-RU" sz="2000" b="0" i="0" u="none" strike="noStrike" dirty="0" err="1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Лау</a:t>
            </a:r>
            <a:endParaRPr lang="ru-RU" sz="2000" b="0" i="0" u="none" strike="noStrike" dirty="0">
              <a:solidFill>
                <a:srgbClr val="000000"/>
              </a:solidFill>
              <a:highlight>
                <a:srgbClr val="000000">
                  <a:alpha val="0"/>
                </a:srgbClr>
              </a:highlight>
              <a:latin typeface="Calibri"/>
            </a:endParaRPr>
          </a:p>
          <a:p>
            <a:pPr rtl="0">
              <a:lnSpc>
                <a:spcPct val="90000"/>
              </a:lnSpc>
            </a:pPr>
            <a:r>
              <a:rPr lang="ru-RU" sz="2000" b="0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Профессор</a:t>
            </a:r>
          </a:p>
          <a:p>
            <a:pPr rtl="0">
              <a:lnSpc>
                <a:spcPct val="90000"/>
              </a:lnSpc>
            </a:pPr>
            <a:r>
              <a:rPr lang="ru-RU" sz="2000" b="0" i="0" u="sng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  <a:hlinkClick r:id="rId3"/>
              </a:rPr>
              <a:t>jlau@uv.mx</a:t>
            </a:r>
            <a:r>
              <a:rPr lang="ru-RU" sz="2000" b="0" i="0" u="sng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/</a:t>
            </a:r>
            <a:r>
              <a:rPr lang="ru-RU" sz="2000" b="0" i="0" u="sng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  <a:hlinkClick r:id="rId4"/>
              </a:rPr>
              <a:t> jesuslau@gmail.com</a:t>
            </a:r>
            <a:r>
              <a:rPr lang="ru-RU" sz="2000" b="0" i="0" u="sng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/ www.jesuslau.com.mx</a:t>
            </a:r>
            <a:endParaRPr lang="en-US" sz="2000" u="sng" dirty="0">
              <a:solidFill>
                <a:schemeClr val="tx1"/>
              </a:solidFill>
            </a:endParaRPr>
          </a:p>
          <a:p>
            <a:pPr rtl="0">
              <a:lnSpc>
                <a:spcPct val="90000"/>
              </a:lnSpc>
            </a:pPr>
            <a:r>
              <a:rPr lang="ru-RU" sz="2000" b="0" i="0" u="sng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FB, </a:t>
            </a:r>
            <a:r>
              <a:rPr lang="ru-RU" sz="2000" b="0" i="0" u="sng" strike="noStrike" dirty="0" err="1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Twitter</a:t>
            </a:r>
            <a:r>
              <a:rPr lang="ru-RU" sz="2000" b="0" i="0" u="sng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</a:t>
            </a:r>
            <a:r>
              <a:rPr lang="ru-RU" sz="2000" b="0" i="0" u="sng" strike="noStrike" dirty="0" err="1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LinkedIn</a:t>
            </a:r>
            <a:r>
              <a:rPr lang="ru-RU" sz="2000" b="0" i="0" u="sng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и т. д. – </a:t>
            </a:r>
            <a:r>
              <a:rPr lang="ru-RU" sz="2000" b="0" i="0" u="sng" strike="noStrike" dirty="0" err="1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jesuslau</a:t>
            </a:r>
            <a:endParaRPr lang="es-MX" sz="2000" dirty="0">
              <a:solidFill>
                <a:schemeClr val="tx1"/>
              </a:solidFill>
            </a:endParaRPr>
          </a:p>
          <a:p>
            <a:pPr rtl="0">
              <a:lnSpc>
                <a:spcPct val="90000"/>
              </a:lnSpc>
            </a:pPr>
            <a:r>
              <a:rPr lang="ru-RU" sz="2200" b="0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Педагогический факультет /DSAE </a:t>
            </a:r>
          </a:p>
          <a:p>
            <a:pPr rtl="0">
              <a:lnSpc>
                <a:spcPct val="90000"/>
              </a:lnSpc>
            </a:pPr>
            <a:r>
              <a:rPr lang="ru-RU" sz="2200" b="0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Университет </a:t>
            </a:r>
            <a:r>
              <a:rPr lang="ru-RU" sz="2200" b="0" i="0" u="none" strike="noStrike" dirty="0" err="1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Веракруса</a:t>
            </a:r>
            <a:r>
              <a:rPr lang="ru-RU" sz="2200" b="0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Регион </a:t>
            </a:r>
            <a:r>
              <a:rPr lang="ru-RU" sz="2200" b="0" i="0" u="none" strike="noStrike" dirty="0" err="1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Веракрус</a:t>
            </a:r>
            <a:r>
              <a:rPr lang="ru-RU" sz="2200" b="0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</a:p>
          <a:p>
            <a:pPr rtl="0">
              <a:lnSpc>
                <a:spcPct val="90000"/>
              </a:lnSpc>
            </a:pPr>
            <a:r>
              <a:rPr lang="ru-RU" sz="2200" b="0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Бока-</a:t>
            </a:r>
            <a:r>
              <a:rPr lang="ru-RU" sz="2200" b="0" i="0" u="none" strike="noStrike" dirty="0" err="1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дель</a:t>
            </a:r>
            <a:r>
              <a:rPr lang="ru-RU" sz="2200" b="0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-Рио, </a:t>
            </a:r>
            <a:r>
              <a:rPr lang="ru-RU" sz="2200" b="0" i="0" u="none" strike="noStrike" dirty="0" err="1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Веракрус</a:t>
            </a:r>
            <a:r>
              <a:rPr lang="ru-RU" sz="2200" b="0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Мексика </a:t>
            </a:r>
          </a:p>
          <a:p>
            <a:pPr>
              <a:lnSpc>
                <a:spcPct val="90000"/>
              </a:lnSpc>
            </a:pPr>
            <a:endParaRPr lang="en-US" sz="2200" dirty="0">
              <a:solidFill>
                <a:schemeClr val="tx1"/>
              </a:solidFill>
            </a:endParaRPr>
          </a:p>
          <a:p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3828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onclu.png"/>
          <p:cNvPicPr>
            <a:picLocks noChangeAspect="1"/>
          </p:cNvPicPr>
          <p:nvPr/>
        </p:nvPicPr>
        <p:blipFill>
          <a:blip r:embed="rId2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53" b="10756"/>
          <a:stretch>
            <a:fillRect/>
          </a:stretch>
        </p:blipFill>
        <p:spPr>
          <a:xfrm>
            <a:off x="75008" y="1417638"/>
            <a:ext cx="9068992" cy="526396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-RU" sz="35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Выводы</a:t>
            </a:r>
            <a:endParaRPr lang="es-ES" sz="3500" b="1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6130" y="1600200"/>
            <a:ext cx="8229600" cy="4525963"/>
          </a:xfrm>
        </p:spPr>
        <p:txBody>
          <a:bodyPr>
            <a:noAutofit/>
          </a:bodyPr>
          <a:lstStyle/>
          <a:p>
            <a:pPr rtl="0"/>
            <a:r>
              <a:rPr lang="ru-RU" sz="20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Роль преподавателей в борьбе с </a:t>
            </a:r>
            <a:r>
              <a:rPr lang="ru-RU" sz="2000" b="0" i="0" u="none" strike="noStrike" dirty="0" err="1">
                <a:highlight>
                  <a:srgbClr val="000000">
                    <a:alpha val="0"/>
                  </a:srgbClr>
                </a:highlight>
                <a:latin typeface="Calibri"/>
              </a:rPr>
              <a:t>Инфодемией</a:t>
            </a:r>
            <a:r>
              <a:rPr lang="ru-RU" sz="20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: использование информации должно быть ядром обучения (как и пекарь, студенты должны использовать лучшую муку)</a:t>
            </a:r>
          </a:p>
          <a:p>
            <a:endParaRPr lang="es-ES" sz="2400" dirty="0">
              <a:solidFill>
                <a:schemeClr val="accent4">
                  <a:lumMod val="50000"/>
                </a:schemeClr>
              </a:solidFill>
            </a:endParaRPr>
          </a:p>
          <a:p>
            <a:pPr rtl="0"/>
            <a:r>
              <a:rPr lang="ru-RU" sz="2400" b="0" i="0" u="none" strike="noStrike" dirty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Преподаватели получают пользу от руководства по библиотечно-информационной грамотности</a:t>
            </a:r>
            <a:endParaRPr lang="es-ES" sz="2400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es-ES" sz="2400" dirty="0">
              <a:solidFill>
                <a:schemeClr val="accent4">
                  <a:lumMod val="50000"/>
                </a:schemeClr>
              </a:solidFill>
            </a:endParaRPr>
          </a:p>
          <a:p>
            <a:pPr rtl="0"/>
            <a:r>
              <a:rPr lang="ru-RU" sz="2400" b="0" i="0" u="none" strike="noStrike" dirty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Справочник знакомит их с созданием эффективных стратегий ил в классе</a:t>
            </a:r>
            <a:endParaRPr lang="es-ES" sz="2400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es-ES" sz="2400" dirty="0">
              <a:solidFill>
                <a:schemeClr val="accent4">
                  <a:lumMod val="50000"/>
                </a:schemeClr>
              </a:solidFill>
            </a:endParaRPr>
          </a:p>
          <a:p>
            <a:pPr rtl="0"/>
            <a:r>
              <a:rPr lang="ru-RU" sz="2400" b="0" i="0" u="none" strike="noStrike" dirty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Это также помогает библиотекарям, преподающим на передовой</a:t>
            </a:r>
            <a:endParaRPr lang="es-ES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7279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216326_10150161139227303_1482082_n.png"/>
          <p:cNvPicPr>
            <a:picLocks noChangeAspect="1"/>
          </p:cNvPicPr>
          <p:nvPr/>
        </p:nvPicPr>
        <p:blipFill>
          <a:blip r:embed="rId2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7169"/>
            <a:ext cx="9143999" cy="589525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-RU" sz="35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/>
            </a:r>
            <a:br>
              <a:rPr lang="ru-RU" sz="35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r>
              <a:rPr lang="ru-RU" sz="35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Ссылки на литературу</a:t>
            </a:r>
            <a:br>
              <a:rPr lang="ru-RU" sz="3500" b="1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endParaRPr lang="es-ES" sz="350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357170"/>
            <a:ext cx="8229600" cy="4768994"/>
          </a:xfrm>
        </p:spPr>
        <p:txBody>
          <a:bodyPr>
            <a:noAutofit/>
          </a:bodyPr>
          <a:lstStyle/>
          <a:p>
            <a:pPr rtl="0"/>
            <a:r>
              <a:rPr lang="ru-RU" sz="2000" b="0" i="0" u="none" strike="noStrike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Lau, J and Bonilla, JL. (2020). Praxis: Facilitando infohabilidades en estudiantes universitarios - Manual para docents.  Mexicali, Baja California, México: CETYS Universidad.</a:t>
            </a:r>
          </a:p>
          <a:p>
            <a:endParaRPr lang="en-US" sz="20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rtl="0"/>
            <a:r>
              <a:rPr lang="ru-RU" sz="2000" b="0" i="0" u="none" strike="noStrike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Alarcon Leiva, J., Hill, B. &amp; Frites, C. (2014). Educación basada en competencias: Hacia una pedagogía sin dicotomías. </a:t>
            </a:r>
            <a:r>
              <a:rPr lang="ru-RU" sz="2000" b="0" i="1" u="none" strike="noStrike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Educacao &amp; Sociedades</a:t>
            </a:r>
            <a:r>
              <a:rPr lang="ru-RU" sz="2000" b="0" i="0" u="none" strike="noStrike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</a:t>
            </a:r>
            <a:r>
              <a:rPr lang="ru-RU" sz="2000" b="0" i="1" u="none" strike="noStrike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35</a:t>
            </a:r>
            <a:r>
              <a:rPr lang="ru-RU" sz="2000" b="0" i="0" u="none" strike="noStrike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(127), 569-586. htttp://www.scielo.br/pdf/es/v35n127/v35n127a13.pdf</a:t>
            </a:r>
          </a:p>
          <a:p>
            <a:endParaRPr lang="en-US" sz="20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rtl="0"/>
            <a:r>
              <a:rPr lang="ru-RU" sz="2000" b="0" i="0" u="none" strike="noStrike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Burkhardt, J. M. &amp; MacDonald, M. C. (2010). </a:t>
            </a:r>
            <a:r>
              <a:rPr lang="ru-RU" sz="2000" b="0" i="1" u="none" strike="noStrike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Teaching information literacy: 50 standards-based exercises for college students</a:t>
            </a:r>
            <a:r>
              <a:rPr lang="ru-RU" sz="2000" b="0" i="0" u="none" strike="noStrike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. Чикаго: Американская Ассоциация Библиотек.</a:t>
            </a:r>
          </a:p>
          <a:p>
            <a:endParaRPr lang="en-US" sz="20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rtl="0"/>
            <a:r>
              <a:rPr lang="ru-RU" sz="2000" b="0" i="0" u="none" strike="noStrike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Detlor, B., Booker, L., Serenko, A. &amp; Julien, H. (2012). Student perceptions of information literacy instruction: The importance of active learning. </a:t>
            </a:r>
            <a:r>
              <a:rPr lang="ru-RU" sz="2000" b="0" i="1" u="none" strike="noStrike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Education For Information</a:t>
            </a:r>
            <a:r>
              <a:rPr lang="ru-RU" sz="2000" b="0" i="0" u="none" strike="noStrike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</a:t>
            </a:r>
            <a:r>
              <a:rPr lang="ru-RU" sz="2000" b="0" i="1" u="none" strike="noStrike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29</a:t>
            </a:r>
            <a:r>
              <a:rPr lang="ru-RU" sz="2000" b="0" i="0" u="none" strike="noStrike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(2), 147-161.</a:t>
            </a:r>
            <a:endParaRPr lang="es-MX" sz="20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</a:rPr>
              <a:t> </a:t>
            </a:r>
            <a:endParaRPr lang="es-MX" sz="20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7973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2993"/>
            <a:ext cx="8229600" cy="1143000"/>
          </a:xfrm>
        </p:spPr>
        <p:txBody>
          <a:bodyPr>
            <a:noAutofit/>
          </a:bodyPr>
          <a:lstStyle/>
          <a:p>
            <a:pPr rtl="0"/>
            <a:r>
              <a:rPr lang="ru-RU" sz="4400" b="1" i="0" u="none" strike="noStrike">
                <a:solidFill>
                  <a:srgbClr val="953735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Темы</a:t>
            </a:r>
            <a:endParaRPr lang="es-ES" b="1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199" y="1600200"/>
            <a:ext cx="8362791" cy="4525963"/>
          </a:xfrm>
        </p:spPr>
        <p:txBody>
          <a:bodyPr>
            <a:noAutofit/>
          </a:bodyPr>
          <a:lstStyle/>
          <a:p>
            <a:endParaRPr lang="es-ES" sz="2800"/>
          </a:p>
          <a:p>
            <a:pPr rtl="0"/>
            <a:r>
              <a:rPr lang="ru-RU" sz="2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Какова роль профессорско-преподавательского состава в борьбе с Инфодемией?</a:t>
            </a:r>
          </a:p>
          <a:p>
            <a:endParaRPr lang="es-ES" sz="2800"/>
          </a:p>
          <a:p>
            <a:pPr rtl="0"/>
            <a:r>
              <a:rPr lang="ru-RU" sz="2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Информационная культура как часть стратегического плана университета</a:t>
            </a:r>
          </a:p>
          <a:p>
            <a:endParaRPr lang="es-ES" sz="2800"/>
          </a:p>
          <a:p>
            <a:pPr rtl="0"/>
            <a:r>
              <a:rPr lang="ru-RU" sz="2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Процесс создания справочника по учебной деятельности, направленной на информационную грамотность (IL) </a:t>
            </a:r>
          </a:p>
          <a:p>
            <a:endParaRPr lang="en-US" sz="2800"/>
          </a:p>
          <a:p>
            <a:pPr rtl="0"/>
            <a:r>
              <a:rPr lang="ru-RU" sz="2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Учебные упражнения по компетенциям IL</a:t>
            </a:r>
            <a:endParaRPr lang="es-ES" sz="2800"/>
          </a:p>
          <a:p>
            <a:endParaRPr lang="es-ES" sz="2800"/>
          </a:p>
        </p:txBody>
      </p:sp>
      <p:pic>
        <p:nvPicPr>
          <p:cNvPr id="11" name="Imagen 10" descr="topic.png"/>
          <p:cNvPicPr>
            <a:picLocks noChangeAspect="1"/>
          </p:cNvPicPr>
          <p:nvPr/>
        </p:nvPicPr>
        <p:blipFill>
          <a:blip r:embed="rId2">
            <a:alphaModFix am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40"/>
          <a:stretch>
            <a:fillRect/>
          </a:stretch>
        </p:blipFill>
        <p:spPr>
          <a:xfrm>
            <a:off x="0" y="1355993"/>
            <a:ext cx="9144000" cy="5556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629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 descr="pan2.png"/>
          <p:cNvPicPr>
            <a:picLocks noGrp="1" noChangeAspect="1"/>
          </p:cNvPicPr>
          <p:nvPr>
            <p:ph idx="1"/>
          </p:nvPr>
        </p:nvPicPr>
        <p:blipFill>
          <a:blip r:embed="rId2">
            <a:alphaModFix amt="8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66" b="8766"/>
          <a:stretch>
            <a:fillRect/>
          </a:stretch>
        </p:blipFill>
        <p:spPr>
          <a:xfrm>
            <a:off x="842584" y="1600201"/>
            <a:ext cx="7671595" cy="4219082"/>
          </a:xfrm>
        </p:spPr>
      </p:pic>
      <p:sp>
        <p:nvSpPr>
          <p:cNvPr id="5" name="Rectángulo 4"/>
          <p:cNvSpPr/>
          <p:nvPr/>
        </p:nvSpPr>
        <p:spPr>
          <a:xfrm>
            <a:off x="965884" y="5982239"/>
            <a:ext cx="7405970" cy="246221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 rtl="0"/>
            <a:r>
              <a:rPr lang="ru-RU" sz="1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https://upload.wikimedia.org/wikipedia/commons/f/f9/Korea-Gyeongju-Making_Gyeongju_bread-01.jpg</a:t>
            </a:r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457200" y="200664"/>
            <a:ext cx="8229600" cy="1143000"/>
          </a:xfrm>
        </p:spPr>
        <p:txBody>
          <a:bodyPr>
            <a:noAutofit/>
          </a:bodyPr>
          <a:lstStyle/>
          <a:p>
            <a:pPr rtl="0"/>
            <a:r>
              <a:rPr lang="ru-RU" sz="4400" b="1" i="0" u="none" strike="noStrike">
                <a:solidFill>
                  <a:srgbClr val="953735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Пекарня - Университет </a:t>
            </a:r>
          </a:p>
        </p:txBody>
      </p:sp>
    </p:spTree>
    <p:extLst>
      <p:ext uri="{BB962C8B-B14F-4D97-AF65-F5344CB8AC3E}">
        <p14:creationId xmlns:p14="http://schemas.microsoft.com/office/powerpoint/2010/main" val="3476189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 descr="pan3.png"/>
          <p:cNvPicPr>
            <a:picLocks noGrp="1" noChangeAspect="1"/>
          </p:cNvPicPr>
          <p:nvPr>
            <p:ph idx="1"/>
          </p:nvPr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89" b="11889"/>
          <a:stretch>
            <a:fillRect/>
          </a:stretch>
        </p:blipFill>
        <p:spPr>
          <a:xfrm>
            <a:off x="827095" y="1669132"/>
            <a:ext cx="7458455" cy="4101863"/>
          </a:xfrm>
        </p:spPr>
      </p:pic>
      <p:sp>
        <p:nvSpPr>
          <p:cNvPr id="5" name="Rectángulo 4"/>
          <p:cNvSpPr/>
          <p:nvPr/>
        </p:nvSpPr>
        <p:spPr>
          <a:xfrm>
            <a:off x="1589059" y="5849164"/>
            <a:ext cx="5253566" cy="46166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 rtl="0"/>
            <a:r>
              <a:rPr lang="ru-RU" sz="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https://upload.wikimedia.org/wikipedia/commons/1/16/US_Navy_060812-N-5914D-002_Culinary_Specialist_Seaman_Douglas_Markusson,_and_Aviation_Boatswain's_Mate_Fuels_Airman_John_Faulds,_assigned_to_the_amphibious_assault_ship_uss_boxer_(LHD_4)_ prepare_to_bake_bread_for_the_next_day's.jpg</a:t>
            </a:r>
            <a:endParaRPr lang="es-ES" sz="800"/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457200" y="200664"/>
            <a:ext cx="8229600" cy="1143000"/>
          </a:xfrm>
        </p:spPr>
        <p:txBody>
          <a:bodyPr>
            <a:noAutofit/>
          </a:bodyPr>
          <a:lstStyle/>
          <a:p>
            <a:pPr rtl="0"/>
            <a:r>
              <a:rPr lang="ru-RU" sz="4400" b="1" i="0" u="none" strike="noStrike">
                <a:solidFill>
                  <a:srgbClr val="953735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Хлеб - Обучение </a:t>
            </a:r>
          </a:p>
        </p:txBody>
      </p:sp>
    </p:spTree>
    <p:extLst>
      <p:ext uri="{BB962C8B-B14F-4D97-AF65-F5344CB8AC3E}">
        <p14:creationId xmlns:p14="http://schemas.microsoft.com/office/powerpoint/2010/main" val="34761896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s-ES">
              <a:solidFill>
                <a:schemeClr val="bg2">
                  <a:lumMod val="25000"/>
                </a:schemeClr>
              </a:solidFill>
            </a:endParaRPr>
          </a:p>
          <a:p>
            <a:endParaRPr lang="es-ES">
              <a:solidFill>
                <a:schemeClr val="bg2">
                  <a:lumMod val="25000"/>
                </a:schemeClr>
              </a:solidFill>
            </a:endParaRPr>
          </a:p>
          <a:p>
            <a:pPr marL="0" indent="0" algn="ctr" rtl="0">
              <a:buNone/>
            </a:pPr>
            <a:r>
              <a:rPr lang="ru-RU" sz="4400" b="1" i="0" u="none" strike="noStrike">
                <a:solidFill>
                  <a:srgbClr val="4A452A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Информация по Справочнику</a:t>
            </a:r>
            <a:endParaRPr lang="es-ES" sz="4400" b="1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1086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4205"/>
            <a:ext cx="8229600" cy="1143000"/>
          </a:xfrm>
        </p:spPr>
        <p:txBody>
          <a:bodyPr>
            <a:noAutofit/>
          </a:bodyPr>
          <a:lstStyle/>
          <a:p>
            <a:pPr rtl="0"/>
            <a:r>
              <a:rPr lang="ru-RU" sz="3700" b="1" i="0" u="none" strike="noStrike" dirty="0">
                <a:solidFill>
                  <a:srgbClr val="8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Справочник упражнений </a:t>
            </a:r>
            <a:r>
              <a:rPr lang="ru-RU" sz="4400" b="0" i="0" u="none" strike="noStrike" dirty="0">
                <a:solidFill>
                  <a:srgbClr val="8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/>
            </a:r>
            <a:br>
              <a:rPr lang="ru-RU" sz="4400" b="0" i="0" u="none" strike="noStrike" dirty="0">
                <a:solidFill>
                  <a:srgbClr val="8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r>
              <a:rPr lang="ru-RU" sz="2000" b="0" i="0" u="none" strike="noStrike" dirty="0" smtClean="0">
                <a:solidFill>
                  <a:srgbClr val="8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(в </a:t>
            </a:r>
            <a:r>
              <a:rPr lang="ru-RU" sz="2000" b="0" i="0" u="none" strike="noStrike" dirty="0">
                <a:solidFill>
                  <a:srgbClr val="8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процессе)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1470" y="1797464"/>
            <a:ext cx="8229600" cy="4525963"/>
          </a:xfrm>
        </p:spPr>
        <p:txBody>
          <a:bodyPr>
            <a:noAutofit/>
          </a:bodyPr>
          <a:lstStyle/>
          <a:p>
            <a:pPr rtl="0"/>
            <a:r>
              <a:rPr lang="ru-RU" sz="2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Набор упражнений на основе стандартов IL для студентов высших учебных заведений</a:t>
            </a:r>
          </a:p>
          <a:p>
            <a:endParaRPr lang="en-US" sz="2800"/>
          </a:p>
          <a:p>
            <a:pPr rtl="0"/>
            <a:r>
              <a:rPr lang="ru-RU" sz="2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Предназначен для испаноговорящих преподавателей из Мексики</a:t>
            </a:r>
          </a:p>
          <a:p>
            <a:endParaRPr lang="en-US" sz="2800"/>
          </a:p>
          <a:p>
            <a:pPr rtl="0"/>
            <a:r>
              <a:rPr lang="ru-RU" sz="2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Помогает учащимся стать людьми, которые несут ответственность за свое собственное обучение  </a:t>
            </a:r>
          </a:p>
          <a:p>
            <a:endParaRPr lang="es-ES" sz="2800"/>
          </a:p>
        </p:txBody>
      </p:sp>
      <p:pic>
        <p:nvPicPr>
          <p:cNvPr id="4" name="Imagen 3" descr="caste.png"/>
          <p:cNvPicPr>
            <a:picLocks noChangeAspect="1"/>
          </p:cNvPicPr>
          <p:nvPr/>
        </p:nvPicPr>
        <p:blipFill>
          <a:blip r:embed="rId2">
            <a:alphaModFix amt="4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853" t="17914" r="15853" b="1730"/>
          <a:stretch>
            <a:fillRect/>
          </a:stretch>
        </p:blipFill>
        <p:spPr>
          <a:xfrm>
            <a:off x="0" y="1347205"/>
            <a:ext cx="9144000" cy="5510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8708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flor2.png"/>
          <p:cNvPicPr>
            <a:picLocks noChangeAspect="1"/>
          </p:cNvPicPr>
          <p:nvPr/>
        </p:nvPicPr>
        <p:blipFill>
          <a:blip r:embed="rId2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66" r="21592"/>
          <a:stretch>
            <a:fillRect/>
          </a:stretch>
        </p:blipFill>
        <p:spPr>
          <a:xfrm>
            <a:off x="-1" y="1381779"/>
            <a:ext cx="9144001" cy="55568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98467"/>
            <a:ext cx="8229600" cy="1143000"/>
          </a:xfrm>
        </p:spPr>
        <p:txBody>
          <a:bodyPr>
            <a:noAutofit/>
          </a:bodyPr>
          <a:lstStyle/>
          <a:p>
            <a:pPr rtl="0"/>
            <a:r>
              <a:rPr lang="ru-RU" sz="4000" b="1" i="0" u="none" strike="noStrike">
                <a:solidFill>
                  <a:srgbClr val="8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Потребность в справочнике</a:t>
            </a:r>
            <a:endParaRPr lang="es-ES" sz="4000" b="1">
              <a:solidFill>
                <a:srgbClr val="8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92830" y="1505243"/>
            <a:ext cx="8229600" cy="4178421"/>
          </a:xfrm>
        </p:spPr>
        <p:txBody>
          <a:bodyPr>
            <a:noAutofit/>
          </a:bodyPr>
          <a:lstStyle/>
          <a:p>
            <a:pPr rtl="0"/>
            <a:r>
              <a:rPr lang="ru-RU" sz="25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Совместный проект между Университетом CETYS и Университетом Веракруса, Мексика </a:t>
            </a:r>
          </a:p>
          <a:p>
            <a:endParaRPr lang="en-US" sz="2500"/>
          </a:p>
          <a:p>
            <a:pPr rtl="0"/>
            <a:r>
              <a:rPr lang="ru-RU" sz="25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Университеты должны предлагать и предоставлять инструменты, такие как классные модели изучения и преподавания IL, которые позволяют студентам сталкиваться с дезинформацией, например Инфодемия</a:t>
            </a:r>
            <a:endParaRPr lang="en-US" sz="2500"/>
          </a:p>
          <a:p>
            <a:endParaRPr lang="en-US" sz="2500"/>
          </a:p>
          <a:p>
            <a:pPr rtl="0"/>
            <a:r>
              <a:rPr lang="ru-RU" sz="25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Часть набора справочников, связанных с IL, первые два, охватывают написание эссе и стиль письменных работ (APA)</a:t>
            </a:r>
          </a:p>
        </p:txBody>
      </p:sp>
    </p:spTree>
    <p:extLst>
      <p:ext uri="{BB962C8B-B14F-4D97-AF65-F5344CB8AC3E}">
        <p14:creationId xmlns:p14="http://schemas.microsoft.com/office/powerpoint/2010/main" val="9668146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est.png"/>
          <p:cNvPicPr>
            <a:picLocks noChangeAspect="1"/>
          </p:cNvPicPr>
          <p:nvPr/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32"/>
          <a:stretch>
            <a:fillRect/>
          </a:stretch>
        </p:blipFill>
        <p:spPr>
          <a:xfrm>
            <a:off x="0" y="1380650"/>
            <a:ext cx="9144000" cy="547734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1860" y="237651"/>
            <a:ext cx="8229600" cy="1143000"/>
          </a:xfrm>
        </p:spPr>
        <p:txBody>
          <a:bodyPr>
            <a:noAutofit/>
          </a:bodyPr>
          <a:lstStyle/>
          <a:p>
            <a:pPr rtl="0"/>
            <a:r>
              <a:rPr lang="ru-RU" sz="4000" b="1" i="0" u="none" strike="noStrike">
                <a:solidFill>
                  <a:srgbClr val="8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Структура Упражнения</a:t>
            </a:r>
            <a:r>
              <a:rPr lang="ru-RU" sz="4000" b="0" i="0" u="none" strike="noStrike">
                <a:solidFill>
                  <a:srgbClr val="8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6520" y="1901898"/>
            <a:ext cx="8229600" cy="3769437"/>
          </a:xfrm>
        </p:spPr>
        <p:txBody>
          <a:bodyPr>
            <a:noAutofit/>
          </a:bodyPr>
          <a:lstStyle/>
          <a:p>
            <a:pPr rtl="0"/>
            <a:r>
              <a:rPr lang="ru-RU" sz="25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70 учебных мероприятий на сегодняшний день основаны на мексиканских стандартах IL</a:t>
            </a:r>
          </a:p>
          <a:p>
            <a:endParaRPr lang="en-US" sz="2500"/>
          </a:p>
          <a:p>
            <a:pPr rtl="0"/>
            <a:r>
              <a:rPr lang="ru-RU" sz="25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Каждая учебная деятельность IL направлена на то, чтобы быть дисциплинированно нейтральной, включает в себя несколько упражнений по медиаграмотности.</a:t>
            </a:r>
          </a:p>
          <a:p>
            <a:endParaRPr lang="en-US" sz="2500"/>
          </a:p>
          <a:p>
            <a:pPr rtl="0"/>
            <a:r>
              <a:rPr lang="ru-RU" sz="25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Поддерживает развитие основных навыков IL для поиска, оценки, использования и передачи информации; использование международных и испаноязычных информационных справочников</a:t>
            </a:r>
          </a:p>
          <a:p>
            <a:pPr marL="0" indent="0">
              <a:buNone/>
            </a:pPr>
            <a:endParaRPr lang="en-US" sz="2500"/>
          </a:p>
        </p:txBody>
      </p:sp>
    </p:spTree>
    <p:extLst>
      <p:ext uri="{BB962C8B-B14F-4D97-AF65-F5344CB8AC3E}">
        <p14:creationId xmlns:p14="http://schemas.microsoft.com/office/powerpoint/2010/main" val="1749985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0075"/>
            <a:ext cx="8229600" cy="1143000"/>
          </a:xfrm>
        </p:spPr>
        <p:txBody>
          <a:bodyPr>
            <a:noAutofit/>
          </a:bodyPr>
          <a:lstStyle/>
          <a:p>
            <a:pPr rtl="0"/>
            <a:r>
              <a:rPr lang="ru-RU" sz="3500" b="1" i="0" u="none" strike="noStrike">
                <a:solidFill>
                  <a:srgbClr val="8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Шаблон упражнения – Простой подход</a:t>
            </a:r>
            <a:endParaRPr lang="es-ES" sz="3500" b="1">
              <a:solidFill>
                <a:srgbClr val="8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850" y="1748148"/>
            <a:ext cx="8229600" cy="4525963"/>
          </a:xfrm>
        </p:spPr>
        <p:txBody>
          <a:bodyPr>
            <a:noAutofit/>
          </a:bodyPr>
          <a:lstStyle/>
          <a:p>
            <a:pPr rtl="0"/>
            <a:r>
              <a:rPr lang="ru-RU" sz="2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Часть 1:</a:t>
            </a:r>
          </a:p>
          <a:p>
            <a:pPr lvl="1" rtl="0"/>
            <a:r>
              <a:rPr lang="ru-RU" sz="26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Название </a:t>
            </a:r>
          </a:p>
          <a:p>
            <a:pPr lvl="1" rtl="0"/>
            <a:r>
              <a:rPr lang="ru-RU" sz="26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Тип компетенции для развития</a:t>
            </a:r>
          </a:p>
          <a:p>
            <a:pPr marL="457200" lvl="1" indent="0">
              <a:buNone/>
            </a:pPr>
            <a:endParaRPr lang="en-US"/>
          </a:p>
          <a:p>
            <a:pPr rtl="0"/>
            <a:r>
              <a:rPr lang="ru-RU" sz="2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Часть 2: </a:t>
            </a:r>
          </a:p>
          <a:p>
            <a:pPr lvl="1" rtl="0"/>
            <a:r>
              <a:rPr lang="ru-RU" sz="26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Учебная цель упражнения</a:t>
            </a:r>
          </a:p>
          <a:p>
            <a:pPr lvl="1" rtl="0"/>
            <a:r>
              <a:rPr lang="ru-RU" sz="26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Инструкции к выполнению этого упражнение</a:t>
            </a:r>
          </a:p>
          <a:p>
            <a:pPr lvl="1" rtl="0"/>
            <a:r>
              <a:rPr lang="ru-RU" sz="26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Пример или шаблон для выполнения задачи</a:t>
            </a:r>
          </a:p>
          <a:p>
            <a:endParaRPr lang="es-ES" sz="2800"/>
          </a:p>
        </p:txBody>
      </p:sp>
      <p:pic>
        <p:nvPicPr>
          <p:cNvPr id="5" name="Imagen 4" descr="estaa.png"/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31" t="3044" r="15445"/>
          <a:stretch>
            <a:fillRect/>
          </a:stretch>
        </p:blipFill>
        <p:spPr>
          <a:xfrm>
            <a:off x="4293573" y="1363075"/>
            <a:ext cx="4850427" cy="512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7785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4934</TotalTime>
  <Words>466</Words>
  <Application>Microsoft Office PowerPoint</Application>
  <PresentationFormat>On-screen Show (4:3)</PresentationFormat>
  <Paragraphs>68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Tema de Office</vt:lpstr>
      <vt:lpstr>Какова роль профессорско-преподавательского состава в борьбе с Инфодемией?   Справочник по информационной грамотности для развития Инфокомпетенций   3-й MIL Day: “Постпандемические взломы: Подход библиотеки к борьбе с Инфодемией”.  Неделя Глобальной медийной и информационной грамотности,  Назарбаев университет (НУ). Казахстан – Алматы - 30 октября 2020 года  5:00 утра Мексика / 5 вечера Казахстан  </vt:lpstr>
      <vt:lpstr>Темы</vt:lpstr>
      <vt:lpstr>Пекарня - Университет </vt:lpstr>
      <vt:lpstr>Хлеб - Обучение </vt:lpstr>
      <vt:lpstr>PowerPoint Presentation</vt:lpstr>
      <vt:lpstr>Справочник упражнений  (в процессе)</vt:lpstr>
      <vt:lpstr>Потребность в справочнике</vt:lpstr>
      <vt:lpstr>Структура Упражнения </vt:lpstr>
      <vt:lpstr>Шаблон упражнения – Простой подход</vt:lpstr>
      <vt:lpstr>Выводы</vt:lpstr>
      <vt:lpstr> Ссылки на литературу </vt:lpstr>
    </vt:vector>
  </TitlesOfParts>
  <Company>Universidad Veracruzana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Faculty Support: Shaping an Information Literacy Learning Activity Handbook</dc:title>
  <dc:creator>Jesus Lau</dc:creator>
  <cp:lastModifiedBy>User</cp:lastModifiedBy>
  <cp:revision>68</cp:revision>
  <dcterms:created xsi:type="dcterms:W3CDTF">2015-10-05T16:11:27Z</dcterms:created>
  <dcterms:modified xsi:type="dcterms:W3CDTF">2020-10-30T06:38:51Z</dcterms:modified>
</cp:coreProperties>
</file>