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Prata"/>
      <p:regular r:id="rId29"/>
    </p:embeddedFont>
    <p:embeddedFont>
      <p:font typeface="Inter SemiBold"/>
      <p:regular r:id="rId30"/>
      <p:bold r:id="rId31"/>
      <p:italic r:id="rId32"/>
      <p:boldItalic r:id="rId33"/>
    </p:embeddedFont>
    <p:embeddedFont>
      <p:font typeface="Inter"/>
      <p:regular r:id="rId34"/>
      <p:bold r:id="rId35"/>
      <p:italic r:id="rId36"/>
      <p:boldItalic r:id="rId37"/>
    </p:embeddedFont>
    <p:embeddedFont>
      <p:font typeface="Inter Medium"/>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BA3428C-5C63-4499-BED4-C4F13AAD044B}">
  <a:tblStyle styleId="{BBA3428C-5C63-4499-BED4-C4F13AAD044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InterMedium-italic.fntdata"/><Relationship Id="rId20" Type="http://schemas.openxmlformats.org/officeDocument/2006/relationships/slide" Target="slides/slide14.xml"/><Relationship Id="rId41" Type="http://schemas.openxmlformats.org/officeDocument/2006/relationships/font" Target="fonts/InterMedium-bold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rata-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SemiBold-bold.fntdata"/><Relationship Id="rId30" Type="http://schemas.openxmlformats.org/officeDocument/2006/relationships/font" Target="fonts/InterSemiBold-regular.fntdata"/><Relationship Id="rId11" Type="http://schemas.openxmlformats.org/officeDocument/2006/relationships/slide" Target="slides/slide5.xml"/><Relationship Id="rId33" Type="http://schemas.openxmlformats.org/officeDocument/2006/relationships/font" Target="fonts/InterSemiBold-boldItalic.fntdata"/><Relationship Id="rId10" Type="http://schemas.openxmlformats.org/officeDocument/2006/relationships/slide" Target="slides/slide4.xml"/><Relationship Id="rId32" Type="http://schemas.openxmlformats.org/officeDocument/2006/relationships/font" Target="fonts/InterSemiBold-italic.fntdata"/><Relationship Id="rId13" Type="http://schemas.openxmlformats.org/officeDocument/2006/relationships/slide" Target="slides/slide7.xml"/><Relationship Id="rId35" Type="http://schemas.openxmlformats.org/officeDocument/2006/relationships/font" Target="fonts/Inter-bold.fntdata"/><Relationship Id="rId12" Type="http://schemas.openxmlformats.org/officeDocument/2006/relationships/slide" Target="slides/slide6.xml"/><Relationship Id="rId34" Type="http://schemas.openxmlformats.org/officeDocument/2006/relationships/font" Target="fonts/Inter-regular.fntdata"/><Relationship Id="rId15" Type="http://schemas.openxmlformats.org/officeDocument/2006/relationships/slide" Target="slides/slide9.xml"/><Relationship Id="rId37" Type="http://schemas.openxmlformats.org/officeDocument/2006/relationships/font" Target="fonts/Inter-boldItalic.fntdata"/><Relationship Id="rId14" Type="http://schemas.openxmlformats.org/officeDocument/2006/relationships/slide" Target="slides/slide8.xml"/><Relationship Id="rId36" Type="http://schemas.openxmlformats.org/officeDocument/2006/relationships/font" Target="fonts/Inter-italic.fntdata"/><Relationship Id="rId17" Type="http://schemas.openxmlformats.org/officeDocument/2006/relationships/slide" Target="slides/slide11.xml"/><Relationship Id="rId39" Type="http://schemas.openxmlformats.org/officeDocument/2006/relationships/font" Target="fonts/InterMedium-bold.fntdata"/><Relationship Id="rId16" Type="http://schemas.openxmlformats.org/officeDocument/2006/relationships/slide" Target="slides/slide10.xml"/><Relationship Id="rId38" Type="http://schemas.openxmlformats.org/officeDocument/2006/relationships/font" Target="fonts/InterMedium-regular.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34fdbf1e6ee_0_1275: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spcBef>
                <a:spcPts val="0"/>
              </a:spcBef>
              <a:spcAft>
                <a:spcPts val="0"/>
              </a:spcAft>
              <a:buClr>
                <a:schemeClr val="dk1"/>
              </a:buClr>
              <a:buSzPts val="1100"/>
              <a:buFont typeface="Arial"/>
              <a:buNone/>
            </a:pPr>
            <a:r>
              <a:rPr lang="en">
                <a:solidFill>
                  <a:schemeClr val="dk1"/>
                </a:solidFill>
              </a:rPr>
              <a:t>Welcome to our presentation on TalentEngine, an AI-powered platform designed to transform the hiring process.</a:t>
            </a:r>
            <a:endParaRPr/>
          </a:p>
        </p:txBody>
      </p:sp>
      <p:sp>
        <p:nvSpPr>
          <p:cNvPr id="60" name="Google Shape;60;g34fdbf1e6ee_0_1275: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4fdbf1e6ee_0_1329: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This slide represents TalentEngine's current database schema. At its core, the system connects Users and Organizations with Applicants through structured Vacancies and Applications. The Interview module supports detailed question and answer tracking, enabling robust candidate evaluation. This schema ensures that all recruitment activities are seamlessly integrated and efficiently managed, providing the foundation for scalable and reliable performance</a:t>
            </a:r>
            <a:endParaRPr/>
          </a:p>
        </p:txBody>
      </p:sp>
      <p:sp>
        <p:nvSpPr>
          <p:cNvPr id="134" name="Google Shape;134;g34fdbf1e6ee_0_1329: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fdbf1e6ee_0_1335: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Our frontend focuses on delivering a user-friendly experience for both HR teams and candidates. The HR dashboard allows recruiters to post jobs, view candidate profiles, and track application statuses effortlessly. For candidates, the portal simplifies job application management. Built with ReactJS and NextJS, the frontend ensures responsiveness and interactivity</a:t>
            </a:r>
            <a:endParaRPr/>
          </a:p>
        </p:txBody>
      </p:sp>
      <p:sp>
        <p:nvSpPr>
          <p:cNvPr id="142" name="Google Shape;142;g34fdbf1e6ee_0_1335: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4fdbf1e6ee_0_1342: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Our frontend focuses on delivering a user-friendly experience for both HR teams and candidates. The HR dashboard allows recruiters to post jobs, view candidate profiles, and track applications effortlessly. For candidates, the portal simplifies job application management. Built with ReactJS and NextJS, the frontend ensures responsiveness and interactivity</a:t>
            </a:r>
            <a:endParaRPr/>
          </a:p>
        </p:txBody>
      </p:sp>
      <p:sp>
        <p:nvSpPr>
          <p:cNvPr id="150" name="Google Shape;150;g34fdbf1e6ee_0_1342: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4fdbf1e6ee_0_1485: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Our frontend focuses on delivering a user-friendly experience for both HR teams and candidates. The HR dashboard allows recruiters to post jobs, view candidate profiles, and track applications effortlessly. For candidates, the portal simplifies job application management. Built with ReactJS and NextJS, the frontend ensures responsiveness and interactivity</a:t>
            </a:r>
            <a:endParaRPr/>
          </a:p>
        </p:txBody>
      </p:sp>
      <p:sp>
        <p:nvSpPr>
          <p:cNvPr id="157" name="Google Shape;157;g34fdbf1e6ee_0_1485: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4fdbf1e6ee_0_1348: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Our frontend focuses on delivering a user-friendly experience for both HR teams and candidates. The HR dashboard allows recruiters to post jobs, view candidate profiles, and track application statuses effortlessly. For candidates, the portal simplifies job application management. Built with ReactJS and NextJS, the frontend ensures responsiveness and interactivity</a:t>
            </a:r>
            <a:endParaRPr/>
          </a:p>
        </p:txBody>
      </p:sp>
      <p:sp>
        <p:nvSpPr>
          <p:cNvPr id="164" name="Google Shape;164;g34fdbf1e6ee_0_1348: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4fdbf1e6ee_0_1360: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Our AI prototype is designed to rank candidates by analyzing resumes and job descriptions. As mentioned, our AI ranks candidates using a keyword-based model, but struggles with context. Moving forward, we plan to transition to advanced LLM-based models to achieve greater precision in candidate ranking</a:t>
            </a:r>
            <a:endParaRPr/>
          </a:p>
        </p:txBody>
      </p:sp>
      <p:sp>
        <p:nvSpPr>
          <p:cNvPr id="171" name="Google Shape;171;g34fdbf1e6ee_0_1360: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fdbf1e6ee_0_1367: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For demonstration of ranking system, we have two resumes: from a frontend developer and a fullstack developer both applying for a fullstack position. As you can see, fullstack received higher score than frontend developer. But frontend developer received high score too, because Fullstack is basically combination of Frontend and Backend.</a:t>
            </a:r>
            <a:endParaRPr/>
          </a:p>
        </p:txBody>
      </p:sp>
      <p:sp>
        <p:nvSpPr>
          <p:cNvPr id="179" name="Google Shape;179;g34fdbf1e6ee_0_1367: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4fdbf1e6ee_3_17: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For demonstration of ranking system, we have two resumes: from a frontend developer and a fullstack developer both applying for a fullstack position. As you can see, fullstack received higher score than frontend developer. But frontend developer received high score too, because Fullstack is basically combination of Frontend and Backend.</a:t>
            </a:r>
            <a:endParaRPr/>
          </a:p>
        </p:txBody>
      </p:sp>
      <p:sp>
        <p:nvSpPr>
          <p:cNvPr id="190" name="Google Shape;190;g34fdbf1e6ee_3_17: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5017736bcc_1_0: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Our AI prototype is designed to rank candidates by analyzing resumes and job descriptions. As mentioned, our AI ranks candidates using a keyword-based model, but struggles with context. Moving forward, we plan to transition to advanced LLM-based models to achieve greater precision in candidate ranking</a:t>
            </a:r>
            <a:endParaRPr/>
          </a:p>
        </p:txBody>
      </p:sp>
      <p:sp>
        <p:nvSpPr>
          <p:cNvPr id="197" name="Google Shape;197;g35017736bcc_1_0: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4ff0c07613_5_5: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For demonstration of ranking system, we have two resumes: from a frontend developer and a fullstack developer both applying for a fullstack position. As you can see, fullstack received higher score than frontend developer. But frontend developer received high score too, because Fullstack is basically combination of Frontend and Backend.</a:t>
            </a:r>
            <a:endParaRPr/>
          </a:p>
        </p:txBody>
      </p:sp>
      <p:sp>
        <p:nvSpPr>
          <p:cNvPr id="205" name="Google Shape;205;g34ff0c07613_5_5: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4fdbf1e6ee_0_12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4fdbf1e6ee_0_12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the team: united by a shared goal to improve the hiring process.</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4fdbf1e6ee_0_1377: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One major challenge we faced was the limited accuracy of traditional keyword-based semantic analysis, sometimes ranking irrelevant candidates higher than relevant ones. To address this, we plan to integrate a large language model-based semantic analysis next semester. This shift to advanced NLP techniques will help us better interpret candidate information and significantly improve ranking accuracy</a:t>
            </a:r>
            <a:endParaRPr/>
          </a:p>
        </p:txBody>
      </p:sp>
      <p:sp>
        <p:nvSpPr>
          <p:cNvPr id="211" name="Google Shape;211;g34fdbf1e6ee_0_1377: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4fdbf1e6ee_0_1388: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In conclusion, TalentEngine is designed to make recruitment faster and smarter for HR teams while ensuring fairness and transparency for candidates. By combining cutting-edge AI with thoughtful design, we believe TalentEngine can set a new standard in hiring. Thank you for your time and valuable feedback, which will help us refine and improve as we move forward.</a:t>
            </a:r>
            <a:endParaRPr/>
          </a:p>
        </p:txBody>
      </p:sp>
      <p:sp>
        <p:nvSpPr>
          <p:cNvPr id="217" name="Google Shape;217;g34fdbf1e6ee_0_1388: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4fdbf1e6ee_0_1393: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t/>
            </a:r>
            <a:endParaRPr/>
          </a:p>
        </p:txBody>
      </p:sp>
      <p:sp>
        <p:nvSpPr>
          <p:cNvPr id="223" name="Google Shape;223;g34fdbf1e6ee_0_1393: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4fdbf1e6ee_0_12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4fdbf1e6ee_0_1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starting the project, we looked at what other solutions offered, saw where they fell short—like in automated communication and smart candidate ranking—and used that as an inspiration to build something better.</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34fdbf1e6ee_0_1302: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Recruitment today is often slow and tedious, both for HR managers and candidates. TalentEngine aims to address this by automating key tasks. By leveraging AI and scalable cloud technology, our goal is to save time, improve accuracy, and create a better experience for everyone involved.</a:t>
            </a:r>
            <a:endParaRPr/>
          </a:p>
        </p:txBody>
      </p:sp>
      <p:sp>
        <p:nvSpPr>
          <p:cNvPr id="91" name="Google Shape;91;g34fdbf1e6ee_0_1302: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4fdbf1e6ee_0_1307: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TalentEngine is guided by four main goals. First, we use AI to automate candidate screening and ranking, which reduces manual effort and enhances accuracy. Second, we streamline recruiter-candidate communication. Third, we prioritize scalability and security to ensure reliable performance. And finally, we aim to provide a user-friendly interface for both HR teams and job seekers</a:t>
            </a:r>
            <a:endParaRPr/>
          </a:p>
        </p:txBody>
      </p:sp>
      <p:sp>
        <p:nvSpPr>
          <p:cNvPr id="98" name="Google Shape;98;g34fdbf1e6ee_0_1307: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4fdbf1e6ee_3_0: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Here as it can be seen most of the work was done in parallel, so our workflow was efficient and smooth. The project progress was steady, which gave us an opportunity to maturely develop and roll out the solution in time, while maintaining quality testing and optimization.</a:t>
            </a:r>
            <a:endParaRPr/>
          </a:p>
        </p:txBody>
      </p:sp>
      <p:sp>
        <p:nvSpPr>
          <p:cNvPr id="108" name="Google Shape;108;g34fdbf1e6ee_3_0: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4fdbf1e6ee_0_1312: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This semester, our focus was on building the foundation of TalentEngine. We developed a backend system with core entities like jobs and applications, a basic frontend that allows job postings and candidate management, and an AI prototype for candidate ranking. However, we faced a challenge with our semantic analysis approach. Using traditional keyword-based methods, the AI often struggled to understand the context, leading to less accurate candidate rankings. This realization has shaped our plans for spring</a:t>
            </a:r>
            <a:endParaRPr/>
          </a:p>
        </p:txBody>
      </p:sp>
      <p:sp>
        <p:nvSpPr>
          <p:cNvPr id="114" name="Google Shape;114;g34fdbf1e6ee_0_1312: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4fdbf1e6ee_0_1318: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Let’s take a quick look at what we’ve built so far. The backend allows HR managers to create and manage job postings, as well as to view candidate applications. The frontend provides an interface for these tasks. Our AI prototype ranks candidates based on a job description and resume semantic analysis. While it’s not perfect yet, this demonstration highlights the potential of TalentEngine to simplify and enhance the recruitment process</a:t>
            </a:r>
            <a:endParaRPr/>
          </a:p>
        </p:txBody>
      </p:sp>
      <p:sp>
        <p:nvSpPr>
          <p:cNvPr id="121" name="Google Shape;121;g34fdbf1e6ee_0_1318: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4fdbf1e6ee_0_1323:notes"/>
          <p:cNvSpPr txBox="1"/>
          <p:nvPr>
            <p:ph idx="1" type="body"/>
          </p:nvPr>
        </p:nvSpPr>
        <p:spPr>
          <a:xfrm>
            <a:off x="685797" y="4343387"/>
            <a:ext cx="5486400" cy="4114800"/>
          </a:xfrm>
          <a:prstGeom prst="rect">
            <a:avLst/>
          </a:prstGeom>
          <a:noFill/>
          <a:ln>
            <a:noFill/>
          </a:ln>
        </p:spPr>
        <p:txBody>
          <a:bodyPr anchorCtr="0" anchor="t" bIns="45425" lIns="45425" spcFirstLastPara="1" rIns="45425" wrap="square" tIns="45425">
            <a:noAutofit/>
          </a:bodyPr>
          <a:lstStyle/>
          <a:p>
            <a:pPr indent="0" lvl="0" marL="0" rtl="0" algn="l">
              <a:lnSpc>
                <a:spcPct val="100000"/>
              </a:lnSpc>
              <a:spcBef>
                <a:spcPts val="0"/>
              </a:spcBef>
              <a:spcAft>
                <a:spcPts val="0"/>
              </a:spcAft>
              <a:buSzPts val="1100"/>
              <a:buNone/>
            </a:pPr>
            <a:r>
              <a:rPr lang="en"/>
              <a:t>The backend serves as the foundation of TalentEngine, enabling seamless data management and system operations. We’ve built a robust API that supports job postings, candidate tracking, and application management. Powered by FastAPI and PostgreSQL, this backend ensures scalability and reliability, laying a strong groundwork for our platform</a:t>
            </a:r>
            <a:endParaRPr/>
          </a:p>
        </p:txBody>
      </p:sp>
      <p:sp>
        <p:nvSpPr>
          <p:cNvPr id="127" name="Google Shape;127;g34fdbf1e6ee_0_1323:notes"/>
          <p:cNvSpPr/>
          <p:nvPr>
            <p:ph idx="2" type="sldImg"/>
          </p:nvPr>
        </p:nvSpPr>
        <p:spPr>
          <a:xfrm>
            <a:off x="1143067" y="685799"/>
            <a:ext cx="4572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type="obj">
  <p:cSld name="OBJECT">
    <p:spTree>
      <p:nvGrpSpPr>
        <p:cNvPr id="50" name="Shape 50"/>
        <p:cNvGrpSpPr/>
        <p:nvPr/>
      </p:nvGrpSpPr>
      <p:grpSpPr>
        <a:xfrm>
          <a:off x="0" y="0"/>
          <a:ext cx="0" cy="0"/>
          <a:chOff x="0" y="0"/>
          <a:chExt cx="0" cy="0"/>
        </a:xfrm>
      </p:grpSpPr>
      <p:sp>
        <p:nvSpPr>
          <p:cNvPr id="51" name="Google Shape;51;p13"/>
          <p:cNvSpPr txBox="1"/>
          <p:nvPr>
            <p:ph idx="11" type="ftr"/>
          </p:nvPr>
        </p:nvSpPr>
        <p:spPr>
          <a:xfrm>
            <a:off x="8334966" y="4631135"/>
            <a:ext cx="546000" cy="1500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600"/>
              <a:buNone/>
              <a:defRPr b="0" i="0" sz="900">
                <a:solidFill>
                  <a:schemeClr val="lt1"/>
                </a:solidFill>
                <a:latin typeface="Inter Medium"/>
                <a:ea typeface="Inter Medium"/>
                <a:cs typeface="Inter Medium"/>
                <a:sym typeface="Inter Medium"/>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p:txBody>
      </p:sp>
      <p:sp>
        <p:nvSpPr>
          <p:cNvPr id="52" name="Google Shape;52;p13"/>
          <p:cNvSpPr txBox="1"/>
          <p:nvPr>
            <p:ph idx="10" type="dt"/>
          </p:nvPr>
        </p:nvSpPr>
        <p:spPr>
          <a:xfrm>
            <a:off x="457200" y="4783455"/>
            <a:ext cx="2103000" cy="2571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p:txBody>
      </p:sp>
      <p:sp>
        <p:nvSpPr>
          <p:cNvPr id="53" name="Google Shape;53;p13"/>
          <p:cNvSpPr txBox="1"/>
          <p:nvPr>
            <p:ph idx="12" type="sldNum"/>
          </p:nvPr>
        </p:nvSpPr>
        <p:spPr>
          <a:xfrm>
            <a:off x="6583681" y="4783455"/>
            <a:ext cx="2103000" cy="1230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2">
  <p:cSld name="OBJECT_1">
    <p:spTree>
      <p:nvGrpSpPr>
        <p:cNvPr id="54" name="Shape 54"/>
        <p:cNvGrpSpPr/>
        <p:nvPr/>
      </p:nvGrpSpPr>
      <p:grpSpPr>
        <a:xfrm>
          <a:off x="0" y="0"/>
          <a:ext cx="0" cy="0"/>
          <a:chOff x="0" y="0"/>
          <a:chExt cx="0" cy="0"/>
        </a:xfrm>
      </p:grpSpPr>
      <p:sp>
        <p:nvSpPr>
          <p:cNvPr id="55" name="Google Shape;55;p14"/>
          <p:cNvSpPr txBox="1"/>
          <p:nvPr>
            <p:ph idx="11" type="ftr"/>
          </p:nvPr>
        </p:nvSpPr>
        <p:spPr>
          <a:xfrm>
            <a:off x="3108960" y="4783455"/>
            <a:ext cx="2926200" cy="257100"/>
          </a:xfrm>
          <a:prstGeom prst="rect">
            <a:avLst/>
          </a:prstGeom>
          <a:noFill/>
          <a:ln>
            <a:noFill/>
          </a:ln>
        </p:spPr>
        <p:txBody>
          <a:bodyPr anchorCtr="0" anchor="t" bIns="0" lIns="0" spcFirstLastPara="1" rIns="0" wrap="square" tIns="0">
            <a:spAutoFit/>
          </a:bodyPr>
          <a:lstStyle>
            <a:lvl1pPr lvl="0" algn="ctr">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p:txBody>
      </p:sp>
      <p:sp>
        <p:nvSpPr>
          <p:cNvPr id="56" name="Google Shape;56;p14"/>
          <p:cNvSpPr txBox="1"/>
          <p:nvPr>
            <p:ph idx="10" type="dt"/>
          </p:nvPr>
        </p:nvSpPr>
        <p:spPr>
          <a:xfrm>
            <a:off x="457200" y="4783455"/>
            <a:ext cx="2103000" cy="257100"/>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p:txBody>
      </p:sp>
      <p:sp>
        <p:nvSpPr>
          <p:cNvPr id="57" name="Google Shape;57;p14"/>
          <p:cNvSpPr txBox="1"/>
          <p:nvPr>
            <p:ph idx="12" type="sldNum"/>
          </p:nvPr>
        </p:nvSpPr>
        <p:spPr>
          <a:xfrm>
            <a:off x="6583681" y="4783455"/>
            <a:ext cx="2103000" cy="123000"/>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9.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7.jp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7.jpg"/><Relationship Id="rId4" Type="http://schemas.openxmlformats.org/officeDocument/2006/relationships/image" Target="../media/image22.png"/><Relationship Id="rId5"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7.jpg"/><Relationship Id="rId4" Type="http://schemas.openxmlformats.org/officeDocument/2006/relationships/hyperlink" Target="http://drive.google.com/file/d/1gNwyiQLoftvAENNi58ML4bLc6jkBJBK0/view" TargetMode="External"/><Relationship Id="rId5" Type="http://schemas.openxmlformats.org/officeDocument/2006/relationships/image" Target="../media/image1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7.jpg"/><Relationship Id="rId4" Type="http://schemas.openxmlformats.org/officeDocument/2006/relationships/hyperlink" Target="http://drive.google.com/file/d/18CLAQAj3IyLj3UErwgUWj8wZBYIy5_3U/view" TargetMode="External"/><Relationship Id="rId5" Type="http://schemas.openxmlformats.org/officeDocument/2006/relationships/image" Target="../media/image1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7.jpg"/><Relationship Id="rId4" Type="http://schemas.openxmlformats.org/officeDocument/2006/relationships/hyperlink" Target="http://drive.google.com/file/d/1fIi4dRctddGoTbnkyD0a86Nv_HZ_yOzx/view" TargetMode="External"/><Relationship Id="rId5" Type="http://schemas.openxmlformats.org/officeDocument/2006/relationships/image" Target="../media/image1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7.jp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7.jpg"/><Relationship Id="rId4" Type="http://schemas.openxmlformats.org/officeDocument/2006/relationships/image" Target="../media/image18.png"/><Relationship Id="rId5"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7.jpg"/><Relationship Id="rId4" Type="http://schemas.openxmlformats.org/officeDocument/2006/relationships/hyperlink" Target="http://drive.google.com/file/d/1aCdE-4Pdw9bfeAwq8Fa6x-5MVrAvxPk7/view" TargetMode="External"/><Relationship Id="rId5" Type="http://schemas.openxmlformats.org/officeDocument/2006/relationships/image" Target="../media/image1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7.jpg"/><Relationship Id="rId4" Type="http://schemas.openxmlformats.org/officeDocument/2006/relationships/hyperlink" Target="http://drive.google.com/file/d/14_MHgGX9MPpX_G4jmzcOY_0-fdumWiZv/view" TargetMode="External"/><Relationship Id="rId5" Type="http://schemas.openxmlformats.org/officeDocument/2006/relationships/image" Target="../media/image2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5.jpg"/><Relationship Id="rId5" Type="http://schemas.openxmlformats.org/officeDocument/2006/relationships/image" Target="../media/image25.jpg"/><Relationship Id="rId6" Type="http://schemas.openxmlformats.org/officeDocument/2006/relationships/image" Target="../media/image24.jpg"/><Relationship Id="rId7" Type="http://schemas.openxmlformats.org/officeDocument/2006/relationships/image" Target="../media/image8.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7.jpg"/><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7.jpg"/><Relationship Id="rId4" Type="http://schemas.openxmlformats.org/officeDocument/2006/relationships/image" Target="../media/image1.jpg"/><Relationship Id="rId5" Type="http://schemas.openxmlformats.org/officeDocument/2006/relationships/image" Target="../media/image2.png"/><Relationship Id="rId6" Type="http://schemas.openxmlformats.org/officeDocument/2006/relationships/image" Target="../media/image12.jpg"/><Relationship Id="rId7"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7.jp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7.jp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7.jpg"/><Relationship Id="rId4" Type="http://schemas.openxmlformats.org/officeDocument/2006/relationships/image" Target="../media/image10.gi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61" name="Shape 61"/>
        <p:cNvGrpSpPr/>
        <p:nvPr/>
      </p:nvGrpSpPr>
      <p:grpSpPr>
        <a:xfrm>
          <a:off x="0" y="0"/>
          <a:ext cx="0" cy="0"/>
          <a:chOff x="0" y="0"/>
          <a:chExt cx="0" cy="0"/>
        </a:xfrm>
      </p:grpSpPr>
      <p:sp>
        <p:nvSpPr>
          <p:cNvPr id="62" name="Google Shape;62;p15"/>
          <p:cNvSpPr txBox="1"/>
          <p:nvPr>
            <p:ph idx="11" type="ftr"/>
          </p:nvPr>
        </p:nvSpPr>
        <p:spPr>
          <a:xfrm>
            <a:off x="8334966" y="4631135"/>
            <a:ext cx="546000" cy="142200"/>
          </a:xfrm>
          <a:prstGeom prst="rect">
            <a:avLst/>
          </a:prstGeom>
          <a:noFill/>
          <a:ln>
            <a:noFill/>
          </a:ln>
        </p:spPr>
        <p:txBody>
          <a:bodyPr anchorCtr="0" anchor="t" bIns="0" lIns="0" spcFirstLastPara="1" rIns="0" wrap="square" tIns="3750">
            <a:spAutoFit/>
          </a:bodyPr>
          <a:lstStyle/>
          <a:p>
            <a:pPr indent="0" lvl="0" marL="0" rtl="0" algn="l">
              <a:lnSpc>
                <a:spcPct val="100000"/>
              </a:lnSpc>
              <a:spcBef>
                <a:spcPts val="0"/>
              </a:spcBef>
              <a:spcAft>
                <a:spcPts val="0"/>
              </a:spcAft>
              <a:buSzPts val="600"/>
              <a:buNone/>
            </a:pPr>
            <a:r>
              <a:rPr lang="en"/>
              <a:t>nu.edu.kz</a:t>
            </a:r>
            <a:endParaRPr/>
          </a:p>
        </p:txBody>
      </p:sp>
      <p:sp>
        <p:nvSpPr>
          <p:cNvPr id="63" name="Google Shape;63;p15"/>
          <p:cNvSpPr txBox="1"/>
          <p:nvPr/>
        </p:nvSpPr>
        <p:spPr>
          <a:xfrm>
            <a:off x="453043" y="2444033"/>
            <a:ext cx="6818100" cy="1147200"/>
          </a:xfrm>
          <a:prstGeom prst="rect">
            <a:avLst/>
          </a:prstGeom>
          <a:noFill/>
          <a:ln>
            <a:noFill/>
          </a:ln>
        </p:spPr>
        <p:txBody>
          <a:bodyPr anchorCtr="0" anchor="t" bIns="0" lIns="0" spcFirstLastPara="1" rIns="0" wrap="square" tIns="8075">
            <a:spAutoFit/>
          </a:bodyPr>
          <a:lstStyle/>
          <a:p>
            <a:pPr indent="0" lvl="0" marL="0" marR="0" rtl="0" algn="l">
              <a:lnSpc>
                <a:spcPct val="100000"/>
              </a:lnSpc>
              <a:spcBef>
                <a:spcPts val="0"/>
              </a:spcBef>
              <a:spcAft>
                <a:spcPts val="0"/>
              </a:spcAft>
              <a:buClr>
                <a:srgbClr val="000000"/>
              </a:buClr>
              <a:buSzPts val="7500"/>
              <a:buFont typeface="Arial"/>
              <a:buNone/>
            </a:pPr>
            <a:r>
              <a:rPr lang="en" sz="3700">
                <a:solidFill>
                  <a:srgbClr val="FFFFFF"/>
                </a:solidFill>
                <a:latin typeface="Prata"/>
                <a:ea typeface="Prata"/>
                <a:cs typeface="Prata"/>
                <a:sym typeface="Prata"/>
              </a:rPr>
              <a:t>TalentEngine: AI-Powered Recruitment System</a:t>
            </a:r>
            <a:endParaRPr b="0" i="0" sz="3700" u="none" cap="none" strike="noStrike">
              <a:solidFill>
                <a:srgbClr val="000000"/>
              </a:solidFill>
              <a:latin typeface="Prata"/>
              <a:ea typeface="Prata"/>
              <a:cs typeface="Prata"/>
              <a:sym typeface="Prata"/>
            </a:endParaRPr>
          </a:p>
        </p:txBody>
      </p:sp>
      <p:sp>
        <p:nvSpPr>
          <p:cNvPr id="64" name="Google Shape;64;p15"/>
          <p:cNvSpPr txBox="1"/>
          <p:nvPr/>
        </p:nvSpPr>
        <p:spPr>
          <a:xfrm>
            <a:off x="477700" y="3645375"/>
            <a:ext cx="5313000" cy="406800"/>
          </a:xfrm>
          <a:prstGeom prst="rect">
            <a:avLst/>
          </a:prstGeom>
          <a:noFill/>
          <a:ln>
            <a:noFill/>
          </a:ln>
        </p:spPr>
        <p:txBody>
          <a:bodyPr anchorCtr="0" anchor="t" bIns="0" lIns="0" spcFirstLastPara="1" rIns="0" wrap="square" tIns="6650">
            <a:spAutoFit/>
          </a:bodyPr>
          <a:lstStyle/>
          <a:p>
            <a:pPr indent="0" lvl="0" marL="0" marR="0" rtl="0" algn="l">
              <a:lnSpc>
                <a:spcPct val="100000"/>
              </a:lnSpc>
              <a:spcBef>
                <a:spcPts val="0"/>
              </a:spcBef>
              <a:spcAft>
                <a:spcPts val="0"/>
              </a:spcAft>
              <a:buClr>
                <a:srgbClr val="000000"/>
              </a:buClr>
              <a:buSzPts val="1300"/>
              <a:buFont typeface="Arial"/>
              <a:buNone/>
            </a:pPr>
            <a:r>
              <a:rPr b="1" lang="en" sz="1300">
                <a:solidFill>
                  <a:srgbClr val="FFFFFF"/>
                </a:solidFill>
                <a:latin typeface="Inter"/>
                <a:ea typeface="Inter"/>
                <a:cs typeface="Inter"/>
                <a:sym typeface="Inter"/>
              </a:rPr>
              <a:t>Team members:</a:t>
            </a:r>
            <a:r>
              <a:rPr lang="en" sz="1300">
                <a:solidFill>
                  <a:srgbClr val="FFFFFF"/>
                </a:solidFill>
                <a:latin typeface="Inter Medium"/>
                <a:ea typeface="Inter Medium"/>
                <a:cs typeface="Inter Medium"/>
                <a:sym typeface="Inter Medium"/>
              </a:rPr>
              <a:t> Aimurat Zhetkizgenov, </a:t>
            </a:r>
            <a:r>
              <a:rPr lang="en" sz="1300">
                <a:solidFill>
                  <a:schemeClr val="lt1"/>
                </a:solidFill>
                <a:latin typeface="Inter Medium"/>
                <a:ea typeface="Inter Medium"/>
                <a:cs typeface="Inter Medium"/>
                <a:sym typeface="Inter Medium"/>
              </a:rPr>
              <a:t>Alfiya Lugma, </a:t>
            </a:r>
            <a:r>
              <a:rPr lang="en" sz="1300">
                <a:solidFill>
                  <a:srgbClr val="FFFFFF"/>
                </a:solidFill>
                <a:latin typeface="Inter Medium"/>
                <a:ea typeface="Inter Medium"/>
                <a:cs typeface="Inter Medium"/>
                <a:sym typeface="Inter Medium"/>
              </a:rPr>
              <a:t>Dastan Kozhabayev, </a:t>
            </a:r>
            <a:r>
              <a:rPr lang="en" sz="1300">
                <a:solidFill>
                  <a:schemeClr val="lt1"/>
                </a:solidFill>
                <a:latin typeface="Inter Medium"/>
                <a:ea typeface="Inter Medium"/>
                <a:cs typeface="Inter Medium"/>
                <a:sym typeface="Inter Medium"/>
              </a:rPr>
              <a:t>Dias Sagatov, </a:t>
            </a:r>
            <a:r>
              <a:rPr lang="en" sz="1300">
                <a:solidFill>
                  <a:srgbClr val="FFFFFF"/>
                </a:solidFill>
                <a:latin typeface="Inter Medium"/>
                <a:ea typeface="Inter Medium"/>
                <a:cs typeface="Inter Medium"/>
                <a:sym typeface="Inter Medium"/>
              </a:rPr>
              <a:t>Yerassyl Myrzakhanov</a:t>
            </a:r>
            <a:endParaRPr sz="1300">
              <a:solidFill>
                <a:srgbClr val="FFFFFF"/>
              </a:solidFill>
              <a:latin typeface="Inter Medium"/>
              <a:ea typeface="Inter Medium"/>
              <a:cs typeface="Inter Medium"/>
              <a:sym typeface="Inter Medium"/>
            </a:endParaRPr>
          </a:p>
        </p:txBody>
      </p:sp>
      <p:sp>
        <p:nvSpPr>
          <p:cNvPr id="65" name="Google Shape;65;p15"/>
          <p:cNvSpPr txBox="1"/>
          <p:nvPr/>
        </p:nvSpPr>
        <p:spPr>
          <a:xfrm>
            <a:off x="436838" y="318065"/>
            <a:ext cx="1864200" cy="145800"/>
          </a:xfrm>
          <a:prstGeom prst="rect">
            <a:avLst/>
          </a:prstGeom>
          <a:noFill/>
          <a:ln>
            <a:noFill/>
          </a:ln>
        </p:spPr>
        <p:txBody>
          <a:bodyPr anchorCtr="0" anchor="t" bIns="0" lIns="0" spcFirstLastPara="1" rIns="0" wrap="square" tIns="7225">
            <a:spAutoFit/>
          </a:bodyPr>
          <a:lstStyle/>
          <a:p>
            <a:pPr indent="0" lvl="0" marL="0" marR="0" rtl="0" algn="l">
              <a:lnSpc>
                <a:spcPct val="100000"/>
              </a:lnSpc>
              <a:spcBef>
                <a:spcPts val="0"/>
              </a:spcBef>
              <a:spcAft>
                <a:spcPts val="0"/>
              </a:spcAft>
              <a:buClr>
                <a:srgbClr val="000000"/>
              </a:buClr>
              <a:buSzPts val="900"/>
              <a:buFont typeface="Arial"/>
              <a:buNone/>
            </a:pPr>
            <a:r>
              <a:rPr lang="en" sz="900">
                <a:solidFill>
                  <a:srgbClr val="FFFFFF"/>
                </a:solidFill>
                <a:latin typeface="Inter Medium"/>
                <a:ea typeface="Inter Medium"/>
                <a:cs typeface="Inter Medium"/>
                <a:sym typeface="Inter Medium"/>
              </a:rPr>
              <a:t>CSCI 409 - Senior Project II</a:t>
            </a:r>
            <a:endParaRPr b="0" i="0" sz="900" u="none" cap="none" strike="noStrike">
              <a:solidFill>
                <a:srgbClr val="000000"/>
              </a:solidFill>
              <a:latin typeface="Inter Medium"/>
              <a:ea typeface="Inter Medium"/>
              <a:cs typeface="Inter Medium"/>
              <a:sym typeface="Inter Medium"/>
            </a:endParaRPr>
          </a:p>
        </p:txBody>
      </p:sp>
      <p:sp>
        <p:nvSpPr>
          <p:cNvPr id="66" name="Google Shape;66;p15"/>
          <p:cNvSpPr txBox="1"/>
          <p:nvPr/>
        </p:nvSpPr>
        <p:spPr>
          <a:xfrm>
            <a:off x="499925" y="4150775"/>
            <a:ext cx="5313000" cy="206700"/>
          </a:xfrm>
          <a:prstGeom prst="rect">
            <a:avLst/>
          </a:prstGeom>
          <a:noFill/>
          <a:ln>
            <a:noFill/>
          </a:ln>
        </p:spPr>
        <p:txBody>
          <a:bodyPr anchorCtr="0" anchor="t" bIns="0" lIns="0" spcFirstLastPara="1" rIns="0" wrap="square" tIns="6650">
            <a:spAutoFit/>
          </a:bodyPr>
          <a:lstStyle/>
          <a:p>
            <a:pPr indent="0" lvl="0" marL="0" marR="0" rtl="0" algn="l">
              <a:lnSpc>
                <a:spcPct val="100000"/>
              </a:lnSpc>
              <a:spcBef>
                <a:spcPts val="0"/>
              </a:spcBef>
              <a:spcAft>
                <a:spcPts val="0"/>
              </a:spcAft>
              <a:buClr>
                <a:srgbClr val="000000"/>
              </a:buClr>
              <a:buSzPts val="1300"/>
              <a:buFont typeface="Arial"/>
              <a:buNone/>
            </a:pPr>
            <a:r>
              <a:rPr b="1" lang="en" sz="1300">
                <a:solidFill>
                  <a:srgbClr val="FFFFFF"/>
                </a:solidFill>
                <a:latin typeface="Inter"/>
                <a:ea typeface="Inter"/>
                <a:cs typeface="Inter"/>
                <a:sym typeface="Inter"/>
              </a:rPr>
              <a:t>Project Advisor:</a:t>
            </a:r>
            <a:r>
              <a:rPr lang="en" sz="1300">
                <a:solidFill>
                  <a:srgbClr val="FFFFFF"/>
                </a:solidFill>
                <a:latin typeface="Inter Medium"/>
                <a:ea typeface="Inter Medium"/>
                <a:cs typeface="Inter Medium"/>
                <a:sym typeface="Inter Medium"/>
              </a:rPr>
              <a:t> Prof. Michael Lewis</a:t>
            </a:r>
            <a:endParaRPr sz="1300">
              <a:solidFill>
                <a:srgbClr val="FFFFFF"/>
              </a:solidFill>
              <a:latin typeface="Inter Medium"/>
              <a:ea typeface="Inter Medium"/>
              <a:cs typeface="Inter Medium"/>
              <a:sym typeface="Inter Medium"/>
            </a:endParaRPr>
          </a:p>
        </p:txBody>
      </p:sp>
      <p:sp>
        <p:nvSpPr>
          <p:cNvPr id="67" name="Google Shape;67;p15"/>
          <p:cNvSpPr txBox="1"/>
          <p:nvPr/>
        </p:nvSpPr>
        <p:spPr>
          <a:xfrm>
            <a:off x="436838" y="532740"/>
            <a:ext cx="1864200" cy="145800"/>
          </a:xfrm>
          <a:prstGeom prst="rect">
            <a:avLst/>
          </a:prstGeom>
          <a:noFill/>
          <a:ln>
            <a:noFill/>
          </a:ln>
        </p:spPr>
        <p:txBody>
          <a:bodyPr anchorCtr="0" anchor="t" bIns="0" lIns="0" spcFirstLastPara="1" rIns="0" wrap="square" tIns="7225">
            <a:spAutoFit/>
          </a:bodyPr>
          <a:lstStyle/>
          <a:p>
            <a:pPr indent="0" lvl="0" marL="0" marR="0" rtl="0" algn="l">
              <a:lnSpc>
                <a:spcPct val="100000"/>
              </a:lnSpc>
              <a:spcBef>
                <a:spcPts val="0"/>
              </a:spcBef>
              <a:spcAft>
                <a:spcPts val="0"/>
              </a:spcAft>
              <a:buClr>
                <a:srgbClr val="000000"/>
              </a:buClr>
              <a:buSzPts val="900"/>
              <a:buFont typeface="Arial"/>
              <a:buNone/>
            </a:pPr>
            <a:r>
              <a:rPr lang="en" sz="900">
                <a:solidFill>
                  <a:srgbClr val="FFFFFF"/>
                </a:solidFill>
                <a:latin typeface="Inter Medium"/>
                <a:ea typeface="Inter Medium"/>
                <a:cs typeface="Inter Medium"/>
                <a:sym typeface="Inter Medium"/>
              </a:rPr>
              <a:t>24 April 2025</a:t>
            </a:r>
            <a:endParaRPr b="0" i="0" sz="900" u="none" cap="none" strike="noStrike">
              <a:solidFill>
                <a:srgbClr val="000000"/>
              </a:solidFill>
              <a:latin typeface="Inter Medium"/>
              <a:ea typeface="Inter Medium"/>
              <a:cs typeface="Inter Medium"/>
              <a:sym typeface="Inter Medium"/>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35" name="Shape 135"/>
        <p:cNvGrpSpPr/>
        <p:nvPr/>
      </p:nvGrpSpPr>
      <p:grpSpPr>
        <a:xfrm>
          <a:off x="0" y="0"/>
          <a:ext cx="0" cy="0"/>
          <a:chOff x="0" y="0"/>
          <a:chExt cx="0" cy="0"/>
        </a:xfrm>
      </p:grpSpPr>
      <p:sp>
        <p:nvSpPr>
          <p:cNvPr id="136" name="Google Shape;136;p24"/>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Database Schema</a:t>
            </a:r>
            <a:endParaRPr b="0" i="0" sz="1300" u="none" cap="none" strike="noStrike">
              <a:solidFill>
                <a:srgbClr val="000000"/>
              </a:solidFill>
              <a:latin typeface="Inter Medium"/>
              <a:ea typeface="Inter Medium"/>
              <a:cs typeface="Inter Medium"/>
              <a:sym typeface="Inter Medium"/>
            </a:endParaRPr>
          </a:p>
        </p:txBody>
      </p:sp>
      <p:sp>
        <p:nvSpPr>
          <p:cNvPr id="137" name="Google Shape;137;p24"/>
          <p:cNvSpPr txBox="1"/>
          <p:nvPr/>
        </p:nvSpPr>
        <p:spPr>
          <a:xfrm>
            <a:off x="450900" y="922469"/>
            <a:ext cx="7365600" cy="468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a:latin typeface="Inter"/>
                <a:ea typeface="Inter"/>
                <a:cs typeface="Inter"/>
                <a:sym typeface="Inter"/>
              </a:rPr>
              <a:t>Database schema for Authentication, Application and Vacancy posting systems.</a:t>
            </a:r>
            <a:endParaRPr>
              <a:latin typeface="Inter"/>
              <a:ea typeface="Inter"/>
              <a:cs typeface="Inter"/>
              <a:sym typeface="Inter"/>
            </a:endParaRPr>
          </a:p>
        </p:txBody>
      </p:sp>
      <p:pic>
        <p:nvPicPr>
          <p:cNvPr id="138" name="Google Shape;138;p24"/>
          <p:cNvPicPr preferRelativeResize="0"/>
          <p:nvPr/>
        </p:nvPicPr>
        <p:blipFill>
          <a:blip r:embed="rId4">
            <a:alphaModFix/>
          </a:blip>
          <a:stretch>
            <a:fillRect/>
          </a:stretch>
        </p:blipFill>
        <p:spPr>
          <a:xfrm>
            <a:off x="1959850" y="1390775"/>
            <a:ext cx="5224300" cy="3581924"/>
          </a:xfrm>
          <a:prstGeom prst="rect">
            <a:avLst/>
          </a:prstGeom>
          <a:noFill/>
          <a:ln>
            <a:noFill/>
          </a:ln>
        </p:spPr>
      </p:pic>
      <p:sp>
        <p:nvSpPr>
          <p:cNvPr id="139" name="Google Shape;139;p24"/>
          <p:cNvSpPr txBox="1"/>
          <p:nvPr/>
        </p:nvSpPr>
        <p:spPr>
          <a:xfrm>
            <a:off x="450900" y="2789325"/>
            <a:ext cx="1656600" cy="142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a:latin typeface="Inter"/>
                <a:ea typeface="Inter"/>
                <a:cs typeface="Inter"/>
                <a:sym typeface="Inter"/>
              </a:rPr>
              <a:t>Database was populated using data from </a:t>
            </a:r>
            <a:r>
              <a:rPr b="1" lang="en">
                <a:latin typeface="Inter"/>
                <a:ea typeface="Inter"/>
                <a:cs typeface="Inter"/>
                <a:sym typeface="Inter"/>
              </a:rPr>
              <a:t>kaggle.com</a:t>
            </a:r>
            <a:endParaRPr b="1">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43" name="Shape 143"/>
        <p:cNvGrpSpPr/>
        <p:nvPr/>
      </p:nvGrpSpPr>
      <p:grpSpPr>
        <a:xfrm>
          <a:off x="0" y="0"/>
          <a:ext cx="0" cy="0"/>
          <a:chOff x="0" y="0"/>
          <a:chExt cx="0" cy="0"/>
        </a:xfrm>
      </p:grpSpPr>
      <p:sp>
        <p:nvSpPr>
          <p:cNvPr id="144" name="Google Shape;144;p25"/>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Frontend Demonstration</a:t>
            </a:r>
            <a:endParaRPr b="0" i="0" sz="1300" u="none" cap="none" strike="noStrike">
              <a:solidFill>
                <a:srgbClr val="000000"/>
              </a:solidFill>
              <a:latin typeface="Inter Medium"/>
              <a:ea typeface="Inter Medium"/>
              <a:cs typeface="Inter Medium"/>
              <a:sym typeface="Inter Medium"/>
            </a:endParaRPr>
          </a:p>
        </p:txBody>
      </p:sp>
      <p:sp>
        <p:nvSpPr>
          <p:cNvPr id="145" name="Google Shape;145;p25"/>
          <p:cNvSpPr txBox="1"/>
          <p:nvPr/>
        </p:nvSpPr>
        <p:spPr>
          <a:xfrm>
            <a:off x="450900" y="1115175"/>
            <a:ext cx="3865800" cy="2878200"/>
          </a:xfrm>
          <a:prstGeom prst="rect">
            <a:avLst/>
          </a:prstGeom>
          <a:noFill/>
          <a:ln>
            <a:noFill/>
          </a:ln>
        </p:spPr>
        <p:txBody>
          <a:bodyPr anchorCtr="0" anchor="t" bIns="91425" lIns="91425" spcFirstLastPara="1" rIns="91425" wrap="square" tIns="91425">
            <a:noAutofit/>
          </a:bodyPr>
          <a:lstStyle/>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Intuitive interface for HR teams to post jobs and track candidates.</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Candidate portal for managing applications.</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Built with React JS and </a:t>
            </a:r>
            <a:r>
              <a:rPr lang="en" sz="1300">
                <a:latin typeface="Inter"/>
                <a:ea typeface="Inter"/>
                <a:cs typeface="Inter"/>
                <a:sym typeface="Inter"/>
              </a:rPr>
              <a:t>Next JS</a:t>
            </a:r>
            <a:r>
              <a:rPr lang="en" sz="1300">
                <a:latin typeface="Inter"/>
                <a:ea typeface="Inter"/>
                <a:cs typeface="Inter"/>
                <a:sym typeface="Inter"/>
              </a:rPr>
              <a:t> for responsive and dynamic user experiences.</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Candidate ranking visualization</a:t>
            </a:r>
            <a:endParaRPr sz="1300">
              <a:latin typeface="Inter"/>
              <a:ea typeface="Inter"/>
              <a:cs typeface="Inter"/>
              <a:sym typeface="Inter"/>
            </a:endParaRPr>
          </a:p>
        </p:txBody>
      </p:sp>
      <p:pic>
        <p:nvPicPr>
          <p:cNvPr id="146" name="Google Shape;146;p25"/>
          <p:cNvPicPr preferRelativeResize="0"/>
          <p:nvPr/>
        </p:nvPicPr>
        <p:blipFill>
          <a:blip r:embed="rId4">
            <a:alphaModFix/>
          </a:blip>
          <a:stretch>
            <a:fillRect/>
          </a:stretch>
        </p:blipFill>
        <p:spPr>
          <a:xfrm>
            <a:off x="4163575" y="2605175"/>
            <a:ext cx="3800202" cy="2011449"/>
          </a:xfrm>
          <a:prstGeom prst="rect">
            <a:avLst/>
          </a:prstGeom>
          <a:noFill/>
          <a:ln>
            <a:noFill/>
          </a:ln>
        </p:spPr>
      </p:pic>
      <p:pic>
        <p:nvPicPr>
          <p:cNvPr id="147" name="Google Shape;147;p25"/>
          <p:cNvPicPr preferRelativeResize="0"/>
          <p:nvPr/>
        </p:nvPicPr>
        <p:blipFill>
          <a:blip r:embed="rId5">
            <a:alphaModFix/>
          </a:blip>
          <a:stretch>
            <a:fillRect/>
          </a:stretch>
        </p:blipFill>
        <p:spPr>
          <a:xfrm>
            <a:off x="4961100" y="531050"/>
            <a:ext cx="3669427" cy="19422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51" name="Shape 151"/>
        <p:cNvGrpSpPr/>
        <p:nvPr/>
      </p:nvGrpSpPr>
      <p:grpSpPr>
        <a:xfrm>
          <a:off x="0" y="0"/>
          <a:ext cx="0" cy="0"/>
          <a:chOff x="0" y="0"/>
          <a:chExt cx="0" cy="0"/>
        </a:xfrm>
      </p:grpSpPr>
      <p:sp>
        <p:nvSpPr>
          <p:cNvPr id="152" name="Google Shape;152;p26"/>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Candidate view</a:t>
            </a:r>
            <a:endParaRPr sz="2600">
              <a:solidFill>
                <a:schemeClr val="dk2"/>
              </a:solidFill>
              <a:latin typeface="Prata"/>
              <a:ea typeface="Prata"/>
              <a:cs typeface="Prata"/>
              <a:sym typeface="Prata"/>
            </a:endParaRPr>
          </a:p>
        </p:txBody>
      </p:sp>
      <p:sp>
        <p:nvSpPr>
          <p:cNvPr id="153" name="Google Shape;153;p26"/>
          <p:cNvSpPr txBox="1"/>
          <p:nvPr/>
        </p:nvSpPr>
        <p:spPr>
          <a:xfrm>
            <a:off x="450900" y="1115175"/>
            <a:ext cx="2180100" cy="2878200"/>
          </a:xfrm>
          <a:prstGeom prst="rect">
            <a:avLst/>
          </a:prstGeom>
          <a:noFill/>
          <a:ln>
            <a:noFill/>
          </a:ln>
        </p:spPr>
        <p:txBody>
          <a:bodyPr anchorCtr="0" anchor="t" bIns="91425" lIns="91425" spcFirstLastPara="1" rIns="91425" wrap="square" tIns="91425">
            <a:noAutofit/>
          </a:bodyPr>
          <a:lstStyle/>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See vacancies</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Sort, search</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See own applications and statuses</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Take Interviews</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Change profile details</a:t>
            </a:r>
            <a:endParaRPr sz="1300">
              <a:latin typeface="Inter"/>
              <a:ea typeface="Inter"/>
              <a:cs typeface="Inter"/>
              <a:sym typeface="Inter"/>
            </a:endParaRPr>
          </a:p>
        </p:txBody>
      </p:sp>
      <p:pic>
        <p:nvPicPr>
          <p:cNvPr id="154" name="Google Shape;154;p26" title="1clip.mp4">
            <a:hlinkClick r:id="rId4"/>
          </p:cNvPr>
          <p:cNvPicPr preferRelativeResize="0"/>
          <p:nvPr/>
        </p:nvPicPr>
        <p:blipFill>
          <a:blip r:embed="rId5">
            <a:alphaModFix/>
          </a:blip>
          <a:stretch>
            <a:fillRect/>
          </a:stretch>
        </p:blipFill>
        <p:spPr>
          <a:xfrm>
            <a:off x="2631000" y="1080375"/>
            <a:ext cx="6208200" cy="3492113"/>
          </a:xfrm>
          <a:prstGeom prst="rect">
            <a:avLst/>
          </a:prstGeom>
          <a:noFill/>
          <a:ln>
            <a:noFill/>
          </a:ln>
          <a:effectLst>
            <a:outerShdw blurRad="57150" rotWithShape="0" algn="bl" dir="5400000" dist="19050">
              <a:srgbClr val="000000">
                <a:alpha val="50000"/>
              </a:srgbClr>
            </a:outerShdw>
          </a:effectLst>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58" name="Shape 158"/>
        <p:cNvGrpSpPr/>
        <p:nvPr/>
      </p:nvGrpSpPr>
      <p:grpSpPr>
        <a:xfrm>
          <a:off x="0" y="0"/>
          <a:ext cx="0" cy="0"/>
          <a:chOff x="0" y="0"/>
          <a:chExt cx="0" cy="0"/>
        </a:xfrm>
      </p:grpSpPr>
      <p:sp>
        <p:nvSpPr>
          <p:cNvPr id="159" name="Google Shape;159;p27"/>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Interview </a:t>
            </a:r>
            <a:r>
              <a:rPr lang="en" sz="2600">
                <a:solidFill>
                  <a:schemeClr val="dk2"/>
                </a:solidFill>
                <a:latin typeface="Prata"/>
                <a:ea typeface="Prata"/>
                <a:cs typeface="Prata"/>
                <a:sym typeface="Prata"/>
              </a:rPr>
              <a:t>Completion</a:t>
            </a:r>
            <a:endParaRPr sz="2600">
              <a:solidFill>
                <a:schemeClr val="dk2"/>
              </a:solidFill>
              <a:latin typeface="Prata"/>
              <a:ea typeface="Prata"/>
              <a:cs typeface="Prata"/>
              <a:sym typeface="Prata"/>
            </a:endParaRPr>
          </a:p>
        </p:txBody>
      </p:sp>
      <p:sp>
        <p:nvSpPr>
          <p:cNvPr id="160" name="Google Shape;160;p27"/>
          <p:cNvSpPr txBox="1"/>
          <p:nvPr/>
        </p:nvSpPr>
        <p:spPr>
          <a:xfrm>
            <a:off x="450900" y="1014150"/>
            <a:ext cx="2715900" cy="2878200"/>
          </a:xfrm>
          <a:prstGeom prst="rect">
            <a:avLst/>
          </a:prstGeom>
          <a:noFill/>
          <a:ln>
            <a:noFill/>
          </a:ln>
        </p:spPr>
        <p:txBody>
          <a:bodyPr anchorCtr="0" anchor="t" bIns="91425" lIns="91425" spcFirstLastPara="1" rIns="91425" wrap="square" tIns="91425">
            <a:noAutofit/>
          </a:bodyPr>
          <a:lstStyle/>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Complete</a:t>
            </a:r>
            <a:r>
              <a:rPr lang="en" sz="1300">
                <a:latin typeface="Inter"/>
                <a:ea typeface="Inter"/>
                <a:cs typeface="Inter"/>
                <a:sym typeface="Inter"/>
              </a:rPr>
              <a:t> written interview questions</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Complete audio/video interview questions</a:t>
            </a:r>
            <a:endParaRPr sz="1300">
              <a:latin typeface="Inter"/>
              <a:ea typeface="Inter"/>
              <a:cs typeface="Inter"/>
              <a:sym typeface="Inter"/>
            </a:endParaRPr>
          </a:p>
        </p:txBody>
      </p:sp>
      <p:pic>
        <p:nvPicPr>
          <p:cNvPr id="161" name="Google Shape;161;p27" title="IMG_1206 (2).MOV">
            <a:hlinkClick r:id="rId4"/>
          </p:cNvPr>
          <p:cNvPicPr preferRelativeResize="0"/>
          <p:nvPr/>
        </p:nvPicPr>
        <p:blipFill>
          <a:blip r:embed="rId5">
            <a:alphaModFix/>
          </a:blip>
          <a:stretch>
            <a:fillRect/>
          </a:stretch>
        </p:blipFill>
        <p:spPr>
          <a:xfrm>
            <a:off x="3319200" y="1014150"/>
            <a:ext cx="5672402" cy="320385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1000"/>
                                        <p:tgtEl>
                                          <p:spTgt spid="1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65" name="Shape 165"/>
        <p:cNvGrpSpPr/>
        <p:nvPr/>
      </p:nvGrpSpPr>
      <p:grpSpPr>
        <a:xfrm>
          <a:off x="0" y="0"/>
          <a:ext cx="0" cy="0"/>
          <a:chOff x="0" y="0"/>
          <a:chExt cx="0" cy="0"/>
        </a:xfrm>
      </p:grpSpPr>
      <p:sp>
        <p:nvSpPr>
          <p:cNvPr id="166" name="Google Shape;166;p28"/>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HR view </a:t>
            </a:r>
            <a:endParaRPr sz="2600">
              <a:solidFill>
                <a:schemeClr val="dk2"/>
              </a:solidFill>
              <a:latin typeface="Prata"/>
              <a:ea typeface="Prata"/>
              <a:cs typeface="Prata"/>
              <a:sym typeface="Prata"/>
            </a:endParaRPr>
          </a:p>
        </p:txBody>
      </p:sp>
      <p:sp>
        <p:nvSpPr>
          <p:cNvPr id="167" name="Google Shape;167;p28"/>
          <p:cNvSpPr txBox="1"/>
          <p:nvPr/>
        </p:nvSpPr>
        <p:spPr>
          <a:xfrm>
            <a:off x="450900" y="1115175"/>
            <a:ext cx="2715900" cy="2878200"/>
          </a:xfrm>
          <a:prstGeom prst="rect">
            <a:avLst/>
          </a:prstGeom>
          <a:noFill/>
          <a:ln>
            <a:noFill/>
          </a:ln>
        </p:spPr>
        <p:txBody>
          <a:bodyPr anchorCtr="0" anchor="t" bIns="91425" lIns="91425" spcFirstLastPara="1" rIns="91425" wrap="square" tIns="91425">
            <a:noAutofit/>
          </a:bodyPr>
          <a:lstStyle/>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Vacancy management</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Application management</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Creating interviews</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Ranking and full report</a:t>
            </a:r>
            <a:endParaRPr sz="1300">
              <a:latin typeface="Inter"/>
              <a:ea typeface="Inter"/>
              <a:cs typeface="Inter"/>
              <a:sym typeface="Inter"/>
            </a:endParaRPr>
          </a:p>
        </p:txBody>
      </p:sp>
      <p:pic>
        <p:nvPicPr>
          <p:cNvPr id="168" name="Google Shape;168;p28" title="Видео без названия — сделано в Clipchamp (10).mp4">
            <a:hlinkClick r:id="rId4"/>
          </p:cNvPr>
          <p:cNvPicPr preferRelativeResize="0"/>
          <p:nvPr/>
        </p:nvPicPr>
        <p:blipFill>
          <a:blip r:embed="rId5">
            <a:alphaModFix/>
          </a:blip>
          <a:stretch>
            <a:fillRect/>
          </a:stretch>
        </p:blipFill>
        <p:spPr>
          <a:xfrm>
            <a:off x="3166800" y="1115175"/>
            <a:ext cx="5672400" cy="31907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68"/>
                                        </p:tgtEl>
                                        <p:attrNameLst>
                                          <p:attrName>style.visibility</p:attrName>
                                        </p:attrNameLst>
                                      </p:cBhvr>
                                      <p:to>
                                        <p:strVal val="visible"/>
                                      </p:to>
                                    </p:set>
                                    <p:animEffect filter="fade" transition="in">
                                      <p:cBhvr>
                                        <p:cTn dur="1000"/>
                                        <p:tgtEl>
                                          <p:spTgt spid="1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8"/>
                                        </p:tgtEl>
                                        <p:attrNameLst>
                                          <p:attrName>style.visibility</p:attrName>
                                        </p:attrNameLst>
                                      </p:cBhvr>
                                      <p:to>
                                        <p:strVal val="visible"/>
                                      </p:to>
                                    </p:set>
                                    <p:animEffect filter="fade" transition="in">
                                      <p:cBhvr>
                                        <p:cTn dur="1000"/>
                                        <p:tgtEl>
                                          <p:spTgt spid="1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72" name="Shape 172"/>
        <p:cNvGrpSpPr/>
        <p:nvPr/>
      </p:nvGrpSpPr>
      <p:grpSpPr>
        <a:xfrm>
          <a:off x="0" y="0"/>
          <a:ext cx="0" cy="0"/>
          <a:chOff x="0" y="0"/>
          <a:chExt cx="0" cy="0"/>
        </a:xfrm>
      </p:grpSpPr>
      <p:sp>
        <p:nvSpPr>
          <p:cNvPr id="173" name="Google Shape;173;p29"/>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AI Model Demonstration</a:t>
            </a:r>
            <a:endParaRPr b="0" i="0" sz="1300" u="none" cap="none" strike="noStrike">
              <a:solidFill>
                <a:srgbClr val="000000"/>
              </a:solidFill>
              <a:latin typeface="Inter Medium"/>
              <a:ea typeface="Inter Medium"/>
              <a:cs typeface="Inter Medium"/>
              <a:sym typeface="Inter Medium"/>
            </a:endParaRPr>
          </a:p>
        </p:txBody>
      </p:sp>
      <p:sp>
        <p:nvSpPr>
          <p:cNvPr id="174" name="Google Shape;174;p29"/>
          <p:cNvSpPr txBox="1"/>
          <p:nvPr/>
        </p:nvSpPr>
        <p:spPr>
          <a:xfrm>
            <a:off x="450900" y="1115175"/>
            <a:ext cx="3865800" cy="28782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sz="1300">
                <a:latin typeface="Inter"/>
                <a:ea typeface="Inter"/>
                <a:cs typeface="Inter"/>
                <a:sym typeface="Inter"/>
              </a:rPr>
              <a:t>First-stage:</a:t>
            </a:r>
            <a:endParaRPr b="1"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Embeddings based (SBERT model)</a:t>
            </a:r>
            <a:r>
              <a:rPr lang="en" sz="1300">
                <a:latin typeface="Inter"/>
                <a:ea typeface="Inter"/>
                <a:cs typeface="Inter"/>
                <a:sym typeface="Inter"/>
              </a:rPr>
              <a:t> AI prototype for </a:t>
            </a:r>
            <a:r>
              <a:rPr lang="en" sz="1300">
                <a:latin typeface="Inter SemiBold"/>
                <a:ea typeface="Inter SemiBold"/>
                <a:cs typeface="Inter SemiBold"/>
                <a:sym typeface="Inter SemiBold"/>
              </a:rPr>
              <a:t>ranking candidates using semantic analysis</a:t>
            </a:r>
            <a:r>
              <a:rPr lang="en" sz="1300">
                <a:latin typeface="Inter"/>
                <a:ea typeface="Inter"/>
                <a:cs typeface="Inter"/>
                <a:sym typeface="Inter"/>
              </a:rPr>
              <a:t>.</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Challenges faced with </a:t>
            </a:r>
            <a:r>
              <a:rPr lang="en" sz="1300">
                <a:latin typeface="Inter SemiBold"/>
                <a:ea typeface="Inter SemiBold"/>
                <a:cs typeface="Inter SemiBold"/>
                <a:sym typeface="Inter SemiBold"/>
              </a:rPr>
              <a:t>keyword-based analysis</a:t>
            </a:r>
            <a:r>
              <a:rPr lang="en" sz="1300">
                <a:latin typeface="Inter"/>
                <a:ea typeface="Inter"/>
                <a:cs typeface="Inter"/>
                <a:sym typeface="Inter"/>
              </a:rPr>
              <a:t> and its </a:t>
            </a:r>
            <a:r>
              <a:rPr lang="en" sz="1300">
                <a:latin typeface="Inter SemiBold"/>
                <a:ea typeface="Inter SemiBold"/>
                <a:cs typeface="Inter SemiBold"/>
                <a:sym typeface="Inter SemiBold"/>
              </a:rPr>
              <a:t>lack of contextual understanding</a:t>
            </a:r>
            <a:r>
              <a:rPr lang="en" sz="1300">
                <a:latin typeface="Inter"/>
                <a:ea typeface="Inter"/>
                <a:cs typeface="Inter"/>
                <a:sym typeface="Inter"/>
              </a:rPr>
              <a:t>.</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SemiBold"/>
                <a:ea typeface="Inter SemiBold"/>
                <a:cs typeface="Inter SemiBold"/>
                <a:sym typeface="Inter SemiBold"/>
              </a:rPr>
              <a:t>Proposed solution</a:t>
            </a:r>
            <a:r>
              <a:rPr lang="en" sz="1300">
                <a:latin typeface="Inter"/>
                <a:ea typeface="Inter"/>
                <a:cs typeface="Inter"/>
                <a:sym typeface="Inter"/>
              </a:rPr>
              <a:t>: Apply LLMs for better context.</a:t>
            </a:r>
            <a:endParaRPr sz="1300">
              <a:latin typeface="Inter"/>
              <a:ea typeface="Inter"/>
              <a:cs typeface="Inter"/>
              <a:sym typeface="Inter"/>
            </a:endParaRPr>
          </a:p>
        </p:txBody>
      </p:sp>
      <p:pic>
        <p:nvPicPr>
          <p:cNvPr id="175" name="Google Shape;175;p29"/>
          <p:cNvPicPr preferRelativeResize="0"/>
          <p:nvPr/>
        </p:nvPicPr>
        <p:blipFill>
          <a:blip r:embed="rId4">
            <a:alphaModFix/>
          </a:blip>
          <a:stretch>
            <a:fillRect/>
          </a:stretch>
        </p:blipFill>
        <p:spPr>
          <a:xfrm>
            <a:off x="4469100" y="861750"/>
            <a:ext cx="4522501" cy="2433771"/>
          </a:xfrm>
          <a:prstGeom prst="rect">
            <a:avLst/>
          </a:prstGeom>
          <a:noFill/>
          <a:ln>
            <a:noFill/>
          </a:ln>
        </p:spPr>
      </p:pic>
      <p:sp>
        <p:nvSpPr>
          <p:cNvPr id="176" name="Google Shape;176;p29"/>
          <p:cNvSpPr txBox="1"/>
          <p:nvPr/>
        </p:nvSpPr>
        <p:spPr>
          <a:xfrm>
            <a:off x="4621500" y="3295525"/>
            <a:ext cx="4522500" cy="80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900">
                <a:latin typeface="Calibri"/>
                <a:ea typeface="Calibri"/>
                <a:cs typeface="Calibri"/>
                <a:sym typeface="Calibri"/>
              </a:rPr>
              <a:t>Result in JSON file: sorted keywords in descending order and extracted keywords</a:t>
            </a:r>
            <a:endParaRPr sz="1900">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80" name="Shape 180"/>
        <p:cNvGrpSpPr/>
        <p:nvPr/>
      </p:nvGrpSpPr>
      <p:grpSpPr>
        <a:xfrm>
          <a:off x="0" y="0"/>
          <a:ext cx="0" cy="0"/>
          <a:chOff x="0" y="0"/>
          <a:chExt cx="0" cy="0"/>
        </a:xfrm>
      </p:grpSpPr>
      <p:sp>
        <p:nvSpPr>
          <p:cNvPr id="181" name="Google Shape;181;p30"/>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Embeddings based </a:t>
            </a:r>
            <a:r>
              <a:rPr lang="en" sz="2600">
                <a:solidFill>
                  <a:schemeClr val="dk2"/>
                </a:solidFill>
                <a:latin typeface="Prata"/>
                <a:ea typeface="Prata"/>
                <a:cs typeface="Prata"/>
                <a:sym typeface="Prata"/>
              </a:rPr>
              <a:t>Ranking system</a:t>
            </a:r>
            <a:endParaRPr b="0" i="0" sz="1300" u="none" cap="none" strike="noStrike">
              <a:solidFill>
                <a:srgbClr val="000000"/>
              </a:solidFill>
              <a:latin typeface="Inter Medium"/>
              <a:ea typeface="Inter Medium"/>
              <a:cs typeface="Inter Medium"/>
              <a:sym typeface="Inter Medium"/>
            </a:endParaRPr>
          </a:p>
        </p:txBody>
      </p:sp>
      <p:sp>
        <p:nvSpPr>
          <p:cNvPr id="182" name="Google Shape;182;p30"/>
          <p:cNvSpPr txBox="1"/>
          <p:nvPr/>
        </p:nvSpPr>
        <p:spPr>
          <a:xfrm>
            <a:off x="450900" y="1091050"/>
            <a:ext cx="7862400" cy="3948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300">
                <a:latin typeface="Inter"/>
                <a:ea typeface="Inter"/>
                <a:cs typeface="Inter"/>
                <a:sym typeface="Inter"/>
              </a:rPr>
              <a:t>For “Full-stack position” vacancy:</a:t>
            </a:r>
            <a:endParaRPr sz="1300">
              <a:latin typeface="Inter"/>
              <a:ea typeface="Inter"/>
              <a:cs typeface="Inter"/>
              <a:sym typeface="Inter"/>
            </a:endParaRPr>
          </a:p>
        </p:txBody>
      </p:sp>
      <p:pic>
        <p:nvPicPr>
          <p:cNvPr id="183" name="Google Shape;183;p30"/>
          <p:cNvPicPr preferRelativeResize="0"/>
          <p:nvPr/>
        </p:nvPicPr>
        <p:blipFill>
          <a:blip r:embed="rId4">
            <a:alphaModFix/>
          </a:blip>
          <a:stretch>
            <a:fillRect/>
          </a:stretch>
        </p:blipFill>
        <p:spPr>
          <a:xfrm>
            <a:off x="367521" y="1778421"/>
            <a:ext cx="4047050" cy="1097850"/>
          </a:xfrm>
          <a:prstGeom prst="rect">
            <a:avLst/>
          </a:prstGeom>
          <a:noFill/>
          <a:ln>
            <a:noFill/>
          </a:ln>
        </p:spPr>
      </p:pic>
      <p:sp>
        <p:nvSpPr>
          <p:cNvPr id="184" name="Google Shape;184;p30"/>
          <p:cNvSpPr txBox="1"/>
          <p:nvPr/>
        </p:nvSpPr>
        <p:spPr>
          <a:xfrm>
            <a:off x="654800" y="2966025"/>
            <a:ext cx="34725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Inter"/>
                <a:ea typeface="Inter"/>
                <a:cs typeface="Inter"/>
                <a:sym typeface="Inter"/>
              </a:rPr>
              <a:t>Frontend developer for “Fullstack” vacancy</a:t>
            </a:r>
            <a:endParaRPr sz="1000">
              <a:latin typeface="Inter"/>
              <a:ea typeface="Inter"/>
              <a:cs typeface="Inter"/>
              <a:sym typeface="Inter"/>
            </a:endParaRPr>
          </a:p>
        </p:txBody>
      </p:sp>
      <p:sp>
        <p:nvSpPr>
          <p:cNvPr id="185" name="Google Shape;185;p30"/>
          <p:cNvSpPr txBox="1"/>
          <p:nvPr/>
        </p:nvSpPr>
        <p:spPr>
          <a:xfrm>
            <a:off x="4980950" y="2966025"/>
            <a:ext cx="34725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Inter"/>
                <a:ea typeface="Inter"/>
                <a:cs typeface="Inter"/>
                <a:sym typeface="Inter"/>
              </a:rPr>
              <a:t>Full-stack developer for “Fullstack” vacancy</a:t>
            </a:r>
            <a:endParaRPr sz="1000">
              <a:latin typeface="Inter"/>
              <a:ea typeface="Inter"/>
              <a:cs typeface="Inter"/>
              <a:sym typeface="Inter"/>
            </a:endParaRPr>
          </a:p>
        </p:txBody>
      </p:sp>
      <p:pic>
        <p:nvPicPr>
          <p:cNvPr id="186" name="Google Shape;186;p30"/>
          <p:cNvPicPr preferRelativeResize="0"/>
          <p:nvPr/>
        </p:nvPicPr>
        <p:blipFill>
          <a:blip r:embed="rId5">
            <a:alphaModFix/>
          </a:blip>
          <a:stretch>
            <a:fillRect/>
          </a:stretch>
        </p:blipFill>
        <p:spPr>
          <a:xfrm>
            <a:off x="4657887" y="1778425"/>
            <a:ext cx="4118611" cy="1097850"/>
          </a:xfrm>
          <a:prstGeom prst="rect">
            <a:avLst/>
          </a:prstGeom>
          <a:noFill/>
          <a:ln>
            <a:noFill/>
          </a:ln>
        </p:spPr>
      </p:pic>
      <p:sp>
        <p:nvSpPr>
          <p:cNvPr id="187" name="Google Shape;187;p30"/>
          <p:cNvSpPr txBox="1"/>
          <p:nvPr/>
        </p:nvSpPr>
        <p:spPr>
          <a:xfrm>
            <a:off x="450900" y="3472825"/>
            <a:ext cx="8115600" cy="615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Inter"/>
              <a:buChar char="●"/>
            </a:pPr>
            <a:r>
              <a:rPr lang="en">
                <a:latin typeface="Inter"/>
                <a:ea typeface="Inter"/>
                <a:cs typeface="Inter"/>
                <a:sym typeface="Inter"/>
              </a:rPr>
              <a:t>Full-stack developer received more than Frontend developer.</a:t>
            </a:r>
            <a:endParaRPr>
              <a:latin typeface="Inter"/>
              <a:ea typeface="Inter"/>
              <a:cs typeface="Inter"/>
              <a:sym typeface="Inter"/>
            </a:endParaRPr>
          </a:p>
          <a:p>
            <a:pPr indent="-317500" lvl="0" marL="457200" rtl="0" algn="l">
              <a:spcBef>
                <a:spcPts val="0"/>
              </a:spcBef>
              <a:spcAft>
                <a:spcPts val="0"/>
              </a:spcAft>
              <a:buSzPts val="1400"/>
              <a:buFont typeface="Inter"/>
              <a:buChar char="●"/>
            </a:pPr>
            <a:r>
              <a:rPr lang="en">
                <a:latin typeface="Inter"/>
                <a:ea typeface="Inter"/>
                <a:cs typeface="Inter"/>
                <a:sym typeface="Inter"/>
              </a:rPr>
              <a:t>Frontend developer received high score, because “Full-stack = Frontend + Backend”</a:t>
            </a:r>
            <a:endParaRPr>
              <a:latin typeface="Inter"/>
              <a:ea typeface="Inter"/>
              <a:cs typeface="Inter"/>
              <a:sym typeface="Inte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91" name="Shape 191"/>
        <p:cNvGrpSpPr/>
        <p:nvPr/>
      </p:nvGrpSpPr>
      <p:grpSpPr>
        <a:xfrm>
          <a:off x="0" y="0"/>
          <a:ext cx="0" cy="0"/>
          <a:chOff x="0" y="0"/>
          <a:chExt cx="0" cy="0"/>
        </a:xfrm>
      </p:grpSpPr>
      <p:sp>
        <p:nvSpPr>
          <p:cNvPr id="192" name="Google Shape;192;p31"/>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Resume Evaluation (BERT)</a:t>
            </a:r>
            <a:endParaRPr b="0" i="0" sz="1300" u="none" cap="none" strike="noStrike">
              <a:solidFill>
                <a:srgbClr val="000000"/>
              </a:solidFill>
              <a:latin typeface="Inter Medium"/>
              <a:ea typeface="Inter Medium"/>
              <a:cs typeface="Inter Medium"/>
              <a:sym typeface="Inter Medium"/>
            </a:endParaRPr>
          </a:p>
        </p:txBody>
      </p:sp>
      <p:pic>
        <p:nvPicPr>
          <p:cNvPr id="193" name="Google Shape;193;p31" title="Resume Ranking (BERT).mov">
            <a:hlinkClick r:id="rId4"/>
          </p:cNvPr>
          <p:cNvPicPr preferRelativeResize="0"/>
          <p:nvPr/>
        </p:nvPicPr>
        <p:blipFill>
          <a:blip r:embed="rId5">
            <a:alphaModFix/>
          </a:blip>
          <a:stretch>
            <a:fillRect/>
          </a:stretch>
        </p:blipFill>
        <p:spPr>
          <a:xfrm>
            <a:off x="1736425" y="1464775"/>
            <a:ext cx="5671148" cy="3360998"/>
          </a:xfrm>
          <a:prstGeom prst="rect">
            <a:avLst/>
          </a:prstGeom>
          <a:noFill/>
          <a:ln>
            <a:noFill/>
          </a:ln>
        </p:spPr>
      </p:pic>
      <p:sp>
        <p:nvSpPr>
          <p:cNvPr id="194" name="Google Shape;194;p31"/>
          <p:cNvSpPr txBox="1"/>
          <p:nvPr/>
        </p:nvSpPr>
        <p:spPr>
          <a:xfrm>
            <a:off x="450900" y="965863"/>
            <a:ext cx="7862400" cy="3948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300">
                <a:latin typeface="Inter"/>
                <a:ea typeface="Inter"/>
                <a:cs typeface="Inter"/>
                <a:sym typeface="Inter"/>
              </a:rPr>
              <a:t>Calculate matching score by “all-MiniLM-L6-v2” BERT model. Evaluate “keyword matching”.</a:t>
            </a:r>
            <a:endParaRPr sz="1300">
              <a:latin typeface="Inter"/>
              <a:ea typeface="Inter"/>
              <a:cs typeface="Inter"/>
              <a:sym typeface="Int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1000"/>
                                        <p:tgtEl>
                                          <p:spTgt spid="1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98" name="Shape 198"/>
        <p:cNvGrpSpPr/>
        <p:nvPr/>
      </p:nvGrpSpPr>
      <p:grpSpPr>
        <a:xfrm>
          <a:off x="0" y="0"/>
          <a:ext cx="0" cy="0"/>
          <a:chOff x="0" y="0"/>
          <a:chExt cx="0" cy="0"/>
        </a:xfrm>
      </p:grpSpPr>
      <p:sp>
        <p:nvSpPr>
          <p:cNvPr id="199" name="Google Shape;199;p32"/>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BERT Model Enhancement with LLM</a:t>
            </a:r>
            <a:endParaRPr b="0" i="0" sz="1300" u="none" cap="none" strike="noStrike">
              <a:solidFill>
                <a:srgbClr val="000000"/>
              </a:solidFill>
              <a:latin typeface="Inter Medium"/>
              <a:ea typeface="Inter Medium"/>
              <a:cs typeface="Inter Medium"/>
              <a:sym typeface="Inter Medium"/>
            </a:endParaRPr>
          </a:p>
        </p:txBody>
      </p:sp>
      <p:sp>
        <p:nvSpPr>
          <p:cNvPr id="200" name="Google Shape;200;p32"/>
          <p:cNvSpPr txBox="1"/>
          <p:nvPr/>
        </p:nvSpPr>
        <p:spPr>
          <a:xfrm>
            <a:off x="450900" y="1115175"/>
            <a:ext cx="3738900" cy="33597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sz="1300">
                <a:latin typeface="Inter"/>
                <a:ea typeface="Inter"/>
                <a:cs typeface="Inter"/>
                <a:sym typeface="Inter"/>
              </a:rPr>
              <a:t>Second</a:t>
            </a:r>
            <a:r>
              <a:rPr b="1" lang="en" sz="1300">
                <a:latin typeface="Inter"/>
                <a:ea typeface="Inter"/>
                <a:cs typeface="Inter"/>
                <a:sym typeface="Inter"/>
              </a:rPr>
              <a:t>-stage:</a:t>
            </a:r>
            <a:endParaRPr b="1"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Apply LLM (OpenAI’s gpt-4.1) on the BERT evaluation.</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a:ea typeface="Inter"/>
                <a:cs typeface="Inter"/>
                <a:sym typeface="Inter"/>
              </a:rPr>
              <a:t>Better understand the context behind the resumes and vacancy details.</a:t>
            </a:r>
            <a:endParaRPr sz="1300">
              <a:latin typeface="Inter"/>
              <a:ea typeface="Inter"/>
              <a:cs typeface="Inter"/>
              <a:sym typeface="Inter"/>
            </a:endParaRPr>
          </a:p>
          <a:p>
            <a:pPr indent="0" lvl="0" marL="0" rtl="0" algn="l">
              <a:lnSpc>
                <a:spcPct val="150000"/>
              </a:lnSpc>
              <a:spcBef>
                <a:spcPts val="0"/>
              </a:spcBef>
              <a:spcAft>
                <a:spcPts val="0"/>
              </a:spcAft>
              <a:buNone/>
            </a:pPr>
            <a:r>
              <a:rPr b="1" lang="en" sz="1300">
                <a:latin typeface="Inter"/>
                <a:ea typeface="Inter"/>
                <a:cs typeface="Inter"/>
                <a:sym typeface="Inter"/>
              </a:rPr>
              <a:t>General flow: </a:t>
            </a:r>
            <a:endParaRPr b="1" sz="1300">
              <a:latin typeface="Inter"/>
              <a:ea typeface="Inter"/>
              <a:cs typeface="Inter"/>
              <a:sym typeface="Inter"/>
            </a:endParaRPr>
          </a:p>
          <a:p>
            <a:pPr indent="0" lvl="0" marL="0" rtl="0" algn="l">
              <a:lnSpc>
                <a:spcPct val="150000"/>
              </a:lnSpc>
              <a:spcBef>
                <a:spcPts val="0"/>
              </a:spcBef>
              <a:spcAft>
                <a:spcPts val="0"/>
              </a:spcAft>
              <a:buNone/>
            </a:pPr>
            <a:r>
              <a:rPr lang="en" sz="1300">
                <a:latin typeface="Inter"/>
                <a:ea typeface="Inter"/>
                <a:cs typeface="Inter"/>
                <a:sym typeface="Inter"/>
              </a:rPr>
              <a:t>BERT “keyword-matching” -&gt; LLM “context” </a:t>
            </a:r>
            <a:endParaRPr sz="1300">
              <a:latin typeface="Inter"/>
              <a:ea typeface="Inter"/>
              <a:cs typeface="Inter"/>
              <a:sym typeface="Inter"/>
            </a:endParaRPr>
          </a:p>
          <a:p>
            <a:pPr indent="0" lvl="0" marL="0" rtl="0" algn="l">
              <a:lnSpc>
                <a:spcPct val="150000"/>
              </a:lnSpc>
              <a:spcBef>
                <a:spcPts val="0"/>
              </a:spcBef>
              <a:spcAft>
                <a:spcPts val="0"/>
              </a:spcAft>
              <a:buNone/>
            </a:pPr>
            <a:r>
              <a:rPr lang="en" sz="1300">
                <a:latin typeface="Inter"/>
                <a:ea typeface="Inter"/>
                <a:cs typeface="Inter"/>
                <a:sym typeface="Inter"/>
              </a:rPr>
              <a:t>-&gt; Final Matching score  </a:t>
            </a:r>
            <a:endParaRPr sz="1300">
              <a:latin typeface="Inter"/>
              <a:ea typeface="Inter"/>
              <a:cs typeface="Inter"/>
              <a:sym typeface="Inter"/>
            </a:endParaRPr>
          </a:p>
          <a:p>
            <a:pPr indent="0" lvl="0" marL="0" rtl="0" algn="l">
              <a:lnSpc>
                <a:spcPct val="150000"/>
              </a:lnSpc>
              <a:spcBef>
                <a:spcPts val="0"/>
              </a:spcBef>
              <a:spcAft>
                <a:spcPts val="0"/>
              </a:spcAft>
              <a:buNone/>
            </a:pPr>
            <a:r>
              <a:rPr b="1" lang="en" sz="1300">
                <a:latin typeface="Inter"/>
                <a:ea typeface="Inter"/>
                <a:cs typeface="Inter"/>
                <a:sym typeface="Inter"/>
              </a:rPr>
              <a:t>Result:</a:t>
            </a:r>
            <a:endParaRPr b="1" sz="1300">
              <a:latin typeface="Inter"/>
              <a:ea typeface="Inter"/>
              <a:cs typeface="Inter"/>
              <a:sym typeface="Inter"/>
            </a:endParaRPr>
          </a:p>
          <a:p>
            <a:pPr indent="0" lvl="0" marL="0" rtl="0" algn="l">
              <a:lnSpc>
                <a:spcPct val="150000"/>
              </a:lnSpc>
              <a:spcBef>
                <a:spcPts val="0"/>
              </a:spcBef>
              <a:spcAft>
                <a:spcPts val="0"/>
              </a:spcAft>
              <a:buNone/>
            </a:pPr>
            <a:r>
              <a:rPr lang="en" sz="1300">
                <a:latin typeface="Inter"/>
                <a:ea typeface="Inter"/>
                <a:cs typeface="Inter"/>
                <a:sym typeface="Inter"/>
              </a:rPr>
              <a:t>Accurate matching with contextual understanding, detailed examination</a:t>
            </a:r>
            <a:endParaRPr sz="1300">
              <a:latin typeface="Inter"/>
              <a:ea typeface="Inter"/>
              <a:cs typeface="Inter"/>
              <a:sym typeface="Inter"/>
            </a:endParaRPr>
          </a:p>
        </p:txBody>
      </p:sp>
      <p:pic>
        <p:nvPicPr>
          <p:cNvPr id="201" name="Google Shape;201;p32" title="Resume Ranking (BERT + LLM).mp4">
            <a:hlinkClick r:id="rId4"/>
          </p:cNvPr>
          <p:cNvPicPr preferRelativeResize="0"/>
          <p:nvPr/>
        </p:nvPicPr>
        <p:blipFill>
          <a:blip r:embed="rId5">
            <a:alphaModFix/>
          </a:blip>
          <a:stretch>
            <a:fillRect/>
          </a:stretch>
        </p:blipFill>
        <p:spPr>
          <a:xfrm>
            <a:off x="4342550" y="1594450"/>
            <a:ext cx="4653200" cy="2834276"/>
          </a:xfrm>
          <a:prstGeom prst="rect">
            <a:avLst/>
          </a:prstGeom>
          <a:noFill/>
          <a:ln>
            <a:noFill/>
          </a:ln>
          <a:effectLst>
            <a:outerShdw blurRad="57150" rotWithShape="0" algn="bl" dir="5400000" dist="19050">
              <a:srgbClr val="000000">
                <a:alpha val="50000"/>
              </a:srgbClr>
            </a:outerShdw>
          </a:effectLst>
        </p:spPr>
      </p:pic>
      <p:sp>
        <p:nvSpPr>
          <p:cNvPr id="202" name="Google Shape;202;p32"/>
          <p:cNvSpPr txBox="1"/>
          <p:nvPr/>
        </p:nvSpPr>
        <p:spPr>
          <a:xfrm>
            <a:off x="4250925" y="1115175"/>
            <a:ext cx="3396300" cy="3849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1300">
                <a:solidFill>
                  <a:schemeClr val="dk1"/>
                </a:solidFill>
                <a:latin typeface="Inter"/>
                <a:ea typeface="Inter"/>
                <a:cs typeface="Inter"/>
                <a:sym typeface="Inter"/>
              </a:rPr>
              <a:t>Demonstration of work (BERT + LLM):</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01"/>
                                        </p:tgtEl>
                                        <p:attrNameLst>
                                          <p:attrName>style.visibility</p:attrName>
                                        </p:attrNameLst>
                                      </p:cBhvr>
                                      <p:to>
                                        <p:strVal val="visible"/>
                                      </p:to>
                                    </p:set>
                                    <p:animEffect filter="fade" transition="in">
                                      <p:cBhvr>
                                        <p:cTn dur="1000"/>
                                        <p:tgtEl>
                                          <p:spTgt spid="2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206" name="Shape 206"/>
        <p:cNvGrpSpPr/>
        <p:nvPr/>
      </p:nvGrpSpPr>
      <p:grpSpPr>
        <a:xfrm>
          <a:off x="0" y="0"/>
          <a:ext cx="0" cy="0"/>
          <a:chOff x="0" y="0"/>
          <a:chExt cx="0" cy="0"/>
        </a:xfrm>
      </p:grpSpPr>
      <p:sp>
        <p:nvSpPr>
          <p:cNvPr id="207" name="Google Shape;207;p33"/>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System Evaluation and Results</a:t>
            </a:r>
            <a:endParaRPr b="0" i="0" sz="1300" u="none" cap="none" strike="noStrike">
              <a:solidFill>
                <a:srgbClr val="000000"/>
              </a:solidFill>
              <a:latin typeface="Inter Medium"/>
              <a:ea typeface="Inter Medium"/>
              <a:cs typeface="Inter Medium"/>
              <a:sym typeface="Inter Medium"/>
            </a:endParaRPr>
          </a:p>
        </p:txBody>
      </p:sp>
      <p:sp>
        <p:nvSpPr>
          <p:cNvPr id="208" name="Google Shape;208;p33"/>
          <p:cNvSpPr txBox="1"/>
          <p:nvPr/>
        </p:nvSpPr>
        <p:spPr>
          <a:xfrm>
            <a:off x="450900" y="1115175"/>
            <a:ext cx="7365600" cy="2455200"/>
          </a:xfrm>
          <a:prstGeom prst="rect">
            <a:avLst/>
          </a:prstGeom>
          <a:noFill/>
          <a:ln>
            <a:noFill/>
          </a:ln>
        </p:spPr>
        <p:txBody>
          <a:bodyPr anchorCtr="0" anchor="t" bIns="91425" lIns="91425" spcFirstLastPara="1" rIns="91425" wrap="square" tIns="91425">
            <a:noAutofit/>
          </a:bodyPr>
          <a:lstStyle/>
          <a:p>
            <a:pPr indent="-336550" lvl="0" marL="269999" rtl="0" algn="l">
              <a:lnSpc>
                <a:spcPct val="150000"/>
              </a:lnSpc>
              <a:spcBef>
                <a:spcPts val="0"/>
              </a:spcBef>
              <a:spcAft>
                <a:spcPts val="0"/>
              </a:spcAft>
              <a:buSzPts val="1700"/>
              <a:buFont typeface="Inter"/>
              <a:buChar char="●"/>
            </a:pPr>
            <a:r>
              <a:rPr lang="en" sz="1700">
                <a:latin typeface="Inter SemiBold"/>
                <a:ea typeface="Inter SemiBold"/>
                <a:cs typeface="Inter SemiBold"/>
                <a:sym typeface="Inter SemiBold"/>
              </a:rPr>
              <a:t>Key evaluation areas: </a:t>
            </a:r>
            <a:r>
              <a:rPr lang="en" sz="1700">
                <a:solidFill>
                  <a:schemeClr val="dk1"/>
                </a:solidFill>
                <a:latin typeface="Inter"/>
                <a:ea typeface="Inter"/>
                <a:cs typeface="Inter"/>
                <a:sym typeface="Inter"/>
              </a:rPr>
              <a:t>AI model performance, system efficiency, user experience.</a:t>
            </a:r>
            <a:endParaRPr sz="1700">
              <a:latin typeface="Inter"/>
              <a:ea typeface="Inter"/>
              <a:cs typeface="Inter"/>
              <a:sym typeface="Inter"/>
            </a:endParaRPr>
          </a:p>
          <a:p>
            <a:pPr indent="-336550" lvl="0" marL="269999" rtl="0" algn="l">
              <a:lnSpc>
                <a:spcPct val="150000"/>
              </a:lnSpc>
              <a:spcBef>
                <a:spcPts val="0"/>
              </a:spcBef>
              <a:spcAft>
                <a:spcPts val="0"/>
              </a:spcAft>
              <a:buSzPts val="1700"/>
              <a:buFont typeface="Inter"/>
              <a:buChar char="●"/>
            </a:pPr>
            <a:r>
              <a:rPr lang="en" sz="1700">
                <a:latin typeface="Inter SemiBold"/>
                <a:ea typeface="Inter SemiBold"/>
                <a:cs typeface="Inter SemiBold"/>
                <a:sym typeface="Inter SemiBold"/>
              </a:rPr>
              <a:t>Data collection:</a:t>
            </a:r>
            <a:r>
              <a:rPr lang="en" sz="1700">
                <a:latin typeface="Inter"/>
                <a:ea typeface="Inter"/>
                <a:cs typeface="Inter"/>
                <a:sym typeface="Inter"/>
              </a:rPr>
              <a:t> </a:t>
            </a:r>
            <a:endParaRPr sz="1700">
              <a:latin typeface="Inter"/>
              <a:ea typeface="Inter"/>
              <a:cs typeface="Inter"/>
              <a:sym typeface="Inter"/>
            </a:endParaRPr>
          </a:p>
          <a:p>
            <a:pPr indent="-336550" lvl="1" marL="914400" rtl="0" algn="l">
              <a:lnSpc>
                <a:spcPct val="150000"/>
              </a:lnSpc>
              <a:spcBef>
                <a:spcPts val="0"/>
              </a:spcBef>
              <a:spcAft>
                <a:spcPts val="0"/>
              </a:spcAft>
              <a:buSzPts val="1700"/>
              <a:buFont typeface="Inter"/>
              <a:buChar char="○"/>
            </a:pPr>
            <a:r>
              <a:rPr lang="en" sz="1700">
                <a:latin typeface="Inter SemiBold"/>
                <a:ea typeface="Inter SemiBold"/>
                <a:cs typeface="Inter SemiBold"/>
                <a:sym typeface="Inter SemiBold"/>
              </a:rPr>
              <a:t>Quantitative methods:</a:t>
            </a:r>
            <a:r>
              <a:rPr lang="en" sz="1700">
                <a:latin typeface="Inter"/>
                <a:ea typeface="Inter"/>
                <a:cs typeface="Inter"/>
                <a:sym typeface="Inter"/>
              </a:rPr>
              <a:t> AI model accuracy, screening time efficiency, system response time.</a:t>
            </a:r>
            <a:endParaRPr sz="1700">
              <a:latin typeface="Inter"/>
              <a:ea typeface="Inter"/>
              <a:cs typeface="Inter"/>
              <a:sym typeface="Inter"/>
            </a:endParaRPr>
          </a:p>
          <a:p>
            <a:pPr indent="-336550" lvl="1" marL="914400" rtl="0" algn="l">
              <a:lnSpc>
                <a:spcPct val="150000"/>
              </a:lnSpc>
              <a:spcBef>
                <a:spcPts val="0"/>
              </a:spcBef>
              <a:spcAft>
                <a:spcPts val="0"/>
              </a:spcAft>
              <a:buSzPts val="1700"/>
              <a:buFont typeface="Inter"/>
              <a:buChar char="○"/>
            </a:pPr>
            <a:r>
              <a:rPr lang="en" sz="1700">
                <a:solidFill>
                  <a:schemeClr val="dk1"/>
                </a:solidFill>
                <a:latin typeface="Inter SemiBold"/>
                <a:ea typeface="Inter SemiBold"/>
                <a:cs typeface="Inter SemiBold"/>
                <a:sym typeface="Inter SemiBold"/>
              </a:rPr>
              <a:t>Qualitative methods:</a:t>
            </a:r>
            <a:r>
              <a:rPr lang="en" sz="1700">
                <a:solidFill>
                  <a:schemeClr val="dk1"/>
                </a:solidFill>
                <a:latin typeface="Inter"/>
                <a:ea typeface="Inter"/>
                <a:cs typeface="Inter"/>
                <a:sym typeface="Inter"/>
              </a:rPr>
              <a:t> User feedback, questionnaires.</a:t>
            </a:r>
            <a:endParaRPr sz="1700">
              <a:solidFill>
                <a:schemeClr val="dk1"/>
              </a:solidFill>
              <a:latin typeface="Inter"/>
              <a:ea typeface="Inter"/>
              <a:cs typeface="Inter"/>
              <a:sym typeface="Inter"/>
            </a:endParaRPr>
          </a:p>
          <a:p>
            <a:pPr indent="-336550" lvl="0" marL="269999" rtl="0" algn="l">
              <a:lnSpc>
                <a:spcPct val="150000"/>
              </a:lnSpc>
              <a:spcBef>
                <a:spcPts val="0"/>
              </a:spcBef>
              <a:spcAft>
                <a:spcPts val="0"/>
              </a:spcAft>
              <a:buClr>
                <a:schemeClr val="dk1"/>
              </a:buClr>
              <a:buSzPts val="1700"/>
              <a:buFont typeface="Inter"/>
              <a:buChar char="●"/>
            </a:pPr>
            <a:r>
              <a:rPr lang="en" sz="1700">
                <a:solidFill>
                  <a:schemeClr val="dk1"/>
                </a:solidFill>
                <a:latin typeface="Inter SemiBold"/>
                <a:ea typeface="Inter SemiBold"/>
                <a:cs typeface="Inter SemiBold"/>
                <a:sym typeface="Inter SemiBold"/>
              </a:rPr>
              <a:t>Results: </a:t>
            </a:r>
            <a:r>
              <a:rPr lang="en" sz="1700">
                <a:solidFill>
                  <a:schemeClr val="dk1"/>
                </a:solidFill>
                <a:latin typeface="Inter"/>
                <a:ea typeface="Inter"/>
                <a:cs typeface="Inter"/>
                <a:sym typeface="Inter"/>
              </a:rPr>
              <a:t>AI model accuracy: 92% recall rate, screening time: reduced by 60%, system response time: 2-5 seconds.</a:t>
            </a:r>
            <a:endParaRPr sz="17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25400" marR="0" rtl="0" algn="l">
              <a:lnSpc>
                <a:spcPct val="100000"/>
              </a:lnSpc>
              <a:spcBef>
                <a:spcPts val="500"/>
              </a:spcBef>
              <a:spcAft>
                <a:spcPts val="0"/>
              </a:spcAft>
              <a:buClr>
                <a:srgbClr val="000000"/>
              </a:buClr>
              <a:buSzPts val="1300"/>
              <a:buFont typeface="Arial"/>
              <a:buNone/>
            </a:pPr>
            <a:r>
              <a:rPr lang="en" sz="2600">
                <a:solidFill>
                  <a:schemeClr val="dk2"/>
                </a:solidFill>
                <a:latin typeface="Prata"/>
                <a:ea typeface="Prata"/>
                <a:cs typeface="Prata"/>
                <a:sym typeface="Prata"/>
              </a:rPr>
              <a:t>Team Members</a:t>
            </a:r>
            <a:endParaRPr b="0" i="0" sz="1300" u="none" cap="none" strike="noStrike">
              <a:solidFill>
                <a:srgbClr val="000000"/>
              </a:solidFill>
              <a:latin typeface="Inter Medium"/>
              <a:ea typeface="Inter Medium"/>
              <a:cs typeface="Inter Medium"/>
              <a:sym typeface="Inter Medium"/>
            </a:endParaRPr>
          </a:p>
        </p:txBody>
      </p:sp>
      <p:pic>
        <p:nvPicPr>
          <p:cNvPr id="73" name="Google Shape;73;p16"/>
          <p:cNvPicPr preferRelativeResize="0"/>
          <p:nvPr/>
        </p:nvPicPr>
        <p:blipFill>
          <a:blip r:embed="rId3">
            <a:alphaModFix/>
          </a:blip>
          <a:stretch>
            <a:fillRect/>
          </a:stretch>
        </p:blipFill>
        <p:spPr>
          <a:xfrm>
            <a:off x="673650" y="1075175"/>
            <a:ext cx="1528800" cy="1528800"/>
          </a:xfrm>
          <a:prstGeom prst="ellipse">
            <a:avLst/>
          </a:prstGeom>
          <a:noFill/>
          <a:ln>
            <a:noFill/>
          </a:ln>
        </p:spPr>
      </p:pic>
      <p:sp>
        <p:nvSpPr>
          <p:cNvPr id="74" name="Google Shape;74;p16"/>
          <p:cNvSpPr txBox="1"/>
          <p:nvPr/>
        </p:nvSpPr>
        <p:spPr>
          <a:xfrm>
            <a:off x="450900" y="2695725"/>
            <a:ext cx="1974300" cy="4926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lang="en" sz="1000">
                <a:solidFill>
                  <a:schemeClr val="dk2"/>
                </a:solidFill>
                <a:latin typeface="Inter SemiBold"/>
                <a:ea typeface="Inter SemiBold"/>
                <a:cs typeface="Inter SemiBold"/>
                <a:sym typeface="Inter SemiBold"/>
              </a:rPr>
              <a:t>Aimurat Zhetkizgenov</a:t>
            </a:r>
            <a:endParaRPr sz="1000">
              <a:solidFill>
                <a:schemeClr val="dk2"/>
              </a:solidFill>
              <a:latin typeface="Inter SemiBold"/>
              <a:ea typeface="Inter SemiBold"/>
              <a:cs typeface="Inter SemiBold"/>
              <a:sym typeface="Inter SemiBold"/>
            </a:endParaRPr>
          </a:p>
          <a:p>
            <a:pPr indent="0" lvl="0" marL="0" rtl="0" algn="ctr">
              <a:lnSpc>
                <a:spcPct val="100000"/>
              </a:lnSpc>
              <a:spcBef>
                <a:spcPts val="0"/>
              </a:spcBef>
              <a:spcAft>
                <a:spcPts val="0"/>
              </a:spcAft>
              <a:buNone/>
            </a:pPr>
            <a:r>
              <a:rPr lang="en" sz="1000">
                <a:solidFill>
                  <a:schemeClr val="dk1"/>
                </a:solidFill>
                <a:latin typeface="Inter"/>
                <a:ea typeface="Inter"/>
                <a:cs typeface="Inter"/>
                <a:sym typeface="Inter"/>
              </a:rPr>
              <a:t>Backend Developer</a:t>
            </a:r>
            <a:endParaRPr sz="1000">
              <a:solidFill>
                <a:schemeClr val="dk1"/>
              </a:solidFill>
              <a:latin typeface="Inter"/>
              <a:ea typeface="Inter"/>
              <a:cs typeface="Inter"/>
              <a:sym typeface="Inter"/>
            </a:endParaRPr>
          </a:p>
        </p:txBody>
      </p:sp>
      <p:pic>
        <p:nvPicPr>
          <p:cNvPr id="75" name="Google Shape;75;p16"/>
          <p:cNvPicPr preferRelativeResize="0"/>
          <p:nvPr/>
        </p:nvPicPr>
        <p:blipFill rotWithShape="1">
          <a:blip r:embed="rId4">
            <a:alphaModFix/>
          </a:blip>
          <a:srcRect b="14478" l="4582" r="8134" t="0"/>
          <a:stretch/>
        </p:blipFill>
        <p:spPr>
          <a:xfrm>
            <a:off x="3807600" y="1075175"/>
            <a:ext cx="1528800" cy="1528800"/>
          </a:xfrm>
          <a:prstGeom prst="ellipse">
            <a:avLst/>
          </a:prstGeom>
          <a:noFill/>
          <a:ln>
            <a:noFill/>
          </a:ln>
        </p:spPr>
      </p:pic>
      <p:sp>
        <p:nvSpPr>
          <p:cNvPr id="76" name="Google Shape;76;p16"/>
          <p:cNvSpPr txBox="1"/>
          <p:nvPr/>
        </p:nvSpPr>
        <p:spPr>
          <a:xfrm>
            <a:off x="3584850" y="2695725"/>
            <a:ext cx="1974300" cy="4926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lang="en" sz="1000">
                <a:solidFill>
                  <a:schemeClr val="dk2"/>
                </a:solidFill>
                <a:latin typeface="Inter SemiBold"/>
                <a:ea typeface="Inter SemiBold"/>
                <a:cs typeface="Inter SemiBold"/>
                <a:sym typeface="Inter SemiBold"/>
              </a:rPr>
              <a:t>Yerassyl Myrzakhanov</a:t>
            </a:r>
            <a:endParaRPr sz="1000">
              <a:solidFill>
                <a:schemeClr val="dk2"/>
              </a:solidFill>
              <a:latin typeface="Inter SemiBold"/>
              <a:ea typeface="Inter SemiBold"/>
              <a:cs typeface="Inter SemiBold"/>
              <a:sym typeface="Inter SemiBold"/>
            </a:endParaRPr>
          </a:p>
          <a:p>
            <a:pPr indent="0" lvl="0" marL="0" rtl="0" algn="ctr">
              <a:lnSpc>
                <a:spcPct val="100000"/>
              </a:lnSpc>
              <a:spcBef>
                <a:spcPts val="0"/>
              </a:spcBef>
              <a:spcAft>
                <a:spcPts val="0"/>
              </a:spcAft>
              <a:buNone/>
            </a:pPr>
            <a:r>
              <a:rPr lang="en" sz="1000">
                <a:solidFill>
                  <a:schemeClr val="dk1"/>
                </a:solidFill>
                <a:latin typeface="Inter"/>
                <a:ea typeface="Inter"/>
                <a:cs typeface="Inter"/>
                <a:sym typeface="Inter"/>
              </a:rPr>
              <a:t>AI-ML Developer</a:t>
            </a:r>
            <a:endParaRPr sz="1000">
              <a:solidFill>
                <a:schemeClr val="dk1"/>
              </a:solidFill>
              <a:latin typeface="Inter"/>
              <a:ea typeface="Inter"/>
              <a:cs typeface="Inter"/>
              <a:sym typeface="Inter"/>
            </a:endParaRPr>
          </a:p>
        </p:txBody>
      </p:sp>
      <p:pic>
        <p:nvPicPr>
          <p:cNvPr id="77" name="Google Shape;77;p16"/>
          <p:cNvPicPr preferRelativeResize="0"/>
          <p:nvPr/>
        </p:nvPicPr>
        <p:blipFill rotWithShape="1">
          <a:blip r:embed="rId5">
            <a:alphaModFix/>
          </a:blip>
          <a:srcRect b="11506" l="15539" r="15546" t="24423"/>
          <a:stretch/>
        </p:blipFill>
        <p:spPr>
          <a:xfrm>
            <a:off x="6941550" y="1075175"/>
            <a:ext cx="1528800" cy="1528800"/>
          </a:xfrm>
          <a:prstGeom prst="ellipse">
            <a:avLst/>
          </a:prstGeom>
          <a:noFill/>
          <a:ln>
            <a:noFill/>
          </a:ln>
        </p:spPr>
      </p:pic>
      <p:sp>
        <p:nvSpPr>
          <p:cNvPr id="78" name="Google Shape;78;p16"/>
          <p:cNvSpPr txBox="1"/>
          <p:nvPr/>
        </p:nvSpPr>
        <p:spPr>
          <a:xfrm>
            <a:off x="6718800" y="2695725"/>
            <a:ext cx="1974300" cy="4926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lang="en" sz="1000">
                <a:solidFill>
                  <a:schemeClr val="dk2"/>
                </a:solidFill>
                <a:latin typeface="Inter SemiBold"/>
                <a:ea typeface="Inter SemiBold"/>
                <a:cs typeface="Inter SemiBold"/>
                <a:sym typeface="Inter SemiBold"/>
              </a:rPr>
              <a:t>Dastan Kozhabayev</a:t>
            </a:r>
            <a:endParaRPr sz="1000">
              <a:solidFill>
                <a:schemeClr val="dk2"/>
              </a:solidFill>
              <a:latin typeface="Inter SemiBold"/>
              <a:ea typeface="Inter SemiBold"/>
              <a:cs typeface="Inter SemiBold"/>
              <a:sym typeface="Inter SemiBold"/>
            </a:endParaRPr>
          </a:p>
          <a:p>
            <a:pPr indent="0" lvl="0" marL="0" rtl="0" algn="ctr">
              <a:lnSpc>
                <a:spcPct val="100000"/>
              </a:lnSpc>
              <a:spcBef>
                <a:spcPts val="0"/>
              </a:spcBef>
              <a:spcAft>
                <a:spcPts val="0"/>
              </a:spcAft>
              <a:buNone/>
            </a:pPr>
            <a:r>
              <a:rPr lang="en" sz="1000">
                <a:solidFill>
                  <a:schemeClr val="dk1"/>
                </a:solidFill>
                <a:latin typeface="Inter"/>
                <a:ea typeface="Inter"/>
                <a:cs typeface="Inter"/>
                <a:sym typeface="Inter"/>
              </a:rPr>
              <a:t>AI-ML Developer</a:t>
            </a:r>
            <a:endParaRPr sz="1000">
              <a:solidFill>
                <a:schemeClr val="dk1"/>
              </a:solidFill>
              <a:latin typeface="Inter"/>
              <a:ea typeface="Inter"/>
              <a:cs typeface="Inter"/>
              <a:sym typeface="Inter"/>
            </a:endParaRPr>
          </a:p>
        </p:txBody>
      </p:sp>
      <p:pic>
        <p:nvPicPr>
          <p:cNvPr id="79" name="Google Shape;79;p16"/>
          <p:cNvPicPr preferRelativeResize="0"/>
          <p:nvPr/>
        </p:nvPicPr>
        <p:blipFill rotWithShape="1">
          <a:blip r:embed="rId6">
            <a:alphaModFix/>
          </a:blip>
          <a:srcRect b="28130" l="3165" r="3175" t="9950"/>
          <a:stretch/>
        </p:blipFill>
        <p:spPr>
          <a:xfrm>
            <a:off x="5390025" y="2817400"/>
            <a:ext cx="1528800" cy="1528800"/>
          </a:xfrm>
          <a:prstGeom prst="ellipse">
            <a:avLst/>
          </a:prstGeom>
          <a:noFill/>
          <a:ln>
            <a:noFill/>
          </a:ln>
        </p:spPr>
      </p:pic>
      <p:sp>
        <p:nvSpPr>
          <p:cNvPr id="80" name="Google Shape;80;p16"/>
          <p:cNvSpPr txBox="1"/>
          <p:nvPr/>
        </p:nvSpPr>
        <p:spPr>
          <a:xfrm>
            <a:off x="5167275" y="4437950"/>
            <a:ext cx="1974300" cy="4926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lang="en" sz="1000">
                <a:solidFill>
                  <a:schemeClr val="dk2"/>
                </a:solidFill>
                <a:latin typeface="Inter SemiBold"/>
                <a:ea typeface="Inter SemiBold"/>
                <a:cs typeface="Inter SemiBold"/>
                <a:sym typeface="Inter SemiBold"/>
              </a:rPr>
              <a:t>Alfiya Lugma</a:t>
            </a:r>
            <a:endParaRPr sz="1000">
              <a:solidFill>
                <a:schemeClr val="dk2"/>
              </a:solidFill>
              <a:latin typeface="Inter SemiBold"/>
              <a:ea typeface="Inter SemiBold"/>
              <a:cs typeface="Inter SemiBold"/>
              <a:sym typeface="Inter SemiBold"/>
            </a:endParaRPr>
          </a:p>
          <a:p>
            <a:pPr indent="0" lvl="0" marL="0" rtl="0" algn="ctr">
              <a:lnSpc>
                <a:spcPct val="100000"/>
              </a:lnSpc>
              <a:spcBef>
                <a:spcPts val="0"/>
              </a:spcBef>
              <a:spcAft>
                <a:spcPts val="0"/>
              </a:spcAft>
              <a:buNone/>
            </a:pPr>
            <a:r>
              <a:rPr lang="en" sz="1000">
                <a:solidFill>
                  <a:schemeClr val="dk1"/>
                </a:solidFill>
                <a:latin typeface="Inter"/>
                <a:ea typeface="Inter"/>
                <a:cs typeface="Inter"/>
                <a:sym typeface="Inter"/>
              </a:rPr>
              <a:t>Frontend Developer</a:t>
            </a:r>
            <a:endParaRPr sz="1000">
              <a:solidFill>
                <a:schemeClr val="dk1"/>
              </a:solidFill>
              <a:latin typeface="Inter"/>
              <a:ea typeface="Inter"/>
              <a:cs typeface="Inter"/>
              <a:sym typeface="Inter"/>
            </a:endParaRPr>
          </a:p>
        </p:txBody>
      </p:sp>
      <p:pic>
        <p:nvPicPr>
          <p:cNvPr id="81" name="Google Shape;81;p16"/>
          <p:cNvPicPr preferRelativeResize="0"/>
          <p:nvPr/>
        </p:nvPicPr>
        <p:blipFill rotWithShape="1">
          <a:blip r:embed="rId7">
            <a:alphaModFix/>
          </a:blip>
          <a:srcRect b="24544" l="19226" r="19226" t="13909"/>
          <a:stretch/>
        </p:blipFill>
        <p:spPr>
          <a:xfrm>
            <a:off x="2240550" y="2817400"/>
            <a:ext cx="1528800" cy="1528800"/>
          </a:xfrm>
          <a:prstGeom prst="ellipse">
            <a:avLst/>
          </a:prstGeom>
          <a:noFill/>
          <a:ln>
            <a:noFill/>
          </a:ln>
        </p:spPr>
      </p:pic>
      <p:sp>
        <p:nvSpPr>
          <p:cNvPr id="82" name="Google Shape;82;p16"/>
          <p:cNvSpPr txBox="1"/>
          <p:nvPr/>
        </p:nvSpPr>
        <p:spPr>
          <a:xfrm>
            <a:off x="2017800" y="4437950"/>
            <a:ext cx="1974300" cy="4926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lang="en" sz="1000">
                <a:solidFill>
                  <a:schemeClr val="dk2"/>
                </a:solidFill>
                <a:latin typeface="Inter SemiBold"/>
                <a:ea typeface="Inter SemiBold"/>
                <a:cs typeface="Inter SemiBold"/>
                <a:sym typeface="Inter SemiBold"/>
              </a:rPr>
              <a:t>Dias Sagatov</a:t>
            </a:r>
            <a:endParaRPr sz="1000">
              <a:solidFill>
                <a:schemeClr val="dk2"/>
              </a:solidFill>
              <a:latin typeface="Inter SemiBold"/>
              <a:ea typeface="Inter SemiBold"/>
              <a:cs typeface="Inter SemiBold"/>
              <a:sym typeface="Inter SemiBold"/>
            </a:endParaRPr>
          </a:p>
          <a:p>
            <a:pPr indent="0" lvl="0" marL="0" rtl="0" algn="ctr">
              <a:lnSpc>
                <a:spcPct val="100000"/>
              </a:lnSpc>
              <a:spcBef>
                <a:spcPts val="0"/>
              </a:spcBef>
              <a:spcAft>
                <a:spcPts val="0"/>
              </a:spcAft>
              <a:buNone/>
            </a:pPr>
            <a:r>
              <a:rPr lang="en" sz="1000">
                <a:solidFill>
                  <a:schemeClr val="dk1"/>
                </a:solidFill>
                <a:latin typeface="Inter"/>
                <a:ea typeface="Inter"/>
                <a:cs typeface="Inter"/>
                <a:sym typeface="Inter"/>
              </a:rPr>
              <a:t>Frontend Developer</a:t>
            </a:r>
            <a:endParaRPr sz="1000">
              <a:solidFill>
                <a:schemeClr val="dk1"/>
              </a:solidFill>
              <a:latin typeface="Inter"/>
              <a:ea typeface="Inter"/>
              <a:cs typeface="Inter"/>
              <a:sym typeface="Inte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212" name="Shape 212"/>
        <p:cNvGrpSpPr/>
        <p:nvPr/>
      </p:nvGrpSpPr>
      <p:grpSpPr>
        <a:xfrm>
          <a:off x="0" y="0"/>
          <a:ext cx="0" cy="0"/>
          <a:chOff x="0" y="0"/>
          <a:chExt cx="0" cy="0"/>
        </a:xfrm>
      </p:grpSpPr>
      <p:sp>
        <p:nvSpPr>
          <p:cNvPr id="213" name="Google Shape;213;p34"/>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Challenges and Solutions</a:t>
            </a:r>
            <a:endParaRPr b="0" i="0" sz="1300" u="none" cap="none" strike="noStrike">
              <a:solidFill>
                <a:srgbClr val="000000"/>
              </a:solidFill>
              <a:latin typeface="Inter Medium"/>
              <a:ea typeface="Inter Medium"/>
              <a:cs typeface="Inter Medium"/>
              <a:sym typeface="Inter Medium"/>
            </a:endParaRPr>
          </a:p>
        </p:txBody>
      </p:sp>
      <p:sp>
        <p:nvSpPr>
          <p:cNvPr id="214" name="Google Shape;214;p34"/>
          <p:cNvSpPr txBox="1"/>
          <p:nvPr/>
        </p:nvSpPr>
        <p:spPr>
          <a:xfrm>
            <a:off x="450900" y="1115175"/>
            <a:ext cx="8377200" cy="3860100"/>
          </a:xfrm>
          <a:prstGeom prst="rect">
            <a:avLst/>
          </a:prstGeom>
          <a:noFill/>
          <a:ln>
            <a:noFill/>
          </a:ln>
        </p:spPr>
        <p:txBody>
          <a:bodyPr anchorCtr="0" anchor="t" bIns="91425" lIns="91425" spcFirstLastPara="1" rIns="91425" wrap="square" tIns="91425">
            <a:noAutofit/>
          </a:bodyPr>
          <a:lstStyle/>
          <a:p>
            <a:pPr indent="-336550" lvl="0" marL="269999" rtl="0" algn="l">
              <a:lnSpc>
                <a:spcPct val="150000"/>
              </a:lnSpc>
              <a:spcBef>
                <a:spcPts val="0"/>
              </a:spcBef>
              <a:spcAft>
                <a:spcPts val="0"/>
              </a:spcAft>
              <a:buSzPts val="1700"/>
              <a:buFont typeface="Inter"/>
              <a:buChar char="●"/>
            </a:pPr>
            <a:r>
              <a:rPr lang="en" sz="1700">
                <a:latin typeface="Inter SemiBold"/>
                <a:ea typeface="Inter SemiBold"/>
                <a:cs typeface="Inter SemiBold"/>
                <a:sym typeface="Inter SemiBold"/>
              </a:rPr>
              <a:t>Challenge:</a:t>
            </a:r>
            <a:r>
              <a:rPr lang="en" sz="1700">
                <a:latin typeface="Inter"/>
                <a:ea typeface="Inter"/>
                <a:cs typeface="Inter"/>
                <a:sym typeface="Inter"/>
              </a:rPr>
              <a:t> Handling multimodal data, particularly audio and video responses.</a:t>
            </a:r>
            <a:endParaRPr sz="1700">
              <a:latin typeface="Inter"/>
              <a:ea typeface="Inter"/>
              <a:cs typeface="Inter"/>
              <a:sym typeface="Inter"/>
            </a:endParaRPr>
          </a:p>
          <a:p>
            <a:pPr indent="-336550" lvl="1" marL="914400" rtl="0" algn="l">
              <a:lnSpc>
                <a:spcPct val="150000"/>
              </a:lnSpc>
              <a:spcBef>
                <a:spcPts val="0"/>
              </a:spcBef>
              <a:spcAft>
                <a:spcPts val="0"/>
              </a:spcAft>
              <a:buSzPts val="1700"/>
              <a:buFont typeface="Inter"/>
              <a:buChar char="○"/>
            </a:pPr>
            <a:r>
              <a:rPr lang="en" sz="1700">
                <a:latin typeface="Inter SemiBold"/>
                <a:ea typeface="Inter SemiBold"/>
                <a:cs typeface="Inter SemiBold"/>
                <a:sym typeface="Inter SemiBold"/>
              </a:rPr>
              <a:t>Solution</a:t>
            </a:r>
            <a:r>
              <a:rPr lang="en" sz="1700">
                <a:latin typeface="Inter SemiBold"/>
                <a:ea typeface="Inter SemiBold"/>
                <a:cs typeface="Inter SemiBold"/>
                <a:sym typeface="Inter SemiBold"/>
              </a:rPr>
              <a:t>:</a:t>
            </a:r>
            <a:r>
              <a:rPr lang="en" sz="1700">
                <a:latin typeface="Inter"/>
                <a:ea typeface="Inter"/>
                <a:cs typeface="Inter"/>
                <a:sym typeface="Inter"/>
              </a:rPr>
              <a:t> Processing audio and video responses required both transcription and the development of fair scoring logic, teaching us how to convert raw media into structured.</a:t>
            </a:r>
            <a:r>
              <a:rPr lang="en" sz="1700">
                <a:latin typeface="Inter"/>
                <a:ea typeface="Inter"/>
                <a:cs typeface="Inter"/>
                <a:sym typeface="Inter"/>
              </a:rPr>
              <a:t> </a:t>
            </a:r>
            <a:endParaRPr sz="1700">
              <a:latin typeface="Inter"/>
              <a:ea typeface="Inter"/>
              <a:cs typeface="Inter"/>
              <a:sym typeface="Inter"/>
            </a:endParaRPr>
          </a:p>
          <a:p>
            <a:pPr indent="-336550" lvl="0" marL="269999" rtl="0" algn="l">
              <a:lnSpc>
                <a:spcPct val="150000"/>
              </a:lnSpc>
              <a:spcBef>
                <a:spcPts val="0"/>
              </a:spcBef>
              <a:spcAft>
                <a:spcPts val="0"/>
              </a:spcAft>
              <a:buSzPts val="1700"/>
              <a:buFont typeface="Inter"/>
              <a:buChar char="●"/>
            </a:pPr>
            <a:r>
              <a:rPr lang="en" sz="1700">
                <a:latin typeface="Inter SemiBold"/>
                <a:ea typeface="Inter SemiBold"/>
                <a:cs typeface="Inter SemiBold"/>
                <a:sym typeface="Inter SemiBold"/>
              </a:rPr>
              <a:t>Challenge:</a:t>
            </a:r>
            <a:r>
              <a:rPr lang="en" sz="1700">
                <a:latin typeface="Inter"/>
                <a:ea typeface="Inter"/>
                <a:cs typeface="Inter"/>
                <a:sym typeface="Inter"/>
              </a:rPr>
              <a:t> Accurately evaluate candidates beyond basic keyword matching.</a:t>
            </a:r>
            <a:endParaRPr sz="1700">
              <a:latin typeface="Inter"/>
              <a:ea typeface="Inter"/>
              <a:cs typeface="Inter"/>
              <a:sym typeface="Inter"/>
            </a:endParaRPr>
          </a:p>
          <a:p>
            <a:pPr indent="-336550" lvl="1" marL="914400" rtl="0" algn="l">
              <a:lnSpc>
                <a:spcPct val="150000"/>
              </a:lnSpc>
              <a:spcBef>
                <a:spcPts val="0"/>
              </a:spcBef>
              <a:spcAft>
                <a:spcPts val="0"/>
              </a:spcAft>
              <a:buSzPts val="1700"/>
              <a:buFont typeface="Inter"/>
              <a:buChar char="○"/>
            </a:pPr>
            <a:r>
              <a:rPr lang="en" sz="1700">
                <a:solidFill>
                  <a:schemeClr val="dk1"/>
                </a:solidFill>
                <a:latin typeface="Inter SemiBold"/>
                <a:ea typeface="Inter SemiBold"/>
                <a:cs typeface="Inter SemiBold"/>
                <a:sym typeface="Inter SemiBold"/>
              </a:rPr>
              <a:t>Solution</a:t>
            </a:r>
            <a:r>
              <a:rPr lang="en" sz="1700">
                <a:latin typeface="Inter SemiBold"/>
                <a:ea typeface="Inter SemiBold"/>
                <a:cs typeface="Inter SemiBold"/>
                <a:sym typeface="Inter SemiBold"/>
              </a:rPr>
              <a:t>:</a:t>
            </a:r>
            <a:r>
              <a:rPr lang="en" sz="1700">
                <a:latin typeface="Inter"/>
                <a:ea typeface="Inter"/>
                <a:cs typeface="Inter"/>
                <a:sym typeface="Inter"/>
              </a:rPr>
              <a:t> Early model limitations in understanding context led us to adopt SBERT and LLMs, revealing the importance of semantic analysis over simple keyword matching.</a:t>
            </a:r>
            <a:endParaRPr sz="1700">
              <a:latin typeface="Inter"/>
              <a:ea typeface="Inter"/>
              <a:cs typeface="Inter"/>
              <a:sym typeface="Inte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218" name="Shape 218"/>
        <p:cNvGrpSpPr/>
        <p:nvPr/>
      </p:nvGrpSpPr>
      <p:grpSpPr>
        <a:xfrm>
          <a:off x="0" y="0"/>
          <a:ext cx="0" cy="0"/>
          <a:chOff x="0" y="0"/>
          <a:chExt cx="0" cy="0"/>
        </a:xfrm>
      </p:grpSpPr>
      <p:sp>
        <p:nvSpPr>
          <p:cNvPr id="219" name="Google Shape;219;p35"/>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Wrap-Up and Vision</a:t>
            </a:r>
            <a:endParaRPr b="0" i="0" sz="1300" u="none" cap="none" strike="noStrike">
              <a:solidFill>
                <a:srgbClr val="000000"/>
              </a:solidFill>
              <a:latin typeface="Inter Medium"/>
              <a:ea typeface="Inter Medium"/>
              <a:cs typeface="Inter Medium"/>
              <a:sym typeface="Inter Medium"/>
            </a:endParaRPr>
          </a:p>
        </p:txBody>
      </p:sp>
      <p:sp>
        <p:nvSpPr>
          <p:cNvPr id="220" name="Google Shape;220;p35"/>
          <p:cNvSpPr txBox="1"/>
          <p:nvPr/>
        </p:nvSpPr>
        <p:spPr>
          <a:xfrm>
            <a:off x="450900" y="1115175"/>
            <a:ext cx="8693100" cy="40284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700">
                <a:latin typeface="Inter SemiBold"/>
                <a:ea typeface="Inter SemiBold"/>
                <a:cs typeface="Inter SemiBold"/>
                <a:sym typeface="Inter SemiBold"/>
              </a:rPr>
              <a:t>The TalentEngine project </a:t>
            </a:r>
            <a:r>
              <a:rPr lang="en" sz="1700">
                <a:latin typeface="Inter SemiBold"/>
                <a:ea typeface="Inter SemiBold"/>
                <a:cs typeface="Inter SemiBold"/>
                <a:sym typeface="Inter SemiBold"/>
              </a:rPr>
              <a:t>successfully</a:t>
            </a:r>
            <a:r>
              <a:rPr lang="en" sz="1700">
                <a:latin typeface="Inter SemiBold"/>
                <a:ea typeface="Inter SemiBold"/>
                <a:cs typeface="Inter SemiBold"/>
                <a:sym typeface="Inter SemiBold"/>
              </a:rPr>
              <a:t> delivers a fully functional, AI-powered recruitment platform that automates and enhances every stage of the hiring process.</a:t>
            </a:r>
            <a:endParaRPr sz="1700">
              <a:latin typeface="Inter SemiBold"/>
              <a:ea typeface="Inter SemiBold"/>
              <a:cs typeface="Inter SemiBold"/>
              <a:sym typeface="Inter SemiBold"/>
            </a:endParaRPr>
          </a:p>
          <a:p>
            <a:pPr indent="0" lvl="0" marL="0" rtl="0" algn="l">
              <a:lnSpc>
                <a:spcPct val="150000"/>
              </a:lnSpc>
              <a:spcBef>
                <a:spcPts val="0"/>
              </a:spcBef>
              <a:spcAft>
                <a:spcPts val="0"/>
              </a:spcAft>
              <a:buNone/>
            </a:pPr>
            <a:r>
              <a:rPr lang="en" sz="1700">
                <a:latin typeface="Inter SemiBold"/>
                <a:ea typeface="Inter SemiBold"/>
                <a:cs typeface="Inter SemiBold"/>
                <a:sym typeface="Inter SemiBold"/>
              </a:rPr>
              <a:t>Future Work</a:t>
            </a:r>
            <a:r>
              <a:rPr lang="en" sz="1700">
                <a:latin typeface="Inter SemiBold"/>
                <a:ea typeface="Inter SemiBold"/>
                <a:cs typeface="Inter SemiBold"/>
                <a:sym typeface="Inter SemiBold"/>
              </a:rPr>
              <a:t>:</a:t>
            </a:r>
            <a:endParaRPr sz="1700">
              <a:latin typeface="Inter SemiBold"/>
              <a:ea typeface="Inter SemiBold"/>
              <a:cs typeface="Inter SemiBold"/>
              <a:sym typeface="Inter SemiBold"/>
            </a:endParaRPr>
          </a:p>
          <a:p>
            <a:pPr indent="-336550" lvl="0" marL="540000" rtl="0" algn="l">
              <a:lnSpc>
                <a:spcPct val="150000"/>
              </a:lnSpc>
              <a:spcBef>
                <a:spcPts val="0"/>
              </a:spcBef>
              <a:spcAft>
                <a:spcPts val="0"/>
              </a:spcAft>
              <a:buSzPts val="1700"/>
              <a:buFont typeface="Inter"/>
              <a:buChar char="●"/>
            </a:pPr>
            <a:r>
              <a:rPr lang="en" sz="1700">
                <a:latin typeface="Inter"/>
                <a:ea typeface="Inter"/>
                <a:cs typeface="Inter"/>
                <a:sym typeface="Inter"/>
              </a:rPr>
              <a:t>Fine-tune LLM models using recruiter feedback to </a:t>
            </a:r>
            <a:r>
              <a:rPr lang="en" sz="1700">
                <a:latin typeface="Inter"/>
                <a:ea typeface="Inter"/>
                <a:cs typeface="Inter"/>
                <a:sym typeface="Inter"/>
              </a:rPr>
              <a:t>improve</a:t>
            </a:r>
            <a:r>
              <a:rPr lang="en" sz="1700">
                <a:latin typeface="Inter"/>
                <a:ea typeface="Inter"/>
                <a:cs typeface="Inter"/>
                <a:sym typeface="Inter"/>
              </a:rPr>
              <a:t> contextual understanding and scoring accuracy</a:t>
            </a:r>
            <a:endParaRPr sz="1700">
              <a:latin typeface="Inter"/>
              <a:ea typeface="Inter"/>
              <a:cs typeface="Inter"/>
              <a:sym typeface="Inter"/>
            </a:endParaRPr>
          </a:p>
          <a:p>
            <a:pPr indent="-336550" lvl="0" marL="540000" rtl="0" algn="l">
              <a:lnSpc>
                <a:spcPct val="150000"/>
              </a:lnSpc>
              <a:spcBef>
                <a:spcPts val="0"/>
              </a:spcBef>
              <a:spcAft>
                <a:spcPts val="0"/>
              </a:spcAft>
              <a:buSzPts val="1700"/>
              <a:buFont typeface="Inter"/>
              <a:buChar char="●"/>
            </a:pPr>
            <a:r>
              <a:rPr lang="en" sz="1700">
                <a:latin typeface="Inter"/>
                <a:ea typeface="Inter"/>
                <a:cs typeface="Inter"/>
                <a:sym typeface="Inter"/>
              </a:rPr>
              <a:t>Expand domain-specific hiring capabilities (healthcare, education sector, etc.)</a:t>
            </a:r>
            <a:endParaRPr sz="1700">
              <a:latin typeface="Inter"/>
              <a:ea typeface="Inter"/>
              <a:cs typeface="Inter"/>
              <a:sym typeface="Inter"/>
            </a:endParaRPr>
          </a:p>
          <a:p>
            <a:pPr indent="-336550" lvl="0" marL="540000" rtl="0" algn="l">
              <a:lnSpc>
                <a:spcPct val="150000"/>
              </a:lnSpc>
              <a:spcBef>
                <a:spcPts val="0"/>
              </a:spcBef>
              <a:spcAft>
                <a:spcPts val="0"/>
              </a:spcAft>
              <a:buSzPts val="1700"/>
              <a:buFont typeface="Inter"/>
              <a:buChar char="●"/>
            </a:pPr>
            <a:r>
              <a:rPr lang="en" sz="1700">
                <a:latin typeface="Inter"/>
                <a:ea typeface="Inter"/>
                <a:cs typeface="Inter"/>
                <a:sym typeface="Inter"/>
              </a:rPr>
              <a:t>Conduct large-scale usability tests with real users to refine UX and performance under real-word conditions</a:t>
            </a:r>
            <a:endParaRPr sz="1700">
              <a:latin typeface="Inter"/>
              <a:ea typeface="Inter"/>
              <a:cs typeface="Inter"/>
              <a:sym typeface="Inte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224" name="Shape 224"/>
        <p:cNvGrpSpPr/>
        <p:nvPr/>
      </p:nvGrpSpPr>
      <p:grpSpPr>
        <a:xfrm>
          <a:off x="0" y="0"/>
          <a:ext cx="0" cy="0"/>
          <a:chOff x="0" y="0"/>
          <a:chExt cx="0" cy="0"/>
        </a:xfrm>
      </p:grpSpPr>
      <p:sp>
        <p:nvSpPr>
          <p:cNvPr id="225" name="Google Shape;225;p36"/>
          <p:cNvSpPr txBox="1"/>
          <p:nvPr>
            <p:ph idx="11" type="ftr"/>
          </p:nvPr>
        </p:nvSpPr>
        <p:spPr>
          <a:xfrm>
            <a:off x="8334966" y="4631135"/>
            <a:ext cx="546000" cy="142200"/>
          </a:xfrm>
          <a:prstGeom prst="rect">
            <a:avLst/>
          </a:prstGeom>
          <a:noFill/>
          <a:ln>
            <a:noFill/>
          </a:ln>
        </p:spPr>
        <p:txBody>
          <a:bodyPr anchorCtr="0" anchor="t" bIns="0" lIns="0" spcFirstLastPara="1" rIns="0" wrap="square" tIns="3750">
            <a:spAutoFit/>
          </a:bodyPr>
          <a:lstStyle/>
          <a:p>
            <a:pPr indent="0" lvl="0" marL="0" rtl="0" algn="l">
              <a:lnSpc>
                <a:spcPct val="100000"/>
              </a:lnSpc>
              <a:spcBef>
                <a:spcPts val="0"/>
              </a:spcBef>
              <a:spcAft>
                <a:spcPts val="0"/>
              </a:spcAft>
              <a:buSzPts val="600"/>
              <a:buNone/>
            </a:pPr>
            <a:r>
              <a:rPr lang="en"/>
              <a:t>nu.edu.kz</a:t>
            </a:r>
            <a:endParaRPr/>
          </a:p>
        </p:txBody>
      </p:sp>
      <p:sp>
        <p:nvSpPr>
          <p:cNvPr id="226" name="Google Shape;226;p36"/>
          <p:cNvSpPr txBox="1"/>
          <p:nvPr/>
        </p:nvSpPr>
        <p:spPr>
          <a:xfrm>
            <a:off x="453050" y="2444025"/>
            <a:ext cx="6289200" cy="624000"/>
          </a:xfrm>
          <a:prstGeom prst="rect">
            <a:avLst/>
          </a:prstGeom>
          <a:noFill/>
          <a:ln>
            <a:noFill/>
          </a:ln>
        </p:spPr>
        <p:txBody>
          <a:bodyPr anchorCtr="0" anchor="t" bIns="0" lIns="0" spcFirstLastPara="1" rIns="0" wrap="square" tIns="8075">
            <a:spAutoFit/>
          </a:bodyPr>
          <a:lstStyle/>
          <a:p>
            <a:pPr indent="0" lvl="0" marL="0" marR="0" rtl="0" algn="l">
              <a:lnSpc>
                <a:spcPct val="100000"/>
              </a:lnSpc>
              <a:spcBef>
                <a:spcPts val="0"/>
              </a:spcBef>
              <a:spcAft>
                <a:spcPts val="0"/>
              </a:spcAft>
              <a:buClr>
                <a:srgbClr val="000000"/>
              </a:buClr>
              <a:buSzPts val="7500"/>
              <a:buFont typeface="Arial"/>
              <a:buNone/>
            </a:pPr>
            <a:r>
              <a:rPr lang="en" sz="4000">
                <a:solidFill>
                  <a:srgbClr val="FFFFFF"/>
                </a:solidFill>
                <a:latin typeface="Prata"/>
                <a:ea typeface="Prata"/>
                <a:cs typeface="Prata"/>
                <a:sym typeface="Prata"/>
              </a:rPr>
              <a:t>Thank you for your time!</a:t>
            </a:r>
            <a:endParaRPr b="0" i="0" sz="4000" u="none" cap="none" strike="noStrike">
              <a:solidFill>
                <a:srgbClr val="000000"/>
              </a:solidFill>
              <a:latin typeface="Prata"/>
              <a:ea typeface="Prata"/>
              <a:cs typeface="Prata"/>
              <a:sym typeface="Prata"/>
            </a:endParaRPr>
          </a:p>
        </p:txBody>
      </p:sp>
      <p:sp>
        <p:nvSpPr>
          <p:cNvPr id="227" name="Google Shape;227;p36"/>
          <p:cNvSpPr txBox="1"/>
          <p:nvPr/>
        </p:nvSpPr>
        <p:spPr>
          <a:xfrm>
            <a:off x="436838" y="318065"/>
            <a:ext cx="1864200" cy="145800"/>
          </a:xfrm>
          <a:prstGeom prst="rect">
            <a:avLst/>
          </a:prstGeom>
          <a:noFill/>
          <a:ln>
            <a:noFill/>
          </a:ln>
        </p:spPr>
        <p:txBody>
          <a:bodyPr anchorCtr="0" anchor="t" bIns="0" lIns="0" spcFirstLastPara="1" rIns="0" wrap="square" tIns="7225">
            <a:spAutoFit/>
          </a:bodyPr>
          <a:lstStyle/>
          <a:p>
            <a:pPr indent="0" lvl="0" marL="0" marR="0" rtl="0" algn="l">
              <a:lnSpc>
                <a:spcPct val="100000"/>
              </a:lnSpc>
              <a:spcBef>
                <a:spcPts val="0"/>
              </a:spcBef>
              <a:spcAft>
                <a:spcPts val="0"/>
              </a:spcAft>
              <a:buClr>
                <a:srgbClr val="000000"/>
              </a:buClr>
              <a:buSzPts val="900"/>
              <a:buFont typeface="Arial"/>
              <a:buNone/>
            </a:pPr>
            <a:r>
              <a:rPr lang="en" sz="900">
                <a:solidFill>
                  <a:srgbClr val="FFFFFF"/>
                </a:solidFill>
                <a:latin typeface="Inter Medium"/>
                <a:ea typeface="Inter Medium"/>
                <a:cs typeface="Inter Medium"/>
                <a:sym typeface="Inter Medium"/>
              </a:rPr>
              <a:t>CSCI 409 - Senior Project II</a:t>
            </a:r>
            <a:endParaRPr b="0" i="0" sz="900" u="none" cap="none" strike="noStrike">
              <a:solidFill>
                <a:srgbClr val="000000"/>
              </a:solidFill>
              <a:latin typeface="Inter Medium"/>
              <a:ea typeface="Inter Medium"/>
              <a:cs typeface="Inter Medium"/>
              <a:sym typeface="Inter Medium"/>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graphicFrame>
        <p:nvGraphicFramePr>
          <p:cNvPr id="87" name="Google Shape;87;p17"/>
          <p:cNvGraphicFramePr/>
          <p:nvPr/>
        </p:nvGraphicFramePr>
        <p:xfrm>
          <a:off x="450900" y="1127000"/>
          <a:ext cx="3000000" cy="3000000"/>
        </p:xfrm>
        <a:graphic>
          <a:graphicData uri="http://schemas.openxmlformats.org/drawingml/2006/table">
            <a:tbl>
              <a:tblPr>
                <a:noFill/>
                <a:tableStyleId>{BBA3428C-5C63-4499-BED4-C4F13AAD044B}</a:tableStyleId>
              </a:tblPr>
              <a:tblGrid>
                <a:gridCol w="1343575"/>
                <a:gridCol w="1343575"/>
                <a:gridCol w="1343575"/>
                <a:gridCol w="1343575"/>
                <a:gridCol w="1343575"/>
                <a:gridCol w="1343575"/>
              </a:tblGrid>
              <a:tr h="405000">
                <a:tc>
                  <a:txBody>
                    <a:bodyPr/>
                    <a:lstStyle/>
                    <a:p>
                      <a:pPr indent="0" lvl="0" marL="0" rtl="0" algn="l">
                        <a:spcBef>
                          <a:spcPts val="0"/>
                        </a:spcBef>
                        <a:spcAft>
                          <a:spcPts val="0"/>
                        </a:spcAft>
                        <a:buNone/>
                      </a:pPr>
                      <a:r>
                        <a:rPr lang="en" sz="1100">
                          <a:latin typeface="Cambria"/>
                          <a:ea typeface="Cambria"/>
                          <a:cs typeface="Cambria"/>
                          <a:sym typeface="Cambria"/>
                        </a:rPr>
                        <a:t>Feature</a:t>
                      </a:r>
                      <a:endParaRPr sz="1100">
                        <a:latin typeface="Cambria"/>
                        <a:ea typeface="Cambria"/>
                        <a:cs typeface="Cambria"/>
                        <a:sym typeface="Cambria"/>
                      </a:endParaRPr>
                    </a:p>
                  </a:txBody>
                  <a:tcPr marT="63500" marB="63500" marR="63500" marL="63500">
                    <a:solidFill>
                      <a:srgbClr val="C9DAF8"/>
                    </a:solidFill>
                  </a:tcPr>
                </a:tc>
                <a:tc>
                  <a:txBody>
                    <a:bodyPr/>
                    <a:lstStyle/>
                    <a:p>
                      <a:pPr indent="0" lvl="0" marL="0" rtl="0" algn="l">
                        <a:spcBef>
                          <a:spcPts val="0"/>
                        </a:spcBef>
                        <a:spcAft>
                          <a:spcPts val="0"/>
                        </a:spcAft>
                        <a:buNone/>
                      </a:pPr>
                      <a:r>
                        <a:rPr lang="en" sz="1100">
                          <a:latin typeface="Cambria"/>
                          <a:ea typeface="Cambria"/>
                          <a:cs typeface="Cambria"/>
                          <a:sym typeface="Cambria"/>
                        </a:rPr>
                        <a:t>Iris by Qureos</a:t>
                      </a:r>
                      <a:endParaRPr sz="1100">
                        <a:latin typeface="Cambria"/>
                        <a:ea typeface="Cambria"/>
                        <a:cs typeface="Cambria"/>
                        <a:sym typeface="Cambria"/>
                      </a:endParaRPr>
                    </a:p>
                  </a:txBody>
                  <a:tcPr marT="63500" marB="63500" marR="63500" marL="63500">
                    <a:solidFill>
                      <a:srgbClr val="C9DAF8"/>
                    </a:solidFill>
                  </a:tcPr>
                </a:tc>
                <a:tc>
                  <a:txBody>
                    <a:bodyPr/>
                    <a:lstStyle/>
                    <a:p>
                      <a:pPr indent="0" lvl="0" marL="0" rtl="0" algn="l">
                        <a:spcBef>
                          <a:spcPts val="0"/>
                        </a:spcBef>
                        <a:spcAft>
                          <a:spcPts val="0"/>
                        </a:spcAft>
                        <a:buNone/>
                      </a:pPr>
                      <a:r>
                        <a:rPr lang="en" sz="1100">
                          <a:latin typeface="Cambria"/>
                          <a:ea typeface="Cambria"/>
                          <a:cs typeface="Cambria"/>
                          <a:sym typeface="Cambria"/>
                        </a:rPr>
                        <a:t>X0PA AI</a:t>
                      </a:r>
                      <a:endParaRPr sz="1100">
                        <a:latin typeface="Cambria"/>
                        <a:ea typeface="Cambria"/>
                        <a:cs typeface="Cambria"/>
                        <a:sym typeface="Cambria"/>
                      </a:endParaRPr>
                    </a:p>
                  </a:txBody>
                  <a:tcPr marT="63500" marB="63500" marR="63500" marL="63500">
                    <a:solidFill>
                      <a:srgbClr val="C9DAF8"/>
                    </a:solidFill>
                  </a:tcPr>
                </a:tc>
                <a:tc>
                  <a:txBody>
                    <a:bodyPr/>
                    <a:lstStyle/>
                    <a:p>
                      <a:pPr indent="0" lvl="0" marL="0" rtl="0" algn="l">
                        <a:spcBef>
                          <a:spcPts val="0"/>
                        </a:spcBef>
                        <a:spcAft>
                          <a:spcPts val="0"/>
                        </a:spcAft>
                        <a:buNone/>
                      </a:pPr>
                      <a:r>
                        <a:rPr lang="en" sz="1100">
                          <a:latin typeface="Cambria"/>
                          <a:ea typeface="Cambria"/>
                          <a:cs typeface="Cambria"/>
                          <a:sym typeface="Cambria"/>
                        </a:rPr>
                        <a:t>HeroHunt.ai</a:t>
                      </a:r>
                      <a:endParaRPr sz="1100">
                        <a:latin typeface="Cambria"/>
                        <a:ea typeface="Cambria"/>
                        <a:cs typeface="Cambria"/>
                        <a:sym typeface="Cambria"/>
                      </a:endParaRPr>
                    </a:p>
                  </a:txBody>
                  <a:tcPr marT="63500" marB="63500" marR="63500" marL="63500">
                    <a:solidFill>
                      <a:srgbClr val="C9DAF8"/>
                    </a:solidFill>
                  </a:tcPr>
                </a:tc>
                <a:tc>
                  <a:txBody>
                    <a:bodyPr/>
                    <a:lstStyle/>
                    <a:p>
                      <a:pPr indent="0" lvl="0" marL="0" rtl="0" algn="l">
                        <a:spcBef>
                          <a:spcPts val="0"/>
                        </a:spcBef>
                        <a:spcAft>
                          <a:spcPts val="0"/>
                        </a:spcAft>
                        <a:buNone/>
                      </a:pPr>
                      <a:r>
                        <a:rPr lang="en" sz="1100">
                          <a:latin typeface="Cambria"/>
                          <a:ea typeface="Cambria"/>
                          <a:cs typeface="Cambria"/>
                          <a:sym typeface="Cambria"/>
                        </a:rPr>
                        <a:t>hireEZ</a:t>
                      </a:r>
                      <a:endParaRPr sz="1100">
                        <a:latin typeface="Cambria"/>
                        <a:ea typeface="Cambria"/>
                        <a:cs typeface="Cambria"/>
                        <a:sym typeface="Cambria"/>
                      </a:endParaRPr>
                    </a:p>
                  </a:txBody>
                  <a:tcPr marT="63500" marB="63500" marR="63500" marL="63500">
                    <a:solidFill>
                      <a:srgbClr val="C9DAF8"/>
                    </a:solidFill>
                  </a:tcPr>
                </a:tc>
                <a:tc>
                  <a:txBody>
                    <a:bodyPr/>
                    <a:lstStyle/>
                    <a:p>
                      <a:pPr indent="0" lvl="0" marL="0" rtl="0" algn="l">
                        <a:spcBef>
                          <a:spcPts val="0"/>
                        </a:spcBef>
                        <a:spcAft>
                          <a:spcPts val="0"/>
                        </a:spcAft>
                        <a:buNone/>
                      </a:pPr>
                      <a:r>
                        <a:rPr b="1" lang="en" sz="1100">
                          <a:latin typeface="Cambria"/>
                          <a:ea typeface="Cambria"/>
                          <a:cs typeface="Cambria"/>
                          <a:sym typeface="Cambria"/>
                        </a:rPr>
                        <a:t>TalentEngine</a:t>
                      </a:r>
                      <a:endParaRPr b="1" sz="1100">
                        <a:latin typeface="Cambria"/>
                        <a:ea typeface="Cambria"/>
                        <a:cs typeface="Cambria"/>
                        <a:sym typeface="Cambria"/>
                      </a:endParaRPr>
                    </a:p>
                  </a:txBody>
                  <a:tcPr marT="63500" marB="63500" marR="63500" marL="63500">
                    <a:solidFill>
                      <a:srgbClr val="C9DAF8"/>
                    </a:solidFill>
                  </a:tcPr>
                </a:tc>
              </a:tr>
              <a:tr h="637675">
                <a:tc>
                  <a:txBody>
                    <a:bodyPr/>
                    <a:lstStyle/>
                    <a:p>
                      <a:pPr indent="0" lvl="0" marL="0" rtl="0" algn="l">
                        <a:spcBef>
                          <a:spcPts val="0"/>
                        </a:spcBef>
                        <a:spcAft>
                          <a:spcPts val="0"/>
                        </a:spcAft>
                        <a:buNone/>
                      </a:pPr>
                      <a:r>
                        <a:rPr lang="en" sz="1100">
                          <a:latin typeface="Cambria"/>
                          <a:ea typeface="Cambria"/>
                          <a:cs typeface="Cambria"/>
                          <a:sym typeface="Cambria"/>
                        </a:rPr>
                        <a:t>Candidate Management</a:t>
                      </a:r>
                      <a:endParaRPr sz="1100">
                        <a:latin typeface="Cambria"/>
                        <a:ea typeface="Cambria"/>
                        <a:cs typeface="Cambria"/>
                        <a:sym typeface="Cambria"/>
                      </a:endParaRPr>
                    </a:p>
                  </a:txBody>
                  <a:tcPr marT="63500" marB="63500" marR="63500" marL="63500"/>
                </a:tc>
                <a:tc>
                  <a:txBody>
                    <a:bodyPr/>
                    <a:lstStyle/>
                    <a:p>
                      <a:pPr indent="0" lvl="0" marL="0" rtl="0" algn="ctr">
                        <a:lnSpc>
                          <a:spcPct val="115000"/>
                        </a:lnSpc>
                        <a:spcBef>
                          <a:spcPts val="0"/>
                        </a:spcBef>
                        <a:spcAft>
                          <a:spcPts val="0"/>
                        </a:spcAft>
                        <a:buNone/>
                      </a:pPr>
                      <a:r>
                        <a:rPr lang="en" sz="1200"/>
                        <a:t>✔️</a:t>
                      </a:r>
                      <a:endParaRPr sz="1100">
                        <a:latin typeface="Cambria"/>
                        <a:ea typeface="Cambria"/>
                        <a:cs typeface="Cambria"/>
                        <a:sym typeface="Cambria"/>
                      </a:endParaRPr>
                    </a:p>
                  </a:txBody>
                  <a:tcPr marT="63500" marB="63500" marR="63500" marL="63500"/>
                </a:tc>
                <a:tc>
                  <a:txBody>
                    <a:bodyPr/>
                    <a:lstStyle/>
                    <a:p>
                      <a:pPr indent="0" lvl="0" marL="0" rtl="0" algn="ctr">
                        <a:lnSpc>
                          <a:spcPct val="115000"/>
                        </a:lnSpc>
                        <a:spcBef>
                          <a:spcPts val="0"/>
                        </a:spcBef>
                        <a:spcAft>
                          <a:spcPts val="0"/>
                        </a:spcAft>
                        <a:buNone/>
                      </a:pPr>
                      <a:r>
                        <a:rPr lang="en" sz="1200"/>
                        <a:t>✔️</a:t>
                      </a:r>
                      <a:endParaRPr sz="1100">
                        <a:latin typeface="Cambria"/>
                        <a:ea typeface="Cambria"/>
                        <a:cs typeface="Cambria"/>
                        <a:sym typeface="Cambria"/>
                      </a:endParaRPr>
                    </a:p>
                  </a:txBody>
                  <a:tcPr marT="63500" marB="63500" marR="63500" marL="63500"/>
                </a:tc>
                <a:tc>
                  <a:txBody>
                    <a:bodyPr/>
                    <a:lstStyle/>
                    <a:p>
                      <a:pPr indent="0" lvl="0" marL="0" rtl="0" algn="ctr">
                        <a:lnSpc>
                          <a:spcPct val="115000"/>
                        </a:lnSpc>
                        <a:spcBef>
                          <a:spcPts val="0"/>
                        </a:spcBef>
                        <a:spcAft>
                          <a:spcPts val="0"/>
                        </a:spcAft>
                        <a:buNone/>
                      </a:pPr>
                      <a:r>
                        <a:rPr lang="en" sz="1200"/>
                        <a:t>✔️</a:t>
                      </a:r>
                      <a:endParaRPr sz="1100">
                        <a:latin typeface="Cambria"/>
                        <a:ea typeface="Cambria"/>
                        <a:cs typeface="Cambria"/>
                        <a:sym typeface="Cambria"/>
                      </a:endParaRPr>
                    </a:p>
                  </a:txBody>
                  <a:tcPr marT="63500" marB="63500" marR="63500" marL="63500"/>
                </a:tc>
                <a:tc>
                  <a:txBody>
                    <a:bodyPr/>
                    <a:lstStyle/>
                    <a:p>
                      <a:pPr indent="0" lvl="0" marL="0" rtl="0" algn="ctr">
                        <a:lnSpc>
                          <a:spcPct val="115000"/>
                        </a:lnSpc>
                        <a:spcBef>
                          <a:spcPts val="0"/>
                        </a:spcBef>
                        <a:spcAft>
                          <a:spcPts val="0"/>
                        </a:spcAft>
                        <a:buNone/>
                      </a:pPr>
                      <a:r>
                        <a:rPr lang="en" sz="1200"/>
                        <a:t>✔️</a:t>
                      </a:r>
                      <a:endParaRPr sz="1100">
                        <a:latin typeface="Cambria"/>
                        <a:ea typeface="Cambria"/>
                        <a:cs typeface="Cambria"/>
                        <a:sym typeface="Cambria"/>
                      </a:endParaRPr>
                    </a:p>
                  </a:txBody>
                  <a:tcPr marT="63500" marB="63500" marR="63500" marL="63500"/>
                </a:tc>
                <a:tc>
                  <a:txBody>
                    <a:bodyPr/>
                    <a:lstStyle/>
                    <a:p>
                      <a:pPr indent="0" lvl="0" marL="0" rtl="0" algn="ctr">
                        <a:lnSpc>
                          <a:spcPct val="115000"/>
                        </a:lnSpc>
                        <a:spcBef>
                          <a:spcPts val="0"/>
                        </a:spcBef>
                        <a:spcAft>
                          <a:spcPts val="0"/>
                        </a:spcAft>
                        <a:buNone/>
                      </a:pPr>
                      <a:r>
                        <a:rPr lang="en" sz="1200"/>
                        <a:t>✔️</a:t>
                      </a:r>
                      <a:endParaRPr sz="1100">
                        <a:latin typeface="Cambria"/>
                        <a:ea typeface="Cambria"/>
                        <a:cs typeface="Cambria"/>
                        <a:sym typeface="Cambria"/>
                      </a:endParaRPr>
                    </a:p>
                  </a:txBody>
                  <a:tcPr marT="63500" marB="63500" marR="63500" marL="63500"/>
                </a:tc>
              </a:tr>
              <a:tr h="870325">
                <a:tc>
                  <a:txBody>
                    <a:bodyPr/>
                    <a:lstStyle/>
                    <a:p>
                      <a:pPr indent="0" lvl="0" marL="0" rtl="0" algn="l">
                        <a:spcBef>
                          <a:spcPts val="0"/>
                        </a:spcBef>
                        <a:spcAft>
                          <a:spcPts val="0"/>
                        </a:spcAft>
                        <a:buNone/>
                      </a:pPr>
                      <a:r>
                        <a:rPr lang="en" sz="1100">
                          <a:latin typeface="Cambria"/>
                          <a:ea typeface="Cambria"/>
                          <a:cs typeface="Cambria"/>
                          <a:sym typeface="Cambria"/>
                        </a:rPr>
                        <a:t>Automated Communication</a:t>
                      </a:r>
                      <a:endParaRPr sz="1100">
                        <a:latin typeface="Cambria"/>
                        <a:ea typeface="Cambria"/>
                        <a:cs typeface="Cambria"/>
                        <a:sym typeface="Cambria"/>
                      </a:endParaRPr>
                    </a:p>
                  </a:txBody>
                  <a:tcPr marT="63500" marB="63500" marR="63500" marL="63500"/>
                </a:tc>
                <a:tc>
                  <a:txBody>
                    <a:bodyPr/>
                    <a:lstStyle/>
                    <a:p>
                      <a:pPr indent="0" lvl="0" marL="0" rtl="0" algn="ctr">
                        <a:lnSpc>
                          <a:spcPct val="115000"/>
                        </a:lnSpc>
                        <a:spcBef>
                          <a:spcPts val="0"/>
                        </a:spcBef>
                        <a:spcAft>
                          <a:spcPts val="0"/>
                        </a:spcAft>
                        <a:buNone/>
                      </a:pPr>
                      <a:r>
                        <a:rPr lang="en" sz="1200"/>
                        <a:t>✔️</a:t>
                      </a:r>
                      <a:endParaRPr sz="1100">
                        <a:latin typeface="Cambria"/>
                        <a:ea typeface="Cambria"/>
                        <a:cs typeface="Cambria"/>
                        <a:sym typeface="Cambria"/>
                      </a:endParaRPr>
                    </a:p>
                  </a:txBody>
                  <a:tcPr marT="63500" marB="63500" marR="63500" marL="63500"/>
                </a:tc>
                <a:tc>
                  <a:txBody>
                    <a:bodyPr/>
                    <a:lstStyle/>
                    <a:p>
                      <a:pPr indent="0" lvl="0" marL="0" rtl="0" algn="ctr">
                        <a:spcBef>
                          <a:spcPts val="0"/>
                        </a:spcBef>
                        <a:spcAft>
                          <a:spcPts val="0"/>
                        </a:spcAft>
                        <a:buNone/>
                      </a:pPr>
                      <a:r>
                        <a:rPr lang="en" sz="1100">
                          <a:latin typeface="Cambria"/>
                          <a:ea typeface="Cambria"/>
                          <a:cs typeface="Cambria"/>
                          <a:sym typeface="Cambria"/>
                        </a:rPr>
                        <a:t>❌</a:t>
                      </a:r>
                      <a:endParaRPr sz="1100">
                        <a:latin typeface="Cambria"/>
                        <a:ea typeface="Cambria"/>
                        <a:cs typeface="Cambria"/>
                        <a:sym typeface="Cambria"/>
                      </a:endParaRPr>
                    </a:p>
                  </a:txBody>
                  <a:tcPr marT="63500" marB="63500" marR="63500" marL="63500"/>
                </a:tc>
                <a:tc>
                  <a:txBody>
                    <a:bodyPr/>
                    <a:lstStyle/>
                    <a:p>
                      <a:pPr indent="0" lvl="0" marL="0" rtl="0" algn="ctr">
                        <a:lnSpc>
                          <a:spcPct val="115000"/>
                        </a:lnSpc>
                        <a:spcBef>
                          <a:spcPts val="0"/>
                        </a:spcBef>
                        <a:spcAft>
                          <a:spcPts val="0"/>
                        </a:spcAft>
                        <a:buNone/>
                      </a:pPr>
                      <a:r>
                        <a:rPr lang="en" sz="1200"/>
                        <a:t>✔️</a:t>
                      </a:r>
                      <a:endParaRPr sz="1100">
                        <a:latin typeface="Cambria"/>
                        <a:ea typeface="Cambria"/>
                        <a:cs typeface="Cambria"/>
                        <a:sym typeface="Cambria"/>
                      </a:endParaRPr>
                    </a:p>
                  </a:txBody>
                  <a:tcPr marT="63500" marB="63500" marR="63500" marL="63500"/>
                </a:tc>
                <a:tc>
                  <a:txBody>
                    <a:bodyPr/>
                    <a:lstStyle/>
                    <a:p>
                      <a:pPr indent="0" lvl="0" marL="0" rtl="0" algn="ctr">
                        <a:spcBef>
                          <a:spcPts val="0"/>
                        </a:spcBef>
                        <a:spcAft>
                          <a:spcPts val="0"/>
                        </a:spcAft>
                        <a:buNone/>
                      </a:pPr>
                      <a:r>
                        <a:rPr lang="en" sz="1100">
                          <a:latin typeface="Cambria"/>
                          <a:ea typeface="Cambria"/>
                          <a:cs typeface="Cambria"/>
                          <a:sym typeface="Cambria"/>
                        </a:rPr>
                        <a:t>❌</a:t>
                      </a:r>
                      <a:endParaRPr sz="1100">
                        <a:latin typeface="Cambria"/>
                        <a:ea typeface="Cambria"/>
                        <a:cs typeface="Cambria"/>
                        <a:sym typeface="Cambria"/>
                      </a:endParaRPr>
                    </a:p>
                  </a:txBody>
                  <a:tcPr marT="63500" marB="63500" marR="63500" marL="63500"/>
                </a:tc>
                <a:tc>
                  <a:txBody>
                    <a:bodyPr/>
                    <a:lstStyle/>
                    <a:p>
                      <a:pPr indent="0" lvl="0" marL="0" rtl="0" algn="ctr">
                        <a:lnSpc>
                          <a:spcPct val="115000"/>
                        </a:lnSpc>
                        <a:spcBef>
                          <a:spcPts val="0"/>
                        </a:spcBef>
                        <a:spcAft>
                          <a:spcPts val="0"/>
                        </a:spcAft>
                        <a:buNone/>
                      </a:pPr>
                      <a:r>
                        <a:rPr lang="en" sz="1200"/>
                        <a:t>✔️</a:t>
                      </a:r>
                      <a:endParaRPr sz="1100">
                        <a:latin typeface="Cambria"/>
                        <a:ea typeface="Cambria"/>
                        <a:cs typeface="Cambria"/>
                        <a:sym typeface="Cambria"/>
                      </a:endParaRPr>
                    </a:p>
                  </a:txBody>
                  <a:tcPr marT="63500" marB="63500" marR="63500" marL="63500"/>
                </a:tc>
              </a:tr>
              <a:tr h="870325">
                <a:tc>
                  <a:txBody>
                    <a:bodyPr/>
                    <a:lstStyle/>
                    <a:p>
                      <a:pPr indent="0" lvl="0" marL="0" rtl="0" algn="l">
                        <a:spcBef>
                          <a:spcPts val="0"/>
                        </a:spcBef>
                        <a:spcAft>
                          <a:spcPts val="0"/>
                        </a:spcAft>
                        <a:buNone/>
                      </a:pPr>
                      <a:r>
                        <a:rPr lang="en" sz="1100">
                          <a:latin typeface="Cambria"/>
                          <a:ea typeface="Cambria"/>
                          <a:cs typeface="Cambria"/>
                          <a:sym typeface="Cambria"/>
                        </a:rPr>
                        <a:t>Dynamic Career Site &amp; ATS</a:t>
                      </a:r>
                      <a:endParaRPr sz="1100">
                        <a:latin typeface="Cambria"/>
                        <a:ea typeface="Cambria"/>
                        <a:cs typeface="Cambria"/>
                        <a:sym typeface="Cambria"/>
                      </a:endParaRPr>
                    </a:p>
                  </a:txBody>
                  <a:tcPr marT="63500" marB="63500" marR="63500" marL="63500"/>
                </a:tc>
                <a:tc>
                  <a:txBody>
                    <a:bodyPr/>
                    <a:lstStyle/>
                    <a:p>
                      <a:pPr indent="0" lvl="0" marL="0" rtl="0" algn="ctr">
                        <a:lnSpc>
                          <a:spcPct val="115000"/>
                        </a:lnSpc>
                        <a:spcBef>
                          <a:spcPts val="0"/>
                        </a:spcBef>
                        <a:spcAft>
                          <a:spcPts val="0"/>
                        </a:spcAft>
                        <a:buNone/>
                      </a:pPr>
                      <a:r>
                        <a:rPr lang="en" sz="1200"/>
                        <a:t>✔️</a:t>
                      </a:r>
                      <a:endParaRPr sz="1100">
                        <a:latin typeface="Cambria"/>
                        <a:ea typeface="Cambria"/>
                        <a:cs typeface="Cambria"/>
                        <a:sym typeface="Cambria"/>
                      </a:endParaRPr>
                    </a:p>
                  </a:txBody>
                  <a:tcPr marT="63500" marB="63500" marR="63500" marL="63500"/>
                </a:tc>
                <a:tc>
                  <a:txBody>
                    <a:bodyPr/>
                    <a:lstStyle/>
                    <a:p>
                      <a:pPr indent="0" lvl="0" marL="0" rtl="0" algn="ctr">
                        <a:spcBef>
                          <a:spcPts val="0"/>
                        </a:spcBef>
                        <a:spcAft>
                          <a:spcPts val="0"/>
                        </a:spcAft>
                        <a:buNone/>
                      </a:pPr>
                      <a:r>
                        <a:rPr lang="en" sz="1100">
                          <a:latin typeface="Cambria"/>
                          <a:ea typeface="Cambria"/>
                          <a:cs typeface="Cambria"/>
                          <a:sym typeface="Cambria"/>
                        </a:rPr>
                        <a:t>❌</a:t>
                      </a:r>
                      <a:endParaRPr sz="1100">
                        <a:latin typeface="Cambria"/>
                        <a:ea typeface="Cambria"/>
                        <a:cs typeface="Cambria"/>
                        <a:sym typeface="Cambria"/>
                      </a:endParaRPr>
                    </a:p>
                  </a:txBody>
                  <a:tcPr marT="63500" marB="63500" marR="63500" marL="63500"/>
                </a:tc>
                <a:tc>
                  <a:txBody>
                    <a:bodyPr/>
                    <a:lstStyle/>
                    <a:p>
                      <a:pPr indent="0" lvl="0" marL="0" rtl="0" algn="ctr">
                        <a:spcBef>
                          <a:spcPts val="0"/>
                        </a:spcBef>
                        <a:spcAft>
                          <a:spcPts val="0"/>
                        </a:spcAft>
                        <a:buNone/>
                      </a:pPr>
                      <a:r>
                        <a:rPr lang="en" sz="1100">
                          <a:latin typeface="Cambria"/>
                          <a:ea typeface="Cambria"/>
                          <a:cs typeface="Cambria"/>
                          <a:sym typeface="Cambria"/>
                        </a:rPr>
                        <a:t>❌</a:t>
                      </a:r>
                      <a:endParaRPr sz="1100">
                        <a:latin typeface="Cambria"/>
                        <a:ea typeface="Cambria"/>
                        <a:cs typeface="Cambria"/>
                        <a:sym typeface="Cambria"/>
                      </a:endParaRPr>
                    </a:p>
                  </a:txBody>
                  <a:tcPr marT="63500" marB="63500" marR="63500" marL="63500"/>
                </a:tc>
                <a:tc>
                  <a:txBody>
                    <a:bodyPr/>
                    <a:lstStyle/>
                    <a:p>
                      <a:pPr indent="0" lvl="0" marL="0" rtl="0" algn="ctr">
                        <a:lnSpc>
                          <a:spcPct val="115000"/>
                        </a:lnSpc>
                        <a:spcBef>
                          <a:spcPts val="0"/>
                        </a:spcBef>
                        <a:spcAft>
                          <a:spcPts val="0"/>
                        </a:spcAft>
                        <a:buNone/>
                      </a:pPr>
                      <a:r>
                        <a:rPr lang="en" sz="1200"/>
                        <a:t>✔️</a:t>
                      </a:r>
                      <a:endParaRPr sz="1100">
                        <a:latin typeface="Cambria"/>
                        <a:ea typeface="Cambria"/>
                        <a:cs typeface="Cambria"/>
                        <a:sym typeface="Cambria"/>
                      </a:endParaRPr>
                    </a:p>
                  </a:txBody>
                  <a:tcPr marT="63500" marB="63500" marR="63500" marL="63500"/>
                </a:tc>
                <a:tc>
                  <a:txBody>
                    <a:bodyPr/>
                    <a:lstStyle/>
                    <a:p>
                      <a:pPr indent="0" lvl="0" marL="0" rtl="0" algn="ctr">
                        <a:lnSpc>
                          <a:spcPct val="115000"/>
                        </a:lnSpc>
                        <a:spcBef>
                          <a:spcPts val="0"/>
                        </a:spcBef>
                        <a:spcAft>
                          <a:spcPts val="0"/>
                        </a:spcAft>
                        <a:buNone/>
                      </a:pPr>
                      <a:r>
                        <a:rPr lang="en" sz="1200"/>
                        <a:t>✔️</a:t>
                      </a:r>
                      <a:endParaRPr sz="1100">
                        <a:latin typeface="Cambria"/>
                        <a:ea typeface="Cambria"/>
                        <a:cs typeface="Cambria"/>
                        <a:sym typeface="Cambria"/>
                      </a:endParaRPr>
                    </a:p>
                  </a:txBody>
                  <a:tcPr marT="63500" marB="63500" marR="63500" marL="63500"/>
                </a:tc>
              </a:tr>
              <a:tr h="637675">
                <a:tc>
                  <a:txBody>
                    <a:bodyPr/>
                    <a:lstStyle/>
                    <a:p>
                      <a:pPr indent="0" lvl="0" marL="0" rtl="0" algn="l">
                        <a:spcBef>
                          <a:spcPts val="0"/>
                        </a:spcBef>
                        <a:spcAft>
                          <a:spcPts val="0"/>
                        </a:spcAft>
                        <a:buNone/>
                      </a:pPr>
                      <a:r>
                        <a:rPr lang="en" sz="1100">
                          <a:latin typeface="Cambria"/>
                          <a:ea typeface="Cambria"/>
                          <a:cs typeface="Cambria"/>
                          <a:sym typeface="Cambria"/>
                        </a:rPr>
                        <a:t>Candidate Ranking</a:t>
                      </a:r>
                      <a:endParaRPr sz="1100">
                        <a:latin typeface="Cambria"/>
                        <a:ea typeface="Cambria"/>
                        <a:cs typeface="Cambria"/>
                        <a:sym typeface="Cambria"/>
                      </a:endParaRPr>
                    </a:p>
                  </a:txBody>
                  <a:tcPr marT="63500" marB="63500" marR="63500" marL="63500"/>
                </a:tc>
                <a:tc>
                  <a:txBody>
                    <a:bodyPr/>
                    <a:lstStyle/>
                    <a:p>
                      <a:pPr indent="0" lvl="0" marL="0" rtl="0" algn="ctr">
                        <a:spcBef>
                          <a:spcPts val="0"/>
                        </a:spcBef>
                        <a:spcAft>
                          <a:spcPts val="0"/>
                        </a:spcAft>
                        <a:buNone/>
                      </a:pPr>
                      <a:r>
                        <a:rPr lang="en" sz="1100">
                          <a:latin typeface="Cambria"/>
                          <a:ea typeface="Cambria"/>
                          <a:cs typeface="Cambria"/>
                          <a:sym typeface="Cambria"/>
                        </a:rPr>
                        <a:t>Basic</a:t>
                      </a:r>
                      <a:endParaRPr sz="1100">
                        <a:latin typeface="Cambria"/>
                        <a:ea typeface="Cambria"/>
                        <a:cs typeface="Cambria"/>
                        <a:sym typeface="Cambria"/>
                      </a:endParaRPr>
                    </a:p>
                  </a:txBody>
                  <a:tcPr marT="63500" marB="63500" marR="63500" marL="63500"/>
                </a:tc>
                <a:tc>
                  <a:txBody>
                    <a:bodyPr/>
                    <a:lstStyle/>
                    <a:p>
                      <a:pPr indent="0" lvl="0" marL="0" rtl="0" algn="ctr">
                        <a:spcBef>
                          <a:spcPts val="0"/>
                        </a:spcBef>
                        <a:spcAft>
                          <a:spcPts val="0"/>
                        </a:spcAft>
                        <a:buNone/>
                      </a:pPr>
                      <a:r>
                        <a:rPr lang="en" sz="1100">
                          <a:latin typeface="Cambria"/>
                          <a:ea typeface="Cambria"/>
                          <a:cs typeface="Cambria"/>
                          <a:sym typeface="Cambria"/>
                        </a:rPr>
                        <a:t>Proprietary</a:t>
                      </a:r>
                      <a:endParaRPr sz="1100">
                        <a:latin typeface="Cambria"/>
                        <a:ea typeface="Cambria"/>
                        <a:cs typeface="Cambria"/>
                        <a:sym typeface="Cambria"/>
                      </a:endParaRPr>
                    </a:p>
                  </a:txBody>
                  <a:tcPr marT="63500" marB="63500" marR="63500" marL="63500"/>
                </a:tc>
                <a:tc>
                  <a:txBody>
                    <a:bodyPr/>
                    <a:lstStyle/>
                    <a:p>
                      <a:pPr indent="0" lvl="0" marL="0" rtl="0" algn="ctr">
                        <a:spcBef>
                          <a:spcPts val="0"/>
                        </a:spcBef>
                        <a:spcAft>
                          <a:spcPts val="0"/>
                        </a:spcAft>
                        <a:buNone/>
                      </a:pPr>
                      <a:r>
                        <a:rPr lang="en" sz="1100">
                          <a:latin typeface="Cambria"/>
                          <a:ea typeface="Cambria"/>
                          <a:cs typeface="Cambria"/>
                          <a:sym typeface="Cambria"/>
                        </a:rPr>
                        <a:t>Basic</a:t>
                      </a:r>
                      <a:endParaRPr sz="1100">
                        <a:latin typeface="Cambria"/>
                        <a:ea typeface="Cambria"/>
                        <a:cs typeface="Cambria"/>
                        <a:sym typeface="Cambria"/>
                      </a:endParaRPr>
                    </a:p>
                  </a:txBody>
                  <a:tcPr marT="63500" marB="63500" marR="63500" marL="63500"/>
                </a:tc>
                <a:tc>
                  <a:txBody>
                    <a:bodyPr/>
                    <a:lstStyle/>
                    <a:p>
                      <a:pPr indent="0" lvl="0" marL="0" rtl="0" algn="ctr">
                        <a:spcBef>
                          <a:spcPts val="0"/>
                        </a:spcBef>
                        <a:spcAft>
                          <a:spcPts val="0"/>
                        </a:spcAft>
                        <a:buNone/>
                      </a:pPr>
                      <a:r>
                        <a:rPr lang="en" sz="1100">
                          <a:latin typeface="Cambria"/>
                          <a:ea typeface="Cambria"/>
                          <a:cs typeface="Cambria"/>
                          <a:sym typeface="Cambria"/>
                        </a:rPr>
                        <a:t>Basic</a:t>
                      </a:r>
                      <a:endParaRPr sz="1100">
                        <a:latin typeface="Cambria"/>
                        <a:ea typeface="Cambria"/>
                        <a:cs typeface="Cambria"/>
                        <a:sym typeface="Cambria"/>
                      </a:endParaRPr>
                    </a:p>
                  </a:txBody>
                  <a:tcPr marT="63500" marB="63500" marR="63500" marL="63500"/>
                </a:tc>
                <a:tc>
                  <a:txBody>
                    <a:bodyPr/>
                    <a:lstStyle/>
                    <a:p>
                      <a:pPr indent="0" lvl="0" marL="0" rtl="0" algn="ctr">
                        <a:spcBef>
                          <a:spcPts val="0"/>
                        </a:spcBef>
                        <a:spcAft>
                          <a:spcPts val="0"/>
                        </a:spcAft>
                        <a:buNone/>
                      </a:pPr>
                      <a:r>
                        <a:rPr lang="en" sz="1100">
                          <a:latin typeface="Cambria"/>
                          <a:ea typeface="Cambria"/>
                          <a:cs typeface="Cambria"/>
                          <a:sym typeface="Cambria"/>
                        </a:rPr>
                        <a:t>Advanced ML model</a:t>
                      </a:r>
                      <a:endParaRPr sz="1100">
                        <a:latin typeface="Cambria"/>
                        <a:ea typeface="Cambria"/>
                        <a:cs typeface="Cambria"/>
                        <a:sym typeface="Cambria"/>
                      </a:endParaRPr>
                    </a:p>
                  </a:txBody>
                  <a:tcPr marT="63500" marB="63500" marR="63500" marL="63500"/>
                </a:tc>
              </a:tr>
            </a:tbl>
          </a:graphicData>
        </a:graphic>
      </p:graphicFrame>
      <p:sp>
        <p:nvSpPr>
          <p:cNvPr id="88" name="Google Shape;88;p17"/>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25400" marR="0" rtl="0" algn="l">
              <a:lnSpc>
                <a:spcPct val="100000"/>
              </a:lnSpc>
              <a:spcBef>
                <a:spcPts val="500"/>
              </a:spcBef>
              <a:spcAft>
                <a:spcPts val="0"/>
              </a:spcAft>
              <a:buClr>
                <a:srgbClr val="000000"/>
              </a:buClr>
              <a:buSzPts val="1300"/>
              <a:buFont typeface="Arial"/>
              <a:buNone/>
            </a:pPr>
            <a:r>
              <a:rPr lang="en" sz="2600">
                <a:solidFill>
                  <a:schemeClr val="dk2"/>
                </a:solidFill>
                <a:latin typeface="Prata"/>
                <a:ea typeface="Prata"/>
                <a:cs typeface="Prata"/>
                <a:sym typeface="Prata"/>
              </a:rPr>
              <a:t>Project Motivation -&gt; Market Evaluation</a:t>
            </a:r>
            <a:endParaRPr b="0" i="0" sz="1300" u="none" cap="none" strike="noStrike">
              <a:solidFill>
                <a:srgbClr val="000000"/>
              </a:solidFill>
              <a:latin typeface="Inter Medium"/>
              <a:ea typeface="Inter Medium"/>
              <a:cs typeface="Inter Medium"/>
              <a:sym typeface="Inter Medium"/>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92" name="Shape 92"/>
        <p:cNvGrpSpPr/>
        <p:nvPr/>
      </p:nvGrpSpPr>
      <p:grpSpPr>
        <a:xfrm>
          <a:off x="0" y="0"/>
          <a:ext cx="0" cy="0"/>
          <a:chOff x="0" y="0"/>
          <a:chExt cx="0" cy="0"/>
        </a:xfrm>
      </p:grpSpPr>
      <p:pic>
        <p:nvPicPr>
          <p:cNvPr id="93" name="Google Shape;93;p18" title="ChatGPT Image Apr 25, 2025, 07_11_28 PM.png"/>
          <p:cNvPicPr preferRelativeResize="0"/>
          <p:nvPr/>
        </p:nvPicPr>
        <p:blipFill rotWithShape="1">
          <a:blip r:embed="rId4">
            <a:alphaModFix/>
          </a:blip>
          <a:srcRect b="16742" l="0" r="0" t="0"/>
          <a:stretch/>
        </p:blipFill>
        <p:spPr>
          <a:xfrm>
            <a:off x="5195350" y="2520225"/>
            <a:ext cx="3682802" cy="2044101"/>
          </a:xfrm>
          <a:prstGeom prst="rect">
            <a:avLst/>
          </a:prstGeom>
          <a:noFill/>
          <a:ln>
            <a:noFill/>
          </a:ln>
        </p:spPr>
      </p:pic>
      <p:sp>
        <p:nvSpPr>
          <p:cNvPr id="94" name="Google Shape;94;p18"/>
          <p:cNvSpPr txBox="1"/>
          <p:nvPr/>
        </p:nvSpPr>
        <p:spPr>
          <a:xfrm>
            <a:off x="450899" y="322050"/>
            <a:ext cx="7634400" cy="8040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TalentEngine: AI-Powered Recruitment System</a:t>
            </a:r>
            <a:endParaRPr b="0" i="0" sz="2600" u="none" cap="none" strike="noStrike">
              <a:solidFill>
                <a:schemeClr val="dk2"/>
              </a:solidFill>
              <a:latin typeface="Prata"/>
              <a:ea typeface="Prata"/>
              <a:cs typeface="Prata"/>
              <a:sym typeface="Prata"/>
            </a:endParaRPr>
          </a:p>
          <a:p>
            <a:pPr indent="0" lvl="0" marL="25400" marR="0" rtl="0" algn="l">
              <a:lnSpc>
                <a:spcPct val="100000"/>
              </a:lnSpc>
              <a:spcBef>
                <a:spcPts val="500"/>
              </a:spcBef>
              <a:spcAft>
                <a:spcPts val="0"/>
              </a:spcAft>
              <a:buClr>
                <a:srgbClr val="000000"/>
              </a:buClr>
              <a:buSzPts val="1300"/>
              <a:buFont typeface="Arial"/>
              <a:buNone/>
            </a:pPr>
            <a:r>
              <a:rPr lang="en" sz="1300">
                <a:latin typeface="Inter Medium"/>
                <a:ea typeface="Inter Medium"/>
                <a:cs typeface="Inter Medium"/>
                <a:sym typeface="Inter Medium"/>
              </a:rPr>
              <a:t>Simplifying hiring with smart automation</a:t>
            </a:r>
            <a:endParaRPr b="0" i="0" sz="1300" u="none" cap="none" strike="noStrike">
              <a:solidFill>
                <a:srgbClr val="000000"/>
              </a:solidFill>
              <a:latin typeface="Inter Medium"/>
              <a:ea typeface="Inter Medium"/>
              <a:cs typeface="Inter Medium"/>
              <a:sym typeface="Inter Medium"/>
            </a:endParaRPr>
          </a:p>
        </p:txBody>
      </p:sp>
      <p:sp>
        <p:nvSpPr>
          <p:cNvPr id="95" name="Google Shape;95;p18"/>
          <p:cNvSpPr txBox="1"/>
          <p:nvPr/>
        </p:nvSpPr>
        <p:spPr>
          <a:xfrm>
            <a:off x="450900" y="1393250"/>
            <a:ext cx="7365600" cy="2455200"/>
          </a:xfrm>
          <a:prstGeom prst="rect">
            <a:avLst/>
          </a:prstGeom>
          <a:noFill/>
          <a:ln>
            <a:noFill/>
          </a:ln>
        </p:spPr>
        <p:txBody>
          <a:bodyPr anchorCtr="0" anchor="t" bIns="91425" lIns="91425" spcFirstLastPara="1" rIns="91425" wrap="square" tIns="91425">
            <a:noAutofit/>
          </a:bodyPr>
          <a:lstStyle/>
          <a:p>
            <a:pPr indent="-249299" lvl="0" marL="179999" rtl="0" algn="l">
              <a:lnSpc>
                <a:spcPct val="150000"/>
              </a:lnSpc>
              <a:spcBef>
                <a:spcPts val="0"/>
              </a:spcBef>
              <a:spcAft>
                <a:spcPts val="0"/>
              </a:spcAft>
              <a:buSzPts val="1800"/>
              <a:buFont typeface="Inter"/>
              <a:buChar char="●"/>
            </a:pPr>
            <a:r>
              <a:rPr lang="en" sz="1800">
                <a:latin typeface="Inter"/>
                <a:ea typeface="Inter"/>
                <a:cs typeface="Inter"/>
                <a:sym typeface="Inter"/>
              </a:rPr>
              <a:t>Automates candidate screening and communication.</a:t>
            </a:r>
            <a:endParaRPr sz="1800">
              <a:latin typeface="Inter"/>
              <a:ea typeface="Inter"/>
              <a:cs typeface="Inter"/>
              <a:sym typeface="Inter"/>
            </a:endParaRPr>
          </a:p>
          <a:p>
            <a:pPr indent="-249299" lvl="0" marL="179999" rtl="0" algn="l">
              <a:lnSpc>
                <a:spcPct val="150000"/>
              </a:lnSpc>
              <a:spcBef>
                <a:spcPts val="0"/>
              </a:spcBef>
              <a:spcAft>
                <a:spcPts val="0"/>
              </a:spcAft>
              <a:buSzPts val="1800"/>
              <a:buFont typeface="Inter"/>
              <a:buChar char="●"/>
            </a:pPr>
            <a:r>
              <a:rPr lang="en" sz="1800">
                <a:latin typeface="Inter"/>
                <a:ea typeface="Inter"/>
                <a:cs typeface="Inter"/>
                <a:sym typeface="Inter"/>
              </a:rPr>
              <a:t>Saves time for HR teams and improves candidate experience.</a:t>
            </a:r>
            <a:endParaRPr sz="1800">
              <a:latin typeface="Inter"/>
              <a:ea typeface="Inter"/>
              <a:cs typeface="Inter"/>
              <a:sym typeface="Inter"/>
            </a:endParaRPr>
          </a:p>
          <a:p>
            <a:pPr indent="-249299" lvl="0" marL="179999" rtl="0" algn="l">
              <a:lnSpc>
                <a:spcPct val="150000"/>
              </a:lnSpc>
              <a:spcBef>
                <a:spcPts val="0"/>
              </a:spcBef>
              <a:spcAft>
                <a:spcPts val="0"/>
              </a:spcAft>
              <a:buSzPts val="1800"/>
              <a:buFont typeface="Inter"/>
              <a:buChar char="●"/>
            </a:pPr>
            <a:r>
              <a:rPr lang="en" sz="1800">
                <a:latin typeface="Inter"/>
                <a:ea typeface="Inter"/>
                <a:cs typeface="Inter"/>
                <a:sym typeface="Inter"/>
              </a:rPr>
              <a:t>Uses AI, NLP, and scalable cloud infrastructure.</a:t>
            </a:r>
            <a:br>
              <a:rPr lang="en" sz="1800">
                <a:latin typeface="Inter"/>
                <a:ea typeface="Inter"/>
                <a:cs typeface="Inter"/>
                <a:sym typeface="Inter"/>
              </a:rPr>
            </a:br>
            <a:endParaRPr sz="18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99" name="Shape 99"/>
        <p:cNvGrpSpPr/>
        <p:nvPr/>
      </p:nvGrpSpPr>
      <p:grpSpPr>
        <a:xfrm>
          <a:off x="0" y="0"/>
          <a:ext cx="0" cy="0"/>
          <a:chOff x="0" y="0"/>
          <a:chExt cx="0" cy="0"/>
        </a:xfrm>
      </p:grpSpPr>
      <p:sp>
        <p:nvSpPr>
          <p:cNvPr id="100" name="Google Shape;100;p19"/>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Project Goals</a:t>
            </a:r>
            <a:endParaRPr b="0" i="0" sz="1300" u="none" cap="none" strike="noStrike">
              <a:solidFill>
                <a:srgbClr val="000000"/>
              </a:solidFill>
              <a:latin typeface="Inter Medium"/>
              <a:ea typeface="Inter Medium"/>
              <a:cs typeface="Inter Medium"/>
              <a:sym typeface="Inter Medium"/>
            </a:endParaRPr>
          </a:p>
        </p:txBody>
      </p:sp>
      <p:sp>
        <p:nvSpPr>
          <p:cNvPr id="101" name="Google Shape;101;p19"/>
          <p:cNvSpPr txBox="1"/>
          <p:nvPr/>
        </p:nvSpPr>
        <p:spPr>
          <a:xfrm>
            <a:off x="450900" y="1115175"/>
            <a:ext cx="5887200" cy="24552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b="1" lang="en" sz="1800">
                <a:latin typeface="Inter"/>
                <a:ea typeface="Inter"/>
                <a:cs typeface="Inter"/>
                <a:sym typeface="Inter"/>
              </a:rPr>
              <a:t>Goal 1:</a:t>
            </a:r>
            <a:r>
              <a:rPr lang="en" sz="1800">
                <a:latin typeface="Inter"/>
                <a:ea typeface="Inter"/>
                <a:cs typeface="Inter"/>
                <a:sym typeface="Inter"/>
              </a:rPr>
              <a:t> Use AI to automate applicant screening and ranking.</a:t>
            </a:r>
            <a:endParaRPr sz="1800">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sz="1800">
                <a:latin typeface="Inter"/>
                <a:ea typeface="Inter"/>
                <a:cs typeface="Inter"/>
                <a:sym typeface="Inter"/>
              </a:rPr>
              <a:t>Goal 2:</a:t>
            </a:r>
            <a:r>
              <a:rPr lang="en" sz="1800">
                <a:latin typeface="Inter"/>
                <a:ea typeface="Inter"/>
                <a:cs typeface="Inter"/>
                <a:sym typeface="Inter"/>
              </a:rPr>
              <a:t> Integrate messaging platforms for automated communication.</a:t>
            </a:r>
            <a:endParaRPr sz="1800">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sz="1800">
                <a:latin typeface="Inter"/>
                <a:ea typeface="Inter"/>
                <a:cs typeface="Inter"/>
                <a:sym typeface="Inter"/>
              </a:rPr>
              <a:t>Goal 3:</a:t>
            </a:r>
            <a:r>
              <a:rPr lang="en" sz="1800">
                <a:latin typeface="Inter"/>
                <a:ea typeface="Inter"/>
                <a:cs typeface="Inter"/>
                <a:sym typeface="Inter"/>
              </a:rPr>
              <a:t> Build a secure, scalable, and efficient system.</a:t>
            </a:r>
            <a:endParaRPr sz="1800">
              <a:latin typeface="Inter"/>
              <a:ea typeface="Inter"/>
              <a:cs typeface="Inter"/>
              <a:sym typeface="Inter"/>
            </a:endParaRPr>
          </a:p>
          <a:p>
            <a:pPr indent="0" lvl="0" marL="0" rtl="0" algn="l">
              <a:lnSpc>
                <a:spcPct val="150000"/>
              </a:lnSpc>
              <a:spcBef>
                <a:spcPts val="0"/>
              </a:spcBef>
              <a:spcAft>
                <a:spcPts val="0"/>
              </a:spcAft>
              <a:buNone/>
            </a:pPr>
            <a:r>
              <a:rPr b="1" lang="en" sz="1800">
                <a:latin typeface="Inter"/>
                <a:ea typeface="Inter"/>
                <a:cs typeface="Inter"/>
                <a:sym typeface="Inter"/>
              </a:rPr>
              <a:t>Goal 4:</a:t>
            </a:r>
            <a:r>
              <a:rPr lang="en" sz="1800">
                <a:latin typeface="Inter"/>
                <a:ea typeface="Inter"/>
                <a:cs typeface="Inter"/>
                <a:sym typeface="Inter"/>
              </a:rPr>
              <a:t> Ensure an intuitive interface for recruiters and candidates.</a:t>
            </a:r>
            <a:endParaRPr sz="1800">
              <a:latin typeface="Inter"/>
              <a:ea typeface="Inter"/>
              <a:cs typeface="Inter"/>
              <a:sym typeface="Inter"/>
            </a:endParaRPr>
          </a:p>
        </p:txBody>
      </p:sp>
      <p:pic>
        <p:nvPicPr>
          <p:cNvPr descr="Data privacy icon, secure file (Provided by Getty Images)" id="102" name="Google Shape;102;p19"/>
          <p:cNvPicPr preferRelativeResize="0"/>
          <p:nvPr/>
        </p:nvPicPr>
        <p:blipFill>
          <a:blip r:embed="rId4">
            <a:alphaModFix/>
          </a:blip>
          <a:stretch>
            <a:fillRect/>
          </a:stretch>
        </p:blipFill>
        <p:spPr>
          <a:xfrm>
            <a:off x="7439375" y="2654051"/>
            <a:ext cx="1248799" cy="1248799"/>
          </a:xfrm>
          <a:prstGeom prst="rect">
            <a:avLst/>
          </a:prstGeom>
          <a:noFill/>
          <a:ln>
            <a:noFill/>
          </a:ln>
        </p:spPr>
      </p:pic>
      <p:pic>
        <p:nvPicPr>
          <p:cNvPr id="103" name="Google Shape;103;p19"/>
          <p:cNvPicPr preferRelativeResize="0"/>
          <p:nvPr/>
        </p:nvPicPr>
        <p:blipFill rotWithShape="1">
          <a:blip r:embed="rId5">
            <a:alphaModFix/>
          </a:blip>
          <a:srcRect b="19523" l="23553" r="22867" t="24262"/>
          <a:stretch/>
        </p:blipFill>
        <p:spPr>
          <a:xfrm>
            <a:off x="7642212" y="322050"/>
            <a:ext cx="1099049" cy="1153150"/>
          </a:xfrm>
          <a:prstGeom prst="rect">
            <a:avLst/>
          </a:prstGeom>
          <a:noFill/>
          <a:ln>
            <a:noFill/>
          </a:ln>
        </p:spPr>
      </p:pic>
      <p:pic>
        <p:nvPicPr>
          <p:cNvPr descr="colleagues communication workspace color icon vector illustration (Provided by Getty Images)" id="104" name="Google Shape;104;p19"/>
          <p:cNvPicPr preferRelativeResize="0"/>
          <p:nvPr/>
        </p:nvPicPr>
        <p:blipFill>
          <a:blip r:embed="rId6">
            <a:alphaModFix/>
          </a:blip>
          <a:stretch>
            <a:fillRect/>
          </a:stretch>
        </p:blipFill>
        <p:spPr>
          <a:xfrm>
            <a:off x="7439375" y="1405249"/>
            <a:ext cx="1248799" cy="1248799"/>
          </a:xfrm>
          <a:prstGeom prst="rect">
            <a:avLst/>
          </a:prstGeom>
          <a:noFill/>
          <a:ln>
            <a:noFill/>
          </a:ln>
        </p:spPr>
      </p:pic>
      <p:pic>
        <p:nvPicPr>
          <p:cNvPr id="105" name="Google Shape;105;p19"/>
          <p:cNvPicPr preferRelativeResize="0"/>
          <p:nvPr/>
        </p:nvPicPr>
        <p:blipFill>
          <a:blip r:embed="rId7">
            <a:alphaModFix/>
          </a:blip>
          <a:stretch>
            <a:fillRect/>
          </a:stretch>
        </p:blipFill>
        <p:spPr>
          <a:xfrm>
            <a:off x="7734913" y="3902850"/>
            <a:ext cx="913626" cy="91362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09" name="Shape 109"/>
        <p:cNvGrpSpPr/>
        <p:nvPr/>
      </p:nvGrpSpPr>
      <p:grpSpPr>
        <a:xfrm>
          <a:off x="0" y="0"/>
          <a:ext cx="0" cy="0"/>
          <a:chOff x="0" y="0"/>
          <a:chExt cx="0" cy="0"/>
        </a:xfrm>
      </p:grpSpPr>
      <p:sp>
        <p:nvSpPr>
          <p:cNvPr id="110" name="Google Shape;110;p20"/>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Project Timeline</a:t>
            </a:r>
            <a:endParaRPr b="0" i="0" sz="1300" u="none" cap="none" strike="noStrike">
              <a:solidFill>
                <a:srgbClr val="000000"/>
              </a:solidFill>
              <a:latin typeface="Inter Medium"/>
              <a:ea typeface="Inter Medium"/>
              <a:cs typeface="Inter Medium"/>
              <a:sym typeface="Inter Medium"/>
            </a:endParaRPr>
          </a:p>
        </p:txBody>
      </p:sp>
      <p:pic>
        <p:nvPicPr>
          <p:cNvPr id="111" name="Google Shape;111;p20"/>
          <p:cNvPicPr preferRelativeResize="0"/>
          <p:nvPr/>
        </p:nvPicPr>
        <p:blipFill>
          <a:blip r:embed="rId4">
            <a:alphaModFix/>
          </a:blip>
          <a:stretch>
            <a:fillRect/>
          </a:stretch>
        </p:blipFill>
        <p:spPr>
          <a:xfrm>
            <a:off x="152400" y="1014150"/>
            <a:ext cx="8738623" cy="39769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15" name="Shape 115"/>
        <p:cNvGrpSpPr/>
        <p:nvPr/>
      </p:nvGrpSpPr>
      <p:grpSpPr>
        <a:xfrm>
          <a:off x="0" y="0"/>
          <a:ext cx="0" cy="0"/>
          <a:chOff x="0" y="0"/>
          <a:chExt cx="0" cy="0"/>
        </a:xfrm>
      </p:grpSpPr>
      <p:sp>
        <p:nvSpPr>
          <p:cNvPr id="116" name="Google Shape;116;p21"/>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Project</a:t>
            </a:r>
            <a:r>
              <a:rPr lang="en" sz="2600">
                <a:solidFill>
                  <a:schemeClr val="dk2"/>
                </a:solidFill>
                <a:latin typeface="Prata"/>
                <a:ea typeface="Prata"/>
                <a:cs typeface="Prata"/>
                <a:sym typeface="Prata"/>
              </a:rPr>
              <a:t> Progress</a:t>
            </a:r>
            <a:endParaRPr b="0" i="0" sz="1300" u="none" cap="none" strike="noStrike">
              <a:solidFill>
                <a:srgbClr val="000000"/>
              </a:solidFill>
              <a:latin typeface="Inter Medium"/>
              <a:ea typeface="Inter Medium"/>
              <a:cs typeface="Inter Medium"/>
              <a:sym typeface="Inter Medium"/>
            </a:endParaRPr>
          </a:p>
        </p:txBody>
      </p:sp>
      <p:sp>
        <p:nvSpPr>
          <p:cNvPr id="117" name="Google Shape;117;p21"/>
          <p:cNvSpPr txBox="1"/>
          <p:nvPr/>
        </p:nvSpPr>
        <p:spPr>
          <a:xfrm>
            <a:off x="450900" y="1029550"/>
            <a:ext cx="7756500" cy="24552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b="1" lang="en" sz="1500">
                <a:latin typeface="Inter"/>
                <a:ea typeface="Inter"/>
                <a:cs typeface="Inter"/>
                <a:sym typeface="Inter"/>
              </a:rPr>
              <a:t>Completed:</a:t>
            </a:r>
            <a:endParaRPr b="1" sz="1500">
              <a:latin typeface="Inter"/>
              <a:ea typeface="Inter"/>
              <a:cs typeface="Inter"/>
              <a:sym typeface="Inter"/>
            </a:endParaRPr>
          </a:p>
          <a:p>
            <a:pPr indent="-323850" lvl="0" marL="457200" rtl="0" algn="l">
              <a:lnSpc>
                <a:spcPct val="150000"/>
              </a:lnSpc>
              <a:spcBef>
                <a:spcPts val="0"/>
              </a:spcBef>
              <a:spcAft>
                <a:spcPts val="0"/>
              </a:spcAft>
              <a:buSzPts val="1500"/>
              <a:buFont typeface="Inter"/>
              <a:buChar char="●"/>
            </a:pPr>
            <a:r>
              <a:rPr b="1" lang="en" sz="1500">
                <a:latin typeface="Inter"/>
                <a:ea typeface="Inter"/>
                <a:cs typeface="Inter"/>
                <a:sym typeface="Inter"/>
              </a:rPr>
              <a:t>Backend</a:t>
            </a:r>
            <a:r>
              <a:rPr lang="en" sz="1500">
                <a:latin typeface="Inter"/>
                <a:ea typeface="Inter"/>
                <a:cs typeface="Inter"/>
                <a:sym typeface="Inter"/>
              </a:rPr>
              <a:t> with all required functionality (jobs, candidates, applications).</a:t>
            </a:r>
            <a:endParaRPr sz="1500">
              <a:latin typeface="Inter"/>
              <a:ea typeface="Inter"/>
              <a:cs typeface="Inter"/>
              <a:sym typeface="Inter"/>
            </a:endParaRPr>
          </a:p>
          <a:p>
            <a:pPr indent="-323850" lvl="0" marL="457200" rtl="0" algn="l">
              <a:lnSpc>
                <a:spcPct val="150000"/>
              </a:lnSpc>
              <a:spcBef>
                <a:spcPts val="0"/>
              </a:spcBef>
              <a:spcAft>
                <a:spcPts val="0"/>
              </a:spcAft>
              <a:buSzPts val="1500"/>
              <a:buFont typeface="Inter"/>
              <a:buChar char="●"/>
            </a:pPr>
            <a:r>
              <a:rPr lang="en" sz="1500">
                <a:latin typeface="Inter"/>
                <a:ea typeface="Inter"/>
                <a:cs typeface="Inter"/>
                <a:sym typeface="Inter"/>
              </a:rPr>
              <a:t>Complete </a:t>
            </a:r>
            <a:r>
              <a:rPr b="1" lang="en" sz="1500">
                <a:latin typeface="Inter"/>
                <a:ea typeface="Inter"/>
                <a:cs typeface="Inter"/>
                <a:sym typeface="Inter"/>
              </a:rPr>
              <a:t>frontend</a:t>
            </a:r>
            <a:r>
              <a:rPr lang="en" sz="1500">
                <a:latin typeface="Inter"/>
                <a:ea typeface="Inter"/>
                <a:cs typeface="Inter"/>
                <a:sym typeface="Inter"/>
              </a:rPr>
              <a:t> for job posting and candidate management.</a:t>
            </a:r>
            <a:endParaRPr sz="1500">
              <a:latin typeface="Inter"/>
              <a:ea typeface="Inter"/>
              <a:cs typeface="Inter"/>
              <a:sym typeface="Inter"/>
            </a:endParaRPr>
          </a:p>
          <a:p>
            <a:pPr indent="-323850" lvl="0" marL="457200" rtl="0" algn="l">
              <a:lnSpc>
                <a:spcPct val="150000"/>
              </a:lnSpc>
              <a:spcBef>
                <a:spcPts val="0"/>
              </a:spcBef>
              <a:spcAft>
                <a:spcPts val="0"/>
              </a:spcAft>
              <a:buSzPts val="1500"/>
              <a:buFont typeface="Inter"/>
              <a:buChar char="●"/>
            </a:pPr>
            <a:r>
              <a:rPr b="1" lang="en" sz="1500">
                <a:latin typeface="Inter"/>
                <a:ea typeface="Inter"/>
                <a:cs typeface="Inter"/>
                <a:sym typeface="Inter"/>
              </a:rPr>
              <a:t>AI model</a:t>
            </a:r>
            <a:r>
              <a:rPr lang="en" sz="1500">
                <a:latin typeface="Inter"/>
                <a:ea typeface="Inter"/>
                <a:cs typeface="Inter"/>
                <a:sym typeface="Inter"/>
              </a:rPr>
              <a:t> using traditional semantic analysis and LLM for candidate ranking.</a:t>
            </a:r>
            <a:endParaRPr sz="1500">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sz="1500">
                <a:latin typeface="Inter"/>
                <a:ea typeface="Inter"/>
                <a:cs typeface="Inter"/>
                <a:sym typeface="Inter"/>
              </a:rPr>
              <a:t>Prior challenge:</a:t>
            </a:r>
            <a:endParaRPr b="1" sz="1500">
              <a:latin typeface="Inter"/>
              <a:ea typeface="Inter"/>
              <a:cs typeface="Inter"/>
              <a:sym typeface="Inter"/>
            </a:endParaRPr>
          </a:p>
          <a:p>
            <a:pPr indent="-323850" lvl="0" marL="457200" rtl="0" algn="l">
              <a:lnSpc>
                <a:spcPct val="150000"/>
              </a:lnSpc>
              <a:spcBef>
                <a:spcPts val="0"/>
              </a:spcBef>
              <a:spcAft>
                <a:spcPts val="0"/>
              </a:spcAft>
              <a:buSzPts val="1500"/>
              <a:buFont typeface="Inter"/>
              <a:buChar char="●"/>
            </a:pPr>
            <a:r>
              <a:rPr lang="en" sz="1500">
                <a:latin typeface="Inter"/>
                <a:ea typeface="Inter"/>
                <a:cs typeface="Inter"/>
                <a:sym typeface="Inter"/>
              </a:rPr>
              <a:t>Keyword-based semantic analysis lacked context, affecting accuracy.</a:t>
            </a:r>
            <a:endParaRPr sz="1500">
              <a:latin typeface="Inter"/>
              <a:ea typeface="Inter"/>
              <a:cs typeface="Inter"/>
              <a:sym typeface="Inter"/>
            </a:endParaRPr>
          </a:p>
        </p:txBody>
      </p:sp>
      <p:pic>
        <p:nvPicPr>
          <p:cNvPr id="118" name="Google Shape;118;p21"/>
          <p:cNvPicPr preferRelativeResize="0"/>
          <p:nvPr/>
        </p:nvPicPr>
        <p:blipFill>
          <a:blip r:embed="rId4">
            <a:alphaModFix/>
          </a:blip>
          <a:stretch>
            <a:fillRect/>
          </a:stretch>
        </p:blipFill>
        <p:spPr>
          <a:xfrm>
            <a:off x="375825" y="3142975"/>
            <a:ext cx="8384952" cy="20005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22" name="Shape 122"/>
        <p:cNvGrpSpPr/>
        <p:nvPr/>
      </p:nvGrpSpPr>
      <p:grpSpPr>
        <a:xfrm>
          <a:off x="0" y="0"/>
          <a:ext cx="0" cy="0"/>
          <a:chOff x="0" y="0"/>
          <a:chExt cx="0" cy="0"/>
        </a:xfrm>
      </p:grpSpPr>
      <p:sp>
        <p:nvSpPr>
          <p:cNvPr id="123" name="Google Shape;123;p22"/>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Killer Features</a:t>
            </a:r>
            <a:endParaRPr b="0" i="0" sz="1300" u="none" cap="none" strike="noStrike">
              <a:solidFill>
                <a:srgbClr val="000000"/>
              </a:solidFill>
              <a:latin typeface="Inter Medium"/>
              <a:ea typeface="Inter Medium"/>
              <a:cs typeface="Inter Medium"/>
              <a:sym typeface="Inter Medium"/>
            </a:endParaRPr>
          </a:p>
        </p:txBody>
      </p:sp>
      <p:sp>
        <p:nvSpPr>
          <p:cNvPr id="124" name="Google Shape;124;p22"/>
          <p:cNvSpPr txBox="1"/>
          <p:nvPr/>
        </p:nvSpPr>
        <p:spPr>
          <a:xfrm>
            <a:off x="450900" y="1115175"/>
            <a:ext cx="7365600" cy="24552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sz="1600">
                <a:latin typeface="Inter"/>
                <a:ea typeface="Inter"/>
                <a:cs typeface="Inter"/>
                <a:sym typeface="Inter"/>
              </a:rPr>
              <a:t>The system provides</a:t>
            </a:r>
            <a:r>
              <a:rPr b="1" lang="en" sz="1600">
                <a:latin typeface="Inter"/>
                <a:ea typeface="Inter"/>
                <a:cs typeface="Inter"/>
                <a:sym typeface="Inter"/>
              </a:rPr>
              <a:t>:</a:t>
            </a:r>
            <a:endParaRPr b="1" sz="1600">
              <a:latin typeface="Inter"/>
              <a:ea typeface="Inter"/>
              <a:cs typeface="Inter"/>
              <a:sym typeface="Inter"/>
            </a:endParaRPr>
          </a:p>
          <a:p>
            <a:pPr indent="-330200" lvl="0" marL="457200" rtl="0" algn="l">
              <a:lnSpc>
                <a:spcPct val="150000"/>
              </a:lnSpc>
              <a:spcBef>
                <a:spcPts val="0"/>
              </a:spcBef>
              <a:spcAft>
                <a:spcPts val="0"/>
              </a:spcAft>
              <a:buSzPts val="1600"/>
              <a:buFont typeface="Inter"/>
              <a:buChar char="●"/>
            </a:pPr>
            <a:r>
              <a:rPr lang="en" sz="1600">
                <a:latin typeface="Inter"/>
                <a:ea typeface="Inter"/>
                <a:cs typeface="Inter"/>
                <a:sym typeface="Inter"/>
              </a:rPr>
              <a:t>2FA authentication and AES-256 encryption</a:t>
            </a:r>
            <a:endParaRPr sz="1600">
              <a:latin typeface="Inter"/>
              <a:ea typeface="Inter"/>
              <a:cs typeface="Inter"/>
              <a:sym typeface="Inter"/>
            </a:endParaRPr>
          </a:p>
          <a:p>
            <a:pPr indent="-330200" lvl="0" marL="457200" rtl="0" algn="l">
              <a:lnSpc>
                <a:spcPct val="150000"/>
              </a:lnSpc>
              <a:spcBef>
                <a:spcPts val="0"/>
              </a:spcBef>
              <a:spcAft>
                <a:spcPts val="0"/>
              </a:spcAft>
              <a:buSzPts val="1600"/>
              <a:buFont typeface="Inter"/>
              <a:buChar char="●"/>
            </a:pPr>
            <a:r>
              <a:rPr lang="en" sz="1600">
                <a:latin typeface="Inter"/>
                <a:ea typeface="Inter"/>
                <a:cs typeface="Inter"/>
                <a:sym typeface="Inter"/>
              </a:rPr>
              <a:t>Provides all standard </a:t>
            </a:r>
            <a:r>
              <a:rPr b="1" lang="en" sz="1600">
                <a:latin typeface="Inter"/>
                <a:ea typeface="Inter"/>
                <a:cs typeface="Inter"/>
                <a:sym typeface="Inter"/>
              </a:rPr>
              <a:t>interview question types</a:t>
            </a:r>
            <a:r>
              <a:rPr lang="en" sz="1600">
                <a:latin typeface="Inter"/>
                <a:ea typeface="Inter"/>
                <a:cs typeface="Inter"/>
                <a:sym typeface="Inter"/>
              </a:rPr>
              <a:t>, including custom media (</a:t>
            </a:r>
            <a:r>
              <a:rPr b="1" lang="en" sz="1600">
                <a:latin typeface="Inter"/>
                <a:ea typeface="Inter"/>
                <a:cs typeface="Inter"/>
                <a:sym typeface="Inter"/>
              </a:rPr>
              <a:t>audio, video</a:t>
            </a:r>
            <a:r>
              <a:rPr lang="en" sz="1600">
                <a:latin typeface="Inter"/>
                <a:ea typeface="Inter"/>
                <a:cs typeface="Inter"/>
                <a:sym typeface="Inter"/>
              </a:rPr>
              <a:t>) questions that get </a:t>
            </a:r>
            <a:r>
              <a:rPr b="1" lang="en" sz="1600">
                <a:latin typeface="Inter"/>
                <a:ea typeface="Inter"/>
                <a:cs typeface="Inter"/>
                <a:sym typeface="Inter"/>
              </a:rPr>
              <a:t>transcripted</a:t>
            </a:r>
            <a:r>
              <a:rPr lang="en" sz="1600">
                <a:latin typeface="Inter"/>
                <a:ea typeface="Inter"/>
                <a:cs typeface="Inter"/>
                <a:sym typeface="Inter"/>
              </a:rPr>
              <a:t> and analyzed by our AI model</a:t>
            </a:r>
            <a:endParaRPr sz="1600">
              <a:latin typeface="Inter"/>
              <a:ea typeface="Inter"/>
              <a:cs typeface="Inter"/>
              <a:sym typeface="Inter"/>
            </a:endParaRPr>
          </a:p>
          <a:p>
            <a:pPr indent="-330200" lvl="0" marL="457200" rtl="0" algn="l">
              <a:lnSpc>
                <a:spcPct val="150000"/>
              </a:lnSpc>
              <a:spcBef>
                <a:spcPts val="0"/>
              </a:spcBef>
              <a:spcAft>
                <a:spcPts val="0"/>
              </a:spcAft>
              <a:buSzPts val="1600"/>
              <a:buFont typeface="Inter"/>
              <a:buChar char="●"/>
            </a:pPr>
            <a:r>
              <a:rPr lang="en" sz="1600">
                <a:latin typeface="Inter"/>
                <a:ea typeface="Inter"/>
                <a:cs typeface="Inter"/>
                <a:sym typeface="Inter"/>
              </a:rPr>
              <a:t>Robust and scalable backend</a:t>
            </a:r>
            <a:endParaRPr sz="1600">
              <a:latin typeface="Inter"/>
              <a:ea typeface="Inter"/>
              <a:cs typeface="Inter"/>
              <a:sym typeface="Inter"/>
            </a:endParaRPr>
          </a:p>
          <a:p>
            <a:pPr indent="-330200" lvl="0" marL="457200" rtl="0" algn="l">
              <a:lnSpc>
                <a:spcPct val="150000"/>
              </a:lnSpc>
              <a:spcBef>
                <a:spcPts val="0"/>
              </a:spcBef>
              <a:spcAft>
                <a:spcPts val="0"/>
              </a:spcAft>
              <a:buSzPts val="1600"/>
              <a:buFont typeface="Inter"/>
              <a:buChar char="●"/>
            </a:pPr>
            <a:r>
              <a:rPr lang="en" sz="1600">
                <a:latin typeface="Inter"/>
                <a:ea typeface="Inter"/>
                <a:cs typeface="Inter"/>
                <a:sym typeface="Inter"/>
              </a:rPr>
              <a:t>Intuitive frontend and </a:t>
            </a:r>
            <a:r>
              <a:rPr lang="en" sz="1600">
                <a:latin typeface="Inter"/>
                <a:ea typeface="Inter"/>
                <a:cs typeface="Inter"/>
                <a:sym typeface="Inter"/>
              </a:rPr>
              <a:t>convenient</a:t>
            </a:r>
            <a:r>
              <a:rPr lang="en" sz="1600">
                <a:latin typeface="Inter"/>
                <a:ea typeface="Inter"/>
                <a:cs typeface="Inter"/>
                <a:sym typeface="Inter"/>
              </a:rPr>
              <a:t> </a:t>
            </a:r>
            <a:r>
              <a:rPr b="1" lang="en" sz="1600">
                <a:latin typeface="Inter"/>
                <a:ea typeface="Inter"/>
                <a:cs typeface="Inter"/>
                <a:sym typeface="Inter"/>
              </a:rPr>
              <a:t>data visualisation of our AI ranking</a:t>
            </a:r>
            <a:endParaRPr b="1" sz="1600">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blipFill>
          <a:blip r:embed="rId3">
            <a:alphaModFix/>
          </a:blip>
          <a:stretch>
            <a:fillRect/>
          </a:stretch>
        </a:blipFill>
      </p:bgPr>
    </p:bg>
    <p:spTree>
      <p:nvGrpSpPr>
        <p:cNvPr id="128" name="Shape 128"/>
        <p:cNvGrpSpPr/>
        <p:nvPr/>
      </p:nvGrpSpPr>
      <p:grpSpPr>
        <a:xfrm>
          <a:off x="0" y="0"/>
          <a:ext cx="0" cy="0"/>
          <a:chOff x="0" y="0"/>
          <a:chExt cx="0" cy="0"/>
        </a:xfrm>
      </p:grpSpPr>
      <p:sp>
        <p:nvSpPr>
          <p:cNvPr id="129" name="Google Shape;129;p23"/>
          <p:cNvSpPr txBox="1"/>
          <p:nvPr/>
        </p:nvSpPr>
        <p:spPr>
          <a:xfrm>
            <a:off x="450899" y="322050"/>
            <a:ext cx="7634400" cy="539700"/>
          </a:xfrm>
          <a:prstGeom prst="rect">
            <a:avLst/>
          </a:prstGeom>
          <a:noFill/>
          <a:ln>
            <a:noFill/>
          </a:ln>
        </p:spPr>
        <p:txBody>
          <a:bodyPr anchorCtr="0" anchor="t" bIns="0" lIns="0" spcFirstLastPara="1" rIns="0" wrap="square" tIns="138050">
            <a:spAutoFit/>
          </a:bodyPr>
          <a:lstStyle/>
          <a:p>
            <a:pPr indent="0" lvl="0" marL="0" marR="0" rtl="0" algn="l">
              <a:lnSpc>
                <a:spcPct val="100000"/>
              </a:lnSpc>
              <a:spcBef>
                <a:spcPts val="0"/>
              </a:spcBef>
              <a:spcAft>
                <a:spcPts val="0"/>
              </a:spcAft>
              <a:buClr>
                <a:srgbClr val="000000"/>
              </a:buClr>
              <a:buSzPts val="2700"/>
              <a:buFont typeface="Arial"/>
              <a:buNone/>
            </a:pPr>
            <a:r>
              <a:rPr lang="en" sz="2600">
                <a:solidFill>
                  <a:schemeClr val="dk2"/>
                </a:solidFill>
                <a:latin typeface="Prata"/>
                <a:ea typeface="Prata"/>
                <a:cs typeface="Prata"/>
                <a:sym typeface="Prata"/>
              </a:rPr>
              <a:t>Backend Demonstration</a:t>
            </a:r>
            <a:endParaRPr b="0" i="0" sz="1300" u="none" cap="none" strike="noStrike">
              <a:solidFill>
                <a:srgbClr val="000000"/>
              </a:solidFill>
              <a:latin typeface="Inter Medium"/>
              <a:ea typeface="Inter Medium"/>
              <a:cs typeface="Inter Medium"/>
              <a:sym typeface="Inter Medium"/>
            </a:endParaRPr>
          </a:p>
        </p:txBody>
      </p:sp>
      <p:sp>
        <p:nvSpPr>
          <p:cNvPr id="130" name="Google Shape;130;p23"/>
          <p:cNvSpPr txBox="1"/>
          <p:nvPr/>
        </p:nvSpPr>
        <p:spPr>
          <a:xfrm>
            <a:off x="450900" y="1115175"/>
            <a:ext cx="4019400" cy="2878200"/>
          </a:xfrm>
          <a:prstGeom prst="rect">
            <a:avLst/>
          </a:prstGeom>
          <a:noFill/>
          <a:ln>
            <a:noFill/>
          </a:ln>
        </p:spPr>
        <p:txBody>
          <a:bodyPr anchorCtr="0" anchor="t" bIns="91425" lIns="91425" spcFirstLastPara="1" rIns="91425" wrap="square" tIns="91425">
            <a:noAutofit/>
          </a:bodyPr>
          <a:lstStyle/>
          <a:p>
            <a:pPr indent="-311150" lvl="0" marL="457200" rtl="0" algn="l">
              <a:lnSpc>
                <a:spcPct val="150000"/>
              </a:lnSpc>
              <a:spcBef>
                <a:spcPts val="0"/>
              </a:spcBef>
              <a:spcAft>
                <a:spcPts val="0"/>
              </a:spcAft>
              <a:buSzPts val="1300"/>
              <a:buFont typeface="Inter"/>
              <a:buChar char="●"/>
            </a:pPr>
            <a:r>
              <a:rPr lang="en" sz="1300">
                <a:latin typeface="Inter SemiBold"/>
                <a:ea typeface="Inter SemiBold"/>
                <a:cs typeface="Inter SemiBold"/>
                <a:sym typeface="Inter SemiBold"/>
              </a:rPr>
              <a:t>FastAPI: </a:t>
            </a:r>
            <a:r>
              <a:rPr lang="en" sz="1300">
                <a:latin typeface="Inter SemiBold"/>
                <a:ea typeface="Inter SemiBold"/>
                <a:cs typeface="Inter SemiBold"/>
                <a:sym typeface="Inter SemiBold"/>
              </a:rPr>
              <a:t>APIs</a:t>
            </a:r>
            <a:r>
              <a:rPr lang="en" sz="1300">
                <a:latin typeface="Inter"/>
                <a:ea typeface="Inter"/>
                <a:cs typeface="Inter"/>
                <a:sym typeface="Inter"/>
              </a:rPr>
              <a:t> for job postings, applications, and candidate management.</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lang="en" sz="1300">
                <a:latin typeface="Inter SemiBold"/>
                <a:ea typeface="Inter SemiBold"/>
                <a:cs typeface="Inter SemiBold"/>
                <a:sym typeface="Inter SemiBold"/>
              </a:rPr>
              <a:t>PostgreSQL DB</a:t>
            </a:r>
            <a:r>
              <a:rPr lang="en" sz="1300">
                <a:latin typeface="Inter"/>
                <a:ea typeface="Inter"/>
                <a:cs typeface="Inter"/>
                <a:sym typeface="Inter"/>
              </a:rPr>
              <a:t> connecting key entities:</a:t>
            </a:r>
            <a:endParaRPr sz="1300">
              <a:latin typeface="Inter"/>
              <a:ea typeface="Inter"/>
              <a:cs typeface="Inter"/>
              <a:sym typeface="Inter"/>
            </a:endParaRPr>
          </a:p>
          <a:p>
            <a:pPr indent="0" lvl="0" marL="457200" rtl="0" algn="l">
              <a:lnSpc>
                <a:spcPct val="150000"/>
              </a:lnSpc>
              <a:spcBef>
                <a:spcPts val="0"/>
              </a:spcBef>
              <a:spcAft>
                <a:spcPts val="0"/>
              </a:spcAft>
              <a:buNone/>
            </a:pPr>
            <a:r>
              <a:rPr lang="en" sz="1300">
                <a:latin typeface="Inter"/>
                <a:ea typeface="Inter"/>
                <a:cs typeface="Inter"/>
                <a:sym typeface="Inter"/>
              </a:rPr>
              <a:t>Users, Organizations, Applicants, Vacancies, Applications, Interviews, and Answers.</a:t>
            </a:r>
            <a:endParaRPr sz="1300">
              <a:latin typeface="Inter"/>
              <a:ea typeface="Inter"/>
              <a:cs typeface="Inter"/>
              <a:sym typeface="Inter"/>
            </a:endParaRPr>
          </a:p>
          <a:p>
            <a:pPr indent="-311150" lvl="0" marL="457200" rtl="0" algn="l">
              <a:lnSpc>
                <a:spcPct val="150000"/>
              </a:lnSpc>
              <a:spcBef>
                <a:spcPts val="0"/>
              </a:spcBef>
              <a:spcAft>
                <a:spcPts val="0"/>
              </a:spcAft>
              <a:buSzPts val="1300"/>
              <a:buFont typeface="Inter"/>
              <a:buChar char="●"/>
            </a:pPr>
            <a:r>
              <a:rPr b="1" lang="en" sz="1300">
                <a:latin typeface="Inter"/>
                <a:ea typeface="Inter"/>
                <a:cs typeface="Inter"/>
                <a:sym typeface="Inter"/>
              </a:rPr>
              <a:t>Google Cloud Storage</a:t>
            </a:r>
            <a:r>
              <a:rPr lang="en" sz="1300">
                <a:latin typeface="Inter"/>
                <a:ea typeface="Inter"/>
                <a:cs typeface="Inter"/>
                <a:sym typeface="Inter"/>
              </a:rPr>
              <a:t> to store CVs, video and audio answers</a:t>
            </a:r>
            <a:endParaRPr b="1" i="1" sz="1300">
              <a:latin typeface="Inter"/>
              <a:ea typeface="Inter"/>
              <a:cs typeface="Inter"/>
              <a:sym typeface="Inter"/>
            </a:endParaRPr>
          </a:p>
        </p:txBody>
      </p:sp>
      <p:pic>
        <p:nvPicPr>
          <p:cNvPr id="131" name="Google Shape;131;p23" title="Screen Recording 2025-04-25 at 17.35.48.gif"/>
          <p:cNvPicPr preferRelativeResize="0"/>
          <p:nvPr/>
        </p:nvPicPr>
        <p:blipFill>
          <a:blip r:embed="rId4">
            <a:alphaModFix/>
          </a:blip>
          <a:stretch>
            <a:fillRect/>
          </a:stretch>
        </p:blipFill>
        <p:spPr>
          <a:xfrm>
            <a:off x="4796275" y="62128"/>
            <a:ext cx="4019401" cy="508137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