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tif" ContentType="image/tif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rts/chart1.xml" ContentType="application/vnd.openxmlformats-officedocument.drawingml.chart+xml"/>
  <Override PartName="/ppt/media/image64.jpg" ContentType="image/png"/>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5"/>
  </p:notesMasterIdLst>
  <p:sldIdLst>
    <p:sldId id="256" r:id="rId2"/>
    <p:sldId id="258" r:id="rId3"/>
    <p:sldId id="386" r:id="rId4"/>
    <p:sldId id="363" r:id="rId5"/>
    <p:sldId id="257" r:id="rId6"/>
    <p:sldId id="262" r:id="rId7"/>
    <p:sldId id="265" r:id="rId8"/>
    <p:sldId id="349" r:id="rId9"/>
    <p:sldId id="268" r:id="rId10"/>
    <p:sldId id="331" r:id="rId11"/>
    <p:sldId id="335" r:id="rId12"/>
    <p:sldId id="345" r:id="rId13"/>
    <p:sldId id="352" r:id="rId14"/>
    <p:sldId id="354" r:id="rId15"/>
    <p:sldId id="332" r:id="rId16"/>
    <p:sldId id="270" r:id="rId17"/>
    <p:sldId id="302" r:id="rId18"/>
    <p:sldId id="269" r:id="rId19"/>
    <p:sldId id="301" r:id="rId20"/>
    <p:sldId id="350" r:id="rId21"/>
    <p:sldId id="272" r:id="rId22"/>
    <p:sldId id="271" r:id="rId23"/>
    <p:sldId id="347" r:id="rId24"/>
    <p:sldId id="273" r:id="rId25"/>
    <p:sldId id="326" r:id="rId26"/>
    <p:sldId id="343" r:id="rId27"/>
    <p:sldId id="327" r:id="rId28"/>
    <p:sldId id="328" r:id="rId29"/>
    <p:sldId id="260" r:id="rId30"/>
    <p:sldId id="259" r:id="rId31"/>
    <p:sldId id="277" r:id="rId32"/>
    <p:sldId id="276" r:id="rId33"/>
    <p:sldId id="353" r:id="rId34"/>
    <p:sldId id="266" r:id="rId35"/>
    <p:sldId id="340" r:id="rId36"/>
    <p:sldId id="275" r:id="rId37"/>
    <p:sldId id="310" r:id="rId38"/>
    <p:sldId id="333" r:id="rId39"/>
    <p:sldId id="339" r:id="rId40"/>
    <p:sldId id="351" r:id="rId41"/>
    <p:sldId id="342" r:id="rId42"/>
    <p:sldId id="341" r:id="rId43"/>
    <p:sldId id="264" r:id="rId44"/>
    <p:sldId id="267" r:id="rId45"/>
    <p:sldId id="344" r:id="rId46"/>
    <p:sldId id="278" r:id="rId47"/>
    <p:sldId id="279" r:id="rId48"/>
    <p:sldId id="280" r:id="rId49"/>
    <p:sldId id="281" r:id="rId50"/>
    <p:sldId id="282" r:id="rId51"/>
    <p:sldId id="283" r:id="rId52"/>
    <p:sldId id="284" r:id="rId53"/>
    <p:sldId id="285" r:id="rId5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472C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4F9AAC8-8636-705A-E075-44EDEFC51191}" v="85" dt="2020-04-28T15:19:11.625"/>
    <p1510:client id="{52318A9E-4C6A-84A5-DF10-9BB0B344C090}" v="553" dt="2020-04-28T17:14:11.261"/>
    <p1510:client id="{BAEDECC7-E11B-F25E-64B3-FB743BCDA804}" v="472" dt="2020-04-29T19:44:00.487"/>
    <p1510:client id="{C095FB29-B51A-EB19-24FD-E203EC802D99}" v="31" dt="2020-04-28T21:34:07.91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618" autoAdjust="0"/>
    <p:restoredTop sz="94660"/>
  </p:normalViewPr>
  <p:slideViewPr>
    <p:cSldViewPr snapToGrid="0">
      <p:cViewPr varScale="1">
        <p:scale>
          <a:sx n="130" d="100"/>
          <a:sy n="130" d="100"/>
        </p:scale>
        <p:origin x="174" y="78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61" Type="http://schemas.microsoft.com/office/2015/10/relationships/revisionInfo" Target="revisionInfo.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Uzwyshyn, Raymond J" userId="S::r_u15@txstate.edu::d662cd89-6a6b-4f29-ac85-a76feaba704c" providerId="AD" clId="Web-{C095FB29-B51A-EB19-24FD-E203EC802D99}"/>
    <pc:docChg chg="modSld sldOrd">
      <pc:chgData name="Uzwyshyn, Raymond J" userId="S::r_u15@txstate.edu::d662cd89-6a6b-4f29-ac85-a76feaba704c" providerId="AD" clId="Web-{C095FB29-B51A-EB19-24FD-E203EC802D99}" dt="2020-04-28T21:34:07.916" v="30"/>
      <pc:docMkLst>
        <pc:docMk/>
      </pc:docMkLst>
      <pc:sldChg chg="ord">
        <pc:chgData name="Uzwyshyn, Raymond J" userId="S::r_u15@txstate.edu::d662cd89-6a6b-4f29-ac85-a76feaba704c" providerId="AD" clId="Web-{C095FB29-B51A-EB19-24FD-E203EC802D99}" dt="2020-04-28T21:34:07.916" v="30"/>
        <pc:sldMkLst>
          <pc:docMk/>
          <pc:sldMk cId="3620728684" sldId="265"/>
        </pc:sldMkLst>
      </pc:sldChg>
      <pc:sldChg chg="modSp">
        <pc:chgData name="Uzwyshyn, Raymond J" userId="S::r_u15@txstate.edu::d662cd89-6a6b-4f29-ac85-a76feaba704c" providerId="AD" clId="Web-{C095FB29-B51A-EB19-24FD-E203EC802D99}" dt="2020-04-28T21:30:19.789" v="28" actId="20577"/>
        <pc:sldMkLst>
          <pc:docMk/>
          <pc:sldMk cId="2316795548" sldId="354"/>
        </pc:sldMkLst>
        <pc:spChg chg="mod">
          <ac:chgData name="Uzwyshyn, Raymond J" userId="S::r_u15@txstate.edu::d662cd89-6a6b-4f29-ac85-a76feaba704c" providerId="AD" clId="Web-{C095FB29-B51A-EB19-24FD-E203EC802D99}" dt="2020-04-28T21:30:19.789" v="28" actId="20577"/>
          <ac:spMkLst>
            <pc:docMk/>
            <pc:sldMk cId="2316795548" sldId="354"/>
            <ac:spMk id="6" creationId="{40E4CB45-25B8-41D5-9ECA-EFF86435FD5A}"/>
          </ac:spMkLst>
        </pc:spChg>
      </pc:sldChg>
    </pc:docChg>
  </pc:docChgLst>
  <pc:docChgLst>
    <pc:chgData name="Uzwyshyn, Raymond J" userId="S::r_u15@txstate.edu::d662cd89-6a6b-4f29-ac85-a76feaba704c" providerId="AD" clId="Web-{BAEDECC7-E11B-F25E-64B3-FB743BCDA804}"/>
    <pc:docChg chg="modSld sldOrd">
      <pc:chgData name="Uzwyshyn, Raymond J" userId="S::r_u15@txstate.edu::d662cd89-6a6b-4f29-ac85-a76feaba704c" providerId="AD" clId="Web-{BAEDECC7-E11B-F25E-64B3-FB743BCDA804}" dt="2020-04-29T19:44:00.487" v="461" actId="20577"/>
      <pc:docMkLst>
        <pc:docMk/>
      </pc:docMkLst>
      <pc:sldChg chg="addSp modSp ord">
        <pc:chgData name="Uzwyshyn, Raymond J" userId="S::r_u15@txstate.edu::d662cd89-6a6b-4f29-ac85-a76feaba704c" providerId="AD" clId="Web-{BAEDECC7-E11B-F25E-64B3-FB743BCDA804}" dt="2020-04-29T19:37:39.314" v="442" actId="1076"/>
        <pc:sldMkLst>
          <pc:docMk/>
          <pc:sldMk cId="3311965034" sldId="257"/>
        </pc:sldMkLst>
        <pc:spChg chg="mod">
          <ac:chgData name="Uzwyshyn, Raymond J" userId="S::r_u15@txstate.edu::d662cd89-6a6b-4f29-ac85-a76feaba704c" providerId="AD" clId="Web-{BAEDECC7-E11B-F25E-64B3-FB743BCDA804}" dt="2020-04-29T18:23:06.646" v="84" actId="1076"/>
          <ac:spMkLst>
            <pc:docMk/>
            <pc:sldMk cId="3311965034" sldId="257"/>
            <ac:spMk id="3" creationId="{05C8E073-1202-4C28-9209-B2C012AFA0DD}"/>
          </ac:spMkLst>
        </pc:spChg>
        <pc:spChg chg="mod">
          <ac:chgData name="Uzwyshyn, Raymond J" userId="S::r_u15@txstate.edu::d662cd89-6a6b-4f29-ac85-a76feaba704c" providerId="AD" clId="Web-{BAEDECC7-E11B-F25E-64B3-FB743BCDA804}" dt="2020-04-29T19:23:29.234" v="408" actId="1076"/>
          <ac:spMkLst>
            <pc:docMk/>
            <pc:sldMk cId="3311965034" sldId="257"/>
            <ac:spMk id="6" creationId="{E95083F2-783B-4F2A-BF74-E19B24F74873}"/>
          </ac:spMkLst>
        </pc:spChg>
        <pc:spChg chg="mod">
          <ac:chgData name="Uzwyshyn, Raymond J" userId="S::r_u15@txstate.edu::d662cd89-6a6b-4f29-ac85-a76feaba704c" providerId="AD" clId="Web-{BAEDECC7-E11B-F25E-64B3-FB743BCDA804}" dt="2020-04-29T19:24:13.797" v="411" actId="14100"/>
          <ac:spMkLst>
            <pc:docMk/>
            <pc:sldMk cId="3311965034" sldId="257"/>
            <ac:spMk id="7" creationId="{DEABF1E7-D38D-47B7-B932-D7F3CB02C1C3}"/>
          </ac:spMkLst>
        </pc:spChg>
        <pc:spChg chg="mod">
          <ac:chgData name="Uzwyshyn, Raymond J" userId="S::r_u15@txstate.edu::d662cd89-6a6b-4f29-ac85-a76feaba704c" providerId="AD" clId="Web-{BAEDECC7-E11B-F25E-64B3-FB743BCDA804}" dt="2020-04-29T19:24:23.422" v="412" actId="1076"/>
          <ac:spMkLst>
            <pc:docMk/>
            <pc:sldMk cId="3311965034" sldId="257"/>
            <ac:spMk id="8" creationId="{22B0F9D0-9434-4989-9E9B-D2AD003FDEB4}"/>
          </ac:spMkLst>
        </pc:spChg>
        <pc:spChg chg="mod">
          <ac:chgData name="Uzwyshyn, Raymond J" userId="S::r_u15@txstate.edu::d662cd89-6a6b-4f29-ac85-a76feaba704c" providerId="AD" clId="Web-{BAEDECC7-E11B-F25E-64B3-FB743BCDA804}" dt="2020-04-29T19:37:39.314" v="442" actId="1076"/>
          <ac:spMkLst>
            <pc:docMk/>
            <pc:sldMk cId="3311965034" sldId="257"/>
            <ac:spMk id="9" creationId="{3841C105-5B5B-43AC-8A55-81D6733EEA45}"/>
          </ac:spMkLst>
        </pc:spChg>
        <pc:spChg chg="add mod">
          <ac:chgData name="Uzwyshyn, Raymond J" userId="S::r_u15@txstate.edu::d662cd89-6a6b-4f29-ac85-a76feaba704c" providerId="AD" clId="Web-{BAEDECC7-E11B-F25E-64B3-FB743BCDA804}" dt="2020-04-29T18:33:15.663" v="221" actId="20577"/>
          <ac:spMkLst>
            <pc:docMk/>
            <pc:sldMk cId="3311965034" sldId="257"/>
            <ac:spMk id="11" creationId="{3F118A1F-DF41-4311-9E44-C86C7D9BA0F5}"/>
          </ac:spMkLst>
        </pc:spChg>
        <pc:picChg chg="mod">
          <ac:chgData name="Uzwyshyn, Raymond J" userId="S::r_u15@txstate.edu::d662cd89-6a6b-4f29-ac85-a76feaba704c" providerId="AD" clId="Web-{BAEDECC7-E11B-F25E-64B3-FB743BCDA804}" dt="2020-04-29T18:32:07.695" v="219" actId="14100"/>
          <ac:picMkLst>
            <pc:docMk/>
            <pc:sldMk cId="3311965034" sldId="257"/>
            <ac:picMk id="4" creationId="{DA5CDC97-75B4-4A6D-97D0-7A5DC09A00BC}"/>
          </ac:picMkLst>
        </pc:picChg>
        <pc:picChg chg="mod">
          <ac:chgData name="Uzwyshyn, Raymond J" userId="S::r_u15@txstate.edu::d662cd89-6a6b-4f29-ac85-a76feaba704c" providerId="AD" clId="Web-{BAEDECC7-E11B-F25E-64B3-FB743BCDA804}" dt="2020-04-29T18:22:47.100" v="79" actId="1076"/>
          <ac:picMkLst>
            <pc:docMk/>
            <pc:sldMk cId="3311965034" sldId="257"/>
            <ac:picMk id="5" creationId="{80736DE5-F90F-4B6B-85DB-7AA97C9A18E3}"/>
          </ac:picMkLst>
        </pc:picChg>
      </pc:sldChg>
      <pc:sldChg chg="modSp">
        <pc:chgData name="Uzwyshyn, Raymond J" userId="S::r_u15@txstate.edu::d662cd89-6a6b-4f29-ac85-a76feaba704c" providerId="AD" clId="Web-{BAEDECC7-E11B-F25E-64B3-FB743BCDA804}" dt="2020-04-29T18:29:23.132" v="174" actId="20577"/>
        <pc:sldMkLst>
          <pc:docMk/>
          <pc:sldMk cId="3487777736" sldId="258"/>
        </pc:sldMkLst>
        <pc:spChg chg="mod">
          <ac:chgData name="Uzwyshyn, Raymond J" userId="S::r_u15@txstate.edu::d662cd89-6a6b-4f29-ac85-a76feaba704c" providerId="AD" clId="Web-{BAEDECC7-E11B-F25E-64B3-FB743BCDA804}" dt="2020-04-29T18:29:23.132" v="174" actId="20577"/>
          <ac:spMkLst>
            <pc:docMk/>
            <pc:sldMk cId="3487777736" sldId="258"/>
            <ac:spMk id="7" creationId="{5A22BFF7-E3AC-4878-A5A5-7E4A3470E1D8}"/>
          </ac:spMkLst>
        </pc:spChg>
      </pc:sldChg>
      <pc:sldChg chg="addSp delSp modSp ord">
        <pc:chgData name="Uzwyshyn, Raymond J" userId="S::r_u15@txstate.edu::d662cd89-6a6b-4f29-ac85-a76feaba704c" providerId="AD" clId="Web-{BAEDECC7-E11B-F25E-64B3-FB743BCDA804}" dt="2020-04-29T19:36:04.861" v="420" actId="20577"/>
        <pc:sldMkLst>
          <pc:docMk/>
          <pc:sldMk cId="3470389766" sldId="261"/>
        </pc:sldMkLst>
        <pc:spChg chg="del mod">
          <ac:chgData name="Uzwyshyn, Raymond J" userId="S::r_u15@txstate.edu::d662cd89-6a6b-4f29-ac85-a76feaba704c" providerId="AD" clId="Web-{BAEDECC7-E11B-F25E-64B3-FB743BCDA804}" dt="2020-04-29T18:21:11.178" v="54"/>
          <ac:spMkLst>
            <pc:docMk/>
            <pc:sldMk cId="3470389766" sldId="261"/>
            <ac:spMk id="2" creationId="{CE31C072-9CEF-424E-832D-7591B876BF81}"/>
          </ac:spMkLst>
        </pc:spChg>
        <pc:spChg chg="mod">
          <ac:chgData name="Uzwyshyn, Raymond J" userId="S::r_u15@txstate.edu::d662cd89-6a6b-4f29-ac85-a76feaba704c" providerId="AD" clId="Web-{BAEDECC7-E11B-F25E-64B3-FB743BCDA804}" dt="2020-04-29T18:29:29.788" v="176" actId="1076"/>
          <ac:spMkLst>
            <pc:docMk/>
            <pc:sldMk cId="3470389766" sldId="261"/>
            <ac:spMk id="3" creationId="{4E21E971-282A-4D97-8756-981F29A429FE}"/>
          </ac:spMkLst>
        </pc:spChg>
        <pc:spChg chg="add del mod">
          <ac:chgData name="Uzwyshyn, Raymond J" userId="S::r_u15@txstate.edu::d662cd89-6a6b-4f29-ac85-a76feaba704c" providerId="AD" clId="Web-{BAEDECC7-E11B-F25E-64B3-FB743BCDA804}" dt="2020-04-29T18:24:36.428" v="96"/>
          <ac:spMkLst>
            <pc:docMk/>
            <pc:sldMk cId="3470389766" sldId="261"/>
            <ac:spMk id="8" creationId="{EDBD3AC5-B013-42B8-B5D0-98FE4F21AAEA}"/>
          </ac:spMkLst>
        </pc:spChg>
        <pc:spChg chg="mod">
          <ac:chgData name="Uzwyshyn, Raymond J" userId="S::r_u15@txstate.edu::d662cd89-6a6b-4f29-ac85-a76feaba704c" providerId="AD" clId="Web-{BAEDECC7-E11B-F25E-64B3-FB743BCDA804}" dt="2020-04-29T19:36:04.861" v="420" actId="20577"/>
          <ac:spMkLst>
            <pc:docMk/>
            <pc:sldMk cId="3470389766" sldId="261"/>
            <ac:spMk id="13" creationId="{817AEE9F-1F4A-401E-B409-9D16FDE0DACC}"/>
          </ac:spMkLst>
        </pc:spChg>
      </pc:sldChg>
      <pc:sldChg chg="ord">
        <pc:chgData name="Uzwyshyn, Raymond J" userId="S::r_u15@txstate.edu::d662cd89-6a6b-4f29-ac85-a76feaba704c" providerId="AD" clId="Web-{BAEDECC7-E11B-F25E-64B3-FB743BCDA804}" dt="2020-04-29T18:16:16.770" v="33"/>
        <pc:sldMkLst>
          <pc:docMk/>
          <pc:sldMk cId="2749027988" sldId="262"/>
        </pc:sldMkLst>
      </pc:sldChg>
      <pc:sldChg chg="modSp">
        <pc:chgData name="Uzwyshyn, Raymond J" userId="S::r_u15@txstate.edu::d662cd89-6a6b-4f29-ac85-a76feaba704c" providerId="AD" clId="Web-{BAEDECC7-E11B-F25E-64B3-FB743BCDA804}" dt="2020-04-29T18:35:17.789" v="233" actId="1076"/>
        <pc:sldMkLst>
          <pc:docMk/>
          <pc:sldMk cId="1633413434" sldId="263"/>
        </pc:sldMkLst>
        <pc:spChg chg="mod">
          <ac:chgData name="Uzwyshyn, Raymond J" userId="S::r_u15@txstate.edu::d662cd89-6a6b-4f29-ac85-a76feaba704c" providerId="AD" clId="Web-{BAEDECC7-E11B-F25E-64B3-FB743BCDA804}" dt="2020-04-29T18:35:14.086" v="232" actId="1076"/>
          <ac:spMkLst>
            <pc:docMk/>
            <pc:sldMk cId="1633413434" sldId="263"/>
            <ac:spMk id="2" creationId="{F8CA2BD0-5E92-4AEB-90CD-64D90596B466}"/>
          </ac:spMkLst>
        </pc:spChg>
        <pc:spChg chg="mod">
          <ac:chgData name="Uzwyshyn, Raymond J" userId="S::r_u15@txstate.edu::d662cd89-6a6b-4f29-ac85-a76feaba704c" providerId="AD" clId="Web-{BAEDECC7-E11B-F25E-64B3-FB743BCDA804}" dt="2020-04-29T18:35:17.789" v="233" actId="1076"/>
          <ac:spMkLst>
            <pc:docMk/>
            <pc:sldMk cId="1633413434" sldId="263"/>
            <ac:spMk id="5" creationId="{AC4B0D2D-C14D-40D8-B0D3-5FADDE43A430}"/>
          </ac:spMkLst>
        </pc:spChg>
      </pc:sldChg>
      <pc:sldChg chg="modSp">
        <pc:chgData name="Uzwyshyn, Raymond J" userId="S::r_u15@txstate.edu::d662cd89-6a6b-4f29-ac85-a76feaba704c" providerId="AD" clId="Web-{BAEDECC7-E11B-F25E-64B3-FB743BCDA804}" dt="2020-04-29T18:50:33.979" v="389" actId="20577"/>
        <pc:sldMkLst>
          <pc:docMk/>
          <pc:sldMk cId="2754456025" sldId="273"/>
        </pc:sldMkLst>
        <pc:spChg chg="mod">
          <ac:chgData name="Uzwyshyn, Raymond J" userId="S::r_u15@txstate.edu::d662cd89-6a6b-4f29-ac85-a76feaba704c" providerId="AD" clId="Web-{BAEDECC7-E11B-F25E-64B3-FB743BCDA804}" dt="2020-04-29T18:50:33.979" v="389" actId="20577"/>
          <ac:spMkLst>
            <pc:docMk/>
            <pc:sldMk cId="2754456025" sldId="273"/>
            <ac:spMk id="6" creationId="{ABB8B0C4-E4DB-45E1-8FAB-F5955C43A683}"/>
          </ac:spMkLst>
        </pc:spChg>
      </pc:sldChg>
      <pc:sldChg chg="ord">
        <pc:chgData name="Uzwyshyn, Raymond J" userId="S::r_u15@txstate.edu::d662cd89-6a6b-4f29-ac85-a76feaba704c" providerId="AD" clId="Web-{BAEDECC7-E11B-F25E-64B3-FB743BCDA804}" dt="2020-04-29T18:42:26.197" v="245"/>
        <pc:sldMkLst>
          <pc:docMk/>
          <pc:sldMk cId="1103093361" sldId="310"/>
        </pc:sldMkLst>
      </pc:sldChg>
      <pc:sldChg chg="modSp">
        <pc:chgData name="Uzwyshyn, Raymond J" userId="S::r_u15@txstate.edu::d662cd89-6a6b-4f29-ac85-a76feaba704c" providerId="AD" clId="Web-{BAEDECC7-E11B-F25E-64B3-FB743BCDA804}" dt="2020-04-29T18:52:06.573" v="401" actId="20577"/>
        <pc:sldMkLst>
          <pc:docMk/>
          <pc:sldMk cId="108978788" sldId="326"/>
        </pc:sldMkLst>
        <pc:spChg chg="mod">
          <ac:chgData name="Uzwyshyn, Raymond J" userId="S::r_u15@txstate.edu::d662cd89-6a6b-4f29-ac85-a76feaba704c" providerId="AD" clId="Web-{BAEDECC7-E11B-F25E-64B3-FB743BCDA804}" dt="2020-04-29T18:52:06.573" v="401" actId="20577"/>
          <ac:spMkLst>
            <pc:docMk/>
            <pc:sldMk cId="108978788" sldId="326"/>
            <ac:spMk id="4" creationId="{00000000-0000-0000-0000-000000000000}"/>
          </ac:spMkLst>
        </pc:spChg>
      </pc:sldChg>
      <pc:sldChg chg="modSp">
        <pc:chgData name="Uzwyshyn, Raymond J" userId="S::r_u15@txstate.edu::d662cd89-6a6b-4f29-ac85-a76feaba704c" providerId="AD" clId="Web-{BAEDECC7-E11B-F25E-64B3-FB743BCDA804}" dt="2020-04-29T18:12:02.176" v="11" actId="20577"/>
        <pc:sldMkLst>
          <pc:docMk/>
          <pc:sldMk cId="3750408121" sldId="330"/>
        </pc:sldMkLst>
        <pc:spChg chg="mod">
          <ac:chgData name="Uzwyshyn, Raymond J" userId="S::r_u15@txstate.edu::d662cd89-6a6b-4f29-ac85-a76feaba704c" providerId="AD" clId="Web-{BAEDECC7-E11B-F25E-64B3-FB743BCDA804}" dt="2020-04-29T18:12:02.176" v="11" actId="20577"/>
          <ac:spMkLst>
            <pc:docMk/>
            <pc:sldMk cId="3750408121" sldId="330"/>
            <ac:spMk id="7" creationId="{578DBDA7-B593-4BA3-8EAE-2DE63C8E30DC}"/>
          </ac:spMkLst>
        </pc:spChg>
      </pc:sldChg>
      <pc:sldChg chg="modSp">
        <pc:chgData name="Uzwyshyn, Raymond J" userId="S::r_u15@txstate.edu::d662cd89-6a6b-4f29-ac85-a76feaba704c" providerId="AD" clId="Web-{BAEDECC7-E11B-F25E-64B3-FB743BCDA804}" dt="2020-04-29T19:44:00.487" v="460" actId="20577"/>
        <pc:sldMkLst>
          <pc:docMk/>
          <pc:sldMk cId="2097712298" sldId="332"/>
        </pc:sldMkLst>
        <pc:spChg chg="mod">
          <ac:chgData name="Uzwyshyn, Raymond J" userId="S::r_u15@txstate.edu::d662cd89-6a6b-4f29-ac85-a76feaba704c" providerId="AD" clId="Web-{BAEDECC7-E11B-F25E-64B3-FB743BCDA804}" dt="2020-04-29T19:44:00.487" v="460" actId="20577"/>
          <ac:spMkLst>
            <pc:docMk/>
            <pc:sldMk cId="2097712298" sldId="332"/>
            <ac:spMk id="2" creationId="{1BEFEC49-BD9F-4B65-B8D1-8D830DFE1A5F}"/>
          </ac:spMkLst>
        </pc:spChg>
      </pc:sldChg>
      <pc:sldChg chg="modSp">
        <pc:chgData name="Uzwyshyn, Raymond J" userId="S::r_u15@txstate.edu::d662cd89-6a6b-4f29-ac85-a76feaba704c" providerId="AD" clId="Web-{BAEDECC7-E11B-F25E-64B3-FB743BCDA804}" dt="2020-04-29T18:38:01.836" v="243" actId="20577"/>
        <pc:sldMkLst>
          <pc:docMk/>
          <pc:sldMk cId="1605126942" sldId="345"/>
        </pc:sldMkLst>
        <pc:spChg chg="mod">
          <ac:chgData name="Uzwyshyn, Raymond J" userId="S::r_u15@txstate.edu::d662cd89-6a6b-4f29-ac85-a76feaba704c" providerId="AD" clId="Web-{BAEDECC7-E11B-F25E-64B3-FB743BCDA804}" dt="2020-04-29T18:38:01.836" v="243" actId="20577"/>
          <ac:spMkLst>
            <pc:docMk/>
            <pc:sldMk cId="1605126942" sldId="345"/>
            <ac:spMk id="2" creationId="{84E0095A-B8A7-4896-98FA-D8D236ED7A2C}"/>
          </ac:spMkLst>
        </pc:spChg>
      </pc:sldChg>
      <pc:sldChg chg="modSp">
        <pc:chgData name="Uzwyshyn, Raymond J" userId="S::r_u15@txstate.edu::d662cd89-6a6b-4f29-ac85-a76feaba704c" providerId="AD" clId="Web-{BAEDECC7-E11B-F25E-64B3-FB743BCDA804}" dt="2020-04-29T18:47:35.447" v="288" actId="20577"/>
        <pc:sldMkLst>
          <pc:docMk/>
          <pc:sldMk cId="3447889141" sldId="347"/>
        </pc:sldMkLst>
        <pc:spChg chg="mod">
          <ac:chgData name="Uzwyshyn, Raymond J" userId="S::r_u15@txstate.edu::d662cd89-6a6b-4f29-ac85-a76feaba704c" providerId="AD" clId="Web-{BAEDECC7-E11B-F25E-64B3-FB743BCDA804}" dt="2020-04-29T18:47:35.447" v="288" actId="20577"/>
          <ac:spMkLst>
            <pc:docMk/>
            <pc:sldMk cId="3447889141" sldId="347"/>
            <ac:spMk id="5" creationId="{FE359853-8A27-4AAD-AB96-F2F55E97A05C}"/>
          </ac:spMkLst>
        </pc:spChg>
        <pc:spChg chg="mod">
          <ac:chgData name="Uzwyshyn, Raymond J" userId="S::r_u15@txstate.edu::d662cd89-6a6b-4f29-ac85-a76feaba704c" providerId="AD" clId="Web-{BAEDECC7-E11B-F25E-64B3-FB743BCDA804}" dt="2020-04-29T18:47:16.509" v="270" actId="20577"/>
          <ac:spMkLst>
            <pc:docMk/>
            <pc:sldMk cId="3447889141" sldId="347"/>
            <ac:spMk id="17" creationId="{B4F17B7D-DEC7-49DD-8E9C-E2A27F5FC678}"/>
          </ac:spMkLst>
        </pc:spChg>
      </pc:sldChg>
    </pc:docChg>
  </pc:docChgLst>
  <pc:docChgLst>
    <pc:chgData name="Uzwyshyn, Raymond J" userId="S::r_u15@txstate.edu::d662cd89-6a6b-4f29-ac85-a76feaba704c" providerId="AD" clId="Web-{44F9AAC8-8636-705A-E075-44EDEFC51191}"/>
    <pc:docChg chg="modSld sldOrd">
      <pc:chgData name="Uzwyshyn, Raymond J" userId="S::r_u15@txstate.edu::d662cd89-6a6b-4f29-ac85-a76feaba704c" providerId="AD" clId="Web-{44F9AAC8-8636-705A-E075-44EDEFC51191}" dt="2020-04-28T15:19:11.625" v="84" actId="1076"/>
      <pc:docMkLst>
        <pc:docMk/>
      </pc:docMkLst>
      <pc:sldChg chg="modSp">
        <pc:chgData name="Uzwyshyn, Raymond J" userId="S::r_u15@txstate.edu::d662cd89-6a6b-4f29-ac85-a76feaba704c" providerId="AD" clId="Web-{44F9AAC8-8636-705A-E075-44EDEFC51191}" dt="2020-04-28T14:45:59.380" v="75" actId="20577"/>
        <pc:sldMkLst>
          <pc:docMk/>
          <pc:sldMk cId="1025441103" sldId="256"/>
        </pc:sldMkLst>
        <pc:spChg chg="mod">
          <ac:chgData name="Uzwyshyn, Raymond J" userId="S::r_u15@txstate.edu::d662cd89-6a6b-4f29-ac85-a76feaba704c" providerId="AD" clId="Web-{44F9AAC8-8636-705A-E075-44EDEFC51191}" dt="2020-04-28T14:45:59.380" v="75" actId="20577"/>
          <ac:spMkLst>
            <pc:docMk/>
            <pc:sldMk cId="1025441103" sldId="256"/>
            <ac:spMk id="4" creationId="{A8580868-C01D-4F2E-B63A-AA14AB0E0027}"/>
          </ac:spMkLst>
        </pc:spChg>
      </pc:sldChg>
      <pc:sldChg chg="modSp">
        <pc:chgData name="Uzwyshyn, Raymond J" userId="S::r_u15@txstate.edu::d662cd89-6a6b-4f29-ac85-a76feaba704c" providerId="AD" clId="Web-{44F9AAC8-8636-705A-E075-44EDEFC51191}" dt="2020-04-28T15:19:11.625" v="84" actId="1076"/>
        <pc:sldMkLst>
          <pc:docMk/>
          <pc:sldMk cId="3750408121" sldId="330"/>
        </pc:sldMkLst>
        <pc:spChg chg="mod">
          <ac:chgData name="Uzwyshyn, Raymond J" userId="S::r_u15@txstate.edu::d662cd89-6a6b-4f29-ac85-a76feaba704c" providerId="AD" clId="Web-{44F9AAC8-8636-705A-E075-44EDEFC51191}" dt="2020-04-28T15:19:11.625" v="84" actId="1076"/>
          <ac:spMkLst>
            <pc:docMk/>
            <pc:sldMk cId="3750408121" sldId="330"/>
            <ac:spMk id="7" creationId="{578DBDA7-B593-4BA3-8EAE-2DE63C8E30DC}"/>
          </ac:spMkLst>
        </pc:spChg>
      </pc:sldChg>
      <pc:sldChg chg="ord">
        <pc:chgData name="Uzwyshyn, Raymond J" userId="S::r_u15@txstate.edu::d662cd89-6a6b-4f29-ac85-a76feaba704c" providerId="AD" clId="Web-{44F9AAC8-8636-705A-E075-44EDEFC51191}" dt="2020-04-28T13:42:46.359" v="71"/>
        <pc:sldMkLst>
          <pc:docMk/>
          <pc:sldMk cId="1600945031" sldId="343"/>
        </pc:sldMkLst>
      </pc:sldChg>
      <pc:sldChg chg="ord">
        <pc:chgData name="Uzwyshyn, Raymond J" userId="S::r_u15@txstate.edu::d662cd89-6a6b-4f29-ac85-a76feaba704c" providerId="AD" clId="Web-{44F9AAC8-8636-705A-E075-44EDEFC51191}" dt="2020-04-28T13:43:31.219" v="72"/>
        <pc:sldMkLst>
          <pc:docMk/>
          <pc:sldMk cId="3716613061" sldId="344"/>
        </pc:sldMkLst>
      </pc:sldChg>
      <pc:sldChg chg="addSp delSp">
        <pc:chgData name="Uzwyshyn, Raymond J" userId="S::r_u15@txstate.edu::d662cd89-6a6b-4f29-ac85-a76feaba704c" providerId="AD" clId="Web-{44F9AAC8-8636-705A-E075-44EDEFC51191}" dt="2020-04-28T13:32:45.434" v="3"/>
        <pc:sldMkLst>
          <pc:docMk/>
          <pc:sldMk cId="546797680" sldId="349"/>
        </pc:sldMkLst>
        <pc:picChg chg="add">
          <ac:chgData name="Uzwyshyn, Raymond J" userId="S::r_u15@txstate.edu::d662cd89-6a6b-4f29-ac85-a76feaba704c" providerId="AD" clId="Web-{44F9AAC8-8636-705A-E075-44EDEFC51191}" dt="2020-04-28T13:32:45.419" v="2"/>
          <ac:picMkLst>
            <pc:docMk/>
            <pc:sldMk cId="546797680" sldId="349"/>
            <ac:picMk id="3" creationId="{788E96B1-A6D2-45E7-AAEF-08D1F1306A98}"/>
          </ac:picMkLst>
        </pc:picChg>
        <pc:picChg chg="add">
          <ac:chgData name="Uzwyshyn, Raymond J" userId="S::r_u15@txstate.edu::d662cd89-6a6b-4f29-ac85-a76feaba704c" providerId="AD" clId="Web-{44F9AAC8-8636-705A-E075-44EDEFC51191}" dt="2020-04-28T13:32:45.434" v="3"/>
          <ac:picMkLst>
            <pc:docMk/>
            <pc:sldMk cId="546797680" sldId="349"/>
            <ac:picMk id="4" creationId="{A0A05F68-457E-4961-958F-7677FEE3350D}"/>
          </ac:picMkLst>
        </pc:picChg>
        <pc:picChg chg="del">
          <ac:chgData name="Uzwyshyn, Raymond J" userId="S::r_u15@txstate.edu::d662cd89-6a6b-4f29-ac85-a76feaba704c" providerId="AD" clId="Web-{44F9AAC8-8636-705A-E075-44EDEFC51191}" dt="2020-04-28T13:32:41.872" v="0"/>
          <ac:picMkLst>
            <pc:docMk/>
            <pc:sldMk cId="546797680" sldId="349"/>
            <ac:picMk id="7" creationId="{B1775C9A-AFFA-4E01-9594-C47BBF579096}"/>
          </ac:picMkLst>
        </pc:picChg>
        <pc:picChg chg="del">
          <ac:chgData name="Uzwyshyn, Raymond J" userId="S::r_u15@txstate.edu::d662cd89-6a6b-4f29-ac85-a76feaba704c" providerId="AD" clId="Web-{44F9AAC8-8636-705A-E075-44EDEFC51191}" dt="2020-04-28T13:32:43.325" v="1"/>
          <ac:picMkLst>
            <pc:docMk/>
            <pc:sldMk cId="546797680" sldId="349"/>
            <ac:picMk id="19" creationId="{80A584E0-C87F-423C-A8B0-1BAF1D1C24F0}"/>
          </ac:picMkLst>
        </pc:picChg>
      </pc:sldChg>
    </pc:docChg>
  </pc:docChgLst>
  <pc:docChgLst>
    <pc:chgData name="Uzwyshyn, Raymond J" userId="S::r_u15@txstate.edu::d662cd89-6a6b-4f29-ac85-a76feaba704c" providerId="AD" clId="Web-{52318A9E-4C6A-84A5-DF10-9BB0B344C090}"/>
    <pc:docChg chg="addSld modSld sldOrd">
      <pc:chgData name="Uzwyshyn, Raymond J" userId="S::r_u15@txstate.edu::d662cd89-6a6b-4f29-ac85-a76feaba704c" providerId="AD" clId="Web-{52318A9E-4C6A-84A5-DF10-9BB0B344C090}" dt="2020-04-28T17:14:11.261" v="554" actId="20577"/>
      <pc:docMkLst>
        <pc:docMk/>
      </pc:docMkLst>
      <pc:sldChg chg="modSp">
        <pc:chgData name="Uzwyshyn, Raymond J" userId="S::r_u15@txstate.edu::d662cd89-6a6b-4f29-ac85-a76feaba704c" providerId="AD" clId="Web-{52318A9E-4C6A-84A5-DF10-9BB0B344C090}" dt="2020-04-28T16:10:19.973" v="267" actId="20577"/>
        <pc:sldMkLst>
          <pc:docMk/>
          <pc:sldMk cId="2932414311" sldId="260"/>
        </pc:sldMkLst>
        <pc:spChg chg="mod">
          <ac:chgData name="Uzwyshyn, Raymond J" userId="S::r_u15@txstate.edu::d662cd89-6a6b-4f29-ac85-a76feaba704c" providerId="AD" clId="Web-{52318A9E-4C6A-84A5-DF10-9BB0B344C090}" dt="2020-04-28T16:10:19.973" v="267" actId="20577"/>
          <ac:spMkLst>
            <pc:docMk/>
            <pc:sldMk cId="2932414311" sldId="260"/>
            <ac:spMk id="3" creationId="{F95C05A2-953B-412E-B9BB-FA49F101005F}"/>
          </ac:spMkLst>
        </pc:spChg>
      </pc:sldChg>
      <pc:sldChg chg="modSp">
        <pc:chgData name="Uzwyshyn, Raymond J" userId="S::r_u15@txstate.edu::d662cd89-6a6b-4f29-ac85-a76feaba704c" providerId="AD" clId="Web-{52318A9E-4C6A-84A5-DF10-9BB0B344C090}" dt="2020-04-28T15:53:43.151" v="124" actId="20577"/>
        <pc:sldMkLst>
          <pc:docMk/>
          <pc:sldMk cId="3620728684" sldId="265"/>
        </pc:sldMkLst>
        <pc:spChg chg="mod">
          <ac:chgData name="Uzwyshyn, Raymond J" userId="S::r_u15@txstate.edu::d662cd89-6a6b-4f29-ac85-a76feaba704c" providerId="AD" clId="Web-{52318A9E-4C6A-84A5-DF10-9BB0B344C090}" dt="2020-04-28T15:53:43.151" v="124" actId="20577"/>
          <ac:spMkLst>
            <pc:docMk/>
            <pc:sldMk cId="3620728684" sldId="265"/>
            <ac:spMk id="2" creationId="{C3769B9E-5519-41C2-B687-BAB6C209EE45}"/>
          </ac:spMkLst>
        </pc:spChg>
      </pc:sldChg>
      <pc:sldChg chg="addSp delSp modSp">
        <pc:chgData name="Uzwyshyn, Raymond J" userId="S::r_u15@txstate.edu::d662cd89-6a6b-4f29-ac85-a76feaba704c" providerId="AD" clId="Web-{52318A9E-4C6A-84A5-DF10-9BB0B344C090}" dt="2020-04-28T15:43:08.628" v="45" actId="14100"/>
        <pc:sldMkLst>
          <pc:docMk/>
          <pc:sldMk cId="306022857" sldId="270"/>
        </pc:sldMkLst>
        <pc:spChg chg="add mod">
          <ac:chgData name="Uzwyshyn, Raymond J" userId="S::r_u15@txstate.edu::d662cd89-6a6b-4f29-ac85-a76feaba704c" providerId="AD" clId="Web-{52318A9E-4C6A-84A5-DF10-9BB0B344C090}" dt="2020-04-28T15:39:33.298" v="40" actId="14100"/>
          <ac:spMkLst>
            <pc:docMk/>
            <pc:sldMk cId="306022857" sldId="270"/>
            <ac:spMk id="4" creationId="{4CE59F5B-4B08-4495-95E8-0AD45180404A}"/>
          </ac:spMkLst>
        </pc:spChg>
        <pc:spChg chg="add mod">
          <ac:chgData name="Uzwyshyn, Raymond J" userId="S::r_u15@txstate.edu::d662cd89-6a6b-4f29-ac85-a76feaba704c" providerId="AD" clId="Web-{52318A9E-4C6A-84A5-DF10-9BB0B344C090}" dt="2020-04-28T15:42:52.972" v="44" actId="1076"/>
          <ac:spMkLst>
            <pc:docMk/>
            <pc:sldMk cId="306022857" sldId="270"/>
            <ac:spMk id="19" creationId="{9A9F3E44-9D43-49FF-BFC1-B2477AB7B39F}"/>
          </ac:spMkLst>
        </pc:spChg>
        <pc:spChg chg="add mod">
          <ac:chgData name="Uzwyshyn, Raymond J" userId="S::r_u15@txstate.edu::d662cd89-6a6b-4f29-ac85-a76feaba704c" providerId="AD" clId="Web-{52318A9E-4C6A-84A5-DF10-9BB0B344C090}" dt="2020-04-28T15:43:08.628" v="45" actId="14100"/>
          <ac:spMkLst>
            <pc:docMk/>
            <pc:sldMk cId="306022857" sldId="270"/>
            <ac:spMk id="20" creationId="{2D696AAE-C6B0-4FCF-87EC-2C747ECC618F}"/>
          </ac:spMkLst>
        </pc:spChg>
        <pc:picChg chg="mod">
          <ac:chgData name="Uzwyshyn, Raymond J" userId="S::r_u15@txstate.edu::d662cd89-6a6b-4f29-ac85-a76feaba704c" providerId="AD" clId="Web-{52318A9E-4C6A-84A5-DF10-9BB0B344C090}" dt="2020-04-28T15:42:39.691" v="43" actId="1076"/>
          <ac:picMkLst>
            <pc:docMk/>
            <pc:sldMk cId="306022857" sldId="270"/>
            <ac:picMk id="9" creationId="{702361F7-2BF4-40B7-A454-5B9ABECE0607}"/>
          </ac:picMkLst>
        </pc:picChg>
        <pc:inkChg chg="add del">
          <ac:chgData name="Uzwyshyn, Raymond J" userId="S::r_u15@txstate.edu::d662cd89-6a6b-4f29-ac85-a76feaba704c" providerId="AD" clId="Web-{52318A9E-4C6A-84A5-DF10-9BB0B344C090}" dt="2020-04-28T15:34:43.108" v="5"/>
          <ac:inkMkLst>
            <pc:docMk/>
            <pc:sldMk cId="306022857" sldId="270"/>
            <ac:inkMk id="3" creationId="{07554313-A242-4D68-AD85-6734976DB16A}"/>
          </ac:inkMkLst>
        </pc:inkChg>
        <pc:inkChg chg="add del">
          <ac:chgData name="Uzwyshyn, Raymond J" userId="S::r_u15@txstate.edu::d662cd89-6a6b-4f29-ac85-a76feaba704c" providerId="AD" clId="Web-{52318A9E-4C6A-84A5-DF10-9BB0B344C090}" dt="2020-04-28T15:35:38.921" v="18"/>
          <ac:inkMkLst>
            <pc:docMk/>
            <pc:sldMk cId="306022857" sldId="270"/>
            <ac:inkMk id="5" creationId="{0C08D392-F383-402A-BF9B-4D738E237CE2}"/>
          </ac:inkMkLst>
        </pc:inkChg>
        <pc:inkChg chg="add del">
          <ac:chgData name="Uzwyshyn, Raymond J" userId="S::r_u15@txstate.edu::d662cd89-6a6b-4f29-ac85-a76feaba704c" providerId="AD" clId="Web-{52318A9E-4C6A-84A5-DF10-9BB0B344C090}" dt="2020-04-28T15:35:36.358" v="17"/>
          <ac:inkMkLst>
            <pc:docMk/>
            <pc:sldMk cId="306022857" sldId="270"/>
            <ac:inkMk id="7" creationId="{3AAAE887-FC38-4B37-9D46-3AD24E4E9FE1}"/>
          </ac:inkMkLst>
        </pc:inkChg>
        <pc:inkChg chg="add del">
          <ac:chgData name="Uzwyshyn, Raymond J" userId="S::r_u15@txstate.edu::d662cd89-6a6b-4f29-ac85-a76feaba704c" providerId="AD" clId="Web-{52318A9E-4C6A-84A5-DF10-9BB0B344C090}" dt="2020-04-28T15:35:33.405" v="16"/>
          <ac:inkMkLst>
            <pc:docMk/>
            <pc:sldMk cId="306022857" sldId="270"/>
            <ac:inkMk id="8" creationId="{C855A75A-7DBB-4E84-86C0-CE2F6F033ED6}"/>
          </ac:inkMkLst>
        </pc:inkChg>
        <pc:inkChg chg="add del">
          <ac:chgData name="Uzwyshyn, Raymond J" userId="S::r_u15@txstate.edu::d662cd89-6a6b-4f29-ac85-a76feaba704c" providerId="AD" clId="Web-{52318A9E-4C6A-84A5-DF10-9BB0B344C090}" dt="2020-04-28T15:35:30.764" v="15"/>
          <ac:inkMkLst>
            <pc:docMk/>
            <pc:sldMk cId="306022857" sldId="270"/>
            <ac:inkMk id="10" creationId="{393B5BCD-B13E-447D-A607-898349FF3FC9}"/>
          </ac:inkMkLst>
        </pc:inkChg>
        <pc:inkChg chg="add del">
          <ac:chgData name="Uzwyshyn, Raymond J" userId="S::r_u15@txstate.edu::d662cd89-6a6b-4f29-ac85-a76feaba704c" providerId="AD" clId="Web-{52318A9E-4C6A-84A5-DF10-9BB0B344C090}" dt="2020-04-28T15:35:29.655" v="14"/>
          <ac:inkMkLst>
            <pc:docMk/>
            <pc:sldMk cId="306022857" sldId="270"/>
            <ac:inkMk id="11" creationId="{F7CBD4A6-FF8D-4AB4-897D-DC50066229DE}"/>
          </ac:inkMkLst>
        </pc:inkChg>
        <pc:inkChg chg="add del">
          <ac:chgData name="Uzwyshyn, Raymond J" userId="S::r_u15@txstate.edu::d662cd89-6a6b-4f29-ac85-a76feaba704c" providerId="AD" clId="Web-{52318A9E-4C6A-84A5-DF10-9BB0B344C090}" dt="2020-04-28T15:35:27.561" v="13"/>
          <ac:inkMkLst>
            <pc:docMk/>
            <pc:sldMk cId="306022857" sldId="270"/>
            <ac:inkMk id="12" creationId="{1BA5E128-AB15-4902-9983-13AD3CECD30F}"/>
          </ac:inkMkLst>
        </pc:inkChg>
        <pc:inkChg chg="add del">
          <ac:chgData name="Uzwyshyn, Raymond J" userId="S::r_u15@txstate.edu::d662cd89-6a6b-4f29-ac85-a76feaba704c" providerId="AD" clId="Web-{52318A9E-4C6A-84A5-DF10-9BB0B344C090}" dt="2020-04-28T15:35:53.905" v="20"/>
          <ac:inkMkLst>
            <pc:docMk/>
            <pc:sldMk cId="306022857" sldId="270"/>
            <ac:inkMk id="13" creationId="{DA981C3E-A5E3-47FE-8D7C-029833D27E49}"/>
          </ac:inkMkLst>
        </pc:inkChg>
        <pc:inkChg chg="add del">
          <ac:chgData name="Uzwyshyn, Raymond J" userId="S::r_u15@txstate.edu::d662cd89-6a6b-4f29-ac85-a76feaba704c" providerId="AD" clId="Web-{52318A9E-4C6A-84A5-DF10-9BB0B344C090}" dt="2020-04-28T15:36:10.671" v="22"/>
          <ac:inkMkLst>
            <pc:docMk/>
            <pc:sldMk cId="306022857" sldId="270"/>
            <ac:inkMk id="14" creationId="{2DA5C4F6-E7D8-48C8-96A7-C656CD9F93B5}"/>
          </ac:inkMkLst>
        </pc:inkChg>
        <pc:inkChg chg="add del">
          <ac:chgData name="Uzwyshyn, Raymond J" userId="S::r_u15@txstate.edu::d662cd89-6a6b-4f29-ac85-a76feaba704c" providerId="AD" clId="Web-{52318A9E-4C6A-84A5-DF10-9BB0B344C090}" dt="2020-04-28T15:37:02.171" v="29"/>
          <ac:inkMkLst>
            <pc:docMk/>
            <pc:sldMk cId="306022857" sldId="270"/>
            <ac:inkMk id="15" creationId="{6E31F4C7-364C-469D-AE39-77ECD3DD9D50}"/>
          </ac:inkMkLst>
        </pc:inkChg>
      </pc:sldChg>
      <pc:sldChg chg="modSp">
        <pc:chgData name="Uzwyshyn, Raymond J" userId="S::r_u15@txstate.edu::d662cd89-6a6b-4f29-ac85-a76feaba704c" providerId="AD" clId="Web-{52318A9E-4C6A-84A5-DF10-9BB0B344C090}" dt="2020-04-28T15:55:37.199" v="160" actId="20577"/>
        <pc:sldMkLst>
          <pc:docMk/>
          <pc:sldMk cId="2267918079" sldId="272"/>
        </pc:sldMkLst>
        <pc:spChg chg="mod">
          <ac:chgData name="Uzwyshyn, Raymond J" userId="S::r_u15@txstate.edu::d662cd89-6a6b-4f29-ac85-a76feaba704c" providerId="AD" clId="Web-{52318A9E-4C6A-84A5-DF10-9BB0B344C090}" dt="2020-04-28T15:55:37.199" v="160" actId="20577"/>
          <ac:spMkLst>
            <pc:docMk/>
            <pc:sldMk cId="2267918079" sldId="272"/>
            <ac:spMk id="10" creationId="{03338815-7E43-4C80-961C-E00BFC897F0C}"/>
          </ac:spMkLst>
        </pc:spChg>
      </pc:sldChg>
      <pc:sldChg chg="modSp">
        <pc:chgData name="Uzwyshyn, Raymond J" userId="S::r_u15@txstate.edu::d662cd89-6a6b-4f29-ac85-a76feaba704c" providerId="AD" clId="Web-{52318A9E-4C6A-84A5-DF10-9BB0B344C090}" dt="2020-04-28T16:00:10.545" v="203" actId="20577"/>
        <pc:sldMkLst>
          <pc:docMk/>
          <pc:sldMk cId="2754456025" sldId="273"/>
        </pc:sldMkLst>
        <pc:spChg chg="mod">
          <ac:chgData name="Uzwyshyn, Raymond J" userId="S::r_u15@txstate.edu::d662cd89-6a6b-4f29-ac85-a76feaba704c" providerId="AD" clId="Web-{52318A9E-4C6A-84A5-DF10-9BB0B344C090}" dt="2020-04-28T16:00:10.545" v="203" actId="20577"/>
          <ac:spMkLst>
            <pc:docMk/>
            <pc:sldMk cId="2754456025" sldId="273"/>
            <ac:spMk id="2" creationId="{23E53D71-7418-44B0-8B9A-97C244649429}"/>
          </ac:spMkLst>
        </pc:spChg>
      </pc:sldChg>
      <pc:sldChg chg="ord">
        <pc:chgData name="Uzwyshyn, Raymond J" userId="S::r_u15@txstate.edu::d662cd89-6a6b-4f29-ac85-a76feaba704c" providerId="AD" clId="Web-{52318A9E-4C6A-84A5-DF10-9BB0B344C090}" dt="2020-04-28T16:11:29.865" v="271"/>
        <pc:sldMkLst>
          <pc:docMk/>
          <pc:sldMk cId="282178883" sldId="276"/>
        </pc:sldMkLst>
      </pc:sldChg>
      <pc:sldChg chg="ord">
        <pc:chgData name="Uzwyshyn, Raymond J" userId="S::r_u15@txstate.edu::d662cd89-6a6b-4f29-ac85-a76feaba704c" providerId="AD" clId="Web-{52318A9E-4C6A-84A5-DF10-9BB0B344C090}" dt="2020-04-28T16:11:29.865" v="272"/>
        <pc:sldMkLst>
          <pc:docMk/>
          <pc:sldMk cId="211695138" sldId="277"/>
        </pc:sldMkLst>
      </pc:sldChg>
      <pc:sldChg chg="modSp ord">
        <pc:chgData name="Uzwyshyn, Raymond J" userId="S::r_u15@txstate.edu::d662cd89-6a6b-4f29-ac85-a76feaba704c" providerId="AD" clId="Web-{52318A9E-4C6A-84A5-DF10-9BB0B344C090}" dt="2020-04-28T16:15:15.508" v="285" actId="1076"/>
        <pc:sldMkLst>
          <pc:docMk/>
          <pc:sldMk cId="3364752753" sldId="289"/>
        </pc:sldMkLst>
        <pc:spChg chg="mod">
          <ac:chgData name="Uzwyshyn, Raymond J" userId="S::r_u15@txstate.edu::d662cd89-6a6b-4f29-ac85-a76feaba704c" providerId="AD" clId="Web-{52318A9E-4C6A-84A5-DF10-9BB0B344C090}" dt="2020-04-28T16:15:15.508" v="285" actId="1076"/>
          <ac:spMkLst>
            <pc:docMk/>
            <pc:sldMk cId="3364752753" sldId="289"/>
            <ac:spMk id="2" creationId="{00000000-0000-0000-0000-000000000000}"/>
          </ac:spMkLst>
        </pc:spChg>
      </pc:sldChg>
      <pc:sldChg chg="modSp ord">
        <pc:chgData name="Uzwyshyn, Raymond J" userId="S::r_u15@txstate.edu::d662cd89-6a6b-4f29-ac85-a76feaba704c" providerId="AD" clId="Web-{52318A9E-4C6A-84A5-DF10-9BB0B344C090}" dt="2020-04-28T15:52:27.400" v="64" actId="1076"/>
        <pc:sldMkLst>
          <pc:docMk/>
          <pc:sldMk cId="1103093361" sldId="310"/>
        </pc:sldMkLst>
        <pc:spChg chg="mod">
          <ac:chgData name="Uzwyshyn, Raymond J" userId="S::r_u15@txstate.edu::d662cd89-6a6b-4f29-ac85-a76feaba704c" providerId="AD" clId="Web-{52318A9E-4C6A-84A5-DF10-9BB0B344C090}" dt="2020-04-28T15:52:27.400" v="64" actId="1076"/>
          <ac:spMkLst>
            <pc:docMk/>
            <pc:sldMk cId="1103093361" sldId="310"/>
            <ac:spMk id="511" creationId="{00000000-0000-0000-0000-000000000000}"/>
          </ac:spMkLst>
        </pc:spChg>
        <pc:spChg chg="mod">
          <ac:chgData name="Uzwyshyn, Raymond J" userId="S::r_u15@txstate.edu::d662cd89-6a6b-4f29-ac85-a76feaba704c" providerId="AD" clId="Web-{52318A9E-4C6A-84A5-DF10-9BB0B344C090}" dt="2020-04-28T15:52:20.853" v="63" actId="1076"/>
          <ac:spMkLst>
            <pc:docMk/>
            <pc:sldMk cId="1103093361" sldId="310"/>
            <ac:spMk id="512" creationId="{00000000-0000-0000-0000-000000000000}"/>
          </ac:spMkLst>
        </pc:spChg>
      </pc:sldChg>
      <pc:sldChg chg="modSp">
        <pc:chgData name="Uzwyshyn, Raymond J" userId="S::r_u15@txstate.edu::d662cd89-6a6b-4f29-ac85-a76feaba704c" providerId="AD" clId="Web-{52318A9E-4C6A-84A5-DF10-9BB0B344C090}" dt="2020-04-28T16:08:01.972" v="259" actId="20577"/>
        <pc:sldMkLst>
          <pc:docMk/>
          <pc:sldMk cId="1459832838" sldId="327"/>
        </pc:sldMkLst>
        <pc:spChg chg="mod">
          <ac:chgData name="Uzwyshyn, Raymond J" userId="S::r_u15@txstate.edu::d662cd89-6a6b-4f29-ac85-a76feaba704c" providerId="AD" clId="Web-{52318A9E-4C6A-84A5-DF10-9BB0B344C090}" dt="2020-04-28T16:08:01.972" v="259" actId="20577"/>
          <ac:spMkLst>
            <pc:docMk/>
            <pc:sldMk cId="1459832838" sldId="327"/>
            <ac:spMk id="2" creationId="{171CC618-061B-46A9-9324-9C60D1523F6E}"/>
          </ac:spMkLst>
        </pc:spChg>
      </pc:sldChg>
      <pc:sldChg chg="modSp">
        <pc:chgData name="Uzwyshyn, Raymond J" userId="S::r_u15@txstate.edu::d662cd89-6a6b-4f29-ac85-a76feaba704c" providerId="AD" clId="Web-{52318A9E-4C6A-84A5-DF10-9BB0B344C090}" dt="2020-04-28T15:23:47.882" v="3" actId="1076"/>
        <pc:sldMkLst>
          <pc:docMk/>
          <pc:sldMk cId="3750408121" sldId="330"/>
        </pc:sldMkLst>
        <pc:spChg chg="mod">
          <ac:chgData name="Uzwyshyn, Raymond J" userId="S::r_u15@txstate.edu::d662cd89-6a6b-4f29-ac85-a76feaba704c" providerId="AD" clId="Web-{52318A9E-4C6A-84A5-DF10-9BB0B344C090}" dt="2020-04-28T15:23:47.882" v="3" actId="1076"/>
          <ac:spMkLst>
            <pc:docMk/>
            <pc:sldMk cId="3750408121" sldId="330"/>
            <ac:spMk id="7" creationId="{578DBDA7-B593-4BA3-8EAE-2DE63C8E30DC}"/>
          </ac:spMkLst>
        </pc:spChg>
      </pc:sldChg>
      <pc:sldChg chg="modSp">
        <pc:chgData name="Uzwyshyn, Raymond J" userId="S::r_u15@txstate.edu::d662cd89-6a6b-4f29-ac85-a76feaba704c" providerId="AD" clId="Web-{52318A9E-4C6A-84A5-DF10-9BB0B344C090}" dt="2020-04-28T17:14:11.261" v="553" actId="20577"/>
        <pc:sldMkLst>
          <pc:docMk/>
          <pc:sldMk cId="2097712298" sldId="332"/>
        </pc:sldMkLst>
        <pc:spChg chg="mod">
          <ac:chgData name="Uzwyshyn, Raymond J" userId="S::r_u15@txstate.edu::d662cd89-6a6b-4f29-ac85-a76feaba704c" providerId="AD" clId="Web-{52318A9E-4C6A-84A5-DF10-9BB0B344C090}" dt="2020-04-28T17:14:11.261" v="553" actId="20577"/>
          <ac:spMkLst>
            <pc:docMk/>
            <pc:sldMk cId="2097712298" sldId="332"/>
            <ac:spMk id="2" creationId="{1BEFEC49-BD9F-4B65-B8D1-8D830DFE1A5F}"/>
          </ac:spMkLst>
        </pc:spChg>
      </pc:sldChg>
      <pc:sldChg chg="ord">
        <pc:chgData name="Uzwyshyn, Raymond J" userId="S::r_u15@txstate.edu::d662cd89-6a6b-4f29-ac85-a76feaba704c" providerId="AD" clId="Web-{52318A9E-4C6A-84A5-DF10-9BB0B344C090}" dt="2020-04-28T16:03:18.969" v="205"/>
        <pc:sldMkLst>
          <pc:docMk/>
          <pc:sldMk cId="505698388" sldId="339"/>
        </pc:sldMkLst>
      </pc:sldChg>
      <pc:sldChg chg="modSp">
        <pc:chgData name="Uzwyshyn, Raymond J" userId="S::r_u15@txstate.edu::d662cd89-6a6b-4f29-ac85-a76feaba704c" providerId="AD" clId="Web-{52318A9E-4C6A-84A5-DF10-9BB0B344C090}" dt="2020-04-28T15:59:14.842" v="185" actId="20577"/>
        <pc:sldMkLst>
          <pc:docMk/>
          <pc:sldMk cId="3447889141" sldId="347"/>
        </pc:sldMkLst>
        <pc:spChg chg="mod">
          <ac:chgData name="Uzwyshyn, Raymond J" userId="S::r_u15@txstate.edu::d662cd89-6a6b-4f29-ac85-a76feaba704c" providerId="AD" clId="Web-{52318A9E-4C6A-84A5-DF10-9BB0B344C090}" dt="2020-04-28T15:59:14.842" v="185" actId="20577"/>
          <ac:spMkLst>
            <pc:docMk/>
            <pc:sldMk cId="3447889141" sldId="347"/>
            <ac:spMk id="5" creationId="{FE359853-8A27-4AAD-AB96-F2F55E97A05C}"/>
          </ac:spMkLst>
        </pc:spChg>
      </pc:sldChg>
      <pc:sldChg chg="modSp">
        <pc:chgData name="Uzwyshyn, Raymond J" userId="S::r_u15@txstate.edu::d662cd89-6a6b-4f29-ac85-a76feaba704c" providerId="AD" clId="Web-{52318A9E-4C6A-84A5-DF10-9BB0B344C090}" dt="2020-04-28T15:54:55.417" v="157" actId="20577"/>
        <pc:sldMkLst>
          <pc:docMk/>
          <pc:sldMk cId="3808365466" sldId="350"/>
        </pc:sldMkLst>
        <pc:spChg chg="mod">
          <ac:chgData name="Uzwyshyn, Raymond J" userId="S::r_u15@txstate.edu::d662cd89-6a6b-4f29-ac85-a76feaba704c" providerId="AD" clId="Web-{52318A9E-4C6A-84A5-DF10-9BB0B344C090}" dt="2020-04-28T15:54:55.417" v="157" actId="20577"/>
          <ac:spMkLst>
            <pc:docMk/>
            <pc:sldMk cId="3808365466" sldId="350"/>
            <ac:spMk id="2" creationId="{81047819-231A-4F7E-AC40-E015112EFCD8}"/>
          </ac:spMkLst>
        </pc:spChg>
      </pc:sldChg>
      <pc:sldChg chg="addSp delSp modSp new mod setBg">
        <pc:chgData name="Uzwyshyn, Raymond J" userId="S::r_u15@txstate.edu::d662cd89-6a6b-4f29-ac85-a76feaba704c" providerId="AD" clId="Web-{52318A9E-4C6A-84A5-DF10-9BB0B344C090}" dt="2020-04-28T17:13:59.043" v="550" actId="20577"/>
        <pc:sldMkLst>
          <pc:docMk/>
          <pc:sldMk cId="2316795548" sldId="354"/>
        </pc:sldMkLst>
        <pc:spChg chg="add mod">
          <ac:chgData name="Uzwyshyn, Raymond J" userId="S::r_u15@txstate.edu::d662cd89-6a6b-4f29-ac85-a76feaba704c" providerId="AD" clId="Web-{52318A9E-4C6A-84A5-DF10-9BB0B344C090}" dt="2020-04-28T17:11:39.263" v="521" actId="1076"/>
          <ac:spMkLst>
            <pc:docMk/>
            <pc:sldMk cId="2316795548" sldId="354"/>
            <ac:spMk id="4" creationId="{08E89FA2-31B4-4702-AFA4-7BB35D4B170C}"/>
          </ac:spMkLst>
        </pc:spChg>
        <pc:spChg chg="add mod">
          <ac:chgData name="Uzwyshyn, Raymond J" userId="S::r_u15@txstate.edu::d662cd89-6a6b-4f29-ac85-a76feaba704c" providerId="AD" clId="Web-{52318A9E-4C6A-84A5-DF10-9BB0B344C090}" dt="2020-04-28T17:08:41.654" v="502"/>
          <ac:spMkLst>
            <pc:docMk/>
            <pc:sldMk cId="2316795548" sldId="354"/>
            <ac:spMk id="5" creationId="{4F6B5A9A-BEEB-4DB5-81DF-AD383C479E27}"/>
          </ac:spMkLst>
        </pc:spChg>
        <pc:spChg chg="add mod ord">
          <ac:chgData name="Uzwyshyn, Raymond J" userId="S::r_u15@txstate.edu::d662cd89-6a6b-4f29-ac85-a76feaba704c" providerId="AD" clId="Web-{52318A9E-4C6A-84A5-DF10-9BB0B344C090}" dt="2020-04-28T17:13:59.043" v="550" actId="20577"/>
          <ac:spMkLst>
            <pc:docMk/>
            <pc:sldMk cId="2316795548" sldId="354"/>
            <ac:spMk id="6" creationId="{40E4CB45-25B8-41D5-9ECA-EFF86435FD5A}"/>
          </ac:spMkLst>
        </pc:spChg>
        <pc:spChg chg="add del">
          <ac:chgData name="Uzwyshyn, Raymond J" userId="S::r_u15@txstate.edu::d662cd89-6a6b-4f29-ac85-a76feaba704c" providerId="AD" clId="Web-{52318A9E-4C6A-84A5-DF10-9BB0B344C090}" dt="2020-04-28T17:08:09.373" v="497"/>
          <ac:spMkLst>
            <pc:docMk/>
            <pc:sldMk cId="2316795548" sldId="354"/>
            <ac:spMk id="8" creationId="{7CA0DAA6-33B8-4A25-810D-2F4D816FB40E}"/>
          </ac:spMkLst>
        </pc:spChg>
        <pc:spChg chg="add del">
          <ac:chgData name="Uzwyshyn, Raymond J" userId="S::r_u15@txstate.edu::d662cd89-6a6b-4f29-ac85-a76feaba704c" providerId="AD" clId="Web-{52318A9E-4C6A-84A5-DF10-9BB0B344C090}" dt="2020-04-28T17:08:28.045" v="499"/>
          <ac:spMkLst>
            <pc:docMk/>
            <pc:sldMk cId="2316795548" sldId="354"/>
            <ac:spMk id="9" creationId="{1707FC24-6981-43D9-B525-C7832BA22463}"/>
          </ac:spMkLst>
        </pc:spChg>
        <pc:spChg chg="add del">
          <ac:chgData name="Uzwyshyn, Raymond J" userId="S::r_u15@txstate.edu::d662cd89-6a6b-4f29-ac85-a76feaba704c" providerId="AD" clId="Web-{52318A9E-4C6A-84A5-DF10-9BB0B344C090}" dt="2020-04-28T17:08:41.639" v="501"/>
          <ac:spMkLst>
            <pc:docMk/>
            <pc:sldMk cId="2316795548" sldId="354"/>
            <ac:spMk id="10" creationId="{7CA0DAA6-33B8-4A25-810D-2F4D816FB40E}"/>
          </ac:spMkLst>
        </pc:spChg>
        <pc:spChg chg="add del">
          <ac:chgData name="Uzwyshyn, Raymond J" userId="S::r_u15@txstate.edu::d662cd89-6a6b-4f29-ac85-a76feaba704c" providerId="AD" clId="Web-{52318A9E-4C6A-84A5-DF10-9BB0B344C090}" dt="2020-04-28T17:07:38.702" v="495"/>
          <ac:spMkLst>
            <pc:docMk/>
            <pc:sldMk cId="2316795548" sldId="354"/>
            <ac:spMk id="11" creationId="{6753252F-4873-4F63-801D-CC719279A7D5}"/>
          </ac:spMkLst>
        </pc:spChg>
        <pc:spChg chg="add">
          <ac:chgData name="Uzwyshyn, Raymond J" userId="S::r_u15@txstate.edu::d662cd89-6a6b-4f29-ac85-a76feaba704c" providerId="AD" clId="Web-{52318A9E-4C6A-84A5-DF10-9BB0B344C090}" dt="2020-04-28T17:08:41.654" v="502"/>
          <ac:spMkLst>
            <pc:docMk/>
            <pc:sldMk cId="2316795548" sldId="354"/>
            <ac:spMk id="12" creationId="{1707FC24-6981-43D9-B525-C7832BA22463}"/>
          </ac:spMkLst>
        </pc:spChg>
        <pc:spChg chg="add del">
          <ac:chgData name="Uzwyshyn, Raymond J" userId="S::r_u15@txstate.edu::d662cd89-6a6b-4f29-ac85-a76feaba704c" providerId="AD" clId="Web-{52318A9E-4C6A-84A5-DF10-9BB0B344C090}" dt="2020-04-28T17:07:38.702" v="495"/>
          <ac:spMkLst>
            <pc:docMk/>
            <pc:sldMk cId="2316795548" sldId="354"/>
            <ac:spMk id="13" creationId="{047C8CCB-F95D-4249-92DD-651249D3535A}"/>
          </ac:spMkLst>
        </pc:spChg>
        <pc:picChg chg="add mod">
          <ac:chgData name="Uzwyshyn, Raymond J" userId="S::r_u15@txstate.edu::d662cd89-6a6b-4f29-ac85-a76feaba704c" providerId="AD" clId="Web-{52318A9E-4C6A-84A5-DF10-9BB0B344C090}" dt="2020-04-28T17:11:50.716" v="523" actId="14100"/>
          <ac:picMkLst>
            <pc:docMk/>
            <pc:sldMk cId="2316795548" sldId="354"/>
            <ac:picMk id="2" creationId="{B4E7CEF1-C66A-4239-9900-5CD252A48161}"/>
          </ac:picMkLst>
        </pc:picChg>
      </pc:sldChg>
    </pc:docChg>
  </pc:docChgLst>
</pc:chgInfo>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9455019090577902"/>
          <c:y val="1.8298420244639304E-3"/>
          <c:w val="0.71183177355741312"/>
          <c:h val="0.75109369583519014"/>
        </c:manualLayout>
      </c:layout>
      <c:barChart>
        <c:barDir val="bar"/>
        <c:grouping val="clustered"/>
        <c:varyColors val="0"/>
        <c:ser>
          <c:idx val="0"/>
          <c:order val="0"/>
          <c:tx>
            <c:strRef>
              <c:f>Sheet1!$A$2</c:f>
              <c:strCache>
                <c:ptCount val="1"/>
                <c:pt idx="0">
                  <c:v>Biology</c:v>
                </c:pt>
              </c:strCache>
            </c:strRef>
          </c:tx>
          <c:spPr>
            <a:solidFill>
              <a:srgbClr val="C3D69B"/>
            </a:solidFill>
            <a:ln w="3176">
              <a:solidFill>
                <a:srgbClr val="000000"/>
              </a:solidFill>
              <a:prstDash val="solid"/>
            </a:ln>
          </c:spPr>
          <c:invertIfNegative val="0"/>
          <c:cat>
            <c:strRef>
              <c:f>Sheet1!$B$1:$L$1</c:f>
              <c:strCache>
                <c:ptCount val="11"/>
                <c:pt idx="0">
                  <c:v>Biology</c:v>
                </c:pt>
                <c:pt idx="1">
                  <c:v>Economics</c:v>
                </c:pt>
                <c:pt idx="2">
                  <c:v>Political Sci</c:v>
                </c:pt>
                <c:pt idx="3">
                  <c:v>Health Sci</c:v>
                </c:pt>
                <c:pt idx="4">
                  <c:v>Business</c:v>
                </c:pt>
                <c:pt idx="5">
                  <c:v>Education</c:v>
                </c:pt>
                <c:pt idx="6">
                  <c:v>Management</c:v>
                </c:pt>
                <c:pt idx="7">
                  <c:v>Law</c:v>
                </c:pt>
                <c:pt idx="8">
                  <c:v>Psychology</c:v>
                </c:pt>
                <c:pt idx="9">
                  <c:v>Sociology</c:v>
                </c:pt>
                <c:pt idx="10">
                  <c:v>Physics</c:v>
                </c:pt>
              </c:strCache>
            </c:strRef>
          </c:cat>
          <c:val>
            <c:numRef>
              <c:f>Sheet1!$B$2:$L$2</c:f>
              <c:numCache>
                <c:formatCode>General</c:formatCode>
                <c:ptCount val="11"/>
                <c:pt idx="0">
                  <c:v>36</c:v>
                </c:pt>
                <c:pt idx="1">
                  <c:v>49</c:v>
                </c:pt>
                <c:pt idx="2">
                  <c:v>57</c:v>
                </c:pt>
                <c:pt idx="3">
                  <c:v>57</c:v>
                </c:pt>
                <c:pt idx="4">
                  <c:v>76</c:v>
                </c:pt>
                <c:pt idx="5">
                  <c:v>77</c:v>
                </c:pt>
                <c:pt idx="6">
                  <c:v>92</c:v>
                </c:pt>
                <c:pt idx="7">
                  <c:v>108</c:v>
                </c:pt>
                <c:pt idx="8">
                  <c:v>108</c:v>
                </c:pt>
                <c:pt idx="9">
                  <c:v>172</c:v>
                </c:pt>
                <c:pt idx="10">
                  <c:v>250</c:v>
                </c:pt>
              </c:numCache>
            </c:numRef>
          </c:val>
          <c:extLst>
            <c:ext xmlns:c16="http://schemas.microsoft.com/office/drawing/2014/chart" uri="{C3380CC4-5D6E-409C-BE32-E72D297353CC}">
              <c16:uniqueId val="{00000000-5356-4693-A252-8E3B4F9260AB}"/>
            </c:ext>
          </c:extLst>
        </c:ser>
        <c:dLbls>
          <c:showLegendKey val="0"/>
          <c:showVal val="0"/>
          <c:showCatName val="0"/>
          <c:showSerName val="0"/>
          <c:showPercent val="0"/>
          <c:showBubbleSize val="0"/>
        </c:dLbls>
        <c:gapWidth val="20"/>
        <c:axId val="105271296"/>
        <c:axId val="105272832"/>
      </c:barChart>
      <c:catAx>
        <c:axId val="105271296"/>
        <c:scaling>
          <c:orientation val="minMax"/>
        </c:scaling>
        <c:delete val="0"/>
        <c:axPos val="l"/>
        <c:numFmt formatCode="General" sourceLinked="1"/>
        <c:majorTickMark val="out"/>
        <c:minorTickMark val="none"/>
        <c:tickLblPos val="low"/>
        <c:spPr>
          <a:ln w="3176">
            <a:solidFill>
              <a:srgbClr val="000000"/>
            </a:solidFill>
            <a:prstDash val="solid"/>
          </a:ln>
        </c:spPr>
        <c:txPr>
          <a:bodyPr rot="0" vert="horz"/>
          <a:lstStyle/>
          <a:p>
            <a:pPr>
              <a:defRPr sz="1600" b="0" i="0" u="none" strike="noStrike" baseline="0">
                <a:solidFill>
                  <a:schemeClr val="tx1"/>
                </a:solidFill>
                <a:latin typeface="+mn-lt"/>
                <a:ea typeface="Geneva"/>
                <a:cs typeface="Geneva"/>
              </a:defRPr>
            </a:pPr>
            <a:endParaRPr lang="en-US"/>
          </a:p>
        </c:txPr>
        <c:crossAx val="105272832"/>
        <c:crosses val="autoZero"/>
        <c:auto val="0"/>
        <c:lblAlgn val="ctr"/>
        <c:lblOffset val="100"/>
        <c:tickLblSkip val="1"/>
        <c:tickMarkSkip val="1"/>
        <c:noMultiLvlLbl val="0"/>
      </c:catAx>
      <c:valAx>
        <c:axId val="105272832"/>
        <c:scaling>
          <c:orientation val="minMax"/>
          <c:max val="250"/>
        </c:scaling>
        <c:delete val="0"/>
        <c:axPos val="b"/>
        <c:majorGridlines>
          <c:spPr>
            <a:ln w="3176">
              <a:solidFill>
                <a:srgbClr val="000000"/>
              </a:solidFill>
              <a:prstDash val="solid"/>
            </a:ln>
          </c:spPr>
        </c:majorGridlines>
        <c:title>
          <c:tx>
            <c:rich>
              <a:bodyPr/>
              <a:lstStyle/>
              <a:p>
                <a:pPr>
                  <a:defRPr sz="1800" b="0" i="0" u="none" strike="noStrike" baseline="0">
                    <a:solidFill>
                      <a:srgbClr val="000000"/>
                    </a:solidFill>
                    <a:latin typeface="Calibri"/>
                    <a:ea typeface="Calibri"/>
                    <a:cs typeface="Calibri"/>
                  </a:defRPr>
                </a:pPr>
                <a:r>
                  <a:rPr lang="en-US" b="1"/>
                  <a:t>% Increase in Citations with Open Access</a:t>
                </a:r>
              </a:p>
            </c:rich>
          </c:tx>
          <c:layout>
            <c:manualLayout>
              <c:xMode val="edge"/>
              <c:yMode val="edge"/>
              <c:x val="0.30656828452213447"/>
              <c:y val="0.85481599931468222"/>
            </c:manualLayout>
          </c:layout>
          <c:overlay val="0"/>
          <c:spPr>
            <a:noFill/>
            <a:ln w="25405">
              <a:noFill/>
            </a:ln>
          </c:spPr>
        </c:title>
        <c:numFmt formatCode="General" sourceLinked="1"/>
        <c:majorTickMark val="out"/>
        <c:minorTickMark val="none"/>
        <c:tickLblPos val="nextTo"/>
        <c:spPr>
          <a:ln w="3176">
            <a:solidFill>
              <a:srgbClr val="000000"/>
            </a:solidFill>
            <a:prstDash val="solid"/>
          </a:ln>
        </c:spPr>
        <c:txPr>
          <a:bodyPr rot="0" vert="horz"/>
          <a:lstStyle/>
          <a:p>
            <a:pPr>
              <a:defRPr sz="1600" b="0" i="0" u="none" strike="noStrike" baseline="0">
                <a:solidFill>
                  <a:schemeClr val="tx1"/>
                </a:solidFill>
                <a:latin typeface="+mn-lt"/>
                <a:ea typeface="Geneva"/>
                <a:cs typeface="Geneva"/>
              </a:defRPr>
            </a:pPr>
            <a:endParaRPr lang="en-US"/>
          </a:p>
        </c:txPr>
        <c:crossAx val="105271296"/>
        <c:crosses val="autoZero"/>
        <c:crossBetween val="between"/>
      </c:valAx>
      <c:spPr>
        <a:noFill/>
        <a:ln w="12702">
          <a:solidFill>
            <a:srgbClr val="000000"/>
          </a:solidFill>
          <a:prstDash val="solid"/>
        </a:ln>
      </c:spPr>
    </c:plotArea>
    <c:plotVisOnly val="1"/>
    <c:dispBlanksAs val="gap"/>
    <c:showDLblsOverMax val="0"/>
  </c:chart>
  <c:spPr>
    <a:noFill/>
    <a:ln>
      <a:noFill/>
    </a:ln>
  </c:spPr>
  <c:txPr>
    <a:bodyPr/>
    <a:lstStyle/>
    <a:p>
      <a:pPr>
        <a:defRPr sz="1000" b="1" i="0" u="none" strike="noStrike" baseline="0">
          <a:solidFill>
            <a:srgbClr val="000000"/>
          </a:solidFill>
          <a:latin typeface="Geneva"/>
          <a:ea typeface="Geneva"/>
          <a:cs typeface="Geneva"/>
        </a:defRPr>
      </a:pPr>
      <a:endParaRPr lang="en-US"/>
    </a:p>
  </c:txPr>
  <c:externalData r:id="rId1">
    <c:autoUpdate val="0"/>
  </c:externalData>
</c:chartSpace>
</file>

<file path=ppt/diagrams/_rels/data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diagrams/_rels/drawing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1AEF031-1EEB-48CD-B0D5-EB0114EBEDAB}" type="doc">
      <dgm:prSet loTypeId="urn:microsoft.com/office/officeart/2018/2/layout/IconLabelList" loCatId="icon" qsTypeId="urn:microsoft.com/office/officeart/2005/8/quickstyle/simple1" qsCatId="simple" csTypeId="urn:microsoft.com/office/officeart/2005/8/colors/accent1_2" csCatId="accent1" phldr="1"/>
      <dgm:spPr/>
      <dgm:t>
        <a:bodyPr/>
        <a:lstStyle/>
        <a:p>
          <a:endParaRPr lang="en-US"/>
        </a:p>
      </dgm:t>
    </dgm:pt>
    <dgm:pt modelId="{12624511-947A-4668-B1A7-070089A2281A}">
      <dgm:prSet/>
      <dgm:spPr/>
      <dgm:t>
        <a:bodyPr/>
        <a:lstStyle/>
        <a:p>
          <a:pPr>
            <a:lnSpc>
              <a:spcPct val="100000"/>
            </a:lnSpc>
          </a:pPr>
          <a:r>
            <a:rPr lang="en-US" dirty="0"/>
            <a:t>Customizable Components</a:t>
          </a:r>
        </a:p>
      </dgm:t>
    </dgm:pt>
    <dgm:pt modelId="{C65B32F8-E8EF-48E9-B1EB-DA272793732F}" type="parTrans" cxnId="{D61DD03A-6301-4651-9E95-F9219956C643}">
      <dgm:prSet/>
      <dgm:spPr/>
      <dgm:t>
        <a:bodyPr/>
        <a:lstStyle/>
        <a:p>
          <a:endParaRPr lang="en-US"/>
        </a:p>
      </dgm:t>
    </dgm:pt>
    <dgm:pt modelId="{B86966D1-4A6C-491F-967C-14DB22FC350B}" type="sibTrans" cxnId="{D61DD03A-6301-4651-9E95-F9219956C643}">
      <dgm:prSet/>
      <dgm:spPr/>
      <dgm:t>
        <a:bodyPr/>
        <a:lstStyle/>
        <a:p>
          <a:endParaRPr lang="en-US"/>
        </a:p>
      </dgm:t>
    </dgm:pt>
    <dgm:pt modelId="{3534D570-1C1E-44AF-A3CE-E7DC4D8BB78A}">
      <dgm:prSet/>
      <dgm:spPr/>
      <dgm:t>
        <a:bodyPr/>
        <a:lstStyle/>
        <a:p>
          <a:pPr>
            <a:lnSpc>
              <a:spcPct val="100000"/>
            </a:lnSpc>
          </a:pPr>
          <a:r>
            <a:rPr lang="en-US" dirty="0"/>
            <a:t>Active Developer Communities</a:t>
          </a:r>
        </a:p>
      </dgm:t>
    </dgm:pt>
    <dgm:pt modelId="{A2B2D220-065C-4742-A447-887B1F00FEE0}" type="parTrans" cxnId="{62094225-D437-4E21-A38F-CF8D93C920E5}">
      <dgm:prSet/>
      <dgm:spPr/>
      <dgm:t>
        <a:bodyPr/>
        <a:lstStyle/>
        <a:p>
          <a:endParaRPr lang="en-US"/>
        </a:p>
      </dgm:t>
    </dgm:pt>
    <dgm:pt modelId="{ABF2D0CB-E7AE-4AA0-9511-E6F28CF2E0CE}" type="sibTrans" cxnId="{62094225-D437-4E21-A38F-CF8D93C920E5}">
      <dgm:prSet/>
      <dgm:spPr/>
      <dgm:t>
        <a:bodyPr/>
        <a:lstStyle/>
        <a:p>
          <a:endParaRPr lang="en-US"/>
        </a:p>
      </dgm:t>
    </dgm:pt>
    <dgm:pt modelId="{982EA78B-E330-4776-B056-87A1ED750C53}">
      <dgm:prSet/>
      <dgm:spPr/>
      <dgm:t>
        <a:bodyPr/>
        <a:lstStyle/>
        <a:p>
          <a:pPr>
            <a:lnSpc>
              <a:spcPct val="100000"/>
            </a:lnSpc>
          </a:pPr>
          <a:r>
            <a:rPr lang="en-US" dirty="0"/>
            <a:t>Open Source Software</a:t>
          </a:r>
        </a:p>
      </dgm:t>
    </dgm:pt>
    <dgm:pt modelId="{8F01F4A1-8075-4EE7-8CCB-FE033A5B8F94}" type="parTrans" cxnId="{A01C5D3F-5591-4037-AB5D-83EB86B0AFEE}">
      <dgm:prSet/>
      <dgm:spPr/>
      <dgm:t>
        <a:bodyPr/>
        <a:lstStyle/>
        <a:p>
          <a:endParaRPr lang="en-US"/>
        </a:p>
      </dgm:t>
    </dgm:pt>
    <dgm:pt modelId="{A2804F60-879D-4BE7-B600-CFF3552C26D5}" type="sibTrans" cxnId="{A01C5D3F-5591-4037-AB5D-83EB86B0AFEE}">
      <dgm:prSet/>
      <dgm:spPr/>
      <dgm:t>
        <a:bodyPr/>
        <a:lstStyle/>
        <a:p>
          <a:endParaRPr lang="en-US"/>
        </a:p>
      </dgm:t>
    </dgm:pt>
    <dgm:pt modelId="{AB3A5979-42C9-42E2-ACF4-353D86301BC5}" type="pres">
      <dgm:prSet presAssocID="{31AEF031-1EEB-48CD-B0D5-EB0114EBEDAB}" presName="root" presStyleCnt="0">
        <dgm:presLayoutVars>
          <dgm:dir/>
          <dgm:resizeHandles val="exact"/>
        </dgm:presLayoutVars>
      </dgm:prSet>
      <dgm:spPr/>
    </dgm:pt>
    <dgm:pt modelId="{DF65E57A-F4E9-441F-84F5-9212912D23B0}" type="pres">
      <dgm:prSet presAssocID="{12624511-947A-4668-B1A7-070089A2281A}" presName="compNode" presStyleCnt="0"/>
      <dgm:spPr/>
    </dgm:pt>
    <dgm:pt modelId="{856CC9BD-2AD6-46B4-A0FA-0C82B30D25D3}" type="pres">
      <dgm:prSet presAssocID="{12624511-947A-4668-B1A7-070089A2281A}" presName="iconRect" presStyleLbl="node1" presStyleIdx="0" presStyleCnt="3" custLinFactX="47670" custLinFactY="100000" custLinFactNeighborX="100000" custLinFactNeighborY="165952"/>
      <dgm:spPr>
        <a:blipFill>
          <a:blip xmlns:r="http://schemas.openxmlformats.org/officeDocument/2006/relationships" r:embed="rId1">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Gears"/>
        </a:ext>
      </dgm:extLst>
    </dgm:pt>
    <dgm:pt modelId="{62BEC23C-5493-433D-B16B-C880BA4B19C6}" type="pres">
      <dgm:prSet presAssocID="{12624511-947A-4668-B1A7-070089A2281A}" presName="spaceRect" presStyleCnt="0"/>
      <dgm:spPr/>
    </dgm:pt>
    <dgm:pt modelId="{DFD7013D-8453-4A76-8C5C-88273939C36F}" type="pres">
      <dgm:prSet presAssocID="{12624511-947A-4668-B1A7-070089A2281A}" presName="textRect" presStyleLbl="revTx" presStyleIdx="0" presStyleCnt="3" custLinFactY="100000" custLinFactNeighborX="74170" custLinFactNeighborY="189079">
        <dgm:presLayoutVars>
          <dgm:chMax val="1"/>
          <dgm:chPref val="1"/>
        </dgm:presLayoutVars>
      </dgm:prSet>
      <dgm:spPr/>
    </dgm:pt>
    <dgm:pt modelId="{872C4CC7-2B4F-4A85-B2D3-EFD8517A5025}" type="pres">
      <dgm:prSet presAssocID="{B86966D1-4A6C-491F-967C-14DB22FC350B}" presName="sibTrans" presStyleCnt="0"/>
      <dgm:spPr/>
    </dgm:pt>
    <dgm:pt modelId="{0649BF5F-4F87-4785-BAD9-C075CDCB74CE}" type="pres">
      <dgm:prSet presAssocID="{3534D570-1C1E-44AF-A3CE-E7DC4D8BB78A}" presName="compNode" presStyleCnt="0"/>
      <dgm:spPr/>
    </dgm:pt>
    <dgm:pt modelId="{D92C8B8C-6F93-47D8-ABF0-DC3E2F50F6C8}" type="pres">
      <dgm:prSet presAssocID="{3534D570-1C1E-44AF-A3CE-E7DC4D8BB78A}"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Users"/>
        </a:ext>
      </dgm:extLst>
    </dgm:pt>
    <dgm:pt modelId="{6FCE2DC6-2F65-42EC-941C-37130E8319CF}" type="pres">
      <dgm:prSet presAssocID="{3534D570-1C1E-44AF-A3CE-E7DC4D8BB78A}" presName="spaceRect" presStyleCnt="0"/>
      <dgm:spPr/>
    </dgm:pt>
    <dgm:pt modelId="{6E4437EC-54A0-47C1-B295-3E4238B10939}" type="pres">
      <dgm:prSet presAssocID="{3534D570-1C1E-44AF-A3CE-E7DC4D8BB78A}" presName="textRect" presStyleLbl="revTx" presStyleIdx="1" presStyleCnt="3">
        <dgm:presLayoutVars>
          <dgm:chMax val="1"/>
          <dgm:chPref val="1"/>
        </dgm:presLayoutVars>
      </dgm:prSet>
      <dgm:spPr/>
    </dgm:pt>
    <dgm:pt modelId="{40A8157B-B458-433B-8826-B3EB3AACE90B}" type="pres">
      <dgm:prSet presAssocID="{ABF2D0CB-E7AE-4AA0-9511-E6F28CF2E0CE}" presName="sibTrans" presStyleCnt="0"/>
      <dgm:spPr/>
    </dgm:pt>
    <dgm:pt modelId="{7F0C0D30-BECF-4E2D-9BF0-BDCFA7DBD2FC}" type="pres">
      <dgm:prSet presAssocID="{982EA78B-E330-4776-B056-87A1ED750C53}" presName="compNode" presStyleCnt="0"/>
      <dgm:spPr/>
    </dgm:pt>
    <dgm:pt modelId="{38CDD8E2-A6A1-47EA-AA1A-E8637F2B5389}" type="pres">
      <dgm:prSet presAssocID="{982EA78B-E330-4776-B056-87A1ED750C53}" presName="iconRect" presStyleLbl="node1" presStyleIdx="2" presStyleCnt="3" custLinFactX="-58956" custLinFactY="-100000" custLinFactNeighborX="-100000" custLinFactNeighborY="-177248"/>
      <dgm:spPr>
        <a:blipFill>
          <a:blip xmlns:r="http://schemas.openxmlformats.org/officeDocument/2006/relationships"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Computer"/>
        </a:ext>
      </dgm:extLst>
    </dgm:pt>
    <dgm:pt modelId="{B4423FBB-6DF9-4F1C-9F04-82599C67FAFC}" type="pres">
      <dgm:prSet presAssocID="{982EA78B-E330-4776-B056-87A1ED750C53}" presName="spaceRect" presStyleCnt="0"/>
      <dgm:spPr/>
    </dgm:pt>
    <dgm:pt modelId="{3ED35C6F-96FA-4A52-ACFD-A8318D9004CA}" type="pres">
      <dgm:prSet presAssocID="{982EA78B-E330-4776-B056-87A1ED750C53}" presName="textRect" presStyleLbl="revTx" presStyleIdx="2" presStyleCnt="3" custLinFactY="-123859" custLinFactNeighborX="-70328" custLinFactNeighborY="-200000">
        <dgm:presLayoutVars>
          <dgm:chMax val="1"/>
          <dgm:chPref val="1"/>
        </dgm:presLayoutVars>
      </dgm:prSet>
      <dgm:spPr/>
    </dgm:pt>
  </dgm:ptLst>
  <dgm:cxnLst>
    <dgm:cxn modelId="{62094225-D437-4E21-A38F-CF8D93C920E5}" srcId="{31AEF031-1EEB-48CD-B0D5-EB0114EBEDAB}" destId="{3534D570-1C1E-44AF-A3CE-E7DC4D8BB78A}" srcOrd="1" destOrd="0" parTransId="{A2B2D220-065C-4742-A447-887B1F00FEE0}" sibTransId="{ABF2D0CB-E7AE-4AA0-9511-E6F28CF2E0CE}"/>
    <dgm:cxn modelId="{D61DD03A-6301-4651-9E95-F9219956C643}" srcId="{31AEF031-1EEB-48CD-B0D5-EB0114EBEDAB}" destId="{12624511-947A-4668-B1A7-070089A2281A}" srcOrd="0" destOrd="0" parTransId="{C65B32F8-E8EF-48E9-B1EB-DA272793732F}" sibTransId="{B86966D1-4A6C-491F-967C-14DB22FC350B}"/>
    <dgm:cxn modelId="{A01C5D3F-5591-4037-AB5D-83EB86B0AFEE}" srcId="{31AEF031-1EEB-48CD-B0D5-EB0114EBEDAB}" destId="{982EA78B-E330-4776-B056-87A1ED750C53}" srcOrd="2" destOrd="0" parTransId="{8F01F4A1-8075-4EE7-8CCB-FE033A5B8F94}" sibTransId="{A2804F60-879D-4BE7-B600-CFF3552C26D5}"/>
    <dgm:cxn modelId="{51E38A62-3676-4910-91F2-4210EA9EE6D9}" type="presOf" srcId="{982EA78B-E330-4776-B056-87A1ED750C53}" destId="{3ED35C6F-96FA-4A52-ACFD-A8318D9004CA}" srcOrd="0" destOrd="0" presId="urn:microsoft.com/office/officeart/2018/2/layout/IconLabelList"/>
    <dgm:cxn modelId="{5C0AC14E-26A1-40C7-A189-A2E439ACABA2}" type="presOf" srcId="{3534D570-1C1E-44AF-A3CE-E7DC4D8BB78A}" destId="{6E4437EC-54A0-47C1-B295-3E4238B10939}" srcOrd="0" destOrd="0" presId="urn:microsoft.com/office/officeart/2018/2/layout/IconLabelList"/>
    <dgm:cxn modelId="{99E437E1-5DD2-422D-A21C-4A7C18E62D6F}" type="presOf" srcId="{12624511-947A-4668-B1A7-070089A2281A}" destId="{DFD7013D-8453-4A76-8C5C-88273939C36F}" srcOrd="0" destOrd="0" presId="urn:microsoft.com/office/officeart/2018/2/layout/IconLabelList"/>
    <dgm:cxn modelId="{E2C12AF2-E91F-4E0F-81A1-0EAD4BDD1A8F}" type="presOf" srcId="{31AEF031-1EEB-48CD-B0D5-EB0114EBEDAB}" destId="{AB3A5979-42C9-42E2-ACF4-353D86301BC5}" srcOrd="0" destOrd="0" presId="urn:microsoft.com/office/officeart/2018/2/layout/IconLabelList"/>
    <dgm:cxn modelId="{6D405050-5F97-4CF8-9AA5-ED2438DDE3F9}" type="presParOf" srcId="{AB3A5979-42C9-42E2-ACF4-353D86301BC5}" destId="{DF65E57A-F4E9-441F-84F5-9212912D23B0}" srcOrd="0" destOrd="0" presId="urn:microsoft.com/office/officeart/2018/2/layout/IconLabelList"/>
    <dgm:cxn modelId="{2CA0F4E5-6235-472F-9A19-2E2030F35754}" type="presParOf" srcId="{DF65E57A-F4E9-441F-84F5-9212912D23B0}" destId="{856CC9BD-2AD6-46B4-A0FA-0C82B30D25D3}" srcOrd="0" destOrd="0" presId="urn:microsoft.com/office/officeart/2018/2/layout/IconLabelList"/>
    <dgm:cxn modelId="{3855E223-2A6F-457A-9841-54B55F1B0627}" type="presParOf" srcId="{DF65E57A-F4E9-441F-84F5-9212912D23B0}" destId="{62BEC23C-5493-433D-B16B-C880BA4B19C6}" srcOrd="1" destOrd="0" presId="urn:microsoft.com/office/officeart/2018/2/layout/IconLabelList"/>
    <dgm:cxn modelId="{CBBF6A91-790A-46A8-BDD8-622221CCCBB5}" type="presParOf" srcId="{DF65E57A-F4E9-441F-84F5-9212912D23B0}" destId="{DFD7013D-8453-4A76-8C5C-88273939C36F}" srcOrd="2" destOrd="0" presId="urn:microsoft.com/office/officeart/2018/2/layout/IconLabelList"/>
    <dgm:cxn modelId="{CB097355-20A9-462D-9776-FC4581AFA7B7}" type="presParOf" srcId="{AB3A5979-42C9-42E2-ACF4-353D86301BC5}" destId="{872C4CC7-2B4F-4A85-B2D3-EFD8517A5025}" srcOrd="1" destOrd="0" presId="urn:microsoft.com/office/officeart/2018/2/layout/IconLabelList"/>
    <dgm:cxn modelId="{2E8C667B-3627-4618-A39C-27C0C5010983}" type="presParOf" srcId="{AB3A5979-42C9-42E2-ACF4-353D86301BC5}" destId="{0649BF5F-4F87-4785-BAD9-C075CDCB74CE}" srcOrd="2" destOrd="0" presId="urn:microsoft.com/office/officeart/2018/2/layout/IconLabelList"/>
    <dgm:cxn modelId="{B2C2CF14-34E7-491B-8FDB-A85C52D5637A}" type="presParOf" srcId="{0649BF5F-4F87-4785-BAD9-C075CDCB74CE}" destId="{D92C8B8C-6F93-47D8-ABF0-DC3E2F50F6C8}" srcOrd="0" destOrd="0" presId="urn:microsoft.com/office/officeart/2018/2/layout/IconLabelList"/>
    <dgm:cxn modelId="{63B6D0F7-DBB2-4AA1-97DD-7DA28A6944C9}" type="presParOf" srcId="{0649BF5F-4F87-4785-BAD9-C075CDCB74CE}" destId="{6FCE2DC6-2F65-42EC-941C-37130E8319CF}" srcOrd="1" destOrd="0" presId="urn:microsoft.com/office/officeart/2018/2/layout/IconLabelList"/>
    <dgm:cxn modelId="{50E5BF51-1B42-4645-9EC2-B451064649E9}" type="presParOf" srcId="{0649BF5F-4F87-4785-BAD9-C075CDCB74CE}" destId="{6E4437EC-54A0-47C1-B295-3E4238B10939}" srcOrd="2" destOrd="0" presId="urn:microsoft.com/office/officeart/2018/2/layout/IconLabelList"/>
    <dgm:cxn modelId="{6244A57A-7031-4AE8-B392-6297BB4D926E}" type="presParOf" srcId="{AB3A5979-42C9-42E2-ACF4-353D86301BC5}" destId="{40A8157B-B458-433B-8826-B3EB3AACE90B}" srcOrd="3" destOrd="0" presId="urn:microsoft.com/office/officeart/2018/2/layout/IconLabelList"/>
    <dgm:cxn modelId="{3D73EAF8-3584-4693-8D57-46417E26C10F}" type="presParOf" srcId="{AB3A5979-42C9-42E2-ACF4-353D86301BC5}" destId="{7F0C0D30-BECF-4E2D-9BF0-BDCFA7DBD2FC}" srcOrd="4" destOrd="0" presId="urn:microsoft.com/office/officeart/2018/2/layout/IconLabelList"/>
    <dgm:cxn modelId="{EAC08BA3-ABFE-490E-9D05-9733509AD456}" type="presParOf" srcId="{7F0C0D30-BECF-4E2D-9BF0-BDCFA7DBD2FC}" destId="{38CDD8E2-A6A1-47EA-AA1A-E8637F2B5389}" srcOrd="0" destOrd="0" presId="urn:microsoft.com/office/officeart/2018/2/layout/IconLabelList"/>
    <dgm:cxn modelId="{29642C76-67D5-486A-BC8A-74D61FB8988A}" type="presParOf" srcId="{7F0C0D30-BECF-4E2D-9BF0-BDCFA7DBD2FC}" destId="{B4423FBB-6DF9-4F1C-9F04-82599C67FAFC}" srcOrd="1" destOrd="0" presId="urn:microsoft.com/office/officeart/2018/2/layout/IconLabelList"/>
    <dgm:cxn modelId="{6EE663BE-D155-4411-88B7-D7A79BA2C013}" type="presParOf" srcId="{7F0C0D30-BECF-4E2D-9BF0-BDCFA7DBD2FC}" destId="{3ED35C6F-96FA-4A52-ACFD-A8318D9004CA}"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891781C-2E3A-443C-AB5E-261D4E564F95}"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3780BA40-3C27-4928-A2AA-B90358FE38B4}">
      <dgm:prSet custT="1"/>
      <dgm:spPr/>
      <dgm:t>
        <a:bodyPr/>
        <a:lstStyle/>
        <a:p>
          <a:pPr algn="ctr"/>
          <a:r>
            <a:rPr lang="en-US" sz="2200" b="1" dirty="0"/>
            <a:t>TWO PRIMARY COMPONENTS</a:t>
          </a:r>
          <a:endParaRPr lang="en-US" sz="2200" dirty="0"/>
        </a:p>
      </dgm:t>
    </dgm:pt>
    <dgm:pt modelId="{1E99957F-3015-4803-95DA-FD1F0C87101A}" type="parTrans" cxnId="{28911D52-3784-4842-9094-0DAD12F3D581}">
      <dgm:prSet/>
      <dgm:spPr/>
      <dgm:t>
        <a:bodyPr/>
        <a:lstStyle/>
        <a:p>
          <a:endParaRPr lang="en-US"/>
        </a:p>
      </dgm:t>
    </dgm:pt>
    <dgm:pt modelId="{E723782B-A875-4C38-86BF-0A8B12CEFBC7}" type="sibTrans" cxnId="{28911D52-3784-4842-9094-0DAD12F3D581}">
      <dgm:prSet/>
      <dgm:spPr/>
      <dgm:t>
        <a:bodyPr/>
        <a:lstStyle/>
        <a:p>
          <a:endParaRPr lang="en-US"/>
        </a:p>
      </dgm:t>
    </dgm:pt>
    <dgm:pt modelId="{32B9CAF6-3D16-4928-AB9D-3E7D30DA2398}">
      <dgm:prSet custT="1"/>
      <dgm:spPr/>
      <dgm:t>
        <a:bodyPr/>
        <a:lstStyle/>
        <a:p>
          <a:pPr algn="l"/>
          <a:r>
            <a:rPr lang="en-US" sz="1800" dirty="0"/>
            <a:t>DIGITAL COLLECTIONS REPOSITORY</a:t>
          </a:r>
          <a:br>
            <a:rPr lang="en-US" sz="1100" dirty="0"/>
          </a:br>
          <a:endParaRPr lang="en-US" sz="1100" dirty="0"/>
        </a:p>
      </dgm:t>
    </dgm:pt>
    <dgm:pt modelId="{37C8CE0B-0D72-497B-AB2E-3C1F1B5118D8}" type="parTrans" cxnId="{65D86DD8-FE60-40E7-BEDE-179C5FC5DE15}">
      <dgm:prSet/>
      <dgm:spPr/>
      <dgm:t>
        <a:bodyPr/>
        <a:lstStyle/>
        <a:p>
          <a:endParaRPr lang="en-US"/>
        </a:p>
      </dgm:t>
    </dgm:pt>
    <dgm:pt modelId="{C5F14AC1-C095-4B31-8E15-51C4C02FA626}" type="sibTrans" cxnId="{65D86DD8-FE60-40E7-BEDE-179C5FC5DE15}">
      <dgm:prSet/>
      <dgm:spPr/>
      <dgm:t>
        <a:bodyPr/>
        <a:lstStyle/>
        <a:p>
          <a:endParaRPr lang="en-US"/>
        </a:p>
      </dgm:t>
    </dgm:pt>
    <dgm:pt modelId="{98339BDF-4644-4420-98CB-CB326D4F7C3D}">
      <dgm:prSet custT="1"/>
      <dgm:spPr/>
      <dgm:t>
        <a:bodyPr/>
        <a:lstStyle/>
        <a:p>
          <a:pPr algn="ctr"/>
          <a:r>
            <a:rPr lang="en-US" sz="2200" b="1" dirty="0"/>
            <a:t>FOUR TERTIARY COMPONENTS</a:t>
          </a:r>
          <a:br>
            <a:rPr lang="en-US" sz="2200" b="1" dirty="0"/>
          </a:br>
          <a:r>
            <a:rPr lang="en-US" sz="1800" b="0" dirty="0"/>
            <a:t>(Communication)</a:t>
          </a:r>
        </a:p>
      </dgm:t>
    </dgm:pt>
    <dgm:pt modelId="{85EFE04D-D6D8-4108-9BDC-3AA1EBAB0C6F}" type="parTrans" cxnId="{0E9573D1-0770-41C0-A746-F5A10C68DDB6}">
      <dgm:prSet/>
      <dgm:spPr/>
      <dgm:t>
        <a:bodyPr/>
        <a:lstStyle/>
        <a:p>
          <a:endParaRPr lang="en-US"/>
        </a:p>
      </dgm:t>
    </dgm:pt>
    <dgm:pt modelId="{5610D5B2-6BD9-4901-A47D-A8E0FED7EB7D}" type="sibTrans" cxnId="{0E9573D1-0770-41C0-A746-F5A10C68DDB6}">
      <dgm:prSet/>
      <dgm:spPr/>
      <dgm:t>
        <a:bodyPr/>
        <a:lstStyle/>
        <a:p>
          <a:endParaRPr lang="en-US"/>
        </a:p>
      </dgm:t>
    </dgm:pt>
    <dgm:pt modelId="{A1949FC2-6505-4960-8EAF-F45EEF038EE1}">
      <dgm:prSet custT="1"/>
      <dgm:spPr/>
      <dgm:t>
        <a:bodyPr/>
        <a:lstStyle/>
        <a:p>
          <a:r>
            <a:rPr lang="en-US" sz="1400" dirty="0"/>
            <a:t>Electronic Thesis and Dissertation Management System (VIREO) </a:t>
          </a:r>
        </a:p>
      </dgm:t>
    </dgm:pt>
    <dgm:pt modelId="{D8FB1834-A0BA-4CC8-99B3-A5C9ECF6268A}" type="sibTrans" cxnId="{D579A052-3BDA-4E4C-BA3E-B489C52FC4E0}">
      <dgm:prSet/>
      <dgm:spPr/>
      <dgm:t>
        <a:bodyPr/>
        <a:lstStyle/>
        <a:p>
          <a:endParaRPr lang="en-US"/>
        </a:p>
      </dgm:t>
    </dgm:pt>
    <dgm:pt modelId="{BCABD873-2AB0-4720-8B62-2409168BCA20}" type="parTrans" cxnId="{D579A052-3BDA-4E4C-BA3E-B489C52FC4E0}">
      <dgm:prSet/>
      <dgm:spPr/>
      <dgm:t>
        <a:bodyPr/>
        <a:lstStyle/>
        <a:p>
          <a:endParaRPr lang="en-US"/>
        </a:p>
      </dgm:t>
    </dgm:pt>
    <dgm:pt modelId="{C2858497-5C7E-4799-9AC4-B12A54B4660A}">
      <dgm:prSet custT="1"/>
      <dgm:spPr/>
      <dgm:t>
        <a:bodyPr/>
        <a:lstStyle/>
        <a:p>
          <a:r>
            <a:rPr lang="en-US" sz="1400" dirty="0"/>
            <a:t>User Interface/Content Management Software (OMEKA)</a:t>
          </a:r>
        </a:p>
      </dgm:t>
    </dgm:pt>
    <dgm:pt modelId="{8092B521-B881-4868-BD73-2AB08F5368EA}" type="sibTrans" cxnId="{8411DD2E-906A-441A-9C66-B190C8BB0BB0}">
      <dgm:prSet/>
      <dgm:spPr/>
      <dgm:t>
        <a:bodyPr/>
        <a:lstStyle/>
        <a:p>
          <a:endParaRPr lang="en-US"/>
        </a:p>
      </dgm:t>
    </dgm:pt>
    <dgm:pt modelId="{92F64CE4-1399-4CBC-B94A-F69FAE871756}" type="parTrans" cxnId="{8411DD2E-906A-441A-9C66-B190C8BB0BB0}">
      <dgm:prSet/>
      <dgm:spPr/>
      <dgm:t>
        <a:bodyPr/>
        <a:lstStyle/>
        <a:p>
          <a:endParaRPr lang="en-US"/>
        </a:p>
      </dgm:t>
    </dgm:pt>
    <dgm:pt modelId="{BCFCF076-495C-4E47-A603-750F3D5D9E85}">
      <dgm:prSet custT="1"/>
      <dgm:spPr/>
      <dgm:t>
        <a:bodyPr/>
        <a:lstStyle/>
        <a:p>
          <a:r>
            <a:rPr lang="en-US" sz="1400" dirty="0"/>
            <a:t>Identity Management System (ORCID)</a:t>
          </a:r>
        </a:p>
      </dgm:t>
    </dgm:pt>
    <dgm:pt modelId="{1108E394-2915-4FEE-9867-EA22A91AF284}" type="parTrans" cxnId="{F4BE4D78-CE2E-49E0-BF1B-E03ACF903E3A}">
      <dgm:prSet/>
      <dgm:spPr/>
      <dgm:t>
        <a:bodyPr/>
        <a:lstStyle/>
        <a:p>
          <a:endParaRPr lang="en-US"/>
        </a:p>
      </dgm:t>
    </dgm:pt>
    <dgm:pt modelId="{A05BF4DE-EF01-4011-8905-3447E7CAD9C8}" type="sibTrans" cxnId="{F4BE4D78-CE2E-49E0-BF1B-E03ACF903E3A}">
      <dgm:prSet/>
      <dgm:spPr/>
      <dgm:t>
        <a:bodyPr/>
        <a:lstStyle/>
        <a:p>
          <a:endParaRPr lang="en-US"/>
        </a:p>
      </dgm:t>
    </dgm:pt>
    <dgm:pt modelId="{B46983D7-5AF4-4FA2-A8E3-921772C00D5B}">
      <dgm:prSet custT="1"/>
      <dgm:spPr/>
      <dgm:t>
        <a:bodyPr/>
        <a:lstStyle/>
        <a:p>
          <a:r>
            <a:rPr lang="en-US" sz="1400" dirty="0"/>
            <a:t>Open Academic Journal Software (OJS3</a:t>
          </a:r>
        </a:p>
      </dgm:t>
    </dgm:pt>
    <dgm:pt modelId="{898A6D8D-D55C-457C-9A87-1AE2315F656C}" type="parTrans" cxnId="{12FD17AA-7C5B-40E3-8D6D-93C058F05D57}">
      <dgm:prSet/>
      <dgm:spPr/>
      <dgm:t>
        <a:bodyPr/>
        <a:lstStyle/>
        <a:p>
          <a:endParaRPr lang="en-US"/>
        </a:p>
      </dgm:t>
    </dgm:pt>
    <dgm:pt modelId="{68D64438-20FA-49B2-8C22-A4F417F5ACFC}" type="sibTrans" cxnId="{12FD17AA-7C5B-40E3-8D6D-93C058F05D57}">
      <dgm:prSet/>
      <dgm:spPr/>
      <dgm:t>
        <a:bodyPr/>
        <a:lstStyle/>
        <a:p>
          <a:endParaRPr lang="en-US"/>
        </a:p>
      </dgm:t>
    </dgm:pt>
    <dgm:pt modelId="{E4250D52-E091-4F73-B51E-50041DCFB96C}">
      <dgm:prSet custT="1"/>
      <dgm:spPr/>
      <dgm:t>
        <a:bodyPr/>
        <a:lstStyle/>
        <a:p>
          <a:pPr algn="l"/>
          <a:r>
            <a:rPr lang="en-US" sz="1800" b="1" dirty="0"/>
            <a:t>RESEARCH DATA REPOSITORY</a:t>
          </a:r>
        </a:p>
      </dgm:t>
    </dgm:pt>
    <dgm:pt modelId="{ECFDD2B0-61FC-4A8A-BA98-E68E01C5591B}" type="sibTrans" cxnId="{1701BC03-E0FF-4281-9961-E241A8A01F20}">
      <dgm:prSet/>
      <dgm:spPr/>
      <dgm:t>
        <a:bodyPr/>
        <a:lstStyle/>
        <a:p>
          <a:endParaRPr lang="en-US"/>
        </a:p>
      </dgm:t>
    </dgm:pt>
    <dgm:pt modelId="{E7C06719-7902-4B2D-A6B4-150A08DC27DF}" type="parTrans" cxnId="{1701BC03-E0FF-4281-9961-E241A8A01F20}">
      <dgm:prSet/>
      <dgm:spPr/>
      <dgm:t>
        <a:bodyPr/>
        <a:lstStyle/>
        <a:p>
          <a:endParaRPr lang="en-US"/>
        </a:p>
      </dgm:t>
    </dgm:pt>
    <dgm:pt modelId="{A73462BE-FA88-4B4A-B673-21C374E04DB2}" type="pres">
      <dgm:prSet presAssocID="{0891781C-2E3A-443C-AB5E-261D4E564F95}" presName="linear" presStyleCnt="0">
        <dgm:presLayoutVars>
          <dgm:dir/>
          <dgm:animLvl val="lvl"/>
          <dgm:resizeHandles val="exact"/>
        </dgm:presLayoutVars>
      </dgm:prSet>
      <dgm:spPr/>
    </dgm:pt>
    <dgm:pt modelId="{D172DB66-409D-4A8D-8DCF-5B0A0D302F7F}" type="pres">
      <dgm:prSet presAssocID="{3780BA40-3C27-4928-A2AA-B90358FE38B4}" presName="parentLin" presStyleCnt="0"/>
      <dgm:spPr/>
    </dgm:pt>
    <dgm:pt modelId="{05F92B98-22BF-426A-836D-AF61DC53D30B}" type="pres">
      <dgm:prSet presAssocID="{3780BA40-3C27-4928-A2AA-B90358FE38B4}" presName="parentLeftMargin" presStyleLbl="node1" presStyleIdx="0" presStyleCnt="2"/>
      <dgm:spPr/>
    </dgm:pt>
    <dgm:pt modelId="{2B6D319E-0C60-46EF-8AB5-C7633834C60C}" type="pres">
      <dgm:prSet presAssocID="{3780BA40-3C27-4928-A2AA-B90358FE38B4}" presName="parentText" presStyleLbl="node1" presStyleIdx="0" presStyleCnt="2">
        <dgm:presLayoutVars>
          <dgm:chMax val="0"/>
          <dgm:bulletEnabled val="1"/>
        </dgm:presLayoutVars>
      </dgm:prSet>
      <dgm:spPr/>
    </dgm:pt>
    <dgm:pt modelId="{7B9EC099-F39C-4EA5-A6D1-8487D65A1E5C}" type="pres">
      <dgm:prSet presAssocID="{3780BA40-3C27-4928-A2AA-B90358FE38B4}" presName="negativeSpace" presStyleCnt="0"/>
      <dgm:spPr/>
    </dgm:pt>
    <dgm:pt modelId="{ECD85C4D-DF87-4BE3-8047-7AE20A211B68}" type="pres">
      <dgm:prSet presAssocID="{3780BA40-3C27-4928-A2AA-B90358FE38B4}" presName="childText" presStyleLbl="conFgAcc1" presStyleIdx="0" presStyleCnt="2">
        <dgm:presLayoutVars>
          <dgm:bulletEnabled val="1"/>
        </dgm:presLayoutVars>
      </dgm:prSet>
      <dgm:spPr/>
    </dgm:pt>
    <dgm:pt modelId="{7432390E-C97A-477C-9D53-DD1A756FFD9D}" type="pres">
      <dgm:prSet presAssocID="{E723782B-A875-4C38-86BF-0A8B12CEFBC7}" presName="spaceBetweenRectangles" presStyleCnt="0"/>
      <dgm:spPr/>
    </dgm:pt>
    <dgm:pt modelId="{9E2CE76A-6800-4B9D-A6E1-A310E43B851D}" type="pres">
      <dgm:prSet presAssocID="{98339BDF-4644-4420-98CB-CB326D4F7C3D}" presName="parentLin" presStyleCnt="0"/>
      <dgm:spPr/>
    </dgm:pt>
    <dgm:pt modelId="{53B049C3-0908-4697-AEE3-F2E75C578BDF}" type="pres">
      <dgm:prSet presAssocID="{98339BDF-4644-4420-98CB-CB326D4F7C3D}" presName="parentLeftMargin" presStyleLbl="node1" presStyleIdx="0" presStyleCnt="2"/>
      <dgm:spPr/>
    </dgm:pt>
    <dgm:pt modelId="{26C9275B-E23B-416E-B1BD-0574665EA0EE}" type="pres">
      <dgm:prSet presAssocID="{98339BDF-4644-4420-98CB-CB326D4F7C3D}" presName="parentText" presStyleLbl="node1" presStyleIdx="1" presStyleCnt="2">
        <dgm:presLayoutVars>
          <dgm:chMax val="0"/>
          <dgm:bulletEnabled val="1"/>
        </dgm:presLayoutVars>
      </dgm:prSet>
      <dgm:spPr/>
    </dgm:pt>
    <dgm:pt modelId="{82F85625-F55F-4AFB-80C0-9F3F87B5A477}" type="pres">
      <dgm:prSet presAssocID="{98339BDF-4644-4420-98CB-CB326D4F7C3D}" presName="negativeSpace" presStyleCnt="0"/>
      <dgm:spPr/>
    </dgm:pt>
    <dgm:pt modelId="{5697FB09-AE83-4D76-A8D2-5AC9637EDC4F}" type="pres">
      <dgm:prSet presAssocID="{98339BDF-4644-4420-98CB-CB326D4F7C3D}" presName="childText" presStyleLbl="conFgAcc1" presStyleIdx="1" presStyleCnt="2">
        <dgm:presLayoutVars>
          <dgm:bulletEnabled val="1"/>
        </dgm:presLayoutVars>
      </dgm:prSet>
      <dgm:spPr/>
    </dgm:pt>
  </dgm:ptLst>
  <dgm:cxnLst>
    <dgm:cxn modelId="{1C118000-44A3-4C08-A0AD-73073259F8C3}" type="presOf" srcId="{B46983D7-5AF4-4FA2-A8E3-921772C00D5B}" destId="{5697FB09-AE83-4D76-A8D2-5AC9637EDC4F}" srcOrd="0" destOrd="2" presId="urn:microsoft.com/office/officeart/2005/8/layout/list1"/>
    <dgm:cxn modelId="{1701BC03-E0FF-4281-9961-E241A8A01F20}" srcId="{3780BA40-3C27-4928-A2AA-B90358FE38B4}" destId="{E4250D52-E091-4F73-B51E-50041DCFB96C}" srcOrd="0" destOrd="0" parTransId="{E7C06719-7902-4B2D-A6B4-150A08DC27DF}" sibTransId="{ECFDD2B0-61FC-4A8A-BA98-E68E01C5591B}"/>
    <dgm:cxn modelId="{8411DD2E-906A-441A-9C66-B190C8BB0BB0}" srcId="{98339BDF-4644-4420-98CB-CB326D4F7C3D}" destId="{C2858497-5C7E-4799-9AC4-B12A54B4660A}" srcOrd="3" destOrd="0" parTransId="{92F64CE4-1399-4CBC-B94A-F69FAE871756}" sibTransId="{8092B521-B881-4868-BD73-2AB08F5368EA}"/>
    <dgm:cxn modelId="{44EABC2F-6DD6-410B-B339-964834FB0498}" type="presOf" srcId="{C2858497-5C7E-4799-9AC4-B12A54B4660A}" destId="{5697FB09-AE83-4D76-A8D2-5AC9637EDC4F}" srcOrd="0" destOrd="3" presId="urn:microsoft.com/office/officeart/2005/8/layout/list1"/>
    <dgm:cxn modelId="{545D3B61-0D83-4DA2-A2E2-9463587F74E0}" type="presOf" srcId="{32B9CAF6-3D16-4928-AB9D-3E7D30DA2398}" destId="{ECD85C4D-DF87-4BE3-8047-7AE20A211B68}" srcOrd="0" destOrd="1" presId="urn:microsoft.com/office/officeart/2005/8/layout/list1"/>
    <dgm:cxn modelId="{CE587241-1C80-4512-9110-D7DD2E07C676}" type="presOf" srcId="{E4250D52-E091-4F73-B51E-50041DCFB96C}" destId="{ECD85C4D-DF87-4BE3-8047-7AE20A211B68}" srcOrd="0" destOrd="0" presId="urn:microsoft.com/office/officeart/2005/8/layout/list1"/>
    <dgm:cxn modelId="{9CF8E04B-EB1B-4BDA-B001-69EC15C2FED6}" type="presOf" srcId="{3780BA40-3C27-4928-A2AA-B90358FE38B4}" destId="{2B6D319E-0C60-46EF-8AB5-C7633834C60C}" srcOrd="1" destOrd="0" presId="urn:microsoft.com/office/officeart/2005/8/layout/list1"/>
    <dgm:cxn modelId="{28911D52-3784-4842-9094-0DAD12F3D581}" srcId="{0891781C-2E3A-443C-AB5E-261D4E564F95}" destId="{3780BA40-3C27-4928-A2AA-B90358FE38B4}" srcOrd="0" destOrd="0" parTransId="{1E99957F-3015-4803-95DA-FD1F0C87101A}" sibTransId="{E723782B-A875-4C38-86BF-0A8B12CEFBC7}"/>
    <dgm:cxn modelId="{D579A052-3BDA-4E4C-BA3E-B489C52FC4E0}" srcId="{98339BDF-4644-4420-98CB-CB326D4F7C3D}" destId="{A1949FC2-6505-4960-8EAF-F45EEF038EE1}" srcOrd="0" destOrd="0" parTransId="{BCABD873-2AB0-4720-8B62-2409168BCA20}" sibTransId="{D8FB1834-A0BA-4CC8-99B3-A5C9ECF6268A}"/>
    <dgm:cxn modelId="{F4BE4D78-CE2E-49E0-BF1B-E03ACF903E3A}" srcId="{98339BDF-4644-4420-98CB-CB326D4F7C3D}" destId="{BCFCF076-495C-4E47-A603-750F3D5D9E85}" srcOrd="1" destOrd="0" parTransId="{1108E394-2915-4FEE-9867-EA22A91AF284}" sibTransId="{A05BF4DE-EF01-4011-8905-3447E7CAD9C8}"/>
    <dgm:cxn modelId="{CC1AF886-90AD-46D4-AE7D-3E72C9E36BA7}" type="presOf" srcId="{98339BDF-4644-4420-98CB-CB326D4F7C3D}" destId="{53B049C3-0908-4697-AEE3-F2E75C578BDF}" srcOrd="0" destOrd="0" presId="urn:microsoft.com/office/officeart/2005/8/layout/list1"/>
    <dgm:cxn modelId="{38E6FD94-1BFC-432F-8895-E391A1AB21B7}" type="presOf" srcId="{3780BA40-3C27-4928-A2AA-B90358FE38B4}" destId="{05F92B98-22BF-426A-836D-AF61DC53D30B}" srcOrd="0" destOrd="0" presId="urn:microsoft.com/office/officeart/2005/8/layout/list1"/>
    <dgm:cxn modelId="{12FD17AA-7C5B-40E3-8D6D-93C058F05D57}" srcId="{98339BDF-4644-4420-98CB-CB326D4F7C3D}" destId="{B46983D7-5AF4-4FA2-A8E3-921772C00D5B}" srcOrd="2" destOrd="0" parTransId="{898A6D8D-D55C-457C-9A87-1AE2315F656C}" sibTransId="{68D64438-20FA-49B2-8C22-A4F417F5ACFC}"/>
    <dgm:cxn modelId="{68CF5CAE-00A7-47A5-B0BA-4FBD4CBE666D}" type="presOf" srcId="{A1949FC2-6505-4960-8EAF-F45EEF038EE1}" destId="{5697FB09-AE83-4D76-A8D2-5AC9637EDC4F}" srcOrd="0" destOrd="0" presId="urn:microsoft.com/office/officeart/2005/8/layout/list1"/>
    <dgm:cxn modelId="{418A15BC-45EE-43AB-88C2-D5C65186A3B9}" type="presOf" srcId="{0891781C-2E3A-443C-AB5E-261D4E564F95}" destId="{A73462BE-FA88-4B4A-B673-21C374E04DB2}" srcOrd="0" destOrd="0" presId="urn:microsoft.com/office/officeart/2005/8/layout/list1"/>
    <dgm:cxn modelId="{0E9573D1-0770-41C0-A746-F5A10C68DDB6}" srcId="{0891781C-2E3A-443C-AB5E-261D4E564F95}" destId="{98339BDF-4644-4420-98CB-CB326D4F7C3D}" srcOrd="1" destOrd="0" parTransId="{85EFE04D-D6D8-4108-9BDC-3AA1EBAB0C6F}" sibTransId="{5610D5B2-6BD9-4901-A47D-A8E0FED7EB7D}"/>
    <dgm:cxn modelId="{65D86DD8-FE60-40E7-BEDE-179C5FC5DE15}" srcId="{3780BA40-3C27-4928-A2AA-B90358FE38B4}" destId="{32B9CAF6-3D16-4928-AB9D-3E7D30DA2398}" srcOrd="1" destOrd="0" parTransId="{37C8CE0B-0D72-497B-AB2E-3C1F1B5118D8}" sibTransId="{C5F14AC1-C095-4B31-8E15-51C4C02FA626}"/>
    <dgm:cxn modelId="{D2B77BDC-3BDC-4C43-91CE-BEAE5B6FB592}" type="presOf" srcId="{98339BDF-4644-4420-98CB-CB326D4F7C3D}" destId="{26C9275B-E23B-416E-B1BD-0574665EA0EE}" srcOrd="1" destOrd="0" presId="urn:microsoft.com/office/officeart/2005/8/layout/list1"/>
    <dgm:cxn modelId="{186677E2-6811-4148-9EE4-4FE889DE9F48}" type="presOf" srcId="{BCFCF076-495C-4E47-A603-750F3D5D9E85}" destId="{5697FB09-AE83-4D76-A8D2-5AC9637EDC4F}" srcOrd="0" destOrd="1" presId="urn:microsoft.com/office/officeart/2005/8/layout/list1"/>
    <dgm:cxn modelId="{D39DEC91-2B81-4F12-ACB0-26D4B8F57B9A}" type="presParOf" srcId="{A73462BE-FA88-4B4A-B673-21C374E04DB2}" destId="{D172DB66-409D-4A8D-8DCF-5B0A0D302F7F}" srcOrd="0" destOrd="0" presId="urn:microsoft.com/office/officeart/2005/8/layout/list1"/>
    <dgm:cxn modelId="{2D148171-D31E-414C-A668-D4902CA7E58D}" type="presParOf" srcId="{D172DB66-409D-4A8D-8DCF-5B0A0D302F7F}" destId="{05F92B98-22BF-426A-836D-AF61DC53D30B}" srcOrd="0" destOrd="0" presId="urn:microsoft.com/office/officeart/2005/8/layout/list1"/>
    <dgm:cxn modelId="{F7A1C706-5A83-4B25-9317-6140556EAD62}" type="presParOf" srcId="{D172DB66-409D-4A8D-8DCF-5B0A0D302F7F}" destId="{2B6D319E-0C60-46EF-8AB5-C7633834C60C}" srcOrd="1" destOrd="0" presId="urn:microsoft.com/office/officeart/2005/8/layout/list1"/>
    <dgm:cxn modelId="{0A5150F3-AB2D-44D8-BE5A-E26139927C1C}" type="presParOf" srcId="{A73462BE-FA88-4B4A-B673-21C374E04DB2}" destId="{7B9EC099-F39C-4EA5-A6D1-8487D65A1E5C}" srcOrd="1" destOrd="0" presId="urn:microsoft.com/office/officeart/2005/8/layout/list1"/>
    <dgm:cxn modelId="{2D6C9398-C221-4DD6-9F41-AC7A0A5F0ED1}" type="presParOf" srcId="{A73462BE-FA88-4B4A-B673-21C374E04DB2}" destId="{ECD85C4D-DF87-4BE3-8047-7AE20A211B68}" srcOrd="2" destOrd="0" presId="urn:microsoft.com/office/officeart/2005/8/layout/list1"/>
    <dgm:cxn modelId="{4D9AA0D0-2F71-4636-816D-373B0756B5A7}" type="presParOf" srcId="{A73462BE-FA88-4B4A-B673-21C374E04DB2}" destId="{7432390E-C97A-477C-9D53-DD1A756FFD9D}" srcOrd="3" destOrd="0" presId="urn:microsoft.com/office/officeart/2005/8/layout/list1"/>
    <dgm:cxn modelId="{8A48C003-E328-4F95-9B76-B553CFA187C1}" type="presParOf" srcId="{A73462BE-FA88-4B4A-B673-21C374E04DB2}" destId="{9E2CE76A-6800-4B9D-A6E1-A310E43B851D}" srcOrd="4" destOrd="0" presId="urn:microsoft.com/office/officeart/2005/8/layout/list1"/>
    <dgm:cxn modelId="{54BFFCCD-92D2-4F1A-8599-809C6A114E4F}" type="presParOf" srcId="{9E2CE76A-6800-4B9D-A6E1-A310E43B851D}" destId="{53B049C3-0908-4697-AEE3-F2E75C578BDF}" srcOrd="0" destOrd="0" presId="urn:microsoft.com/office/officeart/2005/8/layout/list1"/>
    <dgm:cxn modelId="{221EF136-E14B-4A6E-B052-D6E72F4E7EC0}" type="presParOf" srcId="{9E2CE76A-6800-4B9D-A6E1-A310E43B851D}" destId="{26C9275B-E23B-416E-B1BD-0574665EA0EE}" srcOrd="1" destOrd="0" presId="urn:microsoft.com/office/officeart/2005/8/layout/list1"/>
    <dgm:cxn modelId="{27DC9F8C-8791-4AA9-A958-D7130C1F2620}" type="presParOf" srcId="{A73462BE-FA88-4B4A-B673-21C374E04DB2}" destId="{82F85625-F55F-4AFB-80C0-9F3F87B5A477}" srcOrd="5" destOrd="0" presId="urn:microsoft.com/office/officeart/2005/8/layout/list1"/>
    <dgm:cxn modelId="{E29BF635-E80D-4A86-9D1D-2790A5936DEB}" type="presParOf" srcId="{A73462BE-FA88-4B4A-B673-21C374E04DB2}" destId="{5697FB09-AE83-4D76-A8D2-5AC9637EDC4F}" srcOrd="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6CC9BD-2AD6-46B4-A0FA-0C82B30D25D3}">
      <dsp:nvSpPr>
        <dsp:cNvPr id="0" name=""/>
        <dsp:cNvSpPr/>
      </dsp:nvSpPr>
      <dsp:spPr>
        <a:xfrm>
          <a:off x="2411212" y="2288652"/>
          <a:ext cx="763330" cy="763330"/>
        </a:xfrm>
        <a:prstGeom prst="rect">
          <a:avLst/>
        </a:prstGeom>
        <a:blipFill>
          <a:blip xmlns:r="http://schemas.openxmlformats.org/officeDocument/2006/relationships" r:embed="rId1">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FD7013D-8453-4A76-8C5C-88273939C36F}">
      <dsp:nvSpPr>
        <dsp:cNvPr id="0" name=""/>
        <dsp:cNvSpPr/>
      </dsp:nvSpPr>
      <dsp:spPr>
        <a:xfrm>
          <a:off x="2075660" y="3244124"/>
          <a:ext cx="1696289" cy="6785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44550">
            <a:lnSpc>
              <a:spcPct val="100000"/>
            </a:lnSpc>
            <a:spcBef>
              <a:spcPct val="0"/>
            </a:spcBef>
            <a:spcAft>
              <a:spcPct val="35000"/>
            </a:spcAft>
            <a:buNone/>
          </a:pPr>
          <a:r>
            <a:rPr lang="en-US" sz="1900" kern="1200" dirty="0"/>
            <a:t>Customizable Components</a:t>
          </a:r>
        </a:p>
      </dsp:txBody>
      <dsp:txXfrm>
        <a:off x="2075660" y="3244124"/>
        <a:ext cx="1696289" cy="678515"/>
      </dsp:txXfrm>
    </dsp:sp>
    <dsp:sp modelId="{D92C8B8C-6F93-47D8-ABF0-DC3E2F50F6C8}">
      <dsp:nvSpPr>
        <dsp:cNvPr id="0" name=""/>
        <dsp:cNvSpPr/>
      </dsp:nvSpPr>
      <dsp:spPr>
        <a:xfrm>
          <a:off x="3277142" y="258561"/>
          <a:ext cx="763330" cy="763330"/>
        </a:xfrm>
        <a:prstGeom prst="rect">
          <a:avLst/>
        </a:prstGeom>
        <a:blipFill>
          <a:blip xmlns:r="http://schemas.openxmlformats.org/officeDocument/2006/relationships"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E4437EC-54A0-47C1-B295-3E4238B10939}">
      <dsp:nvSpPr>
        <dsp:cNvPr id="0" name=""/>
        <dsp:cNvSpPr/>
      </dsp:nvSpPr>
      <dsp:spPr>
        <a:xfrm>
          <a:off x="2810662" y="1282678"/>
          <a:ext cx="1696289" cy="6785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44550">
            <a:lnSpc>
              <a:spcPct val="100000"/>
            </a:lnSpc>
            <a:spcBef>
              <a:spcPct val="0"/>
            </a:spcBef>
            <a:spcAft>
              <a:spcPct val="35000"/>
            </a:spcAft>
            <a:buNone/>
          </a:pPr>
          <a:r>
            <a:rPr lang="en-US" sz="1900" kern="1200" dirty="0"/>
            <a:t>Active Developer Communities</a:t>
          </a:r>
        </a:p>
      </dsp:txBody>
      <dsp:txXfrm>
        <a:off x="2810662" y="1282678"/>
        <a:ext cx="1696289" cy="678515"/>
      </dsp:txXfrm>
    </dsp:sp>
    <dsp:sp modelId="{38CDD8E2-A6A1-47EA-AA1A-E8637F2B5389}">
      <dsp:nvSpPr>
        <dsp:cNvPr id="0" name=""/>
        <dsp:cNvSpPr/>
      </dsp:nvSpPr>
      <dsp:spPr>
        <a:xfrm>
          <a:off x="1067213" y="268949"/>
          <a:ext cx="763330" cy="763330"/>
        </a:xfrm>
        <a:prstGeom prst="rect">
          <a:avLst/>
        </a:prstGeom>
        <a:blipFill>
          <a:blip xmlns:r="http://schemas.openxmlformats.org/officeDocument/2006/relationships"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ED35C6F-96FA-4A52-ACFD-A8318D9004CA}">
      <dsp:nvSpPr>
        <dsp:cNvPr id="0" name=""/>
        <dsp:cNvSpPr/>
      </dsp:nvSpPr>
      <dsp:spPr>
        <a:xfrm>
          <a:off x="621126" y="1211950"/>
          <a:ext cx="1696289" cy="6785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44550">
            <a:lnSpc>
              <a:spcPct val="100000"/>
            </a:lnSpc>
            <a:spcBef>
              <a:spcPct val="0"/>
            </a:spcBef>
            <a:spcAft>
              <a:spcPct val="35000"/>
            </a:spcAft>
            <a:buNone/>
          </a:pPr>
          <a:r>
            <a:rPr lang="en-US" sz="1900" kern="1200" dirty="0"/>
            <a:t>Open Source Software</a:t>
          </a:r>
        </a:p>
      </dsp:txBody>
      <dsp:txXfrm>
        <a:off x="621126" y="1211950"/>
        <a:ext cx="1696289" cy="67851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D85C4D-DF87-4BE3-8047-7AE20A211B68}">
      <dsp:nvSpPr>
        <dsp:cNvPr id="0" name=""/>
        <dsp:cNvSpPr/>
      </dsp:nvSpPr>
      <dsp:spPr>
        <a:xfrm>
          <a:off x="0" y="658908"/>
          <a:ext cx="5457757" cy="17199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23583" tIns="874776" rIns="423583" bIns="128016" numCol="1" spcCol="1270" anchor="t" anchorCtr="0">
          <a:noAutofit/>
        </a:bodyPr>
        <a:lstStyle/>
        <a:p>
          <a:pPr marL="171450" lvl="1" indent="-171450" algn="l" defTabSz="800100">
            <a:lnSpc>
              <a:spcPct val="90000"/>
            </a:lnSpc>
            <a:spcBef>
              <a:spcPct val="0"/>
            </a:spcBef>
            <a:spcAft>
              <a:spcPct val="15000"/>
            </a:spcAft>
            <a:buChar char="•"/>
          </a:pPr>
          <a:r>
            <a:rPr lang="en-US" sz="1800" b="1" kern="1200" dirty="0"/>
            <a:t>RESEARCH DATA REPOSITORY</a:t>
          </a:r>
        </a:p>
        <a:p>
          <a:pPr marL="171450" lvl="1" indent="-171450" algn="l" defTabSz="800100">
            <a:lnSpc>
              <a:spcPct val="90000"/>
            </a:lnSpc>
            <a:spcBef>
              <a:spcPct val="0"/>
            </a:spcBef>
            <a:spcAft>
              <a:spcPct val="15000"/>
            </a:spcAft>
            <a:buChar char="•"/>
          </a:pPr>
          <a:r>
            <a:rPr lang="en-US" sz="1800" kern="1200" dirty="0"/>
            <a:t>DIGITAL COLLECTIONS REPOSITORY</a:t>
          </a:r>
          <a:br>
            <a:rPr lang="en-US" sz="1100" kern="1200" dirty="0"/>
          </a:br>
          <a:endParaRPr lang="en-US" sz="1100" kern="1200" dirty="0"/>
        </a:p>
      </dsp:txBody>
      <dsp:txXfrm>
        <a:off x="0" y="658908"/>
        <a:ext cx="5457757" cy="1719900"/>
      </dsp:txXfrm>
    </dsp:sp>
    <dsp:sp modelId="{2B6D319E-0C60-46EF-8AB5-C7633834C60C}">
      <dsp:nvSpPr>
        <dsp:cNvPr id="0" name=""/>
        <dsp:cNvSpPr/>
      </dsp:nvSpPr>
      <dsp:spPr>
        <a:xfrm>
          <a:off x="272887" y="38988"/>
          <a:ext cx="3820429" cy="12398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403" tIns="0" rIns="144403" bIns="0" numCol="1" spcCol="1270" anchor="ctr" anchorCtr="0">
          <a:noAutofit/>
        </a:bodyPr>
        <a:lstStyle/>
        <a:p>
          <a:pPr marL="0" lvl="0" indent="0" algn="ctr" defTabSz="977900">
            <a:lnSpc>
              <a:spcPct val="90000"/>
            </a:lnSpc>
            <a:spcBef>
              <a:spcPct val="0"/>
            </a:spcBef>
            <a:spcAft>
              <a:spcPct val="35000"/>
            </a:spcAft>
            <a:buNone/>
          </a:pPr>
          <a:r>
            <a:rPr lang="en-US" sz="2200" b="1" kern="1200" dirty="0"/>
            <a:t>TWO PRIMARY COMPONENTS</a:t>
          </a:r>
          <a:endParaRPr lang="en-US" sz="2200" kern="1200" dirty="0"/>
        </a:p>
      </dsp:txBody>
      <dsp:txXfrm>
        <a:off x="333411" y="99512"/>
        <a:ext cx="3699381" cy="1118792"/>
      </dsp:txXfrm>
    </dsp:sp>
    <dsp:sp modelId="{5697FB09-AE83-4D76-A8D2-5AC9637EDC4F}">
      <dsp:nvSpPr>
        <dsp:cNvPr id="0" name=""/>
        <dsp:cNvSpPr/>
      </dsp:nvSpPr>
      <dsp:spPr>
        <a:xfrm>
          <a:off x="0" y="3225528"/>
          <a:ext cx="5457757" cy="205065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23583" tIns="874776" rIns="423583" bIns="99568" numCol="1" spcCol="1270" anchor="t" anchorCtr="0">
          <a:noAutofit/>
        </a:bodyPr>
        <a:lstStyle/>
        <a:p>
          <a:pPr marL="114300" lvl="1" indent="-114300" algn="l" defTabSz="622300">
            <a:lnSpc>
              <a:spcPct val="90000"/>
            </a:lnSpc>
            <a:spcBef>
              <a:spcPct val="0"/>
            </a:spcBef>
            <a:spcAft>
              <a:spcPct val="15000"/>
            </a:spcAft>
            <a:buChar char="•"/>
          </a:pPr>
          <a:r>
            <a:rPr lang="en-US" sz="1400" kern="1200" dirty="0"/>
            <a:t>Electronic Thesis and Dissertation Management System (VIREO) </a:t>
          </a:r>
        </a:p>
        <a:p>
          <a:pPr marL="114300" lvl="1" indent="-114300" algn="l" defTabSz="622300">
            <a:lnSpc>
              <a:spcPct val="90000"/>
            </a:lnSpc>
            <a:spcBef>
              <a:spcPct val="0"/>
            </a:spcBef>
            <a:spcAft>
              <a:spcPct val="15000"/>
            </a:spcAft>
            <a:buChar char="•"/>
          </a:pPr>
          <a:r>
            <a:rPr lang="en-US" sz="1400" kern="1200" dirty="0"/>
            <a:t>Identity Management System (ORCID)</a:t>
          </a:r>
        </a:p>
        <a:p>
          <a:pPr marL="114300" lvl="1" indent="-114300" algn="l" defTabSz="622300">
            <a:lnSpc>
              <a:spcPct val="90000"/>
            </a:lnSpc>
            <a:spcBef>
              <a:spcPct val="0"/>
            </a:spcBef>
            <a:spcAft>
              <a:spcPct val="15000"/>
            </a:spcAft>
            <a:buChar char="•"/>
          </a:pPr>
          <a:r>
            <a:rPr lang="en-US" sz="1400" kern="1200" dirty="0"/>
            <a:t>Open Academic Journal Software (OJS3</a:t>
          </a:r>
        </a:p>
        <a:p>
          <a:pPr marL="114300" lvl="1" indent="-114300" algn="l" defTabSz="622300">
            <a:lnSpc>
              <a:spcPct val="90000"/>
            </a:lnSpc>
            <a:spcBef>
              <a:spcPct val="0"/>
            </a:spcBef>
            <a:spcAft>
              <a:spcPct val="15000"/>
            </a:spcAft>
            <a:buChar char="•"/>
          </a:pPr>
          <a:r>
            <a:rPr lang="en-US" sz="1400" kern="1200" dirty="0"/>
            <a:t>User Interface/Content Management Software (OMEKA)</a:t>
          </a:r>
        </a:p>
      </dsp:txBody>
      <dsp:txXfrm>
        <a:off x="0" y="3225528"/>
        <a:ext cx="5457757" cy="2050650"/>
      </dsp:txXfrm>
    </dsp:sp>
    <dsp:sp modelId="{26C9275B-E23B-416E-B1BD-0574665EA0EE}">
      <dsp:nvSpPr>
        <dsp:cNvPr id="0" name=""/>
        <dsp:cNvSpPr/>
      </dsp:nvSpPr>
      <dsp:spPr>
        <a:xfrm>
          <a:off x="272887" y="2605608"/>
          <a:ext cx="3820429" cy="12398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403" tIns="0" rIns="144403" bIns="0" numCol="1" spcCol="1270" anchor="ctr" anchorCtr="0">
          <a:noAutofit/>
        </a:bodyPr>
        <a:lstStyle/>
        <a:p>
          <a:pPr marL="0" lvl="0" indent="0" algn="ctr" defTabSz="977900">
            <a:lnSpc>
              <a:spcPct val="90000"/>
            </a:lnSpc>
            <a:spcBef>
              <a:spcPct val="0"/>
            </a:spcBef>
            <a:spcAft>
              <a:spcPct val="35000"/>
            </a:spcAft>
            <a:buNone/>
          </a:pPr>
          <a:r>
            <a:rPr lang="en-US" sz="2200" b="1" kern="1200" dirty="0"/>
            <a:t>FOUR TERTIARY COMPONENTS</a:t>
          </a:r>
          <a:br>
            <a:rPr lang="en-US" sz="2200" b="1" kern="1200" dirty="0"/>
          </a:br>
          <a:r>
            <a:rPr lang="en-US" sz="1800" b="0" kern="1200" dirty="0"/>
            <a:t>(Communication)</a:t>
          </a:r>
        </a:p>
      </dsp:txBody>
      <dsp:txXfrm>
        <a:off x="333411" y="2666132"/>
        <a:ext cx="3699381" cy="1118792"/>
      </dsp:txXfrm>
    </dsp:sp>
  </dsp:spTree>
</dsp:drawing>
</file>

<file path=ppt/diagrams/layout1.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6B491EC-9F68-4219-87CE-9F0B32FB6610}" type="datetimeFigureOut">
              <a:rPr lang="en-US" smtClean="0"/>
              <a:t>9/18/2022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22EB062-43BF-4C7F-9FD3-C14350B591F0}" type="slidenum">
              <a:rPr lang="en-US" smtClean="0"/>
              <a:t>‹#›</a:t>
            </a:fld>
            <a:endParaRPr lang="en-US"/>
          </a:p>
        </p:txBody>
      </p:sp>
    </p:spTree>
    <p:extLst>
      <p:ext uri="{BB962C8B-B14F-4D97-AF65-F5344CB8AC3E}">
        <p14:creationId xmlns:p14="http://schemas.microsoft.com/office/powerpoint/2010/main" val="974532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6"/>
        <p:cNvGrpSpPr/>
        <p:nvPr/>
      </p:nvGrpSpPr>
      <p:grpSpPr>
        <a:xfrm>
          <a:off x="0" y="0"/>
          <a:ext cx="0" cy="0"/>
          <a:chOff x="0" y="0"/>
          <a:chExt cx="0" cy="0"/>
        </a:xfrm>
      </p:grpSpPr>
      <p:sp>
        <p:nvSpPr>
          <p:cNvPr id="507" name="Shape 507"/>
          <p:cNvSpPr>
            <a:spLocks noGrp="1" noRot="1" noChangeAspect="1"/>
          </p:cNvSpPr>
          <p:nvPr>
            <p:ph type="sldImg" idx="2"/>
          </p:nvPr>
        </p:nvSpPr>
        <p:spPr>
          <a:xfrm>
            <a:off x="711200" y="1158875"/>
            <a:ext cx="5562600" cy="3128963"/>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508" name="Shape 508"/>
          <p:cNvSpPr txBox="1">
            <a:spLocks noGrp="1"/>
          </p:cNvSpPr>
          <p:nvPr>
            <p:ph type="body" idx="1"/>
          </p:nvPr>
        </p:nvSpPr>
        <p:spPr>
          <a:xfrm>
            <a:off x="698500" y="4461669"/>
            <a:ext cx="5588000" cy="3650456"/>
          </a:xfrm>
          <a:prstGeom prst="rect">
            <a:avLst/>
          </a:prstGeom>
          <a:noFill/>
          <a:ln>
            <a:noFill/>
          </a:ln>
        </p:spPr>
        <p:txBody>
          <a:bodyPr lIns="91425" tIns="91425" rIns="91425" bIns="91425" anchor="t" anchorCtr="0">
            <a:noAutofit/>
          </a:bodyPr>
          <a:lstStyle/>
          <a:p>
            <a:pPr marL="0" marR="0" lvl="0" indent="0" algn="l" rtl="0">
              <a:spcBef>
                <a:spcPts val="0"/>
              </a:spcBef>
              <a:spcAft>
                <a:spcPts val="0"/>
              </a:spcAft>
              <a:buClr>
                <a:schemeClr val="dk1"/>
              </a:buClr>
              <a:buSzPct val="25000"/>
              <a:buFont typeface="Calibri"/>
              <a:buNone/>
            </a:pPr>
            <a:r>
              <a:rPr lang="en-US" sz="1200" b="0" i="0" u="none" strike="noStrike" cap="none">
                <a:solidFill>
                  <a:schemeClr val="dk1"/>
                </a:solidFill>
                <a:latin typeface="Calibri"/>
                <a:ea typeface="Calibri"/>
                <a:cs typeface="Calibri"/>
                <a:sym typeface="Calibri"/>
              </a:rPr>
              <a:t>The model assumes that each lead author forms a core team through a Poisson process.</a:t>
            </a:r>
          </a:p>
          <a:p>
            <a:pPr marL="0" marR="0" lvl="0" indent="0" algn="l" rtl="0">
              <a:spcBef>
                <a:spcPts val="0"/>
              </a:spcBef>
              <a:spcAft>
                <a:spcPts val="0"/>
              </a:spcAft>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ct val="25000"/>
              <a:buFont typeface="Calibri"/>
              <a:buNone/>
            </a:pPr>
            <a:r>
              <a:rPr lang="en-US" sz="1200" b="0" i="0" u="none" strike="noStrike" cap="none">
                <a:solidFill>
                  <a:schemeClr val="dk1"/>
                </a:solidFill>
                <a:latin typeface="Calibri"/>
                <a:ea typeface="Calibri"/>
                <a:cs typeface="Calibri"/>
                <a:sym typeface="Calibri"/>
              </a:rPr>
              <a:t>Extended teams arise from core teams by adding new members in proportion to the productivity of the team. </a:t>
            </a:r>
          </a:p>
          <a:p>
            <a:pPr marL="0" marR="0" lvl="0" indent="0" algn="l" rtl="0">
              <a:spcBef>
                <a:spcPts val="0"/>
              </a:spcBef>
              <a:spcAft>
                <a:spcPts val="0"/>
              </a:spcAft>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a:p>
            <a:pPr marL="0" marR="0" lvl="0" indent="0" algn="l" rtl="0">
              <a:spcBef>
                <a:spcPts val="0"/>
              </a:spcBef>
              <a:buClr>
                <a:schemeClr val="dk1"/>
              </a:buClr>
              <a:buSzPct val="25000"/>
              <a:buFont typeface="Calibri"/>
              <a:buNone/>
            </a:pPr>
            <a:r>
              <a:rPr lang="en-US" sz="1200" b="0" i="0" u="none" strike="noStrike" cap="none">
                <a:solidFill>
                  <a:schemeClr val="dk1"/>
                </a:solidFill>
                <a:latin typeface="Calibri"/>
                <a:ea typeface="Calibri"/>
                <a:cs typeface="Calibri"/>
                <a:sym typeface="Calibri"/>
              </a:rPr>
              <a:t>This process of cumulative advantage leads to the appearance of the power-law component of large teams at later times.</a:t>
            </a:r>
          </a:p>
        </p:txBody>
      </p:sp>
      <p:sp>
        <p:nvSpPr>
          <p:cNvPr id="509" name="Shape 509"/>
          <p:cNvSpPr txBox="1">
            <a:spLocks noGrp="1"/>
          </p:cNvSpPr>
          <p:nvPr>
            <p:ph type="sldNum" idx="12"/>
          </p:nvPr>
        </p:nvSpPr>
        <p:spPr>
          <a:xfrm>
            <a:off x="3956551" y="8805842"/>
            <a:ext cx="3026833" cy="465159"/>
          </a:xfrm>
          <a:prstGeom prst="rect">
            <a:avLst/>
          </a:prstGeom>
          <a:noFill/>
          <a:ln>
            <a:noFill/>
          </a:ln>
        </p:spPr>
        <p:txBody>
          <a:bodyPr lIns="92875" tIns="46425" rIns="92875" bIns="46425" anchor="b" anchorCtr="0">
            <a:noAutofit/>
          </a:bodyPr>
          <a:lstStyle/>
          <a:p>
            <a:pPr marL="0" marR="0" lvl="0" indent="0" algn="l" rtl="0">
              <a:lnSpc>
                <a:spcPct val="100000"/>
              </a:lnSpc>
              <a:spcBef>
                <a:spcPts val="0"/>
              </a:spcBef>
              <a:spcAft>
                <a:spcPts val="0"/>
              </a:spcAft>
              <a:buClr>
                <a:srgbClr val="000000"/>
              </a:buClr>
              <a:buSzPct val="25000"/>
              <a:buFont typeface="Arial"/>
              <a:buNone/>
            </a:pPr>
            <a:fld id="{00000000-1234-1234-1234-123412341234}" type="slidenum">
              <a:rPr lang="en-US" sz="1400" b="0" i="0" u="none" strike="noStrike" cap="none">
                <a:solidFill>
                  <a:srgbClr val="000000"/>
                </a:solidFill>
                <a:latin typeface="Arial"/>
                <a:ea typeface="Arial"/>
                <a:cs typeface="Arial"/>
                <a:sym typeface="Arial"/>
              </a:rPr>
              <a:t>37</a:t>
            </a:fld>
            <a:endParaRPr lang="en-US"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23756327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A4CB5C-9868-4999-9C2C-1CA61D01812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29BC8EE-2D46-48AC-92D3-73BCBA30439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C2BEDD2-97DB-4093-9225-9F008A9ED05C}"/>
              </a:ext>
            </a:extLst>
          </p:cNvPr>
          <p:cNvSpPr>
            <a:spLocks noGrp="1"/>
          </p:cNvSpPr>
          <p:nvPr>
            <p:ph type="dt" sz="half" idx="10"/>
          </p:nvPr>
        </p:nvSpPr>
        <p:spPr/>
        <p:txBody>
          <a:bodyPr/>
          <a:lstStyle/>
          <a:p>
            <a:fld id="{D0AC1A59-911E-4762-8378-217F961CF313}" type="datetimeFigureOut">
              <a:rPr lang="en-US" smtClean="0"/>
              <a:t>9/18/2022</a:t>
            </a:fld>
            <a:endParaRPr lang="en-US"/>
          </a:p>
        </p:txBody>
      </p:sp>
      <p:sp>
        <p:nvSpPr>
          <p:cNvPr id="5" name="Footer Placeholder 4">
            <a:extLst>
              <a:ext uri="{FF2B5EF4-FFF2-40B4-BE49-F238E27FC236}">
                <a16:creationId xmlns:a16="http://schemas.microsoft.com/office/drawing/2014/main" id="{3A2493F9-BFE4-46F8-B034-CD7ADAA5144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57B3AAD-A67C-40DC-9A28-651D59A29925}"/>
              </a:ext>
            </a:extLst>
          </p:cNvPr>
          <p:cNvSpPr>
            <a:spLocks noGrp="1"/>
          </p:cNvSpPr>
          <p:nvPr>
            <p:ph type="sldNum" sz="quarter" idx="12"/>
          </p:nvPr>
        </p:nvSpPr>
        <p:spPr/>
        <p:txBody>
          <a:bodyPr/>
          <a:lstStyle/>
          <a:p>
            <a:fld id="{65693846-85B1-461F-872D-93FA4F8147F9}" type="slidenum">
              <a:rPr lang="en-US" smtClean="0"/>
              <a:t>‹#›</a:t>
            </a:fld>
            <a:endParaRPr lang="en-US"/>
          </a:p>
        </p:txBody>
      </p:sp>
    </p:spTree>
    <p:extLst>
      <p:ext uri="{BB962C8B-B14F-4D97-AF65-F5344CB8AC3E}">
        <p14:creationId xmlns:p14="http://schemas.microsoft.com/office/powerpoint/2010/main" val="32275775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38EB45-FED4-454E-AD51-A903E70B71F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367E078-1778-4B33-AAD9-3BDE42D1682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0B92141-B5C0-4115-96E9-B8357D81B9F0}"/>
              </a:ext>
            </a:extLst>
          </p:cNvPr>
          <p:cNvSpPr>
            <a:spLocks noGrp="1"/>
          </p:cNvSpPr>
          <p:nvPr>
            <p:ph type="dt" sz="half" idx="10"/>
          </p:nvPr>
        </p:nvSpPr>
        <p:spPr/>
        <p:txBody>
          <a:bodyPr/>
          <a:lstStyle/>
          <a:p>
            <a:fld id="{D0AC1A59-911E-4762-8378-217F961CF313}" type="datetimeFigureOut">
              <a:rPr lang="en-US" smtClean="0"/>
              <a:t>9/18/2022</a:t>
            </a:fld>
            <a:endParaRPr lang="en-US"/>
          </a:p>
        </p:txBody>
      </p:sp>
      <p:sp>
        <p:nvSpPr>
          <p:cNvPr id="5" name="Footer Placeholder 4">
            <a:extLst>
              <a:ext uri="{FF2B5EF4-FFF2-40B4-BE49-F238E27FC236}">
                <a16:creationId xmlns:a16="http://schemas.microsoft.com/office/drawing/2014/main" id="{76BCAB23-74F7-49C0-B479-34EE553EB1C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7140C5A-D7CA-4B6E-BABB-BB77FEC1DA8C}"/>
              </a:ext>
            </a:extLst>
          </p:cNvPr>
          <p:cNvSpPr>
            <a:spLocks noGrp="1"/>
          </p:cNvSpPr>
          <p:nvPr>
            <p:ph type="sldNum" sz="quarter" idx="12"/>
          </p:nvPr>
        </p:nvSpPr>
        <p:spPr/>
        <p:txBody>
          <a:bodyPr/>
          <a:lstStyle/>
          <a:p>
            <a:fld id="{65693846-85B1-461F-872D-93FA4F8147F9}" type="slidenum">
              <a:rPr lang="en-US" smtClean="0"/>
              <a:t>‹#›</a:t>
            </a:fld>
            <a:endParaRPr lang="en-US"/>
          </a:p>
        </p:txBody>
      </p:sp>
    </p:spTree>
    <p:extLst>
      <p:ext uri="{BB962C8B-B14F-4D97-AF65-F5344CB8AC3E}">
        <p14:creationId xmlns:p14="http://schemas.microsoft.com/office/powerpoint/2010/main" val="38065055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DF31375-DB50-4BE9-B31B-AEB0E3F72F6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316DF41-DADA-41B5-9857-70263C8BA96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FED0293-F165-451F-B448-5ED1BC978F69}"/>
              </a:ext>
            </a:extLst>
          </p:cNvPr>
          <p:cNvSpPr>
            <a:spLocks noGrp="1"/>
          </p:cNvSpPr>
          <p:nvPr>
            <p:ph type="dt" sz="half" idx="10"/>
          </p:nvPr>
        </p:nvSpPr>
        <p:spPr/>
        <p:txBody>
          <a:bodyPr/>
          <a:lstStyle/>
          <a:p>
            <a:fld id="{D0AC1A59-911E-4762-8378-217F961CF313}" type="datetimeFigureOut">
              <a:rPr lang="en-US" smtClean="0"/>
              <a:t>9/18/2022</a:t>
            </a:fld>
            <a:endParaRPr lang="en-US"/>
          </a:p>
        </p:txBody>
      </p:sp>
      <p:sp>
        <p:nvSpPr>
          <p:cNvPr id="5" name="Footer Placeholder 4">
            <a:extLst>
              <a:ext uri="{FF2B5EF4-FFF2-40B4-BE49-F238E27FC236}">
                <a16:creationId xmlns:a16="http://schemas.microsoft.com/office/drawing/2014/main" id="{3F4EE503-FBE0-4798-95F9-64AA63C475D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FE829FE-C319-4ED0-A9F6-F3CAD0144255}"/>
              </a:ext>
            </a:extLst>
          </p:cNvPr>
          <p:cNvSpPr>
            <a:spLocks noGrp="1"/>
          </p:cNvSpPr>
          <p:nvPr>
            <p:ph type="sldNum" sz="quarter" idx="12"/>
          </p:nvPr>
        </p:nvSpPr>
        <p:spPr/>
        <p:txBody>
          <a:bodyPr/>
          <a:lstStyle/>
          <a:p>
            <a:fld id="{65693846-85B1-461F-872D-93FA4F8147F9}" type="slidenum">
              <a:rPr lang="en-US" smtClean="0"/>
              <a:t>‹#›</a:t>
            </a:fld>
            <a:endParaRPr lang="en-US"/>
          </a:p>
        </p:txBody>
      </p:sp>
    </p:spTree>
    <p:extLst>
      <p:ext uri="{BB962C8B-B14F-4D97-AF65-F5344CB8AC3E}">
        <p14:creationId xmlns:p14="http://schemas.microsoft.com/office/powerpoint/2010/main" val="8283233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294963-84BC-4715-95AC-6A7323E904C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BB19947-AF39-4D23-B547-26F2114A849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491DA0-E94B-41C1-900D-B7156A5CED05}"/>
              </a:ext>
            </a:extLst>
          </p:cNvPr>
          <p:cNvSpPr>
            <a:spLocks noGrp="1"/>
          </p:cNvSpPr>
          <p:nvPr>
            <p:ph type="dt" sz="half" idx="10"/>
          </p:nvPr>
        </p:nvSpPr>
        <p:spPr/>
        <p:txBody>
          <a:bodyPr/>
          <a:lstStyle/>
          <a:p>
            <a:fld id="{D0AC1A59-911E-4762-8378-217F961CF313}" type="datetimeFigureOut">
              <a:rPr lang="en-US" smtClean="0"/>
              <a:t>9/18/2022</a:t>
            </a:fld>
            <a:endParaRPr lang="en-US"/>
          </a:p>
        </p:txBody>
      </p:sp>
      <p:sp>
        <p:nvSpPr>
          <p:cNvPr id="5" name="Footer Placeholder 4">
            <a:extLst>
              <a:ext uri="{FF2B5EF4-FFF2-40B4-BE49-F238E27FC236}">
                <a16:creationId xmlns:a16="http://schemas.microsoft.com/office/drawing/2014/main" id="{DB2AB075-1481-487F-923E-2F00AA60DF5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8ABB127-A754-4BD8-A268-B08408BEF4E0}"/>
              </a:ext>
            </a:extLst>
          </p:cNvPr>
          <p:cNvSpPr>
            <a:spLocks noGrp="1"/>
          </p:cNvSpPr>
          <p:nvPr>
            <p:ph type="sldNum" sz="quarter" idx="12"/>
          </p:nvPr>
        </p:nvSpPr>
        <p:spPr/>
        <p:txBody>
          <a:bodyPr/>
          <a:lstStyle/>
          <a:p>
            <a:fld id="{65693846-85B1-461F-872D-93FA4F8147F9}" type="slidenum">
              <a:rPr lang="en-US" smtClean="0"/>
              <a:t>‹#›</a:t>
            </a:fld>
            <a:endParaRPr lang="en-US"/>
          </a:p>
        </p:txBody>
      </p:sp>
    </p:spTree>
    <p:extLst>
      <p:ext uri="{BB962C8B-B14F-4D97-AF65-F5344CB8AC3E}">
        <p14:creationId xmlns:p14="http://schemas.microsoft.com/office/powerpoint/2010/main" val="30934803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F051EA-8B7D-41A4-9DDE-9DD42EEEF9D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FA2006A-CE27-4094-9F5D-217C9158F4C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D3C0C0B-64F4-4C7C-A0EA-F6D885D5E86D}"/>
              </a:ext>
            </a:extLst>
          </p:cNvPr>
          <p:cNvSpPr>
            <a:spLocks noGrp="1"/>
          </p:cNvSpPr>
          <p:nvPr>
            <p:ph type="dt" sz="half" idx="10"/>
          </p:nvPr>
        </p:nvSpPr>
        <p:spPr/>
        <p:txBody>
          <a:bodyPr/>
          <a:lstStyle/>
          <a:p>
            <a:fld id="{D0AC1A59-911E-4762-8378-217F961CF313}" type="datetimeFigureOut">
              <a:rPr lang="en-US" smtClean="0"/>
              <a:t>9/18/2022</a:t>
            </a:fld>
            <a:endParaRPr lang="en-US"/>
          </a:p>
        </p:txBody>
      </p:sp>
      <p:sp>
        <p:nvSpPr>
          <p:cNvPr id="5" name="Footer Placeholder 4">
            <a:extLst>
              <a:ext uri="{FF2B5EF4-FFF2-40B4-BE49-F238E27FC236}">
                <a16:creationId xmlns:a16="http://schemas.microsoft.com/office/drawing/2014/main" id="{4946B15D-C2C6-4C8A-8AA0-1AB985E9208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60DC010-2618-4AC0-A5AA-B3400865EAA2}"/>
              </a:ext>
            </a:extLst>
          </p:cNvPr>
          <p:cNvSpPr>
            <a:spLocks noGrp="1"/>
          </p:cNvSpPr>
          <p:nvPr>
            <p:ph type="sldNum" sz="quarter" idx="12"/>
          </p:nvPr>
        </p:nvSpPr>
        <p:spPr/>
        <p:txBody>
          <a:bodyPr/>
          <a:lstStyle/>
          <a:p>
            <a:fld id="{65693846-85B1-461F-872D-93FA4F8147F9}" type="slidenum">
              <a:rPr lang="en-US" smtClean="0"/>
              <a:t>‹#›</a:t>
            </a:fld>
            <a:endParaRPr lang="en-US"/>
          </a:p>
        </p:txBody>
      </p:sp>
    </p:spTree>
    <p:extLst>
      <p:ext uri="{BB962C8B-B14F-4D97-AF65-F5344CB8AC3E}">
        <p14:creationId xmlns:p14="http://schemas.microsoft.com/office/powerpoint/2010/main" val="10821674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348C3E-B203-44BE-9E73-1AF3253CD14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F9C3EF9-0F3A-44A5-8A12-6DEBE2A0DF6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3CBAD95-AD2F-4EB7-B488-34C15E18A3B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E9361BF-772B-4A08-B592-420026C11F13}"/>
              </a:ext>
            </a:extLst>
          </p:cNvPr>
          <p:cNvSpPr>
            <a:spLocks noGrp="1"/>
          </p:cNvSpPr>
          <p:nvPr>
            <p:ph type="dt" sz="half" idx="10"/>
          </p:nvPr>
        </p:nvSpPr>
        <p:spPr/>
        <p:txBody>
          <a:bodyPr/>
          <a:lstStyle/>
          <a:p>
            <a:fld id="{D0AC1A59-911E-4762-8378-217F961CF313}" type="datetimeFigureOut">
              <a:rPr lang="en-US" smtClean="0"/>
              <a:t>9/18/2022</a:t>
            </a:fld>
            <a:endParaRPr lang="en-US"/>
          </a:p>
        </p:txBody>
      </p:sp>
      <p:sp>
        <p:nvSpPr>
          <p:cNvPr id="6" name="Footer Placeholder 5">
            <a:extLst>
              <a:ext uri="{FF2B5EF4-FFF2-40B4-BE49-F238E27FC236}">
                <a16:creationId xmlns:a16="http://schemas.microsoft.com/office/drawing/2014/main" id="{6AB7C9EF-E871-48C2-9858-ED6442B491E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AC8ACA2-5E22-46B9-8142-DAC0D5EB20C1}"/>
              </a:ext>
            </a:extLst>
          </p:cNvPr>
          <p:cNvSpPr>
            <a:spLocks noGrp="1"/>
          </p:cNvSpPr>
          <p:nvPr>
            <p:ph type="sldNum" sz="quarter" idx="12"/>
          </p:nvPr>
        </p:nvSpPr>
        <p:spPr/>
        <p:txBody>
          <a:bodyPr/>
          <a:lstStyle/>
          <a:p>
            <a:fld id="{65693846-85B1-461F-872D-93FA4F8147F9}" type="slidenum">
              <a:rPr lang="en-US" smtClean="0"/>
              <a:t>‹#›</a:t>
            </a:fld>
            <a:endParaRPr lang="en-US"/>
          </a:p>
        </p:txBody>
      </p:sp>
    </p:spTree>
    <p:extLst>
      <p:ext uri="{BB962C8B-B14F-4D97-AF65-F5344CB8AC3E}">
        <p14:creationId xmlns:p14="http://schemas.microsoft.com/office/powerpoint/2010/main" val="21811476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397242-6840-44B1-8F0C-EBA1A877A18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5572141-FC0B-4FFB-90CF-841FC26D30E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7927BC0-876B-4C60-99CC-84E1C79B658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8A63AF0-4A8B-4B68-AEBB-85C0FBCA07E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7A31FAF-E236-426C-B587-E468D6EEDE0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11F3D32-F648-41A0-9290-FE03A63755A2}"/>
              </a:ext>
            </a:extLst>
          </p:cNvPr>
          <p:cNvSpPr>
            <a:spLocks noGrp="1"/>
          </p:cNvSpPr>
          <p:nvPr>
            <p:ph type="dt" sz="half" idx="10"/>
          </p:nvPr>
        </p:nvSpPr>
        <p:spPr/>
        <p:txBody>
          <a:bodyPr/>
          <a:lstStyle/>
          <a:p>
            <a:fld id="{D0AC1A59-911E-4762-8378-217F961CF313}" type="datetimeFigureOut">
              <a:rPr lang="en-US" smtClean="0"/>
              <a:t>9/18/2022</a:t>
            </a:fld>
            <a:endParaRPr lang="en-US"/>
          </a:p>
        </p:txBody>
      </p:sp>
      <p:sp>
        <p:nvSpPr>
          <p:cNvPr id="8" name="Footer Placeholder 7">
            <a:extLst>
              <a:ext uri="{FF2B5EF4-FFF2-40B4-BE49-F238E27FC236}">
                <a16:creationId xmlns:a16="http://schemas.microsoft.com/office/drawing/2014/main" id="{44C3B0BC-CAE2-402E-8874-C4F4FAF6058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7FDC7A3-A7A7-4DCF-845C-523208F2937F}"/>
              </a:ext>
            </a:extLst>
          </p:cNvPr>
          <p:cNvSpPr>
            <a:spLocks noGrp="1"/>
          </p:cNvSpPr>
          <p:nvPr>
            <p:ph type="sldNum" sz="quarter" idx="12"/>
          </p:nvPr>
        </p:nvSpPr>
        <p:spPr/>
        <p:txBody>
          <a:bodyPr/>
          <a:lstStyle/>
          <a:p>
            <a:fld id="{65693846-85B1-461F-872D-93FA4F8147F9}" type="slidenum">
              <a:rPr lang="en-US" smtClean="0"/>
              <a:t>‹#›</a:t>
            </a:fld>
            <a:endParaRPr lang="en-US"/>
          </a:p>
        </p:txBody>
      </p:sp>
    </p:spTree>
    <p:extLst>
      <p:ext uri="{BB962C8B-B14F-4D97-AF65-F5344CB8AC3E}">
        <p14:creationId xmlns:p14="http://schemas.microsoft.com/office/powerpoint/2010/main" val="5154624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4CB692-A04D-4FDA-9BF9-5DAFFF6CFEC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168607B-ED32-46E7-95F5-102C3E85722B}"/>
              </a:ext>
            </a:extLst>
          </p:cNvPr>
          <p:cNvSpPr>
            <a:spLocks noGrp="1"/>
          </p:cNvSpPr>
          <p:nvPr>
            <p:ph type="dt" sz="half" idx="10"/>
          </p:nvPr>
        </p:nvSpPr>
        <p:spPr/>
        <p:txBody>
          <a:bodyPr/>
          <a:lstStyle/>
          <a:p>
            <a:fld id="{D0AC1A59-911E-4762-8378-217F961CF313}" type="datetimeFigureOut">
              <a:rPr lang="en-US" smtClean="0"/>
              <a:t>9/18/2022</a:t>
            </a:fld>
            <a:endParaRPr lang="en-US"/>
          </a:p>
        </p:txBody>
      </p:sp>
      <p:sp>
        <p:nvSpPr>
          <p:cNvPr id="4" name="Footer Placeholder 3">
            <a:extLst>
              <a:ext uri="{FF2B5EF4-FFF2-40B4-BE49-F238E27FC236}">
                <a16:creationId xmlns:a16="http://schemas.microsoft.com/office/drawing/2014/main" id="{928DF910-E420-4143-9FA0-11E2BB1DDE8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BC24013-9628-4E39-BFC8-88AF98B0B6F4}"/>
              </a:ext>
            </a:extLst>
          </p:cNvPr>
          <p:cNvSpPr>
            <a:spLocks noGrp="1"/>
          </p:cNvSpPr>
          <p:nvPr>
            <p:ph type="sldNum" sz="quarter" idx="12"/>
          </p:nvPr>
        </p:nvSpPr>
        <p:spPr/>
        <p:txBody>
          <a:bodyPr/>
          <a:lstStyle/>
          <a:p>
            <a:fld id="{65693846-85B1-461F-872D-93FA4F8147F9}" type="slidenum">
              <a:rPr lang="en-US" smtClean="0"/>
              <a:t>‹#›</a:t>
            </a:fld>
            <a:endParaRPr lang="en-US"/>
          </a:p>
        </p:txBody>
      </p:sp>
    </p:spTree>
    <p:extLst>
      <p:ext uri="{BB962C8B-B14F-4D97-AF65-F5344CB8AC3E}">
        <p14:creationId xmlns:p14="http://schemas.microsoft.com/office/powerpoint/2010/main" val="29318113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C71F65E-70F5-4412-8DF2-EC31014C565F}"/>
              </a:ext>
            </a:extLst>
          </p:cNvPr>
          <p:cNvSpPr>
            <a:spLocks noGrp="1"/>
          </p:cNvSpPr>
          <p:nvPr>
            <p:ph type="dt" sz="half" idx="10"/>
          </p:nvPr>
        </p:nvSpPr>
        <p:spPr/>
        <p:txBody>
          <a:bodyPr/>
          <a:lstStyle/>
          <a:p>
            <a:fld id="{D0AC1A59-911E-4762-8378-217F961CF313}" type="datetimeFigureOut">
              <a:rPr lang="en-US" smtClean="0"/>
              <a:t>9/18/2022</a:t>
            </a:fld>
            <a:endParaRPr lang="en-US"/>
          </a:p>
        </p:txBody>
      </p:sp>
      <p:sp>
        <p:nvSpPr>
          <p:cNvPr id="3" name="Footer Placeholder 2">
            <a:extLst>
              <a:ext uri="{FF2B5EF4-FFF2-40B4-BE49-F238E27FC236}">
                <a16:creationId xmlns:a16="http://schemas.microsoft.com/office/drawing/2014/main" id="{2FFCB63F-E791-44F5-B1BC-915B6BBF497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DB3B5E9-AFFB-44E8-A0E6-9FEA607E3E8F}"/>
              </a:ext>
            </a:extLst>
          </p:cNvPr>
          <p:cNvSpPr>
            <a:spLocks noGrp="1"/>
          </p:cNvSpPr>
          <p:nvPr>
            <p:ph type="sldNum" sz="quarter" idx="12"/>
          </p:nvPr>
        </p:nvSpPr>
        <p:spPr/>
        <p:txBody>
          <a:bodyPr/>
          <a:lstStyle/>
          <a:p>
            <a:fld id="{65693846-85B1-461F-872D-93FA4F8147F9}" type="slidenum">
              <a:rPr lang="en-US" smtClean="0"/>
              <a:t>‹#›</a:t>
            </a:fld>
            <a:endParaRPr lang="en-US"/>
          </a:p>
        </p:txBody>
      </p:sp>
    </p:spTree>
    <p:extLst>
      <p:ext uri="{BB962C8B-B14F-4D97-AF65-F5344CB8AC3E}">
        <p14:creationId xmlns:p14="http://schemas.microsoft.com/office/powerpoint/2010/main" val="29847120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74CE09-049C-4578-9836-683FC2E3AD3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6B9BD49-FC50-48B9-BF09-5C74F5DD715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8831CF4-F8DF-403E-A5E3-7C4403A6633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B563483-DB09-4084-A571-5AEBB6AF6BAF}"/>
              </a:ext>
            </a:extLst>
          </p:cNvPr>
          <p:cNvSpPr>
            <a:spLocks noGrp="1"/>
          </p:cNvSpPr>
          <p:nvPr>
            <p:ph type="dt" sz="half" idx="10"/>
          </p:nvPr>
        </p:nvSpPr>
        <p:spPr/>
        <p:txBody>
          <a:bodyPr/>
          <a:lstStyle/>
          <a:p>
            <a:fld id="{D0AC1A59-911E-4762-8378-217F961CF313}" type="datetimeFigureOut">
              <a:rPr lang="en-US" smtClean="0"/>
              <a:t>9/18/2022</a:t>
            </a:fld>
            <a:endParaRPr lang="en-US"/>
          </a:p>
        </p:txBody>
      </p:sp>
      <p:sp>
        <p:nvSpPr>
          <p:cNvPr id="6" name="Footer Placeholder 5">
            <a:extLst>
              <a:ext uri="{FF2B5EF4-FFF2-40B4-BE49-F238E27FC236}">
                <a16:creationId xmlns:a16="http://schemas.microsoft.com/office/drawing/2014/main" id="{5CB045CE-34ED-4572-823D-736AF2C4589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1466D24-9AE1-4D2B-8430-2CC91FC46DBB}"/>
              </a:ext>
            </a:extLst>
          </p:cNvPr>
          <p:cNvSpPr>
            <a:spLocks noGrp="1"/>
          </p:cNvSpPr>
          <p:nvPr>
            <p:ph type="sldNum" sz="quarter" idx="12"/>
          </p:nvPr>
        </p:nvSpPr>
        <p:spPr/>
        <p:txBody>
          <a:bodyPr/>
          <a:lstStyle/>
          <a:p>
            <a:fld id="{65693846-85B1-461F-872D-93FA4F8147F9}" type="slidenum">
              <a:rPr lang="en-US" smtClean="0"/>
              <a:t>‹#›</a:t>
            </a:fld>
            <a:endParaRPr lang="en-US"/>
          </a:p>
        </p:txBody>
      </p:sp>
    </p:spTree>
    <p:extLst>
      <p:ext uri="{BB962C8B-B14F-4D97-AF65-F5344CB8AC3E}">
        <p14:creationId xmlns:p14="http://schemas.microsoft.com/office/powerpoint/2010/main" val="26177325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496761-5549-4CCF-88D3-FB5C8B0DD29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DDCB74D-DA3F-4367-BB09-8AFD61C72C0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607DF11-1523-49ED-836D-806ADABE31F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615A4BA-20F2-4F68-872E-8B6FDB297C4C}"/>
              </a:ext>
            </a:extLst>
          </p:cNvPr>
          <p:cNvSpPr>
            <a:spLocks noGrp="1"/>
          </p:cNvSpPr>
          <p:nvPr>
            <p:ph type="dt" sz="half" idx="10"/>
          </p:nvPr>
        </p:nvSpPr>
        <p:spPr/>
        <p:txBody>
          <a:bodyPr/>
          <a:lstStyle/>
          <a:p>
            <a:fld id="{D0AC1A59-911E-4762-8378-217F961CF313}" type="datetimeFigureOut">
              <a:rPr lang="en-US" smtClean="0"/>
              <a:t>9/18/2022</a:t>
            </a:fld>
            <a:endParaRPr lang="en-US"/>
          </a:p>
        </p:txBody>
      </p:sp>
      <p:sp>
        <p:nvSpPr>
          <p:cNvPr id="6" name="Footer Placeholder 5">
            <a:extLst>
              <a:ext uri="{FF2B5EF4-FFF2-40B4-BE49-F238E27FC236}">
                <a16:creationId xmlns:a16="http://schemas.microsoft.com/office/drawing/2014/main" id="{03E6DAA8-5B18-41E9-B8D2-3808A5F50A9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50B41CE-1F8C-42D6-BE2B-54EF96B7F21E}"/>
              </a:ext>
            </a:extLst>
          </p:cNvPr>
          <p:cNvSpPr>
            <a:spLocks noGrp="1"/>
          </p:cNvSpPr>
          <p:nvPr>
            <p:ph type="sldNum" sz="quarter" idx="12"/>
          </p:nvPr>
        </p:nvSpPr>
        <p:spPr/>
        <p:txBody>
          <a:bodyPr/>
          <a:lstStyle/>
          <a:p>
            <a:fld id="{65693846-85B1-461F-872D-93FA4F8147F9}" type="slidenum">
              <a:rPr lang="en-US" smtClean="0"/>
              <a:t>‹#›</a:t>
            </a:fld>
            <a:endParaRPr lang="en-US"/>
          </a:p>
        </p:txBody>
      </p:sp>
    </p:spTree>
    <p:extLst>
      <p:ext uri="{BB962C8B-B14F-4D97-AF65-F5344CB8AC3E}">
        <p14:creationId xmlns:p14="http://schemas.microsoft.com/office/powerpoint/2010/main" val="6901334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9E3999D-907C-450F-89C9-B1106FED609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BA22595-4F73-48B6-B351-9442BDDC46F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2EA6952-3A03-441A-810F-1A00CDBEC6A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AC1A59-911E-4762-8378-217F961CF313}" type="datetimeFigureOut">
              <a:rPr lang="en-US" smtClean="0"/>
              <a:t>9/18/2022</a:t>
            </a:fld>
            <a:endParaRPr lang="en-US"/>
          </a:p>
        </p:txBody>
      </p:sp>
      <p:sp>
        <p:nvSpPr>
          <p:cNvPr id="5" name="Footer Placeholder 4">
            <a:extLst>
              <a:ext uri="{FF2B5EF4-FFF2-40B4-BE49-F238E27FC236}">
                <a16:creationId xmlns:a16="http://schemas.microsoft.com/office/drawing/2014/main" id="{7E208473-658A-4905-AA96-BB97B6EF0D3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2637AAF-A479-40B5-9BF9-6A285591322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693846-85B1-461F-872D-93FA4F8147F9}" type="slidenum">
              <a:rPr lang="en-US" smtClean="0"/>
              <a:t>‹#›</a:t>
            </a:fld>
            <a:endParaRPr lang="en-US"/>
          </a:p>
        </p:txBody>
      </p:sp>
    </p:spTree>
    <p:extLst>
      <p:ext uri="{BB962C8B-B14F-4D97-AF65-F5344CB8AC3E}">
        <p14:creationId xmlns:p14="http://schemas.microsoft.com/office/powerpoint/2010/main" val="36059899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9.tif"/><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ti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16.png"/><Relationship Id="rId1" Type="http://schemas.openxmlformats.org/officeDocument/2006/relationships/slideLayout" Target="../slideLayouts/slideLayout2.xml"/><Relationship Id="rId5" Type="http://schemas.openxmlformats.org/officeDocument/2006/relationships/image" Target="../media/image36.svg"/><Relationship Id="rId4" Type="http://schemas.openxmlformats.org/officeDocument/2006/relationships/image" Target="../media/image18.png"/></Relationships>
</file>

<file path=ppt/slides/_rels/slide21.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25.xml.rels><?xml version="1.0" encoding="UTF-8" standalone="yes"?>
<Relationships xmlns="http://schemas.openxmlformats.org/package/2006/relationships"><Relationship Id="rId8" Type="http://schemas.openxmlformats.org/officeDocument/2006/relationships/hyperlink" Target="http://www.library.txstate.edu/about/departments/dws/faculty-digitization.html" TargetMode="External"/><Relationship Id="rId3" Type="http://schemas.openxmlformats.org/officeDocument/2006/relationships/hyperlink" Target="http://exhibits.library.txstate.edu/thewittliffcollections/exhibits/show/severo-perez/" TargetMode="External"/><Relationship Id="rId7" Type="http://schemas.openxmlformats.org/officeDocument/2006/relationships/hyperlink" Target="https://exhibits.library.txstate.edu/univarchives/exhibits/show/pedagog" TargetMode="External"/><Relationship Id="rId2" Type="http://schemas.openxmlformats.org/officeDocument/2006/relationships/hyperlink" Target="http://exhibits.library.txstate.edu/thewittliffcollections/exhibits/show/the-national-tour-of-texas" TargetMode="External"/><Relationship Id="rId1" Type="http://schemas.openxmlformats.org/officeDocument/2006/relationships/slideLayout" Target="../slideLayouts/slideLayout2.xml"/><Relationship Id="rId6" Type="http://schemas.openxmlformats.org/officeDocument/2006/relationships/hyperlink" Target="https://www.flickr.com/photos/txstate-library/albums" TargetMode="External"/><Relationship Id="rId5" Type="http://schemas.openxmlformats.org/officeDocument/2006/relationships/hyperlink" Target="http://exhibits.library.txstate.edu/thewittliffcollections/exhibits/show/santiago-tafolla-collection/rev-tafolla" TargetMode="External"/><Relationship Id="rId4" Type="http://schemas.openxmlformats.org/officeDocument/2006/relationships/hyperlink" Target="http://exhibits.library.txstate.edu/cabeza/" TargetMode="External"/><Relationship Id="rId9" Type="http://schemas.openxmlformats.org/officeDocument/2006/relationships/image" Target="../media/image47.png"/></Relationships>
</file>

<file path=ppt/slides/_rels/slide26.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51.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2.xml"/><Relationship Id="rId4" Type="http://schemas.openxmlformats.org/officeDocument/2006/relationships/image" Target="../media/image56.png"/></Relationships>
</file>

<file path=ppt/slides/_rels/slide31.xml.rels><?xml version="1.0" encoding="UTF-8" standalone="yes"?>
<Relationships xmlns="http://schemas.openxmlformats.org/package/2006/relationships"><Relationship Id="rId3" Type="http://schemas.openxmlformats.org/officeDocument/2006/relationships/hyperlink" Target="mailto:ruzwyshyn@txstate.edu" TargetMode="External"/><Relationship Id="rId2" Type="http://schemas.openxmlformats.org/officeDocument/2006/relationships/image" Target="../media/image57.png"/><Relationship Id="rId1" Type="http://schemas.openxmlformats.org/officeDocument/2006/relationships/slideLayout" Target="../slideLayouts/slideLayout2.xml"/><Relationship Id="rId4" Type="http://schemas.openxmlformats.org/officeDocument/2006/relationships/hyperlink" Target="http://rayuzwyshyn.net/" TargetMode="External"/></Relationships>
</file>

<file path=ppt/slides/_rels/slide32.xml.rels><?xml version="1.0" encoding="UTF-8" standalone="yes"?>
<Relationships xmlns="http://schemas.openxmlformats.org/package/2006/relationships"><Relationship Id="rId8" Type="http://schemas.openxmlformats.org/officeDocument/2006/relationships/hyperlink" Target="https://www.library.txstate.edu/services/faculty-staff/digital-web-services.html" TargetMode="External"/><Relationship Id="rId3" Type="http://schemas.openxmlformats.org/officeDocument/2006/relationships/hyperlink" Target="https://www.library.txstate.edu/" TargetMode="External"/><Relationship Id="rId7" Type="http://schemas.openxmlformats.org/officeDocument/2006/relationships/hyperlink" Target="https://www.tdl.org/etds/" TargetMode="External"/><Relationship Id="rId2" Type="http://schemas.openxmlformats.org/officeDocument/2006/relationships/hyperlink" Target="https://www.researchgate.net/publication/336923249_Developing_an_Open_Source_Digital_Scholarship_Ecosystem" TargetMode="External"/><Relationship Id="rId1" Type="http://schemas.openxmlformats.org/officeDocument/2006/relationships/slideLayout" Target="../slideLayouts/slideLayout2.xml"/><Relationship Id="rId6" Type="http://schemas.openxmlformats.org/officeDocument/2006/relationships/hyperlink" Target="https://guides.library.txstate.edu/researcherprofile/orcidTexas" TargetMode="External"/><Relationship Id="rId5" Type="http://schemas.openxmlformats.org/officeDocument/2006/relationships/hyperlink" Target="https://dataverse.tdl.org/dataverse/txstate" TargetMode="External"/><Relationship Id="rId4" Type="http://schemas.openxmlformats.org/officeDocument/2006/relationships/hyperlink" Target="https://digital.library.txstate.edu/" TargetMode="Externa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3.jpg"/></Relationships>
</file>

<file path=ppt/slides/_rels/slide35.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2.xml"/><Relationship Id="rId6" Type="http://schemas.openxmlformats.org/officeDocument/2006/relationships/image" Target="../media/image65.png"/><Relationship Id="rId5" Type="http://schemas.openxmlformats.org/officeDocument/2006/relationships/image" Target="../media/image64.jpg"/><Relationship Id="rId4" Type="http://schemas.openxmlformats.org/officeDocument/2006/relationships/image" Target="../media/image63.png"/></Relationships>
</file>

<file path=ppt/slides/_rels/slide37.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68.jpg"/><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8" Type="http://schemas.openxmlformats.org/officeDocument/2006/relationships/hyperlink" Target="http://www.library.txstate.edu/about/departments/dws/faculty-digitization.html" TargetMode="External"/><Relationship Id="rId3" Type="http://schemas.openxmlformats.org/officeDocument/2006/relationships/hyperlink" Target="http://exhibits.library.txstate.edu/thewittliffcollections/exhibits/show/severo-perez/" TargetMode="External"/><Relationship Id="rId7" Type="http://schemas.openxmlformats.org/officeDocument/2006/relationships/hyperlink" Target="https://exhibits.library.txstate.edu/univarchives/exhibits/show/pedagog" TargetMode="External"/><Relationship Id="rId2" Type="http://schemas.openxmlformats.org/officeDocument/2006/relationships/hyperlink" Target="http://exhibits.library.txstate.edu/thewittliffcollections/exhibits/show/the-national-tour-of-texas" TargetMode="External"/><Relationship Id="rId1" Type="http://schemas.openxmlformats.org/officeDocument/2006/relationships/slideLayout" Target="../slideLayouts/slideLayout2.xml"/><Relationship Id="rId6" Type="http://schemas.openxmlformats.org/officeDocument/2006/relationships/hyperlink" Target="https://www.flickr.com/photos/txstate-library/albums" TargetMode="External"/><Relationship Id="rId5" Type="http://schemas.openxmlformats.org/officeDocument/2006/relationships/hyperlink" Target="http://exhibits.library.txstate.edu/thewittliffcollections/exhibits/show/santiago-tafolla-collection/rev-tafolla" TargetMode="External"/><Relationship Id="rId4" Type="http://schemas.openxmlformats.org/officeDocument/2006/relationships/hyperlink" Target="http://exhibits.library.txstate.edu/cabeza/" TargetMode="External"/><Relationship Id="rId9" Type="http://schemas.openxmlformats.org/officeDocument/2006/relationships/image" Target="../media/image47.png"/></Relationships>
</file>

<file path=ppt/slides/_rels/slide4.xml.rels><?xml version="1.0" encoding="UTF-8" standalone="yes"?>
<Relationships xmlns="http://schemas.openxmlformats.org/package/2006/relationships"><Relationship Id="rId8" Type="http://schemas.openxmlformats.org/officeDocument/2006/relationships/hyperlink" Target="https://www.library.txstate.edu/services/faculty-staff/digital-web-services.html" TargetMode="External"/><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69.png"/><Relationship Id="rId1" Type="http://schemas.openxmlformats.org/officeDocument/2006/relationships/slideLayout" Target="../slideLayouts/slideLayout2.xml"/><Relationship Id="rId5" Type="http://schemas.openxmlformats.org/officeDocument/2006/relationships/image" Target="../media/image71.png"/><Relationship Id="rId4" Type="http://schemas.openxmlformats.org/officeDocument/2006/relationships/image" Target="../media/image70.png"/></Relationships>
</file>

<file path=ppt/slides/_rels/slide4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3.jpg"/></Relationships>
</file>

<file path=ppt/slides/_rels/slide44.xml.rels><?xml version="1.0" encoding="UTF-8" standalone="yes"?>
<Relationships xmlns="http://schemas.openxmlformats.org/package/2006/relationships"><Relationship Id="rId3" Type="http://schemas.openxmlformats.org/officeDocument/2006/relationships/image" Target="../media/image72.jp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2.xml"/><Relationship Id="rId5" Type="http://schemas.openxmlformats.org/officeDocument/2006/relationships/image" Target="../media/image19.svg"/><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7496E6-862F-4656-B049-C90AA06F77F4}"/>
              </a:ext>
            </a:extLst>
          </p:cNvPr>
          <p:cNvSpPr>
            <a:spLocks noGrp="1"/>
          </p:cNvSpPr>
          <p:nvPr>
            <p:ph type="ctrTitle"/>
          </p:nvPr>
        </p:nvSpPr>
        <p:spPr>
          <a:xfrm>
            <a:off x="0" y="3191473"/>
            <a:ext cx="7580120" cy="1952027"/>
          </a:xfrm>
        </p:spPr>
        <p:txBody>
          <a:bodyPr anchor="t">
            <a:noAutofit/>
          </a:bodyPr>
          <a:lstStyle/>
          <a:p>
            <a:pPr algn="l"/>
            <a:r>
              <a:rPr lang="en-US" sz="4400" dirty="0"/>
              <a:t>New Opportunities for Libraries </a:t>
            </a:r>
            <a:br>
              <a:rPr lang="en-US" sz="4400" dirty="0"/>
            </a:br>
            <a:r>
              <a:rPr lang="en-US" sz="3600" dirty="0"/>
              <a:t>Open Source &amp; Open Access Software </a:t>
            </a:r>
            <a:br>
              <a:rPr lang="en-US" sz="3600" dirty="0"/>
            </a:br>
            <a:r>
              <a:rPr lang="en-US" sz="3600" dirty="0"/>
              <a:t>and Digital Scholarly Ecosystems</a:t>
            </a:r>
            <a:br>
              <a:rPr lang="en-US" sz="4000" dirty="0"/>
            </a:br>
            <a:endParaRPr lang="en-US" sz="4000" b="1" dirty="0"/>
          </a:p>
        </p:txBody>
      </p:sp>
      <p:sp>
        <p:nvSpPr>
          <p:cNvPr id="3" name="Subtitle 2">
            <a:extLst>
              <a:ext uri="{FF2B5EF4-FFF2-40B4-BE49-F238E27FC236}">
                <a16:creationId xmlns:a16="http://schemas.microsoft.com/office/drawing/2014/main" id="{0A14A791-7A02-4340-9572-17EE87F99613}"/>
              </a:ext>
            </a:extLst>
          </p:cNvPr>
          <p:cNvSpPr>
            <a:spLocks noGrp="1"/>
          </p:cNvSpPr>
          <p:nvPr>
            <p:ph type="subTitle" idx="1"/>
          </p:nvPr>
        </p:nvSpPr>
        <p:spPr>
          <a:xfrm>
            <a:off x="4907964" y="6032363"/>
            <a:ext cx="6455833" cy="665853"/>
          </a:xfrm>
        </p:spPr>
        <p:txBody>
          <a:bodyPr anchor="b">
            <a:noAutofit/>
          </a:bodyPr>
          <a:lstStyle/>
          <a:p>
            <a:pPr algn="l"/>
            <a:r>
              <a:rPr lang="en-US" sz="1400" b="1" dirty="0"/>
              <a:t>Ray Uzwyshyn, Ph.D. MBA MLIS</a:t>
            </a:r>
            <a:br>
              <a:rPr lang="en-US" sz="1400" b="1" dirty="0"/>
            </a:br>
            <a:r>
              <a:rPr lang="en-US" sz="1400" b="1" dirty="0"/>
              <a:t>Director, Collections and Digital Services</a:t>
            </a:r>
            <a:br>
              <a:rPr lang="en-US" sz="1400" b="1" dirty="0"/>
            </a:br>
            <a:r>
              <a:rPr lang="en-US" sz="1400" b="1" dirty="0"/>
              <a:t>Texas State University Libraries</a:t>
            </a:r>
          </a:p>
        </p:txBody>
      </p:sp>
      <p:sp>
        <p:nvSpPr>
          <p:cNvPr id="26" name="Freeform: Shape 25">
            <a:extLst>
              <a:ext uri="{FF2B5EF4-FFF2-40B4-BE49-F238E27FC236}">
                <a16:creationId xmlns:a16="http://schemas.microsoft.com/office/drawing/2014/main" id="{E26B9EF5-5D92-4AC7-BC55-FC5C4C98ED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76199" y="548"/>
            <a:ext cx="4349752" cy="3142889"/>
          </a:xfrm>
          <a:custGeom>
            <a:avLst/>
            <a:gdLst>
              <a:gd name="connsiteX0" fmla="*/ 229420 w 4349752"/>
              <a:gd name="connsiteY0" fmla="*/ 0 h 3142889"/>
              <a:gd name="connsiteX1" fmla="*/ 4120333 w 4349752"/>
              <a:gd name="connsiteY1" fmla="*/ 0 h 3142889"/>
              <a:gd name="connsiteX2" fmla="*/ 4178840 w 4349752"/>
              <a:gd name="connsiteY2" fmla="*/ 121453 h 3142889"/>
              <a:gd name="connsiteX3" fmla="*/ 4349752 w 4349752"/>
              <a:gd name="connsiteY3" fmla="*/ 968013 h 3142889"/>
              <a:gd name="connsiteX4" fmla="*/ 2174876 w 4349752"/>
              <a:gd name="connsiteY4" fmla="*/ 3142889 h 3142889"/>
              <a:gd name="connsiteX5" fmla="*/ 0 w 4349752"/>
              <a:gd name="connsiteY5" fmla="*/ 968013 h 3142889"/>
              <a:gd name="connsiteX6" fmla="*/ 170913 w 4349752"/>
              <a:gd name="connsiteY6" fmla="*/ 121453 h 3142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49752" h="3142889">
                <a:moveTo>
                  <a:pt x="229420" y="0"/>
                </a:moveTo>
                <a:lnTo>
                  <a:pt x="4120333" y="0"/>
                </a:lnTo>
                <a:lnTo>
                  <a:pt x="4178840" y="121453"/>
                </a:lnTo>
                <a:cubicBezTo>
                  <a:pt x="4288894" y="381652"/>
                  <a:pt x="4349752" y="667725"/>
                  <a:pt x="4349752" y="968013"/>
                </a:cubicBezTo>
                <a:cubicBezTo>
                  <a:pt x="4349752" y="2169164"/>
                  <a:pt x="3376027" y="3142889"/>
                  <a:pt x="2174876" y="3142889"/>
                </a:cubicBezTo>
                <a:cubicBezTo>
                  <a:pt x="973725" y="3142889"/>
                  <a:pt x="0" y="2169164"/>
                  <a:pt x="0" y="968013"/>
                </a:cubicBezTo>
                <a:cubicBezTo>
                  <a:pt x="0" y="667725"/>
                  <a:pt x="60858" y="381652"/>
                  <a:pt x="170913" y="12145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8" name="Freeform: Shape 27">
            <a:extLst>
              <a:ext uri="{FF2B5EF4-FFF2-40B4-BE49-F238E27FC236}">
                <a16:creationId xmlns:a16="http://schemas.microsoft.com/office/drawing/2014/main" id="{F05C5575-0F07-43D0-AE78-81EAA8E671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53759" y="1421356"/>
            <a:ext cx="4538241" cy="5436644"/>
          </a:xfrm>
          <a:custGeom>
            <a:avLst/>
            <a:gdLst>
              <a:gd name="connsiteX0" fmla="*/ 3084645 w 4538241"/>
              <a:gd name="connsiteY0" fmla="*/ 0 h 5436644"/>
              <a:gd name="connsiteX1" fmla="*/ 4285328 w 4538241"/>
              <a:gd name="connsiteY1" fmla="*/ 242407 h 5436644"/>
              <a:gd name="connsiteX2" fmla="*/ 4538241 w 4538241"/>
              <a:gd name="connsiteY2" fmla="*/ 364242 h 5436644"/>
              <a:gd name="connsiteX3" fmla="*/ 4538241 w 4538241"/>
              <a:gd name="connsiteY3" fmla="*/ 5436644 h 5436644"/>
              <a:gd name="connsiteX4" fmla="*/ 1091428 w 4538241"/>
              <a:gd name="connsiteY4" fmla="*/ 5436644 h 5436644"/>
              <a:gd name="connsiteX5" fmla="*/ 903472 w 4538241"/>
              <a:gd name="connsiteY5" fmla="*/ 5265818 h 5436644"/>
              <a:gd name="connsiteX6" fmla="*/ 0 w 4538241"/>
              <a:gd name="connsiteY6" fmla="*/ 3084645 h 5436644"/>
              <a:gd name="connsiteX7" fmla="*/ 3084645 w 4538241"/>
              <a:gd name="connsiteY7" fmla="*/ 0 h 5436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38241" h="5436644">
                <a:moveTo>
                  <a:pt x="3084645" y="0"/>
                </a:moveTo>
                <a:cubicBezTo>
                  <a:pt x="3510546" y="0"/>
                  <a:pt x="3916286" y="86315"/>
                  <a:pt x="4285328" y="242407"/>
                </a:cubicBezTo>
                <a:lnTo>
                  <a:pt x="4538241" y="364242"/>
                </a:lnTo>
                <a:lnTo>
                  <a:pt x="4538241" y="5436644"/>
                </a:lnTo>
                <a:lnTo>
                  <a:pt x="1091428" y="5436644"/>
                </a:lnTo>
                <a:lnTo>
                  <a:pt x="903472" y="5265818"/>
                </a:lnTo>
                <a:cubicBezTo>
                  <a:pt x="345261" y="4707608"/>
                  <a:pt x="0" y="3936446"/>
                  <a:pt x="0" y="3084645"/>
                </a:cubicBezTo>
                <a:cubicBezTo>
                  <a:pt x="0" y="1381043"/>
                  <a:pt x="1381043" y="0"/>
                  <a:pt x="3084645"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6" name="Picture 5" descr="A picture containing drawing&#10;&#10;Description automatically generated">
            <a:extLst>
              <a:ext uri="{FF2B5EF4-FFF2-40B4-BE49-F238E27FC236}">
                <a16:creationId xmlns:a16="http://schemas.microsoft.com/office/drawing/2014/main" id="{A3CFEAC5-CB8E-48EA-B7E9-F41458B0A4F0}"/>
              </a:ext>
            </a:extLst>
          </p:cNvPr>
          <p:cNvPicPr>
            <a:picLocks noChangeAspect="1"/>
          </p:cNvPicPr>
          <p:nvPr/>
        </p:nvPicPr>
        <p:blipFill rotWithShape="1">
          <a:blip r:embed="rId2">
            <a:extLst>
              <a:ext uri="{28A0092B-C50C-407E-A947-70E740481C1C}">
                <a14:useLocalDpi xmlns:a14="http://schemas.microsoft.com/office/drawing/2010/main" val="0"/>
              </a:ext>
            </a:extLst>
          </a:blip>
          <a:srcRect l="27100" r="-3" b="-3"/>
          <a:stretch/>
        </p:blipFill>
        <p:spPr>
          <a:xfrm>
            <a:off x="3639395" y="10"/>
            <a:ext cx="4023360" cy="2980230"/>
          </a:xfrm>
          <a:custGeom>
            <a:avLst/>
            <a:gdLst>
              <a:gd name="connsiteX0" fmla="*/ 248676 w 4023360"/>
              <a:gd name="connsiteY0" fmla="*/ 0 h 2980240"/>
              <a:gd name="connsiteX1" fmla="*/ 3774684 w 4023360"/>
              <a:gd name="connsiteY1" fmla="*/ 0 h 2980240"/>
              <a:gd name="connsiteX2" fmla="*/ 3780561 w 4023360"/>
              <a:gd name="connsiteY2" fmla="*/ 9674 h 2980240"/>
              <a:gd name="connsiteX3" fmla="*/ 4023360 w 4023360"/>
              <a:gd name="connsiteY3" fmla="*/ 968560 h 2980240"/>
              <a:gd name="connsiteX4" fmla="*/ 2011680 w 4023360"/>
              <a:gd name="connsiteY4" fmla="*/ 2980240 h 2980240"/>
              <a:gd name="connsiteX5" fmla="*/ 0 w 4023360"/>
              <a:gd name="connsiteY5" fmla="*/ 968560 h 2980240"/>
              <a:gd name="connsiteX6" fmla="*/ 242799 w 4023360"/>
              <a:gd name="connsiteY6" fmla="*/ 9674 h 2980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23360" h="2980240">
                <a:moveTo>
                  <a:pt x="248676" y="0"/>
                </a:moveTo>
                <a:lnTo>
                  <a:pt x="3774684" y="0"/>
                </a:lnTo>
                <a:lnTo>
                  <a:pt x="3780561" y="9674"/>
                </a:lnTo>
                <a:cubicBezTo>
                  <a:pt x="3935405" y="294716"/>
                  <a:pt x="4023360" y="621366"/>
                  <a:pt x="4023360" y="968560"/>
                </a:cubicBezTo>
                <a:cubicBezTo>
                  <a:pt x="4023360" y="2079580"/>
                  <a:pt x="3122700" y="2980240"/>
                  <a:pt x="2011680" y="2980240"/>
                </a:cubicBezTo>
                <a:cubicBezTo>
                  <a:pt x="900660" y="2980240"/>
                  <a:pt x="0" y="2079580"/>
                  <a:pt x="0" y="968560"/>
                </a:cubicBezTo>
                <a:cubicBezTo>
                  <a:pt x="0" y="621366"/>
                  <a:pt x="87955" y="294716"/>
                  <a:pt x="242799" y="9674"/>
                </a:cubicBezTo>
                <a:close/>
              </a:path>
            </a:pathLst>
          </a:custGeom>
        </p:spPr>
      </p:pic>
      <p:pic>
        <p:nvPicPr>
          <p:cNvPr id="5" name="Picture 4" descr="A screenshot of a cell phone&#10;&#10;Description automatically generated">
            <a:extLst>
              <a:ext uri="{FF2B5EF4-FFF2-40B4-BE49-F238E27FC236}">
                <a16:creationId xmlns:a16="http://schemas.microsoft.com/office/drawing/2014/main" id="{B673DF66-EF7D-45E5-9D0A-E0769458674A}"/>
              </a:ext>
            </a:extLst>
          </p:cNvPr>
          <p:cNvPicPr>
            <a:picLocks noChangeAspect="1"/>
          </p:cNvPicPr>
          <p:nvPr/>
        </p:nvPicPr>
        <p:blipFill rotWithShape="1">
          <a:blip r:embed="rId3">
            <a:extLst>
              <a:ext uri="{28A0092B-C50C-407E-A947-70E740481C1C}">
                <a14:useLocalDpi xmlns:a14="http://schemas.microsoft.com/office/drawing/2010/main" val="0"/>
              </a:ext>
            </a:extLst>
          </a:blip>
          <a:srcRect l="25598" r="37276"/>
          <a:stretch/>
        </p:blipFill>
        <p:spPr>
          <a:xfrm>
            <a:off x="7816897" y="1584494"/>
            <a:ext cx="4375105" cy="5273507"/>
          </a:xfrm>
          <a:custGeom>
            <a:avLst/>
            <a:gdLst>
              <a:gd name="connsiteX0" fmla="*/ 2921508 w 4375105"/>
              <a:gd name="connsiteY0" fmla="*/ 0 h 5273507"/>
              <a:gd name="connsiteX1" fmla="*/ 4314072 w 4375105"/>
              <a:gd name="connsiteY1" fmla="*/ 352611 h 5273507"/>
              <a:gd name="connsiteX2" fmla="*/ 4375105 w 4375105"/>
              <a:gd name="connsiteY2" fmla="*/ 389689 h 5273507"/>
              <a:gd name="connsiteX3" fmla="*/ 4375105 w 4375105"/>
              <a:gd name="connsiteY3" fmla="*/ 5273507 h 5273507"/>
              <a:gd name="connsiteX4" fmla="*/ 1193705 w 4375105"/>
              <a:gd name="connsiteY4" fmla="*/ 5273507 h 5273507"/>
              <a:gd name="connsiteX5" fmla="*/ 1063158 w 4375105"/>
              <a:gd name="connsiteY5" fmla="*/ 5175886 h 5273507"/>
              <a:gd name="connsiteX6" fmla="*/ 0 w 4375105"/>
              <a:gd name="connsiteY6" fmla="*/ 2921508 h 5273507"/>
              <a:gd name="connsiteX7" fmla="*/ 2921508 w 4375105"/>
              <a:gd name="connsiteY7" fmla="*/ 0 h 5273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5105" h="5273507">
                <a:moveTo>
                  <a:pt x="2921508" y="0"/>
                </a:moveTo>
                <a:cubicBezTo>
                  <a:pt x="3425728" y="0"/>
                  <a:pt x="3900114" y="127735"/>
                  <a:pt x="4314072" y="352611"/>
                </a:cubicBezTo>
                <a:lnTo>
                  <a:pt x="4375105" y="389689"/>
                </a:lnTo>
                <a:lnTo>
                  <a:pt x="4375105" y="5273507"/>
                </a:lnTo>
                <a:lnTo>
                  <a:pt x="1193705" y="5273507"/>
                </a:lnTo>
                <a:lnTo>
                  <a:pt x="1063158" y="5175886"/>
                </a:lnTo>
                <a:cubicBezTo>
                  <a:pt x="413861" y="4640038"/>
                  <a:pt x="0" y="3829104"/>
                  <a:pt x="0" y="2921508"/>
                </a:cubicBezTo>
                <a:cubicBezTo>
                  <a:pt x="0" y="1308004"/>
                  <a:pt x="1308004" y="0"/>
                  <a:pt x="2921508" y="0"/>
                </a:cubicBezTo>
                <a:close/>
              </a:path>
            </a:pathLst>
          </a:custGeom>
        </p:spPr>
      </p:pic>
      <p:sp>
        <p:nvSpPr>
          <p:cNvPr id="7" name="TextBox 6">
            <a:extLst>
              <a:ext uri="{FF2B5EF4-FFF2-40B4-BE49-F238E27FC236}">
                <a16:creationId xmlns:a16="http://schemas.microsoft.com/office/drawing/2014/main" id="{483C933D-609C-3447-B67F-8614C13BF737}"/>
              </a:ext>
            </a:extLst>
          </p:cNvPr>
          <p:cNvSpPr txBox="1"/>
          <p:nvPr/>
        </p:nvSpPr>
        <p:spPr>
          <a:xfrm>
            <a:off x="0" y="5657123"/>
            <a:ext cx="5113606" cy="1200329"/>
          </a:xfrm>
          <a:prstGeom prst="rect">
            <a:avLst/>
          </a:prstGeom>
          <a:noFill/>
        </p:spPr>
        <p:txBody>
          <a:bodyPr wrap="square" rtlCol="0">
            <a:spAutoFit/>
          </a:bodyPr>
          <a:lstStyle/>
          <a:p>
            <a:r>
              <a:rPr lang="en-US" b="1" i="1" dirty="0"/>
              <a:t>Open Access to Knowledge and Libraries</a:t>
            </a:r>
            <a:br>
              <a:rPr lang="en-US" b="1" i="1" dirty="0"/>
            </a:br>
            <a:r>
              <a:rPr lang="en-US" b="1" i="1" dirty="0"/>
              <a:t>Achievements and Trends</a:t>
            </a:r>
            <a:br>
              <a:rPr lang="en-US" dirty="0"/>
            </a:br>
            <a:r>
              <a:rPr lang="en-US" dirty="0"/>
              <a:t>Eurasian Academic Libraries  Conference</a:t>
            </a:r>
            <a:br>
              <a:rPr lang="en-US" dirty="0"/>
            </a:br>
            <a:r>
              <a:rPr lang="en-US" dirty="0"/>
              <a:t>October 22</a:t>
            </a:r>
            <a:r>
              <a:rPr lang="en-US" baseline="30000" dirty="0"/>
              <a:t>nd</a:t>
            </a:r>
            <a:r>
              <a:rPr lang="en-US" dirty="0"/>
              <a:t>, 2022, Kazakhstan</a:t>
            </a:r>
          </a:p>
        </p:txBody>
      </p:sp>
    </p:spTree>
    <p:extLst>
      <p:ext uri="{BB962C8B-B14F-4D97-AF65-F5344CB8AC3E}">
        <p14:creationId xmlns:p14="http://schemas.microsoft.com/office/powerpoint/2010/main" val="1025441103"/>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E0095A-B8A7-4896-98FA-D8D236ED7A2C}"/>
              </a:ext>
            </a:extLst>
          </p:cNvPr>
          <p:cNvSpPr>
            <a:spLocks noGrp="1"/>
          </p:cNvSpPr>
          <p:nvPr>
            <p:ph type="title"/>
          </p:nvPr>
        </p:nvSpPr>
        <p:spPr>
          <a:xfrm>
            <a:off x="3894657" y="4056060"/>
            <a:ext cx="5731980" cy="1537222"/>
          </a:xfrm>
        </p:spPr>
        <p:txBody>
          <a:bodyPr vert="horz" lIns="91440" tIns="45720" rIns="91440" bIns="45720" rtlCol="0" anchor="t">
            <a:normAutofit fontScale="90000"/>
          </a:bodyPr>
          <a:lstStyle/>
          <a:p>
            <a:r>
              <a:rPr lang="en-US" sz="4000" b="1" dirty="0"/>
              <a:t>Important</a:t>
            </a:r>
            <a:r>
              <a:rPr lang="en-US" sz="4000" b="1" kern="1200" dirty="0">
                <a:solidFill>
                  <a:schemeClr val="tx1"/>
                </a:solidFill>
                <a:latin typeface="+mj-lt"/>
                <a:ea typeface="+mj-ea"/>
                <a:cs typeface="+mj-cs"/>
              </a:rPr>
              <a:t> Use Case Value</a:t>
            </a:r>
            <a:br>
              <a:rPr lang="en-US" sz="3200" b="1" kern="1200" dirty="0">
                <a:solidFill>
                  <a:schemeClr val="tx1"/>
                </a:solidFill>
                <a:latin typeface="+mj-lt"/>
                <a:ea typeface="+mj-ea"/>
                <a:cs typeface="+mj-cs"/>
              </a:rPr>
            </a:br>
            <a:r>
              <a:rPr lang="en-US" sz="2700" b="1" dirty="0"/>
              <a:t>Application</a:t>
            </a:r>
            <a:r>
              <a:rPr lang="en-US" sz="2700" b="1" kern="1200" dirty="0">
                <a:solidFill>
                  <a:schemeClr val="tx1"/>
                </a:solidFill>
                <a:latin typeface="+mj-lt"/>
                <a:ea typeface="+mj-ea"/>
                <a:cs typeface="+mj-cs"/>
              </a:rPr>
              <a:t> of Structured Metadata Schema for Search Engine Optimization</a:t>
            </a:r>
            <a:br>
              <a:rPr lang="en-US" sz="2700" b="1" kern="1200" dirty="0">
                <a:solidFill>
                  <a:schemeClr val="tx1"/>
                </a:solidFill>
                <a:latin typeface="+mj-lt"/>
                <a:ea typeface="+mj-ea"/>
                <a:cs typeface="+mj-cs"/>
              </a:rPr>
            </a:br>
            <a:endParaRPr lang="en-US" sz="2200" b="1" kern="1200" dirty="0">
              <a:solidFill>
                <a:schemeClr val="tx1"/>
              </a:solidFill>
              <a:latin typeface="+mj-lt"/>
              <a:ea typeface="+mj-ea"/>
              <a:cs typeface="+mj-cs"/>
            </a:endParaRPr>
          </a:p>
        </p:txBody>
      </p:sp>
      <p:sp>
        <p:nvSpPr>
          <p:cNvPr id="23" name="Freeform: Shape 22">
            <a:extLst>
              <a:ext uri="{FF2B5EF4-FFF2-40B4-BE49-F238E27FC236}">
                <a16:creationId xmlns:a16="http://schemas.microsoft.com/office/drawing/2014/main" id="{F6E384F5-137A-40B1-97F0-694CC6ECD5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122218"/>
            <a:ext cx="3730752" cy="4735782"/>
          </a:xfrm>
          <a:custGeom>
            <a:avLst/>
            <a:gdLst>
              <a:gd name="connsiteX0" fmla="*/ 640080 w 3730752"/>
              <a:gd name="connsiteY0" fmla="*/ 0 h 4735782"/>
              <a:gd name="connsiteX1" fmla="*/ 3730752 w 3730752"/>
              <a:gd name="connsiteY1" fmla="*/ 3090672 h 4735782"/>
              <a:gd name="connsiteX2" fmla="*/ 3357725 w 3730752"/>
              <a:gd name="connsiteY2" fmla="*/ 4563870 h 4735782"/>
              <a:gd name="connsiteX3" fmla="*/ 3253285 w 3730752"/>
              <a:gd name="connsiteY3" fmla="*/ 4735782 h 4735782"/>
              <a:gd name="connsiteX4" fmla="*/ 0 w 3730752"/>
              <a:gd name="connsiteY4" fmla="*/ 4735782 h 4735782"/>
              <a:gd name="connsiteX5" fmla="*/ 0 w 3730752"/>
              <a:gd name="connsiteY5" fmla="*/ 67215 h 4735782"/>
              <a:gd name="connsiteX6" fmla="*/ 17202 w 3730752"/>
              <a:gd name="connsiteY6" fmla="*/ 62792 h 4735782"/>
              <a:gd name="connsiteX7" fmla="*/ 640080 w 3730752"/>
              <a:gd name="connsiteY7" fmla="*/ 0 h 4735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730752" h="4735782">
                <a:moveTo>
                  <a:pt x="640080" y="0"/>
                </a:moveTo>
                <a:cubicBezTo>
                  <a:pt x="2347011" y="0"/>
                  <a:pt x="3730752" y="1383741"/>
                  <a:pt x="3730752" y="3090672"/>
                </a:cubicBezTo>
                <a:cubicBezTo>
                  <a:pt x="3730752" y="3624088"/>
                  <a:pt x="3595621" y="4125943"/>
                  <a:pt x="3357725" y="4563870"/>
                </a:cubicBezTo>
                <a:lnTo>
                  <a:pt x="3253285" y="4735782"/>
                </a:lnTo>
                <a:lnTo>
                  <a:pt x="0" y="4735782"/>
                </a:lnTo>
                <a:lnTo>
                  <a:pt x="0" y="67215"/>
                </a:lnTo>
                <a:lnTo>
                  <a:pt x="17202" y="62792"/>
                </a:lnTo>
                <a:cubicBezTo>
                  <a:pt x="218397" y="21621"/>
                  <a:pt x="426714" y="0"/>
                  <a:pt x="640080"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Freeform: Shape 24">
            <a:extLst>
              <a:ext uri="{FF2B5EF4-FFF2-40B4-BE49-F238E27FC236}">
                <a16:creationId xmlns:a16="http://schemas.microsoft.com/office/drawing/2014/main" id="{9DBC4630-03DA-474F-BBCB-BA3AE6B317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1982" y="-4332"/>
            <a:ext cx="4242816" cy="2454158"/>
          </a:xfrm>
          <a:custGeom>
            <a:avLst/>
            <a:gdLst>
              <a:gd name="connsiteX0" fmla="*/ 28633 w 4242816"/>
              <a:gd name="connsiteY0" fmla="*/ 0 h 2454158"/>
              <a:gd name="connsiteX1" fmla="*/ 4214183 w 4242816"/>
              <a:gd name="connsiteY1" fmla="*/ 0 h 2454158"/>
              <a:gd name="connsiteX2" fmla="*/ 4231864 w 4242816"/>
              <a:gd name="connsiteY2" fmla="*/ 115848 h 2454158"/>
              <a:gd name="connsiteX3" fmla="*/ 4242816 w 4242816"/>
              <a:gd name="connsiteY3" fmla="*/ 332750 h 2454158"/>
              <a:gd name="connsiteX4" fmla="*/ 2121408 w 4242816"/>
              <a:gd name="connsiteY4" fmla="*/ 2454158 h 2454158"/>
              <a:gd name="connsiteX5" fmla="*/ 0 w 4242816"/>
              <a:gd name="connsiteY5" fmla="*/ 332750 h 2454158"/>
              <a:gd name="connsiteX6" fmla="*/ 10953 w 4242816"/>
              <a:gd name="connsiteY6" fmla="*/ 115848 h 2454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2816" h="2454158">
                <a:moveTo>
                  <a:pt x="28633" y="0"/>
                </a:moveTo>
                <a:lnTo>
                  <a:pt x="4214183" y="0"/>
                </a:lnTo>
                <a:lnTo>
                  <a:pt x="4231864" y="115848"/>
                </a:lnTo>
                <a:cubicBezTo>
                  <a:pt x="4239106" y="187164"/>
                  <a:pt x="4242816" y="259524"/>
                  <a:pt x="4242816" y="332750"/>
                </a:cubicBezTo>
                <a:cubicBezTo>
                  <a:pt x="4242816" y="1504371"/>
                  <a:pt x="3293029" y="2454158"/>
                  <a:pt x="2121408" y="2454158"/>
                </a:cubicBezTo>
                <a:cubicBezTo>
                  <a:pt x="949787" y="2454158"/>
                  <a:pt x="0" y="1504371"/>
                  <a:pt x="0" y="332750"/>
                </a:cubicBezTo>
                <a:cubicBezTo>
                  <a:pt x="0" y="259524"/>
                  <a:pt x="3710" y="187164"/>
                  <a:pt x="10953" y="115848"/>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1314D230-6B55-48C7-9DFA-ECC90B9301D3}"/>
              </a:ext>
            </a:extLst>
          </p:cNvPr>
          <p:cNvPicPr>
            <a:picLocks noChangeAspect="1"/>
          </p:cNvPicPr>
          <p:nvPr/>
        </p:nvPicPr>
        <p:blipFill rotWithShape="1">
          <a:blip r:embed="rId2"/>
          <a:srcRect t="9469" r="-1" b="12675"/>
          <a:stretch/>
        </p:blipFill>
        <p:spPr>
          <a:xfrm>
            <a:off x="1246573" y="10"/>
            <a:ext cx="3913632" cy="2285224"/>
          </a:xfrm>
          <a:custGeom>
            <a:avLst/>
            <a:gdLst>
              <a:gd name="connsiteX0" fmla="*/ 29691 w 3913632"/>
              <a:gd name="connsiteY0" fmla="*/ 0 h 2285234"/>
              <a:gd name="connsiteX1" fmla="*/ 3883942 w 3913632"/>
              <a:gd name="connsiteY1" fmla="*/ 0 h 2285234"/>
              <a:gd name="connsiteX2" fmla="*/ 3903529 w 3913632"/>
              <a:gd name="connsiteY2" fmla="*/ 128345 h 2285234"/>
              <a:gd name="connsiteX3" fmla="*/ 3913632 w 3913632"/>
              <a:gd name="connsiteY3" fmla="*/ 328418 h 2285234"/>
              <a:gd name="connsiteX4" fmla="*/ 1956816 w 3913632"/>
              <a:gd name="connsiteY4" fmla="*/ 2285234 h 2285234"/>
              <a:gd name="connsiteX5" fmla="*/ 0 w 3913632"/>
              <a:gd name="connsiteY5" fmla="*/ 328418 h 2285234"/>
              <a:gd name="connsiteX6" fmla="*/ 10103 w 3913632"/>
              <a:gd name="connsiteY6" fmla="*/ 128345 h 2285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13632" h="2285234">
                <a:moveTo>
                  <a:pt x="29691" y="0"/>
                </a:moveTo>
                <a:lnTo>
                  <a:pt x="3883942" y="0"/>
                </a:lnTo>
                <a:lnTo>
                  <a:pt x="3903529" y="128345"/>
                </a:lnTo>
                <a:cubicBezTo>
                  <a:pt x="3910210" y="194127"/>
                  <a:pt x="3913632" y="260873"/>
                  <a:pt x="3913632" y="328418"/>
                </a:cubicBezTo>
                <a:cubicBezTo>
                  <a:pt x="3913632" y="1409138"/>
                  <a:pt x="3037536" y="2285234"/>
                  <a:pt x="1956816" y="2285234"/>
                </a:cubicBezTo>
                <a:cubicBezTo>
                  <a:pt x="876096" y="2285234"/>
                  <a:pt x="0" y="1409138"/>
                  <a:pt x="0" y="328418"/>
                </a:cubicBezTo>
                <a:cubicBezTo>
                  <a:pt x="0" y="260873"/>
                  <a:pt x="3422" y="194127"/>
                  <a:pt x="10103" y="128345"/>
                </a:cubicBezTo>
                <a:close/>
              </a:path>
            </a:pathLst>
          </a:custGeom>
        </p:spPr>
      </p:pic>
      <p:pic>
        <p:nvPicPr>
          <p:cNvPr id="10" name="Picture 9">
            <a:extLst>
              <a:ext uri="{FF2B5EF4-FFF2-40B4-BE49-F238E27FC236}">
                <a16:creationId xmlns:a16="http://schemas.microsoft.com/office/drawing/2014/main" id="{D6A51AB4-E806-49D3-961F-D3284EE038A7}"/>
              </a:ext>
            </a:extLst>
          </p:cNvPr>
          <p:cNvPicPr>
            <a:picLocks noChangeAspect="1"/>
          </p:cNvPicPr>
          <p:nvPr/>
        </p:nvPicPr>
        <p:blipFill rotWithShape="1">
          <a:blip r:embed="rId3"/>
          <a:srcRect l="4362" r="9203" b="-1"/>
          <a:stretch/>
        </p:blipFill>
        <p:spPr>
          <a:xfrm>
            <a:off x="20" y="2288331"/>
            <a:ext cx="3564618" cy="4569668"/>
          </a:xfrm>
          <a:custGeom>
            <a:avLst/>
            <a:gdLst>
              <a:gd name="connsiteX0" fmla="*/ 640080 w 3564638"/>
              <a:gd name="connsiteY0" fmla="*/ 0 h 4569668"/>
              <a:gd name="connsiteX1" fmla="*/ 3564638 w 3564638"/>
              <a:gd name="connsiteY1" fmla="*/ 2924558 h 4569668"/>
              <a:gd name="connsiteX2" fmla="*/ 3065170 w 3564638"/>
              <a:gd name="connsiteY2" fmla="*/ 4559707 h 4569668"/>
              <a:gd name="connsiteX3" fmla="*/ 3057720 w 3564638"/>
              <a:gd name="connsiteY3" fmla="*/ 4569668 h 4569668"/>
              <a:gd name="connsiteX4" fmla="*/ 0 w 3564638"/>
              <a:gd name="connsiteY4" fmla="*/ 4569668 h 4569668"/>
              <a:gd name="connsiteX5" fmla="*/ 0 w 3564638"/>
              <a:gd name="connsiteY5" fmla="*/ 72448 h 4569668"/>
              <a:gd name="connsiteX6" fmla="*/ 50679 w 3564638"/>
              <a:gd name="connsiteY6" fmla="*/ 59417 h 4569668"/>
              <a:gd name="connsiteX7" fmla="*/ 640080 w 3564638"/>
              <a:gd name="connsiteY7" fmla="*/ 0 h 4569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64638" h="4569668">
                <a:moveTo>
                  <a:pt x="640080" y="0"/>
                </a:moveTo>
                <a:cubicBezTo>
                  <a:pt x="2255269" y="0"/>
                  <a:pt x="3564638" y="1309369"/>
                  <a:pt x="3564638" y="2924558"/>
                </a:cubicBezTo>
                <a:cubicBezTo>
                  <a:pt x="3564638" y="3530254"/>
                  <a:pt x="3380508" y="4092944"/>
                  <a:pt x="3065170" y="4559707"/>
                </a:cubicBezTo>
                <a:lnTo>
                  <a:pt x="3057720" y="4569668"/>
                </a:lnTo>
                <a:lnTo>
                  <a:pt x="0" y="4569668"/>
                </a:lnTo>
                <a:lnTo>
                  <a:pt x="0" y="72448"/>
                </a:lnTo>
                <a:lnTo>
                  <a:pt x="50679" y="59417"/>
                </a:lnTo>
                <a:cubicBezTo>
                  <a:pt x="241061" y="20459"/>
                  <a:pt x="438181" y="0"/>
                  <a:pt x="640080" y="0"/>
                </a:cubicBezTo>
                <a:close/>
              </a:path>
            </a:pathLst>
          </a:custGeom>
        </p:spPr>
      </p:pic>
      <p:sp>
        <p:nvSpPr>
          <p:cNvPr id="27" name="Oval 26">
            <a:extLst>
              <a:ext uri="{FF2B5EF4-FFF2-40B4-BE49-F238E27FC236}">
                <a16:creationId xmlns:a16="http://schemas.microsoft.com/office/drawing/2014/main" id="{78418A25-6EAC-4140-BFE6-284E1925B5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60967" y="561316"/>
            <a:ext cx="3182112" cy="3182112"/>
          </a:xfrm>
          <a:prstGeom prst="ellipse">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4B34D2D4-7B3D-47ED-BC8E-A15CC341F2DA}"/>
              </a:ext>
            </a:extLst>
          </p:cNvPr>
          <p:cNvPicPr>
            <a:picLocks noChangeAspect="1"/>
          </p:cNvPicPr>
          <p:nvPr/>
        </p:nvPicPr>
        <p:blipFill rotWithShape="1">
          <a:blip r:embed="rId4"/>
          <a:srcRect t="1171" r="2" b="831"/>
          <a:stretch/>
        </p:blipFill>
        <p:spPr>
          <a:xfrm>
            <a:off x="5207366" y="421172"/>
            <a:ext cx="3545202" cy="3545202"/>
          </a:xfrm>
          <a:custGeom>
            <a:avLst/>
            <a:gdLst>
              <a:gd name="connsiteX0" fmla="*/ 1426464 w 2852928"/>
              <a:gd name="connsiteY0" fmla="*/ 0 h 2852928"/>
              <a:gd name="connsiteX1" fmla="*/ 2852928 w 2852928"/>
              <a:gd name="connsiteY1" fmla="*/ 1426464 h 2852928"/>
              <a:gd name="connsiteX2" fmla="*/ 1426464 w 2852928"/>
              <a:gd name="connsiteY2" fmla="*/ 2852928 h 2852928"/>
              <a:gd name="connsiteX3" fmla="*/ 0 w 2852928"/>
              <a:gd name="connsiteY3" fmla="*/ 1426464 h 2852928"/>
              <a:gd name="connsiteX4" fmla="*/ 1426464 w 2852928"/>
              <a:gd name="connsiteY4" fmla="*/ 0 h 28529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2928" h="2852928">
                <a:moveTo>
                  <a:pt x="1426464" y="0"/>
                </a:moveTo>
                <a:cubicBezTo>
                  <a:pt x="2214278" y="0"/>
                  <a:pt x="2852928" y="638650"/>
                  <a:pt x="2852928" y="1426464"/>
                </a:cubicBezTo>
                <a:cubicBezTo>
                  <a:pt x="2852928" y="2214278"/>
                  <a:pt x="2214278" y="2852928"/>
                  <a:pt x="1426464" y="2852928"/>
                </a:cubicBezTo>
                <a:cubicBezTo>
                  <a:pt x="638650" y="2852928"/>
                  <a:pt x="0" y="2214278"/>
                  <a:pt x="0" y="1426464"/>
                </a:cubicBezTo>
                <a:cubicBezTo>
                  <a:pt x="0" y="638650"/>
                  <a:pt x="638650" y="0"/>
                  <a:pt x="1426464" y="0"/>
                </a:cubicBezTo>
                <a:close/>
              </a:path>
            </a:pathLst>
          </a:custGeom>
        </p:spPr>
      </p:pic>
      <p:sp>
        <p:nvSpPr>
          <p:cNvPr id="29" name="Freeform: Shape 28">
            <a:extLst>
              <a:ext uri="{FF2B5EF4-FFF2-40B4-BE49-F238E27FC236}">
                <a16:creationId xmlns:a16="http://schemas.microsoft.com/office/drawing/2014/main" id="{6B9D64DB-4D5C-4A91-B45F-F301E3174F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52568" y="-4332"/>
            <a:ext cx="3439432" cy="3550083"/>
          </a:xfrm>
          <a:custGeom>
            <a:avLst/>
            <a:gdLst>
              <a:gd name="connsiteX0" fmla="*/ 115336 w 3439432"/>
              <a:gd name="connsiteY0" fmla="*/ 0 h 3550083"/>
              <a:gd name="connsiteX1" fmla="*/ 3439432 w 3439432"/>
              <a:gd name="connsiteY1" fmla="*/ 0 h 3550083"/>
              <a:gd name="connsiteX2" fmla="*/ 3439432 w 3439432"/>
              <a:gd name="connsiteY2" fmla="*/ 3462762 h 3550083"/>
              <a:gd name="connsiteX3" fmla="*/ 3318024 w 3439432"/>
              <a:gd name="connsiteY3" fmla="*/ 3493980 h 3550083"/>
              <a:gd name="connsiteX4" fmla="*/ 2761488 w 3439432"/>
              <a:gd name="connsiteY4" fmla="*/ 3550083 h 3550083"/>
              <a:gd name="connsiteX5" fmla="*/ 0 w 3439432"/>
              <a:gd name="connsiteY5" fmla="*/ 788595 h 3550083"/>
              <a:gd name="connsiteX6" fmla="*/ 70713 w 3439432"/>
              <a:gd name="connsiteY6" fmla="*/ 164949 h 3550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39432" h="3550083">
                <a:moveTo>
                  <a:pt x="115336" y="0"/>
                </a:moveTo>
                <a:lnTo>
                  <a:pt x="3439432" y="0"/>
                </a:lnTo>
                <a:lnTo>
                  <a:pt x="3439432" y="3462762"/>
                </a:lnTo>
                <a:lnTo>
                  <a:pt x="3318024" y="3493980"/>
                </a:lnTo>
                <a:cubicBezTo>
                  <a:pt x="3138258" y="3530765"/>
                  <a:pt x="2952129" y="3550083"/>
                  <a:pt x="2761488" y="3550083"/>
                </a:cubicBezTo>
                <a:cubicBezTo>
                  <a:pt x="1236360" y="3550083"/>
                  <a:pt x="0" y="2313723"/>
                  <a:pt x="0" y="788595"/>
                </a:cubicBezTo>
                <a:cubicBezTo>
                  <a:pt x="0" y="574124"/>
                  <a:pt x="24450" y="365364"/>
                  <a:pt x="70713" y="164949"/>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02C9529C-3FA4-46F7-B46F-141722898956}"/>
              </a:ext>
            </a:extLst>
          </p:cNvPr>
          <p:cNvPicPr>
            <a:picLocks noChangeAspect="1"/>
          </p:cNvPicPr>
          <p:nvPr/>
        </p:nvPicPr>
        <p:blipFill rotWithShape="1">
          <a:blip r:embed="rId5"/>
          <a:srcRect l="9224" r="18231" b="3"/>
          <a:stretch/>
        </p:blipFill>
        <p:spPr>
          <a:xfrm>
            <a:off x="8918761" y="-4331"/>
            <a:ext cx="3273238" cy="3383891"/>
          </a:xfrm>
          <a:custGeom>
            <a:avLst/>
            <a:gdLst>
              <a:gd name="connsiteX0" fmla="*/ 122841 w 3273238"/>
              <a:gd name="connsiteY0" fmla="*/ 0 h 3383891"/>
              <a:gd name="connsiteX1" fmla="*/ 3273238 w 3273238"/>
              <a:gd name="connsiteY1" fmla="*/ 0 h 3383891"/>
              <a:gd name="connsiteX2" fmla="*/ 3273238 w 3273238"/>
              <a:gd name="connsiteY2" fmla="*/ 3291335 h 3383891"/>
              <a:gd name="connsiteX3" fmla="*/ 3118338 w 3273238"/>
              <a:gd name="connsiteY3" fmla="*/ 3331164 h 3383891"/>
              <a:gd name="connsiteX4" fmla="*/ 2595295 w 3273238"/>
              <a:gd name="connsiteY4" fmla="*/ 3383891 h 3383891"/>
              <a:gd name="connsiteX5" fmla="*/ 0 w 3273238"/>
              <a:gd name="connsiteY5" fmla="*/ 788596 h 3383891"/>
              <a:gd name="connsiteX6" fmla="*/ 116679 w 3273238"/>
              <a:gd name="connsiteY6" fmla="*/ 16835 h 3383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73238" h="3383891">
                <a:moveTo>
                  <a:pt x="122841" y="0"/>
                </a:moveTo>
                <a:lnTo>
                  <a:pt x="3273238" y="0"/>
                </a:lnTo>
                <a:lnTo>
                  <a:pt x="3273238" y="3291335"/>
                </a:lnTo>
                <a:lnTo>
                  <a:pt x="3118338" y="3331164"/>
                </a:lnTo>
                <a:cubicBezTo>
                  <a:pt x="2949390" y="3365736"/>
                  <a:pt x="2774463" y="3383891"/>
                  <a:pt x="2595295" y="3383891"/>
                </a:cubicBezTo>
                <a:cubicBezTo>
                  <a:pt x="1161953" y="3383891"/>
                  <a:pt x="0" y="2221938"/>
                  <a:pt x="0" y="788596"/>
                </a:cubicBezTo>
                <a:cubicBezTo>
                  <a:pt x="0" y="519845"/>
                  <a:pt x="40850" y="260634"/>
                  <a:pt x="116679" y="16835"/>
                </a:cubicBezTo>
                <a:close/>
              </a:path>
            </a:pathLst>
          </a:custGeom>
        </p:spPr>
      </p:pic>
      <p:sp>
        <p:nvSpPr>
          <p:cNvPr id="31" name="Freeform: Shape 30">
            <a:extLst>
              <a:ext uri="{FF2B5EF4-FFF2-40B4-BE49-F238E27FC236}">
                <a16:creationId xmlns:a16="http://schemas.microsoft.com/office/drawing/2014/main" id="{CB14CE1B-4BC5-4EF2-BE3D-05E4F580B3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99331" y="3907418"/>
            <a:ext cx="2992669" cy="2950582"/>
          </a:xfrm>
          <a:custGeom>
            <a:avLst/>
            <a:gdLst>
              <a:gd name="connsiteX0" fmla="*/ 2052140 w 2992669"/>
              <a:gd name="connsiteY0" fmla="*/ 0 h 2950582"/>
              <a:gd name="connsiteX1" fmla="*/ 2850926 w 2992669"/>
              <a:gd name="connsiteY1" fmla="*/ 161267 h 2950582"/>
              <a:gd name="connsiteX2" fmla="*/ 2992669 w 2992669"/>
              <a:gd name="connsiteY2" fmla="*/ 229549 h 2950582"/>
              <a:gd name="connsiteX3" fmla="*/ 2992669 w 2992669"/>
              <a:gd name="connsiteY3" fmla="*/ 2950582 h 2950582"/>
              <a:gd name="connsiteX4" fmla="*/ 209274 w 2992669"/>
              <a:gd name="connsiteY4" fmla="*/ 2950582 h 2950582"/>
              <a:gd name="connsiteX5" fmla="*/ 161267 w 2992669"/>
              <a:gd name="connsiteY5" fmla="*/ 2850926 h 2950582"/>
              <a:gd name="connsiteX6" fmla="*/ 0 w 2992669"/>
              <a:gd name="connsiteY6" fmla="*/ 2052140 h 2950582"/>
              <a:gd name="connsiteX7" fmla="*/ 2052140 w 2992669"/>
              <a:gd name="connsiteY7" fmla="*/ 0 h 2950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92669" h="2950582">
                <a:moveTo>
                  <a:pt x="2052140" y="0"/>
                </a:moveTo>
                <a:cubicBezTo>
                  <a:pt x="2335482" y="0"/>
                  <a:pt x="2605411" y="57424"/>
                  <a:pt x="2850926" y="161267"/>
                </a:cubicBezTo>
                <a:lnTo>
                  <a:pt x="2992669" y="229549"/>
                </a:lnTo>
                <a:lnTo>
                  <a:pt x="2992669" y="2950582"/>
                </a:lnTo>
                <a:lnTo>
                  <a:pt x="209274" y="2950582"/>
                </a:lnTo>
                <a:lnTo>
                  <a:pt x="161267" y="2850926"/>
                </a:lnTo>
                <a:cubicBezTo>
                  <a:pt x="57423" y="2605411"/>
                  <a:pt x="0" y="2335482"/>
                  <a:pt x="0" y="2052140"/>
                </a:cubicBezTo>
                <a:cubicBezTo>
                  <a:pt x="0" y="918774"/>
                  <a:pt x="918774" y="0"/>
                  <a:pt x="2052140"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Content Placeholder 3">
            <a:extLst>
              <a:ext uri="{FF2B5EF4-FFF2-40B4-BE49-F238E27FC236}">
                <a16:creationId xmlns:a16="http://schemas.microsoft.com/office/drawing/2014/main" id="{3281F6BC-CD18-47B5-A10F-12CD25DBCB19}"/>
              </a:ext>
            </a:extLst>
          </p:cNvPr>
          <p:cNvPicPr>
            <a:picLocks noChangeAspect="1"/>
          </p:cNvPicPr>
          <p:nvPr/>
        </p:nvPicPr>
        <p:blipFill rotWithShape="1">
          <a:blip r:embed="rId6"/>
          <a:srcRect l="1059" r="22809" b="1"/>
          <a:stretch/>
        </p:blipFill>
        <p:spPr>
          <a:xfrm>
            <a:off x="9363236" y="4071322"/>
            <a:ext cx="2828765" cy="2786678"/>
          </a:xfrm>
          <a:custGeom>
            <a:avLst/>
            <a:gdLst>
              <a:gd name="connsiteX0" fmla="*/ 1888236 w 2828765"/>
              <a:gd name="connsiteY0" fmla="*/ 0 h 2786678"/>
              <a:gd name="connsiteX1" fmla="*/ 2788281 w 2828765"/>
              <a:gd name="connsiteY1" fmla="*/ 227900 h 2786678"/>
              <a:gd name="connsiteX2" fmla="*/ 2828765 w 2828765"/>
              <a:gd name="connsiteY2" fmla="*/ 252495 h 2786678"/>
              <a:gd name="connsiteX3" fmla="*/ 2828765 w 2828765"/>
              <a:gd name="connsiteY3" fmla="*/ 2786678 h 2786678"/>
              <a:gd name="connsiteX4" fmla="*/ 227128 w 2828765"/>
              <a:gd name="connsiteY4" fmla="*/ 2786678 h 2786678"/>
              <a:gd name="connsiteX5" fmla="*/ 148387 w 2828765"/>
              <a:gd name="connsiteY5" fmla="*/ 2623223 h 2786678"/>
              <a:gd name="connsiteX6" fmla="*/ 0 w 2828765"/>
              <a:gd name="connsiteY6" fmla="*/ 1888236 h 2786678"/>
              <a:gd name="connsiteX7" fmla="*/ 1888236 w 2828765"/>
              <a:gd name="connsiteY7" fmla="*/ 0 h 2786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28765" h="2786678">
                <a:moveTo>
                  <a:pt x="1888236" y="0"/>
                </a:moveTo>
                <a:cubicBezTo>
                  <a:pt x="2214125" y="0"/>
                  <a:pt x="2520731" y="82558"/>
                  <a:pt x="2788281" y="227900"/>
                </a:cubicBezTo>
                <a:lnTo>
                  <a:pt x="2828765" y="252495"/>
                </a:lnTo>
                <a:lnTo>
                  <a:pt x="2828765" y="2786678"/>
                </a:lnTo>
                <a:lnTo>
                  <a:pt x="227128" y="2786678"/>
                </a:lnTo>
                <a:lnTo>
                  <a:pt x="148387" y="2623223"/>
                </a:lnTo>
                <a:cubicBezTo>
                  <a:pt x="52837" y="2397318"/>
                  <a:pt x="0" y="2148947"/>
                  <a:pt x="0" y="1888236"/>
                </a:cubicBezTo>
                <a:cubicBezTo>
                  <a:pt x="0" y="845392"/>
                  <a:pt x="845392" y="0"/>
                  <a:pt x="1888236" y="0"/>
                </a:cubicBezTo>
                <a:close/>
              </a:path>
            </a:pathLst>
          </a:custGeom>
        </p:spPr>
      </p:pic>
    </p:spTree>
    <p:extLst>
      <p:ext uri="{BB962C8B-B14F-4D97-AF65-F5344CB8AC3E}">
        <p14:creationId xmlns:p14="http://schemas.microsoft.com/office/powerpoint/2010/main" val="1222870581"/>
      </p:ext>
    </p:extLst>
  </p:cSld>
  <p:clrMapOvr>
    <a:overrideClrMapping bg1="dk1" tx1="lt1" bg2="dk2" tx2="lt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3281F6BC-CD18-47B5-A10F-12CD25DBCB19}"/>
              </a:ext>
            </a:extLst>
          </p:cNvPr>
          <p:cNvPicPr>
            <a:picLocks noGrp="1" noChangeAspect="1"/>
          </p:cNvPicPr>
          <p:nvPr>
            <p:ph idx="1"/>
          </p:nvPr>
        </p:nvPicPr>
        <p:blipFill>
          <a:blip r:embed="rId2"/>
          <a:stretch>
            <a:fillRect/>
          </a:stretch>
        </p:blipFill>
        <p:spPr>
          <a:xfrm>
            <a:off x="-581025" y="0"/>
            <a:ext cx="6524625" cy="6590058"/>
          </a:xfrm>
          <a:prstGeom prst="rect">
            <a:avLst/>
          </a:prstGeom>
        </p:spPr>
      </p:pic>
      <p:pic>
        <p:nvPicPr>
          <p:cNvPr id="5" name="Picture 4">
            <a:extLst>
              <a:ext uri="{FF2B5EF4-FFF2-40B4-BE49-F238E27FC236}">
                <a16:creationId xmlns:a16="http://schemas.microsoft.com/office/drawing/2014/main" id="{02C9529C-3FA4-46F7-B46F-141722898956}"/>
              </a:ext>
            </a:extLst>
          </p:cNvPr>
          <p:cNvPicPr>
            <a:picLocks noChangeAspect="1"/>
          </p:cNvPicPr>
          <p:nvPr/>
        </p:nvPicPr>
        <p:blipFill>
          <a:blip r:embed="rId3"/>
          <a:stretch>
            <a:fillRect/>
          </a:stretch>
        </p:blipFill>
        <p:spPr>
          <a:xfrm>
            <a:off x="5943600" y="-154693"/>
            <a:ext cx="6471936" cy="7167385"/>
          </a:xfrm>
          <a:prstGeom prst="rect">
            <a:avLst/>
          </a:prstGeom>
        </p:spPr>
      </p:pic>
    </p:spTree>
    <p:extLst>
      <p:ext uri="{BB962C8B-B14F-4D97-AF65-F5344CB8AC3E}">
        <p14:creationId xmlns:p14="http://schemas.microsoft.com/office/powerpoint/2010/main" val="8007668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E0095A-B8A7-4896-98FA-D8D236ED7A2C}"/>
              </a:ext>
            </a:extLst>
          </p:cNvPr>
          <p:cNvSpPr>
            <a:spLocks noGrp="1"/>
          </p:cNvSpPr>
          <p:nvPr>
            <p:ph type="title"/>
          </p:nvPr>
        </p:nvSpPr>
        <p:spPr>
          <a:xfrm>
            <a:off x="210153" y="2439661"/>
            <a:ext cx="3933222" cy="1325563"/>
          </a:xfrm>
        </p:spPr>
        <p:txBody>
          <a:bodyPr>
            <a:normAutofit fontScale="90000"/>
          </a:bodyPr>
          <a:lstStyle/>
          <a:p>
            <a:pPr algn="ctr"/>
            <a:r>
              <a:rPr lang="en-US" b="1" dirty="0"/>
              <a:t>Application of Structured Metadata Schema </a:t>
            </a:r>
            <a:br>
              <a:rPr lang="en-US" b="1" dirty="0"/>
            </a:br>
            <a:r>
              <a:rPr lang="en-US" b="1" dirty="0"/>
              <a:t>for Search Engine Optimization</a:t>
            </a:r>
            <a:br>
              <a:rPr lang="en-US" b="1" dirty="0"/>
            </a:br>
            <a:r>
              <a:rPr lang="en-US" sz="3600" b="1" dirty="0"/>
              <a:t>Opens Accessibility and Multiple Points of Access</a:t>
            </a:r>
          </a:p>
        </p:txBody>
      </p:sp>
      <p:pic>
        <p:nvPicPr>
          <p:cNvPr id="7" name="Picture 6">
            <a:extLst>
              <a:ext uri="{FF2B5EF4-FFF2-40B4-BE49-F238E27FC236}">
                <a16:creationId xmlns:a16="http://schemas.microsoft.com/office/drawing/2014/main" id="{1314D230-6B55-48C7-9DFA-ECC90B9301D3}"/>
              </a:ext>
            </a:extLst>
          </p:cNvPr>
          <p:cNvPicPr>
            <a:picLocks noChangeAspect="1"/>
          </p:cNvPicPr>
          <p:nvPr/>
        </p:nvPicPr>
        <p:blipFill>
          <a:blip r:embed="rId2"/>
          <a:stretch>
            <a:fillRect/>
          </a:stretch>
        </p:blipFill>
        <p:spPr>
          <a:xfrm>
            <a:off x="4694629" y="37730"/>
            <a:ext cx="6687746" cy="6820270"/>
          </a:xfrm>
          <a:prstGeom prst="rect">
            <a:avLst/>
          </a:prstGeom>
        </p:spPr>
      </p:pic>
    </p:spTree>
    <p:extLst>
      <p:ext uri="{BB962C8B-B14F-4D97-AF65-F5344CB8AC3E}">
        <p14:creationId xmlns:p14="http://schemas.microsoft.com/office/powerpoint/2010/main" val="16051269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6753252F-4873-4F63-801D-CC719279A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047C8CCB-F95D-4249-92DD-651249D35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2"/>
          <p:cNvSpPr>
            <a:spLocks noGrp="1" noChangeArrowheads="1"/>
          </p:cNvSpPr>
          <p:nvPr>
            <p:ph type="title"/>
          </p:nvPr>
        </p:nvSpPr>
        <p:spPr>
          <a:xfrm>
            <a:off x="637380" y="562086"/>
            <a:ext cx="2752354" cy="2709275"/>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defRPr sz="1800" b="0" i="0" u="none" strike="noStrike" kern="1200" baseline="0">
                <a:solidFill>
                  <a:srgbClr val="000000"/>
                </a:solidFill>
                <a:latin typeface="Calibri"/>
                <a:ea typeface="Calibri"/>
                <a:cs typeface="Calibri"/>
              </a:defRPr>
            </a:pPr>
            <a:r>
              <a:rPr lang="en-US" sz="1600" b="1" kern="1200" dirty="0">
                <a:solidFill>
                  <a:srgbClr val="FFFFFF"/>
                </a:solidFill>
                <a:latin typeface="+mj-lt"/>
                <a:ea typeface="+mj-ea"/>
                <a:cs typeface="+mj-cs"/>
              </a:rPr>
              <a:t>Percent Increase in Article Citations by Discipline</a:t>
            </a:r>
            <a:br>
              <a:rPr lang="en-US" sz="1600" b="1" kern="1200" dirty="0">
                <a:solidFill>
                  <a:srgbClr val="FFFFFF"/>
                </a:solidFill>
                <a:latin typeface="+mj-lt"/>
                <a:ea typeface="+mj-ea"/>
                <a:cs typeface="+mj-cs"/>
              </a:rPr>
            </a:br>
            <a:r>
              <a:rPr lang="en-US" sz="1600" b="1" kern="1200" dirty="0">
                <a:solidFill>
                  <a:srgbClr val="FFFFFF"/>
                </a:solidFill>
                <a:latin typeface="+mj-lt"/>
                <a:ea typeface="+mj-ea"/>
                <a:cs typeface="+mj-cs"/>
              </a:rPr>
              <a:t>with Open Access Online Availability</a:t>
            </a:r>
            <a:br>
              <a:rPr lang="en-US" sz="1600" b="1" kern="1200" dirty="0">
                <a:solidFill>
                  <a:srgbClr val="FFFFFF"/>
                </a:solidFill>
                <a:latin typeface="+mj-lt"/>
                <a:ea typeface="+mj-ea"/>
                <a:cs typeface="+mj-cs"/>
              </a:rPr>
            </a:br>
            <a:r>
              <a:rPr lang="en-US" sz="1600" b="1" kern="1200" dirty="0">
                <a:solidFill>
                  <a:srgbClr val="FFFFFF"/>
                </a:solidFill>
                <a:latin typeface="+mj-lt"/>
                <a:ea typeface="+mj-ea"/>
                <a:cs typeface="+mj-cs"/>
              </a:rPr>
              <a:t>(Immediately Available Through Google)</a:t>
            </a:r>
          </a:p>
        </p:txBody>
      </p:sp>
      <p:sp>
        <p:nvSpPr>
          <p:cNvPr id="11" name="Text Box 4"/>
          <p:cNvSpPr txBox="1">
            <a:spLocks noChangeArrowheads="1"/>
          </p:cNvSpPr>
          <p:nvPr/>
        </p:nvSpPr>
        <p:spPr bwMode="auto">
          <a:xfrm>
            <a:off x="4592638" y="5486400"/>
            <a:ext cx="5099050" cy="630942"/>
          </a:xfrm>
          <a:prstGeom prst="rect">
            <a:avLst/>
          </a:prstGeom>
          <a:noFill/>
          <a:ln w="9525">
            <a:noFill/>
            <a:miter lim="800000"/>
            <a:headEnd/>
            <a:tailEnd/>
          </a:ln>
          <a:effectLst/>
        </p:spPr>
        <p:txBody>
          <a:bodyPr>
            <a:spAutoFit/>
          </a:bodyPr>
          <a:lstStyle/>
          <a:p>
            <a:pPr algn="r">
              <a:spcAft>
                <a:spcPts val="600"/>
              </a:spcAft>
              <a:defRPr/>
            </a:pPr>
            <a:r>
              <a:rPr lang="en-GB" sz="1400" b="1">
                <a:solidFill>
                  <a:prstClr val="black"/>
                </a:solidFill>
                <a:latin typeface="Calibri"/>
                <a:ea typeface="ＭＳ Ｐゴシック" charset="0"/>
                <a:cs typeface="ＭＳ Ｐゴシック" charset="0"/>
              </a:rPr>
              <a:t>Range = 36%-250%</a:t>
            </a:r>
          </a:p>
          <a:p>
            <a:pPr algn="r">
              <a:spcAft>
                <a:spcPts val="600"/>
              </a:spcAft>
              <a:defRPr/>
            </a:pPr>
            <a:r>
              <a:rPr lang="en-GB" sz="1400">
                <a:solidFill>
                  <a:prstClr val="black"/>
                </a:solidFill>
                <a:latin typeface="Calibri"/>
                <a:ea typeface="ＭＳ Ｐゴシック" charset="0"/>
                <a:cs typeface="ＭＳ Ｐゴシック" charset="0"/>
              </a:rPr>
              <a:t>(Data: Stevan Harnad and Heather Joseph, 2014</a:t>
            </a:r>
            <a:r>
              <a:rPr lang="en-GB" sz="1600">
                <a:solidFill>
                  <a:prstClr val="black"/>
                </a:solidFill>
                <a:latin typeface="Calibri"/>
                <a:ea typeface="ＭＳ Ｐゴシック" charset="0"/>
                <a:cs typeface="ＭＳ Ｐゴシック" charset="0"/>
              </a:rPr>
              <a:t>)</a:t>
            </a:r>
          </a:p>
        </p:txBody>
      </p:sp>
      <p:graphicFrame>
        <p:nvGraphicFramePr>
          <p:cNvPr id="10" name="Object 2"/>
          <p:cNvGraphicFramePr>
            <a:graphicFrameLocks noChangeAspect="1"/>
          </p:cNvGraphicFramePr>
          <p:nvPr>
            <p:extLst>
              <p:ext uri="{D42A27DB-BD31-4B8C-83A1-F6EECF244321}">
                <p14:modId xmlns:p14="http://schemas.microsoft.com/office/powerpoint/2010/main" val="1034699462"/>
              </p:ext>
            </p:extLst>
          </p:nvPr>
        </p:nvGraphicFramePr>
        <p:xfrm>
          <a:off x="4038600" y="961812"/>
          <a:ext cx="7188199" cy="493098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9314783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0">
            <a:extLst>
              <a:ext uri="{FF2B5EF4-FFF2-40B4-BE49-F238E27FC236}">
                <a16:creationId xmlns:a16="http://schemas.microsoft.com/office/drawing/2014/main" id="{1707FC24-6981-43D9-B525-C7832BA22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11449"/>
            <a:ext cx="4332307" cy="6179552"/>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40E4CB45-25B8-41D5-9ECA-EFF86435FD5A}"/>
              </a:ext>
            </a:extLst>
          </p:cNvPr>
          <p:cNvSpPr txBox="1"/>
          <p:nvPr/>
        </p:nvSpPr>
        <p:spPr>
          <a:xfrm>
            <a:off x="606473" y="731578"/>
            <a:ext cx="4056654" cy="4962524"/>
          </a:xfrm>
          <a:prstGeom prst="rect">
            <a:avLst/>
          </a:prstGeom>
        </p:spPr>
        <p:txBody>
          <a:bodyPr rot="0" spcFirstLastPara="0" vertOverflow="overflow" horzOverflow="overflow" vert="horz" lIns="91440" tIns="45720" rIns="91440" bIns="45720" numCol="1" spcCol="0" rtlCol="0" fromWordArt="0" anchor="ctr" anchorCtr="0" forceAA="0" compatLnSpc="1">
            <a:prstTxWarp prst="textNoShape">
              <a:avLst/>
            </a:prstTxWarp>
            <a:normAutofit/>
          </a:bodyPr>
          <a:lstStyle/>
          <a:p>
            <a:pPr algn="ctr">
              <a:lnSpc>
                <a:spcPct val="90000"/>
              </a:lnSpc>
              <a:spcBef>
                <a:spcPct val="0"/>
              </a:spcBef>
              <a:spcAft>
                <a:spcPts val="600"/>
              </a:spcAft>
            </a:pPr>
            <a:r>
              <a:rPr lang="en-US" sz="4100" b="1" kern="1200" dirty="0">
                <a:solidFill>
                  <a:srgbClr val="FFFFFF"/>
                </a:solidFill>
                <a:latin typeface="+mj-lt"/>
                <a:ea typeface="+mj-ea"/>
                <a:cs typeface="+mj-cs"/>
              </a:rPr>
              <a:t>A Vast Majority of Publishers Allow Digital</a:t>
            </a:r>
            <a:r>
              <a:rPr lang="en-US" sz="4100" b="1" dirty="0">
                <a:solidFill>
                  <a:srgbClr val="FFFFFF"/>
                </a:solidFill>
                <a:latin typeface="+mj-lt"/>
                <a:ea typeface="+mj-ea"/>
                <a:cs typeface="+mj-cs"/>
              </a:rPr>
              <a:t> </a:t>
            </a:r>
            <a:r>
              <a:rPr lang="en-US" sz="4100" b="1" kern="1200" dirty="0">
                <a:solidFill>
                  <a:srgbClr val="FFFFFF"/>
                </a:solidFill>
                <a:latin typeface="+mj-lt"/>
                <a:ea typeface="+mj-ea"/>
                <a:cs typeface="+mj-cs"/>
              </a:rPr>
              <a:t>Archiving </a:t>
            </a:r>
            <a:br>
              <a:rPr lang="en-US" sz="4100" b="1" dirty="0">
                <a:solidFill>
                  <a:srgbClr val="FFFFFF"/>
                </a:solidFill>
                <a:latin typeface="+mj-lt"/>
                <a:ea typeface="+mj-ea"/>
                <a:cs typeface="+mj-cs"/>
              </a:rPr>
            </a:br>
            <a:r>
              <a:rPr lang="en-US" sz="4100" b="1" kern="1200" dirty="0">
                <a:solidFill>
                  <a:srgbClr val="FFFFFF"/>
                </a:solidFill>
                <a:latin typeface="+mj-lt"/>
                <a:ea typeface="+mj-ea"/>
                <a:cs typeface="+mj-cs"/>
              </a:rPr>
              <a:t>in some form.  (82</a:t>
            </a:r>
            <a:r>
              <a:rPr lang="en-US" sz="4100" b="1" dirty="0">
                <a:solidFill>
                  <a:srgbClr val="FFFFFF"/>
                </a:solidFill>
                <a:latin typeface="+mj-lt"/>
                <a:ea typeface="+mj-ea"/>
                <a:cs typeface="+mj-cs"/>
              </a:rPr>
              <a:t>% from 2562 publishers)</a:t>
            </a:r>
            <a:r>
              <a:rPr lang="en-US" sz="4100" b="1" kern="1200" dirty="0">
                <a:solidFill>
                  <a:srgbClr val="FFFFFF"/>
                </a:solidFill>
                <a:latin typeface="+mj-lt"/>
                <a:ea typeface="+mj-ea"/>
                <a:cs typeface="+mj-cs"/>
              </a:rPr>
              <a:t> </a:t>
            </a:r>
            <a:br>
              <a:rPr lang="en-US" sz="4100" b="1" kern="1200" dirty="0">
                <a:latin typeface="+mj-lt"/>
                <a:ea typeface="+mj-ea"/>
                <a:cs typeface="+mj-cs"/>
              </a:rPr>
            </a:br>
            <a:r>
              <a:rPr lang="en-US" sz="1600" b="1" kern="1200" dirty="0">
                <a:solidFill>
                  <a:srgbClr val="FFFFFF"/>
                </a:solidFill>
                <a:latin typeface="+mj-lt"/>
                <a:ea typeface="+mj-ea"/>
                <a:cs typeface="+mj-cs"/>
              </a:rPr>
              <a:t>March 2020 Sherpa/Romeo</a:t>
            </a:r>
            <a:r>
              <a:rPr lang="en-US" sz="1600" b="1" dirty="0">
                <a:solidFill>
                  <a:srgbClr val="FFFFFF"/>
                </a:solidFill>
                <a:latin typeface="+mj-lt"/>
                <a:ea typeface="+mj-ea"/>
                <a:cs typeface="+mj-cs"/>
              </a:rPr>
              <a:t> Copyright Polices &amp; Self Archiving</a:t>
            </a:r>
            <a:endParaRPr lang="en-US" sz="1600" b="1" kern="1200">
              <a:solidFill>
                <a:srgbClr val="FFFFFF"/>
              </a:solidFill>
              <a:latin typeface="+mj-lt"/>
              <a:ea typeface="+mj-ea"/>
              <a:cs typeface="Calibri Light"/>
            </a:endParaRPr>
          </a:p>
        </p:txBody>
      </p:sp>
      <p:pic>
        <p:nvPicPr>
          <p:cNvPr id="2" name="Picture 2" descr="A screenshot of a cell phone&#10;&#10;Description generated with high confidence">
            <a:extLst>
              <a:ext uri="{FF2B5EF4-FFF2-40B4-BE49-F238E27FC236}">
                <a16:creationId xmlns:a16="http://schemas.microsoft.com/office/drawing/2014/main" id="{B4E7CEF1-C66A-4239-9900-5CD252A48161}"/>
              </a:ext>
            </a:extLst>
          </p:cNvPr>
          <p:cNvPicPr>
            <a:picLocks noChangeAspect="1"/>
          </p:cNvPicPr>
          <p:nvPr/>
        </p:nvPicPr>
        <p:blipFill>
          <a:blip r:embed="rId2"/>
          <a:stretch>
            <a:fillRect/>
          </a:stretch>
        </p:blipFill>
        <p:spPr>
          <a:xfrm>
            <a:off x="4937733" y="83113"/>
            <a:ext cx="7304171" cy="6415387"/>
          </a:xfrm>
          <a:prstGeom prst="rect">
            <a:avLst/>
          </a:prstGeom>
        </p:spPr>
      </p:pic>
      <p:sp>
        <p:nvSpPr>
          <p:cNvPr id="4" name="TextBox 1">
            <a:extLst>
              <a:ext uri="{FF2B5EF4-FFF2-40B4-BE49-F238E27FC236}">
                <a16:creationId xmlns:a16="http://schemas.microsoft.com/office/drawing/2014/main" id="{08E89FA2-31B4-4702-AFA4-7BB35D4B170C}"/>
              </a:ext>
            </a:extLst>
          </p:cNvPr>
          <p:cNvSpPr txBox="1"/>
          <p:nvPr/>
        </p:nvSpPr>
        <p:spPr>
          <a:xfrm>
            <a:off x="882251" y="5603093"/>
            <a:ext cx="2996285" cy="646331"/>
          </a:xfrm>
          <a:prstGeom prst="rect">
            <a:avLst/>
          </a:prstGeom>
          <a:noFill/>
        </p:spPr>
        <p:txBody>
          <a:bodyPr wrap="square"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spcAft>
                <a:spcPts val="600"/>
              </a:spcAft>
            </a:pPr>
            <a:r>
              <a:rPr lang="en-US" sz="1200" dirty="0">
                <a:solidFill>
                  <a:schemeClr val="bg1"/>
                </a:solidFill>
                <a:latin typeface="Helvetica"/>
                <a:cs typeface="Helvetica"/>
              </a:rPr>
              <a:t>Source: </a:t>
            </a:r>
            <a:r>
              <a:rPr lang="en-US" sz="1200" err="1">
                <a:solidFill>
                  <a:schemeClr val="bg1"/>
                </a:solidFill>
                <a:latin typeface="Helvetica"/>
                <a:cs typeface="Helvetica"/>
              </a:rPr>
              <a:t>www.sherpa.ac.uk</a:t>
            </a:r>
            <a:r>
              <a:rPr lang="en-US" sz="1200" dirty="0">
                <a:solidFill>
                  <a:schemeClr val="bg1"/>
                </a:solidFill>
                <a:latin typeface="Helvetica"/>
                <a:cs typeface="Helvetica"/>
              </a:rPr>
              <a:t>/</a:t>
            </a:r>
            <a:r>
              <a:rPr lang="en-US" sz="1200" err="1">
                <a:solidFill>
                  <a:schemeClr val="bg1"/>
                </a:solidFill>
                <a:latin typeface="Helvetica"/>
                <a:cs typeface="Helvetica"/>
              </a:rPr>
              <a:t>romeo</a:t>
            </a:r>
            <a:r>
              <a:rPr lang="en-US" sz="1200" dirty="0">
                <a:solidFill>
                  <a:schemeClr val="bg1"/>
                </a:solidFill>
                <a:latin typeface="Helvetica"/>
                <a:cs typeface="Helvetica"/>
              </a:rPr>
              <a:t>/</a:t>
            </a:r>
            <a:r>
              <a:rPr lang="en-US" sz="1200" err="1">
                <a:solidFill>
                  <a:schemeClr val="bg1"/>
                </a:solidFill>
                <a:latin typeface="Helvetica"/>
                <a:cs typeface="Helvetica"/>
              </a:rPr>
              <a:t>statistics.php?la</a:t>
            </a:r>
            <a:r>
              <a:rPr lang="en-US" sz="1200" dirty="0">
                <a:solidFill>
                  <a:schemeClr val="bg1"/>
                </a:solidFill>
                <a:latin typeface="Helvetica"/>
                <a:cs typeface="Helvetica"/>
              </a:rPr>
              <a:t>=</a:t>
            </a:r>
            <a:r>
              <a:rPr lang="en-US" sz="1200" err="1">
                <a:solidFill>
                  <a:schemeClr val="bg1"/>
                </a:solidFill>
                <a:latin typeface="Helvetica"/>
                <a:cs typeface="Helvetica"/>
              </a:rPr>
              <a:t>en&amp;fIDnum</a:t>
            </a:r>
            <a:r>
              <a:rPr lang="en-US" sz="1200" dirty="0">
                <a:solidFill>
                  <a:schemeClr val="bg1"/>
                </a:solidFill>
                <a:latin typeface="Helvetica"/>
                <a:cs typeface="Helvetica"/>
              </a:rPr>
              <a:t>=|&amp;mode=simple</a:t>
            </a:r>
          </a:p>
        </p:txBody>
      </p:sp>
      <p:sp>
        <p:nvSpPr>
          <p:cNvPr id="5" name="TextBox 4">
            <a:extLst>
              <a:ext uri="{FF2B5EF4-FFF2-40B4-BE49-F238E27FC236}">
                <a16:creationId xmlns:a16="http://schemas.microsoft.com/office/drawing/2014/main" id="{4F6B5A9A-BEEB-4DB5-81DF-AD383C479E27}"/>
              </a:ext>
            </a:extLst>
          </p:cNvPr>
          <p:cNvSpPr txBox="1"/>
          <p:nvPr/>
        </p:nvSpPr>
        <p:spPr>
          <a:xfrm>
            <a:off x="13333862" y="5782101"/>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spcAft>
                <a:spcPts val="600"/>
              </a:spcAft>
            </a:pPr>
            <a:r>
              <a:rPr lang="en-US"/>
              <a:t>Clicto adtext</a:t>
            </a:r>
          </a:p>
        </p:txBody>
      </p:sp>
    </p:spTree>
    <p:extLst>
      <p:ext uri="{BB962C8B-B14F-4D97-AF65-F5344CB8AC3E}">
        <p14:creationId xmlns:p14="http://schemas.microsoft.com/office/powerpoint/2010/main" val="23167955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9">
            <a:extLst>
              <a:ext uri="{FF2B5EF4-FFF2-40B4-BE49-F238E27FC236}">
                <a16:creationId xmlns:a16="http://schemas.microsoft.com/office/drawing/2014/main" id="{AB45A142-4255-493C-8284-5D566C121B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21177"/>
            <a:ext cx="4332307" cy="6179552"/>
          </a:xfrm>
          <a:prstGeom prst="rect">
            <a:avLst/>
          </a:prstGeom>
          <a:solidFill>
            <a:srgbClr val="404040">
              <a:alpha val="89804"/>
            </a:srgbClr>
          </a:solidFill>
          <a:ln w="127000" cap="sq" cmpd="thinThick">
            <a:solidFill>
              <a:srgbClr val="595959">
                <a:alpha val="8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BEFEC49-BD9F-4B65-B8D1-8D830DFE1A5F}"/>
              </a:ext>
            </a:extLst>
          </p:cNvPr>
          <p:cNvSpPr>
            <a:spLocks noGrp="1"/>
          </p:cNvSpPr>
          <p:nvPr>
            <p:ph type="title"/>
          </p:nvPr>
        </p:nvSpPr>
        <p:spPr>
          <a:xfrm>
            <a:off x="674237" y="914400"/>
            <a:ext cx="3657600" cy="2887579"/>
          </a:xfrm>
        </p:spPr>
        <p:txBody>
          <a:bodyPr vert="horz" lIns="91440" tIns="45720" rIns="91440" bIns="45720" rtlCol="0" anchor="b">
            <a:normAutofit fontScale="90000"/>
          </a:bodyPr>
          <a:lstStyle/>
          <a:p>
            <a:pPr algn="ctr"/>
            <a:r>
              <a:rPr lang="en-US" sz="3700" dirty="0">
                <a:solidFill>
                  <a:srgbClr val="FFFFFF"/>
                </a:solidFill>
              </a:rPr>
              <a:t> </a:t>
            </a:r>
            <a:r>
              <a:rPr lang="en-US" sz="3700" kern="1200" dirty="0">
                <a:solidFill>
                  <a:srgbClr val="FFFFFF"/>
                </a:solidFill>
                <a:latin typeface="+mj-lt"/>
                <a:ea typeface="+mj-ea"/>
                <a:cs typeface="+mj-cs"/>
              </a:rPr>
              <a:t>Digital Collection Repositories </a:t>
            </a:r>
            <a:r>
              <a:rPr lang="en-US" sz="3700" dirty="0">
                <a:solidFill>
                  <a:srgbClr val="FFFFFF"/>
                </a:solidFill>
              </a:rPr>
              <a:t>Give </a:t>
            </a:r>
            <a:r>
              <a:rPr lang="en-US" sz="3700" kern="1200" dirty="0">
                <a:solidFill>
                  <a:srgbClr val="FFFFFF"/>
                </a:solidFill>
                <a:latin typeface="+mj-lt"/>
                <a:ea typeface="+mj-ea"/>
                <a:cs typeface="+mj-cs"/>
              </a:rPr>
              <a:t>Insight and another window</a:t>
            </a:r>
            <a:r>
              <a:rPr lang="en-US" sz="3700" dirty="0">
                <a:solidFill>
                  <a:srgbClr val="FFFFFF"/>
                </a:solidFill>
              </a:rPr>
              <a:t>/</a:t>
            </a:r>
            <a:r>
              <a:rPr lang="en-US" sz="3700" dirty="0" err="1">
                <a:solidFill>
                  <a:srgbClr val="FFFFFF"/>
                </a:solidFill>
              </a:rPr>
              <a:t>Altmetrics</a:t>
            </a:r>
            <a:r>
              <a:rPr lang="en-US" sz="3700" dirty="0">
                <a:solidFill>
                  <a:srgbClr val="FFFFFF"/>
                </a:solidFill>
              </a:rPr>
              <a:t> </a:t>
            </a:r>
            <a:r>
              <a:rPr lang="en-US" sz="3700" kern="1200" dirty="0">
                <a:solidFill>
                  <a:srgbClr val="FFFFFF"/>
                </a:solidFill>
                <a:latin typeface="+mj-lt"/>
                <a:ea typeface="+mj-ea"/>
                <a:cs typeface="+mj-cs"/>
              </a:rPr>
              <a:t>Faculty/Student Research</a:t>
            </a:r>
            <a:r>
              <a:rPr lang="en-US" sz="3700" dirty="0">
                <a:solidFill>
                  <a:srgbClr val="FFFFFF"/>
                </a:solidFill>
              </a:rPr>
              <a:t>  </a:t>
            </a:r>
            <a:r>
              <a:rPr lang="en-US" sz="3700" kern="1200" dirty="0">
                <a:solidFill>
                  <a:srgbClr val="FFFFFF"/>
                </a:solidFill>
                <a:latin typeface="+mj-lt"/>
                <a:ea typeface="+mj-ea"/>
                <a:cs typeface="+mj-cs"/>
              </a:rPr>
              <a:t> </a:t>
            </a:r>
            <a:r>
              <a:rPr lang="en-US" sz="2700" kern="1200" dirty="0">
                <a:solidFill>
                  <a:srgbClr val="FFFFFF"/>
                </a:solidFill>
                <a:latin typeface="+mj-lt"/>
                <a:ea typeface="+mj-ea"/>
                <a:cs typeface="+mj-cs"/>
              </a:rPr>
              <a:t>(Statistics)</a:t>
            </a:r>
          </a:p>
        </p:txBody>
      </p:sp>
      <p:cxnSp>
        <p:nvCxnSpPr>
          <p:cNvPr id="12" name="Straight Connector 11">
            <a:extLst>
              <a:ext uri="{FF2B5EF4-FFF2-40B4-BE49-F238E27FC236}">
                <a16:creationId xmlns:a16="http://schemas.microsoft.com/office/drawing/2014/main" id="{38FB9660-F42F-4313-BBC4-47C007FE484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1126" y="3910267"/>
            <a:ext cx="258679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pic>
        <p:nvPicPr>
          <p:cNvPr id="5" name="Content Placeholder 4" descr="A screenshot of a cell phone&#10;&#10;Description automatically generated">
            <a:extLst>
              <a:ext uri="{FF2B5EF4-FFF2-40B4-BE49-F238E27FC236}">
                <a16:creationId xmlns:a16="http://schemas.microsoft.com/office/drawing/2014/main" id="{04F6844F-26CD-438C-8344-EC12C1B59A4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772024" y="238125"/>
            <a:ext cx="7419976" cy="6262603"/>
          </a:xfrm>
          <a:prstGeom prst="rect">
            <a:avLst/>
          </a:prstGeom>
        </p:spPr>
      </p:pic>
    </p:spTree>
    <p:extLst>
      <p:ext uri="{BB962C8B-B14F-4D97-AF65-F5344CB8AC3E}">
        <p14:creationId xmlns:p14="http://schemas.microsoft.com/office/powerpoint/2010/main" val="20977122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823AC064-BC96-4F32-8AE1-B2FD387548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96882" y="280374"/>
            <a:ext cx="11438793" cy="1844256"/>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F21A2D5-44B4-4BD2-A4DB-47D26895802D}"/>
              </a:ext>
            </a:extLst>
          </p:cNvPr>
          <p:cNvSpPr>
            <a:spLocks noGrp="1"/>
          </p:cNvSpPr>
          <p:nvPr>
            <p:ph type="title"/>
          </p:nvPr>
        </p:nvSpPr>
        <p:spPr>
          <a:xfrm>
            <a:off x="546351" y="433545"/>
            <a:ext cx="11139854" cy="930447"/>
          </a:xfrm>
        </p:spPr>
        <p:txBody>
          <a:bodyPr vert="horz" lIns="91440" tIns="45720" rIns="91440" bIns="45720" rtlCol="0" anchor="b">
            <a:normAutofit/>
          </a:bodyPr>
          <a:lstStyle/>
          <a:p>
            <a:pPr algn="ctr"/>
            <a:r>
              <a:rPr lang="en-US" sz="5400" dirty="0">
                <a:solidFill>
                  <a:srgbClr val="FFFFFF"/>
                </a:solidFill>
              </a:rPr>
              <a:t> Research Data Repository</a:t>
            </a:r>
          </a:p>
        </p:txBody>
      </p:sp>
      <p:cxnSp>
        <p:nvCxnSpPr>
          <p:cNvPr id="26" name="Straight Connector 25">
            <a:extLst>
              <a:ext uri="{FF2B5EF4-FFF2-40B4-BE49-F238E27FC236}">
                <a16:creationId xmlns:a16="http://schemas.microsoft.com/office/drawing/2014/main" id="{7E7C77BC-7138-40B1-A15B-20F57A49462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30078" y="1522292"/>
            <a:ext cx="777240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pic>
        <p:nvPicPr>
          <p:cNvPr id="6" name="Content Placeholder 5">
            <a:extLst>
              <a:ext uri="{FF2B5EF4-FFF2-40B4-BE49-F238E27FC236}">
                <a16:creationId xmlns:a16="http://schemas.microsoft.com/office/drawing/2014/main" id="{6B52241E-3729-4155-A3BE-0FF1E5F6433F}"/>
              </a:ext>
            </a:extLst>
          </p:cNvPr>
          <p:cNvPicPr>
            <a:picLocks noGrp="1" noChangeAspect="1"/>
          </p:cNvPicPr>
          <p:nvPr>
            <p:ph idx="1"/>
          </p:nvPr>
        </p:nvPicPr>
        <p:blipFill>
          <a:blip r:embed="rId2"/>
          <a:stretch>
            <a:fillRect/>
          </a:stretch>
        </p:blipFill>
        <p:spPr>
          <a:xfrm>
            <a:off x="1150653" y="2426818"/>
            <a:ext cx="3817744" cy="3997637"/>
          </a:xfrm>
          <a:prstGeom prst="rect">
            <a:avLst/>
          </a:prstGeom>
        </p:spPr>
      </p:pic>
      <p:cxnSp>
        <p:nvCxnSpPr>
          <p:cNvPr id="28" name="Straight Connector 27">
            <a:extLst>
              <a:ext uri="{FF2B5EF4-FFF2-40B4-BE49-F238E27FC236}">
                <a16:creationId xmlns:a16="http://schemas.microsoft.com/office/drawing/2014/main" id="{DB146403-F3D6-484B-B2ED-97F9565D037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116278" y="2596836"/>
            <a:ext cx="0" cy="3657600"/>
          </a:xfrm>
          <a:prstGeom prst="line">
            <a:avLst/>
          </a:prstGeom>
          <a:ln w="101600" cmpd="dbl">
            <a:solidFill>
              <a:srgbClr val="595959"/>
            </a:solidFill>
          </a:ln>
        </p:spPr>
        <p:style>
          <a:lnRef idx="1">
            <a:schemeClr val="accent1"/>
          </a:lnRef>
          <a:fillRef idx="0">
            <a:schemeClr val="accent1"/>
          </a:fillRef>
          <a:effectRef idx="0">
            <a:schemeClr val="accent1"/>
          </a:effectRef>
          <a:fontRef idx="minor">
            <a:schemeClr val="tx1"/>
          </a:fontRef>
        </p:style>
      </p:cxnSp>
      <p:pic>
        <p:nvPicPr>
          <p:cNvPr id="9" name="Picture 8" descr="A close up of a map&#10;&#10;Description automatically generated">
            <a:extLst>
              <a:ext uri="{FF2B5EF4-FFF2-40B4-BE49-F238E27FC236}">
                <a16:creationId xmlns:a16="http://schemas.microsoft.com/office/drawing/2014/main" id="{702361F7-2BF4-40B7-A454-5B9ABECE06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57563" y="2492132"/>
            <a:ext cx="4405109" cy="3997637"/>
          </a:xfrm>
          <a:prstGeom prst="rect">
            <a:avLst/>
          </a:prstGeom>
        </p:spPr>
      </p:pic>
      <p:sp>
        <p:nvSpPr>
          <p:cNvPr id="4" name="Oval 3">
            <a:extLst>
              <a:ext uri="{FF2B5EF4-FFF2-40B4-BE49-F238E27FC236}">
                <a16:creationId xmlns:a16="http://schemas.microsoft.com/office/drawing/2014/main" id="{4CE59F5B-4B08-4495-95E8-0AD45180404A}"/>
              </a:ext>
            </a:extLst>
          </p:cNvPr>
          <p:cNvSpPr/>
          <p:nvPr/>
        </p:nvSpPr>
        <p:spPr>
          <a:xfrm>
            <a:off x="10341429" y="4267200"/>
            <a:ext cx="1295399" cy="105591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9A9F3E44-9D43-49FF-BFC1-B2477AB7B39F}"/>
              </a:ext>
            </a:extLst>
          </p:cNvPr>
          <p:cNvSpPr/>
          <p:nvPr/>
        </p:nvSpPr>
        <p:spPr>
          <a:xfrm>
            <a:off x="6836227" y="4343400"/>
            <a:ext cx="1328057" cy="9144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2D696AAE-C6B0-4FCF-87EC-2C747ECC618F}"/>
              </a:ext>
            </a:extLst>
          </p:cNvPr>
          <p:cNvSpPr/>
          <p:nvPr/>
        </p:nvSpPr>
        <p:spPr>
          <a:xfrm>
            <a:off x="9884227" y="2601685"/>
            <a:ext cx="1643743" cy="105591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60228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64827" y="9938"/>
            <a:ext cx="8062347" cy="914400"/>
          </a:xfrm>
        </p:spPr>
        <p:txBody>
          <a:bodyPr>
            <a:normAutofit/>
          </a:bodyPr>
          <a:lstStyle/>
          <a:p>
            <a:r>
              <a:rPr lang="en-US" dirty="0"/>
              <a:t>Data Citation  and Metadata</a:t>
            </a:r>
          </a:p>
        </p:txBody>
      </p:sp>
      <p:pic>
        <p:nvPicPr>
          <p:cNvPr id="1026" name="Picture 2" descr="C:\Users\R_U15\Desktop\MetadataDatavers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1" y="904462"/>
            <a:ext cx="8062347" cy="5943600"/>
          </a:xfrm>
          <a:prstGeom prst="rect">
            <a:avLst/>
          </a:prstGeom>
          <a:noFill/>
          <a:extLst>
            <a:ext uri="{909E8E84-426E-40DD-AFC4-6F175D3DCCD1}">
              <a14:hiddenFill xmlns:a14="http://schemas.microsoft.com/office/drawing/2010/main">
                <a:solidFill>
                  <a:srgbClr val="FFFFFF"/>
                </a:solidFill>
              </a14:hiddenFill>
            </a:ext>
          </a:extLst>
        </p:spPr>
      </p:pic>
      <p:sp>
        <p:nvSpPr>
          <p:cNvPr id="3" name="Oval 2"/>
          <p:cNvSpPr/>
          <p:nvPr/>
        </p:nvSpPr>
        <p:spPr>
          <a:xfrm>
            <a:off x="2004391" y="2667000"/>
            <a:ext cx="1447800" cy="533400"/>
          </a:xfrm>
          <a:prstGeom prst="ellipse">
            <a:avLst/>
          </a:prstGeom>
          <a:solidFill>
            <a:schemeClr val="accent1">
              <a:alpha val="1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Oval 3"/>
          <p:cNvSpPr/>
          <p:nvPr/>
        </p:nvSpPr>
        <p:spPr>
          <a:xfrm>
            <a:off x="2286000" y="6477000"/>
            <a:ext cx="1600200" cy="381000"/>
          </a:xfrm>
          <a:prstGeom prst="ellipse">
            <a:avLst/>
          </a:prstGeom>
          <a:solidFill>
            <a:schemeClr val="accent1">
              <a:alpha val="1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63434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823AC064-BC96-4F32-8AE1-B2FD387548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96882" y="280374"/>
            <a:ext cx="11438793" cy="1844256"/>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C3E0F43-10C5-482B-8DB1-AD8A13B6C9CE}"/>
              </a:ext>
            </a:extLst>
          </p:cNvPr>
          <p:cNvSpPr>
            <a:spLocks noGrp="1"/>
          </p:cNvSpPr>
          <p:nvPr>
            <p:ph type="title"/>
          </p:nvPr>
        </p:nvSpPr>
        <p:spPr>
          <a:xfrm>
            <a:off x="655264" y="1227216"/>
            <a:ext cx="11139854" cy="930447"/>
          </a:xfrm>
        </p:spPr>
        <p:txBody>
          <a:bodyPr vert="horz" lIns="91440" tIns="45720" rIns="91440" bIns="45720" rtlCol="0" anchor="b">
            <a:normAutofit fontScale="90000"/>
          </a:bodyPr>
          <a:lstStyle/>
          <a:p>
            <a:pPr algn="ctr"/>
            <a:br>
              <a:rPr lang="en-US" sz="5400" dirty="0">
                <a:solidFill>
                  <a:srgbClr val="FFFFFF"/>
                </a:solidFill>
              </a:rPr>
            </a:br>
            <a:br>
              <a:rPr lang="en-US" sz="5400" dirty="0">
                <a:solidFill>
                  <a:srgbClr val="FFFFFF"/>
                </a:solidFill>
              </a:rPr>
            </a:br>
            <a:br>
              <a:rPr lang="en-US" sz="4900" dirty="0">
                <a:solidFill>
                  <a:srgbClr val="FFFFFF"/>
                </a:solidFill>
              </a:rPr>
            </a:br>
            <a:r>
              <a:rPr lang="en-US" sz="4900" dirty="0">
                <a:solidFill>
                  <a:srgbClr val="FFFFFF"/>
                </a:solidFill>
              </a:rPr>
              <a:t>The </a:t>
            </a:r>
            <a:r>
              <a:rPr lang="en-US" dirty="0" err="1">
                <a:solidFill>
                  <a:schemeClr val="bg1"/>
                </a:solidFill>
              </a:rPr>
              <a:t>Dataverse</a:t>
            </a:r>
            <a:r>
              <a:rPr lang="en-US" dirty="0">
                <a:solidFill>
                  <a:schemeClr val="bg1"/>
                </a:solidFill>
              </a:rPr>
              <a:t> can be configured as a single Instance or as a </a:t>
            </a:r>
            <a:r>
              <a:rPr lang="en-US" dirty="0" err="1">
                <a:solidFill>
                  <a:schemeClr val="bg1"/>
                </a:solidFill>
              </a:rPr>
              <a:t>Consortial</a:t>
            </a:r>
            <a:r>
              <a:rPr lang="en-US" dirty="0">
                <a:solidFill>
                  <a:schemeClr val="bg1"/>
                </a:solidFill>
              </a:rPr>
              <a:t> Model </a:t>
            </a:r>
            <a:br>
              <a:rPr lang="en-US" dirty="0">
                <a:solidFill>
                  <a:schemeClr val="bg1"/>
                </a:solidFill>
              </a:rPr>
            </a:br>
            <a:endParaRPr lang="en-US" dirty="0">
              <a:solidFill>
                <a:schemeClr val="bg1"/>
              </a:solidFill>
            </a:endParaRPr>
          </a:p>
        </p:txBody>
      </p:sp>
      <p:cxnSp>
        <p:nvCxnSpPr>
          <p:cNvPr id="14" name="Straight Connector 13">
            <a:extLst>
              <a:ext uri="{FF2B5EF4-FFF2-40B4-BE49-F238E27FC236}">
                <a16:creationId xmlns:a16="http://schemas.microsoft.com/office/drawing/2014/main" id="{7E7C77BC-7138-40B1-A15B-20F57A49462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30078" y="1522292"/>
            <a:ext cx="777240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34FB627F-6D85-4EF6-9F2C-A2306AB755F7}"/>
              </a:ext>
            </a:extLst>
          </p:cNvPr>
          <p:cNvPicPr>
            <a:picLocks noChangeAspect="1"/>
          </p:cNvPicPr>
          <p:nvPr/>
        </p:nvPicPr>
        <p:blipFill>
          <a:blip r:embed="rId2"/>
          <a:stretch>
            <a:fillRect/>
          </a:stretch>
        </p:blipFill>
        <p:spPr>
          <a:xfrm>
            <a:off x="6085068" y="2277801"/>
            <a:ext cx="6106932" cy="4580199"/>
          </a:xfrm>
          <a:prstGeom prst="rect">
            <a:avLst/>
          </a:prstGeom>
        </p:spPr>
      </p:pic>
      <p:cxnSp>
        <p:nvCxnSpPr>
          <p:cNvPr id="16" name="Straight Connector 15">
            <a:extLst>
              <a:ext uri="{FF2B5EF4-FFF2-40B4-BE49-F238E27FC236}">
                <a16:creationId xmlns:a16="http://schemas.microsoft.com/office/drawing/2014/main" id="{DB146403-F3D6-484B-B2ED-97F9565D037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116278" y="2596836"/>
            <a:ext cx="0" cy="3657600"/>
          </a:xfrm>
          <a:prstGeom prst="line">
            <a:avLst/>
          </a:prstGeom>
          <a:ln w="101600" cmpd="dbl">
            <a:solidFill>
              <a:srgbClr val="595959"/>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E4DF3F9C-28F3-47D7-9201-004B71A22917}"/>
              </a:ext>
            </a:extLst>
          </p:cNvPr>
          <p:cNvPicPr>
            <a:picLocks noChangeAspect="1"/>
          </p:cNvPicPr>
          <p:nvPr/>
        </p:nvPicPr>
        <p:blipFill>
          <a:blip r:embed="rId3"/>
          <a:stretch>
            <a:fillRect/>
          </a:stretch>
        </p:blipFill>
        <p:spPr>
          <a:xfrm>
            <a:off x="660361" y="2533377"/>
            <a:ext cx="5455917" cy="3328110"/>
          </a:xfrm>
          <a:prstGeom prst="rect">
            <a:avLst/>
          </a:prstGeom>
        </p:spPr>
      </p:pic>
      <p:sp>
        <p:nvSpPr>
          <p:cNvPr id="3" name="Rectangle 2">
            <a:extLst>
              <a:ext uri="{FF2B5EF4-FFF2-40B4-BE49-F238E27FC236}">
                <a16:creationId xmlns:a16="http://schemas.microsoft.com/office/drawing/2014/main" id="{B25FBD46-14A0-424B-AAEC-61C4F52DA77F}"/>
              </a:ext>
            </a:extLst>
          </p:cNvPr>
          <p:cNvSpPr/>
          <p:nvPr/>
        </p:nvSpPr>
        <p:spPr>
          <a:xfrm>
            <a:off x="10374173" y="3334375"/>
            <a:ext cx="1817828" cy="1477328"/>
          </a:xfrm>
          <a:prstGeom prst="rect">
            <a:avLst/>
          </a:prstGeom>
        </p:spPr>
        <p:txBody>
          <a:bodyPr wrap="square">
            <a:spAutoFit/>
          </a:bodyPr>
          <a:lstStyle/>
          <a:p>
            <a:r>
              <a:rPr lang="en-US" dirty="0">
                <a:latin typeface="Calibri Light" panose="020F0302020204030204"/>
                <a:ea typeface="+mj-ea"/>
                <a:cs typeface="+mj-cs"/>
              </a:rPr>
              <a:t>(Texas Aggregates</a:t>
            </a:r>
            <a:br>
              <a:rPr lang="en-US" dirty="0">
                <a:latin typeface="Calibri Light" panose="020F0302020204030204"/>
                <a:ea typeface="+mj-ea"/>
                <a:cs typeface="+mj-cs"/>
              </a:rPr>
            </a:br>
            <a:r>
              <a:rPr lang="en-US" dirty="0">
                <a:latin typeface="Calibri Light" panose="020F0302020204030204"/>
                <a:ea typeface="+mj-ea"/>
                <a:cs typeface="+mj-cs"/>
              </a:rPr>
              <a:t>22 Individual Instances,  through the Texas</a:t>
            </a:r>
            <a:br>
              <a:rPr lang="en-US" dirty="0">
                <a:latin typeface="Calibri Light" panose="020F0302020204030204"/>
                <a:ea typeface="+mj-ea"/>
                <a:cs typeface="+mj-cs"/>
              </a:rPr>
            </a:br>
            <a:r>
              <a:rPr lang="en-US" dirty="0">
                <a:latin typeface="Calibri Light" panose="020F0302020204030204"/>
                <a:ea typeface="+mj-ea"/>
                <a:cs typeface="+mj-cs"/>
              </a:rPr>
              <a:t>Digital Library)</a:t>
            </a:r>
            <a:endParaRPr lang="en-US" dirty="0"/>
          </a:p>
        </p:txBody>
      </p:sp>
    </p:spTree>
    <p:extLst>
      <p:ext uri="{BB962C8B-B14F-4D97-AF65-F5344CB8AC3E}">
        <p14:creationId xmlns:p14="http://schemas.microsoft.com/office/powerpoint/2010/main" val="39631235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t="3619" b="5915"/>
          <a:stretch/>
        </p:blipFill>
        <p:spPr>
          <a:xfrm>
            <a:off x="1600200" y="2196829"/>
            <a:ext cx="8991600" cy="3926457"/>
          </a:xfrm>
          <a:prstGeom prst="rect">
            <a:avLst/>
          </a:prstGeom>
        </p:spPr>
      </p:pic>
      <p:pic>
        <p:nvPicPr>
          <p:cNvPr id="5" name="image1.jpeg"/>
          <p:cNvPicPr/>
          <p:nvPr/>
        </p:nvPicPr>
        <p:blipFill rotWithShape="1">
          <a:blip r:embed="rId3" cstate="print"/>
          <a:srcRect t="38416" b="16183"/>
          <a:stretch/>
        </p:blipFill>
        <p:spPr>
          <a:xfrm>
            <a:off x="2604076" y="304800"/>
            <a:ext cx="6983848" cy="1447800"/>
          </a:xfrm>
          <a:prstGeom prst="rect">
            <a:avLst/>
          </a:prstGeom>
        </p:spPr>
      </p:pic>
      <p:sp>
        <p:nvSpPr>
          <p:cNvPr id="6" name="Oval 5"/>
          <p:cNvSpPr/>
          <p:nvPr/>
        </p:nvSpPr>
        <p:spPr>
          <a:xfrm>
            <a:off x="7924800" y="4419600"/>
            <a:ext cx="2133600" cy="914400"/>
          </a:xfrm>
          <a:prstGeom prst="ellipse">
            <a:avLst/>
          </a:prstGeom>
          <a:solidFill>
            <a:schemeClr val="accent1">
              <a:alpha val="24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3733800" y="5364804"/>
            <a:ext cx="2133600" cy="914400"/>
          </a:xfrm>
          <a:prstGeom prst="ellipse">
            <a:avLst/>
          </a:prstGeom>
          <a:solidFill>
            <a:schemeClr val="accent1">
              <a:alpha val="24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065974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7A6413-024B-4A30-BEF5-2F306DD10E76}"/>
              </a:ext>
            </a:extLst>
          </p:cNvPr>
          <p:cNvSpPr>
            <a:spLocks noGrp="1"/>
          </p:cNvSpPr>
          <p:nvPr>
            <p:ph type="title"/>
          </p:nvPr>
        </p:nvSpPr>
        <p:spPr>
          <a:xfrm>
            <a:off x="838200" y="365125"/>
            <a:ext cx="11060380" cy="1325563"/>
          </a:xfrm>
        </p:spPr>
        <p:txBody>
          <a:bodyPr>
            <a:normAutofit/>
          </a:bodyPr>
          <a:lstStyle/>
          <a:p>
            <a:pPr algn="ctr"/>
            <a:r>
              <a:rPr lang="en-US" b="1" dirty="0"/>
              <a:t>What is a Digital Scholarly Research Ecosystem?</a:t>
            </a:r>
            <a:br>
              <a:rPr lang="en-US" dirty="0"/>
            </a:br>
            <a:endParaRPr lang="en-US" sz="2400" dirty="0"/>
          </a:p>
        </p:txBody>
      </p:sp>
      <p:pic>
        <p:nvPicPr>
          <p:cNvPr id="5" name="Content Placeholder 4" descr="A screenshot of a cell phone&#10;&#10;Description automatically generated">
            <a:extLst>
              <a:ext uri="{FF2B5EF4-FFF2-40B4-BE49-F238E27FC236}">
                <a16:creationId xmlns:a16="http://schemas.microsoft.com/office/drawing/2014/main" id="{B7EE7FF5-ED3C-435A-B717-A036B3982E6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722126" y="2294386"/>
            <a:ext cx="6176454" cy="2769753"/>
          </a:xfrm>
          <a:prstGeom prst="rect">
            <a:avLst/>
          </a:prstGeom>
        </p:spPr>
      </p:pic>
      <p:pic>
        <p:nvPicPr>
          <p:cNvPr id="6" name="Picture 5">
            <a:extLst>
              <a:ext uri="{FF2B5EF4-FFF2-40B4-BE49-F238E27FC236}">
                <a16:creationId xmlns:a16="http://schemas.microsoft.com/office/drawing/2014/main" id="{FD427B29-E026-48B1-8FC2-C2370EF6A557}"/>
              </a:ext>
            </a:extLst>
          </p:cNvPr>
          <p:cNvPicPr>
            <a:picLocks noChangeAspect="1"/>
          </p:cNvPicPr>
          <p:nvPr/>
        </p:nvPicPr>
        <p:blipFill>
          <a:blip r:embed="rId3"/>
          <a:stretch>
            <a:fillRect/>
          </a:stretch>
        </p:blipFill>
        <p:spPr>
          <a:xfrm>
            <a:off x="838200" y="2294386"/>
            <a:ext cx="4616255" cy="2769753"/>
          </a:xfrm>
          <a:prstGeom prst="rect">
            <a:avLst/>
          </a:prstGeom>
        </p:spPr>
      </p:pic>
      <p:sp>
        <p:nvSpPr>
          <p:cNvPr id="7" name="TextBox 6">
            <a:extLst>
              <a:ext uri="{FF2B5EF4-FFF2-40B4-BE49-F238E27FC236}">
                <a16:creationId xmlns:a16="http://schemas.microsoft.com/office/drawing/2014/main" id="{5A22BFF7-E3AC-4878-A5A5-7E4A3470E1D8}"/>
              </a:ext>
            </a:extLst>
          </p:cNvPr>
          <p:cNvSpPr txBox="1"/>
          <p:nvPr/>
        </p:nvSpPr>
        <p:spPr>
          <a:xfrm>
            <a:off x="543340" y="5422338"/>
            <a:ext cx="10577378" cy="923330"/>
          </a:xfrm>
          <a:prstGeom prst="rect">
            <a:avLst/>
          </a:prstGeom>
          <a:noFill/>
        </p:spPr>
        <p:txBody>
          <a:bodyPr wrap="square" rtlCol="0" anchor="t">
            <a:spAutoFit/>
          </a:bodyPr>
          <a:lstStyle/>
          <a:p>
            <a:pPr algn="ctr"/>
            <a:br>
              <a:rPr lang="en-US" dirty="0"/>
            </a:br>
            <a:r>
              <a:rPr lang="en-US" dirty="0"/>
              <a:t>Network of Several Open Source Software Components to Enable Faculty and Student Research</a:t>
            </a:r>
            <a:br>
              <a:rPr lang="en-US" dirty="0"/>
            </a:br>
            <a:r>
              <a:rPr lang="en-US" dirty="0"/>
              <a:t>and Raise Research Profiles, Retrieval and Accessibility</a:t>
            </a:r>
          </a:p>
        </p:txBody>
      </p:sp>
    </p:spTree>
    <p:extLst>
      <p:ext uri="{BB962C8B-B14F-4D97-AF65-F5344CB8AC3E}">
        <p14:creationId xmlns:p14="http://schemas.microsoft.com/office/powerpoint/2010/main" val="34877777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6" name="Rectangle 9">
            <a:extLst>
              <a:ext uri="{FF2B5EF4-FFF2-40B4-BE49-F238E27FC236}">
                <a16:creationId xmlns:a16="http://schemas.microsoft.com/office/drawing/2014/main" id="{5B32A67F-3598-4A13-8552-DA884FFCCE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1047819-231A-4F7E-AC40-E015112EFCD8}"/>
              </a:ext>
            </a:extLst>
          </p:cNvPr>
          <p:cNvSpPr>
            <a:spLocks noGrp="1"/>
          </p:cNvSpPr>
          <p:nvPr>
            <p:ph type="title"/>
          </p:nvPr>
        </p:nvSpPr>
        <p:spPr>
          <a:xfrm>
            <a:off x="290913" y="2052074"/>
            <a:ext cx="5966236" cy="2076333"/>
          </a:xfrm>
        </p:spPr>
        <p:txBody>
          <a:bodyPr vert="horz" lIns="91440" tIns="45720" rIns="91440" bIns="45720" rtlCol="0" anchor="t">
            <a:normAutofit fontScale="90000"/>
          </a:bodyPr>
          <a:lstStyle/>
          <a:p>
            <a:pPr algn="ctr"/>
            <a:br>
              <a:rPr lang="en-US" sz="4800" kern="1200" dirty="0">
                <a:solidFill>
                  <a:schemeClr val="bg1"/>
                </a:solidFill>
                <a:latin typeface="+mj-lt"/>
                <a:ea typeface="+mj-ea"/>
                <a:cs typeface="+mj-cs"/>
              </a:rPr>
            </a:br>
            <a:r>
              <a:rPr lang="en-US" sz="4800" kern="1200" dirty="0">
                <a:solidFill>
                  <a:schemeClr val="bg1"/>
                </a:solidFill>
                <a:latin typeface="+mj-lt"/>
                <a:ea typeface="+mj-ea"/>
                <a:cs typeface="+mj-cs"/>
              </a:rPr>
              <a:t>Digital Scholarly </a:t>
            </a:r>
            <a:br>
              <a:rPr lang="en-US" sz="4800" kern="1200" dirty="0">
                <a:solidFill>
                  <a:schemeClr val="bg1"/>
                </a:solidFill>
                <a:latin typeface="+mj-lt"/>
                <a:ea typeface="+mj-ea"/>
                <a:cs typeface="+mj-cs"/>
              </a:rPr>
            </a:br>
            <a:r>
              <a:rPr lang="en-US" sz="4800" kern="1200" dirty="0">
                <a:solidFill>
                  <a:schemeClr val="bg1"/>
                </a:solidFill>
                <a:latin typeface="+mj-lt"/>
                <a:ea typeface="+mj-ea"/>
                <a:cs typeface="+mj-cs"/>
              </a:rPr>
              <a:t>Research Ecosystem</a:t>
            </a:r>
            <a:br>
              <a:rPr lang="en-US" sz="4800" kern="1200" dirty="0">
                <a:solidFill>
                  <a:schemeClr val="bg1"/>
                </a:solidFill>
                <a:latin typeface="+mj-lt"/>
                <a:ea typeface="+mj-ea"/>
                <a:cs typeface="+mj-cs"/>
              </a:rPr>
            </a:br>
            <a:r>
              <a:rPr lang="en-US" sz="3100" dirty="0">
                <a:solidFill>
                  <a:schemeClr val="bg1"/>
                </a:solidFill>
              </a:rPr>
              <a:t> </a:t>
            </a:r>
            <a:r>
              <a:rPr lang="en-US" sz="3100" b="1" dirty="0">
                <a:solidFill>
                  <a:schemeClr val="bg1"/>
                </a:solidFill>
              </a:rPr>
              <a:t>Secondary</a:t>
            </a:r>
            <a:r>
              <a:rPr lang="en-US" sz="3100" b="1" kern="1200" dirty="0">
                <a:solidFill>
                  <a:schemeClr val="bg1"/>
                </a:solidFill>
                <a:latin typeface="+mj-lt"/>
                <a:ea typeface="+mj-ea"/>
                <a:cs typeface="+mj-cs"/>
              </a:rPr>
              <a:t> Communication</a:t>
            </a:r>
            <a:br>
              <a:rPr lang="en-US" sz="3100" b="1" kern="1200" dirty="0">
                <a:solidFill>
                  <a:schemeClr val="bg1"/>
                </a:solidFill>
                <a:latin typeface="+mj-lt"/>
                <a:ea typeface="+mj-ea"/>
                <a:cs typeface="+mj-cs"/>
              </a:rPr>
            </a:br>
            <a:r>
              <a:rPr lang="en-US" sz="3100" b="1" kern="1200" dirty="0">
                <a:solidFill>
                  <a:schemeClr val="bg1"/>
                </a:solidFill>
                <a:latin typeface="+mj-lt"/>
                <a:ea typeface="+mj-ea"/>
                <a:cs typeface="+mj-cs"/>
              </a:rPr>
              <a:t>Components</a:t>
            </a:r>
            <a:br>
              <a:rPr lang="en-US" sz="3100" b="1" kern="1200" dirty="0">
                <a:solidFill>
                  <a:schemeClr val="bg1"/>
                </a:solidFill>
                <a:latin typeface="+mj-lt"/>
                <a:ea typeface="+mj-ea"/>
                <a:cs typeface="+mj-cs"/>
              </a:rPr>
            </a:br>
            <a:r>
              <a:rPr lang="en-US" sz="2700" kern="1200" dirty="0">
                <a:solidFill>
                  <a:schemeClr val="bg1"/>
                </a:solidFill>
                <a:latin typeface="+mj-lt"/>
                <a:ea typeface="+mj-ea"/>
                <a:cs typeface="+mj-cs"/>
              </a:rPr>
              <a:t>(Dependent on </a:t>
            </a:r>
            <a:r>
              <a:rPr lang="en-US" sz="2700" dirty="0">
                <a:solidFill>
                  <a:schemeClr val="bg1"/>
                </a:solidFill>
              </a:rPr>
              <a:t>and work in</a:t>
            </a:r>
            <a:br>
              <a:rPr lang="en-US" sz="2700" dirty="0">
                <a:solidFill>
                  <a:schemeClr val="bg1"/>
                </a:solidFill>
              </a:rPr>
            </a:br>
            <a:r>
              <a:rPr lang="en-US" sz="2700" dirty="0">
                <a:solidFill>
                  <a:schemeClr val="bg1"/>
                </a:solidFill>
              </a:rPr>
              <a:t>Concert with Primary</a:t>
            </a:r>
            <a:r>
              <a:rPr lang="en-US" sz="2700" kern="1200" dirty="0">
                <a:solidFill>
                  <a:schemeClr val="bg1"/>
                </a:solidFill>
                <a:latin typeface="+mj-lt"/>
                <a:ea typeface="+mj-ea"/>
                <a:cs typeface="+mj-cs"/>
              </a:rPr>
              <a:t> Digital </a:t>
            </a:r>
            <a:br>
              <a:rPr lang="en-US" sz="2700" kern="1200" dirty="0">
                <a:solidFill>
                  <a:schemeClr val="bg1"/>
                </a:solidFill>
                <a:latin typeface="+mj-lt"/>
                <a:ea typeface="+mj-ea"/>
                <a:cs typeface="+mj-cs"/>
              </a:rPr>
            </a:br>
            <a:r>
              <a:rPr lang="en-US" sz="2700" kern="1200" dirty="0">
                <a:solidFill>
                  <a:schemeClr val="bg1"/>
                </a:solidFill>
                <a:latin typeface="+mj-lt"/>
                <a:ea typeface="+mj-ea"/>
                <a:cs typeface="+mj-cs"/>
              </a:rPr>
              <a:t>Content Repositories </a:t>
            </a:r>
            <a:br>
              <a:rPr lang="en-US" sz="2700" kern="1200" dirty="0">
                <a:solidFill>
                  <a:schemeClr val="bg1"/>
                </a:solidFill>
                <a:latin typeface="+mj-lt"/>
                <a:ea typeface="+mj-ea"/>
                <a:cs typeface="+mj-cs"/>
              </a:rPr>
            </a:br>
            <a:r>
              <a:rPr lang="en-US" sz="2700" kern="1200" dirty="0">
                <a:solidFill>
                  <a:schemeClr val="bg1"/>
                </a:solidFill>
                <a:latin typeface="+mj-lt"/>
                <a:ea typeface="+mj-ea"/>
                <a:cs typeface="+mj-cs"/>
              </a:rPr>
              <a:t>for both</a:t>
            </a:r>
            <a:r>
              <a:rPr lang="en-US" sz="2700" dirty="0">
                <a:solidFill>
                  <a:schemeClr val="bg1"/>
                </a:solidFill>
              </a:rPr>
              <a:t> </a:t>
            </a:r>
            <a:r>
              <a:rPr lang="en-US" sz="2700" kern="1200" dirty="0">
                <a:solidFill>
                  <a:schemeClr val="bg1"/>
                </a:solidFill>
                <a:latin typeface="+mj-lt"/>
                <a:ea typeface="+mj-ea"/>
                <a:cs typeface="+mj-cs"/>
              </a:rPr>
              <a:t>Content and Data)</a:t>
            </a:r>
          </a:p>
        </p:txBody>
      </p:sp>
      <p:sp>
        <p:nvSpPr>
          <p:cNvPr id="17" name="Freeform: Shape 11">
            <a:extLst>
              <a:ext uri="{FF2B5EF4-FFF2-40B4-BE49-F238E27FC236}">
                <a16:creationId xmlns:a16="http://schemas.microsoft.com/office/drawing/2014/main" id="{BCC55ACC-A2F6-403C-A3A4-D59B3734D4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857312" y="381000"/>
            <a:ext cx="6334689" cy="6477000"/>
          </a:xfrm>
          <a:custGeom>
            <a:avLst/>
            <a:gdLst>
              <a:gd name="connsiteX0" fmla="*/ 3561588 w 6334689"/>
              <a:gd name="connsiteY0" fmla="*/ 0 h 6477000"/>
              <a:gd name="connsiteX1" fmla="*/ 6309883 w 6334689"/>
              <a:gd name="connsiteY1" fmla="*/ 1296087 h 6477000"/>
              <a:gd name="connsiteX2" fmla="*/ 6334689 w 6334689"/>
              <a:gd name="connsiteY2" fmla="*/ 1329261 h 6477000"/>
              <a:gd name="connsiteX3" fmla="*/ 6334689 w 6334689"/>
              <a:gd name="connsiteY3" fmla="*/ 5793916 h 6477000"/>
              <a:gd name="connsiteX4" fmla="*/ 6309883 w 6334689"/>
              <a:gd name="connsiteY4" fmla="*/ 5827089 h 6477000"/>
              <a:gd name="connsiteX5" fmla="*/ 5760467 w 6334689"/>
              <a:gd name="connsiteY5" fmla="*/ 6363539 h 6477000"/>
              <a:gd name="connsiteX6" fmla="*/ 5607796 w 6334689"/>
              <a:gd name="connsiteY6" fmla="*/ 6477000 h 6477000"/>
              <a:gd name="connsiteX7" fmla="*/ 1519571 w 6334689"/>
              <a:gd name="connsiteY7" fmla="*/ 6477000 h 6477000"/>
              <a:gd name="connsiteX8" fmla="*/ 1296088 w 6334689"/>
              <a:gd name="connsiteY8" fmla="*/ 6309883 h 6477000"/>
              <a:gd name="connsiteX9" fmla="*/ 0 w 6334689"/>
              <a:gd name="connsiteY9" fmla="*/ 3561588 h 6477000"/>
              <a:gd name="connsiteX10" fmla="*/ 3561588 w 6334689"/>
              <a:gd name="connsiteY10" fmla="*/ 0 h 6477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334689" h="6477000">
                <a:moveTo>
                  <a:pt x="3561588" y="0"/>
                </a:moveTo>
                <a:cubicBezTo>
                  <a:pt x="4668032" y="0"/>
                  <a:pt x="5656635" y="504534"/>
                  <a:pt x="6309883" y="1296087"/>
                </a:cubicBezTo>
                <a:lnTo>
                  <a:pt x="6334689" y="1329261"/>
                </a:lnTo>
                <a:lnTo>
                  <a:pt x="6334689" y="5793916"/>
                </a:lnTo>
                <a:lnTo>
                  <a:pt x="6309883" y="5827089"/>
                </a:lnTo>
                <a:cubicBezTo>
                  <a:pt x="6146571" y="6024977"/>
                  <a:pt x="5962299" y="6204927"/>
                  <a:pt x="5760467" y="6363539"/>
                </a:cubicBezTo>
                <a:lnTo>
                  <a:pt x="5607796" y="6477000"/>
                </a:lnTo>
                <a:lnTo>
                  <a:pt x="1519571" y="6477000"/>
                </a:lnTo>
                <a:lnTo>
                  <a:pt x="1296088" y="6309883"/>
                </a:lnTo>
                <a:cubicBezTo>
                  <a:pt x="504535" y="5656635"/>
                  <a:pt x="0" y="4668032"/>
                  <a:pt x="0" y="3561588"/>
                </a:cubicBezTo>
                <a:cubicBezTo>
                  <a:pt x="0" y="1594577"/>
                  <a:pt x="1594577" y="0"/>
                  <a:pt x="3561588" y="0"/>
                </a:cubicBezTo>
                <a:close/>
              </a:path>
            </a:pathLst>
          </a:cu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Freeform: Shape 13">
            <a:extLst>
              <a:ext uri="{FF2B5EF4-FFF2-40B4-BE49-F238E27FC236}">
                <a16:creationId xmlns:a16="http://schemas.microsoft.com/office/drawing/2014/main" id="{598EBA13-C937-430B-9523-439FE21096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21086" y="544777"/>
            <a:ext cx="6170914" cy="6313225"/>
          </a:xfrm>
          <a:custGeom>
            <a:avLst/>
            <a:gdLst>
              <a:gd name="connsiteX0" fmla="*/ 3397813 w 6170914"/>
              <a:gd name="connsiteY0" fmla="*/ 0 h 6313225"/>
              <a:gd name="connsiteX1" fmla="*/ 6019731 w 6170914"/>
              <a:gd name="connsiteY1" fmla="*/ 1236489 h 6313225"/>
              <a:gd name="connsiteX2" fmla="*/ 6170914 w 6170914"/>
              <a:gd name="connsiteY2" fmla="*/ 1438663 h 6313225"/>
              <a:gd name="connsiteX3" fmla="*/ 6170914 w 6170914"/>
              <a:gd name="connsiteY3" fmla="*/ 5356963 h 6313225"/>
              <a:gd name="connsiteX4" fmla="*/ 6019731 w 6170914"/>
              <a:gd name="connsiteY4" fmla="*/ 5559138 h 6313225"/>
              <a:gd name="connsiteX5" fmla="*/ 5194591 w 6170914"/>
              <a:gd name="connsiteY5" fmla="*/ 6282226 h 6313225"/>
              <a:gd name="connsiteX6" fmla="*/ 5141791 w 6170914"/>
              <a:gd name="connsiteY6" fmla="*/ 6313225 h 6313225"/>
              <a:gd name="connsiteX7" fmla="*/ 1659199 w 6170914"/>
              <a:gd name="connsiteY7" fmla="*/ 6313225 h 6313225"/>
              <a:gd name="connsiteX8" fmla="*/ 1498064 w 6170914"/>
              <a:gd name="connsiteY8" fmla="*/ 6215333 h 6313225"/>
              <a:gd name="connsiteX9" fmla="*/ 0 w 6170914"/>
              <a:gd name="connsiteY9" fmla="*/ 3397813 h 6313225"/>
              <a:gd name="connsiteX10" fmla="*/ 3397813 w 6170914"/>
              <a:gd name="connsiteY10" fmla="*/ 0 h 6313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170914" h="6313225">
                <a:moveTo>
                  <a:pt x="3397813" y="0"/>
                </a:moveTo>
                <a:cubicBezTo>
                  <a:pt x="4453378" y="0"/>
                  <a:pt x="5396522" y="481334"/>
                  <a:pt x="6019731" y="1236489"/>
                </a:cubicBezTo>
                <a:lnTo>
                  <a:pt x="6170914" y="1438663"/>
                </a:lnTo>
                <a:lnTo>
                  <a:pt x="6170914" y="5356963"/>
                </a:lnTo>
                <a:lnTo>
                  <a:pt x="6019731" y="5559138"/>
                </a:lnTo>
                <a:cubicBezTo>
                  <a:pt x="5786028" y="5842321"/>
                  <a:pt x="5507333" y="6086998"/>
                  <a:pt x="5194591" y="6282226"/>
                </a:cubicBezTo>
                <a:lnTo>
                  <a:pt x="5141791" y="6313225"/>
                </a:lnTo>
                <a:lnTo>
                  <a:pt x="1659199" y="6313225"/>
                </a:lnTo>
                <a:lnTo>
                  <a:pt x="1498064" y="6215333"/>
                </a:lnTo>
                <a:cubicBezTo>
                  <a:pt x="594240" y="5604721"/>
                  <a:pt x="0" y="4570663"/>
                  <a:pt x="0" y="3397813"/>
                </a:cubicBezTo>
                <a:cubicBezTo>
                  <a:pt x="0" y="1521253"/>
                  <a:pt x="1521253" y="0"/>
                  <a:pt x="3397813"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Graphic 6" descr="Books">
            <a:extLst>
              <a:ext uri="{FF2B5EF4-FFF2-40B4-BE49-F238E27FC236}">
                <a16:creationId xmlns:a16="http://schemas.microsoft.com/office/drawing/2014/main" id="{B1775C9A-AFFA-4E01-9594-C47BBF57909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471871" y="2897916"/>
            <a:ext cx="2308714" cy="2308714"/>
          </a:xfrm>
          <a:prstGeom prst="rect">
            <a:avLst/>
          </a:prstGeom>
        </p:spPr>
      </p:pic>
      <p:pic>
        <p:nvPicPr>
          <p:cNvPr id="19" name="Graphic 6" descr="System">
            <a:extLst>
              <a:ext uri="{FF2B5EF4-FFF2-40B4-BE49-F238E27FC236}">
                <a16:creationId xmlns:a16="http://schemas.microsoft.com/office/drawing/2014/main" id="{80A584E0-C87F-423C-A8B0-1BAF1D1C24F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780585" y="2339664"/>
            <a:ext cx="3123954" cy="3123954"/>
          </a:xfrm>
          <a:prstGeom prst="rect">
            <a:avLst/>
          </a:prstGeom>
        </p:spPr>
      </p:pic>
    </p:spTree>
    <p:extLst>
      <p:ext uri="{BB962C8B-B14F-4D97-AF65-F5344CB8AC3E}">
        <p14:creationId xmlns:p14="http://schemas.microsoft.com/office/powerpoint/2010/main" val="38083654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2F32D3-5AFF-4C2C-BEE7-B1802FA4D978}"/>
              </a:ext>
            </a:extLst>
          </p:cNvPr>
          <p:cNvSpPr>
            <a:spLocks noGrp="1"/>
          </p:cNvSpPr>
          <p:nvPr>
            <p:ph type="title"/>
          </p:nvPr>
        </p:nvSpPr>
        <p:spPr>
          <a:xfrm>
            <a:off x="598918" y="189229"/>
            <a:ext cx="10515600" cy="1325563"/>
          </a:xfrm>
        </p:spPr>
        <p:txBody>
          <a:bodyPr>
            <a:normAutofit fontScale="90000"/>
          </a:bodyPr>
          <a:lstStyle/>
          <a:p>
            <a:pPr algn="ctr"/>
            <a:r>
              <a:rPr lang="en-US" sz="7200" dirty="0"/>
              <a:t>Vireo</a:t>
            </a:r>
            <a:br>
              <a:rPr lang="en-US" dirty="0"/>
            </a:br>
            <a:endParaRPr lang="en-US" sz="2000" dirty="0"/>
          </a:p>
        </p:txBody>
      </p:sp>
      <p:pic>
        <p:nvPicPr>
          <p:cNvPr id="9" name="Content Placeholder 8" descr="A picture containing drawing&#10;&#10;Description automatically generated">
            <a:extLst>
              <a:ext uri="{FF2B5EF4-FFF2-40B4-BE49-F238E27FC236}">
                <a16:creationId xmlns:a16="http://schemas.microsoft.com/office/drawing/2014/main" id="{901A4301-FB31-460E-8DCD-67506728CDF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98918" y="1915267"/>
            <a:ext cx="5262378" cy="2706366"/>
          </a:xfrm>
        </p:spPr>
      </p:pic>
      <p:sp>
        <p:nvSpPr>
          <p:cNvPr id="10" name="TextBox 9">
            <a:extLst>
              <a:ext uri="{FF2B5EF4-FFF2-40B4-BE49-F238E27FC236}">
                <a16:creationId xmlns:a16="http://schemas.microsoft.com/office/drawing/2014/main" id="{03338815-7E43-4C80-961C-E00BFC897F0C}"/>
              </a:ext>
            </a:extLst>
          </p:cNvPr>
          <p:cNvSpPr txBox="1"/>
          <p:nvPr/>
        </p:nvSpPr>
        <p:spPr>
          <a:xfrm>
            <a:off x="7229980" y="2274837"/>
            <a:ext cx="4752470" cy="3416320"/>
          </a:xfrm>
          <a:prstGeom prst="rect">
            <a:avLst/>
          </a:prstGeom>
          <a:noFill/>
        </p:spPr>
        <p:txBody>
          <a:bodyPr wrap="square" rtlCol="0" anchor="t">
            <a:spAutoFit/>
          </a:bodyPr>
          <a:lstStyle/>
          <a:p>
            <a:r>
              <a:rPr lang="en-US" b="1" dirty="0"/>
              <a:t>Electronic Thesis and Dissertation Management System</a:t>
            </a:r>
          </a:p>
          <a:p>
            <a:endParaRPr lang="en-US" b="1" dirty="0"/>
          </a:p>
          <a:p>
            <a:pPr marL="285750" indent="-285750">
              <a:buFont typeface="Arial" panose="020B0604020202020204" pitchFamily="34" charset="0"/>
              <a:buChar char="•"/>
            </a:pPr>
            <a:r>
              <a:rPr lang="en-US" dirty="0"/>
              <a:t>Addresses Intermediary steps in the ETD  Process</a:t>
            </a:r>
          </a:p>
          <a:p>
            <a:pPr marL="285750" indent="-285750">
              <a:buFont typeface="Arial" panose="020B0604020202020204" pitchFamily="34" charset="0"/>
              <a:buChar char="•"/>
            </a:pPr>
            <a:r>
              <a:rPr lang="en-US" dirty="0"/>
              <a:t>Bridges Student Thesis/Dissertation Submission with Graduate School Review, Online Publication and ETD Preservation</a:t>
            </a:r>
          </a:p>
          <a:p>
            <a:pPr marL="285750" indent="-285750">
              <a:buFont typeface="Arial" panose="020B0604020202020204" pitchFamily="34" charset="0"/>
              <a:buChar char="•"/>
            </a:pPr>
            <a:r>
              <a:rPr lang="en-US" dirty="0"/>
              <a:t>Connects with Both the Collections Repository And Data Repository so students can publish and link their theses, dissertations and data</a:t>
            </a:r>
          </a:p>
        </p:txBody>
      </p:sp>
    </p:spTree>
    <p:extLst>
      <p:ext uri="{BB962C8B-B14F-4D97-AF65-F5344CB8AC3E}">
        <p14:creationId xmlns:p14="http://schemas.microsoft.com/office/powerpoint/2010/main" val="22679180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62BFD2-DB2C-418A-B28F-82AD1A68F899}"/>
              </a:ext>
            </a:extLst>
          </p:cNvPr>
          <p:cNvSpPr>
            <a:spLocks noGrp="1"/>
          </p:cNvSpPr>
          <p:nvPr>
            <p:ph type="title"/>
          </p:nvPr>
        </p:nvSpPr>
        <p:spPr>
          <a:xfrm>
            <a:off x="6096000" y="1775618"/>
            <a:ext cx="5314536" cy="1325563"/>
          </a:xfrm>
        </p:spPr>
        <p:txBody>
          <a:bodyPr vert="horz" lIns="91440" tIns="45720" rIns="91440" bIns="45720" rtlCol="0" anchor="ctr">
            <a:normAutofit fontScale="90000"/>
          </a:bodyPr>
          <a:lstStyle/>
          <a:p>
            <a:pPr algn="ctr"/>
            <a:r>
              <a:rPr lang="en-US" kern="1200" dirty="0">
                <a:solidFill>
                  <a:schemeClr val="tx1"/>
                </a:solidFill>
                <a:latin typeface="+mj-lt"/>
                <a:ea typeface="+mj-ea"/>
                <a:cs typeface="+mj-cs"/>
              </a:rPr>
              <a:t>Researcher Identity Management System</a:t>
            </a:r>
            <a:br>
              <a:rPr lang="en-US" kern="1200" dirty="0">
                <a:solidFill>
                  <a:schemeClr val="tx1"/>
                </a:solidFill>
                <a:latin typeface="+mj-lt"/>
                <a:ea typeface="+mj-ea"/>
                <a:cs typeface="+mj-cs"/>
              </a:rPr>
            </a:br>
            <a:endParaRPr lang="en-US" sz="3100" kern="1200" dirty="0">
              <a:solidFill>
                <a:schemeClr val="tx1"/>
              </a:solidFill>
              <a:latin typeface="+mj-lt"/>
              <a:ea typeface="+mj-ea"/>
              <a:cs typeface="+mj-cs"/>
            </a:endParaRPr>
          </a:p>
        </p:txBody>
      </p:sp>
      <p:sp>
        <p:nvSpPr>
          <p:cNvPr id="15" name="Freeform: Shape 10">
            <a:extLst>
              <a:ext uri="{FF2B5EF4-FFF2-40B4-BE49-F238E27FC236}">
                <a16:creationId xmlns:a16="http://schemas.microsoft.com/office/drawing/2014/main" id="{E0D60ECE-8986-45DC-B7FE-EC7699B466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5438829" cy="5840278"/>
          </a:xfrm>
          <a:custGeom>
            <a:avLst/>
            <a:gdLst>
              <a:gd name="connsiteX0" fmla="*/ 0 w 5438829"/>
              <a:gd name="connsiteY0" fmla="*/ 0 h 5840278"/>
              <a:gd name="connsiteX1" fmla="*/ 4466700 w 5438829"/>
              <a:gd name="connsiteY1" fmla="*/ 0 h 5840278"/>
              <a:gd name="connsiteX2" fmla="*/ 4652178 w 5438829"/>
              <a:gd name="connsiteY2" fmla="*/ 204077 h 5840278"/>
              <a:gd name="connsiteX3" fmla="*/ 5438829 w 5438829"/>
              <a:gd name="connsiteY3" fmla="*/ 2395363 h 5840278"/>
              <a:gd name="connsiteX4" fmla="*/ 1993914 w 5438829"/>
              <a:gd name="connsiteY4" fmla="*/ 5840278 h 5840278"/>
              <a:gd name="connsiteX5" fmla="*/ 67829 w 5438829"/>
              <a:gd name="connsiteY5" fmla="*/ 5251941 h 5840278"/>
              <a:gd name="connsiteX6" fmla="*/ 0 w 5438829"/>
              <a:gd name="connsiteY6" fmla="*/ 5201220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38829" h="5840278">
                <a:moveTo>
                  <a:pt x="0" y="0"/>
                </a:moveTo>
                <a:lnTo>
                  <a:pt x="4466700" y="0"/>
                </a:lnTo>
                <a:lnTo>
                  <a:pt x="4652178" y="204077"/>
                </a:lnTo>
                <a:cubicBezTo>
                  <a:pt x="5143616" y="799562"/>
                  <a:pt x="5438829" y="1562987"/>
                  <a:pt x="5438829" y="2395363"/>
                </a:cubicBezTo>
                <a:cubicBezTo>
                  <a:pt x="5438829" y="4297937"/>
                  <a:pt x="3896488" y="5840278"/>
                  <a:pt x="1993914" y="5840278"/>
                </a:cubicBezTo>
                <a:cubicBezTo>
                  <a:pt x="1280449" y="5840278"/>
                  <a:pt x="617641" y="5623387"/>
                  <a:pt x="67829" y="5251941"/>
                </a:cubicBezTo>
                <a:lnTo>
                  <a:pt x="0" y="520122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2">
            <a:extLst>
              <a:ext uri="{FF2B5EF4-FFF2-40B4-BE49-F238E27FC236}">
                <a16:creationId xmlns:a16="http://schemas.microsoft.com/office/drawing/2014/main" id="{96964194-5878-40D2-8EC0-DDC58387F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269134" cy="5654940"/>
          </a:xfrm>
          <a:custGeom>
            <a:avLst/>
            <a:gdLst>
              <a:gd name="connsiteX0" fmla="*/ 0 w 5269134"/>
              <a:gd name="connsiteY0" fmla="*/ 0 h 5654940"/>
              <a:gd name="connsiteX1" fmla="*/ 4227767 w 5269134"/>
              <a:gd name="connsiteY1" fmla="*/ 0 h 5654940"/>
              <a:gd name="connsiteX2" fmla="*/ 4312042 w 5269134"/>
              <a:gd name="connsiteY2" fmla="*/ 76595 h 5654940"/>
              <a:gd name="connsiteX3" fmla="*/ 5269134 w 5269134"/>
              <a:gd name="connsiteY3" fmla="*/ 2387221 h 5654940"/>
              <a:gd name="connsiteX4" fmla="*/ 2001415 w 5269134"/>
              <a:gd name="connsiteY4" fmla="*/ 5654940 h 5654940"/>
              <a:gd name="connsiteX5" fmla="*/ 198928 w 5269134"/>
              <a:gd name="connsiteY5" fmla="*/ 5113274 h 5654940"/>
              <a:gd name="connsiteX6" fmla="*/ 0 w 5269134"/>
              <a:gd name="connsiteY6" fmla="*/ 4969563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69134" h="5654940">
                <a:moveTo>
                  <a:pt x="0" y="0"/>
                </a:moveTo>
                <a:lnTo>
                  <a:pt x="4227767" y="0"/>
                </a:lnTo>
                <a:lnTo>
                  <a:pt x="4312042" y="76595"/>
                </a:lnTo>
                <a:cubicBezTo>
                  <a:pt x="4903383" y="667936"/>
                  <a:pt x="5269134" y="1484866"/>
                  <a:pt x="5269134" y="2387221"/>
                </a:cubicBezTo>
                <a:cubicBezTo>
                  <a:pt x="5269134" y="4191932"/>
                  <a:pt x="3806126" y="5654940"/>
                  <a:pt x="2001415" y="5654940"/>
                </a:cubicBezTo>
                <a:cubicBezTo>
                  <a:pt x="1335223" y="5654940"/>
                  <a:pt x="715593" y="5455584"/>
                  <a:pt x="198928" y="5113274"/>
                </a:cubicBezTo>
                <a:lnTo>
                  <a:pt x="0" y="4969563"/>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descr="A close up of a logo&#10;&#10;Description automatically generated">
            <a:extLst>
              <a:ext uri="{FF2B5EF4-FFF2-40B4-BE49-F238E27FC236}">
                <a16:creationId xmlns:a16="http://schemas.microsoft.com/office/drawing/2014/main" id="{072829CB-7CB4-42F8-871D-34610C75221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4156990" cy="4697163"/>
          </a:xfrm>
          <a:prstGeom prst="rect">
            <a:avLst/>
          </a:prstGeom>
        </p:spPr>
      </p:pic>
      <p:sp>
        <p:nvSpPr>
          <p:cNvPr id="6" name="TextBox 5">
            <a:extLst>
              <a:ext uri="{FF2B5EF4-FFF2-40B4-BE49-F238E27FC236}">
                <a16:creationId xmlns:a16="http://schemas.microsoft.com/office/drawing/2014/main" id="{18DAEBC6-79DE-4CA8-B102-540A79FD381D}"/>
              </a:ext>
            </a:extLst>
          </p:cNvPr>
          <p:cNvSpPr txBox="1"/>
          <p:nvPr/>
        </p:nvSpPr>
        <p:spPr>
          <a:xfrm>
            <a:off x="6367993" y="3009202"/>
            <a:ext cx="4871508" cy="3734497"/>
          </a:xfrm>
          <a:prstGeom prst="rect">
            <a:avLst/>
          </a:prstGeom>
        </p:spPr>
        <p:txBody>
          <a:bodyPr vert="horz" lIns="91440" tIns="45720" rIns="91440" bIns="45720" rtlCol="0" anchor="t">
            <a:normAutofit/>
          </a:bodyPr>
          <a:lstStyle/>
          <a:p>
            <a:pPr indent="-228600">
              <a:lnSpc>
                <a:spcPct val="90000"/>
              </a:lnSpc>
              <a:spcAft>
                <a:spcPts val="600"/>
              </a:spcAft>
              <a:buFont typeface="Arial" panose="020B0604020202020204" pitchFamily="34" charset="0"/>
              <a:buChar char="•"/>
            </a:pPr>
            <a:r>
              <a:rPr lang="en-US" dirty="0"/>
              <a:t>Gives Researchers Unique Number (ORCID ID) Connecting and Disambiguate Scholars names</a:t>
            </a:r>
            <a:br>
              <a:rPr lang="en-US" dirty="0"/>
            </a:br>
            <a:r>
              <a:rPr lang="en-US" dirty="0"/>
              <a:t>Maria Hernandez, Biochemist</a:t>
            </a:r>
            <a:br>
              <a:rPr lang="en-US" dirty="0"/>
            </a:br>
            <a:r>
              <a:rPr lang="en-US" dirty="0"/>
              <a:t>Maria Hernandez, M.D. or Astrophysicist</a:t>
            </a:r>
            <a:br>
              <a:rPr lang="en-US" dirty="0"/>
            </a:br>
            <a:endParaRPr lang="en-US" dirty="0"/>
          </a:p>
          <a:p>
            <a:pPr indent="-228600">
              <a:lnSpc>
                <a:spcPct val="90000"/>
              </a:lnSpc>
              <a:spcAft>
                <a:spcPts val="600"/>
              </a:spcAft>
              <a:buFont typeface="Arial" panose="020B0604020202020204" pitchFamily="34" charset="0"/>
              <a:buChar char="•"/>
            </a:pPr>
            <a:r>
              <a:rPr lang="en-US" dirty="0"/>
              <a:t>Allows publications from a researcher to be found, linked and aggregated across multiple information Systems. Essentially, papers in the collections repository and datasets in data repository can be associated with ORCID ID’s for aggregation of research profiles. </a:t>
            </a:r>
          </a:p>
          <a:p>
            <a:pPr>
              <a:lnSpc>
                <a:spcPct val="90000"/>
              </a:lnSpc>
              <a:spcAft>
                <a:spcPts val="600"/>
              </a:spcAft>
            </a:pPr>
            <a:endParaRPr lang="en-US" dirty="0"/>
          </a:p>
        </p:txBody>
      </p:sp>
      <p:pic>
        <p:nvPicPr>
          <p:cNvPr id="3" name="Picture 2">
            <a:extLst>
              <a:ext uri="{FF2B5EF4-FFF2-40B4-BE49-F238E27FC236}">
                <a16:creationId xmlns:a16="http://schemas.microsoft.com/office/drawing/2014/main" id="{E45A3E5C-4FD4-419A-93CD-40C3B9115471}"/>
              </a:ext>
            </a:extLst>
          </p:cNvPr>
          <p:cNvPicPr>
            <a:picLocks noChangeAspect="1"/>
          </p:cNvPicPr>
          <p:nvPr/>
        </p:nvPicPr>
        <p:blipFill>
          <a:blip r:embed="rId3"/>
          <a:stretch>
            <a:fillRect/>
          </a:stretch>
        </p:blipFill>
        <p:spPr>
          <a:xfrm>
            <a:off x="6753172" y="478018"/>
            <a:ext cx="3876728" cy="1150756"/>
          </a:xfrm>
          <a:prstGeom prst="rect">
            <a:avLst/>
          </a:prstGeom>
        </p:spPr>
      </p:pic>
      <p:sp>
        <p:nvSpPr>
          <p:cNvPr id="4" name="TextBox 3">
            <a:extLst>
              <a:ext uri="{FF2B5EF4-FFF2-40B4-BE49-F238E27FC236}">
                <a16:creationId xmlns:a16="http://schemas.microsoft.com/office/drawing/2014/main" id="{50E8F8AD-EA8B-422B-83AC-393802A75A3B}"/>
              </a:ext>
            </a:extLst>
          </p:cNvPr>
          <p:cNvSpPr txBox="1"/>
          <p:nvPr/>
        </p:nvSpPr>
        <p:spPr>
          <a:xfrm>
            <a:off x="0" y="5840278"/>
            <a:ext cx="4973859" cy="1200329"/>
          </a:xfrm>
          <a:prstGeom prst="rect">
            <a:avLst/>
          </a:prstGeom>
          <a:noFill/>
        </p:spPr>
        <p:txBody>
          <a:bodyPr wrap="square" rtlCol="0">
            <a:spAutoFit/>
          </a:bodyPr>
          <a:lstStyle/>
          <a:p>
            <a:r>
              <a:rPr lang="en-US" dirty="0" err="1"/>
              <a:t>Orcid</a:t>
            </a:r>
            <a:r>
              <a:rPr lang="en-US" dirty="0"/>
              <a:t> can act as a Network Hub aggregating from several sources and connecting to other internal and external networks</a:t>
            </a:r>
          </a:p>
          <a:p>
            <a:endParaRPr lang="en-US" dirty="0"/>
          </a:p>
        </p:txBody>
      </p:sp>
    </p:spTree>
    <p:extLst>
      <p:ext uri="{BB962C8B-B14F-4D97-AF65-F5344CB8AC3E}">
        <p14:creationId xmlns:p14="http://schemas.microsoft.com/office/powerpoint/2010/main" val="3243743569"/>
      </p:ext>
    </p:extLst>
  </p:cSld>
  <p:clrMapOvr>
    <a:overrideClrMapping bg1="dk1" tx1="lt1" bg2="dk2" tx2="lt2" accent1="accent1" accent2="accent2" accent3="accent3" accent4="accent4" accent5="accent5" accent6="accent6" hlink="hlink" folHlink="folHlink"/>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2F32D3-5AFF-4C2C-BEE7-B1802FA4D978}"/>
              </a:ext>
            </a:extLst>
          </p:cNvPr>
          <p:cNvSpPr>
            <a:spLocks noGrp="1"/>
          </p:cNvSpPr>
          <p:nvPr>
            <p:ph type="title"/>
          </p:nvPr>
        </p:nvSpPr>
        <p:spPr>
          <a:xfrm>
            <a:off x="598918" y="189229"/>
            <a:ext cx="10515600" cy="1325563"/>
          </a:xfrm>
        </p:spPr>
        <p:txBody>
          <a:bodyPr>
            <a:normAutofit/>
          </a:bodyPr>
          <a:lstStyle/>
          <a:p>
            <a:pPr algn="ctr"/>
            <a:r>
              <a:rPr lang="en-US" sz="7200" dirty="0" err="1"/>
              <a:t>Omeka</a:t>
            </a:r>
            <a:r>
              <a:rPr lang="en-US" sz="7200" dirty="0"/>
              <a:t> and OJS</a:t>
            </a:r>
            <a:endParaRPr lang="en-US" sz="2000" dirty="0"/>
          </a:p>
        </p:txBody>
      </p:sp>
      <p:pic>
        <p:nvPicPr>
          <p:cNvPr id="14" name="Picture 13" descr="A close up of a logo&#10;&#10;Description automatically generated">
            <a:extLst>
              <a:ext uri="{FF2B5EF4-FFF2-40B4-BE49-F238E27FC236}">
                <a16:creationId xmlns:a16="http://schemas.microsoft.com/office/drawing/2014/main" id="{2F880708-1430-4550-BA0C-ABB5A727B85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28392" y="1633699"/>
            <a:ext cx="2174342" cy="2174342"/>
          </a:xfrm>
          <a:prstGeom prst="rect">
            <a:avLst/>
          </a:prstGeom>
        </p:spPr>
      </p:pic>
      <p:sp>
        <p:nvSpPr>
          <p:cNvPr id="17" name="TextBox 16">
            <a:extLst>
              <a:ext uri="{FF2B5EF4-FFF2-40B4-BE49-F238E27FC236}">
                <a16:creationId xmlns:a16="http://schemas.microsoft.com/office/drawing/2014/main" id="{B4F17B7D-DEC7-49DD-8E9C-E2A27F5FC678}"/>
              </a:ext>
            </a:extLst>
          </p:cNvPr>
          <p:cNvSpPr txBox="1"/>
          <p:nvPr/>
        </p:nvSpPr>
        <p:spPr>
          <a:xfrm>
            <a:off x="4949020" y="2053715"/>
            <a:ext cx="6290480" cy="1754326"/>
          </a:xfrm>
          <a:prstGeom prst="rect">
            <a:avLst/>
          </a:prstGeom>
          <a:noFill/>
        </p:spPr>
        <p:txBody>
          <a:bodyPr wrap="square" rtlCol="0" anchor="t">
            <a:spAutoFit/>
          </a:bodyPr>
          <a:lstStyle/>
          <a:p>
            <a:r>
              <a:rPr lang="en-US" b="1" dirty="0"/>
              <a:t>Open Source  User Interface Software </a:t>
            </a:r>
            <a:br>
              <a:rPr lang="en-US" dirty="0"/>
            </a:br>
            <a:r>
              <a:rPr lang="en-US" dirty="0"/>
              <a:t>Allows an elegant  portal/gateway entrance  for large research </a:t>
            </a:r>
            <a:br>
              <a:rPr lang="en-US" dirty="0"/>
            </a:br>
            <a:r>
              <a:rPr lang="en-US" dirty="0"/>
              <a:t>projects, digital collections and data repositories -  linking research texts, images,  media and research datasets and acting as a middleware front end to connect components and component networks.</a:t>
            </a:r>
          </a:p>
        </p:txBody>
      </p:sp>
      <p:pic>
        <p:nvPicPr>
          <p:cNvPr id="11" name="Picture 10" descr="A picture containing drawing, table&#10;&#10;Description automatically generated">
            <a:extLst>
              <a:ext uri="{FF2B5EF4-FFF2-40B4-BE49-F238E27FC236}">
                <a16:creationId xmlns:a16="http://schemas.microsoft.com/office/drawing/2014/main" id="{0C8495A1-F89E-43B0-827B-494683E1D5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0002" y="4289645"/>
            <a:ext cx="2699367" cy="1869312"/>
          </a:xfrm>
          <a:prstGeom prst="rect">
            <a:avLst/>
          </a:prstGeom>
        </p:spPr>
      </p:pic>
      <p:sp>
        <p:nvSpPr>
          <p:cNvPr id="5" name="Rectangle 4">
            <a:extLst>
              <a:ext uri="{FF2B5EF4-FFF2-40B4-BE49-F238E27FC236}">
                <a16:creationId xmlns:a16="http://schemas.microsoft.com/office/drawing/2014/main" id="{FE359853-8A27-4AAD-AB96-F2F55E97A05C}"/>
              </a:ext>
            </a:extLst>
          </p:cNvPr>
          <p:cNvSpPr/>
          <p:nvPr/>
        </p:nvSpPr>
        <p:spPr>
          <a:xfrm>
            <a:off x="5018518" y="4429811"/>
            <a:ext cx="7110888" cy="923330"/>
          </a:xfrm>
          <a:prstGeom prst="rect">
            <a:avLst/>
          </a:prstGeom>
        </p:spPr>
        <p:txBody>
          <a:bodyPr wrap="square" anchor="t">
            <a:spAutoFit/>
          </a:bodyPr>
          <a:lstStyle/>
          <a:p>
            <a:r>
              <a:rPr lang="en-US" b="1" dirty="0"/>
              <a:t>Open Access Academic Journal Software </a:t>
            </a:r>
            <a:r>
              <a:rPr lang="en-US" dirty="0"/>
              <a:t>for refereed journal workflow, online publishing. Allows connections </a:t>
            </a:r>
            <a:r>
              <a:rPr lang="en-US" dirty="0">
                <a:ea typeface="+mn-lt"/>
                <a:cs typeface="+mn-lt"/>
              </a:rPr>
              <a:t>to </a:t>
            </a:r>
            <a:r>
              <a:rPr lang="en-US" dirty="0" err="1">
                <a:ea typeface="+mn-lt"/>
                <a:cs typeface="+mn-lt"/>
              </a:rPr>
              <a:t>Dataverse</a:t>
            </a:r>
            <a:r>
              <a:rPr lang="en-US" dirty="0">
                <a:ea typeface="+mn-lt"/>
                <a:cs typeface="+mn-lt"/>
              </a:rPr>
              <a:t>/</a:t>
            </a:r>
            <a:r>
              <a:rPr lang="en-US" dirty="0" err="1">
                <a:ea typeface="+mn-lt"/>
                <a:cs typeface="+mn-lt"/>
              </a:rPr>
              <a:t>Dspace</a:t>
            </a:r>
            <a:r>
              <a:rPr lang="en-US" dirty="0">
                <a:ea typeface="+mn-lt"/>
                <a:cs typeface="+mn-lt"/>
              </a:rPr>
              <a:t> to</a:t>
            </a:r>
            <a:r>
              <a:rPr lang="en-US" dirty="0"/>
              <a:t> background research and datasets etc. </a:t>
            </a:r>
            <a:endParaRPr lang="en-US" dirty="0">
              <a:cs typeface="Calibri"/>
            </a:endParaRPr>
          </a:p>
        </p:txBody>
      </p:sp>
    </p:spTree>
    <p:extLst>
      <p:ext uri="{BB962C8B-B14F-4D97-AF65-F5344CB8AC3E}">
        <p14:creationId xmlns:p14="http://schemas.microsoft.com/office/powerpoint/2010/main" val="34478891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0EFD753D-6A49-46DD-9E82-AA6E2C62B4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138A5824-1F4A-4EE7-BC13-5BB48FC080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0045" y="318582"/>
            <a:ext cx="4556762" cy="2028511"/>
          </a:xfrm>
          <a:prstGeom prst="rect">
            <a:avLst/>
          </a:prstGeom>
          <a:solidFill>
            <a:srgbClr val="3336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3E53D71-7418-44B0-8B9A-97C244649429}"/>
              </a:ext>
            </a:extLst>
          </p:cNvPr>
          <p:cNvSpPr>
            <a:spLocks noGrp="1"/>
          </p:cNvSpPr>
          <p:nvPr>
            <p:ph type="title"/>
          </p:nvPr>
        </p:nvSpPr>
        <p:spPr>
          <a:xfrm>
            <a:off x="480377" y="604124"/>
            <a:ext cx="4236098" cy="1386733"/>
          </a:xfrm>
        </p:spPr>
        <p:txBody>
          <a:bodyPr vert="horz" lIns="91440" tIns="45720" rIns="91440" bIns="45720" rtlCol="0" anchor="ctr">
            <a:normAutofit fontScale="90000"/>
          </a:bodyPr>
          <a:lstStyle/>
          <a:p>
            <a:pPr algn="ctr"/>
            <a:r>
              <a:rPr lang="en-US" dirty="0">
                <a:solidFill>
                  <a:srgbClr val="FFFFFF"/>
                </a:solidFill>
              </a:rPr>
              <a:t>The Digitization Lab </a:t>
            </a:r>
            <a:r>
              <a:rPr lang="en-US" sz="2200" dirty="0">
                <a:solidFill>
                  <a:srgbClr val="FFFFFF"/>
                </a:solidFill>
              </a:rPr>
              <a:t>Expands </a:t>
            </a:r>
            <a:r>
              <a:rPr lang="en-US" sz="2200" kern="1200" dirty="0">
                <a:solidFill>
                  <a:srgbClr val="FFFFFF"/>
                </a:solidFill>
                <a:latin typeface="+mj-lt"/>
                <a:ea typeface="+mj-ea"/>
                <a:cs typeface="+mj-cs"/>
              </a:rPr>
              <a:t>Possibilities </a:t>
            </a:r>
            <a:r>
              <a:rPr lang="en-US" sz="2200" dirty="0">
                <a:solidFill>
                  <a:srgbClr val="FFFFFF"/>
                </a:solidFill>
              </a:rPr>
              <a:t>for</a:t>
            </a:r>
            <a:r>
              <a:rPr lang="en-US" sz="2200" kern="1200" dirty="0">
                <a:solidFill>
                  <a:srgbClr val="FFFFFF"/>
                </a:solidFill>
                <a:latin typeface="+mj-lt"/>
                <a:ea typeface="+mj-ea"/>
                <a:cs typeface="+mj-cs"/>
              </a:rPr>
              <a:t> Faculty </a:t>
            </a:r>
            <a:r>
              <a:rPr lang="en-US" sz="2200" dirty="0">
                <a:solidFill>
                  <a:srgbClr val="FFFFFF"/>
                </a:solidFill>
              </a:rPr>
              <a:t>and Graduate Student </a:t>
            </a:r>
            <a:r>
              <a:rPr lang="en-US" sz="2200" kern="1200" dirty="0">
                <a:solidFill>
                  <a:srgbClr val="FFFFFF"/>
                </a:solidFill>
                <a:latin typeface="+mj-lt"/>
                <a:ea typeface="+mj-ea"/>
                <a:cs typeface="+mj-cs"/>
              </a:rPr>
              <a:t>Research Projects</a:t>
            </a:r>
            <a:br>
              <a:rPr lang="en-US" sz="2200" kern="1200" dirty="0">
                <a:solidFill>
                  <a:srgbClr val="FFFFFF"/>
                </a:solidFill>
                <a:latin typeface="+mj-lt"/>
                <a:ea typeface="+mj-ea"/>
                <a:cs typeface="+mj-cs"/>
              </a:rPr>
            </a:br>
            <a:endParaRPr lang="en-US" sz="2200" kern="1200" dirty="0">
              <a:solidFill>
                <a:srgbClr val="FFFFFF"/>
              </a:solidFill>
              <a:latin typeface="+mj-lt"/>
              <a:ea typeface="+mj-ea"/>
              <a:cs typeface="+mj-cs"/>
            </a:endParaRPr>
          </a:p>
        </p:txBody>
      </p:sp>
      <p:pic>
        <p:nvPicPr>
          <p:cNvPr id="4" name="Content Placeholder 3">
            <a:extLst>
              <a:ext uri="{FF2B5EF4-FFF2-40B4-BE49-F238E27FC236}">
                <a16:creationId xmlns:a16="http://schemas.microsoft.com/office/drawing/2014/main" id="{2C9FD6F1-C9BF-4192-A06F-77AE5445D4A6}"/>
              </a:ext>
            </a:extLst>
          </p:cNvPr>
          <p:cNvPicPr>
            <a:picLocks noGrp="1" noChangeAspect="1"/>
          </p:cNvPicPr>
          <p:nvPr>
            <p:ph idx="1"/>
          </p:nvPr>
        </p:nvPicPr>
        <p:blipFill>
          <a:blip r:embed="rId2"/>
          <a:stretch>
            <a:fillRect/>
          </a:stretch>
        </p:blipFill>
        <p:spPr>
          <a:xfrm>
            <a:off x="5981328" y="210145"/>
            <a:ext cx="2667733" cy="1780712"/>
          </a:xfrm>
          <a:prstGeom prst="rect">
            <a:avLst/>
          </a:prstGeom>
        </p:spPr>
      </p:pic>
      <p:pic>
        <p:nvPicPr>
          <p:cNvPr id="5" name="Picture 4">
            <a:extLst>
              <a:ext uri="{FF2B5EF4-FFF2-40B4-BE49-F238E27FC236}">
                <a16:creationId xmlns:a16="http://schemas.microsoft.com/office/drawing/2014/main" id="{A60D82F6-4E6D-4EAC-B153-97D5A00B6CDF}"/>
              </a:ext>
            </a:extLst>
          </p:cNvPr>
          <p:cNvPicPr>
            <a:picLocks noChangeAspect="1"/>
          </p:cNvPicPr>
          <p:nvPr/>
        </p:nvPicPr>
        <p:blipFill>
          <a:blip r:embed="rId3"/>
          <a:stretch>
            <a:fillRect/>
          </a:stretch>
        </p:blipFill>
        <p:spPr>
          <a:xfrm>
            <a:off x="10220827" y="333327"/>
            <a:ext cx="1250521" cy="1882162"/>
          </a:xfrm>
          <a:prstGeom prst="rect">
            <a:avLst/>
          </a:prstGeom>
        </p:spPr>
      </p:pic>
      <p:pic>
        <p:nvPicPr>
          <p:cNvPr id="8" name="Picture 7">
            <a:extLst>
              <a:ext uri="{FF2B5EF4-FFF2-40B4-BE49-F238E27FC236}">
                <a16:creationId xmlns:a16="http://schemas.microsoft.com/office/drawing/2014/main" id="{753290DF-5B62-40BF-8859-C38F6B94803B}"/>
              </a:ext>
            </a:extLst>
          </p:cNvPr>
          <p:cNvPicPr>
            <a:picLocks noChangeAspect="1"/>
          </p:cNvPicPr>
          <p:nvPr/>
        </p:nvPicPr>
        <p:blipFill>
          <a:blip r:embed="rId4"/>
          <a:stretch>
            <a:fillRect/>
          </a:stretch>
        </p:blipFill>
        <p:spPr>
          <a:xfrm>
            <a:off x="440272" y="2955501"/>
            <a:ext cx="4114800" cy="3260978"/>
          </a:xfrm>
          <a:prstGeom prst="rect">
            <a:avLst/>
          </a:prstGeom>
        </p:spPr>
      </p:pic>
      <p:sp>
        <p:nvSpPr>
          <p:cNvPr id="17" name="Rectangle 16">
            <a:extLst>
              <a:ext uri="{FF2B5EF4-FFF2-40B4-BE49-F238E27FC236}">
                <a16:creationId xmlns:a16="http://schemas.microsoft.com/office/drawing/2014/main" id="{0F8BFD3B-29FB-4A95-BB51-220F8A6C57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66650" y="2429124"/>
            <a:ext cx="4561251" cy="4108837"/>
          </a:xfrm>
          <a:prstGeom prst="rect">
            <a:avLst/>
          </a:prstGeom>
          <a:solidFill>
            <a:srgbClr val="3336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ABB8B0C4-E4DB-45E1-8FAB-F5955C43A683}"/>
              </a:ext>
            </a:extLst>
          </p:cNvPr>
          <p:cNvSpPr/>
          <p:nvPr/>
        </p:nvSpPr>
        <p:spPr>
          <a:xfrm>
            <a:off x="5262159" y="2758930"/>
            <a:ext cx="3944010" cy="3455091"/>
          </a:xfrm>
          <a:prstGeom prst="rect">
            <a:avLst/>
          </a:prstGeom>
        </p:spPr>
        <p:txBody>
          <a:bodyPr vert="horz" lIns="91440" tIns="45720" rIns="91440" bIns="45720" rtlCol="0" anchor="ctr">
            <a:normAutofit/>
          </a:bodyPr>
          <a:lstStyle/>
          <a:p>
            <a:pPr>
              <a:lnSpc>
                <a:spcPct val="90000"/>
              </a:lnSpc>
              <a:spcAft>
                <a:spcPts val="600"/>
              </a:spcAft>
            </a:pPr>
            <a:r>
              <a:rPr lang="en-US" sz="2000" dirty="0">
                <a:solidFill>
                  <a:srgbClr val="FFFFFF"/>
                </a:solidFill>
              </a:rPr>
              <a:t>Digitization possibilities on research levels range from OCR to and textual digitization </a:t>
            </a:r>
            <a:r>
              <a:rPr lang="en-US" sz="2000" dirty="0" err="1">
                <a:solidFill>
                  <a:srgbClr val="FFFFFF"/>
                </a:solidFill>
              </a:rPr>
              <a:t>digitization</a:t>
            </a:r>
            <a:r>
              <a:rPr lang="en-US" sz="2000" dirty="0">
                <a:solidFill>
                  <a:srgbClr val="FFFFFF"/>
                </a:solidFill>
              </a:rPr>
              <a:t> to images, 3D objects, audiovisual and visualization possibilities (IIIF </a:t>
            </a:r>
            <a:r>
              <a:rPr lang="en-US" sz="2000" dirty="0" err="1">
                <a:solidFill>
                  <a:srgbClr val="FFFFFF"/>
                </a:solidFill>
              </a:rPr>
              <a:t>etc</a:t>
            </a:r>
            <a:r>
              <a:rPr lang="en-US" sz="2000" dirty="0">
                <a:solidFill>
                  <a:srgbClr val="FFFFFF"/>
                </a:solidFill>
              </a:rPr>
              <a:t>)</a:t>
            </a:r>
          </a:p>
          <a:p>
            <a:pPr>
              <a:lnSpc>
                <a:spcPct val="90000"/>
              </a:lnSpc>
              <a:spcAft>
                <a:spcPts val="600"/>
              </a:spcAft>
            </a:pPr>
            <a:endParaRPr lang="en-US" sz="2000" dirty="0">
              <a:solidFill>
                <a:srgbClr val="FFFFFF"/>
              </a:solidFill>
            </a:endParaRPr>
          </a:p>
          <a:p>
            <a:pPr>
              <a:lnSpc>
                <a:spcPct val="90000"/>
              </a:lnSpc>
              <a:spcAft>
                <a:spcPts val="600"/>
              </a:spcAft>
            </a:pPr>
            <a:r>
              <a:rPr lang="en-US" sz="2000" dirty="0">
                <a:solidFill>
                  <a:schemeClr val="bg2"/>
                </a:solidFill>
              </a:rPr>
              <a:t>(i.e. Digitization Lab’s IIIF Framework can create internal or globally distributed Image Libraries.</a:t>
            </a:r>
          </a:p>
          <a:p>
            <a:pPr>
              <a:lnSpc>
                <a:spcPct val="90000"/>
              </a:lnSpc>
              <a:spcAft>
                <a:spcPts val="600"/>
              </a:spcAft>
            </a:pPr>
            <a:endParaRPr lang="en-US" sz="2000" dirty="0">
              <a:solidFill>
                <a:srgbClr val="FFFFFF"/>
              </a:solidFill>
            </a:endParaRPr>
          </a:p>
        </p:txBody>
      </p:sp>
      <p:pic>
        <p:nvPicPr>
          <p:cNvPr id="3" name="Picture 2">
            <a:extLst>
              <a:ext uri="{FF2B5EF4-FFF2-40B4-BE49-F238E27FC236}">
                <a16:creationId xmlns:a16="http://schemas.microsoft.com/office/drawing/2014/main" id="{3CA420F1-75EB-4FA7-BD80-CA061F01BA0A}"/>
              </a:ext>
            </a:extLst>
          </p:cNvPr>
          <p:cNvPicPr>
            <a:picLocks noChangeAspect="1"/>
          </p:cNvPicPr>
          <p:nvPr/>
        </p:nvPicPr>
        <p:blipFill>
          <a:blip r:embed="rId5"/>
          <a:stretch>
            <a:fillRect/>
          </a:stretch>
        </p:blipFill>
        <p:spPr>
          <a:xfrm>
            <a:off x="9823410" y="2639728"/>
            <a:ext cx="2045361" cy="1620948"/>
          </a:xfrm>
          <a:prstGeom prst="rect">
            <a:avLst/>
          </a:prstGeom>
        </p:spPr>
      </p:pic>
      <p:pic>
        <p:nvPicPr>
          <p:cNvPr id="7" name="Picture 6">
            <a:extLst>
              <a:ext uri="{FF2B5EF4-FFF2-40B4-BE49-F238E27FC236}">
                <a16:creationId xmlns:a16="http://schemas.microsoft.com/office/drawing/2014/main" id="{89FECB3E-45E7-468B-8B0A-F44A355B55C9}"/>
              </a:ext>
            </a:extLst>
          </p:cNvPr>
          <p:cNvPicPr>
            <a:picLocks noChangeAspect="1"/>
          </p:cNvPicPr>
          <p:nvPr/>
        </p:nvPicPr>
        <p:blipFill>
          <a:blip r:embed="rId6"/>
          <a:stretch>
            <a:fillRect/>
          </a:stretch>
        </p:blipFill>
        <p:spPr>
          <a:xfrm>
            <a:off x="9823408" y="4726743"/>
            <a:ext cx="2045362" cy="1753897"/>
          </a:xfrm>
          <a:prstGeom prst="rect">
            <a:avLst/>
          </a:prstGeom>
        </p:spPr>
      </p:pic>
    </p:spTree>
    <p:extLst>
      <p:ext uri="{BB962C8B-B14F-4D97-AF65-F5344CB8AC3E}">
        <p14:creationId xmlns:p14="http://schemas.microsoft.com/office/powerpoint/2010/main" val="27544560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106017" y="190540"/>
            <a:ext cx="12085983" cy="1143000"/>
          </a:xfrm>
        </p:spPr>
        <p:txBody>
          <a:bodyPr>
            <a:normAutofit fontScale="90000"/>
          </a:bodyPr>
          <a:lstStyle/>
          <a:p>
            <a:pPr algn="ctr"/>
            <a:br>
              <a:rPr lang="en-US" sz="3600" dirty="0"/>
            </a:br>
            <a:r>
              <a:rPr lang="en-US" sz="4000" dirty="0"/>
              <a:t>Combining These Research Ecosystem Components</a:t>
            </a:r>
            <a:br>
              <a:rPr lang="en-US" sz="4000" dirty="0"/>
            </a:br>
            <a:r>
              <a:rPr lang="en-US" sz="2200" dirty="0"/>
              <a:t>Opens Amazing Possibilities For Digital Scholarship &amp; Research Collaboration Opportunities</a:t>
            </a:r>
            <a:br>
              <a:rPr lang="en-US" sz="2200" dirty="0"/>
            </a:br>
            <a:endParaRPr lang="en-US" sz="2200" dirty="0"/>
          </a:p>
        </p:txBody>
      </p:sp>
      <p:sp>
        <p:nvSpPr>
          <p:cNvPr id="5" name="Content Placeholder 2"/>
          <p:cNvSpPr>
            <a:spLocks noGrp="1"/>
          </p:cNvSpPr>
          <p:nvPr>
            <p:ph idx="1"/>
          </p:nvPr>
        </p:nvSpPr>
        <p:spPr>
          <a:xfrm>
            <a:off x="5714999" y="1905000"/>
            <a:ext cx="5676897" cy="4953000"/>
          </a:xfrm>
        </p:spPr>
        <p:txBody>
          <a:bodyPr>
            <a:normAutofit fontScale="62500" lnSpcReduction="20000"/>
          </a:bodyPr>
          <a:lstStyle/>
          <a:p>
            <a:pPr marL="0" indent="0">
              <a:buNone/>
            </a:pPr>
            <a:r>
              <a:rPr lang="en-US" b="1" dirty="0"/>
              <a:t>Cognitive Cartography/Multimedia Archives </a:t>
            </a:r>
            <a:br>
              <a:rPr lang="en-US" b="1" dirty="0"/>
            </a:br>
            <a:r>
              <a:rPr lang="en-US" sz="2000" dirty="0"/>
              <a:t>(Video, Text, GIS, Images, Field Notes)</a:t>
            </a:r>
            <a:br>
              <a:rPr lang="en-US" sz="2000" dirty="0"/>
            </a:br>
            <a:r>
              <a:rPr lang="en-US" sz="2600" dirty="0">
                <a:hlinkClick r:id="rId2"/>
              </a:rPr>
              <a:t>Dick </a:t>
            </a:r>
            <a:r>
              <a:rPr lang="en-US" sz="2600" dirty="0" err="1">
                <a:hlinkClick r:id="rId2"/>
              </a:rPr>
              <a:t>Reavis</a:t>
            </a:r>
            <a:r>
              <a:rPr lang="en-US" sz="2600" dirty="0">
                <a:hlinkClick r:id="rId2"/>
              </a:rPr>
              <a:t>: National Tour of Texas</a:t>
            </a:r>
            <a:br>
              <a:rPr lang="en-US" dirty="0">
                <a:hlinkClick r:id="rId2"/>
              </a:rPr>
            </a:br>
            <a:br>
              <a:rPr lang="en-US" sz="2400" dirty="0"/>
            </a:br>
            <a:r>
              <a:rPr lang="en-US" b="1" dirty="0"/>
              <a:t>Multimedia, Digital Archives/Retrospective ETD Projects </a:t>
            </a:r>
            <a:br>
              <a:rPr lang="en-US" sz="2900" b="1" dirty="0"/>
            </a:br>
            <a:r>
              <a:rPr lang="en-US" sz="2000" dirty="0"/>
              <a:t>(Digital video, online exhibit images, text, digital archives) </a:t>
            </a:r>
            <a:br>
              <a:rPr lang="en-US" sz="2000" dirty="0"/>
            </a:br>
            <a:r>
              <a:rPr lang="en-US" sz="2600" dirty="0" err="1">
                <a:hlinkClick r:id="rId3"/>
              </a:rPr>
              <a:t>Severo</a:t>
            </a:r>
            <a:r>
              <a:rPr lang="en-US" sz="2600" dirty="0">
                <a:hlinkClick r:id="rId3"/>
              </a:rPr>
              <a:t> Perez: And the Earth Did not Swallow Them </a:t>
            </a:r>
            <a:br>
              <a:rPr lang="en-US" sz="2600" dirty="0"/>
            </a:br>
            <a:br>
              <a:rPr lang="en-US" sz="2900" dirty="0"/>
            </a:br>
            <a:r>
              <a:rPr lang="en-US" b="1" dirty="0"/>
              <a:t>Online Exhibits/Digital Archives/ Online Academic Journals</a:t>
            </a:r>
            <a:br>
              <a:rPr lang="en-US" sz="2400" b="1" dirty="0"/>
            </a:br>
            <a:r>
              <a:rPr lang="en-US" sz="2000" dirty="0"/>
              <a:t>(images and text, </a:t>
            </a:r>
            <a:r>
              <a:rPr lang="en-US" sz="2000" dirty="0" err="1"/>
              <a:t>Omeka</a:t>
            </a:r>
            <a:r>
              <a:rPr lang="en-US" sz="2000" dirty="0"/>
              <a:t> front end/Database back end, IIIF)</a:t>
            </a:r>
            <a:br>
              <a:rPr lang="en-US" sz="2000" dirty="0"/>
            </a:br>
            <a:r>
              <a:rPr lang="en-US" sz="2000" dirty="0">
                <a:hlinkClick r:id="rId4"/>
              </a:rPr>
              <a:t>Cabeza de </a:t>
            </a:r>
            <a:r>
              <a:rPr lang="en-US" sz="2000" dirty="0" err="1">
                <a:hlinkClick r:id="rId4"/>
              </a:rPr>
              <a:t>Vaca</a:t>
            </a:r>
            <a:r>
              <a:rPr lang="en-US" sz="2000" dirty="0">
                <a:hlinkClick r:id="rId4"/>
              </a:rPr>
              <a:t> La </a:t>
            </a:r>
            <a:r>
              <a:rPr lang="en-US" sz="2000" dirty="0" err="1">
                <a:hlinkClick r:id="rId4"/>
              </a:rPr>
              <a:t>Relacion</a:t>
            </a:r>
            <a:r>
              <a:rPr lang="en-US" sz="2000" dirty="0">
                <a:hlinkClick r:id="rId4"/>
              </a:rPr>
              <a:t> Digitization</a:t>
            </a:r>
            <a:br>
              <a:rPr lang="en-US" sz="2000" dirty="0">
                <a:hlinkClick r:id="rId5"/>
              </a:rPr>
            </a:br>
            <a:r>
              <a:rPr lang="en-US" sz="2600" dirty="0">
                <a:hlinkClick r:id="rId5"/>
              </a:rPr>
              <a:t> Santiago </a:t>
            </a:r>
            <a:r>
              <a:rPr lang="en-US" sz="2600" dirty="0" err="1">
                <a:hlinkClick r:id="rId5"/>
              </a:rPr>
              <a:t>Tafolla</a:t>
            </a:r>
            <a:r>
              <a:rPr lang="en-US" sz="2600" dirty="0">
                <a:hlinkClick r:id="rId5"/>
              </a:rPr>
              <a:t>: Mexican Amer. Confederate Soldier</a:t>
            </a:r>
            <a:br>
              <a:rPr lang="en-US" sz="2300" dirty="0">
                <a:hlinkClick r:id="rId5"/>
              </a:rPr>
            </a:br>
            <a:br>
              <a:rPr lang="en-US" sz="2300" dirty="0"/>
            </a:br>
            <a:r>
              <a:rPr lang="en-US" b="1" dirty="0"/>
              <a:t>Interactive Image Archives/Data &amp; Research Projects </a:t>
            </a:r>
            <a:br>
              <a:rPr lang="en-US" sz="2400" dirty="0"/>
            </a:br>
            <a:r>
              <a:rPr lang="en-US" sz="2000" dirty="0"/>
              <a:t>(Image libraries, Interactive Commenting/Metadata</a:t>
            </a:r>
            <a:r>
              <a:rPr lang="en-US" sz="2400" dirty="0"/>
              <a:t>)</a:t>
            </a:r>
            <a:br>
              <a:rPr lang="en-US" sz="2400" dirty="0"/>
            </a:br>
            <a:r>
              <a:rPr lang="en-US" sz="2400" dirty="0">
                <a:hlinkClick r:id="rId6"/>
              </a:rPr>
              <a:t>Texas State Flickr Commons</a:t>
            </a:r>
            <a:endParaRPr lang="en-US" sz="2400" dirty="0"/>
          </a:p>
          <a:p>
            <a:pPr marL="0" indent="0">
              <a:buNone/>
            </a:pPr>
            <a:endParaRPr lang="en-US" sz="2400" b="1" dirty="0"/>
          </a:p>
          <a:p>
            <a:pPr marL="0" indent="0">
              <a:buNone/>
            </a:pPr>
            <a:r>
              <a:rPr lang="en-US" sz="2900" b="1" dirty="0"/>
              <a:t>Digital Libraries Archiving &amp; Documentation Projects</a:t>
            </a:r>
            <a:br>
              <a:rPr lang="en-US" sz="2900" b="1" dirty="0"/>
            </a:br>
            <a:r>
              <a:rPr lang="en-US" sz="2000" dirty="0"/>
              <a:t>(Text, Metadata, OCR, Search, Zoom ability, Page Turning)</a:t>
            </a:r>
            <a:br>
              <a:rPr lang="en-US" sz="2000" dirty="0">
                <a:hlinkClick r:id="rId7"/>
              </a:rPr>
            </a:br>
            <a:r>
              <a:rPr lang="en-US" sz="2100" dirty="0">
                <a:hlinkClick r:id="rId7"/>
              </a:rPr>
              <a:t> </a:t>
            </a:r>
            <a:r>
              <a:rPr lang="en-US" sz="2100" dirty="0" err="1">
                <a:hlinkClick r:id="rId7"/>
              </a:rPr>
              <a:t>Pedagogs</a:t>
            </a:r>
            <a:r>
              <a:rPr lang="en-US" sz="2100" dirty="0"/>
              <a:t> </a:t>
            </a:r>
            <a:r>
              <a:rPr lang="en-US" sz="1600" dirty="0"/>
              <a:t>University Yearbooks</a:t>
            </a:r>
            <a:br>
              <a:rPr lang="en-US" sz="1600" dirty="0"/>
            </a:br>
            <a:br>
              <a:rPr lang="en-US" sz="1600" dirty="0"/>
            </a:br>
            <a:endParaRPr lang="en-US" sz="1600" dirty="0"/>
          </a:p>
          <a:p>
            <a:pPr marL="0" indent="0">
              <a:buNone/>
            </a:pPr>
            <a:br>
              <a:rPr lang="en-US" sz="2000" dirty="0">
                <a:hlinkClick r:id="rId8"/>
              </a:rPr>
            </a:br>
            <a:r>
              <a:rPr lang="en-US" sz="2000" dirty="0">
                <a:hlinkClick r:id="rId8"/>
              </a:rPr>
              <a:t>Faculty Digitization Proposals/Partnerships</a:t>
            </a:r>
            <a:r>
              <a:rPr lang="en-US" sz="2000" dirty="0"/>
              <a:t>  </a:t>
            </a:r>
            <a:br>
              <a:rPr lang="en-US" sz="2000" dirty="0"/>
            </a:br>
            <a:endParaRPr lang="en-US" sz="2000" dirty="0"/>
          </a:p>
        </p:txBody>
      </p:sp>
      <p:sp>
        <p:nvSpPr>
          <p:cNvPr id="2" name="Isosceles Triangle 1"/>
          <p:cNvSpPr/>
          <p:nvPr/>
        </p:nvSpPr>
        <p:spPr>
          <a:xfrm rot="10800000">
            <a:off x="1600199" y="1919591"/>
            <a:ext cx="3810000" cy="434340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8" name="Straight Connector 7"/>
          <p:cNvCxnSpPr>
            <a:stCxn id="2" idx="0"/>
          </p:cNvCxnSpPr>
          <p:nvPr/>
        </p:nvCxnSpPr>
        <p:spPr>
          <a:xfrm>
            <a:off x="3505200" y="6262991"/>
            <a:ext cx="2133601" cy="0"/>
          </a:xfrm>
          <a:prstGeom prst="line">
            <a:avLst/>
          </a:prstGeom>
          <a:ln w="34925">
            <a:solidFill>
              <a:srgbClr val="FF0000"/>
            </a:solidFil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p:nvPicPr>
        <p:blipFill>
          <a:blip r:embed="rId9"/>
          <a:stretch>
            <a:fillRect/>
          </a:stretch>
        </p:blipFill>
        <p:spPr>
          <a:xfrm>
            <a:off x="3505200" y="2812302"/>
            <a:ext cx="2240301" cy="48351"/>
          </a:xfrm>
          <a:prstGeom prst="rect">
            <a:avLst/>
          </a:prstGeom>
        </p:spPr>
      </p:pic>
      <p:pic>
        <p:nvPicPr>
          <p:cNvPr id="10" name="Picture 9"/>
          <p:cNvPicPr>
            <a:picLocks noChangeAspect="1"/>
          </p:cNvPicPr>
          <p:nvPr/>
        </p:nvPicPr>
        <p:blipFill>
          <a:blip r:embed="rId9"/>
          <a:stretch>
            <a:fillRect/>
          </a:stretch>
        </p:blipFill>
        <p:spPr>
          <a:xfrm>
            <a:off x="3497093" y="2038683"/>
            <a:ext cx="2118365" cy="45720"/>
          </a:xfrm>
          <a:prstGeom prst="rect">
            <a:avLst/>
          </a:prstGeom>
        </p:spPr>
      </p:pic>
      <p:pic>
        <p:nvPicPr>
          <p:cNvPr id="11" name="Picture 10"/>
          <p:cNvPicPr>
            <a:picLocks noChangeAspect="1"/>
          </p:cNvPicPr>
          <p:nvPr/>
        </p:nvPicPr>
        <p:blipFill>
          <a:blip r:embed="rId9"/>
          <a:stretch>
            <a:fillRect/>
          </a:stretch>
        </p:blipFill>
        <p:spPr>
          <a:xfrm flipV="1">
            <a:off x="3549816" y="3886200"/>
            <a:ext cx="2165185" cy="46730"/>
          </a:xfrm>
          <a:prstGeom prst="rect">
            <a:avLst/>
          </a:prstGeom>
        </p:spPr>
      </p:pic>
      <p:pic>
        <p:nvPicPr>
          <p:cNvPr id="12" name="Picture 11"/>
          <p:cNvPicPr>
            <a:picLocks noChangeAspect="1"/>
          </p:cNvPicPr>
          <p:nvPr/>
        </p:nvPicPr>
        <p:blipFill>
          <a:blip r:embed="rId9"/>
          <a:stretch>
            <a:fillRect/>
          </a:stretch>
        </p:blipFill>
        <p:spPr>
          <a:xfrm flipV="1">
            <a:off x="3541555" y="4660829"/>
            <a:ext cx="2118323" cy="45719"/>
          </a:xfrm>
          <a:prstGeom prst="rect">
            <a:avLst/>
          </a:prstGeom>
        </p:spPr>
      </p:pic>
      <p:pic>
        <p:nvPicPr>
          <p:cNvPr id="13" name="Picture 12"/>
          <p:cNvPicPr>
            <a:picLocks noChangeAspect="1"/>
          </p:cNvPicPr>
          <p:nvPr/>
        </p:nvPicPr>
        <p:blipFill>
          <a:blip r:embed="rId9"/>
          <a:stretch>
            <a:fillRect/>
          </a:stretch>
        </p:blipFill>
        <p:spPr>
          <a:xfrm flipV="1">
            <a:off x="3541554" y="5389181"/>
            <a:ext cx="2203946" cy="47567"/>
          </a:xfrm>
          <a:prstGeom prst="rect">
            <a:avLst/>
          </a:prstGeom>
        </p:spPr>
      </p:pic>
      <p:cxnSp>
        <p:nvCxnSpPr>
          <p:cNvPr id="17" name="Straight Connector 16"/>
          <p:cNvCxnSpPr>
            <a:stCxn id="2" idx="3"/>
            <a:endCxn id="2" idx="0"/>
          </p:cNvCxnSpPr>
          <p:nvPr/>
        </p:nvCxnSpPr>
        <p:spPr>
          <a:xfrm>
            <a:off x="3505199" y="1919591"/>
            <a:ext cx="0" cy="434340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1492415" y="5578023"/>
            <a:ext cx="2057400" cy="584775"/>
          </a:xfrm>
          <a:prstGeom prst="rect">
            <a:avLst/>
          </a:prstGeom>
          <a:noFill/>
        </p:spPr>
        <p:txBody>
          <a:bodyPr wrap="square" rtlCol="0">
            <a:spAutoFit/>
          </a:bodyPr>
          <a:lstStyle/>
          <a:p>
            <a:r>
              <a:rPr lang="en-US" sz="1600" b="1" dirty="0" err="1"/>
              <a:t>Projects,Prototypes</a:t>
            </a:r>
            <a:r>
              <a:rPr lang="en-US" sz="1600" b="1" dirty="0"/>
              <a:t> Grant Partnerships</a:t>
            </a:r>
          </a:p>
        </p:txBody>
      </p:sp>
      <p:cxnSp>
        <p:nvCxnSpPr>
          <p:cNvPr id="7" name="Straight Arrow Connector 6"/>
          <p:cNvCxnSpPr/>
          <p:nvPr/>
        </p:nvCxnSpPr>
        <p:spPr>
          <a:xfrm flipV="1">
            <a:off x="3048000" y="3619918"/>
            <a:ext cx="0" cy="1227557"/>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2315439" y="3256506"/>
            <a:ext cx="1234377" cy="369332"/>
          </a:xfrm>
          <a:prstGeom prst="rect">
            <a:avLst/>
          </a:prstGeom>
          <a:noFill/>
        </p:spPr>
        <p:txBody>
          <a:bodyPr wrap="none" rtlCol="0">
            <a:spAutoFit/>
          </a:bodyPr>
          <a:lstStyle/>
          <a:p>
            <a:r>
              <a:rPr lang="en-US" dirty="0"/>
              <a:t>Complexity</a:t>
            </a:r>
          </a:p>
        </p:txBody>
      </p:sp>
    </p:spTree>
    <p:extLst>
      <p:ext uri="{BB962C8B-B14F-4D97-AF65-F5344CB8AC3E}">
        <p14:creationId xmlns:p14="http://schemas.microsoft.com/office/powerpoint/2010/main" val="1089787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B4FB34-5C66-4CE5-A24D-DB5E73434A3E}"/>
              </a:ext>
            </a:extLst>
          </p:cNvPr>
          <p:cNvSpPr>
            <a:spLocks noGrp="1"/>
          </p:cNvSpPr>
          <p:nvPr>
            <p:ph type="title"/>
          </p:nvPr>
        </p:nvSpPr>
        <p:spPr>
          <a:xfrm>
            <a:off x="98914" y="129184"/>
            <a:ext cx="11273936" cy="1325563"/>
          </a:xfrm>
        </p:spPr>
        <p:txBody>
          <a:bodyPr>
            <a:normAutofit fontScale="90000"/>
          </a:bodyPr>
          <a:lstStyle/>
          <a:p>
            <a:pPr algn="ctr"/>
            <a:r>
              <a:rPr lang="en-US" dirty="0"/>
              <a:t> </a:t>
            </a:r>
            <a:r>
              <a:rPr lang="en-US" sz="6700" dirty="0"/>
              <a:t>Assessment and Results</a:t>
            </a:r>
            <a:br>
              <a:rPr lang="en-US" dirty="0"/>
            </a:br>
            <a:r>
              <a:rPr lang="en-US" sz="2800" dirty="0"/>
              <a:t>Quantitative and Qualitative Measures</a:t>
            </a:r>
          </a:p>
        </p:txBody>
      </p:sp>
      <p:sp>
        <p:nvSpPr>
          <p:cNvPr id="5" name="Rectangle 4">
            <a:extLst>
              <a:ext uri="{FF2B5EF4-FFF2-40B4-BE49-F238E27FC236}">
                <a16:creationId xmlns:a16="http://schemas.microsoft.com/office/drawing/2014/main" id="{C8DB2479-D075-400B-8DB3-2D68B1263C3F}"/>
              </a:ext>
            </a:extLst>
          </p:cNvPr>
          <p:cNvSpPr/>
          <p:nvPr/>
        </p:nvSpPr>
        <p:spPr>
          <a:xfrm>
            <a:off x="9048749" y="458252"/>
            <a:ext cx="2963009" cy="6370975"/>
          </a:xfrm>
          <a:prstGeom prst="rect">
            <a:avLst/>
          </a:prstGeom>
        </p:spPr>
        <p:txBody>
          <a:bodyPr wrap="square">
            <a:spAutoFit/>
          </a:bodyPr>
          <a:lstStyle/>
          <a:p>
            <a:endParaRPr lang="en-US" dirty="0"/>
          </a:p>
          <a:p>
            <a:endParaRPr lang="en-US" dirty="0"/>
          </a:p>
          <a:p>
            <a:endParaRPr lang="en-US" dirty="0"/>
          </a:p>
          <a:p>
            <a:endParaRPr lang="en-US" dirty="0"/>
          </a:p>
          <a:p>
            <a:r>
              <a:rPr lang="en-US" dirty="0"/>
              <a:t>Annual Usage Growth</a:t>
            </a:r>
            <a:br>
              <a:rPr lang="en-US" dirty="0"/>
            </a:br>
            <a:r>
              <a:rPr lang="en-US" dirty="0"/>
              <a:t>(Downloads, Number of Items, ORCID ID’s </a:t>
            </a:r>
            <a:br>
              <a:rPr lang="en-US" dirty="0"/>
            </a:br>
            <a:r>
              <a:rPr lang="en-US" dirty="0"/>
              <a:t>and Hosted Journals)</a:t>
            </a:r>
          </a:p>
          <a:p>
            <a:br>
              <a:rPr lang="en-US" sz="2400" dirty="0"/>
            </a:br>
            <a:br>
              <a:rPr lang="en-US" sz="2400" dirty="0"/>
            </a:br>
            <a:br>
              <a:rPr lang="en-US" sz="2400" dirty="0"/>
            </a:br>
            <a:br>
              <a:rPr lang="en-US" sz="2400" dirty="0"/>
            </a:br>
            <a:endParaRPr lang="en-US" sz="2400" dirty="0"/>
          </a:p>
          <a:p>
            <a:br>
              <a:rPr lang="en-US" sz="2400" dirty="0"/>
            </a:br>
            <a:br>
              <a:rPr lang="en-US" sz="2400" dirty="0"/>
            </a:br>
            <a:r>
              <a:rPr lang="en-US" dirty="0" err="1"/>
              <a:t>LibQual</a:t>
            </a:r>
            <a:r>
              <a:rPr lang="en-US" dirty="0"/>
              <a:t> Biannual Survey 2013-2019, Faculty and Student System Perceptions, Comments</a:t>
            </a:r>
            <a:br>
              <a:rPr lang="en-US" sz="2400" dirty="0"/>
            </a:br>
            <a:r>
              <a:rPr lang="en-US" sz="2400" dirty="0"/>
              <a:t> </a:t>
            </a:r>
          </a:p>
        </p:txBody>
      </p:sp>
      <p:pic>
        <p:nvPicPr>
          <p:cNvPr id="10" name="Picture 9" descr="A screenshot of a cell phone&#10;&#10;Description automatically generated">
            <a:extLst>
              <a:ext uri="{FF2B5EF4-FFF2-40B4-BE49-F238E27FC236}">
                <a16:creationId xmlns:a16="http://schemas.microsoft.com/office/drawing/2014/main" id="{A5E026AA-8E19-468F-A3FB-EE3B94CC032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72432" y="5234166"/>
            <a:ext cx="6252342" cy="1225729"/>
          </a:xfrm>
          <a:prstGeom prst="rect">
            <a:avLst/>
          </a:prstGeom>
        </p:spPr>
      </p:pic>
      <p:sp>
        <p:nvSpPr>
          <p:cNvPr id="3" name="TextBox 2">
            <a:extLst>
              <a:ext uri="{FF2B5EF4-FFF2-40B4-BE49-F238E27FC236}">
                <a16:creationId xmlns:a16="http://schemas.microsoft.com/office/drawing/2014/main" id="{5CD0F206-7F0A-4618-8C57-405E6358E06B}"/>
              </a:ext>
            </a:extLst>
          </p:cNvPr>
          <p:cNvSpPr txBox="1"/>
          <p:nvPr/>
        </p:nvSpPr>
        <p:spPr>
          <a:xfrm>
            <a:off x="324950" y="1464272"/>
            <a:ext cx="1543782" cy="1200329"/>
          </a:xfrm>
          <a:prstGeom prst="rect">
            <a:avLst/>
          </a:prstGeom>
          <a:noFill/>
        </p:spPr>
        <p:txBody>
          <a:bodyPr wrap="square" rtlCol="0">
            <a:spAutoFit/>
          </a:bodyPr>
          <a:lstStyle/>
          <a:p>
            <a:r>
              <a:rPr lang="en-US" dirty="0"/>
              <a:t>Ecosystem Implemented in Stages, 2014-2019</a:t>
            </a:r>
          </a:p>
        </p:txBody>
      </p:sp>
      <p:graphicFrame>
        <p:nvGraphicFramePr>
          <p:cNvPr id="7" name="Table 6">
            <a:extLst>
              <a:ext uri="{FF2B5EF4-FFF2-40B4-BE49-F238E27FC236}">
                <a16:creationId xmlns:a16="http://schemas.microsoft.com/office/drawing/2014/main" id="{886937FE-7056-49EA-82CD-0ABFC8A87D50}"/>
              </a:ext>
            </a:extLst>
          </p:cNvPr>
          <p:cNvGraphicFramePr>
            <a:graphicFrameLocks noGrp="1"/>
          </p:cNvGraphicFramePr>
          <p:nvPr/>
        </p:nvGraphicFramePr>
        <p:xfrm>
          <a:off x="2212974" y="1596961"/>
          <a:ext cx="6721474" cy="3296641"/>
        </p:xfrm>
        <a:graphic>
          <a:graphicData uri="http://schemas.openxmlformats.org/drawingml/2006/table">
            <a:tbl>
              <a:tblPr firstRow="1" firstCol="1" bandRow="1"/>
              <a:tblGrid>
                <a:gridCol w="958978">
                  <a:extLst>
                    <a:ext uri="{9D8B030D-6E8A-4147-A177-3AD203B41FA5}">
                      <a16:colId xmlns:a16="http://schemas.microsoft.com/office/drawing/2014/main" val="2355885191"/>
                    </a:ext>
                  </a:extLst>
                </a:gridCol>
                <a:gridCol w="960416">
                  <a:extLst>
                    <a:ext uri="{9D8B030D-6E8A-4147-A177-3AD203B41FA5}">
                      <a16:colId xmlns:a16="http://schemas.microsoft.com/office/drawing/2014/main" val="3036533258"/>
                    </a:ext>
                  </a:extLst>
                </a:gridCol>
                <a:gridCol w="960416">
                  <a:extLst>
                    <a:ext uri="{9D8B030D-6E8A-4147-A177-3AD203B41FA5}">
                      <a16:colId xmlns:a16="http://schemas.microsoft.com/office/drawing/2014/main" val="2194153925"/>
                    </a:ext>
                  </a:extLst>
                </a:gridCol>
                <a:gridCol w="960416">
                  <a:extLst>
                    <a:ext uri="{9D8B030D-6E8A-4147-A177-3AD203B41FA5}">
                      <a16:colId xmlns:a16="http://schemas.microsoft.com/office/drawing/2014/main" val="2541743887"/>
                    </a:ext>
                  </a:extLst>
                </a:gridCol>
                <a:gridCol w="960416">
                  <a:extLst>
                    <a:ext uri="{9D8B030D-6E8A-4147-A177-3AD203B41FA5}">
                      <a16:colId xmlns:a16="http://schemas.microsoft.com/office/drawing/2014/main" val="827644429"/>
                    </a:ext>
                  </a:extLst>
                </a:gridCol>
                <a:gridCol w="960416">
                  <a:extLst>
                    <a:ext uri="{9D8B030D-6E8A-4147-A177-3AD203B41FA5}">
                      <a16:colId xmlns:a16="http://schemas.microsoft.com/office/drawing/2014/main" val="962860892"/>
                    </a:ext>
                  </a:extLst>
                </a:gridCol>
                <a:gridCol w="960416">
                  <a:extLst>
                    <a:ext uri="{9D8B030D-6E8A-4147-A177-3AD203B41FA5}">
                      <a16:colId xmlns:a16="http://schemas.microsoft.com/office/drawing/2014/main" val="2304019485"/>
                    </a:ext>
                  </a:extLst>
                </a:gridCol>
              </a:tblGrid>
              <a:tr h="262158">
                <a:tc>
                  <a:txBody>
                    <a:bodyPr/>
                    <a:lstStyle/>
                    <a:p>
                      <a:pPr marL="0" marR="0" algn="ctr">
                        <a:lnSpc>
                          <a:spcPct val="107000"/>
                        </a:lnSpc>
                        <a:spcBef>
                          <a:spcPts val="0"/>
                        </a:spcBef>
                        <a:spcAft>
                          <a:spcPts val="0"/>
                        </a:spcAft>
                      </a:pPr>
                      <a:r>
                        <a:rPr lang="en-US" sz="1200" b="1">
                          <a:effectLst/>
                          <a:latin typeface="Calibri" panose="020F0502020204030204" pitchFamily="34" charset="0"/>
                          <a:ea typeface="Calibri" panose="020F0502020204030204" pitchFamily="34" charset="0"/>
                          <a:cs typeface="Times New Roman" panose="02020603050405020304" pitchFamily="18" charset="0"/>
                        </a:rPr>
                        <a:t>System</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07000"/>
                        </a:lnSpc>
                        <a:spcBef>
                          <a:spcPts val="0"/>
                        </a:spcBef>
                        <a:spcAft>
                          <a:spcPts val="0"/>
                        </a:spcAft>
                      </a:pPr>
                      <a:r>
                        <a:rPr lang="en-US" sz="12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2014</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07000"/>
                        </a:lnSpc>
                        <a:spcBef>
                          <a:spcPts val="0"/>
                        </a:spcBef>
                        <a:spcAft>
                          <a:spcPts val="0"/>
                        </a:spcAft>
                      </a:pPr>
                      <a:r>
                        <a:rPr lang="en-US" sz="12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2015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07000"/>
                        </a:lnSpc>
                        <a:spcBef>
                          <a:spcPts val="0"/>
                        </a:spcBef>
                        <a:spcAft>
                          <a:spcPts val="0"/>
                        </a:spcAft>
                      </a:pPr>
                      <a:r>
                        <a:rPr lang="en-US" sz="12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2016</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07000"/>
                        </a:lnSpc>
                        <a:spcBef>
                          <a:spcPts val="0"/>
                        </a:spcBef>
                        <a:spcAft>
                          <a:spcPts val="0"/>
                        </a:spcAft>
                      </a:pPr>
                      <a:r>
                        <a:rPr lang="en-US" sz="12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2017</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07000"/>
                        </a:lnSpc>
                        <a:spcBef>
                          <a:spcPts val="0"/>
                        </a:spcBef>
                        <a:spcAft>
                          <a:spcPts val="0"/>
                        </a:spcAft>
                      </a:pPr>
                      <a:r>
                        <a:rPr lang="en-US" sz="12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2018</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07000"/>
                        </a:lnSpc>
                        <a:spcBef>
                          <a:spcPts val="0"/>
                        </a:spcBef>
                        <a:spcAft>
                          <a:spcPts val="0"/>
                        </a:spcAft>
                      </a:pPr>
                      <a:r>
                        <a:rPr lang="en-US" sz="12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2019</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769763493"/>
                  </a:ext>
                </a:extLst>
              </a:tr>
              <a:tr h="240267">
                <a:tc gridSpan="7">
                  <a:txBody>
                    <a:bodyPr/>
                    <a:lstStyle/>
                    <a:p>
                      <a:pPr marL="0" marR="0" algn="l">
                        <a:lnSpc>
                          <a:spcPct val="107000"/>
                        </a:lnSpc>
                        <a:spcBef>
                          <a:spcPts val="300"/>
                        </a:spcBef>
                        <a:spcAft>
                          <a:spcPts val="300"/>
                        </a:spcAft>
                      </a:pPr>
                      <a:r>
                        <a:rPr lang="en-US" sz="1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Downloads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DCE4"/>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44981837"/>
                  </a:ext>
                </a:extLst>
              </a:tr>
              <a:tr h="240267">
                <a:tc>
                  <a:txBody>
                    <a:bodyPr/>
                    <a:lstStyle/>
                    <a:p>
                      <a:pPr marL="0" marR="0" algn="l">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DSpace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326,762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318,742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385,163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341,224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972,359</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1,010,349</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06822864"/>
                  </a:ext>
                </a:extLst>
              </a:tr>
              <a:tr h="240267">
                <a:tc>
                  <a:txBody>
                    <a:bodyPr/>
                    <a:lstStyle/>
                    <a:p>
                      <a:pPr marL="0" marR="0" algn="l">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ETDs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136,985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158,240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200,373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328,420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470,437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505,658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11804841"/>
                  </a:ext>
                </a:extLst>
              </a:tr>
              <a:tr h="240267">
                <a:tc>
                  <a:txBody>
                    <a:bodyPr/>
                    <a:lstStyle/>
                    <a:p>
                      <a:pPr marL="0" marR="0" algn="l">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Dataverse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n/a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n/a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n/a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455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3,451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2,043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69237707"/>
                  </a:ext>
                </a:extLst>
              </a:tr>
              <a:tr h="391546">
                <a:tc gridSpan="7">
                  <a:txBody>
                    <a:bodyPr/>
                    <a:lstStyle/>
                    <a:p>
                      <a:pPr marL="0" marR="0" algn="l">
                        <a:lnSpc>
                          <a:spcPct val="107000"/>
                        </a:lnSpc>
                        <a:spcBef>
                          <a:spcPts val="0"/>
                        </a:spcBef>
                        <a:spcAft>
                          <a:spcPts val="0"/>
                        </a:spcAft>
                      </a:pPr>
                      <a:r>
                        <a:rPr lang="en-US" sz="11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Number of Items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DCE4"/>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123563958"/>
                  </a:ext>
                </a:extLst>
              </a:tr>
              <a:tr h="240267">
                <a:tc>
                  <a:txBody>
                    <a:bodyPr/>
                    <a:lstStyle/>
                    <a:p>
                      <a:pPr marL="0" marR="0" algn="l">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DSpace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1,340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1,437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1,546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1,660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2,135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2,720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02450206"/>
                  </a:ext>
                </a:extLst>
              </a:tr>
              <a:tr h="240267">
                <a:tc>
                  <a:txBody>
                    <a:bodyPr/>
                    <a:lstStyle/>
                    <a:p>
                      <a:pPr marL="0" marR="0" algn="l">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ETDs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967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1,174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1,326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1,581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1,789</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2,218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5476397"/>
                  </a:ext>
                </a:extLst>
              </a:tr>
              <a:tr h="240267">
                <a:tc>
                  <a:txBody>
                    <a:bodyPr/>
                    <a:lstStyle/>
                    <a:p>
                      <a:pPr marL="0" marR="0" algn="l">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Dataverse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n/a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n/a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n/a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28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33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53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03702819"/>
                  </a:ext>
                </a:extLst>
              </a:tr>
              <a:tr h="240267">
                <a:tc gridSpan="7">
                  <a:txBody>
                    <a:bodyPr/>
                    <a:lstStyle/>
                    <a:p>
                      <a:pPr marL="0" marR="0" algn="l">
                        <a:lnSpc>
                          <a:spcPct val="107000"/>
                        </a:lnSpc>
                        <a:spcBef>
                          <a:spcPts val="300"/>
                        </a:spcBef>
                        <a:spcAft>
                          <a:spcPts val="300"/>
                        </a:spcAft>
                      </a:pPr>
                      <a:r>
                        <a:rPr lang="en-US" sz="1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ORCID IDs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DCE4"/>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800070821"/>
                  </a:ext>
                </a:extLst>
              </a:tr>
              <a:tr h="240267">
                <a:tc>
                  <a:txBody>
                    <a:bodyPr/>
                    <a:lstStyle/>
                    <a:p>
                      <a:pPr marL="0" marR="0" algn="l">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ORCID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101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190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316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438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545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669</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54718904"/>
                  </a:ext>
                </a:extLst>
              </a:tr>
              <a:tr h="240267">
                <a:tc gridSpan="7">
                  <a:txBody>
                    <a:bodyPr/>
                    <a:lstStyle/>
                    <a:p>
                      <a:pPr marL="0" marR="0" algn="l">
                        <a:lnSpc>
                          <a:spcPct val="107000"/>
                        </a:lnSpc>
                        <a:spcBef>
                          <a:spcPts val="300"/>
                        </a:spcBef>
                        <a:spcAft>
                          <a:spcPts val="300"/>
                        </a:spcAft>
                      </a:pPr>
                      <a:r>
                        <a:rPr lang="en-US" sz="1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Hosted Journals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DCE4"/>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444092943"/>
                  </a:ext>
                </a:extLst>
              </a:tr>
              <a:tr h="240267">
                <a:tc>
                  <a:txBody>
                    <a:bodyPr/>
                    <a:lstStyle/>
                    <a:p>
                      <a:pPr marL="0" marR="0" algn="l">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OJS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91433080"/>
                  </a:ext>
                </a:extLst>
              </a:tr>
            </a:tbl>
          </a:graphicData>
        </a:graphic>
      </p:graphicFrame>
    </p:spTree>
    <p:extLst>
      <p:ext uri="{BB962C8B-B14F-4D97-AF65-F5344CB8AC3E}">
        <p14:creationId xmlns:p14="http://schemas.microsoft.com/office/powerpoint/2010/main" val="16009450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1CC618-061B-46A9-9324-9C60D1523F6E}"/>
              </a:ext>
            </a:extLst>
          </p:cNvPr>
          <p:cNvSpPr>
            <a:spLocks noGrp="1"/>
          </p:cNvSpPr>
          <p:nvPr>
            <p:ph type="title"/>
          </p:nvPr>
        </p:nvSpPr>
        <p:spPr>
          <a:xfrm>
            <a:off x="-151042" y="122372"/>
            <a:ext cx="7840872" cy="1694693"/>
          </a:xfrm>
        </p:spPr>
        <p:txBody>
          <a:bodyPr>
            <a:normAutofit/>
          </a:bodyPr>
          <a:lstStyle/>
          <a:p>
            <a:pPr algn="ctr"/>
            <a:br>
              <a:rPr lang="en-US" sz="3100" dirty="0"/>
            </a:br>
            <a:r>
              <a:rPr lang="en-US" sz="4000" dirty="0"/>
              <a:t>Timelines and Implementation Paths</a:t>
            </a:r>
            <a:br>
              <a:rPr lang="en-US" sz="3100" dirty="0"/>
            </a:br>
            <a:r>
              <a:rPr lang="en-US" sz="2400" b="1" dirty="0"/>
              <a:t>Many Roads To Rome (1-5 Year Paths)</a:t>
            </a:r>
            <a:endParaRPr lang="en-US" sz="2400" dirty="0"/>
          </a:p>
        </p:txBody>
      </p:sp>
      <p:sp>
        <p:nvSpPr>
          <p:cNvPr id="3" name="Content Placeholder 2">
            <a:extLst>
              <a:ext uri="{FF2B5EF4-FFF2-40B4-BE49-F238E27FC236}">
                <a16:creationId xmlns:a16="http://schemas.microsoft.com/office/drawing/2014/main" id="{2C786BA0-6344-492A-972A-A2F9D23DD3B7}"/>
              </a:ext>
            </a:extLst>
          </p:cNvPr>
          <p:cNvSpPr>
            <a:spLocks noGrp="1"/>
          </p:cNvSpPr>
          <p:nvPr>
            <p:ph idx="1"/>
          </p:nvPr>
        </p:nvSpPr>
        <p:spPr>
          <a:xfrm>
            <a:off x="842435" y="1859252"/>
            <a:ext cx="5840238" cy="3181684"/>
          </a:xfrm>
        </p:spPr>
        <p:txBody>
          <a:bodyPr anchor="t">
            <a:noAutofit/>
          </a:bodyPr>
          <a:lstStyle/>
          <a:p>
            <a:pPr marL="0" indent="0">
              <a:buNone/>
            </a:pPr>
            <a:r>
              <a:rPr lang="en-US" sz="2000" b="1" dirty="0"/>
              <a:t>Year 1 </a:t>
            </a:r>
            <a:br>
              <a:rPr lang="en-US" sz="2000" b="1" dirty="0"/>
            </a:br>
            <a:r>
              <a:rPr lang="en-US" sz="2000" dirty="0"/>
              <a:t>Digital Collection Repository and Digitization Lab</a:t>
            </a:r>
            <a:br>
              <a:rPr lang="en-US" sz="2000" dirty="0"/>
            </a:br>
            <a:br>
              <a:rPr lang="en-US" sz="2000" dirty="0"/>
            </a:br>
            <a:r>
              <a:rPr lang="en-US" sz="2000" b="1" dirty="0"/>
              <a:t>Year 2 </a:t>
            </a:r>
            <a:br>
              <a:rPr lang="en-US" sz="2000" b="1" dirty="0"/>
            </a:br>
            <a:r>
              <a:rPr lang="en-US" sz="2000" dirty="0"/>
              <a:t>User Interface Software (OMEKA), Identity Management System, ORCID </a:t>
            </a:r>
            <a:br>
              <a:rPr lang="en-US" sz="2000" dirty="0"/>
            </a:br>
            <a:br>
              <a:rPr lang="en-US" sz="2000" dirty="0"/>
            </a:br>
            <a:r>
              <a:rPr lang="en-US" sz="2000" b="1" dirty="0"/>
              <a:t>Year 3 </a:t>
            </a:r>
            <a:br>
              <a:rPr lang="en-US" sz="2000" b="1" dirty="0"/>
            </a:br>
            <a:r>
              <a:rPr lang="en-US" sz="2000" dirty="0"/>
              <a:t>Data Repository</a:t>
            </a:r>
            <a:br>
              <a:rPr lang="en-US" sz="2000" dirty="0"/>
            </a:br>
            <a:br>
              <a:rPr lang="en-US" sz="2000" dirty="0"/>
            </a:br>
            <a:r>
              <a:rPr lang="en-US" sz="2000" b="1" dirty="0"/>
              <a:t>Year 4 </a:t>
            </a:r>
            <a:br>
              <a:rPr lang="en-US" sz="2000" b="1" dirty="0"/>
            </a:br>
            <a:r>
              <a:rPr lang="en-US" sz="2000" dirty="0"/>
              <a:t>ETD Middleware (VIREO) and OJS Software</a:t>
            </a:r>
            <a:br>
              <a:rPr lang="en-US" sz="2000" dirty="0"/>
            </a:br>
            <a:br>
              <a:rPr lang="en-US" sz="2000" dirty="0"/>
            </a:br>
            <a:r>
              <a:rPr lang="en-US" sz="2000" b="1" dirty="0"/>
              <a:t>Year 5</a:t>
            </a:r>
            <a:br>
              <a:rPr lang="en-US" sz="2000" b="1" dirty="0"/>
            </a:br>
            <a:r>
              <a:rPr lang="en-US" sz="2000" b="1" dirty="0"/>
              <a:t> </a:t>
            </a:r>
            <a:r>
              <a:rPr lang="en-US" sz="2000" dirty="0"/>
              <a:t>Complex Digitization Projects, IIIF Server, Faculty Grant Projects etc.</a:t>
            </a:r>
          </a:p>
        </p:txBody>
      </p:sp>
      <p:sp>
        <p:nvSpPr>
          <p:cNvPr id="79" name="Freeform: Shape 78">
            <a:extLst>
              <a:ext uri="{FF2B5EF4-FFF2-40B4-BE49-F238E27FC236}">
                <a16:creationId xmlns:a16="http://schemas.microsoft.com/office/drawing/2014/main" id="{2C6A2225-94AF-4BC4-98F4-77746E7B10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25108" y="1"/>
            <a:ext cx="4666892" cy="3612937"/>
          </a:xfrm>
          <a:custGeom>
            <a:avLst/>
            <a:gdLst>
              <a:gd name="connsiteX0" fmla="*/ 192227 w 4666892"/>
              <a:gd name="connsiteY0" fmla="*/ 0 h 3612937"/>
              <a:gd name="connsiteX1" fmla="*/ 4666892 w 4666892"/>
              <a:gd name="connsiteY1" fmla="*/ 0 h 3612937"/>
              <a:gd name="connsiteX2" fmla="*/ 4666892 w 4666892"/>
              <a:gd name="connsiteY2" fmla="*/ 2643684 h 3612937"/>
              <a:gd name="connsiteX3" fmla="*/ 4657487 w 4666892"/>
              <a:gd name="connsiteY3" fmla="*/ 2656262 h 3612937"/>
              <a:gd name="connsiteX4" fmla="*/ 2628900 w 4666892"/>
              <a:gd name="connsiteY4" fmla="*/ 3612937 h 3612937"/>
              <a:gd name="connsiteX5" fmla="*/ 0 w 4666892"/>
              <a:gd name="connsiteY5" fmla="*/ 984037 h 3612937"/>
              <a:gd name="connsiteX6" fmla="*/ 118190 w 4666892"/>
              <a:gd name="connsiteY6" fmla="*/ 202283 h 3612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66892" h="3612937">
                <a:moveTo>
                  <a:pt x="192227" y="0"/>
                </a:moveTo>
                <a:lnTo>
                  <a:pt x="4666892" y="0"/>
                </a:lnTo>
                <a:lnTo>
                  <a:pt x="4666892" y="2643684"/>
                </a:lnTo>
                <a:lnTo>
                  <a:pt x="4657487" y="2656262"/>
                </a:lnTo>
                <a:cubicBezTo>
                  <a:pt x="4175308" y="3240527"/>
                  <a:pt x="3445594" y="3612937"/>
                  <a:pt x="2628900" y="3612937"/>
                </a:cubicBezTo>
                <a:cubicBezTo>
                  <a:pt x="1176999" y="3612937"/>
                  <a:pt x="0" y="2435938"/>
                  <a:pt x="0" y="984037"/>
                </a:cubicBezTo>
                <a:cubicBezTo>
                  <a:pt x="0" y="711806"/>
                  <a:pt x="41379" y="449239"/>
                  <a:pt x="118190" y="2022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1" name="Freeform: Shape 80">
            <a:extLst>
              <a:ext uri="{FF2B5EF4-FFF2-40B4-BE49-F238E27FC236}">
                <a16:creationId xmlns:a16="http://schemas.microsoft.com/office/drawing/2014/main" id="{46EA0402-5843-4D53-BF9C-BE72058120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89830" y="1"/>
            <a:ext cx="4502173" cy="3448219"/>
          </a:xfrm>
          <a:custGeom>
            <a:avLst/>
            <a:gdLst>
              <a:gd name="connsiteX0" fmla="*/ 205627 w 4502173"/>
              <a:gd name="connsiteY0" fmla="*/ 0 h 3448219"/>
              <a:gd name="connsiteX1" fmla="*/ 4502173 w 4502173"/>
              <a:gd name="connsiteY1" fmla="*/ 0 h 3448219"/>
              <a:gd name="connsiteX2" fmla="*/ 4502173 w 4502173"/>
              <a:gd name="connsiteY2" fmla="*/ 2368934 h 3448219"/>
              <a:gd name="connsiteX3" fmla="*/ 4365663 w 4502173"/>
              <a:gd name="connsiteY3" fmla="*/ 2551486 h 3448219"/>
              <a:gd name="connsiteX4" fmla="*/ 2464181 w 4502173"/>
              <a:gd name="connsiteY4" fmla="*/ 3448219 h 3448219"/>
              <a:gd name="connsiteX5" fmla="*/ 0 w 4502173"/>
              <a:gd name="connsiteY5" fmla="*/ 984038 h 3448219"/>
              <a:gd name="connsiteX6" fmla="*/ 193648 w 4502173"/>
              <a:gd name="connsiteY6" fmla="*/ 24867 h 3448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02173" h="3448219">
                <a:moveTo>
                  <a:pt x="205627" y="0"/>
                </a:moveTo>
                <a:lnTo>
                  <a:pt x="4502173" y="0"/>
                </a:lnTo>
                <a:lnTo>
                  <a:pt x="4502173" y="2368934"/>
                </a:lnTo>
                <a:lnTo>
                  <a:pt x="4365663" y="2551486"/>
                </a:lnTo>
                <a:cubicBezTo>
                  <a:pt x="3913696" y="3099144"/>
                  <a:pt x="3229704" y="3448219"/>
                  <a:pt x="2464181" y="3448219"/>
                </a:cubicBezTo>
                <a:cubicBezTo>
                  <a:pt x="1103251" y="3448219"/>
                  <a:pt x="0" y="2344968"/>
                  <a:pt x="0" y="984038"/>
                </a:cubicBezTo>
                <a:cubicBezTo>
                  <a:pt x="0" y="643806"/>
                  <a:pt x="68954" y="319678"/>
                  <a:pt x="193648" y="24867"/>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34" name="Picture 10" descr="Image result for timelines icon">
            <a:extLst>
              <a:ext uri="{FF2B5EF4-FFF2-40B4-BE49-F238E27FC236}">
                <a16:creationId xmlns:a16="http://schemas.microsoft.com/office/drawing/2014/main" id="{E92975EF-A39E-48A9-9847-A1B9908C685F}"/>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8768827" y="244523"/>
            <a:ext cx="2580738" cy="2580738"/>
          </a:xfrm>
          <a:prstGeom prst="rect">
            <a:avLst/>
          </a:prstGeom>
          <a:noFill/>
          <a:extLst>
            <a:ext uri="{909E8E84-426E-40DD-AFC4-6F175D3DCCD1}">
              <a14:hiddenFill xmlns:a14="http://schemas.microsoft.com/office/drawing/2010/main">
                <a:solidFill>
                  <a:srgbClr val="FFFFFF"/>
                </a:solidFill>
              </a14:hiddenFill>
            </a:ext>
          </a:extLst>
        </p:spPr>
      </p:pic>
      <p:sp>
        <p:nvSpPr>
          <p:cNvPr id="83" name="Freeform: Shape 82">
            <a:extLst>
              <a:ext uri="{FF2B5EF4-FFF2-40B4-BE49-F238E27FC236}">
                <a16:creationId xmlns:a16="http://schemas.microsoft.com/office/drawing/2014/main" id="{648F5915-2CE1-4F74-88C5-D4366893D2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4737" y="3918051"/>
            <a:ext cx="3587263" cy="2939948"/>
          </a:xfrm>
          <a:custGeom>
            <a:avLst/>
            <a:gdLst>
              <a:gd name="connsiteX0" fmla="*/ 2070613 w 3587263"/>
              <a:gd name="connsiteY0" fmla="*/ 0 h 2939948"/>
              <a:gd name="connsiteX1" fmla="*/ 3534758 w 3587263"/>
              <a:gd name="connsiteY1" fmla="*/ 606469 h 2939948"/>
              <a:gd name="connsiteX2" fmla="*/ 3587263 w 3587263"/>
              <a:gd name="connsiteY2" fmla="*/ 664240 h 2939948"/>
              <a:gd name="connsiteX3" fmla="*/ 3587263 w 3587263"/>
              <a:gd name="connsiteY3" fmla="*/ 2939948 h 2939948"/>
              <a:gd name="connsiteX4" fmla="*/ 193241 w 3587263"/>
              <a:gd name="connsiteY4" fmla="*/ 2939948 h 2939948"/>
              <a:gd name="connsiteX5" fmla="*/ 162719 w 3587263"/>
              <a:gd name="connsiteY5" fmla="*/ 2876589 h 2939948"/>
              <a:gd name="connsiteX6" fmla="*/ 0 w 3587263"/>
              <a:gd name="connsiteY6" fmla="*/ 2070613 h 2939948"/>
              <a:gd name="connsiteX7" fmla="*/ 2070613 w 3587263"/>
              <a:gd name="connsiteY7" fmla="*/ 0 h 29399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87263" h="2939948">
                <a:moveTo>
                  <a:pt x="2070613" y="0"/>
                </a:moveTo>
                <a:cubicBezTo>
                  <a:pt x="2642397" y="0"/>
                  <a:pt x="3160050" y="231761"/>
                  <a:pt x="3534758" y="606469"/>
                </a:cubicBezTo>
                <a:lnTo>
                  <a:pt x="3587263" y="664240"/>
                </a:lnTo>
                <a:lnTo>
                  <a:pt x="3587263" y="2939948"/>
                </a:lnTo>
                <a:lnTo>
                  <a:pt x="193241" y="2939948"/>
                </a:lnTo>
                <a:lnTo>
                  <a:pt x="162719" y="2876589"/>
                </a:lnTo>
                <a:cubicBezTo>
                  <a:pt x="57940" y="2628865"/>
                  <a:pt x="0" y="2356505"/>
                  <a:pt x="0" y="2070613"/>
                </a:cubicBezTo>
                <a:cubicBezTo>
                  <a:pt x="0" y="927045"/>
                  <a:pt x="927045" y="0"/>
                  <a:pt x="2070613"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5" name="Freeform: Shape 84">
            <a:extLst>
              <a:ext uri="{FF2B5EF4-FFF2-40B4-BE49-F238E27FC236}">
                <a16:creationId xmlns:a16="http://schemas.microsoft.com/office/drawing/2014/main" id="{91B43EC4-7D6F-44CA-82DD-103883D236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68827" y="4082142"/>
            <a:ext cx="3423175" cy="2775859"/>
          </a:xfrm>
          <a:custGeom>
            <a:avLst/>
            <a:gdLst>
              <a:gd name="connsiteX0" fmla="*/ 1906524 w 3423175"/>
              <a:gd name="connsiteY0" fmla="*/ 0 h 2775859"/>
              <a:gd name="connsiteX1" fmla="*/ 3377691 w 3423175"/>
              <a:gd name="connsiteY1" fmla="*/ 693798 h 2775859"/>
              <a:gd name="connsiteX2" fmla="*/ 3423175 w 3423175"/>
              <a:gd name="connsiteY2" fmla="*/ 754624 h 2775859"/>
              <a:gd name="connsiteX3" fmla="*/ 3423175 w 3423175"/>
              <a:gd name="connsiteY3" fmla="*/ 2775859 h 2775859"/>
              <a:gd name="connsiteX4" fmla="*/ 211114 w 3423175"/>
              <a:gd name="connsiteY4" fmla="*/ 2775859 h 2775859"/>
              <a:gd name="connsiteX5" fmla="*/ 149824 w 3423175"/>
              <a:gd name="connsiteY5" fmla="*/ 2648629 h 2775859"/>
              <a:gd name="connsiteX6" fmla="*/ 0 w 3423175"/>
              <a:gd name="connsiteY6" fmla="*/ 1906524 h 2775859"/>
              <a:gd name="connsiteX7" fmla="*/ 1906524 w 3423175"/>
              <a:gd name="connsiteY7" fmla="*/ 0 h 2775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23175" h="2775859">
                <a:moveTo>
                  <a:pt x="1906524" y="0"/>
                </a:moveTo>
                <a:cubicBezTo>
                  <a:pt x="2498805" y="0"/>
                  <a:pt x="3028006" y="270078"/>
                  <a:pt x="3377691" y="693798"/>
                </a:cubicBezTo>
                <a:lnTo>
                  <a:pt x="3423175" y="754624"/>
                </a:lnTo>
                <a:lnTo>
                  <a:pt x="3423175" y="2775859"/>
                </a:lnTo>
                <a:lnTo>
                  <a:pt x="211114" y="2775859"/>
                </a:lnTo>
                <a:lnTo>
                  <a:pt x="149824" y="2648629"/>
                </a:lnTo>
                <a:cubicBezTo>
                  <a:pt x="53349" y="2420536"/>
                  <a:pt x="0" y="2169760"/>
                  <a:pt x="0" y="1906524"/>
                </a:cubicBezTo>
                <a:cubicBezTo>
                  <a:pt x="0" y="853580"/>
                  <a:pt x="853580" y="0"/>
                  <a:pt x="1906524"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30" name="Picture 6" descr="Image result for timelines icon">
            <a:extLst>
              <a:ext uri="{FF2B5EF4-FFF2-40B4-BE49-F238E27FC236}">
                <a16:creationId xmlns:a16="http://schemas.microsoft.com/office/drawing/2014/main" id="{8607D9A9-9D96-4F81-AB5E-15A8503067C1}"/>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9671968" y="4769963"/>
            <a:ext cx="1922936" cy="19229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9832838"/>
      </p:ext>
    </p:extLst>
  </p:cSld>
  <p:clrMapOvr>
    <a:overrideClrMapping bg1="dk1" tx1="lt1" bg2="dk2" tx2="lt2" accent1="accent1" accent2="accent2" accent3="accent3" accent4="accent4" accent5="accent5" accent6="accent6" hlink="hlink" folHlink="folHlink"/>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EC9BAC-3381-4C12-955C-0A526FD2A1AA}"/>
              </a:ext>
            </a:extLst>
          </p:cNvPr>
          <p:cNvSpPr>
            <a:spLocks noGrp="1"/>
          </p:cNvSpPr>
          <p:nvPr>
            <p:ph type="title"/>
          </p:nvPr>
        </p:nvSpPr>
        <p:spPr>
          <a:xfrm>
            <a:off x="573465" y="428667"/>
            <a:ext cx="5314536" cy="1325563"/>
          </a:xfrm>
        </p:spPr>
        <p:txBody>
          <a:bodyPr>
            <a:normAutofit/>
          </a:bodyPr>
          <a:lstStyle/>
          <a:p>
            <a:r>
              <a:rPr lang="en-US" b="1" dirty="0"/>
              <a:t>Human Resources</a:t>
            </a:r>
          </a:p>
        </p:txBody>
      </p:sp>
      <p:sp>
        <p:nvSpPr>
          <p:cNvPr id="3" name="Content Placeholder 2">
            <a:extLst>
              <a:ext uri="{FF2B5EF4-FFF2-40B4-BE49-F238E27FC236}">
                <a16:creationId xmlns:a16="http://schemas.microsoft.com/office/drawing/2014/main" id="{2ADA6DFA-10BF-441D-BBC0-E7DEE13EBEC3}"/>
              </a:ext>
            </a:extLst>
          </p:cNvPr>
          <p:cNvSpPr>
            <a:spLocks noGrp="1"/>
          </p:cNvSpPr>
          <p:nvPr>
            <p:ph idx="1"/>
          </p:nvPr>
        </p:nvSpPr>
        <p:spPr>
          <a:xfrm>
            <a:off x="320343" y="2186253"/>
            <a:ext cx="5820780" cy="4243080"/>
          </a:xfrm>
        </p:spPr>
        <p:txBody>
          <a:bodyPr anchor="t">
            <a:normAutofit lnSpcReduction="10000"/>
          </a:bodyPr>
          <a:lstStyle/>
          <a:p>
            <a:r>
              <a:rPr lang="en-US" sz="2400" b="1" dirty="0"/>
              <a:t>System Administrator/Programmer</a:t>
            </a:r>
            <a:br>
              <a:rPr lang="en-US" sz="2400" b="1" dirty="0"/>
            </a:br>
            <a:r>
              <a:rPr lang="en-US" sz="1800" dirty="0"/>
              <a:t>server infrastructure set-up/maintenance/basic customization</a:t>
            </a:r>
          </a:p>
          <a:p>
            <a:r>
              <a:rPr lang="en-US" sz="2400" b="1" dirty="0"/>
              <a:t>Digital Collections Librarian</a:t>
            </a:r>
            <a:r>
              <a:rPr lang="en-US" sz="2400" dirty="0"/>
              <a:t>: </a:t>
            </a:r>
            <a:r>
              <a:rPr lang="en-US" sz="1800" dirty="0"/>
              <a:t>Administration, Marketing, User Support, Collections and Data Repository, OJS/ORCID</a:t>
            </a:r>
          </a:p>
          <a:p>
            <a:endParaRPr lang="en-US" sz="1800" dirty="0"/>
          </a:p>
          <a:p>
            <a:r>
              <a:rPr lang="en-US" sz="1600" b="1" dirty="0"/>
              <a:t>Metadata Librarian</a:t>
            </a:r>
            <a:r>
              <a:rPr lang="en-US" sz="1600" dirty="0"/>
              <a:t>: Dublin Core, Specialized Schema</a:t>
            </a:r>
          </a:p>
          <a:p>
            <a:r>
              <a:rPr lang="en-US" sz="1600" b="1" dirty="0"/>
              <a:t>Web Developer/Programmer</a:t>
            </a:r>
            <a:r>
              <a:rPr lang="en-US" sz="1600" dirty="0"/>
              <a:t>: OMEKA, System Integration</a:t>
            </a:r>
          </a:p>
          <a:p>
            <a:r>
              <a:rPr lang="en-US" sz="1600" b="1" dirty="0"/>
              <a:t>Project Manager/Department Head </a:t>
            </a:r>
            <a:r>
              <a:rPr lang="en-US" sz="1600" dirty="0"/>
              <a:t>(PMP Certification)</a:t>
            </a:r>
          </a:p>
          <a:p>
            <a:r>
              <a:rPr lang="en-US" sz="1600" b="1" dirty="0"/>
              <a:t>Digitization Specialist</a:t>
            </a:r>
          </a:p>
          <a:p>
            <a:r>
              <a:rPr lang="en-US" sz="1600" b="1" dirty="0"/>
              <a:t>GIS Specialist/Data Visualization Specialist</a:t>
            </a:r>
          </a:p>
          <a:p>
            <a:r>
              <a:rPr lang="en-US" sz="1600" b="1" dirty="0"/>
              <a:t>AI Specialist/Post-Doc/CLIR Fellow</a:t>
            </a:r>
          </a:p>
        </p:txBody>
      </p:sp>
      <p:sp>
        <p:nvSpPr>
          <p:cNvPr id="14" name="Freeform: Shape 13">
            <a:extLst>
              <a:ext uri="{FF2B5EF4-FFF2-40B4-BE49-F238E27FC236}">
                <a16:creationId xmlns:a16="http://schemas.microsoft.com/office/drawing/2014/main" id="{CF62D2A7-8207-488C-9F46-316BA81A16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58278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Picture 5" descr="A picture containing food&#10;&#10;Description automatically generated">
            <a:extLst>
              <a:ext uri="{FF2B5EF4-FFF2-40B4-BE49-F238E27FC236}">
                <a16:creationId xmlns:a16="http://schemas.microsoft.com/office/drawing/2014/main" id="{C172A615-C001-41D6-8E68-E783AF459361}"/>
              </a:ext>
            </a:extLst>
          </p:cNvPr>
          <p:cNvPicPr>
            <a:picLocks noChangeAspect="1"/>
          </p:cNvPicPr>
          <p:nvPr/>
        </p:nvPicPr>
        <p:blipFill rotWithShape="1">
          <a:blip r:embed="rId2">
            <a:extLst>
              <a:ext uri="{28A0092B-C50C-407E-A947-70E740481C1C}">
                <a14:useLocalDpi xmlns:a14="http://schemas.microsoft.com/office/drawing/2010/main" val="0"/>
              </a:ext>
            </a:extLst>
          </a:blip>
          <a:srcRect t="4398" r="2" b="2"/>
          <a:stretch/>
        </p:blipFill>
        <p:spPr>
          <a:xfrm>
            <a:off x="6750141" y="-2008"/>
            <a:ext cx="5441859" cy="5654940"/>
          </a:xfrm>
          <a:custGeom>
            <a:avLst/>
            <a:gdLst>
              <a:gd name="connsiteX0" fmla="*/ 1041368 w 5441859"/>
              <a:gd name="connsiteY0" fmla="*/ 0 h 5654940"/>
              <a:gd name="connsiteX1" fmla="*/ 5441859 w 5441859"/>
              <a:gd name="connsiteY1" fmla="*/ 0 h 5654940"/>
              <a:gd name="connsiteX2" fmla="*/ 5441859 w 5441859"/>
              <a:gd name="connsiteY2" fmla="*/ 4820612 h 5654940"/>
              <a:gd name="connsiteX3" fmla="*/ 5285166 w 5441859"/>
              <a:gd name="connsiteY3" fmla="*/ 4957981 h 5654940"/>
              <a:gd name="connsiteX4" fmla="*/ 3267719 w 5441859"/>
              <a:gd name="connsiteY4" fmla="*/ 5654940 h 5654940"/>
              <a:gd name="connsiteX5" fmla="*/ 0 w 5441859"/>
              <a:gd name="connsiteY5" fmla="*/ 2387221 h 5654940"/>
              <a:gd name="connsiteX6" fmla="*/ 957093 w 5441859"/>
              <a:gd name="connsiteY6" fmla="*/ 76595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p:spPr>
      </p:pic>
    </p:spTree>
    <p:extLst>
      <p:ext uri="{BB962C8B-B14F-4D97-AF65-F5344CB8AC3E}">
        <p14:creationId xmlns:p14="http://schemas.microsoft.com/office/powerpoint/2010/main" val="717837591"/>
      </p:ext>
    </p:extLst>
  </p:cSld>
  <p:clrMapOvr>
    <a:overrideClrMapping bg1="dk1" tx1="lt1" bg2="dk2" tx2="lt2" accent1="accent1" accent2="accent2" accent3="accent3" accent4="accent4" accent5="accent5" accent6="accent6" hlink="hlink" folHlink="folHlink"/>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31BF440-39FA-4087-84CC-2EEC0BBDAF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FCCFB87A-4EBF-458B-9ACF-C862227C2A25}"/>
              </a:ext>
            </a:extLst>
          </p:cNvPr>
          <p:cNvPicPr>
            <a:picLocks noChangeAspect="1"/>
          </p:cNvPicPr>
          <p:nvPr/>
        </p:nvPicPr>
        <p:blipFill rotWithShape="1">
          <a:blip r:embed="rId2"/>
          <a:srcRect t="8380" r="-2" b="-2"/>
          <a:stretch/>
        </p:blipFill>
        <p:spPr>
          <a:xfrm>
            <a:off x="4883025" y="10"/>
            <a:ext cx="7308975" cy="3364982"/>
          </a:xfrm>
          <a:custGeom>
            <a:avLst/>
            <a:gdLst>
              <a:gd name="connsiteX0" fmla="*/ 0 w 7308975"/>
              <a:gd name="connsiteY0" fmla="*/ 0 h 3364992"/>
              <a:gd name="connsiteX1" fmla="*/ 7308975 w 7308975"/>
              <a:gd name="connsiteY1" fmla="*/ 0 h 3364992"/>
              <a:gd name="connsiteX2" fmla="*/ 7308975 w 7308975"/>
              <a:gd name="connsiteY2" fmla="*/ 3364992 h 3364992"/>
              <a:gd name="connsiteX3" fmla="*/ 1210305 w 7308975"/>
              <a:gd name="connsiteY3" fmla="*/ 3364992 h 3364992"/>
              <a:gd name="connsiteX4" fmla="*/ 1192705 w 7308975"/>
              <a:gd name="connsiteY4" fmla="*/ 2943200 h 3364992"/>
              <a:gd name="connsiteX5" fmla="*/ 62981 w 7308975"/>
              <a:gd name="connsiteY5" fmla="*/ 69271 h 3364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08975" h="3364992">
                <a:moveTo>
                  <a:pt x="0" y="0"/>
                </a:moveTo>
                <a:lnTo>
                  <a:pt x="7308975" y="0"/>
                </a:lnTo>
                <a:lnTo>
                  <a:pt x="7308975" y="3364992"/>
                </a:lnTo>
                <a:lnTo>
                  <a:pt x="1210305" y="3364992"/>
                </a:lnTo>
                <a:lnTo>
                  <a:pt x="1192705" y="2943200"/>
                </a:lnTo>
                <a:cubicBezTo>
                  <a:pt x="1098874" y="1825108"/>
                  <a:pt x="684692" y="821621"/>
                  <a:pt x="62981" y="69271"/>
                </a:cubicBezTo>
                <a:close/>
              </a:path>
            </a:pathLst>
          </a:custGeom>
        </p:spPr>
      </p:pic>
      <p:pic>
        <p:nvPicPr>
          <p:cNvPr id="5" name="Picture 4">
            <a:extLst>
              <a:ext uri="{FF2B5EF4-FFF2-40B4-BE49-F238E27FC236}">
                <a16:creationId xmlns:a16="http://schemas.microsoft.com/office/drawing/2014/main" id="{C7675546-9721-4E29-B063-4E65D4C754A6}"/>
              </a:ext>
            </a:extLst>
          </p:cNvPr>
          <p:cNvPicPr>
            <a:picLocks noChangeAspect="1"/>
          </p:cNvPicPr>
          <p:nvPr/>
        </p:nvPicPr>
        <p:blipFill rotWithShape="1">
          <a:blip r:embed="rId3"/>
          <a:srcRect t="7922" r="-2" b="-2"/>
          <a:stretch/>
        </p:blipFill>
        <p:spPr>
          <a:xfrm>
            <a:off x="4883025" y="3493008"/>
            <a:ext cx="7308975" cy="3364992"/>
          </a:xfrm>
          <a:custGeom>
            <a:avLst/>
            <a:gdLst>
              <a:gd name="connsiteX0" fmla="*/ 1210305 w 7308975"/>
              <a:gd name="connsiteY0" fmla="*/ 0 h 3364992"/>
              <a:gd name="connsiteX1" fmla="*/ 7308975 w 7308975"/>
              <a:gd name="connsiteY1" fmla="*/ 0 h 3364992"/>
              <a:gd name="connsiteX2" fmla="*/ 7308975 w 7308975"/>
              <a:gd name="connsiteY2" fmla="*/ 3364992 h 3364992"/>
              <a:gd name="connsiteX3" fmla="*/ 0 w 7308975"/>
              <a:gd name="connsiteY3" fmla="*/ 3364992 h 3364992"/>
              <a:gd name="connsiteX4" fmla="*/ 62981 w 7308975"/>
              <a:gd name="connsiteY4" fmla="*/ 3295722 h 3364992"/>
              <a:gd name="connsiteX5" fmla="*/ 1192705 w 7308975"/>
              <a:gd name="connsiteY5" fmla="*/ 421793 h 3364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08975" h="3364992">
                <a:moveTo>
                  <a:pt x="1210305" y="0"/>
                </a:moveTo>
                <a:lnTo>
                  <a:pt x="7308975" y="0"/>
                </a:lnTo>
                <a:lnTo>
                  <a:pt x="7308975" y="3364992"/>
                </a:lnTo>
                <a:lnTo>
                  <a:pt x="0" y="3364992"/>
                </a:lnTo>
                <a:lnTo>
                  <a:pt x="62981" y="3295722"/>
                </a:lnTo>
                <a:cubicBezTo>
                  <a:pt x="684692" y="2543371"/>
                  <a:pt x="1098874" y="1539884"/>
                  <a:pt x="1192705" y="421793"/>
                </a:cubicBezTo>
                <a:close/>
              </a:path>
            </a:pathLst>
          </a:custGeom>
        </p:spPr>
      </p:pic>
      <p:sp useBgFill="1">
        <p:nvSpPr>
          <p:cNvPr id="12" name="Freeform: Shape 11">
            <a:extLst>
              <a:ext uri="{FF2B5EF4-FFF2-40B4-BE49-F238E27FC236}">
                <a16:creationId xmlns:a16="http://schemas.microsoft.com/office/drawing/2014/main" id="{F04E4CBA-303B-48BD-8451-C2701CB0EE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96001" cy="6858000"/>
          </a:xfrm>
          <a:custGeom>
            <a:avLst/>
            <a:gdLst>
              <a:gd name="connsiteX0" fmla="*/ 0 w 6096001"/>
              <a:gd name="connsiteY0" fmla="*/ 0 h 6858000"/>
              <a:gd name="connsiteX1" fmla="*/ 4883024 w 6096001"/>
              <a:gd name="connsiteY1" fmla="*/ 0 h 6858000"/>
              <a:gd name="connsiteX2" fmla="*/ 4946006 w 6096001"/>
              <a:gd name="connsiteY2" fmla="*/ 69271 h 6858000"/>
              <a:gd name="connsiteX3" fmla="*/ 6096001 w 6096001"/>
              <a:gd name="connsiteY3" fmla="*/ 3429000 h 6858000"/>
              <a:gd name="connsiteX4" fmla="*/ 4946006 w 6096001"/>
              <a:gd name="connsiteY4" fmla="*/ 6788730 h 6858000"/>
              <a:gd name="connsiteX5" fmla="*/ 4883024 w 6096001"/>
              <a:gd name="connsiteY5" fmla="*/ 6858000 h 6858000"/>
              <a:gd name="connsiteX6" fmla="*/ 0 w 609600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1" h="6858000">
                <a:moveTo>
                  <a:pt x="0" y="0"/>
                </a:moveTo>
                <a:lnTo>
                  <a:pt x="4883024" y="0"/>
                </a:lnTo>
                <a:lnTo>
                  <a:pt x="4946006" y="69271"/>
                </a:lnTo>
                <a:cubicBezTo>
                  <a:pt x="5656532" y="929100"/>
                  <a:pt x="6096001" y="2116944"/>
                  <a:pt x="6096001" y="3429000"/>
                </a:cubicBezTo>
                <a:cubicBezTo>
                  <a:pt x="6096001" y="4741056"/>
                  <a:pt x="5656532" y="5928900"/>
                  <a:pt x="4946006" y="6788730"/>
                </a:cubicBezTo>
                <a:lnTo>
                  <a:pt x="4883024" y="6858000"/>
                </a:lnTo>
                <a:lnTo>
                  <a:pt x="0" y="6858000"/>
                </a:lnTo>
                <a:close/>
              </a:path>
            </a:pathLst>
          </a:custGeom>
          <a:ln w="9525">
            <a:solidFill>
              <a:srgbClr val="EFEFEF"/>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4" name="Freeform: Shape 13">
            <a:extLst>
              <a:ext uri="{FF2B5EF4-FFF2-40B4-BE49-F238E27FC236}">
                <a16:creationId xmlns:a16="http://schemas.microsoft.com/office/drawing/2014/main" id="{F6CA58B3-AFCC-4A40-9882-50D5080879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7332" cy="6858000"/>
          </a:xfrm>
          <a:custGeom>
            <a:avLst/>
            <a:gdLst>
              <a:gd name="connsiteX0" fmla="*/ 0 w 6087332"/>
              <a:gd name="connsiteY0" fmla="*/ 0 h 6858000"/>
              <a:gd name="connsiteX1" fmla="*/ 4874355 w 6087332"/>
              <a:gd name="connsiteY1" fmla="*/ 0 h 6858000"/>
              <a:gd name="connsiteX2" fmla="*/ 4937337 w 6087332"/>
              <a:gd name="connsiteY2" fmla="*/ 69271 h 6858000"/>
              <a:gd name="connsiteX3" fmla="*/ 6087332 w 6087332"/>
              <a:gd name="connsiteY3" fmla="*/ 3429000 h 6858000"/>
              <a:gd name="connsiteX4" fmla="*/ 4937337 w 6087332"/>
              <a:gd name="connsiteY4" fmla="*/ 6788730 h 6858000"/>
              <a:gd name="connsiteX5" fmla="*/ 4874355 w 6087332"/>
              <a:gd name="connsiteY5" fmla="*/ 6858000 h 6858000"/>
              <a:gd name="connsiteX6" fmla="*/ 0 w 6087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87332" h="6858000">
                <a:moveTo>
                  <a:pt x="0" y="0"/>
                </a:moveTo>
                <a:lnTo>
                  <a:pt x="4874355" y="0"/>
                </a:lnTo>
                <a:lnTo>
                  <a:pt x="4937337" y="69271"/>
                </a:lnTo>
                <a:cubicBezTo>
                  <a:pt x="5647863" y="929100"/>
                  <a:pt x="6087332" y="2116944"/>
                  <a:pt x="6087332" y="3429000"/>
                </a:cubicBezTo>
                <a:cubicBezTo>
                  <a:pt x="6087332" y="4741056"/>
                  <a:pt x="5647863" y="5928900"/>
                  <a:pt x="4937337" y="6788730"/>
                </a:cubicBezTo>
                <a:lnTo>
                  <a:pt x="4874355" y="6858000"/>
                </a:lnTo>
                <a:lnTo>
                  <a:pt x="0" y="6858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 name="Title 1">
            <a:extLst>
              <a:ext uri="{FF2B5EF4-FFF2-40B4-BE49-F238E27FC236}">
                <a16:creationId xmlns:a16="http://schemas.microsoft.com/office/drawing/2014/main" id="{F4F7A846-5FF1-44D2-9F22-19741501F50E}"/>
              </a:ext>
            </a:extLst>
          </p:cNvPr>
          <p:cNvSpPr>
            <a:spLocks noGrp="1"/>
          </p:cNvSpPr>
          <p:nvPr>
            <p:ph type="title"/>
          </p:nvPr>
        </p:nvSpPr>
        <p:spPr>
          <a:xfrm>
            <a:off x="-8667" y="822960"/>
            <a:ext cx="5604973" cy="1243584"/>
          </a:xfrm>
        </p:spPr>
        <p:txBody>
          <a:bodyPr>
            <a:normAutofit/>
          </a:bodyPr>
          <a:lstStyle/>
          <a:p>
            <a:pPr algn="ctr"/>
            <a:r>
              <a:rPr lang="en-US" sz="4000" dirty="0"/>
              <a:t> </a:t>
            </a:r>
            <a:br>
              <a:rPr lang="en-US" sz="4000" dirty="0"/>
            </a:br>
            <a:r>
              <a:rPr lang="en-US" sz="4000" dirty="0"/>
              <a:t>Summary Reflections</a:t>
            </a:r>
            <a:endParaRPr lang="en-US" sz="2700" b="1" dirty="0"/>
          </a:p>
        </p:txBody>
      </p:sp>
      <p:sp>
        <p:nvSpPr>
          <p:cNvPr id="16" name="Rectangle 15">
            <a:extLst>
              <a:ext uri="{FF2B5EF4-FFF2-40B4-BE49-F238E27FC236}">
                <a16:creationId xmlns:a16="http://schemas.microsoft.com/office/drawing/2014/main" id="{75C56826-D4E5-42ED-8529-079651CB30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52144"/>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useBgFill="1">
        <p:nvSpPr>
          <p:cNvPr id="18" name="Rectangle 17">
            <a:extLst>
              <a:ext uri="{FF2B5EF4-FFF2-40B4-BE49-F238E27FC236}">
                <a16:creationId xmlns:a16="http://schemas.microsoft.com/office/drawing/2014/main" id="{82095FCE-EF05-4443-B97A-85DEE3A5CA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9544" y="2194560"/>
            <a:ext cx="4892040" cy="18288"/>
          </a:xfrm>
          <a:prstGeom prst="rect">
            <a:avLst/>
          </a:prstGeom>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CA00AE6B-AA30-4CF8-BA6F-339B780AD7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9544" y="2194560"/>
            <a:ext cx="48920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F95C05A2-953B-412E-B9BB-FA49F101005F}"/>
              </a:ext>
            </a:extLst>
          </p:cNvPr>
          <p:cNvSpPr>
            <a:spLocks noGrp="1"/>
          </p:cNvSpPr>
          <p:nvPr>
            <p:ph idx="1"/>
          </p:nvPr>
        </p:nvSpPr>
        <p:spPr>
          <a:xfrm>
            <a:off x="312392" y="2503184"/>
            <a:ext cx="5481404" cy="3664351"/>
          </a:xfrm>
        </p:spPr>
        <p:txBody>
          <a:bodyPr vert="horz" lIns="91440" tIns="45720" rIns="91440" bIns="45720" rtlCol="0" anchor="t">
            <a:normAutofit/>
          </a:bodyPr>
          <a:lstStyle/>
          <a:p>
            <a:pPr marL="0" indent="0">
              <a:buNone/>
            </a:pPr>
            <a:r>
              <a:rPr lang="en-US" sz="2000" dirty="0"/>
              <a:t>Placing Digital Scholarship Components within an Ecosystem Paradigm Enables: </a:t>
            </a:r>
          </a:p>
          <a:p>
            <a:pPr marL="0" indent="0">
              <a:buNone/>
            </a:pPr>
            <a:endParaRPr lang="en-US" sz="2000" dirty="0"/>
          </a:p>
          <a:p>
            <a:pPr marL="457200" indent="-457200">
              <a:buAutoNum type="arabicParenR"/>
            </a:pPr>
            <a:r>
              <a:rPr lang="en-US" sz="2000" dirty="0"/>
              <a:t>New Possibilities For Researchers within  the academic research cycle </a:t>
            </a:r>
          </a:p>
          <a:p>
            <a:pPr marL="457200" indent="-457200">
              <a:buAutoNum type="arabicParenR"/>
            </a:pPr>
            <a:r>
              <a:rPr lang="en-US" sz="2000" dirty="0"/>
              <a:t>Better Guidelines and  Roadmaps for Developing Digital Scholarly Research</a:t>
            </a:r>
          </a:p>
          <a:p>
            <a:pPr marL="457200" indent="-457200">
              <a:buAutoNum type="arabicParenR"/>
            </a:pPr>
            <a:r>
              <a:rPr lang="en-US" sz="2000" dirty="0"/>
              <a:t>Evolutionary Possibilities for Digital Library Research System Development</a:t>
            </a:r>
          </a:p>
        </p:txBody>
      </p:sp>
    </p:spTree>
    <p:extLst>
      <p:ext uri="{BB962C8B-B14F-4D97-AF65-F5344CB8AC3E}">
        <p14:creationId xmlns:p14="http://schemas.microsoft.com/office/powerpoint/2010/main" val="29324143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CA2BD0-5E92-4AEB-90CD-64D90596B466}"/>
              </a:ext>
            </a:extLst>
          </p:cNvPr>
          <p:cNvSpPr>
            <a:spLocks noGrp="1"/>
          </p:cNvSpPr>
          <p:nvPr>
            <p:ph type="title"/>
          </p:nvPr>
        </p:nvSpPr>
        <p:spPr>
          <a:xfrm>
            <a:off x="428626" y="548527"/>
            <a:ext cx="11400036" cy="1325563"/>
          </a:xfrm>
        </p:spPr>
        <p:txBody>
          <a:bodyPr vert="horz" lIns="91440" tIns="45720" rIns="91440" bIns="45720" rtlCol="0" anchor="ctr">
            <a:normAutofit fontScale="90000"/>
          </a:bodyPr>
          <a:lstStyle/>
          <a:p>
            <a:pPr algn="ctr"/>
            <a:br>
              <a:rPr lang="en-US" sz="2100" kern="1200" dirty="0">
                <a:solidFill>
                  <a:schemeClr val="tx1"/>
                </a:solidFill>
                <a:latin typeface="+mj-lt"/>
                <a:ea typeface="+mj-ea"/>
                <a:cs typeface="+mj-cs"/>
              </a:rPr>
            </a:br>
            <a:br>
              <a:rPr lang="en-US" sz="4000" b="1" dirty="0"/>
            </a:br>
            <a:r>
              <a:rPr lang="en-US" sz="4000" b="1" dirty="0"/>
              <a:t>What are the General Common Characteristics for a Data Repository and   Digital </a:t>
            </a:r>
            <a:r>
              <a:rPr lang="en-US" sz="4000" b="1" kern="1200" dirty="0">
                <a:solidFill>
                  <a:schemeClr val="tx1"/>
                </a:solidFill>
                <a:latin typeface="+mj-lt"/>
                <a:ea typeface="+mj-ea"/>
                <a:cs typeface="+mj-cs"/>
              </a:rPr>
              <a:t>Scholarship Ecosystem?</a:t>
            </a:r>
            <a:br>
              <a:rPr lang="en-US" sz="4000" b="1" kern="1200" dirty="0">
                <a:solidFill>
                  <a:schemeClr val="tx1"/>
                </a:solidFill>
                <a:latin typeface="+mj-lt"/>
                <a:ea typeface="+mj-ea"/>
                <a:cs typeface="+mj-cs"/>
              </a:rPr>
            </a:br>
            <a:br>
              <a:rPr lang="en-US" sz="4000" b="1" kern="1200" dirty="0">
                <a:solidFill>
                  <a:schemeClr val="tx1"/>
                </a:solidFill>
                <a:latin typeface="+mj-lt"/>
                <a:ea typeface="+mj-ea"/>
                <a:cs typeface="+mj-cs"/>
              </a:rPr>
            </a:br>
            <a:endParaRPr lang="en-US" sz="4000" b="1" kern="1200" dirty="0">
              <a:solidFill>
                <a:schemeClr val="tx1"/>
              </a:solidFill>
              <a:latin typeface="+mj-lt"/>
              <a:ea typeface="+mj-ea"/>
              <a:cs typeface="+mj-cs"/>
            </a:endParaRPr>
          </a:p>
        </p:txBody>
      </p:sp>
      <p:pic>
        <p:nvPicPr>
          <p:cNvPr id="4" name="Content Placeholder 3" descr="A screenshot of a cell phone&#10;&#10;Description automatically generated">
            <a:extLst>
              <a:ext uri="{FF2B5EF4-FFF2-40B4-BE49-F238E27FC236}">
                <a16:creationId xmlns:a16="http://schemas.microsoft.com/office/drawing/2014/main" id="{4D7D55E1-2FD3-4CB3-AC3B-7DCCE018BC81}"/>
              </a:ext>
            </a:extLst>
          </p:cNvPr>
          <p:cNvPicPr>
            <a:picLocks noGrp="1" noChangeAspect="1"/>
          </p:cNvPicPr>
          <p:nvPr>
            <p:ph idx="1"/>
          </p:nvPr>
        </p:nvPicPr>
        <p:blipFill>
          <a:blip r:embed="rId2">
            <a:extLst>
              <a:ext uri="{28A0092B-C50C-407E-A947-70E740481C1C}">
                <a14:useLocalDpi xmlns:a14="http://schemas.microsoft.com/office/drawing/2010/main"/>
              </a:ext>
            </a:extLst>
          </a:blip>
          <a:stretch>
            <a:fillRect/>
          </a:stretch>
        </p:blipFill>
        <p:spPr>
          <a:xfrm>
            <a:off x="428626" y="2044213"/>
            <a:ext cx="7159801" cy="4433509"/>
          </a:xfrm>
          <a:prstGeom prst="rect">
            <a:avLst/>
          </a:prstGeom>
        </p:spPr>
      </p:pic>
      <p:graphicFrame>
        <p:nvGraphicFramePr>
          <p:cNvPr id="17" name="TextBox 4">
            <a:extLst>
              <a:ext uri="{FF2B5EF4-FFF2-40B4-BE49-F238E27FC236}">
                <a16:creationId xmlns:a16="http://schemas.microsoft.com/office/drawing/2014/main" id="{F7DF46BA-D941-4E78-964F-8497841A16C3}"/>
              </a:ext>
            </a:extLst>
          </p:cNvPr>
          <p:cNvGraphicFramePr/>
          <p:nvPr/>
        </p:nvGraphicFramePr>
        <p:xfrm>
          <a:off x="6772274" y="1638299"/>
          <a:ext cx="5324475" cy="434646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1655329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700D48D-C9AA-4000-A912-29A4FEA98A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75138" y="394887"/>
            <a:ext cx="5720862" cy="6068226"/>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02967CC5-BB80-4004-AEC6-924F0EB40431}"/>
              </a:ext>
            </a:extLst>
          </p:cNvPr>
          <p:cNvSpPr>
            <a:spLocks noGrp="1"/>
          </p:cNvSpPr>
          <p:nvPr>
            <p:ph type="title"/>
          </p:nvPr>
        </p:nvSpPr>
        <p:spPr>
          <a:xfrm>
            <a:off x="868321" y="438969"/>
            <a:ext cx="4924996" cy="3311764"/>
          </a:xfrm>
        </p:spPr>
        <p:txBody>
          <a:bodyPr vert="horz" lIns="91440" tIns="45720" rIns="91440" bIns="45720" rtlCol="0" anchor="b">
            <a:normAutofit/>
          </a:bodyPr>
          <a:lstStyle/>
          <a:p>
            <a:r>
              <a:rPr lang="en-US" sz="7200" dirty="0">
                <a:solidFill>
                  <a:srgbClr val="FFFFFF"/>
                </a:solidFill>
              </a:rPr>
              <a:t>Future</a:t>
            </a:r>
            <a:br>
              <a:rPr lang="en-US" sz="7200" dirty="0">
                <a:solidFill>
                  <a:srgbClr val="FFFFFF"/>
                </a:solidFill>
              </a:rPr>
            </a:br>
            <a:r>
              <a:rPr lang="en-US" sz="7200" dirty="0">
                <a:solidFill>
                  <a:srgbClr val="FFFFFF"/>
                </a:solidFill>
              </a:rPr>
              <a:t>Pathways</a:t>
            </a:r>
            <a:br>
              <a:rPr lang="en-US" sz="3600" dirty="0">
                <a:solidFill>
                  <a:srgbClr val="FFFFFF"/>
                </a:solidFill>
              </a:rPr>
            </a:br>
            <a:r>
              <a:rPr lang="en-US" sz="3200" dirty="0">
                <a:solidFill>
                  <a:srgbClr val="FFFFFF"/>
                </a:solidFill>
              </a:rPr>
              <a:t>Networked Global Scholarly Research Environment</a:t>
            </a:r>
          </a:p>
        </p:txBody>
      </p:sp>
      <p:pic>
        <p:nvPicPr>
          <p:cNvPr id="4" name="Picture 3">
            <a:extLst>
              <a:ext uri="{FF2B5EF4-FFF2-40B4-BE49-F238E27FC236}">
                <a16:creationId xmlns:a16="http://schemas.microsoft.com/office/drawing/2014/main" id="{4D861551-E2C6-4233-8CFD-38DBAFA31BF1}"/>
              </a:ext>
            </a:extLst>
          </p:cNvPr>
          <p:cNvPicPr>
            <a:picLocks noChangeAspect="1"/>
          </p:cNvPicPr>
          <p:nvPr/>
        </p:nvPicPr>
        <p:blipFill>
          <a:blip r:embed="rId2"/>
          <a:stretch>
            <a:fillRect/>
          </a:stretch>
        </p:blipFill>
        <p:spPr>
          <a:xfrm>
            <a:off x="6676039" y="321734"/>
            <a:ext cx="4996473" cy="2785534"/>
          </a:xfrm>
          <a:prstGeom prst="rect">
            <a:avLst/>
          </a:prstGeom>
        </p:spPr>
      </p:pic>
      <p:cxnSp>
        <p:nvCxnSpPr>
          <p:cNvPr id="12" name="Straight Connector 11">
            <a:extLst>
              <a:ext uri="{FF2B5EF4-FFF2-40B4-BE49-F238E27FC236}">
                <a16:creationId xmlns:a16="http://schemas.microsoft.com/office/drawing/2014/main" id="{805E69BC-D844-4AB5-9E35-ED458EE2965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rot="16200000">
            <a:off x="9184178" y="1874520"/>
            <a:ext cx="0" cy="3108960"/>
          </a:xfrm>
          <a:prstGeom prst="line">
            <a:avLst/>
          </a:prstGeom>
          <a:ln w="101600" cmpd="dbl">
            <a:solidFill>
              <a:srgbClr val="595959"/>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4312C673-8179-457E-AD2A-D1FAE4CC961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14009" y="4201833"/>
            <a:ext cx="3400425"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pic>
        <p:nvPicPr>
          <p:cNvPr id="5" name="Content Placeholder 4">
            <a:extLst>
              <a:ext uri="{FF2B5EF4-FFF2-40B4-BE49-F238E27FC236}">
                <a16:creationId xmlns:a16="http://schemas.microsoft.com/office/drawing/2014/main" id="{8313808F-22DC-4679-BB6C-7F325AA688C5}"/>
              </a:ext>
            </a:extLst>
          </p:cNvPr>
          <p:cNvPicPr>
            <a:picLocks noGrp="1" noChangeAspect="1"/>
          </p:cNvPicPr>
          <p:nvPr>
            <p:ph idx="1"/>
          </p:nvPr>
        </p:nvPicPr>
        <p:blipFill>
          <a:blip r:embed="rId3"/>
          <a:stretch>
            <a:fillRect/>
          </a:stretch>
        </p:blipFill>
        <p:spPr>
          <a:xfrm>
            <a:off x="6690003" y="3750733"/>
            <a:ext cx="4968545" cy="2794807"/>
          </a:xfrm>
          <a:prstGeom prst="rect">
            <a:avLst/>
          </a:prstGeom>
        </p:spPr>
      </p:pic>
      <p:pic>
        <p:nvPicPr>
          <p:cNvPr id="3" name="Picture 2">
            <a:extLst>
              <a:ext uri="{FF2B5EF4-FFF2-40B4-BE49-F238E27FC236}">
                <a16:creationId xmlns:a16="http://schemas.microsoft.com/office/drawing/2014/main" id="{5B19F1F9-778B-44D2-B2CF-78D325FD698F}"/>
              </a:ext>
            </a:extLst>
          </p:cNvPr>
          <p:cNvPicPr>
            <a:picLocks noChangeAspect="1"/>
          </p:cNvPicPr>
          <p:nvPr/>
        </p:nvPicPr>
        <p:blipFill>
          <a:blip r:embed="rId4"/>
          <a:stretch>
            <a:fillRect/>
          </a:stretch>
        </p:blipFill>
        <p:spPr>
          <a:xfrm>
            <a:off x="1484091" y="4567216"/>
            <a:ext cx="3122633" cy="1690598"/>
          </a:xfrm>
          <a:prstGeom prst="rect">
            <a:avLst/>
          </a:prstGeom>
        </p:spPr>
      </p:pic>
    </p:spTree>
    <p:extLst>
      <p:ext uri="{BB962C8B-B14F-4D97-AF65-F5344CB8AC3E}">
        <p14:creationId xmlns:p14="http://schemas.microsoft.com/office/powerpoint/2010/main" val="225363541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4F4A06-1C15-4524-A2F3-5F3020EE3DB5}"/>
              </a:ext>
            </a:extLst>
          </p:cNvPr>
          <p:cNvSpPr>
            <a:spLocks noGrp="1"/>
          </p:cNvSpPr>
          <p:nvPr>
            <p:ph type="title"/>
          </p:nvPr>
        </p:nvSpPr>
        <p:spPr>
          <a:xfrm>
            <a:off x="6523569" y="2103437"/>
            <a:ext cx="5418795" cy="1325563"/>
          </a:xfrm>
        </p:spPr>
        <p:txBody>
          <a:bodyPr vert="horz" lIns="91440" tIns="45720" rIns="91440" bIns="45720" rtlCol="0" anchor="ctr">
            <a:normAutofit/>
          </a:bodyPr>
          <a:lstStyle/>
          <a:p>
            <a:r>
              <a:rPr lang="en-US" kern="1200" dirty="0">
                <a:solidFill>
                  <a:schemeClr val="tx1"/>
                </a:solidFill>
                <a:latin typeface="+mj-lt"/>
                <a:ea typeface="+mj-ea"/>
                <a:cs typeface="+mj-cs"/>
              </a:rPr>
              <a:t>Questions, Comments</a:t>
            </a:r>
          </a:p>
        </p:txBody>
      </p:sp>
      <p:sp>
        <p:nvSpPr>
          <p:cNvPr id="9" name="Freeform: Shape 8">
            <a:extLst>
              <a:ext uri="{FF2B5EF4-FFF2-40B4-BE49-F238E27FC236}">
                <a16:creationId xmlns:a16="http://schemas.microsoft.com/office/drawing/2014/main" id="{4F74D28C-3268-4E35-8EE1-D92CB4A85A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Freeform: Shape 10">
            <a:extLst>
              <a:ext uri="{FF2B5EF4-FFF2-40B4-BE49-F238E27FC236}">
                <a16:creationId xmlns:a16="http://schemas.microsoft.com/office/drawing/2014/main" id="{58D44E42-C462-4105-BC86-FE75B4E3C4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024154" cy="6858000"/>
          </a:xfrm>
          <a:custGeom>
            <a:avLst/>
            <a:gdLst>
              <a:gd name="connsiteX0" fmla="*/ 70374 w 6024154"/>
              <a:gd name="connsiteY0" fmla="*/ 0 h 6858000"/>
              <a:gd name="connsiteX1" fmla="*/ 6024154 w 6024154"/>
              <a:gd name="connsiteY1" fmla="*/ 0 h 6858000"/>
              <a:gd name="connsiteX2" fmla="*/ 6024154 w 6024154"/>
              <a:gd name="connsiteY2" fmla="*/ 6858000 h 6858000"/>
              <a:gd name="connsiteX3" fmla="*/ 3587167 w 6024154"/>
              <a:gd name="connsiteY3" fmla="*/ 6858000 h 6858000"/>
              <a:gd name="connsiteX4" fmla="*/ 3474220 w 6024154"/>
              <a:gd name="connsiteY4" fmla="*/ 6800152 h 6858000"/>
              <a:gd name="connsiteX5" fmla="*/ 0 w 6024154"/>
              <a:gd name="connsiteY5" fmla="*/ 962844 h 6858000"/>
              <a:gd name="connsiteX6" fmla="*/ 34274 w 6024154"/>
              <a:gd name="connsiteY6" fmla="*/ 28409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70374" y="0"/>
                </a:moveTo>
                <a:lnTo>
                  <a:pt x="6024154" y="0"/>
                </a:lnTo>
                <a:lnTo>
                  <a:pt x="6024154" y="6858000"/>
                </a:lnTo>
                <a:lnTo>
                  <a:pt x="3587167" y="6858000"/>
                </a:lnTo>
                <a:lnTo>
                  <a:pt x="3474220" y="6800152"/>
                </a:lnTo>
                <a:cubicBezTo>
                  <a:pt x="1404818" y="5675986"/>
                  <a:pt x="0" y="3483472"/>
                  <a:pt x="0" y="962844"/>
                </a:cubicBezTo>
                <a:cubicBezTo>
                  <a:pt x="0" y="733696"/>
                  <a:pt x="11610" y="507260"/>
                  <a:pt x="34274" y="284091"/>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1D3AE467-6F61-46F6-8571-473F3A6B2E4C}"/>
              </a:ext>
            </a:extLst>
          </p:cNvPr>
          <p:cNvPicPr>
            <a:picLocks noChangeAspect="1"/>
          </p:cNvPicPr>
          <p:nvPr/>
        </p:nvPicPr>
        <p:blipFill>
          <a:blip r:embed="rId2"/>
          <a:stretch>
            <a:fillRect/>
          </a:stretch>
        </p:blipFill>
        <p:spPr>
          <a:xfrm>
            <a:off x="119606" y="1691852"/>
            <a:ext cx="4840612" cy="2613930"/>
          </a:xfrm>
          <a:prstGeom prst="rect">
            <a:avLst/>
          </a:prstGeom>
        </p:spPr>
      </p:pic>
      <p:sp>
        <p:nvSpPr>
          <p:cNvPr id="4" name="TextBox 3">
            <a:extLst>
              <a:ext uri="{FF2B5EF4-FFF2-40B4-BE49-F238E27FC236}">
                <a16:creationId xmlns:a16="http://schemas.microsoft.com/office/drawing/2014/main" id="{5E385A9E-B930-4069-9A43-CBCAE0BAF7C6}"/>
              </a:ext>
            </a:extLst>
          </p:cNvPr>
          <p:cNvSpPr txBox="1"/>
          <p:nvPr/>
        </p:nvSpPr>
        <p:spPr>
          <a:xfrm>
            <a:off x="6729798" y="4305782"/>
            <a:ext cx="5006336" cy="3181684"/>
          </a:xfrm>
          <a:prstGeom prst="rect">
            <a:avLst/>
          </a:prstGeom>
        </p:spPr>
        <p:txBody>
          <a:bodyPr vert="horz" lIns="91440" tIns="45720" rIns="91440" bIns="45720" rtlCol="0" anchor="t">
            <a:normAutofit/>
          </a:bodyPr>
          <a:lstStyle/>
          <a:p>
            <a:pPr>
              <a:lnSpc>
                <a:spcPct val="90000"/>
              </a:lnSpc>
              <a:spcAft>
                <a:spcPts val="600"/>
              </a:spcAft>
            </a:pPr>
            <a:r>
              <a:rPr lang="en-US" b="1" dirty="0"/>
              <a:t>Ray Uzwyshyn, Ph.D.  MBA MLIS</a:t>
            </a:r>
            <a:br>
              <a:rPr lang="en-US" dirty="0"/>
            </a:br>
            <a:r>
              <a:rPr lang="en-US" dirty="0"/>
              <a:t>Director, Collections and Digital Services</a:t>
            </a:r>
            <a:br>
              <a:rPr lang="en-US" dirty="0"/>
            </a:br>
            <a:r>
              <a:rPr lang="en-US" dirty="0"/>
              <a:t>Texas State University Libraries</a:t>
            </a:r>
            <a:br>
              <a:rPr lang="en-US" dirty="0"/>
            </a:br>
            <a:r>
              <a:rPr lang="en-US" dirty="0">
                <a:hlinkClick r:id="rId3"/>
              </a:rPr>
              <a:t>ruzwyshyn@txstate.edu</a:t>
            </a:r>
            <a:r>
              <a:rPr lang="en-US" dirty="0"/>
              <a:t>, 512-245-5687</a:t>
            </a:r>
            <a:br>
              <a:rPr lang="en-US" dirty="0"/>
            </a:br>
            <a:r>
              <a:rPr lang="en-US" dirty="0">
                <a:hlinkClick r:id="rId4"/>
              </a:rPr>
              <a:t>http://rayuzwyshyn.net</a:t>
            </a:r>
            <a:r>
              <a:rPr lang="en-US" dirty="0"/>
              <a:t> </a:t>
            </a:r>
          </a:p>
        </p:txBody>
      </p:sp>
    </p:spTree>
    <p:extLst>
      <p:ext uri="{BB962C8B-B14F-4D97-AF65-F5344CB8AC3E}">
        <p14:creationId xmlns:p14="http://schemas.microsoft.com/office/powerpoint/2010/main" val="211695138"/>
      </p:ext>
    </p:extLst>
  </p:cSld>
  <p:clrMapOvr>
    <a:overrideClrMapping bg1="dk1" tx1="lt1" bg2="dk2" tx2="lt2" accent1="accent1" accent2="accent2" accent3="accent3" accent4="accent4" accent5="accent5" accent6="accent6" hlink="hlink" folHlink="folHlink"/>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003F907-3517-48D5-9747-1E47A87B3082}"/>
              </a:ext>
            </a:extLst>
          </p:cNvPr>
          <p:cNvSpPr>
            <a:spLocks noGrp="1"/>
          </p:cNvSpPr>
          <p:nvPr>
            <p:ph type="title"/>
          </p:nvPr>
        </p:nvSpPr>
        <p:spPr>
          <a:xfrm>
            <a:off x="838200" y="963877"/>
            <a:ext cx="3494362" cy="4930246"/>
          </a:xfrm>
        </p:spPr>
        <p:txBody>
          <a:bodyPr>
            <a:normAutofit/>
          </a:bodyPr>
          <a:lstStyle/>
          <a:p>
            <a:pPr algn="r"/>
            <a:r>
              <a:rPr lang="en-US">
                <a:solidFill>
                  <a:schemeClr val="accent1"/>
                </a:solidFill>
              </a:rPr>
              <a:t>Further References</a:t>
            </a:r>
          </a:p>
        </p:txBody>
      </p:sp>
      <p:cxnSp>
        <p:nvCxnSpPr>
          <p:cNvPr id="10" name="Straight Connector 9">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67CAC412-903F-45C9-AC29-570BEDB50482}"/>
              </a:ext>
            </a:extLst>
          </p:cNvPr>
          <p:cNvSpPr>
            <a:spLocks noGrp="1"/>
          </p:cNvSpPr>
          <p:nvPr>
            <p:ph idx="1"/>
          </p:nvPr>
        </p:nvSpPr>
        <p:spPr>
          <a:xfrm>
            <a:off x="4976031" y="963877"/>
            <a:ext cx="6377769" cy="4930246"/>
          </a:xfrm>
        </p:spPr>
        <p:txBody>
          <a:bodyPr anchor="ctr">
            <a:normAutofit/>
          </a:bodyPr>
          <a:lstStyle/>
          <a:p>
            <a:pPr marL="0" indent="0">
              <a:buNone/>
            </a:pPr>
            <a:r>
              <a:rPr lang="en-US" sz="1900"/>
              <a:t>Uzwyshyn, R. 2020 </a:t>
            </a:r>
            <a:r>
              <a:rPr lang="en-US" sz="1900" b="1"/>
              <a:t>Developing an Open Source Digital Scholarship Ecosystem (Preprint)</a:t>
            </a:r>
            <a:r>
              <a:rPr lang="en-US" sz="1900"/>
              <a:t>. ICEIT2020.  Oxford, UK. </a:t>
            </a:r>
            <a:r>
              <a:rPr lang="en-US" sz="1900">
                <a:hlinkClick r:id="rId2"/>
              </a:rPr>
              <a:t>https://www.researchgate.net/publication/336923249_Developing_an_Open_Source_Digital_Scholarship_Ecosystem</a:t>
            </a:r>
            <a:endParaRPr lang="en-US" sz="1900"/>
          </a:p>
          <a:p>
            <a:pPr marL="0" indent="0">
              <a:buNone/>
            </a:pPr>
            <a:br>
              <a:rPr lang="en-US" sz="1900"/>
            </a:br>
            <a:r>
              <a:rPr lang="en-US" sz="1900"/>
              <a:t>Texas State University Libraries Website. </a:t>
            </a:r>
            <a:r>
              <a:rPr lang="en-US" sz="1900">
                <a:hlinkClick r:id="rId3"/>
              </a:rPr>
              <a:t>https://www.library.txstate.edu/</a:t>
            </a:r>
            <a:r>
              <a:rPr lang="en-US" sz="1900"/>
              <a:t>  </a:t>
            </a:r>
            <a:br>
              <a:rPr lang="en-US" sz="1900"/>
            </a:br>
            <a:r>
              <a:rPr lang="en-US" sz="1900"/>
              <a:t>Texas State Digital Collections Repository </a:t>
            </a:r>
            <a:r>
              <a:rPr lang="en-US" sz="1900">
                <a:hlinkClick r:id="rId4"/>
              </a:rPr>
              <a:t>https://digital.library.txstate.edu/</a:t>
            </a:r>
            <a:br>
              <a:rPr lang="en-US" sz="1900"/>
            </a:br>
            <a:r>
              <a:rPr lang="en-US" sz="1900"/>
              <a:t>Texas State Data Research Repository </a:t>
            </a:r>
            <a:r>
              <a:rPr lang="en-US" sz="1900">
                <a:hlinkClick r:id="rId5"/>
              </a:rPr>
              <a:t>https://dataverse.tdl.org/dataverse/txstate</a:t>
            </a:r>
            <a:br>
              <a:rPr lang="en-US" sz="1900"/>
            </a:br>
            <a:r>
              <a:rPr lang="en-US" sz="1900"/>
              <a:t>Texas State Online Research Identity Management System: </a:t>
            </a:r>
            <a:br>
              <a:rPr lang="en-US" sz="1900"/>
            </a:br>
            <a:r>
              <a:rPr lang="en-US" sz="1900">
                <a:hlinkClick r:id="rId6"/>
              </a:rPr>
              <a:t>https://guides.library.txstate.edu/researcherprofile/orcidTexas</a:t>
            </a:r>
            <a:r>
              <a:rPr lang="en-US" sz="1900"/>
              <a:t>  State Electronic Thesis and Dissertation Management (VIREO): </a:t>
            </a:r>
            <a:r>
              <a:rPr lang="en-US" sz="1900">
                <a:hlinkClick r:id="rId7"/>
              </a:rPr>
              <a:t>https://www.tdl.org/etds/</a:t>
            </a:r>
            <a:r>
              <a:rPr lang="en-US" sz="1900"/>
              <a:t> </a:t>
            </a:r>
            <a:br>
              <a:rPr lang="en-US" sz="1900"/>
            </a:br>
            <a:r>
              <a:rPr lang="en-US" sz="1900"/>
              <a:t>Texas State Digital &amp; Web Services: </a:t>
            </a:r>
            <a:br>
              <a:rPr lang="en-US" sz="1900"/>
            </a:br>
            <a:r>
              <a:rPr lang="en-US" sz="1900">
                <a:hlinkClick r:id="rId8"/>
              </a:rPr>
              <a:t>https://www.library.txstate.edu/services/faculty-staff/digital-web-services.html</a:t>
            </a:r>
            <a:r>
              <a:rPr lang="en-US" sz="1900"/>
              <a:t> </a:t>
            </a:r>
            <a:endParaRPr lang="en-US" sz="1900" dirty="0"/>
          </a:p>
        </p:txBody>
      </p:sp>
    </p:spTree>
    <p:extLst>
      <p:ext uri="{BB962C8B-B14F-4D97-AF65-F5344CB8AC3E}">
        <p14:creationId xmlns:p14="http://schemas.microsoft.com/office/powerpoint/2010/main" val="28217888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1026E7-4614-450E-ACFB-A06B8636A6DD}"/>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F0B5F4A6-1603-447D-8326-5B22481EF493}"/>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375946348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6B737C9-9A4B-4253-9761-6606C173A9D0}"/>
              </a:ext>
            </a:extLst>
          </p:cNvPr>
          <p:cNvSpPr txBox="1"/>
          <p:nvPr/>
        </p:nvSpPr>
        <p:spPr>
          <a:xfrm>
            <a:off x="2052283" y="241423"/>
            <a:ext cx="4595392" cy="1399032"/>
          </a:xfrm>
          <a:prstGeom prst="rect">
            <a:avLst/>
          </a:prstGeom>
        </p:spPr>
        <p:txBody>
          <a:bodyPr vert="horz" lIns="91440" tIns="45720" rIns="91440" bIns="45720" rtlCol="0" anchor="ctr">
            <a:normAutofit fontScale="62500" lnSpcReduction="20000"/>
          </a:bodyPr>
          <a:lstStyle/>
          <a:p>
            <a:pPr algn="r">
              <a:lnSpc>
                <a:spcPct val="90000"/>
              </a:lnSpc>
              <a:spcBef>
                <a:spcPct val="0"/>
              </a:spcBef>
              <a:spcAft>
                <a:spcPts val="600"/>
              </a:spcAft>
            </a:pPr>
            <a:r>
              <a:rPr lang="en-US" sz="4500" kern="1200" dirty="0">
                <a:solidFill>
                  <a:schemeClr val="tx1"/>
                </a:solidFill>
                <a:latin typeface="+mj-lt"/>
                <a:ea typeface="+mj-ea"/>
                <a:cs typeface="+mj-cs"/>
              </a:rPr>
              <a:t>Can we Enable Scholarly Research Network Ecosystem Possibilities on Global Levels?</a:t>
            </a:r>
            <a:br>
              <a:rPr lang="en-US" sz="4500" kern="1200" dirty="0">
                <a:solidFill>
                  <a:schemeClr val="tx1"/>
                </a:solidFill>
                <a:latin typeface="+mj-lt"/>
                <a:ea typeface="+mj-ea"/>
                <a:cs typeface="+mj-cs"/>
              </a:rPr>
            </a:br>
            <a:endParaRPr lang="en-US" sz="2400" kern="1200" dirty="0">
              <a:solidFill>
                <a:schemeClr val="tx1"/>
              </a:solidFill>
              <a:latin typeface="+mj-lt"/>
              <a:ea typeface="+mj-ea"/>
              <a:cs typeface="+mj-cs"/>
            </a:endParaRPr>
          </a:p>
        </p:txBody>
      </p:sp>
      <p:sp>
        <p:nvSpPr>
          <p:cNvPr id="75" name="Rectangle 74">
            <a:extLst>
              <a:ext uri="{FF2B5EF4-FFF2-40B4-BE49-F238E27FC236}">
                <a16:creationId xmlns:a16="http://schemas.microsoft.com/office/drawing/2014/main" id="{26882C51-76F9-4F99-997D-31FA6242A8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0126" y="629042"/>
            <a:ext cx="1217216" cy="85953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screenshot of a cell phone&#10;&#10;Description automatically generated">
            <a:extLst>
              <a:ext uri="{FF2B5EF4-FFF2-40B4-BE49-F238E27FC236}">
                <a16:creationId xmlns:a16="http://schemas.microsoft.com/office/drawing/2014/main" id="{F2CF2EF4-DD7E-4EAA-B3D8-FF927F15878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9232" y="824382"/>
            <a:ext cx="1047722" cy="468855"/>
          </a:xfrm>
          <a:prstGeom prst="rect">
            <a:avLst/>
          </a:prstGeom>
        </p:spPr>
      </p:pic>
      <p:sp>
        <p:nvSpPr>
          <p:cNvPr id="77" name="Right Triangle 76">
            <a:extLst>
              <a:ext uri="{FF2B5EF4-FFF2-40B4-BE49-F238E27FC236}">
                <a16:creationId xmlns:a16="http://schemas.microsoft.com/office/drawing/2014/main" id="{61FFFC16-86E2-4B9A-BC6D-213DC26547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43683" y="635538"/>
            <a:ext cx="680408" cy="849747"/>
          </a:xfrm>
          <a:prstGeom prst="rtTriangle">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9" name="Freeform: Shape 78">
            <a:extLst>
              <a:ext uri="{FF2B5EF4-FFF2-40B4-BE49-F238E27FC236}">
                <a16:creationId xmlns:a16="http://schemas.microsoft.com/office/drawing/2014/main" id="{DD3524E0-C87C-4F38-9FC7-E969C15A79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14143" y="991883"/>
            <a:ext cx="1371600" cy="2356777"/>
          </a:xfrm>
          <a:custGeom>
            <a:avLst/>
            <a:gdLst>
              <a:gd name="connsiteX0" fmla="*/ 0 w 1371600"/>
              <a:gd name="connsiteY0" fmla="*/ 0 h 2356777"/>
              <a:gd name="connsiteX1" fmla="*/ 0 w 1371600"/>
              <a:gd name="connsiteY1" fmla="*/ 1216152 h 2356777"/>
              <a:gd name="connsiteX2" fmla="*/ 4495 w 1371600"/>
              <a:gd name="connsiteY2" fmla="*/ 1216152 h 2356777"/>
              <a:gd name="connsiteX3" fmla="*/ 4495 w 1371600"/>
              <a:gd name="connsiteY3" fmla="*/ 2356777 h 2356777"/>
              <a:gd name="connsiteX4" fmla="*/ 1367105 w 1371600"/>
              <a:gd name="connsiteY4" fmla="*/ 2356777 h 2356777"/>
              <a:gd name="connsiteX5" fmla="*/ 1367105 w 1371600"/>
              <a:gd name="connsiteY5" fmla="*/ 1216152 h 2356777"/>
              <a:gd name="connsiteX6" fmla="*/ 1371600 w 1371600"/>
              <a:gd name="connsiteY6" fmla="*/ 1216152 h 2356777"/>
              <a:gd name="connsiteX7" fmla="*/ 1367105 w 1371600"/>
              <a:gd name="connsiteY7" fmla="*/ 1212166 h 2356777"/>
              <a:gd name="connsiteX8" fmla="*/ 1367105 w 1371600"/>
              <a:gd name="connsiteY8" fmla="*/ 1210176 h 2356777"/>
              <a:gd name="connsiteX9" fmla="*/ 1364860 w 1371600"/>
              <a:gd name="connsiteY9" fmla="*/ 1210176 h 235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0" h="2356777">
                <a:moveTo>
                  <a:pt x="0" y="0"/>
                </a:moveTo>
                <a:lnTo>
                  <a:pt x="0" y="1216152"/>
                </a:lnTo>
                <a:lnTo>
                  <a:pt x="4495" y="1216152"/>
                </a:lnTo>
                <a:lnTo>
                  <a:pt x="4495" y="2356777"/>
                </a:lnTo>
                <a:lnTo>
                  <a:pt x="1367105" y="2356777"/>
                </a:lnTo>
                <a:lnTo>
                  <a:pt x="1367105" y="1216152"/>
                </a:lnTo>
                <a:lnTo>
                  <a:pt x="1371600" y="1216152"/>
                </a:lnTo>
                <a:lnTo>
                  <a:pt x="1367105" y="1212166"/>
                </a:lnTo>
                <a:lnTo>
                  <a:pt x="1367105" y="1210176"/>
                </a:lnTo>
                <a:lnTo>
                  <a:pt x="1364860" y="1210176"/>
                </a:lnTo>
                <a:close/>
              </a:path>
            </a:pathLst>
          </a:cu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1" name="Right Triangle 80">
            <a:extLst>
              <a:ext uri="{FF2B5EF4-FFF2-40B4-BE49-F238E27FC236}">
                <a16:creationId xmlns:a16="http://schemas.microsoft.com/office/drawing/2014/main" id="{F1ED1DF4-DDDE-4464-8ABC-ED1F633CCE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55916" y="1477941"/>
            <a:ext cx="1092260" cy="1371600"/>
          </a:xfrm>
          <a:prstGeom prst="rtTriangle">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3" name="Rectangle 82">
            <a:extLst>
              <a:ext uri="{FF2B5EF4-FFF2-40B4-BE49-F238E27FC236}">
                <a16:creationId xmlns:a16="http://schemas.microsoft.com/office/drawing/2014/main" id="{E7E01BF7-4F45-4B6D-82BF-5A5DB30A62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5541" y="2856071"/>
            <a:ext cx="2340073" cy="191109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ight Triangle 84">
            <a:extLst>
              <a:ext uri="{FF2B5EF4-FFF2-40B4-BE49-F238E27FC236}">
                <a16:creationId xmlns:a16="http://schemas.microsoft.com/office/drawing/2014/main" id="{F2FC5C7B-261A-4268-BA85-C29488A8BE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810520" y="2798992"/>
            <a:ext cx="1911096" cy="1980472"/>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7" name="Rectangle 86">
            <a:extLst>
              <a:ext uri="{FF2B5EF4-FFF2-40B4-BE49-F238E27FC236}">
                <a16:creationId xmlns:a16="http://schemas.microsoft.com/office/drawing/2014/main" id="{5CB4E315-91F2-4710-B866-B119037ED9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85769" y="673132"/>
            <a:ext cx="1980472" cy="216464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8" name="Picture 6" descr="Image result for world wide web icon">
            <a:extLst>
              <a:ext uri="{FF2B5EF4-FFF2-40B4-BE49-F238E27FC236}">
                <a16:creationId xmlns:a16="http://schemas.microsoft.com/office/drawing/2014/main" id="{76EB1F19-CC1B-445B-9A4F-3BC38592E2F5}"/>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933499" y="918905"/>
            <a:ext cx="1685012" cy="1685012"/>
          </a:xfrm>
          <a:prstGeom prst="rect">
            <a:avLst/>
          </a:prstGeom>
          <a:noFill/>
          <a:extLst>
            <a:ext uri="{909E8E84-426E-40DD-AFC4-6F175D3DCCD1}">
              <a14:hiddenFill xmlns:a14="http://schemas.microsoft.com/office/drawing/2010/main">
                <a:solidFill>
                  <a:srgbClr val="FFFFFF"/>
                </a:solidFill>
              </a14:hiddenFill>
            </a:ext>
          </a:extLst>
        </p:spPr>
      </p:pic>
      <p:sp>
        <p:nvSpPr>
          <p:cNvPr id="89" name="Right Triangle 88">
            <a:extLst>
              <a:ext uri="{FF2B5EF4-FFF2-40B4-BE49-F238E27FC236}">
                <a16:creationId xmlns:a16="http://schemas.microsoft.com/office/drawing/2014/main" id="{569BABC0-B0CC-4E7B-838A-F6E644779E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V="1">
            <a:off x="8642224" y="795153"/>
            <a:ext cx="1399032" cy="1150628"/>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descr="A screenshot of a cell phone&#10;&#10;Description automatically generated">
            <a:extLst>
              <a:ext uri="{FF2B5EF4-FFF2-40B4-BE49-F238E27FC236}">
                <a16:creationId xmlns:a16="http://schemas.microsoft.com/office/drawing/2014/main" id="{D04E2079-36D7-4978-9E06-79CFF32E336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7634" y="3377007"/>
            <a:ext cx="1955665" cy="875160"/>
          </a:xfrm>
          <a:prstGeom prst="rect">
            <a:avLst/>
          </a:prstGeom>
        </p:spPr>
      </p:pic>
      <p:sp>
        <p:nvSpPr>
          <p:cNvPr id="91" name="Rectangle 90">
            <a:extLst>
              <a:ext uri="{FF2B5EF4-FFF2-40B4-BE49-F238E27FC236}">
                <a16:creationId xmlns:a16="http://schemas.microsoft.com/office/drawing/2014/main" id="{DCBE1B01-A27C-45C2-ADA4-AA13C3AC1F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61516" y="2850674"/>
            <a:ext cx="2716145" cy="190195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Right Triangle 92">
            <a:extLst>
              <a:ext uri="{FF2B5EF4-FFF2-40B4-BE49-F238E27FC236}">
                <a16:creationId xmlns:a16="http://schemas.microsoft.com/office/drawing/2014/main" id="{BE7E1DAA-43FB-4446-A354-9283DE6686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564669" y="3250084"/>
            <a:ext cx="1911096" cy="1100751"/>
          </a:xfrm>
          <a:prstGeom prst="rtTriangle">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5" name="Rectangle 94">
            <a:extLst>
              <a:ext uri="{FF2B5EF4-FFF2-40B4-BE49-F238E27FC236}">
                <a16:creationId xmlns:a16="http://schemas.microsoft.com/office/drawing/2014/main" id="{F6FE5468-759E-4E83-828A-5587C7F588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32111" y="1485831"/>
            <a:ext cx="2537199" cy="1371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screenshot of a cell phone&#10;&#10;Description automatically generated">
            <a:extLst>
              <a:ext uri="{FF2B5EF4-FFF2-40B4-BE49-F238E27FC236}">
                <a16:creationId xmlns:a16="http://schemas.microsoft.com/office/drawing/2014/main" id="{ADA54236-E143-46BB-A869-103ACBEBAA7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35624" y="1679576"/>
            <a:ext cx="2155206" cy="964454"/>
          </a:xfrm>
          <a:prstGeom prst="rect">
            <a:avLst/>
          </a:prstGeom>
        </p:spPr>
      </p:pic>
      <p:pic>
        <p:nvPicPr>
          <p:cNvPr id="7" name="Picture 6" descr="A screenshot of a cell phone&#10;&#10;Description automatically generated">
            <a:extLst>
              <a:ext uri="{FF2B5EF4-FFF2-40B4-BE49-F238E27FC236}">
                <a16:creationId xmlns:a16="http://schemas.microsoft.com/office/drawing/2014/main" id="{14F74D73-C8FB-4DE9-A5DB-E3DDE7E7EF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25834" y="3264472"/>
            <a:ext cx="2396155" cy="1072279"/>
          </a:xfrm>
          <a:prstGeom prst="rect">
            <a:avLst/>
          </a:prstGeom>
        </p:spPr>
      </p:pic>
      <p:sp>
        <p:nvSpPr>
          <p:cNvPr id="97" name="Rectangle 96">
            <a:extLst>
              <a:ext uri="{FF2B5EF4-FFF2-40B4-BE49-F238E27FC236}">
                <a16:creationId xmlns:a16="http://schemas.microsoft.com/office/drawing/2014/main" id="{99FE99BC-5F7D-47C3-AA1E-16D7DBDBD1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56605" y="2069831"/>
            <a:ext cx="2789854" cy="263688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close up of a map&#10;&#10;Description automatically generated">
            <a:extLst>
              <a:ext uri="{FF2B5EF4-FFF2-40B4-BE49-F238E27FC236}">
                <a16:creationId xmlns:a16="http://schemas.microsoft.com/office/drawing/2014/main" id="{65D53F9D-45F7-4775-8706-6D8CC857FD7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23147" y="2745958"/>
            <a:ext cx="2456770" cy="1326655"/>
          </a:xfrm>
          <a:prstGeom prst="rect">
            <a:avLst/>
          </a:prstGeom>
        </p:spPr>
      </p:pic>
      <p:sp>
        <p:nvSpPr>
          <p:cNvPr id="99" name="Right Triangle 98">
            <a:extLst>
              <a:ext uri="{FF2B5EF4-FFF2-40B4-BE49-F238E27FC236}">
                <a16:creationId xmlns:a16="http://schemas.microsoft.com/office/drawing/2014/main" id="{27400BAF-FCE6-4296-8A0E-9B595ADC09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432800" y="4724529"/>
            <a:ext cx="325600" cy="406635"/>
          </a:xfrm>
          <a:prstGeom prst="rtTriangle">
            <a:avLst/>
          </a:prstGeom>
          <a:solidFill>
            <a:srgbClr val="E149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Rectangle 2">
            <a:extLst>
              <a:ext uri="{FF2B5EF4-FFF2-40B4-BE49-F238E27FC236}">
                <a16:creationId xmlns:a16="http://schemas.microsoft.com/office/drawing/2014/main" id="{65AB5B47-EB68-4A69-8E6D-665E317F4085}"/>
              </a:ext>
            </a:extLst>
          </p:cNvPr>
          <p:cNvSpPr/>
          <p:nvPr/>
        </p:nvSpPr>
        <p:spPr>
          <a:xfrm>
            <a:off x="3419060" y="5380059"/>
            <a:ext cx="7089913" cy="1815882"/>
          </a:xfrm>
          <a:prstGeom prst="rect">
            <a:avLst/>
          </a:prstGeom>
        </p:spPr>
        <p:txBody>
          <a:bodyPr wrap="square">
            <a:spAutoFit/>
          </a:bodyPr>
          <a:lstStyle/>
          <a:p>
            <a:r>
              <a:rPr lang="en-US" sz="2800" dirty="0">
                <a:latin typeface="+mj-lt"/>
              </a:rPr>
              <a:t>Is it Desirable or Time to Begin Thinking About Empowering  a Global Research University Community ?</a:t>
            </a:r>
            <a:br>
              <a:rPr lang="en-US" sz="2800" dirty="0">
                <a:latin typeface="+mj-lt"/>
              </a:rPr>
            </a:br>
            <a:endParaRPr lang="en-US" sz="2800" dirty="0">
              <a:latin typeface="+mj-lt"/>
            </a:endParaRPr>
          </a:p>
        </p:txBody>
      </p:sp>
    </p:spTree>
    <p:extLst>
      <p:ext uri="{BB962C8B-B14F-4D97-AF65-F5344CB8AC3E}">
        <p14:creationId xmlns:p14="http://schemas.microsoft.com/office/powerpoint/2010/main" val="4204286570"/>
      </p:ext>
    </p:extLst>
  </p:cSld>
  <p:clrMapOvr>
    <a:overrideClrMapping bg1="dk1" tx1="lt1" bg2="dk2" tx2="lt2" accent1="accent1" accent2="accent2" accent3="accent3" accent4="accent4" accent5="accent5" accent6="accent6" hlink="hlink" folHlink="folHlink"/>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C991AD47-9C99-472F-BDAA-21B183F33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12192001" cy="6857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15">
            <a:extLst>
              <a:ext uri="{FF2B5EF4-FFF2-40B4-BE49-F238E27FC236}">
                <a16:creationId xmlns:a16="http://schemas.microsoft.com/office/drawing/2014/main" id="{9E706731-3860-4E73-9335-A870F6741F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742603" cy="6858000"/>
          </a:xfrm>
          <a:custGeom>
            <a:avLst/>
            <a:gdLst>
              <a:gd name="connsiteX0" fmla="*/ 0 w 9742603"/>
              <a:gd name="connsiteY0" fmla="*/ 0 h 6858000"/>
              <a:gd name="connsiteX1" fmla="*/ 152400 w 9742603"/>
              <a:gd name="connsiteY1" fmla="*/ 0 h 6858000"/>
              <a:gd name="connsiteX2" fmla="*/ 6566449 w 9742603"/>
              <a:gd name="connsiteY2" fmla="*/ 0 h 6858000"/>
              <a:gd name="connsiteX3" fmla="*/ 9742603 w 9742603"/>
              <a:gd name="connsiteY3" fmla="*/ 6858000 h 6858000"/>
              <a:gd name="connsiteX4" fmla="*/ 152400 w 9742603"/>
              <a:gd name="connsiteY4" fmla="*/ 6858000 h 6858000"/>
              <a:gd name="connsiteX5" fmla="*/ 0 w 9742603"/>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42603" h="6858000">
                <a:moveTo>
                  <a:pt x="0" y="0"/>
                </a:moveTo>
                <a:lnTo>
                  <a:pt x="152400" y="0"/>
                </a:lnTo>
                <a:lnTo>
                  <a:pt x="6566449" y="0"/>
                </a:lnTo>
                <a:lnTo>
                  <a:pt x="9742603" y="6858000"/>
                </a:lnTo>
                <a:lnTo>
                  <a:pt x="152400" y="6858000"/>
                </a:lnTo>
                <a:lnTo>
                  <a:pt x="0" y="6858000"/>
                </a:lnTo>
                <a:close/>
              </a:path>
            </a:pathLst>
          </a:cu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Freeform 11">
            <a:extLst>
              <a:ext uri="{FF2B5EF4-FFF2-40B4-BE49-F238E27FC236}">
                <a16:creationId xmlns:a16="http://schemas.microsoft.com/office/drawing/2014/main" id="{CD2ED21F-DC95-4AD1-8327-D561F5FCA3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380336" cy="6858000"/>
          </a:xfrm>
          <a:custGeom>
            <a:avLst/>
            <a:gdLst>
              <a:gd name="connsiteX0" fmla="*/ 0 w 9380336"/>
              <a:gd name="connsiteY0" fmla="*/ 0 h 6858000"/>
              <a:gd name="connsiteX1" fmla="*/ 6204182 w 9380336"/>
              <a:gd name="connsiteY1" fmla="*/ 0 h 6858000"/>
              <a:gd name="connsiteX2" fmla="*/ 9380336 w 9380336"/>
              <a:gd name="connsiteY2" fmla="*/ 6858000 h 6858000"/>
              <a:gd name="connsiteX3" fmla="*/ 0 w 9380336"/>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9380336" h="6858000">
                <a:moveTo>
                  <a:pt x="0" y="0"/>
                </a:moveTo>
                <a:lnTo>
                  <a:pt x="6204182" y="0"/>
                </a:lnTo>
                <a:lnTo>
                  <a:pt x="9380336" y="6858000"/>
                </a:lnTo>
                <a:lnTo>
                  <a:pt x="0" y="6858000"/>
                </a:lnTo>
                <a:close/>
              </a:path>
            </a:pathLst>
          </a:cu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D73F8D66-E115-49E9-93E8-ADB6CEDB8398}"/>
              </a:ext>
            </a:extLst>
          </p:cNvPr>
          <p:cNvSpPr>
            <a:spLocks noGrp="1"/>
          </p:cNvSpPr>
          <p:nvPr>
            <p:ph type="title"/>
          </p:nvPr>
        </p:nvSpPr>
        <p:spPr>
          <a:xfrm>
            <a:off x="274706" y="187439"/>
            <a:ext cx="5821293" cy="1325563"/>
          </a:xfrm>
        </p:spPr>
        <p:txBody>
          <a:bodyPr>
            <a:noAutofit/>
          </a:bodyPr>
          <a:lstStyle/>
          <a:p>
            <a:r>
              <a:rPr lang="en-US" sz="3600" dirty="0"/>
              <a:t>Research Universities and Digital Research Ecosystems</a:t>
            </a:r>
          </a:p>
        </p:txBody>
      </p:sp>
      <p:sp>
        <p:nvSpPr>
          <p:cNvPr id="3" name="Content Placeholder 2">
            <a:extLst>
              <a:ext uri="{FF2B5EF4-FFF2-40B4-BE49-F238E27FC236}">
                <a16:creationId xmlns:a16="http://schemas.microsoft.com/office/drawing/2014/main" id="{C1333D1A-132B-4B2C-8C0A-6042B756EBBE}"/>
              </a:ext>
            </a:extLst>
          </p:cNvPr>
          <p:cNvSpPr>
            <a:spLocks noGrp="1"/>
          </p:cNvSpPr>
          <p:nvPr>
            <p:ph idx="1"/>
          </p:nvPr>
        </p:nvSpPr>
        <p:spPr>
          <a:xfrm>
            <a:off x="274706" y="2133175"/>
            <a:ext cx="5911318" cy="3345963"/>
          </a:xfrm>
        </p:spPr>
        <p:txBody>
          <a:bodyPr>
            <a:noAutofit/>
          </a:bodyPr>
          <a:lstStyle/>
          <a:p>
            <a:r>
              <a:rPr lang="en-US" sz="2000" dirty="0"/>
              <a:t>~</a:t>
            </a:r>
            <a:r>
              <a:rPr lang="en-US" sz="2000" b="1" dirty="0"/>
              <a:t>266-300</a:t>
            </a:r>
            <a:r>
              <a:rPr lang="en-US" sz="2000" dirty="0"/>
              <a:t> </a:t>
            </a:r>
            <a:r>
              <a:rPr lang="en-US" sz="2000" b="1" dirty="0"/>
              <a:t>Research Institutions US &amp; Canada </a:t>
            </a:r>
            <a:br>
              <a:rPr lang="en-US" sz="2000" dirty="0"/>
            </a:br>
            <a:r>
              <a:rPr lang="en-US" sz="1600" dirty="0"/>
              <a:t>Carnegie R1 &amp; R2, Very High or High Research Activity</a:t>
            </a:r>
            <a:br>
              <a:rPr lang="en-US" sz="1600" dirty="0"/>
            </a:br>
            <a:endParaRPr lang="en-US" sz="1600" dirty="0"/>
          </a:p>
          <a:p>
            <a:r>
              <a:rPr lang="en-US" sz="2000" b="1" dirty="0"/>
              <a:t>~1000-1250</a:t>
            </a:r>
            <a:r>
              <a:rPr lang="en-US" sz="2000" dirty="0"/>
              <a:t> </a:t>
            </a:r>
            <a:r>
              <a:rPr lang="en-US" sz="2000" b="1" dirty="0"/>
              <a:t>Research Universities Worldwide</a:t>
            </a:r>
            <a:br>
              <a:rPr lang="en-US" sz="2000" dirty="0"/>
            </a:br>
            <a:r>
              <a:rPr lang="en-US" sz="2000" dirty="0"/>
              <a:t> </a:t>
            </a:r>
            <a:r>
              <a:rPr lang="en-US" sz="1400" b="1" dirty="0"/>
              <a:t>QS Rankings and Times Higher Education Supplement. </a:t>
            </a:r>
            <a:r>
              <a:rPr lang="en-US" sz="1400" dirty="0"/>
              <a:t>(40% Europe, 26.5% Asia Pacific, US/Canada 18%, Latin America  9% and Middle East/Africa.  </a:t>
            </a:r>
            <a:br>
              <a:rPr lang="en-US" sz="1400" dirty="0"/>
            </a:br>
            <a:br>
              <a:rPr lang="en-US" sz="1400" b="1" dirty="0"/>
            </a:br>
            <a:endParaRPr lang="en-US" sz="1600" dirty="0"/>
          </a:p>
          <a:p>
            <a:r>
              <a:rPr lang="en-US" sz="2000" dirty="0"/>
              <a:t> </a:t>
            </a:r>
            <a:r>
              <a:rPr lang="en-US" sz="2000" b="1" dirty="0"/>
              <a:t>Enable Top 2-3% Research Institutions Globally,  1000 Institutions beyond the US and Canada. </a:t>
            </a:r>
            <a:br>
              <a:rPr lang="en-US" sz="2000" dirty="0"/>
            </a:br>
            <a:r>
              <a:rPr lang="en-US" sz="1400" dirty="0"/>
              <a:t>(This represents the other 90% of Research Libraries Globally)</a:t>
            </a:r>
            <a:br>
              <a:rPr lang="en-US" sz="2000" dirty="0"/>
            </a:br>
            <a:br>
              <a:rPr lang="en-US" sz="2000" dirty="0"/>
            </a:br>
            <a:endParaRPr lang="en-US" sz="1600" dirty="0"/>
          </a:p>
          <a:p>
            <a:endParaRPr lang="en-US" sz="1600" dirty="0"/>
          </a:p>
          <a:p>
            <a:pPr marL="0" indent="0">
              <a:buNone/>
            </a:pPr>
            <a:br>
              <a:rPr lang="en-US" sz="2000" b="1" dirty="0"/>
            </a:br>
            <a:br>
              <a:rPr lang="en-US" sz="2000" b="1" dirty="0"/>
            </a:br>
            <a:br>
              <a:rPr lang="en-US" sz="2000" b="1" dirty="0"/>
            </a:br>
            <a:br>
              <a:rPr lang="en-US" sz="2000" b="1" dirty="0"/>
            </a:br>
            <a:br>
              <a:rPr lang="en-US" sz="2000" b="1" dirty="0"/>
            </a:br>
            <a:br>
              <a:rPr lang="en-US" sz="2400" b="1" dirty="0"/>
            </a:br>
            <a:endParaRPr lang="en-US" sz="2400" b="1" dirty="0"/>
          </a:p>
        </p:txBody>
      </p:sp>
      <p:pic>
        <p:nvPicPr>
          <p:cNvPr id="7" name="Picture 6" descr="A screenshot of a cell phone&#10;&#10;Description automatically generated">
            <a:extLst>
              <a:ext uri="{FF2B5EF4-FFF2-40B4-BE49-F238E27FC236}">
                <a16:creationId xmlns:a16="http://schemas.microsoft.com/office/drawing/2014/main" id="{F0802D61-0625-4FD5-9345-B1CBC3FC96D0}"/>
              </a:ext>
            </a:extLst>
          </p:cNvPr>
          <p:cNvPicPr>
            <a:picLocks noChangeAspect="1"/>
          </p:cNvPicPr>
          <p:nvPr/>
        </p:nvPicPr>
        <p:blipFill rotWithShape="1">
          <a:blip r:embed="rId2"/>
          <a:srcRect r="2" b="7624"/>
          <a:stretch/>
        </p:blipFill>
        <p:spPr>
          <a:xfrm>
            <a:off x="7991428" y="321732"/>
            <a:ext cx="3631308" cy="1811443"/>
          </a:xfrm>
          <a:prstGeom prst="rect">
            <a:avLst/>
          </a:prstGeom>
        </p:spPr>
      </p:pic>
      <p:pic>
        <p:nvPicPr>
          <p:cNvPr id="10" name="Picture 9">
            <a:extLst>
              <a:ext uri="{FF2B5EF4-FFF2-40B4-BE49-F238E27FC236}">
                <a16:creationId xmlns:a16="http://schemas.microsoft.com/office/drawing/2014/main" id="{E3E8EC40-2BA2-40E7-9B19-401F6F4E381F}"/>
              </a:ext>
            </a:extLst>
          </p:cNvPr>
          <p:cNvPicPr>
            <a:picLocks noChangeAspect="1"/>
          </p:cNvPicPr>
          <p:nvPr/>
        </p:nvPicPr>
        <p:blipFill rotWithShape="1">
          <a:blip r:embed="rId3"/>
          <a:srcRect t="16170" r="5" b="17163"/>
          <a:stretch/>
        </p:blipFill>
        <p:spPr>
          <a:xfrm>
            <a:off x="8772525" y="2562155"/>
            <a:ext cx="3097743" cy="1539379"/>
          </a:xfrm>
          <a:prstGeom prst="rect">
            <a:avLst/>
          </a:prstGeom>
        </p:spPr>
      </p:pic>
      <p:pic>
        <p:nvPicPr>
          <p:cNvPr id="4" name="Picture 3">
            <a:extLst>
              <a:ext uri="{FF2B5EF4-FFF2-40B4-BE49-F238E27FC236}">
                <a16:creationId xmlns:a16="http://schemas.microsoft.com/office/drawing/2014/main" id="{89F81282-D731-452E-AE55-78FCEC442597}"/>
              </a:ext>
            </a:extLst>
          </p:cNvPr>
          <p:cNvPicPr>
            <a:picLocks noChangeAspect="1"/>
          </p:cNvPicPr>
          <p:nvPr/>
        </p:nvPicPr>
        <p:blipFill rotWithShape="1">
          <a:blip r:embed="rId3"/>
          <a:srcRect t="16295" r="5" b="17288"/>
          <a:stretch/>
        </p:blipFill>
        <p:spPr>
          <a:xfrm>
            <a:off x="9553574" y="4884359"/>
            <a:ext cx="2316691" cy="1146930"/>
          </a:xfrm>
          <a:prstGeom prst="rect">
            <a:avLst/>
          </a:prstGeom>
        </p:spPr>
      </p:pic>
    </p:spTree>
    <p:extLst>
      <p:ext uri="{BB962C8B-B14F-4D97-AF65-F5344CB8AC3E}">
        <p14:creationId xmlns:p14="http://schemas.microsoft.com/office/powerpoint/2010/main" val="2858205603"/>
      </p:ext>
    </p:extLst>
  </p:cSld>
  <p:clrMapOvr>
    <a:overrideClrMapping bg1="dk1" tx1="lt1" bg2="dk2" tx2="lt2" accent1="accent1" accent2="accent2" accent3="accent3" accent4="accent4" accent5="accent5" accent6="accent6" hlink="hlink" folHlink="folHlink"/>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142E9B-3B29-4EF7-886A-9CFBFC6656BF}"/>
              </a:ext>
            </a:extLst>
          </p:cNvPr>
          <p:cNvSpPr>
            <a:spLocks noGrp="1"/>
          </p:cNvSpPr>
          <p:nvPr>
            <p:ph type="title"/>
          </p:nvPr>
        </p:nvSpPr>
        <p:spPr>
          <a:xfrm>
            <a:off x="0" y="86360"/>
            <a:ext cx="10515600" cy="1325563"/>
          </a:xfrm>
        </p:spPr>
        <p:txBody>
          <a:bodyPr>
            <a:normAutofit fontScale="90000"/>
          </a:bodyPr>
          <a:lstStyle/>
          <a:p>
            <a:pPr algn="ctr"/>
            <a:br>
              <a:rPr lang="en-US" sz="4000" dirty="0"/>
            </a:br>
            <a:r>
              <a:rPr lang="en-US" sz="4900" b="1" dirty="0"/>
              <a:t>One Server Per Research Institution </a:t>
            </a:r>
            <a:br>
              <a:rPr lang="en-US" sz="4900" b="1" dirty="0"/>
            </a:br>
            <a:r>
              <a:rPr lang="en-US" sz="4900" b="1" dirty="0"/>
              <a:t>2020-2025</a:t>
            </a:r>
          </a:p>
        </p:txBody>
      </p:sp>
      <p:pic>
        <p:nvPicPr>
          <p:cNvPr id="11" name="Picture 10" descr="A close up of a logo&#10;&#10;Description automatically generated">
            <a:extLst>
              <a:ext uri="{FF2B5EF4-FFF2-40B4-BE49-F238E27FC236}">
                <a16:creationId xmlns:a16="http://schemas.microsoft.com/office/drawing/2014/main" id="{4FEC90DB-3812-4652-8CFA-E3E115DC31A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99042" y="1827608"/>
            <a:ext cx="1677873" cy="1677873"/>
          </a:xfrm>
          <a:prstGeom prst="rect">
            <a:avLst/>
          </a:prstGeom>
        </p:spPr>
      </p:pic>
      <p:pic>
        <p:nvPicPr>
          <p:cNvPr id="13" name="Picture 12" descr="A close up of a logo&#10;&#10;Description automatically generated">
            <a:extLst>
              <a:ext uri="{FF2B5EF4-FFF2-40B4-BE49-F238E27FC236}">
                <a16:creationId xmlns:a16="http://schemas.microsoft.com/office/drawing/2014/main" id="{AB7A2E37-D95A-437F-AF69-7BD9A18E5D5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55123" y="3876514"/>
            <a:ext cx="2068758" cy="2068758"/>
          </a:xfrm>
          <a:prstGeom prst="rect">
            <a:avLst/>
          </a:prstGeom>
        </p:spPr>
      </p:pic>
      <p:pic>
        <p:nvPicPr>
          <p:cNvPr id="15" name="Picture 14" descr="A close up of a logo&#10;&#10;Description automatically generated">
            <a:extLst>
              <a:ext uri="{FF2B5EF4-FFF2-40B4-BE49-F238E27FC236}">
                <a16:creationId xmlns:a16="http://schemas.microsoft.com/office/drawing/2014/main" id="{B0750A07-75B4-4E64-B877-64C78186304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02420" y="4024709"/>
            <a:ext cx="1901511" cy="1901511"/>
          </a:xfrm>
          <a:prstGeom prst="rect">
            <a:avLst/>
          </a:prstGeom>
        </p:spPr>
      </p:pic>
      <p:pic>
        <p:nvPicPr>
          <p:cNvPr id="17" name="Picture 16" descr="A close up of a logo&#10;&#10;Description automatically generated">
            <a:extLst>
              <a:ext uri="{FF2B5EF4-FFF2-40B4-BE49-F238E27FC236}">
                <a16:creationId xmlns:a16="http://schemas.microsoft.com/office/drawing/2014/main" id="{C29F3B5B-50B2-4C48-966F-418C795F5D1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04992" y="1473110"/>
            <a:ext cx="2236081" cy="2236081"/>
          </a:xfrm>
          <a:prstGeom prst="rect">
            <a:avLst/>
          </a:prstGeom>
        </p:spPr>
      </p:pic>
      <p:cxnSp>
        <p:nvCxnSpPr>
          <p:cNvPr id="4" name="Straight Connector 3">
            <a:extLst>
              <a:ext uri="{FF2B5EF4-FFF2-40B4-BE49-F238E27FC236}">
                <a16:creationId xmlns:a16="http://schemas.microsoft.com/office/drawing/2014/main" id="{BC5EA222-E20E-4B67-BFA2-84647D1B9A27}"/>
              </a:ext>
            </a:extLst>
          </p:cNvPr>
          <p:cNvCxnSpPr/>
          <p:nvPr/>
        </p:nvCxnSpPr>
        <p:spPr>
          <a:xfrm>
            <a:off x="9426823" y="1614025"/>
            <a:ext cx="0" cy="4352925"/>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51C5AF7-78F1-4C9B-9838-908EF0709A12}"/>
              </a:ext>
            </a:extLst>
          </p:cNvPr>
          <p:cNvCxnSpPr>
            <a:cxnSpLocks/>
          </p:cNvCxnSpPr>
          <p:nvPr/>
        </p:nvCxnSpPr>
        <p:spPr>
          <a:xfrm flipH="1">
            <a:off x="7395060" y="3709191"/>
            <a:ext cx="4276725"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44269053-30ED-421F-9C0B-50AF6B4A45DD}"/>
              </a:ext>
            </a:extLst>
          </p:cNvPr>
          <p:cNvSpPr txBox="1"/>
          <p:nvPr/>
        </p:nvSpPr>
        <p:spPr>
          <a:xfrm>
            <a:off x="321392" y="1827608"/>
            <a:ext cx="6708903" cy="3970318"/>
          </a:xfrm>
          <a:prstGeom prst="rect">
            <a:avLst/>
          </a:prstGeom>
          <a:noFill/>
        </p:spPr>
        <p:txBody>
          <a:bodyPr wrap="square" rtlCol="0">
            <a:spAutoFit/>
          </a:bodyPr>
          <a:lstStyle/>
          <a:p>
            <a:endParaRPr lang="en-US" b="1" dirty="0"/>
          </a:p>
          <a:p>
            <a:pPr marL="285750" indent="-285750">
              <a:buFont typeface="Arial" panose="020B0604020202020204" pitchFamily="34" charset="0"/>
              <a:buChar char="•"/>
            </a:pPr>
            <a:r>
              <a:rPr lang="en-US" dirty="0"/>
              <a:t>Empower 1000 Research University Institutions/Research Libraries Globally</a:t>
            </a:r>
            <a:br>
              <a:rPr lang="en-US" dirty="0"/>
            </a:br>
            <a:endParaRPr lang="en-US" dirty="0"/>
          </a:p>
          <a:p>
            <a:pPr marL="285750" indent="-285750">
              <a:buFont typeface="Arial" panose="020B0604020202020204" pitchFamily="34" charset="0"/>
              <a:buChar char="•"/>
            </a:pPr>
            <a:r>
              <a:rPr lang="en-US" dirty="0"/>
              <a:t>Gift each Research University  One Configured Server Ecosystem with 6 Open Source Scholarly Research  Software  Components, </a:t>
            </a:r>
            <a:br>
              <a:rPr lang="en-US" dirty="0"/>
            </a:br>
            <a:r>
              <a:rPr lang="en-US" dirty="0"/>
              <a:t>&lt; $1000.00 US/Server or set up Fractional Server Space with Mirror Sites Globally (SAAS)</a:t>
            </a:r>
            <a:br>
              <a:rPr lang="en-US" dirty="0"/>
            </a:br>
            <a:endParaRPr lang="en-US" dirty="0"/>
          </a:p>
          <a:p>
            <a:pPr marL="285750" indent="-285750">
              <a:buFont typeface="Arial" panose="020B0604020202020204" pitchFamily="34" charset="0"/>
              <a:buChar char="•"/>
            </a:pPr>
            <a:r>
              <a:rPr lang="en-US" dirty="0"/>
              <a:t>Set Up brief weeklong training over five continents</a:t>
            </a:r>
            <a:br>
              <a:rPr lang="en-US" dirty="0"/>
            </a:br>
            <a:endParaRPr lang="en-US" dirty="0"/>
          </a:p>
          <a:p>
            <a:pPr marL="285750" indent="-285750">
              <a:buFont typeface="Arial" panose="020B0604020202020204" pitchFamily="34" charset="0"/>
              <a:buChar char="•"/>
            </a:pPr>
            <a:r>
              <a:rPr lang="en-US" dirty="0"/>
              <a:t>Connect Networks</a:t>
            </a:r>
          </a:p>
          <a:p>
            <a:endParaRPr lang="en-US" dirty="0"/>
          </a:p>
          <a:p>
            <a:pPr marL="285750" indent="-285750">
              <a:buFont typeface="Arial" panose="020B0604020202020204" pitchFamily="34" charset="0"/>
              <a:buChar char="•"/>
            </a:pPr>
            <a:r>
              <a:rPr lang="en-US" b="1" dirty="0"/>
              <a:t>Measure the Effects</a:t>
            </a:r>
          </a:p>
        </p:txBody>
      </p:sp>
      <p:pic>
        <p:nvPicPr>
          <p:cNvPr id="6" name="Picture 5">
            <a:extLst>
              <a:ext uri="{FF2B5EF4-FFF2-40B4-BE49-F238E27FC236}">
                <a16:creationId xmlns:a16="http://schemas.microsoft.com/office/drawing/2014/main" id="{4089E422-C715-4C4E-B639-BEA5BF39FF94}"/>
              </a:ext>
            </a:extLst>
          </p:cNvPr>
          <p:cNvPicPr>
            <a:picLocks noChangeAspect="1"/>
          </p:cNvPicPr>
          <p:nvPr/>
        </p:nvPicPr>
        <p:blipFill>
          <a:blip r:embed="rId6"/>
          <a:stretch>
            <a:fillRect/>
          </a:stretch>
        </p:blipFill>
        <p:spPr>
          <a:xfrm>
            <a:off x="3241792" y="4869277"/>
            <a:ext cx="2997449" cy="1344334"/>
          </a:xfrm>
          <a:prstGeom prst="rect">
            <a:avLst/>
          </a:prstGeom>
        </p:spPr>
      </p:pic>
    </p:spTree>
    <p:extLst>
      <p:ext uri="{BB962C8B-B14F-4D97-AF65-F5344CB8AC3E}">
        <p14:creationId xmlns:p14="http://schemas.microsoft.com/office/powerpoint/2010/main" val="53545792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Shape 510"/>
        <p:cNvGrpSpPr/>
        <p:nvPr/>
      </p:nvGrpSpPr>
      <p:grpSpPr>
        <a:xfrm>
          <a:off x="0" y="0"/>
          <a:ext cx="0" cy="0"/>
          <a:chOff x="0" y="0"/>
          <a:chExt cx="0" cy="0"/>
        </a:xfrm>
      </p:grpSpPr>
      <p:sp useBgFill="1">
        <p:nvSpPr>
          <p:cNvPr id="134" name="Rectangle 133">
            <a:extLst>
              <a:ext uri="{FF2B5EF4-FFF2-40B4-BE49-F238E27FC236}">
                <a16:creationId xmlns:a16="http://schemas.microsoft.com/office/drawing/2014/main" id="{8537B233-9CDD-4A90-AABB-A8963DEE4F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w Cen MT" panose="020B0602020104020603"/>
              <a:ea typeface="+mn-ea"/>
              <a:cs typeface="+mn-cs"/>
            </a:endParaRPr>
          </a:p>
        </p:txBody>
      </p:sp>
      <p:sp>
        <p:nvSpPr>
          <p:cNvPr id="511" name="Shape 511"/>
          <p:cNvSpPr txBox="1">
            <a:spLocks noGrp="1"/>
          </p:cNvSpPr>
          <p:nvPr>
            <p:ph type="title"/>
          </p:nvPr>
        </p:nvSpPr>
        <p:spPr>
          <a:xfrm>
            <a:off x="863019" y="1536914"/>
            <a:ext cx="3322317" cy="2975876"/>
          </a:xfrm>
          <a:prstGeom prst="rect">
            <a:avLst/>
          </a:prstGeom>
        </p:spPr>
        <p:txBody>
          <a:bodyPr vert="horz" lIns="91440" tIns="45720" rIns="91440" bIns="45720" rtlCol="0" anchor="b" anchorCtr="0">
            <a:normAutofit fontScale="90000"/>
          </a:bodyPr>
          <a:lstStyle/>
          <a:p>
            <a:pPr>
              <a:buClr>
                <a:srgbClr val="3F3F3F"/>
              </a:buClr>
              <a:buSzPct val="25000"/>
            </a:pPr>
            <a:r>
              <a:rPr lang="en-US" kern="1200" dirty="0">
                <a:latin typeface="+mj-lt"/>
                <a:ea typeface="+mj-ea"/>
                <a:cs typeface="+mj-cs"/>
                <a:sym typeface="Arial"/>
              </a:rPr>
              <a:t>Collaboration Across Institutions</a:t>
            </a:r>
            <a:br>
              <a:rPr lang="en-US" dirty="0">
                <a:sym typeface="Arial"/>
              </a:rPr>
            </a:br>
            <a:r>
              <a:rPr lang="en-US" dirty="0">
                <a:cs typeface="Calibri Light"/>
              </a:rPr>
              <a:t>Continues to</a:t>
            </a:r>
            <a:br>
              <a:rPr lang="en-US" dirty="0">
                <a:cs typeface="Calibri Light"/>
              </a:rPr>
            </a:br>
            <a:r>
              <a:rPr lang="en-US" dirty="0">
                <a:cs typeface="Calibri Light"/>
              </a:rPr>
              <a:t>Increase</a:t>
            </a:r>
            <a:endParaRPr lang="en-US" kern="1200" dirty="0">
              <a:latin typeface="+mj-lt"/>
              <a:cs typeface="Calibri Light"/>
            </a:endParaRPr>
          </a:p>
        </p:txBody>
      </p:sp>
      <p:sp>
        <p:nvSpPr>
          <p:cNvPr id="512" name="Shape 512"/>
          <p:cNvSpPr txBox="1"/>
          <p:nvPr/>
        </p:nvSpPr>
        <p:spPr>
          <a:xfrm>
            <a:off x="960991" y="5406844"/>
            <a:ext cx="3322316" cy="1692066"/>
          </a:xfrm>
          <a:prstGeom prst="rect">
            <a:avLst/>
          </a:prstGeom>
        </p:spPr>
        <p:txBody>
          <a:bodyPr vert="horz" lIns="91440" tIns="45720" rIns="91440" bIns="45720" rtlCol="0" anchor="t" anchorCtr="0">
            <a:normAutofit/>
          </a:bodyPr>
          <a:lstStyle/>
          <a:p>
            <a:pPr>
              <a:lnSpc>
                <a:spcPct val="90000"/>
              </a:lnSpc>
              <a:spcBef>
                <a:spcPts val="1000"/>
              </a:spcBef>
              <a:buClr>
                <a:srgbClr val="000000"/>
              </a:buClr>
              <a:buSzPct val="25000"/>
            </a:pPr>
            <a:r>
              <a:rPr lang="en-US" sz="2000" kern="1200">
                <a:solidFill>
                  <a:schemeClr val="tx1"/>
                </a:solidFill>
                <a:latin typeface="+mn-lt"/>
                <a:ea typeface="+mn-ea"/>
                <a:cs typeface="+mn-cs"/>
                <a:sym typeface="Arial"/>
              </a:rPr>
              <a:t>Jones et al. (2008). Science 322: 1259-1262. </a:t>
            </a:r>
          </a:p>
        </p:txBody>
      </p:sp>
      <p:cxnSp>
        <p:nvCxnSpPr>
          <p:cNvPr id="136" name="Straight Connector 135">
            <a:extLst>
              <a:ext uri="{FF2B5EF4-FFF2-40B4-BE49-F238E27FC236}">
                <a16:creationId xmlns:a16="http://schemas.microsoft.com/office/drawing/2014/main" id="{040575EE-C594-4566-BC00-663004E52AB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63566" y="1417320"/>
            <a:ext cx="0" cy="402336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pic>
        <p:nvPicPr>
          <p:cNvPr id="513" name="Shape 513"/>
          <p:cNvPicPr preferRelativeResize="0"/>
          <p:nvPr/>
        </p:nvPicPr>
        <p:blipFill rotWithShape="1">
          <a:blip r:embed="rId3"/>
          <a:stretch/>
        </p:blipFill>
        <p:spPr>
          <a:xfrm>
            <a:off x="4984957" y="1296376"/>
            <a:ext cx="7207042" cy="4256392"/>
          </a:xfrm>
          <a:prstGeom prst="rect">
            <a:avLst/>
          </a:prstGeom>
          <a:noFill/>
        </p:spPr>
      </p:pic>
    </p:spTree>
    <p:extLst>
      <p:ext uri="{BB962C8B-B14F-4D97-AF65-F5344CB8AC3E}">
        <p14:creationId xmlns:p14="http://schemas.microsoft.com/office/powerpoint/2010/main" val="1103093361"/>
      </p:ext>
    </p:extLst>
  </p:cSld>
  <p:clrMapOvr>
    <a:overrideClrMapping bg1="dk1" tx1="lt1" bg2="dk2" tx2="lt2" accent1="accent1" accent2="accent2" accent3="accent3" accent4="accent4" accent5="accent5" accent6="accent6" hlink="hlink" folHlink="folHlink"/>
  </p:clrMapOvr>
  <p:transition spd="slow">
    <p:fade/>
  </p:transition>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0">
            <a:extLst>
              <a:ext uri="{FF2B5EF4-FFF2-40B4-BE49-F238E27FC236}">
                <a16:creationId xmlns:a16="http://schemas.microsoft.com/office/drawing/2014/main" id="{99899462-FC16-43B0-966B-FCA2634507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4654295" y="478232"/>
            <a:ext cx="7034121" cy="5918673"/>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80D3B5D-D2C3-4376-AE11-88A05E4ACD42}"/>
              </a:ext>
            </a:extLst>
          </p:cNvPr>
          <p:cNvSpPr>
            <a:spLocks noGrp="1"/>
          </p:cNvSpPr>
          <p:nvPr>
            <p:ph type="title"/>
          </p:nvPr>
        </p:nvSpPr>
        <p:spPr>
          <a:xfrm>
            <a:off x="5297762" y="760092"/>
            <a:ext cx="5638994" cy="1424446"/>
          </a:xfrm>
        </p:spPr>
        <p:txBody>
          <a:bodyPr vert="horz" lIns="91440" tIns="45720" rIns="91440" bIns="45720" rtlCol="0" anchor="ctr">
            <a:normAutofit fontScale="90000"/>
          </a:bodyPr>
          <a:lstStyle/>
          <a:p>
            <a:r>
              <a:rPr lang="en-US" dirty="0">
                <a:solidFill>
                  <a:srgbClr val="FFFFFF"/>
                </a:solidFill>
              </a:rPr>
              <a:t>Brainstorming Models</a:t>
            </a:r>
            <a:br>
              <a:rPr lang="en-US" sz="3100" dirty="0">
                <a:solidFill>
                  <a:srgbClr val="FFFFFF"/>
                </a:solidFill>
              </a:rPr>
            </a:br>
            <a:r>
              <a:rPr lang="en-US" dirty="0">
                <a:solidFill>
                  <a:srgbClr val="FFFFFF"/>
                </a:solidFill>
              </a:rPr>
              <a:t>One Laptop Per Child  </a:t>
            </a:r>
            <a:br>
              <a:rPr lang="en-US" sz="2700" dirty="0">
                <a:solidFill>
                  <a:srgbClr val="FFFFFF"/>
                </a:solidFill>
              </a:rPr>
            </a:br>
            <a:r>
              <a:rPr lang="en-US" sz="2200" dirty="0">
                <a:solidFill>
                  <a:srgbClr val="FFFFFF"/>
                </a:solidFill>
              </a:rPr>
              <a:t>Dreamed up mid-late 90’s, Launched 2005</a:t>
            </a:r>
          </a:p>
        </p:txBody>
      </p:sp>
      <p:pic>
        <p:nvPicPr>
          <p:cNvPr id="4" name="Picture 3" descr="A close up of a sign&#10;&#10;Description automatically generated">
            <a:extLst>
              <a:ext uri="{FF2B5EF4-FFF2-40B4-BE49-F238E27FC236}">
                <a16:creationId xmlns:a16="http://schemas.microsoft.com/office/drawing/2014/main" id="{6EDE4DEB-050F-47CB-8D9F-6BD5C17505E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2291" y="478231"/>
            <a:ext cx="2414339" cy="2789902"/>
          </a:xfrm>
          <a:prstGeom prst="rect">
            <a:avLst/>
          </a:prstGeom>
        </p:spPr>
      </p:pic>
      <p:cxnSp>
        <p:nvCxnSpPr>
          <p:cNvPr id="16" name="Straight Connector 12">
            <a:extLst>
              <a:ext uri="{FF2B5EF4-FFF2-40B4-BE49-F238E27FC236}">
                <a16:creationId xmlns:a16="http://schemas.microsoft.com/office/drawing/2014/main" id="{AAFEA932-2DF1-410C-A00A-7A1E7DBF751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430098" y="2639023"/>
            <a:ext cx="4562441" cy="0"/>
          </a:xfrm>
          <a:prstGeom prst="line">
            <a:avLst/>
          </a:prstGeom>
          <a:ln w="22225">
            <a:solidFill>
              <a:srgbClr val="E7E6E6"/>
            </a:solidFill>
          </a:ln>
        </p:spPr>
        <p:style>
          <a:lnRef idx="1">
            <a:schemeClr val="accent1"/>
          </a:lnRef>
          <a:fillRef idx="0">
            <a:schemeClr val="accent1"/>
          </a:fillRef>
          <a:effectRef idx="0">
            <a:schemeClr val="accent1"/>
          </a:effectRef>
          <a:fontRef idx="minor">
            <a:schemeClr val="tx1"/>
          </a:fontRef>
        </p:style>
      </p:cxnSp>
      <p:pic>
        <p:nvPicPr>
          <p:cNvPr id="5" name="Picture 4" descr="A close up of a computer&#10;&#10;Description automatically generated">
            <a:extLst>
              <a:ext uri="{FF2B5EF4-FFF2-40B4-BE49-F238E27FC236}">
                <a16:creationId xmlns:a16="http://schemas.microsoft.com/office/drawing/2014/main" id="{298BF2B8-317B-4BF6-A453-EC0625BE44D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5482" y="3589867"/>
            <a:ext cx="3575538" cy="2788920"/>
          </a:xfrm>
          <a:prstGeom prst="rect">
            <a:avLst/>
          </a:prstGeom>
        </p:spPr>
      </p:pic>
      <p:sp>
        <p:nvSpPr>
          <p:cNvPr id="6" name="TextBox 5">
            <a:extLst>
              <a:ext uri="{FF2B5EF4-FFF2-40B4-BE49-F238E27FC236}">
                <a16:creationId xmlns:a16="http://schemas.microsoft.com/office/drawing/2014/main" id="{271A703C-02FF-4976-AADE-2C6CE30DFCBE}"/>
              </a:ext>
            </a:extLst>
          </p:cNvPr>
          <p:cNvSpPr txBox="1"/>
          <p:nvPr/>
        </p:nvSpPr>
        <p:spPr>
          <a:xfrm>
            <a:off x="5262340" y="3024193"/>
            <a:ext cx="5747187" cy="2987543"/>
          </a:xfrm>
          <a:prstGeom prst="rect">
            <a:avLst/>
          </a:prstGeom>
        </p:spPr>
        <p:txBody>
          <a:bodyPr vert="horz" lIns="91440" tIns="45720" rIns="91440" bIns="45720" rtlCol="0" anchor="t">
            <a:normAutofit lnSpcReduction="10000"/>
          </a:bodyPr>
          <a:lstStyle/>
          <a:p>
            <a:pPr indent="-228600">
              <a:lnSpc>
                <a:spcPct val="90000"/>
              </a:lnSpc>
              <a:spcAft>
                <a:spcPts val="600"/>
              </a:spcAft>
              <a:buFont typeface="Arial" panose="020B0604020202020204" pitchFamily="34" charset="0"/>
              <a:buChar char="•"/>
            </a:pPr>
            <a:r>
              <a:rPr lang="en-US" dirty="0">
                <a:solidFill>
                  <a:srgbClr val="FFFFFF"/>
                </a:solidFill>
              </a:rPr>
              <a:t>Nicholas Negroponte, MIT Media Lab Founding Director</a:t>
            </a:r>
            <a:br>
              <a:rPr lang="en-US" dirty="0">
                <a:solidFill>
                  <a:srgbClr val="FFFFFF"/>
                </a:solidFill>
              </a:rPr>
            </a:br>
            <a:endParaRPr lang="en-US" dirty="0">
              <a:solidFill>
                <a:srgbClr val="FFFFFF"/>
              </a:solidFill>
            </a:endParaRPr>
          </a:p>
          <a:p>
            <a:pPr indent="-228600">
              <a:lnSpc>
                <a:spcPct val="90000"/>
              </a:lnSpc>
              <a:spcAft>
                <a:spcPts val="600"/>
              </a:spcAft>
              <a:buFont typeface="Arial" panose="020B0604020202020204" pitchFamily="34" charset="0"/>
              <a:buChar char="•"/>
            </a:pPr>
            <a:r>
              <a:rPr lang="en-US" dirty="0">
                <a:solidFill>
                  <a:srgbClr val="FFFFFF"/>
                </a:solidFill>
              </a:rPr>
              <a:t>Noble Initiative/Grand Ambitions</a:t>
            </a:r>
            <a:br>
              <a:rPr lang="en-US" dirty="0">
                <a:solidFill>
                  <a:srgbClr val="FFFFFF"/>
                </a:solidFill>
              </a:rPr>
            </a:br>
            <a:endParaRPr lang="en-US" dirty="0">
              <a:solidFill>
                <a:srgbClr val="FFFFFF"/>
              </a:solidFill>
            </a:endParaRPr>
          </a:p>
          <a:p>
            <a:pPr indent="-228600">
              <a:lnSpc>
                <a:spcPct val="90000"/>
              </a:lnSpc>
              <a:spcAft>
                <a:spcPts val="600"/>
              </a:spcAft>
              <a:buFont typeface="Arial" panose="020B0604020202020204" pitchFamily="34" charset="0"/>
              <a:buChar char="•"/>
            </a:pPr>
            <a:r>
              <a:rPr lang="en-US" dirty="0">
                <a:solidFill>
                  <a:srgbClr val="FFFFFF"/>
                </a:solidFill>
              </a:rPr>
              <a:t>Vision: Give each child in world access to a laptop with open source software for less than 100.00 $US/laptop</a:t>
            </a:r>
            <a:br>
              <a:rPr lang="en-US" dirty="0">
                <a:solidFill>
                  <a:srgbClr val="FFFFFF"/>
                </a:solidFill>
              </a:rPr>
            </a:br>
            <a:endParaRPr lang="en-US" dirty="0">
              <a:solidFill>
                <a:srgbClr val="FFFFFF"/>
              </a:solidFill>
            </a:endParaRPr>
          </a:p>
          <a:p>
            <a:pPr indent="-228600">
              <a:lnSpc>
                <a:spcPct val="90000"/>
              </a:lnSpc>
              <a:spcAft>
                <a:spcPts val="600"/>
              </a:spcAft>
              <a:buFont typeface="Arial" panose="020B0604020202020204" pitchFamily="34" charset="0"/>
              <a:buChar char="•"/>
            </a:pPr>
            <a:r>
              <a:rPr lang="en-US" dirty="0">
                <a:solidFill>
                  <a:srgbClr val="FFFFFF"/>
                </a:solidFill>
              </a:rPr>
              <a:t>Gage Effects For Education Globally</a:t>
            </a:r>
          </a:p>
          <a:p>
            <a:pPr indent="-228600">
              <a:lnSpc>
                <a:spcPct val="90000"/>
              </a:lnSpc>
              <a:spcAft>
                <a:spcPts val="600"/>
              </a:spcAft>
              <a:buFont typeface="Arial" panose="020B0604020202020204" pitchFamily="34" charset="0"/>
              <a:buChar char="•"/>
            </a:pPr>
            <a:endParaRPr lang="en-US" dirty="0">
              <a:solidFill>
                <a:srgbClr val="FFFFFF"/>
              </a:solidFill>
            </a:endParaRPr>
          </a:p>
          <a:p>
            <a:pPr indent="-228600">
              <a:lnSpc>
                <a:spcPct val="90000"/>
              </a:lnSpc>
              <a:spcAft>
                <a:spcPts val="600"/>
              </a:spcAft>
              <a:buFont typeface="Arial" panose="020B0604020202020204" pitchFamily="34" charset="0"/>
              <a:buChar char="•"/>
            </a:pPr>
            <a:r>
              <a:rPr lang="en-US" dirty="0">
                <a:solidFill>
                  <a:srgbClr val="FFFFFF"/>
                </a:solidFill>
              </a:rPr>
              <a:t>Can We do the same thing for academic research globally?</a:t>
            </a:r>
          </a:p>
          <a:p>
            <a:pPr>
              <a:lnSpc>
                <a:spcPct val="90000"/>
              </a:lnSpc>
              <a:spcAft>
                <a:spcPts val="600"/>
              </a:spcAft>
            </a:pPr>
            <a:endParaRPr lang="en-US" sz="2400" dirty="0">
              <a:solidFill>
                <a:srgbClr val="FFFFFF"/>
              </a:solidFill>
            </a:endParaRPr>
          </a:p>
        </p:txBody>
      </p:sp>
    </p:spTree>
    <p:extLst>
      <p:ext uri="{BB962C8B-B14F-4D97-AF65-F5344CB8AC3E}">
        <p14:creationId xmlns:p14="http://schemas.microsoft.com/office/powerpoint/2010/main" val="429064020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1" y="388204"/>
            <a:ext cx="12192000" cy="1143000"/>
          </a:xfrm>
        </p:spPr>
        <p:txBody>
          <a:bodyPr>
            <a:normAutofit fontScale="90000"/>
          </a:bodyPr>
          <a:lstStyle/>
          <a:p>
            <a:pPr algn="ctr"/>
            <a:r>
              <a:rPr lang="en-US" sz="3600" dirty="0"/>
              <a:t>Larger Digital Scholarly Research Projects </a:t>
            </a:r>
            <a:br>
              <a:rPr lang="en-US" sz="3600" dirty="0"/>
            </a:br>
            <a:r>
              <a:rPr lang="en-US" sz="3600" dirty="0"/>
              <a:t> Can Act as  Qualitative/Quantitative Benchmarks </a:t>
            </a:r>
            <a:br>
              <a:rPr lang="en-US" sz="3600" dirty="0"/>
            </a:br>
            <a:endParaRPr lang="en-US" sz="3600" dirty="0"/>
          </a:p>
        </p:txBody>
      </p:sp>
      <p:sp>
        <p:nvSpPr>
          <p:cNvPr id="5" name="Content Placeholder 2"/>
          <p:cNvSpPr>
            <a:spLocks noGrp="1"/>
          </p:cNvSpPr>
          <p:nvPr>
            <p:ph idx="1"/>
          </p:nvPr>
        </p:nvSpPr>
        <p:spPr>
          <a:xfrm>
            <a:off x="5714999" y="1905000"/>
            <a:ext cx="5676897" cy="4953000"/>
          </a:xfrm>
        </p:spPr>
        <p:txBody>
          <a:bodyPr>
            <a:normAutofit fontScale="62500" lnSpcReduction="20000"/>
          </a:bodyPr>
          <a:lstStyle/>
          <a:p>
            <a:pPr marL="0" indent="0">
              <a:buNone/>
            </a:pPr>
            <a:r>
              <a:rPr lang="en-US" b="1" dirty="0"/>
              <a:t>Cognitive Cartography/Multimedia Archives </a:t>
            </a:r>
            <a:br>
              <a:rPr lang="en-US" b="1" dirty="0"/>
            </a:br>
            <a:r>
              <a:rPr lang="en-US" sz="2000" dirty="0"/>
              <a:t>(Video, Text, GIS, Images, Field Notes)</a:t>
            </a:r>
            <a:br>
              <a:rPr lang="en-US" sz="2000" dirty="0"/>
            </a:br>
            <a:r>
              <a:rPr lang="en-US" sz="2600" dirty="0">
                <a:hlinkClick r:id="rId2"/>
              </a:rPr>
              <a:t>Dick </a:t>
            </a:r>
            <a:r>
              <a:rPr lang="en-US" sz="2600" dirty="0" err="1">
                <a:hlinkClick r:id="rId2"/>
              </a:rPr>
              <a:t>Reavis</a:t>
            </a:r>
            <a:r>
              <a:rPr lang="en-US" sz="2600" dirty="0">
                <a:hlinkClick r:id="rId2"/>
              </a:rPr>
              <a:t>: National Tour of Texas</a:t>
            </a:r>
            <a:br>
              <a:rPr lang="en-US" dirty="0">
                <a:hlinkClick r:id="rId2"/>
              </a:rPr>
            </a:br>
            <a:br>
              <a:rPr lang="en-US" sz="2400" dirty="0"/>
            </a:br>
            <a:r>
              <a:rPr lang="en-US" b="1" dirty="0"/>
              <a:t>Multimedia, Digital Archives/Retrospective ETD Projects </a:t>
            </a:r>
            <a:br>
              <a:rPr lang="en-US" sz="2900" b="1" dirty="0"/>
            </a:br>
            <a:r>
              <a:rPr lang="en-US" sz="2000" dirty="0"/>
              <a:t>(Digital video, online exhibit images, text, digital archives) </a:t>
            </a:r>
            <a:br>
              <a:rPr lang="en-US" sz="2000" dirty="0"/>
            </a:br>
            <a:r>
              <a:rPr lang="en-US" sz="2600" dirty="0" err="1">
                <a:hlinkClick r:id="rId3"/>
              </a:rPr>
              <a:t>Severo</a:t>
            </a:r>
            <a:r>
              <a:rPr lang="en-US" sz="2600" dirty="0">
                <a:hlinkClick r:id="rId3"/>
              </a:rPr>
              <a:t> Perez: And the Earth Did not Swallow Them </a:t>
            </a:r>
            <a:br>
              <a:rPr lang="en-US" sz="2600" dirty="0"/>
            </a:br>
            <a:br>
              <a:rPr lang="en-US" sz="2900" dirty="0"/>
            </a:br>
            <a:r>
              <a:rPr lang="en-US" b="1" dirty="0"/>
              <a:t>Online Exhibits/Digital Archives/ Online Academic Journals</a:t>
            </a:r>
            <a:br>
              <a:rPr lang="en-US" sz="2400" b="1" dirty="0"/>
            </a:br>
            <a:r>
              <a:rPr lang="en-US" sz="2000" dirty="0"/>
              <a:t>(images and text, </a:t>
            </a:r>
            <a:r>
              <a:rPr lang="en-US" sz="2000" dirty="0" err="1"/>
              <a:t>Omeka</a:t>
            </a:r>
            <a:r>
              <a:rPr lang="en-US" sz="2000" dirty="0"/>
              <a:t> front end/Database back end, IIIF)</a:t>
            </a:r>
            <a:br>
              <a:rPr lang="en-US" sz="2000" dirty="0"/>
            </a:br>
            <a:r>
              <a:rPr lang="en-US" sz="2000" dirty="0">
                <a:hlinkClick r:id="rId4"/>
              </a:rPr>
              <a:t>Cabeza de </a:t>
            </a:r>
            <a:r>
              <a:rPr lang="en-US" sz="2000" dirty="0" err="1">
                <a:hlinkClick r:id="rId4"/>
              </a:rPr>
              <a:t>Vaca</a:t>
            </a:r>
            <a:r>
              <a:rPr lang="en-US" sz="2000" dirty="0">
                <a:hlinkClick r:id="rId4"/>
              </a:rPr>
              <a:t> La </a:t>
            </a:r>
            <a:r>
              <a:rPr lang="en-US" sz="2000" dirty="0" err="1">
                <a:hlinkClick r:id="rId4"/>
              </a:rPr>
              <a:t>Relacion</a:t>
            </a:r>
            <a:r>
              <a:rPr lang="en-US" sz="2000" dirty="0">
                <a:hlinkClick r:id="rId4"/>
              </a:rPr>
              <a:t> Digitization</a:t>
            </a:r>
            <a:br>
              <a:rPr lang="en-US" sz="2000" dirty="0">
                <a:hlinkClick r:id="rId5"/>
              </a:rPr>
            </a:br>
            <a:r>
              <a:rPr lang="en-US" sz="2600" dirty="0">
                <a:hlinkClick r:id="rId5"/>
              </a:rPr>
              <a:t> Santiago </a:t>
            </a:r>
            <a:r>
              <a:rPr lang="en-US" sz="2600" dirty="0" err="1">
                <a:hlinkClick r:id="rId5"/>
              </a:rPr>
              <a:t>Tafolla</a:t>
            </a:r>
            <a:r>
              <a:rPr lang="en-US" sz="2600" dirty="0">
                <a:hlinkClick r:id="rId5"/>
              </a:rPr>
              <a:t>: Mexican Amer. Confederate Soldier</a:t>
            </a:r>
            <a:br>
              <a:rPr lang="en-US" sz="2300" dirty="0">
                <a:hlinkClick r:id="rId5"/>
              </a:rPr>
            </a:br>
            <a:br>
              <a:rPr lang="en-US" sz="2300" dirty="0"/>
            </a:br>
            <a:r>
              <a:rPr lang="en-US" b="1" dirty="0"/>
              <a:t>Interactive Image Archives/Data &amp; Research Projects </a:t>
            </a:r>
            <a:br>
              <a:rPr lang="en-US" sz="2400" dirty="0"/>
            </a:br>
            <a:r>
              <a:rPr lang="en-US" sz="2000" dirty="0"/>
              <a:t>(Image libraries, Interactive Commenting/Metadata</a:t>
            </a:r>
            <a:r>
              <a:rPr lang="en-US" sz="2400" dirty="0"/>
              <a:t>)</a:t>
            </a:r>
            <a:br>
              <a:rPr lang="en-US" sz="2400" dirty="0"/>
            </a:br>
            <a:r>
              <a:rPr lang="en-US" sz="2400" dirty="0">
                <a:hlinkClick r:id="rId6"/>
              </a:rPr>
              <a:t>Texas State Flickr Commons</a:t>
            </a:r>
            <a:endParaRPr lang="en-US" sz="2400" dirty="0"/>
          </a:p>
          <a:p>
            <a:pPr marL="0" indent="0">
              <a:buNone/>
            </a:pPr>
            <a:endParaRPr lang="en-US" sz="2400" b="1" dirty="0"/>
          </a:p>
          <a:p>
            <a:pPr marL="0" indent="0">
              <a:buNone/>
            </a:pPr>
            <a:r>
              <a:rPr lang="en-US" sz="2900" b="1" dirty="0"/>
              <a:t>Digital Libraries Archiving &amp; Documentation Projects</a:t>
            </a:r>
            <a:br>
              <a:rPr lang="en-US" sz="2900" b="1" dirty="0"/>
            </a:br>
            <a:r>
              <a:rPr lang="en-US" sz="2000" dirty="0"/>
              <a:t>(Text, Metadata, OCR, Search, Zoom ability, Page Turning)</a:t>
            </a:r>
            <a:br>
              <a:rPr lang="en-US" sz="2000" dirty="0">
                <a:hlinkClick r:id="rId7"/>
              </a:rPr>
            </a:br>
            <a:r>
              <a:rPr lang="en-US" sz="2100" dirty="0">
                <a:hlinkClick r:id="rId7"/>
              </a:rPr>
              <a:t> </a:t>
            </a:r>
            <a:r>
              <a:rPr lang="en-US" sz="2100" dirty="0" err="1">
                <a:hlinkClick r:id="rId7"/>
              </a:rPr>
              <a:t>Pedagogs</a:t>
            </a:r>
            <a:r>
              <a:rPr lang="en-US" sz="2100" dirty="0"/>
              <a:t> </a:t>
            </a:r>
            <a:r>
              <a:rPr lang="en-US" sz="1600" dirty="0"/>
              <a:t>University Yearbooks</a:t>
            </a:r>
            <a:br>
              <a:rPr lang="en-US" sz="1600" dirty="0"/>
            </a:br>
            <a:br>
              <a:rPr lang="en-US" sz="1600" dirty="0"/>
            </a:br>
            <a:endParaRPr lang="en-US" sz="1600" dirty="0"/>
          </a:p>
          <a:p>
            <a:pPr marL="0" indent="0">
              <a:buNone/>
            </a:pPr>
            <a:br>
              <a:rPr lang="en-US" sz="2000" dirty="0">
                <a:hlinkClick r:id="rId8"/>
              </a:rPr>
            </a:br>
            <a:r>
              <a:rPr lang="en-US" sz="2000" dirty="0">
                <a:hlinkClick r:id="rId8"/>
              </a:rPr>
              <a:t>Faculty Digitization Proposals/Partnerships</a:t>
            </a:r>
            <a:r>
              <a:rPr lang="en-US" sz="2000" dirty="0"/>
              <a:t>  </a:t>
            </a:r>
            <a:br>
              <a:rPr lang="en-US" sz="2000" dirty="0"/>
            </a:br>
            <a:endParaRPr lang="en-US" sz="2000" dirty="0"/>
          </a:p>
        </p:txBody>
      </p:sp>
      <p:sp>
        <p:nvSpPr>
          <p:cNvPr id="2" name="Isosceles Triangle 1"/>
          <p:cNvSpPr/>
          <p:nvPr/>
        </p:nvSpPr>
        <p:spPr>
          <a:xfrm rot="10800000">
            <a:off x="1600199" y="1919591"/>
            <a:ext cx="3810000" cy="434340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8" name="Straight Connector 7"/>
          <p:cNvCxnSpPr>
            <a:stCxn id="2" idx="0"/>
          </p:cNvCxnSpPr>
          <p:nvPr/>
        </p:nvCxnSpPr>
        <p:spPr>
          <a:xfrm>
            <a:off x="3505200" y="6262991"/>
            <a:ext cx="2133601" cy="0"/>
          </a:xfrm>
          <a:prstGeom prst="line">
            <a:avLst/>
          </a:prstGeom>
          <a:ln w="34925">
            <a:solidFill>
              <a:srgbClr val="FF0000"/>
            </a:solidFil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p:nvPicPr>
        <p:blipFill>
          <a:blip r:embed="rId9"/>
          <a:stretch>
            <a:fillRect/>
          </a:stretch>
        </p:blipFill>
        <p:spPr>
          <a:xfrm>
            <a:off x="3505200" y="2812302"/>
            <a:ext cx="2240301" cy="48351"/>
          </a:xfrm>
          <a:prstGeom prst="rect">
            <a:avLst/>
          </a:prstGeom>
        </p:spPr>
      </p:pic>
      <p:pic>
        <p:nvPicPr>
          <p:cNvPr id="10" name="Picture 9"/>
          <p:cNvPicPr>
            <a:picLocks noChangeAspect="1"/>
          </p:cNvPicPr>
          <p:nvPr/>
        </p:nvPicPr>
        <p:blipFill>
          <a:blip r:embed="rId9"/>
          <a:stretch>
            <a:fillRect/>
          </a:stretch>
        </p:blipFill>
        <p:spPr>
          <a:xfrm>
            <a:off x="3497093" y="2038683"/>
            <a:ext cx="2118365" cy="45720"/>
          </a:xfrm>
          <a:prstGeom prst="rect">
            <a:avLst/>
          </a:prstGeom>
        </p:spPr>
      </p:pic>
      <p:pic>
        <p:nvPicPr>
          <p:cNvPr id="11" name="Picture 10"/>
          <p:cNvPicPr>
            <a:picLocks noChangeAspect="1"/>
          </p:cNvPicPr>
          <p:nvPr/>
        </p:nvPicPr>
        <p:blipFill>
          <a:blip r:embed="rId9"/>
          <a:stretch>
            <a:fillRect/>
          </a:stretch>
        </p:blipFill>
        <p:spPr>
          <a:xfrm flipV="1">
            <a:off x="3549816" y="3886200"/>
            <a:ext cx="2165185" cy="46730"/>
          </a:xfrm>
          <a:prstGeom prst="rect">
            <a:avLst/>
          </a:prstGeom>
        </p:spPr>
      </p:pic>
      <p:pic>
        <p:nvPicPr>
          <p:cNvPr id="12" name="Picture 11"/>
          <p:cNvPicPr>
            <a:picLocks noChangeAspect="1"/>
          </p:cNvPicPr>
          <p:nvPr/>
        </p:nvPicPr>
        <p:blipFill>
          <a:blip r:embed="rId9"/>
          <a:stretch>
            <a:fillRect/>
          </a:stretch>
        </p:blipFill>
        <p:spPr>
          <a:xfrm flipV="1">
            <a:off x="3541555" y="4660829"/>
            <a:ext cx="2118323" cy="45719"/>
          </a:xfrm>
          <a:prstGeom prst="rect">
            <a:avLst/>
          </a:prstGeom>
        </p:spPr>
      </p:pic>
      <p:pic>
        <p:nvPicPr>
          <p:cNvPr id="13" name="Picture 12"/>
          <p:cNvPicPr>
            <a:picLocks noChangeAspect="1"/>
          </p:cNvPicPr>
          <p:nvPr/>
        </p:nvPicPr>
        <p:blipFill>
          <a:blip r:embed="rId9"/>
          <a:stretch>
            <a:fillRect/>
          </a:stretch>
        </p:blipFill>
        <p:spPr>
          <a:xfrm flipV="1">
            <a:off x="3541554" y="5389181"/>
            <a:ext cx="2203946" cy="47567"/>
          </a:xfrm>
          <a:prstGeom prst="rect">
            <a:avLst/>
          </a:prstGeom>
        </p:spPr>
      </p:pic>
      <p:cxnSp>
        <p:nvCxnSpPr>
          <p:cNvPr id="17" name="Straight Connector 16"/>
          <p:cNvCxnSpPr>
            <a:stCxn id="2" idx="3"/>
            <a:endCxn id="2" idx="0"/>
          </p:cNvCxnSpPr>
          <p:nvPr/>
        </p:nvCxnSpPr>
        <p:spPr>
          <a:xfrm>
            <a:off x="3505199" y="1919591"/>
            <a:ext cx="0" cy="434340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1492415" y="5578023"/>
            <a:ext cx="2057400" cy="584775"/>
          </a:xfrm>
          <a:prstGeom prst="rect">
            <a:avLst/>
          </a:prstGeom>
          <a:noFill/>
        </p:spPr>
        <p:txBody>
          <a:bodyPr wrap="square" rtlCol="0">
            <a:spAutoFit/>
          </a:bodyPr>
          <a:lstStyle/>
          <a:p>
            <a:r>
              <a:rPr lang="en-US" sz="1600" b="1" dirty="0" err="1"/>
              <a:t>Projects,Prototypes</a:t>
            </a:r>
            <a:r>
              <a:rPr lang="en-US" sz="1600" b="1" dirty="0"/>
              <a:t> Grant Partnerships</a:t>
            </a:r>
          </a:p>
        </p:txBody>
      </p:sp>
      <p:cxnSp>
        <p:nvCxnSpPr>
          <p:cNvPr id="7" name="Straight Arrow Connector 6"/>
          <p:cNvCxnSpPr/>
          <p:nvPr/>
        </p:nvCxnSpPr>
        <p:spPr>
          <a:xfrm flipV="1">
            <a:off x="3048000" y="3619918"/>
            <a:ext cx="0" cy="1227557"/>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2315439" y="3256506"/>
            <a:ext cx="1234377" cy="369332"/>
          </a:xfrm>
          <a:prstGeom prst="rect">
            <a:avLst/>
          </a:prstGeom>
          <a:noFill/>
        </p:spPr>
        <p:txBody>
          <a:bodyPr wrap="none" rtlCol="0">
            <a:spAutoFit/>
          </a:bodyPr>
          <a:lstStyle/>
          <a:p>
            <a:r>
              <a:rPr lang="en-US" dirty="0"/>
              <a:t>Complexity</a:t>
            </a:r>
          </a:p>
        </p:txBody>
      </p:sp>
      <p:sp>
        <p:nvSpPr>
          <p:cNvPr id="6" name="TextBox 5">
            <a:extLst>
              <a:ext uri="{FF2B5EF4-FFF2-40B4-BE49-F238E27FC236}">
                <a16:creationId xmlns:a16="http://schemas.microsoft.com/office/drawing/2014/main" id="{D8CA0B4C-2AC6-47D6-A52C-01C8F6FB6220}"/>
              </a:ext>
            </a:extLst>
          </p:cNvPr>
          <p:cNvSpPr txBox="1"/>
          <p:nvPr/>
        </p:nvSpPr>
        <p:spPr>
          <a:xfrm>
            <a:off x="97303" y="3886200"/>
            <a:ext cx="2265748" cy="923330"/>
          </a:xfrm>
          <a:prstGeom prst="rect">
            <a:avLst/>
          </a:prstGeom>
          <a:noFill/>
        </p:spPr>
        <p:txBody>
          <a:bodyPr wrap="none" rtlCol="0">
            <a:spAutoFit/>
          </a:bodyPr>
          <a:lstStyle/>
          <a:p>
            <a:r>
              <a:rPr lang="en-US" b="1" dirty="0"/>
              <a:t>1) Project Completion</a:t>
            </a:r>
            <a:br>
              <a:rPr lang="en-US" b="1" dirty="0"/>
            </a:br>
            <a:r>
              <a:rPr lang="en-US" b="1" dirty="0"/>
              <a:t>(Milestones)</a:t>
            </a:r>
            <a:br>
              <a:rPr lang="en-US" b="1" dirty="0"/>
            </a:br>
            <a:r>
              <a:rPr lang="en-US" b="1" dirty="0"/>
              <a:t>2) Usage Statistics</a:t>
            </a:r>
          </a:p>
        </p:txBody>
      </p:sp>
    </p:spTree>
    <p:extLst>
      <p:ext uri="{BB962C8B-B14F-4D97-AF65-F5344CB8AC3E}">
        <p14:creationId xmlns:p14="http://schemas.microsoft.com/office/powerpoint/2010/main" val="5056983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BDC9681-2FBC-4761-A599-4ADFF694BD21}"/>
              </a:ext>
            </a:extLst>
          </p:cNvPr>
          <p:cNvPicPr>
            <a:picLocks noChangeAspect="1"/>
          </p:cNvPicPr>
          <p:nvPr/>
        </p:nvPicPr>
        <p:blipFill>
          <a:blip r:embed="rId2"/>
          <a:stretch>
            <a:fillRect/>
          </a:stretch>
        </p:blipFill>
        <p:spPr>
          <a:xfrm>
            <a:off x="463946" y="1778238"/>
            <a:ext cx="5632054" cy="4396632"/>
          </a:xfrm>
          <a:prstGeom prst="rect">
            <a:avLst/>
          </a:prstGeom>
        </p:spPr>
      </p:pic>
      <p:sp>
        <p:nvSpPr>
          <p:cNvPr id="7" name="Title 6">
            <a:extLst>
              <a:ext uri="{FF2B5EF4-FFF2-40B4-BE49-F238E27FC236}">
                <a16:creationId xmlns:a16="http://schemas.microsoft.com/office/drawing/2014/main" id="{578DBDA7-B593-4BA3-8EAE-2DE63C8E30DC}"/>
              </a:ext>
            </a:extLst>
          </p:cNvPr>
          <p:cNvSpPr>
            <a:spLocks noGrp="1"/>
          </p:cNvSpPr>
          <p:nvPr>
            <p:ph type="title"/>
          </p:nvPr>
        </p:nvSpPr>
        <p:spPr>
          <a:xfrm>
            <a:off x="334297" y="371525"/>
            <a:ext cx="11857703" cy="1325563"/>
          </a:xfrm>
        </p:spPr>
        <p:txBody>
          <a:bodyPr>
            <a:noAutofit/>
          </a:bodyPr>
          <a:lstStyle/>
          <a:p>
            <a:pPr algn="ctr"/>
            <a:r>
              <a:rPr lang="en-US" sz="4000" b="1" dirty="0"/>
              <a:t>A Digital Scholarship Research Ecosystem</a:t>
            </a:r>
            <a:br>
              <a:rPr lang="en-US" sz="4000" b="1" dirty="0"/>
            </a:br>
            <a:r>
              <a:rPr lang="en-US" sz="4000" b="1" dirty="0"/>
              <a:t>Consists of Six Open Source Components</a:t>
            </a:r>
            <a:br>
              <a:rPr lang="en-US" sz="4000" b="1" dirty="0"/>
            </a:br>
            <a:endParaRPr lang="en-US" sz="2800" dirty="0"/>
          </a:p>
        </p:txBody>
      </p:sp>
      <p:graphicFrame>
        <p:nvGraphicFramePr>
          <p:cNvPr id="15" name="TextBox 4">
            <a:extLst>
              <a:ext uri="{FF2B5EF4-FFF2-40B4-BE49-F238E27FC236}">
                <a16:creationId xmlns:a16="http://schemas.microsoft.com/office/drawing/2014/main" id="{AD03C934-DCC4-4E96-A728-8FBC75DA914E}"/>
              </a:ext>
            </a:extLst>
          </p:cNvPr>
          <p:cNvGraphicFramePr/>
          <p:nvPr/>
        </p:nvGraphicFramePr>
        <p:xfrm>
          <a:off x="6526158" y="1466632"/>
          <a:ext cx="5457757" cy="53151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extBox 1">
            <a:extLst>
              <a:ext uri="{FF2B5EF4-FFF2-40B4-BE49-F238E27FC236}">
                <a16:creationId xmlns:a16="http://schemas.microsoft.com/office/drawing/2014/main" id="{9AEEA308-9B00-48A1-8EBA-3318C4810D1B}"/>
              </a:ext>
            </a:extLst>
          </p:cNvPr>
          <p:cNvSpPr txBox="1"/>
          <p:nvPr/>
        </p:nvSpPr>
        <p:spPr>
          <a:xfrm>
            <a:off x="8195288" y="2343952"/>
            <a:ext cx="107721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(Content)</a:t>
            </a:r>
          </a:p>
        </p:txBody>
      </p:sp>
      <p:sp>
        <p:nvSpPr>
          <p:cNvPr id="8" name="TextBox 7">
            <a:extLst>
              <a:ext uri="{FF2B5EF4-FFF2-40B4-BE49-F238E27FC236}">
                <a16:creationId xmlns:a16="http://schemas.microsoft.com/office/drawing/2014/main" id="{62053990-314E-BEC5-C867-1D7E3D28F0AF}"/>
              </a:ext>
            </a:extLst>
          </p:cNvPr>
          <p:cNvSpPr txBox="1"/>
          <p:nvPr/>
        </p:nvSpPr>
        <p:spPr>
          <a:xfrm>
            <a:off x="790575" y="6347975"/>
            <a:ext cx="6096000" cy="276999"/>
          </a:xfrm>
          <a:prstGeom prst="rect">
            <a:avLst/>
          </a:prstGeom>
          <a:noFill/>
        </p:spPr>
        <p:txBody>
          <a:bodyPr wrap="square">
            <a:spAutoFit/>
          </a:bodyPr>
          <a:lstStyle/>
          <a:p>
            <a:r>
              <a:rPr lang="en-US" sz="1200" dirty="0">
                <a:hlinkClick r:id="rId8"/>
              </a:rPr>
              <a:t>Digital &amp; Web Services : University Libraries : Texas State University (txstate.edu)</a:t>
            </a:r>
            <a:endParaRPr lang="en-US" sz="1200" dirty="0"/>
          </a:p>
        </p:txBody>
      </p:sp>
    </p:spTree>
    <p:extLst>
      <p:ext uri="{BB962C8B-B14F-4D97-AF65-F5344CB8AC3E}">
        <p14:creationId xmlns:p14="http://schemas.microsoft.com/office/powerpoint/2010/main" val="211373013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C991AD47-9C99-472F-BDAA-21B183F33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12192001" cy="6857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15">
            <a:extLst>
              <a:ext uri="{FF2B5EF4-FFF2-40B4-BE49-F238E27FC236}">
                <a16:creationId xmlns:a16="http://schemas.microsoft.com/office/drawing/2014/main" id="{9E706731-3860-4E73-9335-A870F6741F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742603" cy="6858000"/>
          </a:xfrm>
          <a:custGeom>
            <a:avLst/>
            <a:gdLst>
              <a:gd name="connsiteX0" fmla="*/ 0 w 9742603"/>
              <a:gd name="connsiteY0" fmla="*/ 0 h 6858000"/>
              <a:gd name="connsiteX1" fmla="*/ 152400 w 9742603"/>
              <a:gd name="connsiteY1" fmla="*/ 0 h 6858000"/>
              <a:gd name="connsiteX2" fmla="*/ 6566449 w 9742603"/>
              <a:gd name="connsiteY2" fmla="*/ 0 h 6858000"/>
              <a:gd name="connsiteX3" fmla="*/ 9742603 w 9742603"/>
              <a:gd name="connsiteY3" fmla="*/ 6858000 h 6858000"/>
              <a:gd name="connsiteX4" fmla="*/ 152400 w 9742603"/>
              <a:gd name="connsiteY4" fmla="*/ 6858000 h 6858000"/>
              <a:gd name="connsiteX5" fmla="*/ 0 w 9742603"/>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42603" h="6858000">
                <a:moveTo>
                  <a:pt x="0" y="0"/>
                </a:moveTo>
                <a:lnTo>
                  <a:pt x="152400" y="0"/>
                </a:lnTo>
                <a:lnTo>
                  <a:pt x="6566449" y="0"/>
                </a:lnTo>
                <a:lnTo>
                  <a:pt x="9742603" y="6858000"/>
                </a:lnTo>
                <a:lnTo>
                  <a:pt x="152400" y="6858000"/>
                </a:lnTo>
                <a:lnTo>
                  <a:pt x="0" y="6858000"/>
                </a:lnTo>
                <a:close/>
              </a:path>
            </a:pathLst>
          </a:cu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Freeform 11">
            <a:extLst>
              <a:ext uri="{FF2B5EF4-FFF2-40B4-BE49-F238E27FC236}">
                <a16:creationId xmlns:a16="http://schemas.microsoft.com/office/drawing/2014/main" id="{CD2ED21F-DC95-4AD1-8327-D561F5FCA3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380336" cy="6858000"/>
          </a:xfrm>
          <a:custGeom>
            <a:avLst/>
            <a:gdLst>
              <a:gd name="connsiteX0" fmla="*/ 0 w 9380336"/>
              <a:gd name="connsiteY0" fmla="*/ 0 h 6858000"/>
              <a:gd name="connsiteX1" fmla="*/ 6204182 w 9380336"/>
              <a:gd name="connsiteY1" fmla="*/ 0 h 6858000"/>
              <a:gd name="connsiteX2" fmla="*/ 9380336 w 9380336"/>
              <a:gd name="connsiteY2" fmla="*/ 6858000 h 6858000"/>
              <a:gd name="connsiteX3" fmla="*/ 0 w 9380336"/>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9380336" h="6858000">
                <a:moveTo>
                  <a:pt x="0" y="0"/>
                </a:moveTo>
                <a:lnTo>
                  <a:pt x="6204182" y="0"/>
                </a:lnTo>
                <a:lnTo>
                  <a:pt x="9380336" y="6858000"/>
                </a:lnTo>
                <a:lnTo>
                  <a:pt x="0" y="6858000"/>
                </a:lnTo>
                <a:close/>
              </a:path>
            </a:pathLst>
          </a:cu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D73F8D66-E115-49E9-93E8-ADB6CEDB8398}"/>
              </a:ext>
            </a:extLst>
          </p:cNvPr>
          <p:cNvSpPr>
            <a:spLocks noGrp="1"/>
          </p:cNvSpPr>
          <p:nvPr>
            <p:ph type="title"/>
          </p:nvPr>
        </p:nvSpPr>
        <p:spPr>
          <a:xfrm>
            <a:off x="274706" y="187439"/>
            <a:ext cx="5821293" cy="1325563"/>
          </a:xfrm>
        </p:spPr>
        <p:txBody>
          <a:bodyPr>
            <a:noAutofit/>
          </a:bodyPr>
          <a:lstStyle/>
          <a:p>
            <a:r>
              <a:rPr lang="en-US" sz="3600" dirty="0"/>
              <a:t>Research Universities and Digital Research Ecosystems</a:t>
            </a:r>
          </a:p>
        </p:txBody>
      </p:sp>
      <p:sp>
        <p:nvSpPr>
          <p:cNvPr id="3" name="Content Placeholder 2">
            <a:extLst>
              <a:ext uri="{FF2B5EF4-FFF2-40B4-BE49-F238E27FC236}">
                <a16:creationId xmlns:a16="http://schemas.microsoft.com/office/drawing/2014/main" id="{C1333D1A-132B-4B2C-8C0A-6042B756EBBE}"/>
              </a:ext>
            </a:extLst>
          </p:cNvPr>
          <p:cNvSpPr>
            <a:spLocks noGrp="1"/>
          </p:cNvSpPr>
          <p:nvPr>
            <p:ph idx="1"/>
          </p:nvPr>
        </p:nvSpPr>
        <p:spPr>
          <a:xfrm>
            <a:off x="79907" y="1700441"/>
            <a:ext cx="7024270" cy="3345963"/>
          </a:xfrm>
        </p:spPr>
        <p:txBody>
          <a:bodyPr>
            <a:noAutofit/>
          </a:bodyPr>
          <a:lstStyle/>
          <a:p>
            <a:r>
              <a:rPr lang="en-US" sz="2000" dirty="0"/>
              <a:t>~</a:t>
            </a:r>
            <a:r>
              <a:rPr lang="en-US" sz="2000" b="1" dirty="0"/>
              <a:t>266-300</a:t>
            </a:r>
            <a:r>
              <a:rPr lang="en-US" sz="2000" dirty="0"/>
              <a:t> Research Institutions US &amp; Canada, </a:t>
            </a:r>
            <a:br>
              <a:rPr lang="en-US" sz="2000" dirty="0"/>
            </a:br>
            <a:r>
              <a:rPr lang="en-US" sz="1600" dirty="0"/>
              <a:t>Carnegie R1 &amp; R2, Very High or High Research Activity, 124 ARL Libraries </a:t>
            </a:r>
            <a:br>
              <a:rPr lang="en-US" sz="1600" dirty="0"/>
            </a:br>
            <a:endParaRPr lang="en-US" sz="1600" dirty="0"/>
          </a:p>
          <a:p>
            <a:r>
              <a:rPr lang="en-US" sz="2000" b="1" dirty="0"/>
              <a:t>~1000-1250</a:t>
            </a:r>
            <a:r>
              <a:rPr lang="en-US" sz="2000" dirty="0"/>
              <a:t> Research Universities Worldwide</a:t>
            </a:r>
            <a:br>
              <a:rPr lang="en-US" sz="2000" dirty="0"/>
            </a:br>
            <a:r>
              <a:rPr lang="en-US" sz="2000" dirty="0"/>
              <a:t> </a:t>
            </a:r>
            <a:r>
              <a:rPr lang="en-US" sz="1400" b="1" dirty="0"/>
              <a:t>QS Rankings and Times Higher Education Supplement. </a:t>
            </a:r>
            <a:r>
              <a:rPr lang="en-US" sz="1400" dirty="0"/>
              <a:t>(40% Europe, 26.5% Asia Pacific, US/Canada 18%, Latin America  9% and Middle East/Africa.  </a:t>
            </a:r>
            <a:br>
              <a:rPr lang="en-US" sz="1400" dirty="0"/>
            </a:br>
            <a:br>
              <a:rPr lang="en-US" sz="1400" b="1" dirty="0"/>
            </a:br>
            <a:endParaRPr lang="en-US" sz="1400" b="1" dirty="0"/>
          </a:p>
          <a:p>
            <a:r>
              <a:rPr lang="en-US" sz="2000" b="1" dirty="0"/>
              <a:t>26,000-40,000 </a:t>
            </a:r>
            <a:r>
              <a:rPr lang="en-US" sz="2000" dirty="0"/>
              <a:t> Universities Globally</a:t>
            </a:r>
            <a:r>
              <a:rPr lang="en-US" sz="2000" b="1" dirty="0"/>
              <a:t>. </a:t>
            </a:r>
            <a:r>
              <a:rPr lang="en-US" sz="1600" dirty="0"/>
              <a:t>Research Universities 2.7% - 4.2% of all universities worldwide. Highest by Country: </a:t>
            </a:r>
            <a:r>
              <a:rPr lang="en-US" sz="1600" b="1" dirty="0"/>
              <a:t>US 156</a:t>
            </a:r>
            <a:r>
              <a:rPr lang="en-US" sz="1600" dirty="0"/>
              <a:t>, UK 76, Germany 45, Japan 44.</a:t>
            </a:r>
          </a:p>
          <a:p>
            <a:endParaRPr lang="en-US" sz="1600" dirty="0"/>
          </a:p>
          <a:p>
            <a:r>
              <a:rPr lang="en-US" sz="2000" dirty="0"/>
              <a:t> Other Top 2-3% Research Institution Academic Libraries Globally,  1000 Institutions beyond the US and Canada. This represents the other 90% of Research Libraries Globally</a:t>
            </a:r>
            <a:br>
              <a:rPr lang="en-US" sz="2000" dirty="0"/>
            </a:br>
            <a:br>
              <a:rPr lang="en-US" sz="2000" dirty="0"/>
            </a:br>
            <a:endParaRPr lang="en-US" sz="1600" dirty="0"/>
          </a:p>
          <a:p>
            <a:endParaRPr lang="en-US" sz="1600" dirty="0"/>
          </a:p>
          <a:p>
            <a:pPr marL="0" indent="0">
              <a:buNone/>
            </a:pPr>
            <a:br>
              <a:rPr lang="en-US" sz="2000" b="1" dirty="0"/>
            </a:br>
            <a:br>
              <a:rPr lang="en-US" sz="2000" b="1" dirty="0"/>
            </a:br>
            <a:br>
              <a:rPr lang="en-US" sz="2000" b="1" dirty="0"/>
            </a:br>
            <a:br>
              <a:rPr lang="en-US" sz="2000" b="1" dirty="0"/>
            </a:br>
            <a:br>
              <a:rPr lang="en-US" sz="2000" b="1" dirty="0"/>
            </a:br>
            <a:br>
              <a:rPr lang="en-US" sz="2400" b="1" dirty="0"/>
            </a:br>
            <a:endParaRPr lang="en-US" sz="2400" b="1" dirty="0"/>
          </a:p>
        </p:txBody>
      </p:sp>
      <p:pic>
        <p:nvPicPr>
          <p:cNvPr id="7" name="Picture 6" descr="A screenshot of a cell phone&#10;&#10;Description automatically generated">
            <a:extLst>
              <a:ext uri="{FF2B5EF4-FFF2-40B4-BE49-F238E27FC236}">
                <a16:creationId xmlns:a16="http://schemas.microsoft.com/office/drawing/2014/main" id="{F0802D61-0625-4FD5-9345-B1CBC3FC96D0}"/>
              </a:ext>
            </a:extLst>
          </p:cNvPr>
          <p:cNvPicPr>
            <a:picLocks noChangeAspect="1"/>
          </p:cNvPicPr>
          <p:nvPr/>
        </p:nvPicPr>
        <p:blipFill rotWithShape="1">
          <a:blip r:embed="rId2"/>
          <a:srcRect r="2" b="7624"/>
          <a:stretch/>
        </p:blipFill>
        <p:spPr>
          <a:xfrm>
            <a:off x="7991428" y="321732"/>
            <a:ext cx="3631308" cy="1811443"/>
          </a:xfrm>
          <a:prstGeom prst="rect">
            <a:avLst/>
          </a:prstGeom>
        </p:spPr>
      </p:pic>
      <p:pic>
        <p:nvPicPr>
          <p:cNvPr id="10" name="Picture 9">
            <a:extLst>
              <a:ext uri="{FF2B5EF4-FFF2-40B4-BE49-F238E27FC236}">
                <a16:creationId xmlns:a16="http://schemas.microsoft.com/office/drawing/2014/main" id="{E3E8EC40-2BA2-40E7-9B19-401F6F4E381F}"/>
              </a:ext>
            </a:extLst>
          </p:cNvPr>
          <p:cNvPicPr>
            <a:picLocks noChangeAspect="1"/>
          </p:cNvPicPr>
          <p:nvPr/>
        </p:nvPicPr>
        <p:blipFill rotWithShape="1">
          <a:blip r:embed="rId3"/>
          <a:srcRect t="16170" r="5" b="17163"/>
          <a:stretch/>
        </p:blipFill>
        <p:spPr>
          <a:xfrm>
            <a:off x="8772525" y="2562155"/>
            <a:ext cx="3097743" cy="1539379"/>
          </a:xfrm>
          <a:prstGeom prst="rect">
            <a:avLst/>
          </a:prstGeom>
        </p:spPr>
      </p:pic>
      <p:pic>
        <p:nvPicPr>
          <p:cNvPr id="4" name="Picture 3">
            <a:extLst>
              <a:ext uri="{FF2B5EF4-FFF2-40B4-BE49-F238E27FC236}">
                <a16:creationId xmlns:a16="http://schemas.microsoft.com/office/drawing/2014/main" id="{89F81282-D731-452E-AE55-78FCEC442597}"/>
              </a:ext>
            </a:extLst>
          </p:cNvPr>
          <p:cNvPicPr>
            <a:picLocks noChangeAspect="1"/>
          </p:cNvPicPr>
          <p:nvPr/>
        </p:nvPicPr>
        <p:blipFill rotWithShape="1">
          <a:blip r:embed="rId3"/>
          <a:srcRect t="16295" r="5" b="17288"/>
          <a:stretch/>
        </p:blipFill>
        <p:spPr>
          <a:xfrm>
            <a:off x="9553574" y="4884359"/>
            <a:ext cx="2316691" cy="1146930"/>
          </a:xfrm>
          <a:prstGeom prst="rect">
            <a:avLst/>
          </a:prstGeom>
        </p:spPr>
      </p:pic>
    </p:spTree>
    <p:extLst>
      <p:ext uri="{BB962C8B-B14F-4D97-AF65-F5344CB8AC3E}">
        <p14:creationId xmlns:p14="http://schemas.microsoft.com/office/powerpoint/2010/main" val="1307290185"/>
      </p:ext>
    </p:extLst>
  </p:cSld>
  <p:clrMapOvr>
    <a:overrideClrMapping bg1="dk1" tx1="lt1" bg2="dk2" tx2="lt2" accent1="accent1" accent2="accent2" accent3="accent3" accent4="accent4" accent5="accent5" accent6="accent6" hlink="hlink" folHlink="folHlink"/>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C991AD47-9C99-472F-BDAA-21B183F33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12192001" cy="6857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15">
            <a:extLst>
              <a:ext uri="{FF2B5EF4-FFF2-40B4-BE49-F238E27FC236}">
                <a16:creationId xmlns:a16="http://schemas.microsoft.com/office/drawing/2014/main" id="{9E706731-3860-4E73-9335-A870F6741F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742603" cy="6858000"/>
          </a:xfrm>
          <a:custGeom>
            <a:avLst/>
            <a:gdLst>
              <a:gd name="connsiteX0" fmla="*/ 0 w 9742603"/>
              <a:gd name="connsiteY0" fmla="*/ 0 h 6858000"/>
              <a:gd name="connsiteX1" fmla="*/ 152400 w 9742603"/>
              <a:gd name="connsiteY1" fmla="*/ 0 h 6858000"/>
              <a:gd name="connsiteX2" fmla="*/ 6566449 w 9742603"/>
              <a:gd name="connsiteY2" fmla="*/ 0 h 6858000"/>
              <a:gd name="connsiteX3" fmla="*/ 9742603 w 9742603"/>
              <a:gd name="connsiteY3" fmla="*/ 6858000 h 6858000"/>
              <a:gd name="connsiteX4" fmla="*/ 152400 w 9742603"/>
              <a:gd name="connsiteY4" fmla="*/ 6858000 h 6858000"/>
              <a:gd name="connsiteX5" fmla="*/ 0 w 9742603"/>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42603" h="6858000">
                <a:moveTo>
                  <a:pt x="0" y="0"/>
                </a:moveTo>
                <a:lnTo>
                  <a:pt x="152400" y="0"/>
                </a:lnTo>
                <a:lnTo>
                  <a:pt x="6566449" y="0"/>
                </a:lnTo>
                <a:lnTo>
                  <a:pt x="9742603" y="6858000"/>
                </a:lnTo>
                <a:lnTo>
                  <a:pt x="152400" y="6858000"/>
                </a:lnTo>
                <a:lnTo>
                  <a:pt x="0" y="6858000"/>
                </a:lnTo>
                <a:close/>
              </a:path>
            </a:pathLst>
          </a:cu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Freeform 11">
            <a:extLst>
              <a:ext uri="{FF2B5EF4-FFF2-40B4-BE49-F238E27FC236}">
                <a16:creationId xmlns:a16="http://schemas.microsoft.com/office/drawing/2014/main" id="{CD2ED21F-DC95-4AD1-8327-D561F5FCA3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380336" cy="6858000"/>
          </a:xfrm>
          <a:custGeom>
            <a:avLst/>
            <a:gdLst>
              <a:gd name="connsiteX0" fmla="*/ 0 w 9380336"/>
              <a:gd name="connsiteY0" fmla="*/ 0 h 6858000"/>
              <a:gd name="connsiteX1" fmla="*/ 6204182 w 9380336"/>
              <a:gd name="connsiteY1" fmla="*/ 0 h 6858000"/>
              <a:gd name="connsiteX2" fmla="*/ 9380336 w 9380336"/>
              <a:gd name="connsiteY2" fmla="*/ 6858000 h 6858000"/>
              <a:gd name="connsiteX3" fmla="*/ 0 w 9380336"/>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9380336" h="6858000">
                <a:moveTo>
                  <a:pt x="0" y="0"/>
                </a:moveTo>
                <a:lnTo>
                  <a:pt x="6204182" y="0"/>
                </a:lnTo>
                <a:lnTo>
                  <a:pt x="9380336" y="6858000"/>
                </a:lnTo>
                <a:lnTo>
                  <a:pt x="0" y="6858000"/>
                </a:lnTo>
                <a:close/>
              </a:path>
            </a:pathLst>
          </a:cu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D73F8D66-E115-49E9-93E8-ADB6CEDB8398}"/>
              </a:ext>
            </a:extLst>
          </p:cNvPr>
          <p:cNvSpPr>
            <a:spLocks noGrp="1"/>
          </p:cNvSpPr>
          <p:nvPr>
            <p:ph type="title"/>
          </p:nvPr>
        </p:nvSpPr>
        <p:spPr>
          <a:xfrm>
            <a:off x="274706" y="187439"/>
            <a:ext cx="5821293" cy="1325563"/>
          </a:xfrm>
        </p:spPr>
        <p:txBody>
          <a:bodyPr>
            <a:noAutofit/>
          </a:bodyPr>
          <a:lstStyle/>
          <a:p>
            <a:r>
              <a:rPr lang="en-US" sz="3600" dirty="0"/>
              <a:t>Research Universities and Digital Research Ecosystems</a:t>
            </a:r>
          </a:p>
        </p:txBody>
      </p:sp>
      <p:sp>
        <p:nvSpPr>
          <p:cNvPr id="3" name="Content Placeholder 2">
            <a:extLst>
              <a:ext uri="{FF2B5EF4-FFF2-40B4-BE49-F238E27FC236}">
                <a16:creationId xmlns:a16="http://schemas.microsoft.com/office/drawing/2014/main" id="{C1333D1A-132B-4B2C-8C0A-6042B756EBBE}"/>
              </a:ext>
            </a:extLst>
          </p:cNvPr>
          <p:cNvSpPr>
            <a:spLocks noGrp="1"/>
          </p:cNvSpPr>
          <p:nvPr>
            <p:ph idx="1"/>
          </p:nvPr>
        </p:nvSpPr>
        <p:spPr>
          <a:xfrm>
            <a:off x="221087" y="1700440"/>
            <a:ext cx="7549254" cy="4802187"/>
          </a:xfrm>
        </p:spPr>
        <p:txBody>
          <a:bodyPr>
            <a:noAutofit/>
          </a:bodyPr>
          <a:lstStyle/>
          <a:p>
            <a:r>
              <a:rPr lang="en-US" sz="2000" b="1" dirty="0"/>
              <a:t>124</a:t>
            </a:r>
            <a:r>
              <a:rPr lang="en-US" sz="2000" dirty="0"/>
              <a:t> ARL Research Libraries (US and Canada)</a:t>
            </a:r>
          </a:p>
          <a:p>
            <a:r>
              <a:rPr lang="en-US" sz="2000" b="1" dirty="0"/>
              <a:t>131</a:t>
            </a:r>
            <a:r>
              <a:rPr lang="en-US" sz="2000" dirty="0"/>
              <a:t> US Research Universities (Carnegie R1, Very High Research Activity)</a:t>
            </a:r>
          </a:p>
          <a:p>
            <a:r>
              <a:rPr lang="en-US" sz="2000" b="1" dirty="0"/>
              <a:t>135</a:t>
            </a:r>
            <a:r>
              <a:rPr lang="en-US" sz="2000" dirty="0"/>
              <a:t> Doctoral Universities (Carnegie R2, High Research Activity, US), ~266-300 Research Institutions US &amp; Canada </a:t>
            </a:r>
          </a:p>
          <a:p>
            <a:r>
              <a:rPr lang="en-US" sz="2000" b="1" dirty="0"/>
              <a:t>1011</a:t>
            </a:r>
            <a:r>
              <a:rPr lang="en-US" sz="2000" dirty="0"/>
              <a:t> Research Universities Worldwide (40% Europe, 26.5% Asia Pacific, US/Canada 18%, Latin America  9% and Middle East/Africa. </a:t>
            </a:r>
            <a:br>
              <a:rPr lang="en-US" sz="2000" dirty="0"/>
            </a:br>
            <a:r>
              <a:rPr lang="en-US" sz="2000" b="1" dirty="0"/>
              <a:t>QS Rankings</a:t>
            </a:r>
          </a:p>
          <a:p>
            <a:r>
              <a:rPr lang="en-US" sz="2000" b="1" dirty="0"/>
              <a:t>1250</a:t>
            </a:r>
            <a:r>
              <a:rPr lang="en-US" sz="2000" dirty="0"/>
              <a:t> Research Universities Worldwide, </a:t>
            </a:r>
            <a:r>
              <a:rPr lang="en-US" sz="2000" b="1" dirty="0"/>
              <a:t>Times Higher Education Supplemen</a:t>
            </a:r>
            <a:r>
              <a:rPr lang="en-US" sz="2000" dirty="0"/>
              <a:t>t (2.7% - 4.2% of all universities worldwide)</a:t>
            </a:r>
          </a:p>
          <a:p>
            <a:r>
              <a:rPr lang="en-US" sz="2000" dirty="0"/>
              <a:t>By Country: </a:t>
            </a:r>
            <a:r>
              <a:rPr lang="en-US" sz="2000" b="1" dirty="0"/>
              <a:t>US 156</a:t>
            </a:r>
            <a:r>
              <a:rPr lang="en-US" sz="2000" dirty="0"/>
              <a:t>, UK 76, Germany 45, Japan 44</a:t>
            </a:r>
          </a:p>
          <a:p>
            <a:r>
              <a:rPr lang="en-US" sz="2000" dirty="0"/>
              <a:t>Global Estimates of General University #’s </a:t>
            </a:r>
            <a:r>
              <a:rPr lang="en-US" sz="2000" b="1" dirty="0"/>
              <a:t>26,000-40,000 </a:t>
            </a:r>
            <a:br>
              <a:rPr lang="en-US" sz="2000" b="1" dirty="0"/>
            </a:br>
            <a:br>
              <a:rPr lang="en-US" sz="2000" b="1" dirty="0"/>
            </a:br>
            <a:r>
              <a:rPr lang="en-US" sz="2000" b="1" dirty="0"/>
              <a:t>Empower Other Top 2-3% Research Institution Libraries Globally, </a:t>
            </a:r>
            <a:br>
              <a:rPr lang="en-US" sz="2000" b="1" dirty="0"/>
            </a:br>
            <a:r>
              <a:rPr lang="en-US" sz="2000" b="1" dirty="0"/>
              <a:t>1000 Institutions, the other 90% of Research Libraries Globally </a:t>
            </a:r>
          </a:p>
        </p:txBody>
      </p:sp>
      <p:pic>
        <p:nvPicPr>
          <p:cNvPr id="7" name="Picture 6" descr="A screenshot of a cell phone&#10;&#10;Description automatically generated">
            <a:extLst>
              <a:ext uri="{FF2B5EF4-FFF2-40B4-BE49-F238E27FC236}">
                <a16:creationId xmlns:a16="http://schemas.microsoft.com/office/drawing/2014/main" id="{F0802D61-0625-4FD5-9345-B1CBC3FC96D0}"/>
              </a:ext>
            </a:extLst>
          </p:cNvPr>
          <p:cNvPicPr>
            <a:picLocks noChangeAspect="1"/>
          </p:cNvPicPr>
          <p:nvPr/>
        </p:nvPicPr>
        <p:blipFill rotWithShape="1">
          <a:blip r:embed="rId2"/>
          <a:srcRect r="2" b="7624"/>
          <a:stretch/>
        </p:blipFill>
        <p:spPr>
          <a:xfrm>
            <a:off x="7991428" y="321732"/>
            <a:ext cx="3631308" cy="1811443"/>
          </a:xfrm>
          <a:prstGeom prst="rect">
            <a:avLst/>
          </a:prstGeom>
        </p:spPr>
      </p:pic>
      <p:pic>
        <p:nvPicPr>
          <p:cNvPr id="10" name="Picture 9">
            <a:extLst>
              <a:ext uri="{FF2B5EF4-FFF2-40B4-BE49-F238E27FC236}">
                <a16:creationId xmlns:a16="http://schemas.microsoft.com/office/drawing/2014/main" id="{E3E8EC40-2BA2-40E7-9B19-401F6F4E381F}"/>
              </a:ext>
            </a:extLst>
          </p:cNvPr>
          <p:cNvPicPr>
            <a:picLocks noChangeAspect="1"/>
          </p:cNvPicPr>
          <p:nvPr/>
        </p:nvPicPr>
        <p:blipFill rotWithShape="1">
          <a:blip r:embed="rId3"/>
          <a:srcRect t="16170" r="5" b="17163"/>
          <a:stretch/>
        </p:blipFill>
        <p:spPr>
          <a:xfrm>
            <a:off x="8772525" y="2562155"/>
            <a:ext cx="3097743" cy="1539379"/>
          </a:xfrm>
          <a:prstGeom prst="rect">
            <a:avLst/>
          </a:prstGeom>
        </p:spPr>
      </p:pic>
      <p:pic>
        <p:nvPicPr>
          <p:cNvPr id="4" name="Picture 3">
            <a:extLst>
              <a:ext uri="{FF2B5EF4-FFF2-40B4-BE49-F238E27FC236}">
                <a16:creationId xmlns:a16="http://schemas.microsoft.com/office/drawing/2014/main" id="{89F81282-D731-452E-AE55-78FCEC442597}"/>
              </a:ext>
            </a:extLst>
          </p:cNvPr>
          <p:cNvPicPr>
            <a:picLocks noChangeAspect="1"/>
          </p:cNvPicPr>
          <p:nvPr/>
        </p:nvPicPr>
        <p:blipFill rotWithShape="1">
          <a:blip r:embed="rId3"/>
          <a:srcRect t="16295" r="5" b="17288"/>
          <a:stretch/>
        </p:blipFill>
        <p:spPr>
          <a:xfrm>
            <a:off x="9553574" y="4884359"/>
            <a:ext cx="2316691" cy="1146930"/>
          </a:xfrm>
          <a:prstGeom prst="rect">
            <a:avLst/>
          </a:prstGeom>
        </p:spPr>
      </p:pic>
    </p:spTree>
    <p:extLst>
      <p:ext uri="{BB962C8B-B14F-4D97-AF65-F5344CB8AC3E}">
        <p14:creationId xmlns:p14="http://schemas.microsoft.com/office/powerpoint/2010/main" val="1151803359"/>
      </p:ext>
    </p:extLst>
  </p:cSld>
  <p:clrMapOvr>
    <a:overrideClrMapping bg1="dk1" tx1="lt1" bg2="dk2" tx2="lt2" accent1="accent1" accent2="accent2" accent3="accent3" accent4="accent4" accent5="accent5" accent6="accent6" hlink="hlink" folHlink="folHlink"/>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6" name="Rectangle 9">
            <a:extLst>
              <a:ext uri="{FF2B5EF4-FFF2-40B4-BE49-F238E27FC236}">
                <a16:creationId xmlns:a16="http://schemas.microsoft.com/office/drawing/2014/main" id="{5B32A67F-3598-4A13-8552-DA884FFCCE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1047819-231A-4F7E-AC40-E015112EFCD8}"/>
              </a:ext>
            </a:extLst>
          </p:cNvPr>
          <p:cNvSpPr>
            <a:spLocks noGrp="1"/>
          </p:cNvSpPr>
          <p:nvPr>
            <p:ph type="title"/>
          </p:nvPr>
        </p:nvSpPr>
        <p:spPr>
          <a:xfrm>
            <a:off x="225157" y="2200333"/>
            <a:ext cx="5870843" cy="2076333"/>
          </a:xfrm>
        </p:spPr>
        <p:txBody>
          <a:bodyPr vert="horz" lIns="91440" tIns="45720" rIns="91440" bIns="45720" rtlCol="0" anchor="t">
            <a:normAutofit fontScale="90000"/>
          </a:bodyPr>
          <a:lstStyle/>
          <a:p>
            <a:r>
              <a:rPr lang="en-US" sz="4800" dirty="0">
                <a:solidFill>
                  <a:schemeClr val="bg1"/>
                </a:solidFill>
              </a:rPr>
              <a:t>Combining Components</a:t>
            </a:r>
            <a:br>
              <a:rPr lang="en-US" sz="4800" dirty="0">
                <a:solidFill>
                  <a:schemeClr val="bg1"/>
                </a:solidFill>
              </a:rPr>
            </a:br>
            <a:r>
              <a:rPr lang="en-US" sz="4800" dirty="0">
                <a:solidFill>
                  <a:schemeClr val="bg1"/>
                </a:solidFill>
              </a:rPr>
              <a:t>System Synergies </a:t>
            </a:r>
            <a:br>
              <a:rPr lang="en-US" sz="4800" dirty="0">
                <a:solidFill>
                  <a:schemeClr val="bg1"/>
                </a:solidFill>
              </a:rPr>
            </a:br>
            <a:r>
              <a:rPr lang="en-US" sz="2700" dirty="0">
                <a:solidFill>
                  <a:schemeClr val="bg1"/>
                </a:solidFill>
              </a:rPr>
              <a:t>Digital </a:t>
            </a:r>
            <a:r>
              <a:rPr lang="en-US" sz="2700" kern="1200" dirty="0">
                <a:solidFill>
                  <a:schemeClr val="bg1"/>
                </a:solidFill>
                <a:latin typeface="+mj-lt"/>
                <a:ea typeface="+mj-ea"/>
                <a:cs typeface="+mj-cs"/>
              </a:rPr>
              <a:t>Scholarly Research Ecosystem</a:t>
            </a:r>
            <a:br>
              <a:rPr lang="en-US" sz="4800" kern="1200" dirty="0">
                <a:solidFill>
                  <a:schemeClr val="bg1"/>
                </a:solidFill>
                <a:latin typeface="+mj-lt"/>
                <a:ea typeface="+mj-ea"/>
                <a:cs typeface="+mj-cs"/>
              </a:rPr>
            </a:br>
            <a:br>
              <a:rPr lang="en-US" sz="4800" kern="1200" dirty="0">
                <a:solidFill>
                  <a:schemeClr val="bg1"/>
                </a:solidFill>
                <a:latin typeface="+mj-lt"/>
                <a:ea typeface="+mj-ea"/>
                <a:cs typeface="+mj-cs"/>
              </a:rPr>
            </a:br>
            <a:endParaRPr lang="en-US" sz="2700" kern="1200" dirty="0">
              <a:solidFill>
                <a:schemeClr val="bg1"/>
              </a:solidFill>
              <a:latin typeface="+mj-lt"/>
              <a:ea typeface="+mj-ea"/>
              <a:cs typeface="+mj-cs"/>
            </a:endParaRPr>
          </a:p>
        </p:txBody>
      </p:sp>
      <p:sp>
        <p:nvSpPr>
          <p:cNvPr id="17" name="Freeform: Shape 11">
            <a:extLst>
              <a:ext uri="{FF2B5EF4-FFF2-40B4-BE49-F238E27FC236}">
                <a16:creationId xmlns:a16="http://schemas.microsoft.com/office/drawing/2014/main" id="{BCC55ACC-A2F6-403C-A3A4-D59B3734D4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857312" y="381000"/>
            <a:ext cx="6334689" cy="6477000"/>
          </a:xfrm>
          <a:custGeom>
            <a:avLst/>
            <a:gdLst>
              <a:gd name="connsiteX0" fmla="*/ 3561588 w 6334689"/>
              <a:gd name="connsiteY0" fmla="*/ 0 h 6477000"/>
              <a:gd name="connsiteX1" fmla="*/ 6309883 w 6334689"/>
              <a:gd name="connsiteY1" fmla="*/ 1296087 h 6477000"/>
              <a:gd name="connsiteX2" fmla="*/ 6334689 w 6334689"/>
              <a:gd name="connsiteY2" fmla="*/ 1329261 h 6477000"/>
              <a:gd name="connsiteX3" fmla="*/ 6334689 w 6334689"/>
              <a:gd name="connsiteY3" fmla="*/ 5793916 h 6477000"/>
              <a:gd name="connsiteX4" fmla="*/ 6309883 w 6334689"/>
              <a:gd name="connsiteY4" fmla="*/ 5827089 h 6477000"/>
              <a:gd name="connsiteX5" fmla="*/ 5760467 w 6334689"/>
              <a:gd name="connsiteY5" fmla="*/ 6363539 h 6477000"/>
              <a:gd name="connsiteX6" fmla="*/ 5607796 w 6334689"/>
              <a:gd name="connsiteY6" fmla="*/ 6477000 h 6477000"/>
              <a:gd name="connsiteX7" fmla="*/ 1519571 w 6334689"/>
              <a:gd name="connsiteY7" fmla="*/ 6477000 h 6477000"/>
              <a:gd name="connsiteX8" fmla="*/ 1296088 w 6334689"/>
              <a:gd name="connsiteY8" fmla="*/ 6309883 h 6477000"/>
              <a:gd name="connsiteX9" fmla="*/ 0 w 6334689"/>
              <a:gd name="connsiteY9" fmla="*/ 3561588 h 6477000"/>
              <a:gd name="connsiteX10" fmla="*/ 3561588 w 6334689"/>
              <a:gd name="connsiteY10" fmla="*/ 0 h 6477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334689" h="6477000">
                <a:moveTo>
                  <a:pt x="3561588" y="0"/>
                </a:moveTo>
                <a:cubicBezTo>
                  <a:pt x="4668032" y="0"/>
                  <a:pt x="5656635" y="504534"/>
                  <a:pt x="6309883" y="1296087"/>
                </a:cubicBezTo>
                <a:lnTo>
                  <a:pt x="6334689" y="1329261"/>
                </a:lnTo>
                <a:lnTo>
                  <a:pt x="6334689" y="5793916"/>
                </a:lnTo>
                <a:lnTo>
                  <a:pt x="6309883" y="5827089"/>
                </a:lnTo>
                <a:cubicBezTo>
                  <a:pt x="6146571" y="6024977"/>
                  <a:pt x="5962299" y="6204927"/>
                  <a:pt x="5760467" y="6363539"/>
                </a:cubicBezTo>
                <a:lnTo>
                  <a:pt x="5607796" y="6477000"/>
                </a:lnTo>
                <a:lnTo>
                  <a:pt x="1519571" y="6477000"/>
                </a:lnTo>
                <a:lnTo>
                  <a:pt x="1296088" y="6309883"/>
                </a:lnTo>
                <a:cubicBezTo>
                  <a:pt x="504535" y="5656635"/>
                  <a:pt x="0" y="4668032"/>
                  <a:pt x="0" y="3561588"/>
                </a:cubicBezTo>
                <a:cubicBezTo>
                  <a:pt x="0" y="1594577"/>
                  <a:pt x="1594577" y="0"/>
                  <a:pt x="3561588" y="0"/>
                </a:cubicBezTo>
                <a:close/>
              </a:path>
            </a:pathLst>
          </a:cu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Freeform: Shape 13">
            <a:extLst>
              <a:ext uri="{FF2B5EF4-FFF2-40B4-BE49-F238E27FC236}">
                <a16:creationId xmlns:a16="http://schemas.microsoft.com/office/drawing/2014/main" id="{598EBA13-C937-430B-9523-439FE21096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21086" y="544777"/>
            <a:ext cx="6170914" cy="6313225"/>
          </a:xfrm>
          <a:custGeom>
            <a:avLst/>
            <a:gdLst>
              <a:gd name="connsiteX0" fmla="*/ 3397813 w 6170914"/>
              <a:gd name="connsiteY0" fmla="*/ 0 h 6313225"/>
              <a:gd name="connsiteX1" fmla="*/ 6019731 w 6170914"/>
              <a:gd name="connsiteY1" fmla="*/ 1236489 h 6313225"/>
              <a:gd name="connsiteX2" fmla="*/ 6170914 w 6170914"/>
              <a:gd name="connsiteY2" fmla="*/ 1438663 h 6313225"/>
              <a:gd name="connsiteX3" fmla="*/ 6170914 w 6170914"/>
              <a:gd name="connsiteY3" fmla="*/ 5356963 h 6313225"/>
              <a:gd name="connsiteX4" fmla="*/ 6019731 w 6170914"/>
              <a:gd name="connsiteY4" fmla="*/ 5559138 h 6313225"/>
              <a:gd name="connsiteX5" fmla="*/ 5194591 w 6170914"/>
              <a:gd name="connsiteY5" fmla="*/ 6282226 h 6313225"/>
              <a:gd name="connsiteX6" fmla="*/ 5141791 w 6170914"/>
              <a:gd name="connsiteY6" fmla="*/ 6313225 h 6313225"/>
              <a:gd name="connsiteX7" fmla="*/ 1659199 w 6170914"/>
              <a:gd name="connsiteY7" fmla="*/ 6313225 h 6313225"/>
              <a:gd name="connsiteX8" fmla="*/ 1498064 w 6170914"/>
              <a:gd name="connsiteY8" fmla="*/ 6215333 h 6313225"/>
              <a:gd name="connsiteX9" fmla="*/ 0 w 6170914"/>
              <a:gd name="connsiteY9" fmla="*/ 3397813 h 6313225"/>
              <a:gd name="connsiteX10" fmla="*/ 3397813 w 6170914"/>
              <a:gd name="connsiteY10" fmla="*/ 0 h 6313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170914" h="6313225">
                <a:moveTo>
                  <a:pt x="3397813" y="0"/>
                </a:moveTo>
                <a:cubicBezTo>
                  <a:pt x="4453378" y="0"/>
                  <a:pt x="5396522" y="481334"/>
                  <a:pt x="6019731" y="1236489"/>
                </a:cubicBezTo>
                <a:lnTo>
                  <a:pt x="6170914" y="1438663"/>
                </a:lnTo>
                <a:lnTo>
                  <a:pt x="6170914" y="5356963"/>
                </a:lnTo>
                <a:lnTo>
                  <a:pt x="6019731" y="5559138"/>
                </a:lnTo>
                <a:cubicBezTo>
                  <a:pt x="5786028" y="5842321"/>
                  <a:pt x="5507333" y="6086998"/>
                  <a:pt x="5194591" y="6282226"/>
                </a:cubicBezTo>
                <a:lnTo>
                  <a:pt x="5141791" y="6313225"/>
                </a:lnTo>
                <a:lnTo>
                  <a:pt x="1659199" y="6313225"/>
                </a:lnTo>
                <a:lnTo>
                  <a:pt x="1498064" y="6215333"/>
                </a:lnTo>
                <a:cubicBezTo>
                  <a:pt x="594240" y="5604721"/>
                  <a:pt x="0" y="4570663"/>
                  <a:pt x="0" y="3397813"/>
                </a:cubicBezTo>
                <a:cubicBezTo>
                  <a:pt x="0" y="1521253"/>
                  <a:pt x="1521253" y="0"/>
                  <a:pt x="3397813"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23ECD6DD-2B7B-473B-95DE-C88364A77F55}"/>
              </a:ext>
            </a:extLst>
          </p:cNvPr>
          <p:cNvPicPr>
            <a:picLocks noChangeAspect="1"/>
          </p:cNvPicPr>
          <p:nvPr/>
        </p:nvPicPr>
        <p:blipFill>
          <a:blip r:embed="rId2"/>
          <a:stretch>
            <a:fillRect/>
          </a:stretch>
        </p:blipFill>
        <p:spPr>
          <a:xfrm>
            <a:off x="6259774" y="3170273"/>
            <a:ext cx="2386812" cy="1596658"/>
          </a:xfrm>
          <a:prstGeom prst="rect">
            <a:avLst/>
          </a:prstGeom>
        </p:spPr>
      </p:pic>
      <p:pic>
        <p:nvPicPr>
          <p:cNvPr id="4" name="Picture 3">
            <a:extLst>
              <a:ext uri="{FF2B5EF4-FFF2-40B4-BE49-F238E27FC236}">
                <a16:creationId xmlns:a16="http://schemas.microsoft.com/office/drawing/2014/main" id="{BC0823AB-2F44-405F-B466-D9EDEBFD095D}"/>
              </a:ext>
            </a:extLst>
          </p:cNvPr>
          <p:cNvPicPr>
            <a:picLocks noChangeAspect="1"/>
          </p:cNvPicPr>
          <p:nvPr/>
        </p:nvPicPr>
        <p:blipFill>
          <a:blip r:embed="rId3"/>
          <a:stretch>
            <a:fillRect/>
          </a:stretch>
        </p:blipFill>
        <p:spPr>
          <a:xfrm>
            <a:off x="7240757" y="1057898"/>
            <a:ext cx="4077608" cy="1831501"/>
          </a:xfrm>
          <a:prstGeom prst="rect">
            <a:avLst/>
          </a:prstGeom>
        </p:spPr>
      </p:pic>
      <p:pic>
        <p:nvPicPr>
          <p:cNvPr id="5" name="Picture 4">
            <a:extLst>
              <a:ext uri="{FF2B5EF4-FFF2-40B4-BE49-F238E27FC236}">
                <a16:creationId xmlns:a16="http://schemas.microsoft.com/office/drawing/2014/main" id="{D2F62CE8-5B33-4D63-8852-3648A4110556}"/>
              </a:ext>
            </a:extLst>
          </p:cNvPr>
          <p:cNvPicPr>
            <a:picLocks noChangeAspect="1"/>
          </p:cNvPicPr>
          <p:nvPr/>
        </p:nvPicPr>
        <p:blipFill>
          <a:blip r:embed="rId4"/>
          <a:stretch>
            <a:fillRect/>
          </a:stretch>
        </p:blipFill>
        <p:spPr>
          <a:xfrm>
            <a:off x="10675668" y="3402520"/>
            <a:ext cx="1291175" cy="1291175"/>
          </a:xfrm>
          <a:prstGeom prst="rect">
            <a:avLst/>
          </a:prstGeom>
        </p:spPr>
      </p:pic>
      <p:pic>
        <p:nvPicPr>
          <p:cNvPr id="6" name="Picture 5">
            <a:extLst>
              <a:ext uri="{FF2B5EF4-FFF2-40B4-BE49-F238E27FC236}">
                <a16:creationId xmlns:a16="http://schemas.microsoft.com/office/drawing/2014/main" id="{A7C801C0-34C2-42AE-95B9-7A5537250A5E}"/>
              </a:ext>
            </a:extLst>
          </p:cNvPr>
          <p:cNvPicPr>
            <a:picLocks noChangeAspect="1"/>
          </p:cNvPicPr>
          <p:nvPr/>
        </p:nvPicPr>
        <p:blipFill>
          <a:blip r:embed="rId5"/>
          <a:stretch>
            <a:fillRect/>
          </a:stretch>
        </p:blipFill>
        <p:spPr>
          <a:xfrm>
            <a:off x="8394552" y="5233625"/>
            <a:ext cx="1770018" cy="1764812"/>
          </a:xfrm>
          <a:prstGeom prst="rect">
            <a:avLst/>
          </a:prstGeom>
        </p:spPr>
      </p:pic>
    </p:spTree>
    <p:extLst>
      <p:ext uri="{BB962C8B-B14F-4D97-AF65-F5344CB8AC3E}">
        <p14:creationId xmlns:p14="http://schemas.microsoft.com/office/powerpoint/2010/main" val="348266981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4DAF21-B9AE-4A21-B92F-499044D17E7D}"/>
              </a:ext>
            </a:extLst>
          </p:cNvPr>
          <p:cNvSpPr>
            <a:spLocks noGrp="1"/>
          </p:cNvSpPr>
          <p:nvPr>
            <p:ph type="title"/>
          </p:nvPr>
        </p:nvSpPr>
        <p:spPr>
          <a:xfrm>
            <a:off x="179723" y="47170"/>
            <a:ext cx="12012277" cy="1325563"/>
          </a:xfrm>
        </p:spPr>
        <p:txBody>
          <a:bodyPr>
            <a:normAutofit/>
          </a:bodyPr>
          <a:lstStyle/>
          <a:p>
            <a:pPr algn="ctr"/>
            <a:r>
              <a:rPr lang="en-US" dirty="0"/>
              <a:t>Network Effects </a:t>
            </a:r>
            <a:br>
              <a:rPr lang="en-US" dirty="0"/>
            </a:br>
            <a:r>
              <a:rPr lang="en-US" sz="2200" dirty="0"/>
              <a:t>Both In and Between Individual Components </a:t>
            </a:r>
            <a:br>
              <a:rPr lang="en-US" sz="2200" dirty="0"/>
            </a:br>
            <a:r>
              <a:rPr lang="en-US" sz="2200" dirty="0"/>
              <a:t>and In and Among Component Networks</a:t>
            </a:r>
          </a:p>
        </p:txBody>
      </p:sp>
      <p:pic>
        <p:nvPicPr>
          <p:cNvPr id="4" name="Content Placeholder 3" descr="A screenshot of a cell phone&#10;&#10;Description automatically generated">
            <a:extLst>
              <a:ext uri="{FF2B5EF4-FFF2-40B4-BE49-F238E27FC236}">
                <a16:creationId xmlns:a16="http://schemas.microsoft.com/office/drawing/2014/main" id="{0D7D916A-F1BD-45EB-96CD-85D4A41CCAD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54105" y="3133207"/>
            <a:ext cx="4527177" cy="2030156"/>
          </a:xfrm>
          <a:prstGeom prst="rect">
            <a:avLst/>
          </a:prstGeom>
        </p:spPr>
      </p:pic>
      <p:pic>
        <p:nvPicPr>
          <p:cNvPr id="5" name="Picture 4">
            <a:extLst>
              <a:ext uri="{FF2B5EF4-FFF2-40B4-BE49-F238E27FC236}">
                <a16:creationId xmlns:a16="http://schemas.microsoft.com/office/drawing/2014/main" id="{78A42B0E-4C26-465D-88E6-E9C141920316}"/>
              </a:ext>
            </a:extLst>
          </p:cNvPr>
          <p:cNvPicPr>
            <a:picLocks noChangeAspect="1"/>
          </p:cNvPicPr>
          <p:nvPr/>
        </p:nvPicPr>
        <p:blipFill>
          <a:blip r:embed="rId3"/>
          <a:stretch>
            <a:fillRect/>
          </a:stretch>
        </p:blipFill>
        <p:spPr>
          <a:xfrm>
            <a:off x="6950746" y="3172134"/>
            <a:ext cx="4640619" cy="2081922"/>
          </a:xfrm>
          <a:prstGeom prst="rect">
            <a:avLst/>
          </a:prstGeom>
        </p:spPr>
      </p:pic>
      <p:cxnSp>
        <p:nvCxnSpPr>
          <p:cNvPr id="7" name="Straight Connector 6">
            <a:extLst>
              <a:ext uri="{FF2B5EF4-FFF2-40B4-BE49-F238E27FC236}">
                <a16:creationId xmlns:a16="http://schemas.microsoft.com/office/drawing/2014/main" id="{C3CDEE72-CCD1-4502-B5D7-F8A1E9CC476D}"/>
              </a:ext>
            </a:extLst>
          </p:cNvPr>
          <p:cNvCxnSpPr>
            <a:cxnSpLocks/>
            <a:endCxn id="5" idx="1"/>
          </p:cNvCxnSpPr>
          <p:nvPr/>
        </p:nvCxnSpPr>
        <p:spPr>
          <a:xfrm>
            <a:off x="4881282" y="4213095"/>
            <a:ext cx="2069464" cy="0"/>
          </a:xfrm>
          <a:prstGeom prst="line">
            <a:avLst/>
          </a:prstGeom>
          <a:ln w="38100"/>
        </p:spPr>
        <p:style>
          <a:lnRef idx="1">
            <a:schemeClr val="accent1"/>
          </a:lnRef>
          <a:fillRef idx="0">
            <a:schemeClr val="accent1"/>
          </a:fillRef>
          <a:effectRef idx="0">
            <a:schemeClr val="accent1"/>
          </a:effectRef>
          <a:fontRef idx="minor">
            <a:schemeClr val="tx1"/>
          </a:fontRef>
        </p:style>
      </p:cxnSp>
      <p:pic>
        <p:nvPicPr>
          <p:cNvPr id="12" name="Picture 11" descr="A close up of a map&#10;&#10;Description automatically generated">
            <a:extLst>
              <a:ext uri="{FF2B5EF4-FFF2-40B4-BE49-F238E27FC236}">
                <a16:creationId xmlns:a16="http://schemas.microsoft.com/office/drawing/2014/main" id="{B097FEC2-C7D2-4F81-AC3D-02C8EE4F0A7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54805" y="1451429"/>
            <a:ext cx="3882390" cy="2092636"/>
          </a:xfrm>
          <a:prstGeom prst="rect">
            <a:avLst/>
          </a:prstGeom>
        </p:spPr>
      </p:pic>
      <p:sp>
        <p:nvSpPr>
          <p:cNvPr id="13" name="TextBox 12">
            <a:extLst>
              <a:ext uri="{FF2B5EF4-FFF2-40B4-BE49-F238E27FC236}">
                <a16:creationId xmlns:a16="http://schemas.microsoft.com/office/drawing/2014/main" id="{DD991E13-1E68-4F56-9E89-EBEF5ABC78A3}"/>
              </a:ext>
            </a:extLst>
          </p:cNvPr>
          <p:cNvSpPr txBox="1"/>
          <p:nvPr/>
        </p:nvSpPr>
        <p:spPr>
          <a:xfrm>
            <a:off x="179723" y="5484017"/>
            <a:ext cx="10945432" cy="1200329"/>
          </a:xfrm>
          <a:prstGeom prst="rect">
            <a:avLst/>
          </a:prstGeom>
          <a:noFill/>
        </p:spPr>
        <p:txBody>
          <a:bodyPr wrap="none" rtlCol="0">
            <a:spAutoFit/>
          </a:bodyPr>
          <a:lstStyle/>
          <a:p>
            <a:pPr marL="342900" indent="-342900">
              <a:buFontTx/>
              <a:buAutoNum type="arabicParenR"/>
            </a:pPr>
            <a:r>
              <a:rPr lang="en-US" dirty="0"/>
              <a:t>ORCID Aggregates from Several Sources and Networks and Connects to Other Networks, Internal and External</a:t>
            </a:r>
          </a:p>
          <a:p>
            <a:pPr marL="342900" indent="-342900">
              <a:buFontTx/>
              <a:buAutoNum type="arabicParenR"/>
            </a:pPr>
            <a:r>
              <a:rPr lang="en-US" dirty="0"/>
              <a:t>OMEKA can act as a middleware front end connecting several components and component networks internally.</a:t>
            </a:r>
            <a:br>
              <a:rPr lang="en-US" dirty="0"/>
            </a:br>
            <a:r>
              <a:rPr lang="en-US" dirty="0"/>
              <a:t>3) Digitization Lab’s IIIF Framework can create internal or globally distributed Image Libraries.</a:t>
            </a:r>
          </a:p>
          <a:p>
            <a:r>
              <a:rPr lang="en-US" dirty="0"/>
              <a:t>4) </a:t>
            </a:r>
            <a:r>
              <a:rPr lang="en-US" dirty="0" err="1"/>
              <a:t>Dataverse</a:t>
            </a:r>
            <a:r>
              <a:rPr lang="en-US" dirty="0"/>
              <a:t> can be configured as a single Instance or as a </a:t>
            </a:r>
            <a:r>
              <a:rPr lang="en-US" dirty="0" err="1"/>
              <a:t>Consortial</a:t>
            </a:r>
            <a:r>
              <a:rPr lang="en-US" dirty="0"/>
              <a:t> Model (Texas 22 Individual Instances, TDL)</a:t>
            </a:r>
          </a:p>
        </p:txBody>
      </p:sp>
    </p:spTree>
    <p:extLst>
      <p:ext uri="{BB962C8B-B14F-4D97-AF65-F5344CB8AC3E}">
        <p14:creationId xmlns:p14="http://schemas.microsoft.com/office/powerpoint/2010/main" val="423405643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6626D2-B4A2-441F-A32E-BC0EA13DAAE3}"/>
              </a:ext>
            </a:extLst>
          </p:cNvPr>
          <p:cNvSpPr>
            <a:spLocks noGrp="1"/>
          </p:cNvSpPr>
          <p:nvPr>
            <p:ph type="title"/>
          </p:nvPr>
        </p:nvSpPr>
        <p:spPr>
          <a:xfrm>
            <a:off x="454874" y="279625"/>
            <a:ext cx="7191629" cy="1325563"/>
          </a:xfrm>
        </p:spPr>
        <p:txBody>
          <a:bodyPr vert="horz" lIns="91440" tIns="45720" rIns="91440" bIns="45720" rtlCol="0" anchor="ctr">
            <a:normAutofit/>
          </a:bodyPr>
          <a:lstStyle/>
          <a:p>
            <a:pPr algn="ctr"/>
            <a:r>
              <a:rPr lang="en-US" sz="2800" dirty="0"/>
              <a:t> </a:t>
            </a:r>
            <a:r>
              <a:rPr lang="en-US" sz="3600" dirty="0"/>
              <a:t>Ecosystem as System </a:t>
            </a:r>
            <a:br>
              <a:rPr lang="en-US" sz="3600" dirty="0"/>
            </a:br>
            <a:r>
              <a:rPr lang="en-US" sz="3600" dirty="0"/>
              <a:t> Enables Core Research</a:t>
            </a:r>
          </a:p>
        </p:txBody>
      </p:sp>
      <p:sp>
        <p:nvSpPr>
          <p:cNvPr id="3" name="TextBox 2">
            <a:extLst>
              <a:ext uri="{FF2B5EF4-FFF2-40B4-BE49-F238E27FC236}">
                <a16:creationId xmlns:a16="http://schemas.microsoft.com/office/drawing/2014/main" id="{84AE9D46-533B-4B79-BE44-800556F95DCB}"/>
              </a:ext>
            </a:extLst>
          </p:cNvPr>
          <p:cNvSpPr txBox="1"/>
          <p:nvPr/>
        </p:nvSpPr>
        <p:spPr>
          <a:xfrm>
            <a:off x="479253" y="2096449"/>
            <a:ext cx="6910167" cy="4249318"/>
          </a:xfrm>
          <a:prstGeom prst="rect">
            <a:avLst/>
          </a:prstGeom>
        </p:spPr>
        <p:txBody>
          <a:bodyPr vert="horz" lIns="91440" tIns="45720" rIns="91440" bIns="45720" rtlCol="0" anchor="t">
            <a:noAutofit/>
          </a:bodyPr>
          <a:lstStyle/>
          <a:p>
            <a:pPr marL="285750" indent="-228600">
              <a:lnSpc>
                <a:spcPct val="90000"/>
              </a:lnSpc>
              <a:spcAft>
                <a:spcPts val="600"/>
              </a:spcAft>
              <a:buFont typeface="Arial" panose="020B0604020202020204" pitchFamily="34" charset="0"/>
              <a:buChar char="•"/>
            </a:pPr>
            <a:r>
              <a:rPr lang="en-US" sz="2000" dirty="0"/>
              <a:t>Articles, Theses, Dissertations in the collections repository can be associated  with datasets in the data repository for reference, verification or reproducibility.</a:t>
            </a:r>
          </a:p>
          <a:p>
            <a:pPr indent="-228600">
              <a:lnSpc>
                <a:spcPct val="90000"/>
              </a:lnSpc>
              <a:spcAft>
                <a:spcPts val="600"/>
              </a:spcAft>
              <a:buFont typeface="Arial" panose="020B0604020202020204" pitchFamily="34" charset="0"/>
              <a:buChar char="•"/>
            </a:pPr>
            <a:endParaRPr lang="en-US" sz="2000" dirty="0"/>
          </a:p>
          <a:p>
            <a:pPr marL="285750" indent="-228600">
              <a:lnSpc>
                <a:spcPct val="90000"/>
              </a:lnSpc>
              <a:spcAft>
                <a:spcPts val="600"/>
              </a:spcAft>
              <a:buFont typeface="Arial" panose="020B0604020202020204" pitchFamily="34" charset="0"/>
              <a:buChar char="•"/>
            </a:pPr>
            <a:r>
              <a:rPr lang="en-US" sz="2000" dirty="0"/>
              <a:t>Journal article citation lists can be associated with  articles  and datasets in the Collections and Data Repositories</a:t>
            </a:r>
          </a:p>
          <a:p>
            <a:pPr marL="57150">
              <a:lnSpc>
                <a:spcPct val="90000"/>
              </a:lnSpc>
              <a:spcAft>
                <a:spcPts val="600"/>
              </a:spcAft>
            </a:pPr>
            <a:endParaRPr lang="en-US" sz="2000" dirty="0"/>
          </a:p>
          <a:p>
            <a:pPr marL="285750" indent="-228600">
              <a:lnSpc>
                <a:spcPct val="90000"/>
              </a:lnSpc>
              <a:spcAft>
                <a:spcPts val="600"/>
              </a:spcAft>
              <a:buFont typeface="Arial" panose="020B0604020202020204" pitchFamily="34" charset="0"/>
              <a:buChar char="•"/>
            </a:pPr>
            <a:r>
              <a:rPr lang="en-US" sz="2000" dirty="0"/>
              <a:t>Further Desired Connections can also guide developmental paths for both component software and the ecosystem</a:t>
            </a:r>
          </a:p>
        </p:txBody>
      </p:sp>
      <p:sp>
        <p:nvSpPr>
          <p:cNvPr id="16" name="Rectangle 12">
            <a:extLst>
              <a:ext uri="{FF2B5EF4-FFF2-40B4-BE49-F238E27FC236}">
                <a16:creationId xmlns:a16="http://schemas.microsoft.com/office/drawing/2014/main" id="{61445B8C-D724-4F73-AB77-3CCE4E822C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5" y="20963"/>
            <a:ext cx="4657345" cy="6816065"/>
          </a:xfrm>
          <a:prstGeom prst="rect">
            <a:avLst/>
          </a:prstGeom>
          <a:solidFill>
            <a:schemeClr val="bg1">
              <a:lumMod val="95000"/>
              <a:lumOff val="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Content Placeholder 3" descr="A screenshot of a cell phone&#10;&#10;Description automatically generated">
            <a:extLst>
              <a:ext uri="{FF2B5EF4-FFF2-40B4-BE49-F238E27FC236}">
                <a16:creationId xmlns:a16="http://schemas.microsoft.com/office/drawing/2014/main" id="{24E5B8F0-B179-453F-ABE1-B83968CD969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873882" y="838442"/>
            <a:ext cx="3996386" cy="1788382"/>
          </a:xfrm>
          <a:prstGeom prst="rect">
            <a:avLst/>
          </a:prstGeom>
        </p:spPr>
      </p:pic>
      <p:cxnSp>
        <p:nvCxnSpPr>
          <p:cNvPr id="15" name="Straight Connector 14">
            <a:extLst>
              <a:ext uri="{FF2B5EF4-FFF2-40B4-BE49-F238E27FC236}">
                <a16:creationId xmlns:a16="http://schemas.microsoft.com/office/drawing/2014/main" id="{99905336-A7CD-4C75-9E77-C704674F404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073347" y="3429000"/>
            <a:ext cx="1597456" cy="0"/>
          </a:xfrm>
          <a:prstGeom prst="line">
            <a:avLst/>
          </a:prstGeom>
          <a:ln w="50800">
            <a:solidFill>
              <a:schemeClr val="bg1">
                <a:lumMod val="65000"/>
                <a:lumOff val="35000"/>
              </a:schemeClr>
            </a:solidFill>
          </a:ln>
        </p:spPr>
        <p:style>
          <a:lnRef idx="1">
            <a:schemeClr val="accent1"/>
          </a:lnRef>
          <a:fillRef idx="0">
            <a:schemeClr val="accent1"/>
          </a:fillRef>
          <a:effectRef idx="0">
            <a:schemeClr val="accent1"/>
          </a:effectRef>
          <a:fontRef idx="minor">
            <a:schemeClr val="tx1"/>
          </a:fontRef>
        </p:style>
      </p:cxnSp>
      <p:pic>
        <p:nvPicPr>
          <p:cNvPr id="8" name="Picture 7" descr="A picture containing drawing&#10;&#10;Description automatically generated">
            <a:extLst>
              <a:ext uri="{FF2B5EF4-FFF2-40B4-BE49-F238E27FC236}">
                <a16:creationId xmlns:a16="http://schemas.microsoft.com/office/drawing/2014/main" id="{9DE1777F-2833-48A9-BB58-7E9CCCB30DB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73882" y="4046327"/>
            <a:ext cx="3996386" cy="2158048"/>
          </a:xfrm>
          <a:prstGeom prst="rect">
            <a:avLst/>
          </a:prstGeom>
        </p:spPr>
      </p:pic>
    </p:spTree>
    <p:extLst>
      <p:ext uri="{BB962C8B-B14F-4D97-AF65-F5344CB8AC3E}">
        <p14:creationId xmlns:p14="http://schemas.microsoft.com/office/powerpoint/2010/main" val="420372483"/>
      </p:ext>
    </p:extLst>
  </p:cSld>
  <p:clrMapOvr>
    <a:overrideClrMapping bg1="dk1" tx1="lt1" bg2="dk2" tx2="lt2" accent1="accent1" accent2="accent2" accent3="accent3" accent4="accent4" accent5="accent5" accent6="accent6" hlink="hlink" folHlink="folHlink"/>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B4FB34-5C66-4CE5-A24D-DB5E73434A3E}"/>
              </a:ext>
            </a:extLst>
          </p:cNvPr>
          <p:cNvSpPr>
            <a:spLocks noGrp="1"/>
          </p:cNvSpPr>
          <p:nvPr>
            <p:ph type="title"/>
          </p:nvPr>
        </p:nvSpPr>
        <p:spPr>
          <a:xfrm>
            <a:off x="98914" y="129184"/>
            <a:ext cx="11273936" cy="1325563"/>
          </a:xfrm>
        </p:spPr>
        <p:txBody>
          <a:bodyPr/>
          <a:lstStyle/>
          <a:p>
            <a:pPr algn="ctr"/>
            <a:r>
              <a:rPr lang="en-US" dirty="0"/>
              <a:t> Assessment and Results</a:t>
            </a:r>
            <a:br>
              <a:rPr lang="en-US" dirty="0"/>
            </a:br>
            <a:r>
              <a:rPr lang="en-US" sz="2800" dirty="0"/>
              <a:t>Quantitative and Qualitative Measures</a:t>
            </a:r>
          </a:p>
        </p:txBody>
      </p:sp>
      <p:sp>
        <p:nvSpPr>
          <p:cNvPr id="5" name="Rectangle 4">
            <a:extLst>
              <a:ext uri="{FF2B5EF4-FFF2-40B4-BE49-F238E27FC236}">
                <a16:creationId xmlns:a16="http://schemas.microsoft.com/office/drawing/2014/main" id="{C8DB2479-D075-400B-8DB3-2D68B1263C3F}"/>
              </a:ext>
            </a:extLst>
          </p:cNvPr>
          <p:cNvSpPr/>
          <p:nvPr/>
        </p:nvSpPr>
        <p:spPr>
          <a:xfrm>
            <a:off x="0" y="653087"/>
            <a:ext cx="2963009" cy="6370975"/>
          </a:xfrm>
          <a:prstGeom prst="rect">
            <a:avLst/>
          </a:prstGeom>
        </p:spPr>
        <p:txBody>
          <a:bodyPr wrap="square">
            <a:spAutoFit/>
          </a:bodyPr>
          <a:lstStyle/>
          <a:p>
            <a:endParaRPr lang="en-US" dirty="0"/>
          </a:p>
          <a:p>
            <a:endParaRPr lang="en-US" dirty="0"/>
          </a:p>
          <a:p>
            <a:endParaRPr lang="en-US" dirty="0"/>
          </a:p>
          <a:p>
            <a:endParaRPr lang="en-US" dirty="0"/>
          </a:p>
          <a:p>
            <a:r>
              <a:rPr lang="en-US" dirty="0"/>
              <a:t>Annual Usage Growth</a:t>
            </a:r>
            <a:br>
              <a:rPr lang="en-US" dirty="0"/>
            </a:br>
            <a:r>
              <a:rPr lang="en-US" dirty="0"/>
              <a:t>(Downloads, Number of Items, ORCID ID’s </a:t>
            </a:r>
            <a:br>
              <a:rPr lang="en-US" dirty="0"/>
            </a:br>
            <a:r>
              <a:rPr lang="en-US" dirty="0"/>
              <a:t>and Hosted Journals)</a:t>
            </a:r>
          </a:p>
          <a:p>
            <a:br>
              <a:rPr lang="en-US" sz="2400" dirty="0"/>
            </a:br>
            <a:br>
              <a:rPr lang="en-US" sz="2400" dirty="0"/>
            </a:br>
            <a:br>
              <a:rPr lang="en-US" sz="2400" dirty="0"/>
            </a:br>
            <a:br>
              <a:rPr lang="en-US" sz="2400" dirty="0"/>
            </a:br>
            <a:endParaRPr lang="en-US" sz="2400" dirty="0"/>
          </a:p>
          <a:p>
            <a:br>
              <a:rPr lang="en-US" sz="2400" dirty="0"/>
            </a:br>
            <a:br>
              <a:rPr lang="en-US" sz="2400" dirty="0"/>
            </a:br>
            <a:r>
              <a:rPr lang="en-US" dirty="0" err="1"/>
              <a:t>LibQual</a:t>
            </a:r>
            <a:r>
              <a:rPr lang="en-US" dirty="0"/>
              <a:t> Biannual Survey 2013-2019, Faculty and Student System Perceptions, Comments</a:t>
            </a:r>
            <a:br>
              <a:rPr lang="en-US" sz="2400" dirty="0"/>
            </a:br>
            <a:r>
              <a:rPr lang="en-US" sz="2400" dirty="0"/>
              <a:t> </a:t>
            </a:r>
          </a:p>
        </p:txBody>
      </p:sp>
      <p:pic>
        <p:nvPicPr>
          <p:cNvPr id="10" name="Picture 9" descr="A screenshot of a cell phone&#10;&#10;Description automatically generated">
            <a:extLst>
              <a:ext uri="{FF2B5EF4-FFF2-40B4-BE49-F238E27FC236}">
                <a16:creationId xmlns:a16="http://schemas.microsoft.com/office/drawing/2014/main" id="{A5E026AA-8E19-468F-A3FB-EE3B94CC032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15457" y="5357804"/>
            <a:ext cx="6252342" cy="1225729"/>
          </a:xfrm>
          <a:prstGeom prst="rect">
            <a:avLst/>
          </a:prstGeom>
        </p:spPr>
      </p:pic>
      <p:sp>
        <p:nvSpPr>
          <p:cNvPr id="3" name="TextBox 2">
            <a:extLst>
              <a:ext uri="{FF2B5EF4-FFF2-40B4-BE49-F238E27FC236}">
                <a16:creationId xmlns:a16="http://schemas.microsoft.com/office/drawing/2014/main" id="{5CD0F206-7F0A-4618-8C57-405E6358E06B}"/>
              </a:ext>
            </a:extLst>
          </p:cNvPr>
          <p:cNvSpPr txBox="1"/>
          <p:nvPr/>
        </p:nvSpPr>
        <p:spPr>
          <a:xfrm>
            <a:off x="9640400" y="1655813"/>
            <a:ext cx="1543782" cy="1200329"/>
          </a:xfrm>
          <a:prstGeom prst="rect">
            <a:avLst/>
          </a:prstGeom>
          <a:noFill/>
        </p:spPr>
        <p:txBody>
          <a:bodyPr wrap="square" rtlCol="0">
            <a:spAutoFit/>
          </a:bodyPr>
          <a:lstStyle/>
          <a:p>
            <a:r>
              <a:rPr lang="en-US" dirty="0"/>
              <a:t>Ecosystem Implemented in Stages, 2014-2019</a:t>
            </a:r>
          </a:p>
        </p:txBody>
      </p:sp>
      <p:graphicFrame>
        <p:nvGraphicFramePr>
          <p:cNvPr id="4" name="Table 3">
            <a:extLst>
              <a:ext uri="{FF2B5EF4-FFF2-40B4-BE49-F238E27FC236}">
                <a16:creationId xmlns:a16="http://schemas.microsoft.com/office/drawing/2014/main" id="{B24449C7-3E9F-4D3A-9046-097C5CD26C1D}"/>
              </a:ext>
            </a:extLst>
          </p:cNvPr>
          <p:cNvGraphicFramePr>
            <a:graphicFrameLocks noGrp="1"/>
          </p:cNvGraphicFramePr>
          <p:nvPr>
            <p:extLst>
              <p:ext uri="{D42A27DB-BD31-4B8C-83A1-F6EECF244321}">
                <p14:modId xmlns:p14="http://schemas.microsoft.com/office/powerpoint/2010/main" val="315085658"/>
              </p:ext>
            </p:extLst>
          </p:nvPr>
        </p:nvGraphicFramePr>
        <p:xfrm>
          <a:off x="2733589" y="1391194"/>
          <a:ext cx="6004586" cy="3859444"/>
        </p:xfrm>
        <a:graphic>
          <a:graphicData uri="http://schemas.openxmlformats.org/drawingml/2006/table">
            <a:tbl>
              <a:tblPr firstRow="1" firstCol="1" bandRow="1">
                <a:tableStyleId>{5C22544A-7EE6-4342-B048-85BDC9FD1C3A}</a:tableStyleId>
              </a:tblPr>
              <a:tblGrid>
                <a:gridCol w="759128">
                  <a:extLst>
                    <a:ext uri="{9D8B030D-6E8A-4147-A177-3AD203B41FA5}">
                      <a16:colId xmlns:a16="http://schemas.microsoft.com/office/drawing/2014/main" val="313371595"/>
                    </a:ext>
                  </a:extLst>
                </a:gridCol>
                <a:gridCol w="145747">
                  <a:extLst>
                    <a:ext uri="{9D8B030D-6E8A-4147-A177-3AD203B41FA5}">
                      <a16:colId xmlns:a16="http://schemas.microsoft.com/office/drawing/2014/main" val="2142265026"/>
                    </a:ext>
                  </a:extLst>
                </a:gridCol>
                <a:gridCol w="870215">
                  <a:extLst>
                    <a:ext uri="{9D8B030D-6E8A-4147-A177-3AD203B41FA5}">
                      <a16:colId xmlns:a16="http://schemas.microsoft.com/office/drawing/2014/main" val="993388331"/>
                    </a:ext>
                  </a:extLst>
                </a:gridCol>
                <a:gridCol w="1015962">
                  <a:extLst>
                    <a:ext uri="{9D8B030D-6E8A-4147-A177-3AD203B41FA5}">
                      <a16:colId xmlns:a16="http://schemas.microsoft.com/office/drawing/2014/main" val="1940285762"/>
                    </a:ext>
                  </a:extLst>
                </a:gridCol>
                <a:gridCol w="1015962">
                  <a:extLst>
                    <a:ext uri="{9D8B030D-6E8A-4147-A177-3AD203B41FA5}">
                      <a16:colId xmlns:a16="http://schemas.microsoft.com/office/drawing/2014/main" val="1841569223"/>
                    </a:ext>
                  </a:extLst>
                </a:gridCol>
                <a:gridCol w="1015962">
                  <a:extLst>
                    <a:ext uri="{9D8B030D-6E8A-4147-A177-3AD203B41FA5}">
                      <a16:colId xmlns:a16="http://schemas.microsoft.com/office/drawing/2014/main" val="3464027460"/>
                    </a:ext>
                  </a:extLst>
                </a:gridCol>
                <a:gridCol w="1181610">
                  <a:extLst>
                    <a:ext uri="{9D8B030D-6E8A-4147-A177-3AD203B41FA5}">
                      <a16:colId xmlns:a16="http://schemas.microsoft.com/office/drawing/2014/main" val="483384978"/>
                    </a:ext>
                  </a:extLst>
                </a:gridCol>
              </a:tblGrid>
              <a:tr h="253617">
                <a:tc>
                  <a:txBody>
                    <a:bodyPr/>
                    <a:lstStyle/>
                    <a:p>
                      <a:pPr marL="0" marR="0" algn="ctr">
                        <a:spcBef>
                          <a:spcPts val="0"/>
                        </a:spcBef>
                        <a:spcAft>
                          <a:spcPts val="0"/>
                        </a:spcAft>
                      </a:pPr>
                      <a:r>
                        <a:rPr lang="en-US" sz="1200" dirty="0">
                          <a:effectLst/>
                        </a:rPr>
                        <a:t>System</a:t>
                      </a:r>
                      <a:endParaRPr lang="en-US" sz="12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tc gridSpan="2">
                  <a:txBody>
                    <a:bodyPr/>
                    <a:lstStyle/>
                    <a:p>
                      <a:pPr marL="0" marR="0" algn="ctr">
                        <a:spcBef>
                          <a:spcPts val="0"/>
                        </a:spcBef>
                        <a:spcAft>
                          <a:spcPts val="0"/>
                        </a:spcAft>
                      </a:pPr>
                      <a:r>
                        <a:rPr lang="en-US" sz="1200">
                          <a:effectLst/>
                        </a:rPr>
                        <a:t>2015</a:t>
                      </a:r>
                      <a:endParaRPr lang="en-US" sz="90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tc hMerge="1">
                  <a:txBody>
                    <a:bodyPr/>
                    <a:lstStyle/>
                    <a:p>
                      <a:pPr marL="0" marR="0" algn="ctr">
                        <a:spcBef>
                          <a:spcPts val="0"/>
                        </a:spcBef>
                        <a:spcAft>
                          <a:spcPts val="0"/>
                        </a:spcAft>
                      </a:pPr>
                      <a:endParaRPr lang="en-US" sz="90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200">
                          <a:effectLst/>
                        </a:rPr>
                        <a:t>2016</a:t>
                      </a:r>
                      <a:endParaRPr lang="en-US" sz="90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200">
                          <a:effectLst/>
                        </a:rPr>
                        <a:t>2017</a:t>
                      </a:r>
                      <a:endParaRPr lang="en-US" sz="90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200">
                          <a:effectLst/>
                        </a:rPr>
                        <a:t>2018</a:t>
                      </a:r>
                      <a:endParaRPr lang="en-US" sz="90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200">
                          <a:effectLst/>
                        </a:rPr>
                        <a:t>2019</a:t>
                      </a:r>
                      <a:endParaRPr lang="en-US" sz="90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2739231820"/>
                  </a:ext>
                </a:extLst>
              </a:tr>
              <a:tr h="411247">
                <a:tc gridSpan="7">
                  <a:txBody>
                    <a:bodyPr/>
                    <a:lstStyle/>
                    <a:p>
                      <a:pPr marL="0" marR="0" algn="ctr">
                        <a:spcBef>
                          <a:spcPts val="300"/>
                        </a:spcBef>
                        <a:spcAft>
                          <a:spcPts val="300"/>
                        </a:spcAft>
                      </a:pPr>
                      <a:r>
                        <a:rPr lang="en-US" sz="1200" dirty="0">
                          <a:effectLst/>
                        </a:rPr>
                        <a:t>Downloads</a:t>
                      </a:r>
                      <a:endParaRPr lang="en-US" sz="12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91263047"/>
                  </a:ext>
                </a:extLst>
              </a:tr>
              <a:tr h="323185">
                <a:tc gridSpan="2">
                  <a:txBody>
                    <a:bodyPr/>
                    <a:lstStyle/>
                    <a:p>
                      <a:pPr marL="0" marR="0" algn="l">
                        <a:spcBef>
                          <a:spcPts val="0"/>
                        </a:spcBef>
                        <a:spcAft>
                          <a:spcPts val="0"/>
                        </a:spcAft>
                      </a:pPr>
                      <a:r>
                        <a:rPr lang="en-US" sz="1200" dirty="0" err="1">
                          <a:effectLst/>
                        </a:rPr>
                        <a:t>DSpace</a:t>
                      </a:r>
                      <a:endParaRPr lang="en-US" sz="12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tc hMerge="1">
                  <a:txBody>
                    <a:bodyPr/>
                    <a:lstStyle/>
                    <a:p>
                      <a:pPr marL="0" marR="0" algn="l">
                        <a:spcBef>
                          <a:spcPts val="0"/>
                        </a:spcBef>
                        <a:spcAft>
                          <a:spcPts val="0"/>
                        </a:spcAft>
                      </a:pPr>
                      <a:r>
                        <a:rPr lang="en-US" sz="1200">
                          <a:effectLst/>
                        </a:rPr>
                        <a:t>318,742</a:t>
                      </a:r>
                      <a:endParaRPr lang="en-US" sz="120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tc>
                  <a:txBody>
                    <a:bodyPr/>
                    <a:lstStyle/>
                    <a:p>
                      <a:pPr marL="0" marR="0" algn="l">
                        <a:spcBef>
                          <a:spcPts val="0"/>
                        </a:spcBef>
                        <a:spcAft>
                          <a:spcPts val="0"/>
                        </a:spcAft>
                      </a:pPr>
                      <a:r>
                        <a:rPr lang="en-US" sz="1200">
                          <a:effectLst/>
                        </a:rPr>
                        <a:t>318,742</a:t>
                      </a:r>
                      <a:endParaRPr lang="en-US" sz="120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tc>
                  <a:txBody>
                    <a:bodyPr/>
                    <a:lstStyle/>
                    <a:p>
                      <a:pPr marL="0" marR="0" algn="l">
                        <a:spcBef>
                          <a:spcPts val="0"/>
                        </a:spcBef>
                        <a:spcAft>
                          <a:spcPts val="0"/>
                        </a:spcAft>
                      </a:pPr>
                      <a:r>
                        <a:rPr lang="en-US" sz="1200">
                          <a:effectLst/>
                        </a:rPr>
                        <a:t>385,163</a:t>
                      </a:r>
                      <a:endParaRPr lang="en-US" sz="120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tc>
                  <a:txBody>
                    <a:bodyPr/>
                    <a:lstStyle/>
                    <a:p>
                      <a:pPr marL="0" marR="0" algn="l">
                        <a:spcBef>
                          <a:spcPts val="0"/>
                        </a:spcBef>
                        <a:spcAft>
                          <a:spcPts val="0"/>
                        </a:spcAft>
                      </a:pPr>
                      <a:r>
                        <a:rPr lang="en-US" sz="1200">
                          <a:effectLst/>
                        </a:rPr>
                        <a:t>341,224</a:t>
                      </a:r>
                      <a:endParaRPr lang="en-US" sz="120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tc>
                  <a:txBody>
                    <a:bodyPr/>
                    <a:lstStyle/>
                    <a:p>
                      <a:pPr marL="0" marR="0" algn="l">
                        <a:spcBef>
                          <a:spcPts val="0"/>
                        </a:spcBef>
                        <a:spcAft>
                          <a:spcPts val="0"/>
                        </a:spcAft>
                      </a:pPr>
                      <a:r>
                        <a:rPr lang="en-US" sz="1200">
                          <a:effectLst/>
                        </a:rPr>
                        <a:t>972,359</a:t>
                      </a:r>
                      <a:endParaRPr lang="en-US" sz="120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tc>
                  <a:txBody>
                    <a:bodyPr/>
                    <a:lstStyle/>
                    <a:p>
                      <a:pPr marL="0" marR="0" algn="l">
                        <a:spcBef>
                          <a:spcPts val="0"/>
                        </a:spcBef>
                        <a:spcAft>
                          <a:spcPts val="0"/>
                        </a:spcAft>
                      </a:pPr>
                      <a:r>
                        <a:rPr lang="en-US" sz="1200">
                          <a:effectLst/>
                        </a:rPr>
                        <a:t>1,010,349</a:t>
                      </a:r>
                      <a:endParaRPr lang="en-US" sz="120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1992555133"/>
                  </a:ext>
                </a:extLst>
              </a:tr>
              <a:tr h="323185">
                <a:tc gridSpan="2">
                  <a:txBody>
                    <a:bodyPr/>
                    <a:lstStyle/>
                    <a:p>
                      <a:pPr marL="0" marR="0" algn="l">
                        <a:spcBef>
                          <a:spcPts val="0"/>
                        </a:spcBef>
                        <a:spcAft>
                          <a:spcPts val="0"/>
                        </a:spcAft>
                      </a:pPr>
                      <a:r>
                        <a:rPr lang="en-US" sz="1200" dirty="0">
                          <a:effectLst/>
                        </a:rPr>
                        <a:t>ETDs</a:t>
                      </a:r>
                      <a:endParaRPr lang="en-US" sz="12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tc hMerge="1">
                  <a:txBody>
                    <a:bodyPr/>
                    <a:lstStyle/>
                    <a:p>
                      <a:pPr marL="0" marR="0" algn="l">
                        <a:spcBef>
                          <a:spcPts val="0"/>
                        </a:spcBef>
                        <a:spcAft>
                          <a:spcPts val="0"/>
                        </a:spcAft>
                      </a:pPr>
                      <a:r>
                        <a:rPr lang="en-US" sz="1200">
                          <a:effectLst/>
                        </a:rPr>
                        <a:t>158,240</a:t>
                      </a:r>
                      <a:endParaRPr lang="en-US" sz="120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tc>
                  <a:txBody>
                    <a:bodyPr/>
                    <a:lstStyle/>
                    <a:p>
                      <a:pPr marL="0" marR="0" algn="l">
                        <a:spcBef>
                          <a:spcPts val="0"/>
                        </a:spcBef>
                        <a:spcAft>
                          <a:spcPts val="0"/>
                        </a:spcAft>
                      </a:pPr>
                      <a:r>
                        <a:rPr lang="en-US" sz="1200">
                          <a:effectLst/>
                        </a:rPr>
                        <a:t>158,240</a:t>
                      </a:r>
                      <a:endParaRPr lang="en-US" sz="120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tc>
                  <a:txBody>
                    <a:bodyPr/>
                    <a:lstStyle/>
                    <a:p>
                      <a:pPr marL="0" marR="0" algn="l">
                        <a:spcBef>
                          <a:spcPts val="0"/>
                        </a:spcBef>
                        <a:spcAft>
                          <a:spcPts val="0"/>
                        </a:spcAft>
                      </a:pPr>
                      <a:r>
                        <a:rPr lang="en-US" sz="1200">
                          <a:effectLst/>
                        </a:rPr>
                        <a:t>200,373</a:t>
                      </a:r>
                      <a:endParaRPr lang="en-US" sz="120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tc>
                  <a:txBody>
                    <a:bodyPr/>
                    <a:lstStyle/>
                    <a:p>
                      <a:pPr marL="0" marR="0" algn="l">
                        <a:spcBef>
                          <a:spcPts val="0"/>
                        </a:spcBef>
                        <a:spcAft>
                          <a:spcPts val="0"/>
                        </a:spcAft>
                      </a:pPr>
                      <a:r>
                        <a:rPr lang="en-US" sz="1200">
                          <a:effectLst/>
                        </a:rPr>
                        <a:t>328,420</a:t>
                      </a:r>
                      <a:endParaRPr lang="en-US" sz="120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tc>
                  <a:txBody>
                    <a:bodyPr/>
                    <a:lstStyle/>
                    <a:p>
                      <a:pPr marL="0" marR="0" algn="l">
                        <a:spcBef>
                          <a:spcPts val="0"/>
                        </a:spcBef>
                        <a:spcAft>
                          <a:spcPts val="0"/>
                        </a:spcAft>
                      </a:pPr>
                      <a:r>
                        <a:rPr lang="en-US" sz="1200">
                          <a:effectLst/>
                        </a:rPr>
                        <a:t>470,437</a:t>
                      </a:r>
                      <a:endParaRPr lang="en-US" sz="120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tc>
                  <a:txBody>
                    <a:bodyPr/>
                    <a:lstStyle/>
                    <a:p>
                      <a:pPr marL="0" marR="0" algn="l">
                        <a:spcBef>
                          <a:spcPts val="0"/>
                        </a:spcBef>
                        <a:spcAft>
                          <a:spcPts val="0"/>
                        </a:spcAft>
                      </a:pPr>
                      <a:r>
                        <a:rPr lang="en-US" sz="1200">
                          <a:effectLst/>
                        </a:rPr>
                        <a:t>505,658</a:t>
                      </a:r>
                      <a:endParaRPr lang="en-US" sz="120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2512176383"/>
                  </a:ext>
                </a:extLst>
              </a:tr>
              <a:tr h="323185">
                <a:tc gridSpan="2">
                  <a:txBody>
                    <a:bodyPr/>
                    <a:lstStyle/>
                    <a:p>
                      <a:pPr marL="0" marR="0" algn="l">
                        <a:spcBef>
                          <a:spcPts val="0"/>
                        </a:spcBef>
                        <a:spcAft>
                          <a:spcPts val="0"/>
                        </a:spcAft>
                      </a:pPr>
                      <a:r>
                        <a:rPr lang="en-US" sz="1200" dirty="0" err="1">
                          <a:effectLst/>
                        </a:rPr>
                        <a:t>Dataverse</a:t>
                      </a:r>
                      <a:endParaRPr lang="en-US" sz="12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tc hMerge="1">
                  <a:txBody>
                    <a:bodyPr/>
                    <a:lstStyle/>
                    <a:p>
                      <a:pPr marL="0" marR="0" algn="l">
                        <a:spcBef>
                          <a:spcPts val="0"/>
                        </a:spcBef>
                        <a:spcAft>
                          <a:spcPts val="0"/>
                        </a:spcAft>
                      </a:pPr>
                      <a:r>
                        <a:rPr lang="en-US" sz="1200">
                          <a:effectLst/>
                        </a:rPr>
                        <a:t>n/a</a:t>
                      </a:r>
                      <a:endParaRPr lang="en-US" sz="120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tc>
                  <a:txBody>
                    <a:bodyPr/>
                    <a:lstStyle/>
                    <a:p>
                      <a:pPr marL="0" marR="0" algn="l">
                        <a:spcBef>
                          <a:spcPts val="0"/>
                        </a:spcBef>
                        <a:spcAft>
                          <a:spcPts val="0"/>
                        </a:spcAft>
                      </a:pPr>
                      <a:r>
                        <a:rPr lang="en-US" sz="1200" dirty="0">
                          <a:effectLst/>
                        </a:rPr>
                        <a:t>n/a</a:t>
                      </a:r>
                      <a:endParaRPr lang="en-US" sz="12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tc>
                  <a:txBody>
                    <a:bodyPr/>
                    <a:lstStyle/>
                    <a:p>
                      <a:pPr marL="0" marR="0" algn="l">
                        <a:spcBef>
                          <a:spcPts val="0"/>
                        </a:spcBef>
                        <a:spcAft>
                          <a:spcPts val="0"/>
                        </a:spcAft>
                      </a:pPr>
                      <a:r>
                        <a:rPr lang="en-US" sz="1200">
                          <a:effectLst/>
                        </a:rPr>
                        <a:t>n/a</a:t>
                      </a:r>
                      <a:endParaRPr lang="en-US" sz="120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tc>
                  <a:txBody>
                    <a:bodyPr/>
                    <a:lstStyle/>
                    <a:p>
                      <a:pPr marL="0" marR="0" algn="l">
                        <a:spcBef>
                          <a:spcPts val="0"/>
                        </a:spcBef>
                        <a:spcAft>
                          <a:spcPts val="0"/>
                        </a:spcAft>
                      </a:pPr>
                      <a:r>
                        <a:rPr lang="en-US" sz="1200">
                          <a:effectLst/>
                        </a:rPr>
                        <a:t>455</a:t>
                      </a:r>
                      <a:endParaRPr lang="en-US" sz="120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tc>
                  <a:txBody>
                    <a:bodyPr/>
                    <a:lstStyle/>
                    <a:p>
                      <a:pPr marL="0" marR="0" algn="l">
                        <a:spcBef>
                          <a:spcPts val="0"/>
                        </a:spcBef>
                        <a:spcAft>
                          <a:spcPts val="0"/>
                        </a:spcAft>
                      </a:pPr>
                      <a:r>
                        <a:rPr lang="en-US" sz="1200">
                          <a:effectLst/>
                        </a:rPr>
                        <a:t>3,451</a:t>
                      </a:r>
                      <a:endParaRPr lang="en-US" sz="120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tc>
                  <a:txBody>
                    <a:bodyPr/>
                    <a:lstStyle/>
                    <a:p>
                      <a:pPr marL="0" marR="0" algn="l">
                        <a:spcBef>
                          <a:spcPts val="0"/>
                        </a:spcBef>
                        <a:spcAft>
                          <a:spcPts val="0"/>
                        </a:spcAft>
                      </a:pPr>
                      <a:r>
                        <a:rPr lang="en-US" sz="1200">
                          <a:effectLst/>
                        </a:rPr>
                        <a:t>2,043</a:t>
                      </a:r>
                      <a:endParaRPr lang="en-US" sz="120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1360378617"/>
                  </a:ext>
                </a:extLst>
              </a:tr>
              <a:tr h="325827">
                <a:tc gridSpan="7">
                  <a:txBody>
                    <a:bodyPr/>
                    <a:lstStyle/>
                    <a:p>
                      <a:pPr marL="0" marR="0" algn="ctr">
                        <a:spcBef>
                          <a:spcPts val="0"/>
                        </a:spcBef>
                        <a:spcAft>
                          <a:spcPts val="0"/>
                        </a:spcAft>
                      </a:pPr>
                      <a:r>
                        <a:rPr lang="en-US" sz="1200" dirty="0">
                          <a:effectLst/>
                        </a:rPr>
                        <a:t>Items</a:t>
                      </a:r>
                      <a:endParaRPr lang="en-US" sz="12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885574370"/>
                  </a:ext>
                </a:extLst>
              </a:tr>
              <a:tr h="190213">
                <a:tc gridSpan="2">
                  <a:txBody>
                    <a:bodyPr/>
                    <a:lstStyle/>
                    <a:p>
                      <a:pPr marL="0" marR="0" algn="l">
                        <a:spcBef>
                          <a:spcPts val="0"/>
                        </a:spcBef>
                        <a:spcAft>
                          <a:spcPts val="0"/>
                        </a:spcAft>
                      </a:pPr>
                      <a:r>
                        <a:rPr lang="en-US" sz="1200" dirty="0" err="1">
                          <a:effectLst/>
                        </a:rPr>
                        <a:t>DSpace</a:t>
                      </a:r>
                      <a:endParaRPr lang="en-US" sz="12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tc hMerge="1">
                  <a:txBody>
                    <a:bodyPr/>
                    <a:lstStyle/>
                    <a:p>
                      <a:pPr marL="0" marR="0" algn="l">
                        <a:spcBef>
                          <a:spcPts val="0"/>
                        </a:spcBef>
                        <a:spcAft>
                          <a:spcPts val="0"/>
                        </a:spcAft>
                      </a:pPr>
                      <a:r>
                        <a:rPr lang="en-US" sz="1200">
                          <a:effectLst/>
                        </a:rPr>
                        <a:t>1,437</a:t>
                      </a:r>
                      <a:endParaRPr lang="en-US" sz="120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tc>
                  <a:txBody>
                    <a:bodyPr/>
                    <a:lstStyle/>
                    <a:p>
                      <a:pPr marL="0" marR="0" algn="l">
                        <a:spcBef>
                          <a:spcPts val="0"/>
                        </a:spcBef>
                        <a:spcAft>
                          <a:spcPts val="0"/>
                        </a:spcAft>
                      </a:pPr>
                      <a:r>
                        <a:rPr lang="en-US" sz="1200">
                          <a:effectLst/>
                        </a:rPr>
                        <a:t>1,437</a:t>
                      </a:r>
                      <a:endParaRPr lang="en-US" sz="120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tc>
                  <a:txBody>
                    <a:bodyPr/>
                    <a:lstStyle/>
                    <a:p>
                      <a:pPr marL="0" marR="0" algn="l">
                        <a:spcBef>
                          <a:spcPts val="0"/>
                        </a:spcBef>
                        <a:spcAft>
                          <a:spcPts val="0"/>
                        </a:spcAft>
                      </a:pPr>
                      <a:r>
                        <a:rPr lang="en-US" sz="1200">
                          <a:effectLst/>
                        </a:rPr>
                        <a:t>1,546</a:t>
                      </a:r>
                      <a:endParaRPr lang="en-US" sz="120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tc>
                  <a:txBody>
                    <a:bodyPr/>
                    <a:lstStyle/>
                    <a:p>
                      <a:pPr marL="0" marR="0" algn="l">
                        <a:spcBef>
                          <a:spcPts val="0"/>
                        </a:spcBef>
                        <a:spcAft>
                          <a:spcPts val="0"/>
                        </a:spcAft>
                      </a:pPr>
                      <a:r>
                        <a:rPr lang="en-US" sz="1200">
                          <a:effectLst/>
                        </a:rPr>
                        <a:t>1,660</a:t>
                      </a:r>
                      <a:endParaRPr lang="en-US" sz="120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tc>
                  <a:txBody>
                    <a:bodyPr/>
                    <a:lstStyle/>
                    <a:p>
                      <a:pPr marL="0" marR="0" algn="l">
                        <a:spcBef>
                          <a:spcPts val="0"/>
                        </a:spcBef>
                        <a:spcAft>
                          <a:spcPts val="0"/>
                        </a:spcAft>
                      </a:pPr>
                      <a:r>
                        <a:rPr lang="en-US" sz="1200">
                          <a:effectLst/>
                        </a:rPr>
                        <a:t>2,135</a:t>
                      </a:r>
                      <a:endParaRPr lang="en-US" sz="120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tc>
                  <a:txBody>
                    <a:bodyPr/>
                    <a:lstStyle/>
                    <a:p>
                      <a:pPr marL="0" marR="0" algn="l">
                        <a:spcBef>
                          <a:spcPts val="0"/>
                        </a:spcBef>
                        <a:spcAft>
                          <a:spcPts val="0"/>
                        </a:spcAft>
                      </a:pPr>
                      <a:r>
                        <a:rPr lang="en-US" sz="1200">
                          <a:effectLst/>
                        </a:rPr>
                        <a:t>2,720</a:t>
                      </a:r>
                      <a:endParaRPr lang="en-US" sz="120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2172923541"/>
                  </a:ext>
                </a:extLst>
              </a:tr>
              <a:tr h="190213">
                <a:tc gridSpan="2">
                  <a:txBody>
                    <a:bodyPr/>
                    <a:lstStyle/>
                    <a:p>
                      <a:pPr marL="0" marR="0" algn="l">
                        <a:spcBef>
                          <a:spcPts val="0"/>
                        </a:spcBef>
                        <a:spcAft>
                          <a:spcPts val="0"/>
                        </a:spcAft>
                      </a:pPr>
                      <a:r>
                        <a:rPr lang="en-US" sz="1200" dirty="0">
                          <a:effectLst/>
                        </a:rPr>
                        <a:t>ETDs</a:t>
                      </a:r>
                      <a:endParaRPr lang="en-US" sz="12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tc hMerge="1">
                  <a:txBody>
                    <a:bodyPr/>
                    <a:lstStyle/>
                    <a:p>
                      <a:pPr marL="0" marR="0" algn="l">
                        <a:spcBef>
                          <a:spcPts val="0"/>
                        </a:spcBef>
                        <a:spcAft>
                          <a:spcPts val="0"/>
                        </a:spcAft>
                      </a:pPr>
                      <a:r>
                        <a:rPr lang="en-US" sz="1200">
                          <a:effectLst/>
                        </a:rPr>
                        <a:t>1,174</a:t>
                      </a:r>
                      <a:endParaRPr lang="en-US" sz="120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tc>
                  <a:txBody>
                    <a:bodyPr/>
                    <a:lstStyle/>
                    <a:p>
                      <a:pPr marL="0" marR="0" algn="l">
                        <a:spcBef>
                          <a:spcPts val="0"/>
                        </a:spcBef>
                        <a:spcAft>
                          <a:spcPts val="0"/>
                        </a:spcAft>
                      </a:pPr>
                      <a:r>
                        <a:rPr lang="en-US" sz="1200">
                          <a:effectLst/>
                        </a:rPr>
                        <a:t>1,174</a:t>
                      </a:r>
                      <a:endParaRPr lang="en-US" sz="120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tc>
                  <a:txBody>
                    <a:bodyPr/>
                    <a:lstStyle/>
                    <a:p>
                      <a:pPr marL="0" marR="0" algn="l">
                        <a:spcBef>
                          <a:spcPts val="0"/>
                        </a:spcBef>
                        <a:spcAft>
                          <a:spcPts val="0"/>
                        </a:spcAft>
                      </a:pPr>
                      <a:r>
                        <a:rPr lang="en-US" sz="1200">
                          <a:effectLst/>
                        </a:rPr>
                        <a:t>1,326</a:t>
                      </a:r>
                      <a:endParaRPr lang="en-US" sz="120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tc>
                  <a:txBody>
                    <a:bodyPr/>
                    <a:lstStyle/>
                    <a:p>
                      <a:pPr marL="0" marR="0" algn="l">
                        <a:spcBef>
                          <a:spcPts val="0"/>
                        </a:spcBef>
                        <a:spcAft>
                          <a:spcPts val="0"/>
                        </a:spcAft>
                      </a:pPr>
                      <a:r>
                        <a:rPr lang="en-US" sz="1200">
                          <a:effectLst/>
                        </a:rPr>
                        <a:t>1,581</a:t>
                      </a:r>
                      <a:endParaRPr lang="en-US" sz="120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tc>
                  <a:txBody>
                    <a:bodyPr/>
                    <a:lstStyle/>
                    <a:p>
                      <a:pPr marL="0" marR="0" algn="l">
                        <a:spcBef>
                          <a:spcPts val="0"/>
                        </a:spcBef>
                        <a:spcAft>
                          <a:spcPts val="0"/>
                        </a:spcAft>
                      </a:pPr>
                      <a:r>
                        <a:rPr lang="en-US" sz="1200">
                          <a:effectLst/>
                        </a:rPr>
                        <a:t>1,789</a:t>
                      </a:r>
                      <a:endParaRPr lang="en-US" sz="120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tc>
                  <a:txBody>
                    <a:bodyPr/>
                    <a:lstStyle/>
                    <a:p>
                      <a:pPr marL="0" marR="0" algn="l">
                        <a:spcBef>
                          <a:spcPts val="0"/>
                        </a:spcBef>
                        <a:spcAft>
                          <a:spcPts val="0"/>
                        </a:spcAft>
                      </a:pPr>
                      <a:r>
                        <a:rPr lang="en-US" sz="1200">
                          <a:effectLst/>
                        </a:rPr>
                        <a:t>2,218</a:t>
                      </a:r>
                      <a:endParaRPr lang="en-US" sz="120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1299652769"/>
                  </a:ext>
                </a:extLst>
              </a:tr>
              <a:tr h="323185">
                <a:tc gridSpan="2">
                  <a:txBody>
                    <a:bodyPr/>
                    <a:lstStyle/>
                    <a:p>
                      <a:pPr marL="0" marR="0" algn="l">
                        <a:spcBef>
                          <a:spcPts val="0"/>
                        </a:spcBef>
                        <a:spcAft>
                          <a:spcPts val="0"/>
                        </a:spcAft>
                      </a:pPr>
                      <a:r>
                        <a:rPr lang="en-US" sz="1200" dirty="0" err="1">
                          <a:effectLst/>
                        </a:rPr>
                        <a:t>Dataverse</a:t>
                      </a:r>
                      <a:endParaRPr lang="en-US" sz="12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tc hMerge="1">
                  <a:txBody>
                    <a:bodyPr/>
                    <a:lstStyle/>
                    <a:p>
                      <a:pPr marL="0" marR="0" algn="l">
                        <a:spcBef>
                          <a:spcPts val="0"/>
                        </a:spcBef>
                        <a:spcAft>
                          <a:spcPts val="0"/>
                        </a:spcAft>
                      </a:pPr>
                      <a:r>
                        <a:rPr lang="en-US" sz="1200">
                          <a:effectLst/>
                        </a:rPr>
                        <a:t>n/a</a:t>
                      </a:r>
                      <a:endParaRPr lang="en-US" sz="120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tc>
                  <a:txBody>
                    <a:bodyPr/>
                    <a:lstStyle/>
                    <a:p>
                      <a:pPr marL="0" marR="0" algn="l">
                        <a:spcBef>
                          <a:spcPts val="0"/>
                        </a:spcBef>
                        <a:spcAft>
                          <a:spcPts val="0"/>
                        </a:spcAft>
                      </a:pPr>
                      <a:r>
                        <a:rPr lang="en-US" sz="1200" dirty="0">
                          <a:effectLst/>
                        </a:rPr>
                        <a:t>n/a</a:t>
                      </a:r>
                      <a:endParaRPr lang="en-US" sz="12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tc>
                  <a:txBody>
                    <a:bodyPr/>
                    <a:lstStyle/>
                    <a:p>
                      <a:pPr marL="0" marR="0" algn="l">
                        <a:spcBef>
                          <a:spcPts val="0"/>
                        </a:spcBef>
                        <a:spcAft>
                          <a:spcPts val="0"/>
                        </a:spcAft>
                      </a:pPr>
                      <a:r>
                        <a:rPr lang="en-US" sz="1200" dirty="0">
                          <a:effectLst/>
                        </a:rPr>
                        <a:t>n/a</a:t>
                      </a:r>
                      <a:endParaRPr lang="en-US" sz="12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tc>
                  <a:txBody>
                    <a:bodyPr/>
                    <a:lstStyle/>
                    <a:p>
                      <a:pPr marL="0" marR="0" algn="l">
                        <a:spcBef>
                          <a:spcPts val="0"/>
                        </a:spcBef>
                        <a:spcAft>
                          <a:spcPts val="0"/>
                        </a:spcAft>
                      </a:pPr>
                      <a:r>
                        <a:rPr lang="en-US" sz="1200">
                          <a:effectLst/>
                        </a:rPr>
                        <a:t>28</a:t>
                      </a:r>
                      <a:endParaRPr lang="en-US" sz="120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tc>
                  <a:txBody>
                    <a:bodyPr/>
                    <a:lstStyle/>
                    <a:p>
                      <a:pPr marL="0" marR="0" algn="l">
                        <a:spcBef>
                          <a:spcPts val="0"/>
                        </a:spcBef>
                        <a:spcAft>
                          <a:spcPts val="0"/>
                        </a:spcAft>
                      </a:pPr>
                      <a:r>
                        <a:rPr lang="en-US" sz="1200">
                          <a:effectLst/>
                        </a:rPr>
                        <a:t>33</a:t>
                      </a:r>
                      <a:endParaRPr lang="en-US" sz="120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tc>
                  <a:txBody>
                    <a:bodyPr/>
                    <a:lstStyle/>
                    <a:p>
                      <a:pPr marL="0" marR="0" algn="l">
                        <a:spcBef>
                          <a:spcPts val="0"/>
                        </a:spcBef>
                        <a:spcAft>
                          <a:spcPts val="0"/>
                        </a:spcAft>
                      </a:pPr>
                      <a:r>
                        <a:rPr lang="en-US" sz="1200">
                          <a:effectLst/>
                        </a:rPr>
                        <a:t>53</a:t>
                      </a:r>
                      <a:endParaRPr lang="en-US" sz="120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651298249"/>
                  </a:ext>
                </a:extLst>
              </a:tr>
              <a:tr h="411247">
                <a:tc gridSpan="7">
                  <a:txBody>
                    <a:bodyPr/>
                    <a:lstStyle/>
                    <a:p>
                      <a:pPr marL="0" marR="0" algn="ctr">
                        <a:spcBef>
                          <a:spcPts val="300"/>
                        </a:spcBef>
                        <a:spcAft>
                          <a:spcPts val="300"/>
                        </a:spcAft>
                      </a:pPr>
                      <a:r>
                        <a:rPr lang="en-US" sz="1200" dirty="0">
                          <a:effectLst/>
                        </a:rPr>
                        <a:t>ORCID IDs</a:t>
                      </a:r>
                      <a:endParaRPr lang="en-US" sz="12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67878560"/>
                  </a:ext>
                </a:extLst>
              </a:tr>
              <a:tr h="190213">
                <a:tc gridSpan="2">
                  <a:txBody>
                    <a:bodyPr/>
                    <a:lstStyle/>
                    <a:p>
                      <a:pPr marL="0" marR="0" algn="l">
                        <a:spcBef>
                          <a:spcPts val="0"/>
                        </a:spcBef>
                        <a:spcAft>
                          <a:spcPts val="0"/>
                        </a:spcAft>
                      </a:pPr>
                      <a:r>
                        <a:rPr lang="en-US" sz="1200" dirty="0">
                          <a:effectLst/>
                        </a:rPr>
                        <a:t>ORCID</a:t>
                      </a:r>
                      <a:endParaRPr lang="en-US" sz="12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tc hMerge="1">
                  <a:txBody>
                    <a:bodyPr/>
                    <a:lstStyle/>
                    <a:p>
                      <a:pPr marL="0" marR="0" algn="l">
                        <a:spcBef>
                          <a:spcPts val="0"/>
                        </a:spcBef>
                        <a:spcAft>
                          <a:spcPts val="0"/>
                        </a:spcAft>
                      </a:pPr>
                      <a:r>
                        <a:rPr lang="en-US" sz="1200">
                          <a:effectLst/>
                        </a:rPr>
                        <a:t>190</a:t>
                      </a:r>
                      <a:endParaRPr lang="en-US" sz="120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tc>
                  <a:txBody>
                    <a:bodyPr/>
                    <a:lstStyle/>
                    <a:p>
                      <a:pPr marL="0" marR="0" algn="l">
                        <a:spcBef>
                          <a:spcPts val="0"/>
                        </a:spcBef>
                        <a:spcAft>
                          <a:spcPts val="0"/>
                        </a:spcAft>
                      </a:pPr>
                      <a:r>
                        <a:rPr lang="en-US" sz="1200" dirty="0">
                          <a:effectLst/>
                        </a:rPr>
                        <a:t>190</a:t>
                      </a:r>
                      <a:endParaRPr lang="en-US" sz="12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tc>
                  <a:txBody>
                    <a:bodyPr/>
                    <a:lstStyle/>
                    <a:p>
                      <a:pPr marL="0" marR="0" algn="l">
                        <a:spcBef>
                          <a:spcPts val="0"/>
                        </a:spcBef>
                        <a:spcAft>
                          <a:spcPts val="0"/>
                        </a:spcAft>
                      </a:pPr>
                      <a:r>
                        <a:rPr lang="en-US" sz="1200">
                          <a:effectLst/>
                        </a:rPr>
                        <a:t>316</a:t>
                      </a:r>
                      <a:endParaRPr lang="en-US" sz="120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tc>
                  <a:txBody>
                    <a:bodyPr/>
                    <a:lstStyle/>
                    <a:p>
                      <a:pPr marL="0" marR="0" algn="l">
                        <a:spcBef>
                          <a:spcPts val="0"/>
                        </a:spcBef>
                        <a:spcAft>
                          <a:spcPts val="0"/>
                        </a:spcAft>
                      </a:pPr>
                      <a:r>
                        <a:rPr lang="en-US" sz="1200">
                          <a:effectLst/>
                        </a:rPr>
                        <a:t>438</a:t>
                      </a:r>
                      <a:endParaRPr lang="en-US" sz="120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tc>
                  <a:txBody>
                    <a:bodyPr/>
                    <a:lstStyle/>
                    <a:p>
                      <a:pPr marL="0" marR="0" algn="l">
                        <a:spcBef>
                          <a:spcPts val="0"/>
                        </a:spcBef>
                        <a:spcAft>
                          <a:spcPts val="0"/>
                        </a:spcAft>
                      </a:pPr>
                      <a:r>
                        <a:rPr lang="en-US" sz="1200">
                          <a:effectLst/>
                        </a:rPr>
                        <a:t>545</a:t>
                      </a:r>
                      <a:endParaRPr lang="en-US" sz="120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tc>
                  <a:txBody>
                    <a:bodyPr/>
                    <a:lstStyle/>
                    <a:p>
                      <a:pPr marL="0" marR="0" algn="l">
                        <a:spcBef>
                          <a:spcPts val="0"/>
                        </a:spcBef>
                        <a:spcAft>
                          <a:spcPts val="0"/>
                        </a:spcAft>
                      </a:pPr>
                      <a:r>
                        <a:rPr lang="en-US" sz="1200">
                          <a:effectLst/>
                        </a:rPr>
                        <a:t>669</a:t>
                      </a:r>
                      <a:endParaRPr lang="en-US" sz="120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3150741274"/>
                  </a:ext>
                </a:extLst>
              </a:tr>
              <a:tr h="411247">
                <a:tc gridSpan="7">
                  <a:txBody>
                    <a:bodyPr/>
                    <a:lstStyle/>
                    <a:p>
                      <a:pPr marL="0" marR="0" algn="ctr">
                        <a:spcBef>
                          <a:spcPts val="300"/>
                        </a:spcBef>
                        <a:spcAft>
                          <a:spcPts val="300"/>
                        </a:spcAft>
                      </a:pPr>
                      <a:r>
                        <a:rPr lang="en-US" sz="1200" dirty="0">
                          <a:effectLst/>
                        </a:rPr>
                        <a:t>Hosted Journals</a:t>
                      </a:r>
                      <a:endParaRPr lang="en-US" sz="12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99518190"/>
                  </a:ext>
                </a:extLst>
              </a:tr>
              <a:tr h="169078">
                <a:tc gridSpan="2">
                  <a:txBody>
                    <a:bodyPr/>
                    <a:lstStyle/>
                    <a:p>
                      <a:pPr marL="0" marR="0" algn="l">
                        <a:spcBef>
                          <a:spcPts val="0"/>
                        </a:spcBef>
                        <a:spcAft>
                          <a:spcPts val="0"/>
                        </a:spcAft>
                      </a:pPr>
                      <a:r>
                        <a:rPr lang="en-US" sz="1200" dirty="0">
                          <a:effectLst/>
                        </a:rPr>
                        <a:t>OJS</a:t>
                      </a:r>
                      <a:endParaRPr lang="en-US" sz="12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tc hMerge="1">
                  <a:txBody>
                    <a:bodyPr/>
                    <a:lstStyle/>
                    <a:p>
                      <a:pPr marL="0" marR="0" algn="l">
                        <a:spcBef>
                          <a:spcPts val="0"/>
                        </a:spcBef>
                        <a:spcAft>
                          <a:spcPts val="0"/>
                        </a:spcAft>
                      </a:pPr>
                      <a:r>
                        <a:rPr lang="en-US" sz="800">
                          <a:effectLst/>
                        </a:rPr>
                        <a:t>1</a:t>
                      </a:r>
                      <a:endParaRPr lang="en-US" sz="90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tc>
                  <a:txBody>
                    <a:bodyPr/>
                    <a:lstStyle/>
                    <a:p>
                      <a:pPr marL="0" marR="0" algn="l">
                        <a:spcBef>
                          <a:spcPts val="0"/>
                        </a:spcBef>
                        <a:spcAft>
                          <a:spcPts val="0"/>
                        </a:spcAft>
                      </a:pPr>
                      <a:r>
                        <a:rPr lang="en-US" sz="800" dirty="0">
                          <a:effectLst/>
                        </a:rPr>
                        <a:t>1</a:t>
                      </a:r>
                      <a:endParaRPr lang="en-US" sz="9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tc>
                  <a:txBody>
                    <a:bodyPr/>
                    <a:lstStyle/>
                    <a:p>
                      <a:pPr marL="0" marR="0" algn="l">
                        <a:spcBef>
                          <a:spcPts val="0"/>
                        </a:spcBef>
                        <a:spcAft>
                          <a:spcPts val="0"/>
                        </a:spcAft>
                      </a:pPr>
                      <a:r>
                        <a:rPr lang="en-US" sz="800">
                          <a:effectLst/>
                        </a:rPr>
                        <a:t>2</a:t>
                      </a:r>
                      <a:endParaRPr lang="en-US" sz="90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tc>
                  <a:txBody>
                    <a:bodyPr/>
                    <a:lstStyle/>
                    <a:p>
                      <a:pPr marL="0" marR="0" algn="l">
                        <a:spcBef>
                          <a:spcPts val="0"/>
                        </a:spcBef>
                        <a:spcAft>
                          <a:spcPts val="0"/>
                        </a:spcAft>
                      </a:pPr>
                      <a:r>
                        <a:rPr lang="en-US" sz="800">
                          <a:effectLst/>
                        </a:rPr>
                        <a:t>2</a:t>
                      </a:r>
                      <a:endParaRPr lang="en-US" sz="90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tc>
                  <a:txBody>
                    <a:bodyPr/>
                    <a:lstStyle/>
                    <a:p>
                      <a:pPr marL="0" marR="0" algn="l">
                        <a:spcBef>
                          <a:spcPts val="0"/>
                        </a:spcBef>
                        <a:spcAft>
                          <a:spcPts val="0"/>
                        </a:spcAft>
                      </a:pPr>
                      <a:r>
                        <a:rPr lang="en-US" sz="800">
                          <a:effectLst/>
                        </a:rPr>
                        <a:t>3</a:t>
                      </a:r>
                      <a:endParaRPr lang="en-US" sz="90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tc>
                  <a:txBody>
                    <a:bodyPr/>
                    <a:lstStyle/>
                    <a:p>
                      <a:pPr marL="0" marR="0" algn="l">
                        <a:spcBef>
                          <a:spcPts val="0"/>
                        </a:spcBef>
                        <a:spcAft>
                          <a:spcPts val="0"/>
                        </a:spcAft>
                      </a:pPr>
                      <a:r>
                        <a:rPr lang="en-US" sz="800" dirty="0">
                          <a:effectLst/>
                        </a:rPr>
                        <a:t>4</a:t>
                      </a:r>
                      <a:endParaRPr lang="en-US" sz="9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2335129081"/>
                  </a:ext>
                </a:extLst>
              </a:tr>
            </a:tbl>
          </a:graphicData>
        </a:graphic>
      </p:graphicFrame>
      <p:cxnSp>
        <p:nvCxnSpPr>
          <p:cNvPr id="9" name="Straight Arrow Connector 8">
            <a:extLst>
              <a:ext uri="{FF2B5EF4-FFF2-40B4-BE49-F238E27FC236}">
                <a16:creationId xmlns:a16="http://schemas.microsoft.com/office/drawing/2014/main" id="{CA7FAF0C-B7A0-441B-A888-97E3C64E6ADA}"/>
              </a:ext>
            </a:extLst>
          </p:cNvPr>
          <p:cNvCxnSpPr>
            <a:cxnSpLocks/>
          </p:cNvCxnSpPr>
          <p:nvPr/>
        </p:nvCxnSpPr>
        <p:spPr>
          <a:xfrm flipV="1">
            <a:off x="3068969" y="1816485"/>
            <a:ext cx="5031031" cy="165483"/>
          </a:xfrm>
          <a:prstGeom prst="straightConnector1">
            <a:avLst/>
          </a:prstGeom>
          <a:ln w="38100">
            <a:solidFill>
              <a:srgbClr val="FF0000"/>
            </a:solidFill>
            <a:tailEnd type="triangle"/>
          </a:ln>
        </p:spPr>
        <p:style>
          <a:lnRef idx="1">
            <a:schemeClr val="accent2"/>
          </a:lnRef>
          <a:fillRef idx="0">
            <a:schemeClr val="accent2"/>
          </a:fillRef>
          <a:effectRef idx="0">
            <a:schemeClr val="accent2"/>
          </a:effectRef>
          <a:fontRef idx="minor">
            <a:schemeClr val="tx1"/>
          </a:fontRef>
        </p:style>
      </p:cxnSp>
      <p:cxnSp>
        <p:nvCxnSpPr>
          <p:cNvPr id="11" name="Straight Arrow Connector 10">
            <a:extLst>
              <a:ext uri="{FF2B5EF4-FFF2-40B4-BE49-F238E27FC236}">
                <a16:creationId xmlns:a16="http://schemas.microsoft.com/office/drawing/2014/main" id="{B1E053C4-C2A2-4655-935E-527BD4F5523E}"/>
              </a:ext>
            </a:extLst>
          </p:cNvPr>
          <p:cNvCxnSpPr>
            <a:cxnSpLocks/>
          </p:cNvCxnSpPr>
          <p:nvPr/>
        </p:nvCxnSpPr>
        <p:spPr>
          <a:xfrm flipV="1">
            <a:off x="3068969" y="4257539"/>
            <a:ext cx="5031031" cy="114436"/>
          </a:xfrm>
          <a:prstGeom prst="straightConnector1">
            <a:avLst/>
          </a:prstGeom>
          <a:ln w="38100">
            <a:solidFill>
              <a:srgbClr val="FF0000"/>
            </a:solidFill>
            <a:tailEnd type="triangle"/>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71661306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6E9500-6280-4708-B9DF-CF17B0704D05}"/>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EBD14CB3-355D-4231-B331-85F726A51D78}"/>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316816201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EA1478-AC3F-47E3-93D5-F36542CE1119}"/>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5DA96D0E-DE8A-46B3-B5C9-99E42C2EAC0C}"/>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400306579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C84C12-71F3-456C-A6E6-54A832B3DFB9}"/>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81441E91-9C88-41DB-A2BE-FFFBC9C773C5}"/>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11336669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5F3A71-D95E-49F6-8402-4EEC7E8FFE59}"/>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D27C19F7-92D3-4CCA-B3EC-34F34A7C1E53}"/>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559900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2DB81B-0DA5-4375-805C-1C824B699643}"/>
              </a:ext>
            </a:extLst>
          </p:cNvPr>
          <p:cNvSpPr>
            <a:spLocks noGrp="1"/>
          </p:cNvSpPr>
          <p:nvPr>
            <p:ph type="title"/>
          </p:nvPr>
        </p:nvSpPr>
        <p:spPr>
          <a:xfrm>
            <a:off x="517565" y="74771"/>
            <a:ext cx="11098820" cy="1325563"/>
          </a:xfrm>
        </p:spPr>
        <p:txBody>
          <a:bodyPr>
            <a:normAutofit fontScale="90000"/>
          </a:bodyPr>
          <a:lstStyle/>
          <a:p>
            <a:pPr algn="ctr"/>
            <a:br>
              <a:rPr lang="en-US" sz="2400" dirty="0"/>
            </a:br>
            <a:r>
              <a:rPr lang="en-US" sz="4000" b="1" dirty="0"/>
              <a:t> Together These Components Enable  </a:t>
            </a:r>
            <a:br>
              <a:rPr lang="en-US" sz="4000" b="1" dirty="0"/>
            </a:br>
            <a:r>
              <a:rPr lang="en-US" sz="4000" b="1" dirty="0"/>
              <a:t>Various Parts of the Academic Research Cycle</a:t>
            </a:r>
          </a:p>
        </p:txBody>
      </p:sp>
      <p:pic>
        <p:nvPicPr>
          <p:cNvPr id="4" name="Picture 3">
            <a:extLst>
              <a:ext uri="{FF2B5EF4-FFF2-40B4-BE49-F238E27FC236}">
                <a16:creationId xmlns:a16="http://schemas.microsoft.com/office/drawing/2014/main" id="{DA5CDC97-75B4-4A6D-97D0-7A5DC09A00BC}"/>
              </a:ext>
            </a:extLst>
          </p:cNvPr>
          <p:cNvPicPr>
            <a:picLocks noChangeAspect="1"/>
          </p:cNvPicPr>
          <p:nvPr/>
        </p:nvPicPr>
        <p:blipFill>
          <a:blip r:embed="rId2"/>
          <a:stretch>
            <a:fillRect/>
          </a:stretch>
        </p:blipFill>
        <p:spPr>
          <a:xfrm>
            <a:off x="6407870" y="1497199"/>
            <a:ext cx="5608413" cy="4201296"/>
          </a:xfrm>
          <a:prstGeom prst="rect">
            <a:avLst/>
          </a:prstGeom>
        </p:spPr>
      </p:pic>
      <p:pic>
        <p:nvPicPr>
          <p:cNvPr id="5" name="Picture 4">
            <a:extLst>
              <a:ext uri="{FF2B5EF4-FFF2-40B4-BE49-F238E27FC236}">
                <a16:creationId xmlns:a16="http://schemas.microsoft.com/office/drawing/2014/main" id="{80736DE5-F90F-4B6B-85DB-7AA97C9A18E3}"/>
              </a:ext>
            </a:extLst>
          </p:cNvPr>
          <p:cNvPicPr>
            <a:picLocks noChangeAspect="1"/>
          </p:cNvPicPr>
          <p:nvPr/>
        </p:nvPicPr>
        <p:blipFill>
          <a:blip r:embed="rId3"/>
          <a:stretch>
            <a:fillRect/>
          </a:stretch>
        </p:blipFill>
        <p:spPr>
          <a:xfrm>
            <a:off x="447924" y="1560365"/>
            <a:ext cx="4732422" cy="4345907"/>
          </a:xfrm>
          <a:prstGeom prst="rect">
            <a:avLst/>
          </a:prstGeom>
        </p:spPr>
      </p:pic>
      <p:sp>
        <p:nvSpPr>
          <p:cNvPr id="3" name="Oval 2">
            <a:extLst>
              <a:ext uri="{FF2B5EF4-FFF2-40B4-BE49-F238E27FC236}">
                <a16:creationId xmlns:a16="http://schemas.microsoft.com/office/drawing/2014/main" id="{05C8E073-1202-4C28-9209-B2C012AFA0DD}"/>
              </a:ext>
            </a:extLst>
          </p:cNvPr>
          <p:cNvSpPr/>
          <p:nvPr/>
        </p:nvSpPr>
        <p:spPr>
          <a:xfrm rot="2828502">
            <a:off x="-241020" y="3307724"/>
            <a:ext cx="3958696" cy="2426305"/>
          </a:xfrm>
          <a:prstGeom prst="ellipse">
            <a:avLst/>
          </a:prstGeom>
          <a:solidFill>
            <a:srgbClr val="4472C4">
              <a:alpha val="14118"/>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E95083F2-783B-4F2A-BF74-E19B24F74873}"/>
              </a:ext>
            </a:extLst>
          </p:cNvPr>
          <p:cNvSpPr/>
          <p:nvPr/>
        </p:nvSpPr>
        <p:spPr>
          <a:xfrm>
            <a:off x="6857161" y="2096050"/>
            <a:ext cx="1905314" cy="1409324"/>
          </a:xfrm>
          <a:prstGeom prst="ellipse">
            <a:avLst/>
          </a:prstGeom>
          <a:solidFill>
            <a:srgbClr val="4472C4">
              <a:alpha val="14118"/>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DEABF1E7-D38D-47B7-B932-D7F3CB02C1C3}"/>
              </a:ext>
            </a:extLst>
          </p:cNvPr>
          <p:cNvSpPr/>
          <p:nvPr/>
        </p:nvSpPr>
        <p:spPr>
          <a:xfrm>
            <a:off x="7084881" y="3463827"/>
            <a:ext cx="4259720" cy="2099158"/>
          </a:xfrm>
          <a:prstGeom prst="ellipse">
            <a:avLst/>
          </a:prstGeom>
          <a:solidFill>
            <a:srgbClr val="4472C4">
              <a:alpha val="14118"/>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Oval 7">
            <a:extLst>
              <a:ext uri="{FF2B5EF4-FFF2-40B4-BE49-F238E27FC236}">
                <a16:creationId xmlns:a16="http://schemas.microsoft.com/office/drawing/2014/main" id="{22B0F9D0-9434-4989-9E9B-D2AD003FDEB4}"/>
              </a:ext>
            </a:extLst>
          </p:cNvPr>
          <p:cNvSpPr/>
          <p:nvPr/>
        </p:nvSpPr>
        <p:spPr>
          <a:xfrm rot="5400000">
            <a:off x="2988343" y="3044054"/>
            <a:ext cx="2983832" cy="1941596"/>
          </a:xfrm>
          <a:prstGeom prst="ellipse">
            <a:avLst/>
          </a:prstGeom>
          <a:solidFill>
            <a:srgbClr val="4472C4">
              <a:alpha val="14118"/>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3841C105-5B5B-43AC-8A55-81D6733EEA45}"/>
              </a:ext>
            </a:extLst>
          </p:cNvPr>
          <p:cNvSpPr txBox="1"/>
          <p:nvPr/>
        </p:nvSpPr>
        <p:spPr>
          <a:xfrm>
            <a:off x="4434651" y="1920652"/>
            <a:ext cx="1476110" cy="646331"/>
          </a:xfrm>
          <a:prstGeom prst="rect">
            <a:avLst/>
          </a:prstGeom>
          <a:noFill/>
        </p:spPr>
        <p:txBody>
          <a:bodyPr wrap="none" rtlCol="0" anchor="t">
            <a:spAutoFit/>
          </a:bodyPr>
          <a:lstStyle/>
          <a:p>
            <a:r>
              <a:rPr lang="en-US" dirty="0"/>
              <a:t>Pragmatic </a:t>
            </a:r>
            <a:br>
              <a:rPr lang="en-US" dirty="0"/>
            </a:br>
            <a:r>
              <a:rPr lang="en-US" dirty="0"/>
              <a:t>System Levels</a:t>
            </a:r>
          </a:p>
        </p:txBody>
      </p:sp>
      <p:sp>
        <p:nvSpPr>
          <p:cNvPr id="10" name="TextBox 9">
            <a:extLst>
              <a:ext uri="{FF2B5EF4-FFF2-40B4-BE49-F238E27FC236}">
                <a16:creationId xmlns:a16="http://schemas.microsoft.com/office/drawing/2014/main" id="{0509798E-9786-47FC-8FBF-70282A08192F}"/>
              </a:ext>
            </a:extLst>
          </p:cNvPr>
          <p:cNvSpPr txBox="1"/>
          <p:nvPr/>
        </p:nvSpPr>
        <p:spPr>
          <a:xfrm>
            <a:off x="10107266" y="1874217"/>
            <a:ext cx="1588255" cy="369332"/>
          </a:xfrm>
          <a:prstGeom prst="rect">
            <a:avLst/>
          </a:prstGeom>
          <a:noFill/>
        </p:spPr>
        <p:txBody>
          <a:bodyPr wrap="none" rtlCol="0">
            <a:spAutoFit/>
          </a:bodyPr>
          <a:lstStyle/>
          <a:p>
            <a:r>
              <a:rPr lang="en-US" dirty="0"/>
              <a:t>Abstract Levels</a:t>
            </a:r>
          </a:p>
        </p:txBody>
      </p:sp>
      <p:sp>
        <p:nvSpPr>
          <p:cNvPr id="11" name="Title 1">
            <a:extLst>
              <a:ext uri="{FF2B5EF4-FFF2-40B4-BE49-F238E27FC236}">
                <a16:creationId xmlns:a16="http://schemas.microsoft.com/office/drawing/2014/main" id="{3F118A1F-DF41-4311-9E44-C86C7D9BA0F5}"/>
              </a:ext>
            </a:extLst>
          </p:cNvPr>
          <p:cNvSpPr>
            <a:spLocks noGrp="1"/>
          </p:cNvSpPr>
          <p:nvPr/>
        </p:nvSpPr>
        <p:spPr>
          <a:xfrm>
            <a:off x="3290605" y="6176618"/>
            <a:ext cx="8659734" cy="136321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300" dirty="0"/>
              <a:t>Collocating Open Source Digital Components in a Networked Research Ecosystem Enables Connections and Larger Network Effects</a:t>
            </a:r>
          </a:p>
        </p:txBody>
      </p:sp>
    </p:spTree>
    <p:extLst>
      <p:ext uri="{BB962C8B-B14F-4D97-AF65-F5344CB8AC3E}">
        <p14:creationId xmlns:p14="http://schemas.microsoft.com/office/powerpoint/2010/main" val="331196503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06388F-1F77-4299-9F62-195CA7ED233F}"/>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821FFACB-F82E-4837-8509-94CD74371F72}"/>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02257691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5FC643-EFB0-4E38-A73F-941C06389EB8}"/>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BC149F82-7D18-418D-BFF7-DF6B987F767A}"/>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372198115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959B79-2A3D-4800-BA82-9F2A858C03EB}"/>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27AE17C7-F70C-4BAF-BA18-0BFDFC8894F0}"/>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2153160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288C07-E704-452F-8AF0-4A329E7B76C0}"/>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3C30DEED-299F-4D08-806B-5D5B7E906725}"/>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27876318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3E7C1F-AB05-4764-8D92-D7A9C3770CA4}"/>
              </a:ext>
            </a:extLst>
          </p:cNvPr>
          <p:cNvSpPr>
            <a:spLocks noGrp="1"/>
          </p:cNvSpPr>
          <p:nvPr>
            <p:ph type="title"/>
          </p:nvPr>
        </p:nvSpPr>
        <p:spPr>
          <a:xfrm>
            <a:off x="838200" y="365125"/>
            <a:ext cx="10515600" cy="1325563"/>
          </a:xfrm>
        </p:spPr>
        <p:txBody>
          <a:bodyPr>
            <a:normAutofit/>
          </a:bodyPr>
          <a:lstStyle/>
          <a:p>
            <a:pPr algn="ctr"/>
            <a:r>
              <a:rPr lang="en-US" b="1" dirty="0"/>
              <a:t>Network Effects: Metcalfe’s Law</a:t>
            </a:r>
            <a:br>
              <a:rPr lang="en-US" b="1" dirty="0"/>
            </a:br>
            <a:r>
              <a:rPr lang="en-US" sz="2200" dirty="0"/>
              <a:t>Early Telecommunications Law for Ethernet (1993)</a:t>
            </a:r>
            <a:endParaRPr lang="en-US" sz="2200" b="1" dirty="0"/>
          </a:p>
        </p:txBody>
      </p:sp>
      <p:pic>
        <p:nvPicPr>
          <p:cNvPr id="12" name="Picture 11" descr="A close up of a map&#10;&#10;Description automatically generated">
            <a:extLst>
              <a:ext uri="{FF2B5EF4-FFF2-40B4-BE49-F238E27FC236}">
                <a16:creationId xmlns:a16="http://schemas.microsoft.com/office/drawing/2014/main" id="{7EF668F7-6EA3-4F53-A5B7-E35EE2D66F4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8882" y="1747330"/>
            <a:ext cx="8222185" cy="4431816"/>
          </a:xfrm>
          <a:prstGeom prst="rect">
            <a:avLst/>
          </a:prstGeom>
        </p:spPr>
      </p:pic>
      <p:pic>
        <p:nvPicPr>
          <p:cNvPr id="4" name="Picture 3">
            <a:extLst>
              <a:ext uri="{FF2B5EF4-FFF2-40B4-BE49-F238E27FC236}">
                <a16:creationId xmlns:a16="http://schemas.microsoft.com/office/drawing/2014/main" id="{3D328F9F-61BE-4125-99D3-214BCAB2EFA0}"/>
              </a:ext>
            </a:extLst>
          </p:cNvPr>
          <p:cNvPicPr>
            <a:picLocks noChangeAspect="1"/>
          </p:cNvPicPr>
          <p:nvPr/>
        </p:nvPicPr>
        <p:blipFill>
          <a:blip r:embed="rId3"/>
          <a:stretch>
            <a:fillRect/>
          </a:stretch>
        </p:blipFill>
        <p:spPr>
          <a:xfrm>
            <a:off x="8477249" y="2038350"/>
            <a:ext cx="3381375" cy="2423947"/>
          </a:xfrm>
          <a:prstGeom prst="rect">
            <a:avLst/>
          </a:prstGeom>
        </p:spPr>
      </p:pic>
      <p:sp>
        <p:nvSpPr>
          <p:cNvPr id="3" name="TextBox 2">
            <a:extLst>
              <a:ext uri="{FF2B5EF4-FFF2-40B4-BE49-F238E27FC236}">
                <a16:creationId xmlns:a16="http://schemas.microsoft.com/office/drawing/2014/main" id="{C45FA4F6-464D-48C3-A6AF-068751F0E65B}"/>
              </a:ext>
            </a:extLst>
          </p:cNvPr>
          <p:cNvSpPr txBox="1"/>
          <p:nvPr/>
        </p:nvSpPr>
        <p:spPr>
          <a:xfrm>
            <a:off x="2943225" y="6051122"/>
            <a:ext cx="5280805" cy="646331"/>
          </a:xfrm>
          <a:prstGeom prst="rect">
            <a:avLst/>
          </a:prstGeom>
          <a:noFill/>
        </p:spPr>
        <p:txBody>
          <a:bodyPr wrap="none" rtlCol="0">
            <a:spAutoFit/>
          </a:bodyPr>
          <a:lstStyle/>
          <a:p>
            <a:r>
              <a:rPr lang="en-US" dirty="0"/>
              <a:t>Component Networks may be Internal and/or External</a:t>
            </a:r>
            <a:br>
              <a:rPr lang="en-US" dirty="0"/>
            </a:br>
            <a:endParaRPr lang="en-US" dirty="0"/>
          </a:p>
        </p:txBody>
      </p:sp>
    </p:spTree>
    <p:extLst>
      <p:ext uri="{BB962C8B-B14F-4D97-AF65-F5344CB8AC3E}">
        <p14:creationId xmlns:p14="http://schemas.microsoft.com/office/powerpoint/2010/main" val="27490279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769B9E-5519-41C2-B687-BAB6C209EE45}"/>
              </a:ext>
            </a:extLst>
          </p:cNvPr>
          <p:cNvSpPr>
            <a:spLocks noGrp="1"/>
          </p:cNvSpPr>
          <p:nvPr>
            <p:ph type="title"/>
          </p:nvPr>
        </p:nvSpPr>
        <p:spPr>
          <a:xfrm>
            <a:off x="1261322" y="122961"/>
            <a:ext cx="10515600" cy="1325563"/>
          </a:xfrm>
        </p:spPr>
        <p:txBody>
          <a:bodyPr>
            <a:normAutofit/>
          </a:bodyPr>
          <a:lstStyle/>
          <a:p>
            <a:pPr algn="ctr"/>
            <a:r>
              <a:rPr lang="en-US" dirty="0"/>
              <a:t>Network Effects of Digital Ecosystems Allow Opportunities among Research Institutions</a:t>
            </a:r>
          </a:p>
        </p:txBody>
      </p:sp>
      <p:pic>
        <p:nvPicPr>
          <p:cNvPr id="4" name="Picture 3" descr="A screenshot of a cell phone&#10;&#10;Description automatically generated">
            <a:extLst>
              <a:ext uri="{FF2B5EF4-FFF2-40B4-BE49-F238E27FC236}">
                <a16:creationId xmlns:a16="http://schemas.microsoft.com/office/drawing/2014/main" id="{EF61847E-1D6E-4FF4-996A-872C3F8576F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31207" y="4438243"/>
            <a:ext cx="5188495" cy="2326716"/>
          </a:xfrm>
          <a:prstGeom prst="rect">
            <a:avLst/>
          </a:prstGeom>
        </p:spPr>
      </p:pic>
      <p:pic>
        <p:nvPicPr>
          <p:cNvPr id="5" name="Picture 4" descr="A screenshot of a cell phone&#10;&#10;Description automatically generated">
            <a:extLst>
              <a:ext uri="{FF2B5EF4-FFF2-40B4-BE49-F238E27FC236}">
                <a16:creationId xmlns:a16="http://schemas.microsoft.com/office/drawing/2014/main" id="{26EC2D13-E666-49FB-AD2D-0C48BFD6222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0757" y="1981046"/>
            <a:ext cx="4587287" cy="2057112"/>
          </a:xfrm>
          <a:prstGeom prst="rect">
            <a:avLst/>
          </a:prstGeom>
        </p:spPr>
      </p:pic>
      <p:pic>
        <p:nvPicPr>
          <p:cNvPr id="6" name="Picture 5" descr="A screenshot of a cell phone&#10;&#10;Description automatically generated">
            <a:extLst>
              <a:ext uri="{FF2B5EF4-FFF2-40B4-BE49-F238E27FC236}">
                <a16:creationId xmlns:a16="http://schemas.microsoft.com/office/drawing/2014/main" id="{63E4C6C8-C563-480C-89B4-DC5CDBD164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73958" y="2045054"/>
            <a:ext cx="4128820" cy="1851518"/>
          </a:xfrm>
          <a:prstGeom prst="rect">
            <a:avLst/>
          </a:prstGeom>
        </p:spPr>
      </p:pic>
      <p:pic>
        <p:nvPicPr>
          <p:cNvPr id="7" name="Picture 6">
            <a:extLst>
              <a:ext uri="{FF2B5EF4-FFF2-40B4-BE49-F238E27FC236}">
                <a16:creationId xmlns:a16="http://schemas.microsoft.com/office/drawing/2014/main" id="{4FA7162A-BB5D-49F0-B0A2-E87AEF9EAEFC}"/>
              </a:ext>
            </a:extLst>
          </p:cNvPr>
          <p:cNvPicPr>
            <a:picLocks noChangeAspect="1"/>
          </p:cNvPicPr>
          <p:nvPr/>
        </p:nvPicPr>
        <p:blipFill>
          <a:blip r:embed="rId3"/>
          <a:stretch>
            <a:fillRect/>
          </a:stretch>
        </p:blipFill>
        <p:spPr>
          <a:xfrm>
            <a:off x="5050447" y="2934234"/>
            <a:ext cx="2091109" cy="36579"/>
          </a:xfrm>
          <a:prstGeom prst="rect">
            <a:avLst/>
          </a:prstGeom>
        </p:spPr>
      </p:pic>
      <p:pic>
        <p:nvPicPr>
          <p:cNvPr id="8" name="Picture 7">
            <a:extLst>
              <a:ext uri="{FF2B5EF4-FFF2-40B4-BE49-F238E27FC236}">
                <a16:creationId xmlns:a16="http://schemas.microsoft.com/office/drawing/2014/main" id="{AE88AB8C-1AE4-432F-A600-F6D844966689}"/>
              </a:ext>
            </a:extLst>
          </p:cNvPr>
          <p:cNvPicPr>
            <a:picLocks noChangeAspect="1"/>
          </p:cNvPicPr>
          <p:nvPr/>
        </p:nvPicPr>
        <p:blipFill>
          <a:blip r:embed="rId3"/>
          <a:stretch>
            <a:fillRect/>
          </a:stretch>
        </p:blipFill>
        <p:spPr>
          <a:xfrm rot="2628544" flipV="1">
            <a:off x="2093553" y="4936443"/>
            <a:ext cx="2613615" cy="45719"/>
          </a:xfrm>
          <a:prstGeom prst="rect">
            <a:avLst/>
          </a:prstGeom>
        </p:spPr>
      </p:pic>
      <p:pic>
        <p:nvPicPr>
          <p:cNvPr id="9" name="Picture 8">
            <a:extLst>
              <a:ext uri="{FF2B5EF4-FFF2-40B4-BE49-F238E27FC236}">
                <a16:creationId xmlns:a16="http://schemas.microsoft.com/office/drawing/2014/main" id="{920062BE-E003-4FED-BB86-F971E338738D}"/>
              </a:ext>
            </a:extLst>
          </p:cNvPr>
          <p:cNvPicPr>
            <a:picLocks noChangeAspect="1"/>
          </p:cNvPicPr>
          <p:nvPr/>
        </p:nvPicPr>
        <p:blipFill>
          <a:blip r:embed="rId3"/>
          <a:stretch>
            <a:fillRect/>
          </a:stretch>
        </p:blipFill>
        <p:spPr>
          <a:xfrm rot="8408967" flipV="1">
            <a:off x="8702645" y="4261077"/>
            <a:ext cx="2613615" cy="45719"/>
          </a:xfrm>
          <a:prstGeom prst="rect">
            <a:avLst/>
          </a:prstGeom>
        </p:spPr>
      </p:pic>
      <p:sp>
        <p:nvSpPr>
          <p:cNvPr id="3" name="TextBox 2">
            <a:extLst>
              <a:ext uri="{FF2B5EF4-FFF2-40B4-BE49-F238E27FC236}">
                <a16:creationId xmlns:a16="http://schemas.microsoft.com/office/drawing/2014/main" id="{46EFE102-1094-40EE-9D31-0AB8CD356750}"/>
              </a:ext>
            </a:extLst>
          </p:cNvPr>
          <p:cNvSpPr txBox="1"/>
          <p:nvPr/>
        </p:nvSpPr>
        <p:spPr>
          <a:xfrm>
            <a:off x="0" y="1402688"/>
            <a:ext cx="1812419" cy="830997"/>
          </a:xfrm>
          <a:prstGeom prst="rect">
            <a:avLst/>
          </a:prstGeom>
          <a:noFill/>
        </p:spPr>
        <p:txBody>
          <a:bodyPr wrap="square" rtlCol="0">
            <a:spAutoFit/>
          </a:bodyPr>
          <a:lstStyle/>
          <a:p>
            <a:pPr algn="ctr"/>
            <a:r>
              <a:rPr lang="en-US" sz="2400" b="1" dirty="0"/>
              <a:t>Research </a:t>
            </a:r>
          </a:p>
          <a:p>
            <a:pPr algn="ctr"/>
            <a:r>
              <a:rPr lang="en-US" sz="2400" b="1" dirty="0"/>
              <a:t>Institution A</a:t>
            </a:r>
          </a:p>
        </p:txBody>
      </p:sp>
      <p:sp>
        <p:nvSpPr>
          <p:cNvPr id="10" name="Rectangle 9">
            <a:extLst>
              <a:ext uri="{FF2B5EF4-FFF2-40B4-BE49-F238E27FC236}">
                <a16:creationId xmlns:a16="http://schemas.microsoft.com/office/drawing/2014/main" id="{021D18C2-442A-4210-8CEE-269BA3969ADD}"/>
              </a:ext>
            </a:extLst>
          </p:cNvPr>
          <p:cNvSpPr/>
          <p:nvPr/>
        </p:nvSpPr>
        <p:spPr>
          <a:xfrm>
            <a:off x="8615552" y="5464948"/>
            <a:ext cx="3053632" cy="830997"/>
          </a:xfrm>
          <a:prstGeom prst="rect">
            <a:avLst/>
          </a:prstGeom>
        </p:spPr>
        <p:txBody>
          <a:bodyPr wrap="square">
            <a:spAutoFit/>
          </a:bodyPr>
          <a:lstStyle/>
          <a:p>
            <a:pPr lvl="0" algn="ctr"/>
            <a:r>
              <a:rPr lang="en-US" sz="2400" b="1" dirty="0">
                <a:solidFill>
                  <a:prstClr val="black"/>
                </a:solidFill>
              </a:rPr>
              <a:t>Research </a:t>
            </a:r>
          </a:p>
          <a:p>
            <a:pPr lvl="0" algn="ctr"/>
            <a:r>
              <a:rPr lang="en-US" sz="2400" b="1" dirty="0">
                <a:solidFill>
                  <a:prstClr val="black"/>
                </a:solidFill>
              </a:rPr>
              <a:t>Institution C</a:t>
            </a:r>
          </a:p>
        </p:txBody>
      </p:sp>
      <p:sp>
        <p:nvSpPr>
          <p:cNvPr id="12" name="Rectangle 11">
            <a:extLst>
              <a:ext uri="{FF2B5EF4-FFF2-40B4-BE49-F238E27FC236}">
                <a16:creationId xmlns:a16="http://schemas.microsoft.com/office/drawing/2014/main" id="{1D10ADF4-74CE-47F3-8C22-B3E8E7D92E16}"/>
              </a:ext>
            </a:extLst>
          </p:cNvPr>
          <p:cNvSpPr/>
          <p:nvPr/>
        </p:nvSpPr>
        <p:spPr>
          <a:xfrm>
            <a:off x="8173844" y="1449515"/>
            <a:ext cx="6096000" cy="830997"/>
          </a:xfrm>
          <a:prstGeom prst="rect">
            <a:avLst/>
          </a:prstGeom>
        </p:spPr>
        <p:txBody>
          <a:bodyPr>
            <a:spAutoFit/>
          </a:bodyPr>
          <a:lstStyle/>
          <a:p>
            <a:pPr lvl="0" algn="ctr"/>
            <a:r>
              <a:rPr lang="en-US" sz="2400" b="1" dirty="0">
                <a:solidFill>
                  <a:prstClr val="black"/>
                </a:solidFill>
              </a:rPr>
              <a:t>Research</a:t>
            </a:r>
          </a:p>
          <a:p>
            <a:pPr lvl="0" algn="ctr"/>
            <a:r>
              <a:rPr lang="en-US" sz="2400" b="1" dirty="0">
                <a:solidFill>
                  <a:prstClr val="black"/>
                </a:solidFill>
              </a:rPr>
              <a:t> Institution B</a:t>
            </a:r>
          </a:p>
        </p:txBody>
      </p:sp>
    </p:spTree>
    <p:extLst>
      <p:ext uri="{BB962C8B-B14F-4D97-AF65-F5344CB8AC3E}">
        <p14:creationId xmlns:p14="http://schemas.microsoft.com/office/powerpoint/2010/main" val="36207286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6" name="Rectangle 9">
            <a:extLst>
              <a:ext uri="{FF2B5EF4-FFF2-40B4-BE49-F238E27FC236}">
                <a16:creationId xmlns:a16="http://schemas.microsoft.com/office/drawing/2014/main" id="{5B32A67F-3598-4A13-8552-DA884FFCCE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1047819-231A-4F7E-AC40-E015112EFCD8}"/>
              </a:ext>
            </a:extLst>
          </p:cNvPr>
          <p:cNvSpPr>
            <a:spLocks noGrp="1"/>
          </p:cNvSpPr>
          <p:nvPr>
            <p:ph type="title"/>
          </p:nvPr>
        </p:nvSpPr>
        <p:spPr>
          <a:xfrm>
            <a:off x="505634" y="1352667"/>
            <a:ext cx="5009819" cy="2076333"/>
          </a:xfrm>
        </p:spPr>
        <p:txBody>
          <a:bodyPr vert="horz" lIns="91440" tIns="45720" rIns="91440" bIns="45720" rtlCol="0" anchor="t">
            <a:normAutofit fontScale="90000"/>
          </a:bodyPr>
          <a:lstStyle/>
          <a:p>
            <a:r>
              <a:rPr lang="en-US" sz="4800" kern="1200" dirty="0">
                <a:solidFill>
                  <a:schemeClr val="bg1"/>
                </a:solidFill>
                <a:latin typeface="+mj-lt"/>
                <a:ea typeface="+mj-ea"/>
                <a:cs typeface="+mj-cs"/>
              </a:rPr>
              <a:t>Texas State University</a:t>
            </a:r>
            <a:br>
              <a:rPr lang="en-US" sz="4800" kern="1200" dirty="0">
                <a:solidFill>
                  <a:schemeClr val="bg1"/>
                </a:solidFill>
                <a:latin typeface="+mj-lt"/>
                <a:ea typeface="+mj-ea"/>
                <a:cs typeface="+mj-cs"/>
              </a:rPr>
            </a:br>
            <a:r>
              <a:rPr lang="en-US" sz="4800" kern="1200" dirty="0">
                <a:solidFill>
                  <a:schemeClr val="bg1"/>
                </a:solidFill>
                <a:latin typeface="+mj-lt"/>
                <a:ea typeface="+mj-ea"/>
                <a:cs typeface="+mj-cs"/>
              </a:rPr>
              <a:t>Libraries</a:t>
            </a:r>
            <a:br>
              <a:rPr lang="en-US" sz="4800" kern="1200" dirty="0">
                <a:solidFill>
                  <a:schemeClr val="bg1"/>
                </a:solidFill>
                <a:latin typeface="+mj-lt"/>
                <a:ea typeface="+mj-ea"/>
                <a:cs typeface="+mj-cs"/>
              </a:rPr>
            </a:br>
            <a:r>
              <a:rPr lang="en-US" sz="4800" kern="1200" dirty="0">
                <a:solidFill>
                  <a:schemeClr val="bg1"/>
                </a:solidFill>
                <a:latin typeface="+mj-lt"/>
                <a:ea typeface="+mj-ea"/>
                <a:cs typeface="+mj-cs"/>
              </a:rPr>
              <a:t>Digital Scholarly Research Ecosystem</a:t>
            </a:r>
            <a:br>
              <a:rPr lang="en-US" sz="4800" kern="1200" dirty="0">
                <a:solidFill>
                  <a:schemeClr val="bg1"/>
                </a:solidFill>
                <a:latin typeface="+mj-lt"/>
                <a:ea typeface="+mj-ea"/>
                <a:cs typeface="+mj-cs"/>
              </a:rPr>
            </a:br>
            <a:r>
              <a:rPr lang="en-US" sz="3100" dirty="0">
                <a:solidFill>
                  <a:schemeClr val="bg1"/>
                </a:solidFill>
              </a:rPr>
              <a:t> P</a:t>
            </a:r>
            <a:r>
              <a:rPr lang="en-US" sz="3100" kern="1200" dirty="0">
                <a:solidFill>
                  <a:schemeClr val="bg1"/>
                </a:solidFill>
                <a:latin typeface="+mj-lt"/>
                <a:ea typeface="+mj-ea"/>
                <a:cs typeface="+mj-cs"/>
              </a:rPr>
              <a:t>rimary Components</a:t>
            </a:r>
            <a:br>
              <a:rPr lang="en-US" sz="3100" kern="1200" dirty="0">
                <a:solidFill>
                  <a:schemeClr val="bg1"/>
                </a:solidFill>
                <a:latin typeface="+mj-lt"/>
                <a:ea typeface="+mj-ea"/>
                <a:cs typeface="+mj-cs"/>
              </a:rPr>
            </a:br>
            <a:br>
              <a:rPr lang="en-US" sz="3100" kern="1200" dirty="0">
                <a:solidFill>
                  <a:schemeClr val="bg1"/>
                </a:solidFill>
                <a:latin typeface="+mj-lt"/>
                <a:ea typeface="+mj-ea"/>
                <a:cs typeface="+mj-cs"/>
              </a:rPr>
            </a:br>
            <a:r>
              <a:rPr lang="en-US" sz="3100" kern="1200" dirty="0">
                <a:solidFill>
                  <a:schemeClr val="bg1"/>
                </a:solidFill>
                <a:latin typeface="+mj-lt"/>
                <a:ea typeface="+mj-ea"/>
                <a:cs typeface="+mj-cs"/>
              </a:rPr>
              <a:t>(Deep Dive)</a:t>
            </a:r>
          </a:p>
        </p:txBody>
      </p:sp>
      <p:sp>
        <p:nvSpPr>
          <p:cNvPr id="17" name="Freeform: Shape 11">
            <a:extLst>
              <a:ext uri="{FF2B5EF4-FFF2-40B4-BE49-F238E27FC236}">
                <a16:creationId xmlns:a16="http://schemas.microsoft.com/office/drawing/2014/main" id="{BCC55ACC-A2F6-403C-A3A4-D59B3734D4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857312" y="381000"/>
            <a:ext cx="6334689" cy="6477000"/>
          </a:xfrm>
          <a:custGeom>
            <a:avLst/>
            <a:gdLst>
              <a:gd name="connsiteX0" fmla="*/ 3561588 w 6334689"/>
              <a:gd name="connsiteY0" fmla="*/ 0 h 6477000"/>
              <a:gd name="connsiteX1" fmla="*/ 6309883 w 6334689"/>
              <a:gd name="connsiteY1" fmla="*/ 1296087 h 6477000"/>
              <a:gd name="connsiteX2" fmla="*/ 6334689 w 6334689"/>
              <a:gd name="connsiteY2" fmla="*/ 1329261 h 6477000"/>
              <a:gd name="connsiteX3" fmla="*/ 6334689 w 6334689"/>
              <a:gd name="connsiteY3" fmla="*/ 5793916 h 6477000"/>
              <a:gd name="connsiteX4" fmla="*/ 6309883 w 6334689"/>
              <a:gd name="connsiteY4" fmla="*/ 5827089 h 6477000"/>
              <a:gd name="connsiteX5" fmla="*/ 5760467 w 6334689"/>
              <a:gd name="connsiteY5" fmla="*/ 6363539 h 6477000"/>
              <a:gd name="connsiteX6" fmla="*/ 5607796 w 6334689"/>
              <a:gd name="connsiteY6" fmla="*/ 6477000 h 6477000"/>
              <a:gd name="connsiteX7" fmla="*/ 1519571 w 6334689"/>
              <a:gd name="connsiteY7" fmla="*/ 6477000 h 6477000"/>
              <a:gd name="connsiteX8" fmla="*/ 1296088 w 6334689"/>
              <a:gd name="connsiteY8" fmla="*/ 6309883 h 6477000"/>
              <a:gd name="connsiteX9" fmla="*/ 0 w 6334689"/>
              <a:gd name="connsiteY9" fmla="*/ 3561588 h 6477000"/>
              <a:gd name="connsiteX10" fmla="*/ 3561588 w 6334689"/>
              <a:gd name="connsiteY10" fmla="*/ 0 h 6477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334689" h="6477000">
                <a:moveTo>
                  <a:pt x="3561588" y="0"/>
                </a:moveTo>
                <a:cubicBezTo>
                  <a:pt x="4668032" y="0"/>
                  <a:pt x="5656635" y="504534"/>
                  <a:pt x="6309883" y="1296087"/>
                </a:cubicBezTo>
                <a:lnTo>
                  <a:pt x="6334689" y="1329261"/>
                </a:lnTo>
                <a:lnTo>
                  <a:pt x="6334689" y="5793916"/>
                </a:lnTo>
                <a:lnTo>
                  <a:pt x="6309883" y="5827089"/>
                </a:lnTo>
                <a:cubicBezTo>
                  <a:pt x="6146571" y="6024977"/>
                  <a:pt x="5962299" y="6204927"/>
                  <a:pt x="5760467" y="6363539"/>
                </a:cubicBezTo>
                <a:lnTo>
                  <a:pt x="5607796" y="6477000"/>
                </a:lnTo>
                <a:lnTo>
                  <a:pt x="1519571" y="6477000"/>
                </a:lnTo>
                <a:lnTo>
                  <a:pt x="1296088" y="6309883"/>
                </a:lnTo>
                <a:cubicBezTo>
                  <a:pt x="504535" y="5656635"/>
                  <a:pt x="0" y="4668032"/>
                  <a:pt x="0" y="3561588"/>
                </a:cubicBezTo>
                <a:cubicBezTo>
                  <a:pt x="0" y="1594577"/>
                  <a:pt x="1594577" y="0"/>
                  <a:pt x="3561588" y="0"/>
                </a:cubicBezTo>
                <a:close/>
              </a:path>
            </a:pathLst>
          </a:cu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Freeform: Shape 13">
            <a:extLst>
              <a:ext uri="{FF2B5EF4-FFF2-40B4-BE49-F238E27FC236}">
                <a16:creationId xmlns:a16="http://schemas.microsoft.com/office/drawing/2014/main" id="{598EBA13-C937-430B-9523-439FE21096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21086" y="544777"/>
            <a:ext cx="6170914" cy="6313225"/>
          </a:xfrm>
          <a:custGeom>
            <a:avLst/>
            <a:gdLst>
              <a:gd name="connsiteX0" fmla="*/ 3397813 w 6170914"/>
              <a:gd name="connsiteY0" fmla="*/ 0 h 6313225"/>
              <a:gd name="connsiteX1" fmla="*/ 6019731 w 6170914"/>
              <a:gd name="connsiteY1" fmla="*/ 1236489 h 6313225"/>
              <a:gd name="connsiteX2" fmla="*/ 6170914 w 6170914"/>
              <a:gd name="connsiteY2" fmla="*/ 1438663 h 6313225"/>
              <a:gd name="connsiteX3" fmla="*/ 6170914 w 6170914"/>
              <a:gd name="connsiteY3" fmla="*/ 5356963 h 6313225"/>
              <a:gd name="connsiteX4" fmla="*/ 6019731 w 6170914"/>
              <a:gd name="connsiteY4" fmla="*/ 5559138 h 6313225"/>
              <a:gd name="connsiteX5" fmla="*/ 5194591 w 6170914"/>
              <a:gd name="connsiteY5" fmla="*/ 6282226 h 6313225"/>
              <a:gd name="connsiteX6" fmla="*/ 5141791 w 6170914"/>
              <a:gd name="connsiteY6" fmla="*/ 6313225 h 6313225"/>
              <a:gd name="connsiteX7" fmla="*/ 1659199 w 6170914"/>
              <a:gd name="connsiteY7" fmla="*/ 6313225 h 6313225"/>
              <a:gd name="connsiteX8" fmla="*/ 1498064 w 6170914"/>
              <a:gd name="connsiteY8" fmla="*/ 6215333 h 6313225"/>
              <a:gd name="connsiteX9" fmla="*/ 0 w 6170914"/>
              <a:gd name="connsiteY9" fmla="*/ 3397813 h 6313225"/>
              <a:gd name="connsiteX10" fmla="*/ 3397813 w 6170914"/>
              <a:gd name="connsiteY10" fmla="*/ 0 h 6313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170914" h="6313225">
                <a:moveTo>
                  <a:pt x="3397813" y="0"/>
                </a:moveTo>
                <a:cubicBezTo>
                  <a:pt x="4453378" y="0"/>
                  <a:pt x="5396522" y="481334"/>
                  <a:pt x="6019731" y="1236489"/>
                </a:cubicBezTo>
                <a:lnTo>
                  <a:pt x="6170914" y="1438663"/>
                </a:lnTo>
                <a:lnTo>
                  <a:pt x="6170914" y="5356963"/>
                </a:lnTo>
                <a:lnTo>
                  <a:pt x="6019731" y="5559138"/>
                </a:lnTo>
                <a:cubicBezTo>
                  <a:pt x="5786028" y="5842321"/>
                  <a:pt x="5507333" y="6086998"/>
                  <a:pt x="5194591" y="6282226"/>
                </a:cubicBezTo>
                <a:lnTo>
                  <a:pt x="5141791" y="6313225"/>
                </a:lnTo>
                <a:lnTo>
                  <a:pt x="1659199" y="6313225"/>
                </a:lnTo>
                <a:lnTo>
                  <a:pt x="1498064" y="6215333"/>
                </a:lnTo>
                <a:cubicBezTo>
                  <a:pt x="594240" y="5604721"/>
                  <a:pt x="0" y="4570663"/>
                  <a:pt x="0" y="3397813"/>
                </a:cubicBezTo>
                <a:cubicBezTo>
                  <a:pt x="0" y="1521253"/>
                  <a:pt x="1521253" y="0"/>
                  <a:pt x="3397813"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Graphic 2" descr="Books">
            <a:extLst>
              <a:ext uri="{FF2B5EF4-FFF2-40B4-BE49-F238E27FC236}">
                <a16:creationId xmlns:a16="http://schemas.microsoft.com/office/drawing/2014/main" id="{788E96B1-A6D2-45E7-AAEF-08D1F1306A9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471871" y="2897916"/>
            <a:ext cx="2308714" cy="2308714"/>
          </a:xfrm>
          <a:prstGeom prst="rect">
            <a:avLst/>
          </a:prstGeom>
        </p:spPr>
      </p:pic>
      <p:pic>
        <p:nvPicPr>
          <p:cNvPr id="4" name="Graphic 6" descr="System">
            <a:extLst>
              <a:ext uri="{FF2B5EF4-FFF2-40B4-BE49-F238E27FC236}">
                <a16:creationId xmlns:a16="http://schemas.microsoft.com/office/drawing/2014/main" id="{A0A05F68-457E-4961-958F-7677FEE3350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780585" y="2339664"/>
            <a:ext cx="3123954" cy="3123954"/>
          </a:xfrm>
          <a:prstGeom prst="rect">
            <a:avLst/>
          </a:prstGeom>
        </p:spPr>
      </p:pic>
    </p:spTree>
    <p:extLst>
      <p:ext uri="{BB962C8B-B14F-4D97-AF65-F5344CB8AC3E}">
        <p14:creationId xmlns:p14="http://schemas.microsoft.com/office/powerpoint/2010/main" val="5467976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70A1B5-631A-4BC2-AD49-1849096CE3FD}"/>
              </a:ext>
            </a:extLst>
          </p:cNvPr>
          <p:cNvSpPr>
            <a:spLocks noGrp="1"/>
          </p:cNvSpPr>
          <p:nvPr>
            <p:ph type="title"/>
          </p:nvPr>
        </p:nvSpPr>
        <p:spPr>
          <a:xfrm>
            <a:off x="6501200" y="910514"/>
            <a:ext cx="5558278" cy="1325563"/>
          </a:xfrm>
        </p:spPr>
        <p:txBody>
          <a:bodyPr vert="horz" lIns="91440" tIns="45720" rIns="91440" bIns="45720" rtlCol="0" anchor="ctr">
            <a:normAutofit fontScale="90000"/>
          </a:bodyPr>
          <a:lstStyle/>
          <a:p>
            <a:pPr algn="ctr"/>
            <a:r>
              <a:rPr lang="en-US" sz="4900" kern="1200" dirty="0">
                <a:solidFill>
                  <a:schemeClr val="tx1"/>
                </a:solidFill>
                <a:latin typeface="+mj-lt"/>
                <a:ea typeface="+mj-ea"/>
                <a:cs typeface="+mj-cs"/>
              </a:rPr>
              <a:t>Institutional Digital Collections Repository </a:t>
            </a:r>
            <a:r>
              <a:rPr lang="en-US" sz="3600" kern="1200" dirty="0">
                <a:solidFill>
                  <a:schemeClr val="tx1"/>
                </a:solidFill>
                <a:latin typeface="+mj-lt"/>
                <a:ea typeface="+mj-ea"/>
                <a:cs typeface="+mj-cs"/>
              </a:rPr>
              <a:t>(</a:t>
            </a:r>
            <a:r>
              <a:rPr lang="en-US" sz="3600" kern="1200" dirty="0" err="1">
                <a:solidFill>
                  <a:schemeClr val="tx1"/>
                </a:solidFill>
                <a:latin typeface="+mj-lt"/>
                <a:ea typeface="+mj-ea"/>
                <a:cs typeface="+mj-cs"/>
              </a:rPr>
              <a:t>Dspace</a:t>
            </a:r>
            <a:r>
              <a:rPr lang="en-US" sz="3600" kern="1200" dirty="0">
                <a:solidFill>
                  <a:schemeClr val="tx1"/>
                </a:solidFill>
                <a:latin typeface="+mj-lt"/>
                <a:ea typeface="+mj-ea"/>
                <a:cs typeface="+mj-cs"/>
              </a:rPr>
              <a:t>)</a:t>
            </a:r>
          </a:p>
        </p:txBody>
      </p:sp>
      <p:sp>
        <p:nvSpPr>
          <p:cNvPr id="14" name="Freeform: Shape 9">
            <a:extLst>
              <a:ext uri="{FF2B5EF4-FFF2-40B4-BE49-F238E27FC236}">
                <a16:creationId xmlns:a16="http://schemas.microsoft.com/office/drawing/2014/main" id="{4F74D28C-3268-4E35-8EE1-D92CB4A85A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Freeform: Shape 11">
            <a:extLst>
              <a:ext uri="{FF2B5EF4-FFF2-40B4-BE49-F238E27FC236}">
                <a16:creationId xmlns:a16="http://schemas.microsoft.com/office/drawing/2014/main" id="{58D44E42-C462-4105-BC86-FE75B4E3C4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024154" cy="6858000"/>
          </a:xfrm>
          <a:custGeom>
            <a:avLst/>
            <a:gdLst>
              <a:gd name="connsiteX0" fmla="*/ 70374 w 6024154"/>
              <a:gd name="connsiteY0" fmla="*/ 0 h 6858000"/>
              <a:gd name="connsiteX1" fmla="*/ 6024154 w 6024154"/>
              <a:gd name="connsiteY1" fmla="*/ 0 h 6858000"/>
              <a:gd name="connsiteX2" fmla="*/ 6024154 w 6024154"/>
              <a:gd name="connsiteY2" fmla="*/ 6858000 h 6858000"/>
              <a:gd name="connsiteX3" fmla="*/ 3587167 w 6024154"/>
              <a:gd name="connsiteY3" fmla="*/ 6858000 h 6858000"/>
              <a:gd name="connsiteX4" fmla="*/ 3474220 w 6024154"/>
              <a:gd name="connsiteY4" fmla="*/ 6800152 h 6858000"/>
              <a:gd name="connsiteX5" fmla="*/ 0 w 6024154"/>
              <a:gd name="connsiteY5" fmla="*/ 962844 h 6858000"/>
              <a:gd name="connsiteX6" fmla="*/ 34274 w 6024154"/>
              <a:gd name="connsiteY6" fmla="*/ 28409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70374" y="0"/>
                </a:moveTo>
                <a:lnTo>
                  <a:pt x="6024154" y="0"/>
                </a:lnTo>
                <a:lnTo>
                  <a:pt x="6024154" y="6858000"/>
                </a:lnTo>
                <a:lnTo>
                  <a:pt x="3587167" y="6858000"/>
                </a:lnTo>
                <a:lnTo>
                  <a:pt x="3474220" y="6800152"/>
                </a:lnTo>
                <a:cubicBezTo>
                  <a:pt x="1404818" y="5675986"/>
                  <a:pt x="0" y="3483472"/>
                  <a:pt x="0" y="962844"/>
                </a:cubicBezTo>
                <a:cubicBezTo>
                  <a:pt x="0" y="733696"/>
                  <a:pt x="11610" y="507260"/>
                  <a:pt x="34274" y="284091"/>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18D2EEBC-5480-421B-AAF4-B5E9FB53687A}"/>
              </a:ext>
            </a:extLst>
          </p:cNvPr>
          <p:cNvPicPr>
            <a:picLocks noChangeAspect="1"/>
          </p:cNvPicPr>
          <p:nvPr/>
        </p:nvPicPr>
        <p:blipFill>
          <a:blip r:embed="rId2"/>
          <a:stretch>
            <a:fillRect/>
          </a:stretch>
        </p:blipFill>
        <p:spPr>
          <a:xfrm>
            <a:off x="397566" y="360494"/>
            <a:ext cx="4399722" cy="4436409"/>
          </a:xfrm>
          <a:prstGeom prst="rect">
            <a:avLst/>
          </a:prstGeom>
        </p:spPr>
      </p:pic>
      <p:sp>
        <p:nvSpPr>
          <p:cNvPr id="5" name="TextBox 4">
            <a:extLst>
              <a:ext uri="{FF2B5EF4-FFF2-40B4-BE49-F238E27FC236}">
                <a16:creationId xmlns:a16="http://schemas.microsoft.com/office/drawing/2014/main" id="{5F7DF43B-EC98-421C-98DD-00E4905887BF}"/>
              </a:ext>
            </a:extLst>
          </p:cNvPr>
          <p:cNvSpPr txBox="1"/>
          <p:nvPr/>
        </p:nvSpPr>
        <p:spPr>
          <a:xfrm>
            <a:off x="6501200" y="2578699"/>
            <a:ext cx="5006336" cy="3181684"/>
          </a:xfrm>
          <a:prstGeom prst="rect">
            <a:avLst/>
          </a:prstGeom>
        </p:spPr>
        <p:txBody>
          <a:bodyPr vert="horz" lIns="91440" tIns="45720" rIns="91440" bIns="45720" rtlCol="0" anchor="t">
            <a:normAutofit/>
          </a:bodyPr>
          <a:lstStyle/>
          <a:p>
            <a:pPr>
              <a:lnSpc>
                <a:spcPct val="90000"/>
              </a:lnSpc>
              <a:spcAft>
                <a:spcPts val="600"/>
              </a:spcAft>
            </a:pPr>
            <a:r>
              <a:rPr lang="en-US" sz="1500" dirty="0"/>
              <a:t>Organizes, centralizes and makes  accessible </a:t>
            </a:r>
            <a:br>
              <a:rPr lang="en-US" sz="1500" dirty="0"/>
            </a:br>
            <a:r>
              <a:rPr lang="en-US" sz="1500" dirty="0"/>
              <a:t>research and knowledge generated by the institution’s research community (Faculty, Graduate Students and Researchers):</a:t>
            </a:r>
            <a:br>
              <a:rPr lang="en-US" sz="1500" dirty="0"/>
            </a:br>
            <a:br>
              <a:rPr lang="en-US" sz="1500" dirty="0"/>
            </a:br>
            <a:r>
              <a:rPr lang="en-US" sz="1500" dirty="0"/>
              <a:t>Pre-prints</a:t>
            </a:r>
            <a:br>
              <a:rPr lang="en-US" sz="1500" dirty="0"/>
            </a:br>
            <a:r>
              <a:rPr lang="en-US" sz="1500" dirty="0"/>
              <a:t>Faculty Publications</a:t>
            </a:r>
            <a:br>
              <a:rPr lang="en-US" sz="1500" dirty="0"/>
            </a:br>
            <a:r>
              <a:rPr lang="en-US" sz="1500" dirty="0"/>
              <a:t>White Papers</a:t>
            </a:r>
            <a:br>
              <a:rPr lang="en-US" sz="1500" dirty="0"/>
            </a:br>
            <a:r>
              <a:rPr lang="en-US" sz="1500" dirty="0"/>
              <a:t>Conference Presentations</a:t>
            </a:r>
            <a:br>
              <a:rPr lang="en-US" sz="1500" dirty="0"/>
            </a:br>
            <a:r>
              <a:rPr lang="en-US" sz="1500" dirty="0"/>
              <a:t>Graduate Student Theses</a:t>
            </a:r>
            <a:br>
              <a:rPr lang="en-US" sz="1500" dirty="0"/>
            </a:br>
            <a:r>
              <a:rPr lang="en-US" sz="1500" dirty="0"/>
              <a:t>and Dissertations</a:t>
            </a:r>
            <a:br>
              <a:rPr lang="en-US" sz="1500" dirty="0"/>
            </a:br>
            <a:br>
              <a:rPr lang="en-US" sz="1500" dirty="0"/>
            </a:br>
            <a:br>
              <a:rPr lang="en-US" sz="1500" dirty="0"/>
            </a:br>
            <a:endParaRPr lang="en-US" sz="1500" dirty="0"/>
          </a:p>
        </p:txBody>
      </p:sp>
    </p:spTree>
    <p:extLst>
      <p:ext uri="{BB962C8B-B14F-4D97-AF65-F5344CB8AC3E}">
        <p14:creationId xmlns:p14="http://schemas.microsoft.com/office/powerpoint/2010/main" val="3417168394"/>
      </p:ext>
    </p:extLst>
  </p:cSld>
  <p:clrMapOvr>
    <a:overrideClrMapping bg1="dk1" tx1="lt1" bg2="dk2" tx2="lt2" accent1="accent1" accent2="accent2" accent3="accent3" accent4="accent4" accent5="accent5" accent6="accent6" hlink="hlink" folHlink="folHlink"/>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75</TotalTime>
  <Words>2719</Words>
  <Application>Microsoft Office PowerPoint</Application>
  <PresentationFormat>Widescreen</PresentationFormat>
  <Paragraphs>308</Paragraphs>
  <Slides>53</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53</vt:i4>
      </vt:variant>
    </vt:vector>
  </HeadingPairs>
  <TitlesOfParts>
    <vt:vector size="60" baseType="lpstr">
      <vt:lpstr>Arial</vt:lpstr>
      <vt:lpstr>Calibri</vt:lpstr>
      <vt:lpstr>Calibri Light</vt:lpstr>
      <vt:lpstr>Helvetica</vt:lpstr>
      <vt:lpstr>Times New Roman</vt:lpstr>
      <vt:lpstr>Tw Cen MT</vt:lpstr>
      <vt:lpstr>Office Theme</vt:lpstr>
      <vt:lpstr>New Opportunities for Libraries  Open Source &amp; Open Access Software  and Digital Scholarly Ecosystems </vt:lpstr>
      <vt:lpstr>What is a Digital Scholarly Research Ecosystem? </vt:lpstr>
      <vt:lpstr>  What are the General Common Characteristics for a Data Repository and   Digital Scholarship Ecosystem?  </vt:lpstr>
      <vt:lpstr>A Digital Scholarship Research Ecosystem Consists of Six Open Source Components </vt:lpstr>
      <vt:lpstr>  Together These Components Enable   Various Parts of the Academic Research Cycle</vt:lpstr>
      <vt:lpstr>Network Effects: Metcalfe’s Law Early Telecommunications Law for Ethernet (1993)</vt:lpstr>
      <vt:lpstr>Network Effects of Digital Ecosystems Allow Opportunities among Research Institutions</vt:lpstr>
      <vt:lpstr>Texas State University Libraries Digital Scholarly Research Ecosystem  Primary Components  (Deep Dive)</vt:lpstr>
      <vt:lpstr>Institutional Digital Collections Repository (Dspace)</vt:lpstr>
      <vt:lpstr>Important Use Case Value Application of Structured Metadata Schema for Search Engine Optimization </vt:lpstr>
      <vt:lpstr>PowerPoint Presentation</vt:lpstr>
      <vt:lpstr>Application of Structured Metadata Schema  for Search Engine Optimization Opens Accessibility and Multiple Points of Access</vt:lpstr>
      <vt:lpstr>Percent Increase in Article Citations by Discipline with Open Access Online Availability (Immediately Available Through Google)</vt:lpstr>
      <vt:lpstr>PowerPoint Presentation</vt:lpstr>
      <vt:lpstr> Digital Collection Repositories Give Insight and another window/Altmetrics Faculty/Student Research   (Statistics)</vt:lpstr>
      <vt:lpstr> Research Data Repository</vt:lpstr>
      <vt:lpstr>Data Citation  and Metadata</vt:lpstr>
      <vt:lpstr>   The Dataverse can be configured as a single Instance or as a Consortial Model  </vt:lpstr>
      <vt:lpstr>PowerPoint Presentation</vt:lpstr>
      <vt:lpstr> Digital Scholarly  Research Ecosystem  Secondary Communication Components (Dependent on and work in Concert with Primary Digital  Content Repositories  for both Content and Data)</vt:lpstr>
      <vt:lpstr>Vireo </vt:lpstr>
      <vt:lpstr>Researcher Identity Management System </vt:lpstr>
      <vt:lpstr>Omeka and OJS</vt:lpstr>
      <vt:lpstr>The Digitization Lab Expands Possibilities for Faculty and Graduate Student Research Projects </vt:lpstr>
      <vt:lpstr> Combining These Research Ecosystem Components Opens Amazing Possibilities For Digital Scholarship &amp; Research Collaboration Opportunities </vt:lpstr>
      <vt:lpstr> Assessment and Results Quantitative and Qualitative Measures</vt:lpstr>
      <vt:lpstr> Timelines and Implementation Paths Many Roads To Rome (1-5 Year Paths)</vt:lpstr>
      <vt:lpstr>Human Resources</vt:lpstr>
      <vt:lpstr>  Summary Reflections</vt:lpstr>
      <vt:lpstr>Future Pathways Networked Global Scholarly Research Environment</vt:lpstr>
      <vt:lpstr>Questions, Comments</vt:lpstr>
      <vt:lpstr>Further References</vt:lpstr>
      <vt:lpstr>PowerPoint Presentation</vt:lpstr>
      <vt:lpstr>PowerPoint Presentation</vt:lpstr>
      <vt:lpstr>Research Universities and Digital Research Ecosystems</vt:lpstr>
      <vt:lpstr> One Server Per Research Institution  2020-2025</vt:lpstr>
      <vt:lpstr>Collaboration Across Institutions Continues to Increase</vt:lpstr>
      <vt:lpstr>Brainstorming Models One Laptop Per Child   Dreamed up mid-late 90’s, Launched 2005</vt:lpstr>
      <vt:lpstr>Larger Digital Scholarly Research Projects   Can Act as  Qualitative/Quantitative Benchmarks  </vt:lpstr>
      <vt:lpstr>Research Universities and Digital Research Ecosystems</vt:lpstr>
      <vt:lpstr>Research Universities and Digital Research Ecosystems</vt:lpstr>
      <vt:lpstr>Combining Components System Synergies  Digital Scholarly Research Ecosystem  </vt:lpstr>
      <vt:lpstr>Network Effects  Both In and Between Individual Components  and In and Among Component Networks</vt:lpstr>
      <vt:lpstr> Ecosystem as System   Enables Core Research</vt:lpstr>
      <vt:lpstr> Assessment and Results Quantitative and Qualitative Measures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Digital Scholarship Research Ecosystems </dc:title>
  <dc:creator>Uzwyshyn, Raymond J</dc:creator>
  <cp:lastModifiedBy>Uzwyshyn, Raymond J</cp:lastModifiedBy>
  <cp:revision>361</cp:revision>
  <dcterms:created xsi:type="dcterms:W3CDTF">2020-01-27T22:49:12Z</dcterms:created>
  <dcterms:modified xsi:type="dcterms:W3CDTF">2022-09-18T21:30:54Z</dcterms:modified>
</cp:coreProperties>
</file>