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</p:sldIdLst>
  <p:sldSz cx="18288000" cy="10287000"/>
  <p:notesSz cx="6858000" cy="9144000"/>
  <p:embeddedFontLst>
    <p:embeddedFont>
      <p:font typeface="DM Sans Bold" charset="1" panose="00000000000000000000"/>
      <p:regular r:id="rId46"/>
    </p:embeddedFont>
    <p:embeddedFont>
      <p:font typeface="DM Sans" charset="1" panose="00000000000000000000"/>
      <p:regular r:id="rId47"/>
    </p:embeddedFont>
    <p:embeddedFont>
      <p:font typeface="Canva Sans" charset="1" panose="020B0503030501040103"/>
      <p:regular r:id="rId4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fonts/font46.fntdata" Type="http://schemas.openxmlformats.org/officeDocument/2006/relationships/font"/><Relationship Id="rId47" Target="fonts/font47.fntdata" Type="http://schemas.openxmlformats.org/officeDocument/2006/relationships/font"/><Relationship Id="rId48" Target="fonts/font48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png" Type="http://schemas.openxmlformats.org/officeDocument/2006/relationships/image"/><Relationship Id="rId4" Target="../media/image18.png" Type="http://schemas.openxmlformats.org/officeDocument/2006/relationships/image"/><Relationship Id="rId5" Target="../media/image19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jpeg" Type="http://schemas.openxmlformats.org/officeDocument/2006/relationships/image"/><Relationship Id="rId3" Target="../media/VAGXfgyyyvM.mp4" Type="http://schemas.openxmlformats.org/officeDocument/2006/relationships/video"/><Relationship Id="rId4" Target="../media/VAGXfgyyyvM.mp4" Type="http://schemas.microsoft.com/office/2007/relationships/media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jpeg" Type="http://schemas.openxmlformats.org/officeDocument/2006/relationships/image"/><Relationship Id="rId3" Target="../media/VAGXf6MEiy8.mp4" Type="http://schemas.openxmlformats.org/officeDocument/2006/relationships/video"/><Relationship Id="rId4" Target="../media/VAGXf6MEiy8.mp4" Type="http://schemas.microsoft.com/office/2007/relationships/media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png" Type="http://schemas.openxmlformats.org/officeDocument/2006/relationships/image"/><Relationship Id="rId4" Target="../media/image25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jpeg" Type="http://schemas.openxmlformats.org/officeDocument/2006/relationships/image"/><Relationship Id="rId3" Target="../media/VAGXgF_gMDM.mp4" Type="http://schemas.openxmlformats.org/officeDocument/2006/relationships/video"/><Relationship Id="rId4" Target="../media/VAGXgF_gMDM.mp4" Type="http://schemas.microsoft.com/office/2007/relationships/media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Relationship Id="rId3" Target="../media/image30.png" Type="http://schemas.openxmlformats.org/officeDocument/2006/relationships/image"/><Relationship Id="rId4" Target="../media/image31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png" Type="http://schemas.openxmlformats.org/officeDocument/2006/relationships/image"/><Relationship Id="rId3" Target="../media/image35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4.png" Type="http://schemas.openxmlformats.org/officeDocument/2006/relationships/image"/><Relationship Id="rId4" Target="../media/image37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29.png" Type="http://schemas.openxmlformats.org/officeDocument/2006/relationships/image"/><Relationship Id="rId4" Target="../media/image39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jpeg" Type="http://schemas.openxmlformats.org/officeDocument/2006/relationships/image"/><Relationship Id="rId3" Target="../media/VAGmkWJbbuM.mp4" Type="http://schemas.openxmlformats.org/officeDocument/2006/relationships/video"/><Relationship Id="rId4" Target="../media/VAGmkWJbbuM.mp4" Type="http://schemas.microsoft.com/office/2007/relationships/media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45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png" Type="http://schemas.openxmlformats.org/officeDocument/2006/relationships/image"/><Relationship Id="rId3" Target="../media/image47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52.png" Type="http://schemas.openxmlformats.org/officeDocument/2006/relationships/image"/><Relationship Id="rId4" Target="../media/image53.png" Type="http://schemas.openxmlformats.org/officeDocument/2006/relationships/image"/><Relationship Id="rId5" Target="../media/image16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4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png" Type="http://schemas.openxmlformats.org/officeDocument/2006/relationships/image"/><Relationship Id="rId4" Target="../media/image7.svg" Type="http://schemas.openxmlformats.org/officeDocument/2006/relationships/image"/><Relationship Id="rId5" Target="../media/image8.png" Type="http://schemas.openxmlformats.org/officeDocument/2006/relationships/image"/><Relationship Id="rId6" Target="../media/image9.svg" Type="http://schemas.openxmlformats.org/officeDocument/2006/relationships/image"/><Relationship Id="rId7" Target="../media/image10.png" Type="http://schemas.openxmlformats.org/officeDocument/2006/relationships/image"/><Relationship Id="rId8" Target="../media/image11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4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15.pn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-4319139">
            <a:off x="1717312" y="-2808888"/>
            <a:ext cx="14853376" cy="15352326"/>
          </a:xfrm>
          <a:custGeom>
            <a:avLst/>
            <a:gdLst/>
            <a:ahLst/>
            <a:cxnLst/>
            <a:rect r="r" b="b" t="t" l="l"/>
            <a:pathLst>
              <a:path h="15352326" w="14853376">
                <a:moveTo>
                  <a:pt x="14853376" y="0"/>
                </a:moveTo>
                <a:lnTo>
                  <a:pt x="0" y="0"/>
                </a:lnTo>
                <a:lnTo>
                  <a:pt x="0" y="15352326"/>
                </a:lnTo>
                <a:lnTo>
                  <a:pt x="14853376" y="15352326"/>
                </a:lnTo>
                <a:lnTo>
                  <a:pt x="14853376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700" y="6855605"/>
            <a:ext cx="16230600" cy="4762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1028699" y="1506117"/>
            <a:ext cx="14540532" cy="5038882"/>
            <a:chOff x="0" y="0"/>
            <a:chExt cx="19387375" cy="6718509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-9525"/>
              <a:ext cx="19387375" cy="54961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0800"/>
                </a:lnSpc>
              </a:pPr>
              <a:r>
                <a:rPr lang="en-US" sz="9000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Efficient Multi-Robot SLAM in a Labyrinth Environment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6042234"/>
              <a:ext cx="19387375" cy="6762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Final Presentation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028700" y="7434506"/>
            <a:ext cx="5306212" cy="2147570"/>
            <a:chOff x="0" y="0"/>
            <a:chExt cx="7074949" cy="2863427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2187152"/>
              <a:ext cx="7074949" cy="6762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ROBT Capstone II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-66675"/>
              <a:ext cx="7074949" cy="20986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Abdirakhman Onabek</a:t>
              </a:r>
            </a:p>
            <a:p>
              <a:pPr algn="l">
                <a:lnSpc>
                  <a:spcPts val="4200"/>
                </a:lnSpc>
              </a:pPr>
              <a:r>
                <a:rPr lang="en-US" sz="3000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Ramazan Andarbayev</a:t>
              </a:r>
            </a:p>
            <a:p>
              <a:pPr algn="l">
                <a:lnSpc>
                  <a:spcPts val="4200"/>
                </a:lnSpc>
              </a:pPr>
              <a:r>
                <a:rPr lang="en-US" sz="3000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Bayurzhan Askarov</a:t>
              </a: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7673271" y="7367831"/>
            <a:ext cx="7686457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Supervisor: Prof. Zhanat Kappassov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028699" y="659088"/>
            <a:ext cx="4714343" cy="542256"/>
            <a:chOff x="0" y="0"/>
            <a:chExt cx="6285791" cy="72300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723008" cy="723008"/>
            </a:xfrm>
            <a:custGeom>
              <a:avLst/>
              <a:gdLst/>
              <a:ahLst/>
              <a:cxnLst/>
              <a:rect r="r" b="b" t="t" l="l"/>
              <a:pathLst>
                <a:path h="723008" w="723008">
                  <a:moveTo>
                    <a:pt x="0" y="0"/>
                  </a:moveTo>
                  <a:lnTo>
                    <a:pt x="723008" y="0"/>
                  </a:lnTo>
                  <a:lnTo>
                    <a:pt x="723008" y="723008"/>
                  </a:lnTo>
                  <a:lnTo>
                    <a:pt x="0" y="7230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  <p:sp>
          <p:nvSpPr>
            <p:cNvPr name="TextBox 13" id="13"/>
            <p:cNvSpPr txBox="true"/>
            <p:nvPr/>
          </p:nvSpPr>
          <p:spPr>
            <a:xfrm rot="0">
              <a:off x="863382" y="75083"/>
              <a:ext cx="5422409" cy="5252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359"/>
                </a:lnSpc>
              </a:pPr>
              <a:r>
                <a:rPr lang="en-US" b="true" sz="2399" spc="4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NAZARBAYEV UNIVERSITY</a:t>
              </a: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 of 40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5609" y="2042800"/>
            <a:ext cx="6627493" cy="8216276"/>
          </a:xfrm>
          <a:custGeom>
            <a:avLst/>
            <a:gdLst/>
            <a:ahLst/>
            <a:cxnLst/>
            <a:rect r="r" b="b" t="t" l="l"/>
            <a:pathLst>
              <a:path h="8216276" w="6627493">
                <a:moveTo>
                  <a:pt x="0" y="0"/>
                </a:moveTo>
                <a:lnTo>
                  <a:pt x="6627493" y="0"/>
                </a:lnTo>
                <a:lnTo>
                  <a:pt x="6627493" y="8216276"/>
                </a:lnTo>
                <a:lnTo>
                  <a:pt x="0" y="82162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060328" y="1854364"/>
            <a:ext cx="8112063" cy="8593147"/>
          </a:xfrm>
          <a:custGeom>
            <a:avLst/>
            <a:gdLst/>
            <a:ahLst/>
            <a:cxnLst/>
            <a:rect r="r" b="b" t="t" l="l"/>
            <a:pathLst>
              <a:path h="8593147" w="8112063">
                <a:moveTo>
                  <a:pt x="0" y="0"/>
                </a:moveTo>
                <a:lnTo>
                  <a:pt x="8112063" y="0"/>
                </a:lnTo>
                <a:lnTo>
                  <a:pt x="8112063" y="8593147"/>
                </a:lnTo>
                <a:lnTo>
                  <a:pt x="0" y="8593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5772080" y="9052433"/>
            <a:ext cx="126034" cy="126034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5525989" y="9052433"/>
            <a:ext cx="126034" cy="126034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5254410" y="9052433"/>
            <a:ext cx="126034" cy="12603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987258" y="9052433"/>
            <a:ext cx="126034" cy="126034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4740266" y="9052433"/>
            <a:ext cx="126034" cy="126034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4493273" y="9052433"/>
            <a:ext cx="126034" cy="126034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4274078" y="9052433"/>
            <a:ext cx="126034" cy="126034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4027085" y="9052433"/>
            <a:ext cx="126034" cy="126034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3780093" y="9052433"/>
            <a:ext cx="126034" cy="126034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3482525" y="9052433"/>
            <a:ext cx="126034" cy="126034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3235533" y="9052433"/>
            <a:ext cx="126034" cy="126034"/>
            <a:chOff x="0" y="0"/>
            <a:chExt cx="812800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2938141" y="9052433"/>
            <a:ext cx="126034" cy="126034"/>
            <a:chOff x="0" y="0"/>
            <a:chExt cx="812800" cy="812800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39" id="3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40" id="40"/>
          <p:cNvGrpSpPr/>
          <p:nvPr/>
        </p:nvGrpSpPr>
        <p:grpSpPr>
          <a:xfrm rot="0">
            <a:off x="2657853" y="9178467"/>
            <a:ext cx="126034" cy="126034"/>
            <a:chOff x="0" y="0"/>
            <a:chExt cx="812800" cy="81280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42" id="4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43" id="43"/>
          <p:cNvGrpSpPr/>
          <p:nvPr/>
        </p:nvGrpSpPr>
        <p:grpSpPr>
          <a:xfrm rot="0">
            <a:off x="2392899" y="9304502"/>
            <a:ext cx="126034" cy="126034"/>
            <a:chOff x="0" y="0"/>
            <a:chExt cx="812800" cy="812800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45" id="4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46" id="46"/>
          <p:cNvGrpSpPr/>
          <p:nvPr/>
        </p:nvGrpSpPr>
        <p:grpSpPr>
          <a:xfrm rot="0">
            <a:off x="2094824" y="9339564"/>
            <a:ext cx="126034" cy="126034"/>
            <a:chOff x="0" y="0"/>
            <a:chExt cx="812800" cy="812800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48" id="4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49" id="49"/>
          <p:cNvGrpSpPr/>
          <p:nvPr/>
        </p:nvGrpSpPr>
        <p:grpSpPr>
          <a:xfrm rot="0">
            <a:off x="1896789" y="9147472"/>
            <a:ext cx="126034" cy="126034"/>
            <a:chOff x="0" y="0"/>
            <a:chExt cx="812800" cy="812800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51" id="5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52" id="52"/>
          <p:cNvGrpSpPr/>
          <p:nvPr/>
        </p:nvGrpSpPr>
        <p:grpSpPr>
          <a:xfrm rot="0">
            <a:off x="1770755" y="8952068"/>
            <a:ext cx="126034" cy="126034"/>
            <a:chOff x="0" y="0"/>
            <a:chExt cx="812800" cy="81280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54" id="5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55" id="55"/>
          <p:cNvGrpSpPr/>
          <p:nvPr/>
        </p:nvGrpSpPr>
        <p:grpSpPr>
          <a:xfrm rot="0">
            <a:off x="1684145" y="8720232"/>
            <a:ext cx="126034" cy="126034"/>
            <a:chOff x="0" y="0"/>
            <a:chExt cx="812800" cy="812800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57" id="5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58" id="58"/>
          <p:cNvGrpSpPr/>
          <p:nvPr/>
        </p:nvGrpSpPr>
        <p:grpSpPr>
          <a:xfrm rot="0">
            <a:off x="1684145" y="8493399"/>
            <a:ext cx="126034" cy="126034"/>
            <a:chOff x="0" y="0"/>
            <a:chExt cx="812800" cy="8128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60" id="6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61" id="61"/>
          <p:cNvGrpSpPr/>
          <p:nvPr/>
        </p:nvGrpSpPr>
        <p:grpSpPr>
          <a:xfrm rot="0">
            <a:off x="1684145" y="8266566"/>
            <a:ext cx="126034" cy="126034"/>
            <a:chOff x="0" y="0"/>
            <a:chExt cx="812800" cy="812800"/>
          </a:xfrm>
        </p:grpSpPr>
        <p:sp>
          <p:nvSpPr>
            <p:cNvPr name="Freeform 62" id="6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63" id="6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64" id="64"/>
          <p:cNvGrpSpPr/>
          <p:nvPr/>
        </p:nvGrpSpPr>
        <p:grpSpPr>
          <a:xfrm rot="0">
            <a:off x="1684145" y="8039734"/>
            <a:ext cx="126034" cy="126034"/>
            <a:chOff x="0" y="0"/>
            <a:chExt cx="812800" cy="812800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66" id="6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67" id="67"/>
          <p:cNvGrpSpPr/>
          <p:nvPr/>
        </p:nvGrpSpPr>
        <p:grpSpPr>
          <a:xfrm rot="0">
            <a:off x="1684145" y="7812901"/>
            <a:ext cx="126034" cy="126034"/>
            <a:chOff x="0" y="0"/>
            <a:chExt cx="812800" cy="812800"/>
          </a:xfrm>
        </p:grpSpPr>
        <p:sp>
          <p:nvSpPr>
            <p:cNvPr name="Freeform 68" id="6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69" id="6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70" id="70"/>
          <p:cNvGrpSpPr/>
          <p:nvPr/>
        </p:nvGrpSpPr>
        <p:grpSpPr>
          <a:xfrm rot="0">
            <a:off x="1684145" y="7608105"/>
            <a:ext cx="126034" cy="126034"/>
            <a:chOff x="0" y="0"/>
            <a:chExt cx="812800" cy="812800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72" id="7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73" id="73"/>
          <p:cNvGrpSpPr/>
          <p:nvPr/>
        </p:nvGrpSpPr>
        <p:grpSpPr>
          <a:xfrm rot="0">
            <a:off x="1684145" y="7401432"/>
            <a:ext cx="126034" cy="126034"/>
            <a:chOff x="0" y="0"/>
            <a:chExt cx="812800" cy="812800"/>
          </a:xfrm>
        </p:grpSpPr>
        <p:sp>
          <p:nvSpPr>
            <p:cNvPr name="Freeform 74" id="7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75" id="7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76" id="76"/>
          <p:cNvGrpSpPr/>
          <p:nvPr/>
        </p:nvGrpSpPr>
        <p:grpSpPr>
          <a:xfrm rot="0">
            <a:off x="1684145" y="7174599"/>
            <a:ext cx="126034" cy="126034"/>
            <a:chOff x="0" y="0"/>
            <a:chExt cx="812800" cy="812800"/>
          </a:xfrm>
        </p:grpSpPr>
        <p:sp>
          <p:nvSpPr>
            <p:cNvPr name="Freeform 77" id="7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78" id="7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79" id="79"/>
          <p:cNvGrpSpPr/>
          <p:nvPr/>
        </p:nvGrpSpPr>
        <p:grpSpPr>
          <a:xfrm rot="0">
            <a:off x="1770755" y="6947766"/>
            <a:ext cx="126034" cy="126034"/>
            <a:chOff x="0" y="0"/>
            <a:chExt cx="812800" cy="812800"/>
          </a:xfrm>
        </p:grpSpPr>
        <p:sp>
          <p:nvSpPr>
            <p:cNvPr name="Freeform 80" id="8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81" id="8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82" id="82"/>
          <p:cNvGrpSpPr/>
          <p:nvPr/>
        </p:nvGrpSpPr>
        <p:grpSpPr>
          <a:xfrm rot="0">
            <a:off x="1833772" y="6725776"/>
            <a:ext cx="126034" cy="126034"/>
            <a:chOff x="0" y="0"/>
            <a:chExt cx="812800" cy="812800"/>
          </a:xfrm>
        </p:grpSpPr>
        <p:sp>
          <p:nvSpPr>
            <p:cNvPr name="Freeform 83" id="8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84" id="8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85" id="85"/>
          <p:cNvGrpSpPr/>
          <p:nvPr/>
        </p:nvGrpSpPr>
        <p:grpSpPr>
          <a:xfrm rot="0">
            <a:off x="1959806" y="6509514"/>
            <a:ext cx="126034" cy="126034"/>
            <a:chOff x="0" y="0"/>
            <a:chExt cx="812800" cy="812800"/>
          </a:xfrm>
        </p:grpSpPr>
        <p:sp>
          <p:nvSpPr>
            <p:cNvPr name="Freeform 86" id="8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87" id="8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88" id="88"/>
          <p:cNvGrpSpPr/>
          <p:nvPr/>
        </p:nvGrpSpPr>
        <p:grpSpPr>
          <a:xfrm rot="0">
            <a:off x="2157842" y="6314110"/>
            <a:ext cx="126034" cy="126034"/>
            <a:chOff x="0" y="0"/>
            <a:chExt cx="812800" cy="812800"/>
          </a:xfrm>
        </p:grpSpPr>
        <p:sp>
          <p:nvSpPr>
            <p:cNvPr name="Freeform 89" id="8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90" id="9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91" id="91"/>
          <p:cNvGrpSpPr/>
          <p:nvPr/>
        </p:nvGrpSpPr>
        <p:grpSpPr>
          <a:xfrm rot="0">
            <a:off x="2392899" y="6188076"/>
            <a:ext cx="126034" cy="126034"/>
            <a:chOff x="0" y="0"/>
            <a:chExt cx="812800" cy="812800"/>
          </a:xfrm>
        </p:grpSpPr>
        <p:sp>
          <p:nvSpPr>
            <p:cNvPr name="Freeform 92" id="9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93" id="9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94" id="94"/>
          <p:cNvGrpSpPr/>
          <p:nvPr/>
        </p:nvGrpSpPr>
        <p:grpSpPr>
          <a:xfrm rot="0">
            <a:off x="2657853" y="6150938"/>
            <a:ext cx="126034" cy="126034"/>
            <a:chOff x="0" y="0"/>
            <a:chExt cx="812800" cy="812800"/>
          </a:xfrm>
        </p:grpSpPr>
        <p:sp>
          <p:nvSpPr>
            <p:cNvPr name="Freeform 95" id="9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96" id="9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97" id="97"/>
          <p:cNvGrpSpPr/>
          <p:nvPr/>
        </p:nvGrpSpPr>
        <p:grpSpPr>
          <a:xfrm rot="0">
            <a:off x="2925006" y="6125058"/>
            <a:ext cx="126034" cy="126034"/>
            <a:chOff x="0" y="0"/>
            <a:chExt cx="812800" cy="812800"/>
          </a:xfrm>
        </p:grpSpPr>
        <p:sp>
          <p:nvSpPr>
            <p:cNvPr name="Freeform 98" id="9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99" id="9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00" id="100"/>
          <p:cNvGrpSpPr/>
          <p:nvPr/>
        </p:nvGrpSpPr>
        <p:grpSpPr>
          <a:xfrm rot="0">
            <a:off x="3129338" y="6128461"/>
            <a:ext cx="126034" cy="126034"/>
            <a:chOff x="0" y="0"/>
            <a:chExt cx="812800" cy="812800"/>
          </a:xfrm>
        </p:grpSpPr>
        <p:sp>
          <p:nvSpPr>
            <p:cNvPr name="Freeform 101" id="10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02" id="10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03" id="103"/>
          <p:cNvGrpSpPr/>
          <p:nvPr/>
        </p:nvGrpSpPr>
        <p:grpSpPr>
          <a:xfrm rot="0">
            <a:off x="3482525" y="6024903"/>
            <a:ext cx="126034" cy="126034"/>
            <a:chOff x="0" y="0"/>
            <a:chExt cx="812800" cy="812800"/>
          </a:xfrm>
        </p:grpSpPr>
        <p:sp>
          <p:nvSpPr>
            <p:cNvPr name="Freeform 104" id="10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05" id="10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06" id="106"/>
          <p:cNvGrpSpPr/>
          <p:nvPr/>
        </p:nvGrpSpPr>
        <p:grpSpPr>
          <a:xfrm rot="0">
            <a:off x="3608560" y="5898869"/>
            <a:ext cx="126034" cy="126034"/>
            <a:chOff x="0" y="0"/>
            <a:chExt cx="812800" cy="812800"/>
          </a:xfrm>
        </p:grpSpPr>
        <p:sp>
          <p:nvSpPr>
            <p:cNvPr name="Freeform 107" id="10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08" id="10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09" id="109"/>
          <p:cNvGrpSpPr/>
          <p:nvPr/>
        </p:nvGrpSpPr>
        <p:grpSpPr>
          <a:xfrm rot="0">
            <a:off x="3705713" y="5570102"/>
            <a:ext cx="126034" cy="126034"/>
            <a:chOff x="0" y="0"/>
            <a:chExt cx="812800" cy="812800"/>
          </a:xfrm>
        </p:grpSpPr>
        <p:sp>
          <p:nvSpPr>
            <p:cNvPr name="Freeform 110" id="1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11" id="11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12" id="112"/>
          <p:cNvGrpSpPr/>
          <p:nvPr/>
        </p:nvGrpSpPr>
        <p:grpSpPr>
          <a:xfrm rot="0">
            <a:off x="3683291" y="5311154"/>
            <a:ext cx="126034" cy="126034"/>
            <a:chOff x="0" y="0"/>
            <a:chExt cx="812800" cy="812800"/>
          </a:xfrm>
        </p:grpSpPr>
        <p:sp>
          <p:nvSpPr>
            <p:cNvPr name="Freeform 113" id="1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14" id="11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15" id="115"/>
          <p:cNvGrpSpPr/>
          <p:nvPr/>
        </p:nvGrpSpPr>
        <p:grpSpPr>
          <a:xfrm rot="0">
            <a:off x="3675959" y="5052206"/>
            <a:ext cx="126034" cy="126034"/>
            <a:chOff x="0" y="0"/>
            <a:chExt cx="812800" cy="812800"/>
          </a:xfrm>
        </p:grpSpPr>
        <p:sp>
          <p:nvSpPr>
            <p:cNvPr name="Freeform 116" id="1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17" id="11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18" id="118"/>
          <p:cNvGrpSpPr/>
          <p:nvPr/>
        </p:nvGrpSpPr>
        <p:grpSpPr>
          <a:xfrm rot="0">
            <a:off x="3333671" y="6106778"/>
            <a:ext cx="126034" cy="126034"/>
            <a:chOff x="0" y="0"/>
            <a:chExt cx="812800" cy="812800"/>
          </a:xfrm>
        </p:grpSpPr>
        <p:sp>
          <p:nvSpPr>
            <p:cNvPr name="Freeform 119" id="1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20" id="12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1" id="121"/>
          <p:cNvGrpSpPr/>
          <p:nvPr/>
        </p:nvGrpSpPr>
        <p:grpSpPr>
          <a:xfrm rot="0">
            <a:off x="3671577" y="5742689"/>
            <a:ext cx="126034" cy="126034"/>
            <a:chOff x="0" y="0"/>
            <a:chExt cx="812800" cy="812800"/>
          </a:xfrm>
        </p:grpSpPr>
        <p:sp>
          <p:nvSpPr>
            <p:cNvPr name="Freeform 122" id="1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23" id="12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4" id="124"/>
          <p:cNvGrpSpPr/>
          <p:nvPr/>
        </p:nvGrpSpPr>
        <p:grpSpPr>
          <a:xfrm rot="0">
            <a:off x="1705387" y="4784735"/>
            <a:ext cx="2096607" cy="2912066"/>
            <a:chOff x="0" y="0"/>
            <a:chExt cx="2641600" cy="3669030"/>
          </a:xfrm>
        </p:grpSpPr>
        <p:sp>
          <p:nvSpPr>
            <p:cNvPr name="Freeform 125" id="125"/>
            <p:cNvSpPr/>
            <p:nvPr/>
          </p:nvSpPr>
          <p:spPr>
            <a:xfrm flipH="false" flipV="false" rot="0">
              <a:off x="55880" y="49530"/>
              <a:ext cx="2546350" cy="3567430"/>
            </a:xfrm>
            <a:custGeom>
              <a:avLst/>
              <a:gdLst/>
              <a:ahLst/>
              <a:cxnLst/>
              <a:rect r="r" b="b" t="t" l="l"/>
              <a:pathLst>
                <a:path h="3567430" w="2546350">
                  <a:moveTo>
                    <a:pt x="2540" y="3557270"/>
                  </a:moveTo>
                  <a:cubicBezTo>
                    <a:pt x="0" y="3172460"/>
                    <a:pt x="15240" y="3092450"/>
                    <a:pt x="30480" y="3007360"/>
                  </a:cubicBezTo>
                  <a:cubicBezTo>
                    <a:pt x="48260" y="2915920"/>
                    <a:pt x="57150" y="2830830"/>
                    <a:pt x="92710" y="2726690"/>
                  </a:cubicBezTo>
                  <a:cubicBezTo>
                    <a:pt x="143510" y="2584450"/>
                    <a:pt x="245110" y="2371090"/>
                    <a:pt x="332740" y="2241550"/>
                  </a:cubicBezTo>
                  <a:cubicBezTo>
                    <a:pt x="398780" y="2141220"/>
                    <a:pt x="476250" y="2062480"/>
                    <a:pt x="546100" y="1998980"/>
                  </a:cubicBezTo>
                  <a:cubicBezTo>
                    <a:pt x="599440" y="1949450"/>
                    <a:pt x="643890" y="1917700"/>
                    <a:pt x="706120" y="1882140"/>
                  </a:cubicBezTo>
                  <a:cubicBezTo>
                    <a:pt x="779780" y="1841500"/>
                    <a:pt x="882650" y="1798320"/>
                    <a:pt x="960120" y="1774190"/>
                  </a:cubicBezTo>
                  <a:cubicBezTo>
                    <a:pt x="1022350" y="1755140"/>
                    <a:pt x="1059180" y="1746250"/>
                    <a:pt x="1131570" y="1738630"/>
                  </a:cubicBezTo>
                  <a:cubicBezTo>
                    <a:pt x="1253490" y="1725930"/>
                    <a:pt x="1482090" y="1747520"/>
                    <a:pt x="1624330" y="1741170"/>
                  </a:cubicBezTo>
                  <a:cubicBezTo>
                    <a:pt x="1731010" y="1734820"/>
                    <a:pt x="1817370" y="1727200"/>
                    <a:pt x="1907540" y="1711960"/>
                  </a:cubicBezTo>
                  <a:cubicBezTo>
                    <a:pt x="1991360" y="1696720"/>
                    <a:pt x="2085340" y="1676400"/>
                    <a:pt x="2147570" y="1653540"/>
                  </a:cubicBezTo>
                  <a:cubicBezTo>
                    <a:pt x="2189480" y="1638300"/>
                    <a:pt x="2218690" y="1625600"/>
                    <a:pt x="2249170" y="1605280"/>
                  </a:cubicBezTo>
                  <a:cubicBezTo>
                    <a:pt x="2280920" y="1583690"/>
                    <a:pt x="2306320" y="1563370"/>
                    <a:pt x="2334260" y="1526540"/>
                  </a:cubicBezTo>
                  <a:cubicBezTo>
                    <a:pt x="2377440" y="1468120"/>
                    <a:pt x="2432050" y="1357630"/>
                    <a:pt x="2461260" y="1268730"/>
                  </a:cubicBezTo>
                  <a:cubicBezTo>
                    <a:pt x="2490470" y="1181100"/>
                    <a:pt x="2500630" y="1106170"/>
                    <a:pt x="2508250" y="995680"/>
                  </a:cubicBezTo>
                  <a:cubicBezTo>
                    <a:pt x="2520950" y="826770"/>
                    <a:pt x="2500630" y="524510"/>
                    <a:pt x="2487930" y="346710"/>
                  </a:cubicBezTo>
                  <a:cubicBezTo>
                    <a:pt x="2477770" y="223520"/>
                    <a:pt x="2475230" y="71120"/>
                    <a:pt x="2448560" y="33020"/>
                  </a:cubicBezTo>
                  <a:cubicBezTo>
                    <a:pt x="2440940" y="20320"/>
                    <a:pt x="2419350" y="21590"/>
                    <a:pt x="2419350" y="16510"/>
                  </a:cubicBezTo>
                  <a:cubicBezTo>
                    <a:pt x="2419350" y="12700"/>
                    <a:pt x="2437130" y="2540"/>
                    <a:pt x="2439670" y="3810"/>
                  </a:cubicBezTo>
                  <a:cubicBezTo>
                    <a:pt x="2442210" y="6350"/>
                    <a:pt x="2437130" y="25400"/>
                    <a:pt x="2433320" y="26670"/>
                  </a:cubicBezTo>
                  <a:cubicBezTo>
                    <a:pt x="2429510" y="27940"/>
                    <a:pt x="2419350" y="19050"/>
                    <a:pt x="2419350" y="15240"/>
                  </a:cubicBezTo>
                  <a:cubicBezTo>
                    <a:pt x="2419350" y="10160"/>
                    <a:pt x="2432050" y="1270"/>
                    <a:pt x="2435860" y="2540"/>
                  </a:cubicBezTo>
                  <a:cubicBezTo>
                    <a:pt x="2439670" y="3810"/>
                    <a:pt x="2444750" y="15240"/>
                    <a:pt x="2443480" y="19050"/>
                  </a:cubicBezTo>
                  <a:cubicBezTo>
                    <a:pt x="2442210" y="22860"/>
                    <a:pt x="2424430" y="25400"/>
                    <a:pt x="2423160" y="22860"/>
                  </a:cubicBezTo>
                  <a:cubicBezTo>
                    <a:pt x="2420620" y="20320"/>
                    <a:pt x="2428240" y="3810"/>
                    <a:pt x="2433320" y="1270"/>
                  </a:cubicBezTo>
                  <a:cubicBezTo>
                    <a:pt x="2442210" y="0"/>
                    <a:pt x="2463800" y="11430"/>
                    <a:pt x="2473960" y="29210"/>
                  </a:cubicBezTo>
                  <a:cubicBezTo>
                    <a:pt x="2503170" y="77470"/>
                    <a:pt x="2504440" y="228600"/>
                    <a:pt x="2513330" y="355600"/>
                  </a:cubicBezTo>
                  <a:cubicBezTo>
                    <a:pt x="2527300" y="535940"/>
                    <a:pt x="2546350" y="836930"/>
                    <a:pt x="2533650" y="1007110"/>
                  </a:cubicBezTo>
                  <a:cubicBezTo>
                    <a:pt x="2526030" y="1116330"/>
                    <a:pt x="2514600" y="1188720"/>
                    <a:pt x="2485390" y="1276350"/>
                  </a:cubicBezTo>
                  <a:cubicBezTo>
                    <a:pt x="2457450" y="1365250"/>
                    <a:pt x="2404110" y="1471930"/>
                    <a:pt x="2359660" y="1534160"/>
                  </a:cubicBezTo>
                  <a:cubicBezTo>
                    <a:pt x="2329180" y="1576070"/>
                    <a:pt x="2302510" y="1600200"/>
                    <a:pt x="2263140" y="1626870"/>
                  </a:cubicBezTo>
                  <a:cubicBezTo>
                    <a:pt x="2214880" y="1658620"/>
                    <a:pt x="2160270" y="1682750"/>
                    <a:pt x="2085340" y="1704340"/>
                  </a:cubicBezTo>
                  <a:cubicBezTo>
                    <a:pt x="1971040" y="1736090"/>
                    <a:pt x="1785620" y="1756410"/>
                    <a:pt x="1631950" y="1766570"/>
                  </a:cubicBezTo>
                  <a:cubicBezTo>
                    <a:pt x="1471930" y="1776730"/>
                    <a:pt x="1273810" y="1750060"/>
                    <a:pt x="1143000" y="1762760"/>
                  </a:cubicBezTo>
                  <a:cubicBezTo>
                    <a:pt x="1054100" y="1772920"/>
                    <a:pt x="989330" y="1788160"/>
                    <a:pt x="919480" y="1811020"/>
                  </a:cubicBezTo>
                  <a:cubicBezTo>
                    <a:pt x="852170" y="1833880"/>
                    <a:pt x="788670" y="1864360"/>
                    <a:pt x="728980" y="1898650"/>
                  </a:cubicBezTo>
                  <a:cubicBezTo>
                    <a:pt x="669290" y="1932940"/>
                    <a:pt x="618490" y="1967230"/>
                    <a:pt x="562610" y="2018030"/>
                  </a:cubicBezTo>
                  <a:cubicBezTo>
                    <a:pt x="494030" y="2080260"/>
                    <a:pt x="419100" y="2157730"/>
                    <a:pt x="353060" y="2255520"/>
                  </a:cubicBezTo>
                  <a:cubicBezTo>
                    <a:pt x="267970" y="2383790"/>
                    <a:pt x="171450" y="2576830"/>
                    <a:pt x="116840" y="2734310"/>
                  </a:cubicBezTo>
                  <a:cubicBezTo>
                    <a:pt x="69850" y="2875280"/>
                    <a:pt x="50800" y="3040380"/>
                    <a:pt x="33020" y="3153410"/>
                  </a:cubicBezTo>
                  <a:cubicBezTo>
                    <a:pt x="21590" y="3230880"/>
                    <a:pt x="13970" y="3284220"/>
                    <a:pt x="13970" y="3350260"/>
                  </a:cubicBezTo>
                  <a:cubicBezTo>
                    <a:pt x="12700" y="3418840"/>
                    <a:pt x="38100" y="3530600"/>
                    <a:pt x="27940" y="3556000"/>
                  </a:cubicBezTo>
                  <a:cubicBezTo>
                    <a:pt x="25400" y="3563620"/>
                    <a:pt x="20320" y="3567430"/>
                    <a:pt x="16510" y="3567430"/>
                  </a:cubicBezTo>
                  <a:cubicBezTo>
                    <a:pt x="11430" y="3567430"/>
                    <a:pt x="2540" y="3557270"/>
                    <a:pt x="2540" y="355727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26" id="126"/>
          <p:cNvGrpSpPr/>
          <p:nvPr/>
        </p:nvGrpSpPr>
        <p:grpSpPr>
          <a:xfrm rot="0">
            <a:off x="3648757" y="4785054"/>
            <a:ext cx="126034" cy="126034"/>
            <a:chOff x="0" y="0"/>
            <a:chExt cx="812800" cy="812800"/>
          </a:xfrm>
        </p:grpSpPr>
        <p:sp>
          <p:nvSpPr>
            <p:cNvPr name="Freeform 127" id="1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28" id="12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9" id="129"/>
          <p:cNvGrpSpPr/>
          <p:nvPr/>
        </p:nvGrpSpPr>
        <p:grpSpPr>
          <a:xfrm rot="0">
            <a:off x="3654058" y="4517901"/>
            <a:ext cx="126034" cy="126034"/>
            <a:chOff x="0" y="0"/>
            <a:chExt cx="812800" cy="812800"/>
          </a:xfrm>
        </p:grpSpPr>
        <p:sp>
          <p:nvSpPr>
            <p:cNvPr name="Freeform 130" id="1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31" id="13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32" id="132"/>
          <p:cNvGrpSpPr/>
          <p:nvPr/>
        </p:nvGrpSpPr>
        <p:grpSpPr>
          <a:xfrm rot="0">
            <a:off x="1688251" y="7582899"/>
            <a:ext cx="805379" cy="1877874"/>
            <a:chOff x="0" y="0"/>
            <a:chExt cx="1014730" cy="2366010"/>
          </a:xfrm>
        </p:grpSpPr>
        <p:sp>
          <p:nvSpPr>
            <p:cNvPr name="Freeform 133" id="133"/>
            <p:cNvSpPr/>
            <p:nvPr/>
          </p:nvSpPr>
          <p:spPr>
            <a:xfrm flipH="false" flipV="false" rot="0">
              <a:off x="43180" y="49530"/>
              <a:ext cx="919480" cy="2268220"/>
            </a:xfrm>
            <a:custGeom>
              <a:avLst/>
              <a:gdLst/>
              <a:ahLst/>
              <a:cxnLst/>
              <a:rect r="r" b="b" t="t" l="l"/>
              <a:pathLst>
                <a:path h="2268220" w="919480">
                  <a:moveTo>
                    <a:pt x="46990" y="13970"/>
                  </a:moveTo>
                  <a:cubicBezTo>
                    <a:pt x="33020" y="359410"/>
                    <a:pt x="41910" y="406400"/>
                    <a:pt x="44450" y="500380"/>
                  </a:cubicBezTo>
                  <a:cubicBezTo>
                    <a:pt x="48260" y="673100"/>
                    <a:pt x="25400" y="1046480"/>
                    <a:pt x="34290" y="1229360"/>
                  </a:cubicBezTo>
                  <a:cubicBezTo>
                    <a:pt x="39370" y="1339850"/>
                    <a:pt x="44450" y="1404620"/>
                    <a:pt x="62230" y="1496060"/>
                  </a:cubicBezTo>
                  <a:cubicBezTo>
                    <a:pt x="81280" y="1596390"/>
                    <a:pt x="106680" y="1717040"/>
                    <a:pt x="148590" y="1804670"/>
                  </a:cubicBezTo>
                  <a:cubicBezTo>
                    <a:pt x="185420" y="1880870"/>
                    <a:pt x="242570" y="1948180"/>
                    <a:pt x="288290" y="2001520"/>
                  </a:cubicBezTo>
                  <a:cubicBezTo>
                    <a:pt x="323850" y="2043430"/>
                    <a:pt x="353060" y="2070100"/>
                    <a:pt x="392430" y="2103120"/>
                  </a:cubicBezTo>
                  <a:cubicBezTo>
                    <a:pt x="436880" y="2142490"/>
                    <a:pt x="495300" y="2195830"/>
                    <a:pt x="542290" y="2217420"/>
                  </a:cubicBezTo>
                  <a:cubicBezTo>
                    <a:pt x="577850" y="2233930"/>
                    <a:pt x="607060" y="2240280"/>
                    <a:pt x="642620" y="2241550"/>
                  </a:cubicBezTo>
                  <a:cubicBezTo>
                    <a:pt x="681990" y="2242820"/>
                    <a:pt x="725170" y="2232660"/>
                    <a:pt x="767080" y="2222500"/>
                  </a:cubicBezTo>
                  <a:cubicBezTo>
                    <a:pt x="811530" y="2211070"/>
                    <a:pt x="881380" y="2169160"/>
                    <a:pt x="902970" y="2174240"/>
                  </a:cubicBezTo>
                  <a:cubicBezTo>
                    <a:pt x="911860" y="2176780"/>
                    <a:pt x="919480" y="2188210"/>
                    <a:pt x="918210" y="2192020"/>
                  </a:cubicBezTo>
                  <a:cubicBezTo>
                    <a:pt x="916940" y="2195830"/>
                    <a:pt x="900430" y="2198370"/>
                    <a:pt x="897890" y="2195830"/>
                  </a:cubicBezTo>
                  <a:cubicBezTo>
                    <a:pt x="895350" y="2193290"/>
                    <a:pt x="897890" y="2176780"/>
                    <a:pt x="901700" y="2175510"/>
                  </a:cubicBezTo>
                  <a:cubicBezTo>
                    <a:pt x="905510" y="2174240"/>
                    <a:pt x="919480" y="2181860"/>
                    <a:pt x="919480" y="2186940"/>
                  </a:cubicBezTo>
                  <a:cubicBezTo>
                    <a:pt x="918210" y="2197100"/>
                    <a:pt x="859790" y="2221230"/>
                    <a:pt x="826770" y="2232660"/>
                  </a:cubicBezTo>
                  <a:cubicBezTo>
                    <a:pt x="789940" y="2245360"/>
                    <a:pt x="744220" y="2254250"/>
                    <a:pt x="704850" y="2259330"/>
                  </a:cubicBezTo>
                  <a:cubicBezTo>
                    <a:pt x="666750" y="2264410"/>
                    <a:pt x="622300" y="2268220"/>
                    <a:pt x="593090" y="2264410"/>
                  </a:cubicBezTo>
                  <a:cubicBezTo>
                    <a:pt x="572770" y="2260600"/>
                    <a:pt x="563880" y="2256790"/>
                    <a:pt x="544830" y="2246630"/>
                  </a:cubicBezTo>
                  <a:cubicBezTo>
                    <a:pt x="506730" y="2227580"/>
                    <a:pt x="438150" y="2175510"/>
                    <a:pt x="391160" y="2136140"/>
                  </a:cubicBezTo>
                  <a:cubicBezTo>
                    <a:pt x="346710" y="2099310"/>
                    <a:pt x="308610" y="2065020"/>
                    <a:pt x="267970" y="2018030"/>
                  </a:cubicBezTo>
                  <a:cubicBezTo>
                    <a:pt x="219710" y="1960880"/>
                    <a:pt x="162560" y="1893570"/>
                    <a:pt x="124460" y="1814830"/>
                  </a:cubicBezTo>
                  <a:cubicBezTo>
                    <a:pt x="81280" y="1724660"/>
                    <a:pt x="55880" y="1602740"/>
                    <a:pt x="36830" y="1501140"/>
                  </a:cubicBezTo>
                  <a:cubicBezTo>
                    <a:pt x="19050" y="1409700"/>
                    <a:pt x="13970" y="1343660"/>
                    <a:pt x="8890" y="1233170"/>
                  </a:cubicBezTo>
                  <a:cubicBezTo>
                    <a:pt x="0" y="1057910"/>
                    <a:pt x="21590" y="721360"/>
                    <a:pt x="19050" y="546100"/>
                  </a:cubicBezTo>
                  <a:cubicBezTo>
                    <a:pt x="17780" y="436880"/>
                    <a:pt x="6350" y="369570"/>
                    <a:pt x="7620" y="280670"/>
                  </a:cubicBezTo>
                  <a:cubicBezTo>
                    <a:pt x="7620" y="191770"/>
                    <a:pt x="6350" y="38100"/>
                    <a:pt x="22860" y="10160"/>
                  </a:cubicBezTo>
                  <a:cubicBezTo>
                    <a:pt x="26670" y="2540"/>
                    <a:pt x="31750" y="0"/>
                    <a:pt x="36830" y="1270"/>
                  </a:cubicBezTo>
                  <a:cubicBezTo>
                    <a:pt x="40640" y="1270"/>
                    <a:pt x="46990" y="13970"/>
                    <a:pt x="46990" y="1397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34" id="134"/>
          <p:cNvGrpSpPr/>
          <p:nvPr/>
        </p:nvGrpSpPr>
        <p:grpSpPr>
          <a:xfrm rot="0">
            <a:off x="2393840" y="9039435"/>
            <a:ext cx="3511816" cy="368922"/>
            <a:chOff x="0" y="0"/>
            <a:chExt cx="4424680" cy="464820"/>
          </a:xfrm>
        </p:grpSpPr>
        <p:sp>
          <p:nvSpPr>
            <p:cNvPr name="Freeform 135" id="135"/>
            <p:cNvSpPr/>
            <p:nvPr/>
          </p:nvSpPr>
          <p:spPr>
            <a:xfrm flipH="false" flipV="false" rot="0">
              <a:off x="49530" y="44450"/>
              <a:ext cx="4325620" cy="370840"/>
            </a:xfrm>
            <a:custGeom>
              <a:avLst/>
              <a:gdLst/>
              <a:ahLst/>
              <a:cxnLst/>
              <a:rect r="r" b="b" t="t" l="l"/>
              <a:pathLst>
                <a:path h="370840" w="4325620">
                  <a:moveTo>
                    <a:pt x="8890" y="344170"/>
                  </a:moveTo>
                  <a:cubicBezTo>
                    <a:pt x="434340" y="179070"/>
                    <a:pt x="486410" y="140970"/>
                    <a:pt x="547370" y="111760"/>
                  </a:cubicBezTo>
                  <a:cubicBezTo>
                    <a:pt x="604520" y="86360"/>
                    <a:pt x="656590" y="64770"/>
                    <a:pt x="716280" y="46990"/>
                  </a:cubicBezTo>
                  <a:cubicBezTo>
                    <a:pt x="779780" y="29210"/>
                    <a:pt x="855980" y="12700"/>
                    <a:pt x="922020" y="6350"/>
                  </a:cubicBezTo>
                  <a:cubicBezTo>
                    <a:pt x="982980" y="0"/>
                    <a:pt x="1032510" y="2540"/>
                    <a:pt x="1098550" y="6350"/>
                  </a:cubicBezTo>
                  <a:cubicBezTo>
                    <a:pt x="1184910" y="11430"/>
                    <a:pt x="1292860" y="33020"/>
                    <a:pt x="1395730" y="40640"/>
                  </a:cubicBezTo>
                  <a:cubicBezTo>
                    <a:pt x="1507490" y="48260"/>
                    <a:pt x="1600200" y="50800"/>
                    <a:pt x="1742440" y="48260"/>
                  </a:cubicBezTo>
                  <a:cubicBezTo>
                    <a:pt x="1969770" y="46990"/>
                    <a:pt x="2330450" y="11430"/>
                    <a:pt x="2627630" y="10160"/>
                  </a:cubicBezTo>
                  <a:cubicBezTo>
                    <a:pt x="2928620" y="7620"/>
                    <a:pt x="3272790" y="38100"/>
                    <a:pt x="3538220" y="38100"/>
                  </a:cubicBezTo>
                  <a:cubicBezTo>
                    <a:pt x="3742690" y="39370"/>
                    <a:pt x="3940810" y="22860"/>
                    <a:pt x="4084320" y="25400"/>
                  </a:cubicBezTo>
                  <a:cubicBezTo>
                    <a:pt x="4177030" y="27940"/>
                    <a:pt x="4286250" y="26670"/>
                    <a:pt x="4312920" y="40640"/>
                  </a:cubicBezTo>
                  <a:cubicBezTo>
                    <a:pt x="4320540" y="44450"/>
                    <a:pt x="4325620" y="49530"/>
                    <a:pt x="4324350" y="53340"/>
                  </a:cubicBezTo>
                  <a:cubicBezTo>
                    <a:pt x="4323080" y="58420"/>
                    <a:pt x="4296410" y="58420"/>
                    <a:pt x="4290060" y="64770"/>
                  </a:cubicBezTo>
                  <a:cubicBezTo>
                    <a:pt x="4286250" y="69850"/>
                    <a:pt x="4287520" y="78740"/>
                    <a:pt x="4283710" y="81280"/>
                  </a:cubicBezTo>
                  <a:cubicBezTo>
                    <a:pt x="4279900" y="82550"/>
                    <a:pt x="4271010" y="80010"/>
                    <a:pt x="4267200" y="77470"/>
                  </a:cubicBezTo>
                  <a:cubicBezTo>
                    <a:pt x="4265930" y="73660"/>
                    <a:pt x="4265930" y="64770"/>
                    <a:pt x="4268470" y="62230"/>
                  </a:cubicBezTo>
                  <a:cubicBezTo>
                    <a:pt x="4271010" y="58420"/>
                    <a:pt x="4286250" y="59690"/>
                    <a:pt x="4288790" y="63500"/>
                  </a:cubicBezTo>
                  <a:cubicBezTo>
                    <a:pt x="4291330" y="66040"/>
                    <a:pt x="4287520" y="78740"/>
                    <a:pt x="4283710" y="81280"/>
                  </a:cubicBezTo>
                  <a:cubicBezTo>
                    <a:pt x="4279900" y="82550"/>
                    <a:pt x="4268470" y="78740"/>
                    <a:pt x="4265930" y="74930"/>
                  </a:cubicBezTo>
                  <a:cubicBezTo>
                    <a:pt x="4264660" y="71120"/>
                    <a:pt x="4269740" y="58420"/>
                    <a:pt x="4273550" y="57150"/>
                  </a:cubicBezTo>
                  <a:cubicBezTo>
                    <a:pt x="4277360" y="55880"/>
                    <a:pt x="4290060" y="63500"/>
                    <a:pt x="4290060" y="68580"/>
                  </a:cubicBezTo>
                  <a:cubicBezTo>
                    <a:pt x="4291330" y="72390"/>
                    <a:pt x="4282440" y="81280"/>
                    <a:pt x="4278630" y="82550"/>
                  </a:cubicBezTo>
                  <a:cubicBezTo>
                    <a:pt x="4274820" y="82550"/>
                    <a:pt x="4265930" y="76200"/>
                    <a:pt x="4265930" y="73660"/>
                  </a:cubicBezTo>
                  <a:cubicBezTo>
                    <a:pt x="4267200" y="69850"/>
                    <a:pt x="4305300" y="67310"/>
                    <a:pt x="4304030" y="64770"/>
                  </a:cubicBezTo>
                  <a:cubicBezTo>
                    <a:pt x="4304030" y="58420"/>
                    <a:pt x="4174490" y="52070"/>
                    <a:pt x="4084320" y="50800"/>
                  </a:cubicBezTo>
                  <a:cubicBezTo>
                    <a:pt x="3943350" y="48260"/>
                    <a:pt x="3742690" y="64770"/>
                    <a:pt x="3536950" y="63500"/>
                  </a:cubicBezTo>
                  <a:cubicBezTo>
                    <a:pt x="3275330" y="62230"/>
                    <a:pt x="2938780" y="33020"/>
                    <a:pt x="2640330" y="35560"/>
                  </a:cubicBezTo>
                  <a:cubicBezTo>
                    <a:pt x="2340610" y="36830"/>
                    <a:pt x="1972310" y="72390"/>
                    <a:pt x="1742440" y="73660"/>
                  </a:cubicBezTo>
                  <a:cubicBezTo>
                    <a:pt x="1598930" y="76200"/>
                    <a:pt x="1506220" y="73660"/>
                    <a:pt x="1394460" y="66040"/>
                  </a:cubicBezTo>
                  <a:cubicBezTo>
                    <a:pt x="1289050" y="58420"/>
                    <a:pt x="1174750" y="36830"/>
                    <a:pt x="1088390" y="31750"/>
                  </a:cubicBezTo>
                  <a:cubicBezTo>
                    <a:pt x="1024890" y="27940"/>
                    <a:pt x="980440" y="25400"/>
                    <a:pt x="923290" y="31750"/>
                  </a:cubicBezTo>
                  <a:cubicBezTo>
                    <a:pt x="859790" y="38100"/>
                    <a:pt x="806450" y="45720"/>
                    <a:pt x="725170" y="71120"/>
                  </a:cubicBezTo>
                  <a:cubicBezTo>
                    <a:pt x="584200" y="115570"/>
                    <a:pt x="297180" y="262890"/>
                    <a:pt x="168910" y="313690"/>
                  </a:cubicBezTo>
                  <a:cubicBezTo>
                    <a:pt x="101600" y="339090"/>
                    <a:pt x="38100" y="370840"/>
                    <a:pt x="15240" y="368300"/>
                  </a:cubicBezTo>
                  <a:cubicBezTo>
                    <a:pt x="7620" y="367030"/>
                    <a:pt x="2540" y="363220"/>
                    <a:pt x="1270" y="358140"/>
                  </a:cubicBezTo>
                  <a:cubicBezTo>
                    <a:pt x="0" y="354330"/>
                    <a:pt x="8890" y="344170"/>
                    <a:pt x="8890" y="34417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36" id="136"/>
          <p:cNvGrpSpPr/>
          <p:nvPr/>
        </p:nvGrpSpPr>
        <p:grpSpPr>
          <a:xfrm rot="0">
            <a:off x="3646764" y="4525683"/>
            <a:ext cx="121966" cy="473752"/>
            <a:chOff x="0" y="0"/>
            <a:chExt cx="153670" cy="596900"/>
          </a:xfrm>
        </p:grpSpPr>
        <p:sp>
          <p:nvSpPr>
            <p:cNvPr name="Freeform 137" id="137"/>
            <p:cNvSpPr/>
            <p:nvPr/>
          </p:nvSpPr>
          <p:spPr>
            <a:xfrm flipH="false" flipV="false" rot="0">
              <a:off x="36830" y="50800"/>
              <a:ext cx="66040" cy="495300"/>
            </a:xfrm>
            <a:custGeom>
              <a:avLst/>
              <a:gdLst/>
              <a:ahLst/>
              <a:cxnLst/>
              <a:rect r="r" b="b" t="t" l="l"/>
              <a:pathLst>
                <a:path h="495300" w="66040">
                  <a:moveTo>
                    <a:pt x="39370" y="12700"/>
                  </a:moveTo>
                  <a:cubicBezTo>
                    <a:pt x="63500" y="491490"/>
                    <a:pt x="59690" y="494030"/>
                    <a:pt x="55880" y="495300"/>
                  </a:cubicBezTo>
                  <a:cubicBezTo>
                    <a:pt x="50800" y="495300"/>
                    <a:pt x="40640" y="487680"/>
                    <a:pt x="40640" y="483870"/>
                  </a:cubicBezTo>
                  <a:cubicBezTo>
                    <a:pt x="40640" y="480060"/>
                    <a:pt x="48260" y="469900"/>
                    <a:pt x="52070" y="469900"/>
                  </a:cubicBezTo>
                  <a:cubicBezTo>
                    <a:pt x="57150" y="469900"/>
                    <a:pt x="66040" y="477520"/>
                    <a:pt x="66040" y="482600"/>
                  </a:cubicBezTo>
                  <a:cubicBezTo>
                    <a:pt x="66040" y="486410"/>
                    <a:pt x="60960" y="494030"/>
                    <a:pt x="57150" y="494030"/>
                  </a:cubicBezTo>
                  <a:cubicBezTo>
                    <a:pt x="52070" y="495300"/>
                    <a:pt x="45720" y="491490"/>
                    <a:pt x="40640" y="485140"/>
                  </a:cubicBezTo>
                  <a:cubicBezTo>
                    <a:pt x="27940" y="463550"/>
                    <a:pt x="30480" y="379730"/>
                    <a:pt x="25400" y="314960"/>
                  </a:cubicBezTo>
                  <a:cubicBezTo>
                    <a:pt x="20320" y="228600"/>
                    <a:pt x="0" y="45720"/>
                    <a:pt x="13970" y="12700"/>
                  </a:cubicBezTo>
                  <a:cubicBezTo>
                    <a:pt x="17780" y="3810"/>
                    <a:pt x="24130" y="0"/>
                    <a:pt x="29210" y="0"/>
                  </a:cubicBezTo>
                  <a:cubicBezTo>
                    <a:pt x="33020" y="0"/>
                    <a:pt x="39370" y="12700"/>
                    <a:pt x="39370" y="1270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38" id="138"/>
          <p:cNvGrpSpPr/>
          <p:nvPr/>
        </p:nvGrpSpPr>
        <p:grpSpPr>
          <a:xfrm rot="0">
            <a:off x="15087597" y="3053477"/>
            <a:ext cx="126034" cy="126034"/>
            <a:chOff x="0" y="0"/>
            <a:chExt cx="812800" cy="812800"/>
          </a:xfrm>
        </p:grpSpPr>
        <p:sp>
          <p:nvSpPr>
            <p:cNvPr name="Freeform 139" id="13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40" id="14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41" id="141"/>
          <p:cNvGrpSpPr/>
          <p:nvPr/>
        </p:nvGrpSpPr>
        <p:grpSpPr>
          <a:xfrm rot="0">
            <a:off x="14841506" y="3053477"/>
            <a:ext cx="126034" cy="126034"/>
            <a:chOff x="0" y="0"/>
            <a:chExt cx="812800" cy="812800"/>
          </a:xfrm>
        </p:grpSpPr>
        <p:sp>
          <p:nvSpPr>
            <p:cNvPr name="Freeform 142" id="14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43" id="14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44" id="144"/>
          <p:cNvGrpSpPr/>
          <p:nvPr/>
        </p:nvGrpSpPr>
        <p:grpSpPr>
          <a:xfrm rot="0">
            <a:off x="14569928" y="3053477"/>
            <a:ext cx="126034" cy="126034"/>
            <a:chOff x="0" y="0"/>
            <a:chExt cx="812800" cy="812800"/>
          </a:xfrm>
        </p:grpSpPr>
        <p:sp>
          <p:nvSpPr>
            <p:cNvPr name="Freeform 145" id="14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46" id="14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47" id="147"/>
          <p:cNvGrpSpPr/>
          <p:nvPr/>
        </p:nvGrpSpPr>
        <p:grpSpPr>
          <a:xfrm rot="0">
            <a:off x="14302775" y="3053477"/>
            <a:ext cx="126034" cy="126034"/>
            <a:chOff x="0" y="0"/>
            <a:chExt cx="812800" cy="812800"/>
          </a:xfrm>
        </p:grpSpPr>
        <p:sp>
          <p:nvSpPr>
            <p:cNvPr name="Freeform 148" id="14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49" id="14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50" id="150"/>
          <p:cNvGrpSpPr/>
          <p:nvPr/>
        </p:nvGrpSpPr>
        <p:grpSpPr>
          <a:xfrm rot="0">
            <a:off x="14055783" y="3053477"/>
            <a:ext cx="126034" cy="126034"/>
            <a:chOff x="0" y="0"/>
            <a:chExt cx="812800" cy="812800"/>
          </a:xfrm>
        </p:grpSpPr>
        <p:sp>
          <p:nvSpPr>
            <p:cNvPr name="Freeform 151" id="15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52" id="15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53" id="153"/>
          <p:cNvGrpSpPr/>
          <p:nvPr/>
        </p:nvGrpSpPr>
        <p:grpSpPr>
          <a:xfrm rot="0">
            <a:off x="13808790" y="3053477"/>
            <a:ext cx="126034" cy="126034"/>
            <a:chOff x="0" y="0"/>
            <a:chExt cx="812800" cy="812800"/>
          </a:xfrm>
        </p:grpSpPr>
        <p:sp>
          <p:nvSpPr>
            <p:cNvPr name="Freeform 154" id="15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55" id="15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56" id="156"/>
          <p:cNvGrpSpPr/>
          <p:nvPr/>
        </p:nvGrpSpPr>
        <p:grpSpPr>
          <a:xfrm rot="0">
            <a:off x="13589595" y="3053477"/>
            <a:ext cx="126034" cy="126034"/>
            <a:chOff x="0" y="0"/>
            <a:chExt cx="812800" cy="812800"/>
          </a:xfrm>
        </p:grpSpPr>
        <p:sp>
          <p:nvSpPr>
            <p:cNvPr name="Freeform 157" id="15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58" id="15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59" id="159"/>
          <p:cNvGrpSpPr/>
          <p:nvPr/>
        </p:nvGrpSpPr>
        <p:grpSpPr>
          <a:xfrm rot="0">
            <a:off x="13342602" y="3053477"/>
            <a:ext cx="126034" cy="126034"/>
            <a:chOff x="0" y="0"/>
            <a:chExt cx="812800" cy="812800"/>
          </a:xfrm>
        </p:grpSpPr>
        <p:sp>
          <p:nvSpPr>
            <p:cNvPr name="Freeform 160" id="16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61" id="16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62" id="162"/>
          <p:cNvGrpSpPr/>
          <p:nvPr/>
        </p:nvGrpSpPr>
        <p:grpSpPr>
          <a:xfrm rot="0">
            <a:off x="13095610" y="3053477"/>
            <a:ext cx="126034" cy="126034"/>
            <a:chOff x="0" y="0"/>
            <a:chExt cx="812800" cy="812800"/>
          </a:xfrm>
        </p:grpSpPr>
        <p:sp>
          <p:nvSpPr>
            <p:cNvPr name="Freeform 163" id="16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64" id="16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65" id="165"/>
          <p:cNvGrpSpPr/>
          <p:nvPr/>
        </p:nvGrpSpPr>
        <p:grpSpPr>
          <a:xfrm rot="0">
            <a:off x="12798042" y="3053477"/>
            <a:ext cx="126034" cy="126034"/>
            <a:chOff x="0" y="0"/>
            <a:chExt cx="812800" cy="812800"/>
          </a:xfrm>
        </p:grpSpPr>
        <p:sp>
          <p:nvSpPr>
            <p:cNvPr name="Freeform 166" id="16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67" id="16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68" id="168"/>
          <p:cNvGrpSpPr/>
          <p:nvPr/>
        </p:nvGrpSpPr>
        <p:grpSpPr>
          <a:xfrm rot="-5400000">
            <a:off x="11129460" y="3280321"/>
            <a:ext cx="126034" cy="126034"/>
            <a:chOff x="0" y="0"/>
            <a:chExt cx="812800" cy="812800"/>
          </a:xfrm>
        </p:grpSpPr>
        <p:sp>
          <p:nvSpPr>
            <p:cNvPr name="Freeform 169" id="16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70" id="17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71" id="171"/>
          <p:cNvGrpSpPr/>
          <p:nvPr/>
        </p:nvGrpSpPr>
        <p:grpSpPr>
          <a:xfrm rot="-5400000">
            <a:off x="11129460" y="3547473"/>
            <a:ext cx="126034" cy="126034"/>
            <a:chOff x="0" y="0"/>
            <a:chExt cx="812800" cy="812800"/>
          </a:xfrm>
        </p:grpSpPr>
        <p:sp>
          <p:nvSpPr>
            <p:cNvPr name="Freeform 172" id="17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73" id="17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74" id="174"/>
          <p:cNvGrpSpPr/>
          <p:nvPr/>
        </p:nvGrpSpPr>
        <p:grpSpPr>
          <a:xfrm rot="-5400000">
            <a:off x="11129460" y="3794465"/>
            <a:ext cx="126034" cy="126034"/>
            <a:chOff x="0" y="0"/>
            <a:chExt cx="812800" cy="812800"/>
          </a:xfrm>
        </p:grpSpPr>
        <p:sp>
          <p:nvSpPr>
            <p:cNvPr name="Freeform 175" id="17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76" id="17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77" id="177"/>
          <p:cNvGrpSpPr/>
          <p:nvPr/>
        </p:nvGrpSpPr>
        <p:grpSpPr>
          <a:xfrm rot="-5400000">
            <a:off x="11129460" y="4041458"/>
            <a:ext cx="126034" cy="126034"/>
            <a:chOff x="0" y="0"/>
            <a:chExt cx="812800" cy="812800"/>
          </a:xfrm>
        </p:grpSpPr>
        <p:sp>
          <p:nvSpPr>
            <p:cNvPr name="Freeform 178" id="17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79" id="17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80" id="180"/>
          <p:cNvGrpSpPr/>
          <p:nvPr/>
        </p:nvGrpSpPr>
        <p:grpSpPr>
          <a:xfrm rot="-5400000">
            <a:off x="11129460" y="4260653"/>
            <a:ext cx="126034" cy="126034"/>
            <a:chOff x="0" y="0"/>
            <a:chExt cx="812800" cy="812800"/>
          </a:xfrm>
        </p:grpSpPr>
        <p:sp>
          <p:nvSpPr>
            <p:cNvPr name="Freeform 181" id="18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82" id="18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83" id="183"/>
          <p:cNvGrpSpPr/>
          <p:nvPr/>
        </p:nvGrpSpPr>
        <p:grpSpPr>
          <a:xfrm rot="-5400000">
            <a:off x="11129460" y="4507646"/>
            <a:ext cx="126034" cy="126034"/>
            <a:chOff x="0" y="0"/>
            <a:chExt cx="812800" cy="812800"/>
          </a:xfrm>
        </p:grpSpPr>
        <p:sp>
          <p:nvSpPr>
            <p:cNvPr name="Freeform 184" id="18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85" id="18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86" id="186"/>
          <p:cNvGrpSpPr/>
          <p:nvPr/>
        </p:nvGrpSpPr>
        <p:grpSpPr>
          <a:xfrm rot="-5400000">
            <a:off x="11129460" y="4754638"/>
            <a:ext cx="126034" cy="126034"/>
            <a:chOff x="0" y="0"/>
            <a:chExt cx="812800" cy="812800"/>
          </a:xfrm>
        </p:grpSpPr>
        <p:sp>
          <p:nvSpPr>
            <p:cNvPr name="Freeform 187" id="18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88" id="18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89" id="189"/>
          <p:cNvGrpSpPr/>
          <p:nvPr/>
        </p:nvGrpSpPr>
        <p:grpSpPr>
          <a:xfrm rot="-5400000">
            <a:off x="11129460" y="5052206"/>
            <a:ext cx="126034" cy="126034"/>
            <a:chOff x="0" y="0"/>
            <a:chExt cx="812800" cy="812800"/>
          </a:xfrm>
        </p:grpSpPr>
        <p:sp>
          <p:nvSpPr>
            <p:cNvPr name="Freeform 190" id="19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91" id="19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92" id="192"/>
          <p:cNvGrpSpPr/>
          <p:nvPr/>
        </p:nvGrpSpPr>
        <p:grpSpPr>
          <a:xfrm rot="-5400000">
            <a:off x="11356311" y="3053477"/>
            <a:ext cx="126034" cy="126034"/>
            <a:chOff x="0" y="0"/>
            <a:chExt cx="812800" cy="812800"/>
          </a:xfrm>
        </p:grpSpPr>
        <p:sp>
          <p:nvSpPr>
            <p:cNvPr name="Freeform 193" id="19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94" id="19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95" id="195"/>
          <p:cNvGrpSpPr/>
          <p:nvPr/>
        </p:nvGrpSpPr>
        <p:grpSpPr>
          <a:xfrm rot="-5400000">
            <a:off x="11670125" y="3020057"/>
            <a:ext cx="126034" cy="126034"/>
            <a:chOff x="0" y="0"/>
            <a:chExt cx="812800" cy="812800"/>
          </a:xfrm>
        </p:grpSpPr>
        <p:sp>
          <p:nvSpPr>
            <p:cNvPr name="Freeform 196" id="19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197" id="19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98" id="198"/>
          <p:cNvGrpSpPr/>
          <p:nvPr/>
        </p:nvGrpSpPr>
        <p:grpSpPr>
          <a:xfrm rot="-5400000">
            <a:off x="12016818" y="3020057"/>
            <a:ext cx="126034" cy="126034"/>
            <a:chOff x="0" y="0"/>
            <a:chExt cx="812800" cy="812800"/>
          </a:xfrm>
        </p:grpSpPr>
        <p:sp>
          <p:nvSpPr>
            <p:cNvPr name="Freeform 199" id="19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00" id="20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01" id="201"/>
          <p:cNvGrpSpPr/>
          <p:nvPr/>
        </p:nvGrpSpPr>
        <p:grpSpPr>
          <a:xfrm rot="-5400000">
            <a:off x="12407430" y="3053477"/>
            <a:ext cx="126034" cy="126034"/>
            <a:chOff x="0" y="0"/>
            <a:chExt cx="812800" cy="812800"/>
          </a:xfrm>
        </p:grpSpPr>
        <p:sp>
          <p:nvSpPr>
            <p:cNvPr name="Freeform 202" id="20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03" id="20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04" id="204"/>
          <p:cNvGrpSpPr/>
          <p:nvPr/>
        </p:nvGrpSpPr>
        <p:grpSpPr>
          <a:xfrm rot="-10800000">
            <a:off x="11670125" y="5256341"/>
            <a:ext cx="126034" cy="126034"/>
            <a:chOff x="0" y="0"/>
            <a:chExt cx="812800" cy="812800"/>
          </a:xfrm>
        </p:grpSpPr>
        <p:sp>
          <p:nvSpPr>
            <p:cNvPr name="Freeform 205" id="20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06" id="20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07" id="207"/>
          <p:cNvGrpSpPr/>
          <p:nvPr/>
        </p:nvGrpSpPr>
        <p:grpSpPr>
          <a:xfrm rot="-10800000">
            <a:off x="11917117" y="5256341"/>
            <a:ext cx="126034" cy="126034"/>
            <a:chOff x="0" y="0"/>
            <a:chExt cx="812800" cy="812800"/>
          </a:xfrm>
        </p:grpSpPr>
        <p:sp>
          <p:nvSpPr>
            <p:cNvPr name="Freeform 208" id="20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09" id="20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10" id="210"/>
          <p:cNvGrpSpPr/>
          <p:nvPr/>
        </p:nvGrpSpPr>
        <p:grpSpPr>
          <a:xfrm rot="-10800000">
            <a:off x="12136313" y="5256341"/>
            <a:ext cx="126034" cy="126034"/>
            <a:chOff x="0" y="0"/>
            <a:chExt cx="812800" cy="812800"/>
          </a:xfrm>
        </p:grpSpPr>
        <p:sp>
          <p:nvSpPr>
            <p:cNvPr name="Freeform 211" id="2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12" id="21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13" id="213"/>
          <p:cNvGrpSpPr/>
          <p:nvPr/>
        </p:nvGrpSpPr>
        <p:grpSpPr>
          <a:xfrm rot="-10800000">
            <a:off x="12383305" y="5256341"/>
            <a:ext cx="126034" cy="126034"/>
            <a:chOff x="0" y="0"/>
            <a:chExt cx="812800" cy="812800"/>
          </a:xfrm>
        </p:grpSpPr>
        <p:sp>
          <p:nvSpPr>
            <p:cNvPr name="Freeform 214" id="2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15" id="21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16" id="216"/>
          <p:cNvGrpSpPr/>
          <p:nvPr/>
        </p:nvGrpSpPr>
        <p:grpSpPr>
          <a:xfrm rot="-10800000">
            <a:off x="12630298" y="5256341"/>
            <a:ext cx="126034" cy="126034"/>
            <a:chOff x="0" y="0"/>
            <a:chExt cx="812800" cy="812800"/>
          </a:xfrm>
        </p:grpSpPr>
        <p:sp>
          <p:nvSpPr>
            <p:cNvPr name="Freeform 217" id="2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18" id="21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19" id="219"/>
          <p:cNvGrpSpPr/>
          <p:nvPr/>
        </p:nvGrpSpPr>
        <p:grpSpPr>
          <a:xfrm rot="-10800000">
            <a:off x="12927865" y="5256341"/>
            <a:ext cx="126034" cy="126034"/>
            <a:chOff x="0" y="0"/>
            <a:chExt cx="812800" cy="812800"/>
          </a:xfrm>
        </p:grpSpPr>
        <p:sp>
          <p:nvSpPr>
            <p:cNvPr name="Freeform 220" id="2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21" id="22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22" id="222"/>
          <p:cNvGrpSpPr/>
          <p:nvPr/>
        </p:nvGrpSpPr>
        <p:grpSpPr>
          <a:xfrm rot="-10800000">
            <a:off x="11356311" y="5256341"/>
            <a:ext cx="126034" cy="126034"/>
            <a:chOff x="0" y="0"/>
            <a:chExt cx="812800" cy="812800"/>
          </a:xfrm>
        </p:grpSpPr>
        <p:sp>
          <p:nvSpPr>
            <p:cNvPr name="Freeform 223" id="2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24" id="22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25" id="225"/>
          <p:cNvGrpSpPr/>
          <p:nvPr/>
        </p:nvGrpSpPr>
        <p:grpSpPr>
          <a:xfrm rot="-10800000">
            <a:off x="13216568" y="5256341"/>
            <a:ext cx="126034" cy="126034"/>
            <a:chOff x="0" y="0"/>
            <a:chExt cx="812800" cy="812800"/>
          </a:xfrm>
        </p:grpSpPr>
        <p:sp>
          <p:nvSpPr>
            <p:cNvPr name="Freeform 226" id="2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27" id="22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28" id="228"/>
          <p:cNvGrpSpPr/>
          <p:nvPr/>
        </p:nvGrpSpPr>
        <p:grpSpPr>
          <a:xfrm rot="-10800000">
            <a:off x="13513960" y="5319358"/>
            <a:ext cx="126034" cy="126034"/>
            <a:chOff x="0" y="0"/>
            <a:chExt cx="812800" cy="812800"/>
          </a:xfrm>
        </p:grpSpPr>
        <p:sp>
          <p:nvSpPr>
            <p:cNvPr name="Freeform 229" id="2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30" id="23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31" id="231"/>
          <p:cNvGrpSpPr/>
          <p:nvPr/>
        </p:nvGrpSpPr>
        <p:grpSpPr>
          <a:xfrm rot="-10800000">
            <a:off x="13745773" y="5586510"/>
            <a:ext cx="126034" cy="126034"/>
            <a:chOff x="0" y="0"/>
            <a:chExt cx="812800" cy="812800"/>
          </a:xfrm>
        </p:grpSpPr>
        <p:sp>
          <p:nvSpPr>
            <p:cNvPr name="Freeform 232" id="2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33" id="23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34" id="234"/>
          <p:cNvGrpSpPr/>
          <p:nvPr/>
        </p:nvGrpSpPr>
        <p:grpSpPr>
          <a:xfrm rot="-10800000">
            <a:off x="13745773" y="5918802"/>
            <a:ext cx="126034" cy="126034"/>
            <a:chOff x="0" y="0"/>
            <a:chExt cx="812800" cy="812800"/>
          </a:xfrm>
        </p:grpSpPr>
        <p:sp>
          <p:nvSpPr>
            <p:cNvPr name="Freeform 235" id="2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36" id="23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37" id="237"/>
          <p:cNvGrpSpPr/>
          <p:nvPr/>
        </p:nvGrpSpPr>
        <p:grpSpPr>
          <a:xfrm rot="-10800000">
            <a:off x="13745773" y="6240768"/>
            <a:ext cx="126034" cy="126034"/>
            <a:chOff x="0" y="0"/>
            <a:chExt cx="812800" cy="812800"/>
          </a:xfrm>
        </p:grpSpPr>
        <p:sp>
          <p:nvSpPr>
            <p:cNvPr name="Freeform 238" id="23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39" id="23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40" id="240"/>
          <p:cNvGrpSpPr/>
          <p:nvPr/>
        </p:nvGrpSpPr>
        <p:grpSpPr>
          <a:xfrm rot="-10800000">
            <a:off x="13745773" y="6568399"/>
            <a:ext cx="126034" cy="126034"/>
            <a:chOff x="0" y="0"/>
            <a:chExt cx="812800" cy="812800"/>
          </a:xfrm>
        </p:grpSpPr>
        <p:sp>
          <p:nvSpPr>
            <p:cNvPr name="Freeform 241" id="24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42" id="24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43" id="243"/>
          <p:cNvGrpSpPr/>
          <p:nvPr/>
        </p:nvGrpSpPr>
        <p:grpSpPr>
          <a:xfrm rot="-10800000">
            <a:off x="13745773" y="6884749"/>
            <a:ext cx="126034" cy="126034"/>
            <a:chOff x="0" y="0"/>
            <a:chExt cx="812800" cy="812800"/>
          </a:xfrm>
        </p:grpSpPr>
        <p:sp>
          <p:nvSpPr>
            <p:cNvPr name="Freeform 244" id="24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45" id="24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46" id="246"/>
          <p:cNvGrpSpPr/>
          <p:nvPr/>
        </p:nvGrpSpPr>
        <p:grpSpPr>
          <a:xfrm rot="-10800000">
            <a:off x="13745773" y="7174599"/>
            <a:ext cx="126034" cy="126034"/>
            <a:chOff x="0" y="0"/>
            <a:chExt cx="812800" cy="812800"/>
          </a:xfrm>
        </p:grpSpPr>
        <p:sp>
          <p:nvSpPr>
            <p:cNvPr name="Freeform 247" id="24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48" id="24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49" id="249"/>
          <p:cNvGrpSpPr/>
          <p:nvPr/>
        </p:nvGrpSpPr>
        <p:grpSpPr>
          <a:xfrm rot="-10800000">
            <a:off x="13589595" y="7456864"/>
            <a:ext cx="126034" cy="126034"/>
            <a:chOff x="0" y="0"/>
            <a:chExt cx="812800" cy="812800"/>
          </a:xfrm>
        </p:grpSpPr>
        <p:sp>
          <p:nvSpPr>
            <p:cNvPr name="Freeform 250" id="25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51" id="25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52" id="252"/>
          <p:cNvGrpSpPr/>
          <p:nvPr/>
        </p:nvGrpSpPr>
        <p:grpSpPr>
          <a:xfrm rot="-10800000">
            <a:off x="13342602" y="7633783"/>
            <a:ext cx="126034" cy="126034"/>
            <a:chOff x="0" y="0"/>
            <a:chExt cx="812800" cy="812800"/>
          </a:xfrm>
        </p:grpSpPr>
        <p:sp>
          <p:nvSpPr>
            <p:cNvPr name="Freeform 253" id="25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54" id="25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55" id="255"/>
          <p:cNvGrpSpPr/>
          <p:nvPr/>
        </p:nvGrpSpPr>
        <p:grpSpPr>
          <a:xfrm rot="-10800000">
            <a:off x="12990882" y="7759818"/>
            <a:ext cx="126034" cy="126034"/>
            <a:chOff x="0" y="0"/>
            <a:chExt cx="812800" cy="812800"/>
          </a:xfrm>
        </p:grpSpPr>
        <p:sp>
          <p:nvSpPr>
            <p:cNvPr name="Freeform 256" id="25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57" id="25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58" id="258"/>
          <p:cNvGrpSpPr/>
          <p:nvPr/>
        </p:nvGrpSpPr>
        <p:grpSpPr>
          <a:xfrm rot="-10800000">
            <a:off x="12693315" y="7812901"/>
            <a:ext cx="126034" cy="126034"/>
            <a:chOff x="0" y="0"/>
            <a:chExt cx="812800" cy="812800"/>
          </a:xfrm>
        </p:grpSpPr>
        <p:sp>
          <p:nvSpPr>
            <p:cNvPr name="Freeform 259" id="25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6956A"/>
            </a:solidFill>
          </p:spPr>
        </p:sp>
        <p:sp>
          <p:nvSpPr>
            <p:cNvPr name="TextBox 260" id="26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61" id="261"/>
          <p:cNvGrpSpPr/>
          <p:nvPr/>
        </p:nvGrpSpPr>
        <p:grpSpPr>
          <a:xfrm rot="0">
            <a:off x="11131045" y="3023787"/>
            <a:ext cx="4120638" cy="637046"/>
            <a:chOff x="0" y="0"/>
            <a:chExt cx="5191760" cy="802640"/>
          </a:xfrm>
        </p:grpSpPr>
        <p:sp>
          <p:nvSpPr>
            <p:cNvPr name="Freeform 262" id="262"/>
            <p:cNvSpPr/>
            <p:nvPr/>
          </p:nvSpPr>
          <p:spPr>
            <a:xfrm flipH="false" flipV="false" rot="0">
              <a:off x="53340" y="49530"/>
              <a:ext cx="5087620" cy="702310"/>
            </a:xfrm>
            <a:custGeom>
              <a:avLst/>
              <a:gdLst/>
              <a:ahLst/>
              <a:cxnLst/>
              <a:rect r="r" b="b" t="t" l="l"/>
              <a:pathLst>
                <a:path h="702310" w="5087620">
                  <a:moveTo>
                    <a:pt x="24130" y="692150"/>
                  </a:moveTo>
                  <a:cubicBezTo>
                    <a:pt x="0" y="400050"/>
                    <a:pt x="7620" y="363220"/>
                    <a:pt x="21590" y="328930"/>
                  </a:cubicBezTo>
                  <a:cubicBezTo>
                    <a:pt x="31750" y="299720"/>
                    <a:pt x="48260" y="276860"/>
                    <a:pt x="67310" y="251460"/>
                  </a:cubicBezTo>
                  <a:cubicBezTo>
                    <a:pt x="87630" y="223520"/>
                    <a:pt x="111760" y="199390"/>
                    <a:pt x="144780" y="171450"/>
                  </a:cubicBezTo>
                  <a:cubicBezTo>
                    <a:pt x="189230" y="134620"/>
                    <a:pt x="251460" y="85090"/>
                    <a:pt x="314960" y="58420"/>
                  </a:cubicBezTo>
                  <a:cubicBezTo>
                    <a:pt x="379730" y="31750"/>
                    <a:pt x="466090" y="21590"/>
                    <a:pt x="530860" y="12700"/>
                  </a:cubicBezTo>
                  <a:cubicBezTo>
                    <a:pt x="585470" y="5080"/>
                    <a:pt x="615950" y="2540"/>
                    <a:pt x="679450" y="1270"/>
                  </a:cubicBezTo>
                  <a:cubicBezTo>
                    <a:pt x="795020" y="0"/>
                    <a:pt x="1028700" y="19050"/>
                    <a:pt x="1159510" y="17780"/>
                  </a:cubicBezTo>
                  <a:cubicBezTo>
                    <a:pt x="1252220" y="17780"/>
                    <a:pt x="1300480" y="7620"/>
                    <a:pt x="1395730" y="8890"/>
                  </a:cubicBezTo>
                  <a:cubicBezTo>
                    <a:pt x="1539240" y="8890"/>
                    <a:pt x="1748790" y="21590"/>
                    <a:pt x="1940560" y="35560"/>
                  </a:cubicBezTo>
                  <a:cubicBezTo>
                    <a:pt x="2152650" y="52070"/>
                    <a:pt x="2377440" y="97790"/>
                    <a:pt x="2613660" y="105410"/>
                  </a:cubicBezTo>
                  <a:cubicBezTo>
                    <a:pt x="2877820" y="113030"/>
                    <a:pt x="3266440" y="86360"/>
                    <a:pt x="3453130" y="71120"/>
                  </a:cubicBezTo>
                  <a:cubicBezTo>
                    <a:pt x="3547110" y="64770"/>
                    <a:pt x="3590290" y="49530"/>
                    <a:pt x="3663950" y="46990"/>
                  </a:cubicBezTo>
                  <a:cubicBezTo>
                    <a:pt x="3746500" y="43180"/>
                    <a:pt x="3813810" y="55880"/>
                    <a:pt x="3924300" y="55880"/>
                  </a:cubicBezTo>
                  <a:cubicBezTo>
                    <a:pt x="4118610" y="57150"/>
                    <a:pt x="4517390" y="34290"/>
                    <a:pt x="4729480" y="34290"/>
                  </a:cubicBezTo>
                  <a:cubicBezTo>
                    <a:pt x="4869180" y="34290"/>
                    <a:pt x="5041900" y="25400"/>
                    <a:pt x="5076190" y="44450"/>
                  </a:cubicBezTo>
                  <a:cubicBezTo>
                    <a:pt x="5083810" y="48260"/>
                    <a:pt x="5087620" y="54610"/>
                    <a:pt x="5087620" y="58420"/>
                  </a:cubicBezTo>
                  <a:cubicBezTo>
                    <a:pt x="5086350" y="62230"/>
                    <a:pt x="5078730" y="69850"/>
                    <a:pt x="5076190" y="68580"/>
                  </a:cubicBezTo>
                  <a:cubicBezTo>
                    <a:pt x="5071110" y="68580"/>
                    <a:pt x="5062220" y="52070"/>
                    <a:pt x="5064760" y="49530"/>
                  </a:cubicBezTo>
                  <a:cubicBezTo>
                    <a:pt x="5066030" y="46990"/>
                    <a:pt x="5086350" y="49530"/>
                    <a:pt x="5087620" y="53340"/>
                  </a:cubicBezTo>
                  <a:cubicBezTo>
                    <a:pt x="5087620" y="57150"/>
                    <a:pt x="5082540" y="64770"/>
                    <a:pt x="5072380" y="68580"/>
                  </a:cubicBezTo>
                  <a:cubicBezTo>
                    <a:pt x="5035550" y="85090"/>
                    <a:pt x="4867910" y="59690"/>
                    <a:pt x="4729480" y="59690"/>
                  </a:cubicBezTo>
                  <a:cubicBezTo>
                    <a:pt x="4517390" y="59690"/>
                    <a:pt x="4118610" y="82550"/>
                    <a:pt x="3924300" y="81280"/>
                  </a:cubicBezTo>
                  <a:cubicBezTo>
                    <a:pt x="3813810" y="81280"/>
                    <a:pt x="3747770" y="68580"/>
                    <a:pt x="3666490" y="72390"/>
                  </a:cubicBezTo>
                  <a:cubicBezTo>
                    <a:pt x="3591560" y="74930"/>
                    <a:pt x="3547110" y="88900"/>
                    <a:pt x="3454400" y="96520"/>
                  </a:cubicBezTo>
                  <a:cubicBezTo>
                    <a:pt x="3270250" y="111760"/>
                    <a:pt x="2898140" y="137160"/>
                    <a:pt x="2637790" y="130810"/>
                  </a:cubicBezTo>
                  <a:cubicBezTo>
                    <a:pt x="2395220" y="123190"/>
                    <a:pt x="2157730" y="77470"/>
                    <a:pt x="1939290" y="60960"/>
                  </a:cubicBezTo>
                  <a:cubicBezTo>
                    <a:pt x="1747520" y="46990"/>
                    <a:pt x="1539240" y="34290"/>
                    <a:pt x="1395730" y="34290"/>
                  </a:cubicBezTo>
                  <a:cubicBezTo>
                    <a:pt x="1300480" y="33020"/>
                    <a:pt x="1252220" y="43180"/>
                    <a:pt x="1159510" y="43180"/>
                  </a:cubicBezTo>
                  <a:cubicBezTo>
                    <a:pt x="1027430" y="44450"/>
                    <a:pt x="793750" y="25400"/>
                    <a:pt x="680720" y="26670"/>
                  </a:cubicBezTo>
                  <a:cubicBezTo>
                    <a:pt x="618490" y="27940"/>
                    <a:pt x="588010" y="30480"/>
                    <a:pt x="535940" y="38100"/>
                  </a:cubicBezTo>
                  <a:cubicBezTo>
                    <a:pt x="469900" y="46990"/>
                    <a:pt x="382270" y="58420"/>
                    <a:pt x="317500" y="86360"/>
                  </a:cubicBezTo>
                  <a:cubicBezTo>
                    <a:pt x="257810" y="111760"/>
                    <a:pt x="201930" y="157480"/>
                    <a:pt x="160020" y="191770"/>
                  </a:cubicBezTo>
                  <a:cubicBezTo>
                    <a:pt x="129540" y="217170"/>
                    <a:pt x="107950" y="240030"/>
                    <a:pt x="87630" y="266700"/>
                  </a:cubicBezTo>
                  <a:cubicBezTo>
                    <a:pt x="69850" y="289560"/>
                    <a:pt x="54610" y="311150"/>
                    <a:pt x="44450" y="339090"/>
                  </a:cubicBezTo>
                  <a:cubicBezTo>
                    <a:pt x="33020" y="368300"/>
                    <a:pt x="26670" y="396240"/>
                    <a:pt x="24130" y="436880"/>
                  </a:cubicBezTo>
                  <a:cubicBezTo>
                    <a:pt x="21590" y="501650"/>
                    <a:pt x="58420" y="657860"/>
                    <a:pt x="48260" y="688340"/>
                  </a:cubicBezTo>
                  <a:cubicBezTo>
                    <a:pt x="46990" y="695960"/>
                    <a:pt x="41910" y="701040"/>
                    <a:pt x="38100" y="701040"/>
                  </a:cubicBezTo>
                  <a:cubicBezTo>
                    <a:pt x="34290" y="702310"/>
                    <a:pt x="24130" y="692150"/>
                    <a:pt x="24130" y="69215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263" id="263"/>
          <p:cNvGrpSpPr/>
          <p:nvPr/>
        </p:nvGrpSpPr>
        <p:grpSpPr>
          <a:xfrm rot="0">
            <a:off x="11113909" y="3528787"/>
            <a:ext cx="729780" cy="1861746"/>
            <a:chOff x="0" y="0"/>
            <a:chExt cx="919480" cy="2345690"/>
          </a:xfrm>
        </p:grpSpPr>
        <p:sp>
          <p:nvSpPr>
            <p:cNvPr name="Freeform 264" id="264"/>
            <p:cNvSpPr/>
            <p:nvPr/>
          </p:nvSpPr>
          <p:spPr>
            <a:xfrm flipH="false" flipV="false" rot="0">
              <a:off x="49530" y="50800"/>
              <a:ext cx="819150" cy="2246630"/>
            </a:xfrm>
            <a:custGeom>
              <a:avLst/>
              <a:gdLst/>
              <a:ahLst/>
              <a:cxnLst/>
              <a:rect r="r" b="b" t="t" l="l"/>
              <a:pathLst>
                <a:path h="2246630" w="819150">
                  <a:moveTo>
                    <a:pt x="72390" y="13970"/>
                  </a:moveTo>
                  <a:cubicBezTo>
                    <a:pt x="62230" y="260350"/>
                    <a:pt x="44450" y="306070"/>
                    <a:pt x="39370" y="392430"/>
                  </a:cubicBezTo>
                  <a:cubicBezTo>
                    <a:pt x="30480" y="556260"/>
                    <a:pt x="59690" y="908050"/>
                    <a:pt x="53340" y="1103630"/>
                  </a:cubicBezTo>
                  <a:cubicBezTo>
                    <a:pt x="49530" y="1242060"/>
                    <a:pt x="27940" y="1353820"/>
                    <a:pt x="26670" y="1455420"/>
                  </a:cubicBezTo>
                  <a:cubicBezTo>
                    <a:pt x="25400" y="1535430"/>
                    <a:pt x="26670" y="1590040"/>
                    <a:pt x="35560" y="1666240"/>
                  </a:cubicBezTo>
                  <a:cubicBezTo>
                    <a:pt x="45720" y="1761490"/>
                    <a:pt x="69850" y="1907540"/>
                    <a:pt x="92710" y="1979930"/>
                  </a:cubicBezTo>
                  <a:cubicBezTo>
                    <a:pt x="105410" y="2020570"/>
                    <a:pt x="118110" y="2045970"/>
                    <a:pt x="135890" y="2071370"/>
                  </a:cubicBezTo>
                  <a:cubicBezTo>
                    <a:pt x="149860" y="2092960"/>
                    <a:pt x="162560" y="2109470"/>
                    <a:pt x="185420" y="2125980"/>
                  </a:cubicBezTo>
                  <a:cubicBezTo>
                    <a:pt x="218440" y="2151380"/>
                    <a:pt x="276860" y="2183130"/>
                    <a:pt x="323850" y="2198370"/>
                  </a:cubicBezTo>
                  <a:cubicBezTo>
                    <a:pt x="365760" y="2212340"/>
                    <a:pt x="397510" y="2217420"/>
                    <a:pt x="450850" y="2218690"/>
                  </a:cubicBezTo>
                  <a:cubicBezTo>
                    <a:pt x="539750" y="2221230"/>
                    <a:pt x="770890" y="2167890"/>
                    <a:pt x="806450" y="2181860"/>
                  </a:cubicBezTo>
                  <a:cubicBezTo>
                    <a:pt x="815340" y="2185670"/>
                    <a:pt x="819150" y="2193290"/>
                    <a:pt x="819150" y="2195830"/>
                  </a:cubicBezTo>
                  <a:cubicBezTo>
                    <a:pt x="817880" y="2200910"/>
                    <a:pt x="798830" y="2205990"/>
                    <a:pt x="796290" y="2203450"/>
                  </a:cubicBezTo>
                  <a:cubicBezTo>
                    <a:pt x="795020" y="2200910"/>
                    <a:pt x="801370" y="2183130"/>
                    <a:pt x="805180" y="2181860"/>
                  </a:cubicBezTo>
                  <a:cubicBezTo>
                    <a:pt x="808990" y="2181860"/>
                    <a:pt x="817880" y="2190750"/>
                    <a:pt x="819150" y="2194560"/>
                  </a:cubicBezTo>
                  <a:cubicBezTo>
                    <a:pt x="819150" y="2199640"/>
                    <a:pt x="815340" y="2203450"/>
                    <a:pt x="808990" y="2207260"/>
                  </a:cubicBezTo>
                  <a:cubicBezTo>
                    <a:pt x="783590" y="2222500"/>
                    <a:pt x="637540" y="2235200"/>
                    <a:pt x="570230" y="2240280"/>
                  </a:cubicBezTo>
                  <a:cubicBezTo>
                    <a:pt x="523240" y="2244090"/>
                    <a:pt x="488950" y="2246630"/>
                    <a:pt x="449580" y="2244090"/>
                  </a:cubicBezTo>
                  <a:cubicBezTo>
                    <a:pt x="410210" y="2241550"/>
                    <a:pt x="374650" y="2240280"/>
                    <a:pt x="334010" y="2227580"/>
                  </a:cubicBezTo>
                  <a:cubicBezTo>
                    <a:pt x="283210" y="2211070"/>
                    <a:pt x="205740" y="2174240"/>
                    <a:pt x="167640" y="2145030"/>
                  </a:cubicBezTo>
                  <a:cubicBezTo>
                    <a:pt x="142240" y="2125980"/>
                    <a:pt x="129540" y="2109470"/>
                    <a:pt x="114300" y="2085340"/>
                  </a:cubicBezTo>
                  <a:cubicBezTo>
                    <a:pt x="96520" y="2057400"/>
                    <a:pt x="82550" y="2029460"/>
                    <a:pt x="68580" y="1986280"/>
                  </a:cubicBezTo>
                  <a:cubicBezTo>
                    <a:pt x="44450" y="1911350"/>
                    <a:pt x="21590" y="1766570"/>
                    <a:pt x="10160" y="1668780"/>
                  </a:cubicBezTo>
                  <a:cubicBezTo>
                    <a:pt x="1270" y="1587500"/>
                    <a:pt x="0" y="1526540"/>
                    <a:pt x="1270" y="1442720"/>
                  </a:cubicBezTo>
                  <a:cubicBezTo>
                    <a:pt x="3810" y="1337310"/>
                    <a:pt x="24130" y="1226820"/>
                    <a:pt x="27940" y="1089660"/>
                  </a:cubicBezTo>
                  <a:cubicBezTo>
                    <a:pt x="34290" y="896620"/>
                    <a:pt x="5080" y="557530"/>
                    <a:pt x="13970" y="391160"/>
                  </a:cubicBezTo>
                  <a:cubicBezTo>
                    <a:pt x="19050" y="297180"/>
                    <a:pt x="38100" y="241300"/>
                    <a:pt x="43180" y="173990"/>
                  </a:cubicBezTo>
                  <a:cubicBezTo>
                    <a:pt x="48260" y="115570"/>
                    <a:pt x="35560" y="33020"/>
                    <a:pt x="46990" y="11430"/>
                  </a:cubicBezTo>
                  <a:cubicBezTo>
                    <a:pt x="50800" y="3810"/>
                    <a:pt x="58420" y="0"/>
                    <a:pt x="63500" y="0"/>
                  </a:cubicBezTo>
                  <a:cubicBezTo>
                    <a:pt x="67310" y="1270"/>
                    <a:pt x="72390" y="13970"/>
                    <a:pt x="72390" y="1397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265" id="265"/>
          <p:cNvGrpSpPr/>
          <p:nvPr/>
        </p:nvGrpSpPr>
        <p:grpSpPr>
          <a:xfrm rot="0">
            <a:off x="11745915" y="5236312"/>
            <a:ext cx="2141966" cy="2048223"/>
            <a:chOff x="0" y="0"/>
            <a:chExt cx="2698750" cy="2580640"/>
          </a:xfrm>
        </p:grpSpPr>
        <p:sp>
          <p:nvSpPr>
            <p:cNvPr name="Freeform 266" id="266"/>
            <p:cNvSpPr/>
            <p:nvPr/>
          </p:nvSpPr>
          <p:spPr>
            <a:xfrm flipH="false" flipV="false" rot="0">
              <a:off x="49530" y="46990"/>
              <a:ext cx="2616200" cy="2482850"/>
            </a:xfrm>
            <a:custGeom>
              <a:avLst/>
              <a:gdLst/>
              <a:ahLst/>
              <a:cxnLst/>
              <a:rect r="r" b="b" t="t" l="l"/>
              <a:pathLst>
                <a:path h="2482850" w="2616200">
                  <a:moveTo>
                    <a:pt x="10160" y="33020"/>
                  </a:moveTo>
                  <a:cubicBezTo>
                    <a:pt x="830580" y="0"/>
                    <a:pt x="1436370" y="20320"/>
                    <a:pt x="1744980" y="45720"/>
                  </a:cubicBezTo>
                  <a:cubicBezTo>
                    <a:pt x="1932940" y="62230"/>
                    <a:pt x="2109470" y="78740"/>
                    <a:pt x="2193290" y="105410"/>
                  </a:cubicBezTo>
                  <a:cubicBezTo>
                    <a:pt x="2228850" y="116840"/>
                    <a:pt x="2240280" y="125730"/>
                    <a:pt x="2265680" y="143510"/>
                  </a:cubicBezTo>
                  <a:cubicBezTo>
                    <a:pt x="2298700" y="165100"/>
                    <a:pt x="2332990" y="191770"/>
                    <a:pt x="2369820" y="231140"/>
                  </a:cubicBezTo>
                  <a:cubicBezTo>
                    <a:pt x="2424430" y="290830"/>
                    <a:pt x="2509520" y="396240"/>
                    <a:pt x="2547620" y="480060"/>
                  </a:cubicBezTo>
                  <a:cubicBezTo>
                    <a:pt x="2579370" y="551180"/>
                    <a:pt x="2588260" y="600710"/>
                    <a:pt x="2597150" y="695960"/>
                  </a:cubicBezTo>
                  <a:cubicBezTo>
                    <a:pt x="2616200" y="875030"/>
                    <a:pt x="2578100" y="1250950"/>
                    <a:pt x="2579370" y="1477010"/>
                  </a:cubicBezTo>
                  <a:cubicBezTo>
                    <a:pt x="2580640" y="1653540"/>
                    <a:pt x="2597150" y="1785620"/>
                    <a:pt x="2597150" y="1944370"/>
                  </a:cubicBezTo>
                  <a:cubicBezTo>
                    <a:pt x="2597150" y="2109470"/>
                    <a:pt x="2595880" y="2383790"/>
                    <a:pt x="2579370" y="2449830"/>
                  </a:cubicBezTo>
                  <a:cubicBezTo>
                    <a:pt x="2574290" y="2467610"/>
                    <a:pt x="2569210" y="2480310"/>
                    <a:pt x="2562860" y="2481580"/>
                  </a:cubicBezTo>
                  <a:cubicBezTo>
                    <a:pt x="2557780" y="2482850"/>
                    <a:pt x="2546350" y="2471420"/>
                    <a:pt x="2547620" y="2467610"/>
                  </a:cubicBezTo>
                  <a:cubicBezTo>
                    <a:pt x="2547620" y="2463800"/>
                    <a:pt x="2562860" y="2456180"/>
                    <a:pt x="2565400" y="2458720"/>
                  </a:cubicBezTo>
                  <a:cubicBezTo>
                    <a:pt x="2569210" y="2459990"/>
                    <a:pt x="2567940" y="2480310"/>
                    <a:pt x="2564130" y="2481580"/>
                  </a:cubicBezTo>
                  <a:cubicBezTo>
                    <a:pt x="2560320" y="2482850"/>
                    <a:pt x="2547620" y="2472690"/>
                    <a:pt x="2546350" y="2468880"/>
                  </a:cubicBezTo>
                  <a:cubicBezTo>
                    <a:pt x="2546350" y="2465070"/>
                    <a:pt x="2556510" y="2456180"/>
                    <a:pt x="2560320" y="2456180"/>
                  </a:cubicBezTo>
                  <a:cubicBezTo>
                    <a:pt x="2565400" y="2457450"/>
                    <a:pt x="2573020" y="2466340"/>
                    <a:pt x="2571750" y="2471420"/>
                  </a:cubicBezTo>
                  <a:cubicBezTo>
                    <a:pt x="2571750" y="2475230"/>
                    <a:pt x="2564130" y="2481580"/>
                    <a:pt x="2560320" y="2481580"/>
                  </a:cubicBezTo>
                  <a:cubicBezTo>
                    <a:pt x="2555240" y="2481580"/>
                    <a:pt x="2550160" y="2479040"/>
                    <a:pt x="2547620" y="2471420"/>
                  </a:cubicBezTo>
                  <a:cubicBezTo>
                    <a:pt x="2528570" y="2426970"/>
                    <a:pt x="2569210" y="2142490"/>
                    <a:pt x="2571750" y="1944370"/>
                  </a:cubicBezTo>
                  <a:cubicBezTo>
                    <a:pt x="2575560" y="1690370"/>
                    <a:pt x="2551430" y="1299210"/>
                    <a:pt x="2553970" y="1070610"/>
                  </a:cubicBezTo>
                  <a:cubicBezTo>
                    <a:pt x="2556510" y="923290"/>
                    <a:pt x="2581910" y="812800"/>
                    <a:pt x="2573020" y="708660"/>
                  </a:cubicBezTo>
                  <a:cubicBezTo>
                    <a:pt x="2565400" y="626110"/>
                    <a:pt x="2555240" y="562610"/>
                    <a:pt x="2524760" y="491490"/>
                  </a:cubicBezTo>
                  <a:cubicBezTo>
                    <a:pt x="2487930" y="410210"/>
                    <a:pt x="2406650" y="309880"/>
                    <a:pt x="2354580" y="252730"/>
                  </a:cubicBezTo>
                  <a:cubicBezTo>
                    <a:pt x="2320290" y="214630"/>
                    <a:pt x="2288540" y="190500"/>
                    <a:pt x="2258060" y="168910"/>
                  </a:cubicBezTo>
                  <a:cubicBezTo>
                    <a:pt x="2235200" y="152400"/>
                    <a:pt x="2222500" y="143510"/>
                    <a:pt x="2193290" y="133350"/>
                  </a:cubicBezTo>
                  <a:cubicBezTo>
                    <a:pt x="2138680" y="113030"/>
                    <a:pt x="2028190" y="100330"/>
                    <a:pt x="1949450" y="90170"/>
                  </a:cubicBezTo>
                  <a:cubicBezTo>
                    <a:pt x="1873250" y="80010"/>
                    <a:pt x="1831340" y="77470"/>
                    <a:pt x="1728470" y="71120"/>
                  </a:cubicBezTo>
                  <a:cubicBezTo>
                    <a:pt x="1487170" y="55880"/>
                    <a:pt x="828040" y="25400"/>
                    <a:pt x="510540" y="29210"/>
                  </a:cubicBezTo>
                  <a:cubicBezTo>
                    <a:pt x="308610" y="31750"/>
                    <a:pt x="57150" y="74930"/>
                    <a:pt x="12700" y="58420"/>
                  </a:cubicBezTo>
                  <a:cubicBezTo>
                    <a:pt x="5080" y="55880"/>
                    <a:pt x="1270" y="50800"/>
                    <a:pt x="1270" y="46990"/>
                  </a:cubicBezTo>
                  <a:cubicBezTo>
                    <a:pt x="0" y="43180"/>
                    <a:pt x="10160" y="33020"/>
                    <a:pt x="10160" y="3302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267" id="267"/>
          <p:cNvGrpSpPr/>
          <p:nvPr/>
        </p:nvGrpSpPr>
        <p:grpSpPr>
          <a:xfrm rot="0">
            <a:off x="12712572" y="7120234"/>
            <a:ext cx="1174301" cy="828563"/>
            <a:chOff x="0" y="0"/>
            <a:chExt cx="1479550" cy="1043940"/>
          </a:xfrm>
        </p:grpSpPr>
        <p:sp>
          <p:nvSpPr>
            <p:cNvPr name="Freeform 268" id="268"/>
            <p:cNvSpPr/>
            <p:nvPr/>
          </p:nvSpPr>
          <p:spPr>
            <a:xfrm flipH="false" flipV="false" rot="0">
              <a:off x="50800" y="49530"/>
              <a:ext cx="1383030" cy="951230"/>
            </a:xfrm>
            <a:custGeom>
              <a:avLst/>
              <a:gdLst/>
              <a:ahLst/>
              <a:cxnLst/>
              <a:rect r="r" b="b" t="t" l="l"/>
              <a:pathLst>
                <a:path h="951230" w="1383030">
                  <a:moveTo>
                    <a:pt x="10160" y="916940"/>
                  </a:moveTo>
                  <a:cubicBezTo>
                    <a:pt x="320040" y="878840"/>
                    <a:pt x="398780" y="859790"/>
                    <a:pt x="476250" y="836930"/>
                  </a:cubicBezTo>
                  <a:cubicBezTo>
                    <a:pt x="556260" y="814070"/>
                    <a:pt x="638810" y="787400"/>
                    <a:pt x="716280" y="755650"/>
                  </a:cubicBezTo>
                  <a:cubicBezTo>
                    <a:pt x="791210" y="723900"/>
                    <a:pt x="867410" y="693420"/>
                    <a:pt x="933450" y="648970"/>
                  </a:cubicBezTo>
                  <a:cubicBezTo>
                    <a:pt x="998220" y="604520"/>
                    <a:pt x="1059180" y="543560"/>
                    <a:pt x="1107440" y="490220"/>
                  </a:cubicBezTo>
                  <a:cubicBezTo>
                    <a:pt x="1148080" y="443230"/>
                    <a:pt x="1173480" y="401320"/>
                    <a:pt x="1206500" y="347980"/>
                  </a:cubicBezTo>
                  <a:cubicBezTo>
                    <a:pt x="1245870" y="285750"/>
                    <a:pt x="1299210" y="201930"/>
                    <a:pt x="1323340" y="138430"/>
                  </a:cubicBezTo>
                  <a:cubicBezTo>
                    <a:pt x="1341120" y="91440"/>
                    <a:pt x="1338580" y="27940"/>
                    <a:pt x="1352550" y="10160"/>
                  </a:cubicBezTo>
                  <a:cubicBezTo>
                    <a:pt x="1356360" y="3810"/>
                    <a:pt x="1363980" y="0"/>
                    <a:pt x="1367790" y="1270"/>
                  </a:cubicBezTo>
                  <a:cubicBezTo>
                    <a:pt x="1371600" y="2540"/>
                    <a:pt x="1377950" y="15240"/>
                    <a:pt x="1376680" y="17780"/>
                  </a:cubicBezTo>
                  <a:cubicBezTo>
                    <a:pt x="1374140" y="21590"/>
                    <a:pt x="1355090" y="22860"/>
                    <a:pt x="1352550" y="20320"/>
                  </a:cubicBezTo>
                  <a:cubicBezTo>
                    <a:pt x="1351280" y="16510"/>
                    <a:pt x="1358900" y="1270"/>
                    <a:pt x="1362710" y="1270"/>
                  </a:cubicBezTo>
                  <a:cubicBezTo>
                    <a:pt x="1366520" y="0"/>
                    <a:pt x="1374140" y="5080"/>
                    <a:pt x="1376680" y="12700"/>
                  </a:cubicBezTo>
                  <a:cubicBezTo>
                    <a:pt x="1383030" y="31750"/>
                    <a:pt x="1365250" y="95250"/>
                    <a:pt x="1350010" y="139700"/>
                  </a:cubicBezTo>
                  <a:cubicBezTo>
                    <a:pt x="1330960" y="191770"/>
                    <a:pt x="1300480" y="245110"/>
                    <a:pt x="1267460" y="300990"/>
                  </a:cubicBezTo>
                  <a:cubicBezTo>
                    <a:pt x="1229360" y="365760"/>
                    <a:pt x="1184910" y="440690"/>
                    <a:pt x="1131570" y="501650"/>
                  </a:cubicBezTo>
                  <a:cubicBezTo>
                    <a:pt x="1078230" y="563880"/>
                    <a:pt x="1014730" y="623570"/>
                    <a:pt x="947420" y="669290"/>
                  </a:cubicBezTo>
                  <a:cubicBezTo>
                    <a:pt x="878840" y="716280"/>
                    <a:pt x="801370" y="746760"/>
                    <a:pt x="725170" y="778510"/>
                  </a:cubicBezTo>
                  <a:cubicBezTo>
                    <a:pt x="646430" y="811530"/>
                    <a:pt x="567690" y="838200"/>
                    <a:pt x="480060" y="862330"/>
                  </a:cubicBezTo>
                  <a:cubicBezTo>
                    <a:pt x="378460" y="890270"/>
                    <a:pt x="233680" y="922020"/>
                    <a:pt x="147320" y="934720"/>
                  </a:cubicBezTo>
                  <a:cubicBezTo>
                    <a:pt x="92710" y="942340"/>
                    <a:pt x="30480" y="951230"/>
                    <a:pt x="11430" y="942340"/>
                  </a:cubicBezTo>
                  <a:cubicBezTo>
                    <a:pt x="3810" y="939800"/>
                    <a:pt x="0" y="934720"/>
                    <a:pt x="0" y="929640"/>
                  </a:cubicBezTo>
                  <a:cubicBezTo>
                    <a:pt x="0" y="925830"/>
                    <a:pt x="10160" y="916940"/>
                    <a:pt x="10160" y="91694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269" id="269"/>
          <p:cNvGrpSpPr/>
          <p:nvPr/>
        </p:nvGrpSpPr>
        <p:grpSpPr>
          <a:xfrm rot="0">
            <a:off x="13095610" y="7055263"/>
            <a:ext cx="958505" cy="958505"/>
            <a:chOff x="0" y="0"/>
            <a:chExt cx="812800" cy="812800"/>
          </a:xfrm>
        </p:grpSpPr>
        <p:sp>
          <p:nvSpPr>
            <p:cNvPr name="Freeform 270" id="27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FF3131"/>
              </a:solidFill>
              <a:prstDash val="solid"/>
              <a:miter/>
            </a:ln>
          </p:spPr>
        </p:sp>
        <p:sp>
          <p:nvSpPr>
            <p:cNvPr name="TextBox 271" id="27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AutoShape 272" id="272"/>
          <p:cNvSpPr/>
          <p:nvPr/>
        </p:nvSpPr>
        <p:spPr>
          <a:xfrm flipH="true">
            <a:off x="3956115" y="4788737"/>
            <a:ext cx="887995" cy="865843"/>
          </a:xfrm>
          <a:prstGeom prst="line">
            <a:avLst/>
          </a:prstGeom>
          <a:ln cap="flat" w="95250">
            <a:solidFill>
              <a:srgbClr val="141414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273" id="273"/>
          <p:cNvSpPr/>
          <p:nvPr/>
        </p:nvSpPr>
        <p:spPr>
          <a:xfrm>
            <a:off x="10293362" y="5641284"/>
            <a:ext cx="2656926" cy="1774861"/>
          </a:xfrm>
          <a:prstGeom prst="line">
            <a:avLst/>
          </a:prstGeom>
          <a:ln cap="flat" w="95250">
            <a:solidFill>
              <a:srgbClr val="000000"/>
            </a:solidFill>
            <a:prstDash val="solid"/>
            <a:headEnd type="none" len="sm" w="sm"/>
            <a:tailEnd type="triangle" len="med" w="lg"/>
          </a:ln>
        </p:spPr>
      </p:sp>
      <p:grpSp>
        <p:nvGrpSpPr>
          <p:cNvPr name="Group 274" id="274"/>
          <p:cNvGrpSpPr/>
          <p:nvPr/>
        </p:nvGrpSpPr>
        <p:grpSpPr>
          <a:xfrm rot="0">
            <a:off x="7453587" y="3034548"/>
            <a:ext cx="3072230" cy="3072230"/>
            <a:chOff x="0" y="0"/>
            <a:chExt cx="4096307" cy="4096307"/>
          </a:xfrm>
        </p:grpSpPr>
        <p:grpSp>
          <p:nvGrpSpPr>
            <p:cNvPr name="Group 275" id="275"/>
            <p:cNvGrpSpPr/>
            <p:nvPr/>
          </p:nvGrpSpPr>
          <p:grpSpPr>
            <a:xfrm rot="0">
              <a:off x="0" y="0"/>
              <a:ext cx="4096307" cy="4096307"/>
              <a:chOff x="0" y="0"/>
              <a:chExt cx="812800" cy="812800"/>
            </a:xfrm>
          </p:grpSpPr>
          <p:sp>
            <p:nvSpPr>
              <p:cNvPr name="Freeform 276" id="27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38100" cap="sq">
                <a:solidFill>
                  <a:srgbClr val="FF3131"/>
                </a:solidFill>
                <a:prstDash val="solid"/>
                <a:miter/>
              </a:ln>
            </p:spPr>
          </p:sp>
          <p:sp>
            <p:nvSpPr>
              <p:cNvPr name="TextBox 277" id="277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360"/>
                  </a:lnSpc>
                </a:pPr>
              </a:p>
            </p:txBody>
          </p:sp>
        </p:grpSp>
        <p:grpSp>
          <p:nvGrpSpPr>
            <p:cNvPr name="Group 278" id="278"/>
            <p:cNvGrpSpPr/>
            <p:nvPr/>
          </p:nvGrpSpPr>
          <p:grpSpPr>
            <a:xfrm rot="0">
              <a:off x="50778" y="62142"/>
              <a:ext cx="3994752" cy="3994752"/>
              <a:chOff x="0" y="0"/>
              <a:chExt cx="812800" cy="812800"/>
            </a:xfrm>
          </p:grpSpPr>
          <p:sp>
            <p:nvSpPr>
              <p:cNvPr name="Freeform 279" id="27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-37343" t="0" r="-30098" b="-31124"/>
                </a:stretch>
              </a:blipFill>
            </p:spPr>
          </p:sp>
        </p:grpSp>
      </p:grpSp>
      <p:grpSp>
        <p:nvGrpSpPr>
          <p:cNvPr name="Group 280" id="280"/>
          <p:cNvGrpSpPr/>
          <p:nvPr/>
        </p:nvGrpSpPr>
        <p:grpSpPr>
          <a:xfrm rot="0">
            <a:off x="4400112" y="1979975"/>
            <a:ext cx="3072230" cy="3072230"/>
            <a:chOff x="0" y="0"/>
            <a:chExt cx="812800" cy="812800"/>
          </a:xfrm>
        </p:grpSpPr>
        <p:sp>
          <p:nvSpPr>
            <p:cNvPr name="Freeform 281" id="28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FF3131"/>
              </a:solidFill>
              <a:prstDash val="solid"/>
              <a:miter/>
            </a:ln>
          </p:spPr>
        </p:sp>
        <p:sp>
          <p:nvSpPr>
            <p:cNvPr name="TextBox 282" id="28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45456" lIns="45456" bIns="45456" rIns="45456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283" id="283"/>
          <p:cNvGrpSpPr/>
          <p:nvPr/>
        </p:nvGrpSpPr>
        <p:grpSpPr>
          <a:xfrm rot="0">
            <a:off x="4440639" y="2020502"/>
            <a:ext cx="2991177" cy="2991177"/>
            <a:chOff x="0" y="0"/>
            <a:chExt cx="812800" cy="812800"/>
          </a:xfrm>
        </p:grpSpPr>
        <p:sp>
          <p:nvSpPr>
            <p:cNvPr name="Freeform 284" id="28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-31665" t="-24147" r="-3145" b="-13470"/>
              </a:stretch>
            </a:blipFill>
          </p:spPr>
        </p:sp>
      </p:grpSp>
      <p:grpSp>
        <p:nvGrpSpPr>
          <p:cNvPr name="Group 285" id="285"/>
          <p:cNvGrpSpPr/>
          <p:nvPr/>
        </p:nvGrpSpPr>
        <p:grpSpPr>
          <a:xfrm rot="0">
            <a:off x="3051040" y="5545651"/>
            <a:ext cx="958505" cy="958505"/>
            <a:chOff x="0" y="0"/>
            <a:chExt cx="812800" cy="812800"/>
          </a:xfrm>
        </p:grpSpPr>
        <p:sp>
          <p:nvSpPr>
            <p:cNvPr name="Freeform 286" id="28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FF3131"/>
              </a:solidFill>
              <a:prstDash val="solid"/>
              <a:miter/>
            </a:ln>
          </p:spPr>
        </p:sp>
        <p:sp>
          <p:nvSpPr>
            <p:cNvPr name="TextBox 287" id="28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TextBox 288" id="288"/>
          <p:cNvSpPr txBox="true"/>
          <p:nvPr/>
        </p:nvSpPr>
        <p:spPr>
          <a:xfrm rot="0">
            <a:off x="719292" y="115384"/>
            <a:ext cx="16849416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b="true" sz="9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Inter-robot Loop Closure</a:t>
            </a:r>
          </a:p>
        </p:txBody>
      </p:sp>
      <p:sp>
        <p:nvSpPr>
          <p:cNvPr name="TextBox 289" id="289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10 of 40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57655" y="2036235"/>
            <a:ext cx="8926972" cy="7886700"/>
          </a:xfrm>
          <a:custGeom>
            <a:avLst/>
            <a:gdLst/>
            <a:ahLst/>
            <a:cxnLst/>
            <a:rect r="r" b="b" t="t" l="l"/>
            <a:pathLst>
              <a:path h="7886700" w="8926972">
                <a:moveTo>
                  <a:pt x="0" y="0"/>
                </a:moveTo>
                <a:lnTo>
                  <a:pt x="8926972" y="0"/>
                </a:lnTo>
                <a:lnTo>
                  <a:pt x="8926972" y="7886700"/>
                </a:lnTo>
                <a:lnTo>
                  <a:pt x="0" y="78867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257" r="-115" b="-5063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1" y="221190"/>
            <a:ext cx="8115299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b="true" sz="9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Framework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1374929" y="3603411"/>
            <a:ext cx="5677804" cy="3190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700" indent="-323850" lvl="1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Centralized collaborative SLAM framework</a:t>
            </a:r>
          </a:p>
          <a:p>
            <a:pPr algn="l">
              <a:lnSpc>
                <a:spcPts val="4200"/>
              </a:lnSpc>
            </a:pPr>
          </a:p>
          <a:p>
            <a:pPr algn="l" marL="647700" indent="-323850" lvl="1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Coupling of LIDAR and odometry through gmapping and then C-Slam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11 of 40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19292" y="4529138"/>
            <a:ext cx="16849416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20"/>
              </a:lnSpc>
              <a:spcBef>
                <a:spcPct val="0"/>
              </a:spcBef>
            </a:pPr>
            <a:r>
              <a:rPr lang="en-US" b="true" sz="81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SIngle-robot slam and navigation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12 of 40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914400" y="0"/>
            <a:ext cx="16459200" cy="9258300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13 of 40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p="http://schemas.openxmlformats.org/presentationml/2006/main" xmlns:a="http://schemas.openxmlformats.org/drawingml/2006/main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19292" y="4529138"/>
            <a:ext cx="16849416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20"/>
              </a:lnSpc>
              <a:spcBef>
                <a:spcPct val="0"/>
              </a:spcBef>
            </a:pPr>
            <a:r>
              <a:rPr lang="en-US" b="true" sz="81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Two robot slam and map merging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14 of 40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955142" y="0"/>
            <a:ext cx="16377716" cy="9212465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15 of 40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661830" y="62083"/>
            <a:ext cx="9317455" cy="10224917"/>
          </a:xfrm>
          <a:custGeom>
            <a:avLst/>
            <a:gdLst/>
            <a:ahLst/>
            <a:cxnLst/>
            <a:rect r="r" b="b" t="t" l="l"/>
            <a:pathLst>
              <a:path h="10224917" w="9317455">
                <a:moveTo>
                  <a:pt x="0" y="0"/>
                </a:moveTo>
                <a:lnTo>
                  <a:pt x="9317456" y="0"/>
                </a:lnTo>
                <a:lnTo>
                  <a:pt x="9317456" y="10224917"/>
                </a:lnTo>
                <a:lnTo>
                  <a:pt x="0" y="102249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31500" y="0"/>
            <a:ext cx="4817935" cy="5816562"/>
          </a:xfrm>
          <a:custGeom>
            <a:avLst/>
            <a:gdLst/>
            <a:ahLst/>
            <a:cxnLst/>
            <a:rect r="r" b="b" t="t" l="l"/>
            <a:pathLst>
              <a:path h="5816562" w="4817935">
                <a:moveTo>
                  <a:pt x="0" y="0"/>
                </a:moveTo>
                <a:lnTo>
                  <a:pt x="4817935" y="0"/>
                </a:lnTo>
                <a:lnTo>
                  <a:pt x="4817935" y="5816562"/>
                </a:lnTo>
                <a:lnTo>
                  <a:pt x="0" y="58165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706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78884" y="6067632"/>
            <a:ext cx="5923167" cy="4346124"/>
          </a:xfrm>
          <a:custGeom>
            <a:avLst/>
            <a:gdLst/>
            <a:ahLst/>
            <a:cxnLst/>
            <a:rect r="r" b="b" t="t" l="l"/>
            <a:pathLst>
              <a:path h="4346124" w="5923167">
                <a:moveTo>
                  <a:pt x="0" y="0"/>
                </a:moveTo>
                <a:lnTo>
                  <a:pt x="5923167" y="0"/>
                </a:lnTo>
                <a:lnTo>
                  <a:pt x="5923167" y="4346124"/>
                </a:lnTo>
                <a:lnTo>
                  <a:pt x="0" y="43461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16 of 40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35569" y="0"/>
            <a:ext cx="16616863" cy="9346985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17 of 40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42082" y="2380160"/>
            <a:ext cx="14203835" cy="5526680"/>
          </a:xfrm>
          <a:custGeom>
            <a:avLst/>
            <a:gdLst/>
            <a:ahLst/>
            <a:cxnLst/>
            <a:rect r="r" b="b" t="t" l="l"/>
            <a:pathLst>
              <a:path h="5526680" w="14203835">
                <a:moveTo>
                  <a:pt x="0" y="0"/>
                </a:moveTo>
                <a:lnTo>
                  <a:pt x="14203836" y="0"/>
                </a:lnTo>
                <a:lnTo>
                  <a:pt x="14203836" y="5526680"/>
                </a:lnTo>
                <a:lnTo>
                  <a:pt x="0" y="55266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18 of 40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90511" y="0"/>
            <a:ext cx="10106978" cy="10287000"/>
          </a:xfrm>
          <a:custGeom>
            <a:avLst/>
            <a:gdLst/>
            <a:ahLst/>
            <a:cxnLst/>
            <a:rect r="r" b="b" t="t" l="l"/>
            <a:pathLst>
              <a:path h="10287000" w="10106978">
                <a:moveTo>
                  <a:pt x="0" y="0"/>
                </a:moveTo>
                <a:lnTo>
                  <a:pt x="10106978" y="0"/>
                </a:lnTo>
                <a:lnTo>
                  <a:pt x="1010697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19 of 40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270559" y="-3540568"/>
            <a:ext cx="8291788" cy="8229600"/>
          </a:xfrm>
          <a:custGeom>
            <a:avLst/>
            <a:gdLst/>
            <a:ahLst/>
            <a:cxnLst/>
            <a:rect r="r" b="b" t="t" l="l"/>
            <a:pathLst>
              <a:path h="8229600" w="8291788">
                <a:moveTo>
                  <a:pt x="0" y="0"/>
                </a:moveTo>
                <a:lnTo>
                  <a:pt x="8291789" y="0"/>
                </a:lnTo>
                <a:lnTo>
                  <a:pt x="8291789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409573" y="1459966"/>
            <a:ext cx="6024896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800"/>
              </a:lnSpc>
              <a:spcBef>
                <a:spcPct val="0"/>
              </a:spcBef>
            </a:pPr>
            <a:r>
              <a:rPr lang="en-US" b="true" sz="9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Overview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409573" y="4508057"/>
            <a:ext cx="6024896" cy="4595039"/>
            <a:chOff x="0" y="0"/>
            <a:chExt cx="8033195" cy="6126719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-66675"/>
              <a:ext cx="8033195" cy="676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 u="none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Introduction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852809"/>
              <a:ext cx="8033195" cy="6762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 u="none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Statement of the Problem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772365"/>
              <a:ext cx="8033195" cy="6762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 u="none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Review of Related Literature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691921"/>
              <a:ext cx="8033195" cy="676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 u="none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Framework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3611404"/>
              <a:ext cx="8033195" cy="676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 u="none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Hypothesis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0" y="5450444"/>
              <a:ext cx="8033195" cy="6762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4530888"/>
              <a:ext cx="8033195" cy="6762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 u="none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Methodology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8951074" y="4508057"/>
            <a:ext cx="7574152" cy="4609219"/>
            <a:chOff x="0" y="0"/>
            <a:chExt cx="10098870" cy="6145625"/>
          </a:xfrm>
        </p:grpSpPr>
        <p:sp>
          <p:nvSpPr>
            <p:cNvPr name="TextBox 13" id="13"/>
            <p:cNvSpPr txBox="true"/>
            <p:nvPr/>
          </p:nvSpPr>
          <p:spPr>
            <a:xfrm rot="0">
              <a:off x="0" y="5469422"/>
              <a:ext cx="10098870" cy="676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852809"/>
              <a:ext cx="10098870" cy="676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 u="none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Conclusion</a:t>
              </a:r>
            </a:p>
          </p:txBody>
        </p:sp>
        <p:sp>
          <p:nvSpPr>
            <p:cNvPr name="TextBox 15" id="15"/>
            <p:cNvSpPr txBox="true"/>
            <p:nvPr/>
          </p:nvSpPr>
          <p:spPr>
            <a:xfrm rot="0">
              <a:off x="0" y="-66675"/>
              <a:ext cx="10098870" cy="676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Execution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0" y="3611332"/>
              <a:ext cx="10098870" cy="6953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Q&amp;A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0" y="4549938"/>
              <a:ext cx="10098870" cy="676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</a:p>
          </p:txBody>
        </p:sp>
        <p:sp>
          <p:nvSpPr>
            <p:cNvPr name="TextBox 18" id="18"/>
            <p:cNvSpPr txBox="true"/>
            <p:nvPr/>
          </p:nvSpPr>
          <p:spPr>
            <a:xfrm rot="0">
              <a:off x="0" y="1772293"/>
              <a:ext cx="10098870" cy="6762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Limitations and Future Work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0" y="2691848"/>
              <a:ext cx="10098870" cy="676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647700" indent="-323850" lvl="1">
                <a:lnSpc>
                  <a:spcPts val="4200"/>
                </a:lnSpc>
                <a:buFont typeface="Arial"/>
                <a:buChar char="•"/>
              </a:pPr>
              <a:r>
                <a:rPr lang="en-US" sz="30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References</a:t>
              </a:r>
            </a:p>
          </p:txBody>
        </p:sp>
      </p:grpSp>
      <p:sp>
        <p:nvSpPr>
          <p:cNvPr name="AutoShape 20" id="20"/>
          <p:cNvSpPr/>
          <p:nvPr/>
        </p:nvSpPr>
        <p:spPr>
          <a:xfrm rot="0">
            <a:off x="1409573" y="3629073"/>
            <a:ext cx="15115652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21" id="21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 of 40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20363" y="2023396"/>
            <a:ext cx="3563211" cy="2813938"/>
          </a:xfrm>
          <a:custGeom>
            <a:avLst/>
            <a:gdLst/>
            <a:ahLst/>
            <a:cxnLst/>
            <a:rect r="r" b="b" t="t" l="l"/>
            <a:pathLst>
              <a:path h="2813938" w="3563211">
                <a:moveTo>
                  <a:pt x="0" y="0"/>
                </a:moveTo>
                <a:lnTo>
                  <a:pt x="3563211" y="0"/>
                </a:lnTo>
                <a:lnTo>
                  <a:pt x="3563211" y="2813939"/>
                </a:lnTo>
                <a:lnTo>
                  <a:pt x="0" y="28139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20363" y="5832031"/>
            <a:ext cx="3563211" cy="2813938"/>
          </a:xfrm>
          <a:custGeom>
            <a:avLst/>
            <a:gdLst/>
            <a:ahLst/>
            <a:cxnLst/>
            <a:rect r="r" b="b" t="t" l="l"/>
            <a:pathLst>
              <a:path h="2813938" w="3563211">
                <a:moveTo>
                  <a:pt x="0" y="0"/>
                </a:moveTo>
                <a:lnTo>
                  <a:pt x="3563211" y="0"/>
                </a:lnTo>
                <a:lnTo>
                  <a:pt x="3563211" y="2813938"/>
                </a:lnTo>
                <a:lnTo>
                  <a:pt x="0" y="28139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2355533" y="3482101"/>
            <a:ext cx="689610" cy="405765"/>
            <a:chOff x="0" y="0"/>
            <a:chExt cx="919480" cy="54102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49530" y="48260"/>
              <a:ext cx="821690" cy="443230"/>
            </a:xfrm>
            <a:custGeom>
              <a:avLst/>
              <a:gdLst/>
              <a:ahLst/>
              <a:cxnLst/>
              <a:rect r="r" b="b" t="t" l="l"/>
              <a:pathLst>
                <a:path h="443230" w="821690">
                  <a:moveTo>
                    <a:pt x="114300" y="8890"/>
                  </a:moveTo>
                  <a:cubicBezTo>
                    <a:pt x="370840" y="139700"/>
                    <a:pt x="452120" y="156210"/>
                    <a:pt x="508000" y="179070"/>
                  </a:cubicBezTo>
                  <a:cubicBezTo>
                    <a:pt x="549910" y="195580"/>
                    <a:pt x="579120" y="217170"/>
                    <a:pt x="614680" y="229870"/>
                  </a:cubicBezTo>
                  <a:cubicBezTo>
                    <a:pt x="647700" y="242570"/>
                    <a:pt x="684530" y="241300"/>
                    <a:pt x="716280" y="254000"/>
                  </a:cubicBezTo>
                  <a:cubicBezTo>
                    <a:pt x="748030" y="267970"/>
                    <a:pt x="789940" y="288290"/>
                    <a:pt x="805180" y="313690"/>
                  </a:cubicBezTo>
                  <a:cubicBezTo>
                    <a:pt x="819150" y="335280"/>
                    <a:pt x="821690" y="368300"/>
                    <a:pt x="815340" y="388620"/>
                  </a:cubicBezTo>
                  <a:cubicBezTo>
                    <a:pt x="811530" y="405130"/>
                    <a:pt x="797560" y="420370"/>
                    <a:pt x="783590" y="429260"/>
                  </a:cubicBezTo>
                  <a:cubicBezTo>
                    <a:pt x="769620" y="438150"/>
                    <a:pt x="750570" y="443230"/>
                    <a:pt x="734060" y="441960"/>
                  </a:cubicBezTo>
                  <a:cubicBezTo>
                    <a:pt x="717550" y="440690"/>
                    <a:pt x="698500" y="434340"/>
                    <a:pt x="687070" y="421640"/>
                  </a:cubicBezTo>
                  <a:cubicBezTo>
                    <a:pt x="671830" y="406400"/>
                    <a:pt x="656590" y="373380"/>
                    <a:pt x="660400" y="351790"/>
                  </a:cubicBezTo>
                  <a:cubicBezTo>
                    <a:pt x="662940" y="328930"/>
                    <a:pt x="683260" y="299720"/>
                    <a:pt x="703580" y="289560"/>
                  </a:cubicBezTo>
                  <a:cubicBezTo>
                    <a:pt x="723900" y="279400"/>
                    <a:pt x="760730" y="281940"/>
                    <a:pt x="779780" y="290830"/>
                  </a:cubicBezTo>
                  <a:cubicBezTo>
                    <a:pt x="795020" y="298450"/>
                    <a:pt x="807720" y="313690"/>
                    <a:pt x="814070" y="328930"/>
                  </a:cubicBezTo>
                  <a:cubicBezTo>
                    <a:pt x="820420" y="344170"/>
                    <a:pt x="821690" y="364490"/>
                    <a:pt x="817880" y="381000"/>
                  </a:cubicBezTo>
                  <a:cubicBezTo>
                    <a:pt x="814070" y="396240"/>
                    <a:pt x="803910" y="414020"/>
                    <a:pt x="791210" y="424180"/>
                  </a:cubicBezTo>
                  <a:cubicBezTo>
                    <a:pt x="778510" y="434340"/>
                    <a:pt x="767080" y="441960"/>
                    <a:pt x="742950" y="441960"/>
                  </a:cubicBezTo>
                  <a:cubicBezTo>
                    <a:pt x="670560" y="443230"/>
                    <a:pt x="440690" y="345440"/>
                    <a:pt x="312420" y="288290"/>
                  </a:cubicBezTo>
                  <a:cubicBezTo>
                    <a:pt x="201930" y="238760"/>
                    <a:pt x="53340" y="171450"/>
                    <a:pt x="16510" y="123190"/>
                  </a:cubicBezTo>
                  <a:cubicBezTo>
                    <a:pt x="1270" y="104140"/>
                    <a:pt x="0" y="87630"/>
                    <a:pt x="1270" y="69850"/>
                  </a:cubicBezTo>
                  <a:cubicBezTo>
                    <a:pt x="3810" y="53340"/>
                    <a:pt x="15240" y="33020"/>
                    <a:pt x="26670" y="21590"/>
                  </a:cubicBezTo>
                  <a:cubicBezTo>
                    <a:pt x="35560" y="11430"/>
                    <a:pt x="45720" y="6350"/>
                    <a:pt x="58420" y="2540"/>
                  </a:cubicBezTo>
                  <a:cubicBezTo>
                    <a:pt x="74930" y="0"/>
                    <a:pt x="114300" y="8890"/>
                    <a:pt x="114300" y="8890"/>
                  </a:cubicBezTo>
                </a:path>
              </a:pathLst>
            </a:custGeom>
            <a:solidFill>
              <a:srgbClr val="E7191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2342198" y="3378279"/>
            <a:ext cx="697230" cy="645795"/>
            <a:chOff x="0" y="0"/>
            <a:chExt cx="929640" cy="86106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48260" y="49530"/>
              <a:ext cx="833120" cy="762000"/>
            </a:xfrm>
            <a:custGeom>
              <a:avLst/>
              <a:gdLst/>
              <a:ahLst/>
              <a:cxnLst/>
              <a:rect r="r" b="b" t="t" l="l"/>
              <a:pathLst>
                <a:path h="762000" w="833120">
                  <a:moveTo>
                    <a:pt x="803910" y="132080"/>
                  </a:moveTo>
                  <a:cubicBezTo>
                    <a:pt x="321310" y="492760"/>
                    <a:pt x="313690" y="499110"/>
                    <a:pt x="288290" y="525780"/>
                  </a:cubicBezTo>
                  <a:cubicBezTo>
                    <a:pt x="241300" y="576580"/>
                    <a:pt x="153670" y="723900"/>
                    <a:pt x="110490" y="750570"/>
                  </a:cubicBezTo>
                  <a:cubicBezTo>
                    <a:pt x="92710" y="760730"/>
                    <a:pt x="78740" y="760730"/>
                    <a:pt x="64770" y="759460"/>
                  </a:cubicBezTo>
                  <a:cubicBezTo>
                    <a:pt x="50800" y="756920"/>
                    <a:pt x="34290" y="749300"/>
                    <a:pt x="22860" y="739140"/>
                  </a:cubicBezTo>
                  <a:cubicBezTo>
                    <a:pt x="12700" y="728980"/>
                    <a:pt x="3810" y="712470"/>
                    <a:pt x="2540" y="697230"/>
                  </a:cubicBezTo>
                  <a:cubicBezTo>
                    <a:pt x="1270" y="678180"/>
                    <a:pt x="12700" y="647700"/>
                    <a:pt x="26670" y="633730"/>
                  </a:cubicBezTo>
                  <a:cubicBezTo>
                    <a:pt x="36830" y="622300"/>
                    <a:pt x="53340" y="615950"/>
                    <a:pt x="68580" y="615950"/>
                  </a:cubicBezTo>
                  <a:cubicBezTo>
                    <a:pt x="87630" y="615950"/>
                    <a:pt x="118110" y="628650"/>
                    <a:pt x="130810" y="642620"/>
                  </a:cubicBezTo>
                  <a:cubicBezTo>
                    <a:pt x="142240" y="652780"/>
                    <a:pt x="147320" y="670560"/>
                    <a:pt x="147320" y="685800"/>
                  </a:cubicBezTo>
                  <a:cubicBezTo>
                    <a:pt x="146050" y="704850"/>
                    <a:pt x="130810" y="734060"/>
                    <a:pt x="116840" y="746760"/>
                  </a:cubicBezTo>
                  <a:cubicBezTo>
                    <a:pt x="105410" y="756920"/>
                    <a:pt x="87630" y="762000"/>
                    <a:pt x="72390" y="759460"/>
                  </a:cubicBezTo>
                  <a:cubicBezTo>
                    <a:pt x="53340" y="758190"/>
                    <a:pt x="24130" y="742950"/>
                    <a:pt x="13970" y="726440"/>
                  </a:cubicBezTo>
                  <a:cubicBezTo>
                    <a:pt x="2540" y="709930"/>
                    <a:pt x="0" y="685800"/>
                    <a:pt x="7620" y="659130"/>
                  </a:cubicBezTo>
                  <a:cubicBezTo>
                    <a:pt x="25400" y="601980"/>
                    <a:pt x="115570" y="510540"/>
                    <a:pt x="199390" y="427990"/>
                  </a:cubicBezTo>
                  <a:cubicBezTo>
                    <a:pt x="325120" y="303530"/>
                    <a:pt x="631190" y="59690"/>
                    <a:pt x="715010" y="16510"/>
                  </a:cubicBezTo>
                  <a:cubicBezTo>
                    <a:pt x="737870" y="3810"/>
                    <a:pt x="748030" y="0"/>
                    <a:pt x="764540" y="1270"/>
                  </a:cubicBezTo>
                  <a:cubicBezTo>
                    <a:pt x="779780" y="2540"/>
                    <a:pt x="800100" y="10160"/>
                    <a:pt x="811530" y="22860"/>
                  </a:cubicBezTo>
                  <a:cubicBezTo>
                    <a:pt x="824230" y="36830"/>
                    <a:pt x="833120" y="68580"/>
                    <a:pt x="830580" y="87630"/>
                  </a:cubicBezTo>
                  <a:cubicBezTo>
                    <a:pt x="828040" y="104140"/>
                    <a:pt x="803910" y="132080"/>
                    <a:pt x="803910" y="132080"/>
                  </a:cubicBezTo>
                </a:path>
              </a:pathLst>
            </a:custGeom>
            <a:solidFill>
              <a:srgbClr val="E7191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3454717" y="3339226"/>
            <a:ext cx="541972" cy="389572"/>
            <a:chOff x="0" y="0"/>
            <a:chExt cx="722630" cy="51943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46990" y="50800"/>
              <a:ext cx="632460" cy="419100"/>
            </a:xfrm>
            <a:custGeom>
              <a:avLst/>
              <a:gdLst/>
              <a:ahLst/>
              <a:cxnLst/>
              <a:rect r="r" b="b" t="t" l="l"/>
              <a:pathLst>
                <a:path h="419100" w="632460">
                  <a:moveTo>
                    <a:pt x="123190" y="12700"/>
                  </a:moveTo>
                  <a:cubicBezTo>
                    <a:pt x="381000" y="179070"/>
                    <a:pt x="542290" y="232410"/>
                    <a:pt x="590550" y="267970"/>
                  </a:cubicBezTo>
                  <a:cubicBezTo>
                    <a:pt x="610870" y="281940"/>
                    <a:pt x="619760" y="289560"/>
                    <a:pt x="624840" y="306070"/>
                  </a:cubicBezTo>
                  <a:cubicBezTo>
                    <a:pt x="631190" y="325120"/>
                    <a:pt x="631190" y="361950"/>
                    <a:pt x="618490" y="379730"/>
                  </a:cubicBezTo>
                  <a:cubicBezTo>
                    <a:pt x="607060" y="398780"/>
                    <a:pt x="574040" y="415290"/>
                    <a:pt x="553720" y="416560"/>
                  </a:cubicBezTo>
                  <a:cubicBezTo>
                    <a:pt x="537210" y="419100"/>
                    <a:pt x="518160" y="411480"/>
                    <a:pt x="505460" y="401320"/>
                  </a:cubicBezTo>
                  <a:cubicBezTo>
                    <a:pt x="491490" y="392430"/>
                    <a:pt x="478790" y="377190"/>
                    <a:pt x="474980" y="360680"/>
                  </a:cubicBezTo>
                  <a:cubicBezTo>
                    <a:pt x="471170" y="340360"/>
                    <a:pt x="474980" y="303530"/>
                    <a:pt x="488950" y="287020"/>
                  </a:cubicBezTo>
                  <a:cubicBezTo>
                    <a:pt x="502920" y="269240"/>
                    <a:pt x="535940" y="255270"/>
                    <a:pt x="558800" y="257810"/>
                  </a:cubicBezTo>
                  <a:cubicBezTo>
                    <a:pt x="580390" y="259080"/>
                    <a:pt x="610870" y="278130"/>
                    <a:pt x="621030" y="298450"/>
                  </a:cubicBezTo>
                  <a:cubicBezTo>
                    <a:pt x="632460" y="317500"/>
                    <a:pt x="631190" y="353060"/>
                    <a:pt x="623570" y="372110"/>
                  </a:cubicBezTo>
                  <a:cubicBezTo>
                    <a:pt x="617220" y="388620"/>
                    <a:pt x="601980" y="401320"/>
                    <a:pt x="586740" y="408940"/>
                  </a:cubicBezTo>
                  <a:cubicBezTo>
                    <a:pt x="572770" y="415290"/>
                    <a:pt x="553720" y="416560"/>
                    <a:pt x="535940" y="415290"/>
                  </a:cubicBezTo>
                  <a:cubicBezTo>
                    <a:pt x="518160" y="414020"/>
                    <a:pt x="504190" y="410210"/>
                    <a:pt x="478790" y="401320"/>
                  </a:cubicBezTo>
                  <a:cubicBezTo>
                    <a:pt x="421640" y="379730"/>
                    <a:pt x="294640" y="309880"/>
                    <a:pt x="215900" y="262890"/>
                  </a:cubicBezTo>
                  <a:cubicBezTo>
                    <a:pt x="149860" y="223520"/>
                    <a:pt x="71120" y="175260"/>
                    <a:pt x="36830" y="142240"/>
                  </a:cubicBezTo>
                  <a:cubicBezTo>
                    <a:pt x="19050" y="125730"/>
                    <a:pt x="8890" y="114300"/>
                    <a:pt x="3810" y="97790"/>
                  </a:cubicBezTo>
                  <a:cubicBezTo>
                    <a:pt x="0" y="80010"/>
                    <a:pt x="3810" y="57150"/>
                    <a:pt x="10160" y="41910"/>
                  </a:cubicBezTo>
                  <a:cubicBezTo>
                    <a:pt x="15240" y="30480"/>
                    <a:pt x="22860" y="21590"/>
                    <a:pt x="34290" y="13970"/>
                  </a:cubicBezTo>
                  <a:cubicBezTo>
                    <a:pt x="48260" y="6350"/>
                    <a:pt x="72390" y="0"/>
                    <a:pt x="87630" y="0"/>
                  </a:cubicBezTo>
                  <a:cubicBezTo>
                    <a:pt x="100330" y="1270"/>
                    <a:pt x="123190" y="12700"/>
                    <a:pt x="123190" y="12700"/>
                  </a:cubicBezTo>
                </a:path>
              </a:pathLst>
            </a:custGeom>
            <a:solidFill>
              <a:srgbClr val="E7191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347085" y="3304936"/>
            <a:ext cx="599122" cy="634365"/>
            <a:chOff x="0" y="0"/>
            <a:chExt cx="798830" cy="8458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48260" y="50800"/>
              <a:ext cx="698500" cy="744220"/>
            </a:xfrm>
            <a:custGeom>
              <a:avLst/>
              <a:gdLst/>
              <a:ahLst/>
              <a:cxnLst/>
              <a:rect r="r" b="b" t="t" l="l"/>
              <a:pathLst>
                <a:path h="744220" w="698500">
                  <a:moveTo>
                    <a:pt x="676910" y="129540"/>
                  </a:moveTo>
                  <a:cubicBezTo>
                    <a:pt x="392430" y="425450"/>
                    <a:pt x="346710" y="453390"/>
                    <a:pt x="298450" y="505460"/>
                  </a:cubicBezTo>
                  <a:cubicBezTo>
                    <a:pt x="243840" y="566420"/>
                    <a:pt x="185420" y="683260"/>
                    <a:pt x="138430" y="717550"/>
                  </a:cubicBezTo>
                  <a:cubicBezTo>
                    <a:pt x="114300" y="736600"/>
                    <a:pt x="90170" y="744220"/>
                    <a:pt x="69850" y="744220"/>
                  </a:cubicBezTo>
                  <a:cubicBezTo>
                    <a:pt x="53340" y="742950"/>
                    <a:pt x="36830" y="732790"/>
                    <a:pt x="25400" y="722630"/>
                  </a:cubicBezTo>
                  <a:cubicBezTo>
                    <a:pt x="13970" y="711200"/>
                    <a:pt x="5080" y="693420"/>
                    <a:pt x="2540" y="676910"/>
                  </a:cubicBezTo>
                  <a:cubicBezTo>
                    <a:pt x="0" y="661670"/>
                    <a:pt x="2540" y="642620"/>
                    <a:pt x="11430" y="628650"/>
                  </a:cubicBezTo>
                  <a:cubicBezTo>
                    <a:pt x="22860" y="610870"/>
                    <a:pt x="52070" y="590550"/>
                    <a:pt x="72390" y="588010"/>
                  </a:cubicBezTo>
                  <a:cubicBezTo>
                    <a:pt x="93980" y="585470"/>
                    <a:pt x="127000" y="601980"/>
                    <a:pt x="140970" y="615950"/>
                  </a:cubicBezTo>
                  <a:cubicBezTo>
                    <a:pt x="152400" y="628650"/>
                    <a:pt x="157480" y="647700"/>
                    <a:pt x="158750" y="662940"/>
                  </a:cubicBezTo>
                  <a:cubicBezTo>
                    <a:pt x="158750" y="679450"/>
                    <a:pt x="154940" y="698500"/>
                    <a:pt x="144780" y="711200"/>
                  </a:cubicBezTo>
                  <a:cubicBezTo>
                    <a:pt x="130810" y="726440"/>
                    <a:pt x="100330" y="744220"/>
                    <a:pt x="78740" y="744220"/>
                  </a:cubicBezTo>
                  <a:cubicBezTo>
                    <a:pt x="57150" y="744220"/>
                    <a:pt x="26670" y="725170"/>
                    <a:pt x="13970" y="708660"/>
                  </a:cubicBezTo>
                  <a:cubicBezTo>
                    <a:pt x="3810" y="695960"/>
                    <a:pt x="0" y="678180"/>
                    <a:pt x="2540" y="660400"/>
                  </a:cubicBezTo>
                  <a:cubicBezTo>
                    <a:pt x="3810" y="635000"/>
                    <a:pt x="20320" y="603250"/>
                    <a:pt x="40640" y="571500"/>
                  </a:cubicBezTo>
                  <a:cubicBezTo>
                    <a:pt x="68580" y="527050"/>
                    <a:pt x="119380" y="473710"/>
                    <a:pt x="167640" y="426720"/>
                  </a:cubicBezTo>
                  <a:cubicBezTo>
                    <a:pt x="219710" y="374650"/>
                    <a:pt x="280670" y="335280"/>
                    <a:pt x="341630" y="275590"/>
                  </a:cubicBezTo>
                  <a:cubicBezTo>
                    <a:pt x="414020" y="204470"/>
                    <a:pt x="518160" y="59690"/>
                    <a:pt x="568960" y="22860"/>
                  </a:cubicBezTo>
                  <a:cubicBezTo>
                    <a:pt x="589280" y="7620"/>
                    <a:pt x="601980" y="1270"/>
                    <a:pt x="618490" y="0"/>
                  </a:cubicBezTo>
                  <a:cubicBezTo>
                    <a:pt x="635000" y="0"/>
                    <a:pt x="656590" y="5080"/>
                    <a:pt x="669290" y="16510"/>
                  </a:cubicBezTo>
                  <a:cubicBezTo>
                    <a:pt x="684530" y="29210"/>
                    <a:pt x="698500" y="60960"/>
                    <a:pt x="698500" y="80010"/>
                  </a:cubicBezTo>
                  <a:cubicBezTo>
                    <a:pt x="698500" y="97790"/>
                    <a:pt x="676910" y="129540"/>
                    <a:pt x="676910" y="129540"/>
                  </a:cubicBezTo>
                </a:path>
              </a:pathLst>
            </a:custGeom>
            <a:solidFill>
              <a:srgbClr val="E7191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2344102" y="7379970"/>
            <a:ext cx="803910" cy="343853"/>
            <a:chOff x="0" y="0"/>
            <a:chExt cx="1071880" cy="45847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45720" y="50800"/>
              <a:ext cx="976630" cy="359410"/>
            </a:xfrm>
            <a:custGeom>
              <a:avLst/>
              <a:gdLst/>
              <a:ahLst/>
              <a:cxnLst/>
              <a:rect r="r" b="b" t="t" l="l"/>
              <a:pathLst>
                <a:path h="359410" w="976630">
                  <a:moveTo>
                    <a:pt x="88900" y="0"/>
                  </a:moveTo>
                  <a:cubicBezTo>
                    <a:pt x="845820" y="168910"/>
                    <a:pt x="930910" y="205740"/>
                    <a:pt x="958850" y="238760"/>
                  </a:cubicBezTo>
                  <a:cubicBezTo>
                    <a:pt x="972820" y="254000"/>
                    <a:pt x="975360" y="267970"/>
                    <a:pt x="975360" y="283210"/>
                  </a:cubicBezTo>
                  <a:cubicBezTo>
                    <a:pt x="975360" y="298450"/>
                    <a:pt x="969010" y="316230"/>
                    <a:pt x="960120" y="328930"/>
                  </a:cubicBezTo>
                  <a:cubicBezTo>
                    <a:pt x="951230" y="340360"/>
                    <a:pt x="935990" y="350520"/>
                    <a:pt x="920750" y="355600"/>
                  </a:cubicBezTo>
                  <a:cubicBezTo>
                    <a:pt x="906780" y="359410"/>
                    <a:pt x="887730" y="359410"/>
                    <a:pt x="873760" y="353060"/>
                  </a:cubicBezTo>
                  <a:cubicBezTo>
                    <a:pt x="855980" y="344170"/>
                    <a:pt x="833120" y="320040"/>
                    <a:pt x="828040" y="299720"/>
                  </a:cubicBezTo>
                  <a:cubicBezTo>
                    <a:pt x="824230" y="280670"/>
                    <a:pt x="833120" y="247650"/>
                    <a:pt x="847090" y="233680"/>
                  </a:cubicBezTo>
                  <a:cubicBezTo>
                    <a:pt x="861060" y="218440"/>
                    <a:pt x="891540" y="207010"/>
                    <a:pt x="911860" y="210820"/>
                  </a:cubicBezTo>
                  <a:cubicBezTo>
                    <a:pt x="932180" y="213360"/>
                    <a:pt x="958850" y="234950"/>
                    <a:pt x="967740" y="252730"/>
                  </a:cubicBezTo>
                  <a:cubicBezTo>
                    <a:pt x="975360" y="265430"/>
                    <a:pt x="976630" y="284480"/>
                    <a:pt x="972820" y="299720"/>
                  </a:cubicBezTo>
                  <a:cubicBezTo>
                    <a:pt x="970280" y="313690"/>
                    <a:pt x="961390" y="330200"/>
                    <a:pt x="948690" y="340360"/>
                  </a:cubicBezTo>
                  <a:cubicBezTo>
                    <a:pt x="933450" y="351790"/>
                    <a:pt x="906780" y="358140"/>
                    <a:pt x="881380" y="355600"/>
                  </a:cubicBezTo>
                  <a:cubicBezTo>
                    <a:pt x="843280" y="350520"/>
                    <a:pt x="798830" y="307340"/>
                    <a:pt x="748030" y="287020"/>
                  </a:cubicBezTo>
                  <a:cubicBezTo>
                    <a:pt x="688340" y="262890"/>
                    <a:pt x="628650" y="241300"/>
                    <a:pt x="544830" y="220980"/>
                  </a:cubicBezTo>
                  <a:cubicBezTo>
                    <a:pt x="416560" y="189230"/>
                    <a:pt x="113030" y="173990"/>
                    <a:pt x="43180" y="137160"/>
                  </a:cubicBezTo>
                  <a:cubicBezTo>
                    <a:pt x="21590" y="125730"/>
                    <a:pt x="13970" y="115570"/>
                    <a:pt x="7620" y="100330"/>
                  </a:cubicBezTo>
                  <a:cubicBezTo>
                    <a:pt x="1270" y="85090"/>
                    <a:pt x="0" y="63500"/>
                    <a:pt x="5080" y="48260"/>
                  </a:cubicBezTo>
                  <a:cubicBezTo>
                    <a:pt x="10160" y="33020"/>
                    <a:pt x="24130" y="16510"/>
                    <a:pt x="38100" y="7620"/>
                  </a:cubicBezTo>
                  <a:cubicBezTo>
                    <a:pt x="52070" y="0"/>
                    <a:pt x="88900" y="0"/>
                    <a:pt x="88900" y="0"/>
                  </a:cubicBezTo>
                </a:path>
              </a:pathLst>
            </a:custGeom>
            <a:solidFill>
              <a:srgbClr val="E7191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2290762" y="7239000"/>
            <a:ext cx="661035" cy="820102"/>
            <a:chOff x="0" y="0"/>
            <a:chExt cx="881380" cy="109347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48260" y="48260"/>
              <a:ext cx="783590" cy="994410"/>
            </a:xfrm>
            <a:custGeom>
              <a:avLst/>
              <a:gdLst/>
              <a:ahLst/>
              <a:cxnLst/>
              <a:rect r="r" b="b" t="t" l="l"/>
              <a:pathLst>
                <a:path h="994410" w="783590">
                  <a:moveTo>
                    <a:pt x="765810" y="116840"/>
                  </a:moveTo>
                  <a:cubicBezTo>
                    <a:pt x="469900" y="496570"/>
                    <a:pt x="285750" y="779780"/>
                    <a:pt x="209550" y="866140"/>
                  </a:cubicBezTo>
                  <a:cubicBezTo>
                    <a:pt x="180340" y="900430"/>
                    <a:pt x="156210" y="909320"/>
                    <a:pt x="140970" y="930910"/>
                  </a:cubicBezTo>
                  <a:cubicBezTo>
                    <a:pt x="130810" y="944880"/>
                    <a:pt x="133350" y="962660"/>
                    <a:pt x="121920" y="972820"/>
                  </a:cubicBezTo>
                  <a:cubicBezTo>
                    <a:pt x="109220" y="984250"/>
                    <a:pt x="77470" y="994410"/>
                    <a:pt x="59690" y="991870"/>
                  </a:cubicBezTo>
                  <a:cubicBezTo>
                    <a:pt x="44450" y="990600"/>
                    <a:pt x="29210" y="980440"/>
                    <a:pt x="20320" y="970280"/>
                  </a:cubicBezTo>
                  <a:cubicBezTo>
                    <a:pt x="10160" y="960120"/>
                    <a:pt x="3810" y="943610"/>
                    <a:pt x="2540" y="928370"/>
                  </a:cubicBezTo>
                  <a:cubicBezTo>
                    <a:pt x="1270" y="914400"/>
                    <a:pt x="3810" y="897890"/>
                    <a:pt x="12700" y="885190"/>
                  </a:cubicBezTo>
                  <a:cubicBezTo>
                    <a:pt x="24130" y="869950"/>
                    <a:pt x="52070" y="854710"/>
                    <a:pt x="69850" y="852170"/>
                  </a:cubicBezTo>
                  <a:cubicBezTo>
                    <a:pt x="85090" y="850900"/>
                    <a:pt x="101600" y="855980"/>
                    <a:pt x="113030" y="864870"/>
                  </a:cubicBezTo>
                  <a:cubicBezTo>
                    <a:pt x="127000" y="877570"/>
                    <a:pt x="142240" y="905510"/>
                    <a:pt x="142240" y="924560"/>
                  </a:cubicBezTo>
                  <a:cubicBezTo>
                    <a:pt x="143510" y="939800"/>
                    <a:pt x="138430" y="955040"/>
                    <a:pt x="127000" y="966470"/>
                  </a:cubicBezTo>
                  <a:cubicBezTo>
                    <a:pt x="115570" y="980440"/>
                    <a:pt x="85090" y="993140"/>
                    <a:pt x="67310" y="993140"/>
                  </a:cubicBezTo>
                  <a:cubicBezTo>
                    <a:pt x="52070" y="993140"/>
                    <a:pt x="35560" y="985520"/>
                    <a:pt x="25400" y="975360"/>
                  </a:cubicBezTo>
                  <a:cubicBezTo>
                    <a:pt x="15240" y="966470"/>
                    <a:pt x="6350" y="949960"/>
                    <a:pt x="2540" y="935990"/>
                  </a:cubicBezTo>
                  <a:cubicBezTo>
                    <a:pt x="0" y="922020"/>
                    <a:pt x="0" y="910590"/>
                    <a:pt x="8890" y="891540"/>
                  </a:cubicBezTo>
                  <a:cubicBezTo>
                    <a:pt x="30480" y="843280"/>
                    <a:pt x="124460" y="760730"/>
                    <a:pt x="199390" y="664210"/>
                  </a:cubicBezTo>
                  <a:cubicBezTo>
                    <a:pt x="321310" y="506730"/>
                    <a:pt x="576580" y="99060"/>
                    <a:pt x="652780" y="29210"/>
                  </a:cubicBezTo>
                  <a:cubicBezTo>
                    <a:pt x="671830" y="11430"/>
                    <a:pt x="680720" y="5080"/>
                    <a:pt x="695960" y="2540"/>
                  </a:cubicBezTo>
                  <a:cubicBezTo>
                    <a:pt x="712470" y="0"/>
                    <a:pt x="732790" y="2540"/>
                    <a:pt x="746760" y="11430"/>
                  </a:cubicBezTo>
                  <a:cubicBezTo>
                    <a:pt x="762000" y="21590"/>
                    <a:pt x="778510" y="49530"/>
                    <a:pt x="781050" y="68580"/>
                  </a:cubicBezTo>
                  <a:cubicBezTo>
                    <a:pt x="783590" y="85090"/>
                    <a:pt x="765810" y="116840"/>
                    <a:pt x="765810" y="116840"/>
                  </a:cubicBezTo>
                </a:path>
              </a:pathLst>
            </a:custGeom>
            <a:solidFill>
              <a:srgbClr val="E7191F"/>
            </a:solidFill>
            <a:ln cap="sq">
              <a:noFill/>
              <a:prstDash val="solid"/>
              <a:miter/>
            </a:ln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7247422" y="2023396"/>
            <a:ext cx="6240236" cy="2813938"/>
          </a:xfrm>
          <a:custGeom>
            <a:avLst/>
            <a:gdLst/>
            <a:ahLst/>
            <a:cxnLst/>
            <a:rect r="r" b="b" t="t" l="l"/>
            <a:pathLst>
              <a:path h="2813938" w="6240236">
                <a:moveTo>
                  <a:pt x="0" y="0"/>
                </a:moveTo>
                <a:lnTo>
                  <a:pt x="6240236" y="0"/>
                </a:lnTo>
                <a:lnTo>
                  <a:pt x="6240236" y="2813939"/>
                </a:lnTo>
                <a:lnTo>
                  <a:pt x="0" y="28139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7247422" y="5832031"/>
            <a:ext cx="6240236" cy="2932159"/>
          </a:xfrm>
          <a:custGeom>
            <a:avLst/>
            <a:gdLst/>
            <a:ahLst/>
            <a:cxnLst/>
            <a:rect r="r" b="b" t="t" l="l"/>
            <a:pathLst>
              <a:path h="2932159" w="6240236">
                <a:moveTo>
                  <a:pt x="0" y="0"/>
                </a:moveTo>
                <a:lnTo>
                  <a:pt x="6240236" y="0"/>
                </a:lnTo>
                <a:lnTo>
                  <a:pt x="6240236" y="2932159"/>
                </a:lnTo>
                <a:lnTo>
                  <a:pt x="0" y="29321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14671953" y="3165570"/>
            <a:ext cx="2295684" cy="705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9"/>
              </a:lnSpc>
              <a:spcBef>
                <a:spcPct val="0"/>
              </a:spcBef>
            </a:pPr>
            <a:r>
              <a:rPr lang="en-US" sz="4099" spc="8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Λ2​ = 0.27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4723388" y="6943565"/>
            <a:ext cx="2192814" cy="705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9"/>
              </a:lnSpc>
              <a:spcBef>
                <a:spcPct val="0"/>
              </a:spcBef>
            </a:pPr>
            <a:r>
              <a:rPr lang="en-US" sz="4099" spc="8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Λ2​ = 0.41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28700" y="586050"/>
            <a:ext cx="12812513" cy="962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82"/>
              </a:lnSpc>
              <a:spcBef>
                <a:spcPct val="0"/>
              </a:spcBef>
            </a:pPr>
            <a:r>
              <a:rPr lang="en-US" b="true" sz="6318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Graph Sparsification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20 of 40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829672"/>
            <a:ext cx="16836085" cy="8165501"/>
          </a:xfrm>
          <a:custGeom>
            <a:avLst/>
            <a:gdLst/>
            <a:ahLst/>
            <a:cxnLst/>
            <a:rect r="r" b="b" t="t" l="l"/>
            <a:pathLst>
              <a:path h="8165501" w="16836085">
                <a:moveTo>
                  <a:pt x="0" y="0"/>
                </a:moveTo>
                <a:lnTo>
                  <a:pt x="16836085" y="0"/>
                </a:lnTo>
                <a:lnTo>
                  <a:pt x="16836085" y="8165501"/>
                </a:lnTo>
                <a:lnTo>
                  <a:pt x="0" y="81655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586050"/>
            <a:ext cx="16230600" cy="962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82"/>
              </a:lnSpc>
              <a:spcBef>
                <a:spcPct val="0"/>
              </a:spcBef>
            </a:pPr>
            <a:r>
              <a:rPr lang="en-US" b="true" sz="6318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Graph Sparsification for Turtlebot 1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21 of 40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879242"/>
            <a:ext cx="16230600" cy="7912418"/>
          </a:xfrm>
          <a:custGeom>
            <a:avLst/>
            <a:gdLst/>
            <a:ahLst/>
            <a:cxnLst/>
            <a:rect r="r" b="b" t="t" l="l"/>
            <a:pathLst>
              <a:path h="7912418" w="16230600">
                <a:moveTo>
                  <a:pt x="0" y="0"/>
                </a:moveTo>
                <a:lnTo>
                  <a:pt x="16230600" y="0"/>
                </a:lnTo>
                <a:lnTo>
                  <a:pt x="16230600" y="7912418"/>
                </a:lnTo>
                <a:lnTo>
                  <a:pt x="0" y="79124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586050"/>
            <a:ext cx="16230600" cy="962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82"/>
              </a:lnSpc>
              <a:spcBef>
                <a:spcPct val="0"/>
              </a:spcBef>
            </a:pPr>
            <a:r>
              <a:rPr lang="en-US" b="true" sz="6318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Graph Sparsification for Turtlebot 2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22 of 40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4999">
            <a:off x="0" y="1028700"/>
            <a:ext cx="9665608" cy="8493653"/>
          </a:xfrm>
          <a:custGeom>
            <a:avLst/>
            <a:gdLst/>
            <a:ahLst/>
            <a:cxnLst/>
            <a:rect r="r" b="b" t="t" l="l"/>
            <a:pathLst>
              <a:path h="8493653" w="9665608">
                <a:moveTo>
                  <a:pt x="0" y="0"/>
                </a:moveTo>
                <a:lnTo>
                  <a:pt x="9665608" y="0"/>
                </a:lnTo>
                <a:lnTo>
                  <a:pt x="9665608" y="8493653"/>
                </a:lnTo>
                <a:lnTo>
                  <a:pt x="0" y="84936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532712" y="946308"/>
            <a:ext cx="8580121" cy="8311992"/>
          </a:xfrm>
          <a:custGeom>
            <a:avLst/>
            <a:gdLst/>
            <a:ahLst/>
            <a:cxnLst/>
            <a:rect r="r" b="b" t="t" l="l"/>
            <a:pathLst>
              <a:path h="8311992" w="8580121">
                <a:moveTo>
                  <a:pt x="0" y="0"/>
                </a:moveTo>
                <a:lnTo>
                  <a:pt x="8580121" y="0"/>
                </a:lnTo>
                <a:lnTo>
                  <a:pt x="8580121" y="8311992"/>
                </a:lnTo>
                <a:lnTo>
                  <a:pt x="0" y="83119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23 of 40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3744456" y="-2120016"/>
            <a:ext cx="10354642" cy="14594673"/>
          </a:xfrm>
          <a:custGeom>
            <a:avLst/>
            <a:gdLst/>
            <a:ahLst/>
            <a:cxnLst/>
            <a:rect r="r" b="b" t="t" l="l"/>
            <a:pathLst>
              <a:path h="14594673" w="10354642">
                <a:moveTo>
                  <a:pt x="0" y="0"/>
                </a:moveTo>
                <a:lnTo>
                  <a:pt x="10354642" y="0"/>
                </a:lnTo>
                <a:lnTo>
                  <a:pt x="10354642" y="14594674"/>
                </a:lnTo>
                <a:lnTo>
                  <a:pt x="0" y="145946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2416" t="-14450" r="-38018" b="-834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56965" y="1896143"/>
            <a:ext cx="6954910" cy="6111627"/>
          </a:xfrm>
          <a:custGeom>
            <a:avLst/>
            <a:gdLst/>
            <a:ahLst/>
            <a:cxnLst/>
            <a:rect r="r" b="b" t="t" l="l"/>
            <a:pathLst>
              <a:path h="6111627" w="6954910">
                <a:moveTo>
                  <a:pt x="0" y="0"/>
                </a:moveTo>
                <a:lnTo>
                  <a:pt x="6954910" y="0"/>
                </a:lnTo>
                <a:lnTo>
                  <a:pt x="6954910" y="6111627"/>
                </a:lnTo>
                <a:lnTo>
                  <a:pt x="0" y="611162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339932" y="1510389"/>
            <a:ext cx="5461879" cy="7186682"/>
          </a:xfrm>
          <a:custGeom>
            <a:avLst/>
            <a:gdLst/>
            <a:ahLst/>
            <a:cxnLst/>
            <a:rect r="r" b="b" t="t" l="l"/>
            <a:pathLst>
              <a:path h="7186682" w="5461879">
                <a:moveTo>
                  <a:pt x="0" y="0"/>
                </a:moveTo>
                <a:lnTo>
                  <a:pt x="5461879" y="0"/>
                </a:lnTo>
                <a:lnTo>
                  <a:pt x="5461879" y="7186682"/>
                </a:lnTo>
                <a:lnTo>
                  <a:pt x="0" y="71866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0000"/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24 of 40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19292" y="1845636"/>
            <a:ext cx="10328394" cy="2179566"/>
          </a:xfrm>
          <a:custGeom>
            <a:avLst/>
            <a:gdLst/>
            <a:ahLst/>
            <a:cxnLst/>
            <a:rect r="r" b="b" t="t" l="l"/>
            <a:pathLst>
              <a:path h="2179566" w="10328394">
                <a:moveTo>
                  <a:pt x="0" y="0"/>
                </a:moveTo>
                <a:lnTo>
                  <a:pt x="10328394" y="0"/>
                </a:lnTo>
                <a:lnTo>
                  <a:pt x="10328394" y="2179566"/>
                </a:lnTo>
                <a:lnTo>
                  <a:pt x="0" y="21795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73474" y="5143500"/>
            <a:ext cx="3563211" cy="2813938"/>
          </a:xfrm>
          <a:custGeom>
            <a:avLst/>
            <a:gdLst/>
            <a:ahLst/>
            <a:cxnLst/>
            <a:rect r="r" b="b" t="t" l="l"/>
            <a:pathLst>
              <a:path h="2813938" w="3563211">
                <a:moveTo>
                  <a:pt x="0" y="0"/>
                </a:moveTo>
                <a:lnTo>
                  <a:pt x="3563212" y="0"/>
                </a:lnTo>
                <a:lnTo>
                  <a:pt x="3563212" y="2813938"/>
                </a:lnTo>
                <a:lnTo>
                  <a:pt x="0" y="28139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300533" y="5143500"/>
            <a:ext cx="5737688" cy="2813938"/>
          </a:xfrm>
          <a:custGeom>
            <a:avLst/>
            <a:gdLst/>
            <a:ahLst/>
            <a:cxnLst/>
            <a:rect r="r" b="b" t="t" l="l"/>
            <a:pathLst>
              <a:path h="2813938" w="5737688">
                <a:moveTo>
                  <a:pt x="0" y="0"/>
                </a:moveTo>
                <a:lnTo>
                  <a:pt x="5737689" y="0"/>
                </a:lnTo>
                <a:lnTo>
                  <a:pt x="5737689" y="2813938"/>
                </a:lnTo>
                <a:lnTo>
                  <a:pt x="0" y="28139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719292" y="442912"/>
            <a:ext cx="16955639" cy="1171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40"/>
              </a:lnSpc>
              <a:spcBef>
                <a:spcPct val="0"/>
              </a:spcBef>
            </a:pPr>
            <a:r>
              <a:rPr lang="en-US" b="true" sz="77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Laplacian Matrix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4725065" y="6285674"/>
            <a:ext cx="2295684" cy="705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9"/>
              </a:lnSpc>
              <a:spcBef>
                <a:spcPct val="0"/>
              </a:spcBef>
            </a:pPr>
            <a:r>
              <a:rPr lang="en-US" sz="4099" spc="8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Λ2​ = 0.72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25 of 40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529131" y="1366962"/>
            <a:ext cx="11229739" cy="8576713"/>
          </a:xfrm>
          <a:custGeom>
            <a:avLst/>
            <a:gdLst/>
            <a:ahLst/>
            <a:cxnLst/>
            <a:rect r="r" b="b" t="t" l="l"/>
            <a:pathLst>
              <a:path h="8576713" w="11229739">
                <a:moveTo>
                  <a:pt x="0" y="0"/>
                </a:moveTo>
                <a:lnTo>
                  <a:pt x="11229738" y="0"/>
                </a:lnTo>
                <a:lnTo>
                  <a:pt x="11229738" y="8576713"/>
                </a:lnTo>
                <a:lnTo>
                  <a:pt x="0" y="85767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196060" y="361950"/>
            <a:ext cx="9895880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9"/>
              </a:lnSpc>
              <a:spcBef>
                <a:spcPct val="0"/>
              </a:spcBef>
            </a:pPr>
            <a:r>
              <a:rPr lang="en-US" b="true" sz="439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Algebraic connectivity maximization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26 of 40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054406" y="270530"/>
            <a:ext cx="8179188" cy="9745940"/>
          </a:xfrm>
          <a:custGeom>
            <a:avLst/>
            <a:gdLst/>
            <a:ahLst/>
            <a:cxnLst/>
            <a:rect r="r" b="b" t="t" l="l"/>
            <a:pathLst>
              <a:path h="9745940" w="8179188">
                <a:moveTo>
                  <a:pt x="0" y="0"/>
                </a:moveTo>
                <a:lnTo>
                  <a:pt x="8179188" y="0"/>
                </a:lnTo>
                <a:lnTo>
                  <a:pt x="8179188" y="9745940"/>
                </a:lnTo>
                <a:lnTo>
                  <a:pt x="0" y="97459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27 of 40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256850" y="385257"/>
            <a:ext cx="15774299" cy="8873043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28 of 40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495710">
            <a:off x="8853469" y="1760935"/>
            <a:ext cx="7238899" cy="6765130"/>
          </a:xfrm>
          <a:custGeom>
            <a:avLst/>
            <a:gdLst/>
            <a:ahLst/>
            <a:cxnLst/>
            <a:rect r="r" b="b" t="t" l="l"/>
            <a:pathLst>
              <a:path h="6765130" w="7238899">
                <a:moveTo>
                  <a:pt x="0" y="0"/>
                </a:moveTo>
                <a:lnTo>
                  <a:pt x="7238899" y="0"/>
                </a:lnTo>
                <a:lnTo>
                  <a:pt x="7238899" y="6765130"/>
                </a:lnTo>
                <a:lnTo>
                  <a:pt x="0" y="67651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4411" t="-137179" r="-339668" b="-32244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072985">
            <a:off x="1374476" y="2635188"/>
            <a:ext cx="6808277" cy="5016625"/>
          </a:xfrm>
          <a:custGeom>
            <a:avLst/>
            <a:gdLst/>
            <a:ahLst/>
            <a:cxnLst/>
            <a:rect r="r" b="b" t="t" l="l"/>
            <a:pathLst>
              <a:path h="5016625" w="6808277">
                <a:moveTo>
                  <a:pt x="0" y="0"/>
                </a:moveTo>
                <a:lnTo>
                  <a:pt x="6808277" y="0"/>
                </a:lnTo>
                <a:lnTo>
                  <a:pt x="6808277" y="5016624"/>
                </a:lnTo>
                <a:lnTo>
                  <a:pt x="0" y="50166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17728" t="-157894" r="-335180" b="-492481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29 of 40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412404">
            <a:off x="5808682" y="6172200"/>
            <a:ext cx="8075295" cy="8229600"/>
          </a:xfrm>
          <a:custGeom>
            <a:avLst/>
            <a:gdLst/>
            <a:ahLst/>
            <a:cxnLst/>
            <a:rect r="r" b="b" t="t" l="l"/>
            <a:pathLst>
              <a:path h="8229600" w="8075295">
                <a:moveTo>
                  <a:pt x="0" y="0"/>
                </a:moveTo>
                <a:lnTo>
                  <a:pt x="8075295" y="0"/>
                </a:lnTo>
                <a:lnTo>
                  <a:pt x="8075295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-5400000">
            <a:off x="6873687" y="5138738"/>
            <a:ext cx="7340687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" id="4"/>
          <p:cNvSpPr txBox="true"/>
          <p:nvPr/>
        </p:nvSpPr>
        <p:spPr>
          <a:xfrm rot="0">
            <a:off x="1379865" y="1908088"/>
            <a:ext cx="7764135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b="true" sz="9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Statement of the Problem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11939443" y="2098500"/>
            <a:ext cx="4591617" cy="3702313"/>
            <a:chOff x="0" y="0"/>
            <a:chExt cx="6122156" cy="4936417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-9525"/>
              <a:ext cx="6122156" cy="7207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200"/>
                </a:lnSpc>
                <a:spcBef>
                  <a:spcPct val="0"/>
                </a:spcBef>
              </a:pPr>
              <a:r>
                <a:rPr lang="en-US" b="true" sz="35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Objectives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468259"/>
              <a:ext cx="6122156" cy="34681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Global matching </a:t>
              </a:r>
            </a:p>
            <a:p>
              <a:pPr algn="l">
                <a:lnSpc>
                  <a:spcPts val="3499"/>
                </a:lnSpc>
              </a:pPr>
            </a:p>
            <a:p>
              <a:pPr algn="l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Local Matching</a:t>
              </a:r>
            </a:p>
            <a:p>
              <a:pPr algn="l">
                <a:lnSpc>
                  <a:spcPts val="3499"/>
                </a:lnSpc>
              </a:pPr>
            </a:p>
            <a:p>
              <a:pPr algn="l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Pose graph optimisation</a:t>
              </a:r>
            </a:p>
            <a:p>
              <a:pPr algn="l">
                <a:lnSpc>
                  <a:spcPts val="349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250717" y="5345457"/>
            <a:ext cx="8819243" cy="24763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1"/>
              </a:lnSpc>
            </a:pPr>
            <a:r>
              <a:rPr lang="en-US" sz="300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Whether multiple robots can map a complex environment fast and efficiently, while overcoming the issues of data consistency, map merging, and communication overhead.</a:t>
            </a:r>
          </a:p>
          <a:p>
            <a:pPr algn="l">
              <a:lnSpc>
                <a:spcPts val="3911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 of 40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040017" y="361950"/>
            <a:ext cx="4207966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9"/>
              </a:lnSpc>
              <a:spcBef>
                <a:spcPct val="0"/>
              </a:spcBef>
            </a:pPr>
            <a:r>
              <a:rPr lang="en-US" b="true" sz="439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Bayesian fusion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8701506" y="3722236"/>
            <a:ext cx="9586494" cy="3730083"/>
          </a:xfrm>
          <a:custGeom>
            <a:avLst/>
            <a:gdLst/>
            <a:ahLst/>
            <a:cxnLst/>
            <a:rect r="r" b="b" t="t" l="l"/>
            <a:pathLst>
              <a:path h="3730083" w="9586494">
                <a:moveTo>
                  <a:pt x="0" y="0"/>
                </a:moveTo>
                <a:lnTo>
                  <a:pt x="9586494" y="0"/>
                </a:lnTo>
                <a:lnTo>
                  <a:pt x="9586494" y="3730084"/>
                </a:lnTo>
                <a:lnTo>
                  <a:pt x="0" y="37300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7197594">
            <a:off x="-1067723" y="1532249"/>
            <a:ext cx="8935007" cy="8110058"/>
          </a:xfrm>
          <a:custGeom>
            <a:avLst/>
            <a:gdLst/>
            <a:ahLst/>
            <a:cxnLst/>
            <a:rect r="r" b="b" t="t" l="l"/>
            <a:pathLst>
              <a:path h="8110058" w="8935007">
                <a:moveTo>
                  <a:pt x="0" y="0"/>
                </a:moveTo>
                <a:lnTo>
                  <a:pt x="8935006" y="0"/>
                </a:lnTo>
                <a:lnTo>
                  <a:pt x="8935006" y="8110058"/>
                </a:lnTo>
                <a:lnTo>
                  <a:pt x="0" y="81100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30 of 40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9185669">
            <a:off x="8714694" y="2033185"/>
            <a:ext cx="8076027" cy="7127094"/>
          </a:xfrm>
          <a:custGeom>
            <a:avLst/>
            <a:gdLst/>
            <a:ahLst/>
            <a:cxnLst/>
            <a:rect r="r" b="b" t="t" l="l"/>
            <a:pathLst>
              <a:path h="7127094" w="8076027">
                <a:moveTo>
                  <a:pt x="0" y="0"/>
                </a:moveTo>
                <a:lnTo>
                  <a:pt x="8076026" y="0"/>
                </a:lnTo>
                <a:lnTo>
                  <a:pt x="8076026" y="7127094"/>
                </a:lnTo>
                <a:lnTo>
                  <a:pt x="0" y="71270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871539">
            <a:off x="1369806" y="2699549"/>
            <a:ext cx="6087621" cy="5547345"/>
          </a:xfrm>
          <a:custGeom>
            <a:avLst/>
            <a:gdLst/>
            <a:ahLst/>
            <a:cxnLst/>
            <a:rect r="r" b="b" t="t" l="l"/>
            <a:pathLst>
              <a:path h="5547345" w="6087621">
                <a:moveTo>
                  <a:pt x="0" y="0"/>
                </a:moveTo>
                <a:lnTo>
                  <a:pt x="6087621" y="0"/>
                </a:lnTo>
                <a:lnTo>
                  <a:pt x="6087621" y="5547344"/>
                </a:lnTo>
                <a:lnTo>
                  <a:pt x="0" y="55473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3626623" y="2019831"/>
            <a:ext cx="2333751" cy="2333751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7191F"/>
              </a:solidFill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0243317" y="5731186"/>
            <a:ext cx="1717338" cy="1717338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7191F"/>
              </a:solidFill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3526073" y="5217584"/>
            <a:ext cx="1717338" cy="1717338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7191F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0845395" y="8447689"/>
            <a:ext cx="1717338" cy="1717338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7191F"/>
              </a:solidFill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9641239" y="2450894"/>
            <a:ext cx="1717338" cy="1717338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7191F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4384742" y="2328037"/>
            <a:ext cx="1717338" cy="1717338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7191F"/>
              </a:solidFill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3663533" y="361950"/>
            <a:ext cx="9683800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9"/>
              </a:lnSpc>
              <a:spcBef>
                <a:spcPct val="0"/>
              </a:spcBef>
            </a:pPr>
            <a:r>
              <a:rPr lang="en-US" b="true" sz="439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Inter-robot loop closure candidates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31 of 40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495710">
            <a:off x="8533128" y="229971"/>
            <a:ext cx="9141680" cy="8543378"/>
          </a:xfrm>
          <a:custGeom>
            <a:avLst/>
            <a:gdLst/>
            <a:ahLst/>
            <a:cxnLst/>
            <a:rect r="r" b="b" t="t" l="l"/>
            <a:pathLst>
              <a:path h="8543378" w="9141680">
                <a:moveTo>
                  <a:pt x="0" y="0"/>
                </a:moveTo>
                <a:lnTo>
                  <a:pt x="9141680" y="0"/>
                </a:lnTo>
                <a:lnTo>
                  <a:pt x="9141680" y="8543378"/>
                </a:lnTo>
                <a:lnTo>
                  <a:pt x="0" y="85433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</a:blip>
            <a:stretch>
              <a:fillRect l="-104411" t="-137179" r="-339668" b="-32244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072985">
            <a:off x="7173200" y="1980766"/>
            <a:ext cx="8597867" cy="6335270"/>
          </a:xfrm>
          <a:custGeom>
            <a:avLst/>
            <a:gdLst/>
            <a:ahLst/>
            <a:cxnLst/>
            <a:rect r="r" b="b" t="t" l="l"/>
            <a:pathLst>
              <a:path h="6335270" w="8597867">
                <a:moveTo>
                  <a:pt x="0" y="0"/>
                </a:moveTo>
                <a:lnTo>
                  <a:pt x="8597867" y="0"/>
                </a:lnTo>
                <a:lnTo>
                  <a:pt x="8597867" y="6335270"/>
                </a:lnTo>
                <a:lnTo>
                  <a:pt x="0" y="633527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3999"/>
            </a:blip>
            <a:stretch>
              <a:fillRect l="-117728" t="-157894" r="-335180" b="-492481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96212" y="1028700"/>
            <a:ext cx="6266042" cy="1333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9"/>
              </a:lnSpc>
              <a:spcBef>
                <a:spcPct val="0"/>
              </a:spcBef>
            </a:pPr>
            <a:r>
              <a:rPr lang="en-US" b="true" sz="439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The result that we want to get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32 of 40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0856" y="1462935"/>
            <a:ext cx="17486288" cy="7934403"/>
          </a:xfrm>
          <a:custGeom>
            <a:avLst/>
            <a:gdLst/>
            <a:ahLst/>
            <a:cxnLst/>
            <a:rect r="r" b="b" t="t" l="l"/>
            <a:pathLst>
              <a:path h="7934403" w="17486288">
                <a:moveTo>
                  <a:pt x="0" y="0"/>
                </a:moveTo>
                <a:lnTo>
                  <a:pt x="17486288" y="0"/>
                </a:lnTo>
                <a:lnTo>
                  <a:pt x="17486288" y="7934403"/>
                </a:lnTo>
                <a:lnTo>
                  <a:pt x="0" y="79344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833467" y="509548"/>
            <a:ext cx="6621066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9"/>
              </a:lnSpc>
              <a:spcBef>
                <a:spcPct val="0"/>
              </a:spcBef>
            </a:pPr>
            <a:r>
              <a:rPr lang="en-US" b="true" sz="439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Pose graph #1 sparsified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33 of 40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29324" y="1917017"/>
            <a:ext cx="17029352" cy="7663208"/>
          </a:xfrm>
          <a:custGeom>
            <a:avLst/>
            <a:gdLst/>
            <a:ahLst/>
            <a:cxnLst/>
            <a:rect r="r" b="b" t="t" l="l"/>
            <a:pathLst>
              <a:path h="7663208" w="17029352">
                <a:moveTo>
                  <a:pt x="0" y="0"/>
                </a:moveTo>
                <a:lnTo>
                  <a:pt x="17029352" y="0"/>
                </a:lnTo>
                <a:lnTo>
                  <a:pt x="17029352" y="7663209"/>
                </a:lnTo>
                <a:lnTo>
                  <a:pt x="0" y="76632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770290" y="461776"/>
            <a:ext cx="6747421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9"/>
              </a:lnSpc>
              <a:spcBef>
                <a:spcPct val="0"/>
              </a:spcBef>
            </a:pPr>
            <a:r>
              <a:rPr lang="en-US" b="true" sz="439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Pose graph #2 sparsified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34 of 40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256851" y="1028700"/>
            <a:ext cx="7774298" cy="9004261"/>
          </a:xfrm>
          <a:custGeom>
            <a:avLst/>
            <a:gdLst/>
            <a:ahLst/>
            <a:cxnLst/>
            <a:rect r="r" b="b" t="t" l="l"/>
            <a:pathLst>
              <a:path h="9004261" w="7774298">
                <a:moveTo>
                  <a:pt x="0" y="0"/>
                </a:moveTo>
                <a:lnTo>
                  <a:pt x="7774298" y="0"/>
                </a:lnTo>
                <a:lnTo>
                  <a:pt x="7774298" y="9004261"/>
                </a:lnTo>
                <a:lnTo>
                  <a:pt x="0" y="90042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195651" y="170859"/>
            <a:ext cx="9896698" cy="666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9"/>
              </a:lnSpc>
              <a:spcBef>
                <a:spcPct val="0"/>
              </a:spcBef>
            </a:pPr>
            <a:r>
              <a:rPr lang="en-US" b="true" sz="439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Algebraic connectivity maximization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35 of 40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075799">
            <a:off x="2373732" y="-1170248"/>
            <a:ext cx="13540535" cy="12627497"/>
          </a:xfrm>
          <a:custGeom>
            <a:avLst/>
            <a:gdLst/>
            <a:ahLst/>
            <a:cxnLst/>
            <a:rect r="r" b="b" t="t" l="l"/>
            <a:pathLst>
              <a:path h="12627497" w="13540535">
                <a:moveTo>
                  <a:pt x="0" y="0"/>
                </a:moveTo>
                <a:lnTo>
                  <a:pt x="13540536" y="0"/>
                </a:lnTo>
                <a:lnTo>
                  <a:pt x="13540536" y="12627496"/>
                </a:lnTo>
                <a:lnTo>
                  <a:pt x="0" y="126274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36 of 40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3934330">
            <a:off x="8735911" y="-5500518"/>
            <a:ext cx="12220904" cy="12190352"/>
          </a:xfrm>
          <a:custGeom>
            <a:avLst/>
            <a:gdLst/>
            <a:ahLst/>
            <a:cxnLst/>
            <a:rect r="r" b="b" t="t" l="l"/>
            <a:pathLst>
              <a:path h="12190352" w="12220904">
                <a:moveTo>
                  <a:pt x="0" y="0"/>
                </a:moveTo>
                <a:lnTo>
                  <a:pt x="12220904" y="0"/>
                </a:lnTo>
                <a:lnTo>
                  <a:pt x="12220904" y="12190352"/>
                </a:lnTo>
                <a:lnTo>
                  <a:pt x="0" y="121903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18478" y="3299101"/>
            <a:ext cx="4105271" cy="2829816"/>
          </a:xfrm>
          <a:custGeom>
            <a:avLst/>
            <a:gdLst/>
            <a:ahLst/>
            <a:cxnLst/>
            <a:rect r="r" b="b" t="t" l="l"/>
            <a:pathLst>
              <a:path h="2829816" w="4105271">
                <a:moveTo>
                  <a:pt x="0" y="0"/>
                </a:moveTo>
                <a:lnTo>
                  <a:pt x="4105271" y="0"/>
                </a:lnTo>
                <a:lnTo>
                  <a:pt x="4105271" y="2829816"/>
                </a:lnTo>
                <a:lnTo>
                  <a:pt x="0" y="28298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500" r="0" b="-150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769852" y="3299101"/>
            <a:ext cx="4635025" cy="2908478"/>
          </a:xfrm>
          <a:custGeom>
            <a:avLst/>
            <a:gdLst/>
            <a:ahLst/>
            <a:cxnLst/>
            <a:rect r="r" b="b" t="t" l="l"/>
            <a:pathLst>
              <a:path h="2908478" w="4635025">
                <a:moveTo>
                  <a:pt x="0" y="0"/>
                </a:moveTo>
                <a:lnTo>
                  <a:pt x="4635025" y="0"/>
                </a:lnTo>
                <a:lnTo>
                  <a:pt x="4635025" y="2908478"/>
                </a:lnTo>
                <a:lnTo>
                  <a:pt x="0" y="29084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1019175"/>
            <a:ext cx="9961820" cy="9238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  <a:spcBef>
                <a:spcPct val="0"/>
              </a:spcBef>
            </a:pPr>
            <a:r>
              <a:rPr lang="en-US" b="true" sz="6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Conclusion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076325" y="6892354"/>
            <a:ext cx="4092670" cy="2483113"/>
            <a:chOff x="0" y="0"/>
            <a:chExt cx="5456893" cy="3310817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9525"/>
              <a:ext cx="5456893" cy="12287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600"/>
                </a:lnSpc>
                <a:spcBef>
                  <a:spcPct val="0"/>
                </a:spcBef>
              </a:pPr>
              <a:r>
                <a:rPr lang="en-US" b="true" sz="30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Implementation results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1595259"/>
              <a:ext cx="5456893" cy="17155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Simulation and real experiments show positive results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7097665" y="6882829"/>
            <a:ext cx="4092670" cy="1606813"/>
            <a:chOff x="0" y="0"/>
            <a:chExt cx="5456893" cy="2142417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-9525"/>
              <a:ext cx="5456893" cy="12287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600"/>
                </a:lnSpc>
                <a:spcBef>
                  <a:spcPct val="0"/>
                </a:spcBef>
              </a:pPr>
              <a:r>
                <a:rPr lang="en-US" b="true" sz="30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Optimized SLAM method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1595259"/>
              <a:ext cx="5456893" cy="5471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SLAM works too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3166630" y="6882829"/>
            <a:ext cx="4092670" cy="1587763"/>
            <a:chOff x="0" y="0"/>
            <a:chExt cx="5456893" cy="2117017"/>
          </a:xfrm>
        </p:grpSpPr>
        <p:sp>
          <p:nvSpPr>
            <p:cNvPr name="TextBox 13" id="13"/>
            <p:cNvSpPr txBox="true"/>
            <p:nvPr/>
          </p:nvSpPr>
          <p:spPr>
            <a:xfrm rot="0">
              <a:off x="0" y="-9525"/>
              <a:ext cx="5456893" cy="6191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600"/>
                </a:lnSpc>
                <a:spcBef>
                  <a:spcPct val="0"/>
                </a:spcBef>
              </a:pPr>
              <a:r>
                <a:rPr lang="en-US" b="true" sz="30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Map acquiring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985659"/>
              <a:ext cx="5456893" cy="11313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We got the map of labyrinth </a:t>
              </a: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3699519" y="3110808"/>
            <a:ext cx="3026892" cy="3206401"/>
          </a:xfrm>
          <a:custGeom>
            <a:avLst/>
            <a:gdLst/>
            <a:ahLst/>
            <a:cxnLst/>
            <a:rect r="r" b="b" t="t" l="l"/>
            <a:pathLst>
              <a:path h="3206401" w="3026892">
                <a:moveTo>
                  <a:pt x="0" y="0"/>
                </a:moveTo>
                <a:lnTo>
                  <a:pt x="3026892" y="0"/>
                </a:lnTo>
                <a:lnTo>
                  <a:pt x="3026892" y="3206401"/>
                </a:lnTo>
                <a:lnTo>
                  <a:pt x="0" y="320640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37 of 40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3043858"/>
            <a:ext cx="16230600" cy="6228493"/>
          </a:xfrm>
          <a:custGeom>
            <a:avLst/>
            <a:gdLst/>
            <a:ahLst/>
            <a:cxnLst/>
            <a:rect r="r" b="b" t="t" l="l"/>
            <a:pathLst>
              <a:path h="6228493" w="16230600">
                <a:moveTo>
                  <a:pt x="0" y="0"/>
                </a:moveTo>
                <a:lnTo>
                  <a:pt x="16230600" y="0"/>
                </a:lnTo>
                <a:lnTo>
                  <a:pt x="16230600" y="6228493"/>
                </a:lnTo>
                <a:lnTo>
                  <a:pt x="0" y="62284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-5400000">
            <a:off x="3068065" y="5138738"/>
            <a:ext cx="7590766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" id="4"/>
          <p:cNvSpPr txBox="true"/>
          <p:nvPr/>
        </p:nvSpPr>
        <p:spPr>
          <a:xfrm rot="0">
            <a:off x="472502" y="1926636"/>
            <a:ext cx="6095814" cy="1838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  <a:spcBef>
                <a:spcPct val="0"/>
              </a:spcBef>
            </a:pPr>
            <a:r>
              <a:rPr lang="en-US" b="true" sz="6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Limitations and Future Work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983190" y="3400576"/>
            <a:ext cx="9053475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00"/>
              </a:lnSpc>
              <a:spcBef>
                <a:spcPct val="0"/>
              </a:spcBef>
            </a:pPr>
          </a:p>
        </p:txBody>
      </p:sp>
      <p:grpSp>
        <p:nvGrpSpPr>
          <p:cNvPr name="Group 6" id="6"/>
          <p:cNvGrpSpPr/>
          <p:nvPr/>
        </p:nvGrpSpPr>
        <p:grpSpPr>
          <a:xfrm rot="0">
            <a:off x="7432387" y="1348117"/>
            <a:ext cx="8355066" cy="1874024"/>
            <a:chOff x="0" y="0"/>
            <a:chExt cx="11140088" cy="249869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0"/>
              <a:ext cx="11140088" cy="56257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322"/>
                </a:lnSpc>
                <a:spcBef>
                  <a:spcPct val="0"/>
                </a:spcBef>
              </a:pPr>
              <a:r>
                <a:rPr lang="en-US" b="true" sz="2768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/Onboard computing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905948"/>
              <a:ext cx="11140088" cy="1592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498112" indent="-249056" lvl="1">
                <a:lnSpc>
                  <a:spcPts val="3229"/>
                </a:lnSpc>
                <a:buFont typeface="Arial"/>
                <a:buChar char="•"/>
              </a:pPr>
              <a:r>
                <a:rPr lang="en-US" sz="2307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TurtleBots typically have limited computational power compared to high-performance simulation environments.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7432387" y="3548706"/>
            <a:ext cx="8760591" cy="1541006"/>
            <a:chOff x="0" y="0"/>
            <a:chExt cx="11680789" cy="2054675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0"/>
              <a:ext cx="11680789" cy="58987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483"/>
                </a:lnSpc>
                <a:spcBef>
                  <a:spcPct val="0"/>
                </a:spcBef>
              </a:pPr>
              <a:r>
                <a:rPr lang="en-US" b="true" sz="2902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/Variability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952231"/>
              <a:ext cx="11680789" cy="11024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522288" indent="-261144" lvl="1">
                <a:lnSpc>
                  <a:spcPts val="3386"/>
                </a:lnSpc>
                <a:buFont typeface="Arial"/>
                <a:buChar char="•"/>
              </a:pPr>
              <a:r>
                <a:rPr lang="en-US" sz="241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Differences in lighting, texture, and obstacles can make mapping less predictable than in controlled simulations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7432387" y="5586148"/>
            <a:ext cx="8292072" cy="1859894"/>
            <a:chOff x="0" y="0"/>
            <a:chExt cx="11056096" cy="2479859"/>
          </a:xfrm>
        </p:grpSpPr>
        <p:sp>
          <p:nvSpPr>
            <p:cNvPr name="TextBox 13" id="13"/>
            <p:cNvSpPr txBox="true"/>
            <p:nvPr/>
          </p:nvSpPr>
          <p:spPr>
            <a:xfrm rot="0">
              <a:off x="0" y="9525"/>
              <a:ext cx="11056096" cy="5488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297"/>
                </a:lnSpc>
                <a:spcBef>
                  <a:spcPct val="0"/>
                </a:spcBef>
              </a:pPr>
              <a:r>
                <a:rPr lang="en-US" b="true" sz="274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/Hardware Constraints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898759"/>
              <a:ext cx="11056096" cy="15811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494356" indent="-247178" lvl="1">
                <a:lnSpc>
                  <a:spcPts val="3205"/>
                </a:lnSpc>
                <a:buFont typeface="Arial"/>
                <a:buChar char="•"/>
              </a:pPr>
              <a:r>
                <a:rPr lang="en-US" sz="228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Real-world sensors (e.g., LIDAR, cameras) may have noise, reduced resolution, or inaccuracies due to environmental factors</a:t>
              </a: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7463884" y="7777133"/>
            <a:ext cx="8292072" cy="1052930"/>
            <a:chOff x="0" y="0"/>
            <a:chExt cx="11056096" cy="1403906"/>
          </a:xfrm>
        </p:grpSpPr>
        <p:sp>
          <p:nvSpPr>
            <p:cNvPr name="TextBox 16" id="16"/>
            <p:cNvSpPr txBox="true"/>
            <p:nvPr/>
          </p:nvSpPr>
          <p:spPr>
            <a:xfrm rot="0">
              <a:off x="0" y="9525"/>
              <a:ext cx="11056096" cy="5488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297"/>
                </a:lnSpc>
                <a:spcBef>
                  <a:spcPct val="0"/>
                </a:spcBef>
              </a:pPr>
              <a:r>
                <a:rPr lang="en-US" b="true" sz="274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/Map merging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0" y="898759"/>
              <a:ext cx="11056096" cy="50514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494356" indent="-247178" lvl="1">
                <a:lnSpc>
                  <a:spcPts val="3205"/>
                </a:lnSpc>
                <a:buFont typeface="Arial"/>
                <a:buChar char="•"/>
              </a:pPr>
              <a:r>
                <a:rPr lang="en-US" sz="228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Map merging in real experiments is not done online</a:t>
              </a: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38 of 40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194878">
            <a:off x="-1299255" y="-3855503"/>
            <a:ext cx="14212134" cy="14034482"/>
          </a:xfrm>
          <a:custGeom>
            <a:avLst/>
            <a:gdLst/>
            <a:ahLst/>
            <a:cxnLst/>
            <a:rect r="r" b="b" t="t" l="l"/>
            <a:pathLst>
              <a:path h="14034482" w="14212134">
                <a:moveTo>
                  <a:pt x="0" y="0"/>
                </a:moveTo>
                <a:lnTo>
                  <a:pt x="14212134" y="0"/>
                </a:lnTo>
                <a:lnTo>
                  <a:pt x="14212134" y="14034482"/>
                </a:lnTo>
                <a:lnTo>
                  <a:pt x="0" y="140344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99" y="3047438"/>
            <a:ext cx="16230600" cy="4762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" id="4"/>
          <p:cNvSpPr txBox="true"/>
          <p:nvPr/>
        </p:nvSpPr>
        <p:spPr>
          <a:xfrm rot="0">
            <a:off x="1028700" y="3347909"/>
            <a:ext cx="8115300" cy="174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53" indent="-269876" lvl="1">
              <a:lnSpc>
                <a:spcPts val="3500"/>
              </a:lnSpc>
              <a:buFont typeface="Arial"/>
              <a:buChar char="•"/>
            </a:pPr>
            <a:r>
              <a:rPr lang="en-US" sz="25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S. Saeedi, M. Trentini, M. Seto, and H. Li, “Multiple-robot simultaneous localization and mapping: A review,” Journal of Field Robotics, vol. 33, no. 1, pp. 3–46, 2016.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699" y="5420849"/>
            <a:ext cx="8654517" cy="174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51" indent="-269876" lvl="1">
              <a:lnSpc>
                <a:spcPts val="3500"/>
              </a:lnSpc>
              <a:buFont typeface="Arial"/>
              <a:buChar char="•"/>
            </a:pPr>
            <a:r>
              <a:rPr lang="en-US" sz="25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I. Deutsch, M. Liu, and R. Siegwart, “A framework for multi-robot pose graph slam,” in 2016 IEEE International Conference on Real-time Computing and Robotics (RCAR), pp. 567–572, 2016.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924767" y="5564301"/>
            <a:ext cx="8161737" cy="174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53" indent="-269876" lvl="1">
              <a:lnSpc>
                <a:spcPts val="3500"/>
              </a:lnSpc>
              <a:buFont typeface="Arial"/>
              <a:buChar char="•"/>
            </a:pPr>
            <a:r>
              <a:rPr lang="en-US" sz="25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J. Zhao, S. Liu, and J. Li, “Research and implementation of autonomous navigation for mobile robots based on slam algorithm under ros,” Sensors, vol. 22, no. 11, 2022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71550" y="7624299"/>
            <a:ext cx="7389195" cy="1308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53" indent="-269876" lvl="1">
              <a:lnSpc>
                <a:spcPts val="3500"/>
              </a:lnSpc>
              <a:buFont typeface="Arial"/>
              <a:buChar char="•"/>
            </a:pPr>
            <a:r>
              <a:rPr lang="en-US" sz="25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M. Kegeleirs, G. Grisetti, and M. Birattari, “Swarm slam: Challenges and perspectives,” Frontiers in Robotics and AI, vol. 8, 2021.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924767" y="7444049"/>
            <a:ext cx="7916851" cy="2115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24783" indent="-262391" lvl="1">
              <a:lnSpc>
                <a:spcPts val="3402"/>
              </a:lnSpc>
              <a:buFont typeface="Arial"/>
              <a:buChar char="•"/>
            </a:pPr>
            <a:r>
              <a:rPr lang="en-US" sz="243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M. Labb´e and F. Michaud, “Rtab-map as an open-source lidar and visual simultaneous localization and mapping library for large-scale and long-term online operation,” Journal of Field Robotics, vol. 36, no. 2, pp. 416–446, 2019.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76580" y="1129102"/>
            <a:ext cx="7976732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b="true" sz="9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References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924767" y="3265452"/>
            <a:ext cx="8161737" cy="217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P.-Y. Lajoie and G. Beltrame, “Swarm-slam: Sparse decentralized collaborative simultaneous localization and mapping framework for multi-robot systems,” IEEE Robotics and Automation Letters, vol. 9, p. 475–482, 2024.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39 of 40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984155"/>
            <a:ext cx="18288000" cy="4876463"/>
          </a:xfrm>
          <a:custGeom>
            <a:avLst/>
            <a:gdLst/>
            <a:ahLst/>
            <a:cxnLst/>
            <a:rect r="r" b="b" t="t" l="l"/>
            <a:pathLst>
              <a:path h="4876463" w="18288000">
                <a:moveTo>
                  <a:pt x="0" y="0"/>
                </a:moveTo>
                <a:lnTo>
                  <a:pt x="18288000" y="0"/>
                </a:lnTo>
                <a:lnTo>
                  <a:pt x="18288000" y="4876463"/>
                </a:lnTo>
                <a:lnTo>
                  <a:pt x="0" y="48764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9401" r="0" b="-6155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276899" y="3124902"/>
            <a:ext cx="6760024" cy="2614687"/>
            <a:chOff x="0" y="0"/>
            <a:chExt cx="9013365" cy="3486249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9013365" cy="24479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7200"/>
                </a:lnSpc>
                <a:spcBef>
                  <a:spcPct val="0"/>
                </a:spcBef>
              </a:pPr>
              <a:r>
                <a:rPr lang="en-US" b="true" sz="60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Review of Related Literature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953907"/>
              <a:ext cx="4315102" cy="53234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24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0064727" y="3640118"/>
            <a:ext cx="6602898" cy="2464063"/>
            <a:chOff x="0" y="0"/>
            <a:chExt cx="8803863" cy="3285417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9525"/>
              <a:ext cx="8803863" cy="6191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600"/>
                </a:lnSpc>
                <a:spcBef>
                  <a:spcPct val="0"/>
                </a:spcBef>
              </a:pPr>
              <a:r>
                <a:rPr lang="en-US" b="true" sz="30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RTAB-Map Framework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985659"/>
              <a:ext cx="8803863" cy="22997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Optimized for environments with large datasets through selective memory management, with sensor choice impacting performance.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276899" y="6210749"/>
            <a:ext cx="6602898" cy="3340363"/>
            <a:chOff x="0" y="0"/>
            <a:chExt cx="8803863" cy="4453817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-9525"/>
              <a:ext cx="8803863" cy="6191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600"/>
                </a:lnSpc>
                <a:spcBef>
                  <a:spcPct val="0"/>
                </a:spcBef>
              </a:pPr>
              <a:r>
                <a:rPr lang="en-US" b="true" sz="30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C-SLAM (Collaborative SLAM)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985659"/>
              <a:ext cx="8803863" cy="34681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Focuses on pose graph sparsification and loop closure detection with distributed methods, using the Distributed Gauss-Seidel (DGS) for map optimization, reducing reliance on centralized communication.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0064727" y="6596846"/>
            <a:ext cx="6602898" cy="2464063"/>
            <a:chOff x="0" y="0"/>
            <a:chExt cx="8803863" cy="3285417"/>
          </a:xfrm>
        </p:grpSpPr>
        <p:sp>
          <p:nvSpPr>
            <p:cNvPr name="TextBox 13" id="13"/>
            <p:cNvSpPr txBox="true"/>
            <p:nvPr/>
          </p:nvSpPr>
          <p:spPr>
            <a:xfrm rot="0">
              <a:off x="0" y="-9525"/>
              <a:ext cx="8803863" cy="6191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600"/>
                </a:lnSpc>
                <a:spcBef>
                  <a:spcPct val="0"/>
                </a:spcBef>
              </a:pPr>
              <a:r>
                <a:rPr lang="en-US" b="true" sz="30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TSLAM (Team SLAM Framework)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985659"/>
              <a:ext cx="8803863" cy="22997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Centralized system where robots perform local SLAM independently and send data to a central workstation for global optimization.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4 of 40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780159">
            <a:off x="3570387" y="-1491388"/>
            <a:ext cx="15529570" cy="15335451"/>
          </a:xfrm>
          <a:custGeom>
            <a:avLst/>
            <a:gdLst/>
            <a:ahLst/>
            <a:cxnLst/>
            <a:rect r="r" b="b" t="t" l="l"/>
            <a:pathLst>
              <a:path h="15335451" w="15529570">
                <a:moveTo>
                  <a:pt x="0" y="0"/>
                </a:moveTo>
                <a:lnTo>
                  <a:pt x="15529570" y="0"/>
                </a:lnTo>
                <a:lnTo>
                  <a:pt x="15529570" y="15335451"/>
                </a:lnTo>
                <a:lnTo>
                  <a:pt x="0" y="153354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480133" y="3383736"/>
            <a:ext cx="15327734" cy="3519527"/>
            <a:chOff x="0" y="0"/>
            <a:chExt cx="20436979" cy="4692703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12839028" cy="183839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10800"/>
                </a:lnSpc>
                <a:spcBef>
                  <a:spcPct val="0"/>
                </a:spcBef>
              </a:pPr>
              <a:r>
                <a:rPr lang="en-US" b="true" sz="90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Q&amp;A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4016428"/>
              <a:ext cx="12839028" cy="6762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Thank you for listening!</a:t>
              </a:r>
            </a:p>
          </p:txBody>
        </p:sp>
        <p:sp>
          <p:nvSpPr>
            <p:cNvPr name="AutoShape 6" id="6"/>
            <p:cNvSpPr/>
            <p:nvPr/>
          </p:nvSpPr>
          <p:spPr>
            <a:xfrm>
              <a:off x="2" y="2952813"/>
              <a:ext cx="20436975" cy="6350"/>
            </a:xfrm>
            <a:prstGeom prst="line">
              <a:avLst/>
            </a:prstGeom>
            <a:ln cap="flat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TextBox 7" id="7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40 of 40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6048134">
            <a:off x="2014210" y="-2985758"/>
            <a:ext cx="15136400" cy="15644858"/>
          </a:xfrm>
          <a:custGeom>
            <a:avLst/>
            <a:gdLst/>
            <a:ahLst/>
            <a:cxnLst/>
            <a:rect r="r" b="b" t="t" l="l"/>
            <a:pathLst>
              <a:path h="15644858" w="15136400">
                <a:moveTo>
                  <a:pt x="15136400" y="0"/>
                </a:moveTo>
                <a:lnTo>
                  <a:pt x="0" y="0"/>
                </a:lnTo>
                <a:lnTo>
                  <a:pt x="0" y="15644858"/>
                </a:lnTo>
                <a:lnTo>
                  <a:pt x="15136400" y="15644858"/>
                </a:lnTo>
                <a:lnTo>
                  <a:pt x="1513640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1008">
            <a:off x="1028698" y="3639800"/>
            <a:ext cx="16230601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" id="4"/>
          <p:cNvSpPr txBox="true"/>
          <p:nvPr/>
        </p:nvSpPr>
        <p:spPr>
          <a:xfrm rot="0">
            <a:off x="1028699" y="1208088"/>
            <a:ext cx="7976732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b="true" sz="9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Hypothesis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7688356" y="4342219"/>
            <a:ext cx="3786004" cy="2515911"/>
            <a:chOff x="0" y="0"/>
            <a:chExt cx="5048005" cy="3354548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1922623"/>
              <a:ext cx="5048005" cy="14319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200"/>
                </a:lnSpc>
                <a:spcBef>
                  <a:spcPct val="0"/>
                </a:spcBef>
              </a:pPr>
              <a:r>
                <a:rPr lang="en-US" b="true" sz="35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Can it be more efficient?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89356" cy="1185031"/>
            </a:xfrm>
            <a:custGeom>
              <a:avLst/>
              <a:gdLst/>
              <a:ahLst/>
              <a:cxnLst/>
              <a:rect r="r" b="b" t="t" l="l"/>
              <a:pathLst>
                <a:path h="1185031" w="1189356">
                  <a:moveTo>
                    <a:pt x="0" y="0"/>
                  </a:moveTo>
                  <a:lnTo>
                    <a:pt x="1189356" y="0"/>
                  </a:lnTo>
                  <a:lnTo>
                    <a:pt x="1189356" y="1185031"/>
                  </a:lnTo>
                  <a:lnTo>
                    <a:pt x="0" y="11850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13912760" y="4399389"/>
            <a:ext cx="3786004" cy="2458741"/>
            <a:chOff x="0" y="0"/>
            <a:chExt cx="5048005" cy="3278321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1846396"/>
              <a:ext cx="5048005" cy="14319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200"/>
                </a:lnSpc>
                <a:spcBef>
                  <a:spcPct val="0"/>
                </a:spcBef>
              </a:pPr>
              <a:r>
                <a:rPr lang="en-US" b="true" sz="35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Should it be collaborative?</a:t>
              </a:r>
            </a:p>
          </p:txBody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395374" cy="1032577"/>
            </a:xfrm>
            <a:custGeom>
              <a:avLst/>
              <a:gdLst/>
              <a:ahLst/>
              <a:cxnLst/>
              <a:rect r="r" b="b" t="t" l="l"/>
              <a:pathLst>
                <a:path h="1032577" w="1395374">
                  <a:moveTo>
                    <a:pt x="0" y="0"/>
                  </a:moveTo>
                  <a:lnTo>
                    <a:pt x="1395374" y="0"/>
                  </a:lnTo>
                  <a:lnTo>
                    <a:pt x="1395374" y="1032577"/>
                  </a:lnTo>
                  <a:lnTo>
                    <a:pt x="0" y="10325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466056" y="4575985"/>
            <a:ext cx="3786004" cy="2048377"/>
            <a:chOff x="0" y="0"/>
            <a:chExt cx="5048005" cy="2731170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2010445"/>
              <a:ext cx="5048005" cy="7207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200"/>
                </a:lnSpc>
                <a:spcBef>
                  <a:spcPct val="0"/>
                </a:spcBef>
              </a:pPr>
              <a:r>
                <a:rPr lang="en-US" b="true" sz="350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Can it be faster?</a:t>
              </a:r>
            </a:p>
          </p:txBody>
        </p:sp>
        <p:sp>
          <p:nvSpPr>
            <p:cNvPr name="Freeform 13" id="13"/>
            <p:cNvSpPr/>
            <p:nvPr/>
          </p:nvSpPr>
          <p:spPr>
            <a:xfrm flipH="false" flipV="false" rot="0">
              <a:off x="2" y="0"/>
              <a:ext cx="1083592" cy="1360675"/>
            </a:xfrm>
            <a:custGeom>
              <a:avLst/>
              <a:gdLst/>
              <a:ahLst/>
              <a:cxnLst/>
              <a:rect r="r" b="b" t="t" l="l"/>
              <a:pathLst>
                <a:path h="1360675" w="1083592">
                  <a:moveTo>
                    <a:pt x="0" y="0"/>
                  </a:moveTo>
                  <a:lnTo>
                    <a:pt x="1083592" y="0"/>
                  </a:lnTo>
                  <a:lnTo>
                    <a:pt x="1083592" y="1360675"/>
                  </a:lnTo>
                  <a:lnTo>
                    <a:pt x="0" y="1360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2343246" y="6624363"/>
            <a:ext cx="13601508" cy="3558168"/>
            <a:chOff x="0" y="0"/>
            <a:chExt cx="18135344" cy="4744224"/>
          </a:xfrm>
        </p:grpSpPr>
        <p:sp>
          <p:nvSpPr>
            <p:cNvPr name="TextBox 15" id="15"/>
            <p:cNvSpPr txBox="true"/>
            <p:nvPr/>
          </p:nvSpPr>
          <p:spPr>
            <a:xfrm rot="0">
              <a:off x="0" y="0"/>
              <a:ext cx="18135344" cy="9652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5759"/>
                </a:lnSpc>
                <a:spcBef>
                  <a:spcPct val="0"/>
                </a:spcBef>
              </a:pP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0" y="1420634"/>
              <a:ext cx="18135344" cy="332359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719"/>
                </a:lnSpc>
              </a:pPr>
              <a:r>
                <a:rPr lang="en-US" sz="480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Multiple Turtlebots are better than one in terms of mapping of complex environments</a:t>
              </a:r>
            </a:p>
            <a:p>
              <a:pPr algn="ctr">
                <a:lnSpc>
                  <a:spcPts val="671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5 of 40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152296">
            <a:off x="10554543" y="-4147456"/>
            <a:ext cx="10173187" cy="10147754"/>
          </a:xfrm>
          <a:custGeom>
            <a:avLst/>
            <a:gdLst/>
            <a:ahLst/>
            <a:cxnLst/>
            <a:rect r="r" b="b" t="t" l="l"/>
            <a:pathLst>
              <a:path h="10147754" w="10173187">
                <a:moveTo>
                  <a:pt x="0" y="0"/>
                </a:moveTo>
                <a:lnTo>
                  <a:pt x="10173187" y="0"/>
                </a:lnTo>
                <a:lnTo>
                  <a:pt x="10173187" y="10147754"/>
                </a:lnTo>
                <a:lnTo>
                  <a:pt x="0" y="10147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aphicFrame>
        <p:nvGraphicFramePr>
          <p:cNvPr name="Table 3" id="3"/>
          <p:cNvGraphicFramePr>
            <a:graphicFrameLocks noGrp="true"/>
          </p:cNvGraphicFramePr>
          <p:nvPr/>
        </p:nvGraphicFramePr>
        <p:xfrm>
          <a:off x="1028700" y="3143707"/>
          <a:ext cx="16230600" cy="5800725"/>
        </p:xfrm>
        <a:graphic>
          <a:graphicData uri="http://schemas.openxmlformats.org/drawingml/2006/table">
            <a:tbl>
              <a:tblPr/>
              <a:tblGrid>
                <a:gridCol w="4961981"/>
                <a:gridCol w="11268619"/>
              </a:tblGrid>
              <a:tr h="96868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079"/>
                        </a:lnSpc>
                        <a:defRPr/>
                      </a:pPr>
                      <a:r>
                        <a:rPr lang="en-US" sz="2199" b="true">
                          <a:solidFill>
                            <a:srgbClr val="000000"/>
                          </a:solidFill>
                          <a:latin typeface="DM Sans Bold"/>
                          <a:ea typeface="DM Sans Bold"/>
                          <a:cs typeface="DM Sans Bold"/>
                          <a:sym typeface="DM Sans Bold"/>
                        </a:rPr>
                        <a:t>Setup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2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474979" indent="-237490" lvl="1">
                        <a:lnSpc>
                          <a:spcPts val="3079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2199">
                          <a:solidFill>
                            <a:srgbClr val="000000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2 Turtlebots, LIDAR, labyrinth, decentralized communication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CED"/>
                    </a:solidFill>
                  </a:tcPr>
                </a:tc>
              </a:tr>
              <a:tr h="95729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079"/>
                        </a:lnSpc>
                        <a:defRPr/>
                      </a:pPr>
                      <a:r>
                        <a:rPr lang="en-US" sz="2199" b="true">
                          <a:solidFill>
                            <a:srgbClr val="FEFBF5"/>
                          </a:solidFill>
                          <a:latin typeface="DM Sans Bold"/>
                          <a:ea typeface="DM Sans Bold"/>
                          <a:cs typeface="DM Sans Bold"/>
                          <a:sym typeface="DM Sans Bold"/>
                        </a:rPr>
                        <a:t>Metrics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956A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474979" indent="-237490" lvl="1">
                        <a:lnSpc>
                          <a:spcPts val="3079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2199">
                          <a:solidFill>
                            <a:srgbClr val="000000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Mapping time, Accuracy, Map completeness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CED"/>
                    </a:solidFill>
                  </a:tcPr>
                </a:tc>
              </a:tr>
              <a:tr h="96868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079"/>
                        </a:lnSpc>
                        <a:defRPr/>
                      </a:pPr>
                      <a:r>
                        <a:rPr lang="en-US" sz="2199" b="true">
                          <a:solidFill>
                            <a:srgbClr val="000000"/>
                          </a:solidFill>
                          <a:latin typeface="DM Sans Bold"/>
                          <a:ea typeface="DM Sans Bold"/>
                          <a:cs typeface="DM Sans Bold"/>
                          <a:sym typeface="DM Sans Bold"/>
                        </a:rPr>
                        <a:t>Procedure 1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2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474979" indent="-237490" lvl="1">
                        <a:lnSpc>
                          <a:spcPts val="3079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2199">
                          <a:solidFill>
                            <a:srgbClr val="000000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Single-Robot SLAM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CED"/>
                    </a:solidFill>
                  </a:tcPr>
                </a:tc>
              </a:tr>
              <a:tr h="96868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079"/>
                        </a:lnSpc>
                        <a:defRPr/>
                      </a:pPr>
                      <a:r>
                        <a:rPr lang="en-US" sz="2199" b="true">
                          <a:solidFill>
                            <a:srgbClr val="FEFBF5"/>
                          </a:solidFill>
                          <a:latin typeface="DM Sans Bold"/>
                          <a:ea typeface="DM Sans Bold"/>
                          <a:cs typeface="DM Sans Bold"/>
                          <a:sym typeface="DM Sans Bold"/>
                        </a:rPr>
                        <a:t>Procedure 2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956A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474979" indent="-237490" lvl="1">
                        <a:lnSpc>
                          <a:spcPts val="3079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2199">
                          <a:solidFill>
                            <a:srgbClr val="000000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Independent SLAM of 2 and more robots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CED"/>
                    </a:solidFill>
                  </a:tcPr>
                </a:tc>
              </a:tr>
              <a:tr h="96868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079"/>
                        </a:lnSpc>
                        <a:defRPr/>
                      </a:pPr>
                      <a:r>
                        <a:rPr lang="en-US" sz="2199" b="true">
                          <a:solidFill>
                            <a:srgbClr val="000000"/>
                          </a:solidFill>
                          <a:latin typeface="DM Sans Bold"/>
                          <a:ea typeface="DM Sans Bold"/>
                          <a:cs typeface="DM Sans Bold"/>
                          <a:sym typeface="DM Sans Bold"/>
                        </a:rPr>
                        <a:t>Procedure 3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2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474979" indent="-237490" lvl="1">
                        <a:lnSpc>
                          <a:spcPts val="3079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2199">
                          <a:solidFill>
                            <a:srgbClr val="000000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Pose Graph Optimization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CED"/>
                    </a:solidFill>
                  </a:tcPr>
                </a:tc>
              </a:tr>
              <a:tr h="96868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079"/>
                        </a:lnSpc>
                        <a:defRPr/>
                      </a:pPr>
                      <a:r>
                        <a:rPr lang="en-US" sz="2199" b="true">
                          <a:solidFill>
                            <a:srgbClr val="FEFBF5"/>
                          </a:solidFill>
                          <a:latin typeface="DM Sans Bold"/>
                          <a:ea typeface="DM Sans Bold"/>
                          <a:cs typeface="DM Sans Bold"/>
                          <a:sym typeface="DM Sans Bold"/>
                        </a:rPr>
                        <a:t>Procedure 4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956A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474979" indent="-237490" lvl="1">
                        <a:lnSpc>
                          <a:spcPts val="3079"/>
                        </a:lnSpc>
                        <a:buFont typeface="Arial"/>
                        <a:buChar char="•"/>
                        <a:defRPr/>
                      </a:pPr>
                      <a:r>
                        <a:rPr lang="en-US" sz="2199">
                          <a:solidFill>
                            <a:srgbClr val="000000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Real-life testing and metrics evaluation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CED"/>
                    </a:solidFill>
                  </a:tcPr>
                </a:tc>
              </a:tr>
            </a:tbl>
          </a:graphicData>
        </a:graphic>
      </p:graphicFrame>
      <p:sp>
        <p:nvSpPr>
          <p:cNvPr name="TextBox 4" id="4"/>
          <p:cNvSpPr txBox="true"/>
          <p:nvPr/>
        </p:nvSpPr>
        <p:spPr>
          <a:xfrm rot="0">
            <a:off x="1028697" y="657225"/>
            <a:ext cx="7976732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b="true" sz="9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Methodology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6 of 40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152296">
            <a:off x="-1040170" y="-1331107"/>
            <a:ext cx="14270257" cy="14234581"/>
          </a:xfrm>
          <a:custGeom>
            <a:avLst/>
            <a:gdLst/>
            <a:ahLst/>
            <a:cxnLst/>
            <a:rect r="r" b="b" t="t" l="l"/>
            <a:pathLst>
              <a:path h="14234581" w="14270257">
                <a:moveTo>
                  <a:pt x="0" y="0"/>
                </a:moveTo>
                <a:lnTo>
                  <a:pt x="14270257" y="0"/>
                </a:lnTo>
                <a:lnTo>
                  <a:pt x="14270257" y="14234581"/>
                </a:lnTo>
                <a:lnTo>
                  <a:pt x="0" y="142345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406785" y="3694692"/>
            <a:ext cx="6863496" cy="5964348"/>
          </a:xfrm>
          <a:custGeom>
            <a:avLst/>
            <a:gdLst/>
            <a:ahLst/>
            <a:cxnLst/>
            <a:rect r="r" b="b" t="t" l="l"/>
            <a:pathLst>
              <a:path h="5964348" w="6863496">
                <a:moveTo>
                  <a:pt x="0" y="0"/>
                </a:moveTo>
                <a:lnTo>
                  <a:pt x="6863496" y="0"/>
                </a:lnTo>
                <a:lnTo>
                  <a:pt x="6863496" y="5964349"/>
                </a:lnTo>
                <a:lnTo>
                  <a:pt x="0" y="59643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697" y="529582"/>
            <a:ext cx="10998804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b="true" sz="9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Pose graph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134200" y="3525499"/>
            <a:ext cx="4478275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Nodes (robot poses)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1293813" y="8823080"/>
            <a:ext cx="6994187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Edges (node transforms)</a:t>
            </a:r>
          </a:p>
        </p:txBody>
      </p:sp>
      <p:sp>
        <p:nvSpPr>
          <p:cNvPr name="AutoShape 7" id="7"/>
          <p:cNvSpPr/>
          <p:nvPr/>
        </p:nvSpPr>
        <p:spPr>
          <a:xfrm>
            <a:off x="3373338" y="4068424"/>
            <a:ext cx="2678653" cy="363772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8" id="8"/>
          <p:cNvSpPr/>
          <p:nvPr/>
        </p:nvSpPr>
        <p:spPr>
          <a:xfrm>
            <a:off x="6063067" y="4447695"/>
            <a:ext cx="465032" cy="3504940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9" id="9"/>
          <p:cNvSpPr/>
          <p:nvPr/>
        </p:nvSpPr>
        <p:spPr>
          <a:xfrm>
            <a:off x="6051991" y="4432196"/>
            <a:ext cx="1387748" cy="2392552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0" id="10"/>
          <p:cNvSpPr/>
          <p:nvPr/>
        </p:nvSpPr>
        <p:spPr>
          <a:xfrm>
            <a:off x="6063067" y="4447695"/>
            <a:ext cx="2809358" cy="1338489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1" id="11"/>
          <p:cNvSpPr/>
          <p:nvPr/>
        </p:nvSpPr>
        <p:spPr>
          <a:xfrm>
            <a:off x="6051991" y="4432196"/>
            <a:ext cx="4195340" cy="625195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2" id="12"/>
          <p:cNvSpPr/>
          <p:nvPr/>
        </p:nvSpPr>
        <p:spPr>
          <a:xfrm>
            <a:off x="6063067" y="4432196"/>
            <a:ext cx="5765820" cy="286322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3" id="13"/>
          <p:cNvSpPr/>
          <p:nvPr/>
        </p:nvSpPr>
        <p:spPr>
          <a:xfrm flipH="true" flipV="true">
            <a:off x="10929676" y="5057391"/>
            <a:ext cx="393912" cy="3664975"/>
          </a:xfrm>
          <a:prstGeom prst="line">
            <a:avLst/>
          </a:prstGeom>
          <a:ln cap="flat" w="38100">
            <a:solidFill>
              <a:srgbClr val="FF914D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4" id="14"/>
          <p:cNvSpPr/>
          <p:nvPr/>
        </p:nvSpPr>
        <p:spPr>
          <a:xfrm flipH="true" flipV="true">
            <a:off x="9459387" y="5507532"/>
            <a:ext cx="1823069" cy="3173702"/>
          </a:xfrm>
          <a:prstGeom prst="line">
            <a:avLst/>
          </a:prstGeom>
          <a:ln cap="flat" w="38100">
            <a:solidFill>
              <a:srgbClr val="FF914D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5" id="15"/>
          <p:cNvSpPr/>
          <p:nvPr/>
        </p:nvSpPr>
        <p:spPr>
          <a:xfrm flipH="true" flipV="true">
            <a:off x="8232466" y="6365783"/>
            <a:ext cx="3058694" cy="2354915"/>
          </a:xfrm>
          <a:prstGeom prst="line">
            <a:avLst/>
          </a:prstGeom>
          <a:ln cap="flat" w="38100">
            <a:solidFill>
              <a:srgbClr val="FF914D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6" id="16"/>
          <p:cNvSpPr/>
          <p:nvPr/>
        </p:nvSpPr>
        <p:spPr>
          <a:xfrm flipH="true" flipV="true">
            <a:off x="7059918" y="7500729"/>
            <a:ext cx="4190110" cy="1208611"/>
          </a:xfrm>
          <a:prstGeom prst="line">
            <a:avLst/>
          </a:prstGeom>
          <a:ln cap="flat" w="38100">
            <a:solidFill>
              <a:srgbClr val="FF914D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TextBox 17" id="17"/>
          <p:cNvSpPr txBox="true"/>
          <p:nvPr/>
        </p:nvSpPr>
        <p:spPr>
          <a:xfrm rot="0">
            <a:off x="1028700" y="2058973"/>
            <a:ext cx="15018607" cy="1251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R</a:t>
            </a:r>
            <a:r>
              <a:rPr lang="en-US" sz="36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epresents the movement and observations of a robot as it explores an environment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7 of 40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152296">
            <a:off x="-2039904" y="-2907698"/>
            <a:ext cx="10173187" cy="10147754"/>
          </a:xfrm>
          <a:custGeom>
            <a:avLst/>
            <a:gdLst/>
            <a:ahLst/>
            <a:cxnLst/>
            <a:rect r="r" b="b" t="t" l="l"/>
            <a:pathLst>
              <a:path h="10147754" w="10173187">
                <a:moveTo>
                  <a:pt x="0" y="0"/>
                </a:moveTo>
                <a:lnTo>
                  <a:pt x="10173187" y="0"/>
                </a:lnTo>
                <a:lnTo>
                  <a:pt x="10173187" y="10147754"/>
                </a:lnTo>
                <a:lnTo>
                  <a:pt x="0" y="10147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806425" y="5066226"/>
            <a:ext cx="4859418" cy="4680581"/>
          </a:xfrm>
          <a:custGeom>
            <a:avLst/>
            <a:gdLst/>
            <a:ahLst/>
            <a:cxnLst/>
            <a:rect r="r" b="b" t="t" l="l"/>
            <a:pathLst>
              <a:path h="4680581" w="4859418">
                <a:moveTo>
                  <a:pt x="0" y="0"/>
                </a:moveTo>
                <a:lnTo>
                  <a:pt x="4859418" y="0"/>
                </a:lnTo>
                <a:lnTo>
                  <a:pt x="4859418" y="4680581"/>
                </a:lnTo>
                <a:lnTo>
                  <a:pt x="0" y="46805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12347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702803" y="5066226"/>
            <a:ext cx="4778772" cy="4680581"/>
          </a:xfrm>
          <a:custGeom>
            <a:avLst/>
            <a:gdLst/>
            <a:ahLst/>
            <a:cxnLst/>
            <a:rect r="r" b="b" t="t" l="l"/>
            <a:pathLst>
              <a:path h="4680581" w="4778772">
                <a:moveTo>
                  <a:pt x="0" y="0"/>
                </a:moveTo>
                <a:lnTo>
                  <a:pt x="4778772" y="0"/>
                </a:lnTo>
                <a:lnTo>
                  <a:pt x="4778772" y="4680581"/>
                </a:lnTo>
                <a:lnTo>
                  <a:pt x="0" y="46805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09884" r="0" b="-9884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333375"/>
            <a:ext cx="16849416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b="true" sz="900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Intra-robot Loop Closure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1970036"/>
            <a:ext cx="15018607" cy="1251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 robot creates a certain pose graph, and then revisits a noticeable feature. This will create new edges between existing nodes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225898" y="3581367"/>
            <a:ext cx="11836205" cy="1251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Loop closure is a 3D point cloud of a noticeable feature that increased graph connectivity</a:t>
            </a:r>
          </a:p>
        </p:txBody>
      </p:sp>
      <p:sp>
        <p:nvSpPr>
          <p:cNvPr name="AutoShape 8" id="8"/>
          <p:cNvSpPr/>
          <p:nvPr/>
        </p:nvSpPr>
        <p:spPr>
          <a:xfrm>
            <a:off x="9144000" y="4832952"/>
            <a:ext cx="3622772" cy="704354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TextBox 9" id="9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8 of 40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B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06160" y="5320196"/>
            <a:ext cx="8291788" cy="8229600"/>
          </a:xfrm>
          <a:custGeom>
            <a:avLst/>
            <a:gdLst/>
            <a:ahLst/>
            <a:cxnLst/>
            <a:rect r="r" b="b" t="t" l="l"/>
            <a:pathLst>
              <a:path h="8229600" w="8291788">
                <a:moveTo>
                  <a:pt x="0" y="0"/>
                </a:moveTo>
                <a:lnTo>
                  <a:pt x="8291789" y="0"/>
                </a:lnTo>
                <a:lnTo>
                  <a:pt x="8291789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50055" y="2925326"/>
            <a:ext cx="5015635" cy="6218013"/>
          </a:xfrm>
          <a:custGeom>
            <a:avLst/>
            <a:gdLst/>
            <a:ahLst/>
            <a:cxnLst/>
            <a:rect r="r" b="b" t="t" l="l"/>
            <a:pathLst>
              <a:path h="6218013" w="5015635">
                <a:moveTo>
                  <a:pt x="0" y="0"/>
                </a:moveTo>
                <a:lnTo>
                  <a:pt x="5015635" y="0"/>
                </a:lnTo>
                <a:lnTo>
                  <a:pt x="5015635" y="6218013"/>
                </a:lnTo>
                <a:lnTo>
                  <a:pt x="0" y="62180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603814" y="3138493"/>
            <a:ext cx="5467435" cy="5791679"/>
          </a:xfrm>
          <a:custGeom>
            <a:avLst/>
            <a:gdLst/>
            <a:ahLst/>
            <a:cxnLst/>
            <a:rect r="r" b="b" t="t" l="l"/>
            <a:pathLst>
              <a:path h="5791679" w="5467435">
                <a:moveTo>
                  <a:pt x="0" y="0"/>
                </a:moveTo>
                <a:lnTo>
                  <a:pt x="5467435" y="0"/>
                </a:lnTo>
                <a:lnTo>
                  <a:pt x="5467435" y="5791679"/>
                </a:lnTo>
                <a:lnTo>
                  <a:pt x="0" y="57916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248817" y="2845590"/>
            <a:ext cx="4220395" cy="6297748"/>
          </a:xfrm>
          <a:custGeom>
            <a:avLst/>
            <a:gdLst/>
            <a:ahLst/>
            <a:cxnLst/>
            <a:rect r="r" b="b" t="t" l="l"/>
            <a:pathLst>
              <a:path h="6297748" w="4220395">
                <a:moveTo>
                  <a:pt x="0" y="0"/>
                </a:moveTo>
                <a:lnTo>
                  <a:pt x="4220395" y="0"/>
                </a:lnTo>
                <a:lnTo>
                  <a:pt x="4220395" y="6297749"/>
                </a:lnTo>
                <a:lnTo>
                  <a:pt x="0" y="62977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46333" y="1000125"/>
            <a:ext cx="5186802" cy="18934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81"/>
              </a:lnSpc>
            </a:pPr>
            <a:r>
              <a:rPr lang="en-US" sz="390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Turtlebot #1 </a:t>
            </a:r>
          </a:p>
          <a:p>
            <a:pPr algn="ctr">
              <a:lnSpc>
                <a:spcPts val="5081"/>
              </a:lnSpc>
            </a:pPr>
            <a:r>
              <a:rPr lang="en-US" sz="390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local map</a:t>
            </a:r>
          </a:p>
          <a:p>
            <a:pPr algn="ctr">
              <a:lnSpc>
                <a:spcPts val="5081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6833453" y="1000125"/>
            <a:ext cx="5335672" cy="18934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81"/>
              </a:lnSpc>
            </a:pPr>
            <a:r>
              <a:rPr lang="en-US" sz="390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Turtlebot #2 </a:t>
            </a:r>
          </a:p>
          <a:p>
            <a:pPr algn="ctr">
              <a:lnSpc>
                <a:spcPts val="5081"/>
              </a:lnSpc>
            </a:pPr>
            <a:r>
              <a:rPr lang="en-US" sz="390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local map</a:t>
            </a:r>
          </a:p>
          <a:p>
            <a:pPr algn="ctr">
              <a:lnSpc>
                <a:spcPts val="5081"/>
              </a:lnSpc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13844057" y="1000125"/>
            <a:ext cx="3236598" cy="12552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81"/>
              </a:lnSpc>
            </a:pPr>
            <a:r>
              <a:rPr lang="en-US" sz="390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Gazebo map</a:t>
            </a:r>
          </a:p>
          <a:p>
            <a:pPr algn="l">
              <a:lnSpc>
                <a:spcPts val="5081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5902062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Page 9 of 40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DAGmm98BQTQ</dc:identifier>
  <dcterms:modified xsi:type="dcterms:W3CDTF">2011-08-01T06:04:30Z</dcterms:modified>
  <cp:revision>1</cp:revision>
  <dc:title>Final_Presentation</dc:title>
</cp:coreProperties>
</file>