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71" r:id="rId2"/>
    <p:sldId id="256" r:id="rId3"/>
    <p:sldId id="272" r:id="rId4"/>
    <p:sldId id="257" r:id="rId5"/>
    <p:sldId id="290" r:id="rId6"/>
    <p:sldId id="292" r:id="rId7"/>
    <p:sldId id="293" r:id="rId8"/>
    <p:sldId id="287" r:id="rId9"/>
    <p:sldId id="274" r:id="rId10"/>
    <p:sldId id="275" r:id="rId11"/>
    <p:sldId id="276" r:id="rId12"/>
    <p:sldId id="277" r:id="rId13"/>
    <p:sldId id="278" r:id="rId14"/>
    <p:sldId id="280" r:id="rId15"/>
    <p:sldId id="294" r:id="rId16"/>
    <p:sldId id="282" r:id="rId17"/>
    <p:sldId id="286" r:id="rId18"/>
    <p:sldId id="28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1B0BAA5-9DC2-43E8-9829-33CC0AFF206B}" type="datetimeFigureOut">
              <a:rPr lang="ru-RU" smtClean="0"/>
              <a:t>21.05.2018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CA32D4-526B-40CA-8168-11F4BC911DCA}"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1B0BAA5-9DC2-43E8-9829-33CC0AFF206B}" type="datetimeFigureOut">
              <a:rPr lang="ru-RU" smtClean="0"/>
              <a:t>21.05.2018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CA32D4-526B-40CA-8168-11F4BC911DC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1B0BAA5-9DC2-43E8-9829-33CC0AFF206B}" type="datetimeFigureOut">
              <a:rPr lang="ru-RU" smtClean="0"/>
              <a:t>21.05.2018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CA32D4-526B-40CA-8168-11F4BC911DC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1B0BAA5-9DC2-43E8-9829-33CC0AFF206B}" type="datetimeFigureOut">
              <a:rPr lang="ru-RU" smtClean="0"/>
              <a:t>21.05.2018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CA32D4-526B-40CA-8168-11F4BC911DCA}"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1B0BAA5-9DC2-43E8-9829-33CC0AFF206B}" type="datetimeFigureOut">
              <a:rPr lang="ru-RU" smtClean="0"/>
              <a:t>21.05.2018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ACA32D4-526B-40CA-8168-11F4BC911DC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1B0BAA5-9DC2-43E8-9829-33CC0AFF206B}" type="datetimeFigureOut">
              <a:rPr lang="ru-RU" smtClean="0"/>
              <a:t>21.05.2018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ACA32D4-526B-40CA-8168-11F4BC911DCA}"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1B0BAA5-9DC2-43E8-9829-33CC0AFF206B}" type="datetimeFigureOut">
              <a:rPr lang="ru-RU" smtClean="0"/>
              <a:t>21.05.2018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ACA32D4-526B-40CA-8168-11F4BC911DCA}"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1B0BAA5-9DC2-43E8-9829-33CC0AFF206B}" type="datetimeFigureOut">
              <a:rPr lang="ru-RU" smtClean="0"/>
              <a:t>21.05.2018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ACA32D4-526B-40CA-8168-11F4BC911DC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B0BAA5-9DC2-43E8-9829-33CC0AFF206B}" type="datetimeFigureOut">
              <a:rPr lang="ru-RU" smtClean="0"/>
              <a:t>21.05.2018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ACA32D4-526B-40CA-8168-11F4BC911DC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B0BAA5-9DC2-43E8-9829-33CC0AFF206B}" type="datetimeFigureOut">
              <a:rPr lang="ru-RU" smtClean="0"/>
              <a:t>21.05.2018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ACA32D4-526B-40CA-8168-11F4BC911DC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B0BAA5-9DC2-43E8-9829-33CC0AFF206B}" type="datetimeFigureOut">
              <a:rPr lang="ru-RU" smtClean="0"/>
              <a:t>21.05.2018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ACA32D4-526B-40CA-8168-11F4BC911DCA}"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1B0BAA5-9DC2-43E8-9829-33CC0AFF206B}" type="datetimeFigureOut">
              <a:rPr lang="ru-RU" smtClean="0"/>
              <a:t>21.05.2018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ACA32D4-526B-40CA-8168-11F4BC911DC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computerologia.ru/wp-content/uploads/2013/04/how_to_sit_at_a_PC-6.jpg" TargetMode="Externa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638"/>
            <a:ext cx="7643192" cy="5674642"/>
          </a:xfrm>
        </p:spPr>
        <p:txBody>
          <a:bodyPr>
            <a:normAutofit/>
          </a:bodyPr>
          <a:lstStyle/>
          <a:p>
            <a:pPr marL="0" indent="0">
              <a:buNone/>
            </a:pPr>
            <a:r>
              <a:rPr lang="ru-RU" sz="4800" b="1" dirty="0" smtClean="0">
                <a:latin typeface="Times New Roman" panose="02020603050405020304" pitchFamily="18" charset="0"/>
                <a:cs typeface="Times New Roman" panose="02020603050405020304" pitchFamily="18" charset="0"/>
              </a:rPr>
              <a:t/>
            </a:r>
            <a:br>
              <a:rPr lang="ru-RU" sz="4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Научная библиотека Евразийского национального </a:t>
            </a:r>
            <a:r>
              <a:rPr lang="ru-RU" sz="1800" b="1" smtClean="0">
                <a:latin typeface="Times New Roman" panose="02020603050405020304" pitchFamily="18" charset="0"/>
                <a:cs typeface="Times New Roman" panose="02020603050405020304" pitchFamily="18" charset="0"/>
              </a:rPr>
              <a:t>университета </a:t>
            </a:r>
            <a:br>
              <a:rPr lang="ru-RU" sz="1800" b="1" smtClean="0">
                <a:latin typeface="Times New Roman" panose="02020603050405020304" pitchFamily="18" charset="0"/>
                <a:cs typeface="Times New Roman" panose="02020603050405020304" pitchFamily="18" charset="0"/>
              </a:rPr>
            </a:br>
            <a:r>
              <a:rPr lang="ru-RU" sz="1800" b="1" smtClean="0">
                <a:latin typeface="Times New Roman" panose="02020603050405020304" pitchFamily="18" charset="0"/>
                <a:cs typeface="Times New Roman" panose="02020603050405020304" pitchFamily="18" charset="0"/>
              </a:rPr>
              <a:t>им</a:t>
            </a:r>
            <a:r>
              <a:rPr lang="ru-RU" sz="1800" b="1" dirty="0" smtClean="0">
                <a:latin typeface="Times New Roman" panose="02020603050405020304" pitchFamily="18" charset="0"/>
                <a:cs typeface="Times New Roman" panose="02020603050405020304" pitchFamily="18" charset="0"/>
              </a:rPr>
              <a:t>. Л.Н. Гумилева </a:t>
            </a:r>
            <a:r>
              <a:rPr lang="ru-RU" sz="4800" b="1" dirty="0" smtClean="0">
                <a:latin typeface="Times New Roman" panose="02020603050405020304" pitchFamily="18" charset="0"/>
                <a:cs typeface="Times New Roman" panose="02020603050405020304" pitchFamily="18" charset="0"/>
              </a:rPr>
              <a:t/>
            </a:r>
            <a:br>
              <a:rPr lang="ru-RU" sz="4800" b="1" dirty="0" smtClean="0">
                <a:latin typeface="Times New Roman" panose="02020603050405020304" pitchFamily="18" charset="0"/>
                <a:cs typeface="Times New Roman" panose="02020603050405020304" pitchFamily="18" charset="0"/>
              </a:rPr>
            </a:br>
            <a:r>
              <a:rPr lang="ru-RU" sz="4800" b="1" dirty="0" smtClean="0">
                <a:latin typeface="Times New Roman" panose="02020603050405020304" pitchFamily="18" charset="0"/>
                <a:cs typeface="Times New Roman" panose="02020603050405020304" pitchFamily="18" charset="0"/>
              </a:rPr>
              <a:t/>
            </a:r>
            <a:br>
              <a:rPr lang="ru-RU" sz="4800" b="1" dirty="0" smtClean="0">
                <a:latin typeface="Times New Roman" panose="02020603050405020304" pitchFamily="18" charset="0"/>
                <a:cs typeface="Times New Roman" panose="02020603050405020304" pitchFamily="18" charset="0"/>
              </a:rPr>
            </a:br>
            <a:r>
              <a:rPr lang="ru-RU" sz="4800" b="1" dirty="0" smtClean="0">
                <a:latin typeface="Times New Roman" panose="02020603050405020304" pitchFamily="18" charset="0"/>
                <a:cs typeface="Times New Roman" panose="02020603050405020304" pitchFamily="18" charset="0"/>
              </a:rPr>
              <a:t>Сохранение </a:t>
            </a:r>
            <a:r>
              <a:rPr lang="ru-RU" sz="4800" b="1" dirty="0" smtClean="0">
                <a:latin typeface="Times New Roman" panose="02020603050405020304" pitchFamily="18" charset="0"/>
                <a:cs typeface="Times New Roman" panose="02020603050405020304" pitchFamily="18" charset="0"/>
              </a:rPr>
              <a:t>и укрепление здоровья    библиотекаря в современных условиях</a:t>
            </a:r>
            <a:br>
              <a:rPr lang="ru-RU" sz="4800" b="1" dirty="0" smtClean="0">
                <a:latin typeface="Times New Roman" panose="02020603050405020304" pitchFamily="18" charset="0"/>
                <a:cs typeface="Times New Roman" panose="02020603050405020304" pitchFamily="18" charset="0"/>
              </a:rPr>
            </a:br>
            <a:endParaRPr lang="ru-RU" sz="4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6102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sintex-mebel.ru/images/gallery/articles/2/15.png"/>
          <p:cNvPicPr/>
          <p:nvPr/>
        </p:nvPicPr>
        <p:blipFill>
          <a:blip r:embed="rId2">
            <a:extLst>
              <a:ext uri="{28A0092B-C50C-407E-A947-70E740481C1C}">
                <a14:useLocalDpi xmlns:a14="http://schemas.microsoft.com/office/drawing/2010/main" val="0"/>
              </a:ext>
            </a:extLst>
          </a:blip>
          <a:srcRect/>
          <a:stretch>
            <a:fillRect/>
          </a:stretch>
        </p:blipFill>
        <p:spPr bwMode="auto">
          <a:xfrm>
            <a:off x="107504" y="2276872"/>
            <a:ext cx="2232248" cy="1961381"/>
          </a:xfrm>
          <a:prstGeom prst="rect">
            <a:avLst/>
          </a:prstGeom>
          <a:noFill/>
          <a:ln>
            <a:noFill/>
          </a:ln>
        </p:spPr>
      </p:pic>
      <p:pic>
        <p:nvPicPr>
          <p:cNvPr id="3" name="Рисунок 2" descr="http://www.sintex-mebel.ru/images/gallery/articles/2/16.png"/>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149080"/>
            <a:ext cx="2520280" cy="2088232"/>
          </a:xfrm>
          <a:prstGeom prst="rect">
            <a:avLst/>
          </a:prstGeom>
          <a:noFill/>
          <a:ln>
            <a:noFill/>
          </a:ln>
        </p:spPr>
      </p:pic>
      <p:pic>
        <p:nvPicPr>
          <p:cNvPr id="4" name="Рисунок 3" descr="http://www.sintex-mebel.ru/images/gallery/articles/2/17.png"/>
          <p:cNvPicPr/>
          <p:nvPr/>
        </p:nvPicPr>
        <p:blipFill>
          <a:blip r:embed="rId4">
            <a:extLst>
              <a:ext uri="{28A0092B-C50C-407E-A947-70E740481C1C}">
                <a14:useLocalDpi xmlns:a14="http://schemas.microsoft.com/office/drawing/2010/main" val="0"/>
              </a:ext>
            </a:extLst>
          </a:blip>
          <a:srcRect/>
          <a:stretch>
            <a:fillRect/>
          </a:stretch>
        </p:blipFill>
        <p:spPr bwMode="auto">
          <a:xfrm>
            <a:off x="5292080" y="2420888"/>
            <a:ext cx="2520280" cy="1874307"/>
          </a:xfrm>
          <a:prstGeom prst="rect">
            <a:avLst/>
          </a:prstGeom>
          <a:noFill/>
          <a:ln>
            <a:noFill/>
          </a:ln>
        </p:spPr>
      </p:pic>
      <p:sp>
        <p:nvSpPr>
          <p:cNvPr id="5" name="Прямоугольник 4"/>
          <p:cNvSpPr/>
          <p:nvPr/>
        </p:nvSpPr>
        <p:spPr>
          <a:xfrm>
            <a:off x="1883351" y="476672"/>
            <a:ext cx="5723303" cy="1323439"/>
          </a:xfrm>
          <a:prstGeom prst="rect">
            <a:avLst/>
          </a:prstGeom>
        </p:spPr>
        <p:txBody>
          <a:bodyPr wrap="square">
            <a:spAutoFit/>
          </a:bodyPr>
          <a:lstStyle/>
          <a:p>
            <a:pPr algn="just"/>
            <a:r>
              <a:rPr lang="ru-RU" sz="2000" b="1" dirty="0">
                <a:latin typeface="Verdana" panose="020B0604030504040204" pitchFamily="34" charset="0"/>
                <a:ea typeface="Times New Roman" panose="02020603050405020304" pitchFamily="18" charset="0"/>
                <a:cs typeface="Times New Roman" panose="02020603050405020304" pitchFamily="18" charset="0"/>
              </a:rPr>
              <a:t>Визуальные и акустические помехи минимизируются использованием перегородок и шкафов (в качестве перегородок) разной высоты</a:t>
            </a:r>
            <a:endParaRPr lang="ru-RU" sz="2000" b="1" dirty="0"/>
          </a:p>
        </p:txBody>
      </p:sp>
    </p:spTree>
    <p:extLst>
      <p:ext uri="{BB962C8B-B14F-4D97-AF65-F5344CB8AC3E}">
        <p14:creationId xmlns:p14="http://schemas.microsoft.com/office/powerpoint/2010/main" val="1709171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51720" y="620688"/>
            <a:ext cx="4480111" cy="461665"/>
          </a:xfrm>
          <a:prstGeom prst="rect">
            <a:avLst/>
          </a:prstGeom>
        </p:spPr>
        <p:txBody>
          <a:bodyPr wrap="square">
            <a:spAutoFit/>
          </a:bodyPr>
          <a:lstStyle/>
          <a:p>
            <a:r>
              <a:rPr lang="ru-RU" sz="2400" b="1" dirty="0">
                <a:latin typeface="Times New Roman" panose="02020603050405020304" pitchFamily="18" charset="0"/>
                <a:ea typeface="Times New Roman" panose="02020603050405020304" pitchFamily="18" charset="0"/>
                <a:cs typeface="Times New Roman" panose="02020603050405020304" pitchFamily="18" charset="0"/>
              </a:rPr>
              <a:t>Беспорядок на рабочих местах</a:t>
            </a:r>
            <a:endParaRPr lang="ru-RU" sz="2400" b="1" dirty="0">
              <a:latin typeface="Times New Roman" panose="02020603050405020304" pitchFamily="18" charset="0"/>
              <a:cs typeface="Times New Roman" panose="02020603050405020304" pitchFamily="18" charset="0"/>
            </a:endParaRPr>
          </a:p>
        </p:txBody>
      </p:sp>
      <p:pic>
        <p:nvPicPr>
          <p:cNvPr id="3" name="Рисунок 2" descr="http://www.sintex-mebel.ru/images/gallery/articles/2/18.png"/>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268760"/>
            <a:ext cx="2057400" cy="1562100"/>
          </a:xfrm>
          <a:prstGeom prst="rect">
            <a:avLst/>
          </a:prstGeom>
          <a:noFill/>
          <a:ln>
            <a:noFill/>
          </a:ln>
        </p:spPr>
      </p:pic>
      <p:sp>
        <p:nvSpPr>
          <p:cNvPr id="4" name="Прямоугольник 3"/>
          <p:cNvSpPr/>
          <p:nvPr/>
        </p:nvSpPr>
        <p:spPr>
          <a:xfrm>
            <a:off x="2286000" y="2828836"/>
            <a:ext cx="4572000" cy="1200329"/>
          </a:xfrm>
          <a:prstGeom prst="rect">
            <a:avLst/>
          </a:prstGeom>
        </p:spPr>
        <p:txBody>
          <a:bodyPr>
            <a:spAutoFit/>
          </a:bodyPr>
          <a:lstStyle/>
          <a:p>
            <a:r>
              <a:rPr lang="ru-RU" b="1"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Устранение беспорядка на рабочих местах через применение всевозможных дополнительных элементов</a:t>
            </a:r>
            <a:endParaRPr lang="ru-RU" dirty="0"/>
          </a:p>
        </p:txBody>
      </p:sp>
      <p:pic>
        <p:nvPicPr>
          <p:cNvPr id="5" name="Рисунок 4" descr="http://www.sintex-mebel.ru/images/gallery/articles/2/19.png"/>
          <p:cNvPicPr/>
          <p:nvPr/>
        </p:nvPicPr>
        <p:blipFill>
          <a:blip r:embed="rId3">
            <a:extLst>
              <a:ext uri="{28A0092B-C50C-407E-A947-70E740481C1C}">
                <a14:useLocalDpi xmlns:a14="http://schemas.microsoft.com/office/drawing/2010/main" val="0"/>
              </a:ext>
            </a:extLst>
          </a:blip>
          <a:srcRect/>
          <a:stretch>
            <a:fillRect/>
          </a:stretch>
        </p:blipFill>
        <p:spPr bwMode="auto">
          <a:xfrm>
            <a:off x="467544" y="4401131"/>
            <a:ext cx="2171700" cy="1466850"/>
          </a:xfrm>
          <a:prstGeom prst="rect">
            <a:avLst/>
          </a:prstGeom>
          <a:noFill/>
          <a:ln>
            <a:noFill/>
          </a:ln>
        </p:spPr>
      </p:pic>
      <p:pic>
        <p:nvPicPr>
          <p:cNvPr id="6" name="Рисунок 5" descr="http://www.sintex-mebel.ru/images/gallery/articles/2/20.png"/>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287379"/>
            <a:ext cx="1943100" cy="1466850"/>
          </a:xfrm>
          <a:prstGeom prst="rect">
            <a:avLst/>
          </a:prstGeom>
          <a:noFill/>
          <a:ln>
            <a:noFill/>
          </a:ln>
        </p:spPr>
      </p:pic>
    </p:spTree>
    <p:extLst>
      <p:ext uri="{BB962C8B-B14F-4D97-AF65-F5344CB8AC3E}">
        <p14:creationId xmlns:p14="http://schemas.microsoft.com/office/powerpoint/2010/main" val="19660596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sintex-mebel.ru/images/gallery/articles/2/22.png"/>
          <p:cNvPicPr/>
          <p:nvPr/>
        </p:nvPicPr>
        <p:blipFill>
          <a:blip r:embed="rId2">
            <a:extLst>
              <a:ext uri="{28A0092B-C50C-407E-A947-70E740481C1C}">
                <a14:useLocalDpi xmlns:a14="http://schemas.microsoft.com/office/drawing/2010/main" val="0"/>
              </a:ext>
            </a:extLst>
          </a:blip>
          <a:srcRect/>
          <a:stretch>
            <a:fillRect/>
          </a:stretch>
        </p:blipFill>
        <p:spPr bwMode="auto">
          <a:xfrm>
            <a:off x="226172" y="28777"/>
            <a:ext cx="2145865" cy="2304256"/>
          </a:xfrm>
          <a:prstGeom prst="rect">
            <a:avLst/>
          </a:prstGeom>
          <a:noFill/>
          <a:ln>
            <a:noFill/>
          </a:ln>
        </p:spPr>
      </p:pic>
      <p:sp>
        <p:nvSpPr>
          <p:cNvPr id="3" name="Прямоугольник 2"/>
          <p:cNvSpPr/>
          <p:nvPr/>
        </p:nvSpPr>
        <p:spPr>
          <a:xfrm rot="10800000" flipV="1">
            <a:off x="263625" y="2549631"/>
            <a:ext cx="2577133" cy="369332"/>
          </a:xfrm>
          <a:prstGeom prst="rect">
            <a:avLst/>
          </a:prstGeom>
        </p:spPr>
        <p:txBody>
          <a:bodyPr wrap="square">
            <a:spAutoFit/>
          </a:bodyPr>
          <a:lstStyle/>
          <a:p>
            <a:r>
              <a:rPr lang="ru-RU" b="1" dirty="0">
                <a:latin typeface="Times New Roman" panose="02020603050405020304" pitchFamily="18" charset="0"/>
                <a:ea typeface="Times New Roman" panose="02020603050405020304" pitchFamily="18" charset="0"/>
                <a:cs typeface="Times New Roman" panose="02020603050405020304" pitchFamily="18" charset="0"/>
              </a:rPr>
              <a:t>модуль для мелочей</a:t>
            </a:r>
            <a:endParaRPr lang="ru-RU" b="1" dirty="0">
              <a:latin typeface="Times New Roman" panose="02020603050405020304" pitchFamily="18" charset="0"/>
              <a:cs typeface="Times New Roman" panose="02020603050405020304" pitchFamily="18" charset="0"/>
            </a:endParaRPr>
          </a:p>
        </p:txBody>
      </p:sp>
      <p:pic>
        <p:nvPicPr>
          <p:cNvPr id="4" name="Рисунок 3" descr="http://www.sintex-mebel.ru/images/gallery/articles/2/45.png"/>
          <p:cNvPicPr/>
          <p:nvPr/>
        </p:nvPicPr>
        <p:blipFill>
          <a:blip r:embed="rId3">
            <a:extLst>
              <a:ext uri="{28A0092B-C50C-407E-A947-70E740481C1C}">
                <a14:useLocalDpi xmlns:a14="http://schemas.microsoft.com/office/drawing/2010/main" val="0"/>
              </a:ext>
            </a:extLst>
          </a:blip>
          <a:srcRect/>
          <a:stretch>
            <a:fillRect/>
          </a:stretch>
        </p:blipFill>
        <p:spPr bwMode="auto">
          <a:xfrm>
            <a:off x="3203848" y="1901022"/>
            <a:ext cx="1314450" cy="1905000"/>
          </a:xfrm>
          <a:prstGeom prst="rect">
            <a:avLst/>
          </a:prstGeom>
          <a:noFill/>
          <a:ln>
            <a:noFill/>
          </a:ln>
        </p:spPr>
      </p:pic>
      <p:sp>
        <p:nvSpPr>
          <p:cNvPr id="5" name="Прямоугольник 4"/>
          <p:cNvSpPr/>
          <p:nvPr/>
        </p:nvSpPr>
        <p:spPr>
          <a:xfrm>
            <a:off x="2252299" y="4134773"/>
            <a:ext cx="3618298" cy="369332"/>
          </a:xfrm>
          <a:prstGeom prst="rect">
            <a:avLst/>
          </a:prstGeom>
        </p:spPr>
        <p:txBody>
          <a:bodyPr wrap="none">
            <a:spAutoFit/>
          </a:bodyPr>
          <a:lstStyle/>
          <a:p>
            <a:r>
              <a:rPr lang="ru-RU" b="1" dirty="0">
                <a:latin typeface="Verdana" panose="020B0604030504040204" pitchFamily="34" charset="0"/>
                <a:ea typeface="Times New Roman" panose="02020603050405020304" pitchFamily="18" charset="0"/>
                <a:cs typeface="Times New Roman" panose="02020603050405020304" pitchFamily="18" charset="0"/>
              </a:rPr>
              <a:t>держатель для журналов</a:t>
            </a:r>
            <a:endParaRPr lang="ru-RU" b="1" dirty="0"/>
          </a:p>
        </p:txBody>
      </p:sp>
      <p:pic>
        <p:nvPicPr>
          <p:cNvPr id="6" name="Рисунок 5" descr="http://www.sintex-mebel.ru/images/gallery/articles/2/24.png"/>
          <p:cNvPicPr/>
          <p:nvPr/>
        </p:nvPicPr>
        <p:blipFill>
          <a:blip r:embed="rId4">
            <a:extLst>
              <a:ext uri="{28A0092B-C50C-407E-A947-70E740481C1C}">
                <a14:useLocalDpi xmlns:a14="http://schemas.microsoft.com/office/drawing/2010/main" val="0"/>
              </a:ext>
            </a:extLst>
          </a:blip>
          <a:srcRect/>
          <a:stretch>
            <a:fillRect/>
          </a:stretch>
        </p:blipFill>
        <p:spPr bwMode="auto">
          <a:xfrm>
            <a:off x="6228184" y="841439"/>
            <a:ext cx="2057400" cy="1371600"/>
          </a:xfrm>
          <a:prstGeom prst="rect">
            <a:avLst/>
          </a:prstGeom>
          <a:noFill/>
          <a:ln>
            <a:noFill/>
          </a:ln>
        </p:spPr>
      </p:pic>
      <p:sp>
        <p:nvSpPr>
          <p:cNvPr id="7" name="Прямоугольник 6"/>
          <p:cNvSpPr/>
          <p:nvPr/>
        </p:nvSpPr>
        <p:spPr>
          <a:xfrm>
            <a:off x="4970884" y="2541790"/>
            <a:ext cx="3314700" cy="1200329"/>
          </a:xfrm>
          <a:prstGeom prst="rect">
            <a:avLst/>
          </a:prstGeom>
        </p:spPr>
        <p:txBody>
          <a:bodyPr wrap="square">
            <a:spAutoFit/>
          </a:bodyPr>
          <a:lstStyle/>
          <a:p>
            <a:pPr algn="just"/>
            <a:r>
              <a:rPr lang="ru-RU" b="1" dirty="0">
                <a:latin typeface="Verdana" panose="020B0604030504040204" pitchFamily="34" charset="0"/>
                <a:ea typeface="Times New Roman" panose="02020603050405020304" pitchFamily="18" charset="0"/>
                <a:cs typeface="Times New Roman" panose="02020603050405020304" pitchFamily="18" charset="0"/>
              </a:rPr>
              <a:t>выдвижная полка для канцелярских принадлежностей и т. д.</a:t>
            </a:r>
            <a:endParaRPr lang="ru-RU" b="1" dirty="0"/>
          </a:p>
        </p:txBody>
      </p:sp>
    </p:spTree>
    <p:extLst>
      <p:ext uri="{BB962C8B-B14F-4D97-AF65-F5344CB8AC3E}">
        <p14:creationId xmlns:p14="http://schemas.microsoft.com/office/powerpoint/2010/main" val="2225552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sintex-mebel.ru/images/gallery/articles/2/56.png"/>
          <p:cNvPicPr/>
          <p:nvPr/>
        </p:nvPicPr>
        <p:blipFill>
          <a:blip r:embed="rId2">
            <a:extLst>
              <a:ext uri="{28A0092B-C50C-407E-A947-70E740481C1C}">
                <a14:useLocalDpi xmlns:a14="http://schemas.microsoft.com/office/drawing/2010/main" val="0"/>
              </a:ext>
            </a:extLst>
          </a:blip>
          <a:srcRect/>
          <a:stretch>
            <a:fillRect/>
          </a:stretch>
        </p:blipFill>
        <p:spPr bwMode="auto">
          <a:xfrm>
            <a:off x="611560" y="548680"/>
            <a:ext cx="7920880" cy="5400600"/>
          </a:xfrm>
          <a:prstGeom prst="rect">
            <a:avLst/>
          </a:prstGeom>
          <a:noFill/>
          <a:ln>
            <a:noFill/>
          </a:ln>
        </p:spPr>
      </p:pic>
    </p:spTree>
    <p:extLst>
      <p:ext uri="{BB962C8B-B14F-4D97-AF65-F5344CB8AC3E}">
        <p14:creationId xmlns:p14="http://schemas.microsoft.com/office/powerpoint/2010/main" val="10543936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sintex-mebel.ru/images/gallery/articles/2/47.pn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30012401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3" y="404664"/>
            <a:ext cx="7406208" cy="1224136"/>
          </a:xfrm>
        </p:spPr>
        <p:txBody>
          <a:bodyPr/>
          <a:lstStyle/>
          <a:p>
            <a:pPr marL="0" indent="0">
              <a:buNone/>
            </a:pPr>
            <a:r>
              <a:rPr lang="ru-RU" sz="3200" dirty="0">
                <a:effectLst/>
                <a:latin typeface="Times New Roman" panose="02020603050405020304" pitchFamily="18" charset="0"/>
                <a:cs typeface="Times New Roman" panose="02020603050405020304" pitchFamily="18" charset="0"/>
              </a:rPr>
              <a:t>Негативное психологическое состояние сотрудников. Цвет и </a:t>
            </a:r>
            <a:r>
              <a:rPr lang="ru-RU" sz="3200" dirty="0" smtClean="0">
                <a:effectLst/>
                <a:latin typeface="Times New Roman" panose="02020603050405020304" pitchFamily="18" charset="0"/>
                <a:cs typeface="Times New Roman" panose="02020603050405020304" pitchFamily="18" charset="0"/>
              </a:rPr>
              <a:t>форма</a:t>
            </a:r>
            <a:r>
              <a:rPr lang="ru-RU" sz="3200" dirty="0">
                <a:effectLst/>
                <a:latin typeface="Times New Roman" panose="02020603050405020304" pitchFamily="18" charset="0"/>
                <a:cs typeface="Times New Roman" panose="02020603050405020304" pitchFamily="18" charset="0"/>
              </a:rPr>
              <a:t/>
            </a:r>
            <a:br>
              <a:rPr lang="ru-RU" sz="3200" dirty="0">
                <a:effectLst/>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pic>
        <p:nvPicPr>
          <p:cNvPr id="3" name="Рисунок 2" descr="http://www.sintex-mebel.ru/images/gallery/articles/2/29.png"/>
          <p:cNvPicPr/>
          <p:nvPr/>
        </p:nvPicPr>
        <p:blipFill>
          <a:blip r:embed="rId2">
            <a:extLst>
              <a:ext uri="{28A0092B-C50C-407E-A947-70E740481C1C}">
                <a14:useLocalDpi xmlns:a14="http://schemas.microsoft.com/office/drawing/2010/main" val="0"/>
              </a:ext>
            </a:extLst>
          </a:blip>
          <a:srcRect/>
          <a:stretch>
            <a:fillRect/>
          </a:stretch>
        </p:blipFill>
        <p:spPr bwMode="auto">
          <a:xfrm>
            <a:off x="395536" y="1628800"/>
            <a:ext cx="3024336" cy="3816424"/>
          </a:xfrm>
          <a:prstGeom prst="rect">
            <a:avLst/>
          </a:prstGeom>
          <a:noFill/>
          <a:ln>
            <a:noFill/>
          </a:ln>
        </p:spPr>
      </p:pic>
      <p:pic>
        <p:nvPicPr>
          <p:cNvPr id="4" name="Рисунок 3" descr="http://www.sintex-mebel.ru/images/gallery/articles/2/28.png"/>
          <p:cNvPicPr/>
          <p:nvPr/>
        </p:nvPicPr>
        <p:blipFill>
          <a:blip r:embed="rId3">
            <a:extLst>
              <a:ext uri="{28A0092B-C50C-407E-A947-70E740481C1C}">
                <a14:useLocalDpi xmlns:a14="http://schemas.microsoft.com/office/drawing/2010/main" val="0"/>
              </a:ext>
            </a:extLst>
          </a:blip>
          <a:srcRect/>
          <a:stretch>
            <a:fillRect/>
          </a:stretch>
        </p:blipFill>
        <p:spPr bwMode="auto">
          <a:xfrm>
            <a:off x="3707904" y="1628800"/>
            <a:ext cx="1943100" cy="2016224"/>
          </a:xfrm>
          <a:prstGeom prst="rect">
            <a:avLst/>
          </a:prstGeom>
          <a:noFill/>
          <a:ln>
            <a:noFill/>
          </a:ln>
        </p:spPr>
      </p:pic>
      <p:pic>
        <p:nvPicPr>
          <p:cNvPr id="5" name="Рисунок 4" descr="http://www.sintex-mebel.ru/images/gallery/articles/2/30.png"/>
          <p:cNvPicPr/>
          <p:nvPr/>
        </p:nvPicPr>
        <p:blipFill>
          <a:blip r:embed="rId4">
            <a:extLst>
              <a:ext uri="{28A0092B-C50C-407E-A947-70E740481C1C}">
                <a14:useLocalDpi xmlns:a14="http://schemas.microsoft.com/office/drawing/2010/main" val="0"/>
              </a:ext>
            </a:extLst>
          </a:blip>
          <a:srcRect/>
          <a:stretch>
            <a:fillRect/>
          </a:stretch>
        </p:blipFill>
        <p:spPr bwMode="auto">
          <a:xfrm>
            <a:off x="5868144" y="1628800"/>
            <a:ext cx="2880320" cy="3816424"/>
          </a:xfrm>
          <a:prstGeom prst="rect">
            <a:avLst/>
          </a:prstGeom>
          <a:noFill/>
          <a:ln>
            <a:noFill/>
          </a:ln>
        </p:spPr>
      </p:pic>
    </p:spTree>
    <p:extLst>
      <p:ext uri="{BB962C8B-B14F-4D97-AF65-F5344CB8AC3E}">
        <p14:creationId xmlns:p14="http://schemas.microsoft.com/office/powerpoint/2010/main" val="2254227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ак правильно работать с мышью">
            <a:hlinkClick r:id="rId2"/>
          </p:cNvPr>
          <p:cNvPicPr/>
          <p:nvPr/>
        </p:nvPicPr>
        <p:blipFill rotWithShape="1">
          <a:blip r:embed="rId3">
            <a:extLst>
              <a:ext uri="{28A0092B-C50C-407E-A947-70E740481C1C}">
                <a14:useLocalDpi xmlns:a14="http://schemas.microsoft.com/office/drawing/2010/main" val="0"/>
              </a:ext>
            </a:extLst>
          </a:blip>
          <a:srcRect b="5075"/>
          <a:stretch/>
        </p:blipFill>
        <p:spPr bwMode="auto">
          <a:xfrm>
            <a:off x="2483768" y="1988840"/>
            <a:ext cx="4536504" cy="3896145"/>
          </a:xfrm>
          <a:prstGeom prst="rect">
            <a:avLst/>
          </a:prstGeom>
          <a:noFill/>
          <a:ln>
            <a:noFill/>
          </a:ln>
        </p:spPr>
      </p:pic>
      <p:pic>
        <p:nvPicPr>
          <p:cNvPr id="3" name="Рисунок 2" descr="https://constructorus.ru/wp-content/uploads/2011/02/4a2413fd6935-295x300.jpg"/>
          <p:cNvPicPr/>
          <p:nvPr/>
        </p:nvPicPr>
        <p:blipFill>
          <a:blip r:embed="rId4">
            <a:extLst>
              <a:ext uri="{28A0092B-C50C-407E-A947-70E740481C1C}">
                <a14:useLocalDpi xmlns:a14="http://schemas.microsoft.com/office/drawing/2010/main" val="0"/>
              </a:ext>
            </a:extLst>
          </a:blip>
          <a:srcRect/>
          <a:stretch>
            <a:fillRect/>
          </a:stretch>
        </p:blipFill>
        <p:spPr bwMode="auto">
          <a:xfrm>
            <a:off x="179512" y="188640"/>
            <a:ext cx="2804795" cy="2857500"/>
          </a:xfrm>
          <a:prstGeom prst="rect">
            <a:avLst/>
          </a:prstGeom>
          <a:noFill/>
          <a:ln>
            <a:noFill/>
          </a:ln>
        </p:spPr>
      </p:pic>
      <p:sp>
        <p:nvSpPr>
          <p:cNvPr id="4" name="Прямоугольник 3"/>
          <p:cNvSpPr/>
          <p:nvPr/>
        </p:nvSpPr>
        <p:spPr>
          <a:xfrm>
            <a:off x="2403389" y="692696"/>
            <a:ext cx="5966698" cy="584775"/>
          </a:xfrm>
          <a:prstGeom prst="rect">
            <a:avLst/>
          </a:prstGeom>
        </p:spPr>
        <p:txBody>
          <a:bodyPr wrap="none">
            <a:spAutoFit/>
          </a:bodyPr>
          <a:lstStyle/>
          <a:p>
            <a:r>
              <a:rPr lang="ru-RU" sz="3200" b="1" dirty="0" smtClean="0">
                <a:latin typeface="Times New Roman" panose="02020603050405020304" pitchFamily="18" charset="0"/>
                <a:ea typeface="Times New Roman" panose="02020603050405020304" pitchFamily="18" charset="0"/>
                <a:cs typeface="Times New Roman" panose="02020603050405020304" pitchFamily="18" charset="0"/>
              </a:rPr>
              <a:t>Туннельный синдром </a:t>
            </a:r>
            <a:r>
              <a:rPr lang="ru-RU" sz="3200" b="1" dirty="0">
                <a:latin typeface="Times New Roman" panose="02020603050405020304" pitchFamily="18" charset="0"/>
                <a:ea typeface="Times New Roman" panose="02020603050405020304" pitchFamily="18" charset="0"/>
                <a:cs typeface="Times New Roman" panose="02020603050405020304" pitchFamily="18" charset="0"/>
              </a:rPr>
              <a:t>запястья</a:t>
            </a:r>
            <a:endParaRPr lang="ru-RU"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18780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Туннельный синдром лечение"/>
          <p:cNvPicPr/>
          <p:nvPr/>
        </p:nvPicPr>
        <p:blipFill>
          <a:blip r:embed="rId2">
            <a:extLst>
              <a:ext uri="{28A0092B-C50C-407E-A947-70E740481C1C}">
                <a14:useLocalDpi xmlns:a14="http://schemas.microsoft.com/office/drawing/2010/main" val="0"/>
              </a:ext>
            </a:extLst>
          </a:blip>
          <a:srcRect/>
          <a:stretch>
            <a:fillRect/>
          </a:stretch>
        </p:blipFill>
        <p:spPr bwMode="auto">
          <a:xfrm>
            <a:off x="1706" y="17584"/>
            <a:ext cx="3806825" cy="2936875"/>
          </a:xfrm>
          <a:prstGeom prst="rect">
            <a:avLst/>
          </a:prstGeom>
          <a:noFill/>
          <a:ln>
            <a:noFill/>
          </a:ln>
        </p:spPr>
      </p:pic>
      <p:pic>
        <p:nvPicPr>
          <p:cNvPr id="3" name="Рисунок 2" descr="Туннельный синдром лечение"/>
          <p:cNvPicPr/>
          <p:nvPr/>
        </p:nvPicPr>
        <p:blipFill>
          <a:blip r:embed="rId3">
            <a:extLst>
              <a:ext uri="{28A0092B-C50C-407E-A947-70E740481C1C}">
                <a14:useLocalDpi xmlns:a14="http://schemas.microsoft.com/office/drawing/2010/main" val="0"/>
              </a:ext>
            </a:extLst>
          </a:blip>
          <a:srcRect/>
          <a:stretch>
            <a:fillRect/>
          </a:stretch>
        </p:blipFill>
        <p:spPr bwMode="auto">
          <a:xfrm>
            <a:off x="5337175" y="-29344"/>
            <a:ext cx="3806825" cy="2875280"/>
          </a:xfrm>
          <a:prstGeom prst="rect">
            <a:avLst/>
          </a:prstGeom>
          <a:noFill/>
          <a:ln>
            <a:noFill/>
          </a:ln>
        </p:spPr>
      </p:pic>
      <p:pic>
        <p:nvPicPr>
          <p:cNvPr id="4" name="Рисунок 3" descr="Туннельный синдром лечение"/>
          <p:cNvPicPr/>
          <p:nvPr/>
        </p:nvPicPr>
        <p:blipFill>
          <a:blip r:embed="rId4">
            <a:extLst>
              <a:ext uri="{28A0092B-C50C-407E-A947-70E740481C1C}">
                <a14:useLocalDpi xmlns:a14="http://schemas.microsoft.com/office/drawing/2010/main" val="0"/>
              </a:ext>
            </a:extLst>
          </a:blip>
          <a:srcRect/>
          <a:stretch>
            <a:fillRect/>
          </a:stretch>
        </p:blipFill>
        <p:spPr bwMode="auto">
          <a:xfrm>
            <a:off x="1706" y="2954020"/>
            <a:ext cx="3806825" cy="3903980"/>
          </a:xfrm>
          <a:prstGeom prst="rect">
            <a:avLst/>
          </a:prstGeom>
          <a:noFill/>
          <a:ln>
            <a:noFill/>
          </a:ln>
        </p:spPr>
      </p:pic>
      <p:pic>
        <p:nvPicPr>
          <p:cNvPr id="5" name="Рисунок 4" descr="Туннельный синдром лечение"/>
          <p:cNvPicPr/>
          <p:nvPr/>
        </p:nvPicPr>
        <p:blipFill>
          <a:blip r:embed="rId5">
            <a:extLst>
              <a:ext uri="{28A0092B-C50C-407E-A947-70E740481C1C}">
                <a14:useLocalDpi xmlns:a14="http://schemas.microsoft.com/office/drawing/2010/main" val="0"/>
              </a:ext>
            </a:extLst>
          </a:blip>
          <a:srcRect/>
          <a:stretch>
            <a:fillRect/>
          </a:stretch>
        </p:blipFill>
        <p:spPr bwMode="auto">
          <a:xfrm>
            <a:off x="3491880" y="-29344"/>
            <a:ext cx="3042285" cy="6752590"/>
          </a:xfrm>
          <a:prstGeom prst="rect">
            <a:avLst/>
          </a:prstGeom>
          <a:noFill/>
          <a:ln>
            <a:noFill/>
          </a:ln>
        </p:spPr>
      </p:pic>
    </p:spTree>
    <p:extLst>
      <p:ext uri="{BB962C8B-B14F-4D97-AF65-F5344CB8AC3E}">
        <p14:creationId xmlns:p14="http://schemas.microsoft.com/office/powerpoint/2010/main" val="3897703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layer.myshared.ru/7/827658/slides/slide_14.jpg"/>
          <p:cNvPicPr>
            <a:picLocks noChangeAspect="1" noChangeArrowheads="1"/>
          </p:cNvPicPr>
          <p:nvPr/>
        </p:nvPicPr>
        <p:blipFill rotWithShape="1">
          <a:blip r:embed="rId2">
            <a:extLst>
              <a:ext uri="{28A0092B-C50C-407E-A947-70E740481C1C}">
                <a14:useLocalDpi xmlns:a14="http://schemas.microsoft.com/office/drawing/2010/main" val="0"/>
              </a:ext>
            </a:extLst>
          </a:blip>
          <a:srcRect l="1" r="1488" b="8390"/>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066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p:txBody>
          <a:bodyPr/>
          <a:lstStyle/>
          <a:p>
            <a:endParaRPr lang="ru-RU"/>
          </a:p>
        </p:txBody>
      </p:sp>
      <p:pic>
        <p:nvPicPr>
          <p:cNvPr id="1026" name="Picture 2" descr="Основные вредные факторы влияющие на здоровье человека"/>
          <p:cNvPicPr>
            <a:picLocks noChangeAspect="1" noChangeArrowheads="1"/>
          </p:cNvPicPr>
          <p:nvPr/>
        </p:nvPicPr>
        <p:blipFill rotWithShape="1">
          <a:blip r:embed="rId2">
            <a:extLst>
              <a:ext uri="{28A0092B-C50C-407E-A947-70E740481C1C}">
                <a14:useLocalDpi xmlns:a14="http://schemas.microsoft.com/office/drawing/2010/main" val="0"/>
              </a:ext>
            </a:extLst>
          </a:blip>
          <a:srcRect t="7184"/>
          <a:stretch/>
        </p:blipFill>
        <p:spPr bwMode="auto">
          <a:xfrm>
            <a:off x="0" y="12612"/>
            <a:ext cx="9324528" cy="6887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599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ÐºÐ°Ðº Ð»ÐµÑÐ¸ÑÑ Ð°Ð»Ð»ÐµÑÐ³Ð¸Ñ Ð½Ð° Ð±ÑÐ¼Ð°Ð¶Ð½ÑÑ Ð¿ÑÐ»Ñ"/>
          <p:cNvPicPr/>
          <p:nvPr/>
        </p:nvPicPr>
        <p:blipFill>
          <a:blip r:embed="rId2">
            <a:extLst>
              <a:ext uri="{28A0092B-C50C-407E-A947-70E740481C1C}">
                <a14:useLocalDpi xmlns:a14="http://schemas.microsoft.com/office/drawing/2010/main" val="0"/>
              </a:ext>
            </a:extLst>
          </a:blip>
          <a:srcRect/>
          <a:stretch>
            <a:fillRect/>
          </a:stretch>
        </p:blipFill>
        <p:spPr bwMode="auto">
          <a:xfrm>
            <a:off x="77373" y="4800600"/>
            <a:ext cx="2857500" cy="2057400"/>
          </a:xfrm>
          <a:prstGeom prst="rect">
            <a:avLst/>
          </a:prstGeom>
          <a:noFill/>
          <a:ln>
            <a:noFill/>
          </a:ln>
        </p:spPr>
      </p:pic>
      <p:pic>
        <p:nvPicPr>
          <p:cNvPr id="3" name="Рисунок 2" descr="Ð°Ð»Ð»ÐµÑÐ³Ð¸Ñ Ð½Ð° Ð¿ÑÐ»Ñ Ð»ÐµÑÐµÐ½Ð¸Ðµ"/>
          <p:cNvPicPr/>
          <p:nvPr/>
        </p:nvPicPr>
        <p:blipFill>
          <a:blip r:embed="rId3">
            <a:extLst>
              <a:ext uri="{28A0092B-C50C-407E-A947-70E740481C1C}">
                <a14:useLocalDpi xmlns:a14="http://schemas.microsoft.com/office/drawing/2010/main" val="0"/>
              </a:ext>
            </a:extLst>
          </a:blip>
          <a:srcRect/>
          <a:stretch>
            <a:fillRect/>
          </a:stretch>
        </p:blipFill>
        <p:spPr bwMode="auto">
          <a:xfrm>
            <a:off x="6084168" y="4857750"/>
            <a:ext cx="2857500" cy="2000250"/>
          </a:xfrm>
          <a:prstGeom prst="rect">
            <a:avLst/>
          </a:prstGeom>
          <a:noFill/>
          <a:ln>
            <a:noFill/>
          </a:ln>
        </p:spPr>
      </p:pic>
      <p:pic>
        <p:nvPicPr>
          <p:cNvPr id="4" name="Рисунок 3" descr="ÐÐ°ÑÑÐ¸Ð½ÐºÐ¸ Ð¿Ð¾ Ð·Ð°Ð¿ÑÐ¾ÑÑ ÐºÐ½Ð¸Ð¶Ð½Ð°Ñ Ð¿ÑÐ»Ñ"/>
          <p:cNvPicPr/>
          <p:nvPr/>
        </p:nvPicPr>
        <p:blipFill>
          <a:blip r:embed="rId4">
            <a:extLst>
              <a:ext uri="{28A0092B-C50C-407E-A947-70E740481C1C}">
                <a14:useLocalDpi xmlns:a14="http://schemas.microsoft.com/office/drawing/2010/main" val="0"/>
              </a:ext>
            </a:extLst>
          </a:blip>
          <a:srcRect/>
          <a:stretch>
            <a:fillRect/>
          </a:stretch>
        </p:blipFill>
        <p:spPr bwMode="auto">
          <a:xfrm>
            <a:off x="2195736" y="908720"/>
            <a:ext cx="5457825" cy="4248150"/>
          </a:xfrm>
          <a:prstGeom prst="rect">
            <a:avLst/>
          </a:prstGeom>
          <a:noFill/>
          <a:ln>
            <a:noFill/>
          </a:ln>
        </p:spPr>
      </p:pic>
      <p:pic>
        <p:nvPicPr>
          <p:cNvPr id="5" name="Рисунок 4" descr="ÐÐ¾ÑÐ¾Ð¶ÐµÐµ Ð¸Ð·Ð¾Ð±ÑÐ°Ð¶ÐµÐ½Ð¸Ðµ"/>
          <p:cNvPicPr/>
          <p:nvPr/>
        </p:nvPicPr>
        <p:blipFill>
          <a:blip r:embed="rId5">
            <a:extLst>
              <a:ext uri="{28A0092B-C50C-407E-A947-70E740481C1C}">
                <a14:useLocalDpi xmlns:a14="http://schemas.microsoft.com/office/drawing/2010/main" val="0"/>
              </a:ext>
            </a:extLst>
          </a:blip>
          <a:srcRect/>
          <a:stretch>
            <a:fillRect/>
          </a:stretch>
        </p:blipFill>
        <p:spPr bwMode="auto">
          <a:xfrm>
            <a:off x="0" y="-56927"/>
            <a:ext cx="3419872" cy="2333800"/>
          </a:xfrm>
          <a:prstGeom prst="rect">
            <a:avLst/>
          </a:prstGeom>
          <a:noFill/>
          <a:ln>
            <a:noFill/>
          </a:ln>
        </p:spPr>
      </p:pic>
      <p:pic>
        <p:nvPicPr>
          <p:cNvPr id="6" name="Рисунок 5" descr="ÐÐ°ÑÑÐ¸Ð½ÐºÐ¸ Ð¿Ð¾ Ð·Ð°Ð¿ÑÐ¾ÑÑ ÐºÐ½Ð¸Ð¶Ð½Ð°Ñ Ð¿ÑÐ»Ñ"/>
          <p:cNvPicPr/>
          <p:nvPr/>
        </p:nvPicPr>
        <p:blipFill>
          <a:blip r:embed="rId6">
            <a:extLst>
              <a:ext uri="{28A0092B-C50C-407E-A947-70E740481C1C}">
                <a14:useLocalDpi xmlns:a14="http://schemas.microsoft.com/office/drawing/2010/main" val="0"/>
              </a:ext>
            </a:extLst>
          </a:blip>
          <a:srcRect/>
          <a:stretch>
            <a:fillRect/>
          </a:stretch>
        </p:blipFill>
        <p:spPr bwMode="auto">
          <a:xfrm>
            <a:off x="6524625" y="332656"/>
            <a:ext cx="2619375" cy="2200275"/>
          </a:xfrm>
          <a:prstGeom prst="rect">
            <a:avLst/>
          </a:prstGeom>
          <a:noFill/>
          <a:ln>
            <a:noFill/>
          </a:ln>
        </p:spPr>
      </p:pic>
    </p:spTree>
    <p:extLst>
      <p:ext uri="{BB962C8B-B14F-4D97-AF65-F5344CB8AC3E}">
        <p14:creationId xmlns:p14="http://schemas.microsoft.com/office/powerpoint/2010/main" val="2514358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f.ppt-online.org/files/slide/p/pnV3YhXTK6RHrOB0kA7GbdwfMUJ9ojx5glyPZa/slide-5.jpg"/>
          <p:cNvPicPr>
            <a:picLocks noChangeAspect="1" noChangeArrowheads="1"/>
          </p:cNvPicPr>
          <p:nvPr/>
        </p:nvPicPr>
        <p:blipFill rotWithShape="1">
          <a:blip r:embed="rId2">
            <a:extLst>
              <a:ext uri="{28A0092B-C50C-407E-A947-70E740481C1C}">
                <a14:useLocalDpi xmlns:a14="http://schemas.microsoft.com/office/drawing/2010/main" val="0"/>
              </a:ext>
            </a:extLst>
          </a:blip>
          <a:srcRect l="-918" t="9856" r="1"/>
          <a:stretch/>
        </p:blipFill>
        <p:spPr bwMode="auto">
          <a:xfrm>
            <a:off x="-116306" y="0"/>
            <a:ext cx="9260306" cy="7101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8639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Ð¿ÑÐ°Ð²Ð¸Ð»ÑÐ½Ð¾Ðµ Ð¿Ð¾Ð»Ð¾Ð¶ÐµÐ½Ð¸Ðµ Ð·Ð° ÐºÐ¾Ð¼Ð¿ÑÑÑÐµÑÐ¾Ð¼"/>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29399"/>
          </a:xfrm>
          <a:prstGeom prst="rect">
            <a:avLst/>
          </a:prstGeom>
          <a:noFill/>
          <a:ln>
            <a:noFill/>
          </a:ln>
        </p:spPr>
      </p:pic>
    </p:spTree>
    <p:extLst>
      <p:ext uri="{BB962C8B-B14F-4D97-AF65-F5344CB8AC3E}">
        <p14:creationId xmlns:p14="http://schemas.microsoft.com/office/powerpoint/2010/main" val="3688524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428625" y="285750"/>
            <a:ext cx="84296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ru-RU" altLang="ru-RU" b="1">
                <a:solidFill>
                  <a:srgbClr val="C00000"/>
                </a:solidFill>
                <a:latin typeface="Calibri" pitchFamily="34" charset="0"/>
              </a:rPr>
              <a:t>Осанка</a:t>
            </a:r>
            <a:endParaRPr lang="ru-RU" altLang="ru-RU">
              <a:solidFill>
                <a:srgbClr val="C00000"/>
              </a:solidFill>
              <a:latin typeface="Calibri" pitchFamily="34" charset="0"/>
            </a:endParaRPr>
          </a:p>
          <a:p>
            <a:pPr algn="just" eaLnBrk="1" hangingPunct="1"/>
            <a:r>
              <a:rPr lang="ru-RU" altLang="ru-RU" sz="1600">
                <a:latin typeface="Calibri" pitchFamily="34" charset="0"/>
              </a:rPr>
              <a:t>Сохранять нужную осанку при работе за компьютером помогает правильно подобранный рабочий стул. Спинка стула должна поддерживать нижнюю половину спины, но при этом не быть жестко закрепленной, чтобы человек мог свободно двигаться.</a:t>
            </a:r>
          </a:p>
          <a:p>
            <a:pPr algn="just" eaLnBrk="1" hangingPunct="1"/>
            <a:r>
              <a:rPr lang="ru-RU" altLang="ru-RU" sz="1600">
                <a:latin typeface="Calibri" pitchFamily="34" charset="0"/>
              </a:rPr>
              <a:t>Во время работы за компьютером самым </a:t>
            </a:r>
            <a:r>
              <a:rPr lang="ru-RU" altLang="ru-RU" sz="1600" b="1">
                <a:latin typeface="Calibri" pitchFamily="34" charset="0"/>
              </a:rPr>
              <a:t>оптимальным является положение тела при котором: спина и шея находятся на прямой линии, ноги стоят на полу и образуют прямой угол с коленями.</a:t>
            </a:r>
          </a:p>
          <a:p>
            <a:pPr algn="just" eaLnBrk="1" hangingPunct="1"/>
            <a:r>
              <a:rPr lang="ru-RU" altLang="ru-RU" sz="1600">
                <a:latin typeface="Calibri" pitchFamily="34" charset="0"/>
              </a:rPr>
              <a:t>Для более правильного расположения спины можно подкладывать под поясницу подушечку. Подголовник поможет снять напряжение с мышц шеи.</a:t>
            </a:r>
          </a:p>
          <a:p>
            <a:pPr algn="just" eaLnBrk="1" hangingPunct="1"/>
            <a:endParaRPr lang="ru-RU" altLang="ru-RU" sz="1600">
              <a:latin typeface="Calibri" pitchFamily="34" charset="0"/>
            </a:endParaRPr>
          </a:p>
          <a:p>
            <a:pPr eaLnBrk="1" hangingPunct="1"/>
            <a:r>
              <a:rPr lang="ru-RU" altLang="ru-RU" b="1">
                <a:solidFill>
                  <a:srgbClr val="C00000"/>
                </a:solidFill>
                <a:latin typeface="Calibri" pitchFamily="34" charset="0"/>
              </a:rPr>
              <a:t>Голова, шея</a:t>
            </a:r>
            <a:endParaRPr lang="ru-RU" altLang="ru-RU">
              <a:solidFill>
                <a:srgbClr val="C00000"/>
              </a:solidFill>
              <a:latin typeface="Calibri" pitchFamily="34" charset="0"/>
            </a:endParaRPr>
          </a:p>
          <a:p>
            <a:pPr eaLnBrk="1" hangingPunct="1"/>
            <a:r>
              <a:rPr lang="ru-RU" altLang="ru-RU" sz="1600">
                <a:latin typeface="Calibri" pitchFamily="34" charset="0"/>
              </a:rPr>
              <a:t>Голову держите прямо, с небольшим наклоном вперед. Монитор и рабочие документы должны быть размещены так, чтобы вам не приходилось постоянно вращать головой из стороны в сторону.</a:t>
            </a:r>
          </a:p>
        </p:txBody>
      </p:sp>
      <p:pic>
        <p:nvPicPr>
          <p:cNvPr id="8195" name="Рисунок 6" descr="http://ergosolo.ru/common/reviews/health/correct_seat/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688" y="3857625"/>
            <a:ext cx="2786062"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5345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4" descr="http://ergosolo.ru/common/reviews/health/correct_seat/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0688" y="2857500"/>
            <a:ext cx="2305050"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Рисунок 7" descr="http://ergosolo.ru/common/reviews/health/correct_seat/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 y="2906713"/>
            <a:ext cx="3295650"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
          <p:cNvSpPr txBox="1">
            <a:spLocks noChangeArrowheads="1"/>
          </p:cNvSpPr>
          <p:nvPr/>
        </p:nvSpPr>
        <p:spPr bwMode="auto">
          <a:xfrm>
            <a:off x="428625" y="285750"/>
            <a:ext cx="8358188"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r>
              <a:rPr lang="ru-RU" altLang="ru-RU" b="1">
                <a:solidFill>
                  <a:srgbClr val="C00000"/>
                </a:solidFill>
                <a:latin typeface="Calibri" pitchFamily="34" charset="0"/>
              </a:rPr>
              <a:t>Правильное расположение рук</a:t>
            </a:r>
          </a:p>
          <a:p>
            <a:pPr algn="just" eaLnBrk="1" hangingPunct="1"/>
            <a:endParaRPr lang="ru-RU" altLang="ru-RU" sz="1600" b="1">
              <a:latin typeface="Calibri" pitchFamily="34" charset="0"/>
            </a:endParaRPr>
          </a:p>
          <a:p>
            <a:pPr algn="just" eaLnBrk="1" hangingPunct="1"/>
            <a:r>
              <a:rPr lang="ru-RU" altLang="ru-RU" sz="1600" b="1">
                <a:latin typeface="Calibri" pitchFamily="34" charset="0"/>
              </a:rPr>
              <a:t>Чтобы не приходилось лишний раз тянуться и чтобы плечи и руки находились в правильном положении, попробуйте следующее:</a:t>
            </a:r>
          </a:p>
          <a:p>
            <a:pPr algn="just" eaLnBrk="1" hangingPunct="1">
              <a:buFont typeface="Arial" pitchFamily="34" charset="0"/>
              <a:buChar char="•"/>
            </a:pPr>
            <a:r>
              <a:rPr lang="ru-RU" altLang="ru-RU" sz="1600">
                <a:latin typeface="Calibri" pitchFamily="34" charset="0"/>
              </a:rPr>
              <a:t>Расположите клавиатуру и мышку на одном уровне, примерно на уровне локтя. Предплечья должны свободно свисать по бокам.</a:t>
            </a:r>
          </a:p>
          <a:p>
            <a:pPr algn="just" eaLnBrk="1" hangingPunct="1">
              <a:buFont typeface="Arial" pitchFamily="34" charset="0"/>
              <a:buChar char="•"/>
            </a:pPr>
            <a:r>
              <a:rPr lang="ru-RU" altLang="ru-RU" sz="1600">
                <a:latin typeface="Calibri" pitchFamily="34" charset="0"/>
              </a:rPr>
              <a:t>Расположив руки на клавиатуре, проследите, чтобы ваши плечи быть расслаблены, а руки согнуты примерно под углом 90°. </a:t>
            </a:r>
          </a:p>
          <a:p>
            <a:pPr algn="just" eaLnBrk="1" hangingPunct="1">
              <a:buFont typeface="Arial" pitchFamily="34" charset="0"/>
              <a:buChar char="•"/>
            </a:pPr>
            <a:r>
              <a:rPr lang="ru-RU" altLang="ru-RU" sz="1600">
                <a:latin typeface="Calibri" pitchFamily="34" charset="0"/>
              </a:rPr>
              <a:t>Когда вы печатаете, расположите клавиатуру по центру перед собой, а рядом — мышку.</a:t>
            </a:r>
          </a:p>
          <a:p>
            <a:pPr algn="just" eaLnBrk="1" hangingPunct="1">
              <a:buFont typeface="Arial" pitchFamily="34" charset="0"/>
              <a:buChar char="•"/>
            </a:pPr>
            <a:r>
              <a:rPr lang="ru-RU" altLang="ru-RU" sz="1600">
                <a:latin typeface="Calibri" pitchFamily="34" charset="0"/>
              </a:rPr>
              <a:t>Часто используемые предметы должны находиться рядом, чтобы до них можно было легко дотянуться.</a:t>
            </a:r>
          </a:p>
          <a:p>
            <a:pPr eaLnBrk="1" hangingPunct="1"/>
            <a:endParaRPr lang="ru-RU" altLang="ru-RU">
              <a:latin typeface="Calibri" pitchFamily="34" charset="0"/>
            </a:endParaRPr>
          </a:p>
        </p:txBody>
      </p:sp>
      <p:sp>
        <p:nvSpPr>
          <p:cNvPr id="9221" name="TextBox 5"/>
          <p:cNvSpPr txBox="1">
            <a:spLocks noChangeArrowheads="1"/>
          </p:cNvSpPr>
          <p:nvPr/>
        </p:nvSpPr>
        <p:spPr bwMode="auto">
          <a:xfrm>
            <a:off x="428625" y="4857750"/>
            <a:ext cx="82867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ru-RU" altLang="ru-RU" sz="1600" b="1">
                <a:latin typeface="Calibri" pitchFamily="34" charset="0"/>
              </a:rPr>
              <a:t>Для правильного положения запястий и расположения пальцев, постарайтесь сделать следующее:</a:t>
            </a:r>
            <a:endParaRPr lang="ru-RU" altLang="ru-RU" sz="1600">
              <a:latin typeface="Calibri" pitchFamily="34" charset="0"/>
            </a:endParaRPr>
          </a:p>
          <a:p>
            <a:pPr eaLnBrk="1" hangingPunct="1">
              <a:buFont typeface="Arial" pitchFamily="34" charset="0"/>
              <a:buChar char="•"/>
            </a:pPr>
            <a:r>
              <a:rPr lang="ru-RU" altLang="ru-RU" sz="1600">
                <a:latin typeface="Calibri" pitchFamily="34" charset="0"/>
              </a:rPr>
              <a:t>Во время печати или работы с мышкой запястья держите прямо. Не сгибайте запястья и не уводите их в стороны. Если у клавиатуры есть ножки, используйте их для более правильного и удобного положения запястий во время работы за клавиатурой.</a:t>
            </a:r>
          </a:p>
          <a:p>
            <a:pPr eaLnBrk="1" hangingPunct="1">
              <a:buFont typeface="Arial" pitchFamily="34" charset="0"/>
              <a:buChar char="•"/>
            </a:pPr>
            <a:r>
              <a:rPr lang="ru-RU" altLang="ru-RU" sz="1600">
                <a:latin typeface="Calibri" pitchFamily="34" charset="0"/>
              </a:rPr>
              <a:t>При печати </a:t>
            </a:r>
            <a:r>
              <a:rPr lang="ru-RU" altLang="ru-RU" sz="1600" b="1">
                <a:latin typeface="Calibri" pitchFamily="34" charset="0"/>
              </a:rPr>
              <a:t>кисти рук и запястья должны как бы нависать над клавиатурой</a:t>
            </a:r>
            <a:r>
              <a:rPr lang="ru-RU" altLang="ru-RU" sz="1600">
                <a:latin typeface="Calibri" pitchFamily="34" charset="0"/>
              </a:rPr>
              <a:t>, так, чтобы работала вся кисть, а не отдельные пальцы пытались дотянуться до удаленных клавиш.</a:t>
            </a:r>
          </a:p>
        </p:txBody>
      </p:sp>
    </p:spTree>
    <p:extLst>
      <p:ext uri="{BB962C8B-B14F-4D97-AF65-F5344CB8AC3E}">
        <p14:creationId xmlns:p14="http://schemas.microsoft.com/office/powerpoint/2010/main" val="371061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омплекс упражнений"/>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45568"/>
          </a:xfrm>
          <a:prstGeom prst="rect">
            <a:avLst/>
          </a:prstGeom>
          <a:noFill/>
          <a:ln>
            <a:noFill/>
          </a:ln>
        </p:spPr>
      </p:pic>
    </p:spTree>
    <p:extLst>
      <p:ext uri="{BB962C8B-B14F-4D97-AF65-F5344CB8AC3E}">
        <p14:creationId xmlns:p14="http://schemas.microsoft.com/office/powerpoint/2010/main" val="1839674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sintex-mebel.ru/images/gallery/articles/2/13.png"/>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68760"/>
            <a:ext cx="2664296" cy="2347714"/>
          </a:xfrm>
          <a:prstGeom prst="rect">
            <a:avLst/>
          </a:prstGeom>
          <a:noFill/>
          <a:ln>
            <a:noFill/>
          </a:ln>
        </p:spPr>
      </p:pic>
      <p:pic>
        <p:nvPicPr>
          <p:cNvPr id="3" name="Рисунок 2" descr="http://www.sintex-mebel.ru/images/gallery/articles/2/14.png"/>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268760"/>
            <a:ext cx="2808312" cy="2393349"/>
          </a:xfrm>
          <a:prstGeom prst="rect">
            <a:avLst/>
          </a:prstGeom>
          <a:noFill/>
          <a:ln>
            <a:noFill/>
          </a:ln>
        </p:spPr>
      </p:pic>
      <p:sp>
        <p:nvSpPr>
          <p:cNvPr id="4" name="Прямоугольник 3"/>
          <p:cNvSpPr/>
          <p:nvPr/>
        </p:nvSpPr>
        <p:spPr>
          <a:xfrm>
            <a:off x="-396552" y="3861048"/>
            <a:ext cx="4572000" cy="685059"/>
          </a:xfrm>
          <a:prstGeom prst="rect">
            <a:avLst/>
          </a:prstGeom>
        </p:spPr>
        <p:txBody>
          <a:bodyPr>
            <a:spAutoFit/>
          </a:bodyPr>
          <a:lstStyle/>
          <a:p>
            <a:pPr marL="95250" marR="95250" algn="ctr">
              <a:lnSpc>
                <a:spcPct val="107000"/>
              </a:lnSpc>
              <a:spcBef>
                <a:spcPts val="375"/>
              </a:spcBef>
              <a:spcAft>
                <a:spcPts val="375"/>
              </a:spcAft>
            </a:pPr>
            <a:r>
              <a:rPr lang="ru-RU" b="1" dirty="0">
                <a:latin typeface="Verdana" panose="020B0604030504040204" pitchFamily="34" charset="0"/>
                <a:ea typeface="Times New Roman" panose="02020603050405020304" pitchFamily="18" charset="0"/>
                <a:cs typeface="Times New Roman" panose="02020603050405020304" pitchFamily="18" charset="0"/>
              </a:rPr>
              <a:t>Любое движение впереди сидящего отвлекает </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4355976" y="3731445"/>
            <a:ext cx="4572000" cy="1754326"/>
          </a:xfrm>
          <a:prstGeom prst="rect">
            <a:avLst/>
          </a:prstGeom>
        </p:spPr>
        <p:txBody>
          <a:bodyPr>
            <a:spAutoFit/>
          </a:bodyPr>
          <a:lstStyle/>
          <a:p>
            <a:pPr algn="just"/>
            <a:r>
              <a:rPr lang="ru-RU" b="1" dirty="0">
                <a:latin typeface="Verdana" panose="020B0604030504040204" pitchFamily="34" charset="0"/>
                <a:ea typeface="Times New Roman" panose="02020603050405020304" pitchFamily="18" charset="0"/>
                <a:cs typeface="Times New Roman" panose="02020603050405020304" pitchFamily="18" charset="0"/>
              </a:rPr>
              <a:t>Отсутствие перегородок или использование низких конструкций открывает человека для максимального воздействия шума и излучения </a:t>
            </a:r>
            <a:r>
              <a:rPr lang="ru-RU" b="1" dirty="0" smtClean="0">
                <a:latin typeface="Verdana" panose="020B0604030504040204" pitchFamily="34" charset="0"/>
                <a:ea typeface="Times New Roman" panose="02020603050405020304" pitchFamily="18" charset="0"/>
                <a:cs typeface="Times New Roman" panose="02020603050405020304" pitchFamily="18" charset="0"/>
              </a:rPr>
              <a:t>мониторов</a:t>
            </a:r>
            <a:endParaRPr lang="ru-RU" b="1" dirty="0"/>
          </a:p>
        </p:txBody>
      </p:sp>
      <p:sp>
        <p:nvSpPr>
          <p:cNvPr id="7" name="Прямоугольник 6"/>
          <p:cNvSpPr/>
          <p:nvPr/>
        </p:nvSpPr>
        <p:spPr>
          <a:xfrm>
            <a:off x="1835696" y="332657"/>
            <a:ext cx="5022304" cy="685059"/>
          </a:xfrm>
          <a:prstGeom prst="rect">
            <a:avLst/>
          </a:prstGeom>
        </p:spPr>
        <p:txBody>
          <a:bodyPr wrap="square">
            <a:spAutoFit/>
          </a:bodyPr>
          <a:lstStyle/>
          <a:p>
            <a:pPr indent="190500">
              <a:lnSpc>
                <a:spcPct val="107000"/>
              </a:lnSpc>
              <a:spcBef>
                <a:spcPts val="750"/>
              </a:spcBef>
              <a:spcAft>
                <a:spcPts val="375"/>
              </a:spcAft>
            </a:pPr>
            <a:r>
              <a:rPr lang="ru-RU" b="1"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Визуальные и акустические помехи при </a:t>
            </a:r>
            <a:r>
              <a:rPr lang="ru-RU" b="1"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работе</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15703629"/>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336</TotalTime>
  <Words>205</Words>
  <Application>Microsoft Office PowerPoint</Application>
  <PresentationFormat>Экран (4:3)</PresentationFormat>
  <Paragraphs>29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 Научная библиотека Евразийского национального университета  им. Л.Н. Гумилева   Сохранение и укрепление здоровья    библиотекаря в современных условиях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Негативное психологическое состояние сотрудников. Цвет и форма </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103</dc:creator>
  <cp:lastModifiedBy>103</cp:lastModifiedBy>
  <cp:revision>21</cp:revision>
  <dcterms:created xsi:type="dcterms:W3CDTF">2018-04-11T09:46:53Z</dcterms:created>
  <dcterms:modified xsi:type="dcterms:W3CDTF">2018-05-21T08:27:03Z</dcterms:modified>
</cp:coreProperties>
</file>