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wav" ContentType="audio/wav"/>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7" r:id="rId2"/>
    <p:sldId id="258" r:id="rId3"/>
    <p:sldId id="259" r:id="rId4"/>
    <p:sldId id="260" r:id="rId5"/>
    <p:sldId id="261" r:id="rId6"/>
    <p:sldId id="262" r:id="rId7"/>
    <p:sldId id="263" r:id="rId8"/>
    <p:sldId id="275" r:id="rId9"/>
    <p:sldId id="277" r:id="rId10"/>
    <p:sldId id="278" r:id="rId11"/>
    <p:sldId id="279" r:id="rId12"/>
    <p:sldId id="280" r:id="rId13"/>
    <p:sldId id="281" r:id="rId14"/>
    <p:sldId id="282" r:id="rId15"/>
    <p:sldId id="283" r:id="rId16"/>
    <p:sldId id="287" r:id="rId17"/>
    <p:sldId id="288" r:id="rId18"/>
    <p:sldId id="276" r:id="rId19"/>
    <p:sldId id="284" r:id="rId20"/>
    <p:sldId id="285" r:id="rId21"/>
    <p:sldId id="286" r:id="rId22"/>
    <p:sldId id="335" r:id="rId23"/>
    <p:sldId id="338" r:id="rId24"/>
    <p:sldId id="337" r:id="rId25"/>
    <p:sldId id="339"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650"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5A7F95-BCD6-4628-A6F0-DDB04D4FCE26}" type="datetimeFigureOut">
              <a:rPr lang="en-US" smtClean="0"/>
              <a:t>9/30/2016</a:t>
            </a:fld>
            <a:endParaRPr lang="en-US"/>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04572D8-3BB3-4B01-982E-5674673DB044}" type="slidenum">
              <a:rPr lang="en-US" smtClean="0"/>
              <a:t>‹#›</a:t>
            </a:fld>
            <a:endParaRPr lang="en-US"/>
          </a:p>
        </p:txBody>
      </p:sp>
    </p:spTree>
    <p:extLst>
      <p:ext uri="{BB962C8B-B14F-4D97-AF65-F5344CB8AC3E}">
        <p14:creationId xmlns:p14="http://schemas.microsoft.com/office/powerpoint/2010/main" val="7562399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ted.com/" TargetMode="External"/><Relationship Id="rId2" Type="http://schemas.openxmlformats.org/officeDocument/2006/relationships/slide" Target="../slides/slide4.xml"/><Relationship Id="rId1" Type="http://schemas.openxmlformats.org/officeDocument/2006/relationships/notesMaster" Target="../notesMasters/notesMaster1.xml"/><Relationship Id="rId5" Type="http://schemas.openxmlformats.org/officeDocument/2006/relationships/hyperlink" Target="http://www.ted.com/index.php/talks/top10" TargetMode="External"/><Relationship Id="rId4" Type="http://schemas.openxmlformats.org/officeDocument/2006/relationships/hyperlink" Target="http://www.ted.com/translate"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Образ слайда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1859"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ru-RU" altLang="ru-RU" dirty="0" smtClean="0"/>
          </a:p>
        </p:txBody>
      </p:sp>
      <p:sp>
        <p:nvSpPr>
          <p:cNvPr id="121860"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100">
                <a:solidFill>
                  <a:srgbClr val="414141"/>
                </a:solidFill>
                <a:latin typeface="Gill Sans Light"/>
                <a:ea typeface="ヒラギノ角ゴ ProN W3"/>
                <a:cs typeface="ヒラギノ角ゴ ProN W3"/>
                <a:sym typeface="Gill Sans Light"/>
              </a:defRPr>
            </a:lvl1pPr>
            <a:lvl2pPr marL="742950" indent="-285750">
              <a:defRPr sz="3100">
                <a:solidFill>
                  <a:srgbClr val="414141"/>
                </a:solidFill>
                <a:latin typeface="Gill Sans Light"/>
                <a:ea typeface="ヒラギノ角ゴ ProN W3"/>
                <a:cs typeface="ヒラギノ角ゴ ProN W3"/>
                <a:sym typeface="Gill Sans Light"/>
              </a:defRPr>
            </a:lvl2pPr>
            <a:lvl3pPr marL="1144588" indent="-228600">
              <a:defRPr sz="3100">
                <a:solidFill>
                  <a:srgbClr val="414141"/>
                </a:solidFill>
                <a:latin typeface="Gill Sans Light"/>
                <a:ea typeface="ヒラギノ角ゴ ProN W3"/>
                <a:cs typeface="ヒラギノ角ゴ ProN W3"/>
                <a:sym typeface="Gill Sans Light"/>
              </a:defRPr>
            </a:lvl3pPr>
            <a:lvl4pPr marL="1601788" indent="-228600">
              <a:defRPr sz="3100">
                <a:solidFill>
                  <a:srgbClr val="414141"/>
                </a:solidFill>
                <a:latin typeface="Gill Sans Light"/>
                <a:ea typeface="ヒラギノ角ゴ ProN W3"/>
                <a:cs typeface="ヒラギノ角ゴ ProN W3"/>
                <a:sym typeface="Gill Sans Light"/>
              </a:defRPr>
            </a:lvl4pPr>
            <a:lvl5pPr marL="2058988" indent="-228600">
              <a:defRPr sz="3100">
                <a:solidFill>
                  <a:srgbClr val="414141"/>
                </a:solidFill>
                <a:latin typeface="Gill Sans Light"/>
                <a:ea typeface="ヒラギノ角ゴ ProN W3"/>
                <a:cs typeface="ヒラギノ角ゴ ProN W3"/>
                <a:sym typeface="Gill Sans Light"/>
              </a:defRPr>
            </a:lvl5pPr>
            <a:lvl6pPr marL="2516188" indent="-228600" eaLnBrk="0" fontAlgn="base" hangingPunct="0">
              <a:spcBef>
                <a:spcPct val="0"/>
              </a:spcBef>
              <a:spcAft>
                <a:spcPct val="0"/>
              </a:spcAft>
              <a:defRPr sz="3100">
                <a:solidFill>
                  <a:srgbClr val="414141"/>
                </a:solidFill>
                <a:latin typeface="Gill Sans Light"/>
                <a:ea typeface="ヒラギノ角ゴ ProN W3"/>
                <a:cs typeface="ヒラギノ角ゴ ProN W3"/>
                <a:sym typeface="Gill Sans Light"/>
              </a:defRPr>
            </a:lvl6pPr>
            <a:lvl7pPr marL="2973388" indent="-228600" eaLnBrk="0" fontAlgn="base" hangingPunct="0">
              <a:spcBef>
                <a:spcPct val="0"/>
              </a:spcBef>
              <a:spcAft>
                <a:spcPct val="0"/>
              </a:spcAft>
              <a:defRPr sz="3100">
                <a:solidFill>
                  <a:srgbClr val="414141"/>
                </a:solidFill>
                <a:latin typeface="Gill Sans Light"/>
                <a:ea typeface="ヒラギノ角ゴ ProN W3"/>
                <a:cs typeface="ヒラギノ角ゴ ProN W3"/>
                <a:sym typeface="Gill Sans Light"/>
              </a:defRPr>
            </a:lvl7pPr>
            <a:lvl8pPr marL="3430588" indent="-228600" eaLnBrk="0" fontAlgn="base" hangingPunct="0">
              <a:spcBef>
                <a:spcPct val="0"/>
              </a:spcBef>
              <a:spcAft>
                <a:spcPct val="0"/>
              </a:spcAft>
              <a:defRPr sz="3100">
                <a:solidFill>
                  <a:srgbClr val="414141"/>
                </a:solidFill>
                <a:latin typeface="Gill Sans Light"/>
                <a:ea typeface="ヒラギノ角ゴ ProN W3"/>
                <a:cs typeface="ヒラギノ角ゴ ProN W3"/>
                <a:sym typeface="Gill Sans Light"/>
              </a:defRPr>
            </a:lvl8pPr>
            <a:lvl9pPr marL="3887788" indent="-228600" eaLnBrk="0" fontAlgn="base" hangingPunct="0">
              <a:spcBef>
                <a:spcPct val="0"/>
              </a:spcBef>
              <a:spcAft>
                <a:spcPct val="0"/>
              </a:spcAft>
              <a:defRPr sz="3100">
                <a:solidFill>
                  <a:srgbClr val="414141"/>
                </a:solidFill>
                <a:latin typeface="Gill Sans Light"/>
                <a:ea typeface="ヒラギノ角ゴ ProN W3"/>
                <a:cs typeface="ヒラギノ角ゴ ProN W3"/>
                <a:sym typeface="Gill Sans Light"/>
              </a:defRPr>
            </a:lvl9pPr>
          </a:lstStyle>
          <a:p>
            <a:fld id="{14C480BA-B917-4ECE-9DAC-5892C52B9F25}" type="slidenum">
              <a:rPr lang="en-US" altLang="ru-RU" sz="1200" smtClean="0"/>
              <a:pPr/>
              <a:t>1</a:t>
            </a:fld>
            <a:endParaRPr lang="en-US" altLang="ru-RU" sz="120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95E021-2685-4326-B095-B781A4F1CEEF}" type="slidenum">
              <a:rPr lang="en-US" altLang="en-US"/>
              <a:pPr/>
              <a:t>25</a:t>
            </a:fld>
            <a:endParaRPr lang="en-US" altLang="en-US"/>
          </a:p>
        </p:txBody>
      </p:sp>
      <p:sp>
        <p:nvSpPr>
          <p:cNvPr id="39526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9526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sz="1200" b="0" i="0" kern="1200" dirty="0" smtClean="0">
                <a:solidFill>
                  <a:schemeClr val="tx1"/>
                </a:solidFill>
                <a:effectLst/>
                <a:latin typeface="+mn-lt"/>
                <a:ea typeface="+mn-ea"/>
                <a:cs typeface="+mn-cs"/>
              </a:rPr>
              <a:t>Tim Berners-Lee: The next Web of open, linked data</a:t>
            </a:r>
            <a:endParaRPr lang="en-US" dirty="0" smtClean="0"/>
          </a:p>
          <a:p>
            <a:r>
              <a:rPr lang="en-US" dirty="0" smtClean="0"/>
              <a:t>https://www.youtube.com/watch?v=OM6XIICm_qo</a:t>
            </a:r>
            <a:endParaRPr lang="en-US" dirty="0"/>
          </a:p>
        </p:txBody>
      </p:sp>
      <p:sp>
        <p:nvSpPr>
          <p:cNvPr id="4" name="Номер слайда 3"/>
          <p:cNvSpPr>
            <a:spLocks noGrp="1"/>
          </p:cNvSpPr>
          <p:nvPr>
            <p:ph type="sldNum" sz="quarter" idx="10"/>
          </p:nvPr>
        </p:nvSpPr>
        <p:spPr/>
        <p:txBody>
          <a:bodyPr/>
          <a:lstStyle/>
          <a:p>
            <a:fld id="{704572D8-3BB3-4B01-982E-5674673DB044}" type="slidenum">
              <a:rPr lang="en-US" smtClean="0"/>
              <a:t>3</a:t>
            </a:fld>
            <a:endParaRPr lang="en-US"/>
          </a:p>
        </p:txBody>
      </p:sp>
    </p:spTree>
    <p:extLst>
      <p:ext uri="{BB962C8B-B14F-4D97-AF65-F5344CB8AC3E}">
        <p14:creationId xmlns:p14="http://schemas.microsoft.com/office/powerpoint/2010/main" val="2109021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sz="1200" b="0" i="0" kern="1200" dirty="0" smtClean="0">
                <a:solidFill>
                  <a:schemeClr val="tx1"/>
                </a:solidFill>
                <a:effectLst/>
                <a:latin typeface="+mn-lt"/>
                <a:ea typeface="+mn-ea"/>
                <a:cs typeface="+mn-cs"/>
              </a:rPr>
              <a:t>Tim Berners-Lee: The year open data went worldwide</a:t>
            </a:r>
            <a:endParaRPr lang="en-US" dirty="0" smtClean="0"/>
          </a:p>
          <a:p>
            <a:r>
              <a:rPr lang="en-US" dirty="0" smtClean="0"/>
              <a:t>https://www.youtube.com/watch?v=3YcZ3Zqk0a8</a:t>
            </a:r>
          </a:p>
          <a:p>
            <a:endParaRPr lang="en-US" dirty="0" smtClean="0"/>
          </a:p>
          <a:p>
            <a:r>
              <a:rPr lang="en-US" sz="1200" b="0" i="0" kern="1200" dirty="0" smtClean="0">
                <a:solidFill>
                  <a:schemeClr val="tx1"/>
                </a:solidFill>
                <a:effectLst/>
                <a:latin typeface="+mn-lt"/>
                <a:ea typeface="+mn-ea"/>
                <a:cs typeface="+mn-cs"/>
              </a:rPr>
              <a:t>Uploaded on Mar 8, 2010</a:t>
            </a:r>
          </a:p>
          <a:p>
            <a:r>
              <a:rPr lang="en-US" sz="1200" b="0" i="0" u="none" strike="noStrike" kern="1200" dirty="0" smtClean="0">
                <a:solidFill>
                  <a:schemeClr val="tx1"/>
                </a:solidFill>
                <a:effectLst/>
                <a:latin typeface="+mn-lt"/>
                <a:ea typeface="+mn-ea"/>
                <a:cs typeface="+mn-cs"/>
                <a:hlinkClick r:id="rId3"/>
              </a:rPr>
              <a:t>http://www.ted.com</a:t>
            </a:r>
            <a:r>
              <a:rPr lang="en-US" sz="1200" b="0" i="0" kern="1200" dirty="0" smtClean="0">
                <a:solidFill>
                  <a:schemeClr val="tx1"/>
                </a:solidFill>
                <a:effectLst/>
                <a:latin typeface="+mn-lt"/>
                <a:ea typeface="+mn-ea"/>
                <a:cs typeface="+mn-cs"/>
              </a:rPr>
              <a:t> At TED2009, Tim Berners-Lee called for "raw data now" -- for governments, scientists and institutions to make their data openly available on the web. At TED University in 2010, he shows a few of the interesting results when the data gets linked up.</a:t>
            </a:r>
            <a:br>
              <a:rPr lang="en-US" sz="1200" b="0" i="0" kern="1200" dirty="0" smtClean="0">
                <a:solidFill>
                  <a:schemeClr val="tx1"/>
                </a:solidFill>
                <a:effectLst/>
                <a:latin typeface="+mn-lt"/>
                <a:ea typeface="+mn-ea"/>
                <a:cs typeface="+mn-cs"/>
              </a:rPr>
            </a:br>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r>
              <a:rPr lang="en-US" sz="1200" b="0" i="0" kern="1200" dirty="0" err="1" smtClean="0">
                <a:solidFill>
                  <a:schemeClr val="tx1"/>
                </a:solidFill>
                <a:effectLst/>
                <a:latin typeface="+mn-lt"/>
                <a:ea typeface="+mn-ea"/>
                <a:cs typeface="+mn-cs"/>
              </a:rPr>
              <a:t>TEDTalks</a:t>
            </a:r>
            <a:r>
              <a:rPr lang="en-US" sz="1200" b="0" i="0" kern="1200" dirty="0" smtClean="0">
                <a:solidFill>
                  <a:schemeClr val="tx1"/>
                </a:solidFill>
                <a:effectLst/>
                <a:latin typeface="+mn-lt"/>
                <a:ea typeface="+mn-ea"/>
                <a:cs typeface="+mn-cs"/>
              </a:rPr>
              <a:t> is a daily video podcast of the best talks and performances from the TED Conference, where the world's leading thinkers and doers give the talk of their lives in 18 minutes. Featured speakers have included Al Gore on climate change, Philippe </a:t>
            </a:r>
            <a:r>
              <a:rPr lang="en-US" sz="1200" b="0" i="0" kern="1200" dirty="0" err="1" smtClean="0">
                <a:solidFill>
                  <a:schemeClr val="tx1"/>
                </a:solidFill>
                <a:effectLst/>
                <a:latin typeface="+mn-lt"/>
                <a:ea typeface="+mn-ea"/>
                <a:cs typeface="+mn-cs"/>
              </a:rPr>
              <a:t>Starck</a:t>
            </a:r>
            <a:r>
              <a:rPr lang="en-US" sz="1200" b="0" i="0" kern="1200" dirty="0" smtClean="0">
                <a:solidFill>
                  <a:schemeClr val="tx1"/>
                </a:solidFill>
                <a:effectLst/>
                <a:latin typeface="+mn-lt"/>
                <a:ea typeface="+mn-ea"/>
                <a:cs typeface="+mn-cs"/>
              </a:rPr>
              <a:t> on design, Jill </a:t>
            </a:r>
            <a:r>
              <a:rPr lang="en-US" sz="1200" b="0" i="0" kern="1200" dirty="0" err="1" smtClean="0">
                <a:solidFill>
                  <a:schemeClr val="tx1"/>
                </a:solidFill>
                <a:effectLst/>
                <a:latin typeface="+mn-lt"/>
                <a:ea typeface="+mn-ea"/>
                <a:cs typeface="+mn-cs"/>
              </a:rPr>
              <a:t>Bolte</a:t>
            </a:r>
            <a:r>
              <a:rPr lang="en-US" sz="1200" b="0" i="0" kern="1200" dirty="0" smtClean="0">
                <a:solidFill>
                  <a:schemeClr val="tx1"/>
                </a:solidFill>
                <a:effectLst/>
                <a:latin typeface="+mn-lt"/>
                <a:ea typeface="+mn-ea"/>
                <a:cs typeface="+mn-cs"/>
              </a:rPr>
              <a:t> Taylor on observing her own stroke, Nicholas Negroponte on One Laptop per Child, Jane Goodall on chimpanzees, Bill Gates on malaria and mosquitoes, Pattie </a:t>
            </a:r>
            <a:r>
              <a:rPr lang="en-US" sz="1200" b="0" i="0" kern="1200" dirty="0" err="1" smtClean="0">
                <a:solidFill>
                  <a:schemeClr val="tx1"/>
                </a:solidFill>
                <a:effectLst/>
                <a:latin typeface="+mn-lt"/>
                <a:ea typeface="+mn-ea"/>
                <a:cs typeface="+mn-cs"/>
              </a:rPr>
              <a:t>Maes</a:t>
            </a:r>
            <a:r>
              <a:rPr lang="en-US" sz="1200" b="0" i="0" kern="1200" dirty="0" smtClean="0">
                <a:solidFill>
                  <a:schemeClr val="tx1"/>
                </a:solidFill>
                <a:effectLst/>
                <a:latin typeface="+mn-lt"/>
                <a:ea typeface="+mn-ea"/>
                <a:cs typeface="+mn-cs"/>
              </a:rPr>
              <a:t> on the "Sixth Sense" wearable tech, and "Lost" producer JJ Abrams on the allure of mystery. TED stands for Technology, Entertainment, Design, and </a:t>
            </a:r>
            <a:r>
              <a:rPr lang="en-US" sz="1200" b="0" i="0" kern="1200" dirty="0" err="1" smtClean="0">
                <a:solidFill>
                  <a:schemeClr val="tx1"/>
                </a:solidFill>
                <a:effectLst/>
                <a:latin typeface="+mn-lt"/>
                <a:ea typeface="+mn-ea"/>
                <a:cs typeface="+mn-cs"/>
              </a:rPr>
              <a:t>TEDTalks</a:t>
            </a:r>
            <a:r>
              <a:rPr lang="en-US" sz="1200" b="0" i="0" kern="1200" dirty="0" smtClean="0">
                <a:solidFill>
                  <a:schemeClr val="tx1"/>
                </a:solidFill>
                <a:effectLst/>
                <a:latin typeface="+mn-lt"/>
                <a:ea typeface="+mn-ea"/>
                <a:cs typeface="+mn-cs"/>
              </a:rPr>
              <a:t> cover these topics as well as science, business, development and the arts. Closed captions and translated subtitles in a variety of languages are now available on TED.com, at </a:t>
            </a:r>
            <a:r>
              <a:rPr lang="en-US" sz="1200" b="0" i="0" u="none" strike="noStrike" kern="1200" dirty="0" smtClean="0">
                <a:solidFill>
                  <a:schemeClr val="tx1"/>
                </a:solidFill>
                <a:effectLst/>
                <a:latin typeface="+mn-lt"/>
                <a:ea typeface="+mn-ea"/>
                <a:cs typeface="+mn-cs"/>
                <a:hlinkClick r:id="rId4"/>
              </a:rPr>
              <a:t>http://www.ted.com/translate</a:t>
            </a:r>
            <a:r>
              <a:rPr lang="en-US" sz="1200" b="0" i="0" kern="1200" dirty="0" smtClean="0">
                <a:solidFill>
                  <a:schemeClr val="tx1"/>
                </a:solidFill>
                <a:effectLst/>
                <a:latin typeface="+mn-lt"/>
                <a:ea typeface="+mn-ea"/>
                <a:cs typeface="+mn-cs"/>
              </a:rPr>
              <a:t>. Watch a highlight reel of the Top 10 </a:t>
            </a:r>
            <a:r>
              <a:rPr lang="en-US" sz="1200" b="0" i="0" kern="1200" dirty="0" err="1" smtClean="0">
                <a:solidFill>
                  <a:schemeClr val="tx1"/>
                </a:solidFill>
                <a:effectLst/>
                <a:latin typeface="+mn-lt"/>
                <a:ea typeface="+mn-ea"/>
                <a:cs typeface="+mn-cs"/>
              </a:rPr>
              <a:t>TEDTalks</a:t>
            </a:r>
            <a:r>
              <a:rPr lang="en-US" sz="1200" b="0" i="0" kern="1200" dirty="0" smtClean="0">
                <a:solidFill>
                  <a:schemeClr val="tx1"/>
                </a:solidFill>
                <a:effectLst/>
                <a:latin typeface="+mn-lt"/>
                <a:ea typeface="+mn-ea"/>
                <a:cs typeface="+mn-cs"/>
              </a:rPr>
              <a:t> at </a:t>
            </a:r>
            <a:r>
              <a:rPr lang="en-US" sz="1200" b="0" i="0" u="none" strike="noStrike" kern="1200" dirty="0" smtClean="0">
                <a:solidFill>
                  <a:schemeClr val="tx1"/>
                </a:solidFill>
                <a:effectLst/>
                <a:latin typeface="+mn-lt"/>
                <a:ea typeface="+mn-ea"/>
                <a:cs typeface="+mn-cs"/>
                <a:hlinkClick r:id="rId5"/>
              </a:rPr>
              <a:t>http://www.ted.com/index.php/talks/top10</a:t>
            </a:r>
            <a:endParaRPr lang="en-US" sz="1200" b="0" i="0" kern="1200" dirty="0" smtClean="0">
              <a:solidFill>
                <a:schemeClr val="tx1"/>
              </a:solidFill>
              <a:effectLst/>
              <a:latin typeface="+mn-lt"/>
              <a:ea typeface="+mn-ea"/>
              <a:cs typeface="+mn-cs"/>
            </a:endParaRPr>
          </a:p>
          <a:p>
            <a:endParaRPr lang="en-US" dirty="0"/>
          </a:p>
        </p:txBody>
      </p:sp>
      <p:sp>
        <p:nvSpPr>
          <p:cNvPr id="4" name="Номер слайда 3"/>
          <p:cNvSpPr>
            <a:spLocks noGrp="1"/>
          </p:cNvSpPr>
          <p:nvPr>
            <p:ph type="sldNum" sz="quarter" idx="10"/>
          </p:nvPr>
        </p:nvSpPr>
        <p:spPr/>
        <p:txBody>
          <a:bodyPr/>
          <a:lstStyle/>
          <a:p>
            <a:fld id="{704572D8-3BB3-4B01-982E-5674673DB044}" type="slidenum">
              <a:rPr lang="en-US" smtClean="0"/>
              <a:t>4</a:t>
            </a:fld>
            <a:endParaRPr lang="en-US"/>
          </a:p>
        </p:txBody>
      </p:sp>
    </p:spTree>
    <p:extLst>
      <p:ext uri="{BB962C8B-B14F-4D97-AF65-F5344CB8AC3E}">
        <p14:creationId xmlns:p14="http://schemas.microsoft.com/office/powerpoint/2010/main" val="6461508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smtClean="0"/>
              <a:t>From Wikipedia</a:t>
            </a:r>
            <a:endParaRPr lang="en-US" dirty="0"/>
          </a:p>
        </p:txBody>
      </p:sp>
      <p:sp>
        <p:nvSpPr>
          <p:cNvPr id="4" name="Номер слайда 3"/>
          <p:cNvSpPr>
            <a:spLocks noGrp="1"/>
          </p:cNvSpPr>
          <p:nvPr>
            <p:ph type="sldNum" sz="quarter" idx="10"/>
          </p:nvPr>
        </p:nvSpPr>
        <p:spPr/>
        <p:txBody>
          <a:bodyPr/>
          <a:lstStyle/>
          <a:p>
            <a:fld id="{704572D8-3BB3-4B01-982E-5674673DB044}" type="slidenum">
              <a:rPr lang="en-US" smtClean="0"/>
              <a:t>15</a:t>
            </a:fld>
            <a:endParaRPr lang="en-US"/>
          </a:p>
        </p:txBody>
      </p:sp>
    </p:spTree>
    <p:extLst>
      <p:ext uri="{BB962C8B-B14F-4D97-AF65-F5344CB8AC3E}">
        <p14:creationId xmlns:p14="http://schemas.microsoft.com/office/powerpoint/2010/main" val="11907700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smtClean="0"/>
              <a:t>From Wikipedia</a:t>
            </a:r>
            <a:endParaRPr lang="en-US" dirty="0"/>
          </a:p>
        </p:txBody>
      </p:sp>
      <p:sp>
        <p:nvSpPr>
          <p:cNvPr id="4" name="Номер слайда 3"/>
          <p:cNvSpPr>
            <a:spLocks noGrp="1"/>
          </p:cNvSpPr>
          <p:nvPr>
            <p:ph type="sldNum" sz="quarter" idx="10"/>
          </p:nvPr>
        </p:nvSpPr>
        <p:spPr/>
        <p:txBody>
          <a:bodyPr/>
          <a:lstStyle/>
          <a:p>
            <a:fld id="{704572D8-3BB3-4B01-982E-5674673DB044}" type="slidenum">
              <a:rPr lang="en-US" smtClean="0"/>
              <a:t>16</a:t>
            </a:fld>
            <a:endParaRPr lang="en-US"/>
          </a:p>
        </p:txBody>
      </p:sp>
    </p:spTree>
    <p:extLst>
      <p:ext uri="{BB962C8B-B14F-4D97-AF65-F5344CB8AC3E}">
        <p14:creationId xmlns:p14="http://schemas.microsoft.com/office/powerpoint/2010/main" val="41742580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95E021-2685-4326-B095-B781A4F1CEEF}" type="slidenum">
              <a:rPr lang="en-US" altLang="en-US"/>
              <a:pPr/>
              <a:t>21</a:t>
            </a:fld>
            <a:endParaRPr lang="en-US" altLang="en-US"/>
          </a:p>
        </p:txBody>
      </p:sp>
      <p:sp>
        <p:nvSpPr>
          <p:cNvPr id="39526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9526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95E021-2685-4326-B095-B781A4F1CEEF}" type="slidenum">
              <a:rPr lang="en-US" altLang="en-US"/>
              <a:pPr/>
              <a:t>22</a:t>
            </a:fld>
            <a:endParaRPr lang="en-US" altLang="en-US"/>
          </a:p>
        </p:txBody>
      </p:sp>
      <p:sp>
        <p:nvSpPr>
          <p:cNvPr id="39526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9526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95E021-2685-4326-B095-B781A4F1CEEF}" type="slidenum">
              <a:rPr lang="en-US" altLang="en-US"/>
              <a:pPr/>
              <a:t>23</a:t>
            </a:fld>
            <a:endParaRPr lang="en-US" altLang="en-US"/>
          </a:p>
        </p:txBody>
      </p:sp>
      <p:sp>
        <p:nvSpPr>
          <p:cNvPr id="39526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9526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95E021-2685-4326-B095-B781A4F1CEEF}" type="slidenum">
              <a:rPr lang="en-US" altLang="en-US"/>
              <a:pPr/>
              <a:t>24</a:t>
            </a:fld>
            <a:endParaRPr lang="en-US" altLang="en-US"/>
          </a:p>
        </p:txBody>
      </p:sp>
      <p:sp>
        <p:nvSpPr>
          <p:cNvPr id="39526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9526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en-US"/>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a:p>
        </p:txBody>
      </p:sp>
      <p:sp>
        <p:nvSpPr>
          <p:cNvPr id="4" name="Дата 3"/>
          <p:cNvSpPr>
            <a:spLocks noGrp="1"/>
          </p:cNvSpPr>
          <p:nvPr>
            <p:ph type="dt" sz="half" idx="10"/>
          </p:nvPr>
        </p:nvSpPr>
        <p:spPr/>
        <p:txBody>
          <a:bodyPr/>
          <a:lstStyle/>
          <a:p>
            <a:fld id="{A38290D2-DB7F-43E9-A8E2-A53CE7B5E763}" type="datetimeFigureOut">
              <a:rPr lang="en-US" smtClean="0"/>
              <a:t>9/30/2016</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5B2D458C-593A-413F-899C-D4F0CE71A620}" type="slidenum">
              <a:rPr lang="en-US" smtClean="0"/>
              <a:t>‹#›</a:t>
            </a:fld>
            <a:endParaRPr lang="en-US"/>
          </a:p>
        </p:txBody>
      </p:sp>
    </p:spTree>
    <p:extLst>
      <p:ext uri="{BB962C8B-B14F-4D97-AF65-F5344CB8AC3E}">
        <p14:creationId xmlns:p14="http://schemas.microsoft.com/office/powerpoint/2010/main" val="41186548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p>
            <a:fld id="{A38290D2-DB7F-43E9-A8E2-A53CE7B5E763}" type="datetimeFigureOut">
              <a:rPr lang="en-US" smtClean="0"/>
              <a:t>9/30/2016</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5B2D458C-593A-413F-899C-D4F0CE71A620}" type="slidenum">
              <a:rPr lang="en-US" smtClean="0"/>
              <a:t>‹#›</a:t>
            </a:fld>
            <a:endParaRPr lang="en-US"/>
          </a:p>
        </p:txBody>
      </p:sp>
    </p:spTree>
    <p:extLst>
      <p:ext uri="{BB962C8B-B14F-4D97-AF65-F5344CB8AC3E}">
        <p14:creationId xmlns:p14="http://schemas.microsoft.com/office/powerpoint/2010/main" val="3885323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p>
            <a:fld id="{A38290D2-DB7F-43E9-A8E2-A53CE7B5E763}" type="datetimeFigureOut">
              <a:rPr lang="en-US" smtClean="0"/>
              <a:t>9/30/2016</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5B2D458C-593A-413F-899C-D4F0CE71A620}" type="slidenum">
              <a:rPr lang="en-US" smtClean="0"/>
              <a:t>‹#›</a:t>
            </a:fld>
            <a:endParaRPr lang="en-US"/>
          </a:p>
        </p:txBody>
      </p:sp>
    </p:spTree>
    <p:extLst>
      <p:ext uri="{BB962C8B-B14F-4D97-AF65-F5344CB8AC3E}">
        <p14:creationId xmlns:p14="http://schemas.microsoft.com/office/powerpoint/2010/main" val="502725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p>
            <a:fld id="{A38290D2-DB7F-43E9-A8E2-A53CE7B5E763}" type="datetimeFigureOut">
              <a:rPr lang="en-US" smtClean="0"/>
              <a:t>9/30/2016</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5B2D458C-593A-413F-899C-D4F0CE71A620}" type="slidenum">
              <a:rPr lang="en-US" smtClean="0"/>
              <a:t>‹#›</a:t>
            </a:fld>
            <a:endParaRPr lang="en-US"/>
          </a:p>
        </p:txBody>
      </p:sp>
    </p:spTree>
    <p:extLst>
      <p:ext uri="{BB962C8B-B14F-4D97-AF65-F5344CB8AC3E}">
        <p14:creationId xmlns:p14="http://schemas.microsoft.com/office/powerpoint/2010/main" val="3428604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en-US"/>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38290D2-DB7F-43E9-A8E2-A53CE7B5E763}" type="datetimeFigureOut">
              <a:rPr lang="en-US" smtClean="0"/>
              <a:t>9/30/2016</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5B2D458C-593A-413F-899C-D4F0CE71A620}" type="slidenum">
              <a:rPr lang="en-US" smtClean="0"/>
              <a:t>‹#›</a:t>
            </a:fld>
            <a:endParaRPr lang="en-US"/>
          </a:p>
        </p:txBody>
      </p:sp>
    </p:spTree>
    <p:extLst>
      <p:ext uri="{BB962C8B-B14F-4D97-AF65-F5344CB8AC3E}">
        <p14:creationId xmlns:p14="http://schemas.microsoft.com/office/powerpoint/2010/main" val="31024109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p>
            <a:fld id="{A38290D2-DB7F-43E9-A8E2-A53CE7B5E763}" type="datetimeFigureOut">
              <a:rPr lang="en-US" smtClean="0"/>
              <a:t>9/30/2016</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5B2D458C-593A-413F-899C-D4F0CE71A620}" type="slidenum">
              <a:rPr lang="en-US" smtClean="0"/>
              <a:t>‹#›</a:t>
            </a:fld>
            <a:endParaRPr lang="en-US"/>
          </a:p>
        </p:txBody>
      </p:sp>
    </p:spTree>
    <p:extLst>
      <p:ext uri="{BB962C8B-B14F-4D97-AF65-F5344CB8AC3E}">
        <p14:creationId xmlns:p14="http://schemas.microsoft.com/office/powerpoint/2010/main" val="642729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p:txBody>
          <a:bodyPr/>
          <a:lstStyle/>
          <a:p>
            <a:fld id="{A38290D2-DB7F-43E9-A8E2-A53CE7B5E763}" type="datetimeFigureOut">
              <a:rPr lang="en-US" smtClean="0"/>
              <a:t>9/30/2016</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5B2D458C-593A-413F-899C-D4F0CE71A620}" type="slidenum">
              <a:rPr lang="en-US" smtClean="0"/>
              <a:t>‹#›</a:t>
            </a:fld>
            <a:endParaRPr lang="en-US"/>
          </a:p>
        </p:txBody>
      </p:sp>
    </p:spTree>
    <p:extLst>
      <p:ext uri="{BB962C8B-B14F-4D97-AF65-F5344CB8AC3E}">
        <p14:creationId xmlns:p14="http://schemas.microsoft.com/office/powerpoint/2010/main" val="22629659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2"/>
          <p:cNvSpPr>
            <a:spLocks noGrp="1"/>
          </p:cNvSpPr>
          <p:nvPr>
            <p:ph type="dt" sz="half" idx="10"/>
          </p:nvPr>
        </p:nvSpPr>
        <p:spPr/>
        <p:txBody>
          <a:bodyPr/>
          <a:lstStyle/>
          <a:p>
            <a:fld id="{A38290D2-DB7F-43E9-A8E2-A53CE7B5E763}" type="datetimeFigureOut">
              <a:rPr lang="en-US" smtClean="0"/>
              <a:t>9/30/2016</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5B2D458C-593A-413F-899C-D4F0CE71A620}" type="slidenum">
              <a:rPr lang="en-US" smtClean="0"/>
              <a:t>‹#›</a:t>
            </a:fld>
            <a:endParaRPr lang="en-US"/>
          </a:p>
        </p:txBody>
      </p:sp>
    </p:spTree>
    <p:extLst>
      <p:ext uri="{BB962C8B-B14F-4D97-AF65-F5344CB8AC3E}">
        <p14:creationId xmlns:p14="http://schemas.microsoft.com/office/powerpoint/2010/main" val="15843817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38290D2-DB7F-43E9-A8E2-A53CE7B5E763}" type="datetimeFigureOut">
              <a:rPr lang="en-US" smtClean="0"/>
              <a:t>9/30/2016</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5B2D458C-593A-413F-899C-D4F0CE71A620}" type="slidenum">
              <a:rPr lang="en-US" smtClean="0"/>
              <a:t>‹#›</a:t>
            </a:fld>
            <a:endParaRPr lang="en-US"/>
          </a:p>
        </p:txBody>
      </p:sp>
    </p:spTree>
    <p:extLst>
      <p:ext uri="{BB962C8B-B14F-4D97-AF65-F5344CB8AC3E}">
        <p14:creationId xmlns:p14="http://schemas.microsoft.com/office/powerpoint/2010/main" val="39333603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en-US"/>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38290D2-DB7F-43E9-A8E2-A53CE7B5E763}" type="datetimeFigureOut">
              <a:rPr lang="en-US" smtClean="0"/>
              <a:t>9/30/2016</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5B2D458C-593A-413F-899C-D4F0CE71A620}" type="slidenum">
              <a:rPr lang="en-US" smtClean="0"/>
              <a:t>‹#›</a:t>
            </a:fld>
            <a:endParaRPr lang="en-US"/>
          </a:p>
        </p:txBody>
      </p:sp>
    </p:spTree>
    <p:extLst>
      <p:ext uri="{BB962C8B-B14F-4D97-AF65-F5344CB8AC3E}">
        <p14:creationId xmlns:p14="http://schemas.microsoft.com/office/powerpoint/2010/main" val="11114438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en-US"/>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38290D2-DB7F-43E9-A8E2-A53CE7B5E763}" type="datetimeFigureOut">
              <a:rPr lang="en-US" smtClean="0"/>
              <a:t>9/30/2016</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5B2D458C-593A-413F-899C-D4F0CE71A620}" type="slidenum">
              <a:rPr lang="en-US" smtClean="0"/>
              <a:t>‹#›</a:t>
            </a:fld>
            <a:endParaRPr lang="en-US"/>
          </a:p>
        </p:txBody>
      </p:sp>
    </p:spTree>
    <p:extLst>
      <p:ext uri="{BB962C8B-B14F-4D97-AF65-F5344CB8AC3E}">
        <p14:creationId xmlns:p14="http://schemas.microsoft.com/office/powerpoint/2010/main" val="28560463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en-US"/>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8290D2-DB7F-43E9-A8E2-A53CE7B5E763}" type="datetimeFigureOut">
              <a:rPr lang="en-US" smtClean="0"/>
              <a:t>9/30/2016</a:t>
            </a:fld>
            <a:endParaRPr lang="en-US"/>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2D458C-593A-413F-899C-D4F0CE71A620}" type="slidenum">
              <a:rPr lang="en-US" smtClean="0"/>
              <a:t>‹#›</a:t>
            </a:fld>
            <a:endParaRPr lang="en-US"/>
          </a:p>
        </p:txBody>
      </p:sp>
    </p:spTree>
    <p:extLst>
      <p:ext uri="{BB962C8B-B14F-4D97-AF65-F5344CB8AC3E}">
        <p14:creationId xmlns:p14="http://schemas.microsoft.com/office/powerpoint/2010/main" val="40210975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en.wikipedia.org/wiki/International_Standard_Book_Number"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en.wikipedia.org/wiki/Romeo_and_Juliet" TargetMode="External"/></Relationships>
</file>

<file path=ppt/slides/_rels/slide17.xml.rels><?xml version="1.0" encoding="UTF-8" standalone="yes"?>
<Relationships xmlns="http://schemas.openxmlformats.org/package/2006/relationships"><Relationship Id="rId8" Type="http://schemas.openxmlformats.org/officeDocument/2006/relationships/hyperlink" Target="https://en.wikipedia.org/wiki/Directory_(computing)" TargetMode="External"/><Relationship Id="rId3" Type="http://schemas.openxmlformats.org/officeDocument/2006/relationships/hyperlink" Target="https://en.wikipedia.org/wiki/File_system" TargetMode="External"/><Relationship Id="rId7" Type="http://schemas.openxmlformats.org/officeDocument/2006/relationships/hyperlink" Target="https://en.wikipedia.org/wiki/Onomastics" TargetMode="External"/><Relationship Id="rId2" Type="http://schemas.openxmlformats.org/officeDocument/2006/relationships/hyperlink" Target="https://en.wikipedia.org/wiki/Computing" TargetMode="External"/><Relationship Id="rId1" Type="http://schemas.openxmlformats.org/officeDocument/2006/relationships/slideLayout" Target="../slideLayouts/slideLayout2.xml"/><Relationship Id="rId6" Type="http://schemas.openxmlformats.org/officeDocument/2006/relationships/hyperlink" Target="https://en.wikipedia.org/wiki/Website" TargetMode="External"/><Relationship Id="rId5" Type="http://schemas.openxmlformats.org/officeDocument/2006/relationships/hyperlink" Target="https://en.wikipedia.org/wiki/Distributed_system" TargetMode="External"/><Relationship Id="rId4" Type="http://schemas.openxmlformats.org/officeDocument/2006/relationships/hyperlink" Target="https://en.wikipedia.org/wiki/Computer_network"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id.loc.gov/authorities/subjects/sh85057714"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7.wmf"/><Relationship Id="rId5" Type="http://schemas.openxmlformats.org/officeDocument/2006/relationships/oleObject" Target="../embeddings/oleObject2.bin"/><Relationship Id="rId4" Type="http://schemas.openxmlformats.org/officeDocument/2006/relationships/image" Target="../media/image6.w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1482724"/>
            <a:ext cx="8153400" cy="3013076"/>
          </a:xfrm>
        </p:spPr>
        <p:txBody>
          <a:bodyPr rtlCol="0">
            <a:noAutofit/>
          </a:bodyPr>
          <a:lstStyle/>
          <a:p>
            <a:pPr>
              <a:defRPr/>
            </a:pPr>
            <a:r>
              <a:rPr lang="en-US" sz="4800" b="1" dirty="0" smtClean="0">
                <a:solidFill>
                  <a:schemeClr val="tx2"/>
                </a:solidFill>
              </a:rPr>
              <a:t>Ontologies and Linked Data</a:t>
            </a:r>
            <a:br>
              <a:rPr lang="en-US" sz="4800" b="1" dirty="0" smtClean="0">
                <a:solidFill>
                  <a:schemeClr val="tx2"/>
                </a:solidFill>
              </a:rPr>
            </a:br>
            <a:r>
              <a:rPr lang="en-US" sz="3600" b="1" dirty="0" smtClean="0">
                <a:solidFill>
                  <a:schemeClr val="tx2"/>
                </a:solidFill>
              </a:rPr>
              <a:t>(Introductory Lecture)</a:t>
            </a:r>
            <a:endParaRPr lang="en-US" sz="3600" b="1" dirty="0">
              <a:solidFill>
                <a:schemeClr val="tx2"/>
              </a:solidFill>
              <a:latin typeface="Century" panose="02040604050505020304" pitchFamily="18" charset="0"/>
              <a:ea typeface="ヒラギノ角ゴ ProN W3" pitchFamily="-84" charset="-128"/>
              <a:cs typeface="+mn-cs"/>
              <a:sym typeface="Gill Sans Light" pitchFamily="-84" charset="0"/>
            </a:endParaRPr>
          </a:p>
        </p:txBody>
      </p:sp>
      <p:pic>
        <p:nvPicPr>
          <p:cNvPr id="61443"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18760" y="4876800"/>
            <a:ext cx="1525240" cy="2157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3" name="TextBox 2"/>
          <p:cNvSpPr txBox="1"/>
          <p:nvPr/>
        </p:nvSpPr>
        <p:spPr>
          <a:xfrm>
            <a:off x="4191000" y="4892660"/>
            <a:ext cx="4267200" cy="1569660"/>
          </a:xfrm>
          <a:prstGeom prst="rect">
            <a:avLst/>
          </a:prstGeom>
          <a:noFill/>
        </p:spPr>
        <p:txBody>
          <a:bodyPr wrap="square" rtlCol="0">
            <a:spAutoFit/>
          </a:bodyPr>
          <a:lstStyle/>
          <a:p>
            <a:r>
              <a:rPr lang="en-US" sz="2400" dirty="0" smtClean="0">
                <a:solidFill>
                  <a:schemeClr val="tx2"/>
                </a:solidFill>
              </a:rPr>
              <a:t>Piotr </a:t>
            </a:r>
            <a:r>
              <a:rPr lang="en-US" sz="2400" dirty="0" err="1" smtClean="0">
                <a:solidFill>
                  <a:schemeClr val="tx2"/>
                </a:solidFill>
              </a:rPr>
              <a:t>Lapo</a:t>
            </a:r>
            <a:r>
              <a:rPr lang="en-US" sz="2400" dirty="0" smtClean="0">
                <a:solidFill>
                  <a:schemeClr val="tx2"/>
                </a:solidFill>
              </a:rPr>
              <a:t>,</a:t>
            </a:r>
          </a:p>
          <a:p>
            <a:r>
              <a:rPr lang="en-US" sz="2400" dirty="0" smtClean="0">
                <a:solidFill>
                  <a:schemeClr val="tx2"/>
                </a:solidFill>
              </a:rPr>
              <a:t>General Library Expert</a:t>
            </a:r>
          </a:p>
          <a:p>
            <a:r>
              <a:rPr lang="en-US" sz="2400" dirty="0" err="1" smtClean="0">
                <a:solidFill>
                  <a:schemeClr val="tx2"/>
                </a:solidFill>
              </a:rPr>
              <a:t>Nazarbayev</a:t>
            </a:r>
            <a:r>
              <a:rPr lang="en-US" sz="2400" dirty="0" smtClean="0">
                <a:solidFill>
                  <a:schemeClr val="tx2"/>
                </a:solidFill>
              </a:rPr>
              <a:t> University Library</a:t>
            </a:r>
          </a:p>
          <a:p>
            <a:r>
              <a:rPr lang="en-US" sz="2400" dirty="0" smtClean="0">
                <a:solidFill>
                  <a:schemeClr val="tx2"/>
                </a:solidFill>
              </a:rPr>
              <a:t>E-mail: piotr.lapo@nu.edu.kz</a:t>
            </a:r>
            <a:endParaRPr lang="en-US" sz="2400" dirty="0">
              <a:solidFill>
                <a:schemeClr val="tx2"/>
              </a:solidFill>
            </a:endParaRPr>
          </a:p>
        </p:txBody>
      </p:sp>
      <p:pic>
        <p:nvPicPr>
          <p:cNvPr id="6" name="Picture 5"/>
          <p:cNvPicPr>
            <a:picLocks noChangeAspect="1" noChangeArrowheads="1"/>
          </p:cNvPicPr>
          <p:nvPr/>
        </p:nvPicPr>
        <p:blipFill>
          <a:blip r:embed="rId4" cstate="print">
            <a:extLst>
              <a:ext uri="{BEBA8EAE-BF5A-486C-A8C5-ECC9F3942E4B}">
                <a14:imgProps xmlns:a14="http://schemas.microsoft.com/office/drawing/2010/main">
                  <a14:imgLayer r:embed="rId5">
                    <a14:imgEffect>
                      <a14:colorTemperature colorTemp="8800"/>
                    </a14:imgEffect>
                    <a14:imgEffect>
                      <a14:saturation sat="66000"/>
                    </a14:imgEffect>
                  </a14:imgLayer>
                </a14:imgProps>
              </a:ext>
            </a:extLst>
          </a:blip>
          <a:srcRect/>
          <a:stretch>
            <a:fillRect/>
          </a:stretch>
        </p:blipFill>
        <p:spPr bwMode="auto">
          <a:xfrm>
            <a:off x="152401" y="114300"/>
            <a:ext cx="1752600" cy="1567544"/>
          </a:xfrm>
          <a:prstGeom prst="rect">
            <a:avLst/>
          </a:prstGeom>
          <a:ln>
            <a:noFill/>
          </a:ln>
          <a:effectLst>
            <a:softEdge rad="112500"/>
          </a:effectLst>
        </p:spPr>
      </p:pic>
    </p:spTree>
    <p:extLst>
      <p:ext uri="{BB962C8B-B14F-4D97-AF65-F5344CB8AC3E}">
        <p14:creationId xmlns:p14="http://schemas.microsoft.com/office/powerpoint/2010/main" val="1324958218"/>
      </p:ext>
    </p:extLst>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762000" y="304800"/>
            <a:ext cx="7772400" cy="609600"/>
          </a:xfrm>
        </p:spPr>
        <p:txBody>
          <a:bodyPr>
            <a:normAutofit fontScale="90000"/>
          </a:bodyPr>
          <a:lstStyle/>
          <a:p>
            <a:r>
              <a:rPr lang="en-US" altLang="en-US" sz="3600" b="1" dirty="0"/>
              <a:t>Addresses on the Web</a:t>
            </a:r>
            <a:r>
              <a:rPr lang="en-US" altLang="en-US" sz="3600" b="1" dirty="0" smtClean="0"/>
              <a:t>: IP </a:t>
            </a:r>
            <a:r>
              <a:rPr lang="en-US" altLang="en-US" sz="3600" b="1" dirty="0"/>
              <a:t>Addressing</a:t>
            </a:r>
          </a:p>
        </p:txBody>
      </p:sp>
      <p:sp>
        <p:nvSpPr>
          <p:cNvPr id="14339" name="Rectangle 3"/>
          <p:cNvSpPr>
            <a:spLocks noGrp="1" noChangeArrowheads="1"/>
          </p:cNvSpPr>
          <p:nvPr>
            <p:ph type="body" idx="1"/>
          </p:nvPr>
        </p:nvSpPr>
        <p:spPr>
          <a:xfrm>
            <a:off x="381000" y="1143000"/>
            <a:ext cx="8382000" cy="5257800"/>
          </a:xfrm>
        </p:spPr>
        <p:txBody>
          <a:bodyPr/>
          <a:lstStyle/>
          <a:p>
            <a:r>
              <a:rPr lang="en-US" altLang="en-US" dirty="0"/>
              <a:t>Each computer on the internet does have a unique identification number, called an IP (Internet Protocol) address.</a:t>
            </a:r>
          </a:p>
          <a:p>
            <a:r>
              <a:rPr lang="en-US" altLang="en-US" dirty="0"/>
              <a:t>The IP addressing system currently in use on the Internet uses a four-part number.</a:t>
            </a:r>
          </a:p>
          <a:p>
            <a:r>
              <a:rPr lang="en-US" altLang="en-US" dirty="0"/>
              <a:t>Each part of the address is a number ranging from 0 to 255, and each part is separated from the previous part by period,</a:t>
            </a:r>
          </a:p>
          <a:p>
            <a:r>
              <a:rPr lang="en-US" altLang="en-US" dirty="0"/>
              <a:t>For example, </a:t>
            </a:r>
            <a:r>
              <a:rPr lang="en-US" altLang="en-US" dirty="0" smtClean="0"/>
              <a:t>112.45.231.12</a:t>
            </a:r>
            <a:endParaRPr lang="en-US" altLang="en-US" dirty="0"/>
          </a:p>
        </p:txBody>
      </p:sp>
    </p:spTree>
    <p:extLst>
      <p:ext uri="{BB962C8B-B14F-4D97-AF65-F5344CB8AC3E}">
        <p14:creationId xmlns:p14="http://schemas.microsoft.com/office/powerpoint/2010/main" val="38360771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762000" y="457200"/>
            <a:ext cx="7772400" cy="609600"/>
          </a:xfrm>
        </p:spPr>
        <p:txBody>
          <a:bodyPr>
            <a:normAutofit fontScale="90000"/>
          </a:bodyPr>
          <a:lstStyle/>
          <a:p>
            <a:r>
              <a:rPr lang="en-US" altLang="en-US" b="1" dirty="0"/>
              <a:t>Domain Name Addressing</a:t>
            </a:r>
          </a:p>
        </p:txBody>
      </p:sp>
      <p:sp>
        <p:nvSpPr>
          <p:cNvPr id="16387" name="Rectangle 3"/>
          <p:cNvSpPr>
            <a:spLocks noGrp="1" noChangeArrowheads="1"/>
          </p:cNvSpPr>
          <p:nvPr>
            <p:ph type="body" idx="1"/>
          </p:nvPr>
        </p:nvSpPr>
        <p:spPr>
          <a:xfrm>
            <a:off x="381000" y="1447800"/>
            <a:ext cx="8458200" cy="4953000"/>
          </a:xfrm>
        </p:spPr>
        <p:txBody>
          <a:bodyPr/>
          <a:lstStyle/>
          <a:p>
            <a:pPr>
              <a:lnSpc>
                <a:spcPct val="90000"/>
              </a:lnSpc>
            </a:pPr>
            <a:r>
              <a:rPr lang="en-US" altLang="en-US" sz="2800" dirty="0"/>
              <a:t>Most web browsers do not use the IP address </a:t>
            </a:r>
            <a:r>
              <a:rPr lang="en-US" altLang="en-US" sz="2800" dirty="0" smtClean="0"/>
              <a:t>to </a:t>
            </a:r>
            <a:r>
              <a:rPr lang="en-US" altLang="en-US" sz="2800" dirty="0"/>
              <a:t>locate Web sites and individual pages.</a:t>
            </a:r>
          </a:p>
          <a:p>
            <a:pPr>
              <a:lnSpc>
                <a:spcPct val="90000"/>
              </a:lnSpc>
            </a:pPr>
            <a:r>
              <a:rPr lang="en-US" altLang="en-US" sz="2800" dirty="0"/>
              <a:t>They use domain name addressing.</a:t>
            </a:r>
          </a:p>
          <a:p>
            <a:pPr>
              <a:lnSpc>
                <a:spcPct val="90000"/>
              </a:lnSpc>
            </a:pPr>
            <a:r>
              <a:rPr lang="en-US" altLang="en-US" sz="2800" dirty="0"/>
              <a:t>A </a:t>
            </a:r>
            <a:r>
              <a:rPr lang="en-US" altLang="en-US" sz="2800" b="1" dirty="0"/>
              <a:t>domain name</a:t>
            </a:r>
            <a:r>
              <a:rPr lang="en-US" altLang="en-US" sz="2800" dirty="0"/>
              <a:t> is a unique name associated with a specific IP address by a program that runs on an Internet host computer.</a:t>
            </a:r>
          </a:p>
          <a:p>
            <a:pPr>
              <a:lnSpc>
                <a:spcPct val="90000"/>
              </a:lnSpc>
            </a:pPr>
            <a:r>
              <a:rPr lang="en-US" altLang="en-US" sz="2800" dirty="0"/>
              <a:t>This program, which coordinates the IP addresses and domain names for all computers attached to it, is called </a:t>
            </a:r>
            <a:r>
              <a:rPr lang="en-US" altLang="en-US" sz="2800" b="1" dirty="0"/>
              <a:t>DNS (Domain Name </a:t>
            </a:r>
            <a:r>
              <a:rPr lang="en-US" altLang="en-US" sz="2800" b="1" dirty="0" smtClean="0"/>
              <a:t>System) </a:t>
            </a:r>
            <a:r>
              <a:rPr lang="en-US" altLang="en-US" sz="2800" b="1" dirty="0"/>
              <a:t>software</a:t>
            </a:r>
            <a:r>
              <a:rPr lang="en-US" altLang="en-US" sz="2800" dirty="0"/>
              <a:t>.</a:t>
            </a:r>
          </a:p>
          <a:p>
            <a:pPr>
              <a:lnSpc>
                <a:spcPct val="90000"/>
              </a:lnSpc>
            </a:pPr>
            <a:r>
              <a:rPr lang="en-US" altLang="en-US" sz="2800" dirty="0"/>
              <a:t>The host computer that runs this software is called a </a:t>
            </a:r>
            <a:r>
              <a:rPr lang="en-US" altLang="en-US" sz="2800" b="1" dirty="0"/>
              <a:t>domain name server.</a:t>
            </a:r>
            <a:r>
              <a:rPr lang="en-US" altLang="en-US" sz="2800" dirty="0"/>
              <a:t> </a:t>
            </a:r>
          </a:p>
        </p:txBody>
      </p:sp>
    </p:spTree>
    <p:extLst>
      <p:ext uri="{BB962C8B-B14F-4D97-AF65-F5344CB8AC3E}">
        <p14:creationId xmlns:p14="http://schemas.microsoft.com/office/powerpoint/2010/main" val="21912061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762000" y="304800"/>
            <a:ext cx="7772400" cy="381000"/>
          </a:xfrm>
        </p:spPr>
        <p:txBody>
          <a:bodyPr>
            <a:normAutofit fontScale="90000"/>
          </a:bodyPr>
          <a:lstStyle/>
          <a:p>
            <a:r>
              <a:rPr lang="en-US" altLang="en-US" b="1" dirty="0"/>
              <a:t>Domain Name Addressing</a:t>
            </a:r>
          </a:p>
        </p:txBody>
      </p:sp>
      <p:sp>
        <p:nvSpPr>
          <p:cNvPr id="17411" name="Rectangle 3"/>
          <p:cNvSpPr>
            <a:spLocks noGrp="1" noChangeArrowheads="1"/>
          </p:cNvSpPr>
          <p:nvPr>
            <p:ph type="body" idx="1"/>
          </p:nvPr>
        </p:nvSpPr>
        <p:spPr>
          <a:xfrm>
            <a:off x="381000" y="990600"/>
            <a:ext cx="8458200" cy="4953000"/>
          </a:xfrm>
        </p:spPr>
        <p:txBody>
          <a:bodyPr/>
          <a:lstStyle/>
          <a:p>
            <a:r>
              <a:rPr lang="en-US" altLang="en-US" sz="2400" dirty="0"/>
              <a:t>Domain names can include any number of parts separated by periods, however most domain names currently in use have only three or four parts.</a:t>
            </a:r>
          </a:p>
          <a:p>
            <a:r>
              <a:rPr lang="en-US" altLang="en-US" sz="2400" dirty="0"/>
              <a:t>Domain names follow hierarchical model that you can follow from top to bottom if you read the name from the right to the left.</a:t>
            </a:r>
          </a:p>
          <a:p>
            <a:r>
              <a:rPr lang="en-US" altLang="en-US" sz="2400" dirty="0"/>
              <a:t>For example, the domain name </a:t>
            </a:r>
            <a:r>
              <a:rPr lang="en-US" altLang="en-US" sz="2400" dirty="0" smtClean="0"/>
              <a:t>nu.edu.kz </a:t>
            </a:r>
            <a:r>
              <a:rPr lang="en-US" altLang="en-US" sz="2400" dirty="0"/>
              <a:t>is the computer connected to the Internet at the </a:t>
            </a:r>
            <a:r>
              <a:rPr lang="en-US" altLang="en-US" sz="2400" dirty="0" err="1" smtClean="0"/>
              <a:t>Nazarbayev</a:t>
            </a:r>
            <a:r>
              <a:rPr lang="en-US" altLang="en-US" sz="2400" dirty="0" smtClean="0"/>
              <a:t> University (nu), </a:t>
            </a:r>
            <a:r>
              <a:rPr lang="en-US" altLang="en-US" sz="2400" dirty="0"/>
              <a:t>which is an educational institution (</a:t>
            </a:r>
            <a:r>
              <a:rPr lang="en-US" altLang="en-US" sz="2400" dirty="0" err="1"/>
              <a:t>edu</a:t>
            </a:r>
            <a:r>
              <a:rPr lang="en-US" altLang="en-US" sz="2400" dirty="0" smtClean="0"/>
              <a:t>) and located in Kazakhstan (</a:t>
            </a:r>
            <a:r>
              <a:rPr lang="en-US" altLang="en-US" sz="2400" dirty="0" err="1" smtClean="0"/>
              <a:t>kz</a:t>
            </a:r>
            <a:r>
              <a:rPr lang="en-US" altLang="en-US" sz="2400" dirty="0" smtClean="0"/>
              <a:t>).</a:t>
            </a:r>
            <a:endParaRPr lang="en-US" altLang="en-US" sz="2400" dirty="0"/>
          </a:p>
          <a:p>
            <a:r>
              <a:rPr lang="en-US" altLang="en-US" sz="2400" dirty="0"/>
              <a:t>No other computer on the Internet has the same domain name.</a:t>
            </a:r>
          </a:p>
        </p:txBody>
      </p:sp>
    </p:spTree>
    <p:extLst>
      <p:ext uri="{BB962C8B-B14F-4D97-AF65-F5344CB8AC3E}">
        <p14:creationId xmlns:p14="http://schemas.microsoft.com/office/powerpoint/2010/main" val="22470199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5800" y="228600"/>
            <a:ext cx="7772400" cy="685800"/>
          </a:xfrm>
        </p:spPr>
        <p:txBody>
          <a:bodyPr>
            <a:normAutofit fontScale="90000"/>
          </a:bodyPr>
          <a:lstStyle/>
          <a:p>
            <a:r>
              <a:rPr lang="en-US" altLang="en-US" b="1" dirty="0"/>
              <a:t>Uniform Resource </a:t>
            </a:r>
            <a:r>
              <a:rPr lang="en-US" altLang="en-US" b="1" dirty="0" smtClean="0"/>
              <a:t>Locators (URL)</a:t>
            </a:r>
            <a:endParaRPr lang="en-US" altLang="en-US" b="1" dirty="0"/>
          </a:p>
        </p:txBody>
      </p:sp>
      <p:sp>
        <p:nvSpPr>
          <p:cNvPr id="18435" name="Rectangle 3"/>
          <p:cNvSpPr>
            <a:spLocks noGrp="1" noChangeArrowheads="1"/>
          </p:cNvSpPr>
          <p:nvPr>
            <p:ph type="body" idx="1"/>
          </p:nvPr>
        </p:nvSpPr>
        <p:spPr>
          <a:xfrm>
            <a:off x="381000" y="1219200"/>
            <a:ext cx="8382000" cy="5486400"/>
          </a:xfrm>
        </p:spPr>
        <p:txBody>
          <a:bodyPr/>
          <a:lstStyle/>
          <a:p>
            <a:pPr>
              <a:lnSpc>
                <a:spcPct val="90000"/>
              </a:lnSpc>
            </a:pPr>
            <a:r>
              <a:rPr lang="en-US" altLang="en-US" sz="2400" dirty="0"/>
              <a:t>The IP address and the domain name each identify a particular computer on the Internet.</a:t>
            </a:r>
          </a:p>
          <a:p>
            <a:pPr>
              <a:lnSpc>
                <a:spcPct val="90000"/>
              </a:lnSpc>
            </a:pPr>
            <a:r>
              <a:rPr lang="en-US" altLang="en-US" sz="2400" dirty="0"/>
              <a:t>However, they do not indicate where a Web page’s HTML document resides on that computer.</a:t>
            </a:r>
          </a:p>
          <a:p>
            <a:pPr>
              <a:lnSpc>
                <a:spcPct val="90000"/>
              </a:lnSpc>
            </a:pPr>
            <a:r>
              <a:rPr lang="en-US" altLang="en-US" sz="2400" dirty="0"/>
              <a:t>To identify a Web pages exact location, Web browsers rely on Uniform Resource Locator (URL).</a:t>
            </a:r>
          </a:p>
          <a:p>
            <a:pPr>
              <a:lnSpc>
                <a:spcPct val="90000"/>
              </a:lnSpc>
            </a:pPr>
            <a:r>
              <a:rPr lang="en-US" altLang="en-US" sz="2400" dirty="0"/>
              <a:t>URL  is a four-part addressing scheme that tells the  Web browser:</a:t>
            </a:r>
          </a:p>
          <a:p>
            <a:pPr>
              <a:lnSpc>
                <a:spcPct val="90000"/>
              </a:lnSpc>
              <a:buFont typeface="Wingdings" pitchFamily="2" charset="2"/>
              <a:buChar char="Ø"/>
            </a:pPr>
            <a:r>
              <a:rPr lang="en-US" altLang="en-US" sz="2400" dirty="0"/>
              <a:t>What transfer protocol to use for transporting the file</a:t>
            </a:r>
          </a:p>
          <a:p>
            <a:pPr>
              <a:lnSpc>
                <a:spcPct val="90000"/>
              </a:lnSpc>
              <a:buFont typeface="Wingdings" pitchFamily="2" charset="2"/>
              <a:buChar char="Ø"/>
            </a:pPr>
            <a:r>
              <a:rPr lang="en-US" altLang="en-US" sz="2400" dirty="0"/>
              <a:t>The domain name of the computer on which the file resides</a:t>
            </a:r>
          </a:p>
          <a:p>
            <a:pPr>
              <a:lnSpc>
                <a:spcPct val="90000"/>
              </a:lnSpc>
              <a:buFont typeface="Wingdings" pitchFamily="2" charset="2"/>
              <a:buChar char="Ø"/>
            </a:pPr>
            <a:r>
              <a:rPr lang="en-US" altLang="en-US" sz="2400" dirty="0"/>
              <a:t>The pathname of the folder or directory on the computer on which the file resides</a:t>
            </a:r>
          </a:p>
          <a:p>
            <a:pPr>
              <a:lnSpc>
                <a:spcPct val="90000"/>
              </a:lnSpc>
              <a:buFont typeface="Wingdings" pitchFamily="2" charset="2"/>
              <a:buChar char="Ø"/>
            </a:pPr>
            <a:r>
              <a:rPr lang="en-US" altLang="en-US" sz="2400" dirty="0"/>
              <a:t>The name of the </a:t>
            </a:r>
            <a:r>
              <a:rPr lang="en-US" altLang="en-US" sz="2400" dirty="0" smtClean="0"/>
              <a:t>file</a:t>
            </a:r>
          </a:p>
          <a:p>
            <a:pPr marL="0" indent="0" algn="ctr">
              <a:lnSpc>
                <a:spcPct val="90000"/>
              </a:lnSpc>
              <a:buNone/>
            </a:pPr>
            <a:r>
              <a:rPr lang="en-US" altLang="en-US" sz="2400" b="1" dirty="0" smtClean="0"/>
              <a:t>http://www.nu.edu.kz/portal/faces/main/</a:t>
            </a:r>
            <a:r>
              <a:rPr lang="en-US" altLang="en-US" sz="2400" b="1" dirty="0" smtClean="0">
                <a:solidFill>
                  <a:srgbClr val="FF0000"/>
                </a:solidFill>
              </a:rPr>
              <a:t>default.htm(?)</a:t>
            </a:r>
            <a:endParaRPr lang="en-US" altLang="en-US" sz="2400" b="1" dirty="0">
              <a:solidFill>
                <a:srgbClr val="FF0000"/>
              </a:solidFill>
            </a:endParaRPr>
          </a:p>
        </p:txBody>
      </p:sp>
    </p:spTree>
    <p:extLst>
      <p:ext uri="{BB962C8B-B14F-4D97-AF65-F5344CB8AC3E}">
        <p14:creationId xmlns:p14="http://schemas.microsoft.com/office/powerpoint/2010/main" val="20212974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228600" y="533400"/>
            <a:ext cx="8915400" cy="685800"/>
          </a:xfrm>
        </p:spPr>
        <p:txBody>
          <a:bodyPr>
            <a:normAutofit fontScale="90000"/>
          </a:bodyPr>
          <a:lstStyle/>
          <a:p>
            <a:r>
              <a:rPr lang="en-US" altLang="en-US" sz="4000" dirty="0"/>
              <a:t>Structure of a Uniform Resource Locators</a:t>
            </a:r>
          </a:p>
        </p:txBody>
      </p:sp>
      <p:grpSp>
        <p:nvGrpSpPr>
          <p:cNvPr id="3" name="Группа 2"/>
          <p:cNvGrpSpPr/>
          <p:nvPr/>
        </p:nvGrpSpPr>
        <p:grpSpPr>
          <a:xfrm>
            <a:off x="609600" y="2098675"/>
            <a:ext cx="7634288" cy="3946188"/>
            <a:chOff x="609600" y="2098675"/>
            <a:chExt cx="7634288" cy="3946188"/>
          </a:xfrm>
        </p:grpSpPr>
        <p:sp>
          <p:nvSpPr>
            <p:cNvPr id="19460" name="Text Box 4"/>
            <p:cNvSpPr txBox="1">
              <a:spLocks noChangeArrowheads="1"/>
            </p:cNvSpPr>
            <p:nvPr/>
          </p:nvSpPr>
          <p:spPr bwMode="auto">
            <a:xfrm>
              <a:off x="898525" y="2860675"/>
              <a:ext cx="73453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http://www.chicagosymphony.org/civicconcerts/index.htm</a:t>
              </a:r>
            </a:p>
          </p:txBody>
        </p:sp>
        <p:sp>
          <p:nvSpPr>
            <p:cNvPr id="19463" name="AutoShape 7"/>
            <p:cNvSpPr>
              <a:spLocks/>
            </p:cNvSpPr>
            <p:nvPr/>
          </p:nvSpPr>
          <p:spPr bwMode="auto">
            <a:xfrm rot="5141578">
              <a:off x="1102518" y="2555082"/>
              <a:ext cx="233363" cy="609600"/>
            </a:xfrm>
            <a:prstGeom prst="leftBrace">
              <a:avLst>
                <a:gd name="adj1" fmla="val 21769"/>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464" name="Text Box 8"/>
            <p:cNvSpPr txBox="1">
              <a:spLocks noChangeArrowheads="1"/>
            </p:cNvSpPr>
            <p:nvPr/>
          </p:nvSpPr>
          <p:spPr bwMode="auto">
            <a:xfrm>
              <a:off x="898525" y="2251075"/>
              <a:ext cx="11985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protocol</a:t>
              </a:r>
            </a:p>
          </p:txBody>
        </p:sp>
        <p:sp>
          <p:nvSpPr>
            <p:cNvPr id="19465" name="AutoShape 9"/>
            <p:cNvSpPr>
              <a:spLocks/>
            </p:cNvSpPr>
            <p:nvPr/>
          </p:nvSpPr>
          <p:spPr bwMode="auto">
            <a:xfrm rot="16200000">
              <a:off x="2728928" y="2096836"/>
              <a:ext cx="358507" cy="2565637"/>
            </a:xfrm>
            <a:prstGeom prst="leftBrace">
              <a:avLst>
                <a:gd name="adj1" fmla="val 48810"/>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466" name="Text Box 10"/>
            <p:cNvSpPr txBox="1">
              <a:spLocks noChangeArrowheads="1"/>
            </p:cNvSpPr>
            <p:nvPr/>
          </p:nvSpPr>
          <p:spPr bwMode="auto">
            <a:xfrm>
              <a:off x="2346325" y="3622675"/>
              <a:ext cx="19002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Domain name</a:t>
              </a:r>
            </a:p>
          </p:txBody>
        </p:sp>
        <p:sp>
          <p:nvSpPr>
            <p:cNvPr id="19467" name="AutoShape 11"/>
            <p:cNvSpPr>
              <a:spLocks/>
            </p:cNvSpPr>
            <p:nvPr/>
          </p:nvSpPr>
          <p:spPr bwMode="auto">
            <a:xfrm rot="5392413">
              <a:off x="4792538" y="2144040"/>
              <a:ext cx="304800" cy="1203063"/>
            </a:xfrm>
            <a:prstGeom prst="leftBrace">
              <a:avLst>
                <a:gd name="adj1" fmla="val 37500"/>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468" name="Text Box 12"/>
            <p:cNvSpPr txBox="1">
              <a:spLocks noChangeArrowheads="1"/>
            </p:cNvSpPr>
            <p:nvPr/>
          </p:nvSpPr>
          <p:spPr bwMode="auto">
            <a:xfrm>
              <a:off x="4267200" y="2098675"/>
              <a:ext cx="13668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pathname</a:t>
              </a:r>
            </a:p>
          </p:txBody>
        </p:sp>
        <p:sp>
          <p:nvSpPr>
            <p:cNvPr id="19469" name="AutoShape 13"/>
            <p:cNvSpPr>
              <a:spLocks/>
            </p:cNvSpPr>
            <p:nvPr/>
          </p:nvSpPr>
          <p:spPr bwMode="auto">
            <a:xfrm rot="5119958">
              <a:off x="5865384" y="2821004"/>
              <a:ext cx="381000" cy="990600"/>
            </a:xfrm>
            <a:prstGeom prst="rightBrace">
              <a:avLst>
                <a:gd name="adj1" fmla="val 21667"/>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470" name="Text Box 14"/>
            <p:cNvSpPr txBox="1">
              <a:spLocks noChangeArrowheads="1"/>
            </p:cNvSpPr>
            <p:nvPr/>
          </p:nvSpPr>
          <p:spPr bwMode="auto">
            <a:xfrm>
              <a:off x="5457825" y="3546475"/>
              <a:ext cx="12477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filename</a:t>
              </a:r>
            </a:p>
          </p:txBody>
        </p:sp>
        <p:sp>
          <p:nvSpPr>
            <p:cNvPr id="19471" name="Text Box 15"/>
            <p:cNvSpPr txBox="1">
              <a:spLocks noChangeArrowheads="1"/>
            </p:cNvSpPr>
            <p:nvPr/>
          </p:nvSpPr>
          <p:spPr bwMode="auto">
            <a:xfrm>
              <a:off x="609600" y="4191000"/>
              <a:ext cx="45862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http =&gt; Hypertext Transfer Protocol</a:t>
              </a:r>
            </a:p>
          </p:txBody>
        </p:sp>
        <p:sp>
          <p:nvSpPr>
            <p:cNvPr id="2" name="TextBox 1"/>
            <p:cNvSpPr txBox="1"/>
            <p:nvPr/>
          </p:nvSpPr>
          <p:spPr>
            <a:xfrm>
              <a:off x="1016020" y="5029200"/>
              <a:ext cx="5079980" cy="1015663"/>
            </a:xfrm>
            <a:prstGeom prst="rect">
              <a:avLst/>
            </a:prstGeom>
            <a:noFill/>
          </p:spPr>
          <p:txBody>
            <a:bodyPr wrap="none" rtlCol="0">
              <a:spAutoFit/>
            </a:bodyPr>
            <a:lstStyle/>
            <a:p>
              <a:r>
                <a:rPr lang="en-US" sz="2400" b="1" dirty="0" smtClean="0"/>
                <a:t>Uniform Resource Identifier (URI)</a:t>
              </a:r>
              <a:r>
                <a:rPr lang="en-US" dirty="0" smtClean="0"/>
                <a:t> </a:t>
              </a:r>
              <a:r>
                <a:rPr lang="en-US" altLang="en-US" dirty="0"/>
                <a:t>=&gt;</a:t>
              </a:r>
              <a:r>
                <a:rPr lang="en-US" dirty="0" smtClean="0"/>
                <a:t/>
              </a:r>
              <a:br>
                <a:rPr lang="en-US" dirty="0" smtClean="0"/>
              </a:br>
              <a:r>
                <a:rPr lang="en-US" altLang="en-US" dirty="0" smtClean="0"/>
                <a:t>www.chicagosymphony.org/civicconcerts/index.htm</a:t>
              </a:r>
            </a:p>
            <a:p>
              <a:r>
                <a:rPr lang="en-US" dirty="0" smtClean="0"/>
                <a:t> </a:t>
              </a:r>
              <a:endParaRPr lang="en-US" dirty="0"/>
            </a:p>
          </p:txBody>
        </p:sp>
      </p:grpSp>
    </p:spTree>
    <p:extLst>
      <p:ext uri="{BB962C8B-B14F-4D97-AF65-F5344CB8AC3E}">
        <p14:creationId xmlns:p14="http://schemas.microsoft.com/office/powerpoint/2010/main" val="41489592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245952" y="304800"/>
            <a:ext cx="8915400" cy="685800"/>
          </a:xfrm>
        </p:spPr>
        <p:txBody>
          <a:bodyPr>
            <a:normAutofit/>
          </a:bodyPr>
          <a:lstStyle/>
          <a:p>
            <a:r>
              <a:rPr lang="en-US" sz="3600" b="1" dirty="0"/>
              <a:t>Uniform Resource Identifier</a:t>
            </a:r>
          </a:p>
        </p:txBody>
      </p:sp>
      <p:sp>
        <p:nvSpPr>
          <p:cNvPr id="2" name="TextBox 1"/>
          <p:cNvSpPr txBox="1"/>
          <p:nvPr/>
        </p:nvSpPr>
        <p:spPr>
          <a:xfrm>
            <a:off x="120216" y="1219200"/>
            <a:ext cx="8915774" cy="5262979"/>
          </a:xfrm>
          <a:prstGeom prst="rect">
            <a:avLst/>
          </a:prstGeom>
          <a:noFill/>
        </p:spPr>
        <p:txBody>
          <a:bodyPr wrap="none" rtlCol="0">
            <a:spAutoFit/>
          </a:bodyPr>
          <a:lstStyle/>
          <a:p>
            <a:r>
              <a:rPr lang="en-US" sz="2400" dirty="0" smtClean="0"/>
              <a:t>In information technology, a </a:t>
            </a:r>
            <a:r>
              <a:rPr lang="en-US" sz="2400" b="1" dirty="0" smtClean="0"/>
              <a:t>Uniform Resource Identifier (URI) </a:t>
            </a:r>
            <a:r>
              <a:rPr lang="en-US" sz="2400" dirty="0" smtClean="0"/>
              <a:t>is</a:t>
            </a:r>
          </a:p>
          <a:p>
            <a:r>
              <a:rPr lang="en-US" sz="2400" dirty="0" smtClean="0"/>
              <a:t>a string of characters used to identify a resource. </a:t>
            </a:r>
          </a:p>
          <a:p>
            <a:r>
              <a:rPr lang="en-US" sz="2400" dirty="0" smtClean="0"/>
              <a:t>Such identification enables interaction with representations of the</a:t>
            </a:r>
          </a:p>
          <a:p>
            <a:r>
              <a:rPr lang="en-US" sz="2400" dirty="0" smtClean="0"/>
              <a:t>resource over a network, typically the World Wide Web, </a:t>
            </a:r>
          </a:p>
          <a:p>
            <a:r>
              <a:rPr lang="en-US" sz="2400" dirty="0" smtClean="0"/>
              <a:t>using specific protocols. </a:t>
            </a:r>
          </a:p>
          <a:p>
            <a:endParaRPr lang="en-US" sz="2400" dirty="0" smtClean="0"/>
          </a:p>
          <a:p>
            <a:r>
              <a:rPr lang="en-US" sz="2400" dirty="0" smtClean="0"/>
              <a:t>Schemes specifying a concrete syntax and associated protocols define</a:t>
            </a:r>
          </a:p>
          <a:p>
            <a:r>
              <a:rPr lang="en-US" sz="2400" dirty="0" smtClean="0"/>
              <a:t>each URI. </a:t>
            </a:r>
          </a:p>
          <a:p>
            <a:r>
              <a:rPr lang="en-US" sz="2400" dirty="0" smtClean="0"/>
              <a:t>The most common form of URI is the Uniform Resource Locator (URL),</a:t>
            </a:r>
          </a:p>
          <a:p>
            <a:r>
              <a:rPr lang="en-US" sz="2400" dirty="0" smtClean="0"/>
              <a:t>frequently referred to informally as a web address. </a:t>
            </a:r>
          </a:p>
          <a:p>
            <a:endParaRPr lang="en-US" sz="2400" dirty="0" smtClean="0"/>
          </a:p>
          <a:p>
            <a:r>
              <a:rPr lang="en-US" sz="2400" dirty="0" smtClean="0"/>
              <a:t>More rarely seen in usage is the </a:t>
            </a:r>
            <a:r>
              <a:rPr lang="en-US" sz="2400" b="1" dirty="0" smtClean="0"/>
              <a:t>Uniform Resource Name (URN)</a:t>
            </a:r>
            <a:r>
              <a:rPr lang="en-US" sz="2400" dirty="0" smtClean="0"/>
              <a:t>, </a:t>
            </a:r>
          </a:p>
          <a:p>
            <a:r>
              <a:rPr lang="en-US" sz="2400" dirty="0" smtClean="0"/>
              <a:t>which was designed to complement URLs by providing a mechanism</a:t>
            </a:r>
          </a:p>
          <a:p>
            <a:r>
              <a:rPr lang="en-US" sz="2400" dirty="0" smtClean="0"/>
              <a:t>for the identification of resources in particular </a:t>
            </a:r>
            <a:r>
              <a:rPr lang="en-US" sz="2400" i="1" dirty="0" smtClean="0"/>
              <a:t>namespaces</a:t>
            </a:r>
            <a:r>
              <a:rPr lang="en-US" sz="2400" dirty="0" smtClean="0"/>
              <a:t>.</a:t>
            </a:r>
            <a:endParaRPr lang="en-US" sz="2400" dirty="0"/>
          </a:p>
        </p:txBody>
      </p:sp>
    </p:spTree>
    <p:extLst>
      <p:ext uri="{BB962C8B-B14F-4D97-AF65-F5344CB8AC3E}">
        <p14:creationId xmlns:p14="http://schemas.microsoft.com/office/powerpoint/2010/main" val="10260860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245952" y="304800"/>
            <a:ext cx="8915400" cy="685800"/>
          </a:xfrm>
        </p:spPr>
        <p:txBody>
          <a:bodyPr>
            <a:normAutofit/>
          </a:bodyPr>
          <a:lstStyle/>
          <a:p>
            <a:r>
              <a:rPr lang="en-US" sz="3600" b="1" dirty="0" smtClean="0"/>
              <a:t>Uniform Resource Name (URN)</a:t>
            </a:r>
            <a:endParaRPr lang="en-US" sz="3600" b="1" dirty="0"/>
          </a:p>
        </p:txBody>
      </p:sp>
      <p:sp>
        <p:nvSpPr>
          <p:cNvPr id="2" name="TextBox 1"/>
          <p:cNvSpPr txBox="1"/>
          <p:nvPr/>
        </p:nvSpPr>
        <p:spPr>
          <a:xfrm>
            <a:off x="120217" y="1219200"/>
            <a:ext cx="8947584" cy="4524315"/>
          </a:xfrm>
          <a:prstGeom prst="rect">
            <a:avLst/>
          </a:prstGeom>
          <a:noFill/>
        </p:spPr>
        <p:txBody>
          <a:bodyPr wrap="square" rtlCol="0">
            <a:spAutoFit/>
          </a:bodyPr>
          <a:lstStyle/>
          <a:p>
            <a:r>
              <a:rPr lang="en-US" sz="2400" dirty="0"/>
              <a:t>A URN is a URI that identifies a resource by name in a </a:t>
            </a:r>
            <a:r>
              <a:rPr lang="en-US" sz="2400" dirty="0" smtClean="0"/>
              <a:t>particular</a:t>
            </a:r>
          </a:p>
          <a:p>
            <a:r>
              <a:rPr lang="en-US" sz="2400" dirty="0" smtClean="0"/>
              <a:t>namespace</a:t>
            </a:r>
            <a:r>
              <a:rPr lang="en-US" sz="2400" dirty="0"/>
              <a:t>. </a:t>
            </a:r>
            <a:endParaRPr lang="en-US" sz="2400" dirty="0" smtClean="0"/>
          </a:p>
          <a:p>
            <a:r>
              <a:rPr lang="en-US" sz="2400" dirty="0" smtClean="0"/>
              <a:t>A </a:t>
            </a:r>
            <a:r>
              <a:rPr lang="en-US" sz="2400" dirty="0"/>
              <a:t>URN may be used to talk about a resource without implying </a:t>
            </a:r>
            <a:r>
              <a:rPr lang="en-US" sz="2400" dirty="0" smtClean="0"/>
              <a:t>its</a:t>
            </a:r>
          </a:p>
          <a:p>
            <a:r>
              <a:rPr lang="en-US" sz="2400" dirty="0" smtClean="0"/>
              <a:t>location </a:t>
            </a:r>
            <a:r>
              <a:rPr lang="en-US" sz="2400" dirty="0"/>
              <a:t>or how to access it. </a:t>
            </a:r>
            <a:endParaRPr lang="en-US" sz="2400" dirty="0" smtClean="0"/>
          </a:p>
          <a:p>
            <a:r>
              <a:rPr lang="en-US" sz="2400" dirty="0" smtClean="0"/>
              <a:t>For </a:t>
            </a:r>
            <a:r>
              <a:rPr lang="en-US" sz="2400" dirty="0"/>
              <a:t>example, in the </a:t>
            </a:r>
            <a:r>
              <a:rPr lang="en-US" sz="2400" dirty="0">
                <a:hlinkClick r:id="rId3" tooltip="International Standard Book Number"/>
              </a:rPr>
              <a:t>International Standard Book Number (ISBN)</a:t>
            </a:r>
            <a:r>
              <a:rPr lang="en-US" sz="2400" dirty="0"/>
              <a:t> </a:t>
            </a:r>
            <a:r>
              <a:rPr lang="en-US" sz="2400" dirty="0" smtClean="0"/>
              <a:t>system (</a:t>
            </a:r>
            <a:r>
              <a:rPr lang="en-US" sz="2400" i="1" dirty="0" smtClean="0"/>
              <a:t>namespace</a:t>
            </a:r>
            <a:r>
              <a:rPr lang="en-US" sz="2400" dirty="0" smtClean="0"/>
              <a:t>), ISBN 0-486-27557-4</a:t>
            </a:r>
            <a:r>
              <a:rPr lang="en-US" sz="2400" dirty="0"/>
              <a:t> identifies a specific edition of Shakespeare's </a:t>
            </a:r>
            <a:r>
              <a:rPr lang="en-US" sz="2400" dirty="0" smtClean="0"/>
              <a:t>play </a:t>
            </a:r>
            <a:r>
              <a:rPr lang="en-US" sz="2400" i="1" dirty="0" smtClean="0">
                <a:hlinkClick r:id="rId4" tooltip="Romeo and Juliet"/>
              </a:rPr>
              <a:t>Romeo </a:t>
            </a:r>
            <a:r>
              <a:rPr lang="en-US" sz="2400" i="1" dirty="0">
                <a:hlinkClick r:id="rId4" tooltip="Romeo and Juliet"/>
              </a:rPr>
              <a:t>and Juliet</a:t>
            </a:r>
            <a:r>
              <a:rPr lang="en-US" sz="2400" dirty="0"/>
              <a:t>. The URN for that edition would </a:t>
            </a:r>
            <a:r>
              <a:rPr lang="en-US" sz="2400" dirty="0" smtClean="0"/>
              <a:t>be</a:t>
            </a:r>
          </a:p>
          <a:p>
            <a:pPr algn="ctr"/>
            <a:r>
              <a:rPr lang="en-US" sz="2400" dirty="0" smtClean="0"/>
              <a:t>urn:isbn:0-486-27557-4</a:t>
            </a:r>
            <a:r>
              <a:rPr lang="en-US" sz="2400" dirty="0"/>
              <a:t>. </a:t>
            </a:r>
            <a:endParaRPr lang="en-US" sz="2400" dirty="0" smtClean="0"/>
          </a:p>
          <a:p>
            <a:endParaRPr lang="en-US" sz="2400" dirty="0" smtClean="0"/>
          </a:p>
          <a:p>
            <a:r>
              <a:rPr lang="en-US" sz="2400" dirty="0" smtClean="0"/>
              <a:t>To </a:t>
            </a:r>
            <a:r>
              <a:rPr lang="en-US" sz="2400" dirty="0"/>
              <a:t>gain access to the book, its location is needed, for which a </a:t>
            </a:r>
            <a:r>
              <a:rPr lang="en-US" sz="2400" dirty="0" smtClean="0"/>
              <a:t>URL</a:t>
            </a:r>
          </a:p>
          <a:p>
            <a:r>
              <a:rPr lang="en-US" sz="2400" dirty="0" smtClean="0"/>
              <a:t>would </a:t>
            </a:r>
            <a:r>
              <a:rPr lang="en-US" sz="2400" dirty="0"/>
              <a:t>have to be specified.</a:t>
            </a:r>
          </a:p>
        </p:txBody>
      </p:sp>
    </p:spTree>
    <p:extLst>
      <p:ext uri="{BB962C8B-B14F-4D97-AF65-F5344CB8AC3E}">
        <p14:creationId xmlns:p14="http://schemas.microsoft.com/office/powerpoint/2010/main" val="5335218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52400" y="76200"/>
            <a:ext cx="8915400" cy="685800"/>
          </a:xfrm>
        </p:spPr>
        <p:txBody>
          <a:bodyPr>
            <a:normAutofit/>
          </a:bodyPr>
          <a:lstStyle/>
          <a:p>
            <a:r>
              <a:rPr lang="en-US" sz="3600" b="1" dirty="0"/>
              <a:t>Namespace</a:t>
            </a:r>
          </a:p>
        </p:txBody>
      </p:sp>
      <p:sp>
        <p:nvSpPr>
          <p:cNvPr id="2" name="TextBox 1"/>
          <p:cNvSpPr txBox="1"/>
          <p:nvPr/>
        </p:nvSpPr>
        <p:spPr>
          <a:xfrm>
            <a:off x="120217" y="685800"/>
            <a:ext cx="8947584" cy="6001643"/>
          </a:xfrm>
          <a:prstGeom prst="rect">
            <a:avLst/>
          </a:prstGeom>
          <a:noFill/>
        </p:spPr>
        <p:txBody>
          <a:bodyPr wrap="square" rtlCol="0">
            <a:spAutoFit/>
          </a:bodyPr>
          <a:lstStyle/>
          <a:p>
            <a:r>
              <a:rPr lang="en-US" sz="2000" dirty="0"/>
              <a:t>In </a:t>
            </a:r>
            <a:r>
              <a:rPr lang="en-US" sz="2000" dirty="0">
                <a:hlinkClick r:id="rId2" tooltip="Computing"/>
              </a:rPr>
              <a:t>computing</a:t>
            </a:r>
            <a:r>
              <a:rPr lang="en-US" sz="2000" dirty="0"/>
              <a:t>, a </a:t>
            </a:r>
            <a:r>
              <a:rPr lang="en-US" sz="2000" b="1" dirty="0"/>
              <a:t>namespace</a:t>
            </a:r>
            <a:r>
              <a:rPr lang="en-US" sz="2000" dirty="0"/>
              <a:t> is a set of symbols that are used to organize objects of various kinds, so that these objects may be referred to by name. </a:t>
            </a:r>
            <a:endParaRPr lang="en-US" sz="2000" dirty="0" smtClean="0"/>
          </a:p>
          <a:p>
            <a:r>
              <a:rPr lang="en-US" sz="2000" dirty="0" smtClean="0"/>
              <a:t>Prominent </a:t>
            </a:r>
            <a:r>
              <a:rPr lang="en-US" sz="2000" dirty="0"/>
              <a:t>examples include:</a:t>
            </a:r>
          </a:p>
          <a:p>
            <a:pPr marL="342900" indent="-342900">
              <a:buFont typeface="Arial" panose="020B0604020202020204" pitchFamily="34" charset="0"/>
              <a:buChar char="•"/>
            </a:pPr>
            <a:r>
              <a:rPr lang="en-US" sz="2000" dirty="0">
                <a:hlinkClick r:id="rId3" tooltip="File system"/>
              </a:rPr>
              <a:t>file systems</a:t>
            </a:r>
            <a:r>
              <a:rPr lang="en-US" sz="2000" dirty="0"/>
              <a:t> are namespaces that assign names to </a:t>
            </a:r>
            <a:r>
              <a:rPr lang="en-US" sz="2000" dirty="0" smtClean="0"/>
              <a:t>files;</a:t>
            </a:r>
          </a:p>
          <a:p>
            <a:pPr marL="342900" indent="-342900">
              <a:buFont typeface="Arial" panose="020B0604020202020204" pitchFamily="34" charset="0"/>
              <a:buChar char="•"/>
            </a:pPr>
            <a:r>
              <a:rPr lang="en-US" sz="2000" dirty="0" smtClean="0">
                <a:hlinkClick r:id="rId4" tooltip="Computer network"/>
              </a:rPr>
              <a:t>computer </a:t>
            </a:r>
            <a:r>
              <a:rPr lang="en-US" sz="2000" dirty="0">
                <a:hlinkClick r:id="rId4" tooltip="Computer network"/>
              </a:rPr>
              <a:t>networks</a:t>
            </a:r>
            <a:r>
              <a:rPr lang="en-US" sz="2000" dirty="0"/>
              <a:t> and </a:t>
            </a:r>
            <a:r>
              <a:rPr lang="en-US" sz="2000" dirty="0">
                <a:hlinkClick r:id="rId5" tooltip="Distributed system"/>
              </a:rPr>
              <a:t>distributed systems</a:t>
            </a:r>
            <a:r>
              <a:rPr lang="en-US" sz="2000" dirty="0"/>
              <a:t> assign names to resources, such as computers, printers, </a:t>
            </a:r>
            <a:r>
              <a:rPr lang="en-US" sz="2000" dirty="0">
                <a:hlinkClick r:id="rId6" tooltip="Website"/>
              </a:rPr>
              <a:t>websites</a:t>
            </a:r>
            <a:r>
              <a:rPr lang="en-US" sz="2000" dirty="0"/>
              <a:t>, (remote) files, etc.</a:t>
            </a:r>
          </a:p>
          <a:p>
            <a:endParaRPr lang="en-US" sz="2000" dirty="0" smtClean="0"/>
          </a:p>
          <a:p>
            <a:r>
              <a:rPr lang="en-US" sz="2000" dirty="0" smtClean="0"/>
              <a:t>Namespaces </a:t>
            </a:r>
            <a:r>
              <a:rPr lang="en-US" sz="2000" dirty="0"/>
              <a:t>are commonly structured as hierarchies to allow reuse of names in different contexts. As an analogy, consider a system of </a:t>
            </a:r>
            <a:r>
              <a:rPr lang="en-US" sz="2000" dirty="0">
                <a:hlinkClick r:id="rId7" tooltip="Onomastics"/>
              </a:rPr>
              <a:t>naming of people</a:t>
            </a:r>
            <a:r>
              <a:rPr lang="en-US" sz="2000" dirty="0"/>
              <a:t> where each person has a proper name, as well as a family name shared with their relatives. If, in each family, the names of family members are unique, then each person can be uniquely identified by the combination of first name and family name; there is only one Jane Doe, though there may be many Janes. Within the namespace of the Doe family, just "Jane" suffices to unambiguously designate this person, while within the "global" namespace of all people, the full name must be used.</a:t>
            </a:r>
          </a:p>
          <a:p>
            <a:r>
              <a:rPr lang="en-US" sz="2000" dirty="0"/>
              <a:t>In a similar way, </a:t>
            </a:r>
            <a:r>
              <a:rPr lang="en-US" sz="2000" dirty="0">
                <a:hlinkClick r:id="rId8" tooltip="Directory (computing)"/>
              </a:rPr>
              <a:t>hierarchical file systems</a:t>
            </a:r>
            <a:r>
              <a:rPr lang="en-US" sz="2000" dirty="0"/>
              <a:t> organize files in directories. Each directory is a separate namespace, so that the directories "letters" and "invoices" may both contain a file "</a:t>
            </a:r>
            <a:r>
              <a:rPr lang="en-US" sz="2000" dirty="0" err="1"/>
              <a:t>to_jane</a:t>
            </a:r>
            <a:r>
              <a:rPr lang="en-US" sz="2000" dirty="0"/>
              <a:t>".</a:t>
            </a:r>
          </a:p>
          <a:p>
            <a:endParaRPr lang="en-US" sz="2400" dirty="0"/>
          </a:p>
        </p:txBody>
      </p:sp>
    </p:spTree>
    <p:extLst>
      <p:ext uri="{BB962C8B-B14F-4D97-AF65-F5344CB8AC3E}">
        <p14:creationId xmlns:p14="http://schemas.microsoft.com/office/powerpoint/2010/main" val="37579338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0"/>
          </p:nvPr>
        </p:nvSpPr>
        <p:spPr/>
        <p:txBody>
          <a:bodyPr/>
          <a:lstStyle/>
          <a:p>
            <a:fld id="{1CA2CC24-9832-4FA2-A7C2-48E3890A906C}" type="slidenum">
              <a:rPr lang="en-US" altLang="en-US"/>
              <a:pPr/>
              <a:t>18</a:t>
            </a:fld>
            <a:endParaRPr lang="en-US" altLang="en-US"/>
          </a:p>
        </p:txBody>
      </p:sp>
      <p:sp>
        <p:nvSpPr>
          <p:cNvPr id="257026" name="Rectangle 2"/>
          <p:cNvSpPr>
            <a:spLocks noGrp="1" noChangeArrowheads="1"/>
          </p:cNvSpPr>
          <p:nvPr>
            <p:ph type="title"/>
          </p:nvPr>
        </p:nvSpPr>
        <p:spPr/>
        <p:txBody>
          <a:bodyPr>
            <a:normAutofit/>
          </a:bodyPr>
          <a:lstStyle/>
          <a:p>
            <a:r>
              <a:rPr lang="en-US" altLang="en-US" dirty="0" smtClean="0"/>
              <a:t>Hypertext Transfer Protocol (HTTP)</a:t>
            </a:r>
            <a:endParaRPr lang="en-US" altLang="en-US" dirty="0"/>
          </a:p>
        </p:txBody>
      </p:sp>
      <p:sp>
        <p:nvSpPr>
          <p:cNvPr id="257027" name="Rectangle 3"/>
          <p:cNvSpPr>
            <a:spLocks noGrp="1" noChangeArrowheads="1"/>
          </p:cNvSpPr>
          <p:nvPr>
            <p:ph type="body" idx="1"/>
          </p:nvPr>
        </p:nvSpPr>
        <p:spPr/>
        <p:txBody>
          <a:bodyPr>
            <a:normAutofit lnSpcReduction="10000"/>
          </a:bodyPr>
          <a:lstStyle/>
          <a:p>
            <a:r>
              <a:rPr lang="en-US" altLang="en-US" b="1" dirty="0"/>
              <a:t>Hypertext</a:t>
            </a:r>
            <a:r>
              <a:rPr lang="en-US" altLang="en-US" dirty="0"/>
              <a:t>: a format of information which allows one to move from one part of a document to another or from one document to another through </a:t>
            </a:r>
            <a:r>
              <a:rPr lang="en-US" altLang="en-US" b="1" dirty="0"/>
              <a:t>hyperlinks</a:t>
            </a:r>
          </a:p>
          <a:p>
            <a:r>
              <a:rPr lang="en-US" altLang="en-US" dirty="0"/>
              <a:t>Uniform Resource Locator (</a:t>
            </a:r>
            <a:r>
              <a:rPr lang="en-US" altLang="en-US" b="1" dirty="0"/>
              <a:t>URL</a:t>
            </a:r>
            <a:r>
              <a:rPr lang="en-US" altLang="en-US" dirty="0"/>
              <a:t>): unique identifiers used to locate a particular resource on the network</a:t>
            </a:r>
          </a:p>
          <a:p>
            <a:r>
              <a:rPr lang="en-US" altLang="en-US" b="1" dirty="0"/>
              <a:t>Markup language</a:t>
            </a:r>
            <a:r>
              <a:rPr lang="en-US" altLang="en-US" dirty="0"/>
              <a:t>: defines the structure and content of hypertext documents</a:t>
            </a:r>
          </a:p>
        </p:txBody>
      </p:sp>
    </p:spTree>
    <p:extLst>
      <p:ext uri="{BB962C8B-B14F-4D97-AF65-F5344CB8AC3E}">
        <p14:creationId xmlns:p14="http://schemas.microsoft.com/office/powerpoint/2010/main" val="39957847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p:txBody>
          <a:bodyPr/>
          <a:lstStyle/>
          <a:p>
            <a:fld id="{324FCF43-39A1-43AA-A2C6-B8D29255B751}" type="slidenum">
              <a:rPr lang="en-US" altLang="en-US"/>
              <a:pPr/>
              <a:t>19</a:t>
            </a:fld>
            <a:endParaRPr lang="en-US" altLang="en-US"/>
          </a:p>
        </p:txBody>
      </p:sp>
      <p:sp>
        <p:nvSpPr>
          <p:cNvPr id="6146" name="Rectangle 2"/>
          <p:cNvSpPr>
            <a:spLocks noGrp="1" noChangeArrowheads="1"/>
          </p:cNvSpPr>
          <p:nvPr>
            <p:ph type="title"/>
          </p:nvPr>
        </p:nvSpPr>
        <p:spPr/>
        <p:txBody>
          <a:bodyPr>
            <a:normAutofit fontScale="90000"/>
          </a:bodyPr>
          <a:lstStyle/>
          <a:p>
            <a:r>
              <a:rPr lang="en-US" altLang="en-US" dirty="0" smtClean="0"/>
              <a:t>Hypertext Markup Language (HTML)</a:t>
            </a:r>
            <a:endParaRPr lang="en-US" altLang="en-US" dirty="0">
              <a:latin typeface="Garamond" pitchFamily="18" charset="0"/>
            </a:endParaRPr>
          </a:p>
        </p:txBody>
      </p:sp>
      <p:sp>
        <p:nvSpPr>
          <p:cNvPr id="6147" name="Rectangle 3"/>
          <p:cNvSpPr>
            <a:spLocks noGrp="1" noChangeArrowheads="1"/>
          </p:cNvSpPr>
          <p:nvPr>
            <p:ph type="body" idx="1"/>
          </p:nvPr>
        </p:nvSpPr>
        <p:spPr/>
        <p:txBody>
          <a:bodyPr/>
          <a:lstStyle/>
          <a:p>
            <a:pPr>
              <a:lnSpc>
                <a:spcPct val="90000"/>
              </a:lnSpc>
            </a:pPr>
            <a:r>
              <a:rPr lang="en-US" altLang="en-US" b="1" dirty="0">
                <a:latin typeface="Garamond" pitchFamily="18" charset="0"/>
              </a:rPr>
              <a:t>Example HTML code:</a:t>
            </a:r>
          </a:p>
          <a:p>
            <a:pPr lvl="3">
              <a:lnSpc>
                <a:spcPct val="90000"/>
              </a:lnSpc>
              <a:buFontTx/>
              <a:buNone/>
            </a:pPr>
            <a:r>
              <a:rPr lang="en-US" altLang="en-US" sz="2000" b="1" dirty="0">
                <a:latin typeface="Garamond" pitchFamily="18" charset="0"/>
              </a:rPr>
              <a:t>&lt;HTML&gt;</a:t>
            </a:r>
          </a:p>
          <a:p>
            <a:pPr lvl="3">
              <a:lnSpc>
                <a:spcPct val="90000"/>
              </a:lnSpc>
              <a:buFontTx/>
              <a:buNone/>
            </a:pPr>
            <a:r>
              <a:rPr lang="en-US" altLang="en-US" sz="2000" b="1" dirty="0">
                <a:latin typeface="Garamond" pitchFamily="18" charset="0"/>
              </a:rPr>
              <a:t>&lt;head&gt;</a:t>
            </a:r>
          </a:p>
          <a:p>
            <a:pPr lvl="3">
              <a:lnSpc>
                <a:spcPct val="90000"/>
              </a:lnSpc>
              <a:buFontTx/>
              <a:buNone/>
            </a:pPr>
            <a:r>
              <a:rPr lang="en-US" altLang="en-US" sz="2000" b="1" dirty="0">
                <a:latin typeface="Garamond" pitchFamily="18" charset="0"/>
              </a:rPr>
              <a:t>&lt;title&gt;Hello World&lt;/title&gt;</a:t>
            </a:r>
          </a:p>
          <a:p>
            <a:pPr lvl="3">
              <a:lnSpc>
                <a:spcPct val="90000"/>
              </a:lnSpc>
              <a:buFontTx/>
              <a:buNone/>
            </a:pPr>
            <a:r>
              <a:rPr lang="en-US" altLang="en-US" sz="2000" b="1" dirty="0">
                <a:latin typeface="Garamond" pitchFamily="18" charset="0"/>
              </a:rPr>
              <a:t>&lt;/head&gt;</a:t>
            </a:r>
          </a:p>
          <a:p>
            <a:pPr lvl="3">
              <a:lnSpc>
                <a:spcPct val="90000"/>
              </a:lnSpc>
              <a:buFontTx/>
              <a:buNone/>
            </a:pPr>
            <a:r>
              <a:rPr lang="en-US" altLang="en-US" sz="2000" b="1" dirty="0">
                <a:latin typeface="Garamond" pitchFamily="18" charset="0"/>
              </a:rPr>
              <a:t>&lt;body </a:t>
            </a:r>
            <a:r>
              <a:rPr lang="en-US" altLang="en-US" sz="2000" b="1" dirty="0" err="1">
                <a:latin typeface="Garamond" pitchFamily="18" charset="0"/>
              </a:rPr>
              <a:t>bgcolor</a:t>
            </a:r>
            <a:r>
              <a:rPr lang="en-US" altLang="en-US" sz="2000" b="1" dirty="0">
                <a:latin typeface="Garamond" pitchFamily="18" charset="0"/>
              </a:rPr>
              <a:t> = “#000000”&gt;</a:t>
            </a:r>
          </a:p>
          <a:p>
            <a:pPr lvl="3">
              <a:lnSpc>
                <a:spcPct val="90000"/>
              </a:lnSpc>
              <a:buFontTx/>
              <a:buNone/>
            </a:pPr>
            <a:r>
              <a:rPr lang="en-US" altLang="en-US" sz="2000" b="1" dirty="0">
                <a:latin typeface="Garamond" pitchFamily="18" charset="0"/>
              </a:rPr>
              <a:t>&lt;font color = “#</a:t>
            </a:r>
            <a:r>
              <a:rPr lang="en-US" altLang="en-US" sz="2000" b="1" dirty="0" err="1">
                <a:latin typeface="Garamond" pitchFamily="18" charset="0"/>
              </a:rPr>
              <a:t>ffffff</a:t>
            </a:r>
            <a:r>
              <a:rPr lang="en-US" altLang="en-US" sz="2000" b="1" dirty="0">
                <a:latin typeface="Garamond" pitchFamily="18" charset="0"/>
              </a:rPr>
              <a:t>”&gt;</a:t>
            </a:r>
          </a:p>
          <a:p>
            <a:pPr lvl="3">
              <a:lnSpc>
                <a:spcPct val="90000"/>
              </a:lnSpc>
              <a:buFontTx/>
              <a:buNone/>
            </a:pPr>
            <a:r>
              <a:rPr lang="en-US" altLang="en-US" sz="2000" b="1" dirty="0">
                <a:latin typeface="Garamond" pitchFamily="18" charset="0"/>
              </a:rPr>
              <a:t>&lt;H1&gt;Hello World&lt;/H1&gt;</a:t>
            </a:r>
          </a:p>
          <a:p>
            <a:pPr lvl="3">
              <a:lnSpc>
                <a:spcPct val="90000"/>
              </a:lnSpc>
              <a:buFontTx/>
              <a:buNone/>
            </a:pPr>
            <a:r>
              <a:rPr lang="en-US" altLang="en-US" sz="2000" b="1" dirty="0">
                <a:latin typeface="Garamond" pitchFamily="18" charset="0"/>
              </a:rPr>
              <a:t>&lt;/font&gt;</a:t>
            </a:r>
          </a:p>
          <a:p>
            <a:pPr lvl="3">
              <a:lnSpc>
                <a:spcPct val="90000"/>
              </a:lnSpc>
              <a:buFontTx/>
              <a:buNone/>
            </a:pPr>
            <a:r>
              <a:rPr lang="en-US" altLang="en-US" sz="2000" b="1" dirty="0">
                <a:latin typeface="Garamond" pitchFamily="18" charset="0"/>
              </a:rPr>
              <a:t>&lt;/body&gt;</a:t>
            </a:r>
          </a:p>
          <a:p>
            <a:pPr lvl="3">
              <a:lnSpc>
                <a:spcPct val="90000"/>
              </a:lnSpc>
              <a:buFontTx/>
              <a:buNone/>
            </a:pPr>
            <a:r>
              <a:rPr lang="en-US" altLang="en-US" sz="2000" b="1" dirty="0">
                <a:latin typeface="Garamond" pitchFamily="18" charset="0"/>
              </a:rPr>
              <a:t>&lt;/HTML&gt;</a:t>
            </a:r>
          </a:p>
        </p:txBody>
      </p:sp>
    </p:spTree>
    <p:extLst>
      <p:ext uri="{BB962C8B-B14F-4D97-AF65-F5344CB8AC3E}">
        <p14:creationId xmlns:p14="http://schemas.microsoft.com/office/powerpoint/2010/main" val="2346620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par>
                                <p:cTn id="9" presetID="2" presetClass="entr" presetSubtype="8" fill="hold" grpId="0" nodeType="withEffect">
                                  <p:stCondLst>
                                    <p:cond delay="0"/>
                                  </p:stCondLst>
                                  <p:childTnLst>
                                    <p:set>
                                      <p:cBhvr>
                                        <p:cTn id="10" dur="1" fill="hold">
                                          <p:stCondLst>
                                            <p:cond delay="0"/>
                                          </p:stCondLst>
                                        </p:cTn>
                                        <p:tgtEl>
                                          <p:spTgt spid="6147">
                                            <p:txEl>
                                              <p:pRg st="1" end="1"/>
                                            </p:txEl>
                                          </p:spTgt>
                                        </p:tgtEl>
                                        <p:attrNameLst>
                                          <p:attrName>style.visibility</p:attrName>
                                        </p:attrNameLst>
                                      </p:cBhvr>
                                      <p:to>
                                        <p:strVal val="visible"/>
                                      </p:to>
                                    </p:set>
                                    <p:anim calcmode="lin" valueType="num">
                                      <p:cBhvr additive="base">
                                        <p:cTn id="11" dur="500" fill="hold"/>
                                        <p:tgtEl>
                                          <p:spTgt spid="6147">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6147">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9"/>
                                            </p:cond>
                                          </p:stCondLst>
                                          <p:endCondLst>
                                            <p:cond evt="onStopAudio" delay="0">
                                              <p:tgtEl>
                                                <p:sldTgt/>
                                              </p:tgtEl>
                                            </p:cond>
                                          </p:endCondLst>
                                        </p:cTn>
                                        <p:tgtEl>
                                          <p:sndTgt r:embed="rId2" name="whoosh.wav"/>
                                        </p:tgtEl>
                                      </p:cMediaNode>
                                    </p:audio>
                                  </p:subTnLst>
                                </p:cTn>
                              </p:par>
                              <p:par>
                                <p:cTn id="13" presetID="2" presetClass="entr" presetSubtype="8" fill="hold" grpId="0" nodeType="withEffect">
                                  <p:stCondLst>
                                    <p:cond delay="0"/>
                                  </p:stCondLst>
                                  <p:childTnLst>
                                    <p:set>
                                      <p:cBhvr>
                                        <p:cTn id="14" dur="1" fill="hold">
                                          <p:stCondLst>
                                            <p:cond delay="0"/>
                                          </p:stCondLst>
                                        </p:cTn>
                                        <p:tgtEl>
                                          <p:spTgt spid="6147">
                                            <p:txEl>
                                              <p:pRg st="2" end="2"/>
                                            </p:txEl>
                                          </p:spTgt>
                                        </p:tgtEl>
                                        <p:attrNameLst>
                                          <p:attrName>style.visibility</p:attrName>
                                        </p:attrNameLst>
                                      </p:cBhvr>
                                      <p:to>
                                        <p:strVal val="visible"/>
                                      </p:to>
                                    </p:set>
                                    <p:anim calcmode="lin" valueType="num">
                                      <p:cBhvr additive="base">
                                        <p:cTn id="15" dur="500" fill="hold"/>
                                        <p:tgtEl>
                                          <p:spTgt spid="6147">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6147">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3"/>
                                            </p:cond>
                                          </p:stCondLst>
                                          <p:endCondLst>
                                            <p:cond evt="onStopAudio" delay="0">
                                              <p:tgtEl>
                                                <p:sldTgt/>
                                              </p:tgtEl>
                                            </p:cond>
                                          </p:endCondLst>
                                        </p:cTn>
                                        <p:tgtEl>
                                          <p:sndTgt r:embed="rId2" name="whoosh.wav"/>
                                        </p:tgtEl>
                                      </p:cMediaNode>
                                    </p:audio>
                                  </p:subTnLst>
                                </p:cTn>
                              </p:par>
                              <p:par>
                                <p:cTn id="17" presetID="2" presetClass="entr" presetSubtype="8" fill="hold" grpId="0" nodeType="withEffect">
                                  <p:stCondLst>
                                    <p:cond delay="0"/>
                                  </p:stCondLst>
                                  <p:childTnLst>
                                    <p:set>
                                      <p:cBhvr>
                                        <p:cTn id="18" dur="1" fill="hold">
                                          <p:stCondLst>
                                            <p:cond delay="0"/>
                                          </p:stCondLst>
                                        </p:cTn>
                                        <p:tgtEl>
                                          <p:spTgt spid="6147">
                                            <p:txEl>
                                              <p:pRg st="3" end="3"/>
                                            </p:txEl>
                                          </p:spTgt>
                                        </p:tgtEl>
                                        <p:attrNameLst>
                                          <p:attrName>style.visibility</p:attrName>
                                        </p:attrNameLst>
                                      </p:cBhvr>
                                      <p:to>
                                        <p:strVal val="visible"/>
                                      </p:to>
                                    </p:set>
                                    <p:anim calcmode="lin" valueType="num">
                                      <p:cBhvr additive="base">
                                        <p:cTn id="19" dur="500" fill="hold"/>
                                        <p:tgtEl>
                                          <p:spTgt spid="6147">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147">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p:tgtEl>
                                      </p:cMediaNode>
                                    </p:audio>
                                  </p:subTnLst>
                                </p:cTn>
                              </p:par>
                              <p:par>
                                <p:cTn id="21" presetID="2" presetClass="entr" presetSubtype="8" fill="hold" grpId="0" nodeType="withEffect">
                                  <p:stCondLst>
                                    <p:cond delay="0"/>
                                  </p:stCondLst>
                                  <p:childTnLst>
                                    <p:set>
                                      <p:cBhvr>
                                        <p:cTn id="22" dur="1" fill="hold">
                                          <p:stCondLst>
                                            <p:cond delay="0"/>
                                          </p:stCondLst>
                                        </p:cTn>
                                        <p:tgtEl>
                                          <p:spTgt spid="6147">
                                            <p:txEl>
                                              <p:pRg st="4" end="4"/>
                                            </p:txEl>
                                          </p:spTgt>
                                        </p:tgtEl>
                                        <p:attrNameLst>
                                          <p:attrName>style.visibility</p:attrName>
                                        </p:attrNameLst>
                                      </p:cBhvr>
                                      <p:to>
                                        <p:strVal val="visible"/>
                                      </p:to>
                                    </p:set>
                                    <p:anim calcmode="lin" valueType="num">
                                      <p:cBhvr additive="base">
                                        <p:cTn id="23" dur="500" fill="hold"/>
                                        <p:tgtEl>
                                          <p:spTgt spid="6147">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6147">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1"/>
                                            </p:cond>
                                          </p:stCondLst>
                                          <p:endCondLst>
                                            <p:cond evt="onStopAudio" delay="0">
                                              <p:tgtEl>
                                                <p:sldTgt/>
                                              </p:tgtEl>
                                            </p:cond>
                                          </p:endCondLst>
                                        </p:cTn>
                                        <p:tgtEl>
                                          <p:sndTgt r:embed="rId2" name="whoosh.wav"/>
                                        </p:tgtEl>
                                      </p:cMediaNode>
                                    </p:audio>
                                  </p:subTnLst>
                                </p:cTn>
                              </p:par>
                              <p:par>
                                <p:cTn id="25" presetID="2" presetClass="entr" presetSubtype="8" fill="hold" grpId="0" nodeType="withEffect">
                                  <p:stCondLst>
                                    <p:cond delay="0"/>
                                  </p:stCondLst>
                                  <p:childTnLst>
                                    <p:set>
                                      <p:cBhvr>
                                        <p:cTn id="26" dur="1" fill="hold">
                                          <p:stCondLst>
                                            <p:cond delay="0"/>
                                          </p:stCondLst>
                                        </p:cTn>
                                        <p:tgtEl>
                                          <p:spTgt spid="6147">
                                            <p:txEl>
                                              <p:pRg st="5" end="5"/>
                                            </p:txEl>
                                          </p:spTgt>
                                        </p:tgtEl>
                                        <p:attrNameLst>
                                          <p:attrName>style.visibility</p:attrName>
                                        </p:attrNameLst>
                                      </p:cBhvr>
                                      <p:to>
                                        <p:strVal val="visible"/>
                                      </p:to>
                                    </p:set>
                                    <p:anim calcmode="lin" valueType="num">
                                      <p:cBhvr additive="base">
                                        <p:cTn id="27" dur="500" fill="hold"/>
                                        <p:tgtEl>
                                          <p:spTgt spid="6147">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6147">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5"/>
                                            </p:cond>
                                          </p:stCondLst>
                                          <p:endCondLst>
                                            <p:cond evt="onStopAudio" delay="0">
                                              <p:tgtEl>
                                                <p:sldTgt/>
                                              </p:tgtEl>
                                            </p:cond>
                                          </p:endCondLst>
                                        </p:cTn>
                                        <p:tgtEl>
                                          <p:sndTgt r:embed="rId2" name="whoosh.wav"/>
                                        </p:tgtEl>
                                      </p:cMediaNode>
                                    </p:audio>
                                  </p:subTnLst>
                                </p:cTn>
                              </p:par>
                              <p:par>
                                <p:cTn id="29" presetID="2" presetClass="entr" presetSubtype="8" fill="hold" grpId="0" nodeType="withEffect">
                                  <p:stCondLst>
                                    <p:cond delay="0"/>
                                  </p:stCondLst>
                                  <p:childTnLst>
                                    <p:set>
                                      <p:cBhvr>
                                        <p:cTn id="30" dur="1" fill="hold">
                                          <p:stCondLst>
                                            <p:cond delay="0"/>
                                          </p:stCondLst>
                                        </p:cTn>
                                        <p:tgtEl>
                                          <p:spTgt spid="6147">
                                            <p:txEl>
                                              <p:pRg st="6" end="6"/>
                                            </p:txEl>
                                          </p:spTgt>
                                        </p:tgtEl>
                                        <p:attrNameLst>
                                          <p:attrName>style.visibility</p:attrName>
                                        </p:attrNameLst>
                                      </p:cBhvr>
                                      <p:to>
                                        <p:strVal val="visible"/>
                                      </p:to>
                                    </p:set>
                                    <p:anim calcmode="lin" valueType="num">
                                      <p:cBhvr additive="base">
                                        <p:cTn id="31" dur="500" fill="hold"/>
                                        <p:tgtEl>
                                          <p:spTgt spid="6147">
                                            <p:txEl>
                                              <p:pRg st="6" end="6"/>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6147">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2" name="whoosh.wav"/>
                                        </p:tgtEl>
                                      </p:cMediaNode>
                                    </p:audio>
                                  </p:subTnLst>
                                </p:cTn>
                              </p:par>
                              <p:par>
                                <p:cTn id="33" presetID="2" presetClass="entr" presetSubtype="8" fill="hold" grpId="0" nodeType="withEffect">
                                  <p:stCondLst>
                                    <p:cond delay="0"/>
                                  </p:stCondLst>
                                  <p:childTnLst>
                                    <p:set>
                                      <p:cBhvr>
                                        <p:cTn id="34" dur="1" fill="hold">
                                          <p:stCondLst>
                                            <p:cond delay="0"/>
                                          </p:stCondLst>
                                        </p:cTn>
                                        <p:tgtEl>
                                          <p:spTgt spid="6147">
                                            <p:txEl>
                                              <p:pRg st="7" end="7"/>
                                            </p:txEl>
                                          </p:spTgt>
                                        </p:tgtEl>
                                        <p:attrNameLst>
                                          <p:attrName>style.visibility</p:attrName>
                                        </p:attrNameLst>
                                      </p:cBhvr>
                                      <p:to>
                                        <p:strVal val="visible"/>
                                      </p:to>
                                    </p:set>
                                    <p:anim calcmode="lin" valueType="num">
                                      <p:cBhvr additive="base">
                                        <p:cTn id="35" dur="500" fill="hold"/>
                                        <p:tgtEl>
                                          <p:spTgt spid="6147">
                                            <p:txEl>
                                              <p:pRg st="7" end="7"/>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6147">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3"/>
                                            </p:cond>
                                          </p:stCondLst>
                                          <p:endCondLst>
                                            <p:cond evt="onStopAudio" delay="0">
                                              <p:tgtEl>
                                                <p:sldTgt/>
                                              </p:tgtEl>
                                            </p:cond>
                                          </p:endCondLst>
                                        </p:cTn>
                                        <p:tgtEl>
                                          <p:sndTgt r:embed="rId2" name="whoosh.wav"/>
                                        </p:tgtEl>
                                      </p:cMediaNode>
                                    </p:audio>
                                  </p:subTnLst>
                                </p:cTn>
                              </p:par>
                              <p:par>
                                <p:cTn id="37" presetID="2" presetClass="entr" presetSubtype="8" fill="hold" grpId="0" nodeType="withEffect">
                                  <p:stCondLst>
                                    <p:cond delay="0"/>
                                  </p:stCondLst>
                                  <p:childTnLst>
                                    <p:set>
                                      <p:cBhvr>
                                        <p:cTn id="38" dur="1" fill="hold">
                                          <p:stCondLst>
                                            <p:cond delay="0"/>
                                          </p:stCondLst>
                                        </p:cTn>
                                        <p:tgtEl>
                                          <p:spTgt spid="6147">
                                            <p:txEl>
                                              <p:pRg st="8" end="8"/>
                                            </p:txEl>
                                          </p:spTgt>
                                        </p:tgtEl>
                                        <p:attrNameLst>
                                          <p:attrName>style.visibility</p:attrName>
                                        </p:attrNameLst>
                                      </p:cBhvr>
                                      <p:to>
                                        <p:strVal val="visible"/>
                                      </p:to>
                                    </p:set>
                                    <p:anim calcmode="lin" valueType="num">
                                      <p:cBhvr additive="base">
                                        <p:cTn id="39" dur="500" fill="hold"/>
                                        <p:tgtEl>
                                          <p:spTgt spid="6147">
                                            <p:txEl>
                                              <p:pRg st="8" end="8"/>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6147">
                                            <p:txEl>
                                              <p:pRg st="8" end="8"/>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7"/>
                                            </p:cond>
                                          </p:stCondLst>
                                          <p:endCondLst>
                                            <p:cond evt="onStopAudio" delay="0">
                                              <p:tgtEl>
                                                <p:sldTgt/>
                                              </p:tgtEl>
                                            </p:cond>
                                          </p:endCondLst>
                                        </p:cTn>
                                        <p:tgtEl>
                                          <p:sndTgt r:embed="rId2" name="whoosh.wav"/>
                                        </p:tgtEl>
                                      </p:cMediaNode>
                                    </p:audio>
                                  </p:subTnLst>
                                </p:cTn>
                              </p:par>
                              <p:par>
                                <p:cTn id="41" presetID="2" presetClass="entr" presetSubtype="8" fill="hold" grpId="0" nodeType="withEffect">
                                  <p:stCondLst>
                                    <p:cond delay="0"/>
                                  </p:stCondLst>
                                  <p:childTnLst>
                                    <p:set>
                                      <p:cBhvr>
                                        <p:cTn id="42" dur="1" fill="hold">
                                          <p:stCondLst>
                                            <p:cond delay="0"/>
                                          </p:stCondLst>
                                        </p:cTn>
                                        <p:tgtEl>
                                          <p:spTgt spid="6147">
                                            <p:txEl>
                                              <p:pRg st="9" end="9"/>
                                            </p:txEl>
                                          </p:spTgt>
                                        </p:tgtEl>
                                        <p:attrNameLst>
                                          <p:attrName>style.visibility</p:attrName>
                                        </p:attrNameLst>
                                      </p:cBhvr>
                                      <p:to>
                                        <p:strVal val="visible"/>
                                      </p:to>
                                    </p:set>
                                    <p:anim calcmode="lin" valueType="num">
                                      <p:cBhvr additive="base">
                                        <p:cTn id="43" dur="500" fill="hold"/>
                                        <p:tgtEl>
                                          <p:spTgt spid="6147">
                                            <p:txEl>
                                              <p:pRg st="9" end="9"/>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6147">
                                            <p:txEl>
                                              <p:pRg st="9" end="9"/>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2" name="whoosh.wav"/>
                                        </p:tgtEl>
                                      </p:cMediaNode>
                                    </p:audio>
                                  </p:subTnLst>
                                </p:cTn>
                              </p:par>
                              <p:par>
                                <p:cTn id="45" presetID="2" presetClass="entr" presetSubtype="8" fill="hold" grpId="0" nodeType="withEffect">
                                  <p:stCondLst>
                                    <p:cond delay="0"/>
                                  </p:stCondLst>
                                  <p:childTnLst>
                                    <p:set>
                                      <p:cBhvr>
                                        <p:cTn id="46" dur="1" fill="hold">
                                          <p:stCondLst>
                                            <p:cond delay="0"/>
                                          </p:stCondLst>
                                        </p:cTn>
                                        <p:tgtEl>
                                          <p:spTgt spid="6147">
                                            <p:txEl>
                                              <p:pRg st="10" end="10"/>
                                            </p:txEl>
                                          </p:spTgt>
                                        </p:tgtEl>
                                        <p:attrNameLst>
                                          <p:attrName>style.visibility</p:attrName>
                                        </p:attrNameLst>
                                      </p:cBhvr>
                                      <p:to>
                                        <p:strVal val="visible"/>
                                      </p:to>
                                    </p:set>
                                    <p:anim calcmode="lin" valueType="num">
                                      <p:cBhvr additive="base">
                                        <p:cTn id="47" dur="500" fill="hold"/>
                                        <p:tgtEl>
                                          <p:spTgt spid="6147">
                                            <p:txEl>
                                              <p:pRg st="10" end="10"/>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6147">
                                            <p:txEl>
                                              <p:pRg st="10" end="1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5"/>
                                            </p:cond>
                                          </p:stCondLst>
                                          <p:endCondLst>
                                            <p:cond evt="onStopAudio" delay="0">
                                              <p:tgtEl>
                                                <p:sldTgt/>
                                              </p:tgtEl>
                                            </p:cond>
                                          </p:endCondLst>
                                        </p:cTn>
                                        <p:tgtEl>
                                          <p:sndTgt r:embed="rId2"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621988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p:txBody>
          <a:bodyPr/>
          <a:lstStyle/>
          <a:p>
            <a:fld id="{36613905-6F79-4238-9ACF-1D48737ED51D}" type="slidenum">
              <a:rPr lang="en-US" altLang="en-US"/>
              <a:pPr/>
              <a:t>20</a:t>
            </a:fld>
            <a:endParaRPr lang="en-US" altLang="en-US"/>
          </a:p>
        </p:txBody>
      </p:sp>
      <p:sp>
        <p:nvSpPr>
          <p:cNvPr id="7170" name="Rectangle 2"/>
          <p:cNvSpPr>
            <a:spLocks noGrp="1" noChangeArrowheads="1"/>
          </p:cNvSpPr>
          <p:nvPr>
            <p:ph type="title"/>
          </p:nvPr>
        </p:nvSpPr>
        <p:spPr>
          <a:xfrm>
            <a:off x="457200" y="76200"/>
            <a:ext cx="8229600" cy="1143000"/>
          </a:xfrm>
        </p:spPr>
        <p:txBody>
          <a:bodyPr>
            <a:normAutofit fontScale="90000"/>
          </a:bodyPr>
          <a:lstStyle/>
          <a:p>
            <a:r>
              <a:rPr lang="en-US" altLang="en-US" dirty="0" smtClean="0"/>
              <a:t>Hypertext Markup Language (HTML)</a:t>
            </a:r>
            <a:endParaRPr lang="en-US" altLang="en-US" dirty="0">
              <a:latin typeface="Garamond" pitchFamily="18" charset="0"/>
            </a:endParaRPr>
          </a:p>
        </p:txBody>
      </p:sp>
      <p:graphicFrame>
        <p:nvGraphicFramePr>
          <p:cNvPr id="7172" name="Object 4"/>
          <p:cNvGraphicFramePr>
            <a:graphicFrameLocks noGrp="1" noChangeAspect="1"/>
          </p:cNvGraphicFramePr>
          <p:nvPr>
            <p:ph type="body" idx="1"/>
            <p:extLst>
              <p:ext uri="{D42A27DB-BD31-4B8C-83A1-F6EECF244321}">
                <p14:modId xmlns:p14="http://schemas.microsoft.com/office/powerpoint/2010/main" val="4048962035"/>
              </p:ext>
            </p:extLst>
          </p:nvPr>
        </p:nvGraphicFramePr>
        <p:xfrm>
          <a:off x="1905000" y="990600"/>
          <a:ext cx="5333999" cy="4853218"/>
        </p:xfrm>
        <a:graphic>
          <a:graphicData uri="http://schemas.openxmlformats.org/presentationml/2006/ole">
            <mc:AlternateContent xmlns:mc="http://schemas.openxmlformats.org/markup-compatibility/2006">
              <mc:Choice xmlns:v="urn:schemas-microsoft-com:vml" Requires="v">
                <p:oleObj spid="_x0000_s5128" name="Image" r:id="rId3" imgW="3809524" imgH="3466667" progId="Photoshop.Image.6">
                  <p:embed/>
                </p:oleObj>
              </mc:Choice>
              <mc:Fallback>
                <p:oleObj name="Image" r:id="rId3" imgW="3809524" imgH="3466667" progId="Photoshop.Image.6">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990600"/>
                        <a:ext cx="5333999" cy="4853218"/>
                      </a:xfrm>
                      <a:prstGeom prst="rect">
                        <a:avLst/>
                      </a:prstGeom>
                    </p:spPr>
                  </p:pic>
                </p:oleObj>
              </mc:Fallback>
            </mc:AlternateContent>
          </a:graphicData>
        </a:graphic>
      </p:graphicFrame>
      <p:sp>
        <p:nvSpPr>
          <p:cNvPr id="2" name="TextBox 1"/>
          <p:cNvSpPr txBox="1"/>
          <p:nvPr/>
        </p:nvSpPr>
        <p:spPr>
          <a:xfrm>
            <a:off x="1" y="5943600"/>
            <a:ext cx="9144000" cy="446276"/>
          </a:xfrm>
          <a:prstGeom prst="rect">
            <a:avLst/>
          </a:prstGeom>
          <a:noFill/>
        </p:spPr>
        <p:txBody>
          <a:bodyPr wrap="square" rtlCol="0">
            <a:spAutoFit/>
          </a:bodyPr>
          <a:lstStyle/>
          <a:p>
            <a:pPr algn="ctr"/>
            <a:r>
              <a:rPr lang="en-US" altLang="en-US" sz="2300" i="1" dirty="0" smtClean="0">
                <a:latin typeface="Arial" panose="020B0604020202020204" pitchFamily="34" charset="0"/>
                <a:cs typeface="Arial" panose="020B0604020202020204" pitchFamily="34" charset="0"/>
              </a:rPr>
              <a:t>The visualization of the HTML code example on </a:t>
            </a:r>
            <a:r>
              <a:rPr lang="en-US" altLang="en-US" sz="2300" i="1" dirty="0">
                <a:latin typeface="Arial" panose="020B0604020202020204" pitchFamily="34" charset="0"/>
                <a:cs typeface="Arial" panose="020B0604020202020204" pitchFamily="34" charset="0"/>
              </a:rPr>
              <a:t>a computer screen </a:t>
            </a:r>
            <a:endParaRPr lang="en-US" sz="23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275065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242" name="Rectangle 2"/>
          <p:cNvSpPr>
            <a:spLocks noGrp="1" noChangeArrowheads="1"/>
          </p:cNvSpPr>
          <p:nvPr>
            <p:ph type="title"/>
          </p:nvPr>
        </p:nvSpPr>
        <p:spPr/>
        <p:txBody>
          <a:bodyPr/>
          <a:lstStyle/>
          <a:p>
            <a:r>
              <a:rPr lang="en-US" altLang="en-US" b="1" dirty="0"/>
              <a:t>The </a:t>
            </a:r>
            <a:r>
              <a:rPr lang="en-US" altLang="en-US" b="1" dirty="0" smtClean="0"/>
              <a:t>HTML Anchor </a:t>
            </a:r>
            <a:r>
              <a:rPr lang="en-US" altLang="en-US" b="1" dirty="0"/>
              <a:t>Tag</a:t>
            </a:r>
          </a:p>
        </p:txBody>
      </p:sp>
      <p:sp>
        <p:nvSpPr>
          <p:cNvPr id="394243" name="Rectangle 3"/>
          <p:cNvSpPr>
            <a:spLocks noGrp="1" noChangeArrowheads="1"/>
          </p:cNvSpPr>
          <p:nvPr>
            <p:ph type="body" idx="1"/>
          </p:nvPr>
        </p:nvSpPr>
        <p:spPr>
          <a:xfrm>
            <a:off x="762000" y="1447800"/>
            <a:ext cx="8077200" cy="4648200"/>
          </a:xfrm>
        </p:spPr>
        <p:txBody>
          <a:bodyPr/>
          <a:lstStyle/>
          <a:p>
            <a:r>
              <a:rPr lang="en-US" altLang="en-US" dirty="0"/>
              <a:t>The &lt;a&gt; tag creates </a:t>
            </a:r>
            <a:r>
              <a:rPr lang="en-US" altLang="en-US" b="1" dirty="0"/>
              <a:t>hyperlinks</a:t>
            </a:r>
          </a:p>
          <a:p>
            <a:r>
              <a:rPr lang="en-US" altLang="en-US" dirty="0"/>
              <a:t>A container tag that encompasses the text or image (or both) to be used as a link</a:t>
            </a:r>
          </a:p>
          <a:p>
            <a:r>
              <a:rPr lang="en-US" altLang="en-US" dirty="0"/>
              <a:t>The syntax for using the anchor tag to create a link is as follows:</a:t>
            </a:r>
          </a:p>
          <a:p>
            <a:pPr>
              <a:buFontTx/>
              <a:buNone/>
            </a:pPr>
            <a:r>
              <a:rPr lang="en-US" altLang="en-US" dirty="0"/>
              <a:t>   </a:t>
            </a:r>
            <a:r>
              <a:rPr lang="en-US" altLang="en-US" i="1" dirty="0"/>
              <a:t>&lt;a </a:t>
            </a:r>
            <a:r>
              <a:rPr lang="en-US" altLang="en-US" i="1" dirty="0" err="1"/>
              <a:t>href</a:t>
            </a:r>
            <a:r>
              <a:rPr lang="en-US" altLang="en-US" i="1" dirty="0"/>
              <a:t>="URL"&gt;</a:t>
            </a:r>
            <a:r>
              <a:rPr lang="en-US" altLang="en-US" dirty="0"/>
              <a:t> linked text or image (or both) </a:t>
            </a:r>
            <a:r>
              <a:rPr lang="en-US" altLang="en-US" i="1" dirty="0"/>
              <a:t>&lt;/a&gt;</a:t>
            </a:r>
          </a:p>
        </p:txBody>
      </p:sp>
    </p:spTree>
    <p:extLst>
      <p:ext uri="{BB962C8B-B14F-4D97-AF65-F5344CB8AC3E}">
        <p14:creationId xmlns:p14="http://schemas.microsoft.com/office/powerpoint/2010/main" val="7147887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242" name="Rectangle 2"/>
          <p:cNvSpPr>
            <a:spLocks noGrp="1" noChangeArrowheads="1"/>
          </p:cNvSpPr>
          <p:nvPr>
            <p:ph type="title"/>
          </p:nvPr>
        </p:nvSpPr>
        <p:spPr>
          <a:xfrm>
            <a:off x="457200" y="0"/>
            <a:ext cx="8229600" cy="685800"/>
          </a:xfrm>
        </p:spPr>
        <p:txBody>
          <a:bodyPr>
            <a:normAutofit/>
          </a:bodyPr>
          <a:lstStyle/>
          <a:p>
            <a:r>
              <a:rPr lang="en-US" altLang="en-US" sz="3600" b="1" dirty="0" smtClean="0"/>
              <a:t>Semantic Web</a:t>
            </a:r>
            <a:endParaRPr lang="en-US" altLang="en-US" sz="3600" b="1" dirty="0"/>
          </a:p>
        </p:txBody>
      </p:sp>
      <p:sp>
        <p:nvSpPr>
          <p:cNvPr id="394243" name="Rectangle 3"/>
          <p:cNvSpPr>
            <a:spLocks noGrp="1" noChangeArrowheads="1"/>
          </p:cNvSpPr>
          <p:nvPr>
            <p:ph type="body" idx="1"/>
          </p:nvPr>
        </p:nvSpPr>
        <p:spPr>
          <a:xfrm>
            <a:off x="304800" y="762000"/>
            <a:ext cx="8686800" cy="6019800"/>
          </a:xfrm>
        </p:spPr>
        <p:txBody>
          <a:bodyPr>
            <a:normAutofit fontScale="47500" lnSpcReduction="20000"/>
          </a:bodyPr>
          <a:lstStyle/>
          <a:p>
            <a:pPr marL="430213" indent="-323850">
              <a:buSzPct val="45000"/>
              <a:buFont typeface="Symbol" charset="2"/>
              <a:buChar char=""/>
              <a:tabLst>
                <a:tab pos="788988" algn="l"/>
                <a:tab pos="1149350" algn="l"/>
                <a:tab pos="1509713" algn="l"/>
                <a:tab pos="1870075" algn="l"/>
                <a:tab pos="2228850" algn="l"/>
                <a:tab pos="2589213" algn="l"/>
                <a:tab pos="2949575" algn="l"/>
                <a:tab pos="3309938" algn="l"/>
                <a:tab pos="3668713" algn="l"/>
                <a:tab pos="4029075" algn="l"/>
                <a:tab pos="4389438" algn="l"/>
                <a:tab pos="4749800" algn="l"/>
                <a:tab pos="5067300" algn="l"/>
                <a:tab pos="5791200" algn="l"/>
                <a:tab pos="6515100" algn="l"/>
                <a:tab pos="7239000" algn="l"/>
                <a:tab pos="7962900" algn="l"/>
                <a:tab pos="8686800" algn="l"/>
                <a:tab pos="9410700" algn="l"/>
              </a:tabLst>
            </a:pPr>
            <a:r>
              <a:rPr lang="en-GB" altLang="en-US" sz="5100" dirty="0" smtClean="0"/>
              <a:t>A Human vs a Computer</a:t>
            </a:r>
          </a:p>
          <a:p>
            <a:pPr marL="798513" indent="0">
              <a:buSzPct val="45000"/>
              <a:buFont typeface="Symbol" charset="2"/>
              <a:buChar char=""/>
              <a:tabLst>
                <a:tab pos="788988" algn="l"/>
                <a:tab pos="1149350" algn="l"/>
                <a:tab pos="1509713" algn="l"/>
                <a:tab pos="1870075" algn="l"/>
                <a:tab pos="2228850" algn="l"/>
                <a:tab pos="2589213" algn="l"/>
                <a:tab pos="2949575" algn="l"/>
                <a:tab pos="3309938" algn="l"/>
                <a:tab pos="3668713" algn="l"/>
                <a:tab pos="4029075" algn="l"/>
                <a:tab pos="4389438" algn="l"/>
                <a:tab pos="4749800" algn="l"/>
                <a:tab pos="5067300" algn="l"/>
                <a:tab pos="5791200" algn="l"/>
                <a:tab pos="6515100" algn="l"/>
                <a:tab pos="7239000" algn="l"/>
                <a:tab pos="7962900" algn="l"/>
                <a:tab pos="8686800" algn="l"/>
                <a:tab pos="9410700" algn="l"/>
              </a:tabLst>
            </a:pPr>
            <a:r>
              <a:rPr lang="en-GB" altLang="en-US" sz="4200" dirty="0" smtClean="0"/>
              <a:t>A human understands that this is my institution’s home page</a:t>
            </a:r>
          </a:p>
          <a:p>
            <a:pPr marL="798513" indent="0">
              <a:buSzPct val="45000"/>
              <a:buFont typeface="Symbol" charset="2"/>
              <a:buChar char=""/>
              <a:tabLst>
                <a:tab pos="788988" algn="l"/>
                <a:tab pos="1149350" algn="l"/>
                <a:tab pos="1509713" algn="l"/>
                <a:tab pos="1870075" algn="l"/>
                <a:tab pos="2228850" algn="l"/>
                <a:tab pos="2589213" algn="l"/>
                <a:tab pos="2949575" algn="l"/>
                <a:tab pos="3309938" algn="l"/>
                <a:tab pos="3668713" algn="l"/>
                <a:tab pos="4029075" algn="l"/>
                <a:tab pos="4389438" algn="l"/>
                <a:tab pos="4749800" algn="l"/>
                <a:tab pos="5067300" algn="l"/>
                <a:tab pos="5791200" algn="l"/>
                <a:tab pos="6515100" algn="l"/>
                <a:tab pos="7239000" algn="l"/>
                <a:tab pos="7962900" algn="l"/>
                <a:tab pos="8686800" algn="l"/>
                <a:tab pos="9410700" algn="l"/>
              </a:tabLst>
            </a:pPr>
            <a:r>
              <a:rPr lang="en-GB" altLang="en-US" sz="4200" dirty="0" smtClean="0"/>
              <a:t>He/she knows what it means (realizes that it is a research institute in Amsterdam)</a:t>
            </a:r>
          </a:p>
          <a:p>
            <a:pPr marL="798513" indent="0">
              <a:buSzPct val="45000"/>
              <a:buFont typeface="Symbol" charset="2"/>
              <a:buChar char=""/>
              <a:tabLst>
                <a:tab pos="788988" algn="l"/>
                <a:tab pos="1149350" algn="l"/>
                <a:tab pos="1509713" algn="l"/>
                <a:tab pos="1870075" algn="l"/>
                <a:tab pos="2228850" algn="l"/>
                <a:tab pos="2589213" algn="l"/>
                <a:tab pos="2949575" algn="l"/>
                <a:tab pos="3309938" algn="l"/>
                <a:tab pos="3668713" algn="l"/>
                <a:tab pos="4029075" algn="l"/>
                <a:tab pos="4389438" algn="l"/>
                <a:tab pos="4749800" algn="l"/>
                <a:tab pos="5067300" algn="l"/>
                <a:tab pos="5791200" algn="l"/>
                <a:tab pos="6515100" algn="l"/>
                <a:tab pos="7239000" algn="l"/>
                <a:tab pos="7962900" algn="l"/>
                <a:tab pos="8686800" algn="l"/>
                <a:tab pos="9410700" algn="l"/>
              </a:tabLst>
            </a:pPr>
            <a:r>
              <a:rPr lang="en-GB" altLang="en-US" sz="4200" dirty="0" smtClean="0"/>
              <a:t>On a Web of Data, something is missing; machines can’t make sense of the link alone</a:t>
            </a:r>
          </a:p>
          <a:p>
            <a:pPr marL="430213" indent="-323850">
              <a:buSzPct val="45000"/>
              <a:buFont typeface="Symbol" charset="2"/>
              <a:buChar char=""/>
              <a:tabLst>
                <a:tab pos="788988" algn="l"/>
                <a:tab pos="1149350" algn="l"/>
                <a:tab pos="1509713" algn="l"/>
                <a:tab pos="1870075" algn="l"/>
                <a:tab pos="2228850" algn="l"/>
                <a:tab pos="2589213" algn="l"/>
                <a:tab pos="2949575" algn="l"/>
                <a:tab pos="3309938" algn="l"/>
                <a:tab pos="3668713" algn="l"/>
                <a:tab pos="4029075" algn="l"/>
                <a:tab pos="4389438" algn="l"/>
                <a:tab pos="4749800" algn="l"/>
                <a:tab pos="5067300" algn="l"/>
                <a:tab pos="5791200" algn="l"/>
                <a:tab pos="6515100" algn="l"/>
                <a:tab pos="7239000" algn="l"/>
                <a:tab pos="7962900" algn="l"/>
                <a:tab pos="8686800" algn="l"/>
                <a:tab pos="9410700" algn="l"/>
              </a:tabLst>
            </a:pPr>
            <a:r>
              <a:rPr lang="en-GB" altLang="en-US" sz="5100" dirty="0" smtClean="0"/>
              <a:t>New lesson learned: </a:t>
            </a:r>
          </a:p>
          <a:p>
            <a:pPr marL="862013" lvl="1">
              <a:buSzPct val="45000"/>
              <a:buFont typeface="Symbol" charset="2"/>
              <a:buChar char=""/>
              <a:tabLst>
                <a:tab pos="788988" algn="l"/>
                <a:tab pos="1149350" algn="l"/>
                <a:tab pos="1509713" algn="l"/>
                <a:tab pos="1870075" algn="l"/>
                <a:tab pos="2228850" algn="l"/>
                <a:tab pos="2589213" algn="l"/>
                <a:tab pos="2949575" algn="l"/>
                <a:tab pos="3309938" algn="l"/>
                <a:tab pos="3668713" algn="l"/>
                <a:tab pos="4029075" algn="l"/>
                <a:tab pos="4389438" algn="l"/>
                <a:tab pos="4749800" algn="l"/>
                <a:tab pos="5067300" algn="l"/>
                <a:tab pos="5791200" algn="l"/>
                <a:tab pos="6515100" algn="l"/>
                <a:tab pos="7239000" algn="l"/>
                <a:tab pos="7962900" algn="l"/>
                <a:tab pos="8686800" algn="l"/>
                <a:tab pos="9410700" algn="l"/>
              </a:tabLst>
            </a:pPr>
            <a:r>
              <a:rPr lang="en-GB" altLang="en-US" sz="4200" dirty="0" smtClean="0"/>
              <a:t>extra information (“label”) must be added to a link: “this links to my institution, which is a research institute”</a:t>
            </a:r>
          </a:p>
          <a:p>
            <a:pPr marL="862013" lvl="1">
              <a:buSzPct val="45000"/>
              <a:buFont typeface="Symbol" charset="2"/>
              <a:buChar char=""/>
              <a:tabLst>
                <a:tab pos="788988" algn="l"/>
                <a:tab pos="1149350" algn="l"/>
                <a:tab pos="1509713" algn="l"/>
                <a:tab pos="1870075" algn="l"/>
                <a:tab pos="2228850" algn="l"/>
                <a:tab pos="2589213" algn="l"/>
                <a:tab pos="2949575" algn="l"/>
                <a:tab pos="3309938" algn="l"/>
                <a:tab pos="3668713" algn="l"/>
                <a:tab pos="4029075" algn="l"/>
                <a:tab pos="4389438" algn="l"/>
                <a:tab pos="4749800" algn="l"/>
                <a:tab pos="5067300" algn="l"/>
                <a:tab pos="5791200" algn="l"/>
                <a:tab pos="6515100" algn="l"/>
                <a:tab pos="7239000" algn="l"/>
                <a:tab pos="7962900" algn="l"/>
                <a:tab pos="8686800" algn="l"/>
                <a:tab pos="9410700" algn="l"/>
              </a:tabLst>
            </a:pPr>
            <a:r>
              <a:rPr lang="en-GB" altLang="en-US" sz="4200" dirty="0" smtClean="0"/>
              <a:t>this information should be machine readable</a:t>
            </a:r>
          </a:p>
          <a:p>
            <a:pPr marL="862013" lvl="1">
              <a:buSzPct val="45000"/>
              <a:buFont typeface="Symbol" charset="2"/>
              <a:buChar char=""/>
              <a:tabLst>
                <a:tab pos="788988" algn="l"/>
                <a:tab pos="1149350" algn="l"/>
                <a:tab pos="1509713" algn="l"/>
                <a:tab pos="1870075" algn="l"/>
                <a:tab pos="2228850" algn="l"/>
                <a:tab pos="2589213" algn="l"/>
                <a:tab pos="2949575" algn="l"/>
                <a:tab pos="3309938" algn="l"/>
                <a:tab pos="3668713" algn="l"/>
                <a:tab pos="4029075" algn="l"/>
                <a:tab pos="4389438" algn="l"/>
                <a:tab pos="4749800" algn="l"/>
                <a:tab pos="5067300" algn="l"/>
                <a:tab pos="5791200" algn="l"/>
                <a:tab pos="6515100" algn="l"/>
                <a:tab pos="7239000" algn="l"/>
                <a:tab pos="7962900" algn="l"/>
                <a:tab pos="8686800" algn="l"/>
                <a:tab pos="9410700" algn="l"/>
              </a:tabLst>
            </a:pPr>
            <a:r>
              <a:rPr lang="en-GB" altLang="en-US" sz="4200" dirty="0" smtClean="0"/>
              <a:t>this is a </a:t>
            </a:r>
            <a:r>
              <a:rPr lang="en-GB" altLang="en-US" sz="4200" i="1" dirty="0" smtClean="0"/>
              <a:t>characterization</a:t>
            </a:r>
            <a:r>
              <a:rPr lang="en-GB" altLang="en-US" sz="4200" dirty="0" smtClean="0"/>
              <a:t> (or “classification”) of </a:t>
            </a:r>
            <a:r>
              <a:rPr lang="en-GB" altLang="en-US" sz="4200" i="1" dirty="0" smtClean="0"/>
              <a:t>both</a:t>
            </a:r>
            <a:r>
              <a:rPr lang="en-GB" altLang="en-US" sz="4200" dirty="0" smtClean="0"/>
              <a:t> the link </a:t>
            </a:r>
            <a:r>
              <a:rPr lang="en-GB" altLang="en-US" sz="4200" i="1" dirty="0" smtClean="0"/>
              <a:t>and</a:t>
            </a:r>
            <a:r>
              <a:rPr lang="en-GB" altLang="en-US" sz="4200" dirty="0" smtClean="0"/>
              <a:t> its target</a:t>
            </a:r>
          </a:p>
          <a:p>
            <a:pPr marL="862013" lvl="1">
              <a:buSzPct val="45000"/>
              <a:buFont typeface="Symbol" charset="2"/>
              <a:buChar char=""/>
              <a:tabLst>
                <a:tab pos="788988" algn="l"/>
                <a:tab pos="1149350" algn="l"/>
                <a:tab pos="1509713" algn="l"/>
                <a:tab pos="1870075" algn="l"/>
                <a:tab pos="2228850" algn="l"/>
                <a:tab pos="2589213" algn="l"/>
                <a:tab pos="2949575" algn="l"/>
                <a:tab pos="3309938" algn="l"/>
                <a:tab pos="3668713" algn="l"/>
                <a:tab pos="4029075" algn="l"/>
                <a:tab pos="4389438" algn="l"/>
                <a:tab pos="4749800" algn="l"/>
                <a:tab pos="5067300" algn="l"/>
                <a:tab pos="5791200" algn="l"/>
                <a:tab pos="6515100" algn="l"/>
                <a:tab pos="7239000" algn="l"/>
                <a:tab pos="7962900" algn="l"/>
                <a:tab pos="8686800" algn="l"/>
                <a:tab pos="9410700" algn="l"/>
              </a:tabLst>
            </a:pPr>
            <a:r>
              <a:rPr lang="en-GB" altLang="en-US" sz="4200" dirty="0" smtClean="0"/>
              <a:t>in some cases, the classification should allow for some limited “reasoning”</a:t>
            </a:r>
          </a:p>
          <a:p>
            <a:pPr marL="106363" indent="0">
              <a:buSzPct val="45000"/>
              <a:buNone/>
              <a:tabLst>
                <a:tab pos="788988" algn="l"/>
                <a:tab pos="1149350" algn="l"/>
                <a:tab pos="1509713" algn="l"/>
                <a:tab pos="1870075" algn="l"/>
                <a:tab pos="2228850" algn="l"/>
                <a:tab pos="2589213" algn="l"/>
                <a:tab pos="2949575" algn="l"/>
                <a:tab pos="3309938" algn="l"/>
                <a:tab pos="3668713" algn="l"/>
                <a:tab pos="4029075" algn="l"/>
                <a:tab pos="4389438" algn="l"/>
                <a:tab pos="4749800" algn="l"/>
                <a:tab pos="5067300" algn="l"/>
                <a:tab pos="5791200" algn="l"/>
                <a:tab pos="6515100" algn="l"/>
                <a:tab pos="7239000" algn="l"/>
                <a:tab pos="7962900" algn="l"/>
                <a:tab pos="8686800" algn="l"/>
                <a:tab pos="9410700" algn="l"/>
              </a:tabLst>
            </a:pPr>
            <a:endParaRPr lang="en-GB" altLang="en-US" sz="2600" dirty="0" smtClean="0"/>
          </a:p>
          <a:p>
            <a:pPr marL="430213" indent="-323850">
              <a:buSzPct val="45000"/>
              <a:buFont typeface="Symbol" charset="2"/>
              <a:buChar char=""/>
              <a:tabLst>
                <a:tab pos="788988" algn="l"/>
                <a:tab pos="1149350" algn="l"/>
                <a:tab pos="1509713" algn="l"/>
                <a:tab pos="1870075" algn="l"/>
                <a:tab pos="2228850" algn="l"/>
                <a:tab pos="2589213" algn="l"/>
                <a:tab pos="2949575" algn="l"/>
                <a:tab pos="3309938" algn="l"/>
                <a:tab pos="3668713" algn="l"/>
                <a:tab pos="4029075" algn="l"/>
                <a:tab pos="4389438" algn="l"/>
                <a:tab pos="4749800" algn="l"/>
                <a:tab pos="5067300" algn="l"/>
                <a:tab pos="5791200" algn="l"/>
                <a:tab pos="6515100" algn="l"/>
                <a:tab pos="7239000" algn="l"/>
                <a:tab pos="7962900" algn="l"/>
                <a:tab pos="8686800" algn="l"/>
                <a:tab pos="9410700" algn="l"/>
              </a:tabLst>
            </a:pPr>
            <a:r>
              <a:rPr lang="en-GB" altLang="en-US" sz="5100" dirty="0" smtClean="0"/>
              <a:t>What we need for a Web of Data:</a:t>
            </a:r>
          </a:p>
          <a:p>
            <a:pPr marL="862013" lvl="1">
              <a:buSzPct val="45000"/>
              <a:buFont typeface="Symbol" charset="2"/>
              <a:buChar char=""/>
              <a:tabLst>
                <a:tab pos="788988" algn="l"/>
                <a:tab pos="1149350" algn="l"/>
                <a:tab pos="1509713" algn="l"/>
                <a:tab pos="1870075" algn="l"/>
                <a:tab pos="2228850" algn="l"/>
                <a:tab pos="2589213" algn="l"/>
                <a:tab pos="2949575" algn="l"/>
                <a:tab pos="3309938" algn="l"/>
                <a:tab pos="3668713" algn="l"/>
                <a:tab pos="4029075" algn="l"/>
                <a:tab pos="4389438" algn="l"/>
                <a:tab pos="4749800" algn="l"/>
                <a:tab pos="5067300" algn="l"/>
                <a:tab pos="5791200" algn="l"/>
                <a:tab pos="6515100" algn="l"/>
                <a:tab pos="7239000" algn="l"/>
                <a:tab pos="7962900" algn="l"/>
                <a:tab pos="8686800" algn="l"/>
                <a:tab pos="9410700" algn="l"/>
              </a:tabLst>
            </a:pPr>
            <a:r>
              <a:rPr lang="en-GB" altLang="en-US" sz="4200" dirty="0" smtClean="0"/>
              <a:t>use URI-s to publish data, not only full documents</a:t>
            </a:r>
          </a:p>
          <a:p>
            <a:pPr marL="862013" lvl="1">
              <a:buSzPct val="45000"/>
              <a:buFont typeface="Symbol" charset="2"/>
              <a:buChar char=""/>
              <a:tabLst>
                <a:tab pos="788988" algn="l"/>
                <a:tab pos="1149350" algn="l"/>
                <a:tab pos="1509713" algn="l"/>
                <a:tab pos="1870075" algn="l"/>
                <a:tab pos="2228850" algn="l"/>
                <a:tab pos="2589213" algn="l"/>
                <a:tab pos="2949575" algn="l"/>
                <a:tab pos="3309938" algn="l"/>
                <a:tab pos="3668713" algn="l"/>
                <a:tab pos="4029075" algn="l"/>
                <a:tab pos="4389438" algn="l"/>
                <a:tab pos="4749800" algn="l"/>
                <a:tab pos="5067300" algn="l"/>
                <a:tab pos="5791200" algn="l"/>
                <a:tab pos="6515100" algn="l"/>
                <a:tab pos="7239000" algn="l"/>
                <a:tab pos="7962900" algn="l"/>
                <a:tab pos="8686800" algn="l"/>
                <a:tab pos="9410700" algn="l"/>
              </a:tabLst>
            </a:pPr>
            <a:r>
              <a:rPr lang="en-GB" altLang="en-US" sz="4200" dirty="0" smtClean="0"/>
              <a:t>allow the data to link to other data</a:t>
            </a:r>
          </a:p>
          <a:p>
            <a:pPr marL="862013" lvl="1">
              <a:buSzPct val="45000"/>
              <a:buFont typeface="Symbol" charset="2"/>
              <a:buChar char=""/>
              <a:tabLst>
                <a:tab pos="788988" algn="l"/>
                <a:tab pos="1149350" algn="l"/>
                <a:tab pos="1509713" algn="l"/>
                <a:tab pos="1870075" algn="l"/>
                <a:tab pos="2228850" algn="l"/>
                <a:tab pos="2589213" algn="l"/>
                <a:tab pos="2949575" algn="l"/>
                <a:tab pos="3309938" algn="l"/>
                <a:tab pos="3668713" algn="l"/>
                <a:tab pos="4029075" algn="l"/>
                <a:tab pos="4389438" algn="l"/>
                <a:tab pos="4749800" algn="l"/>
                <a:tab pos="5067300" algn="l"/>
                <a:tab pos="5791200" algn="l"/>
                <a:tab pos="6515100" algn="l"/>
                <a:tab pos="7239000" algn="l"/>
                <a:tab pos="7962900" algn="l"/>
                <a:tab pos="8686800" algn="l"/>
                <a:tab pos="9410700" algn="l"/>
              </a:tabLst>
            </a:pPr>
            <a:r>
              <a:rPr lang="en-GB" altLang="en-US" sz="4200" dirty="0" smtClean="0"/>
              <a:t>characterize/classify the data and the links (the “terms”) to convey some extra meaning </a:t>
            </a:r>
          </a:p>
          <a:p>
            <a:pPr marL="862013" lvl="1">
              <a:buSzPct val="45000"/>
              <a:buFont typeface="Symbol" charset="2"/>
              <a:buChar char=""/>
              <a:tabLst>
                <a:tab pos="788988" algn="l"/>
                <a:tab pos="1149350" algn="l"/>
                <a:tab pos="1509713" algn="l"/>
                <a:tab pos="1870075" algn="l"/>
                <a:tab pos="2228850" algn="l"/>
                <a:tab pos="2589213" algn="l"/>
                <a:tab pos="2949575" algn="l"/>
                <a:tab pos="3309938" algn="l"/>
                <a:tab pos="3668713" algn="l"/>
                <a:tab pos="4029075" algn="l"/>
                <a:tab pos="4389438" algn="l"/>
                <a:tab pos="4749800" algn="l"/>
                <a:tab pos="5067300" algn="l"/>
                <a:tab pos="5791200" algn="l"/>
                <a:tab pos="6515100" algn="l"/>
                <a:tab pos="7239000" algn="l"/>
                <a:tab pos="7962900" algn="l"/>
                <a:tab pos="8686800" algn="l"/>
                <a:tab pos="9410700" algn="l"/>
              </a:tabLst>
            </a:pPr>
            <a:r>
              <a:rPr lang="en-GB" altLang="en-US" sz="4200" dirty="0" smtClean="0"/>
              <a:t>and use standards for all these</a:t>
            </a:r>
            <a:endParaRPr lang="en-US" sz="4200" dirty="0"/>
          </a:p>
        </p:txBody>
      </p:sp>
    </p:spTree>
    <p:extLst>
      <p:ext uri="{BB962C8B-B14F-4D97-AF65-F5344CB8AC3E}">
        <p14:creationId xmlns:p14="http://schemas.microsoft.com/office/powerpoint/2010/main" val="6026801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242" name="Rectangle 2"/>
          <p:cNvSpPr>
            <a:spLocks noGrp="1" noChangeArrowheads="1"/>
          </p:cNvSpPr>
          <p:nvPr>
            <p:ph type="title"/>
          </p:nvPr>
        </p:nvSpPr>
        <p:spPr>
          <a:xfrm>
            <a:off x="457200" y="76200"/>
            <a:ext cx="8229600" cy="1143000"/>
          </a:xfrm>
        </p:spPr>
        <p:txBody>
          <a:bodyPr/>
          <a:lstStyle/>
          <a:p>
            <a:r>
              <a:rPr lang="en-US" altLang="en-US" b="1" dirty="0" smtClean="0"/>
              <a:t>Semantic Web</a:t>
            </a:r>
            <a:endParaRPr lang="en-US" altLang="en-US" b="1" dirty="0"/>
          </a:p>
        </p:txBody>
      </p:sp>
      <p:sp>
        <p:nvSpPr>
          <p:cNvPr id="394243" name="Rectangle 3"/>
          <p:cNvSpPr>
            <a:spLocks noGrp="1" noChangeArrowheads="1"/>
          </p:cNvSpPr>
          <p:nvPr>
            <p:ph type="body" idx="1"/>
          </p:nvPr>
        </p:nvSpPr>
        <p:spPr>
          <a:xfrm>
            <a:off x="304800" y="1447800"/>
            <a:ext cx="8534400" cy="5029200"/>
          </a:xfrm>
        </p:spPr>
        <p:txBody>
          <a:bodyPr>
            <a:normAutofit/>
          </a:bodyPr>
          <a:lstStyle/>
          <a:p>
            <a:pPr marL="0" indent="0">
              <a:buNone/>
            </a:pPr>
            <a:r>
              <a:rPr lang="en-US" sz="2400" dirty="0" smtClean="0"/>
              <a:t>Namespaces </a:t>
            </a:r>
            <a:r>
              <a:rPr lang="en-US" sz="2400" dirty="0"/>
              <a:t>are based on the domain name system of the Internet. Your namespace is an identity space on the Internet that you control. </a:t>
            </a:r>
            <a:endParaRPr lang="en-US" sz="2400" dirty="0" smtClean="0"/>
          </a:p>
          <a:p>
            <a:pPr marL="0" indent="0">
              <a:buNone/>
            </a:pPr>
            <a:r>
              <a:rPr lang="en-US" sz="2400" dirty="0" smtClean="0"/>
              <a:t>For </a:t>
            </a:r>
            <a:r>
              <a:rPr lang="en-US" sz="2400" dirty="0"/>
              <a:t>example: Library of Congress owns the namespace "loc.gov"; OCLC has "oclc.org"; the University of Michigan has "umich.edu." When Library of Congress creates an identifier for the subject heading "Guide dogs" it creates an identifier in </a:t>
            </a:r>
            <a:r>
              <a:rPr lang="en-US" sz="2400" dirty="0" smtClean="0"/>
              <a:t>its namespace: </a:t>
            </a:r>
            <a:r>
              <a:rPr lang="en-US" sz="2400" dirty="0" smtClean="0">
                <a:hlinkClick r:id="rId3"/>
              </a:rPr>
              <a:t>http</a:t>
            </a:r>
            <a:r>
              <a:rPr lang="en-US" sz="2400" dirty="0">
                <a:hlinkClick r:id="rId3"/>
              </a:rPr>
              <a:t>://id.loc.gov/authorities/subjects/sh85057714</a:t>
            </a:r>
            <a:r>
              <a:rPr lang="en-US" sz="2400" dirty="0"/>
              <a:t>. This guarantees that the identifier will be unique on the web since no one else can use "loc.gov".</a:t>
            </a:r>
          </a:p>
        </p:txBody>
      </p:sp>
    </p:spTree>
    <p:extLst>
      <p:ext uri="{BB962C8B-B14F-4D97-AF65-F5344CB8AC3E}">
        <p14:creationId xmlns:p14="http://schemas.microsoft.com/office/powerpoint/2010/main" val="3830789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242" name="Rectangle 2"/>
          <p:cNvSpPr>
            <a:spLocks noGrp="1" noChangeArrowheads="1"/>
          </p:cNvSpPr>
          <p:nvPr>
            <p:ph type="title"/>
          </p:nvPr>
        </p:nvSpPr>
        <p:spPr/>
        <p:txBody>
          <a:bodyPr/>
          <a:lstStyle/>
          <a:p>
            <a:r>
              <a:rPr lang="en-US" altLang="en-US" b="1" dirty="0" smtClean="0"/>
              <a:t>Semantic Web</a:t>
            </a:r>
            <a:endParaRPr lang="en-US" altLang="en-US" b="1" dirty="0"/>
          </a:p>
        </p:txBody>
      </p:sp>
      <p:sp>
        <p:nvSpPr>
          <p:cNvPr id="394243" name="Rectangle 3"/>
          <p:cNvSpPr>
            <a:spLocks noGrp="1" noChangeArrowheads="1"/>
          </p:cNvSpPr>
          <p:nvPr>
            <p:ph type="body" idx="1"/>
          </p:nvPr>
        </p:nvSpPr>
        <p:spPr>
          <a:xfrm>
            <a:off x="457200" y="1447800"/>
            <a:ext cx="8382000" cy="4648200"/>
          </a:xfrm>
        </p:spPr>
        <p:txBody>
          <a:bodyPr>
            <a:normAutofit fontScale="92500" lnSpcReduction="20000"/>
          </a:bodyPr>
          <a:lstStyle/>
          <a:p>
            <a:r>
              <a:rPr lang="en-US" dirty="0" smtClean="0"/>
              <a:t>Tim Berners-Lee developed a simple strategy with four rules that use Web Technologies to integrate linked open data into the web:</a:t>
            </a:r>
          </a:p>
          <a:p>
            <a:pPr marL="684213" indent="0">
              <a:buNone/>
            </a:pPr>
            <a:r>
              <a:rPr lang="en-US" dirty="0" smtClean="0"/>
              <a:t>1. </a:t>
            </a:r>
            <a:r>
              <a:rPr lang="en-US" b="1" dirty="0" smtClean="0"/>
              <a:t>Use URIs as names for things</a:t>
            </a:r>
          </a:p>
          <a:p>
            <a:pPr marL="684213" indent="0">
              <a:buNone/>
            </a:pPr>
            <a:r>
              <a:rPr lang="en-US" dirty="0" smtClean="0"/>
              <a:t>2. Use HTTP URIs so that people can look up those names.</a:t>
            </a:r>
          </a:p>
          <a:p>
            <a:pPr marL="684213" indent="0">
              <a:buNone/>
            </a:pPr>
            <a:r>
              <a:rPr lang="en-US" dirty="0" smtClean="0"/>
              <a:t>3. When someone looks up a URI, provide useful information, using accepted  standards (</a:t>
            </a:r>
            <a:r>
              <a:rPr lang="en-US" b="1" dirty="0" smtClean="0"/>
              <a:t>RDF</a:t>
            </a:r>
            <a:r>
              <a:rPr lang="en-US" dirty="0" smtClean="0"/>
              <a:t>, SPARQL)</a:t>
            </a:r>
          </a:p>
          <a:p>
            <a:pPr marL="684213" indent="0">
              <a:buNone/>
            </a:pPr>
            <a:r>
              <a:rPr lang="en-US" dirty="0" smtClean="0"/>
              <a:t>4. Include links to other URIs so that they can discover more things.</a:t>
            </a:r>
          </a:p>
          <a:p>
            <a:endParaRPr lang="en-US" dirty="0"/>
          </a:p>
        </p:txBody>
      </p:sp>
    </p:spTree>
    <p:extLst>
      <p:ext uri="{BB962C8B-B14F-4D97-AF65-F5344CB8AC3E}">
        <p14:creationId xmlns:p14="http://schemas.microsoft.com/office/powerpoint/2010/main" val="30949104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242" name="Rectangle 2"/>
          <p:cNvSpPr>
            <a:spLocks noGrp="1" noChangeArrowheads="1"/>
          </p:cNvSpPr>
          <p:nvPr>
            <p:ph type="title"/>
          </p:nvPr>
        </p:nvSpPr>
        <p:spPr>
          <a:xfrm>
            <a:off x="457200" y="2819400"/>
            <a:ext cx="8229600" cy="1143000"/>
          </a:xfrm>
        </p:spPr>
        <p:txBody>
          <a:bodyPr/>
          <a:lstStyle/>
          <a:p>
            <a:r>
              <a:rPr lang="en-US" dirty="0" smtClean="0"/>
              <a:t>Thank you for your </a:t>
            </a:r>
            <a:r>
              <a:rPr lang="en-US" smtClean="0"/>
              <a:t>attention!</a:t>
            </a:r>
            <a:endParaRPr lang="en-US" dirty="0" smtClean="0"/>
          </a:p>
        </p:txBody>
      </p:sp>
    </p:spTree>
    <p:extLst>
      <p:ext uri="{BB962C8B-B14F-4D97-AF65-F5344CB8AC3E}">
        <p14:creationId xmlns:p14="http://schemas.microsoft.com/office/powerpoint/2010/main" val="37314696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838200"/>
            <a:ext cx="9144000" cy="5143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80704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990600"/>
            <a:ext cx="9144000" cy="5143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451928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762000" y="381000"/>
            <a:ext cx="7772400" cy="685800"/>
          </a:xfrm>
        </p:spPr>
        <p:txBody>
          <a:bodyPr>
            <a:normAutofit fontScale="90000"/>
          </a:bodyPr>
          <a:lstStyle/>
          <a:p>
            <a:r>
              <a:rPr lang="en-US" altLang="en-US"/>
              <a:t>What is Web?</a:t>
            </a:r>
          </a:p>
        </p:txBody>
      </p:sp>
      <p:sp>
        <p:nvSpPr>
          <p:cNvPr id="5123" name="Rectangle 3"/>
          <p:cNvSpPr>
            <a:spLocks noGrp="1" noChangeArrowheads="1"/>
          </p:cNvSpPr>
          <p:nvPr>
            <p:ph type="body" idx="1"/>
          </p:nvPr>
        </p:nvSpPr>
        <p:spPr>
          <a:xfrm>
            <a:off x="381000" y="1219200"/>
            <a:ext cx="8305800" cy="5181600"/>
          </a:xfrm>
        </p:spPr>
        <p:txBody>
          <a:bodyPr/>
          <a:lstStyle/>
          <a:p>
            <a:r>
              <a:rPr lang="en-US" altLang="en-US" sz="2800"/>
              <a:t>The </a:t>
            </a:r>
            <a:r>
              <a:rPr lang="en-US" altLang="en-US" sz="2800" b="1"/>
              <a:t>Web (World Wide Web)</a:t>
            </a:r>
            <a:r>
              <a:rPr lang="en-US" altLang="en-US" sz="2800"/>
              <a:t> consists of information organized into Web pages containing text and graphic images.</a:t>
            </a:r>
          </a:p>
          <a:p>
            <a:r>
              <a:rPr lang="en-US" altLang="en-US" sz="2800"/>
              <a:t>It contains hypertext links, or highlighted keywords and images that lead to related information.</a:t>
            </a:r>
          </a:p>
          <a:p>
            <a:r>
              <a:rPr lang="en-US" altLang="en-US" sz="2800"/>
              <a:t>A collection of linked Web pages that has a common theme or focus is called a </a:t>
            </a:r>
            <a:r>
              <a:rPr lang="en-US" altLang="en-US" sz="2800" b="1"/>
              <a:t>Web site</a:t>
            </a:r>
            <a:r>
              <a:rPr lang="en-US" altLang="en-US" sz="2800"/>
              <a:t>.</a:t>
            </a:r>
          </a:p>
          <a:p>
            <a:r>
              <a:rPr lang="en-US" altLang="en-US" sz="2800"/>
              <a:t>The main page that all of the pages on a particular Web site are organized around and link back to is called the site’s </a:t>
            </a:r>
            <a:r>
              <a:rPr lang="en-US" altLang="en-US" sz="2800" b="1"/>
              <a:t>home page</a:t>
            </a:r>
            <a:r>
              <a:rPr lang="en-US" altLang="en-US" sz="2800"/>
              <a:t>.</a:t>
            </a:r>
          </a:p>
          <a:p>
            <a:endParaRPr lang="en-US" altLang="en-US" sz="2800"/>
          </a:p>
        </p:txBody>
      </p:sp>
    </p:spTree>
    <p:extLst>
      <p:ext uri="{BB962C8B-B14F-4D97-AF65-F5344CB8AC3E}">
        <p14:creationId xmlns:p14="http://schemas.microsoft.com/office/powerpoint/2010/main" val="7832234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85800" y="304800"/>
            <a:ext cx="7772400" cy="609600"/>
          </a:xfrm>
        </p:spPr>
        <p:txBody>
          <a:bodyPr>
            <a:normAutofit fontScale="90000"/>
          </a:bodyPr>
          <a:lstStyle/>
          <a:p>
            <a:r>
              <a:rPr lang="en-US" altLang="en-US"/>
              <a:t>How to access the Web?</a:t>
            </a:r>
          </a:p>
        </p:txBody>
      </p:sp>
      <p:sp>
        <p:nvSpPr>
          <p:cNvPr id="10243" name="Rectangle 3"/>
          <p:cNvSpPr>
            <a:spLocks noGrp="1" noChangeArrowheads="1"/>
          </p:cNvSpPr>
          <p:nvPr>
            <p:ph type="body" idx="1"/>
          </p:nvPr>
        </p:nvSpPr>
        <p:spPr>
          <a:xfrm>
            <a:off x="457200" y="1295400"/>
            <a:ext cx="8229600" cy="4953000"/>
          </a:xfrm>
        </p:spPr>
        <p:txBody>
          <a:bodyPr>
            <a:normAutofit fontScale="92500"/>
          </a:bodyPr>
          <a:lstStyle/>
          <a:p>
            <a:r>
              <a:rPr lang="en-US" altLang="en-US" dirty="0" smtClean="0"/>
              <a:t>Your computer must have a connection to </a:t>
            </a:r>
            <a:r>
              <a:rPr lang="en-US" altLang="en-US" b="1" dirty="0" smtClean="0"/>
              <a:t>a local area network (LAN)</a:t>
            </a:r>
          </a:p>
          <a:p>
            <a:r>
              <a:rPr lang="en-US" altLang="en-US" dirty="0" smtClean="0"/>
              <a:t>The local computer area must support </a:t>
            </a:r>
            <a:r>
              <a:rPr lang="en-US" altLang="en-US" b="1" dirty="0" smtClean="0"/>
              <a:t>the TCP/IP protocol stack (Internet connection) </a:t>
            </a:r>
            <a:r>
              <a:rPr lang="en-US" altLang="en-US" dirty="0" smtClean="0"/>
              <a:t>including </a:t>
            </a:r>
            <a:r>
              <a:rPr lang="en-US" altLang="en-US" b="1" dirty="0" smtClean="0"/>
              <a:t>HTTP (</a:t>
            </a:r>
            <a:r>
              <a:rPr lang="en-US" altLang="en-US" b="1" dirty="0" err="1" smtClean="0"/>
              <a:t>HyperText</a:t>
            </a:r>
            <a:r>
              <a:rPr lang="en-US" altLang="en-US" b="1" dirty="0" smtClean="0"/>
              <a:t> Transfer Protocol)</a:t>
            </a:r>
          </a:p>
          <a:p>
            <a:r>
              <a:rPr lang="en-US" altLang="en-US" dirty="0" smtClean="0"/>
              <a:t>The local computer area network must be connected to a server of </a:t>
            </a:r>
            <a:r>
              <a:rPr lang="en-US" altLang="en-US" b="1" dirty="0" smtClean="0"/>
              <a:t>an Internet Service Provider (ISP)</a:t>
            </a:r>
            <a:r>
              <a:rPr lang="en-US" altLang="en-US" dirty="0" smtClean="0"/>
              <a:t> (</a:t>
            </a:r>
            <a:r>
              <a:rPr lang="en-US" altLang="en-US" b="1" dirty="0" smtClean="0"/>
              <a:t>wide area network (WAN</a:t>
            </a:r>
            <a:r>
              <a:rPr lang="en-US" altLang="en-US" dirty="0" smtClean="0"/>
              <a:t>))</a:t>
            </a:r>
          </a:p>
          <a:p>
            <a:r>
              <a:rPr lang="en-US" altLang="en-US" dirty="0" smtClean="0"/>
              <a:t>You </a:t>
            </a:r>
            <a:r>
              <a:rPr lang="en-US" altLang="en-US" dirty="0"/>
              <a:t>need special software called </a:t>
            </a:r>
            <a:r>
              <a:rPr lang="en-US" altLang="en-US" b="1" dirty="0"/>
              <a:t>a browser </a:t>
            </a:r>
            <a:r>
              <a:rPr lang="en-US" altLang="en-US" dirty="0" smtClean="0"/>
              <a:t>and installed on your computer to </a:t>
            </a:r>
            <a:r>
              <a:rPr lang="en-US" altLang="en-US" dirty="0"/>
              <a:t>access the Web</a:t>
            </a:r>
            <a:r>
              <a:rPr lang="en-US" altLang="en-US" dirty="0" smtClean="0"/>
              <a:t>.</a:t>
            </a:r>
            <a:endParaRPr lang="en-US" altLang="en-US" dirty="0"/>
          </a:p>
        </p:txBody>
      </p:sp>
    </p:spTree>
    <p:extLst>
      <p:ext uri="{BB962C8B-B14F-4D97-AF65-F5344CB8AC3E}">
        <p14:creationId xmlns:p14="http://schemas.microsoft.com/office/powerpoint/2010/main" val="16683316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533400" y="457200"/>
            <a:ext cx="8077200" cy="609600"/>
          </a:xfrm>
        </p:spPr>
        <p:txBody>
          <a:bodyPr>
            <a:normAutofit fontScale="90000"/>
          </a:bodyPr>
          <a:lstStyle/>
          <a:p>
            <a:r>
              <a:rPr lang="en-US" altLang="en-US" dirty="0"/>
              <a:t>Client/Server Structure of the Web</a:t>
            </a:r>
          </a:p>
        </p:txBody>
      </p:sp>
      <p:sp>
        <p:nvSpPr>
          <p:cNvPr id="11267" name="Rectangle 3"/>
          <p:cNvSpPr>
            <a:spLocks noGrp="1" noChangeArrowheads="1"/>
          </p:cNvSpPr>
          <p:nvPr>
            <p:ph type="body" idx="1"/>
          </p:nvPr>
        </p:nvSpPr>
        <p:spPr>
          <a:xfrm>
            <a:off x="381000" y="1524000"/>
            <a:ext cx="8305800" cy="4267200"/>
          </a:xfrm>
        </p:spPr>
        <p:txBody>
          <a:bodyPr>
            <a:normAutofit/>
          </a:bodyPr>
          <a:lstStyle/>
          <a:p>
            <a:r>
              <a:rPr lang="en-US" altLang="en-US" sz="2800" dirty="0"/>
              <a:t>Web is a collection of files that reside on computers, called </a:t>
            </a:r>
            <a:r>
              <a:rPr lang="en-US" altLang="en-US" sz="2800" b="1" dirty="0"/>
              <a:t>Web servers</a:t>
            </a:r>
            <a:r>
              <a:rPr lang="en-US" altLang="en-US" sz="2800" dirty="0"/>
              <a:t>, that are located all over the world and are connected to each other through the Internet.</a:t>
            </a:r>
          </a:p>
          <a:p>
            <a:r>
              <a:rPr lang="en-US" altLang="en-US" sz="2800" dirty="0"/>
              <a:t>When you use your Internet connection to become part of the Web, your computer becomes a </a:t>
            </a:r>
            <a:r>
              <a:rPr lang="en-US" altLang="en-US" sz="2800" b="1" dirty="0"/>
              <a:t>Web client</a:t>
            </a:r>
            <a:r>
              <a:rPr lang="en-US" altLang="en-US" sz="2800" dirty="0"/>
              <a:t> in a worldwide client/server network.</a:t>
            </a:r>
          </a:p>
          <a:p>
            <a:r>
              <a:rPr lang="en-US" altLang="en-US" sz="2800" dirty="0"/>
              <a:t>A </a:t>
            </a:r>
            <a:r>
              <a:rPr lang="en-US" altLang="en-US" sz="2800" b="1" dirty="0"/>
              <a:t>Web browser</a:t>
            </a:r>
            <a:r>
              <a:rPr lang="en-US" altLang="en-US" sz="2800" dirty="0"/>
              <a:t> is the software that you run on your computer to make it work as a web client.</a:t>
            </a:r>
          </a:p>
        </p:txBody>
      </p:sp>
    </p:spTree>
    <p:extLst>
      <p:ext uri="{BB962C8B-B14F-4D97-AF65-F5344CB8AC3E}">
        <p14:creationId xmlns:p14="http://schemas.microsoft.com/office/powerpoint/2010/main" val="37360794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Номер слайда 3"/>
          <p:cNvSpPr>
            <a:spLocks noGrp="1"/>
          </p:cNvSpPr>
          <p:nvPr>
            <p:ph type="sldNum" sz="quarter" idx="10"/>
          </p:nvPr>
        </p:nvSpPr>
        <p:spPr/>
        <p:txBody>
          <a:bodyPr/>
          <a:lstStyle/>
          <a:p>
            <a:fld id="{A6F34B4D-265A-436A-B1AB-B29CF3D79B9C}" type="slidenum">
              <a:rPr lang="en-US" altLang="en-US"/>
              <a:pPr/>
              <a:t>8</a:t>
            </a:fld>
            <a:endParaRPr lang="en-US" altLang="en-US"/>
          </a:p>
        </p:txBody>
      </p:sp>
      <p:sp>
        <p:nvSpPr>
          <p:cNvPr id="252930" name="Rectangle 2"/>
          <p:cNvSpPr>
            <a:spLocks noGrp="1" noChangeArrowheads="1"/>
          </p:cNvSpPr>
          <p:nvPr>
            <p:ph type="title"/>
          </p:nvPr>
        </p:nvSpPr>
        <p:spPr/>
        <p:txBody>
          <a:bodyPr/>
          <a:lstStyle/>
          <a:p>
            <a:r>
              <a:rPr lang="en-US" altLang="en-US" dirty="0" smtClean="0"/>
              <a:t>Client/Server Structure of the Web</a:t>
            </a:r>
            <a:endParaRPr lang="en-US" altLang="en-US" dirty="0"/>
          </a:p>
        </p:txBody>
      </p:sp>
      <p:sp>
        <p:nvSpPr>
          <p:cNvPr id="252931" name="Rectangle 3"/>
          <p:cNvSpPr>
            <a:spLocks noGrp="1" noChangeArrowheads="1"/>
          </p:cNvSpPr>
          <p:nvPr>
            <p:ph type="body" idx="1"/>
          </p:nvPr>
        </p:nvSpPr>
        <p:spPr/>
        <p:txBody>
          <a:bodyPr/>
          <a:lstStyle/>
          <a:p>
            <a:r>
              <a:rPr lang="en-US" altLang="en-US" sz="2000" b="1" dirty="0"/>
              <a:t>Client</a:t>
            </a:r>
            <a:r>
              <a:rPr lang="en-US" altLang="en-US" sz="2000" dirty="0"/>
              <a:t>: web browsers, used to surf the Web</a:t>
            </a:r>
          </a:p>
          <a:p>
            <a:r>
              <a:rPr lang="en-US" altLang="en-US" sz="2000" b="1" dirty="0"/>
              <a:t>Server</a:t>
            </a:r>
            <a:r>
              <a:rPr lang="en-US" altLang="en-US" sz="2000" dirty="0"/>
              <a:t> systems: used to supply information to these browsers</a:t>
            </a:r>
          </a:p>
          <a:p>
            <a:r>
              <a:rPr lang="en-US" altLang="en-US" sz="2000" dirty="0"/>
              <a:t>Computer </a:t>
            </a:r>
            <a:r>
              <a:rPr lang="en-US" altLang="en-US" sz="2000" b="1" dirty="0"/>
              <a:t>networks</a:t>
            </a:r>
            <a:r>
              <a:rPr lang="en-US" altLang="en-US" sz="2000" dirty="0"/>
              <a:t>: used to support the browser-server communication</a:t>
            </a:r>
          </a:p>
        </p:txBody>
      </p:sp>
      <p:graphicFrame>
        <p:nvGraphicFramePr>
          <p:cNvPr id="252932" name="Object 4"/>
          <p:cNvGraphicFramePr>
            <a:graphicFrameLocks noChangeAspect="1"/>
          </p:cNvGraphicFramePr>
          <p:nvPr/>
        </p:nvGraphicFramePr>
        <p:xfrm>
          <a:off x="1676400" y="3886200"/>
          <a:ext cx="1200150" cy="1219200"/>
        </p:xfrm>
        <a:graphic>
          <a:graphicData uri="http://schemas.openxmlformats.org/presentationml/2006/ole">
            <mc:AlternateContent xmlns:mc="http://schemas.openxmlformats.org/markup-compatibility/2006">
              <mc:Choice xmlns:v="urn:schemas-microsoft-com:vml" Requires="v">
                <p:oleObj spid="_x0000_s4110" name="Clip" r:id="rId3" imgW="4755600" imgH="4827960" progId="MS_ClipArt_Gallery.2">
                  <p:embed/>
                </p:oleObj>
              </mc:Choice>
              <mc:Fallback>
                <p:oleObj name="Clip" r:id="rId3" imgW="4755600" imgH="4827960" progId="MS_ClipArt_Gallery.2">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3886200"/>
                        <a:ext cx="1200150" cy="1219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52933" name="Object 5"/>
          <p:cNvGraphicFramePr>
            <a:graphicFrameLocks noChangeAspect="1"/>
          </p:cNvGraphicFramePr>
          <p:nvPr/>
        </p:nvGraphicFramePr>
        <p:xfrm>
          <a:off x="6248400" y="3581400"/>
          <a:ext cx="920750" cy="1616075"/>
        </p:xfrm>
        <a:graphic>
          <a:graphicData uri="http://schemas.openxmlformats.org/presentationml/2006/ole">
            <mc:AlternateContent xmlns:mc="http://schemas.openxmlformats.org/markup-compatibility/2006">
              <mc:Choice xmlns:v="urn:schemas-microsoft-com:vml" Requires="v">
                <p:oleObj spid="_x0000_s4111" name="Clip" r:id="rId5" imgW="1927080" imgH="3382560" progId="MS_ClipArt_Gallery.2">
                  <p:embed/>
                </p:oleObj>
              </mc:Choice>
              <mc:Fallback>
                <p:oleObj name="Clip" r:id="rId5" imgW="1927080" imgH="3382560" progId="MS_ClipArt_Gallery.2">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48400" y="3581400"/>
                        <a:ext cx="920750" cy="1616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52934" name="Text Box 6"/>
          <p:cNvSpPr txBox="1">
            <a:spLocks noChangeArrowheads="1"/>
          </p:cNvSpPr>
          <p:nvPr/>
        </p:nvSpPr>
        <p:spPr bwMode="auto">
          <a:xfrm>
            <a:off x="1676400" y="5105400"/>
            <a:ext cx="1219200" cy="3968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altLang="en-US" sz="2000">
                <a:latin typeface="Verdana" pitchFamily="34" charset="0"/>
              </a:rPr>
              <a:t>Client</a:t>
            </a:r>
          </a:p>
        </p:txBody>
      </p:sp>
      <p:sp>
        <p:nvSpPr>
          <p:cNvPr id="252935" name="Text Box 7"/>
          <p:cNvSpPr txBox="1">
            <a:spLocks noChangeArrowheads="1"/>
          </p:cNvSpPr>
          <p:nvPr/>
        </p:nvSpPr>
        <p:spPr bwMode="auto">
          <a:xfrm>
            <a:off x="6096000" y="5105400"/>
            <a:ext cx="1219200" cy="3968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altLang="en-US" sz="2000">
                <a:latin typeface="Verdana" pitchFamily="34" charset="0"/>
              </a:rPr>
              <a:t>Server</a:t>
            </a:r>
          </a:p>
        </p:txBody>
      </p:sp>
      <p:sp>
        <p:nvSpPr>
          <p:cNvPr id="252937" name="Line 9"/>
          <p:cNvSpPr>
            <a:spLocks noChangeShapeType="1"/>
          </p:cNvSpPr>
          <p:nvPr/>
        </p:nvSpPr>
        <p:spPr bwMode="auto">
          <a:xfrm>
            <a:off x="2895600" y="4267200"/>
            <a:ext cx="3429000" cy="0"/>
          </a:xfrm>
          <a:prstGeom prst="line">
            <a:avLst/>
          </a:prstGeom>
          <a:noFill/>
          <a:ln w="19050">
            <a:solidFill>
              <a:srgbClr val="008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2938" name="Line 10"/>
          <p:cNvSpPr>
            <a:spLocks noChangeShapeType="1"/>
          </p:cNvSpPr>
          <p:nvPr/>
        </p:nvSpPr>
        <p:spPr bwMode="auto">
          <a:xfrm flipH="1">
            <a:off x="2895600" y="4572000"/>
            <a:ext cx="3429000" cy="0"/>
          </a:xfrm>
          <a:prstGeom prst="line">
            <a:avLst/>
          </a:prstGeom>
          <a:noFill/>
          <a:ln w="19050">
            <a:solidFill>
              <a:srgbClr val="008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2939" name="Text Box 11"/>
          <p:cNvSpPr txBox="1">
            <a:spLocks noChangeArrowheads="1"/>
          </p:cNvSpPr>
          <p:nvPr/>
        </p:nvSpPr>
        <p:spPr bwMode="auto">
          <a:xfrm>
            <a:off x="3124200" y="3810000"/>
            <a:ext cx="2895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rgbClr val="008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800">
                <a:latin typeface="Verdana" pitchFamily="34" charset="0"/>
              </a:rPr>
              <a:t>Request “document A”</a:t>
            </a:r>
          </a:p>
        </p:txBody>
      </p:sp>
      <p:sp>
        <p:nvSpPr>
          <p:cNvPr id="252940" name="Text Box 12"/>
          <p:cNvSpPr txBox="1">
            <a:spLocks noChangeArrowheads="1"/>
          </p:cNvSpPr>
          <p:nvPr/>
        </p:nvSpPr>
        <p:spPr bwMode="auto">
          <a:xfrm>
            <a:off x="3657600" y="4586288"/>
            <a:ext cx="18288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rgbClr val="008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800">
                <a:latin typeface="Verdana" pitchFamily="34" charset="0"/>
              </a:rPr>
              <a:t>document A</a:t>
            </a:r>
          </a:p>
        </p:txBody>
      </p:sp>
    </p:spTree>
    <p:extLst>
      <p:ext uri="{BB962C8B-B14F-4D97-AF65-F5344CB8AC3E}">
        <p14:creationId xmlns:p14="http://schemas.microsoft.com/office/powerpoint/2010/main" val="183768348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52932"/>
                                        </p:tgtEl>
                                        <p:attrNameLst>
                                          <p:attrName>style.visibility</p:attrName>
                                        </p:attrNameLst>
                                      </p:cBhvr>
                                      <p:to>
                                        <p:strVal val="visible"/>
                                      </p:to>
                                    </p:set>
                                    <p:animEffect transition="in" filter="dissolve">
                                      <p:cBhvr>
                                        <p:cTn id="7" dur="500"/>
                                        <p:tgtEl>
                                          <p:spTgt spid="25293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252933"/>
                                        </p:tgtEl>
                                        <p:attrNameLst>
                                          <p:attrName>style.visibility</p:attrName>
                                        </p:attrNameLst>
                                      </p:cBhvr>
                                      <p:to>
                                        <p:strVal val="visible"/>
                                      </p:to>
                                    </p:set>
                                    <p:animEffect transition="in" filter="dissolve">
                                      <p:cBhvr>
                                        <p:cTn id="12" dur="500"/>
                                        <p:tgtEl>
                                          <p:spTgt spid="25293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252934"/>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2529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2934" grpId="0" animBg="1" autoUpdateAnimBg="0"/>
      <p:bldP spid="252935" grpId="0" animBg="1"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0"/>
          </p:nvPr>
        </p:nvSpPr>
        <p:spPr/>
        <p:txBody>
          <a:bodyPr/>
          <a:lstStyle/>
          <a:p>
            <a:fld id="{50A3035C-7383-4D55-9960-B6EF4F6CA88A}" type="slidenum">
              <a:rPr lang="en-US" altLang="en-US"/>
              <a:pPr/>
              <a:t>9</a:t>
            </a:fld>
            <a:endParaRPr lang="en-US" altLang="en-US"/>
          </a:p>
        </p:txBody>
      </p:sp>
      <p:sp>
        <p:nvSpPr>
          <p:cNvPr id="259074" name="Rectangle 2"/>
          <p:cNvSpPr>
            <a:spLocks noGrp="1" noChangeArrowheads="1"/>
          </p:cNvSpPr>
          <p:nvPr>
            <p:ph type="title"/>
          </p:nvPr>
        </p:nvSpPr>
        <p:spPr>
          <a:xfrm>
            <a:off x="533400" y="152400"/>
            <a:ext cx="8229600" cy="1143000"/>
          </a:xfrm>
        </p:spPr>
        <p:txBody>
          <a:bodyPr/>
          <a:lstStyle/>
          <a:p>
            <a:r>
              <a:rPr lang="en-US" altLang="en-US" dirty="0"/>
              <a:t>Web Servers</a:t>
            </a:r>
          </a:p>
        </p:txBody>
      </p:sp>
      <p:sp>
        <p:nvSpPr>
          <p:cNvPr id="259075" name="Rectangle 3"/>
          <p:cNvSpPr>
            <a:spLocks noGrp="1" noChangeArrowheads="1"/>
          </p:cNvSpPr>
          <p:nvPr>
            <p:ph type="body" idx="1"/>
          </p:nvPr>
        </p:nvSpPr>
        <p:spPr>
          <a:xfrm>
            <a:off x="533400" y="1646237"/>
            <a:ext cx="8229600" cy="4525963"/>
          </a:xfrm>
        </p:spPr>
        <p:txBody>
          <a:bodyPr>
            <a:normAutofit fontScale="85000" lnSpcReduction="20000"/>
          </a:bodyPr>
          <a:lstStyle/>
          <a:p>
            <a:r>
              <a:rPr lang="en-US" altLang="en-US" dirty="0"/>
              <a:t>Main functionalities:</a:t>
            </a:r>
          </a:p>
          <a:p>
            <a:pPr lvl="1"/>
            <a:r>
              <a:rPr lang="en-US" altLang="en-US" dirty="0"/>
              <a:t>Server waits for connect requests</a:t>
            </a:r>
          </a:p>
          <a:p>
            <a:pPr lvl="1"/>
            <a:r>
              <a:rPr lang="en-US" altLang="en-US" dirty="0"/>
              <a:t>When a connection request is received, the server creates a new process to handle this connection</a:t>
            </a:r>
          </a:p>
          <a:p>
            <a:pPr lvl="1"/>
            <a:r>
              <a:rPr lang="en-US" altLang="en-US" dirty="0"/>
              <a:t>The new process establishes the TCP connection and waits for HTTP requests</a:t>
            </a:r>
          </a:p>
          <a:p>
            <a:pPr lvl="1"/>
            <a:r>
              <a:rPr lang="en-US" altLang="en-US" dirty="0"/>
              <a:t>The new process invokes software that maps the requested URL to a resource </a:t>
            </a:r>
            <a:r>
              <a:rPr lang="en-US" altLang="en-US" dirty="0" smtClean="0"/>
              <a:t>(</a:t>
            </a:r>
            <a:r>
              <a:rPr lang="en-US" altLang="en-US" i="1" dirty="0" smtClean="0"/>
              <a:t>document or program</a:t>
            </a:r>
            <a:r>
              <a:rPr lang="en-US" altLang="en-US" dirty="0" smtClean="0"/>
              <a:t>) on </a:t>
            </a:r>
            <a:r>
              <a:rPr lang="en-US" altLang="en-US" dirty="0"/>
              <a:t>the server</a:t>
            </a:r>
          </a:p>
          <a:p>
            <a:pPr lvl="1"/>
            <a:r>
              <a:rPr lang="en-US" altLang="en-US" dirty="0"/>
              <a:t>If the resource is a file, creates an HTTP response that contains the file in the body of the response message</a:t>
            </a:r>
          </a:p>
          <a:p>
            <a:pPr lvl="1"/>
            <a:r>
              <a:rPr lang="en-US" altLang="en-US" dirty="0"/>
              <a:t>If the resource is a program, runs the program, and returns the output</a:t>
            </a:r>
          </a:p>
        </p:txBody>
      </p:sp>
    </p:spTree>
    <p:extLst>
      <p:ext uri="{BB962C8B-B14F-4D97-AF65-F5344CB8AC3E}">
        <p14:creationId xmlns:p14="http://schemas.microsoft.com/office/powerpoint/2010/main" val="2271168632"/>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262</TotalTime>
  <Words>1469</Words>
  <Application>Microsoft Office PowerPoint</Application>
  <PresentationFormat>Экран (4:3)</PresentationFormat>
  <Paragraphs>176</Paragraphs>
  <Slides>25</Slides>
  <Notes>10</Notes>
  <HiddenSlides>0</HiddenSlides>
  <MMClips>0</MMClips>
  <ScaleCrop>false</ScaleCrop>
  <HeadingPairs>
    <vt:vector size="6" baseType="variant">
      <vt:variant>
        <vt:lpstr>Тема</vt:lpstr>
      </vt:variant>
      <vt:variant>
        <vt:i4>1</vt:i4>
      </vt:variant>
      <vt:variant>
        <vt:lpstr>Внедренные серверы OLE</vt:lpstr>
      </vt:variant>
      <vt:variant>
        <vt:i4>2</vt:i4>
      </vt:variant>
      <vt:variant>
        <vt:lpstr>Заголовки слайдов</vt:lpstr>
      </vt:variant>
      <vt:variant>
        <vt:i4>25</vt:i4>
      </vt:variant>
    </vt:vector>
  </HeadingPairs>
  <TitlesOfParts>
    <vt:vector size="28" baseType="lpstr">
      <vt:lpstr>Тема Office</vt:lpstr>
      <vt:lpstr>Clip</vt:lpstr>
      <vt:lpstr>Image</vt:lpstr>
      <vt:lpstr>Ontologies and Linked Data (Introductory Lecture)</vt:lpstr>
      <vt:lpstr>Презентация PowerPoint</vt:lpstr>
      <vt:lpstr>Презентация PowerPoint</vt:lpstr>
      <vt:lpstr>Презентация PowerPoint</vt:lpstr>
      <vt:lpstr>What is Web?</vt:lpstr>
      <vt:lpstr>How to access the Web?</vt:lpstr>
      <vt:lpstr>Client/Server Structure of the Web</vt:lpstr>
      <vt:lpstr>Client/Server Structure of the Web</vt:lpstr>
      <vt:lpstr>Web Servers</vt:lpstr>
      <vt:lpstr>Addresses on the Web: IP Addressing</vt:lpstr>
      <vt:lpstr>Domain Name Addressing</vt:lpstr>
      <vt:lpstr>Domain Name Addressing</vt:lpstr>
      <vt:lpstr>Uniform Resource Locators (URL)</vt:lpstr>
      <vt:lpstr>Structure of a Uniform Resource Locators</vt:lpstr>
      <vt:lpstr>Uniform Resource Identifier</vt:lpstr>
      <vt:lpstr>Uniform Resource Name (URN)</vt:lpstr>
      <vt:lpstr>Namespace</vt:lpstr>
      <vt:lpstr>Hypertext Transfer Protocol (HTTP)</vt:lpstr>
      <vt:lpstr>Hypertext Markup Language (HTML)</vt:lpstr>
      <vt:lpstr>Hypertext Markup Language (HTML)</vt:lpstr>
      <vt:lpstr>The HTML Anchor Tag</vt:lpstr>
      <vt:lpstr>Semantic Web</vt:lpstr>
      <vt:lpstr>Semantic Web</vt:lpstr>
      <vt:lpstr>Semantic Web</vt:lpstr>
      <vt:lpstr>Thank you for your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Ontologies and Linked Data</dc:title>
  <dc:creator>Piotr Lapo</dc:creator>
  <cp:lastModifiedBy>Piotr Lapo</cp:lastModifiedBy>
  <cp:revision>19</cp:revision>
  <dcterms:created xsi:type="dcterms:W3CDTF">2016-09-29T05:01:24Z</dcterms:created>
  <dcterms:modified xsi:type="dcterms:W3CDTF">2016-09-30T03:41:01Z</dcterms:modified>
</cp:coreProperties>
</file>