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8288000" cy="10287000"/>
  <p:notesSz cx="6858000" cy="9144000"/>
  <p:embeddedFontLst>
    <p:embeddedFont>
      <p:font typeface="Prata" charset="1" panose="00000500000000000000"/>
      <p:regular r:id="rId19"/>
    </p:embeddedFont>
    <p:embeddedFont>
      <p:font typeface="Inter" charset="1" panose="020B0502030000000004"/>
      <p:regular r:id="rId20"/>
    </p:embeddedFont>
    <p:embeddedFont>
      <p:font typeface="Inter Bold" charset="1" panose="020B0802030000000004"/>
      <p:regular r:id="rId21"/>
    </p:embeddedFont>
    <p:embeddedFont>
      <p:font typeface="Canva Sans Bold" charset="1" panose="020B0803030501040103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Relationship Id="rId3" Target="../media/image9.png" Type="http://schemas.openxmlformats.org/officeDocument/2006/relationships/image"/><Relationship Id="rId4" Target="../media/image10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Relationship Id="rId5" Target="../media/image6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2184380"/>
          </a:xfrm>
          <a:custGeom>
            <a:avLst/>
            <a:gdLst/>
            <a:ahLst/>
            <a:cxnLst/>
            <a:rect r="r" b="b" t="t" l="l"/>
            <a:pathLst>
              <a:path h="12184380" w="18288000">
                <a:moveTo>
                  <a:pt x="0" y="0"/>
                </a:moveTo>
                <a:lnTo>
                  <a:pt x="18288000" y="0"/>
                </a:lnTo>
                <a:lnTo>
                  <a:pt x="18288000" y="12184380"/>
                </a:lnTo>
                <a:lnTo>
                  <a:pt x="0" y="121843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8000"/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432467" y="3124489"/>
            <a:ext cx="9423065" cy="3720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00"/>
              </a:lnSpc>
            </a:pPr>
            <a:r>
              <a:rPr lang="en-US" sz="9600" spc="-192">
                <a:solidFill>
                  <a:srgbClr val="FFFFFF"/>
                </a:solidFill>
                <a:latin typeface="Prata"/>
                <a:ea typeface="Prata"/>
                <a:cs typeface="Prata"/>
                <a:sym typeface="Prata"/>
              </a:rPr>
              <a:t>NU CORPORATE WEB-PORTAL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5845388" y="7091836"/>
            <a:ext cx="6597224" cy="6394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sz="3699" spc="73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Senior Project Presentation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3738411" y="8314984"/>
            <a:ext cx="10811178" cy="12719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91"/>
              </a:lnSpc>
            </a:pPr>
            <a:r>
              <a:rPr lang="en-US" sz="2422" spc="48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Authors: Assiya Yeraly, Aiganym Shynarbek, Adilzhan Serikzhanov, Alibek Ubaidullayev, Aktan Seraliyev</a:t>
            </a:r>
          </a:p>
          <a:p>
            <a:pPr algn="ctr">
              <a:lnSpc>
                <a:spcPts val="3391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311867" y="381000"/>
            <a:ext cx="17644814" cy="9525000"/>
          </a:xfrm>
          <a:prstGeom prst="rect">
            <a:avLst/>
          </a:prstGeom>
          <a:solidFill>
            <a:srgbClr val="58574B"/>
          </a:solidFill>
        </p:spPr>
      </p:sp>
      <p:sp>
        <p:nvSpPr>
          <p:cNvPr name="Freeform 3" id="3"/>
          <p:cNvSpPr/>
          <p:nvPr/>
        </p:nvSpPr>
        <p:spPr>
          <a:xfrm flipH="false" flipV="false" rot="0">
            <a:off x="574154" y="3113926"/>
            <a:ext cx="7384470" cy="3214533"/>
          </a:xfrm>
          <a:custGeom>
            <a:avLst/>
            <a:gdLst/>
            <a:ahLst/>
            <a:cxnLst/>
            <a:rect r="r" b="b" t="t" l="l"/>
            <a:pathLst>
              <a:path h="3214533" w="7384470">
                <a:moveTo>
                  <a:pt x="0" y="0"/>
                </a:moveTo>
                <a:lnTo>
                  <a:pt x="7384470" y="0"/>
                </a:lnTo>
                <a:lnTo>
                  <a:pt x="7384470" y="3214533"/>
                </a:lnTo>
                <a:lnTo>
                  <a:pt x="0" y="32145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132025" y="3113926"/>
            <a:ext cx="7490564" cy="3214533"/>
          </a:xfrm>
          <a:custGeom>
            <a:avLst/>
            <a:gdLst/>
            <a:ahLst/>
            <a:cxnLst/>
            <a:rect r="r" b="b" t="t" l="l"/>
            <a:pathLst>
              <a:path h="3214533" w="7490564">
                <a:moveTo>
                  <a:pt x="0" y="0"/>
                </a:moveTo>
                <a:lnTo>
                  <a:pt x="7490564" y="0"/>
                </a:lnTo>
                <a:lnTo>
                  <a:pt x="7490564" y="3214533"/>
                </a:lnTo>
                <a:lnTo>
                  <a:pt x="0" y="32145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780456" y="6548127"/>
            <a:ext cx="6707637" cy="3303897"/>
          </a:xfrm>
          <a:custGeom>
            <a:avLst/>
            <a:gdLst/>
            <a:ahLst/>
            <a:cxnLst/>
            <a:rect r="r" b="b" t="t" l="l"/>
            <a:pathLst>
              <a:path h="3303897" w="6707637">
                <a:moveTo>
                  <a:pt x="0" y="0"/>
                </a:moveTo>
                <a:lnTo>
                  <a:pt x="6707636" y="0"/>
                </a:lnTo>
                <a:lnTo>
                  <a:pt x="6707636" y="3303897"/>
                </a:lnTo>
                <a:lnTo>
                  <a:pt x="0" y="33038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74154" y="870153"/>
            <a:ext cx="12221048" cy="2243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717"/>
              </a:lnSpc>
            </a:pPr>
            <a:r>
              <a:rPr lang="en-US" b="true" sz="7925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Performance Testing: JMeter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>
  <p:cSld>
    <p:bg>
      <p:bgPr>
        <a:solidFill>
          <a:srgbClr val="58574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292770" y="4174966"/>
            <a:ext cx="7702460" cy="19942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727"/>
              </a:lnSpc>
            </a:pPr>
            <a:r>
              <a:rPr lang="en-US" b="true" sz="7025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Project Demonstration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bg>
      <p:bgPr>
        <a:solidFill>
          <a:srgbClr val="58574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709513" y="1095375"/>
            <a:ext cx="12868974" cy="10455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057"/>
              </a:lnSpc>
            </a:pPr>
            <a:r>
              <a:rPr lang="en-US" b="true" sz="7325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Conclusion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063281" y="3330297"/>
            <a:ext cx="14161439" cy="4790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34059" indent="-367030" lvl="1">
              <a:lnSpc>
                <a:spcPts val="4759"/>
              </a:lnSpc>
              <a:spcBef>
                <a:spcPct val="0"/>
              </a:spcBef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Developed a modern, structured web portal with all core features of my.nu.edu.kz, while integrating additional improvements to the portal.</a:t>
            </a:r>
          </a:p>
          <a:p>
            <a:pPr algn="l" marL="734059" indent="-367030" lvl="1">
              <a:lnSpc>
                <a:spcPts val="4759"/>
              </a:lnSpc>
              <a:spcBef>
                <a:spcPct val="0"/>
              </a:spcBef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Addressed key problems of the previous system, such as poor maintainability and limited scalability.</a:t>
            </a:r>
          </a:p>
          <a:p>
            <a:pPr algn="l" marL="734059" indent="-367030" lvl="1">
              <a:lnSpc>
                <a:spcPts val="4759"/>
              </a:lnSpc>
              <a:spcBef>
                <a:spcPct val="0"/>
              </a:spcBef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Used effective software development tools and methods to overcome technical and organizational challenges.</a:t>
            </a:r>
          </a:p>
          <a:p>
            <a:pPr algn="l">
              <a:lnSpc>
                <a:spcPts val="4759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>
  <p:cSld>
    <p:bg>
      <p:bgPr>
        <a:solidFill>
          <a:srgbClr val="58574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709513" y="1095375"/>
            <a:ext cx="12868974" cy="10455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8057"/>
              </a:lnSpc>
            </a:pPr>
            <a:r>
              <a:rPr lang="en-US" b="true" sz="7325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Future work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063281" y="3330297"/>
            <a:ext cx="14161439" cy="23901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34059" indent="-367030" lvl="1">
              <a:lnSpc>
                <a:spcPts val="4759"/>
              </a:lnSpc>
              <a:spcBef>
                <a:spcPct val="0"/>
              </a:spcBef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Implementing a mobile version for</a:t>
            </a:r>
            <a:r>
              <a:rPr lang="en-US" sz="3399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 better accessibility</a:t>
            </a:r>
          </a:p>
          <a:p>
            <a:pPr algn="l">
              <a:lnSpc>
                <a:spcPts val="4759"/>
              </a:lnSpc>
              <a:spcBef>
                <a:spcPct val="0"/>
              </a:spcBef>
            </a:pPr>
          </a:p>
          <a:p>
            <a:pPr algn="l" marL="734059" indent="-367030" lvl="1">
              <a:lnSpc>
                <a:spcPts val="4759"/>
              </a:lnSpc>
              <a:spcBef>
                <a:spcPct val="0"/>
              </a:spcBef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Expanding customizability</a:t>
            </a:r>
            <a:r>
              <a:rPr lang="en-US" sz="3399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 for other educational institutions (easy branding, login, and DB changes)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bg>
      <p:bgPr>
        <a:solidFill>
          <a:srgbClr val="58574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946937" y="3269313"/>
            <a:ext cx="10394126" cy="44030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920"/>
              </a:lnSpc>
            </a:pPr>
            <a:r>
              <a:rPr lang="en-US" sz="3200" spc="64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Introduction to the problem</a:t>
            </a:r>
          </a:p>
          <a:p>
            <a:pPr algn="ctr">
              <a:lnSpc>
                <a:spcPts val="5920"/>
              </a:lnSpc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Project description</a:t>
            </a:r>
          </a:p>
          <a:p>
            <a:pPr algn="ctr">
              <a:lnSpc>
                <a:spcPts val="5920"/>
              </a:lnSpc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Project approach and execution</a:t>
            </a:r>
          </a:p>
          <a:p>
            <a:pPr algn="ctr">
              <a:lnSpc>
                <a:spcPts val="5920"/>
              </a:lnSpc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Evaluation results</a:t>
            </a:r>
          </a:p>
          <a:p>
            <a:pPr algn="ctr">
              <a:lnSpc>
                <a:spcPts val="5920"/>
              </a:lnSpc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Project demonstration</a:t>
            </a:r>
          </a:p>
          <a:p>
            <a:pPr algn="ctr">
              <a:lnSpc>
                <a:spcPts val="5920"/>
              </a:lnSpc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Conclusion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3286911" y="1380453"/>
            <a:ext cx="11714179" cy="10236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10"/>
              </a:lnSpc>
            </a:pPr>
            <a:r>
              <a:rPr lang="en-US" b="true" sz="7100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Outline 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895195" y="2960370"/>
            <a:ext cx="721995" cy="235267"/>
            <a:chOff x="0" y="0"/>
            <a:chExt cx="962660" cy="31369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48260" y="40640"/>
              <a:ext cx="864870" cy="231140"/>
            </a:xfrm>
            <a:custGeom>
              <a:avLst/>
              <a:gdLst/>
              <a:ahLst/>
              <a:cxnLst/>
              <a:rect r="r" b="b" t="t" l="l"/>
              <a:pathLst>
                <a:path h="231140" w="864870">
                  <a:moveTo>
                    <a:pt x="784860" y="171450"/>
                  </a:moveTo>
                  <a:cubicBezTo>
                    <a:pt x="326390" y="187960"/>
                    <a:pt x="237490" y="215900"/>
                    <a:pt x="171450" y="222250"/>
                  </a:cubicBezTo>
                  <a:cubicBezTo>
                    <a:pt x="128270" y="226060"/>
                    <a:pt x="88900" y="231140"/>
                    <a:pt x="60960" y="222250"/>
                  </a:cubicBezTo>
                  <a:cubicBezTo>
                    <a:pt x="41910" y="214630"/>
                    <a:pt x="26670" y="203200"/>
                    <a:pt x="16510" y="187960"/>
                  </a:cubicBezTo>
                  <a:cubicBezTo>
                    <a:pt x="7620" y="173990"/>
                    <a:pt x="1270" y="152400"/>
                    <a:pt x="2540" y="134620"/>
                  </a:cubicBezTo>
                  <a:cubicBezTo>
                    <a:pt x="2540" y="116840"/>
                    <a:pt x="11430" y="96520"/>
                    <a:pt x="22860" y="82550"/>
                  </a:cubicBezTo>
                  <a:cubicBezTo>
                    <a:pt x="34290" y="68580"/>
                    <a:pt x="52070" y="55880"/>
                    <a:pt x="69850" y="53340"/>
                  </a:cubicBezTo>
                  <a:cubicBezTo>
                    <a:pt x="92710" y="50800"/>
                    <a:pt x="132080" y="59690"/>
                    <a:pt x="148590" y="76200"/>
                  </a:cubicBezTo>
                  <a:cubicBezTo>
                    <a:pt x="166370" y="92710"/>
                    <a:pt x="179070" y="129540"/>
                    <a:pt x="175260" y="153670"/>
                  </a:cubicBezTo>
                  <a:cubicBezTo>
                    <a:pt x="171450" y="176530"/>
                    <a:pt x="147320" y="208280"/>
                    <a:pt x="125730" y="218440"/>
                  </a:cubicBezTo>
                  <a:cubicBezTo>
                    <a:pt x="104140" y="228600"/>
                    <a:pt x="64770" y="226060"/>
                    <a:pt x="44450" y="213360"/>
                  </a:cubicBezTo>
                  <a:cubicBezTo>
                    <a:pt x="22860" y="201930"/>
                    <a:pt x="5080" y="166370"/>
                    <a:pt x="2540" y="143510"/>
                  </a:cubicBezTo>
                  <a:cubicBezTo>
                    <a:pt x="0" y="125730"/>
                    <a:pt x="7620" y="104140"/>
                    <a:pt x="16510" y="90170"/>
                  </a:cubicBezTo>
                  <a:cubicBezTo>
                    <a:pt x="26670" y="74930"/>
                    <a:pt x="38100" y="66040"/>
                    <a:pt x="60960" y="55880"/>
                  </a:cubicBezTo>
                  <a:cubicBezTo>
                    <a:pt x="110490" y="35560"/>
                    <a:pt x="240030" y="26670"/>
                    <a:pt x="318770" y="19050"/>
                  </a:cubicBezTo>
                  <a:cubicBezTo>
                    <a:pt x="384810" y="12700"/>
                    <a:pt x="434340" y="10160"/>
                    <a:pt x="504190" y="10160"/>
                  </a:cubicBezTo>
                  <a:cubicBezTo>
                    <a:pt x="595630" y="10160"/>
                    <a:pt x="769620" y="0"/>
                    <a:pt x="820420" y="24130"/>
                  </a:cubicBezTo>
                  <a:cubicBezTo>
                    <a:pt x="842010" y="34290"/>
                    <a:pt x="850900" y="50800"/>
                    <a:pt x="857250" y="66040"/>
                  </a:cubicBezTo>
                  <a:cubicBezTo>
                    <a:pt x="862330" y="77470"/>
                    <a:pt x="864870" y="90170"/>
                    <a:pt x="862330" y="102870"/>
                  </a:cubicBezTo>
                  <a:cubicBezTo>
                    <a:pt x="858520" y="118110"/>
                    <a:pt x="849630" y="139700"/>
                    <a:pt x="836930" y="151130"/>
                  </a:cubicBezTo>
                  <a:cubicBezTo>
                    <a:pt x="822960" y="162560"/>
                    <a:pt x="784860" y="171450"/>
                    <a:pt x="784860" y="171450"/>
                  </a:cubicBezTo>
                </a:path>
              </a:pathLst>
            </a:custGeom>
            <a:solidFill>
              <a:srgbClr val="E7191F"/>
            </a:solidFill>
            <a:ln cap="sq">
              <a:noFill/>
              <a:prstDash val="solid"/>
              <a:miter/>
            </a:ln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5001861" y="2171070"/>
            <a:ext cx="10945529" cy="7087230"/>
          </a:xfrm>
          <a:custGeom>
            <a:avLst/>
            <a:gdLst/>
            <a:ahLst/>
            <a:cxnLst/>
            <a:rect r="r" b="b" t="t" l="l"/>
            <a:pathLst>
              <a:path h="7087230" w="10945529">
                <a:moveTo>
                  <a:pt x="0" y="0"/>
                </a:moveTo>
                <a:lnTo>
                  <a:pt x="10945529" y="0"/>
                </a:lnTo>
                <a:lnTo>
                  <a:pt x="10945529" y="7087230"/>
                </a:lnTo>
                <a:lnTo>
                  <a:pt x="0" y="70872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1034415"/>
            <a:ext cx="11425013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50"/>
              </a:lnSpc>
            </a:pPr>
            <a:r>
              <a:rPr lang="en-US" sz="7125" b="true">
                <a:solidFill>
                  <a:srgbClr val="393939"/>
                </a:solidFill>
                <a:latin typeface="Inter Bold"/>
                <a:ea typeface="Inter Bold"/>
                <a:cs typeface="Inter Bold"/>
                <a:sym typeface="Inter Bold"/>
              </a:rPr>
              <a:t>Introduction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2288474"/>
            <a:ext cx="2631132" cy="547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64">
                <a:solidFill>
                  <a:srgbClr val="393939"/>
                </a:solidFill>
                <a:latin typeface="Inter"/>
                <a:ea typeface="Inter"/>
                <a:cs typeface="Inter"/>
                <a:sym typeface="Inter"/>
              </a:rPr>
              <a:t>my.nu.edu.kz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988067" y="1019175"/>
            <a:ext cx="4311866" cy="1095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550"/>
              </a:lnSpc>
            </a:pPr>
            <a:r>
              <a:rPr lang="en-US" sz="7125" b="true">
                <a:solidFill>
                  <a:srgbClr val="393939"/>
                </a:solidFill>
                <a:latin typeface="Inter Bold"/>
                <a:ea typeface="Inter Bold"/>
                <a:cs typeface="Inter Bold"/>
                <a:sym typeface="Inter Bold"/>
              </a:rPr>
              <a:t>Problems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311603" y="4019550"/>
            <a:ext cx="4967139" cy="2238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1063319" indent="-531660" lvl="1">
              <a:lnSpc>
                <a:spcPts val="5910"/>
              </a:lnSpc>
              <a:buFont typeface="Arial"/>
              <a:buChar char="•"/>
            </a:pPr>
            <a:r>
              <a:rPr lang="en-US" sz="4925">
                <a:solidFill>
                  <a:srgbClr val="393939"/>
                </a:solidFill>
                <a:latin typeface="Inter"/>
                <a:ea typeface="Inter"/>
                <a:cs typeface="Inter"/>
                <a:sym typeface="Inter"/>
              </a:rPr>
              <a:t>Outdated</a:t>
            </a:r>
          </a:p>
          <a:p>
            <a:pPr algn="l" marL="1063319" indent="-531660" lvl="1">
              <a:lnSpc>
                <a:spcPts val="5910"/>
              </a:lnSpc>
              <a:buFont typeface="Arial"/>
              <a:buChar char="•"/>
            </a:pPr>
            <a:r>
              <a:rPr lang="en-US" sz="4925">
                <a:solidFill>
                  <a:srgbClr val="393939"/>
                </a:solidFill>
                <a:latin typeface="Inter"/>
                <a:ea typeface="Inter"/>
                <a:cs typeface="Inter"/>
                <a:sym typeface="Inter"/>
              </a:rPr>
              <a:t>Legacy Code</a:t>
            </a:r>
          </a:p>
          <a:p>
            <a:pPr algn="l" marL="1063319" indent="-531660" lvl="1">
              <a:lnSpc>
                <a:spcPts val="5910"/>
              </a:lnSpc>
              <a:buFont typeface="Arial"/>
              <a:buChar char="•"/>
            </a:pPr>
            <a:r>
              <a:rPr lang="en-US" sz="4925">
                <a:solidFill>
                  <a:srgbClr val="393939"/>
                </a:solidFill>
                <a:latin typeface="Inter"/>
                <a:ea typeface="Inter"/>
                <a:cs typeface="Inter"/>
                <a:sym typeface="Inter"/>
              </a:rPr>
              <a:t>Unflexible</a:t>
            </a:r>
          </a:p>
        </p:txBody>
      </p:sp>
      <p:sp>
        <p:nvSpPr>
          <p:cNvPr name="AutoShape 4" id="4"/>
          <p:cNvSpPr/>
          <p:nvPr/>
        </p:nvSpPr>
        <p:spPr>
          <a:xfrm>
            <a:off x="6988067" y="5143500"/>
            <a:ext cx="3984726" cy="0"/>
          </a:xfrm>
          <a:prstGeom prst="line">
            <a:avLst/>
          </a:prstGeom>
          <a:ln cap="flat" w="200025">
            <a:solidFill>
              <a:srgbClr val="000000"/>
            </a:solidFill>
            <a:prstDash val="solid"/>
            <a:headEnd type="none" len="sm" w="sm"/>
            <a:tailEnd type="arrow" len="sm" w="med"/>
          </a:ln>
        </p:spPr>
      </p:sp>
      <p:sp>
        <p:nvSpPr>
          <p:cNvPr name="TextBox 5" id="5"/>
          <p:cNvSpPr txBox="true"/>
          <p:nvPr/>
        </p:nvSpPr>
        <p:spPr>
          <a:xfrm rot="0">
            <a:off x="11677643" y="4762500"/>
            <a:ext cx="5418609" cy="752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910"/>
              </a:lnSpc>
            </a:pPr>
            <a:r>
              <a:rPr lang="en-US" sz="4925">
                <a:solidFill>
                  <a:srgbClr val="E7191F"/>
                </a:solidFill>
                <a:latin typeface="Inter"/>
                <a:ea typeface="Inter"/>
                <a:cs typeface="Inter"/>
                <a:sym typeface="Inter"/>
              </a:rPr>
              <a:t>TECHICAL DEBT!!!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bg>
      <p:bgPr>
        <a:solidFill>
          <a:srgbClr val="58574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563849" y="4114959"/>
            <a:ext cx="6227779" cy="21142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222"/>
              </a:lnSpc>
            </a:pPr>
            <a:r>
              <a:rPr lang="en-US" b="true" sz="7475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Project description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0907749" y="3150553"/>
            <a:ext cx="6351551" cy="39192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dy</a:t>
            </a:r>
            <a:r>
              <a:rPr lang="en-US" sz="3200" spc="64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n</a:t>
            </a: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a</a:t>
            </a:r>
            <a:r>
              <a:rPr lang="en-US" sz="3200" spc="64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mi</a:t>
            </a: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c </a:t>
            </a:r>
            <a:r>
              <a:rPr lang="en-US" sz="3200" spc="64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content mana</a:t>
            </a: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g</a:t>
            </a: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ement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personalized user profiles 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a calendar </a:t>
            </a: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fo</a:t>
            </a: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r event management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a dynamic phonebook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a role-based access system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9144000" y="0"/>
            <a:ext cx="9144000" cy="10287000"/>
          </a:xfrm>
          <a:prstGeom prst="rect">
            <a:avLst/>
          </a:prstGeom>
          <a:solidFill>
            <a:srgbClr val="58574B"/>
          </a:solidFill>
        </p:spPr>
      </p:sp>
      <p:sp>
        <p:nvSpPr>
          <p:cNvPr name="TextBox 3" id="3"/>
          <p:cNvSpPr txBox="true"/>
          <p:nvPr/>
        </p:nvSpPr>
        <p:spPr>
          <a:xfrm rot="0">
            <a:off x="5741180" y="1095375"/>
            <a:ext cx="9049739" cy="10560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140"/>
              </a:lnSpc>
            </a:pPr>
            <a:r>
              <a:rPr lang="en-US" b="true" sz="7400">
                <a:solidFill>
                  <a:srgbClr val="393939"/>
                </a:solidFill>
                <a:latin typeface="Inter Bold"/>
                <a:ea typeface="Inter Bold"/>
                <a:cs typeface="Inter Bold"/>
                <a:sym typeface="Inter Bold"/>
              </a:rPr>
              <a:t>Project</a:t>
            </a:r>
            <a:r>
              <a:rPr lang="en-US" b="true" sz="7400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 Execution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66050" y="2923431"/>
            <a:ext cx="6351551" cy="547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b="true" sz="3200" spc="64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Backend: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2923431"/>
            <a:ext cx="6233874" cy="5473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80"/>
              </a:lnSpc>
            </a:pPr>
            <a:r>
              <a:rPr lang="en-US" b="true" sz="3200" spc="64">
                <a:solidFill>
                  <a:srgbClr val="000000"/>
                </a:solidFill>
                <a:latin typeface="Inter Bold"/>
                <a:ea typeface="Inter Bold"/>
                <a:cs typeface="Inter Bold"/>
                <a:sym typeface="Inter Bold"/>
              </a:rPr>
              <a:t>Frontend: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3993515"/>
            <a:ext cx="6233874" cy="2795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UX/UI design - Figma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 u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</a:t>
            </a:r>
            <a:r>
              <a:rPr lang="en-US" sz="3200" spc="64" u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ext.js, a popular React-based fr</a:t>
            </a:r>
            <a:r>
              <a:rPr lang="en-US" sz="3200" spc="64" u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amework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 u="non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Server-Side Rendering (SSR)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66050" y="3712528"/>
            <a:ext cx="6351551" cy="2795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RESTful API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Three Layer Architecture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Monolith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PostgresSQL</a:t>
            </a:r>
          </a:p>
          <a:p>
            <a:pPr algn="l" marL="690881" indent="-345440" lvl="1">
              <a:lnSpc>
                <a:spcPts val="4480"/>
              </a:lnSpc>
              <a:buFont typeface="Arial"/>
              <a:buChar char="•"/>
            </a:pPr>
            <a:r>
              <a:rPr lang="en-US" sz="3200" spc="64" u="none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Java Spring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9144000" y="0"/>
            <a:ext cx="9144000" cy="10287000"/>
          </a:xfrm>
          <a:prstGeom prst="rect">
            <a:avLst/>
          </a:prstGeom>
          <a:solidFill>
            <a:srgbClr val="58574B"/>
          </a:solidFill>
        </p:spPr>
      </p:sp>
      <p:sp>
        <p:nvSpPr>
          <p:cNvPr name="TextBox 3" id="3"/>
          <p:cNvSpPr txBox="true"/>
          <p:nvPr/>
        </p:nvSpPr>
        <p:spPr>
          <a:xfrm rot="0">
            <a:off x="1328304" y="4134485"/>
            <a:ext cx="6872721" cy="20847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140"/>
              </a:lnSpc>
            </a:pPr>
            <a:r>
              <a:rPr lang="en-US" b="true" sz="7400">
                <a:solidFill>
                  <a:srgbClr val="393939"/>
                </a:solidFill>
                <a:latin typeface="Inter Bold"/>
                <a:ea typeface="Inter Bold"/>
                <a:cs typeface="Inter Bold"/>
                <a:sym typeface="Inter Bold"/>
              </a:rPr>
              <a:t>Project evaluation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2024653" y="1228725"/>
            <a:ext cx="4587801" cy="530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40"/>
              </a:lnSpc>
              <a:spcBef>
                <a:spcPct val="0"/>
              </a:spcBef>
            </a:pPr>
            <a:r>
              <a:rPr lang="en-US" b="true" sz="3100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User</a:t>
            </a:r>
            <a:r>
              <a:rPr lang="en-US" b="true" sz="3100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 feedback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024653" y="4208904"/>
            <a:ext cx="4587801" cy="530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40"/>
              </a:lnSpc>
              <a:spcBef>
                <a:spcPct val="0"/>
              </a:spcBef>
            </a:pPr>
            <a:r>
              <a:rPr lang="en-US" b="true" sz="3100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Automation testing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024653" y="7189083"/>
            <a:ext cx="4587801" cy="530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40"/>
              </a:lnSpc>
              <a:spcBef>
                <a:spcPct val="0"/>
              </a:spcBef>
            </a:pPr>
            <a:r>
              <a:rPr lang="en-US" b="true" sz="3100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Performance Testing</a:t>
            </a:r>
            <a:r>
              <a:rPr lang="en-US" b="true" sz="3100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.</a:t>
            </a:r>
          </a:p>
        </p:txBody>
      </p:sp>
      <p:sp>
        <p:nvSpPr>
          <p:cNvPr name="AutoShape 7" id="7"/>
          <p:cNvSpPr/>
          <p:nvPr/>
        </p:nvSpPr>
        <p:spPr>
          <a:xfrm rot="0">
            <a:off x="10819545" y="1424051"/>
            <a:ext cx="265409" cy="256412"/>
          </a:xfrm>
          <a:prstGeom prst="rect">
            <a:avLst/>
          </a:prstGeom>
          <a:solidFill>
            <a:srgbClr val="FDFDFD"/>
          </a:solidFill>
        </p:spPr>
      </p:sp>
      <p:sp>
        <p:nvSpPr>
          <p:cNvPr name="AutoShape 8" id="8"/>
          <p:cNvSpPr/>
          <p:nvPr/>
        </p:nvSpPr>
        <p:spPr>
          <a:xfrm rot="0">
            <a:off x="10819545" y="4404230"/>
            <a:ext cx="265409" cy="256412"/>
          </a:xfrm>
          <a:prstGeom prst="rect">
            <a:avLst/>
          </a:prstGeom>
          <a:solidFill>
            <a:srgbClr val="FDFDFD"/>
          </a:solidFill>
        </p:spPr>
      </p:sp>
      <p:sp>
        <p:nvSpPr>
          <p:cNvPr name="AutoShape 9" id="9"/>
          <p:cNvSpPr/>
          <p:nvPr/>
        </p:nvSpPr>
        <p:spPr>
          <a:xfrm rot="0">
            <a:off x="10819545" y="7384409"/>
            <a:ext cx="265409" cy="256412"/>
          </a:xfrm>
          <a:prstGeom prst="rect">
            <a:avLst/>
          </a:prstGeom>
          <a:solidFill>
            <a:srgbClr val="FDFDFD"/>
          </a:solid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625383" y="2461044"/>
            <a:ext cx="6417716" cy="3312037"/>
          </a:xfrm>
          <a:custGeom>
            <a:avLst/>
            <a:gdLst/>
            <a:ahLst/>
            <a:cxnLst/>
            <a:rect r="r" b="b" t="t" l="l"/>
            <a:pathLst>
              <a:path h="3312037" w="6417716">
                <a:moveTo>
                  <a:pt x="0" y="0"/>
                </a:moveTo>
                <a:lnTo>
                  <a:pt x="6417717" y="0"/>
                </a:lnTo>
                <a:lnTo>
                  <a:pt x="6417717" y="3312037"/>
                </a:lnTo>
                <a:lnTo>
                  <a:pt x="0" y="33120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740683" y="2454146"/>
            <a:ext cx="7104594" cy="3318935"/>
          </a:xfrm>
          <a:custGeom>
            <a:avLst/>
            <a:gdLst/>
            <a:ahLst/>
            <a:cxnLst/>
            <a:rect r="r" b="b" t="t" l="l"/>
            <a:pathLst>
              <a:path h="3318935" w="7104594">
                <a:moveTo>
                  <a:pt x="0" y="0"/>
                </a:moveTo>
                <a:lnTo>
                  <a:pt x="7104595" y="0"/>
                </a:lnTo>
                <a:lnTo>
                  <a:pt x="7104595" y="3318935"/>
                </a:lnTo>
                <a:lnTo>
                  <a:pt x="0" y="33189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25383" y="5992156"/>
            <a:ext cx="6783039" cy="3601521"/>
          </a:xfrm>
          <a:custGeom>
            <a:avLst/>
            <a:gdLst/>
            <a:ahLst/>
            <a:cxnLst/>
            <a:rect r="r" b="b" t="t" l="l"/>
            <a:pathLst>
              <a:path h="3601521" w="6783039">
                <a:moveTo>
                  <a:pt x="0" y="0"/>
                </a:moveTo>
                <a:lnTo>
                  <a:pt x="6783039" y="0"/>
                </a:lnTo>
                <a:lnTo>
                  <a:pt x="6783039" y="3601521"/>
                </a:lnTo>
                <a:lnTo>
                  <a:pt x="0" y="36015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9740683" y="5957848"/>
            <a:ext cx="6449025" cy="3635828"/>
          </a:xfrm>
          <a:custGeom>
            <a:avLst/>
            <a:gdLst/>
            <a:ahLst/>
            <a:cxnLst/>
            <a:rect r="r" b="b" t="t" l="l"/>
            <a:pathLst>
              <a:path h="3635828" w="6449025">
                <a:moveTo>
                  <a:pt x="0" y="0"/>
                </a:moveTo>
                <a:lnTo>
                  <a:pt x="6449026" y="0"/>
                </a:lnTo>
                <a:lnTo>
                  <a:pt x="6449026" y="3635829"/>
                </a:lnTo>
                <a:lnTo>
                  <a:pt x="0" y="363582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5707640" y="1095375"/>
            <a:ext cx="6872721" cy="10560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140"/>
              </a:lnSpc>
            </a:pPr>
            <a:r>
              <a:rPr lang="en-US" b="true" sz="7400">
                <a:solidFill>
                  <a:srgbClr val="393939"/>
                </a:solidFill>
                <a:latin typeface="Inter Bold"/>
                <a:ea typeface="Inter Bold"/>
                <a:cs typeface="Inter Bold"/>
                <a:sym typeface="Inter Bold"/>
              </a:rPr>
              <a:t>User feedback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311867" y="381000"/>
            <a:ext cx="8458200" cy="9525000"/>
          </a:xfrm>
          <a:prstGeom prst="rect">
            <a:avLst/>
          </a:prstGeom>
          <a:solidFill>
            <a:srgbClr val="58574B"/>
          </a:solidFill>
        </p:spPr>
      </p:sp>
      <p:sp>
        <p:nvSpPr>
          <p:cNvPr name="Freeform 3" id="3"/>
          <p:cNvSpPr/>
          <p:nvPr/>
        </p:nvSpPr>
        <p:spPr>
          <a:xfrm flipH="false" flipV="false" rot="0">
            <a:off x="10499385" y="381000"/>
            <a:ext cx="6525005" cy="9630777"/>
          </a:xfrm>
          <a:custGeom>
            <a:avLst/>
            <a:gdLst/>
            <a:ahLst/>
            <a:cxnLst/>
            <a:rect r="r" b="b" t="t" l="l"/>
            <a:pathLst>
              <a:path h="9630777" w="6525005">
                <a:moveTo>
                  <a:pt x="0" y="0"/>
                </a:moveTo>
                <a:lnTo>
                  <a:pt x="6525005" y="0"/>
                </a:lnTo>
                <a:lnTo>
                  <a:pt x="6525005" y="9630777"/>
                </a:lnTo>
                <a:lnTo>
                  <a:pt x="0" y="963077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366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2879725"/>
            <a:ext cx="6646879" cy="22437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8717"/>
              </a:lnSpc>
            </a:pPr>
            <a:r>
              <a:rPr lang="en-US" b="true" sz="7925">
                <a:solidFill>
                  <a:srgbClr val="FFFFFF"/>
                </a:solidFill>
                <a:latin typeface="Inter Bold"/>
                <a:ea typeface="Inter Bold"/>
                <a:cs typeface="Inter Bold"/>
                <a:sym typeface="Inter Bold"/>
              </a:rPr>
              <a:t>Evaluation results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5944195"/>
            <a:ext cx="6112312" cy="18110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Unit Testing: JUnit </a:t>
            </a:r>
          </a:p>
          <a:p>
            <a:pPr algn="l">
              <a:lnSpc>
                <a:spcPts val="7279"/>
              </a:lnSpc>
            </a:pPr>
            <a:r>
              <a:rPr lang="en-US" sz="51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and Mockito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DAGloLub-EA</dc:identifier>
  <dcterms:modified xsi:type="dcterms:W3CDTF">2011-08-01T06:04:30Z</dcterms:modified>
  <cp:revision>1</cp:revision>
  <dc:title>NU CORPORATE WEB PORTAL</dc:title>
</cp:coreProperties>
</file>