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62" r:id="rId6"/>
    <p:sldMasterId id="2147483667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</p:sldIdLst>
  <p:sldSz cy="5143500" cx="9144000"/>
  <p:notesSz cx="6797675" cy="9926625"/>
  <p:embeddedFontLst>
    <p:embeddedFont>
      <p:font typeface="Prata"/>
      <p:regular r:id="rId56"/>
    </p:embeddedFont>
    <p:embeddedFont>
      <p:font typeface="Inter"/>
      <p:regular r:id="rId57"/>
      <p:bold r:id="rId58"/>
    </p:embeddedFont>
    <p:embeddedFont>
      <p:font typeface="Inter Medium"/>
      <p:regular r:id="rId59"/>
      <p:bold r:id="rId60"/>
    </p:embeddedFont>
    <p:embeddedFont>
      <p:font typeface="Inter ExtraLight"/>
      <p:regular r:id="rId61"/>
      <p:bold r:id="rId6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>
        <p15:guide id="1" orient="horz" pos="2345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63" roundtripDataSignature="AMtx7mgKg57aDB21UHLuw4Sp1FJSVEIc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F9F1F56-7E1B-4AA8-9378-2BD7DF57EA98}">
  <a:tblStyle styleId="{CF9F1F56-7E1B-4AA8-9378-2BD7DF57EA9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A46B956-4B51-489A-B4DD-BEA7EE4C7D1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5759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345" orient="horz"/>
        <p:guide pos="2141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48" Type="http://schemas.openxmlformats.org/officeDocument/2006/relationships/slide" Target="slides/slide40.xml"/><Relationship Id="rId47" Type="http://schemas.openxmlformats.org/officeDocument/2006/relationships/slide" Target="slides/slide39.xml"/><Relationship Id="rId49" Type="http://schemas.openxmlformats.org/officeDocument/2006/relationships/slide" Target="slides/slide41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62" Type="http://schemas.openxmlformats.org/officeDocument/2006/relationships/font" Target="fonts/InterExtraLight-bold.fntdata"/><Relationship Id="rId61" Type="http://schemas.openxmlformats.org/officeDocument/2006/relationships/font" Target="fonts/InterExtraLight-regular.fntdata"/><Relationship Id="rId20" Type="http://schemas.openxmlformats.org/officeDocument/2006/relationships/slide" Target="slides/slide12.xml"/><Relationship Id="rId63" Type="http://customschemas.google.com/relationships/presentationmetadata" Target="metadata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60" Type="http://schemas.openxmlformats.org/officeDocument/2006/relationships/font" Target="fonts/InterMedium-bold.fntdata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9" Type="http://schemas.openxmlformats.org/officeDocument/2006/relationships/slide" Target="slides/slide21.xml"/><Relationship Id="rId51" Type="http://schemas.openxmlformats.org/officeDocument/2006/relationships/slide" Target="slides/slide43.xml"/><Relationship Id="rId50" Type="http://schemas.openxmlformats.org/officeDocument/2006/relationships/slide" Target="slides/slide42.xml"/><Relationship Id="rId53" Type="http://schemas.openxmlformats.org/officeDocument/2006/relationships/slide" Target="slides/slide45.xml"/><Relationship Id="rId52" Type="http://schemas.openxmlformats.org/officeDocument/2006/relationships/slide" Target="slides/slide44.xml"/><Relationship Id="rId11" Type="http://schemas.openxmlformats.org/officeDocument/2006/relationships/slide" Target="slides/slide3.xml"/><Relationship Id="rId55" Type="http://schemas.openxmlformats.org/officeDocument/2006/relationships/slide" Target="slides/slide47.xml"/><Relationship Id="rId10" Type="http://schemas.openxmlformats.org/officeDocument/2006/relationships/slide" Target="slides/slide2.xml"/><Relationship Id="rId54" Type="http://schemas.openxmlformats.org/officeDocument/2006/relationships/slide" Target="slides/slide46.xml"/><Relationship Id="rId13" Type="http://schemas.openxmlformats.org/officeDocument/2006/relationships/slide" Target="slides/slide5.xml"/><Relationship Id="rId57" Type="http://schemas.openxmlformats.org/officeDocument/2006/relationships/font" Target="fonts/Inter-regular.fntdata"/><Relationship Id="rId12" Type="http://schemas.openxmlformats.org/officeDocument/2006/relationships/slide" Target="slides/slide4.xml"/><Relationship Id="rId56" Type="http://schemas.openxmlformats.org/officeDocument/2006/relationships/font" Target="fonts/Prata-regular.fntdata"/><Relationship Id="rId15" Type="http://schemas.openxmlformats.org/officeDocument/2006/relationships/slide" Target="slides/slide7.xml"/><Relationship Id="rId59" Type="http://schemas.openxmlformats.org/officeDocument/2006/relationships/font" Target="fonts/InterMedium-regular.fntdata"/><Relationship Id="rId14" Type="http://schemas.openxmlformats.org/officeDocument/2006/relationships/slide" Target="slides/slide6.xml"/><Relationship Id="rId58" Type="http://schemas.openxmlformats.org/officeDocument/2006/relationships/font" Target="fonts/Inter-bold.fntdata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dd93ca4497_0_0:notes"/>
          <p:cNvSpPr txBox="1"/>
          <p:nvPr>
            <p:ph idx="1" type="body"/>
          </p:nvPr>
        </p:nvSpPr>
        <p:spPr>
          <a:xfrm>
            <a:off x="679765" y="471513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3" name="Google Shape;153;g1dd93ca4497_0_0:notes"/>
          <p:cNvSpPr/>
          <p:nvPr>
            <p:ph idx="2" type="sldImg"/>
          </p:nvPr>
        </p:nvSpPr>
        <p:spPr>
          <a:xfrm>
            <a:off x="1133009" y="744496"/>
            <a:ext cx="45324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3916ddfc41_0_288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3916ddfc41_0_288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23916ddfc41_0_288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3916ddfc41_0_308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2" name="Google Shape;322;g23916ddfc41_0_308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3916ddfc41_0_1456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g23916ddfc41_0_1456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3916ddfc41_1_927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0" name="Google Shape;360;g23916ddfc41_1_927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23916ddfc41_0_939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5" name="Google Shape;395;g23916ddfc41_0_939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23985a6d4f7_0_131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g23985a6d4f7_0_131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23985a6d4f7_0_0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23985a6d4f7_0_0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g23985a6d4f7_0_0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3916ddfc41_0_1492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9" name="Google Shape;509;g23916ddfc41_0_1492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23916ddfc41_3_1352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0" name="Google Shape;530;g23916ddfc41_3_1352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23916ddfc41_3_212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3" name="Google Shape;583;g23916ddfc41_3_212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3916ddfc41_0_36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g23916ddfc41_0_36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23a346dcc43_2_0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3" name="Google Shape;603;g23a346dcc43_2_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23916ddfc41_3_1246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2" name="Google Shape;622;g23916ddfc41_3_1246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columns deleting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g23a66624711_4_1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7" name="Google Shape;637;g23a66624711_4_1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23a640c03bd_0_0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8" name="Google Shape;658;g23a640c03bd_0_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23a346dcc43_2_6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1" name="Google Shape;671;g23a346dcc43_2_6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23916ddfc41_3_1256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2" name="Google Shape;682;g23916ddfc41_3_1256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23a66624711_4_24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6" name="Google Shape;696;g23a66624711_4_24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23916ddfc41_0_788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7" name="Google Shape;717;g23916ddfc41_0_788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23a66624711_4_78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2" name="Google Shape;752;g23a66624711_4_78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g23adea29f73_0_19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3" name="Google Shape;773;g23adea29f73_0_19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3916ddfc41_0_249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g23916ddfc41_0_249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g23a66624711_4_98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8" name="Google Shape;788;g23a66624711_4_98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23a66624711_7_24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9" name="Google Shape;809;g23a66624711_7_24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23a66624711_3_99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5" name="Google Shape;825;g23a66624711_3_99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g23985a6d4f7_0_95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3" name="Google Shape;843;g23985a6d4f7_0_95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23a66624711_4_118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6" name="Google Shape;856;g23a66624711_4_118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7" name="Google Shape;857;g23a66624711_4_118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g1dd93ca4497_3_160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1" name="Google Shape;871;g1dd93ca4497_3_160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2" name="Google Shape;872;g1dd93ca4497_3_160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1dd93ca4497_3_168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1" name="Google Shape;881;g1dd93ca4497_3_168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2" name="Google Shape;882;g1dd93ca4497_3_168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2123a7dba46_4_2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0" name="Google Shape;890;g2123a7dba46_4_2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g23a66624711_3_70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9" name="Google Shape;899;g23a66624711_3_7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3916ddfc41_1_1045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4" name="Google Shape;924;g23916ddfc41_1_1045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3a66624711_2_0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23a66624711_2_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23aa21cd98e_1_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7" name="Google Shape;957;g23aa21cd98e_1_7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g1dd93ca4497_1_83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6" name="Google Shape;966;g1dd93ca4497_1_83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3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g2123a7dba46_2_182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5" name="Google Shape;975;g2123a7dba46_2_182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76" name="Google Shape;976;g2123a7dba46_2_182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2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g23a37936040_1_144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4" name="Google Shape;984;g23a37936040_1_144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5" name="Google Shape;985;g23a37936040_1_144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9" name="Shape 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Google Shape;990;g23916ddfc41_3_471:notes"/>
          <p:cNvSpPr/>
          <p:nvPr>
            <p:ph idx="2" type="sldImg"/>
          </p:nvPr>
        </p:nvSpPr>
        <p:spPr>
          <a:xfrm>
            <a:off x="377946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1" name="Google Shape;991;g23916ddfc41_3_471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6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g23916ddfc41_3_391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8" name="Google Shape;1028;g23916ddfc41_3_391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9" name="Google Shape;1029;g23916ddfc41_3_391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2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Google Shape;1053;g23916ddfc41_0_771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4" name="Google Shape;1054;g23916ddfc41_0_771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4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g1dd93ca4497_5_33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6" name="Google Shape;1086;g1dd93ca4497_5_33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7" name="Google Shape;1087;g1dd93ca4497_5_33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39802b5cd8_0_5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239802b5cd8_0_5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3985a6d4f7_0_87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3985a6d4f7_0_8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23985a6d4f7_0_87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3916ddfc41_3_24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1" name="Google Shape;261;g23916ddfc41_3_24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3916ddfc41_3_16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23916ddfc41_3_16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3916ddfc41_3_50:notes"/>
          <p:cNvSpPr/>
          <p:nvPr>
            <p:ph idx="2" type="sldImg"/>
          </p:nvPr>
        </p:nvSpPr>
        <p:spPr>
          <a:xfrm>
            <a:off x="377649" y="744497"/>
            <a:ext cx="60423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g23916ddfc41_3_5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1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OBJECT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dd93ca4497_0_437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g1dd93ca4497_0_437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g1dd93ca4497_0_437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dd93ca4497_0_42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1" name="Google Shape;51;g1dd93ca4497_0_4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dd93ca4497_0_43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g1dd93ca4497_0_43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g1dd93ca4497_0_4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dd93ca4497_0_4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OBJECT_2">
    <p:bg>
      <p:bgPr>
        <a:solidFill>
          <a:srgbClr val="1C4587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dd93ca4497_0_441"/>
          <p:cNvSpPr txBox="1"/>
          <p:nvPr>
            <p:ph type="title"/>
          </p:nvPr>
        </p:nvSpPr>
        <p:spPr>
          <a:xfrm>
            <a:off x="311700" y="84978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u="none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" name="Google Shape;60;g1dd93ca4497_0_441"/>
          <p:cNvSpPr txBox="1"/>
          <p:nvPr>
            <p:ph idx="1" type="body"/>
          </p:nvPr>
        </p:nvSpPr>
        <p:spPr>
          <a:xfrm>
            <a:off x="311700" y="1516566"/>
            <a:ext cx="8520600" cy="30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3200" u="none">
                <a:solidFill>
                  <a:schemeClr val="lt1"/>
                </a:solidFill>
              </a:defRPr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2800">
                <a:solidFill>
                  <a:schemeClr val="lt1"/>
                </a:solidFill>
              </a:defRPr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2400">
                <a:solidFill>
                  <a:schemeClr val="lt1"/>
                </a:solidFill>
              </a:defRPr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2000">
                <a:solidFill>
                  <a:schemeClr val="lt1"/>
                </a:solidFill>
              </a:defRPr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20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g1dd93ca4497_0_441"/>
          <p:cNvSpPr txBox="1"/>
          <p:nvPr/>
        </p:nvSpPr>
        <p:spPr>
          <a:xfrm>
            <a:off x="0" y="486965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g1dd93ca4497_0_441"/>
          <p:cNvSpPr txBox="1"/>
          <p:nvPr/>
        </p:nvSpPr>
        <p:spPr>
          <a:xfrm>
            <a:off x="0" y="486965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490A2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800" u="none" cap="none" strike="noStrike">
              <a:solidFill>
                <a:srgbClr val="490A2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g1dd93ca4497_0_4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g23916ddfc41_0_46"/>
          <p:cNvPicPr preferRelativeResize="0"/>
          <p:nvPr/>
        </p:nvPicPr>
        <p:blipFill rotWithShape="1">
          <a:blip r:embed="rId2">
            <a:alphaModFix/>
          </a:blip>
          <a:srcRect b="17006" l="5746" r="7837" t="10160"/>
          <a:stretch/>
        </p:blipFill>
        <p:spPr>
          <a:xfrm>
            <a:off x="3" y="0"/>
            <a:ext cx="9144000" cy="514349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g23916ddfc41_0_46"/>
          <p:cNvSpPr/>
          <p:nvPr/>
        </p:nvSpPr>
        <p:spPr>
          <a:xfrm>
            <a:off x="3" y="0"/>
            <a:ext cx="9159300" cy="5143500"/>
          </a:xfrm>
          <a:prstGeom prst="rect">
            <a:avLst/>
          </a:prstGeom>
          <a:solidFill>
            <a:srgbClr val="935739">
              <a:alpha val="93730"/>
            </a:srgbClr>
          </a:solidFill>
          <a:ln cap="flat" cmpd="sng" w="9525">
            <a:solidFill>
              <a:srgbClr val="9357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23916ddfc41_0_46"/>
          <p:cNvSpPr txBox="1"/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72" name="Google Shape;72;g23916ddfc41_0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00126" y="578274"/>
            <a:ext cx="3143743" cy="221911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g23916ddfc41_0_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3916ddfc41_0_51"/>
          <p:cNvSpPr/>
          <p:nvPr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g23916ddfc41_0_51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" name="Google Shape;77;g23916ddfc41_0_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g23916ddfc41_0_51"/>
          <p:cNvSpPr txBox="1"/>
          <p:nvPr>
            <p:ph idx="1" type="body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g23916ddfc41_0_51"/>
          <p:cNvSpPr/>
          <p:nvPr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935739"/>
          </a:solidFill>
          <a:ln cap="flat" cmpd="sng" w="9525">
            <a:solidFill>
              <a:srgbClr val="9357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g23916ddfc41_0_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g23916ddfc41_0_51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82" name="Google Shape;82;g23916ddfc41_0_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42679" y="2122885"/>
            <a:ext cx="2522119" cy="330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3916ddfc41_0_6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g23916ddfc41_0_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6" name="Google Shape;86;g23916ddfc41_0_6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7" name="Google Shape;87;g23916ddfc41_0_6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8" name="Google Shape;88;g23916ddfc41_0_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9" name="Google Shape;89;g23916ddfc41_0_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42679" y="2122885"/>
            <a:ext cx="2522119" cy="330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3916ddfc41_0_67"/>
          <p:cNvSpPr/>
          <p:nvPr/>
        </p:nvSpPr>
        <p:spPr>
          <a:xfrm>
            <a:off x="0" y="-1"/>
            <a:ext cx="9144000" cy="5143500"/>
          </a:xfrm>
          <a:prstGeom prst="rect">
            <a:avLst/>
          </a:prstGeom>
          <a:solidFill>
            <a:srgbClr val="935739"/>
          </a:solidFill>
          <a:ln cap="flat" cmpd="sng" w="9525">
            <a:solidFill>
              <a:srgbClr val="9357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g23916ddfc41_0_67"/>
          <p:cNvSpPr txBox="1"/>
          <p:nvPr>
            <p:ph type="title"/>
          </p:nvPr>
        </p:nvSpPr>
        <p:spPr>
          <a:xfrm>
            <a:off x="362373" y="3560723"/>
            <a:ext cx="8229600" cy="9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93" name="Google Shape;93;g23916ddfc41_0_6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96561" y="476183"/>
            <a:ext cx="4340903" cy="306422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23916ddfc41_0_67"/>
          <p:cNvSpPr txBox="1"/>
          <p:nvPr/>
        </p:nvSpPr>
        <p:spPr>
          <a:xfrm>
            <a:off x="3684693" y="4881890"/>
            <a:ext cx="1774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23916ddfc41_0_6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OBJECT_1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3916ddfc41_3_41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g23916ddfc41_3_41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g23916ddfc41_3_41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3916ddfc41_3_4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g23916ddfc41_3_4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g23916ddfc41_3_4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dd93ca4497_0_4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g1dd93ca4497_0_40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g1dd93ca4497_0_40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3916ddfc41_3_4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g23916ddfc41_3_4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3916ddfc41_3_4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3" name="Google Shape;113;g23916ddfc41_3_42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4" name="Google Shape;114;g23916ddfc41_3_4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3916ddfc41_3_43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17" name="Google Shape;117;g23916ddfc41_3_4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3916ddfc41_3_4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0" name="Google Shape;120;g23916ddfc41_3_43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1" name="Google Shape;121;g23916ddfc41_3_43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2" name="Google Shape;122;g23916ddfc41_3_4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3916ddfc41_3_44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5" name="Google Shape;125;g23916ddfc41_3_44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6" name="Google Shape;126;g23916ddfc41_3_4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3916ddfc41_3_44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9" name="Google Shape;129;g23916ddfc41_3_4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3916ddfc41_3_44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g23916ddfc41_3_4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33" name="Google Shape;133;g23916ddfc41_3_44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34" name="Google Shape;134;g23916ddfc41_3_44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5" name="Google Shape;135;g23916ddfc41_3_4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3916ddfc41_3_45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38" name="Google Shape;138;g23916ddfc41_3_4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3916ddfc41_3_457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1" name="Google Shape;141;g23916ddfc41_3_457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2" name="Google Shape;142;g23916ddfc41_3_4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3916ddfc41_3_4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dd93ca4497_0_4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g1dd93ca4497_0_4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OBJECT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3916ddfc41_3_463"/>
          <p:cNvSpPr txBox="1"/>
          <p:nvPr>
            <p:ph type="title"/>
          </p:nvPr>
        </p:nvSpPr>
        <p:spPr>
          <a:xfrm>
            <a:off x="311700" y="84978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u="none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7" name="Google Shape;147;g23916ddfc41_3_463"/>
          <p:cNvSpPr txBox="1"/>
          <p:nvPr>
            <p:ph idx="1" type="body"/>
          </p:nvPr>
        </p:nvSpPr>
        <p:spPr>
          <a:xfrm>
            <a:off x="311700" y="1516566"/>
            <a:ext cx="8520600" cy="30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3200" u="none">
                <a:solidFill>
                  <a:schemeClr val="lt1"/>
                </a:solidFill>
              </a:defRPr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2800">
                <a:solidFill>
                  <a:schemeClr val="lt1"/>
                </a:solidFill>
              </a:defRPr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2400">
                <a:solidFill>
                  <a:schemeClr val="lt1"/>
                </a:solidFill>
              </a:defRPr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2000">
                <a:solidFill>
                  <a:schemeClr val="lt1"/>
                </a:solidFill>
              </a:defRPr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20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8" name="Google Shape;148;g23916ddfc41_3_463"/>
          <p:cNvSpPr txBox="1"/>
          <p:nvPr/>
        </p:nvSpPr>
        <p:spPr>
          <a:xfrm>
            <a:off x="0" y="486965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g23916ddfc41_3_463"/>
          <p:cNvSpPr txBox="1"/>
          <p:nvPr/>
        </p:nvSpPr>
        <p:spPr>
          <a:xfrm>
            <a:off x="0" y="4869656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490A2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800" u="none" cap="none" strike="noStrike">
              <a:solidFill>
                <a:srgbClr val="490A2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23916ddfc41_3_46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1dd93ca4497_0_39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6" name="Google Shape;26;g1dd93ca4497_0_39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7" name="Google Shape;27;g1dd93ca4497_0_39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dd93ca4497_0_40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0" name="Google Shape;30;g1dd93ca4497_0_40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dd93ca4497_0_40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g1dd93ca4497_0_40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g1dd93ca4497_0_40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g1dd93ca4497_0_40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1dd93ca4497_0_41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8" name="Google Shape;38;g1dd93ca4497_0_41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g1dd93ca4497_0_4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1dd93ca4497_0_41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2" name="Google Shape;42;g1dd93ca4497_0_4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dd93ca4497_0_4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g1dd93ca4497_0_4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6" name="Google Shape;46;g1dd93ca4497_0_4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" name="Google Shape;47;g1dd93ca4497_0_4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g1dd93ca4497_0_4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1C4587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dd93ca4497_0_3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1dd93ca4497_0_3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1dd93ca4497_0_3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rgbClr val="1C4587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3916ddfc41_0_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g23916ddfc41_0_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g23916ddfc41_0_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  <p:sldLayoutId id="2147483664" r:id="rId2"/>
    <p:sldLayoutId id="2147483665" r:id="rId3"/>
    <p:sldLayoutId id="2147483666" r:id="rId4"/>
  </p:sldLayoutIdLst>
  <p:transition spd="med"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3916ddfc41_3_4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g23916ddfc41_3_4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g23916ddfc41_3_4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</p:sldLayoutIdLst>
  <p:transition spd="med"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3.png"/><Relationship Id="rId4" Type="http://schemas.openxmlformats.org/officeDocument/2006/relationships/image" Target="../media/image20.png"/><Relationship Id="rId5" Type="http://schemas.openxmlformats.org/officeDocument/2006/relationships/image" Target="../media/image17.png"/><Relationship Id="rId6" Type="http://schemas.openxmlformats.org/officeDocument/2006/relationships/image" Target="../media/image7.png"/><Relationship Id="rId7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png"/><Relationship Id="rId4" Type="http://schemas.openxmlformats.org/officeDocument/2006/relationships/image" Target="../media/image4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7.png"/><Relationship Id="rId4" Type="http://schemas.openxmlformats.org/officeDocument/2006/relationships/image" Target="../media/image2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6" Type="http://schemas.openxmlformats.org/officeDocument/2006/relationships/image" Target="../media/image4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7.png"/><Relationship Id="rId4" Type="http://schemas.openxmlformats.org/officeDocument/2006/relationships/image" Target="../media/image29.png"/><Relationship Id="rId5" Type="http://schemas.openxmlformats.org/officeDocument/2006/relationships/image" Target="../media/image31.png"/><Relationship Id="rId6" Type="http://schemas.openxmlformats.org/officeDocument/2006/relationships/image" Target="../media/image30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7.png"/><Relationship Id="rId4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7.png"/><Relationship Id="rId4" Type="http://schemas.openxmlformats.org/officeDocument/2006/relationships/image" Target="../media/image5.png"/><Relationship Id="rId5" Type="http://schemas.openxmlformats.org/officeDocument/2006/relationships/image" Target="../media/image18.jpg"/><Relationship Id="rId6" Type="http://schemas.openxmlformats.org/officeDocument/2006/relationships/image" Target="../media/image4.png"/><Relationship Id="rId7" Type="http://schemas.openxmlformats.org/officeDocument/2006/relationships/image" Target="../media/image37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4.png"/><Relationship Id="rId4" Type="http://schemas.openxmlformats.org/officeDocument/2006/relationships/image" Target="../media/image3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1.png"/><Relationship Id="rId4" Type="http://schemas.openxmlformats.org/officeDocument/2006/relationships/image" Target="../media/image4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8.png"/><Relationship Id="rId4" Type="http://schemas.openxmlformats.org/officeDocument/2006/relationships/image" Target="../media/image4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0.png"/><Relationship Id="rId4" Type="http://schemas.openxmlformats.org/officeDocument/2006/relationships/image" Target="../media/image4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7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6.png"/><Relationship Id="rId8" Type="http://schemas.openxmlformats.org/officeDocument/2006/relationships/image" Target="../media/image4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5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8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7.png"/><Relationship Id="rId4" Type="http://schemas.openxmlformats.org/officeDocument/2006/relationships/image" Target="../media/image57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7.png"/><Relationship Id="rId4" Type="http://schemas.openxmlformats.org/officeDocument/2006/relationships/image" Target="../media/image6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7.png"/><Relationship Id="rId4" Type="http://schemas.openxmlformats.org/officeDocument/2006/relationships/image" Target="../media/image5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8.png"/><Relationship Id="rId4" Type="http://schemas.openxmlformats.org/officeDocument/2006/relationships/image" Target="../media/image6.png"/><Relationship Id="rId5" Type="http://schemas.openxmlformats.org/officeDocument/2006/relationships/image" Target="../media/image11.png"/><Relationship Id="rId6" Type="http://schemas.openxmlformats.org/officeDocument/2006/relationships/image" Target="../media/image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8.png"/><Relationship Id="rId4" Type="http://schemas.openxmlformats.org/officeDocument/2006/relationships/image" Target="../media/image53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2.png"/><Relationship Id="rId4" Type="http://schemas.openxmlformats.org/officeDocument/2006/relationships/image" Target="../media/image55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50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7.png"/><Relationship Id="rId4" Type="http://schemas.openxmlformats.org/officeDocument/2006/relationships/image" Target="../media/image4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rive.google.com/file/d/16iafOSQ0oWJIMJRuHTZIM0-i6YhWJh78/view" TargetMode="External"/><Relationship Id="rId4" Type="http://schemas.openxmlformats.org/officeDocument/2006/relationships/image" Target="../media/image24.jpg"/><Relationship Id="rId5" Type="http://schemas.openxmlformats.org/officeDocument/2006/relationships/image" Target="../media/image47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4.png"/><Relationship Id="rId4" Type="http://schemas.openxmlformats.org/officeDocument/2006/relationships/image" Target="../media/image52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52.png"/><Relationship Id="rId4" Type="http://schemas.openxmlformats.org/officeDocument/2006/relationships/image" Target="../media/image56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3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2.png"/><Relationship Id="rId4" Type="http://schemas.openxmlformats.org/officeDocument/2006/relationships/image" Target="../media/image6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7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7.png"/><Relationship Id="rId4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7.png"/><Relationship Id="rId4" Type="http://schemas.openxmlformats.org/officeDocument/2006/relationships/image" Target="../media/image15.png"/><Relationship Id="rId5" Type="http://schemas.openxmlformats.org/officeDocument/2006/relationships/image" Target="../media/image21.png"/><Relationship Id="rId6" Type="http://schemas.openxmlformats.org/officeDocument/2006/relationships/image" Target="../media/image16.png"/><Relationship Id="rId7" Type="http://schemas.openxmlformats.org/officeDocument/2006/relationships/image" Target="../media/image36.png"/><Relationship Id="rId8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7.png"/><Relationship Id="rId4" Type="http://schemas.openxmlformats.org/officeDocument/2006/relationships/image" Target="../media/image25.png"/><Relationship Id="rId5" Type="http://schemas.openxmlformats.org/officeDocument/2006/relationships/image" Target="../media/image22.png"/><Relationship Id="rId6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rgbClr val="1C4587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dd93ca4497_0_0"/>
          <p:cNvSpPr/>
          <p:nvPr/>
        </p:nvSpPr>
        <p:spPr>
          <a:xfrm>
            <a:off x="-12" y="-987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1C458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986BA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g1dd93ca4497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34849" y="252225"/>
            <a:ext cx="3499628" cy="43789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7" name="Google Shape;157;g1dd93ca4497_0_0"/>
          <p:cNvGrpSpPr/>
          <p:nvPr/>
        </p:nvGrpSpPr>
        <p:grpSpPr>
          <a:xfrm>
            <a:off x="123025" y="161288"/>
            <a:ext cx="2330821" cy="504336"/>
            <a:chOff x="442577" y="4503791"/>
            <a:chExt cx="1176054" cy="269166"/>
          </a:xfrm>
        </p:grpSpPr>
        <p:pic>
          <p:nvPicPr>
            <p:cNvPr id="158" name="Google Shape;158;g1dd93ca4497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" name="Google Shape;159;g1dd93ca4497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60" name="Google Shape;160;g1dd93ca4497_0_0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61" name="Google Shape;161;g1dd93ca4497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62" name="Google Shape;162;g1dd93ca4497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63" name="Google Shape;163;g1dd93ca4497_0_0"/>
          <p:cNvSpPr txBox="1"/>
          <p:nvPr/>
        </p:nvSpPr>
        <p:spPr>
          <a:xfrm>
            <a:off x="233900" y="1384825"/>
            <a:ext cx="5614500" cy="13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lang="en-US" sz="30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Development of Failure Prediction Model for the Oil and Gas Industry</a:t>
            </a:r>
            <a:endParaRPr i="0" sz="30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4" name="Google Shape;164;g1dd93ca4497_0_0"/>
          <p:cNvSpPr txBox="1"/>
          <p:nvPr>
            <p:ph idx="11" type="ftr"/>
          </p:nvPr>
        </p:nvSpPr>
        <p:spPr>
          <a:xfrm>
            <a:off x="3842278" y="4920850"/>
            <a:ext cx="14628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Astana, 202</a:t>
            </a:r>
            <a:r>
              <a:rPr lang="en-US">
                <a:latin typeface="Inter"/>
                <a:ea typeface="Inter"/>
                <a:cs typeface="Inter"/>
                <a:sym typeface="Inter"/>
              </a:rPr>
              <a:t>3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5" name="Google Shape;165;g1dd93ca4497_0_0"/>
          <p:cNvSpPr txBox="1"/>
          <p:nvPr/>
        </p:nvSpPr>
        <p:spPr>
          <a:xfrm>
            <a:off x="352182" y="3631975"/>
            <a:ext cx="24723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Team 5</a:t>
            </a:r>
            <a:endParaRPr b="1"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Altynay Takisheva</a:t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Minura Nugumanova</a:t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Nursaule Batyrgali</a:t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Sayin Kurmankulov</a:t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6" name="Google Shape;166;g1dd93ca4497_0_0"/>
          <p:cNvSpPr txBox="1"/>
          <p:nvPr/>
        </p:nvSpPr>
        <p:spPr>
          <a:xfrm>
            <a:off x="2908119" y="3631975"/>
            <a:ext cx="2472300" cy="12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Academic Supervisor </a:t>
            </a:r>
            <a:endParaRPr b="1"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Prof. Essam Shehab </a:t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Industrial Supervisors </a:t>
            </a:r>
            <a:endParaRPr b="1"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Gani Kazbek </a:t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Shynggys Bimagambetov</a:t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67" name="Google Shape;167;g1dd93ca4497_0_0"/>
          <p:cNvSpPr txBox="1"/>
          <p:nvPr/>
        </p:nvSpPr>
        <p:spPr>
          <a:xfrm>
            <a:off x="233900" y="2954325"/>
            <a:ext cx="600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MEM Capstone Project 2023:</a:t>
            </a:r>
            <a:r>
              <a:rPr b="1"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Presentation of Final Results</a:t>
            </a:r>
            <a:endParaRPr b="1"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8" name="Google Shape;168;g1dd93ca4497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96150" y="-113000"/>
            <a:ext cx="1497823" cy="1497823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1dd93ca4497_0_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g23916ddfc41_0_2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1300" y="0"/>
            <a:ext cx="653446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g23916ddfc41_0_288"/>
          <p:cNvSpPr txBox="1"/>
          <p:nvPr>
            <p:ph idx="1" type="body"/>
          </p:nvPr>
        </p:nvSpPr>
        <p:spPr>
          <a:xfrm>
            <a:off x="273500" y="1805950"/>
            <a:ext cx="1867800" cy="22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Literature Review Areas</a:t>
            </a:r>
            <a:endParaRPr sz="28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18" name="Google Shape;318;g23916ddfc41_0_28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19" name="Google Shape;319;g23916ddfc41_0_288"/>
          <p:cNvPicPr preferRelativeResize="0"/>
          <p:nvPr/>
        </p:nvPicPr>
        <p:blipFill rotWithShape="1">
          <a:blip r:embed="rId4">
            <a:alphaModFix/>
          </a:blip>
          <a:srcRect b="37666" l="8266" r="7124" t="37674"/>
          <a:stretch/>
        </p:blipFill>
        <p:spPr>
          <a:xfrm>
            <a:off x="7274675" y="0"/>
            <a:ext cx="1867746" cy="54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3916ddfc41_0_308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23916ddfc41_0_308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Research Gap Analysis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26" name="Google Shape;326;g23916ddfc41_0_308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g23916ddfc41_0_308"/>
          <p:cNvSpPr txBox="1"/>
          <p:nvPr/>
        </p:nvSpPr>
        <p:spPr>
          <a:xfrm>
            <a:off x="859127" y="982126"/>
            <a:ext cx="6006900" cy="7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Lack of  previous study in Kazakhstan</a:t>
            </a:r>
            <a:endParaRPr b="1" i="0" sz="1900" u="none" cap="none" strike="noStrike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Failure prediction model</a:t>
            </a:r>
            <a:r>
              <a:rPr i="0" lang="en-US" sz="1700" u="none" cap="none" strike="noStrike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 for wells</a:t>
            </a:r>
            <a:endParaRPr i="0" sz="1700" u="none" cap="none" strike="noStrike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28" name="Google Shape;328;g23916ddfc41_0_308"/>
          <p:cNvSpPr txBox="1"/>
          <p:nvPr/>
        </p:nvSpPr>
        <p:spPr>
          <a:xfrm>
            <a:off x="859127" y="2976070"/>
            <a:ext cx="7558500" cy="9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Lack of standardized framework</a:t>
            </a:r>
            <a:endParaRPr b="1" i="0" sz="1900" u="none" cap="none" strike="noStrike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A</a:t>
            </a:r>
            <a:r>
              <a:rPr i="0" lang="en-US" sz="1700" u="none" cap="none" strike="noStrike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 consistent approach to equipment monitoring, data collection, and analysis</a:t>
            </a:r>
            <a:endParaRPr i="0" sz="1700" u="none" cap="none" strike="noStrike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29" name="Google Shape;329;g23916ddfc41_0_308"/>
          <p:cNvSpPr txBox="1"/>
          <p:nvPr/>
        </p:nvSpPr>
        <p:spPr>
          <a:xfrm>
            <a:off x="859125" y="4125475"/>
            <a:ext cx="6294300" cy="7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Lack of </a:t>
            </a:r>
            <a:r>
              <a:rPr b="1" lang="en-US" sz="19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study considering well as a system</a:t>
            </a:r>
            <a:endParaRPr b="1" i="0" sz="1900" u="none" cap="none" strike="noStrike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Studies on particular parts of well (pumps)</a:t>
            </a:r>
            <a:endParaRPr i="0" sz="1700" u="none" cap="none" strike="noStrike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0" name="Google Shape;330;g23916ddfc41_0_308"/>
          <p:cNvSpPr txBox="1"/>
          <p:nvPr/>
        </p:nvSpPr>
        <p:spPr>
          <a:xfrm>
            <a:off x="859127" y="1939857"/>
            <a:ext cx="4351500" cy="7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-US" sz="1900" u="none" cap="none" strike="noStrike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Lack of transparency</a:t>
            </a:r>
            <a:endParaRPr b="1" i="0" sz="1900" u="none" cap="none" strike="noStrike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i="0" lang="en-US" sz="1700" u="none" cap="none" strike="noStrike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Companies confidential information</a:t>
            </a:r>
            <a:endParaRPr i="0" sz="1700" u="none" cap="none" strike="noStrike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1" name="Google Shape;331;g23916ddfc41_0_308"/>
          <p:cNvSpPr/>
          <p:nvPr/>
        </p:nvSpPr>
        <p:spPr>
          <a:xfrm>
            <a:off x="313500" y="982125"/>
            <a:ext cx="464100" cy="4182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i="0" lang="en-US" sz="34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&gt;</a:t>
            </a:r>
            <a:endParaRPr i="0" sz="34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2" name="Google Shape;332;g23916ddfc41_0_308"/>
          <p:cNvSpPr/>
          <p:nvPr/>
        </p:nvSpPr>
        <p:spPr>
          <a:xfrm>
            <a:off x="313500" y="3045511"/>
            <a:ext cx="464100" cy="4182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i="0" lang="en-US" sz="34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&gt;</a:t>
            </a:r>
            <a:endParaRPr i="0" sz="34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33" name="Google Shape;333;g23916ddfc41_0_3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6975" y="1333025"/>
            <a:ext cx="1575750" cy="157575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g23916ddfc41_0_308"/>
          <p:cNvSpPr/>
          <p:nvPr/>
        </p:nvSpPr>
        <p:spPr>
          <a:xfrm>
            <a:off x="313500" y="1965525"/>
            <a:ext cx="464100" cy="4182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i="0" lang="en-US" sz="34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&gt;</a:t>
            </a:r>
            <a:endParaRPr i="0" sz="34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5" name="Google Shape;335;g23916ddfc41_0_308"/>
          <p:cNvSpPr/>
          <p:nvPr/>
        </p:nvSpPr>
        <p:spPr>
          <a:xfrm>
            <a:off x="313500" y="4125474"/>
            <a:ext cx="464100" cy="4182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i="0" lang="en-US" sz="34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&gt;</a:t>
            </a:r>
            <a:endParaRPr i="0" sz="34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36" name="Google Shape;336;g23916ddfc41_0_30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3916ddfc41_0_1456"/>
          <p:cNvSpPr txBox="1"/>
          <p:nvPr>
            <p:ph idx="4294967295" type="body"/>
          </p:nvPr>
        </p:nvSpPr>
        <p:spPr>
          <a:xfrm>
            <a:off x="1367542" y="915450"/>
            <a:ext cx="46761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Introduction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Methodology</a:t>
            </a:r>
            <a:endParaRPr b="1" sz="16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Framework Development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Data processing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Model Development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AS-IS and TO-BE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Validation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Conclusions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42" name="Google Shape;342;g23916ddfc41_0_1456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43" name="Google Shape;343;g23916ddfc41_0_1456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g23916ddfc41_0_1456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Agenda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345" name="Google Shape;345;g23916ddfc41_0_1456"/>
          <p:cNvCxnSpPr/>
          <p:nvPr/>
        </p:nvCxnSpPr>
        <p:spPr>
          <a:xfrm>
            <a:off x="1175125" y="991774"/>
            <a:ext cx="6900" cy="38235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6" name="Google Shape;346;g23916ddfc41_0_1456"/>
          <p:cNvSpPr/>
          <p:nvPr/>
        </p:nvSpPr>
        <p:spPr>
          <a:xfrm>
            <a:off x="1037125" y="991774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23916ddfc41_0_1456"/>
          <p:cNvSpPr/>
          <p:nvPr/>
        </p:nvSpPr>
        <p:spPr>
          <a:xfrm>
            <a:off x="1040275" y="1549302"/>
            <a:ext cx="276000" cy="251400"/>
          </a:xfrm>
          <a:prstGeom prst="ellipse">
            <a:avLst/>
          </a:prstGeom>
          <a:solidFill>
            <a:srgbClr val="3876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23916ddfc41_0_1456"/>
          <p:cNvSpPr/>
          <p:nvPr/>
        </p:nvSpPr>
        <p:spPr>
          <a:xfrm>
            <a:off x="1037125" y="202994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g23916ddfc41_0_1456"/>
          <p:cNvSpPr/>
          <p:nvPr/>
        </p:nvSpPr>
        <p:spPr>
          <a:xfrm>
            <a:off x="1040575" y="25822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23916ddfc41_0_1456"/>
          <p:cNvSpPr/>
          <p:nvPr/>
        </p:nvSpPr>
        <p:spPr>
          <a:xfrm>
            <a:off x="1037125" y="3103925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g23916ddfc41_0_1456"/>
          <p:cNvSpPr/>
          <p:nvPr/>
        </p:nvSpPr>
        <p:spPr>
          <a:xfrm>
            <a:off x="1040575" y="3599624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g23916ddfc41_0_1456"/>
          <p:cNvSpPr/>
          <p:nvPr/>
        </p:nvSpPr>
        <p:spPr>
          <a:xfrm>
            <a:off x="1037125" y="40953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3" name="Google Shape;353;g23916ddfc41_0_14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7249" y="3593251"/>
            <a:ext cx="2448925" cy="8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g23916ddfc41_0_14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381" y="2102748"/>
            <a:ext cx="1255996" cy="139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g23916ddfc41_0_1456"/>
          <p:cNvPicPr preferRelativeResize="0"/>
          <p:nvPr/>
        </p:nvPicPr>
        <p:blipFill rotWithShape="1">
          <a:blip r:embed="rId5">
            <a:alphaModFix/>
          </a:blip>
          <a:srcRect b="16325" l="7310" r="9335" t="16325"/>
          <a:stretch/>
        </p:blipFill>
        <p:spPr>
          <a:xfrm>
            <a:off x="5018349" y="1397750"/>
            <a:ext cx="2486055" cy="640421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g23916ddfc41_0_1456"/>
          <p:cNvSpPr/>
          <p:nvPr/>
        </p:nvSpPr>
        <p:spPr>
          <a:xfrm>
            <a:off x="1037125" y="45910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g23916ddfc41_0_14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3916ddfc41_1_927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g23916ddfc41_1_927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Methodology Stages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64" name="Google Shape;364;g23916ddfc41_1_927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g23916ddfc41_1_927"/>
          <p:cNvSpPr/>
          <p:nvPr/>
        </p:nvSpPr>
        <p:spPr>
          <a:xfrm>
            <a:off x="450815" y="1137021"/>
            <a:ext cx="1714130" cy="482280"/>
          </a:xfrm>
          <a:custGeom>
            <a:rect b="b" l="l" r="r" t="t"/>
            <a:pathLst>
              <a:path extrusionOk="0" h="671418" w="1678545">
                <a:moveTo>
                  <a:pt x="0" y="0"/>
                </a:moveTo>
                <a:lnTo>
                  <a:pt x="1342836" y="0"/>
                </a:lnTo>
                <a:lnTo>
                  <a:pt x="1678545" y="335709"/>
                </a:lnTo>
                <a:lnTo>
                  <a:pt x="1342836" y="671418"/>
                </a:lnTo>
                <a:lnTo>
                  <a:pt x="0" y="671418"/>
                </a:lnTo>
                <a:lnTo>
                  <a:pt x="335709" y="335709"/>
                </a:lnTo>
                <a:lnTo>
                  <a:pt x="0" y="0"/>
                </a:lnTo>
                <a:close/>
              </a:path>
            </a:pathLst>
          </a:custGeom>
          <a:solidFill>
            <a:srgbClr val="1C4587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650" lIns="391700" spcFirstLastPara="1" rIns="354375" wrap="square" tIns="186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Initiation</a:t>
            </a:r>
            <a:endParaRPr b="1" i="0" sz="12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66" name="Google Shape;366;g23916ddfc41_1_927"/>
          <p:cNvSpPr txBox="1"/>
          <p:nvPr/>
        </p:nvSpPr>
        <p:spPr>
          <a:xfrm>
            <a:off x="450775" y="1685988"/>
            <a:ext cx="1501500" cy="6465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rgbClr val="93B3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2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Approval of the company, team, and project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67" name="Google Shape;367;g23916ddfc41_1_927"/>
          <p:cNvSpPr txBox="1"/>
          <p:nvPr/>
        </p:nvSpPr>
        <p:spPr>
          <a:xfrm>
            <a:off x="450775" y="2991059"/>
            <a:ext cx="1501500" cy="8310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rgbClr val="93B3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High-level requirements and objectives of the project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68" name="Google Shape;368;g23916ddfc41_1_927"/>
          <p:cNvSpPr txBox="1"/>
          <p:nvPr/>
        </p:nvSpPr>
        <p:spPr>
          <a:xfrm>
            <a:off x="450775" y="2452593"/>
            <a:ext cx="1501500" cy="461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rgbClr val="93B3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Official project’s kick-off meeting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69" name="Google Shape;369;g23916ddfc41_1_927"/>
          <p:cNvGrpSpPr/>
          <p:nvPr/>
        </p:nvGrpSpPr>
        <p:grpSpPr>
          <a:xfrm>
            <a:off x="1993533" y="1137021"/>
            <a:ext cx="1714130" cy="3741494"/>
            <a:chOff x="1993533" y="1137021"/>
            <a:chExt cx="1714130" cy="3741494"/>
          </a:xfrm>
        </p:grpSpPr>
        <p:sp>
          <p:nvSpPr>
            <p:cNvPr id="370" name="Google Shape;370;g23916ddfc41_1_927"/>
            <p:cNvSpPr/>
            <p:nvPr/>
          </p:nvSpPr>
          <p:spPr>
            <a:xfrm>
              <a:off x="1993533" y="1137021"/>
              <a:ext cx="1714130" cy="482280"/>
            </a:xfrm>
            <a:custGeom>
              <a:rect b="b" l="l" r="r" t="t"/>
              <a:pathLst>
                <a:path extrusionOk="0" h="671418" w="1678545">
                  <a:moveTo>
                    <a:pt x="0" y="0"/>
                  </a:moveTo>
                  <a:lnTo>
                    <a:pt x="1342836" y="0"/>
                  </a:lnTo>
                  <a:lnTo>
                    <a:pt x="1678545" y="335709"/>
                  </a:lnTo>
                  <a:lnTo>
                    <a:pt x="1342836" y="671418"/>
                  </a:lnTo>
                  <a:lnTo>
                    <a:pt x="0" y="671418"/>
                  </a:lnTo>
                  <a:lnTo>
                    <a:pt x="335709" y="3357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4587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650" lIns="391700" spcFirstLastPara="1" rIns="354375" wrap="square" tIns="18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Planning</a:t>
              </a:r>
              <a:endParaRPr b="1" i="0" sz="12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71" name="Google Shape;371;g23916ddfc41_1_927"/>
            <p:cNvSpPr txBox="1"/>
            <p:nvPr/>
          </p:nvSpPr>
          <p:spPr>
            <a:xfrm>
              <a:off x="2023562" y="1685988"/>
              <a:ext cx="1501500" cy="6465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Requirements identification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72" name="Google Shape;372;g23916ddfc41_1_927"/>
            <p:cNvSpPr txBox="1"/>
            <p:nvPr/>
          </p:nvSpPr>
          <p:spPr>
            <a:xfrm>
              <a:off x="2023562" y="2452593"/>
              <a:ext cx="1501500" cy="13854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Refined project’s aim &amp; objectives, scope, schedule, assessment criteria, and validation techniques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73" name="Google Shape;373;g23916ddfc41_1_927"/>
            <p:cNvSpPr txBox="1"/>
            <p:nvPr/>
          </p:nvSpPr>
          <p:spPr>
            <a:xfrm>
              <a:off x="2023562" y="4416816"/>
              <a:ext cx="1501500" cy="4617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Comprehensive literature review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74" name="Google Shape;374;g23916ddfc41_1_927"/>
            <p:cNvSpPr txBox="1"/>
            <p:nvPr/>
          </p:nvSpPr>
          <p:spPr>
            <a:xfrm>
              <a:off x="2023562" y="3877727"/>
              <a:ext cx="1501500" cy="4617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Establishment of Client Brief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375" name="Google Shape;375;g23916ddfc41_1_927"/>
          <p:cNvGrpSpPr/>
          <p:nvPr/>
        </p:nvGrpSpPr>
        <p:grpSpPr>
          <a:xfrm>
            <a:off x="3536251" y="1137021"/>
            <a:ext cx="1910947" cy="2452813"/>
            <a:chOff x="3536251" y="1137021"/>
            <a:chExt cx="1910947" cy="2452813"/>
          </a:xfrm>
        </p:grpSpPr>
        <p:sp>
          <p:nvSpPr>
            <p:cNvPr id="376" name="Google Shape;376;g23916ddfc41_1_927"/>
            <p:cNvSpPr/>
            <p:nvPr/>
          </p:nvSpPr>
          <p:spPr>
            <a:xfrm>
              <a:off x="3536251" y="1137021"/>
              <a:ext cx="1910947" cy="482280"/>
            </a:xfrm>
            <a:custGeom>
              <a:rect b="b" l="l" r="r" t="t"/>
              <a:pathLst>
                <a:path extrusionOk="0" h="671418" w="1871276">
                  <a:moveTo>
                    <a:pt x="0" y="0"/>
                  </a:moveTo>
                  <a:lnTo>
                    <a:pt x="1535567" y="0"/>
                  </a:lnTo>
                  <a:lnTo>
                    <a:pt x="1871276" y="335709"/>
                  </a:lnTo>
                  <a:lnTo>
                    <a:pt x="1535567" y="671418"/>
                  </a:lnTo>
                  <a:lnTo>
                    <a:pt x="0" y="671418"/>
                  </a:lnTo>
                  <a:lnTo>
                    <a:pt x="335709" y="3357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4587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650" lIns="391700" spcFirstLastPara="1" rIns="354375" wrap="square" tIns="18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Execution</a:t>
              </a:r>
              <a:endParaRPr b="1" i="0" sz="12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77" name="Google Shape;377;g23916ddfc41_1_927"/>
            <p:cNvSpPr txBox="1"/>
            <p:nvPr/>
          </p:nvSpPr>
          <p:spPr>
            <a:xfrm>
              <a:off x="3667840" y="1685988"/>
              <a:ext cx="1501500" cy="6465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Identification of the features for the modeling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78" name="Google Shape;378;g23916ddfc41_1_927"/>
            <p:cNvSpPr txBox="1"/>
            <p:nvPr/>
          </p:nvSpPr>
          <p:spPr>
            <a:xfrm>
              <a:off x="3667840" y="2779620"/>
              <a:ext cx="1501500" cy="4617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Data processing and analysis 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79" name="Google Shape;379;g23916ddfc41_1_927"/>
            <p:cNvSpPr txBox="1"/>
            <p:nvPr/>
          </p:nvSpPr>
          <p:spPr>
            <a:xfrm>
              <a:off x="3667840" y="3312934"/>
              <a:ext cx="1501500" cy="2769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Model building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80" name="Google Shape;380;g23916ddfc41_1_927"/>
            <p:cNvSpPr txBox="1"/>
            <p:nvPr/>
          </p:nvSpPr>
          <p:spPr>
            <a:xfrm>
              <a:off x="3667840" y="2452593"/>
              <a:ext cx="1501500" cy="2769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Data acquisition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381" name="Google Shape;381;g23916ddfc41_1_927"/>
          <p:cNvGrpSpPr/>
          <p:nvPr/>
        </p:nvGrpSpPr>
        <p:grpSpPr>
          <a:xfrm>
            <a:off x="5275785" y="1137021"/>
            <a:ext cx="1714130" cy="3470146"/>
            <a:chOff x="5275785" y="1137021"/>
            <a:chExt cx="1714130" cy="3470146"/>
          </a:xfrm>
        </p:grpSpPr>
        <p:sp>
          <p:nvSpPr>
            <p:cNvPr id="382" name="Google Shape;382;g23916ddfc41_1_927"/>
            <p:cNvSpPr/>
            <p:nvPr/>
          </p:nvSpPr>
          <p:spPr>
            <a:xfrm>
              <a:off x="5275785" y="1137021"/>
              <a:ext cx="1714130" cy="482280"/>
            </a:xfrm>
            <a:custGeom>
              <a:rect b="b" l="l" r="r" t="t"/>
              <a:pathLst>
                <a:path extrusionOk="0" h="671418" w="1678545">
                  <a:moveTo>
                    <a:pt x="0" y="0"/>
                  </a:moveTo>
                  <a:lnTo>
                    <a:pt x="1342836" y="0"/>
                  </a:lnTo>
                  <a:lnTo>
                    <a:pt x="1678545" y="335709"/>
                  </a:lnTo>
                  <a:lnTo>
                    <a:pt x="1342836" y="671418"/>
                  </a:lnTo>
                  <a:lnTo>
                    <a:pt x="0" y="671418"/>
                  </a:lnTo>
                  <a:lnTo>
                    <a:pt x="335709" y="3357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4587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650" lIns="391700" spcFirstLastPara="1" rIns="354375" wrap="square" tIns="18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Control</a:t>
              </a:r>
              <a:endParaRPr b="1" i="0" sz="12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83" name="Google Shape;383;g23916ddfc41_1_927"/>
            <p:cNvSpPr txBox="1"/>
            <p:nvPr/>
          </p:nvSpPr>
          <p:spPr>
            <a:xfrm>
              <a:off x="5312117" y="1685988"/>
              <a:ext cx="1501500" cy="6465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Assessment of the quality of the data acquired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84" name="Google Shape;384;g23916ddfc41_1_927"/>
            <p:cNvSpPr/>
            <p:nvPr/>
          </p:nvSpPr>
          <p:spPr>
            <a:xfrm>
              <a:off x="5312113" y="3899467"/>
              <a:ext cx="1501500" cy="7077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Control over the work process and deliverables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85" name="Google Shape;385;g23916ddfc41_1_927"/>
            <p:cNvSpPr txBox="1"/>
            <p:nvPr/>
          </p:nvSpPr>
          <p:spPr>
            <a:xfrm>
              <a:off x="5312113" y="2452590"/>
              <a:ext cx="1501500" cy="8310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Feedback from industrial and academic supervisors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86" name="Google Shape;386;g23916ddfc41_1_927"/>
            <p:cNvSpPr txBox="1"/>
            <p:nvPr/>
          </p:nvSpPr>
          <p:spPr>
            <a:xfrm>
              <a:off x="5312142" y="3353651"/>
              <a:ext cx="1501500" cy="4617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Validation of the model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387" name="Google Shape;387;g23916ddfc41_1_927"/>
          <p:cNvGrpSpPr/>
          <p:nvPr/>
        </p:nvGrpSpPr>
        <p:grpSpPr>
          <a:xfrm>
            <a:off x="6818503" y="1137021"/>
            <a:ext cx="1714130" cy="2699040"/>
            <a:chOff x="6818503" y="1137021"/>
            <a:chExt cx="1714130" cy="2699040"/>
          </a:xfrm>
        </p:grpSpPr>
        <p:sp>
          <p:nvSpPr>
            <p:cNvPr id="388" name="Google Shape;388;g23916ddfc41_1_927"/>
            <p:cNvSpPr/>
            <p:nvPr/>
          </p:nvSpPr>
          <p:spPr>
            <a:xfrm>
              <a:off x="6818503" y="1137021"/>
              <a:ext cx="1714130" cy="482280"/>
            </a:xfrm>
            <a:custGeom>
              <a:rect b="b" l="l" r="r" t="t"/>
              <a:pathLst>
                <a:path extrusionOk="0" h="671418" w="1678545">
                  <a:moveTo>
                    <a:pt x="0" y="0"/>
                  </a:moveTo>
                  <a:lnTo>
                    <a:pt x="1342836" y="0"/>
                  </a:lnTo>
                  <a:lnTo>
                    <a:pt x="1678545" y="335709"/>
                  </a:lnTo>
                  <a:lnTo>
                    <a:pt x="1342836" y="671418"/>
                  </a:lnTo>
                  <a:lnTo>
                    <a:pt x="0" y="671418"/>
                  </a:lnTo>
                  <a:lnTo>
                    <a:pt x="335709" y="3357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4587"/>
            </a:solidFill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650" lIns="391700" spcFirstLastPara="1" rIns="354375" wrap="square" tIns="18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Closure</a:t>
              </a:r>
              <a:endParaRPr b="1" i="0" sz="12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89" name="Google Shape;389;g23916ddfc41_1_927"/>
            <p:cNvSpPr txBox="1"/>
            <p:nvPr/>
          </p:nvSpPr>
          <p:spPr>
            <a:xfrm>
              <a:off x="6884904" y="2452593"/>
              <a:ext cx="1501500" cy="8310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Final defense &amp; report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90" name="Google Shape;390;g23916ddfc41_1_927"/>
            <p:cNvSpPr txBox="1"/>
            <p:nvPr/>
          </p:nvSpPr>
          <p:spPr>
            <a:xfrm>
              <a:off x="6884899" y="1685983"/>
              <a:ext cx="1501500" cy="6465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Deliver the project’s scope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391" name="Google Shape;391;g23916ddfc41_1_927"/>
            <p:cNvSpPr txBox="1"/>
            <p:nvPr/>
          </p:nvSpPr>
          <p:spPr>
            <a:xfrm>
              <a:off x="6884904" y="3374361"/>
              <a:ext cx="1501500" cy="461700"/>
            </a:xfrm>
            <a:prstGeom prst="rect">
              <a:avLst/>
            </a:prstGeom>
            <a:solidFill>
              <a:srgbClr val="1C4587"/>
            </a:solidFill>
            <a:ln cap="flat" cmpd="sng" w="9525">
              <a:solidFill>
                <a:srgbClr val="93B3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Document lessons learned</a:t>
              </a:r>
              <a:endParaRPr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392" name="Google Shape;392;g23916ddfc41_1_9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3916ddfc41_0_939"/>
          <p:cNvSpPr txBox="1"/>
          <p:nvPr>
            <p:ph idx="4294967295" type="body"/>
          </p:nvPr>
        </p:nvSpPr>
        <p:spPr>
          <a:xfrm>
            <a:off x="1527875" y="1033375"/>
            <a:ext cx="50715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Introduction </a:t>
            </a:r>
            <a:endParaRPr b="1" sz="12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Methodology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Framework Development</a:t>
            </a:r>
            <a:endParaRPr b="1" sz="16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Decision-based Framework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Framework for Failure Prediction in the Oil and Gas industry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Data processing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Model Development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AS-IS and TO-BE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Validation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Conclusions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98" name="Google Shape;398;g23916ddfc41_0_939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g23916ddfc41_0_939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Agenda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00" name="Google Shape;400;g23916ddfc41_0_939"/>
          <p:cNvCxnSpPr>
            <a:stCxn id="401" idx="4"/>
            <a:endCxn id="402" idx="4"/>
          </p:cNvCxnSpPr>
          <p:nvPr/>
        </p:nvCxnSpPr>
        <p:spPr>
          <a:xfrm>
            <a:off x="1298050" y="1349174"/>
            <a:ext cx="8100" cy="33141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1" name="Google Shape;401;g23916ddfc41_0_939"/>
          <p:cNvSpPr/>
          <p:nvPr/>
        </p:nvSpPr>
        <p:spPr>
          <a:xfrm>
            <a:off x="1160050" y="1097774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g23916ddfc41_0_939"/>
          <p:cNvSpPr/>
          <p:nvPr/>
        </p:nvSpPr>
        <p:spPr>
          <a:xfrm>
            <a:off x="1160050" y="1520927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g23916ddfc41_0_939"/>
          <p:cNvSpPr/>
          <p:nvPr/>
        </p:nvSpPr>
        <p:spPr>
          <a:xfrm>
            <a:off x="1160050" y="1909948"/>
            <a:ext cx="276000" cy="251400"/>
          </a:xfrm>
          <a:prstGeom prst="ellipse">
            <a:avLst/>
          </a:prstGeom>
          <a:solidFill>
            <a:srgbClr val="3876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g23916ddfc41_0_939"/>
          <p:cNvSpPr/>
          <p:nvPr/>
        </p:nvSpPr>
        <p:spPr>
          <a:xfrm>
            <a:off x="1168050" y="2811775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g23916ddfc41_0_939"/>
          <p:cNvSpPr/>
          <p:nvPr/>
        </p:nvSpPr>
        <p:spPr>
          <a:xfrm>
            <a:off x="1168050" y="3187012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g23916ddfc41_0_939"/>
          <p:cNvSpPr/>
          <p:nvPr/>
        </p:nvSpPr>
        <p:spPr>
          <a:xfrm>
            <a:off x="1168050" y="44118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07" name="Google Shape;407;g23916ddfc41_0_9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2437" y="3837188"/>
            <a:ext cx="2448925" cy="8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g23916ddfc41_0_9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5706" y="2237773"/>
            <a:ext cx="1255996" cy="139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g23916ddfc41_0_939"/>
          <p:cNvPicPr preferRelativeResize="0"/>
          <p:nvPr/>
        </p:nvPicPr>
        <p:blipFill rotWithShape="1">
          <a:blip r:embed="rId5">
            <a:alphaModFix/>
          </a:blip>
          <a:srcRect b="16325" l="7310" r="9335" t="16325"/>
          <a:stretch/>
        </p:blipFill>
        <p:spPr>
          <a:xfrm>
            <a:off x="5853324" y="1393125"/>
            <a:ext cx="2486055" cy="640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g23916ddfc41_0_939"/>
          <p:cNvPicPr preferRelativeResize="0"/>
          <p:nvPr/>
        </p:nvPicPr>
        <p:blipFill rotWithShape="1">
          <a:blip r:embed="rId6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g23916ddfc41_0_939"/>
          <p:cNvSpPr/>
          <p:nvPr/>
        </p:nvSpPr>
        <p:spPr>
          <a:xfrm>
            <a:off x="1160050" y="3587024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g23916ddfc41_0_939"/>
          <p:cNvSpPr/>
          <p:nvPr/>
        </p:nvSpPr>
        <p:spPr>
          <a:xfrm>
            <a:off x="1168050" y="3987037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g23916ddfc41_0_9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3985a6d4f7_0_131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g23985a6d4f7_0_131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Decision-based</a:t>
            </a:r>
            <a:r>
              <a:rPr lang="en-US">
                <a:latin typeface="Inter"/>
                <a:ea typeface="Inter"/>
                <a:cs typeface="Inter"/>
                <a:sym typeface="Inter"/>
              </a:rPr>
              <a:t> Model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20" name="Google Shape;420;g23985a6d4f7_0_131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1" name="Google Shape;421;g23985a6d4f7_0_131"/>
          <p:cNvCxnSpPr>
            <a:stCxn id="422" idx="1"/>
            <a:endCxn id="423" idx="6"/>
          </p:cNvCxnSpPr>
          <p:nvPr/>
        </p:nvCxnSpPr>
        <p:spPr>
          <a:xfrm flipH="1">
            <a:off x="1154425" y="4022675"/>
            <a:ext cx="3063600" cy="615000"/>
          </a:xfrm>
          <a:prstGeom prst="bentConnector3">
            <a:avLst>
              <a:gd fmla="val 120" name="adj1"/>
            </a:avLst>
          </a:prstGeom>
          <a:noFill/>
          <a:ln cap="flat" cmpd="sng" w="9525">
            <a:solidFill>
              <a:srgbClr val="000000"/>
            </a:solidFill>
            <a:prstDash val="dash"/>
            <a:miter lim="800000"/>
            <a:headEnd len="sm" w="sm" type="none"/>
            <a:tailEnd len="med" w="med" type="triangle"/>
          </a:ln>
        </p:spPr>
      </p:cxnSp>
      <p:sp>
        <p:nvSpPr>
          <p:cNvPr id="424" name="Google Shape;424;g23985a6d4f7_0_131"/>
          <p:cNvSpPr/>
          <p:nvPr/>
        </p:nvSpPr>
        <p:spPr>
          <a:xfrm>
            <a:off x="1016100" y="1903225"/>
            <a:ext cx="2684277" cy="286660"/>
          </a:xfrm>
          <a:prstGeom prst="rect">
            <a:avLst/>
          </a:prstGeom>
          <a:solidFill>
            <a:srgbClr val="D8E2F3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Reactive maintenance 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5" name="Google Shape;425;g23985a6d4f7_0_131"/>
          <p:cNvSpPr/>
          <p:nvPr/>
        </p:nvSpPr>
        <p:spPr>
          <a:xfrm>
            <a:off x="4813950" y="1871300"/>
            <a:ext cx="2836807" cy="283095"/>
          </a:xfrm>
          <a:prstGeom prst="rect">
            <a:avLst/>
          </a:prstGeom>
          <a:solidFill>
            <a:srgbClr val="D8E2F3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Proactive maintenance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26" name="Google Shape;426;g23985a6d4f7_0_131"/>
          <p:cNvCxnSpPr>
            <a:stCxn id="427" idx="2"/>
            <a:endCxn id="424" idx="0"/>
          </p:cNvCxnSpPr>
          <p:nvPr/>
        </p:nvCxnSpPr>
        <p:spPr>
          <a:xfrm rot="5400000">
            <a:off x="3148850" y="819750"/>
            <a:ext cx="293100" cy="1874100"/>
          </a:xfrm>
          <a:prstGeom prst="bentConnector3">
            <a:avLst>
              <a:gd fmla="val 43506" name="adj1"/>
            </a:avLst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28" name="Google Shape;428;g23985a6d4f7_0_131"/>
          <p:cNvCxnSpPr>
            <a:stCxn id="427" idx="2"/>
            <a:endCxn id="425" idx="0"/>
          </p:cNvCxnSpPr>
          <p:nvPr/>
        </p:nvCxnSpPr>
        <p:spPr>
          <a:xfrm flipH="1" rot="-5400000">
            <a:off x="5101850" y="740850"/>
            <a:ext cx="261000" cy="1999800"/>
          </a:xfrm>
          <a:prstGeom prst="bentConnector3">
            <a:avLst>
              <a:gd fmla="val 49995" name="adj1"/>
            </a:avLst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29" name="Google Shape;429;g23985a6d4f7_0_131"/>
          <p:cNvSpPr txBox="1"/>
          <p:nvPr/>
        </p:nvSpPr>
        <p:spPr>
          <a:xfrm>
            <a:off x="4933790" y="1465743"/>
            <a:ext cx="555399" cy="2770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Yes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30" name="Google Shape;430;g23985a6d4f7_0_131"/>
          <p:cNvSpPr txBox="1"/>
          <p:nvPr/>
        </p:nvSpPr>
        <p:spPr>
          <a:xfrm>
            <a:off x="3103651" y="1461825"/>
            <a:ext cx="947905" cy="2770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No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7" name="Google Shape;427;g23985a6d4f7_0_131"/>
          <p:cNvSpPr/>
          <p:nvPr/>
        </p:nvSpPr>
        <p:spPr>
          <a:xfrm>
            <a:off x="2358225" y="798325"/>
            <a:ext cx="3748450" cy="811925"/>
          </a:xfrm>
          <a:prstGeom prst="flowChartDecision">
            <a:avLst/>
          </a:prstGeom>
          <a:solidFill>
            <a:srgbClr val="FBE4D4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Equipment repair</a:t>
            </a:r>
            <a:r>
              <a:rPr lang="en-US" sz="1200"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is costly and downtimes are frequent?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31" name="Google Shape;431;g23985a6d4f7_0_131"/>
          <p:cNvSpPr/>
          <p:nvPr/>
        </p:nvSpPr>
        <p:spPr>
          <a:xfrm>
            <a:off x="4703500" y="2307550"/>
            <a:ext cx="3057725" cy="572700"/>
          </a:xfrm>
          <a:prstGeom prst="flowChartDecision">
            <a:avLst/>
          </a:prstGeom>
          <a:solidFill>
            <a:srgbClr val="FBE4D4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OEM manual is clear?</a:t>
            </a:r>
            <a:r>
              <a:rPr lang="en-US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32" name="Google Shape;432;g23985a6d4f7_0_131"/>
          <p:cNvSpPr/>
          <p:nvPr/>
        </p:nvSpPr>
        <p:spPr>
          <a:xfrm>
            <a:off x="6859375" y="3143825"/>
            <a:ext cx="2161784" cy="286660"/>
          </a:xfrm>
          <a:prstGeom prst="rect">
            <a:avLst/>
          </a:prstGeom>
          <a:solidFill>
            <a:srgbClr val="D8E2F3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Preventive maintenance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33" name="Google Shape;433;g23985a6d4f7_0_131"/>
          <p:cNvSpPr/>
          <p:nvPr/>
        </p:nvSpPr>
        <p:spPr>
          <a:xfrm>
            <a:off x="3499025" y="3106975"/>
            <a:ext cx="2684277" cy="292322"/>
          </a:xfrm>
          <a:prstGeom prst="rect">
            <a:avLst/>
          </a:prstGeom>
          <a:solidFill>
            <a:srgbClr val="D8E2F3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Predictive maintenance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34" name="Google Shape;434;g23985a6d4f7_0_131"/>
          <p:cNvCxnSpPr>
            <a:stCxn id="431" idx="2"/>
            <a:endCxn id="432" idx="0"/>
          </p:cNvCxnSpPr>
          <p:nvPr/>
        </p:nvCxnSpPr>
        <p:spPr>
          <a:xfrm flipH="1" rot="-5400000">
            <a:off x="6954463" y="2158150"/>
            <a:ext cx="263700" cy="1707900"/>
          </a:xfrm>
          <a:prstGeom prst="bentConnector3">
            <a:avLst>
              <a:gd fmla="val 43258" name="adj1"/>
            </a:avLst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35" name="Google Shape;435;g23985a6d4f7_0_131"/>
          <p:cNvCxnSpPr>
            <a:stCxn id="431" idx="2"/>
            <a:endCxn id="433" idx="0"/>
          </p:cNvCxnSpPr>
          <p:nvPr/>
        </p:nvCxnSpPr>
        <p:spPr>
          <a:xfrm rot="5400000">
            <a:off x="5423413" y="2298100"/>
            <a:ext cx="226800" cy="1391100"/>
          </a:xfrm>
          <a:prstGeom prst="bentConnector3">
            <a:avLst>
              <a:gd fmla="val 50009" name="adj1"/>
            </a:avLst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36" name="Google Shape;436;g23985a6d4f7_0_131"/>
          <p:cNvSpPr txBox="1"/>
          <p:nvPr/>
        </p:nvSpPr>
        <p:spPr>
          <a:xfrm>
            <a:off x="7039712" y="2716612"/>
            <a:ext cx="512131" cy="2770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Yes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37" name="Google Shape;437;g23985a6d4f7_0_131"/>
          <p:cNvSpPr txBox="1"/>
          <p:nvPr/>
        </p:nvSpPr>
        <p:spPr>
          <a:xfrm>
            <a:off x="5008356" y="2716613"/>
            <a:ext cx="745562" cy="2770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No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38" name="Google Shape;438;g23985a6d4f7_0_131"/>
          <p:cNvCxnSpPr>
            <a:stCxn id="425" idx="2"/>
            <a:endCxn id="431" idx="0"/>
          </p:cNvCxnSpPr>
          <p:nvPr/>
        </p:nvCxnSpPr>
        <p:spPr>
          <a:xfrm>
            <a:off x="6232354" y="2154395"/>
            <a:ext cx="0" cy="1533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39" name="Google Shape;439;g23985a6d4f7_0_131"/>
          <p:cNvSpPr/>
          <p:nvPr/>
        </p:nvSpPr>
        <p:spPr>
          <a:xfrm>
            <a:off x="1605275" y="3637725"/>
            <a:ext cx="2161850" cy="738775"/>
          </a:xfrm>
          <a:prstGeom prst="flowChartDecision">
            <a:avLst/>
          </a:prstGeom>
          <a:solidFill>
            <a:srgbClr val="FBE4D4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Consistent and high quality data? 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2" name="Google Shape;422;g23985a6d4f7_0_131"/>
          <p:cNvSpPr/>
          <p:nvPr/>
        </p:nvSpPr>
        <p:spPr>
          <a:xfrm>
            <a:off x="4218025" y="3653287"/>
            <a:ext cx="1999975" cy="738775"/>
          </a:xfrm>
          <a:prstGeom prst="flowChartDecision">
            <a:avLst/>
          </a:prstGeom>
          <a:solidFill>
            <a:srgbClr val="FBE4D4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Having Experts? 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40" name="Google Shape;440;g23985a6d4f7_0_131"/>
          <p:cNvSpPr/>
          <p:nvPr/>
        </p:nvSpPr>
        <p:spPr>
          <a:xfrm>
            <a:off x="6628650" y="3640888"/>
            <a:ext cx="2449750" cy="811925"/>
          </a:xfrm>
          <a:prstGeom prst="flowChartDecision">
            <a:avLst/>
          </a:prstGeom>
          <a:solidFill>
            <a:srgbClr val="FBE4D4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Ability to</a:t>
            </a:r>
            <a:r>
              <a:rPr lang="en-US" sz="1100">
                <a:latin typeface="Inter"/>
                <a:ea typeface="Inter"/>
                <a:cs typeface="Inter"/>
                <a:sym typeface="Inter"/>
              </a:rPr>
              <a:t>  </a:t>
            </a: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define physical model?</a:t>
            </a:r>
            <a:r>
              <a:rPr lang="en-US"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3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41" name="Google Shape;441;g23985a6d4f7_0_131"/>
          <p:cNvCxnSpPr>
            <a:stCxn id="433" idx="2"/>
            <a:endCxn id="439" idx="0"/>
          </p:cNvCxnSpPr>
          <p:nvPr/>
        </p:nvCxnSpPr>
        <p:spPr>
          <a:xfrm rot="5400000">
            <a:off x="3644463" y="2441097"/>
            <a:ext cx="238500" cy="2154900"/>
          </a:xfrm>
          <a:prstGeom prst="bentConnector3">
            <a:avLst>
              <a:gd fmla="val 49985" name="adj1"/>
            </a:avLst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42" name="Google Shape;442;g23985a6d4f7_0_131"/>
          <p:cNvCxnSpPr>
            <a:stCxn id="433" idx="2"/>
            <a:endCxn id="440" idx="0"/>
          </p:cNvCxnSpPr>
          <p:nvPr/>
        </p:nvCxnSpPr>
        <p:spPr>
          <a:xfrm flipH="1" rot="-5400000">
            <a:off x="6226563" y="2013897"/>
            <a:ext cx="241500" cy="3012300"/>
          </a:xfrm>
          <a:prstGeom prst="bentConnector3">
            <a:avLst>
              <a:gd fmla="val 50019" name="adj1"/>
            </a:avLst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43" name="Google Shape;443;g23985a6d4f7_0_131"/>
          <p:cNvCxnSpPr>
            <a:stCxn id="433" idx="2"/>
            <a:endCxn id="422" idx="0"/>
          </p:cNvCxnSpPr>
          <p:nvPr/>
        </p:nvCxnSpPr>
        <p:spPr>
          <a:xfrm flipH="1" rot="-5400000">
            <a:off x="4902513" y="3337947"/>
            <a:ext cx="254100" cy="376800"/>
          </a:xfrm>
          <a:prstGeom prst="bentConnector3">
            <a:avLst>
              <a:gd fmla="val 49978" name="adj1"/>
            </a:avLst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44" name="Google Shape;444;g23985a6d4f7_0_131"/>
          <p:cNvCxnSpPr>
            <a:stCxn id="439" idx="2"/>
            <a:endCxn id="445" idx="0"/>
          </p:cNvCxnSpPr>
          <p:nvPr/>
        </p:nvCxnSpPr>
        <p:spPr>
          <a:xfrm>
            <a:off x="2686200" y="4376500"/>
            <a:ext cx="0" cy="2385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46" name="Google Shape;446;g23985a6d4f7_0_131"/>
          <p:cNvCxnSpPr>
            <a:stCxn id="422" idx="2"/>
            <a:endCxn id="447" idx="0"/>
          </p:cNvCxnSpPr>
          <p:nvPr/>
        </p:nvCxnSpPr>
        <p:spPr>
          <a:xfrm>
            <a:off x="5218013" y="4392062"/>
            <a:ext cx="14400" cy="2229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48" name="Google Shape;448;g23985a6d4f7_0_131"/>
          <p:cNvCxnSpPr>
            <a:stCxn id="440" idx="2"/>
            <a:endCxn id="449" idx="0"/>
          </p:cNvCxnSpPr>
          <p:nvPr/>
        </p:nvCxnSpPr>
        <p:spPr>
          <a:xfrm>
            <a:off x="7853525" y="4452813"/>
            <a:ext cx="0" cy="1929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50" name="Google Shape;450;g23985a6d4f7_0_131"/>
          <p:cNvSpPr txBox="1"/>
          <p:nvPr/>
        </p:nvSpPr>
        <p:spPr>
          <a:xfrm>
            <a:off x="4659450" y="4351887"/>
            <a:ext cx="7740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Yes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1" name="Google Shape;451;g23985a6d4f7_0_131"/>
          <p:cNvSpPr txBox="1"/>
          <p:nvPr/>
        </p:nvSpPr>
        <p:spPr>
          <a:xfrm>
            <a:off x="7353691" y="4419900"/>
            <a:ext cx="745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Yes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52" name="Google Shape;452;g23985a6d4f7_0_131"/>
          <p:cNvCxnSpPr>
            <a:stCxn id="439" idx="1"/>
            <a:endCxn id="423" idx="6"/>
          </p:cNvCxnSpPr>
          <p:nvPr/>
        </p:nvCxnSpPr>
        <p:spPr>
          <a:xfrm flipH="1">
            <a:off x="1154375" y="4007113"/>
            <a:ext cx="450900" cy="630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000000"/>
            </a:solidFill>
            <a:prstDash val="dash"/>
            <a:miter lim="800000"/>
            <a:headEnd len="sm" w="sm" type="none"/>
            <a:tailEnd len="med" w="med" type="triangle"/>
          </a:ln>
        </p:spPr>
      </p:cxnSp>
      <p:cxnSp>
        <p:nvCxnSpPr>
          <p:cNvPr id="453" name="Google Shape;453;g23985a6d4f7_0_131"/>
          <p:cNvCxnSpPr>
            <a:stCxn id="440" idx="1"/>
            <a:endCxn id="423" idx="6"/>
          </p:cNvCxnSpPr>
          <p:nvPr/>
        </p:nvCxnSpPr>
        <p:spPr>
          <a:xfrm flipH="1">
            <a:off x="1154250" y="4046850"/>
            <a:ext cx="5474400" cy="591000"/>
          </a:xfrm>
          <a:prstGeom prst="bentConnector3">
            <a:avLst>
              <a:gd fmla="val 380" name="adj1"/>
            </a:avLst>
          </a:prstGeom>
          <a:noFill/>
          <a:ln cap="flat" cmpd="sng" w="9525">
            <a:solidFill>
              <a:srgbClr val="000000"/>
            </a:solidFill>
            <a:prstDash val="dash"/>
            <a:miter lim="800000"/>
            <a:headEnd len="sm" w="sm" type="none"/>
            <a:tailEnd len="med" w="med" type="triangle"/>
          </a:ln>
        </p:spPr>
      </p:cxnSp>
      <p:sp>
        <p:nvSpPr>
          <p:cNvPr id="449" name="Google Shape;449;g23985a6d4f7_0_131"/>
          <p:cNvSpPr/>
          <p:nvPr/>
        </p:nvSpPr>
        <p:spPr>
          <a:xfrm>
            <a:off x="7104825" y="4645850"/>
            <a:ext cx="1497600" cy="276900"/>
          </a:xfrm>
          <a:prstGeom prst="rect">
            <a:avLst/>
          </a:prstGeom>
          <a:solidFill>
            <a:srgbClr val="D8E2F3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Physical model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4" name="Google Shape;454;g23985a6d4f7_0_131"/>
          <p:cNvSpPr txBox="1"/>
          <p:nvPr/>
        </p:nvSpPr>
        <p:spPr>
          <a:xfrm>
            <a:off x="3859419" y="4303188"/>
            <a:ext cx="555399" cy="2617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No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5" name="Google Shape;455;g23985a6d4f7_0_131"/>
          <p:cNvSpPr txBox="1"/>
          <p:nvPr/>
        </p:nvSpPr>
        <p:spPr>
          <a:xfrm>
            <a:off x="6285608" y="4303200"/>
            <a:ext cx="421412" cy="2617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No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3" name="Google Shape;423;g23985a6d4f7_0_131"/>
          <p:cNvSpPr/>
          <p:nvPr/>
        </p:nvSpPr>
        <p:spPr>
          <a:xfrm>
            <a:off x="65575" y="4181888"/>
            <a:ext cx="1088800" cy="911776"/>
          </a:xfrm>
          <a:prstGeom prst="ellipse">
            <a:avLst/>
          </a:prstGeom>
          <a:solidFill>
            <a:srgbClr val="E1EFD8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Choose another model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56" name="Google Shape;456;g23985a6d4f7_0_131"/>
          <p:cNvCxnSpPr>
            <a:stCxn id="423" idx="0"/>
            <a:endCxn id="433" idx="1"/>
          </p:cNvCxnSpPr>
          <p:nvPr/>
        </p:nvCxnSpPr>
        <p:spPr>
          <a:xfrm rot="-5400000">
            <a:off x="1590075" y="2272988"/>
            <a:ext cx="928800" cy="2889000"/>
          </a:xfrm>
          <a:prstGeom prst="bentConnector2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47" name="Google Shape;447;g23985a6d4f7_0_131"/>
          <p:cNvSpPr/>
          <p:nvPr/>
        </p:nvSpPr>
        <p:spPr>
          <a:xfrm>
            <a:off x="4298525" y="4614913"/>
            <a:ext cx="1867800" cy="279600"/>
          </a:xfrm>
          <a:prstGeom prst="rect">
            <a:avLst/>
          </a:prstGeom>
          <a:solidFill>
            <a:srgbClr val="D8E2F3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Knowledge-based model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7" name="Google Shape;457;g23985a6d4f7_0_131"/>
          <p:cNvSpPr txBox="1"/>
          <p:nvPr/>
        </p:nvSpPr>
        <p:spPr>
          <a:xfrm>
            <a:off x="2221750" y="4372712"/>
            <a:ext cx="7740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Yes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8" name="Google Shape;458;g23985a6d4f7_0_131"/>
          <p:cNvSpPr txBox="1"/>
          <p:nvPr/>
        </p:nvSpPr>
        <p:spPr>
          <a:xfrm>
            <a:off x="1290200" y="4301575"/>
            <a:ext cx="541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No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9" name="Google Shape;459;g23985a6d4f7_0_131"/>
          <p:cNvSpPr txBox="1"/>
          <p:nvPr>
            <p:ph idx="12" type="sldNum"/>
          </p:nvPr>
        </p:nvSpPr>
        <p:spPr>
          <a:xfrm>
            <a:off x="8529708" y="466324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45" name="Google Shape;445;g23985a6d4f7_0_131"/>
          <p:cNvSpPr/>
          <p:nvPr/>
        </p:nvSpPr>
        <p:spPr>
          <a:xfrm>
            <a:off x="1812200" y="4614925"/>
            <a:ext cx="1748100" cy="279600"/>
          </a:xfrm>
          <a:prstGeom prst="rect">
            <a:avLst/>
          </a:prstGeom>
          <a:solidFill>
            <a:srgbClr val="D8E2F3"/>
          </a:solidFill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Data-driven model</a:t>
            </a:r>
            <a:endParaRPr sz="11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" name="Google Shape;465;g23985a6d4f7_0_0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0" y="0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g23985a6d4f7_0_0"/>
          <p:cNvSpPr txBox="1"/>
          <p:nvPr>
            <p:ph idx="12" type="sldNum"/>
          </p:nvPr>
        </p:nvSpPr>
        <p:spPr>
          <a:xfrm>
            <a:off x="8593733" y="47514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467" name="Google Shape;467;g23985a6d4f7_0_0"/>
          <p:cNvGrpSpPr/>
          <p:nvPr/>
        </p:nvGrpSpPr>
        <p:grpSpPr>
          <a:xfrm>
            <a:off x="4057050" y="4155199"/>
            <a:ext cx="968100" cy="860400"/>
            <a:chOff x="4057050" y="4155199"/>
            <a:chExt cx="968100" cy="860400"/>
          </a:xfrm>
        </p:grpSpPr>
        <p:sp>
          <p:nvSpPr>
            <p:cNvPr id="468" name="Google Shape;468;g23985a6d4f7_0_0"/>
            <p:cNvSpPr/>
            <p:nvPr/>
          </p:nvSpPr>
          <p:spPr>
            <a:xfrm>
              <a:off x="4057050" y="4155199"/>
              <a:ext cx="968100" cy="860400"/>
            </a:xfrm>
            <a:prstGeom prst="rect">
              <a:avLst/>
            </a:prstGeom>
            <a:noFill/>
            <a:ln cap="flat" cmpd="sng" w="12700">
              <a:solidFill>
                <a:srgbClr val="0070C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F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Motion Sensor icon in Blue UI Style" id="469" name="Google Shape;469;g23985a6d4f7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-5400000">
              <a:off x="4328914" y="4176706"/>
              <a:ext cx="395689" cy="4880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0" name="Google Shape;470;g23985a6d4f7_0_0"/>
            <p:cNvSpPr txBox="1"/>
            <p:nvPr/>
          </p:nvSpPr>
          <p:spPr>
            <a:xfrm>
              <a:off x="4274717" y="4670649"/>
              <a:ext cx="500100" cy="276900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IoT</a:t>
              </a:r>
              <a:endParaRPr sz="8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pic>
        <p:nvPicPr>
          <p:cNvPr descr="Preventative Maintenance - Icon Boiler" id="471" name="Google Shape;471;g23985a6d4f7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25318" y="4032372"/>
            <a:ext cx="929823" cy="93010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472" name="Google Shape;472;g23985a6d4f7_0_0"/>
          <p:cNvSpPr/>
          <p:nvPr/>
        </p:nvSpPr>
        <p:spPr>
          <a:xfrm>
            <a:off x="7204275" y="1853950"/>
            <a:ext cx="411900" cy="31320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70A5DA"/>
              </a:gs>
              <a:gs pos="50000">
                <a:srgbClr val="539BDB"/>
              </a:gs>
              <a:gs pos="100000">
                <a:srgbClr val="4288C8"/>
              </a:gs>
            </a:gsLst>
            <a:lin ang="5400012" scaled="0"/>
          </a:gradFill>
          <a:ln cap="flat" cmpd="sng" w="9525">
            <a:solidFill>
              <a:srgbClr val="5B9BD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il well - Free ecology and environment icons" id="473" name="Google Shape;473;g23985a6d4f7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12835" y="4155199"/>
            <a:ext cx="1060993" cy="8601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4" name="Google Shape;474;g23985a6d4f7_0_0"/>
          <p:cNvGrpSpPr/>
          <p:nvPr/>
        </p:nvGrpSpPr>
        <p:grpSpPr>
          <a:xfrm>
            <a:off x="7616287" y="298200"/>
            <a:ext cx="1347900" cy="3148500"/>
            <a:chOff x="7714650" y="298200"/>
            <a:chExt cx="1347900" cy="3148500"/>
          </a:xfrm>
        </p:grpSpPr>
        <p:sp>
          <p:nvSpPr>
            <p:cNvPr id="475" name="Google Shape;475;g23985a6d4f7_0_0"/>
            <p:cNvSpPr/>
            <p:nvPr/>
          </p:nvSpPr>
          <p:spPr>
            <a:xfrm>
              <a:off x="7714650" y="298200"/>
              <a:ext cx="1347900" cy="3148500"/>
            </a:xfrm>
            <a:prstGeom prst="rect">
              <a:avLst/>
            </a:prstGeom>
            <a:noFill/>
            <a:ln cap="flat" cmpd="sng" w="28575">
              <a:solidFill>
                <a:srgbClr val="0070C0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g23985a6d4f7_0_0"/>
            <p:cNvSpPr/>
            <p:nvPr/>
          </p:nvSpPr>
          <p:spPr>
            <a:xfrm>
              <a:off x="7844118" y="1004603"/>
              <a:ext cx="1075800" cy="1011000"/>
            </a:xfrm>
            <a:prstGeom prst="rect">
              <a:avLst/>
            </a:prstGeom>
            <a:solidFill>
              <a:srgbClr val="FFFFFF"/>
            </a:solidFill>
            <a:ln cap="flat" cmpd="sng" w="12700">
              <a:solidFill>
                <a:srgbClr val="0070C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F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Сирена" id="477" name="Google Shape;477;g23985a6d4f7_0_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8103571" y="1004603"/>
              <a:ext cx="613626" cy="4975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8" name="Google Shape;478;g23985a6d4f7_0_0"/>
            <p:cNvSpPr txBox="1"/>
            <p:nvPr/>
          </p:nvSpPr>
          <p:spPr>
            <a:xfrm>
              <a:off x="7844049" y="1509611"/>
              <a:ext cx="10758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Failure probability</a:t>
              </a:r>
              <a:endParaRPr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79" name="Google Shape;479;g23985a6d4f7_0_0"/>
            <p:cNvSpPr/>
            <p:nvPr/>
          </p:nvSpPr>
          <p:spPr>
            <a:xfrm>
              <a:off x="7844118" y="2310820"/>
              <a:ext cx="1075800" cy="1011000"/>
            </a:xfrm>
            <a:prstGeom prst="rect">
              <a:avLst/>
            </a:prstGeom>
            <a:solidFill>
              <a:srgbClr val="FFFFFF"/>
            </a:solidFill>
            <a:ln cap="flat" cmpd="sng" w="12700">
              <a:solidFill>
                <a:srgbClr val="0070C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F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Голова с шестеренками" id="480" name="Google Shape;480;g23985a6d4f7_0_0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103574" y="2356921"/>
              <a:ext cx="613616" cy="4974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1" name="Google Shape;481;g23985a6d4f7_0_0"/>
            <p:cNvSpPr txBox="1"/>
            <p:nvPr/>
          </p:nvSpPr>
          <p:spPr>
            <a:xfrm>
              <a:off x="7915658" y="2803861"/>
              <a:ext cx="9681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Decision making</a:t>
              </a:r>
              <a:endParaRPr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482" name="Google Shape;482;g23985a6d4f7_0_0"/>
            <p:cNvCxnSpPr>
              <a:stCxn id="476" idx="2"/>
              <a:endCxn id="479" idx="0"/>
            </p:cNvCxnSpPr>
            <p:nvPr/>
          </p:nvCxnSpPr>
          <p:spPr>
            <a:xfrm>
              <a:off x="8382018" y="2015603"/>
              <a:ext cx="0" cy="295200"/>
            </a:xfrm>
            <a:prstGeom prst="straightConnector1">
              <a:avLst/>
            </a:prstGeom>
            <a:noFill/>
            <a:ln cap="flat" cmpd="sng" w="19050">
              <a:solidFill>
                <a:srgbClr val="4472C4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sp>
          <p:nvSpPr>
            <p:cNvPr id="483" name="Google Shape;483;g23985a6d4f7_0_0"/>
            <p:cNvSpPr txBox="1"/>
            <p:nvPr/>
          </p:nvSpPr>
          <p:spPr>
            <a:xfrm>
              <a:off x="7825246" y="454532"/>
              <a:ext cx="1075800" cy="307800"/>
            </a:xfrm>
            <a:prstGeom prst="rect">
              <a:avLst/>
            </a:prstGeom>
            <a:gradFill>
              <a:gsLst>
                <a:gs pos="0">
                  <a:srgbClr val="70A5DA"/>
                </a:gs>
                <a:gs pos="50000">
                  <a:srgbClr val="539BDB"/>
                </a:gs>
                <a:gs pos="100000">
                  <a:srgbClr val="4288C8"/>
                </a:gs>
              </a:gsLst>
              <a:lin ang="5400012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5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Output</a:t>
              </a:r>
              <a:endParaRPr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84" name="Google Shape;484;g23985a6d4f7_0_0"/>
          <p:cNvSpPr/>
          <p:nvPr/>
        </p:nvSpPr>
        <p:spPr>
          <a:xfrm rot="5400000">
            <a:off x="8008688" y="3560850"/>
            <a:ext cx="563100" cy="33480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70A5DA"/>
              </a:gs>
              <a:gs pos="50000">
                <a:srgbClr val="539BDB"/>
              </a:gs>
              <a:gs pos="100000">
                <a:srgbClr val="4288C8"/>
              </a:gs>
            </a:gsLst>
            <a:lin ang="5400012" scaled="0"/>
          </a:gradFill>
          <a:ln cap="flat" cmpd="sng" w="9525">
            <a:solidFill>
              <a:srgbClr val="5B9BD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g23985a6d4f7_0_0"/>
          <p:cNvSpPr/>
          <p:nvPr/>
        </p:nvSpPr>
        <p:spPr>
          <a:xfrm rot="10800000">
            <a:off x="6773641" y="4387935"/>
            <a:ext cx="968100" cy="21900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70A5DA"/>
              </a:gs>
              <a:gs pos="50000">
                <a:srgbClr val="539BDB"/>
              </a:gs>
              <a:gs pos="100000">
                <a:srgbClr val="4288C8"/>
              </a:gs>
            </a:gsLst>
            <a:lin ang="5400012" scaled="0"/>
          </a:gradFill>
          <a:ln cap="flat" cmpd="sng" w="9525">
            <a:solidFill>
              <a:srgbClr val="5B9BD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g23985a6d4f7_0_0"/>
          <p:cNvSpPr/>
          <p:nvPr/>
        </p:nvSpPr>
        <p:spPr>
          <a:xfrm rot="10800000">
            <a:off x="5043467" y="4369055"/>
            <a:ext cx="650700" cy="25650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70A5DA"/>
              </a:gs>
              <a:gs pos="50000">
                <a:srgbClr val="539BDB"/>
              </a:gs>
              <a:gs pos="100000">
                <a:srgbClr val="4288C8"/>
              </a:gs>
            </a:gsLst>
            <a:lin ang="5400012" scaled="0"/>
          </a:gradFill>
          <a:ln cap="flat" cmpd="sng" w="9525">
            <a:solidFill>
              <a:srgbClr val="5B9BD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g23985a6d4f7_0_0"/>
          <p:cNvSpPr/>
          <p:nvPr/>
        </p:nvSpPr>
        <p:spPr>
          <a:xfrm flipH="1" rot="9788663">
            <a:off x="3404887" y="3640255"/>
            <a:ext cx="536969" cy="940974"/>
          </a:xfrm>
          <a:prstGeom prst="curvedRightArrow">
            <a:avLst>
              <a:gd fmla="val 27427" name="adj1"/>
              <a:gd fmla="val 56318" name="adj2"/>
              <a:gd fmla="val 50113" name="adj3"/>
            </a:avLst>
          </a:prstGeom>
          <a:solidFill>
            <a:srgbClr val="5B9BD5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88" name="Google Shape;488;g23985a6d4f7_0_0"/>
          <p:cNvGrpSpPr/>
          <p:nvPr/>
        </p:nvGrpSpPr>
        <p:grpSpPr>
          <a:xfrm>
            <a:off x="1842375" y="298200"/>
            <a:ext cx="5361900" cy="3684000"/>
            <a:chOff x="1842375" y="298200"/>
            <a:chExt cx="5361900" cy="3684000"/>
          </a:xfrm>
        </p:grpSpPr>
        <p:sp>
          <p:nvSpPr>
            <p:cNvPr id="489" name="Google Shape;489;g23985a6d4f7_0_0"/>
            <p:cNvSpPr/>
            <p:nvPr/>
          </p:nvSpPr>
          <p:spPr>
            <a:xfrm>
              <a:off x="1842375" y="298200"/>
              <a:ext cx="5361900" cy="3684000"/>
            </a:xfrm>
            <a:prstGeom prst="rect">
              <a:avLst/>
            </a:prstGeom>
            <a:noFill/>
            <a:ln cap="flat" cmpd="sng" w="28575">
              <a:solidFill>
                <a:srgbClr val="0070C0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g23985a6d4f7_0_0"/>
            <p:cNvSpPr/>
            <p:nvPr/>
          </p:nvSpPr>
          <p:spPr>
            <a:xfrm>
              <a:off x="4121863" y="2826249"/>
              <a:ext cx="767403" cy="520023"/>
            </a:xfrm>
            <a:prstGeom prst="flowChartMagneticDisk">
              <a:avLst/>
            </a:prstGeom>
            <a:gradFill>
              <a:gsLst>
                <a:gs pos="0">
                  <a:srgbClr val="FFDC9B"/>
                </a:gs>
                <a:gs pos="50000">
                  <a:srgbClr val="FFD68D"/>
                </a:gs>
                <a:gs pos="100000">
                  <a:srgbClr val="FFD478"/>
                </a:gs>
              </a:gsLst>
              <a:lin ang="5400012" scaled="0"/>
            </a:gradFill>
            <a:ln cap="flat" cmpd="sng" w="9525">
              <a:solidFill>
                <a:srgbClr val="BF9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Data Base</a:t>
              </a:r>
              <a:endParaRPr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1" name="Google Shape;491;g23985a6d4f7_0_0"/>
            <p:cNvSpPr txBox="1"/>
            <p:nvPr/>
          </p:nvSpPr>
          <p:spPr>
            <a:xfrm>
              <a:off x="3807147" y="3554387"/>
              <a:ext cx="1398600" cy="292500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1F386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Data Collection</a:t>
              </a:r>
              <a:endParaRPr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2" name="Google Shape;492;g23985a6d4f7_0_0"/>
            <p:cNvSpPr/>
            <p:nvPr/>
          </p:nvSpPr>
          <p:spPr>
            <a:xfrm>
              <a:off x="3879900" y="1621650"/>
              <a:ext cx="1240200" cy="1001100"/>
            </a:xfrm>
            <a:prstGeom prst="ellipse">
              <a:avLst/>
            </a:prstGeom>
            <a:gradFill>
              <a:gsLst>
                <a:gs pos="0">
                  <a:srgbClr val="B0CAE9"/>
                </a:gs>
                <a:gs pos="50000">
                  <a:srgbClr val="A1C1E4"/>
                </a:gs>
                <a:gs pos="100000">
                  <a:srgbClr val="90B8E4"/>
                </a:gs>
              </a:gsLst>
              <a:lin ang="5400012" scaled="0"/>
            </a:gradFill>
            <a:ln cap="flat" cmpd="sng" w="9525">
              <a:solidFill>
                <a:srgbClr val="5B9BD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Data analysis</a:t>
              </a:r>
              <a:endParaRPr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493" name="Google Shape;493;g23985a6d4f7_0_0"/>
            <p:cNvCxnSpPr>
              <a:stCxn id="494" idx="3"/>
              <a:endCxn id="492" idx="2"/>
            </p:cNvCxnSpPr>
            <p:nvPr/>
          </p:nvCxnSpPr>
          <p:spPr>
            <a:xfrm>
              <a:off x="3627075" y="2114175"/>
              <a:ext cx="252900" cy="8100"/>
            </a:xfrm>
            <a:prstGeom prst="straightConnector1">
              <a:avLst/>
            </a:prstGeom>
            <a:noFill/>
            <a:ln cap="flat" cmpd="sng" w="19050">
              <a:solidFill>
                <a:srgbClr val="4472C4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sp>
          <p:nvSpPr>
            <p:cNvPr id="495" name="Google Shape;495;g23985a6d4f7_0_0"/>
            <p:cNvSpPr txBox="1"/>
            <p:nvPr/>
          </p:nvSpPr>
          <p:spPr>
            <a:xfrm>
              <a:off x="5350378" y="903851"/>
              <a:ext cx="1628700" cy="461700"/>
            </a:xfrm>
            <a:prstGeom prst="rect">
              <a:avLst/>
            </a:prstGeom>
            <a:solidFill>
              <a:srgbClr val="D9EAD3"/>
            </a:solidFill>
            <a:ln cap="flat" cmpd="sng" w="9525">
              <a:solidFill>
                <a:srgbClr val="1F386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Machine Learning Algorithms</a:t>
              </a:r>
              <a:endParaRPr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4" name="Google Shape;494;g23985a6d4f7_0_0"/>
            <p:cNvSpPr txBox="1"/>
            <p:nvPr/>
          </p:nvSpPr>
          <p:spPr>
            <a:xfrm>
              <a:off x="1998375" y="1790925"/>
              <a:ext cx="1628700" cy="6465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1F3864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Tools: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Data preprocessing 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Feature selection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6" name="Google Shape;496;g23985a6d4f7_0_0"/>
            <p:cNvSpPr/>
            <p:nvPr/>
          </p:nvSpPr>
          <p:spPr>
            <a:xfrm>
              <a:off x="5468014" y="1516999"/>
              <a:ext cx="1398600" cy="1214400"/>
            </a:xfrm>
            <a:prstGeom prst="ellipse">
              <a:avLst/>
            </a:prstGeom>
            <a:gradFill>
              <a:gsLst>
                <a:gs pos="0">
                  <a:srgbClr val="B0CAE9"/>
                </a:gs>
                <a:gs pos="50000">
                  <a:srgbClr val="A1C1E4"/>
                </a:gs>
                <a:gs pos="100000">
                  <a:srgbClr val="90B8E4"/>
                </a:gs>
              </a:gsLst>
              <a:lin ang="5400012" scaled="0"/>
            </a:gradFill>
            <a:ln cap="flat" cmpd="sng" w="9525">
              <a:solidFill>
                <a:srgbClr val="5B9BD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Failure prediction model </a:t>
              </a:r>
              <a:endParaRPr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497" name="Google Shape;497;g23985a6d4f7_0_0"/>
            <p:cNvCxnSpPr>
              <a:stCxn id="492" idx="6"/>
              <a:endCxn id="496" idx="2"/>
            </p:cNvCxnSpPr>
            <p:nvPr/>
          </p:nvCxnSpPr>
          <p:spPr>
            <a:xfrm>
              <a:off x="5120100" y="2122200"/>
              <a:ext cx="348000" cy="2100"/>
            </a:xfrm>
            <a:prstGeom prst="straightConnector1">
              <a:avLst/>
            </a:prstGeom>
            <a:noFill/>
            <a:ln cap="flat" cmpd="sng" w="19050">
              <a:solidFill>
                <a:srgbClr val="4472C4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498" name="Google Shape;498;g23985a6d4f7_0_0"/>
            <p:cNvCxnSpPr>
              <a:stCxn id="495" idx="2"/>
              <a:endCxn id="496" idx="0"/>
            </p:cNvCxnSpPr>
            <p:nvPr/>
          </p:nvCxnSpPr>
          <p:spPr>
            <a:xfrm>
              <a:off x="6164728" y="1365551"/>
              <a:ext cx="2700" cy="151500"/>
            </a:xfrm>
            <a:prstGeom prst="straightConnector1">
              <a:avLst/>
            </a:prstGeom>
            <a:noFill/>
            <a:ln cap="flat" cmpd="sng" w="19050">
              <a:solidFill>
                <a:srgbClr val="4472C4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sp>
          <p:nvSpPr>
            <p:cNvPr id="499" name="Google Shape;499;g23985a6d4f7_0_0"/>
            <p:cNvSpPr txBox="1"/>
            <p:nvPr/>
          </p:nvSpPr>
          <p:spPr>
            <a:xfrm>
              <a:off x="2782353" y="444593"/>
              <a:ext cx="3517500" cy="307800"/>
            </a:xfrm>
            <a:prstGeom prst="rect">
              <a:avLst/>
            </a:prstGeom>
            <a:gradFill>
              <a:gsLst>
                <a:gs pos="0">
                  <a:srgbClr val="70A5DA"/>
                </a:gs>
                <a:gs pos="50000">
                  <a:srgbClr val="539BDB"/>
                </a:gs>
                <a:gs pos="100000">
                  <a:srgbClr val="4288C8"/>
                </a:gs>
              </a:gsLst>
              <a:lin ang="5400012" scaled="0"/>
            </a:gradFill>
            <a:ln cap="flat" cmpd="sng" w="9525">
              <a:solidFill>
                <a:srgbClr val="5B9BD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Failure prediction model process</a:t>
              </a:r>
              <a:endParaRPr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500" name="Google Shape;500;g23985a6d4f7_0_0"/>
            <p:cNvCxnSpPr>
              <a:stCxn id="490" idx="1"/>
              <a:endCxn id="492" idx="4"/>
            </p:cNvCxnSpPr>
            <p:nvPr/>
          </p:nvCxnSpPr>
          <p:spPr>
            <a:xfrm rot="10800000">
              <a:off x="4499865" y="2622849"/>
              <a:ext cx="5700" cy="203400"/>
            </a:xfrm>
            <a:prstGeom prst="straightConnector1">
              <a:avLst/>
            </a:prstGeom>
            <a:noFill/>
            <a:ln cap="flat" cmpd="sng" w="19050">
              <a:solidFill>
                <a:srgbClr val="4472C4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501" name="Google Shape;501;g23985a6d4f7_0_0"/>
            <p:cNvCxnSpPr>
              <a:stCxn id="491" idx="0"/>
              <a:endCxn id="490" idx="3"/>
            </p:cNvCxnSpPr>
            <p:nvPr/>
          </p:nvCxnSpPr>
          <p:spPr>
            <a:xfrm rot="10800000">
              <a:off x="4505547" y="3346187"/>
              <a:ext cx="900" cy="208200"/>
            </a:xfrm>
            <a:prstGeom prst="straightConnector1">
              <a:avLst/>
            </a:prstGeom>
            <a:noFill/>
            <a:ln cap="flat" cmpd="sng" w="19050">
              <a:solidFill>
                <a:srgbClr val="4472C4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sp>
          <p:nvSpPr>
            <p:cNvPr id="502" name="Google Shape;502;g23985a6d4f7_0_0"/>
            <p:cNvSpPr txBox="1"/>
            <p:nvPr/>
          </p:nvSpPr>
          <p:spPr>
            <a:xfrm>
              <a:off x="5350282" y="2981888"/>
              <a:ext cx="1628700" cy="461700"/>
            </a:xfrm>
            <a:prstGeom prst="rect">
              <a:avLst/>
            </a:prstGeom>
            <a:solidFill>
              <a:srgbClr val="D9EAD3"/>
            </a:solidFill>
            <a:ln cap="flat" cmpd="sng" w="9525">
              <a:solidFill>
                <a:srgbClr val="1F386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Deep Learning Algorithms</a:t>
              </a:r>
              <a:endParaRPr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503" name="Google Shape;503;g23985a6d4f7_0_0"/>
            <p:cNvCxnSpPr>
              <a:stCxn id="502" idx="0"/>
              <a:endCxn id="496" idx="4"/>
            </p:cNvCxnSpPr>
            <p:nvPr/>
          </p:nvCxnSpPr>
          <p:spPr>
            <a:xfrm flipH="1" rot="10800000">
              <a:off x="6164632" y="2731388"/>
              <a:ext cx="2700" cy="250500"/>
            </a:xfrm>
            <a:prstGeom prst="straightConnector1">
              <a:avLst/>
            </a:prstGeom>
            <a:noFill/>
            <a:ln cap="flat" cmpd="sng" w="19050">
              <a:solidFill>
                <a:srgbClr val="4472C4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sp>
        <p:nvSpPr>
          <p:cNvPr id="504" name="Google Shape;504;g23985a6d4f7_0_0"/>
          <p:cNvSpPr txBox="1"/>
          <p:nvPr/>
        </p:nvSpPr>
        <p:spPr>
          <a:xfrm>
            <a:off x="162650" y="3974700"/>
            <a:ext cx="2509500" cy="10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Framework Development</a:t>
            </a:r>
            <a:endParaRPr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5" name="Google Shape;505;g23985a6d4f7_0_0"/>
          <p:cNvSpPr txBox="1"/>
          <p:nvPr/>
        </p:nvSpPr>
        <p:spPr>
          <a:xfrm>
            <a:off x="2163500" y="2936375"/>
            <a:ext cx="1185000" cy="276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1F386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Inter"/>
                <a:ea typeface="Inter"/>
                <a:cs typeface="Inter"/>
                <a:sym typeface="Inter"/>
              </a:rPr>
              <a:t>SCADA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506" name="Google Shape;506;g23985a6d4f7_0_0"/>
          <p:cNvCxnSpPr>
            <a:stCxn id="505" idx="3"/>
            <a:endCxn id="490" idx="2"/>
          </p:cNvCxnSpPr>
          <p:nvPr/>
        </p:nvCxnSpPr>
        <p:spPr>
          <a:xfrm>
            <a:off x="3348500" y="3074825"/>
            <a:ext cx="773400" cy="11400"/>
          </a:xfrm>
          <a:prstGeom prst="straightConnector1">
            <a:avLst/>
          </a:prstGeom>
          <a:noFill/>
          <a:ln cap="flat" cmpd="sng" w="19050">
            <a:solidFill>
              <a:srgbClr val="4472C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23916ddfc41_0_1492"/>
          <p:cNvSpPr txBox="1"/>
          <p:nvPr>
            <p:ph idx="4294967295" type="body"/>
          </p:nvPr>
        </p:nvSpPr>
        <p:spPr>
          <a:xfrm>
            <a:off x="1250417" y="1000675"/>
            <a:ext cx="46761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Introduction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Methodology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Framework Development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Data Processing</a:t>
            </a:r>
            <a:endParaRPr b="1" sz="16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Most Common Downtimes of Oil Production Wells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Data Сollection and Acquisition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Data Preprocessing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Model Development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AS-IS and TO-BE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Validation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Conclusions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12" name="Google Shape;512;g23916ddfc41_0_1492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13" name="Google Shape;513;g23916ddfc41_0_1492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g23916ddfc41_0_1492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Agenda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515" name="Google Shape;515;g23916ddfc41_0_1492"/>
          <p:cNvCxnSpPr>
            <a:stCxn id="516" idx="0"/>
            <a:endCxn id="517" idx="4"/>
          </p:cNvCxnSpPr>
          <p:nvPr/>
        </p:nvCxnSpPr>
        <p:spPr>
          <a:xfrm>
            <a:off x="1058000" y="1076999"/>
            <a:ext cx="3300" cy="37803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6" name="Google Shape;516;g23916ddfc41_0_1492"/>
          <p:cNvSpPr/>
          <p:nvPr/>
        </p:nvSpPr>
        <p:spPr>
          <a:xfrm>
            <a:off x="920000" y="1076999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g23916ddfc41_0_1492"/>
          <p:cNvSpPr/>
          <p:nvPr/>
        </p:nvSpPr>
        <p:spPr>
          <a:xfrm>
            <a:off x="920000" y="1525602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g23916ddfc41_0_1492"/>
          <p:cNvSpPr/>
          <p:nvPr/>
        </p:nvSpPr>
        <p:spPr>
          <a:xfrm>
            <a:off x="920000" y="192704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g23916ddfc41_0_1492"/>
          <p:cNvSpPr/>
          <p:nvPr/>
        </p:nvSpPr>
        <p:spPr>
          <a:xfrm>
            <a:off x="920000" y="2374931"/>
            <a:ext cx="276000" cy="251400"/>
          </a:xfrm>
          <a:prstGeom prst="ellipse">
            <a:avLst/>
          </a:prstGeom>
          <a:solidFill>
            <a:srgbClr val="3876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g23916ddfc41_0_1492"/>
          <p:cNvSpPr/>
          <p:nvPr/>
        </p:nvSpPr>
        <p:spPr>
          <a:xfrm>
            <a:off x="920000" y="3317087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g23916ddfc41_0_1492"/>
          <p:cNvSpPr/>
          <p:nvPr/>
        </p:nvSpPr>
        <p:spPr>
          <a:xfrm>
            <a:off x="923150" y="3711950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g23916ddfc41_0_1492"/>
          <p:cNvSpPr/>
          <p:nvPr/>
        </p:nvSpPr>
        <p:spPr>
          <a:xfrm>
            <a:off x="923150" y="4605793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23" name="Google Shape;523;g23916ddfc41_0_14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7249" y="3593251"/>
            <a:ext cx="2448925" cy="8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g23916ddfc41_0_14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381" y="2102748"/>
            <a:ext cx="1255996" cy="139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g23916ddfc41_0_1492"/>
          <p:cNvPicPr preferRelativeResize="0"/>
          <p:nvPr/>
        </p:nvPicPr>
        <p:blipFill rotWithShape="1">
          <a:blip r:embed="rId5">
            <a:alphaModFix/>
          </a:blip>
          <a:srcRect b="16325" l="7310" r="9335" t="16325"/>
          <a:stretch/>
        </p:blipFill>
        <p:spPr>
          <a:xfrm>
            <a:off x="5018349" y="1397750"/>
            <a:ext cx="2486055" cy="640421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g23916ddfc41_0_1492"/>
          <p:cNvSpPr/>
          <p:nvPr/>
        </p:nvSpPr>
        <p:spPr>
          <a:xfrm>
            <a:off x="923150" y="41830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g23916ddfc41_0_14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23916ddfc41_3_1352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33" name="Google Shape;533;g23916ddfc41_3_1352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g23916ddfc41_3_1352"/>
          <p:cNvSpPr txBox="1"/>
          <p:nvPr/>
        </p:nvSpPr>
        <p:spPr>
          <a:xfrm>
            <a:off x="241900" y="70075"/>
            <a:ext cx="8605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Most common downtimes of oil production wells</a:t>
            </a:r>
            <a:endParaRPr sz="2800">
              <a:solidFill>
                <a:schemeClr val="dk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535" name="Google Shape;535;g23916ddfc41_3_1352"/>
          <p:cNvSpPr/>
          <p:nvPr/>
        </p:nvSpPr>
        <p:spPr>
          <a:xfrm>
            <a:off x="4021023" y="4467575"/>
            <a:ext cx="1763400" cy="5067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Rate of inflow</a:t>
            </a:r>
            <a:endParaRPr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6" name="Google Shape;536;g23916ddfc41_3_1352"/>
          <p:cNvSpPr/>
          <p:nvPr/>
        </p:nvSpPr>
        <p:spPr>
          <a:xfrm>
            <a:off x="4116131" y="1020725"/>
            <a:ext cx="1763400" cy="5067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Pump stuck</a:t>
            </a:r>
            <a:endParaRPr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7" name="Google Shape;537;g23916ddfc41_3_1352"/>
          <p:cNvSpPr/>
          <p:nvPr/>
        </p:nvSpPr>
        <p:spPr>
          <a:xfrm>
            <a:off x="1160425" y="1020725"/>
            <a:ext cx="1763400" cy="5067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High water cut</a:t>
            </a:r>
            <a:endParaRPr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8" name="Google Shape;538;g23916ddfc41_3_1352"/>
          <p:cNvSpPr/>
          <p:nvPr/>
        </p:nvSpPr>
        <p:spPr>
          <a:xfrm>
            <a:off x="1095929" y="4471875"/>
            <a:ext cx="1763400" cy="5067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Common</a:t>
            </a:r>
            <a:endParaRPr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539" name="Google Shape;539;g23916ddfc41_3_1352"/>
          <p:cNvCxnSpPr/>
          <p:nvPr/>
        </p:nvCxnSpPr>
        <p:spPr>
          <a:xfrm>
            <a:off x="5271186" y="1575311"/>
            <a:ext cx="299400" cy="1340700"/>
          </a:xfrm>
          <a:prstGeom prst="straightConnector1">
            <a:avLst/>
          </a:prstGeom>
          <a:noFill/>
          <a:ln cap="flat" cmpd="sng" w="19050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0" name="Google Shape;540;g23916ddfc41_3_1352"/>
          <p:cNvSpPr txBox="1"/>
          <p:nvPr/>
        </p:nvSpPr>
        <p:spPr>
          <a:xfrm>
            <a:off x="630102" y="1641603"/>
            <a:ext cx="11994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Fluid flow rate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41" name="Google Shape;541;g23916ddfc41_3_1352"/>
          <p:cNvSpPr txBox="1"/>
          <p:nvPr/>
        </p:nvSpPr>
        <p:spPr>
          <a:xfrm>
            <a:off x="2209239" y="1954800"/>
            <a:ext cx="1529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Water production (BSW)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42" name="Google Shape;542;g23916ddfc41_3_1352"/>
          <p:cNvSpPr txBox="1"/>
          <p:nvPr/>
        </p:nvSpPr>
        <p:spPr>
          <a:xfrm>
            <a:off x="5601697" y="3973250"/>
            <a:ext cx="183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Wellhead pressure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43" name="Google Shape;543;g23916ddfc41_3_1352"/>
          <p:cNvSpPr txBox="1"/>
          <p:nvPr/>
        </p:nvSpPr>
        <p:spPr>
          <a:xfrm>
            <a:off x="718450" y="3227183"/>
            <a:ext cx="13278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Pressure (wellhead)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44" name="Google Shape;544;g23916ddfc41_3_1352"/>
          <p:cNvSpPr txBox="1"/>
          <p:nvPr/>
        </p:nvSpPr>
        <p:spPr>
          <a:xfrm>
            <a:off x="628487" y="3796461"/>
            <a:ext cx="14145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Pressure (bottomhole)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45" name="Google Shape;545;g23916ddfc41_3_1352"/>
          <p:cNvSpPr txBox="1"/>
          <p:nvPr/>
        </p:nvSpPr>
        <p:spPr>
          <a:xfrm>
            <a:off x="2313006" y="3481957"/>
            <a:ext cx="15297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Temperature (wellhead)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46" name="Google Shape;546;g23916ddfc41_3_1352"/>
          <p:cNvSpPr txBox="1"/>
          <p:nvPr/>
        </p:nvSpPr>
        <p:spPr>
          <a:xfrm>
            <a:off x="4004689" y="2224539"/>
            <a:ext cx="13278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Casing pressure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47" name="Google Shape;547;g23916ddfc41_3_1352"/>
          <p:cNvSpPr txBox="1"/>
          <p:nvPr/>
        </p:nvSpPr>
        <p:spPr>
          <a:xfrm>
            <a:off x="4024971" y="1641603"/>
            <a:ext cx="11994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Fluid flow rate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48" name="Google Shape;548;g23916ddfc41_3_1352"/>
          <p:cNvSpPr txBox="1"/>
          <p:nvPr/>
        </p:nvSpPr>
        <p:spPr>
          <a:xfrm>
            <a:off x="619000" y="2231088"/>
            <a:ext cx="16665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Tumbling head pressure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49" name="Google Shape;549;g23916ddfc41_3_1352"/>
          <p:cNvSpPr txBox="1"/>
          <p:nvPr/>
        </p:nvSpPr>
        <p:spPr>
          <a:xfrm>
            <a:off x="5588947" y="3479800"/>
            <a:ext cx="241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Tumbling head pressure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50" name="Google Shape;550;g23916ddfc41_3_1352"/>
          <p:cNvSpPr txBox="1"/>
          <p:nvPr/>
        </p:nvSpPr>
        <p:spPr>
          <a:xfrm>
            <a:off x="4116130" y="3183069"/>
            <a:ext cx="11994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Fluid flow rate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51" name="Google Shape;551;g23916ddfc41_3_1352"/>
          <p:cNvSpPr txBox="1"/>
          <p:nvPr/>
        </p:nvSpPr>
        <p:spPr>
          <a:xfrm>
            <a:off x="4154039" y="3792837"/>
            <a:ext cx="11994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Casing pressure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52" name="Google Shape;552;g23916ddfc41_3_1352"/>
          <p:cNvSpPr txBox="1"/>
          <p:nvPr/>
        </p:nvSpPr>
        <p:spPr>
          <a:xfrm>
            <a:off x="5570397" y="1802400"/>
            <a:ext cx="32688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Temperature 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(submersible electrical motor)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553" name="Google Shape;553;g23916ddfc41_3_1352"/>
          <p:cNvCxnSpPr/>
          <p:nvPr/>
        </p:nvCxnSpPr>
        <p:spPr>
          <a:xfrm>
            <a:off x="3882142" y="1944856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54" name="Google Shape;554;g23916ddfc41_3_1352"/>
          <p:cNvCxnSpPr/>
          <p:nvPr/>
        </p:nvCxnSpPr>
        <p:spPr>
          <a:xfrm rot="10800000">
            <a:off x="5424539" y="2118945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55" name="Google Shape;555;g23916ddfc41_3_1352"/>
          <p:cNvCxnSpPr/>
          <p:nvPr/>
        </p:nvCxnSpPr>
        <p:spPr>
          <a:xfrm>
            <a:off x="4013271" y="2533849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56" name="Google Shape;556;g23916ddfc41_3_1352"/>
          <p:cNvCxnSpPr/>
          <p:nvPr/>
        </p:nvCxnSpPr>
        <p:spPr>
          <a:xfrm>
            <a:off x="1975849" y="1575311"/>
            <a:ext cx="299400" cy="1340700"/>
          </a:xfrm>
          <a:prstGeom prst="straightConnector1">
            <a:avLst/>
          </a:prstGeom>
          <a:noFill/>
          <a:ln cap="flat" cmpd="sng" w="19050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57" name="Google Shape;557;g23916ddfc41_3_1352"/>
          <p:cNvCxnSpPr/>
          <p:nvPr/>
        </p:nvCxnSpPr>
        <p:spPr>
          <a:xfrm>
            <a:off x="586805" y="1944856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58" name="Google Shape;558;g23916ddfc41_3_1352"/>
          <p:cNvCxnSpPr/>
          <p:nvPr/>
        </p:nvCxnSpPr>
        <p:spPr>
          <a:xfrm rot="10800000">
            <a:off x="2129202" y="2271345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59" name="Google Shape;559;g23916ddfc41_3_1352"/>
          <p:cNvCxnSpPr/>
          <p:nvPr/>
        </p:nvCxnSpPr>
        <p:spPr>
          <a:xfrm>
            <a:off x="717934" y="2533849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60" name="Google Shape;560;g23916ddfc41_3_1352"/>
          <p:cNvCxnSpPr/>
          <p:nvPr/>
        </p:nvCxnSpPr>
        <p:spPr>
          <a:xfrm flipH="1" rot="10800000">
            <a:off x="1975849" y="3140031"/>
            <a:ext cx="299400" cy="13407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1" name="Google Shape;561;g23916ddfc41_3_1352"/>
          <p:cNvCxnSpPr/>
          <p:nvPr/>
        </p:nvCxnSpPr>
        <p:spPr>
          <a:xfrm flipH="1" rot="10800000">
            <a:off x="5271186" y="3140031"/>
            <a:ext cx="299400" cy="13407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2" name="Google Shape;562;g23916ddfc41_3_1352"/>
          <p:cNvCxnSpPr/>
          <p:nvPr/>
        </p:nvCxnSpPr>
        <p:spPr>
          <a:xfrm>
            <a:off x="733119" y="3522789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63" name="Google Shape;563;g23916ddfc41_3_1352"/>
          <p:cNvCxnSpPr/>
          <p:nvPr/>
        </p:nvCxnSpPr>
        <p:spPr>
          <a:xfrm>
            <a:off x="577707" y="4098154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64" name="Google Shape;564;g23916ddfc41_3_1352"/>
          <p:cNvCxnSpPr/>
          <p:nvPr/>
        </p:nvCxnSpPr>
        <p:spPr>
          <a:xfrm rot="10800000">
            <a:off x="2168538" y="3785211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65" name="Google Shape;565;g23916ddfc41_3_1352"/>
          <p:cNvCxnSpPr/>
          <p:nvPr/>
        </p:nvCxnSpPr>
        <p:spPr>
          <a:xfrm>
            <a:off x="4022369" y="3522789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66" name="Google Shape;566;g23916ddfc41_3_1352"/>
          <p:cNvCxnSpPr/>
          <p:nvPr/>
        </p:nvCxnSpPr>
        <p:spPr>
          <a:xfrm>
            <a:off x="3943158" y="4098154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67" name="Google Shape;567;g23916ddfc41_3_1352"/>
          <p:cNvCxnSpPr/>
          <p:nvPr/>
        </p:nvCxnSpPr>
        <p:spPr>
          <a:xfrm rot="10800000">
            <a:off x="5463875" y="3785211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68" name="Google Shape;568;g23916ddfc41_3_1352"/>
          <p:cNvCxnSpPr/>
          <p:nvPr/>
        </p:nvCxnSpPr>
        <p:spPr>
          <a:xfrm rot="10800000">
            <a:off x="5354426" y="4326231"/>
            <a:ext cx="1463100" cy="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569" name="Google Shape;569;g23916ddfc41_3_1352"/>
          <p:cNvSpPr txBox="1"/>
          <p:nvPr>
            <p:ph idx="12" type="sldNum"/>
          </p:nvPr>
        </p:nvSpPr>
        <p:spPr>
          <a:xfrm>
            <a:off x="8485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0" name="Google Shape;570;g23916ddfc41_3_1352"/>
          <p:cNvSpPr/>
          <p:nvPr/>
        </p:nvSpPr>
        <p:spPr>
          <a:xfrm>
            <a:off x="395975" y="2923425"/>
            <a:ext cx="6539700" cy="216600"/>
          </a:xfrm>
          <a:prstGeom prst="rect">
            <a:avLst/>
          </a:prstGeom>
          <a:solidFill>
            <a:srgbClr val="B0CAE9"/>
          </a:solidFill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g23916ddfc41_3_1352"/>
          <p:cNvSpPr/>
          <p:nvPr/>
        </p:nvSpPr>
        <p:spPr>
          <a:xfrm rot="5400000">
            <a:off x="-41300" y="2692725"/>
            <a:ext cx="787200" cy="678000"/>
          </a:xfrm>
          <a:prstGeom prst="triangle">
            <a:avLst>
              <a:gd fmla="val 49468" name="adj"/>
            </a:avLst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g23916ddfc41_3_1352"/>
          <p:cNvSpPr/>
          <p:nvPr/>
        </p:nvSpPr>
        <p:spPr>
          <a:xfrm rot="2085413">
            <a:off x="5370739" y="2620404"/>
            <a:ext cx="299424" cy="216452"/>
          </a:xfrm>
          <a:prstGeom prst="triangle">
            <a:avLst>
              <a:gd fmla="val 50000" name="adj"/>
            </a:avLst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g23916ddfc41_3_1352"/>
          <p:cNvSpPr/>
          <p:nvPr/>
        </p:nvSpPr>
        <p:spPr>
          <a:xfrm rot="1041858">
            <a:off x="2137437" y="3111225"/>
            <a:ext cx="299552" cy="216530"/>
          </a:xfrm>
          <a:prstGeom prst="triangle">
            <a:avLst>
              <a:gd fmla="val 50000" name="adj"/>
            </a:avLst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g23916ddfc41_3_1352"/>
          <p:cNvSpPr/>
          <p:nvPr/>
        </p:nvSpPr>
        <p:spPr>
          <a:xfrm rot="1041858">
            <a:off x="5370662" y="3111125"/>
            <a:ext cx="299552" cy="216530"/>
          </a:xfrm>
          <a:prstGeom prst="triangle">
            <a:avLst>
              <a:gd fmla="val 50000" name="adj"/>
            </a:avLst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g23916ddfc41_3_1352"/>
          <p:cNvSpPr/>
          <p:nvPr/>
        </p:nvSpPr>
        <p:spPr>
          <a:xfrm rot="2085413">
            <a:off x="2077914" y="2621741"/>
            <a:ext cx="299424" cy="216452"/>
          </a:xfrm>
          <a:prstGeom prst="triangle">
            <a:avLst>
              <a:gd fmla="val 50000" name="adj"/>
            </a:avLst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g23916ddfc41_3_1352"/>
          <p:cNvSpPr txBox="1"/>
          <p:nvPr/>
        </p:nvSpPr>
        <p:spPr>
          <a:xfrm>
            <a:off x="7823975" y="2845750"/>
            <a:ext cx="14145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Downtime</a:t>
            </a:r>
            <a:endParaRPr b="1" sz="17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7" name="Google Shape;577;g23916ddfc41_3_1352"/>
          <p:cNvSpPr/>
          <p:nvPr/>
        </p:nvSpPr>
        <p:spPr>
          <a:xfrm rot="5400000">
            <a:off x="6909625" y="3057800"/>
            <a:ext cx="495900" cy="444000"/>
          </a:xfrm>
          <a:prstGeom prst="triangle">
            <a:avLst>
              <a:gd fmla="val 49468" name="adj"/>
            </a:avLst>
          </a:prstGeom>
          <a:solidFill>
            <a:srgbClr val="B0CAE9"/>
          </a:solidFill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g23916ddfc41_3_1352"/>
          <p:cNvSpPr/>
          <p:nvPr/>
        </p:nvSpPr>
        <p:spPr>
          <a:xfrm rot="5400000">
            <a:off x="7353825" y="2809725"/>
            <a:ext cx="495900" cy="444000"/>
          </a:xfrm>
          <a:prstGeom prst="triangle">
            <a:avLst>
              <a:gd fmla="val 49468" name="adj"/>
            </a:avLst>
          </a:prstGeom>
          <a:solidFill>
            <a:srgbClr val="1C4587"/>
          </a:solidFill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g23916ddfc41_3_1352"/>
          <p:cNvSpPr/>
          <p:nvPr/>
        </p:nvSpPr>
        <p:spPr>
          <a:xfrm rot="5400000">
            <a:off x="6909625" y="2561900"/>
            <a:ext cx="495900" cy="444000"/>
          </a:xfrm>
          <a:prstGeom prst="triangle">
            <a:avLst>
              <a:gd fmla="val 49468" name="adj"/>
            </a:avLst>
          </a:prstGeom>
          <a:solidFill>
            <a:srgbClr val="B0CAE9"/>
          </a:solidFill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0" name="Google Shape;580;g23916ddfc41_3_1352"/>
          <p:cNvSpPr txBox="1"/>
          <p:nvPr/>
        </p:nvSpPr>
        <p:spPr>
          <a:xfrm>
            <a:off x="3134003" y="2839350"/>
            <a:ext cx="1952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wells</a:t>
            </a:r>
            <a:endParaRPr b="1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23916ddfc41_3_212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86" name="Google Shape;586;g23916ddfc41_3_212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g23916ddfc41_3_212"/>
          <p:cNvSpPr txBox="1"/>
          <p:nvPr/>
        </p:nvSpPr>
        <p:spPr>
          <a:xfrm>
            <a:off x="100" y="70075"/>
            <a:ext cx="929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Data 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collection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and acquisition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8" name="Google Shape;588;g23916ddfc41_3_212"/>
          <p:cNvSpPr txBox="1"/>
          <p:nvPr/>
        </p:nvSpPr>
        <p:spPr>
          <a:xfrm>
            <a:off x="329275" y="1120650"/>
            <a:ext cx="2970600" cy="400200"/>
          </a:xfrm>
          <a:prstGeom prst="rect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First dataset from the Oilfield</a:t>
            </a:r>
            <a:endParaRPr b="1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9" name="Google Shape;589;g23916ddfc41_3_212"/>
          <p:cNvSpPr txBox="1"/>
          <p:nvPr/>
        </p:nvSpPr>
        <p:spPr>
          <a:xfrm>
            <a:off x="3669324" y="1281563"/>
            <a:ext cx="4356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i="1" lang="en-US" sz="12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negotiations</a:t>
            </a:r>
            <a:endParaRPr b="1" i="1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0" name="Google Shape;590;g23916ddfc41_3_212"/>
          <p:cNvSpPr/>
          <p:nvPr/>
        </p:nvSpPr>
        <p:spPr>
          <a:xfrm rot="5400000">
            <a:off x="4382500" y="-523300"/>
            <a:ext cx="237900" cy="88797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91" name="Google Shape;591;g23916ddfc41_3_212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g23916ddfc41_3_212"/>
          <p:cNvSpPr/>
          <p:nvPr/>
        </p:nvSpPr>
        <p:spPr>
          <a:xfrm>
            <a:off x="2390500" y="4153375"/>
            <a:ext cx="4221900" cy="400200"/>
          </a:xfrm>
          <a:prstGeom prst="roundRect">
            <a:avLst>
              <a:gd fmla="val 16667" name="adj"/>
            </a:avLst>
          </a:prstGeom>
          <a:solidFill>
            <a:srgbClr val="1C4587"/>
          </a:solidFill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-US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Pandas, Numpy, Matplotlib, and Seaborn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3" name="Google Shape;593;g23916ddfc41_3_212"/>
          <p:cNvSpPr txBox="1"/>
          <p:nvPr/>
        </p:nvSpPr>
        <p:spPr>
          <a:xfrm>
            <a:off x="4829700" y="1644525"/>
            <a:ext cx="4356600" cy="22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Inter"/>
              <a:buChar char="★"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66 production oil wells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★"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daily record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★"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consistent dataset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★"/>
            </a:pPr>
            <a:r>
              <a:rPr b="1" lang="en-US" u="sng">
                <a:latin typeface="Inter"/>
                <a:ea typeface="Inter"/>
                <a:cs typeface="Inter"/>
                <a:sym typeface="Inter"/>
              </a:rPr>
              <a:t>well parameters without  downtime types</a:t>
            </a:r>
            <a:endParaRPr b="1" u="sng"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457200" lvl="0" marL="0" rtl="0" algn="ctr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4" name="Google Shape;594;g23916ddfc41_3_212"/>
          <p:cNvSpPr txBox="1"/>
          <p:nvPr/>
        </p:nvSpPr>
        <p:spPr>
          <a:xfrm>
            <a:off x="160826" y="1650875"/>
            <a:ext cx="4221900" cy="22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Inter"/>
              <a:buChar char="★"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43 high-yielding production wells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★"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daily record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★"/>
            </a:pPr>
            <a:r>
              <a:rPr b="1" lang="en-US" u="sng">
                <a:latin typeface="Inter"/>
                <a:ea typeface="Inter"/>
                <a:cs typeface="Inter"/>
                <a:sym typeface="Inter"/>
              </a:rPr>
              <a:t>well parameters with downtime types</a:t>
            </a:r>
            <a:endParaRPr b="1" u="sng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660000"/>
                </a:solidFill>
                <a:latin typeface="Inter"/>
                <a:ea typeface="Inter"/>
                <a:cs typeface="Inter"/>
                <a:sym typeface="Inter"/>
              </a:rPr>
              <a:t>i</a:t>
            </a:r>
            <a:r>
              <a:rPr b="1" lang="en-US">
                <a:solidFill>
                  <a:srgbClr val="5B0F00"/>
                </a:solidFill>
                <a:latin typeface="Inter"/>
                <a:ea typeface="Inter"/>
                <a:cs typeface="Inter"/>
                <a:sym typeface="Inter"/>
              </a:rPr>
              <a:t>nconsistency in value ranges in the production wells dataframe </a:t>
            </a:r>
            <a:endParaRPr b="1">
              <a:solidFill>
                <a:srgbClr val="5B0F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-US">
                <a:solidFill>
                  <a:srgbClr val="5B0F00"/>
                </a:solidFill>
                <a:latin typeface="Inter"/>
                <a:ea typeface="Inter"/>
                <a:cs typeface="Inter"/>
                <a:sym typeface="Inter"/>
              </a:rPr>
              <a:t>human errors in the data entry process</a:t>
            </a:r>
            <a:endParaRPr>
              <a:solidFill>
                <a:srgbClr val="5B0F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5" name="Google Shape;595;g23916ddfc41_3_212"/>
          <p:cNvSpPr txBox="1"/>
          <p:nvPr/>
        </p:nvSpPr>
        <p:spPr>
          <a:xfrm>
            <a:off x="5071050" y="1111838"/>
            <a:ext cx="3264300" cy="400200"/>
          </a:xfrm>
          <a:prstGeom prst="rect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Second </a:t>
            </a:r>
            <a:r>
              <a:rPr b="1" lang="en-US">
                <a:latin typeface="Inter"/>
                <a:ea typeface="Inter"/>
                <a:cs typeface="Inter"/>
                <a:sym typeface="Inter"/>
              </a:rPr>
              <a:t> dataset from the Oilfield</a:t>
            </a:r>
            <a:endParaRPr b="1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596" name="Google Shape;596;g23916ddfc41_3_212"/>
          <p:cNvCxnSpPr>
            <a:stCxn id="588" idx="3"/>
            <a:endCxn id="595" idx="1"/>
          </p:cNvCxnSpPr>
          <p:nvPr/>
        </p:nvCxnSpPr>
        <p:spPr>
          <a:xfrm flipH="1" rot="10800000">
            <a:off x="3299875" y="1312050"/>
            <a:ext cx="1771200" cy="87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97" name="Google Shape;597;g23916ddfc41_3_212"/>
          <p:cNvSpPr txBox="1"/>
          <p:nvPr>
            <p:ph idx="12" type="sldNum"/>
          </p:nvPr>
        </p:nvSpPr>
        <p:spPr>
          <a:xfrm>
            <a:off x="8485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98" name="Google Shape;598;g23916ddfc41_3_2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275" y="2811775"/>
            <a:ext cx="237900" cy="23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g23916ddfc41_3_2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275" y="3563325"/>
            <a:ext cx="237900" cy="23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Google Shape;600;g23916ddfc41_3_2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1450" y="2713763"/>
            <a:ext cx="237900" cy="23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3916ddfc41_0_36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5" name="Google Shape;175;g23916ddfc41_0_36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g23916ddfc41_0_36"/>
          <p:cNvSpPr txBox="1"/>
          <p:nvPr/>
        </p:nvSpPr>
        <p:spPr>
          <a:xfrm>
            <a:off x="7111675" y="3496125"/>
            <a:ext cx="1909500" cy="4155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Nursaule Batyrgali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77" name="Google Shape;177;g23916ddfc41_0_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38450" y="1467450"/>
            <a:ext cx="1449600" cy="1846200"/>
          </a:xfrm>
          <a:prstGeom prst="ellipse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8" name="Google Shape;178;g23916ddfc41_0_36"/>
          <p:cNvPicPr preferRelativeResize="0"/>
          <p:nvPr/>
        </p:nvPicPr>
        <p:blipFill rotWithShape="1">
          <a:blip r:embed="rId5">
            <a:alphaModFix/>
          </a:blip>
          <a:srcRect b="495" l="0" r="0" t="495"/>
          <a:stretch/>
        </p:blipFill>
        <p:spPr>
          <a:xfrm>
            <a:off x="5011100" y="1437150"/>
            <a:ext cx="1530000" cy="1906800"/>
          </a:xfrm>
          <a:prstGeom prst="ellipse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9" name="Google Shape;179;g23916ddfc41_0_36"/>
          <p:cNvSpPr txBox="1"/>
          <p:nvPr/>
        </p:nvSpPr>
        <p:spPr>
          <a:xfrm>
            <a:off x="4786825" y="3496125"/>
            <a:ext cx="2052900" cy="4155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Minura Nugumanova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80" name="Google Shape;180;g23916ddfc41_0_36"/>
          <p:cNvPicPr preferRelativeResize="0"/>
          <p:nvPr/>
        </p:nvPicPr>
        <p:blipFill rotWithShape="1">
          <a:blip r:embed="rId6">
            <a:alphaModFix/>
          </a:blip>
          <a:srcRect b="12103" l="4884" r="7741" t="0"/>
          <a:stretch/>
        </p:blipFill>
        <p:spPr>
          <a:xfrm>
            <a:off x="2783750" y="1437150"/>
            <a:ext cx="1530000" cy="1906800"/>
          </a:xfrm>
          <a:prstGeom prst="ellipse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1" name="Google Shape;181;g23916ddfc41_0_36"/>
          <p:cNvPicPr preferRelativeResize="0"/>
          <p:nvPr/>
        </p:nvPicPr>
        <p:blipFill rotWithShape="1">
          <a:blip r:embed="rId7">
            <a:alphaModFix/>
          </a:blip>
          <a:srcRect b="28777" l="27038" r="12079" t="9966"/>
          <a:stretch/>
        </p:blipFill>
        <p:spPr>
          <a:xfrm>
            <a:off x="506300" y="1437150"/>
            <a:ext cx="1580100" cy="1906800"/>
          </a:xfrm>
          <a:prstGeom prst="ellipse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2" name="Google Shape;182;g23916ddfc41_0_36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Team members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g23916ddfc41_0_36"/>
          <p:cNvSpPr txBox="1"/>
          <p:nvPr/>
        </p:nvSpPr>
        <p:spPr>
          <a:xfrm>
            <a:off x="2527100" y="3496125"/>
            <a:ext cx="1987800" cy="4155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Sayin Kurmankulov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4" name="Google Shape;184;g23916ddfc41_0_36"/>
          <p:cNvSpPr txBox="1"/>
          <p:nvPr/>
        </p:nvSpPr>
        <p:spPr>
          <a:xfrm>
            <a:off x="290800" y="3496125"/>
            <a:ext cx="1909500" cy="4155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Altynay Takisheva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5" name="Google Shape;185;g23916ddfc41_0_36"/>
          <p:cNvSpPr txBox="1"/>
          <p:nvPr/>
        </p:nvSpPr>
        <p:spPr>
          <a:xfrm>
            <a:off x="636800" y="3848550"/>
            <a:ext cx="144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23916ddfc41_0_36"/>
          <p:cNvSpPr txBox="1"/>
          <p:nvPr/>
        </p:nvSpPr>
        <p:spPr>
          <a:xfrm>
            <a:off x="331250" y="4039525"/>
            <a:ext cx="1755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Team Leader</a:t>
            </a:r>
            <a:endParaRPr b="1" sz="15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7" name="Google Shape;187;g23916ddfc41_0_36"/>
          <p:cNvSpPr txBox="1"/>
          <p:nvPr/>
        </p:nvSpPr>
        <p:spPr>
          <a:xfrm>
            <a:off x="2633438" y="4063800"/>
            <a:ext cx="1755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Data Manager</a:t>
            </a:r>
            <a:endParaRPr b="1" sz="15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8" name="Google Shape;188;g23916ddfc41_0_36"/>
          <p:cNvSpPr txBox="1"/>
          <p:nvPr/>
        </p:nvSpPr>
        <p:spPr>
          <a:xfrm>
            <a:off x="4706176" y="4063800"/>
            <a:ext cx="23091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Publication Manager</a:t>
            </a:r>
            <a:endParaRPr b="1" sz="15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9" name="Google Shape;189;g23916ddfc41_0_36"/>
          <p:cNvSpPr txBox="1"/>
          <p:nvPr/>
        </p:nvSpPr>
        <p:spPr>
          <a:xfrm>
            <a:off x="7039975" y="4094100"/>
            <a:ext cx="20529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Research Manager</a:t>
            </a:r>
            <a:endParaRPr b="1" sz="15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0" name="Google Shape;190;g23916ddfc41_0_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23a346dcc43_2_0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6" name="Google Shape;606;g23a346dcc43_2_0"/>
          <p:cNvSpPr txBox="1"/>
          <p:nvPr/>
        </p:nvSpPr>
        <p:spPr>
          <a:xfrm>
            <a:off x="100" y="70075"/>
            <a:ext cx="929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Data preprocessing. Second dataset from the Oilfield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07" name="Google Shape;607;g23a346dcc43_2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" y="1822525"/>
            <a:ext cx="9065999" cy="161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g23a346dcc43_2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" y="3541525"/>
            <a:ext cx="9065999" cy="1582550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g23a346dcc43_2_0"/>
          <p:cNvSpPr txBox="1"/>
          <p:nvPr>
            <p:ph idx="12" type="sldNum"/>
          </p:nvPr>
        </p:nvSpPr>
        <p:spPr>
          <a:xfrm>
            <a:off x="8485458" y="-13738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0" name="Google Shape;610;g23a346dcc43_2_0"/>
          <p:cNvSpPr/>
          <p:nvPr/>
        </p:nvSpPr>
        <p:spPr>
          <a:xfrm>
            <a:off x="74625" y="977399"/>
            <a:ext cx="1764000" cy="7872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imputing missing values</a:t>
            </a:r>
            <a:r>
              <a:rPr lang="en-US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in numeric columns</a:t>
            </a:r>
            <a:endParaRPr i="0" sz="13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1" name="Google Shape;611;g23a346dcc43_2_0"/>
          <p:cNvSpPr/>
          <p:nvPr/>
        </p:nvSpPr>
        <p:spPr>
          <a:xfrm>
            <a:off x="2462369" y="977399"/>
            <a:ext cx="1764000" cy="7872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removing stable parameters</a:t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2" name="Google Shape;612;g23a346dcc43_2_0"/>
          <p:cNvSpPr/>
          <p:nvPr/>
        </p:nvSpPr>
        <p:spPr>
          <a:xfrm>
            <a:off x="7237829" y="977399"/>
            <a:ext cx="1764000" cy="7872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parameter influence</a:t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3" name="Google Shape;613;g23a346dcc43_2_0"/>
          <p:cNvSpPr/>
          <p:nvPr/>
        </p:nvSpPr>
        <p:spPr>
          <a:xfrm>
            <a:off x="4850086" y="977399"/>
            <a:ext cx="1764000" cy="7872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adding new features</a:t>
            </a:r>
            <a:endParaRPr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614" name="Google Shape;614;g23a346dcc43_2_0"/>
          <p:cNvCxnSpPr>
            <a:stCxn id="610" idx="3"/>
            <a:endCxn id="611" idx="1"/>
          </p:cNvCxnSpPr>
          <p:nvPr/>
        </p:nvCxnSpPr>
        <p:spPr>
          <a:xfrm>
            <a:off x="1838625" y="1370999"/>
            <a:ext cx="623700" cy="0"/>
          </a:xfrm>
          <a:prstGeom prst="straightConnector1">
            <a:avLst/>
          </a:prstGeom>
          <a:noFill/>
          <a:ln cap="flat" cmpd="sng" w="19050">
            <a:solidFill>
              <a:srgbClr val="16161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5" name="Google Shape;615;g23a346dcc43_2_0"/>
          <p:cNvCxnSpPr/>
          <p:nvPr/>
        </p:nvCxnSpPr>
        <p:spPr>
          <a:xfrm>
            <a:off x="4244978" y="1371000"/>
            <a:ext cx="586500" cy="0"/>
          </a:xfrm>
          <a:prstGeom prst="straightConnector1">
            <a:avLst/>
          </a:prstGeom>
          <a:noFill/>
          <a:ln cap="flat" cmpd="sng" w="19050">
            <a:solidFill>
              <a:srgbClr val="16161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6" name="Google Shape;616;g23a346dcc43_2_0"/>
          <p:cNvCxnSpPr/>
          <p:nvPr/>
        </p:nvCxnSpPr>
        <p:spPr>
          <a:xfrm>
            <a:off x="6632706" y="1371000"/>
            <a:ext cx="586500" cy="0"/>
          </a:xfrm>
          <a:prstGeom prst="straightConnector1">
            <a:avLst/>
          </a:prstGeom>
          <a:noFill/>
          <a:ln cap="flat" cmpd="sng" w="19050">
            <a:solidFill>
              <a:srgbClr val="16161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17" name="Google Shape;617;g23a346dcc43_2_0"/>
          <p:cNvSpPr txBox="1"/>
          <p:nvPr>
            <p:ph idx="12" type="sldNum"/>
          </p:nvPr>
        </p:nvSpPr>
        <p:spPr>
          <a:xfrm>
            <a:off x="8657133" y="48369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8" name="Google Shape;618;g23a346dcc43_2_0"/>
          <p:cNvSpPr/>
          <p:nvPr/>
        </p:nvSpPr>
        <p:spPr>
          <a:xfrm>
            <a:off x="358875" y="1866175"/>
            <a:ext cx="1195500" cy="3144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latin typeface="Inter"/>
                <a:ea typeface="Inter"/>
                <a:cs typeface="Inter"/>
                <a:sym typeface="Inter"/>
              </a:rPr>
              <a:t>Frequency_SEM</a:t>
            </a:r>
            <a:endParaRPr sz="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latin typeface="Inter"/>
                <a:ea typeface="Inter"/>
                <a:cs typeface="Inter"/>
                <a:sym typeface="Inter"/>
              </a:rPr>
              <a:t>Pump_performance</a:t>
            </a:r>
            <a:endParaRPr sz="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latin typeface="Inter"/>
                <a:ea typeface="Inter"/>
                <a:cs typeface="Inter"/>
                <a:sym typeface="Inter"/>
              </a:rPr>
              <a:t>Temperature_SEM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9" name="Google Shape;619;g23a346dcc43_2_0"/>
          <p:cNvSpPr/>
          <p:nvPr/>
        </p:nvSpPr>
        <p:spPr>
          <a:xfrm>
            <a:off x="8016550" y="3602050"/>
            <a:ext cx="1017600" cy="240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latin typeface="Inter"/>
                <a:ea typeface="Inter"/>
                <a:cs typeface="Inter"/>
                <a:sym typeface="Inter"/>
              </a:rPr>
              <a:t>Line_pressure</a:t>
            </a:r>
            <a:endParaRPr sz="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latin typeface="Inter"/>
                <a:ea typeface="Inter"/>
                <a:cs typeface="Inter"/>
                <a:sym typeface="Inter"/>
              </a:rPr>
              <a:t>Buffer pressure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23916ddfc41_3_1246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g23916ddfc41_3_1246"/>
          <p:cNvSpPr txBox="1"/>
          <p:nvPr/>
        </p:nvSpPr>
        <p:spPr>
          <a:xfrm>
            <a:off x="100" y="70075"/>
            <a:ext cx="929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Data preprocessing. Correlation matrix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6" name="Google Shape;626;g23916ddfc41_3_1246"/>
          <p:cNvSpPr txBox="1"/>
          <p:nvPr>
            <p:ph idx="12" type="sldNum"/>
          </p:nvPr>
        </p:nvSpPr>
        <p:spPr>
          <a:xfrm>
            <a:off x="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27" name="Google Shape;627;g23916ddfc41_3_1246"/>
          <p:cNvPicPr preferRelativeResize="0"/>
          <p:nvPr/>
        </p:nvPicPr>
        <p:blipFill rotWithShape="1">
          <a:blip r:embed="rId3">
            <a:alphaModFix/>
          </a:blip>
          <a:srcRect b="0" l="0" r="16604" t="0"/>
          <a:stretch/>
        </p:blipFill>
        <p:spPr>
          <a:xfrm>
            <a:off x="3296300" y="777175"/>
            <a:ext cx="5426823" cy="43663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8" name="Google Shape;628;g23916ddfc41_3_1246"/>
          <p:cNvCxnSpPr/>
          <p:nvPr/>
        </p:nvCxnSpPr>
        <p:spPr>
          <a:xfrm>
            <a:off x="3240825" y="777175"/>
            <a:ext cx="0" cy="40731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9" name="Google Shape;629;g23916ddfc41_3_1246"/>
          <p:cNvSpPr txBox="1"/>
          <p:nvPr/>
        </p:nvSpPr>
        <p:spPr>
          <a:xfrm>
            <a:off x="75275" y="812725"/>
            <a:ext cx="31101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Inter"/>
              <a:buChar char="★"/>
            </a:pPr>
            <a:r>
              <a:rPr b="1" lang="en-US" sz="12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features are highly correlated</a:t>
            </a:r>
            <a:endParaRPr b="1" sz="12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can be redundant and may not add much value to the model</a:t>
            </a:r>
            <a:endParaRPr b="1" sz="12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Inter"/>
              <a:buChar char="★"/>
            </a:pPr>
            <a:r>
              <a:rPr b="1" lang="en-US" sz="12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features that are weakly correlated </a:t>
            </a:r>
            <a:endParaRPr b="1" sz="12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-US" sz="12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may not provide sufficient information to the model</a:t>
            </a:r>
            <a:endParaRPr b="1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630" name="Google Shape;630;g23916ddfc41_3_1246"/>
          <p:cNvCxnSpPr/>
          <p:nvPr/>
        </p:nvCxnSpPr>
        <p:spPr>
          <a:xfrm>
            <a:off x="1702400" y="3356300"/>
            <a:ext cx="3600" cy="553800"/>
          </a:xfrm>
          <a:prstGeom prst="straightConnector1">
            <a:avLst/>
          </a:prstGeom>
          <a:noFill/>
          <a:ln cap="flat" cmpd="sng" w="19050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31" name="Google Shape;631;g23916ddfc41_3_1246"/>
          <p:cNvCxnSpPr/>
          <p:nvPr/>
        </p:nvCxnSpPr>
        <p:spPr>
          <a:xfrm>
            <a:off x="1601525" y="1191525"/>
            <a:ext cx="3600" cy="553800"/>
          </a:xfrm>
          <a:prstGeom prst="straightConnector1">
            <a:avLst/>
          </a:prstGeom>
          <a:noFill/>
          <a:ln cap="flat" cmpd="sng" w="19050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632" name="Google Shape;632;g23916ddfc41_3_1246"/>
          <p:cNvPicPr preferRelativeResize="0"/>
          <p:nvPr/>
        </p:nvPicPr>
        <p:blipFill rotWithShape="1">
          <a:blip r:embed="rId3">
            <a:alphaModFix/>
          </a:blip>
          <a:srcRect b="0" l="91245" r="0" t="0"/>
          <a:stretch/>
        </p:blipFill>
        <p:spPr>
          <a:xfrm>
            <a:off x="8593726" y="777188"/>
            <a:ext cx="548698" cy="4366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g23916ddfc41_3_1246"/>
          <p:cNvPicPr preferRelativeResize="0"/>
          <p:nvPr/>
        </p:nvPicPr>
        <p:blipFill rotWithShape="1">
          <a:blip r:embed="rId4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34" name="Google Shape;634;g23916ddfc41_3_1246"/>
          <p:cNvCxnSpPr/>
          <p:nvPr/>
        </p:nvCxnSpPr>
        <p:spPr>
          <a:xfrm>
            <a:off x="3713475" y="3027125"/>
            <a:ext cx="718500" cy="0"/>
          </a:xfrm>
          <a:prstGeom prst="straightConnector1">
            <a:avLst/>
          </a:prstGeom>
          <a:noFill/>
          <a:ln cap="flat" cmpd="sng" w="28575">
            <a:solidFill>
              <a:srgbClr val="66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23a66624711_4_1"/>
          <p:cNvSpPr txBox="1"/>
          <p:nvPr>
            <p:ph idx="4294967295" type="body"/>
          </p:nvPr>
        </p:nvSpPr>
        <p:spPr>
          <a:xfrm>
            <a:off x="1335617" y="979375"/>
            <a:ext cx="46761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Introduction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Methodology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Framework Development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Data Processing</a:t>
            </a:r>
            <a:endParaRPr b="1" sz="12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Model Development</a:t>
            </a: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Long-Short Term Memory (LSTM)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Cross-validation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AS-IS and TO-BE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Validation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Conclusions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40" name="Google Shape;640;g23a66624711_4_1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41" name="Google Shape;641;g23a66624711_4_1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2" name="Google Shape;642;g23a66624711_4_1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Agenda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643" name="Google Shape;643;g23a66624711_4_1"/>
          <p:cNvCxnSpPr>
            <a:stCxn id="644" idx="0"/>
            <a:endCxn id="645" idx="4"/>
          </p:cNvCxnSpPr>
          <p:nvPr/>
        </p:nvCxnSpPr>
        <p:spPr>
          <a:xfrm>
            <a:off x="1143200" y="1055699"/>
            <a:ext cx="0" cy="39192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44" name="Google Shape;644;g23a66624711_4_1"/>
          <p:cNvSpPr/>
          <p:nvPr/>
        </p:nvSpPr>
        <p:spPr>
          <a:xfrm>
            <a:off x="1005200" y="1055699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6" name="Google Shape;646;g23a66624711_4_1"/>
          <p:cNvSpPr/>
          <p:nvPr/>
        </p:nvSpPr>
        <p:spPr>
          <a:xfrm>
            <a:off x="1005200" y="1531252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7" name="Google Shape;647;g23a66624711_4_1"/>
          <p:cNvSpPr/>
          <p:nvPr/>
        </p:nvSpPr>
        <p:spPr>
          <a:xfrm>
            <a:off x="1008350" y="202239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8" name="Google Shape;648;g23a66624711_4_1"/>
          <p:cNvSpPr/>
          <p:nvPr/>
        </p:nvSpPr>
        <p:spPr>
          <a:xfrm>
            <a:off x="1008350" y="2525568"/>
            <a:ext cx="276000" cy="25140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9" name="Google Shape;649;g23a66624711_4_1"/>
          <p:cNvSpPr/>
          <p:nvPr/>
        </p:nvSpPr>
        <p:spPr>
          <a:xfrm>
            <a:off x="1005200" y="2989100"/>
            <a:ext cx="276000" cy="251400"/>
          </a:xfrm>
          <a:prstGeom prst="ellipse">
            <a:avLst/>
          </a:prstGeom>
          <a:solidFill>
            <a:srgbClr val="3876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0" name="Google Shape;650;g23a66624711_4_1"/>
          <p:cNvSpPr/>
          <p:nvPr/>
        </p:nvSpPr>
        <p:spPr>
          <a:xfrm>
            <a:off x="1005200" y="375958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1" name="Google Shape;651;g23a66624711_4_1"/>
          <p:cNvSpPr/>
          <p:nvPr/>
        </p:nvSpPr>
        <p:spPr>
          <a:xfrm>
            <a:off x="1008350" y="4241581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2" name="Google Shape;652;g23a66624711_4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7249" y="3593251"/>
            <a:ext cx="2448925" cy="8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Google Shape;653;g23a66624711_4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381" y="2102748"/>
            <a:ext cx="1255996" cy="139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g23a66624711_4_1"/>
          <p:cNvPicPr preferRelativeResize="0"/>
          <p:nvPr/>
        </p:nvPicPr>
        <p:blipFill rotWithShape="1">
          <a:blip r:embed="rId5">
            <a:alphaModFix/>
          </a:blip>
          <a:srcRect b="16325" l="7310" r="9335" t="16325"/>
          <a:stretch/>
        </p:blipFill>
        <p:spPr>
          <a:xfrm>
            <a:off x="5018349" y="1397750"/>
            <a:ext cx="2486055" cy="640421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g23a66624711_4_1"/>
          <p:cNvSpPr/>
          <p:nvPr/>
        </p:nvSpPr>
        <p:spPr>
          <a:xfrm>
            <a:off x="1005200" y="472356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5" name="Google Shape;655;g23a66624711_4_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23a640c03bd_0_0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61" name="Google Shape;661;g23a640c03bd_0_0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2" name="Google Shape;662;g23a640c03bd_0_0"/>
          <p:cNvSpPr txBox="1"/>
          <p:nvPr/>
        </p:nvSpPr>
        <p:spPr>
          <a:xfrm>
            <a:off x="100" y="70075"/>
            <a:ext cx="929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Long-Short Term Memory, what &amp; why?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63" name="Google Shape;663;g23a640c03bd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3650" y="901250"/>
            <a:ext cx="4641224" cy="2410850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g23a640c03bd_0_0"/>
          <p:cNvSpPr txBox="1"/>
          <p:nvPr/>
        </p:nvSpPr>
        <p:spPr>
          <a:xfrm>
            <a:off x="-19475" y="940825"/>
            <a:ext cx="4641300" cy="206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-US" sz="1200">
                <a:latin typeface="Inter"/>
                <a:ea typeface="Inter"/>
                <a:cs typeface="Inter"/>
                <a:sym typeface="Inter"/>
              </a:rPr>
              <a:t>NN - mimics human brain functions.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61616"/>
              </a:buClr>
              <a:buSzPts val="1200"/>
              <a:buFont typeface="Inter"/>
              <a:buChar char="●"/>
            </a:pPr>
            <a:r>
              <a:rPr lang="en-US" sz="1200">
                <a:solidFill>
                  <a:srgbClr val="161616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RNN -</a:t>
            </a:r>
            <a:r>
              <a:rPr lang="en-US" sz="1200">
                <a:solidFill>
                  <a:srgbClr val="212529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 learning long-term dependencies, sequential prediction problems</a:t>
            </a:r>
            <a:r>
              <a:rPr lang="en-US" sz="1200">
                <a:solidFill>
                  <a:srgbClr val="161616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. </a:t>
            </a:r>
            <a:endParaRPr sz="1200">
              <a:solidFill>
                <a:srgbClr val="161616"/>
              </a:solidFill>
              <a:highlight>
                <a:srgbClr val="FFFFFF"/>
              </a:highlight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200"/>
              <a:buFont typeface="Inter"/>
              <a:buChar char="●"/>
            </a:pPr>
            <a:r>
              <a:rPr lang="en-US" sz="1200">
                <a:solidFill>
                  <a:srgbClr val="212529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LSTM - </a:t>
            </a:r>
            <a:r>
              <a:rPr lang="en-US" sz="1200">
                <a:latin typeface="Inter"/>
                <a:ea typeface="Inter"/>
                <a:cs typeface="Inter"/>
                <a:sym typeface="Inter"/>
              </a:rPr>
              <a:t>captures the long-term dependencies of the sequential data and manipulate this data due to its complex architecture.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-US" sz="1200">
                <a:latin typeface="Inter"/>
                <a:ea typeface="Inter"/>
                <a:cs typeface="Inter"/>
                <a:sym typeface="Inter"/>
              </a:rPr>
              <a:t>LSTM decides new data input, deletion, storage and processing.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-US" sz="1200">
                <a:latin typeface="Inter"/>
                <a:ea typeface="Inter"/>
                <a:cs typeface="Inter"/>
                <a:sym typeface="Inter"/>
              </a:rPr>
              <a:t>Ability to model complex patterns.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65" name="Google Shape;665;g23a640c03bd_0_0"/>
          <p:cNvGraphicFramePr/>
          <p:nvPr/>
        </p:nvGraphicFramePr>
        <p:xfrm>
          <a:off x="156425" y="3503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{CF9F1F56-7E1B-4AA8-9378-2BD7DF57EA98}</a:tableStyleId>
              </a:tblPr>
              <a:tblGrid>
                <a:gridCol w="741175"/>
                <a:gridCol w="967675"/>
                <a:gridCol w="940400"/>
                <a:gridCol w="782350"/>
                <a:gridCol w="857900"/>
              </a:tblGrid>
              <a:tr h="55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LSTM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70A5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Decision Tree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70A5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Random Forest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70A5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KNN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70A5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SVM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70A5DA"/>
                    </a:solidFill>
                  </a:tcPr>
                </a:tc>
              </a:tr>
              <a:tr h="6580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83%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63%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67%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58%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71%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sp>
        <p:nvSpPr>
          <p:cNvPr id="666" name="Google Shape;666;g23a640c03bd_0_0"/>
          <p:cNvSpPr txBox="1"/>
          <p:nvPr/>
        </p:nvSpPr>
        <p:spPr>
          <a:xfrm>
            <a:off x="4985550" y="3420850"/>
            <a:ext cx="3777000" cy="1569900"/>
          </a:xfrm>
          <a:prstGeom prst="rect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latin typeface="Inter"/>
                <a:ea typeface="Inter"/>
                <a:cs typeface="Inter"/>
                <a:sym typeface="Inter"/>
              </a:rPr>
              <a:t>LSTM showed the best result in preliminary prediction of models </a:t>
            </a:r>
            <a:r>
              <a:rPr i="1" lang="en-US" sz="1300">
                <a:latin typeface="Inter"/>
                <a:ea typeface="Inter"/>
                <a:cs typeface="Inter"/>
                <a:sym typeface="Inter"/>
              </a:rPr>
              <a:t>comparison</a:t>
            </a:r>
            <a:r>
              <a:rPr i="1" lang="en-US" sz="1300">
                <a:latin typeface="Inter"/>
                <a:ea typeface="Inter"/>
                <a:cs typeface="Inter"/>
                <a:sym typeface="Inter"/>
              </a:rPr>
              <a:t>. </a:t>
            </a:r>
            <a:endParaRPr i="1"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latin typeface="Inter"/>
                <a:ea typeface="Inter"/>
                <a:cs typeface="Inter"/>
                <a:sym typeface="Inter"/>
              </a:rPr>
              <a:t>Potential in predicting various phenomena in the oil and gas industry</a:t>
            </a:r>
            <a:endParaRPr i="1" sz="13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67" name="Google Shape;667;g23a640c03bd_0_0"/>
          <p:cNvPicPr preferRelativeResize="0"/>
          <p:nvPr/>
        </p:nvPicPr>
        <p:blipFill rotWithShape="1">
          <a:blip r:embed="rId4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668" name="Google Shape;668;g23a640c03bd_0_0"/>
          <p:cNvSpPr txBox="1"/>
          <p:nvPr>
            <p:ph idx="12" type="sldNum"/>
          </p:nvPr>
        </p:nvSpPr>
        <p:spPr>
          <a:xfrm>
            <a:off x="8593733" y="46806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23a346dcc43_2_6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74" name="Google Shape;674;g23a346dcc43_2_6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5" name="Google Shape;675;g23a346dcc43_2_6"/>
          <p:cNvSpPr txBox="1"/>
          <p:nvPr/>
        </p:nvSpPr>
        <p:spPr>
          <a:xfrm>
            <a:off x="100" y="70075"/>
            <a:ext cx="929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Development of LSTM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76" name="Google Shape;676;g23a346dcc43_2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0350" y="810350"/>
            <a:ext cx="1950125" cy="4333148"/>
          </a:xfrm>
          <a:prstGeom prst="rect">
            <a:avLst/>
          </a:prstGeom>
          <a:noFill/>
          <a:ln>
            <a:noFill/>
          </a:ln>
        </p:spPr>
      </p:pic>
      <p:sp>
        <p:nvSpPr>
          <p:cNvPr id="677" name="Google Shape;677;g23a346dcc43_2_6"/>
          <p:cNvSpPr txBox="1"/>
          <p:nvPr/>
        </p:nvSpPr>
        <p:spPr>
          <a:xfrm>
            <a:off x="457300" y="1262650"/>
            <a:ext cx="4654200" cy="3186300"/>
          </a:xfrm>
          <a:prstGeom prst="rect">
            <a:avLst/>
          </a:prstGeom>
          <a:noFill/>
          <a:ln cap="flat" cmpd="sng" w="3810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lang="en-US" sz="1500">
                <a:latin typeface="Inter"/>
                <a:ea typeface="Inter"/>
                <a:cs typeface="Inter"/>
                <a:sym typeface="Inter"/>
              </a:rPr>
              <a:t>Keras library in Python;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lang="en-US" sz="1500">
                <a:latin typeface="Inter"/>
                <a:ea typeface="Inter"/>
                <a:cs typeface="Inter"/>
                <a:sym typeface="Inter"/>
              </a:rPr>
              <a:t>Normalization - StandardScaler();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lang="en-US" sz="1500">
                <a:latin typeface="Inter"/>
                <a:ea typeface="Inter"/>
                <a:cs typeface="Inter"/>
                <a:sym typeface="Inter"/>
              </a:rPr>
              <a:t>Train_test_split - 80/20%;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lang="en-US" sz="1500">
                <a:latin typeface="Inter"/>
                <a:ea typeface="Inter"/>
                <a:cs typeface="Inter"/>
                <a:sym typeface="Inter"/>
              </a:rPr>
              <a:t>2 layers of LSTM;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lang="en-US" sz="1500">
                <a:latin typeface="Inter"/>
                <a:ea typeface="Inter"/>
                <a:cs typeface="Inter"/>
                <a:sym typeface="Inter"/>
              </a:rPr>
              <a:t>Dropout &amp; Flatten;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lang="en-US" sz="1500">
                <a:latin typeface="Inter"/>
                <a:ea typeface="Inter"/>
                <a:cs typeface="Inter"/>
                <a:sym typeface="Inter"/>
              </a:rPr>
              <a:t>Dense (sigmoid, adam optimizer, binary cross-entropy loss function, and accuracy);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lang="en-US" sz="1500">
                <a:latin typeface="Inter"/>
                <a:ea typeface="Inter"/>
                <a:cs typeface="Inter"/>
                <a:sym typeface="Inter"/>
              </a:rPr>
              <a:t>EarlyStopping;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lang="en-US" sz="1500">
                <a:latin typeface="Inter"/>
                <a:ea typeface="Inter"/>
                <a:cs typeface="Inter"/>
                <a:sym typeface="Inter"/>
              </a:rPr>
              <a:t>Model fitting (50 epochs, 64 batch size).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78" name="Google Shape;678;g23a346dcc43_2_6"/>
          <p:cNvPicPr preferRelativeResize="0"/>
          <p:nvPr/>
        </p:nvPicPr>
        <p:blipFill rotWithShape="1">
          <a:blip r:embed="rId4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23a346dcc43_2_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23916ddfc41_3_1256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85" name="Google Shape;685;g23916ddfc41_3_1256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6" name="Google Shape;686;g23916ddfc41_3_1256"/>
          <p:cNvSpPr txBox="1"/>
          <p:nvPr/>
        </p:nvSpPr>
        <p:spPr>
          <a:xfrm>
            <a:off x="100" y="70075"/>
            <a:ext cx="929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K-Fold cross-validation </a:t>
            </a: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of LSTM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87" name="Google Shape;687;g23916ddfc41_3_1256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8" name="Google Shape;688;g23916ddfc41_3_12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250" y="2708311"/>
            <a:ext cx="4325002" cy="2289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9" name="Google Shape;689;g23916ddfc41_3_12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05350" y="2718125"/>
            <a:ext cx="4325002" cy="2204735"/>
          </a:xfrm>
          <a:prstGeom prst="rect">
            <a:avLst/>
          </a:prstGeom>
          <a:noFill/>
          <a:ln>
            <a:noFill/>
          </a:ln>
        </p:spPr>
      </p:pic>
      <p:sp>
        <p:nvSpPr>
          <p:cNvPr id="690" name="Google Shape;690;g23916ddfc41_3_12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91" name="Google Shape;691;g23916ddfc41_3_125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71595" y="825725"/>
            <a:ext cx="2405957" cy="1835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2" name="Google Shape;692;g23916ddfc41_3_125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77550" y="863825"/>
            <a:ext cx="2356034" cy="179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3" name="Google Shape;693;g23916ddfc41_3_125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0725" y="845575"/>
            <a:ext cx="4233523" cy="1765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g23a66624711_4_24"/>
          <p:cNvSpPr txBox="1"/>
          <p:nvPr>
            <p:ph idx="4294967295" type="body"/>
          </p:nvPr>
        </p:nvSpPr>
        <p:spPr>
          <a:xfrm>
            <a:off x="1367542" y="915450"/>
            <a:ext cx="46761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Introduction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Methodology</a:t>
            </a:r>
            <a:endParaRPr b="1" sz="16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Framework Development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Data processing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Model Development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AS-IS and TO-BE States</a:t>
            </a:r>
            <a:endParaRPr b="1" sz="16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Validation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Conclusions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99" name="Google Shape;699;g23a66624711_4_24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00" name="Google Shape;700;g23a66624711_4_24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1" name="Google Shape;701;g23a66624711_4_24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Agenda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702" name="Google Shape;702;g23a66624711_4_24"/>
          <p:cNvCxnSpPr/>
          <p:nvPr/>
        </p:nvCxnSpPr>
        <p:spPr>
          <a:xfrm>
            <a:off x="1175125" y="991774"/>
            <a:ext cx="6900" cy="38235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03" name="Google Shape;703;g23a66624711_4_24"/>
          <p:cNvSpPr/>
          <p:nvPr/>
        </p:nvSpPr>
        <p:spPr>
          <a:xfrm>
            <a:off x="1037125" y="991774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4" name="Google Shape;704;g23a66624711_4_24"/>
          <p:cNvSpPr/>
          <p:nvPr/>
        </p:nvSpPr>
        <p:spPr>
          <a:xfrm>
            <a:off x="1040275" y="1549302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5" name="Google Shape;705;g23a66624711_4_24"/>
          <p:cNvSpPr/>
          <p:nvPr/>
        </p:nvSpPr>
        <p:spPr>
          <a:xfrm>
            <a:off x="1037125" y="202994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6" name="Google Shape;706;g23a66624711_4_24"/>
          <p:cNvSpPr/>
          <p:nvPr/>
        </p:nvSpPr>
        <p:spPr>
          <a:xfrm>
            <a:off x="1040575" y="25822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7" name="Google Shape;707;g23a66624711_4_24"/>
          <p:cNvSpPr/>
          <p:nvPr/>
        </p:nvSpPr>
        <p:spPr>
          <a:xfrm>
            <a:off x="1037125" y="3103925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8" name="Google Shape;708;g23a66624711_4_24"/>
          <p:cNvSpPr/>
          <p:nvPr/>
        </p:nvSpPr>
        <p:spPr>
          <a:xfrm>
            <a:off x="1040575" y="3599624"/>
            <a:ext cx="276000" cy="251400"/>
          </a:xfrm>
          <a:prstGeom prst="ellipse">
            <a:avLst/>
          </a:prstGeom>
          <a:solidFill>
            <a:srgbClr val="3876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709" name="Google Shape;709;g23a66624711_4_24"/>
          <p:cNvSpPr/>
          <p:nvPr/>
        </p:nvSpPr>
        <p:spPr>
          <a:xfrm>
            <a:off x="1037125" y="40953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10" name="Google Shape;710;g23a66624711_4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7249" y="3593251"/>
            <a:ext cx="2448925" cy="8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g23a66624711_4_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381" y="2102748"/>
            <a:ext cx="1255996" cy="139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g23a66624711_4_24"/>
          <p:cNvPicPr preferRelativeResize="0"/>
          <p:nvPr/>
        </p:nvPicPr>
        <p:blipFill rotWithShape="1">
          <a:blip r:embed="rId5">
            <a:alphaModFix/>
          </a:blip>
          <a:srcRect b="16325" l="7310" r="9335" t="16325"/>
          <a:stretch/>
        </p:blipFill>
        <p:spPr>
          <a:xfrm>
            <a:off x="5018349" y="1397750"/>
            <a:ext cx="2486055" cy="640421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g23a66624711_4_24"/>
          <p:cNvSpPr/>
          <p:nvPr/>
        </p:nvSpPr>
        <p:spPr>
          <a:xfrm>
            <a:off x="1037125" y="45910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4" name="Google Shape;714;g23a66624711_4_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23916ddfc41_0_788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Google Shape;720;g23916ddfc41_0_788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AS-IS and </a:t>
            </a:r>
            <a:r>
              <a:rPr lang="en-US">
                <a:latin typeface="Inter"/>
                <a:ea typeface="Inter"/>
                <a:cs typeface="Inter"/>
                <a:sym typeface="Inter"/>
              </a:rPr>
              <a:t>TO-BE States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21" name="Google Shape;721;g23916ddfc41_0_788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g23916ddfc41_0_788"/>
          <p:cNvSpPr/>
          <p:nvPr/>
        </p:nvSpPr>
        <p:spPr>
          <a:xfrm>
            <a:off x="5423125" y="885525"/>
            <a:ext cx="2110200" cy="7851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3" name="Google Shape;723;g23916ddfc41_0_788"/>
          <p:cNvCxnSpPr>
            <a:stCxn id="724" idx="3"/>
            <a:endCxn id="725" idx="4"/>
          </p:cNvCxnSpPr>
          <p:nvPr/>
        </p:nvCxnSpPr>
        <p:spPr>
          <a:xfrm flipH="1" rot="10800000">
            <a:off x="2056825" y="2906500"/>
            <a:ext cx="984000" cy="869400"/>
          </a:xfrm>
          <a:prstGeom prst="bentConnector2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726" name="Google Shape;726;g23916ddfc41_0_788"/>
          <p:cNvSpPr txBox="1"/>
          <p:nvPr/>
        </p:nvSpPr>
        <p:spPr>
          <a:xfrm>
            <a:off x="532525" y="1611400"/>
            <a:ext cx="1524900" cy="307800"/>
          </a:xfrm>
          <a:prstGeom prst="rect">
            <a:avLst/>
          </a:prstGeom>
          <a:solidFill>
            <a:srgbClr val="DDEAF6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Repair plans 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4" name="Google Shape;724;g23916ddfc41_0_788"/>
          <p:cNvSpPr txBox="1"/>
          <p:nvPr/>
        </p:nvSpPr>
        <p:spPr>
          <a:xfrm>
            <a:off x="574525" y="3406450"/>
            <a:ext cx="1482300" cy="738900"/>
          </a:xfrm>
          <a:prstGeom prst="rect">
            <a:avLst/>
          </a:prstGeom>
          <a:solidFill>
            <a:srgbClr val="DDEAF6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Assessment of the state of the equipment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7" name="Google Shape;727;g23916ddfc41_0_788"/>
          <p:cNvSpPr txBox="1"/>
          <p:nvPr/>
        </p:nvSpPr>
        <p:spPr>
          <a:xfrm>
            <a:off x="553625" y="2069688"/>
            <a:ext cx="1524900" cy="523200"/>
          </a:xfrm>
          <a:prstGeom prst="rect">
            <a:avLst/>
          </a:prstGeom>
          <a:solidFill>
            <a:srgbClr val="DDEAF6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Equipment passports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8" name="Google Shape;728;g23916ddfc41_0_788"/>
          <p:cNvSpPr txBox="1"/>
          <p:nvPr/>
        </p:nvSpPr>
        <p:spPr>
          <a:xfrm>
            <a:off x="574525" y="2704613"/>
            <a:ext cx="1482300" cy="523200"/>
          </a:xfrm>
          <a:prstGeom prst="rect">
            <a:avLst/>
          </a:prstGeom>
          <a:solidFill>
            <a:srgbClr val="DDEAF6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Maintenance plans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5" name="Google Shape;725;g23916ddfc41_0_788"/>
          <p:cNvSpPr/>
          <p:nvPr/>
        </p:nvSpPr>
        <p:spPr>
          <a:xfrm>
            <a:off x="2519030" y="2352283"/>
            <a:ext cx="1043400" cy="554100"/>
          </a:xfrm>
          <a:prstGeom prst="ellipse">
            <a:avLst/>
          </a:prstGeom>
          <a:solidFill>
            <a:srgbClr val="93B3D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DE9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9" name="Google Shape;729;g23916ddfc41_0_788"/>
          <p:cNvSpPr txBox="1"/>
          <p:nvPr/>
        </p:nvSpPr>
        <p:spPr>
          <a:xfrm>
            <a:off x="3777606" y="2282978"/>
            <a:ext cx="1319400" cy="954300"/>
          </a:xfrm>
          <a:prstGeom prst="rect">
            <a:avLst/>
          </a:prstGeom>
          <a:solidFill>
            <a:srgbClr val="DAE5F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Inspection – downtime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Inspection report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0" name="Google Shape;730;g23916ddfc41_0_788"/>
          <p:cNvSpPr/>
          <p:nvPr/>
        </p:nvSpPr>
        <p:spPr>
          <a:xfrm>
            <a:off x="5619274" y="2324812"/>
            <a:ext cx="659400" cy="497400"/>
          </a:xfrm>
          <a:prstGeom prst="diamond">
            <a:avLst/>
          </a:prstGeom>
          <a:solidFill>
            <a:srgbClr val="93B3D7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731" name="Google Shape;731;g23916ddfc41_0_788"/>
          <p:cNvCxnSpPr>
            <a:stCxn id="730" idx="0"/>
            <a:endCxn id="732" idx="2"/>
          </p:cNvCxnSpPr>
          <p:nvPr/>
        </p:nvCxnSpPr>
        <p:spPr>
          <a:xfrm rot="-5400000">
            <a:off x="5821024" y="1667662"/>
            <a:ext cx="785100" cy="529200"/>
          </a:xfrm>
          <a:prstGeom prst="bentConnector3">
            <a:avLst>
              <a:gd fmla="val 50002" name="adj1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733" name="Google Shape;733;g23916ddfc41_0_788"/>
          <p:cNvCxnSpPr>
            <a:stCxn id="730" idx="3"/>
          </p:cNvCxnSpPr>
          <p:nvPr/>
        </p:nvCxnSpPr>
        <p:spPr>
          <a:xfrm>
            <a:off x="6278674" y="2573512"/>
            <a:ext cx="6594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734" name="Google Shape;734;g23916ddfc41_0_788"/>
          <p:cNvCxnSpPr>
            <a:endCxn id="730" idx="1"/>
          </p:cNvCxnSpPr>
          <p:nvPr/>
        </p:nvCxnSpPr>
        <p:spPr>
          <a:xfrm>
            <a:off x="5091874" y="2573512"/>
            <a:ext cx="5274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735" name="Google Shape;735;g23916ddfc41_0_788"/>
          <p:cNvSpPr txBox="1"/>
          <p:nvPr/>
        </p:nvSpPr>
        <p:spPr>
          <a:xfrm>
            <a:off x="6938529" y="2324812"/>
            <a:ext cx="1319400" cy="738900"/>
          </a:xfrm>
          <a:prstGeom prst="rect">
            <a:avLst/>
          </a:prstGeom>
          <a:solidFill>
            <a:srgbClr val="DAE5F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Approval of the call for maintenance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2" name="Google Shape;732;g23916ddfc41_0_788"/>
          <p:cNvSpPr txBox="1"/>
          <p:nvPr/>
        </p:nvSpPr>
        <p:spPr>
          <a:xfrm>
            <a:off x="5616175" y="1016475"/>
            <a:ext cx="1724100" cy="523200"/>
          </a:xfrm>
          <a:prstGeom prst="rect">
            <a:avLst/>
          </a:prstGeom>
          <a:solidFill>
            <a:srgbClr val="DAE5F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Restart of the well without work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6" name="Google Shape;736;g23916ddfc41_0_788"/>
          <p:cNvSpPr txBox="1"/>
          <p:nvPr/>
        </p:nvSpPr>
        <p:spPr>
          <a:xfrm>
            <a:off x="5358056" y="2889212"/>
            <a:ext cx="13194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Is there a need in any further works?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7" name="Google Shape;737;g23916ddfc41_0_788"/>
          <p:cNvSpPr txBox="1"/>
          <p:nvPr/>
        </p:nvSpPr>
        <p:spPr>
          <a:xfrm>
            <a:off x="6344864" y="2623101"/>
            <a:ext cx="1319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8" name="Google Shape;738;g23916ddfc41_0_788"/>
          <p:cNvSpPr txBox="1"/>
          <p:nvPr/>
        </p:nvSpPr>
        <p:spPr>
          <a:xfrm>
            <a:off x="5553311" y="1877378"/>
            <a:ext cx="1319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739" name="Google Shape;739;g23916ddfc41_0_788"/>
          <p:cNvCxnSpPr>
            <a:stCxn id="735" idx="3"/>
            <a:endCxn id="740" idx="0"/>
          </p:cNvCxnSpPr>
          <p:nvPr/>
        </p:nvCxnSpPr>
        <p:spPr>
          <a:xfrm flipH="1">
            <a:off x="7843929" y="2694262"/>
            <a:ext cx="414000" cy="1023600"/>
          </a:xfrm>
          <a:prstGeom prst="bentConnector4">
            <a:avLst>
              <a:gd fmla="val -57518" name="adj1"/>
              <a:gd fmla="val 68047" name="adj2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740" name="Google Shape;740;g23916ddfc41_0_788"/>
          <p:cNvSpPr txBox="1"/>
          <p:nvPr/>
        </p:nvSpPr>
        <p:spPr>
          <a:xfrm>
            <a:off x="7153400" y="3717875"/>
            <a:ext cx="1380900" cy="523200"/>
          </a:xfrm>
          <a:prstGeom prst="rect">
            <a:avLst/>
          </a:prstGeom>
          <a:solidFill>
            <a:srgbClr val="DAE5F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Maintenance/repair works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741" name="Google Shape;741;g23916ddfc41_0_788"/>
          <p:cNvCxnSpPr>
            <a:stCxn id="726" idx="3"/>
            <a:endCxn id="725" idx="0"/>
          </p:cNvCxnSpPr>
          <p:nvPr/>
        </p:nvCxnSpPr>
        <p:spPr>
          <a:xfrm>
            <a:off x="2057425" y="1765300"/>
            <a:ext cx="983400" cy="587100"/>
          </a:xfrm>
          <a:prstGeom prst="bentConnector2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742" name="Google Shape;742;g23916ddfc41_0_788"/>
          <p:cNvCxnSpPr>
            <a:stCxn id="727" idx="3"/>
            <a:endCxn id="725" idx="2"/>
          </p:cNvCxnSpPr>
          <p:nvPr/>
        </p:nvCxnSpPr>
        <p:spPr>
          <a:xfrm>
            <a:off x="2078525" y="2331288"/>
            <a:ext cx="440400" cy="297900"/>
          </a:xfrm>
          <a:prstGeom prst="bentConnector3">
            <a:avLst>
              <a:gd fmla="val 50012" name="adj1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743" name="Google Shape;743;g23916ddfc41_0_788"/>
          <p:cNvCxnSpPr>
            <a:stCxn id="728" idx="3"/>
          </p:cNvCxnSpPr>
          <p:nvPr/>
        </p:nvCxnSpPr>
        <p:spPr>
          <a:xfrm flipH="1" rot="10800000">
            <a:off x="2056825" y="2736113"/>
            <a:ext cx="461400" cy="230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744" name="Google Shape;744;g23916ddfc41_0_788"/>
          <p:cNvSpPr txBox="1"/>
          <p:nvPr/>
        </p:nvSpPr>
        <p:spPr>
          <a:xfrm>
            <a:off x="2578711" y="2380625"/>
            <a:ext cx="1043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Repair activities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5" name="Google Shape;745;g23916ddfc41_0_788"/>
          <p:cNvSpPr/>
          <p:nvPr/>
        </p:nvSpPr>
        <p:spPr>
          <a:xfrm>
            <a:off x="404700" y="1539700"/>
            <a:ext cx="1789200" cy="17595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6" name="Google Shape;746;g23916ddfc41_0_788"/>
          <p:cNvSpPr txBox="1"/>
          <p:nvPr/>
        </p:nvSpPr>
        <p:spPr>
          <a:xfrm>
            <a:off x="575125" y="4293850"/>
            <a:ext cx="1482300" cy="7389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Failure prediction alarm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747" name="Google Shape;747;g23916ddfc41_0_788"/>
          <p:cNvCxnSpPr>
            <a:stCxn id="746" idx="3"/>
            <a:endCxn id="744" idx="2"/>
          </p:cNvCxnSpPr>
          <p:nvPr/>
        </p:nvCxnSpPr>
        <p:spPr>
          <a:xfrm flipH="1" rot="10800000">
            <a:off x="2057425" y="2903800"/>
            <a:ext cx="1043100" cy="1759500"/>
          </a:xfrm>
          <a:prstGeom prst="bentConnector2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748" name="Google Shape;748;g23916ddfc41_0_788"/>
          <p:cNvCxnSpPr/>
          <p:nvPr/>
        </p:nvCxnSpPr>
        <p:spPr>
          <a:xfrm>
            <a:off x="3561957" y="2662012"/>
            <a:ext cx="247500" cy="63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749" name="Google Shape;749;g23916ddfc41_0_78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g23a66624711_4_78"/>
          <p:cNvSpPr txBox="1"/>
          <p:nvPr>
            <p:ph idx="4294967295" type="body"/>
          </p:nvPr>
        </p:nvSpPr>
        <p:spPr>
          <a:xfrm>
            <a:off x="1367542" y="915450"/>
            <a:ext cx="46761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Introduction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Methodology</a:t>
            </a:r>
            <a:endParaRPr b="1" sz="16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Framework Development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Data processing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Model Development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AS-IS and TO-BE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Validation</a:t>
            </a:r>
            <a:endParaRPr b="1" sz="16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Conclusions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55" name="Google Shape;755;g23a66624711_4_78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56" name="Google Shape;756;g23a66624711_4_78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g23a66624711_4_78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Agenda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758" name="Google Shape;758;g23a66624711_4_78"/>
          <p:cNvCxnSpPr/>
          <p:nvPr/>
        </p:nvCxnSpPr>
        <p:spPr>
          <a:xfrm>
            <a:off x="1175125" y="991774"/>
            <a:ext cx="6900" cy="38235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59" name="Google Shape;759;g23a66624711_4_78"/>
          <p:cNvSpPr/>
          <p:nvPr/>
        </p:nvSpPr>
        <p:spPr>
          <a:xfrm>
            <a:off x="1037125" y="991774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0" name="Google Shape;760;g23a66624711_4_78"/>
          <p:cNvSpPr/>
          <p:nvPr/>
        </p:nvSpPr>
        <p:spPr>
          <a:xfrm>
            <a:off x="1040275" y="1549302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1" name="Google Shape;761;g23a66624711_4_78"/>
          <p:cNvSpPr/>
          <p:nvPr/>
        </p:nvSpPr>
        <p:spPr>
          <a:xfrm>
            <a:off x="1037125" y="202994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2" name="Google Shape;762;g23a66624711_4_78"/>
          <p:cNvSpPr/>
          <p:nvPr/>
        </p:nvSpPr>
        <p:spPr>
          <a:xfrm>
            <a:off x="1040575" y="25822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3" name="Google Shape;763;g23a66624711_4_78"/>
          <p:cNvSpPr/>
          <p:nvPr/>
        </p:nvSpPr>
        <p:spPr>
          <a:xfrm>
            <a:off x="1037125" y="3103925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4" name="Google Shape;764;g23a66624711_4_78"/>
          <p:cNvSpPr/>
          <p:nvPr/>
        </p:nvSpPr>
        <p:spPr>
          <a:xfrm>
            <a:off x="1040575" y="3599624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5" name="Google Shape;765;g23a66624711_4_78"/>
          <p:cNvSpPr/>
          <p:nvPr/>
        </p:nvSpPr>
        <p:spPr>
          <a:xfrm>
            <a:off x="1037125" y="4095318"/>
            <a:ext cx="276000" cy="251400"/>
          </a:xfrm>
          <a:prstGeom prst="ellipse">
            <a:avLst/>
          </a:prstGeom>
          <a:solidFill>
            <a:srgbClr val="3876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66" name="Google Shape;766;g23a66624711_4_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7249" y="3593251"/>
            <a:ext cx="2448925" cy="8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7" name="Google Shape;767;g23a66624711_4_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381" y="2102748"/>
            <a:ext cx="1255996" cy="139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8" name="Google Shape;768;g23a66624711_4_78"/>
          <p:cNvPicPr preferRelativeResize="0"/>
          <p:nvPr/>
        </p:nvPicPr>
        <p:blipFill rotWithShape="1">
          <a:blip r:embed="rId5">
            <a:alphaModFix/>
          </a:blip>
          <a:srcRect b="16325" l="7310" r="9335" t="16325"/>
          <a:stretch/>
        </p:blipFill>
        <p:spPr>
          <a:xfrm>
            <a:off x="5018349" y="1397750"/>
            <a:ext cx="2486055" cy="640421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Google Shape;769;g23a66624711_4_78"/>
          <p:cNvSpPr/>
          <p:nvPr/>
        </p:nvSpPr>
        <p:spPr>
          <a:xfrm>
            <a:off x="1037125" y="45910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0" name="Google Shape;770;g23a66624711_4_7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23adea29f73_0_19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6" name="Google Shape;776;g23adea29f73_0_19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Validation 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77" name="Google Shape;777;g23adea29f73_0_19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8" name="Google Shape;778;g23adea29f73_0_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490" y="2814626"/>
            <a:ext cx="259917" cy="341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9" name="Google Shape;779;g23adea29f73_0_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490" y="2308911"/>
            <a:ext cx="259917" cy="34128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80" name="Google Shape;780;g23adea29f73_0_19"/>
          <p:cNvGraphicFramePr/>
          <p:nvPr/>
        </p:nvGraphicFramePr>
        <p:xfrm>
          <a:off x="318200" y="20375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{CF9F1F56-7E1B-4AA8-9378-2BD7DF57EA98}</a:tableStyleId>
              </a:tblPr>
              <a:tblGrid>
                <a:gridCol w="4215200"/>
                <a:gridCol w="4215200"/>
              </a:tblGrid>
              <a:tr h="564725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Academic supervisor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●"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Weekly meetings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●"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Assessment of each increment of results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62400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Cross-functional expert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●"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Change in scope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●"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Reasonable model results and comprehensive framework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7775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Oil and gas and automation expert 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●"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Assessment of data and justifications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●"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High accuracy of the model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62400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Industrial supervisors 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●"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Data acquisition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●"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High accuracy of the model and suitable framework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781" name="Google Shape;781;g23adea29f73_0_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490" y="3543511"/>
            <a:ext cx="259917" cy="341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2" name="Google Shape;782;g23adea29f73_0_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490" y="4171411"/>
            <a:ext cx="259917" cy="341283"/>
          </a:xfrm>
          <a:prstGeom prst="rect">
            <a:avLst/>
          </a:prstGeom>
          <a:noFill/>
          <a:ln>
            <a:noFill/>
          </a:ln>
        </p:spPr>
      </p:pic>
      <p:sp>
        <p:nvSpPr>
          <p:cNvPr id="783" name="Google Shape;783;g23adea29f73_0_19"/>
          <p:cNvSpPr txBox="1"/>
          <p:nvPr>
            <p:ph idx="12" type="sldNum"/>
          </p:nvPr>
        </p:nvSpPr>
        <p:spPr>
          <a:xfrm>
            <a:off x="8593733" y="46806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84" name="Google Shape;784;g23adea29f73_0_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5400" y="884200"/>
            <a:ext cx="1027600" cy="1027600"/>
          </a:xfrm>
          <a:prstGeom prst="rect">
            <a:avLst/>
          </a:prstGeom>
          <a:noFill/>
          <a:ln>
            <a:noFill/>
          </a:ln>
        </p:spPr>
      </p:pic>
      <p:sp>
        <p:nvSpPr>
          <p:cNvPr id="785" name="Google Shape;785;g23adea29f73_0_19"/>
          <p:cNvSpPr txBox="1"/>
          <p:nvPr/>
        </p:nvSpPr>
        <p:spPr>
          <a:xfrm>
            <a:off x="1851325" y="1102900"/>
            <a:ext cx="627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latin typeface="Inter"/>
                <a:ea typeface="Inter"/>
                <a:cs typeface="Inter"/>
                <a:sym typeface="Inter"/>
              </a:rPr>
              <a:t>Qualitative validation over the project lifespan &amp; over results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3916ddfc41_0_249"/>
          <p:cNvSpPr txBox="1"/>
          <p:nvPr>
            <p:ph idx="4294967295" type="body"/>
          </p:nvPr>
        </p:nvSpPr>
        <p:spPr>
          <a:xfrm>
            <a:off x="1508917" y="824750"/>
            <a:ext cx="46761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Introduction </a:t>
            </a:r>
            <a:endParaRPr b="1" sz="16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Research Background &amp; Motivation 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Aim &amp; Objectives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Deliverables 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Project Scope 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200"/>
              <a:buFont typeface="Inter"/>
              <a:buChar char="●"/>
            </a:pPr>
            <a:r>
              <a:rPr b="1" lang="en-US" sz="12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Literature Review</a:t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Methodology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Framework Development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Data processing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Model Development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AS-IS and TO-BE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Validation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Conclusions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96" name="Google Shape;196;g23916ddfc41_0_249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97" name="Google Shape;197;g23916ddfc41_0_249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3916ddfc41_0_249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Agenda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99" name="Google Shape;199;g23916ddfc41_0_249"/>
          <p:cNvCxnSpPr>
            <a:stCxn id="200" idx="4"/>
          </p:cNvCxnSpPr>
          <p:nvPr/>
        </p:nvCxnSpPr>
        <p:spPr>
          <a:xfrm>
            <a:off x="1315500" y="1151349"/>
            <a:ext cx="4800" cy="38589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0" name="Google Shape;200;g23916ddfc41_0_249"/>
          <p:cNvSpPr/>
          <p:nvPr/>
        </p:nvSpPr>
        <p:spPr>
          <a:xfrm>
            <a:off x="1177500" y="899949"/>
            <a:ext cx="276000" cy="251400"/>
          </a:xfrm>
          <a:prstGeom prst="ellipse">
            <a:avLst/>
          </a:prstGeom>
          <a:solidFill>
            <a:srgbClr val="3876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23916ddfc41_0_249"/>
          <p:cNvSpPr/>
          <p:nvPr/>
        </p:nvSpPr>
        <p:spPr>
          <a:xfrm>
            <a:off x="1177500" y="2441302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23916ddfc41_0_249"/>
          <p:cNvSpPr/>
          <p:nvPr/>
        </p:nvSpPr>
        <p:spPr>
          <a:xfrm>
            <a:off x="1177500" y="283019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23916ddfc41_0_249"/>
          <p:cNvSpPr/>
          <p:nvPr/>
        </p:nvSpPr>
        <p:spPr>
          <a:xfrm>
            <a:off x="1177500" y="3207693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23916ddfc41_0_249"/>
          <p:cNvSpPr/>
          <p:nvPr/>
        </p:nvSpPr>
        <p:spPr>
          <a:xfrm>
            <a:off x="1179900" y="3595187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23916ddfc41_0_249"/>
          <p:cNvSpPr/>
          <p:nvPr/>
        </p:nvSpPr>
        <p:spPr>
          <a:xfrm>
            <a:off x="1177500" y="3982649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23916ddfc41_0_249"/>
          <p:cNvSpPr/>
          <p:nvPr/>
        </p:nvSpPr>
        <p:spPr>
          <a:xfrm>
            <a:off x="1179900" y="43701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g23916ddfc41_0_2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7249" y="3593251"/>
            <a:ext cx="2448925" cy="8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g23916ddfc41_0_2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381" y="2102748"/>
            <a:ext cx="1255996" cy="139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g23916ddfc41_0_249"/>
          <p:cNvPicPr preferRelativeResize="0"/>
          <p:nvPr/>
        </p:nvPicPr>
        <p:blipFill rotWithShape="1">
          <a:blip r:embed="rId5">
            <a:alphaModFix/>
          </a:blip>
          <a:srcRect b="16325" l="7310" r="9335" t="16325"/>
          <a:stretch/>
        </p:blipFill>
        <p:spPr>
          <a:xfrm>
            <a:off x="5018349" y="1397750"/>
            <a:ext cx="2486055" cy="640421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g23916ddfc41_0_249"/>
          <p:cNvSpPr/>
          <p:nvPr/>
        </p:nvSpPr>
        <p:spPr>
          <a:xfrm>
            <a:off x="1179900" y="4757593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23916ddfc41_0_2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g23a66624711_4_98"/>
          <p:cNvSpPr txBox="1"/>
          <p:nvPr>
            <p:ph idx="4294967295" type="body"/>
          </p:nvPr>
        </p:nvSpPr>
        <p:spPr>
          <a:xfrm>
            <a:off x="1367542" y="915450"/>
            <a:ext cx="4676100" cy="40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Introduction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Methodology</a:t>
            </a:r>
            <a:endParaRPr b="1" sz="16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Framework Development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Data processing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Model Development 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AS-IS and TO-BE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Validation</a:t>
            </a:r>
            <a:endParaRPr b="1" sz="16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solidFill>
                  <a:srgbClr val="38761D"/>
                </a:solidFill>
                <a:latin typeface="Inter"/>
                <a:ea typeface="Inter"/>
                <a:cs typeface="Inter"/>
                <a:sym typeface="Inter"/>
              </a:rPr>
              <a:t>Conclusions</a:t>
            </a:r>
            <a:endParaRPr b="1" sz="16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600">
              <a:solidFill>
                <a:srgbClr val="38761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91" name="Google Shape;791;g23a66624711_4_98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92" name="Google Shape;792;g23a66624711_4_98"/>
          <p:cNvSpPr/>
          <p:nvPr/>
        </p:nvSpPr>
        <p:spPr>
          <a:xfrm>
            <a:off x="0" y="25"/>
            <a:ext cx="92946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3" name="Google Shape;793;g23a66624711_4_98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Agenda</a:t>
            </a:r>
            <a:endParaRPr sz="2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794" name="Google Shape;794;g23a66624711_4_98"/>
          <p:cNvCxnSpPr/>
          <p:nvPr/>
        </p:nvCxnSpPr>
        <p:spPr>
          <a:xfrm>
            <a:off x="1175125" y="991774"/>
            <a:ext cx="6900" cy="38235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95" name="Google Shape;795;g23a66624711_4_98"/>
          <p:cNvSpPr/>
          <p:nvPr/>
        </p:nvSpPr>
        <p:spPr>
          <a:xfrm>
            <a:off x="1037125" y="991774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6" name="Google Shape;796;g23a66624711_4_98"/>
          <p:cNvSpPr/>
          <p:nvPr/>
        </p:nvSpPr>
        <p:spPr>
          <a:xfrm>
            <a:off x="1040275" y="1549302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7" name="Google Shape;797;g23a66624711_4_98"/>
          <p:cNvSpPr/>
          <p:nvPr/>
        </p:nvSpPr>
        <p:spPr>
          <a:xfrm>
            <a:off x="1037125" y="202994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Google Shape;798;g23a66624711_4_98"/>
          <p:cNvSpPr/>
          <p:nvPr/>
        </p:nvSpPr>
        <p:spPr>
          <a:xfrm>
            <a:off x="1040575" y="25822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9" name="Google Shape;799;g23a66624711_4_98"/>
          <p:cNvSpPr/>
          <p:nvPr/>
        </p:nvSpPr>
        <p:spPr>
          <a:xfrm>
            <a:off x="1037125" y="3103925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0" name="Google Shape;800;g23a66624711_4_98"/>
          <p:cNvSpPr/>
          <p:nvPr/>
        </p:nvSpPr>
        <p:spPr>
          <a:xfrm>
            <a:off x="1040575" y="3599624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Google Shape;801;g23a66624711_4_98"/>
          <p:cNvSpPr/>
          <p:nvPr/>
        </p:nvSpPr>
        <p:spPr>
          <a:xfrm>
            <a:off x="1037125" y="4095318"/>
            <a:ext cx="276000" cy="251400"/>
          </a:xfrm>
          <a:prstGeom prst="ellipse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2" name="Google Shape;802;g23a66624711_4_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8349" y="3740901"/>
            <a:ext cx="2448925" cy="8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3" name="Google Shape;803;g23a66624711_4_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381" y="2102748"/>
            <a:ext cx="1255996" cy="139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4" name="Google Shape;804;g23a66624711_4_98"/>
          <p:cNvPicPr preferRelativeResize="0"/>
          <p:nvPr/>
        </p:nvPicPr>
        <p:blipFill rotWithShape="1">
          <a:blip r:embed="rId5">
            <a:alphaModFix/>
          </a:blip>
          <a:srcRect b="16325" l="7310" r="9335" t="16325"/>
          <a:stretch/>
        </p:blipFill>
        <p:spPr>
          <a:xfrm>
            <a:off x="4981224" y="1243175"/>
            <a:ext cx="2486055" cy="640421"/>
          </a:xfrm>
          <a:prstGeom prst="rect">
            <a:avLst/>
          </a:prstGeom>
          <a:noFill/>
          <a:ln>
            <a:noFill/>
          </a:ln>
        </p:spPr>
      </p:pic>
      <p:sp>
        <p:nvSpPr>
          <p:cNvPr id="805" name="Google Shape;805;g23a66624711_4_98"/>
          <p:cNvSpPr/>
          <p:nvPr/>
        </p:nvSpPr>
        <p:spPr>
          <a:xfrm>
            <a:off x="1037125" y="4591018"/>
            <a:ext cx="276000" cy="251400"/>
          </a:xfrm>
          <a:prstGeom prst="ellipse">
            <a:avLst/>
          </a:prstGeom>
          <a:solidFill>
            <a:srgbClr val="3876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6" name="Google Shape;806;g23a66624711_4_9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g23a66624711_7_24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2" name="Google Shape;812;g23a66624711_7_24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Conclusion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13" name="Google Shape;813;g23a66624711_7_24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14" name="Google Shape;814;g23a66624711_7_24"/>
          <p:cNvSpPr txBox="1"/>
          <p:nvPr/>
        </p:nvSpPr>
        <p:spPr>
          <a:xfrm>
            <a:off x="102625" y="1670675"/>
            <a:ext cx="2607000" cy="25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latin typeface="Inter"/>
                <a:ea typeface="Inter"/>
                <a:cs typeface="Inter"/>
                <a:sym typeface="Inter"/>
              </a:rPr>
              <a:t>Failure Prediction Model, Framework, AS-IS and TO-BE</a:t>
            </a:r>
            <a:r>
              <a:rPr lang="en-US" sz="1700">
                <a:latin typeface="Inter"/>
                <a:ea typeface="Inter"/>
                <a:cs typeface="Inter"/>
                <a:sym typeface="Inter"/>
              </a:rPr>
              <a:t>  analysis completed</a:t>
            </a:r>
            <a:r>
              <a:rPr lang="en-US">
                <a:latin typeface="Inter"/>
                <a:ea typeface="Inter"/>
                <a:cs typeface="Inter"/>
                <a:sym typeface="Inter"/>
              </a:rPr>
              <a:t> 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5" name="Google Shape;815;g23a66624711_7_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816" name="Google Shape;816;g23a66624711_7_24"/>
          <p:cNvCxnSpPr/>
          <p:nvPr/>
        </p:nvCxnSpPr>
        <p:spPr>
          <a:xfrm flipH="1">
            <a:off x="2882250" y="1336000"/>
            <a:ext cx="8100" cy="37131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7" name="Google Shape;817;g23a66624711_7_24"/>
          <p:cNvCxnSpPr/>
          <p:nvPr/>
        </p:nvCxnSpPr>
        <p:spPr>
          <a:xfrm>
            <a:off x="6107975" y="1321050"/>
            <a:ext cx="10800" cy="37116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18" name="Google Shape;818;g23a66624711_7_24"/>
          <p:cNvSpPr txBox="1"/>
          <p:nvPr/>
        </p:nvSpPr>
        <p:spPr>
          <a:xfrm>
            <a:off x="2992000" y="1670675"/>
            <a:ext cx="3002100" cy="22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Inter"/>
                <a:ea typeface="Inter"/>
                <a:cs typeface="Inter"/>
                <a:sym typeface="Inter"/>
              </a:rPr>
              <a:t>Development of  the Failure Prediction Model for </a:t>
            </a:r>
            <a:r>
              <a:rPr b="1" lang="en-US" sz="1700">
                <a:latin typeface="Inter"/>
                <a:ea typeface="Inter"/>
                <a:cs typeface="Inter"/>
                <a:sym typeface="Inter"/>
              </a:rPr>
              <a:t>wells</a:t>
            </a:r>
            <a:r>
              <a:rPr lang="en-US" sz="1700">
                <a:latin typeface="Inter"/>
                <a:ea typeface="Inter"/>
                <a:cs typeface="Inter"/>
                <a:sym typeface="Inter"/>
              </a:rPr>
              <a:t>, companies should have </a:t>
            </a:r>
            <a:r>
              <a:rPr b="1" lang="en-US" sz="1700">
                <a:latin typeface="Inter"/>
                <a:ea typeface="Inter"/>
                <a:cs typeface="Inter"/>
                <a:sym typeface="Inter"/>
              </a:rPr>
              <a:t>dynamic data</a:t>
            </a:r>
            <a:r>
              <a:rPr lang="en-US" sz="1700">
                <a:latin typeface="Inter"/>
                <a:ea typeface="Inter"/>
                <a:cs typeface="Inter"/>
                <a:sym typeface="Inter"/>
              </a:rPr>
              <a:t> written at the time interval of at least 2-hours.</a:t>
            </a:r>
            <a:endParaRPr sz="1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9" name="Google Shape;819;g23a66624711_7_24"/>
          <p:cNvSpPr txBox="1"/>
          <p:nvPr/>
        </p:nvSpPr>
        <p:spPr>
          <a:xfrm>
            <a:off x="6232650" y="1601125"/>
            <a:ext cx="2788500" cy="31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Inter"/>
                <a:ea typeface="Inter"/>
                <a:cs typeface="Inter"/>
                <a:sym typeface="Inter"/>
              </a:rPr>
              <a:t>Companies may use guidance of the Framework developed to </a:t>
            </a:r>
            <a:r>
              <a:rPr b="1" lang="en-US" sz="1700">
                <a:latin typeface="Inter"/>
                <a:ea typeface="Inter"/>
                <a:cs typeface="Inter"/>
                <a:sym typeface="Inter"/>
              </a:rPr>
              <a:t>decide</a:t>
            </a:r>
            <a:r>
              <a:rPr lang="en-US" sz="1700">
                <a:latin typeface="Inter"/>
                <a:ea typeface="Inter"/>
                <a:cs typeface="Inter"/>
                <a:sym typeface="Inter"/>
              </a:rPr>
              <a:t> whether they need </a:t>
            </a:r>
            <a:r>
              <a:rPr b="1" lang="en-US" sz="1700">
                <a:latin typeface="Inter"/>
                <a:ea typeface="Inter"/>
                <a:cs typeface="Inter"/>
                <a:sym typeface="Inter"/>
              </a:rPr>
              <a:t>predictive maintenance</a:t>
            </a:r>
            <a:r>
              <a:rPr lang="en-US" sz="1700">
                <a:latin typeface="Inter"/>
                <a:ea typeface="Inter"/>
                <a:cs typeface="Inter"/>
                <a:sym typeface="Inter"/>
              </a:rPr>
              <a:t> and what </a:t>
            </a:r>
            <a:r>
              <a:rPr b="1" lang="en-US" sz="1700">
                <a:latin typeface="Inter"/>
                <a:ea typeface="Inter"/>
                <a:cs typeface="Inter"/>
                <a:sym typeface="Inter"/>
              </a:rPr>
              <a:t>steps</a:t>
            </a:r>
            <a:r>
              <a:rPr lang="en-US" sz="1700">
                <a:latin typeface="Inter"/>
                <a:ea typeface="Inter"/>
                <a:cs typeface="Inter"/>
                <a:sym typeface="Inter"/>
              </a:rPr>
              <a:t> to follow to develop failure prediction framework </a:t>
            </a:r>
            <a:endParaRPr sz="17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20" name="Google Shape;820;g23a66624711_7_24"/>
          <p:cNvPicPr preferRelativeResize="0"/>
          <p:nvPr/>
        </p:nvPicPr>
        <p:blipFill rotWithShape="1">
          <a:blip r:embed="rId4">
            <a:alphaModFix/>
          </a:blip>
          <a:srcRect b="22795" l="20441" r="19964" t="13351"/>
          <a:stretch/>
        </p:blipFill>
        <p:spPr>
          <a:xfrm>
            <a:off x="4218013" y="1021838"/>
            <a:ext cx="562306" cy="64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1" name="Google Shape;821;g23a66624711_7_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6635" y="1030275"/>
            <a:ext cx="648826" cy="64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2" name="Google Shape;822;g23a66624711_7_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42912" y="1021850"/>
            <a:ext cx="755700" cy="75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23a66624711_3_99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8" name="Google Shape;828;g23a66624711_3_99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Challenges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29" name="Google Shape;829;g23a66624711_3_99"/>
          <p:cNvPicPr preferRelativeResize="0"/>
          <p:nvPr/>
        </p:nvPicPr>
        <p:blipFill rotWithShape="1">
          <a:blip r:embed="rId3">
            <a:alphaModFix/>
          </a:blip>
          <a:srcRect b="37667" l="8266" r="7124" t="37672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30" name="Google Shape;830;g23a66624711_3_99"/>
          <p:cNvSpPr/>
          <p:nvPr/>
        </p:nvSpPr>
        <p:spPr>
          <a:xfrm>
            <a:off x="2307627" y="1675398"/>
            <a:ext cx="2586900" cy="2386800"/>
          </a:xfrm>
          <a:prstGeom prst="ellipse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1" name="Google Shape;831;g23a66624711_3_99"/>
          <p:cNvSpPr/>
          <p:nvPr/>
        </p:nvSpPr>
        <p:spPr>
          <a:xfrm>
            <a:off x="3691552" y="1550294"/>
            <a:ext cx="351600" cy="3519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1</a:t>
            </a:r>
            <a:endParaRPr b="0" i="0" sz="14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32" name="Google Shape;832;g23a66624711_3_99"/>
          <p:cNvSpPr/>
          <p:nvPr/>
        </p:nvSpPr>
        <p:spPr>
          <a:xfrm>
            <a:off x="4543141" y="2081753"/>
            <a:ext cx="351600" cy="3519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7757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</a:t>
            </a:r>
            <a:endParaRPr b="0" i="0" sz="14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33" name="Google Shape;833;g23a66624711_3_99"/>
          <p:cNvSpPr/>
          <p:nvPr/>
        </p:nvSpPr>
        <p:spPr>
          <a:xfrm>
            <a:off x="4698742" y="2846888"/>
            <a:ext cx="351600" cy="3519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3</a:t>
            </a:r>
            <a:endParaRPr b="0" i="0" sz="14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34" name="Google Shape;834;g23a66624711_3_99"/>
          <p:cNvSpPr/>
          <p:nvPr/>
        </p:nvSpPr>
        <p:spPr>
          <a:xfrm>
            <a:off x="4223448" y="3634256"/>
            <a:ext cx="351600" cy="3519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4</a:t>
            </a:r>
            <a:endParaRPr b="0" i="0" sz="14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835" name="Google Shape;835;g23a66624711_3_9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5275" y="1274099"/>
            <a:ext cx="2863688" cy="3293050"/>
          </a:xfrm>
          <a:prstGeom prst="rect">
            <a:avLst/>
          </a:prstGeom>
          <a:noFill/>
          <a:ln>
            <a:noFill/>
          </a:ln>
        </p:spPr>
      </p:pic>
      <p:sp>
        <p:nvSpPr>
          <p:cNvPr id="836" name="Google Shape;836;g23a66624711_3_9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7" name="Google Shape;837;g23a66624711_3_99"/>
          <p:cNvSpPr txBox="1"/>
          <p:nvPr/>
        </p:nvSpPr>
        <p:spPr>
          <a:xfrm>
            <a:off x="3691550" y="1426825"/>
            <a:ext cx="626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 </a:t>
            </a:r>
            <a:r>
              <a:rPr i="0" lang="en-US" sz="18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	</a:t>
            </a:r>
            <a:r>
              <a:rPr lang="en-US" sz="1800">
                <a:latin typeface="Inter"/>
                <a:ea typeface="Inter"/>
                <a:cs typeface="Inter"/>
                <a:sym typeface="Inter"/>
              </a:rPr>
              <a:t>Industry specifics</a:t>
            </a:r>
            <a:r>
              <a:rPr i="0" lang="en-US" sz="18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   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         </a:t>
            </a:r>
            <a:endParaRPr b="0" i="0" sz="18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38" name="Google Shape;838;g23a66624711_3_99"/>
          <p:cNvSpPr txBox="1"/>
          <p:nvPr/>
        </p:nvSpPr>
        <p:spPr>
          <a:xfrm>
            <a:off x="4543150" y="2070113"/>
            <a:ext cx="626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  	</a:t>
            </a:r>
            <a:r>
              <a:rPr lang="en-US" sz="1800">
                <a:latin typeface="Inter"/>
                <a:ea typeface="Inter"/>
                <a:cs typeface="Inter"/>
                <a:sym typeface="Inter"/>
              </a:rPr>
              <a:t>Inadequate data collection</a:t>
            </a:r>
            <a:r>
              <a:rPr i="0" lang="en-US" sz="18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 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        </a:t>
            </a:r>
            <a:endParaRPr b="0" i="0" sz="18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39" name="Google Shape;839;g23a66624711_3_99"/>
          <p:cNvSpPr txBox="1"/>
          <p:nvPr/>
        </p:nvSpPr>
        <p:spPr>
          <a:xfrm>
            <a:off x="4622550" y="2837300"/>
            <a:ext cx="626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  	</a:t>
            </a:r>
            <a:r>
              <a:rPr lang="en-US" sz="1800">
                <a:latin typeface="Inter"/>
                <a:ea typeface="Inter"/>
                <a:cs typeface="Inter"/>
                <a:sym typeface="Inter"/>
              </a:rPr>
              <a:t>Quality of data</a:t>
            </a:r>
            <a:r>
              <a:rPr i="0" lang="en-US" sz="18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 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       </a:t>
            </a:r>
            <a:endParaRPr b="0" i="0" sz="18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40" name="Google Shape;840;g23a66624711_3_99"/>
          <p:cNvSpPr txBox="1"/>
          <p:nvPr/>
        </p:nvSpPr>
        <p:spPr>
          <a:xfrm>
            <a:off x="4133650" y="3656450"/>
            <a:ext cx="626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  	</a:t>
            </a:r>
            <a:r>
              <a:rPr lang="en-US" sz="1800">
                <a:latin typeface="Inter"/>
                <a:ea typeface="Inter"/>
                <a:cs typeface="Inter"/>
                <a:sym typeface="Inter"/>
              </a:rPr>
              <a:t>Change in scope</a:t>
            </a:r>
            <a:r>
              <a:rPr i="0" lang="en-US" sz="18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 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      </a:t>
            </a:r>
            <a:endParaRPr b="0" i="0" sz="18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4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g23985a6d4f7_0_95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6" name="Google Shape;846;g23985a6d4f7_0_95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Future work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47" name="Google Shape;847;g23985a6d4f7_0_95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g23985a6d4f7_0_95"/>
          <p:cNvSpPr txBox="1"/>
          <p:nvPr/>
        </p:nvSpPr>
        <p:spPr>
          <a:xfrm>
            <a:off x="2261475" y="1068300"/>
            <a:ext cx="5144100" cy="3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Obtaining </a:t>
            </a:r>
            <a:r>
              <a:rPr b="1" lang="en-US" sz="1600">
                <a:latin typeface="Inter"/>
                <a:ea typeface="Inter"/>
                <a:cs typeface="Inter"/>
                <a:sym typeface="Inter"/>
              </a:rPr>
              <a:t>type of failures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 and 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 implementation of </a:t>
            </a:r>
            <a:r>
              <a:rPr b="1" lang="en-US" sz="1600">
                <a:latin typeface="Inter"/>
                <a:ea typeface="Inter"/>
                <a:cs typeface="Inter"/>
                <a:sym typeface="Inter"/>
              </a:rPr>
              <a:t>classification of failures 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in the model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Obtaining 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information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 on </a:t>
            </a:r>
            <a:r>
              <a:rPr b="1" lang="en-US" sz="1600">
                <a:latin typeface="Inter"/>
                <a:ea typeface="Inter"/>
                <a:cs typeface="Inter"/>
                <a:sym typeface="Inter"/>
              </a:rPr>
              <a:t>maintenance activities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 and incorporate them 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according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 to the type of failure identified 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Implement the model into </a:t>
            </a:r>
            <a:r>
              <a:rPr b="1" lang="en-US" sz="1600">
                <a:latin typeface="Inter"/>
                <a:ea typeface="Inter"/>
                <a:cs typeface="Inter"/>
                <a:sym typeface="Inter"/>
              </a:rPr>
              <a:t>ERP system of the enterprise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 or develop a software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Extend the model to </a:t>
            </a:r>
            <a:r>
              <a:rPr b="1" lang="en-US" sz="1600">
                <a:latin typeface="Inter"/>
                <a:ea typeface="Inter"/>
                <a:cs typeface="Inter"/>
                <a:sym typeface="Inter"/>
              </a:rPr>
              <a:t>systems other than wells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49" name="Google Shape;849;g23985a6d4f7_0_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5350" y="1188150"/>
            <a:ext cx="507938" cy="507938"/>
          </a:xfrm>
          <a:prstGeom prst="rect">
            <a:avLst/>
          </a:prstGeom>
          <a:noFill/>
          <a:ln>
            <a:noFill/>
          </a:ln>
        </p:spPr>
      </p:pic>
      <p:sp>
        <p:nvSpPr>
          <p:cNvPr id="850" name="Google Shape;850;g23985a6d4f7_0_9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51" name="Google Shape;851;g23985a6d4f7_0_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3525" y="2153875"/>
            <a:ext cx="507938" cy="507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52" name="Google Shape;852;g23985a6d4f7_0_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3525" y="3187075"/>
            <a:ext cx="507938" cy="507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53" name="Google Shape;853;g23985a6d4f7_0_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3525" y="3872175"/>
            <a:ext cx="507938" cy="507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g23a66624711_4_118"/>
          <p:cNvSpPr txBox="1"/>
          <p:nvPr>
            <p:ph type="title"/>
          </p:nvPr>
        </p:nvSpPr>
        <p:spPr>
          <a:xfrm>
            <a:off x="0" y="0"/>
            <a:ext cx="9144000" cy="6789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Acknowledgements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0" name="Google Shape;860;g23a66624711_4_1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61" name="Google Shape;861;g23a66624711_4_118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581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62" name="Google Shape;862;g23a66624711_4_118"/>
          <p:cNvSpPr txBox="1"/>
          <p:nvPr/>
        </p:nvSpPr>
        <p:spPr>
          <a:xfrm>
            <a:off x="760572" y="889925"/>
            <a:ext cx="7858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3" name="Google Shape;863;g23a66624711_4_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7666" y="1620780"/>
            <a:ext cx="2586991" cy="850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4" name="Google Shape;864;g23a66624711_4_1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2269" y="1186337"/>
            <a:ext cx="1326808" cy="1395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5" name="Google Shape;865;g23a66624711_4_118"/>
          <p:cNvPicPr preferRelativeResize="0"/>
          <p:nvPr/>
        </p:nvPicPr>
        <p:blipFill rotWithShape="1">
          <a:blip r:embed="rId6">
            <a:alphaModFix/>
          </a:blip>
          <a:srcRect b="16325" l="7310" r="9335" t="16325"/>
          <a:stretch/>
        </p:blipFill>
        <p:spPr>
          <a:xfrm>
            <a:off x="484750" y="1661329"/>
            <a:ext cx="2626213" cy="640425"/>
          </a:xfrm>
          <a:prstGeom prst="rect">
            <a:avLst/>
          </a:prstGeom>
          <a:noFill/>
          <a:ln>
            <a:noFill/>
          </a:ln>
        </p:spPr>
      </p:pic>
      <p:sp>
        <p:nvSpPr>
          <p:cNvPr id="866" name="Google Shape;866;g23a66624711_4_118"/>
          <p:cNvSpPr txBox="1"/>
          <p:nvPr/>
        </p:nvSpPr>
        <p:spPr>
          <a:xfrm>
            <a:off x="369500" y="2792575"/>
            <a:ext cx="2985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Professor Essam Shehab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Panel 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Committee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Professor Dimitrios 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 Emiris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7" name="Google Shape;867;g23a66624711_4_118"/>
          <p:cNvSpPr txBox="1"/>
          <p:nvPr/>
        </p:nvSpPr>
        <p:spPr>
          <a:xfrm>
            <a:off x="3570850" y="2792575"/>
            <a:ext cx="28302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Gani Kazbek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Shynggys Bimagambetov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8" name="Google Shape;868;g23a66624711_4_118"/>
          <p:cNvSpPr txBox="1"/>
          <p:nvPr/>
        </p:nvSpPr>
        <p:spPr>
          <a:xfrm>
            <a:off x="6956125" y="2792575"/>
            <a:ext cx="2448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Serik Ishangaliyev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Almat Imashev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g1dd93ca4497_3_160"/>
          <p:cNvSpPr txBox="1"/>
          <p:nvPr>
            <p:ph type="title"/>
          </p:nvPr>
        </p:nvSpPr>
        <p:spPr>
          <a:xfrm>
            <a:off x="0" y="0"/>
            <a:ext cx="9144000" cy="6789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Thank you!</a:t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75" name="Google Shape;875;g1dd93ca4497_3_1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76" name="Google Shape;876;g1dd93ca4497_3_160"/>
          <p:cNvPicPr preferRelativeResize="0"/>
          <p:nvPr/>
        </p:nvPicPr>
        <p:blipFill rotWithShape="1">
          <a:blip r:embed="rId3">
            <a:alphaModFix/>
          </a:blip>
          <a:srcRect b="37668" l="8265" r="7124" t="37673"/>
          <a:stretch/>
        </p:blipFill>
        <p:spPr>
          <a:xfrm>
            <a:off x="7153400" y="581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77" name="Google Shape;877;g1dd93ca4497_3_160"/>
          <p:cNvSpPr txBox="1"/>
          <p:nvPr/>
        </p:nvSpPr>
        <p:spPr>
          <a:xfrm>
            <a:off x="745850" y="1009550"/>
            <a:ext cx="743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8" name="Google Shape;878;g1dd93ca4497_3_160"/>
          <p:cNvPicPr preferRelativeResize="0"/>
          <p:nvPr/>
        </p:nvPicPr>
        <p:blipFill rotWithShape="1">
          <a:blip r:embed="rId4">
            <a:alphaModFix/>
          </a:blip>
          <a:srcRect b="0" l="8271" r="6096" t="0"/>
          <a:stretch/>
        </p:blipFill>
        <p:spPr>
          <a:xfrm>
            <a:off x="2058800" y="1105150"/>
            <a:ext cx="5305800" cy="36342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1dd93ca4497_3_1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‹#›</a:t>
            </a:fld>
            <a:endParaRPr sz="1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85" name="Google Shape;885;g1dd93ca4497_3_168"/>
          <p:cNvSpPr txBox="1"/>
          <p:nvPr>
            <p:ph type="title"/>
          </p:nvPr>
        </p:nvSpPr>
        <p:spPr>
          <a:xfrm>
            <a:off x="-1575" y="1801275"/>
            <a:ext cx="9144000" cy="8301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38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Backup slides</a:t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886" name="Google Shape;886;g1dd93ca4497_3_168"/>
          <p:cNvPicPr preferRelativeResize="0"/>
          <p:nvPr/>
        </p:nvPicPr>
        <p:blipFill rotWithShape="1">
          <a:blip r:embed="rId3">
            <a:alphaModFix/>
          </a:blip>
          <a:srcRect b="37668" l="8265" r="7124" t="37673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87" name="Google Shape;887;g1dd93ca4497_3_168"/>
          <p:cNvSpPr txBox="1"/>
          <p:nvPr/>
        </p:nvSpPr>
        <p:spPr>
          <a:xfrm>
            <a:off x="745850" y="1009550"/>
            <a:ext cx="743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2123a7dba46_4_2"/>
          <p:cNvSpPr txBox="1"/>
          <p:nvPr>
            <p:ph type="title"/>
          </p:nvPr>
        </p:nvSpPr>
        <p:spPr>
          <a:xfrm>
            <a:off x="422775" y="249250"/>
            <a:ext cx="4737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Prata"/>
                <a:ea typeface="Prata"/>
                <a:cs typeface="Prata"/>
                <a:sym typeface="Prata"/>
              </a:rPr>
              <a:t>Machine Learning Models</a:t>
            </a:r>
            <a:endParaRPr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893" name="Google Shape;893;g2123a7dba46_4_2"/>
          <p:cNvPicPr preferRelativeResize="0"/>
          <p:nvPr/>
        </p:nvPicPr>
        <p:blipFill rotWithShape="1">
          <a:blip r:embed="rId3">
            <a:alphaModFix/>
          </a:blip>
          <a:srcRect b="37668" l="8265" r="7124" t="37673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4" name="Google Shape;894;g2123a7dba46_4_2"/>
          <p:cNvPicPr preferRelativeResize="0"/>
          <p:nvPr/>
        </p:nvPicPr>
        <p:blipFill rotWithShape="1">
          <a:blip r:embed="rId4">
            <a:alphaModFix/>
          </a:blip>
          <a:srcRect b="0" l="8519" r="7127" t="32876"/>
          <a:stretch/>
        </p:blipFill>
        <p:spPr>
          <a:xfrm>
            <a:off x="389225" y="1015600"/>
            <a:ext cx="8232101" cy="3684774"/>
          </a:xfrm>
          <a:prstGeom prst="rect">
            <a:avLst/>
          </a:prstGeom>
          <a:noFill/>
          <a:ln>
            <a:noFill/>
          </a:ln>
        </p:spPr>
      </p:pic>
      <p:sp>
        <p:nvSpPr>
          <p:cNvPr id="895" name="Google Shape;895;g2123a7dba46_4_2"/>
          <p:cNvSpPr txBox="1"/>
          <p:nvPr/>
        </p:nvSpPr>
        <p:spPr>
          <a:xfrm>
            <a:off x="6082825" y="47003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11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6" name="Google Shape;896;g2123a7dba46_4_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g23a66624711_3_70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2" name="Google Shape;902;g23a66624711_3_70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Validation 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03" name="Google Shape;903;g23a66624711_3_70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4" name="Google Shape;904;g23a66624711_3_70"/>
          <p:cNvGrpSpPr/>
          <p:nvPr/>
        </p:nvGrpSpPr>
        <p:grpSpPr>
          <a:xfrm>
            <a:off x="5046749" y="1004830"/>
            <a:ext cx="3476665" cy="3599577"/>
            <a:chOff x="420703" y="1855941"/>
            <a:chExt cx="3714783" cy="4083468"/>
          </a:xfrm>
        </p:grpSpPr>
        <p:grpSp>
          <p:nvGrpSpPr>
            <p:cNvPr id="905" name="Google Shape;905;g23a66624711_3_70"/>
            <p:cNvGrpSpPr/>
            <p:nvPr/>
          </p:nvGrpSpPr>
          <p:grpSpPr>
            <a:xfrm>
              <a:off x="420703" y="1855941"/>
              <a:ext cx="3714783" cy="4083468"/>
              <a:chOff x="765026" y="1835507"/>
              <a:chExt cx="3721855" cy="4352449"/>
            </a:xfrm>
          </p:grpSpPr>
          <p:sp>
            <p:nvSpPr>
              <p:cNvPr id="906" name="Google Shape;906;g23a66624711_3_70"/>
              <p:cNvSpPr/>
              <p:nvPr/>
            </p:nvSpPr>
            <p:spPr>
              <a:xfrm>
                <a:off x="2411742" y="1956515"/>
                <a:ext cx="1789800" cy="693900"/>
              </a:xfrm>
              <a:prstGeom prst="rect">
                <a:avLst/>
              </a:prstGeom>
              <a:solidFill>
                <a:srgbClr val="FFDC9B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Benchmarking and Optimum Parameters identification 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sp>
            <p:nvSpPr>
              <p:cNvPr id="907" name="Google Shape;907;g23a66624711_3_70"/>
              <p:cNvSpPr/>
              <p:nvPr/>
            </p:nvSpPr>
            <p:spPr>
              <a:xfrm>
                <a:off x="2213128" y="4968756"/>
                <a:ext cx="2187000" cy="1219200"/>
              </a:xfrm>
              <a:prstGeom prst="rect">
                <a:avLst/>
              </a:prstGeom>
              <a:solidFill>
                <a:srgbClr val="FFDC9B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Check data quality of data for particular equipment:</a:t>
                </a:r>
                <a:endParaRPr>
                  <a:latin typeface="Inter"/>
                  <a:ea typeface="Inter"/>
                  <a:cs typeface="Inter"/>
                  <a:sym typeface="Inter"/>
                </a:endParaRPr>
              </a:p>
              <a:p>
                <a:pPr indent="-290539" lvl="0" marL="290539" marR="0" rtl="0" algn="l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17"/>
                  <a:buFont typeface="Inter"/>
                  <a:buAutoNum type="arabicPeriod"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Operating conditions</a:t>
                </a:r>
                <a:endParaRPr>
                  <a:latin typeface="Inter"/>
                  <a:ea typeface="Inter"/>
                  <a:cs typeface="Inter"/>
                  <a:sym typeface="Inter"/>
                </a:endParaRPr>
              </a:p>
              <a:p>
                <a:pPr indent="-290539" lvl="0" marL="290539" marR="0" rtl="0" algn="l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17"/>
                  <a:buFont typeface="Inter"/>
                  <a:buAutoNum type="arabicPeriod"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Production rate</a:t>
                </a:r>
                <a:endParaRPr>
                  <a:latin typeface="Inter"/>
                  <a:ea typeface="Inter"/>
                  <a:cs typeface="Inter"/>
                  <a:sym typeface="Inter"/>
                </a:endParaRPr>
              </a:p>
              <a:p>
                <a:pPr indent="-290539" lvl="0" marL="290539" marR="0" rtl="0" algn="l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17"/>
                  <a:buFont typeface="Inter"/>
                  <a:buAutoNum type="arabicPeriod"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Downtime history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sp>
            <p:nvSpPr>
              <p:cNvPr id="908" name="Google Shape;908;g23a66624711_3_70"/>
              <p:cNvSpPr/>
              <p:nvPr/>
            </p:nvSpPr>
            <p:spPr>
              <a:xfrm>
                <a:off x="2105181" y="3301424"/>
                <a:ext cx="2381700" cy="1279800"/>
              </a:xfrm>
              <a:prstGeom prst="diamond">
                <a:avLst/>
              </a:prstGeom>
              <a:solidFill>
                <a:srgbClr val="93C47D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Is data sufficient for particular type of equipment?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cxnSp>
            <p:nvCxnSpPr>
              <p:cNvPr id="909" name="Google Shape;909;g23a66624711_3_70"/>
              <p:cNvCxnSpPr>
                <a:stCxn id="906" idx="2"/>
                <a:endCxn id="908" idx="0"/>
              </p:cNvCxnSpPr>
              <p:nvPr/>
            </p:nvCxnSpPr>
            <p:spPr>
              <a:xfrm flipH="1">
                <a:off x="3296142" y="2650415"/>
                <a:ext cx="10500" cy="6510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sp>
            <p:nvSpPr>
              <p:cNvPr id="910" name="Google Shape;910;g23a66624711_3_70"/>
              <p:cNvSpPr txBox="1"/>
              <p:nvPr/>
            </p:nvSpPr>
            <p:spPr>
              <a:xfrm>
                <a:off x="1556092" y="3600611"/>
                <a:ext cx="608400" cy="300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No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sp>
            <p:nvSpPr>
              <p:cNvPr id="911" name="Google Shape;911;g23a66624711_3_70"/>
              <p:cNvSpPr/>
              <p:nvPr/>
            </p:nvSpPr>
            <p:spPr>
              <a:xfrm>
                <a:off x="765026" y="1835507"/>
                <a:ext cx="1290300" cy="933900"/>
              </a:xfrm>
              <a:prstGeom prst="ellipse">
                <a:avLst/>
              </a:prstGeom>
              <a:solidFill>
                <a:srgbClr val="B3C6E7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Input data from the company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cxnSp>
            <p:nvCxnSpPr>
              <p:cNvPr id="912" name="Google Shape;912;g23a66624711_3_70"/>
              <p:cNvCxnSpPr>
                <a:stCxn id="908" idx="1"/>
                <a:endCxn id="911" idx="4"/>
              </p:cNvCxnSpPr>
              <p:nvPr/>
            </p:nvCxnSpPr>
            <p:spPr>
              <a:xfrm rot="10800000">
                <a:off x="1410081" y="2769524"/>
                <a:ext cx="695100" cy="1171800"/>
              </a:xfrm>
              <a:prstGeom prst="bentConnector2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cxnSp>
            <p:nvCxnSpPr>
              <p:cNvPr id="913" name="Google Shape;913;g23a66624711_3_70"/>
              <p:cNvCxnSpPr>
                <a:stCxn id="908" idx="2"/>
                <a:endCxn id="907" idx="0"/>
              </p:cNvCxnSpPr>
              <p:nvPr/>
            </p:nvCxnSpPr>
            <p:spPr>
              <a:xfrm>
                <a:off x="3296031" y="4581224"/>
                <a:ext cx="10500" cy="3876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sp>
            <p:nvSpPr>
              <p:cNvPr id="914" name="Google Shape;914;g23a66624711_3_70"/>
              <p:cNvSpPr txBox="1"/>
              <p:nvPr/>
            </p:nvSpPr>
            <p:spPr>
              <a:xfrm>
                <a:off x="3337333" y="4491121"/>
                <a:ext cx="608400" cy="300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Yes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</p:grpSp>
        <p:cxnSp>
          <p:nvCxnSpPr>
            <p:cNvPr id="915" name="Google Shape;915;g23a66624711_3_70"/>
            <p:cNvCxnSpPr>
              <a:stCxn id="911" idx="6"/>
              <a:endCxn id="906" idx="1"/>
            </p:cNvCxnSpPr>
            <p:nvPr/>
          </p:nvCxnSpPr>
          <p:spPr>
            <a:xfrm>
              <a:off x="1708551" y="2294034"/>
              <a:ext cx="355800" cy="9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pic>
        <p:nvPicPr>
          <p:cNvPr id="916" name="Google Shape;916;g23a66624711_3_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619" y="4078974"/>
            <a:ext cx="348433" cy="410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7" name="Google Shape;917;g23a66624711_3_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3819" y="3128968"/>
            <a:ext cx="348433" cy="4108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18" name="Google Shape;918;g23a66624711_3_70"/>
          <p:cNvGraphicFramePr/>
          <p:nvPr/>
        </p:nvGraphicFramePr>
        <p:xfrm>
          <a:off x="152400" y="3088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{CF9F1F56-7E1B-4AA8-9378-2BD7DF57EA98}</a:tableStyleId>
              </a:tblPr>
              <a:tblGrid>
                <a:gridCol w="3078575"/>
                <a:gridCol w="2265075"/>
              </a:tblGrid>
              <a:tr h="971000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Oil and gas and automation expert 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Assessment of the data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9575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Industrial supervisors 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Data acquisition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919" name="Google Shape;919;g23a66624711_3_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750" y="1113850"/>
            <a:ext cx="1350800" cy="13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920" name="Google Shape;920;g23a66624711_3_70"/>
          <p:cNvSpPr txBox="1"/>
          <p:nvPr/>
        </p:nvSpPr>
        <p:spPr>
          <a:xfrm>
            <a:off x="2121325" y="1493650"/>
            <a:ext cx="2392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Inter"/>
                <a:ea typeface="Inter"/>
                <a:cs typeface="Inter"/>
                <a:sym typeface="Inter"/>
              </a:rPr>
              <a:t>Qualitative validation over the 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project</a:t>
            </a:r>
            <a:r>
              <a:rPr lang="en-US" sz="1600">
                <a:latin typeface="Inter"/>
                <a:ea typeface="Inter"/>
                <a:cs typeface="Inter"/>
                <a:sym typeface="Inter"/>
              </a:rPr>
              <a:t> lifespan &amp; results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1" name="Google Shape;921;g23a66624711_3_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g23916ddfc41_1_1045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7" name="Google Shape;927;g23916ddfc41_1_1045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Validation 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28" name="Google Shape;928;g23916ddfc41_1_1045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29" name="Google Shape;929;g23916ddfc41_1_1045"/>
          <p:cNvGrpSpPr/>
          <p:nvPr/>
        </p:nvGrpSpPr>
        <p:grpSpPr>
          <a:xfrm>
            <a:off x="5214676" y="856014"/>
            <a:ext cx="3961178" cy="4236185"/>
            <a:chOff x="1161616" y="6307253"/>
            <a:chExt cx="5230659" cy="6530268"/>
          </a:xfrm>
        </p:grpSpPr>
        <p:cxnSp>
          <p:nvCxnSpPr>
            <p:cNvPr id="930" name="Google Shape;930;g23916ddfc41_1_1045"/>
            <p:cNvCxnSpPr>
              <a:stCxn id="931" idx="2"/>
              <a:endCxn id="932" idx="0"/>
            </p:cNvCxnSpPr>
            <p:nvPr/>
          </p:nvCxnSpPr>
          <p:spPr>
            <a:xfrm>
              <a:off x="2956547" y="11669762"/>
              <a:ext cx="900" cy="2139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sp>
          <p:nvSpPr>
            <p:cNvPr id="933" name="Google Shape;933;g23916ddfc41_1_1045"/>
            <p:cNvSpPr txBox="1"/>
            <p:nvPr/>
          </p:nvSpPr>
          <p:spPr>
            <a:xfrm>
              <a:off x="2957490" y="11584008"/>
              <a:ext cx="607200" cy="38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rPr>
                <a:t>Yes</a:t>
              </a:r>
              <a:endParaRPr sz="1017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cxnSp>
          <p:nvCxnSpPr>
            <p:cNvPr id="934" name="Google Shape;934;g23916ddfc41_1_1045"/>
            <p:cNvCxnSpPr>
              <a:stCxn id="931" idx="1"/>
              <a:endCxn id="935" idx="1"/>
            </p:cNvCxnSpPr>
            <p:nvPr/>
          </p:nvCxnSpPr>
          <p:spPr>
            <a:xfrm flipH="1" rot="10800000">
              <a:off x="1964236" y="8215314"/>
              <a:ext cx="100200" cy="2770500"/>
            </a:xfrm>
            <a:prstGeom prst="bentConnector3">
              <a:avLst>
                <a:gd fmla="val -313812" name="adj1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grpSp>
          <p:nvGrpSpPr>
            <p:cNvPr id="936" name="Google Shape;936;g23916ddfc41_1_1045"/>
            <p:cNvGrpSpPr/>
            <p:nvPr/>
          </p:nvGrpSpPr>
          <p:grpSpPr>
            <a:xfrm>
              <a:off x="1161616" y="6307253"/>
              <a:ext cx="5230659" cy="6530268"/>
              <a:chOff x="1507349" y="6580030"/>
              <a:chExt cx="5240616" cy="6960422"/>
            </a:xfrm>
          </p:grpSpPr>
          <p:sp>
            <p:nvSpPr>
              <p:cNvPr id="935" name="Google Shape;935;g23916ddfc41_1_1045"/>
              <p:cNvSpPr/>
              <p:nvPr/>
            </p:nvSpPr>
            <p:spPr>
              <a:xfrm>
                <a:off x="2411747" y="8105285"/>
                <a:ext cx="1789800" cy="1016700"/>
              </a:xfrm>
              <a:prstGeom prst="rect">
                <a:avLst/>
              </a:prstGeom>
              <a:solidFill>
                <a:srgbClr val="FFDC9B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Data Preprocessing and Exploratory Data Analysis (EDA)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sp>
            <p:nvSpPr>
              <p:cNvPr id="937" name="Google Shape;937;g23916ddfc41_1_1045"/>
              <p:cNvSpPr/>
              <p:nvPr/>
            </p:nvSpPr>
            <p:spPr>
              <a:xfrm>
                <a:off x="2411736" y="9351026"/>
                <a:ext cx="1789800" cy="531900"/>
              </a:xfrm>
              <a:prstGeom prst="rect">
                <a:avLst/>
              </a:prstGeom>
              <a:solidFill>
                <a:srgbClr val="FFDC9B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Develop Fault Prediction Model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sp>
            <p:nvSpPr>
              <p:cNvPr id="938" name="Google Shape;938;g23916ddfc41_1_1045"/>
              <p:cNvSpPr/>
              <p:nvPr/>
            </p:nvSpPr>
            <p:spPr>
              <a:xfrm>
                <a:off x="2411736" y="10181701"/>
                <a:ext cx="1789800" cy="357300"/>
              </a:xfrm>
              <a:prstGeom prst="rect">
                <a:avLst/>
              </a:prstGeom>
              <a:solidFill>
                <a:srgbClr val="FFDC9B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Validate the model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sp>
            <p:nvSpPr>
              <p:cNvPr id="932" name="Google Shape;932;g23916ddfc41_1_1045"/>
              <p:cNvSpPr/>
              <p:nvPr/>
            </p:nvSpPr>
            <p:spPr>
              <a:xfrm>
                <a:off x="2263258" y="12523752"/>
                <a:ext cx="2086800" cy="1016700"/>
              </a:xfrm>
              <a:prstGeom prst="rect">
                <a:avLst/>
              </a:prstGeom>
              <a:solidFill>
                <a:srgbClr val="FFDC9B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latin typeface="Inter"/>
                    <a:ea typeface="Inter"/>
                    <a:cs typeface="Inter"/>
                    <a:sym typeface="Inter"/>
                  </a:rPr>
                  <a:t>I</a:t>
                </a: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mplementation of this model</a:t>
                </a:r>
                <a:endParaRPr sz="1017"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sp>
            <p:nvSpPr>
              <p:cNvPr id="939" name="Google Shape;939;g23916ddfc41_1_1045"/>
              <p:cNvSpPr/>
              <p:nvPr/>
            </p:nvSpPr>
            <p:spPr>
              <a:xfrm>
                <a:off x="4958165" y="9351026"/>
                <a:ext cx="1789800" cy="531900"/>
              </a:xfrm>
              <a:prstGeom prst="rect">
                <a:avLst/>
              </a:prstGeom>
              <a:solidFill>
                <a:srgbClr val="FFDC9B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Choose applicable ML algorithms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sp>
            <p:nvSpPr>
              <p:cNvPr id="940" name="Google Shape;940;g23916ddfc41_1_1045"/>
              <p:cNvSpPr/>
              <p:nvPr/>
            </p:nvSpPr>
            <p:spPr>
              <a:xfrm>
                <a:off x="2115760" y="6580030"/>
                <a:ext cx="2381700" cy="1164900"/>
              </a:xfrm>
              <a:prstGeom prst="diamond">
                <a:avLst/>
              </a:prstGeom>
              <a:solidFill>
                <a:srgbClr val="93C47D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Is quality of data  acceptable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cxnSp>
            <p:nvCxnSpPr>
              <p:cNvPr id="941" name="Google Shape;941;g23916ddfc41_1_1045"/>
              <p:cNvCxnSpPr>
                <a:stCxn id="935" idx="2"/>
                <a:endCxn id="937" idx="0"/>
              </p:cNvCxnSpPr>
              <p:nvPr/>
            </p:nvCxnSpPr>
            <p:spPr>
              <a:xfrm>
                <a:off x="3306647" y="9121985"/>
                <a:ext cx="0" cy="2289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cxnSp>
            <p:nvCxnSpPr>
              <p:cNvPr id="942" name="Google Shape;942;g23916ddfc41_1_1045"/>
              <p:cNvCxnSpPr>
                <a:stCxn id="937" idx="2"/>
                <a:endCxn id="938" idx="0"/>
              </p:cNvCxnSpPr>
              <p:nvPr/>
            </p:nvCxnSpPr>
            <p:spPr>
              <a:xfrm>
                <a:off x="3306636" y="9882926"/>
                <a:ext cx="0" cy="298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cxnSp>
            <p:nvCxnSpPr>
              <p:cNvPr id="943" name="Google Shape;943;g23916ddfc41_1_1045"/>
              <p:cNvCxnSpPr>
                <a:stCxn id="938" idx="2"/>
                <a:endCxn id="931" idx="0"/>
              </p:cNvCxnSpPr>
              <p:nvPr/>
            </p:nvCxnSpPr>
            <p:spPr>
              <a:xfrm flipH="1">
                <a:off x="3305736" y="10539001"/>
                <a:ext cx="900" cy="298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cxnSp>
            <p:nvCxnSpPr>
              <p:cNvPr id="944" name="Google Shape;944;g23916ddfc41_1_1045"/>
              <p:cNvCxnSpPr>
                <a:stCxn id="939" idx="1"/>
                <a:endCxn id="937" idx="3"/>
              </p:cNvCxnSpPr>
              <p:nvPr/>
            </p:nvCxnSpPr>
            <p:spPr>
              <a:xfrm rot="10800000">
                <a:off x="4201565" y="9616976"/>
                <a:ext cx="7566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sp>
            <p:nvSpPr>
              <p:cNvPr id="931" name="Google Shape;931;g23916ddfc41_1_1045"/>
              <p:cNvSpPr/>
              <p:nvPr/>
            </p:nvSpPr>
            <p:spPr>
              <a:xfrm>
                <a:off x="2311497" y="10837772"/>
                <a:ext cx="1988400" cy="1458000"/>
              </a:xfrm>
              <a:prstGeom prst="diamond">
                <a:avLst/>
              </a:prstGeom>
              <a:solidFill>
                <a:srgbClr val="93C47D"/>
              </a:solidFill>
              <a:ln cap="flat" cmpd="sng" w="12700">
                <a:solidFill>
                  <a:srgbClr val="00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Is accuracy of the model acceptable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cxnSp>
            <p:nvCxnSpPr>
              <p:cNvPr id="945" name="Google Shape;945;g23916ddfc41_1_1045"/>
              <p:cNvCxnSpPr>
                <a:stCxn id="931" idx="1"/>
                <a:endCxn id="937" idx="1"/>
              </p:cNvCxnSpPr>
              <p:nvPr/>
            </p:nvCxnSpPr>
            <p:spPr>
              <a:xfrm flipH="1" rot="10800000">
                <a:off x="2311497" y="9617072"/>
                <a:ext cx="100200" cy="1949700"/>
              </a:xfrm>
              <a:prstGeom prst="bentConnector3">
                <a:avLst>
                  <a:gd fmla="val -314409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sp>
            <p:nvSpPr>
              <p:cNvPr id="946" name="Google Shape;946;g23916ddfc41_1_1045"/>
              <p:cNvSpPr txBox="1"/>
              <p:nvPr/>
            </p:nvSpPr>
            <p:spPr>
              <a:xfrm>
                <a:off x="1507349" y="11183061"/>
                <a:ext cx="608400" cy="408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No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  <p:sp>
            <p:nvSpPr>
              <p:cNvPr id="947" name="Google Shape;947;g23916ddfc41_1_1045"/>
              <p:cNvSpPr txBox="1"/>
              <p:nvPr/>
            </p:nvSpPr>
            <p:spPr>
              <a:xfrm>
                <a:off x="3495408" y="7657494"/>
                <a:ext cx="608400" cy="408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17">
                    <a:solidFill>
                      <a:srgbClr val="000000"/>
                    </a:solidFill>
                    <a:latin typeface="Inter"/>
                    <a:ea typeface="Inter"/>
                    <a:cs typeface="Inter"/>
                    <a:sym typeface="Inter"/>
                  </a:rPr>
                  <a:t>Yes</a:t>
                </a:r>
                <a:endParaRPr sz="1017">
                  <a:solidFill>
                    <a:srgbClr val="000000"/>
                  </a:solidFill>
                  <a:latin typeface="Inter"/>
                  <a:ea typeface="Inter"/>
                  <a:cs typeface="Inter"/>
                  <a:sym typeface="Inter"/>
                </a:endParaRPr>
              </a:p>
            </p:txBody>
          </p:sp>
        </p:grpSp>
      </p:grpSp>
      <p:cxnSp>
        <p:nvCxnSpPr>
          <p:cNvPr id="948" name="Google Shape;948;g23916ddfc41_1_1045"/>
          <p:cNvCxnSpPr>
            <a:endCxn id="935" idx="0"/>
          </p:cNvCxnSpPr>
          <p:nvPr/>
        </p:nvCxnSpPr>
        <p:spPr>
          <a:xfrm>
            <a:off x="6574695" y="1579400"/>
            <a:ext cx="0" cy="20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949" name="Google Shape;949;g23916ddfc41_1_10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490" y="1443026"/>
            <a:ext cx="259917" cy="341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0" name="Google Shape;950;g23916ddfc41_1_10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490" y="2308911"/>
            <a:ext cx="259917" cy="34128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51" name="Google Shape;951;g23916ddfc41_1_1045"/>
          <p:cNvGraphicFramePr/>
          <p:nvPr/>
        </p:nvGraphicFramePr>
        <p:xfrm>
          <a:off x="318200" y="13869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{CF9F1F56-7E1B-4AA8-9378-2BD7DF57EA98}</a:tableStyleId>
              </a:tblPr>
              <a:tblGrid>
                <a:gridCol w="2411875"/>
                <a:gridCol w="2411875"/>
              </a:tblGrid>
              <a:tr h="726500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Academic supervisor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Weekly meetings, assessment of the results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2225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Cross-functional expert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Reasonable</a:t>
                      </a: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 model and comprehensive framework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71000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Oil and gas and automation expert 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High accuracy of the model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2225"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Industrial supervisors 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Inter"/>
                          <a:ea typeface="Inter"/>
                          <a:cs typeface="Inter"/>
                          <a:sym typeface="Inter"/>
                        </a:rPr>
                        <a:t>High accuracy of the model and suitable framework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16161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952" name="Google Shape;952;g23916ddfc41_1_10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490" y="3010111"/>
            <a:ext cx="259917" cy="341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3" name="Google Shape;953;g23916ddfc41_1_10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0490" y="3942811"/>
            <a:ext cx="259917" cy="341283"/>
          </a:xfrm>
          <a:prstGeom prst="rect">
            <a:avLst/>
          </a:prstGeom>
          <a:noFill/>
          <a:ln>
            <a:noFill/>
          </a:ln>
        </p:spPr>
      </p:pic>
      <p:sp>
        <p:nvSpPr>
          <p:cNvPr id="954" name="Google Shape;954;g23916ddfc41_1_10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3a66624711_2_0"/>
          <p:cNvSpPr txBox="1"/>
          <p:nvPr>
            <p:ph type="title"/>
          </p:nvPr>
        </p:nvSpPr>
        <p:spPr>
          <a:xfrm>
            <a:off x="1708950" y="91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17" name="Google Shape;217;g23a66624711_2_0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23a66624711_2_0"/>
          <p:cNvSpPr txBox="1"/>
          <p:nvPr/>
        </p:nvSpPr>
        <p:spPr>
          <a:xfrm>
            <a:off x="241900" y="700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“Smart Oil Field”</a:t>
            </a:r>
            <a:endParaRPr i="0" sz="2800" u="none" cap="none" strike="noStrike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19" name="Google Shape;219;g23a66624711_2_0" title="IMG_5173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00" y="908125"/>
            <a:ext cx="7100826" cy="408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23a66624711_2_0"/>
          <p:cNvPicPr preferRelativeResize="0"/>
          <p:nvPr/>
        </p:nvPicPr>
        <p:blipFill rotWithShape="1">
          <a:blip r:embed="rId5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23a66624711_2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g23aa21cd98e_1_7"/>
          <p:cNvSpPr txBox="1"/>
          <p:nvPr>
            <p:ph type="title"/>
          </p:nvPr>
        </p:nvSpPr>
        <p:spPr>
          <a:xfrm>
            <a:off x="422775" y="249250"/>
            <a:ext cx="4737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Prata"/>
                <a:ea typeface="Prata"/>
                <a:cs typeface="Prata"/>
                <a:sym typeface="Prata"/>
              </a:rPr>
              <a:t>Literature review</a:t>
            </a:r>
            <a:endParaRPr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60" name="Google Shape;960;g23aa21cd98e_1_7"/>
          <p:cNvSpPr txBox="1"/>
          <p:nvPr/>
        </p:nvSpPr>
        <p:spPr>
          <a:xfrm>
            <a:off x="6082825" y="47003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11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1" name="Google Shape;961;g23aa21cd98e_1_7"/>
          <p:cNvPicPr preferRelativeResize="0"/>
          <p:nvPr/>
        </p:nvPicPr>
        <p:blipFill rotWithShape="1">
          <a:blip r:embed="rId3">
            <a:alphaModFix/>
          </a:blip>
          <a:srcRect b="0" l="3172" r="996" t="3138"/>
          <a:stretch/>
        </p:blipFill>
        <p:spPr>
          <a:xfrm>
            <a:off x="165125" y="63650"/>
            <a:ext cx="7713074" cy="5079850"/>
          </a:xfrm>
          <a:prstGeom prst="rect">
            <a:avLst/>
          </a:prstGeom>
          <a:noFill/>
          <a:ln>
            <a:noFill/>
          </a:ln>
        </p:spPr>
      </p:pic>
      <p:sp>
        <p:nvSpPr>
          <p:cNvPr id="962" name="Google Shape;962;g23aa21cd98e_1_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63" name="Google Shape;963;g23aa21cd98e_1_7"/>
          <p:cNvPicPr preferRelativeResize="0"/>
          <p:nvPr/>
        </p:nvPicPr>
        <p:blipFill rotWithShape="1">
          <a:blip r:embed="rId4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67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g1dd93ca4497_1_83"/>
          <p:cNvSpPr txBox="1"/>
          <p:nvPr>
            <p:ph type="title"/>
          </p:nvPr>
        </p:nvSpPr>
        <p:spPr>
          <a:xfrm>
            <a:off x="379500" y="1557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>
                <a:latin typeface="Prata"/>
                <a:ea typeface="Prata"/>
                <a:cs typeface="Prata"/>
                <a:sym typeface="Prata"/>
              </a:rPr>
              <a:t>Model Creation Approach</a:t>
            </a:r>
            <a:endParaRPr sz="3700"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969" name="Google Shape;969;g1dd93ca4497_1_83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970" name="Google Shape;970;g1dd93ca4497_1_8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‹#›</a:t>
            </a:fld>
            <a:endParaRPr sz="1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971" name="Google Shape;971;g1dd93ca4497_1_83"/>
          <p:cNvPicPr preferRelativeResize="0"/>
          <p:nvPr/>
        </p:nvPicPr>
        <p:blipFill rotWithShape="1">
          <a:blip r:embed="rId4">
            <a:alphaModFix/>
          </a:blip>
          <a:srcRect b="27098" l="5062" r="2378" t="11977"/>
          <a:stretch/>
        </p:blipFill>
        <p:spPr>
          <a:xfrm>
            <a:off x="485514" y="1093838"/>
            <a:ext cx="8172974" cy="3025720"/>
          </a:xfrm>
          <a:prstGeom prst="rect">
            <a:avLst/>
          </a:prstGeom>
          <a:noFill/>
          <a:ln>
            <a:noFill/>
          </a:ln>
        </p:spPr>
      </p:pic>
      <p:sp>
        <p:nvSpPr>
          <p:cNvPr id="972" name="Google Shape;972;g1dd93ca4497_1_83"/>
          <p:cNvSpPr txBox="1"/>
          <p:nvPr/>
        </p:nvSpPr>
        <p:spPr>
          <a:xfrm>
            <a:off x="704100" y="4383000"/>
            <a:ext cx="441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EDA - Exploratory Data Analysis </a:t>
            </a:r>
            <a:endParaRPr b="0" i="0" sz="14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rata"/>
                <a:ea typeface="Prata"/>
                <a:cs typeface="Prata"/>
                <a:sym typeface="Prata"/>
              </a:rPr>
              <a:t>ML - Machine Learning</a:t>
            </a:r>
            <a:endParaRPr b="0" i="0" sz="14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77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g2123a7dba46_2_18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979" name="Google Shape;979;g2123a7dba46_2_18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80" name="Google Shape;980;g2123a7dba46_2_18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81" name="Google Shape;981;g2123a7dba46_2_1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421" y="310250"/>
            <a:ext cx="8811004" cy="483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86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g23a37936040_1_1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988" name="Google Shape;988;g23a37936040_1_144"/>
          <p:cNvGraphicFramePr/>
          <p:nvPr/>
        </p:nvGraphicFramePr>
        <p:xfrm>
          <a:off x="152400" y="143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{EA46B956-4B51-489A-B4DD-BEA7EE4C7D1C}</a:tableStyleId>
              </a:tblPr>
              <a:tblGrid>
                <a:gridCol w="4418825"/>
                <a:gridCol w="4418825"/>
              </a:tblGrid>
              <a:tr h="5926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Monitored parameters in the oilfield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Requested parameters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/>
                </a:tc>
              </a:tr>
              <a:tr h="4246100">
                <a:tc>
                  <a:txBody>
                    <a:bodyPr/>
                    <a:lstStyle/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tumbling head pressure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casing pressure 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bottom hole pressure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flow line pressure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frequency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temperature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current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flow rate of a pump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fluid flow rate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basic sediments and water (BSW)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-342900" lvl="0" marL="45720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well orientation;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well age;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physical parameters;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downtime type;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comments to the undesirable well events  (downtimes);</a:t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92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g23916ddfc41_3_471"/>
          <p:cNvSpPr/>
          <p:nvPr/>
        </p:nvSpPr>
        <p:spPr>
          <a:xfrm>
            <a:off x="692700" y="2316225"/>
            <a:ext cx="7019700" cy="474600"/>
          </a:xfrm>
          <a:prstGeom prst="rightArrow">
            <a:avLst>
              <a:gd fmla="val 50000" name="adj1"/>
              <a:gd fmla="val 102955" name="adj2"/>
            </a:avLst>
          </a:prstGeom>
          <a:solidFill>
            <a:srgbClr val="C9DAF8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wells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4" name="Google Shape;994;g23916ddfc41_3_471"/>
          <p:cNvSpPr/>
          <p:nvPr/>
        </p:nvSpPr>
        <p:spPr>
          <a:xfrm>
            <a:off x="7712375" y="1878075"/>
            <a:ext cx="1369800" cy="1234500"/>
          </a:xfrm>
          <a:prstGeom prst="ellipse">
            <a:avLst/>
          </a:prstGeom>
          <a:solidFill>
            <a:srgbClr val="C9DAF8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High watercut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5" name="Google Shape;995;g23916ddfc41_3_471"/>
          <p:cNvSpPr/>
          <p:nvPr/>
        </p:nvSpPr>
        <p:spPr>
          <a:xfrm>
            <a:off x="4819425" y="4324025"/>
            <a:ext cx="1543500" cy="6171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Real-monitoring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6" name="Google Shape;996;g23916ddfc41_3_471"/>
          <p:cNvSpPr/>
          <p:nvPr/>
        </p:nvSpPr>
        <p:spPr>
          <a:xfrm>
            <a:off x="4819425" y="93950"/>
            <a:ext cx="1543500" cy="6171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Wellbore data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(casing)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7" name="Google Shape;997;g23916ddfc41_3_471"/>
          <p:cNvSpPr/>
          <p:nvPr/>
        </p:nvSpPr>
        <p:spPr>
          <a:xfrm>
            <a:off x="1277825" y="93950"/>
            <a:ext cx="1590000" cy="6171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Production data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8" name="Google Shape;998;g23916ddfc41_3_471"/>
          <p:cNvSpPr/>
          <p:nvPr/>
        </p:nvSpPr>
        <p:spPr>
          <a:xfrm>
            <a:off x="1131800" y="4324025"/>
            <a:ext cx="1590000" cy="6171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Surface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999" name="Google Shape;999;g23916ddfc41_3_471"/>
          <p:cNvCxnSpPr/>
          <p:nvPr/>
        </p:nvCxnSpPr>
        <p:spPr>
          <a:xfrm>
            <a:off x="5616500" y="748075"/>
            <a:ext cx="325200" cy="1633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0" name="Google Shape;1000;g23916ddfc41_3_471"/>
          <p:cNvCxnSpPr/>
          <p:nvPr/>
        </p:nvCxnSpPr>
        <p:spPr>
          <a:xfrm>
            <a:off x="4106875" y="1290900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1" name="Google Shape;1001;g23916ddfc41_3_471"/>
          <p:cNvCxnSpPr/>
          <p:nvPr/>
        </p:nvCxnSpPr>
        <p:spPr>
          <a:xfrm rot="10800000">
            <a:off x="5783275" y="1595700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2" name="Google Shape;1002;g23916ddfc41_3_471"/>
          <p:cNvCxnSpPr/>
          <p:nvPr/>
        </p:nvCxnSpPr>
        <p:spPr>
          <a:xfrm>
            <a:off x="4249388" y="1915375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3" name="Google Shape;1003;g23916ddfc41_3_471"/>
          <p:cNvCxnSpPr/>
          <p:nvPr/>
        </p:nvCxnSpPr>
        <p:spPr>
          <a:xfrm>
            <a:off x="2035100" y="748075"/>
            <a:ext cx="325200" cy="1633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4" name="Google Shape;1004;g23916ddfc41_3_471"/>
          <p:cNvCxnSpPr/>
          <p:nvPr/>
        </p:nvCxnSpPr>
        <p:spPr>
          <a:xfrm>
            <a:off x="525475" y="1290900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5" name="Google Shape;1005;g23916ddfc41_3_471"/>
          <p:cNvCxnSpPr/>
          <p:nvPr/>
        </p:nvCxnSpPr>
        <p:spPr>
          <a:xfrm>
            <a:off x="667988" y="1915375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6" name="Google Shape;1006;g23916ddfc41_3_471"/>
          <p:cNvCxnSpPr/>
          <p:nvPr/>
        </p:nvCxnSpPr>
        <p:spPr>
          <a:xfrm flipH="1" rot="10800000">
            <a:off x="2035100" y="2653075"/>
            <a:ext cx="325200" cy="1633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7" name="Google Shape;1007;g23916ddfc41_3_471"/>
          <p:cNvCxnSpPr/>
          <p:nvPr/>
        </p:nvCxnSpPr>
        <p:spPr>
          <a:xfrm flipH="1" rot="10800000">
            <a:off x="5616500" y="2653075"/>
            <a:ext cx="325200" cy="1633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8" name="Google Shape;1008;g23916ddfc41_3_471"/>
          <p:cNvCxnSpPr/>
          <p:nvPr/>
        </p:nvCxnSpPr>
        <p:spPr>
          <a:xfrm>
            <a:off x="601675" y="3119700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9" name="Google Shape;1009;g23916ddfc41_3_471"/>
          <p:cNvCxnSpPr/>
          <p:nvPr/>
        </p:nvCxnSpPr>
        <p:spPr>
          <a:xfrm>
            <a:off x="515588" y="3820375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10" name="Google Shape;1010;g23916ddfc41_3_471"/>
          <p:cNvCxnSpPr/>
          <p:nvPr/>
        </p:nvCxnSpPr>
        <p:spPr>
          <a:xfrm>
            <a:off x="4259275" y="3119700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11" name="Google Shape;1011;g23916ddfc41_3_471"/>
          <p:cNvCxnSpPr/>
          <p:nvPr/>
        </p:nvCxnSpPr>
        <p:spPr>
          <a:xfrm>
            <a:off x="4096988" y="3820375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12" name="Google Shape;1012;g23916ddfc41_3_471"/>
          <p:cNvCxnSpPr/>
          <p:nvPr/>
        </p:nvCxnSpPr>
        <p:spPr>
          <a:xfrm rot="10800000">
            <a:off x="5826025" y="3439275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13" name="Google Shape;1013;g23916ddfc41_3_471"/>
          <p:cNvCxnSpPr/>
          <p:nvPr/>
        </p:nvCxnSpPr>
        <p:spPr>
          <a:xfrm rot="10800000">
            <a:off x="5707075" y="4098125"/>
            <a:ext cx="159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14" name="Google Shape;1014;g23916ddfc41_3_471"/>
          <p:cNvSpPr txBox="1"/>
          <p:nvPr/>
        </p:nvSpPr>
        <p:spPr>
          <a:xfrm>
            <a:off x="442850" y="816325"/>
            <a:ext cx="2040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Volume of oil production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5" name="Google Shape;1015;g23916ddfc41_3_471"/>
          <p:cNvSpPr txBox="1"/>
          <p:nvPr/>
        </p:nvSpPr>
        <p:spPr>
          <a:xfrm>
            <a:off x="631700" y="1624525"/>
            <a:ext cx="16626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 volume of fluids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(BSW)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6" name="Google Shape;1016;g23916ddfc41_3_471"/>
          <p:cNvSpPr txBox="1"/>
          <p:nvPr/>
        </p:nvSpPr>
        <p:spPr>
          <a:xfrm>
            <a:off x="4116750" y="919600"/>
            <a:ext cx="1369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Length of the well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7" name="Google Shape;1017;g23916ddfc41_3_471"/>
          <p:cNvSpPr txBox="1"/>
          <p:nvPr/>
        </p:nvSpPr>
        <p:spPr>
          <a:xfrm>
            <a:off x="4249411" y="1533675"/>
            <a:ext cx="154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Diameter of the well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8" name="Google Shape;1018;g23916ddfc41_3_471"/>
          <p:cNvSpPr txBox="1"/>
          <p:nvPr/>
        </p:nvSpPr>
        <p:spPr>
          <a:xfrm>
            <a:off x="5973023" y="1302600"/>
            <a:ext cx="16626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Angle from vertical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(for the deviated wells)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9" name="Google Shape;1019;g23916ddfc41_3_471"/>
          <p:cNvSpPr txBox="1"/>
          <p:nvPr/>
        </p:nvSpPr>
        <p:spPr>
          <a:xfrm>
            <a:off x="651699" y="3242500"/>
            <a:ext cx="15372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Surface production equipment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0" name="Google Shape;1020;g23916ddfc41_3_471"/>
          <p:cNvSpPr txBox="1"/>
          <p:nvPr/>
        </p:nvSpPr>
        <p:spPr>
          <a:xfrm>
            <a:off x="827049" y="2770000"/>
            <a:ext cx="1537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Age of the well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1" name="Google Shape;1021;g23916ddfc41_3_471"/>
          <p:cNvSpPr txBox="1"/>
          <p:nvPr/>
        </p:nvSpPr>
        <p:spPr>
          <a:xfrm>
            <a:off x="5899525" y="3697000"/>
            <a:ext cx="1443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Pressure (wellhead)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2" name="Google Shape;1022;g23916ddfc41_3_471"/>
          <p:cNvSpPr txBox="1"/>
          <p:nvPr/>
        </p:nvSpPr>
        <p:spPr>
          <a:xfrm>
            <a:off x="5925925" y="3055050"/>
            <a:ext cx="1537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Pressure (bottomhole)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3" name="Google Shape;1023;g23916ddfc41_3_471"/>
          <p:cNvSpPr txBox="1"/>
          <p:nvPr/>
        </p:nvSpPr>
        <p:spPr>
          <a:xfrm>
            <a:off x="4106875" y="3424263"/>
            <a:ext cx="166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 (wellhead)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4" name="Google Shape;1024;g23916ddfc41_3_471"/>
          <p:cNvSpPr txBox="1"/>
          <p:nvPr/>
        </p:nvSpPr>
        <p:spPr>
          <a:xfrm>
            <a:off x="4378350" y="2725613"/>
            <a:ext cx="166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Flow rate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5" name="Google Shape;1025;g23916ddfc41_3_47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0" name="Shape 1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1" name="Google Shape;1031;g23916ddfc41_3_391"/>
          <p:cNvGraphicFramePr/>
          <p:nvPr/>
        </p:nvGraphicFramePr>
        <p:xfrm>
          <a:off x="31250" y="349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{CF9F1F56-7E1B-4AA8-9378-2BD7DF57EA98}</a:tableStyleId>
              </a:tblPr>
              <a:tblGrid>
                <a:gridCol w="1209725"/>
                <a:gridCol w="1915725"/>
                <a:gridCol w="2159350"/>
                <a:gridCol w="1509950"/>
                <a:gridCol w="2286750"/>
              </a:tblGrid>
              <a:tr h="419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Real-time mode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Short cycle (weeks)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Average cycle (months)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Long cycle (years)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8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Actions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monitoring and management of uptime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operational parameters and analysis of deviations from planned production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well development scenarios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stock dynamics. the level of production and watercut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13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Scenario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22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Metrics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geological, hydrological and economic model;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stock dynamics;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integrated modeling based on machine learning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33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Data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control and measuring devices and automation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ata"/>
                        <a:ea typeface="Prata"/>
                        <a:cs typeface="Prata"/>
                        <a:sym typeface="Prata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032" name="Google Shape;1032;g23916ddfc41_3_3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875" y="764700"/>
            <a:ext cx="783900" cy="6987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33" name="Google Shape;1033;g23916ddfc41_3_3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500" y="1874936"/>
            <a:ext cx="783900" cy="784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34" name="Google Shape;1034;g23916ddfc41_3_391"/>
          <p:cNvPicPr preferRelativeResize="0"/>
          <p:nvPr/>
        </p:nvPicPr>
        <p:blipFill rotWithShape="1">
          <a:blip r:embed="rId5">
            <a:alphaModFix/>
          </a:blip>
          <a:srcRect b="16984" l="0" r="0" t="15671"/>
          <a:stretch/>
        </p:blipFill>
        <p:spPr>
          <a:xfrm>
            <a:off x="257875" y="3070650"/>
            <a:ext cx="916200" cy="6168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35" name="Google Shape;1035;g23916ddfc41_3_391"/>
          <p:cNvPicPr preferRelativeResize="0"/>
          <p:nvPr/>
        </p:nvPicPr>
        <p:blipFill rotWithShape="1">
          <a:blip r:embed="rId6">
            <a:alphaModFix/>
          </a:blip>
          <a:srcRect b="25535" l="0" r="0" t="12348"/>
          <a:stretch/>
        </p:blipFill>
        <p:spPr>
          <a:xfrm>
            <a:off x="190975" y="4098975"/>
            <a:ext cx="1050000" cy="616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036" name="Google Shape;1036;g23916ddfc41_3_391"/>
          <p:cNvSpPr txBox="1"/>
          <p:nvPr>
            <p:ph type="title"/>
          </p:nvPr>
        </p:nvSpPr>
        <p:spPr>
          <a:xfrm>
            <a:off x="4203525" y="2133075"/>
            <a:ext cx="1077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en-US" sz="1500">
                <a:latin typeface="Times New Roman"/>
                <a:ea typeface="Times New Roman"/>
                <a:cs typeface="Times New Roman"/>
                <a:sym typeface="Times New Roman"/>
              </a:rPr>
              <a:t>Avocet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37" name="Google Shape;1037;g23916ddfc41_3_391"/>
          <p:cNvSpPr txBox="1"/>
          <p:nvPr>
            <p:ph type="title"/>
          </p:nvPr>
        </p:nvSpPr>
        <p:spPr>
          <a:xfrm>
            <a:off x="2361075" y="2133075"/>
            <a:ext cx="1670400" cy="3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en-US" sz="1500">
                <a:latin typeface="Times New Roman"/>
                <a:ea typeface="Times New Roman"/>
                <a:cs typeface="Times New Roman"/>
                <a:sym typeface="Times New Roman"/>
              </a:rPr>
              <a:t>Scada system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38" name="Google Shape;1038;g23916ddfc41_3_391"/>
          <p:cNvSpPr txBox="1"/>
          <p:nvPr>
            <p:ph type="title"/>
          </p:nvPr>
        </p:nvSpPr>
        <p:spPr>
          <a:xfrm>
            <a:off x="3696525" y="3459050"/>
            <a:ext cx="1939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en-US" sz="1300">
                <a:latin typeface="Times New Roman"/>
                <a:ea typeface="Times New Roman"/>
                <a:cs typeface="Times New Roman"/>
                <a:sym typeface="Times New Roman"/>
              </a:rPr>
              <a:t>Avocet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en-US" sz="1300">
                <a:latin typeface="Times New Roman"/>
                <a:ea typeface="Times New Roman"/>
                <a:cs typeface="Times New Roman"/>
                <a:sym typeface="Times New Roman"/>
              </a:rPr>
              <a:t>(mobile application)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39" name="Google Shape;1039;g23916ddfc41_3_391"/>
          <p:cNvSpPr txBox="1"/>
          <p:nvPr>
            <p:ph type="title"/>
          </p:nvPr>
        </p:nvSpPr>
        <p:spPr>
          <a:xfrm>
            <a:off x="5541600" y="2133075"/>
            <a:ext cx="1077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en-US" sz="1500">
                <a:latin typeface="Times New Roman"/>
                <a:ea typeface="Times New Roman"/>
                <a:cs typeface="Times New Roman"/>
                <a:sym typeface="Times New Roman"/>
              </a:rPr>
              <a:t>Reports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0" name="Google Shape;1040;g23916ddfc41_3_391"/>
          <p:cNvSpPr txBox="1"/>
          <p:nvPr>
            <p:ph type="title"/>
          </p:nvPr>
        </p:nvSpPr>
        <p:spPr>
          <a:xfrm>
            <a:off x="7399650" y="2133075"/>
            <a:ext cx="1077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en-US" sz="1500">
                <a:latin typeface="Times New Roman"/>
                <a:ea typeface="Times New Roman"/>
                <a:cs typeface="Times New Roman"/>
                <a:sym typeface="Times New Roman"/>
              </a:rPr>
              <a:t>OilField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1" name="Google Shape;1041;g23916ddfc41_3_391"/>
          <p:cNvSpPr txBox="1"/>
          <p:nvPr>
            <p:ph type="title"/>
          </p:nvPr>
        </p:nvSpPr>
        <p:spPr>
          <a:xfrm>
            <a:off x="5397600" y="1462850"/>
            <a:ext cx="1284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11"/>
              <a:buNone/>
            </a:pPr>
            <a:r>
              <a:rPr lang="en-US" sz="1300">
                <a:latin typeface="Times New Roman"/>
                <a:ea typeface="Times New Roman"/>
                <a:cs typeface="Times New Roman"/>
                <a:sym typeface="Times New Roman"/>
              </a:rPr>
              <a:t>WPO project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042" name="Google Shape;1042;g23916ddfc41_3_391"/>
          <p:cNvCxnSpPr/>
          <p:nvPr/>
        </p:nvCxnSpPr>
        <p:spPr>
          <a:xfrm rot="10800000">
            <a:off x="2083675" y="1758350"/>
            <a:ext cx="22200" cy="246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3" name="Google Shape;1043;g23916ddfc41_3_391"/>
          <p:cNvCxnSpPr/>
          <p:nvPr/>
        </p:nvCxnSpPr>
        <p:spPr>
          <a:xfrm rot="10800000">
            <a:off x="4679850" y="1787400"/>
            <a:ext cx="0" cy="477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4" name="Google Shape;1044;g23916ddfc41_3_391"/>
          <p:cNvCxnSpPr/>
          <p:nvPr/>
        </p:nvCxnSpPr>
        <p:spPr>
          <a:xfrm>
            <a:off x="3824525" y="2330775"/>
            <a:ext cx="5520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5" name="Google Shape;1045;g23916ddfc41_3_391"/>
          <p:cNvCxnSpPr/>
          <p:nvPr/>
        </p:nvCxnSpPr>
        <p:spPr>
          <a:xfrm>
            <a:off x="5083725" y="2330775"/>
            <a:ext cx="5520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6" name="Google Shape;1046;g23916ddfc41_3_391"/>
          <p:cNvCxnSpPr/>
          <p:nvPr/>
        </p:nvCxnSpPr>
        <p:spPr>
          <a:xfrm rot="10800000">
            <a:off x="6039750" y="1798725"/>
            <a:ext cx="0" cy="477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7" name="Google Shape;1047;g23916ddfc41_3_391"/>
          <p:cNvCxnSpPr/>
          <p:nvPr/>
        </p:nvCxnSpPr>
        <p:spPr>
          <a:xfrm rot="10800000">
            <a:off x="6619350" y="2343225"/>
            <a:ext cx="7803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8" name="Google Shape;1048;g23916ddfc41_3_391"/>
          <p:cNvCxnSpPr/>
          <p:nvPr/>
        </p:nvCxnSpPr>
        <p:spPr>
          <a:xfrm rot="10800000">
            <a:off x="4666125" y="2496950"/>
            <a:ext cx="0" cy="1038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9" name="Google Shape;1049;g23916ddfc41_3_391"/>
          <p:cNvCxnSpPr>
            <a:endCxn id="1037" idx="2"/>
          </p:cNvCxnSpPr>
          <p:nvPr/>
        </p:nvCxnSpPr>
        <p:spPr>
          <a:xfrm rot="-5400000">
            <a:off x="2014275" y="3489975"/>
            <a:ext cx="2143500" cy="220500"/>
          </a:xfrm>
          <a:prstGeom prst="bentConnector3">
            <a:avLst>
              <a:gd fmla="val 694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50" name="Google Shape;1050;g23916ddfc41_3_391"/>
          <p:cNvSpPr txBox="1"/>
          <p:nvPr/>
        </p:nvSpPr>
        <p:spPr>
          <a:xfrm>
            <a:off x="745850" y="1009550"/>
            <a:ext cx="743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" name="Google Shape;1051;g23916ddfc41_3_39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5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Google Shape;1056;g23916ddfc41_0_771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7" name="Google Shape;1057;g23916ddfc41_0_771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Failure Prediction Model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58" name="Google Shape;1058;g23916ddfc41_0_771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59" name="Google Shape;1059;g23916ddfc41_0_771"/>
          <p:cNvSpPr/>
          <p:nvPr/>
        </p:nvSpPr>
        <p:spPr>
          <a:xfrm>
            <a:off x="3661748" y="1492340"/>
            <a:ext cx="1926300" cy="357300"/>
          </a:xfrm>
          <a:prstGeom prst="rect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Data collection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0" name="Google Shape;1060;g23916ddfc41_0_771"/>
          <p:cNvSpPr/>
          <p:nvPr/>
        </p:nvSpPr>
        <p:spPr>
          <a:xfrm>
            <a:off x="3665723" y="2064139"/>
            <a:ext cx="1926300" cy="512700"/>
          </a:xfrm>
          <a:prstGeom prst="rect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Data Preprocessing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1" name="Google Shape;1061;g23916ddfc41_0_771"/>
          <p:cNvSpPr/>
          <p:nvPr/>
        </p:nvSpPr>
        <p:spPr>
          <a:xfrm>
            <a:off x="767275" y="959925"/>
            <a:ext cx="1926300" cy="357300"/>
          </a:xfrm>
          <a:prstGeom prst="rect">
            <a:avLst/>
          </a:prstGeom>
          <a:gradFill>
            <a:gsLst>
              <a:gs pos="0">
                <a:srgbClr val="D1D1D1"/>
              </a:gs>
              <a:gs pos="50000">
                <a:srgbClr val="C7C7C7"/>
              </a:gs>
              <a:gs pos="100000">
                <a:srgbClr val="C0C0C0"/>
              </a:gs>
            </a:gsLst>
            <a:lin ang="5400012" scaled="0"/>
          </a:gradFill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IoT Sensors 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2" name="Google Shape;1062;g23916ddfc41_0_771"/>
          <p:cNvSpPr/>
          <p:nvPr/>
        </p:nvSpPr>
        <p:spPr>
          <a:xfrm>
            <a:off x="767225" y="1483125"/>
            <a:ext cx="1926300" cy="357300"/>
          </a:xfrm>
          <a:prstGeom prst="rect">
            <a:avLst/>
          </a:prstGeom>
          <a:gradFill>
            <a:gsLst>
              <a:gs pos="0">
                <a:srgbClr val="D1D1D1"/>
              </a:gs>
              <a:gs pos="50000">
                <a:srgbClr val="C7C7C7"/>
              </a:gs>
              <a:gs pos="100000">
                <a:srgbClr val="C0C0C0"/>
              </a:gs>
            </a:gsLst>
            <a:lin ang="5400012" scaled="0"/>
          </a:gradFill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SCADA system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3" name="Google Shape;1063;g23916ddfc41_0_771"/>
          <p:cNvSpPr/>
          <p:nvPr/>
        </p:nvSpPr>
        <p:spPr>
          <a:xfrm>
            <a:off x="3665723" y="2810236"/>
            <a:ext cx="1926300" cy="357300"/>
          </a:xfrm>
          <a:prstGeom prst="rect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Feature selection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4" name="Google Shape;1064;g23916ddfc41_0_771"/>
          <p:cNvSpPr/>
          <p:nvPr/>
        </p:nvSpPr>
        <p:spPr>
          <a:xfrm>
            <a:off x="767225" y="2702525"/>
            <a:ext cx="1926300" cy="572700"/>
          </a:xfrm>
          <a:prstGeom prst="rect">
            <a:avLst/>
          </a:prstGeom>
          <a:gradFill>
            <a:gsLst>
              <a:gs pos="0">
                <a:srgbClr val="D1D1D1"/>
              </a:gs>
              <a:gs pos="50000">
                <a:srgbClr val="C7C7C7"/>
              </a:gs>
              <a:gs pos="100000">
                <a:srgbClr val="C0C0C0"/>
              </a:gs>
            </a:gsLst>
            <a:lin ang="5400012" scaled="0"/>
          </a:gradFill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Feature engineering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5" name="Google Shape;1065;g23916ddfc41_0_771"/>
          <p:cNvSpPr/>
          <p:nvPr/>
        </p:nvSpPr>
        <p:spPr>
          <a:xfrm>
            <a:off x="3672727" y="4149636"/>
            <a:ext cx="1926300" cy="297000"/>
          </a:xfrm>
          <a:prstGeom prst="rect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Model evaluation 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6" name="Google Shape;1066;g23916ddfc41_0_771"/>
          <p:cNvSpPr/>
          <p:nvPr/>
        </p:nvSpPr>
        <p:spPr>
          <a:xfrm>
            <a:off x="3665729" y="4696938"/>
            <a:ext cx="1926300" cy="297000"/>
          </a:xfrm>
          <a:prstGeom prst="rect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Deployment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067" name="Google Shape;1067;g23916ddfc41_0_771"/>
          <p:cNvCxnSpPr>
            <a:stCxn id="1059" idx="2"/>
            <a:endCxn id="1060" idx="0"/>
          </p:cNvCxnSpPr>
          <p:nvPr/>
        </p:nvCxnSpPr>
        <p:spPr>
          <a:xfrm>
            <a:off x="4624898" y="1849640"/>
            <a:ext cx="3900" cy="214500"/>
          </a:xfrm>
          <a:prstGeom prst="straightConnector1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68" name="Google Shape;1068;g23916ddfc41_0_771"/>
          <p:cNvCxnSpPr>
            <a:stCxn id="1060" idx="2"/>
            <a:endCxn id="1063" idx="0"/>
          </p:cNvCxnSpPr>
          <p:nvPr/>
        </p:nvCxnSpPr>
        <p:spPr>
          <a:xfrm>
            <a:off x="4628873" y="2576839"/>
            <a:ext cx="0" cy="233400"/>
          </a:xfrm>
          <a:prstGeom prst="straightConnector1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69" name="Google Shape;1069;g23916ddfc41_0_771"/>
          <p:cNvCxnSpPr>
            <a:stCxn id="1065" idx="2"/>
            <a:endCxn id="1066" idx="0"/>
          </p:cNvCxnSpPr>
          <p:nvPr/>
        </p:nvCxnSpPr>
        <p:spPr>
          <a:xfrm flipH="1">
            <a:off x="4628977" y="4446636"/>
            <a:ext cx="6900" cy="250200"/>
          </a:xfrm>
          <a:prstGeom prst="straightConnector1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70" name="Google Shape;1070;g23916ddfc41_0_771"/>
          <p:cNvCxnSpPr>
            <a:stCxn id="1062" idx="3"/>
            <a:endCxn id="1059" idx="1"/>
          </p:cNvCxnSpPr>
          <p:nvPr/>
        </p:nvCxnSpPr>
        <p:spPr>
          <a:xfrm>
            <a:off x="2693525" y="1661775"/>
            <a:ext cx="968100" cy="9300"/>
          </a:xfrm>
          <a:prstGeom prst="straightConnector1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88888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71" name="Google Shape;1071;g23916ddfc41_0_771"/>
          <p:cNvCxnSpPr>
            <a:stCxn id="1061" idx="2"/>
            <a:endCxn id="1062" idx="0"/>
          </p:cNvCxnSpPr>
          <p:nvPr/>
        </p:nvCxnSpPr>
        <p:spPr>
          <a:xfrm>
            <a:off x="1730425" y="1317225"/>
            <a:ext cx="0" cy="165900"/>
          </a:xfrm>
          <a:prstGeom prst="straightConnector1">
            <a:avLst/>
          </a:prstGeom>
          <a:gradFill>
            <a:gsLst>
              <a:gs pos="0">
                <a:srgbClr val="D1D1D1"/>
              </a:gs>
              <a:gs pos="50000">
                <a:srgbClr val="C7C7C7"/>
              </a:gs>
              <a:gs pos="100000">
                <a:srgbClr val="C0C0C0"/>
              </a:gs>
            </a:gsLst>
            <a:lin ang="5400012" scaled="0"/>
          </a:gradFill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72" name="Google Shape;1072;g23916ddfc41_0_771"/>
          <p:cNvSpPr/>
          <p:nvPr/>
        </p:nvSpPr>
        <p:spPr>
          <a:xfrm>
            <a:off x="3672727" y="3526134"/>
            <a:ext cx="1926300" cy="297000"/>
          </a:xfrm>
          <a:prstGeom prst="rect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Model training 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073" name="Google Shape;1073;g23916ddfc41_0_771"/>
          <p:cNvCxnSpPr>
            <a:stCxn id="1063" idx="2"/>
            <a:endCxn id="1072" idx="0"/>
          </p:cNvCxnSpPr>
          <p:nvPr/>
        </p:nvCxnSpPr>
        <p:spPr>
          <a:xfrm>
            <a:off x="4628873" y="3167536"/>
            <a:ext cx="6900" cy="358500"/>
          </a:xfrm>
          <a:prstGeom prst="straightConnector1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74" name="Google Shape;1074;g23916ddfc41_0_771"/>
          <p:cNvCxnSpPr>
            <a:stCxn id="1072" idx="2"/>
            <a:endCxn id="1065" idx="0"/>
          </p:cNvCxnSpPr>
          <p:nvPr/>
        </p:nvCxnSpPr>
        <p:spPr>
          <a:xfrm>
            <a:off x="4635877" y="3823134"/>
            <a:ext cx="0" cy="326400"/>
          </a:xfrm>
          <a:prstGeom prst="straightConnector1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75" name="Google Shape;1075;g23916ddfc41_0_771"/>
          <p:cNvSpPr/>
          <p:nvPr/>
        </p:nvSpPr>
        <p:spPr>
          <a:xfrm>
            <a:off x="6244025" y="3061750"/>
            <a:ext cx="2132750" cy="1224350"/>
          </a:xfrm>
          <a:prstGeom prst="flowChartDecision">
            <a:avLst/>
          </a:prstGeom>
          <a:solidFill>
            <a:srgbClr val="1C4587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Model selection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076" name="Google Shape;1076;g23916ddfc41_0_771"/>
          <p:cNvCxnSpPr>
            <a:stCxn id="1072" idx="3"/>
            <a:endCxn id="1075" idx="1"/>
          </p:cNvCxnSpPr>
          <p:nvPr/>
        </p:nvCxnSpPr>
        <p:spPr>
          <a:xfrm flipH="1" rot="10800000">
            <a:off x="5599027" y="3674034"/>
            <a:ext cx="645000" cy="600"/>
          </a:xfrm>
          <a:prstGeom prst="bentConnector3">
            <a:avLst>
              <a:gd fmla="val 50000" name="adj1"/>
            </a:avLst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1077" name="Google Shape;1077;g23916ddfc41_0_771"/>
          <p:cNvCxnSpPr>
            <a:stCxn id="1065" idx="3"/>
            <a:endCxn id="1075" idx="2"/>
          </p:cNvCxnSpPr>
          <p:nvPr/>
        </p:nvCxnSpPr>
        <p:spPr>
          <a:xfrm flipH="1" rot="10800000">
            <a:off x="5599027" y="4286136"/>
            <a:ext cx="1711500" cy="12000"/>
          </a:xfrm>
          <a:prstGeom prst="bentConnector2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78" name="Google Shape;1078;g23916ddfc41_0_771"/>
          <p:cNvSpPr/>
          <p:nvPr/>
        </p:nvSpPr>
        <p:spPr>
          <a:xfrm>
            <a:off x="767227" y="3439117"/>
            <a:ext cx="1926300" cy="471000"/>
          </a:xfrm>
          <a:prstGeom prst="rect">
            <a:avLst/>
          </a:prstGeom>
          <a:gradFill>
            <a:gsLst>
              <a:gs pos="0">
                <a:srgbClr val="D1D1D1"/>
              </a:gs>
              <a:gs pos="50000">
                <a:srgbClr val="C7C7C7"/>
              </a:gs>
              <a:gs pos="100000">
                <a:srgbClr val="C0C0C0"/>
              </a:gs>
            </a:gsLst>
            <a:lin ang="5400012" scaled="0"/>
          </a:gradFill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Machine learning algorithms</a:t>
            </a:r>
            <a:endParaRPr sz="16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079" name="Google Shape;1079;g23916ddfc41_0_771"/>
          <p:cNvCxnSpPr>
            <a:stCxn id="1078" idx="3"/>
            <a:endCxn id="1072" idx="1"/>
          </p:cNvCxnSpPr>
          <p:nvPr/>
        </p:nvCxnSpPr>
        <p:spPr>
          <a:xfrm>
            <a:off x="2693527" y="3674617"/>
            <a:ext cx="979200" cy="0"/>
          </a:xfrm>
          <a:prstGeom prst="straightConnector1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88888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80" name="Google Shape;1080;g23916ddfc41_0_771"/>
          <p:cNvCxnSpPr>
            <a:stCxn id="1064" idx="3"/>
            <a:endCxn id="1063" idx="1"/>
          </p:cNvCxnSpPr>
          <p:nvPr/>
        </p:nvCxnSpPr>
        <p:spPr>
          <a:xfrm>
            <a:off x="2693525" y="2988875"/>
            <a:ext cx="972300" cy="0"/>
          </a:xfrm>
          <a:prstGeom prst="straightConnector1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888888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81" name="Google Shape;1081;g23916ddfc41_0_771"/>
          <p:cNvSpPr/>
          <p:nvPr/>
        </p:nvSpPr>
        <p:spPr>
          <a:xfrm>
            <a:off x="502675" y="848100"/>
            <a:ext cx="2455500" cy="3172800"/>
          </a:xfrm>
          <a:prstGeom prst="rect">
            <a:avLst/>
          </a:prstGeom>
          <a:noFill/>
          <a:ln cap="flat" cmpd="sng" w="12700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FFFF"/>
              </a:solidFill>
              <a:latin typeface="Inter ExtraLight"/>
              <a:ea typeface="Inter ExtraLight"/>
              <a:cs typeface="Inter ExtraLight"/>
              <a:sym typeface="Inter ExtraLight"/>
            </a:endParaRPr>
          </a:p>
        </p:txBody>
      </p:sp>
      <p:cxnSp>
        <p:nvCxnSpPr>
          <p:cNvPr id="1082" name="Google Shape;1082;g23916ddfc41_0_771"/>
          <p:cNvCxnSpPr>
            <a:stCxn id="1065" idx="3"/>
            <a:endCxn id="1075" idx="2"/>
          </p:cNvCxnSpPr>
          <p:nvPr/>
        </p:nvCxnSpPr>
        <p:spPr>
          <a:xfrm flipH="1" rot="10800000">
            <a:off x="5599027" y="4286136"/>
            <a:ext cx="1711500" cy="12000"/>
          </a:xfrm>
          <a:prstGeom prst="bentConnector2">
            <a:avLst/>
          </a:prstGeom>
          <a:gradFill>
            <a:gsLst>
              <a:gs pos="0">
                <a:srgbClr val="B0CAE9"/>
              </a:gs>
              <a:gs pos="50000">
                <a:srgbClr val="A1C1E4"/>
              </a:gs>
              <a:gs pos="100000">
                <a:srgbClr val="90B8E4"/>
              </a:gs>
            </a:gsLst>
            <a:lin ang="5400012" scaled="0"/>
          </a:gradFill>
          <a:ln cap="flat" cmpd="sng" w="19050">
            <a:solidFill>
              <a:srgbClr val="1C4587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83" name="Google Shape;1083;g23916ddfc41_0_77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089;g1dd93ca4497_5_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‹#›</a:t>
            </a:fld>
            <a:endParaRPr sz="14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090" name="Google Shape;1090;g1dd93ca4497_5_33"/>
          <p:cNvSpPr txBox="1"/>
          <p:nvPr>
            <p:ph type="title"/>
          </p:nvPr>
        </p:nvSpPr>
        <p:spPr>
          <a:xfrm>
            <a:off x="379500" y="1060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Prata"/>
                <a:ea typeface="Prata"/>
                <a:cs typeface="Prata"/>
                <a:sym typeface="Prata"/>
              </a:rPr>
              <a:t>Gantt Chart</a:t>
            </a:r>
            <a:endParaRPr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1091" name="Google Shape;1091;g1dd93ca4497_5_33"/>
          <p:cNvPicPr preferRelativeResize="0"/>
          <p:nvPr/>
        </p:nvPicPr>
        <p:blipFill rotWithShape="1">
          <a:blip r:embed="rId3">
            <a:alphaModFix/>
          </a:blip>
          <a:srcRect b="37668" l="8265" r="7124" t="37673"/>
          <a:stretch/>
        </p:blipFill>
        <p:spPr>
          <a:xfrm>
            <a:off x="7194225" y="51600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2" name="Google Shape;1092;g1dd93ca4497_5_33"/>
          <p:cNvSpPr txBox="1"/>
          <p:nvPr/>
        </p:nvSpPr>
        <p:spPr>
          <a:xfrm>
            <a:off x="745850" y="1009550"/>
            <a:ext cx="743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3" name="Google Shape;1093;g1dd93ca4497_5_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0000" y="751000"/>
            <a:ext cx="7290701" cy="430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39802b5cd8_0_5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239802b5cd8_0_5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Background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28" name="Google Shape;228;g239802b5cd8_0_5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g239802b5cd8_0_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0" name="Google Shape;230;g239802b5cd8_0_5"/>
          <p:cNvSpPr/>
          <p:nvPr/>
        </p:nvSpPr>
        <p:spPr>
          <a:xfrm>
            <a:off x="2666300" y="2038925"/>
            <a:ext cx="7371300" cy="739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22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Project</a:t>
            </a:r>
            <a:r>
              <a:rPr b="1" lang="en-US" sz="22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 Motivation</a:t>
            </a:r>
            <a:endParaRPr b="1" sz="22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600">
                <a:latin typeface="Inter"/>
                <a:ea typeface="Inter"/>
                <a:cs typeface="Inter"/>
                <a:sym typeface="Inter"/>
              </a:rPr>
              <a:t>production excellence 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600">
                <a:latin typeface="Inter"/>
                <a:ea typeface="Inter"/>
                <a:cs typeface="Inter"/>
                <a:sym typeface="Inter"/>
              </a:rPr>
              <a:t>improved safety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reduction of costs due to maintenance</a:t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31" name="Google Shape;231;g239802b5cd8_0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15550" y="1478500"/>
            <a:ext cx="350750" cy="346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g239802b5cd8_0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15550" y="1859500"/>
            <a:ext cx="350750" cy="346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g239802b5cd8_0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15550" y="2240500"/>
            <a:ext cx="350750" cy="346546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g239802b5cd8_0_5"/>
          <p:cNvSpPr/>
          <p:nvPr/>
        </p:nvSpPr>
        <p:spPr>
          <a:xfrm>
            <a:off x="421125" y="2935725"/>
            <a:ext cx="3518400" cy="1540800"/>
          </a:xfrm>
          <a:prstGeom prst="roundRect">
            <a:avLst>
              <a:gd fmla="val 16667" name="adj"/>
            </a:avLst>
          </a:prstGeom>
          <a:solidFill>
            <a:srgbClr val="1C4587"/>
          </a:solidFill>
          <a:ln cap="flat" cmpd="sng" w="3810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sng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sng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sng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Current</a:t>
            </a:r>
            <a:r>
              <a:rPr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state of “Smart Oil Field” project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ERP and CRM systems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mounted sensors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control of  real-time data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u="sng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sng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sng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sng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sng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35" name="Google Shape;235;g239802b5cd8_0_5"/>
          <p:cNvSpPr/>
          <p:nvPr/>
        </p:nvSpPr>
        <p:spPr>
          <a:xfrm>
            <a:off x="5130875" y="2935845"/>
            <a:ext cx="3643500" cy="1540800"/>
          </a:xfrm>
          <a:prstGeom prst="roundRect">
            <a:avLst>
              <a:gd fmla="val 16667" name="adj"/>
            </a:avLst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u="sng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Desired</a:t>
            </a:r>
            <a:r>
              <a:rPr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state of “Smart Oil Field” project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prevent the production cycle disruption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-US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utilization of data collected</a:t>
            </a:r>
            <a:endParaRPr b="0" i="0" sz="1600" u="sng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cxnSp>
        <p:nvCxnSpPr>
          <p:cNvPr id="236" name="Google Shape;236;g239802b5cd8_0_5"/>
          <p:cNvCxnSpPr/>
          <p:nvPr/>
        </p:nvCxnSpPr>
        <p:spPr>
          <a:xfrm>
            <a:off x="4009225" y="3762635"/>
            <a:ext cx="1051800" cy="1500"/>
          </a:xfrm>
          <a:prstGeom prst="straightConnector1">
            <a:avLst/>
          </a:prstGeom>
          <a:noFill/>
          <a:ln cap="flat" cmpd="sng" w="28575">
            <a:solidFill>
              <a:srgbClr val="1C4587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3985a6d4f7_0_87"/>
          <p:cNvSpPr txBox="1"/>
          <p:nvPr>
            <p:ph idx="12" type="sldNum"/>
          </p:nvPr>
        </p:nvSpPr>
        <p:spPr>
          <a:xfrm>
            <a:off x="8472450" y="4595392"/>
            <a:ext cx="548700" cy="39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3" name="Google Shape;243;g23985a6d4f7_0_87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23985a6d4f7_0_87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Background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45" name="Google Shape;245;g23985a6d4f7_0_87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23985a6d4f7_0_87"/>
          <p:cNvSpPr/>
          <p:nvPr/>
        </p:nvSpPr>
        <p:spPr>
          <a:xfrm>
            <a:off x="218300" y="1178500"/>
            <a:ext cx="2637600" cy="2670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unplanned downtimes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increased downtime production losses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safety hazards</a:t>
            </a:r>
            <a:endParaRPr>
              <a:solidFill>
                <a:srgbClr val="222222"/>
              </a:solidFill>
            </a:endParaRPr>
          </a:p>
        </p:txBody>
      </p:sp>
      <p:sp>
        <p:nvSpPr>
          <p:cNvPr id="247" name="Google Shape;247;g23985a6d4f7_0_87"/>
          <p:cNvSpPr/>
          <p:nvPr/>
        </p:nvSpPr>
        <p:spPr>
          <a:xfrm>
            <a:off x="3164700" y="1178400"/>
            <a:ext cx="2710800" cy="2692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scientific in origin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original equipment manufacturer (OEM) guidelines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experience and expertise of engineers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8" name="Google Shape;248;g23985a6d4f7_0_87"/>
          <p:cNvSpPr/>
          <p:nvPr/>
        </p:nvSpPr>
        <p:spPr>
          <a:xfrm>
            <a:off x="6060425" y="1178375"/>
            <a:ext cx="2768100" cy="2692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monitoring the state of equipment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forecasting 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reduces maintenance costs and equipment downtime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sensor network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Inter"/>
              <a:buChar char="●"/>
            </a:pPr>
            <a:r>
              <a:rPr lang="en-US">
                <a:solidFill>
                  <a:srgbClr val="222222"/>
                </a:solidFill>
                <a:latin typeface="Inter"/>
                <a:ea typeface="Inter"/>
                <a:cs typeface="Inter"/>
                <a:sym typeface="Inter"/>
              </a:rPr>
              <a:t>data storage</a:t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9" name="Google Shape;249;g23985a6d4f7_0_87"/>
          <p:cNvSpPr txBox="1"/>
          <p:nvPr/>
        </p:nvSpPr>
        <p:spPr>
          <a:xfrm>
            <a:off x="37100" y="721766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Reactive </a:t>
            </a:r>
            <a:endParaRPr b="1" sz="18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0" name="Google Shape;250;g23985a6d4f7_0_87"/>
          <p:cNvSpPr txBox="1"/>
          <p:nvPr/>
        </p:nvSpPr>
        <p:spPr>
          <a:xfrm>
            <a:off x="3030210" y="75277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Preventive</a:t>
            </a:r>
            <a:r>
              <a:rPr b="1" lang="en-US" sz="18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b="1" sz="18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1" name="Google Shape;251;g23985a6d4f7_0_87"/>
          <p:cNvSpPr txBox="1"/>
          <p:nvPr/>
        </p:nvSpPr>
        <p:spPr>
          <a:xfrm>
            <a:off x="5875495" y="75276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Predictive</a:t>
            </a:r>
            <a:endParaRPr b="1" sz="18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2" name="Google Shape;252;g23985a6d4f7_0_87"/>
          <p:cNvSpPr/>
          <p:nvPr/>
        </p:nvSpPr>
        <p:spPr>
          <a:xfrm>
            <a:off x="350225" y="4133200"/>
            <a:ext cx="1658700" cy="572700"/>
          </a:xfrm>
          <a:prstGeom prst="roundRect">
            <a:avLst>
              <a:gd fmla="val 16667" name="adj"/>
            </a:avLst>
          </a:prstGeom>
          <a:solidFill>
            <a:srgbClr val="1C4587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Oil </a:t>
            </a:r>
            <a:r>
              <a:rPr i="0" lang="en-US" sz="14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and Gas </a:t>
            </a:r>
            <a:r>
              <a:rPr lang="en-US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</a:t>
            </a:r>
            <a:r>
              <a:rPr i="0" lang="en-US" sz="14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ndustry</a:t>
            </a:r>
            <a:endParaRPr i="0" sz="14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3" name="Google Shape;253;g23985a6d4f7_0_87"/>
          <p:cNvSpPr/>
          <p:nvPr/>
        </p:nvSpPr>
        <p:spPr>
          <a:xfrm>
            <a:off x="2595394" y="4133200"/>
            <a:ext cx="1658700" cy="572700"/>
          </a:xfrm>
          <a:prstGeom prst="roundRect">
            <a:avLst>
              <a:gd fmla="val 16667" name="adj"/>
            </a:avLst>
          </a:prstGeom>
          <a:solidFill>
            <a:srgbClr val="1C4587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Digital Transformation</a:t>
            </a:r>
            <a:endParaRPr i="0" sz="14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4" name="Google Shape;254;g23985a6d4f7_0_87"/>
          <p:cNvSpPr/>
          <p:nvPr/>
        </p:nvSpPr>
        <p:spPr>
          <a:xfrm>
            <a:off x="7085732" y="4133200"/>
            <a:ext cx="1658700" cy="572700"/>
          </a:xfrm>
          <a:prstGeom prst="roundRect">
            <a:avLst>
              <a:gd fmla="val 16667" name="adj"/>
            </a:avLst>
          </a:prstGeom>
          <a:solidFill>
            <a:srgbClr val="1C4587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Failure Prediction Model</a:t>
            </a:r>
            <a:endParaRPr i="0" sz="14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5" name="Google Shape;255;g23985a6d4f7_0_87"/>
          <p:cNvSpPr/>
          <p:nvPr/>
        </p:nvSpPr>
        <p:spPr>
          <a:xfrm>
            <a:off x="4840551" y="4133200"/>
            <a:ext cx="1658700" cy="572700"/>
          </a:xfrm>
          <a:prstGeom prst="roundRect">
            <a:avLst>
              <a:gd fmla="val 16667" name="adj"/>
            </a:avLst>
          </a:prstGeom>
          <a:solidFill>
            <a:srgbClr val="1C4587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Predictive Maintenance 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56" name="Google Shape;256;g23985a6d4f7_0_87"/>
          <p:cNvCxnSpPr>
            <a:stCxn id="252" idx="3"/>
            <a:endCxn id="253" idx="1"/>
          </p:cNvCxnSpPr>
          <p:nvPr/>
        </p:nvCxnSpPr>
        <p:spPr>
          <a:xfrm>
            <a:off x="2008925" y="4419550"/>
            <a:ext cx="586500" cy="0"/>
          </a:xfrm>
          <a:prstGeom prst="straightConnector1">
            <a:avLst/>
          </a:prstGeom>
          <a:noFill/>
          <a:ln cap="flat" cmpd="sng" w="19050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7" name="Google Shape;257;g23985a6d4f7_0_87"/>
          <p:cNvCxnSpPr/>
          <p:nvPr/>
        </p:nvCxnSpPr>
        <p:spPr>
          <a:xfrm>
            <a:off x="4254003" y="4419550"/>
            <a:ext cx="586500" cy="0"/>
          </a:xfrm>
          <a:prstGeom prst="straightConnector1">
            <a:avLst/>
          </a:prstGeom>
          <a:noFill/>
          <a:ln cap="flat" cmpd="sng" w="19050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8" name="Google Shape;258;g23985a6d4f7_0_87"/>
          <p:cNvCxnSpPr/>
          <p:nvPr/>
        </p:nvCxnSpPr>
        <p:spPr>
          <a:xfrm>
            <a:off x="6499256" y="4419550"/>
            <a:ext cx="586500" cy="0"/>
          </a:xfrm>
          <a:prstGeom prst="straightConnector1">
            <a:avLst/>
          </a:prstGeom>
          <a:noFill/>
          <a:ln cap="flat" cmpd="sng" w="19050">
            <a:solidFill>
              <a:srgbClr val="1C4587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3916ddfc41_3_24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23916ddfc41_3_24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Scope of the Project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65" name="Google Shape;265;g23916ddfc41_3_24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23916ddfc41_3_24"/>
          <p:cNvSpPr/>
          <p:nvPr/>
        </p:nvSpPr>
        <p:spPr>
          <a:xfrm>
            <a:off x="1792100" y="755725"/>
            <a:ext cx="4679400" cy="43119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g23916ddfc41_3_24"/>
          <p:cNvSpPr/>
          <p:nvPr/>
        </p:nvSpPr>
        <p:spPr>
          <a:xfrm>
            <a:off x="1803251" y="1517937"/>
            <a:ext cx="3185700" cy="29190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8" name="Google Shape;268;g23916ddfc41_3_24"/>
          <p:cNvSpPr txBox="1"/>
          <p:nvPr>
            <p:ph type="title"/>
          </p:nvPr>
        </p:nvSpPr>
        <p:spPr>
          <a:xfrm>
            <a:off x="3618245" y="885698"/>
            <a:ext cx="19782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Programming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part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69" name="Google Shape;269;g23916ddfc41_3_24"/>
          <p:cNvSpPr txBox="1"/>
          <p:nvPr>
            <p:ph type="title"/>
          </p:nvPr>
        </p:nvSpPr>
        <p:spPr>
          <a:xfrm>
            <a:off x="4880826" y="3384375"/>
            <a:ext cx="1225800" cy="5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Economics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0" name="Google Shape;270;g23916ddfc41_3_24"/>
          <p:cNvSpPr txBox="1"/>
          <p:nvPr>
            <p:ph type="title"/>
          </p:nvPr>
        </p:nvSpPr>
        <p:spPr>
          <a:xfrm>
            <a:off x="4558407" y="2328846"/>
            <a:ext cx="19782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Algorithms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other 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than 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3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wells</a:t>
            </a:r>
            <a:endParaRPr sz="13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1" name="Google Shape;271;g23916ddfc41_3_24"/>
          <p:cNvSpPr txBox="1"/>
          <p:nvPr>
            <p:ph type="title"/>
          </p:nvPr>
        </p:nvSpPr>
        <p:spPr>
          <a:xfrm>
            <a:off x="2536149" y="1154925"/>
            <a:ext cx="17199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Implementation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2" name="Google Shape;272;g23916ddfc41_3_24"/>
          <p:cNvSpPr/>
          <p:nvPr/>
        </p:nvSpPr>
        <p:spPr>
          <a:xfrm>
            <a:off x="354025" y="4725636"/>
            <a:ext cx="258300" cy="241500"/>
          </a:xfrm>
          <a:prstGeom prst="ellipse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3" name="Google Shape;273;g23916ddfc41_3_24"/>
          <p:cNvSpPr/>
          <p:nvPr/>
        </p:nvSpPr>
        <p:spPr>
          <a:xfrm>
            <a:off x="354025" y="4392075"/>
            <a:ext cx="258300" cy="2415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4" name="Google Shape;274;g23916ddfc41_3_24"/>
          <p:cNvSpPr txBox="1"/>
          <p:nvPr>
            <p:ph type="title"/>
          </p:nvPr>
        </p:nvSpPr>
        <p:spPr>
          <a:xfrm>
            <a:off x="685012" y="4678373"/>
            <a:ext cx="18489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In scope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5" name="Google Shape;275;g23916ddfc41_3_24"/>
          <p:cNvSpPr txBox="1"/>
          <p:nvPr>
            <p:ph type="title"/>
          </p:nvPr>
        </p:nvSpPr>
        <p:spPr>
          <a:xfrm>
            <a:off x="685001" y="4315875"/>
            <a:ext cx="18489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Out of scope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6" name="Google Shape;276;g23916ddfc41_3_24"/>
          <p:cNvSpPr txBox="1"/>
          <p:nvPr>
            <p:ph type="title"/>
          </p:nvPr>
        </p:nvSpPr>
        <p:spPr>
          <a:xfrm>
            <a:off x="2215602" y="1607274"/>
            <a:ext cx="23610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1300">
                <a:latin typeface="Inter"/>
                <a:ea typeface="Inter"/>
                <a:cs typeface="Inter"/>
                <a:sym typeface="Inter"/>
              </a:rPr>
              <a:t>Oil and gas industry</a:t>
            </a:r>
            <a:endParaRPr b="1"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1300">
                <a:latin typeface="Inter"/>
                <a:ea typeface="Inter"/>
                <a:cs typeface="Inter"/>
                <a:sym typeface="Inter"/>
              </a:rPr>
              <a:t>Vertical wells </a:t>
            </a:r>
            <a:endParaRPr b="1"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1300">
                <a:latin typeface="Inter"/>
                <a:ea typeface="Inter"/>
                <a:cs typeface="Inter"/>
                <a:sym typeface="Inter"/>
              </a:rPr>
              <a:t>(well as a system)</a:t>
            </a:r>
            <a:endParaRPr b="1"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1300">
                <a:latin typeface="Inter"/>
                <a:ea typeface="Inter"/>
                <a:cs typeface="Inter"/>
                <a:sym typeface="Inter"/>
              </a:rPr>
              <a:t>Types of failures and parameters</a:t>
            </a:r>
            <a:endParaRPr b="1"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1300">
                <a:latin typeface="Inter"/>
                <a:ea typeface="Inter"/>
                <a:cs typeface="Inter"/>
                <a:sym typeface="Inter"/>
              </a:rPr>
              <a:t>Data mining and processing techniques</a:t>
            </a:r>
            <a:endParaRPr b="1"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1300">
                <a:latin typeface="Inter"/>
                <a:ea typeface="Inter"/>
                <a:cs typeface="Inter"/>
                <a:sym typeface="Inter"/>
              </a:rPr>
              <a:t>Machine learning models</a:t>
            </a:r>
            <a:endParaRPr b="1"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1300">
                <a:latin typeface="Inter"/>
                <a:ea typeface="Inter"/>
                <a:cs typeface="Inter"/>
                <a:sym typeface="Inter"/>
              </a:rPr>
              <a:t>Validation of the model</a:t>
            </a:r>
            <a:endParaRPr b="1"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1"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7" name="Google Shape;277;g23916ddfc41_3_24"/>
          <p:cNvSpPr txBox="1"/>
          <p:nvPr>
            <p:ph type="title"/>
          </p:nvPr>
        </p:nvSpPr>
        <p:spPr>
          <a:xfrm>
            <a:off x="3741401" y="4188775"/>
            <a:ext cx="1848900" cy="5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Separate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      elements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       of the wells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8" name="Google Shape;278;g23916ddfc41_3_24"/>
          <p:cNvSpPr txBox="1"/>
          <p:nvPr>
            <p:ph type="title"/>
          </p:nvPr>
        </p:nvSpPr>
        <p:spPr>
          <a:xfrm>
            <a:off x="4256060" y="1683482"/>
            <a:ext cx="19782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Pumps 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9" name="Google Shape;279;g23916ddfc41_3_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280" name="Google Shape;280;g23916ddfc41_3_24"/>
          <p:cNvCxnSpPr/>
          <p:nvPr/>
        </p:nvCxnSpPr>
        <p:spPr>
          <a:xfrm flipH="1" rot="10800000">
            <a:off x="4329875" y="1517925"/>
            <a:ext cx="3006900" cy="823200"/>
          </a:xfrm>
          <a:prstGeom prst="straightConnector1">
            <a:avLst/>
          </a:prstGeom>
          <a:noFill/>
          <a:ln cap="flat" cmpd="sng" w="19050">
            <a:solidFill>
              <a:srgbClr val="1C4587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281" name="Google Shape;281;g23916ddfc41_3_24"/>
          <p:cNvPicPr preferRelativeResize="0"/>
          <p:nvPr/>
        </p:nvPicPr>
        <p:blipFill rotWithShape="1">
          <a:blip r:embed="rId4">
            <a:alphaModFix/>
          </a:blip>
          <a:srcRect b="8850" l="39291" r="22348" t="0"/>
          <a:stretch/>
        </p:blipFill>
        <p:spPr>
          <a:xfrm>
            <a:off x="7410588" y="692900"/>
            <a:ext cx="700700" cy="4241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3916ddfc41_3_16"/>
          <p:cNvSpPr txBox="1"/>
          <p:nvPr>
            <p:ph idx="4294967295" type="body"/>
          </p:nvPr>
        </p:nvSpPr>
        <p:spPr>
          <a:xfrm>
            <a:off x="929025" y="1889550"/>
            <a:ext cx="7304100" cy="26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Identify the critical parameters for wells failure prediction;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Capture the current capabilities and activities of Caspi Neft company (AS-IS analysis);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Develop the prototype of the failure prediction model </a:t>
            </a: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based on real data from the oilfield and machine learning techniques (ML);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Develop a framework for the implementation of equipment failure prediction in oil and gas companies;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Validate the model and framework through cross-validation and experts’ judgments.</a:t>
            </a:r>
            <a:endParaRPr sz="14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4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7" name="Google Shape;287;g23916ddfc41_3_16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23916ddfc41_3_16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Aim and Objectives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89" name="Google Shape;289;g23916ddfc41_3_16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g23916ddfc41_3_16"/>
          <p:cNvSpPr/>
          <p:nvPr/>
        </p:nvSpPr>
        <p:spPr>
          <a:xfrm>
            <a:off x="693550" y="923800"/>
            <a:ext cx="7680000" cy="639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38100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Develop a framework for the failure prediction for </a:t>
            </a:r>
            <a:r>
              <a:rPr b="1" lang="en-US" sz="18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wells</a:t>
            </a:r>
            <a:r>
              <a:rPr lang="en-US" sz="18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8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45720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C4587"/>
                </a:solidFill>
                <a:latin typeface="Inter"/>
                <a:ea typeface="Inter"/>
                <a:cs typeface="Inter"/>
                <a:sym typeface="Inter"/>
              </a:rPr>
              <a:t>in the oil and gas industry</a:t>
            </a:r>
            <a:endParaRPr sz="1800">
              <a:solidFill>
                <a:srgbClr val="1C458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91" name="Google Shape;291;g23916ddfc41_3_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8468" y="1852958"/>
            <a:ext cx="379440" cy="397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g23916ddfc41_3_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1720" y="4046272"/>
            <a:ext cx="472973" cy="505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g23916ddfc41_3_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28455" y="2420617"/>
            <a:ext cx="379440" cy="405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g23916ddfc41_3_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28477" y="3531519"/>
            <a:ext cx="472973" cy="514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g23916ddfc41_3_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8476" y="2921399"/>
            <a:ext cx="472974" cy="514753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23916ddfc41_3_16"/>
          <p:cNvSpPr txBox="1"/>
          <p:nvPr>
            <p:ph idx="12" type="sldNum"/>
          </p:nvPr>
        </p:nvSpPr>
        <p:spPr>
          <a:xfrm>
            <a:off x="8167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3916ddfc41_3_50"/>
          <p:cNvSpPr/>
          <p:nvPr/>
        </p:nvSpPr>
        <p:spPr>
          <a:xfrm>
            <a:off x="0" y="25"/>
            <a:ext cx="9144000" cy="755700"/>
          </a:xfrm>
          <a:prstGeom prst="rect">
            <a:avLst/>
          </a:prstGeom>
          <a:solidFill>
            <a:srgbClr val="1C458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23916ddfc41_3_50"/>
          <p:cNvSpPr txBox="1"/>
          <p:nvPr>
            <p:ph type="title"/>
          </p:nvPr>
        </p:nvSpPr>
        <p:spPr>
          <a:xfrm>
            <a:off x="177450" y="1201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Inter"/>
                <a:ea typeface="Inter"/>
                <a:cs typeface="Inter"/>
                <a:sym typeface="Inter"/>
              </a:rPr>
              <a:t>Deliverables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03" name="Google Shape;303;g23916ddfc41_3_50"/>
          <p:cNvPicPr preferRelativeResize="0"/>
          <p:nvPr/>
        </p:nvPicPr>
        <p:blipFill rotWithShape="1">
          <a:blip r:embed="rId3">
            <a:alphaModFix/>
          </a:blip>
          <a:srcRect b="37666" l="8266" r="7124" t="37674"/>
          <a:stretch/>
        </p:blipFill>
        <p:spPr>
          <a:xfrm>
            <a:off x="7153400" y="134325"/>
            <a:ext cx="1867746" cy="5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23916ddfc41_3_50"/>
          <p:cNvSpPr/>
          <p:nvPr/>
        </p:nvSpPr>
        <p:spPr>
          <a:xfrm>
            <a:off x="342450" y="3589563"/>
            <a:ext cx="2404200" cy="5727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Failure Prediction Model using ML</a:t>
            </a:r>
            <a:endParaRPr b="1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5" name="Google Shape;305;g23916ddfc41_3_50"/>
          <p:cNvSpPr/>
          <p:nvPr/>
        </p:nvSpPr>
        <p:spPr>
          <a:xfrm>
            <a:off x="3388050" y="3589581"/>
            <a:ext cx="2404200" cy="8358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Framework for implementation of </a:t>
            </a:r>
            <a:r>
              <a:rPr b="1" lang="en-US">
                <a:latin typeface="Inter"/>
                <a:ea typeface="Inter"/>
                <a:cs typeface="Inter"/>
                <a:sym typeface="Inter"/>
              </a:rPr>
              <a:t>Failure Prediction Model </a:t>
            </a:r>
            <a:endParaRPr b="1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6" name="Google Shape;306;g23916ddfc41_3_50"/>
          <p:cNvSpPr/>
          <p:nvPr/>
        </p:nvSpPr>
        <p:spPr>
          <a:xfrm>
            <a:off x="6518575" y="3589563"/>
            <a:ext cx="2404200" cy="5727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Inter"/>
                <a:ea typeface="Inter"/>
                <a:cs typeface="Inter"/>
                <a:sym typeface="Inter"/>
              </a:rPr>
              <a:t>AS-IS and TO-BE for Caspi Neft</a:t>
            </a:r>
            <a:endParaRPr b="1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07" name="Google Shape;307;g23916ddfc41_3_50"/>
          <p:cNvPicPr preferRelativeResize="0"/>
          <p:nvPr/>
        </p:nvPicPr>
        <p:blipFill rotWithShape="1">
          <a:blip r:embed="rId4">
            <a:alphaModFix/>
          </a:blip>
          <a:srcRect b="0" l="0" r="9633" t="0"/>
          <a:stretch/>
        </p:blipFill>
        <p:spPr>
          <a:xfrm>
            <a:off x="177450" y="1406150"/>
            <a:ext cx="2782900" cy="205615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g23916ddfc41_3_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 sz="1400">
                <a:solidFill>
                  <a:srgbClr val="161616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1400">
              <a:solidFill>
                <a:srgbClr val="16161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09" name="Google Shape;309;g23916ddfc41_3_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12750" y="1479850"/>
            <a:ext cx="3065150" cy="205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23916ddfc41_3_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73950" y="1479850"/>
            <a:ext cx="3018601" cy="181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NU brown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2020-08-28T06:01:18Z</dcterms:created>
  <dc:creator>Kevin Nawn</dc:creator>
</cp:coreProperties>
</file>