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9" r:id="rId1"/>
  </p:sldMasterIdLst>
  <p:notesMasterIdLst>
    <p:notesMasterId r:id="rId44"/>
  </p:notesMasterIdLst>
  <p:sldIdLst>
    <p:sldId id="256" r:id="rId2"/>
    <p:sldId id="456" r:id="rId3"/>
    <p:sldId id="281" r:id="rId4"/>
    <p:sldId id="289" r:id="rId5"/>
    <p:sldId id="330" r:id="rId6"/>
    <p:sldId id="282" r:id="rId7"/>
    <p:sldId id="457" r:id="rId8"/>
    <p:sldId id="380" r:id="rId9"/>
    <p:sldId id="458" r:id="rId10"/>
    <p:sldId id="292" r:id="rId11"/>
    <p:sldId id="294" r:id="rId12"/>
    <p:sldId id="392" r:id="rId13"/>
    <p:sldId id="355" r:id="rId14"/>
    <p:sldId id="454" r:id="rId15"/>
    <p:sldId id="398" r:id="rId16"/>
    <p:sldId id="396" r:id="rId17"/>
    <p:sldId id="444" r:id="rId18"/>
    <p:sldId id="447" r:id="rId19"/>
    <p:sldId id="438" r:id="rId20"/>
    <p:sldId id="452" r:id="rId21"/>
    <p:sldId id="430" r:id="rId22"/>
    <p:sldId id="406" r:id="rId23"/>
    <p:sldId id="414" r:id="rId24"/>
    <p:sldId id="409" r:id="rId25"/>
    <p:sldId id="450" r:id="rId26"/>
    <p:sldId id="407" r:id="rId27"/>
    <p:sldId id="426" r:id="rId28"/>
    <p:sldId id="440" r:id="rId29"/>
    <p:sldId id="432" r:id="rId30"/>
    <p:sldId id="433" r:id="rId31"/>
    <p:sldId id="437" r:id="rId32"/>
    <p:sldId id="436" r:id="rId33"/>
    <p:sldId id="439" r:id="rId34"/>
    <p:sldId id="441" r:id="rId35"/>
    <p:sldId id="451" r:id="rId36"/>
    <p:sldId id="446" r:id="rId37"/>
    <p:sldId id="445" r:id="rId38"/>
    <p:sldId id="442" r:id="rId39"/>
    <p:sldId id="385" r:id="rId40"/>
    <p:sldId id="277" r:id="rId41"/>
    <p:sldId id="309" r:id="rId42"/>
    <p:sldId id="299" r:id="rId4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9A3D9AE-507B-CA2F-976A-E003A2A86A02}" name="Luis Rojas" initials="LR" userId="Luis Rojas" providerId="Non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Md Ali" initials="MA" lastIdx="1" clrIdx="1">
    <p:extLst>
      <p:ext uri="{19B8F6BF-5375-455C-9EA6-DF929625EA0E}">
        <p15:presenceInfo xmlns:p15="http://schemas.microsoft.com/office/powerpoint/2012/main" userId="S-1-5-21-3503781547-2204329544-1342395547-9578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CCFFCC"/>
    <a:srgbClr val="99FFCC"/>
    <a:srgbClr val="EEF6F2"/>
    <a:srgbClr val="FF9933"/>
    <a:srgbClr val="0097CC"/>
    <a:srgbClr val="00759E"/>
    <a:srgbClr val="0079A4"/>
    <a:srgbClr val="ABE9FF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AF606853-7671-496A-8E4F-DF71F8EC918B}" styleName="Темный стиль 1 —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Темный стиль 1 —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7292A2E-F333-43FB-9621-5CBBE7FDCDCB}" styleName="Светлый стиль 2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37CE84F3-28C3-443E-9E96-99CF82512B78}" styleName="Темный стиль 1 —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505E3EF-67EA-436B-97B2-0124C06EBD24}" styleName="Средний стиль 4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B9631B5-78F2-41C9-869B-9F39066F8104}" styleName="Средний стиль 3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2DE63D5-997A-4646-A377-4702673A728D}" styleName="Светлый стиль 2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91EBBBCC-DAD2-459C-BE2E-F6DE35CF9A28}" styleName="Темный стиль 2 —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70" autoAdjust="0"/>
    <p:restoredTop sz="92464" autoAdjust="0"/>
  </p:normalViewPr>
  <p:slideViewPr>
    <p:cSldViewPr snapToGrid="0">
      <p:cViewPr varScale="1">
        <p:scale>
          <a:sx n="121" d="100"/>
          <a:sy n="121" d="100"/>
        </p:scale>
        <p:origin x="456" y="7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671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50" Type="http://schemas.microsoft.com/office/2018/10/relationships/authors" Target="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046505905511812"/>
          <c:y val="0.12940625"/>
          <c:w val="0.50490337926509188"/>
          <c:h val="0.75735506889763782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1"/>
          <c:dPt>
            <c:idx val="0"/>
            <c:bubble3D val="0"/>
            <c:explosion val="3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0C7B-48FB-9911-5EC7BE7F5288}"/>
              </c:ext>
            </c:extLst>
          </c:dPt>
          <c:dPt>
            <c:idx val="1"/>
            <c:bubble3D val="0"/>
            <c:explosion val="7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0C7B-48FB-9911-5EC7BE7F5288}"/>
              </c:ext>
            </c:extLst>
          </c:dPt>
          <c:dPt>
            <c:idx val="2"/>
            <c:bubble3D val="0"/>
            <c:explosion val="4"/>
            <c:spPr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0C7B-48FB-9911-5EC7BE7F5288}"/>
              </c:ext>
            </c:extLst>
          </c:dPt>
          <c:dPt>
            <c:idx val="3"/>
            <c:bubble3D val="0"/>
            <c:explosion val="6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0C7B-48FB-9911-5EC7BE7F5288}"/>
              </c:ext>
            </c:extLst>
          </c:dPt>
          <c:dPt>
            <c:idx val="4"/>
            <c:bubble3D val="0"/>
            <c:explosion val="3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0C7B-48FB-9911-5EC7BE7F5288}"/>
              </c:ext>
            </c:extLst>
          </c:dPt>
          <c:dPt>
            <c:idx val="5"/>
            <c:bubble3D val="0"/>
            <c:explosion val="4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0C7B-48FB-9911-5EC7BE7F5288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0C7B-48FB-9911-5EC7BE7F5288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0C7B-48FB-9911-5EC7BE7F5288}"/>
                </c:ext>
              </c:extLst>
            </c:dLbl>
            <c:dLbl>
              <c:idx val="2"/>
              <c:layout>
                <c:manualLayout>
                  <c:x val="2.2686789157006396E-2"/>
                  <c:y val="-1.2876422996425417E-1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C7B-48FB-9911-5EC7BE7F5288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0C7B-48FB-9911-5EC7BE7F5288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3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9-0C7B-48FB-9911-5EC7BE7F5288}"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5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B-0C7B-48FB-9911-5EC7BE7F5288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Agriculture</c:v>
                </c:pt>
                <c:pt idx="1">
                  <c:v>Transportation</c:v>
                </c:pt>
                <c:pt idx="2">
                  <c:v>Commercial &amp; Residential</c:v>
                </c:pt>
                <c:pt idx="3">
                  <c:v>Industry</c:v>
                </c:pt>
                <c:pt idx="4">
                  <c:v>Concrete</c:v>
                </c:pt>
                <c:pt idx="5">
                  <c:v>Electricity</c:v>
                </c:pt>
              </c:strCache>
            </c:strRef>
          </c:cat>
          <c:val>
            <c:numRef>
              <c:f>Лист1!$B$2:$B$7</c:f>
              <c:numCache>
                <c:formatCode>0%</c:formatCode>
                <c:ptCount val="6"/>
                <c:pt idx="0">
                  <c:v>0.09</c:v>
                </c:pt>
                <c:pt idx="1">
                  <c:v>0.28999999999999998</c:v>
                </c:pt>
                <c:pt idx="2">
                  <c:v>0.12</c:v>
                </c:pt>
                <c:pt idx="3">
                  <c:v>0.14000000000000001</c:v>
                </c:pt>
                <c:pt idx="4">
                  <c:v>0.08</c:v>
                </c:pt>
                <c:pt idx="5">
                  <c:v>0.28000000000000003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D2-4860-85DB-ABD02652F35E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image" Target="../media/image24.jp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sv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svg"/><Relationship Id="rId1" Type="http://schemas.openxmlformats.org/officeDocument/2006/relationships/image" Target="../media/image30.png"/><Relationship Id="rId6" Type="http://schemas.openxmlformats.org/officeDocument/2006/relationships/image" Target="../media/image35.svg"/><Relationship Id="rId5" Type="http://schemas.openxmlformats.org/officeDocument/2006/relationships/image" Target="../media/image34.png"/><Relationship Id="rId4" Type="http://schemas.openxmlformats.org/officeDocument/2006/relationships/image" Target="../media/image33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image" Target="../media/image49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image" Target="../media/image24.jp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sv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svg"/><Relationship Id="rId1" Type="http://schemas.openxmlformats.org/officeDocument/2006/relationships/image" Target="../media/image30.png"/><Relationship Id="rId6" Type="http://schemas.openxmlformats.org/officeDocument/2006/relationships/image" Target="../media/image35.svg"/><Relationship Id="rId5" Type="http://schemas.openxmlformats.org/officeDocument/2006/relationships/image" Target="../media/image34.png"/><Relationship Id="rId4" Type="http://schemas.openxmlformats.org/officeDocument/2006/relationships/image" Target="../media/image33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image" Target="../media/image4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C1C5F9-102D-4120-90E8-39015B9F7800}" type="doc">
      <dgm:prSet loTypeId="urn:microsoft.com/office/officeart/2008/layout/VerticalCurvedList" loCatId="list" qsTypeId="urn:microsoft.com/office/officeart/2005/8/quickstyle/simple3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92720D58-BEDE-F24D-A1D9-C2D923A8D7A4}">
      <dgm:prSet custT="1"/>
      <dgm:spPr/>
      <dgm:t>
        <a:bodyPr/>
        <a:lstStyle/>
        <a:p>
          <a:r>
            <a:rPr lang="en-US" sz="1800">
              <a:solidFill>
                <a:schemeClr val="bg1"/>
              </a:solidFill>
            </a:rPr>
            <a:t>Introduction</a:t>
          </a:r>
          <a:endParaRPr lang="kk-KZ" sz="1800" dirty="0">
            <a:solidFill>
              <a:schemeClr val="bg1"/>
            </a:solidFill>
          </a:endParaRPr>
        </a:p>
      </dgm:t>
    </dgm:pt>
    <dgm:pt modelId="{8BE4D012-3730-8544-9470-44569C12379E}" type="parTrans" cxnId="{2BFBF56C-26B0-B145-8818-5E75A0685C0A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682F5D3C-693B-E842-B455-BA3B95ED50E1}" type="sibTrans" cxnId="{2BFBF56C-26B0-B145-8818-5E75A0685C0A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C016B5F7-2D1F-A949-AC7B-42E96C0C8B49}">
      <dgm:prSet custT="1"/>
      <dgm:spPr/>
      <dgm:t>
        <a:bodyPr/>
        <a:lstStyle/>
        <a:p>
          <a:r>
            <a:rPr lang="en-US" sz="1800" b="0">
              <a:solidFill>
                <a:schemeClr val="bg1"/>
              </a:solidFill>
              <a:latin typeface="+mj-lt"/>
              <a:cs typeface="Times New Roman" panose="02020603050405020304" pitchFamily="18" charset="0"/>
            </a:rPr>
            <a:t>Aim and Objectives</a:t>
          </a:r>
          <a:endParaRPr lang="en-US" sz="1800" b="0" dirty="0">
            <a:solidFill>
              <a:schemeClr val="bg1"/>
            </a:solidFill>
            <a:latin typeface="+mj-lt"/>
            <a:cs typeface="Times New Roman" panose="02020603050405020304" pitchFamily="18" charset="0"/>
          </a:endParaRPr>
        </a:p>
      </dgm:t>
    </dgm:pt>
    <dgm:pt modelId="{A131BFA9-40BD-5045-857E-6433C6A4C65B}" type="parTrans" cxnId="{AA4BC800-0618-5843-B998-06E13101CC64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B49B5143-2AE8-104F-9B1D-1B5D56DC995A}" type="sibTrans" cxnId="{AA4BC800-0618-5843-B998-06E13101CC64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90EE2C93-CE93-364E-84A1-34F11F008058}">
      <dgm:prSet custT="1"/>
      <dgm:spPr/>
      <dgm:t>
        <a:bodyPr/>
        <a:lstStyle/>
        <a:p>
          <a:r>
            <a:rPr lang="en-US" sz="1800">
              <a:solidFill>
                <a:schemeClr val="bg1"/>
              </a:solidFill>
            </a:rPr>
            <a:t>Literature Review</a:t>
          </a:r>
          <a:endParaRPr lang="en-US" sz="1800" dirty="0">
            <a:solidFill>
              <a:schemeClr val="bg1"/>
            </a:solidFill>
          </a:endParaRPr>
        </a:p>
      </dgm:t>
    </dgm:pt>
    <dgm:pt modelId="{989CCAEF-B5A3-9949-AA32-B8CA5DFF383E}" type="parTrans" cxnId="{1A1CEFFF-720D-7C4B-8A14-FD39B0879374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5B80E26E-7C44-4040-AA7D-80163BF03401}" type="sibTrans" cxnId="{1A1CEFFF-720D-7C4B-8A14-FD39B0879374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8D9A8554-7CD9-5048-B04D-DDE98EB26A6D}">
      <dgm:prSet custT="1"/>
      <dgm:spPr/>
      <dgm:t>
        <a:bodyPr/>
        <a:lstStyle/>
        <a:p>
          <a:r>
            <a:rPr lang="en-US" sz="1800">
              <a:solidFill>
                <a:schemeClr val="bg1"/>
              </a:solidFill>
            </a:rPr>
            <a:t>Methodology</a:t>
          </a:r>
          <a:endParaRPr lang="ru-RU" sz="1800" dirty="0">
            <a:solidFill>
              <a:schemeClr val="bg1"/>
            </a:solidFill>
          </a:endParaRPr>
        </a:p>
      </dgm:t>
    </dgm:pt>
    <dgm:pt modelId="{4282D345-192C-2342-917B-33F6F015E15E}" type="parTrans" cxnId="{056904C6-78BE-7148-8642-1FE1D14798BE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EFA2A9D1-8D34-EB4A-8AC9-1AEE7E7F6E9F}" type="sibTrans" cxnId="{056904C6-78BE-7148-8642-1FE1D14798BE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02581444-A312-9D4E-A183-95E9DB12EA0B}">
      <dgm:prSet custT="1"/>
      <dgm:spPr/>
      <dgm:t>
        <a:bodyPr/>
        <a:lstStyle/>
        <a:p>
          <a:r>
            <a:rPr lang="en-US" sz="1800">
              <a:solidFill>
                <a:schemeClr val="bg1"/>
              </a:solidFill>
            </a:rPr>
            <a:t>Experimental Setup</a:t>
          </a:r>
          <a:endParaRPr lang="ru-RU" sz="1800" dirty="0">
            <a:solidFill>
              <a:schemeClr val="bg1"/>
            </a:solidFill>
          </a:endParaRPr>
        </a:p>
      </dgm:t>
    </dgm:pt>
    <dgm:pt modelId="{C666C566-18FB-474F-B513-D82E9DEF10E3}" type="parTrans" cxnId="{E92C3040-9B70-B44D-B959-4A2D3516A0DA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31EB396D-956D-8345-895E-54DFDF9D351B}" type="sibTrans" cxnId="{E92C3040-9B70-B44D-B959-4A2D3516A0DA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3F6BA1E8-30DD-5048-80DF-460F91E97732}">
      <dgm:prSet custT="1"/>
      <dgm:spPr/>
      <dgm:t>
        <a:bodyPr/>
        <a:lstStyle/>
        <a:p>
          <a:r>
            <a:rPr lang="en-US" sz="1800">
              <a:solidFill>
                <a:schemeClr val="bg1"/>
              </a:solidFill>
            </a:rPr>
            <a:t>Results and Discussion</a:t>
          </a:r>
          <a:endParaRPr lang="ru-RU" sz="1800" dirty="0">
            <a:solidFill>
              <a:schemeClr val="bg1"/>
            </a:solidFill>
          </a:endParaRPr>
        </a:p>
      </dgm:t>
    </dgm:pt>
    <dgm:pt modelId="{3BEF374D-D276-CE4D-8CFD-A12EC695C627}" type="sibTrans" cxnId="{1A3B4AC6-EEF8-0549-BD78-01FB90D604C5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5D0F6B5D-D58C-3148-AEFB-6078585DF8BF}" type="parTrans" cxnId="{1A3B4AC6-EEF8-0549-BD78-01FB90D604C5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7B753D79-4D7A-47E1-B84A-71BAA98B7173}">
      <dgm:prSet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Conclusion and Future Research Direction</a:t>
          </a:r>
          <a:endParaRPr lang="ru-RU" dirty="0">
            <a:solidFill>
              <a:schemeClr val="bg1"/>
            </a:solidFill>
          </a:endParaRPr>
        </a:p>
      </dgm:t>
    </dgm:pt>
    <dgm:pt modelId="{38810A5F-0ED1-47E9-AF77-BA4585880218}" type="parTrans" cxnId="{47A8FF02-C020-4B13-910A-E59AEC64381F}">
      <dgm:prSet/>
      <dgm:spPr/>
      <dgm:t>
        <a:bodyPr/>
        <a:lstStyle/>
        <a:p>
          <a:endParaRPr lang="ru-RU"/>
        </a:p>
      </dgm:t>
    </dgm:pt>
    <dgm:pt modelId="{D1EA4E1C-00A6-4236-801C-295363FCEF93}" type="sibTrans" cxnId="{47A8FF02-C020-4B13-910A-E59AEC64381F}">
      <dgm:prSet/>
      <dgm:spPr/>
      <dgm:t>
        <a:bodyPr/>
        <a:lstStyle/>
        <a:p>
          <a:endParaRPr lang="ru-RU"/>
        </a:p>
      </dgm:t>
    </dgm:pt>
    <dgm:pt modelId="{DDE2B549-BCD4-483C-9452-2AFFC8548654}" type="pres">
      <dgm:prSet presAssocID="{1DC1C5F9-102D-4120-90E8-39015B9F7800}" presName="Name0" presStyleCnt="0">
        <dgm:presLayoutVars>
          <dgm:chMax val="7"/>
          <dgm:chPref val="7"/>
          <dgm:dir/>
        </dgm:presLayoutVars>
      </dgm:prSet>
      <dgm:spPr/>
    </dgm:pt>
    <dgm:pt modelId="{2F6016A9-25C5-4535-80FA-F4E4DA7983F7}" type="pres">
      <dgm:prSet presAssocID="{1DC1C5F9-102D-4120-90E8-39015B9F7800}" presName="Name1" presStyleCnt="0"/>
      <dgm:spPr/>
    </dgm:pt>
    <dgm:pt modelId="{1F76585A-9B5B-4E99-A023-BC1FAEF7AC54}" type="pres">
      <dgm:prSet presAssocID="{1DC1C5F9-102D-4120-90E8-39015B9F7800}" presName="cycle" presStyleCnt="0"/>
      <dgm:spPr/>
    </dgm:pt>
    <dgm:pt modelId="{7206224A-81D0-43F5-B644-426A4B3AB4B9}" type="pres">
      <dgm:prSet presAssocID="{1DC1C5F9-102D-4120-90E8-39015B9F7800}" presName="srcNode" presStyleLbl="node1" presStyleIdx="0" presStyleCnt="7"/>
      <dgm:spPr/>
    </dgm:pt>
    <dgm:pt modelId="{F29438FE-27A9-4CD8-A191-D3AF0788DCC5}" type="pres">
      <dgm:prSet presAssocID="{1DC1C5F9-102D-4120-90E8-39015B9F7800}" presName="conn" presStyleLbl="parChTrans1D2" presStyleIdx="0" presStyleCnt="1"/>
      <dgm:spPr>
        <a:prstGeom prst="blockArc">
          <a:avLst>
            <a:gd name="adj1" fmla="val 18900000"/>
            <a:gd name="adj2" fmla="val 2700000"/>
            <a:gd name="adj3" fmla="val 518"/>
          </a:avLst>
        </a:prstGeom>
      </dgm:spPr>
    </dgm:pt>
    <dgm:pt modelId="{B53F6905-0DCB-4294-B161-8D5CB4E7C334}" type="pres">
      <dgm:prSet presAssocID="{1DC1C5F9-102D-4120-90E8-39015B9F7800}" presName="extraNode" presStyleLbl="node1" presStyleIdx="0" presStyleCnt="7"/>
      <dgm:spPr/>
    </dgm:pt>
    <dgm:pt modelId="{B3F479D5-DC12-438B-9B41-5F4561D362F4}" type="pres">
      <dgm:prSet presAssocID="{1DC1C5F9-102D-4120-90E8-39015B9F7800}" presName="dstNode" presStyleLbl="node1" presStyleIdx="0" presStyleCnt="7"/>
      <dgm:spPr/>
    </dgm:pt>
    <dgm:pt modelId="{680CFBF9-9CC0-7C45-9540-4BE54C3CA9C2}" type="pres">
      <dgm:prSet presAssocID="{92720D58-BEDE-F24D-A1D9-C2D923A8D7A4}" presName="text_1" presStyleLbl="node1" presStyleIdx="0" presStyleCnt="7">
        <dgm:presLayoutVars>
          <dgm:bulletEnabled val="1"/>
        </dgm:presLayoutVars>
      </dgm:prSet>
      <dgm:spPr/>
    </dgm:pt>
    <dgm:pt modelId="{05579709-4418-5E4C-9337-BE9C571D5423}" type="pres">
      <dgm:prSet presAssocID="{92720D58-BEDE-F24D-A1D9-C2D923A8D7A4}" presName="accent_1" presStyleCnt="0"/>
      <dgm:spPr/>
    </dgm:pt>
    <dgm:pt modelId="{028617CB-944F-164E-AA6B-1F42418D4A38}" type="pres">
      <dgm:prSet presAssocID="{92720D58-BEDE-F24D-A1D9-C2D923A8D7A4}" presName="accentRepeatNode" presStyleLbl="solidFgAcc1" presStyleIdx="0" presStyleCnt="7"/>
      <dgm:spPr/>
    </dgm:pt>
    <dgm:pt modelId="{740D7726-D72B-434A-BAA0-46973BB2F209}" type="pres">
      <dgm:prSet presAssocID="{C016B5F7-2D1F-A949-AC7B-42E96C0C8B49}" presName="text_2" presStyleLbl="node1" presStyleIdx="1" presStyleCnt="7">
        <dgm:presLayoutVars>
          <dgm:bulletEnabled val="1"/>
        </dgm:presLayoutVars>
      </dgm:prSet>
      <dgm:spPr/>
    </dgm:pt>
    <dgm:pt modelId="{65CE7074-A978-E34F-ABC2-2D9891CA3F9D}" type="pres">
      <dgm:prSet presAssocID="{C016B5F7-2D1F-A949-AC7B-42E96C0C8B49}" presName="accent_2" presStyleCnt="0"/>
      <dgm:spPr/>
    </dgm:pt>
    <dgm:pt modelId="{7731A835-9D47-844B-87F4-B6F389FADAB4}" type="pres">
      <dgm:prSet presAssocID="{C016B5F7-2D1F-A949-AC7B-42E96C0C8B49}" presName="accentRepeatNode" presStyleLbl="solidFgAcc1" presStyleIdx="1" presStyleCnt="7"/>
      <dgm:spPr/>
    </dgm:pt>
    <dgm:pt modelId="{84EA82D3-0550-D34C-BA56-CAD70F8DF466}" type="pres">
      <dgm:prSet presAssocID="{90EE2C93-CE93-364E-84A1-34F11F008058}" presName="text_3" presStyleLbl="node1" presStyleIdx="2" presStyleCnt="7">
        <dgm:presLayoutVars>
          <dgm:bulletEnabled val="1"/>
        </dgm:presLayoutVars>
      </dgm:prSet>
      <dgm:spPr/>
    </dgm:pt>
    <dgm:pt modelId="{D55AC5CA-991B-FE4F-84DF-96B7388F33EF}" type="pres">
      <dgm:prSet presAssocID="{90EE2C93-CE93-364E-84A1-34F11F008058}" presName="accent_3" presStyleCnt="0"/>
      <dgm:spPr/>
    </dgm:pt>
    <dgm:pt modelId="{1CBA223F-022A-5B42-9A21-824C8370FF05}" type="pres">
      <dgm:prSet presAssocID="{90EE2C93-CE93-364E-84A1-34F11F008058}" presName="accentRepeatNode" presStyleLbl="solidFgAcc1" presStyleIdx="2" presStyleCnt="7"/>
      <dgm:spPr/>
    </dgm:pt>
    <dgm:pt modelId="{5E3F3965-D744-7B42-91AC-9BDD16CC44B9}" type="pres">
      <dgm:prSet presAssocID="{8D9A8554-7CD9-5048-B04D-DDE98EB26A6D}" presName="text_4" presStyleLbl="node1" presStyleIdx="3" presStyleCnt="7">
        <dgm:presLayoutVars>
          <dgm:bulletEnabled val="1"/>
        </dgm:presLayoutVars>
      </dgm:prSet>
      <dgm:spPr/>
    </dgm:pt>
    <dgm:pt modelId="{F9EDF079-70C8-7848-A296-190F98E98D40}" type="pres">
      <dgm:prSet presAssocID="{8D9A8554-7CD9-5048-B04D-DDE98EB26A6D}" presName="accent_4" presStyleCnt="0"/>
      <dgm:spPr/>
    </dgm:pt>
    <dgm:pt modelId="{92BE9B11-77A5-1B41-94EB-F4FF83CF63E4}" type="pres">
      <dgm:prSet presAssocID="{8D9A8554-7CD9-5048-B04D-DDE98EB26A6D}" presName="accentRepeatNode" presStyleLbl="solidFgAcc1" presStyleIdx="3" presStyleCnt="7"/>
      <dgm:spPr/>
    </dgm:pt>
    <dgm:pt modelId="{7DEBAC60-DE2E-1945-9BD0-1A16A9E9D1DD}" type="pres">
      <dgm:prSet presAssocID="{02581444-A312-9D4E-A183-95E9DB12EA0B}" presName="text_5" presStyleLbl="node1" presStyleIdx="4" presStyleCnt="7">
        <dgm:presLayoutVars>
          <dgm:bulletEnabled val="1"/>
        </dgm:presLayoutVars>
      </dgm:prSet>
      <dgm:spPr/>
    </dgm:pt>
    <dgm:pt modelId="{D4D15D22-BFE6-7B49-A2D7-44DEB43ACAAB}" type="pres">
      <dgm:prSet presAssocID="{02581444-A312-9D4E-A183-95E9DB12EA0B}" presName="accent_5" presStyleCnt="0"/>
      <dgm:spPr/>
    </dgm:pt>
    <dgm:pt modelId="{4CE7963C-C546-6141-9975-6027E51AD789}" type="pres">
      <dgm:prSet presAssocID="{02581444-A312-9D4E-A183-95E9DB12EA0B}" presName="accentRepeatNode" presStyleLbl="solidFgAcc1" presStyleIdx="4" presStyleCnt="7"/>
      <dgm:spPr/>
    </dgm:pt>
    <dgm:pt modelId="{D8070F5A-9BB0-9046-B487-C35B382DE711}" type="pres">
      <dgm:prSet presAssocID="{3F6BA1E8-30DD-5048-80DF-460F91E97732}" presName="text_6" presStyleLbl="node1" presStyleIdx="5" presStyleCnt="7" custLinFactNeighborX="249">
        <dgm:presLayoutVars>
          <dgm:bulletEnabled val="1"/>
        </dgm:presLayoutVars>
      </dgm:prSet>
      <dgm:spPr/>
    </dgm:pt>
    <dgm:pt modelId="{E69BE5C3-A1C3-8B45-BBBA-7949FAA21431}" type="pres">
      <dgm:prSet presAssocID="{3F6BA1E8-30DD-5048-80DF-460F91E97732}" presName="accent_6" presStyleCnt="0"/>
      <dgm:spPr/>
    </dgm:pt>
    <dgm:pt modelId="{F773DD3A-EDC2-9F48-9EAC-8D7FF431C8AD}" type="pres">
      <dgm:prSet presAssocID="{3F6BA1E8-30DD-5048-80DF-460F91E97732}" presName="accentRepeatNode" presStyleLbl="solidFgAcc1" presStyleIdx="5" presStyleCnt="7"/>
      <dgm:spPr/>
    </dgm:pt>
    <dgm:pt modelId="{F3ED8CD3-F86E-408C-BB2E-8139F7F6E542}" type="pres">
      <dgm:prSet presAssocID="{7B753D79-4D7A-47E1-B84A-71BAA98B7173}" presName="text_7" presStyleLbl="node1" presStyleIdx="6" presStyleCnt="7">
        <dgm:presLayoutVars>
          <dgm:bulletEnabled val="1"/>
        </dgm:presLayoutVars>
      </dgm:prSet>
      <dgm:spPr/>
    </dgm:pt>
    <dgm:pt modelId="{552B6AE5-EBA3-45B1-86A4-1A3CAE926609}" type="pres">
      <dgm:prSet presAssocID="{7B753D79-4D7A-47E1-B84A-71BAA98B7173}" presName="accent_7" presStyleCnt="0"/>
      <dgm:spPr/>
    </dgm:pt>
    <dgm:pt modelId="{D15C271E-E754-47BE-87A3-23394F5FCEF0}" type="pres">
      <dgm:prSet presAssocID="{7B753D79-4D7A-47E1-B84A-71BAA98B7173}" presName="accentRepeatNode" presStyleLbl="solidFgAcc1" presStyleIdx="6" presStyleCnt="7"/>
      <dgm:spPr/>
    </dgm:pt>
  </dgm:ptLst>
  <dgm:cxnLst>
    <dgm:cxn modelId="{AA4BC800-0618-5843-B998-06E13101CC64}" srcId="{1DC1C5F9-102D-4120-90E8-39015B9F7800}" destId="{C016B5F7-2D1F-A949-AC7B-42E96C0C8B49}" srcOrd="1" destOrd="0" parTransId="{A131BFA9-40BD-5045-857E-6433C6A4C65B}" sibTransId="{B49B5143-2AE8-104F-9B1D-1B5D56DC995A}"/>
    <dgm:cxn modelId="{47A8FF02-C020-4B13-910A-E59AEC64381F}" srcId="{1DC1C5F9-102D-4120-90E8-39015B9F7800}" destId="{7B753D79-4D7A-47E1-B84A-71BAA98B7173}" srcOrd="6" destOrd="0" parTransId="{38810A5F-0ED1-47E9-AF77-BA4585880218}" sibTransId="{D1EA4E1C-00A6-4236-801C-295363FCEF93}"/>
    <dgm:cxn modelId="{E92C3040-9B70-B44D-B959-4A2D3516A0DA}" srcId="{1DC1C5F9-102D-4120-90E8-39015B9F7800}" destId="{02581444-A312-9D4E-A183-95E9DB12EA0B}" srcOrd="4" destOrd="0" parTransId="{C666C566-18FB-474F-B513-D82E9DEF10E3}" sibTransId="{31EB396D-956D-8345-895E-54DFDF9D351B}"/>
    <dgm:cxn modelId="{2BFBF56C-26B0-B145-8818-5E75A0685C0A}" srcId="{1DC1C5F9-102D-4120-90E8-39015B9F7800}" destId="{92720D58-BEDE-F24D-A1D9-C2D923A8D7A4}" srcOrd="0" destOrd="0" parTransId="{8BE4D012-3730-8544-9470-44569C12379E}" sibTransId="{682F5D3C-693B-E842-B455-BA3B95ED50E1}"/>
    <dgm:cxn modelId="{A58F4152-8C57-F647-A312-29E50557A904}" type="presOf" srcId="{02581444-A312-9D4E-A183-95E9DB12EA0B}" destId="{7DEBAC60-DE2E-1945-9BD0-1A16A9E9D1DD}" srcOrd="0" destOrd="0" presId="urn:microsoft.com/office/officeart/2008/layout/VerticalCurvedList"/>
    <dgm:cxn modelId="{B8037352-2C2B-4176-983A-9543770CB4FD}" type="presOf" srcId="{1DC1C5F9-102D-4120-90E8-39015B9F7800}" destId="{DDE2B549-BCD4-483C-9452-2AFFC8548654}" srcOrd="0" destOrd="0" presId="urn:microsoft.com/office/officeart/2008/layout/VerticalCurvedList"/>
    <dgm:cxn modelId="{64191B91-2CCE-EB4F-AAFD-3AE19A561299}" type="presOf" srcId="{682F5D3C-693B-E842-B455-BA3B95ED50E1}" destId="{F29438FE-27A9-4CD8-A191-D3AF0788DCC5}" srcOrd="0" destOrd="0" presId="urn:microsoft.com/office/officeart/2008/layout/VerticalCurvedList"/>
    <dgm:cxn modelId="{08EA30B0-D61D-224A-B6C7-8E8AD43A42F2}" type="presOf" srcId="{90EE2C93-CE93-364E-84A1-34F11F008058}" destId="{84EA82D3-0550-D34C-BA56-CAD70F8DF466}" srcOrd="0" destOrd="0" presId="urn:microsoft.com/office/officeart/2008/layout/VerticalCurvedList"/>
    <dgm:cxn modelId="{048BECB5-8AB8-E94F-8F9E-7B37D551EDCB}" type="presOf" srcId="{92720D58-BEDE-F24D-A1D9-C2D923A8D7A4}" destId="{680CFBF9-9CC0-7C45-9540-4BE54C3CA9C2}" srcOrd="0" destOrd="0" presId="urn:microsoft.com/office/officeart/2008/layout/VerticalCurvedList"/>
    <dgm:cxn modelId="{120521B7-FCBE-FF40-B988-0CFF853AB0AF}" type="presOf" srcId="{8D9A8554-7CD9-5048-B04D-DDE98EB26A6D}" destId="{5E3F3965-D744-7B42-91AC-9BDD16CC44B9}" srcOrd="0" destOrd="0" presId="urn:microsoft.com/office/officeart/2008/layout/VerticalCurvedList"/>
    <dgm:cxn modelId="{FED665B7-4A5E-4E51-97BF-0164C2CF8966}" type="presOf" srcId="{7B753D79-4D7A-47E1-B84A-71BAA98B7173}" destId="{F3ED8CD3-F86E-408C-BB2E-8139F7F6E542}" srcOrd="0" destOrd="0" presId="urn:microsoft.com/office/officeart/2008/layout/VerticalCurvedList"/>
    <dgm:cxn modelId="{056904C6-78BE-7148-8642-1FE1D14798BE}" srcId="{1DC1C5F9-102D-4120-90E8-39015B9F7800}" destId="{8D9A8554-7CD9-5048-B04D-DDE98EB26A6D}" srcOrd="3" destOrd="0" parTransId="{4282D345-192C-2342-917B-33F6F015E15E}" sibTransId="{EFA2A9D1-8D34-EB4A-8AC9-1AEE7E7F6E9F}"/>
    <dgm:cxn modelId="{1A3B4AC6-EEF8-0549-BD78-01FB90D604C5}" srcId="{1DC1C5F9-102D-4120-90E8-39015B9F7800}" destId="{3F6BA1E8-30DD-5048-80DF-460F91E97732}" srcOrd="5" destOrd="0" parTransId="{5D0F6B5D-D58C-3148-AEFB-6078585DF8BF}" sibTransId="{3BEF374D-D276-CE4D-8CFD-A12EC695C627}"/>
    <dgm:cxn modelId="{F0F62BDB-35E6-B940-9412-EABF08DA7456}" type="presOf" srcId="{3F6BA1E8-30DD-5048-80DF-460F91E97732}" destId="{D8070F5A-9BB0-9046-B487-C35B382DE711}" srcOrd="0" destOrd="0" presId="urn:microsoft.com/office/officeart/2008/layout/VerticalCurvedList"/>
    <dgm:cxn modelId="{341902EC-4FBD-B149-B9CF-CB2126B7092F}" type="presOf" srcId="{C016B5F7-2D1F-A949-AC7B-42E96C0C8B49}" destId="{740D7726-D72B-434A-BAA0-46973BB2F209}" srcOrd="0" destOrd="0" presId="urn:microsoft.com/office/officeart/2008/layout/VerticalCurvedList"/>
    <dgm:cxn modelId="{1A1CEFFF-720D-7C4B-8A14-FD39B0879374}" srcId="{1DC1C5F9-102D-4120-90E8-39015B9F7800}" destId="{90EE2C93-CE93-364E-84A1-34F11F008058}" srcOrd="2" destOrd="0" parTransId="{989CCAEF-B5A3-9949-AA32-B8CA5DFF383E}" sibTransId="{5B80E26E-7C44-4040-AA7D-80163BF03401}"/>
    <dgm:cxn modelId="{335FE073-CE31-44AC-A43B-A161F5FBFE63}" type="presParOf" srcId="{DDE2B549-BCD4-483C-9452-2AFFC8548654}" destId="{2F6016A9-25C5-4535-80FA-F4E4DA7983F7}" srcOrd="0" destOrd="0" presId="urn:microsoft.com/office/officeart/2008/layout/VerticalCurvedList"/>
    <dgm:cxn modelId="{5BDEFCB9-9BEE-4950-B7FF-8E1497A90236}" type="presParOf" srcId="{2F6016A9-25C5-4535-80FA-F4E4DA7983F7}" destId="{1F76585A-9B5B-4E99-A023-BC1FAEF7AC54}" srcOrd="0" destOrd="0" presId="urn:microsoft.com/office/officeart/2008/layout/VerticalCurvedList"/>
    <dgm:cxn modelId="{72543E8D-F81E-4DA3-88AB-222859B52ABA}" type="presParOf" srcId="{1F76585A-9B5B-4E99-A023-BC1FAEF7AC54}" destId="{7206224A-81D0-43F5-B644-426A4B3AB4B9}" srcOrd="0" destOrd="0" presId="urn:microsoft.com/office/officeart/2008/layout/VerticalCurvedList"/>
    <dgm:cxn modelId="{EEEB36D4-9EA8-4379-A80A-7ED1D21CA1E9}" type="presParOf" srcId="{1F76585A-9B5B-4E99-A023-BC1FAEF7AC54}" destId="{F29438FE-27A9-4CD8-A191-D3AF0788DCC5}" srcOrd="1" destOrd="0" presId="urn:microsoft.com/office/officeart/2008/layout/VerticalCurvedList"/>
    <dgm:cxn modelId="{C49DA1D8-9C44-40DD-967C-126BD296C7AF}" type="presParOf" srcId="{1F76585A-9B5B-4E99-A023-BC1FAEF7AC54}" destId="{B53F6905-0DCB-4294-B161-8D5CB4E7C334}" srcOrd="2" destOrd="0" presId="urn:microsoft.com/office/officeart/2008/layout/VerticalCurvedList"/>
    <dgm:cxn modelId="{DEB695C2-347C-4499-95D5-CD250D8B6092}" type="presParOf" srcId="{1F76585A-9B5B-4E99-A023-BC1FAEF7AC54}" destId="{B3F479D5-DC12-438B-9B41-5F4561D362F4}" srcOrd="3" destOrd="0" presId="urn:microsoft.com/office/officeart/2008/layout/VerticalCurvedList"/>
    <dgm:cxn modelId="{35E16B05-9CE2-8A49-9656-77E56671A7E5}" type="presParOf" srcId="{2F6016A9-25C5-4535-80FA-F4E4DA7983F7}" destId="{680CFBF9-9CC0-7C45-9540-4BE54C3CA9C2}" srcOrd="1" destOrd="0" presId="urn:microsoft.com/office/officeart/2008/layout/VerticalCurvedList"/>
    <dgm:cxn modelId="{CD36E4C3-12F6-7448-AA16-D5DED855C6AE}" type="presParOf" srcId="{2F6016A9-25C5-4535-80FA-F4E4DA7983F7}" destId="{05579709-4418-5E4C-9337-BE9C571D5423}" srcOrd="2" destOrd="0" presId="urn:microsoft.com/office/officeart/2008/layout/VerticalCurvedList"/>
    <dgm:cxn modelId="{A1A58BC5-B6D8-404B-ADC9-79996962C119}" type="presParOf" srcId="{05579709-4418-5E4C-9337-BE9C571D5423}" destId="{028617CB-944F-164E-AA6B-1F42418D4A38}" srcOrd="0" destOrd="0" presId="urn:microsoft.com/office/officeart/2008/layout/VerticalCurvedList"/>
    <dgm:cxn modelId="{6B57EFA1-2372-3C4F-9E26-2FC37FFC59AE}" type="presParOf" srcId="{2F6016A9-25C5-4535-80FA-F4E4DA7983F7}" destId="{740D7726-D72B-434A-BAA0-46973BB2F209}" srcOrd="3" destOrd="0" presId="urn:microsoft.com/office/officeart/2008/layout/VerticalCurvedList"/>
    <dgm:cxn modelId="{CB3CDE7F-3854-3D44-877D-8624693DD8A5}" type="presParOf" srcId="{2F6016A9-25C5-4535-80FA-F4E4DA7983F7}" destId="{65CE7074-A978-E34F-ABC2-2D9891CA3F9D}" srcOrd="4" destOrd="0" presId="urn:microsoft.com/office/officeart/2008/layout/VerticalCurvedList"/>
    <dgm:cxn modelId="{0C91260D-6B8F-FA43-B2CB-FE78B6517F21}" type="presParOf" srcId="{65CE7074-A978-E34F-ABC2-2D9891CA3F9D}" destId="{7731A835-9D47-844B-87F4-B6F389FADAB4}" srcOrd="0" destOrd="0" presId="urn:microsoft.com/office/officeart/2008/layout/VerticalCurvedList"/>
    <dgm:cxn modelId="{ABCD3A4A-E602-294A-A042-98C198C6859C}" type="presParOf" srcId="{2F6016A9-25C5-4535-80FA-F4E4DA7983F7}" destId="{84EA82D3-0550-D34C-BA56-CAD70F8DF466}" srcOrd="5" destOrd="0" presId="urn:microsoft.com/office/officeart/2008/layout/VerticalCurvedList"/>
    <dgm:cxn modelId="{4D298E00-32EF-4847-8966-65AB3BE96310}" type="presParOf" srcId="{2F6016A9-25C5-4535-80FA-F4E4DA7983F7}" destId="{D55AC5CA-991B-FE4F-84DF-96B7388F33EF}" srcOrd="6" destOrd="0" presId="urn:microsoft.com/office/officeart/2008/layout/VerticalCurvedList"/>
    <dgm:cxn modelId="{D6D59997-E5FF-6543-A4FE-ED0BF1311627}" type="presParOf" srcId="{D55AC5CA-991B-FE4F-84DF-96B7388F33EF}" destId="{1CBA223F-022A-5B42-9A21-824C8370FF05}" srcOrd="0" destOrd="0" presId="urn:microsoft.com/office/officeart/2008/layout/VerticalCurvedList"/>
    <dgm:cxn modelId="{EDA28DDB-F6DB-DC4B-8FF1-C01C39E4AE11}" type="presParOf" srcId="{2F6016A9-25C5-4535-80FA-F4E4DA7983F7}" destId="{5E3F3965-D744-7B42-91AC-9BDD16CC44B9}" srcOrd="7" destOrd="0" presId="urn:microsoft.com/office/officeart/2008/layout/VerticalCurvedList"/>
    <dgm:cxn modelId="{69AE1396-2391-684C-B8AA-87DE9DEC7E7A}" type="presParOf" srcId="{2F6016A9-25C5-4535-80FA-F4E4DA7983F7}" destId="{F9EDF079-70C8-7848-A296-190F98E98D40}" srcOrd="8" destOrd="0" presId="urn:microsoft.com/office/officeart/2008/layout/VerticalCurvedList"/>
    <dgm:cxn modelId="{5AB9D789-AB54-4E4D-B400-F4F42E50A056}" type="presParOf" srcId="{F9EDF079-70C8-7848-A296-190F98E98D40}" destId="{92BE9B11-77A5-1B41-94EB-F4FF83CF63E4}" srcOrd="0" destOrd="0" presId="urn:microsoft.com/office/officeart/2008/layout/VerticalCurvedList"/>
    <dgm:cxn modelId="{6AECD3F5-4DFA-1844-8B2E-D56F27317ECA}" type="presParOf" srcId="{2F6016A9-25C5-4535-80FA-F4E4DA7983F7}" destId="{7DEBAC60-DE2E-1945-9BD0-1A16A9E9D1DD}" srcOrd="9" destOrd="0" presId="urn:microsoft.com/office/officeart/2008/layout/VerticalCurvedList"/>
    <dgm:cxn modelId="{F1C68F57-1DAE-3944-B764-2CFAC564F62A}" type="presParOf" srcId="{2F6016A9-25C5-4535-80FA-F4E4DA7983F7}" destId="{D4D15D22-BFE6-7B49-A2D7-44DEB43ACAAB}" srcOrd="10" destOrd="0" presId="urn:microsoft.com/office/officeart/2008/layout/VerticalCurvedList"/>
    <dgm:cxn modelId="{6693D0FA-F83C-3648-AB53-4AF0AA3A524C}" type="presParOf" srcId="{D4D15D22-BFE6-7B49-A2D7-44DEB43ACAAB}" destId="{4CE7963C-C546-6141-9975-6027E51AD789}" srcOrd="0" destOrd="0" presId="urn:microsoft.com/office/officeart/2008/layout/VerticalCurvedList"/>
    <dgm:cxn modelId="{FF0B79F7-A28A-BD4C-A36F-580155286AD8}" type="presParOf" srcId="{2F6016A9-25C5-4535-80FA-F4E4DA7983F7}" destId="{D8070F5A-9BB0-9046-B487-C35B382DE711}" srcOrd="11" destOrd="0" presId="urn:microsoft.com/office/officeart/2008/layout/VerticalCurvedList"/>
    <dgm:cxn modelId="{4FCB591D-7C13-DD40-972C-D8179C5CD494}" type="presParOf" srcId="{2F6016A9-25C5-4535-80FA-F4E4DA7983F7}" destId="{E69BE5C3-A1C3-8B45-BBBA-7949FAA21431}" srcOrd="12" destOrd="0" presId="urn:microsoft.com/office/officeart/2008/layout/VerticalCurvedList"/>
    <dgm:cxn modelId="{F7ACE86A-6E8F-DC48-AD72-63E8EB15B086}" type="presParOf" srcId="{E69BE5C3-A1C3-8B45-BBBA-7949FAA21431}" destId="{F773DD3A-EDC2-9F48-9EAC-8D7FF431C8AD}" srcOrd="0" destOrd="0" presId="urn:microsoft.com/office/officeart/2008/layout/VerticalCurvedList"/>
    <dgm:cxn modelId="{DA8573F8-629A-4B0E-BCA3-7A24C3513C02}" type="presParOf" srcId="{2F6016A9-25C5-4535-80FA-F4E4DA7983F7}" destId="{F3ED8CD3-F86E-408C-BB2E-8139F7F6E542}" srcOrd="13" destOrd="0" presId="urn:microsoft.com/office/officeart/2008/layout/VerticalCurvedList"/>
    <dgm:cxn modelId="{B92ABF2F-2B13-49D6-BCA7-18744EDE1DBC}" type="presParOf" srcId="{2F6016A9-25C5-4535-80FA-F4E4DA7983F7}" destId="{552B6AE5-EBA3-45B1-86A4-1A3CAE926609}" srcOrd="14" destOrd="0" presId="urn:microsoft.com/office/officeart/2008/layout/VerticalCurvedList"/>
    <dgm:cxn modelId="{AFEB145C-B23A-4541-B71D-4A53A04D6FA5}" type="presParOf" srcId="{552B6AE5-EBA3-45B1-86A4-1A3CAE926609}" destId="{D15C271E-E754-47BE-87A3-23394F5FCEF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33616A6-6CD3-4696-A2B2-99D391AA6D86}" type="doc">
      <dgm:prSet loTypeId="urn:microsoft.com/office/officeart/2005/8/layout/vList3" loCatId="list" qsTypeId="urn:microsoft.com/office/officeart/2005/8/quickstyle/simple4" qsCatId="simple" csTypeId="urn:microsoft.com/office/officeart/2005/8/colors/colorful2" csCatId="colorful" phldr="1"/>
      <dgm:spPr/>
    </dgm:pt>
    <dgm:pt modelId="{E464303C-CF87-4E38-ACE1-C668C7B72F95}">
      <dgm:prSet phldrT="[Текст]" custT="1"/>
      <dgm:spPr/>
      <dgm:t>
        <a:bodyPr/>
        <a:lstStyle/>
        <a:p>
          <a:r>
            <a:rPr lang="en-US" sz="2400" b="1">
              <a:latin typeface="Times New Roman" panose="02020603050405020304" pitchFamily="18" charset="0"/>
              <a:cs typeface="Times New Roman" panose="02020603050405020304" pitchFamily="18" charset="0"/>
            </a:rPr>
            <a:t>The current design procedures are not relevant for automated construction</a:t>
          </a:r>
          <a:endParaRPr lang="ru-RU" sz="24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3F7828A-FDF2-4F9A-807E-A74F5B3532EB}" type="parTrans" cxnId="{12BD3675-8690-4903-983E-6FBF1F0DCA11}">
      <dgm:prSet/>
      <dgm:spPr/>
      <dgm:t>
        <a:bodyPr/>
        <a:lstStyle/>
        <a:p>
          <a:endParaRPr lang="ru-RU"/>
        </a:p>
      </dgm:t>
    </dgm:pt>
    <dgm:pt modelId="{4737DED8-C8B7-4FD9-8339-CC6BB1637B16}" type="sibTrans" cxnId="{12BD3675-8690-4903-983E-6FBF1F0DCA11}">
      <dgm:prSet/>
      <dgm:spPr/>
      <dgm:t>
        <a:bodyPr/>
        <a:lstStyle/>
        <a:p>
          <a:endParaRPr lang="ru-RU"/>
        </a:p>
      </dgm:t>
    </dgm:pt>
    <dgm:pt modelId="{E2BD36B5-E437-47A6-AE59-044FEEC4B80C}">
      <dgm:prSet phldrT="[Текст]" custT="1"/>
      <dgm:spPr/>
      <dgm:t>
        <a:bodyPr/>
        <a:lstStyle/>
        <a:p>
          <a:r>
            <a:rPr lang="en-US" sz="2400" b="1">
              <a:latin typeface="Times New Roman" panose="02020603050405020304" pitchFamily="18" charset="0"/>
              <a:cs typeface="Times New Roman" panose="02020603050405020304" pitchFamily="18" charset="0"/>
            </a:rPr>
            <a:t>No specific guidelines or standards for a 3D-printed geopolymers</a:t>
          </a:r>
          <a:endParaRPr lang="ru-RU" sz="2400" b="1"/>
        </a:p>
      </dgm:t>
    </dgm:pt>
    <dgm:pt modelId="{47EB6460-B66F-41BF-A565-D3B7829C7DF6}" type="parTrans" cxnId="{9D1CFACB-B299-47DC-81EC-4DEE8E54E29A}">
      <dgm:prSet/>
      <dgm:spPr/>
      <dgm:t>
        <a:bodyPr/>
        <a:lstStyle/>
        <a:p>
          <a:endParaRPr lang="ru-RU"/>
        </a:p>
      </dgm:t>
    </dgm:pt>
    <dgm:pt modelId="{B6566CCB-14B7-4789-B460-332F5CE1F3A3}" type="sibTrans" cxnId="{9D1CFACB-B299-47DC-81EC-4DEE8E54E29A}">
      <dgm:prSet/>
      <dgm:spPr/>
      <dgm:t>
        <a:bodyPr/>
        <a:lstStyle/>
        <a:p>
          <a:endParaRPr lang="ru-RU"/>
        </a:p>
      </dgm:t>
    </dgm:pt>
    <dgm:pt modelId="{D08C6B8F-82F7-4728-8402-776C15E510E0}">
      <dgm:prSet phldrT="[Текст]" custT="1"/>
      <dgm:spPr/>
      <dgm:t>
        <a:bodyPr/>
        <a:lstStyle/>
        <a:p>
          <a:r>
            <a:rPr lang="en-US" sz="2400" b="1">
              <a:latin typeface="Times New Roman" panose="02020603050405020304" pitchFamily="18" charset="0"/>
              <a:cs typeface="Times New Roman" panose="02020603050405020304" pitchFamily="18" charset="0"/>
            </a:rPr>
            <a:t>The  Microwave Heating system has not been explored for industrial applications </a:t>
          </a:r>
          <a:endParaRPr lang="ru-RU" sz="2400" b="1"/>
        </a:p>
      </dgm:t>
    </dgm:pt>
    <dgm:pt modelId="{B476C4B8-7A05-45EE-A765-35DEBF7BAE62}" type="parTrans" cxnId="{5F5464B8-E734-449E-9644-AF83483AD47A}">
      <dgm:prSet/>
      <dgm:spPr/>
      <dgm:t>
        <a:bodyPr/>
        <a:lstStyle/>
        <a:p>
          <a:endParaRPr lang="ru-RU"/>
        </a:p>
      </dgm:t>
    </dgm:pt>
    <dgm:pt modelId="{A5252EE6-7C89-46A0-9368-60FC51915058}" type="sibTrans" cxnId="{5F5464B8-E734-449E-9644-AF83483AD47A}">
      <dgm:prSet/>
      <dgm:spPr/>
      <dgm:t>
        <a:bodyPr/>
        <a:lstStyle/>
        <a:p>
          <a:endParaRPr lang="ru-RU"/>
        </a:p>
      </dgm:t>
    </dgm:pt>
    <dgm:pt modelId="{B4816637-F2D3-49F5-9874-C949A11B645F}" type="pres">
      <dgm:prSet presAssocID="{E33616A6-6CD3-4696-A2B2-99D391AA6D86}" presName="linearFlow" presStyleCnt="0">
        <dgm:presLayoutVars>
          <dgm:dir/>
          <dgm:resizeHandles val="exact"/>
        </dgm:presLayoutVars>
      </dgm:prSet>
      <dgm:spPr/>
    </dgm:pt>
    <dgm:pt modelId="{9FC01FAD-7722-4ECB-B4E8-1C325FF9D01E}" type="pres">
      <dgm:prSet presAssocID="{E464303C-CF87-4E38-ACE1-C668C7B72F95}" presName="composite" presStyleCnt="0"/>
      <dgm:spPr/>
    </dgm:pt>
    <dgm:pt modelId="{28320D98-AE16-4568-99FB-FE2FA2C54CB0}" type="pres">
      <dgm:prSet presAssocID="{E464303C-CF87-4E38-ACE1-C668C7B72F95}" presName="imgShp" presStyleLbl="fgImgPlace1" presStyleIdx="0" presStyleCnt="3" custLinFactX="-13400" custLinFactNeighborX="-100000" custLinFactNeighborY="169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</dgm:spPr>
    </dgm:pt>
    <dgm:pt modelId="{F10E7ADA-7FB3-4CF0-B9F3-DEA06F2E36E3}" type="pres">
      <dgm:prSet presAssocID="{E464303C-CF87-4E38-ACE1-C668C7B72F95}" presName="txShp" presStyleLbl="node1" presStyleIdx="0" presStyleCnt="3" custScaleX="133713">
        <dgm:presLayoutVars>
          <dgm:bulletEnabled val="1"/>
        </dgm:presLayoutVars>
      </dgm:prSet>
      <dgm:spPr/>
    </dgm:pt>
    <dgm:pt modelId="{DCB8E01F-B4A5-446D-AF50-4BEE35E6AABF}" type="pres">
      <dgm:prSet presAssocID="{4737DED8-C8B7-4FD9-8339-CC6BB1637B16}" presName="spacing" presStyleCnt="0"/>
      <dgm:spPr/>
    </dgm:pt>
    <dgm:pt modelId="{D8989184-596E-4DBD-9064-A2E07440100A}" type="pres">
      <dgm:prSet presAssocID="{E2BD36B5-E437-47A6-AE59-044FEEC4B80C}" presName="composite" presStyleCnt="0"/>
      <dgm:spPr/>
    </dgm:pt>
    <dgm:pt modelId="{5B194E9B-7059-425A-BEA9-26537059F6BA}" type="pres">
      <dgm:prSet presAssocID="{E2BD36B5-E437-47A6-AE59-044FEEC4B80C}" presName="imgShp" presStyleLbl="fgImgPlace1" presStyleIdx="1" presStyleCnt="3" custLinFactX="-15940" custLinFactNeighborX="-100000" custLinFactNeighborY="846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</dgm:spPr>
    </dgm:pt>
    <dgm:pt modelId="{7DF0F39C-3C86-4238-9D23-1293B437B0A4}" type="pres">
      <dgm:prSet presAssocID="{E2BD36B5-E437-47A6-AE59-044FEEC4B80C}" presName="txShp" presStyleLbl="node1" presStyleIdx="1" presStyleCnt="3" custScaleX="133944">
        <dgm:presLayoutVars>
          <dgm:bulletEnabled val="1"/>
        </dgm:presLayoutVars>
      </dgm:prSet>
      <dgm:spPr/>
    </dgm:pt>
    <dgm:pt modelId="{CFF09F85-A97A-47EA-8F2A-5174FB3DB7EC}" type="pres">
      <dgm:prSet presAssocID="{B6566CCB-14B7-4789-B460-332F5CE1F3A3}" presName="spacing" presStyleCnt="0"/>
      <dgm:spPr/>
    </dgm:pt>
    <dgm:pt modelId="{2785D196-B1B8-4839-9F2B-C0B5195909ED}" type="pres">
      <dgm:prSet presAssocID="{D08C6B8F-82F7-4728-8402-776C15E510E0}" presName="composite" presStyleCnt="0"/>
      <dgm:spPr/>
    </dgm:pt>
    <dgm:pt modelId="{1F7D3C0A-A29C-49A4-B583-16AF49154B51}" type="pres">
      <dgm:prSet presAssocID="{D08C6B8F-82F7-4728-8402-776C15E510E0}" presName="imgShp" presStyleLbl="fgImgPlace1" presStyleIdx="2" presStyleCnt="3" custLinFactX="-19643" custLinFactNeighborX="-100000" custLinFactNeighborY="3451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4000" r="-44000"/>
          </a:stretch>
        </a:blipFill>
      </dgm:spPr>
    </dgm:pt>
    <dgm:pt modelId="{4AE2B914-DB1B-49F8-8023-A2CA7FD7A600}" type="pres">
      <dgm:prSet presAssocID="{D08C6B8F-82F7-4728-8402-776C15E510E0}" presName="txShp" presStyleLbl="node1" presStyleIdx="2" presStyleCnt="3" custScaleX="133944">
        <dgm:presLayoutVars>
          <dgm:bulletEnabled val="1"/>
        </dgm:presLayoutVars>
      </dgm:prSet>
      <dgm:spPr/>
    </dgm:pt>
  </dgm:ptLst>
  <dgm:cxnLst>
    <dgm:cxn modelId="{3289860D-22E6-44EA-AB27-8C8F76C7B61E}" type="presOf" srcId="{E2BD36B5-E437-47A6-AE59-044FEEC4B80C}" destId="{7DF0F39C-3C86-4238-9D23-1293B437B0A4}" srcOrd="0" destOrd="0" presId="urn:microsoft.com/office/officeart/2005/8/layout/vList3"/>
    <dgm:cxn modelId="{C144C735-2383-4F8B-A6E1-4D544CC52931}" type="presOf" srcId="{E33616A6-6CD3-4696-A2B2-99D391AA6D86}" destId="{B4816637-F2D3-49F5-9874-C949A11B645F}" srcOrd="0" destOrd="0" presId="urn:microsoft.com/office/officeart/2005/8/layout/vList3"/>
    <dgm:cxn modelId="{12BD3675-8690-4903-983E-6FBF1F0DCA11}" srcId="{E33616A6-6CD3-4696-A2B2-99D391AA6D86}" destId="{E464303C-CF87-4E38-ACE1-C668C7B72F95}" srcOrd="0" destOrd="0" parTransId="{C3F7828A-FDF2-4F9A-807E-A74F5B3532EB}" sibTransId="{4737DED8-C8B7-4FD9-8339-CC6BB1637B16}"/>
    <dgm:cxn modelId="{7C3872A5-F5DF-46D2-9E55-17DE4E3511DA}" type="presOf" srcId="{E464303C-CF87-4E38-ACE1-C668C7B72F95}" destId="{F10E7ADA-7FB3-4CF0-B9F3-DEA06F2E36E3}" srcOrd="0" destOrd="0" presId="urn:microsoft.com/office/officeart/2005/8/layout/vList3"/>
    <dgm:cxn modelId="{5F5464B8-E734-449E-9644-AF83483AD47A}" srcId="{E33616A6-6CD3-4696-A2B2-99D391AA6D86}" destId="{D08C6B8F-82F7-4728-8402-776C15E510E0}" srcOrd="2" destOrd="0" parTransId="{B476C4B8-7A05-45EE-A765-35DEBF7BAE62}" sibTransId="{A5252EE6-7C89-46A0-9368-60FC51915058}"/>
    <dgm:cxn modelId="{A46F39BE-8917-4A72-9724-BC2AD13A724E}" type="presOf" srcId="{D08C6B8F-82F7-4728-8402-776C15E510E0}" destId="{4AE2B914-DB1B-49F8-8023-A2CA7FD7A600}" srcOrd="0" destOrd="0" presId="urn:microsoft.com/office/officeart/2005/8/layout/vList3"/>
    <dgm:cxn modelId="{9D1CFACB-B299-47DC-81EC-4DEE8E54E29A}" srcId="{E33616A6-6CD3-4696-A2B2-99D391AA6D86}" destId="{E2BD36B5-E437-47A6-AE59-044FEEC4B80C}" srcOrd="1" destOrd="0" parTransId="{47EB6460-B66F-41BF-A565-D3B7829C7DF6}" sibTransId="{B6566CCB-14B7-4789-B460-332F5CE1F3A3}"/>
    <dgm:cxn modelId="{F782C79C-ED57-4DF8-8A88-8BB346ED0B6A}" type="presParOf" srcId="{B4816637-F2D3-49F5-9874-C949A11B645F}" destId="{9FC01FAD-7722-4ECB-B4E8-1C325FF9D01E}" srcOrd="0" destOrd="0" presId="urn:microsoft.com/office/officeart/2005/8/layout/vList3"/>
    <dgm:cxn modelId="{06C1F97C-4A94-4576-9635-7C53723A40D5}" type="presParOf" srcId="{9FC01FAD-7722-4ECB-B4E8-1C325FF9D01E}" destId="{28320D98-AE16-4568-99FB-FE2FA2C54CB0}" srcOrd="0" destOrd="0" presId="urn:microsoft.com/office/officeart/2005/8/layout/vList3"/>
    <dgm:cxn modelId="{68A8CDEA-B4D3-4868-A5DB-C3076C1872A6}" type="presParOf" srcId="{9FC01FAD-7722-4ECB-B4E8-1C325FF9D01E}" destId="{F10E7ADA-7FB3-4CF0-B9F3-DEA06F2E36E3}" srcOrd="1" destOrd="0" presId="urn:microsoft.com/office/officeart/2005/8/layout/vList3"/>
    <dgm:cxn modelId="{46873C32-2D35-4ABE-88C2-985E5BE63F8B}" type="presParOf" srcId="{B4816637-F2D3-49F5-9874-C949A11B645F}" destId="{DCB8E01F-B4A5-446D-AF50-4BEE35E6AABF}" srcOrd="1" destOrd="0" presId="urn:microsoft.com/office/officeart/2005/8/layout/vList3"/>
    <dgm:cxn modelId="{551170CC-B010-4561-9A3D-4B87C0F31398}" type="presParOf" srcId="{B4816637-F2D3-49F5-9874-C949A11B645F}" destId="{D8989184-596E-4DBD-9064-A2E07440100A}" srcOrd="2" destOrd="0" presId="urn:microsoft.com/office/officeart/2005/8/layout/vList3"/>
    <dgm:cxn modelId="{6A2458A4-647D-45A4-9580-39F8E061760D}" type="presParOf" srcId="{D8989184-596E-4DBD-9064-A2E07440100A}" destId="{5B194E9B-7059-425A-BEA9-26537059F6BA}" srcOrd="0" destOrd="0" presId="urn:microsoft.com/office/officeart/2005/8/layout/vList3"/>
    <dgm:cxn modelId="{84C3F647-DFF9-4E2C-89B8-E727C7CA6D6F}" type="presParOf" srcId="{D8989184-596E-4DBD-9064-A2E07440100A}" destId="{7DF0F39C-3C86-4238-9D23-1293B437B0A4}" srcOrd="1" destOrd="0" presId="urn:microsoft.com/office/officeart/2005/8/layout/vList3"/>
    <dgm:cxn modelId="{B1D1DC92-1AA6-4205-ABD2-C5EF9230BE4F}" type="presParOf" srcId="{B4816637-F2D3-49F5-9874-C949A11B645F}" destId="{CFF09F85-A97A-47EA-8F2A-5174FB3DB7EC}" srcOrd="3" destOrd="0" presId="urn:microsoft.com/office/officeart/2005/8/layout/vList3"/>
    <dgm:cxn modelId="{E893E243-9D83-4E0F-8BA8-334F66D479A8}" type="presParOf" srcId="{B4816637-F2D3-49F5-9874-C949A11B645F}" destId="{2785D196-B1B8-4839-9F2B-C0B5195909ED}" srcOrd="4" destOrd="0" presId="urn:microsoft.com/office/officeart/2005/8/layout/vList3"/>
    <dgm:cxn modelId="{C18946DA-88E4-4704-8853-AD98D74FA099}" type="presParOf" srcId="{2785D196-B1B8-4839-9F2B-C0B5195909ED}" destId="{1F7D3C0A-A29C-49A4-B583-16AF49154B51}" srcOrd="0" destOrd="0" presId="urn:microsoft.com/office/officeart/2005/8/layout/vList3"/>
    <dgm:cxn modelId="{89A593C1-DCEB-4D17-BE74-8FDE234ECFE3}" type="presParOf" srcId="{2785D196-B1B8-4839-9F2B-C0B5195909ED}" destId="{4AE2B914-DB1B-49F8-8023-A2CA7FD7A600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938A64F-B83D-407D-ABC1-AB0F07EFBF7C}" type="doc">
      <dgm:prSet loTypeId="urn:microsoft.com/office/officeart/2005/8/layout/hList7" loCatId="picture" qsTypeId="urn:microsoft.com/office/officeart/2005/8/quickstyle/simple1" qsCatId="simple" csTypeId="urn:microsoft.com/office/officeart/2005/8/colors/accent1_2" csCatId="accent1" phldr="1"/>
      <dgm:spPr/>
    </dgm:pt>
    <dgm:pt modelId="{4EB69A2E-9F0F-4A10-B8C9-3AF73DEBBF7D}">
      <dgm:prSet phldrT="[Текст]"/>
      <dgm:spPr>
        <a:solidFill>
          <a:schemeClr val="tx1"/>
        </a:solidFill>
      </dgm:spPr>
      <dgm:t>
        <a:bodyPr/>
        <a:lstStyle/>
        <a:p>
          <a:r>
            <a:rPr lang="en-US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Properties of geopolymers</a:t>
          </a:r>
          <a:endParaRPr lang="ru-RU"/>
        </a:p>
      </dgm:t>
    </dgm:pt>
    <dgm:pt modelId="{068D5372-C2B6-45CB-A8B4-EDFED8E1AFEE}" type="parTrans" cxnId="{4CC1641E-47F1-4326-820E-19B3FD722232}">
      <dgm:prSet/>
      <dgm:spPr/>
      <dgm:t>
        <a:bodyPr/>
        <a:lstStyle/>
        <a:p>
          <a:endParaRPr lang="ru-RU"/>
        </a:p>
      </dgm:t>
    </dgm:pt>
    <dgm:pt modelId="{D06DEB4C-0B9C-4E7B-87C2-70B212369A5A}" type="sibTrans" cxnId="{4CC1641E-47F1-4326-820E-19B3FD722232}">
      <dgm:prSet/>
      <dgm:spPr/>
      <dgm:t>
        <a:bodyPr/>
        <a:lstStyle/>
        <a:p>
          <a:endParaRPr lang="ru-RU"/>
        </a:p>
      </dgm:t>
    </dgm:pt>
    <dgm:pt modelId="{1DA0F737-2287-48C7-9B3B-0FED9B47A865}">
      <dgm:prSet phldrT="[Текст]"/>
      <dgm:spPr>
        <a:solidFill>
          <a:schemeClr val="tx1"/>
        </a:solidFill>
      </dgm:spPr>
      <dgm:t>
        <a:bodyPr/>
        <a:lstStyle/>
        <a:p>
          <a:r>
            <a:rPr lang="en-US">
              <a:latin typeface="Times New Roman" panose="02020603050405020304" pitchFamily="18" charset="0"/>
              <a:cs typeface="Times New Roman" panose="02020603050405020304" pitchFamily="18" charset="0"/>
            </a:rPr>
            <a:t>Locally sourced raw materials</a:t>
          </a:r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3861CE6-1A19-4493-8769-2CAF0CB01F2B}" type="parTrans" cxnId="{8BB367FB-B9DC-4E6D-83BF-70EEB864004C}">
      <dgm:prSet/>
      <dgm:spPr/>
      <dgm:t>
        <a:bodyPr/>
        <a:lstStyle/>
        <a:p>
          <a:endParaRPr lang="ru-RU"/>
        </a:p>
      </dgm:t>
    </dgm:pt>
    <dgm:pt modelId="{EAFBA066-E417-45C9-BF75-FD1D3660BD9C}" type="sibTrans" cxnId="{8BB367FB-B9DC-4E6D-83BF-70EEB864004C}">
      <dgm:prSet/>
      <dgm:spPr/>
      <dgm:t>
        <a:bodyPr/>
        <a:lstStyle/>
        <a:p>
          <a:endParaRPr lang="ru-RU"/>
        </a:p>
      </dgm:t>
    </dgm:pt>
    <dgm:pt modelId="{55631A18-C18F-433D-BE23-071D842EFE28}">
      <dgm:prSet phldrT="[Текст]"/>
      <dgm:spPr>
        <a:solidFill>
          <a:schemeClr val="bg2">
            <a:lumMod val="10000"/>
            <a:lumOff val="90000"/>
          </a:schemeClr>
        </a:solidFill>
      </dgm:spPr>
      <dgm:t>
        <a:bodyPr/>
        <a:lstStyle/>
        <a:p>
          <a:r>
            <a:rPr lang="en-US">
              <a:latin typeface="Times New Roman" panose="02020603050405020304" pitchFamily="18" charset="0"/>
              <a:cs typeface="Times New Roman" panose="02020603050405020304" pitchFamily="18" charset="0"/>
            </a:rPr>
            <a:t>Mixture design for novel 3D printed geopolymer</a:t>
          </a:r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E62EA15-AA03-4742-8D92-B9DE99C12555}" type="parTrans" cxnId="{845510D1-3C6A-4B3D-91A6-01A61F94A0F3}">
      <dgm:prSet/>
      <dgm:spPr/>
      <dgm:t>
        <a:bodyPr/>
        <a:lstStyle/>
        <a:p>
          <a:endParaRPr lang="ru-RU"/>
        </a:p>
      </dgm:t>
    </dgm:pt>
    <dgm:pt modelId="{291D8E45-C2EA-4CDF-AB52-4183B05259B0}" type="sibTrans" cxnId="{845510D1-3C6A-4B3D-91A6-01A61F94A0F3}">
      <dgm:prSet/>
      <dgm:spPr/>
      <dgm:t>
        <a:bodyPr/>
        <a:lstStyle/>
        <a:p>
          <a:endParaRPr lang="ru-RU"/>
        </a:p>
      </dgm:t>
    </dgm:pt>
    <dgm:pt modelId="{ADC06DEA-BEC4-4E2F-9FD3-C6C9C91A6D97}">
      <dgm:prSet phldrT="[Текст]"/>
      <dgm:spPr>
        <a:solidFill>
          <a:schemeClr val="tx1"/>
        </a:solidFill>
      </dgm:spPr>
      <dgm:t>
        <a:bodyPr/>
        <a:lstStyle/>
        <a:p>
          <a:r>
            <a:rPr lang="en-US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 Standards for the production of geopolymers</a:t>
          </a:r>
          <a:endParaRPr lang="ru-RU"/>
        </a:p>
      </dgm:t>
    </dgm:pt>
    <dgm:pt modelId="{3FFD4531-7348-45F2-A28B-EC24151B3CA2}" type="parTrans" cxnId="{9C0F2A7F-270C-4B51-8EB9-187E55E790A7}">
      <dgm:prSet/>
      <dgm:spPr/>
      <dgm:t>
        <a:bodyPr/>
        <a:lstStyle/>
        <a:p>
          <a:endParaRPr lang="ru-RU"/>
        </a:p>
      </dgm:t>
    </dgm:pt>
    <dgm:pt modelId="{354E9186-D8CC-48E7-ACDD-3862C49F58BE}" type="sibTrans" cxnId="{9C0F2A7F-270C-4B51-8EB9-187E55E790A7}">
      <dgm:prSet/>
      <dgm:spPr/>
      <dgm:t>
        <a:bodyPr/>
        <a:lstStyle/>
        <a:p>
          <a:endParaRPr lang="ru-RU"/>
        </a:p>
      </dgm:t>
    </dgm:pt>
    <dgm:pt modelId="{F6A6C424-70AB-4877-A375-1B296CFC775F}" type="pres">
      <dgm:prSet presAssocID="{5938A64F-B83D-407D-ABC1-AB0F07EFBF7C}" presName="Name0" presStyleCnt="0">
        <dgm:presLayoutVars>
          <dgm:dir/>
          <dgm:resizeHandles val="exact"/>
        </dgm:presLayoutVars>
      </dgm:prSet>
      <dgm:spPr/>
    </dgm:pt>
    <dgm:pt modelId="{D7EB8BEB-4DB7-4387-A108-BD3F8F90B0B0}" type="pres">
      <dgm:prSet presAssocID="{5938A64F-B83D-407D-ABC1-AB0F07EFBF7C}" presName="fgShape" presStyleLbl="fgShp" presStyleIdx="0" presStyleCnt="1"/>
      <dgm:spPr/>
    </dgm:pt>
    <dgm:pt modelId="{55989C14-F9A7-4E29-8465-0365F72C5036}" type="pres">
      <dgm:prSet presAssocID="{5938A64F-B83D-407D-ABC1-AB0F07EFBF7C}" presName="linComp" presStyleCnt="0"/>
      <dgm:spPr/>
    </dgm:pt>
    <dgm:pt modelId="{CA56A5E9-65C2-45E6-8CCF-9D0C1FD2C41C}" type="pres">
      <dgm:prSet presAssocID="{4EB69A2E-9F0F-4A10-B8C9-3AF73DEBBF7D}" presName="compNode" presStyleCnt="0"/>
      <dgm:spPr/>
    </dgm:pt>
    <dgm:pt modelId="{9B462F5C-3CB3-442B-8122-CECDE23A55D7}" type="pres">
      <dgm:prSet presAssocID="{4EB69A2E-9F0F-4A10-B8C9-3AF73DEBBF7D}" presName="bkgdShape" presStyleLbl="node1" presStyleIdx="0" presStyleCnt="4" custLinFactNeighborX="-35193" custLinFactNeighborY="-1240"/>
      <dgm:spPr/>
    </dgm:pt>
    <dgm:pt modelId="{7010FCC5-AC5D-414D-9565-46BD50C24EF5}" type="pres">
      <dgm:prSet presAssocID="{4EB69A2E-9F0F-4A10-B8C9-3AF73DEBBF7D}" presName="nodeTx" presStyleLbl="node1" presStyleIdx="0" presStyleCnt="4">
        <dgm:presLayoutVars>
          <dgm:bulletEnabled val="1"/>
        </dgm:presLayoutVars>
      </dgm:prSet>
      <dgm:spPr/>
    </dgm:pt>
    <dgm:pt modelId="{F8887142-D2C9-4484-A545-4771B5A351EA}" type="pres">
      <dgm:prSet presAssocID="{4EB69A2E-9F0F-4A10-B8C9-3AF73DEBBF7D}" presName="invisiNode" presStyleLbl="node1" presStyleIdx="0" presStyleCnt="4"/>
      <dgm:spPr/>
    </dgm:pt>
    <dgm:pt modelId="{6FC840A9-AD4B-47B7-AA48-FF6E1A7EDD23}" type="pres">
      <dgm:prSet presAssocID="{4EB69A2E-9F0F-4A10-B8C9-3AF73DEBBF7D}" presName="imagNode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Шестеренки"/>
        </a:ext>
      </dgm:extLst>
    </dgm:pt>
    <dgm:pt modelId="{96B18FFB-1376-4174-A742-EAE77C84B21F}" type="pres">
      <dgm:prSet presAssocID="{D06DEB4C-0B9C-4E7B-87C2-70B212369A5A}" presName="sibTrans" presStyleLbl="sibTrans2D1" presStyleIdx="0" presStyleCnt="0"/>
      <dgm:spPr/>
    </dgm:pt>
    <dgm:pt modelId="{8B2E30D9-5022-44AF-A480-F663DC0BCF4C}" type="pres">
      <dgm:prSet presAssocID="{1DA0F737-2287-48C7-9B3B-0FED9B47A865}" presName="compNode" presStyleCnt="0"/>
      <dgm:spPr/>
    </dgm:pt>
    <dgm:pt modelId="{E83099B2-B2FC-4BA6-97D8-AFCD7087D192}" type="pres">
      <dgm:prSet presAssocID="{1DA0F737-2287-48C7-9B3B-0FED9B47A865}" presName="bkgdShape" presStyleLbl="node1" presStyleIdx="1" presStyleCnt="4"/>
      <dgm:spPr/>
    </dgm:pt>
    <dgm:pt modelId="{9D130639-CF7F-447D-BDB4-84D73677B859}" type="pres">
      <dgm:prSet presAssocID="{1DA0F737-2287-48C7-9B3B-0FED9B47A865}" presName="nodeTx" presStyleLbl="node1" presStyleIdx="1" presStyleCnt="4">
        <dgm:presLayoutVars>
          <dgm:bulletEnabled val="1"/>
        </dgm:presLayoutVars>
      </dgm:prSet>
      <dgm:spPr/>
    </dgm:pt>
    <dgm:pt modelId="{17CF8E60-D311-4875-B051-37ECCB4EDD42}" type="pres">
      <dgm:prSet presAssocID="{1DA0F737-2287-48C7-9B3B-0FED9B47A865}" presName="invisiNode" presStyleLbl="node1" presStyleIdx="1" presStyleCnt="4"/>
      <dgm:spPr/>
    </dgm:pt>
    <dgm:pt modelId="{09462A9B-9425-48C3-AFB5-47C15908C87E}" type="pres">
      <dgm:prSet presAssocID="{1DA0F737-2287-48C7-9B3B-0FED9B47A865}" presName="imagNode" presStyleLbl="fgImgPlac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Исследование"/>
        </a:ext>
      </dgm:extLst>
    </dgm:pt>
    <dgm:pt modelId="{26F02A5F-E141-486E-9039-3C216E6D1479}" type="pres">
      <dgm:prSet presAssocID="{EAFBA066-E417-45C9-BF75-FD1D3660BD9C}" presName="sibTrans" presStyleLbl="sibTrans2D1" presStyleIdx="0" presStyleCnt="0"/>
      <dgm:spPr/>
    </dgm:pt>
    <dgm:pt modelId="{13E62807-F55B-400C-A05C-5FF1B5AEC2D9}" type="pres">
      <dgm:prSet presAssocID="{55631A18-C18F-433D-BE23-071D842EFE28}" presName="compNode" presStyleCnt="0"/>
      <dgm:spPr/>
    </dgm:pt>
    <dgm:pt modelId="{D657EEE2-1991-4735-A381-A7381C0FD970}" type="pres">
      <dgm:prSet presAssocID="{55631A18-C18F-433D-BE23-071D842EFE28}" presName="bkgdShape" presStyleLbl="node1" presStyleIdx="2" presStyleCnt="4"/>
      <dgm:spPr/>
    </dgm:pt>
    <dgm:pt modelId="{6E2A6928-ABEF-4C46-B567-3E84AC202C9B}" type="pres">
      <dgm:prSet presAssocID="{55631A18-C18F-433D-BE23-071D842EFE28}" presName="nodeTx" presStyleLbl="node1" presStyleIdx="2" presStyleCnt="4">
        <dgm:presLayoutVars>
          <dgm:bulletEnabled val="1"/>
        </dgm:presLayoutVars>
      </dgm:prSet>
      <dgm:spPr/>
    </dgm:pt>
    <dgm:pt modelId="{FC7E0D49-B9AC-452F-89E6-6937728A1FB8}" type="pres">
      <dgm:prSet presAssocID="{55631A18-C18F-433D-BE23-071D842EFE28}" presName="invisiNode" presStyleLbl="node1" presStyleIdx="2" presStyleCnt="4"/>
      <dgm:spPr/>
    </dgm:pt>
    <dgm:pt modelId="{26E454CF-260F-4034-8F46-9C1EE62F996E}" type="pres">
      <dgm:prSet presAssocID="{55631A18-C18F-433D-BE23-071D842EFE28}" presName="imagNode" presStyleLbl="fgImgPlac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Голова с шестеренками"/>
        </a:ext>
      </dgm:extLst>
    </dgm:pt>
    <dgm:pt modelId="{261FB3E9-08D6-4543-BFB1-61508877C5C5}" type="pres">
      <dgm:prSet presAssocID="{291D8E45-C2EA-4CDF-AB52-4183B05259B0}" presName="sibTrans" presStyleLbl="sibTrans2D1" presStyleIdx="0" presStyleCnt="0"/>
      <dgm:spPr/>
    </dgm:pt>
    <dgm:pt modelId="{5EF997D9-EBFB-42BC-9DFF-DB08BE26A02D}" type="pres">
      <dgm:prSet presAssocID="{ADC06DEA-BEC4-4E2F-9FD3-C6C9C91A6D97}" presName="compNode" presStyleCnt="0"/>
      <dgm:spPr/>
    </dgm:pt>
    <dgm:pt modelId="{CD121DB7-C3C1-4BC5-96B7-153C122952AB}" type="pres">
      <dgm:prSet presAssocID="{ADC06DEA-BEC4-4E2F-9FD3-C6C9C91A6D97}" presName="bkgdShape" presStyleLbl="node1" presStyleIdx="3" presStyleCnt="4"/>
      <dgm:spPr/>
    </dgm:pt>
    <dgm:pt modelId="{D7EAE637-B34B-4122-8DD3-95C90C80992F}" type="pres">
      <dgm:prSet presAssocID="{ADC06DEA-BEC4-4E2F-9FD3-C6C9C91A6D97}" presName="nodeTx" presStyleLbl="node1" presStyleIdx="3" presStyleCnt="4">
        <dgm:presLayoutVars>
          <dgm:bulletEnabled val="1"/>
        </dgm:presLayoutVars>
      </dgm:prSet>
      <dgm:spPr/>
    </dgm:pt>
    <dgm:pt modelId="{4A181A74-2C7C-4938-A2CA-C283EC7921BA}" type="pres">
      <dgm:prSet presAssocID="{ADC06DEA-BEC4-4E2F-9FD3-C6C9C91A6D97}" presName="invisiNode" presStyleLbl="node1" presStyleIdx="3" presStyleCnt="4"/>
      <dgm:spPr/>
    </dgm:pt>
    <dgm:pt modelId="{DD6405D3-CEEF-413E-A059-26793BEBD7F0}" type="pres">
      <dgm:prSet presAssocID="{ADC06DEA-BEC4-4E2F-9FD3-C6C9C91A6D97}" presName="imagNode" presStyleLbl="fgImgPlac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Лампочка"/>
        </a:ext>
      </dgm:extLst>
    </dgm:pt>
  </dgm:ptLst>
  <dgm:cxnLst>
    <dgm:cxn modelId="{EE9C2703-46B7-45ED-8394-FF137B44ABDB}" type="presOf" srcId="{5938A64F-B83D-407D-ABC1-AB0F07EFBF7C}" destId="{F6A6C424-70AB-4877-A375-1B296CFC775F}" srcOrd="0" destOrd="0" presId="urn:microsoft.com/office/officeart/2005/8/layout/hList7"/>
    <dgm:cxn modelId="{5FEF4A0C-3E0C-4B73-BE6A-F5EEA9A258EA}" type="presOf" srcId="{1DA0F737-2287-48C7-9B3B-0FED9B47A865}" destId="{9D130639-CF7F-447D-BDB4-84D73677B859}" srcOrd="1" destOrd="0" presId="urn:microsoft.com/office/officeart/2005/8/layout/hList7"/>
    <dgm:cxn modelId="{FB70AB0E-D9BF-43E2-B813-A9FFED5DFD39}" type="presOf" srcId="{55631A18-C18F-433D-BE23-071D842EFE28}" destId="{6E2A6928-ABEF-4C46-B567-3E84AC202C9B}" srcOrd="1" destOrd="0" presId="urn:microsoft.com/office/officeart/2005/8/layout/hList7"/>
    <dgm:cxn modelId="{4CC1641E-47F1-4326-820E-19B3FD722232}" srcId="{5938A64F-B83D-407D-ABC1-AB0F07EFBF7C}" destId="{4EB69A2E-9F0F-4A10-B8C9-3AF73DEBBF7D}" srcOrd="0" destOrd="0" parTransId="{068D5372-C2B6-45CB-A8B4-EDFED8E1AFEE}" sibTransId="{D06DEB4C-0B9C-4E7B-87C2-70B212369A5A}"/>
    <dgm:cxn modelId="{B9029D36-A866-49D7-AA89-337F2505C473}" type="presOf" srcId="{291D8E45-C2EA-4CDF-AB52-4183B05259B0}" destId="{261FB3E9-08D6-4543-BFB1-61508877C5C5}" srcOrd="0" destOrd="0" presId="urn:microsoft.com/office/officeart/2005/8/layout/hList7"/>
    <dgm:cxn modelId="{9F81AF61-89BF-4C02-AE4D-120E3C94DB1B}" type="presOf" srcId="{D06DEB4C-0B9C-4E7B-87C2-70B212369A5A}" destId="{96B18FFB-1376-4174-A742-EAE77C84B21F}" srcOrd="0" destOrd="0" presId="urn:microsoft.com/office/officeart/2005/8/layout/hList7"/>
    <dgm:cxn modelId="{C3C7F745-45E7-4F5C-B947-CB086599CC11}" type="presOf" srcId="{ADC06DEA-BEC4-4E2F-9FD3-C6C9C91A6D97}" destId="{D7EAE637-B34B-4122-8DD3-95C90C80992F}" srcOrd="1" destOrd="0" presId="urn:microsoft.com/office/officeart/2005/8/layout/hList7"/>
    <dgm:cxn modelId="{9C0F2A7F-270C-4B51-8EB9-187E55E790A7}" srcId="{5938A64F-B83D-407D-ABC1-AB0F07EFBF7C}" destId="{ADC06DEA-BEC4-4E2F-9FD3-C6C9C91A6D97}" srcOrd="3" destOrd="0" parTransId="{3FFD4531-7348-45F2-A28B-EC24151B3CA2}" sibTransId="{354E9186-D8CC-48E7-ACDD-3862C49F58BE}"/>
    <dgm:cxn modelId="{BBB6ACAE-0EB1-4A4A-9F84-722900A92C1F}" type="presOf" srcId="{EAFBA066-E417-45C9-BF75-FD1D3660BD9C}" destId="{26F02A5F-E141-486E-9039-3C216E6D1479}" srcOrd="0" destOrd="0" presId="urn:microsoft.com/office/officeart/2005/8/layout/hList7"/>
    <dgm:cxn modelId="{845510D1-3C6A-4B3D-91A6-01A61F94A0F3}" srcId="{5938A64F-B83D-407D-ABC1-AB0F07EFBF7C}" destId="{55631A18-C18F-433D-BE23-071D842EFE28}" srcOrd="2" destOrd="0" parTransId="{0E62EA15-AA03-4742-8D92-B9DE99C12555}" sibTransId="{291D8E45-C2EA-4CDF-AB52-4183B05259B0}"/>
    <dgm:cxn modelId="{16CBA2DC-0770-418F-8BB2-9746BFA6C4E9}" type="presOf" srcId="{4EB69A2E-9F0F-4A10-B8C9-3AF73DEBBF7D}" destId="{9B462F5C-3CB3-442B-8122-CECDE23A55D7}" srcOrd="0" destOrd="0" presId="urn:microsoft.com/office/officeart/2005/8/layout/hList7"/>
    <dgm:cxn modelId="{FA2D74E2-D461-460F-AF56-74BBCC86908C}" type="presOf" srcId="{ADC06DEA-BEC4-4E2F-9FD3-C6C9C91A6D97}" destId="{CD121DB7-C3C1-4BC5-96B7-153C122952AB}" srcOrd="0" destOrd="0" presId="urn:microsoft.com/office/officeart/2005/8/layout/hList7"/>
    <dgm:cxn modelId="{D78123F2-E7E1-4A69-BCA7-4E0A717A886A}" type="presOf" srcId="{1DA0F737-2287-48C7-9B3B-0FED9B47A865}" destId="{E83099B2-B2FC-4BA6-97D8-AFCD7087D192}" srcOrd="0" destOrd="0" presId="urn:microsoft.com/office/officeart/2005/8/layout/hList7"/>
    <dgm:cxn modelId="{6DD22EF5-CBCD-45B3-9BC5-3E62766203FC}" type="presOf" srcId="{55631A18-C18F-433D-BE23-071D842EFE28}" destId="{D657EEE2-1991-4735-A381-A7381C0FD970}" srcOrd="0" destOrd="0" presId="urn:microsoft.com/office/officeart/2005/8/layout/hList7"/>
    <dgm:cxn modelId="{2BF63CF5-1920-4A44-B3B3-0D2A2814D2D7}" type="presOf" srcId="{4EB69A2E-9F0F-4A10-B8C9-3AF73DEBBF7D}" destId="{7010FCC5-AC5D-414D-9565-46BD50C24EF5}" srcOrd="1" destOrd="0" presId="urn:microsoft.com/office/officeart/2005/8/layout/hList7"/>
    <dgm:cxn modelId="{8BB367FB-B9DC-4E6D-83BF-70EEB864004C}" srcId="{5938A64F-B83D-407D-ABC1-AB0F07EFBF7C}" destId="{1DA0F737-2287-48C7-9B3B-0FED9B47A865}" srcOrd="1" destOrd="0" parTransId="{E3861CE6-1A19-4493-8769-2CAF0CB01F2B}" sibTransId="{EAFBA066-E417-45C9-BF75-FD1D3660BD9C}"/>
    <dgm:cxn modelId="{EE0C4E7F-9525-462E-BC9C-95737A93DE98}" type="presParOf" srcId="{F6A6C424-70AB-4877-A375-1B296CFC775F}" destId="{D7EB8BEB-4DB7-4387-A108-BD3F8F90B0B0}" srcOrd="0" destOrd="0" presId="urn:microsoft.com/office/officeart/2005/8/layout/hList7"/>
    <dgm:cxn modelId="{6F31CB85-EC21-4C2C-9E94-B7AC63373FDB}" type="presParOf" srcId="{F6A6C424-70AB-4877-A375-1B296CFC775F}" destId="{55989C14-F9A7-4E29-8465-0365F72C5036}" srcOrd="1" destOrd="0" presId="urn:microsoft.com/office/officeart/2005/8/layout/hList7"/>
    <dgm:cxn modelId="{4A40AB3E-0616-4FA1-8623-DE03B1B693D5}" type="presParOf" srcId="{55989C14-F9A7-4E29-8465-0365F72C5036}" destId="{CA56A5E9-65C2-45E6-8CCF-9D0C1FD2C41C}" srcOrd="0" destOrd="0" presId="urn:microsoft.com/office/officeart/2005/8/layout/hList7"/>
    <dgm:cxn modelId="{32C5730E-649E-4C88-ABEF-3D7FEAD4EF03}" type="presParOf" srcId="{CA56A5E9-65C2-45E6-8CCF-9D0C1FD2C41C}" destId="{9B462F5C-3CB3-442B-8122-CECDE23A55D7}" srcOrd="0" destOrd="0" presId="urn:microsoft.com/office/officeart/2005/8/layout/hList7"/>
    <dgm:cxn modelId="{221A40E6-97F2-49BD-BCF0-BA970441A3DD}" type="presParOf" srcId="{CA56A5E9-65C2-45E6-8CCF-9D0C1FD2C41C}" destId="{7010FCC5-AC5D-414D-9565-46BD50C24EF5}" srcOrd="1" destOrd="0" presId="urn:microsoft.com/office/officeart/2005/8/layout/hList7"/>
    <dgm:cxn modelId="{640831D5-AAAB-4E5F-A509-6D0A9DA2D841}" type="presParOf" srcId="{CA56A5E9-65C2-45E6-8CCF-9D0C1FD2C41C}" destId="{F8887142-D2C9-4484-A545-4771B5A351EA}" srcOrd="2" destOrd="0" presId="urn:microsoft.com/office/officeart/2005/8/layout/hList7"/>
    <dgm:cxn modelId="{21413403-9F39-4C3D-89E3-EB3017D0B80D}" type="presParOf" srcId="{CA56A5E9-65C2-45E6-8CCF-9D0C1FD2C41C}" destId="{6FC840A9-AD4B-47B7-AA48-FF6E1A7EDD23}" srcOrd="3" destOrd="0" presId="urn:microsoft.com/office/officeart/2005/8/layout/hList7"/>
    <dgm:cxn modelId="{4A3F0EBC-E51D-4289-AFEB-EBA0B7B5EFB2}" type="presParOf" srcId="{55989C14-F9A7-4E29-8465-0365F72C5036}" destId="{96B18FFB-1376-4174-A742-EAE77C84B21F}" srcOrd="1" destOrd="0" presId="urn:microsoft.com/office/officeart/2005/8/layout/hList7"/>
    <dgm:cxn modelId="{4062E350-9670-4013-ACC0-063FB23987FE}" type="presParOf" srcId="{55989C14-F9A7-4E29-8465-0365F72C5036}" destId="{8B2E30D9-5022-44AF-A480-F663DC0BCF4C}" srcOrd="2" destOrd="0" presId="urn:microsoft.com/office/officeart/2005/8/layout/hList7"/>
    <dgm:cxn modelId="{7DB61F51-C12B-49B2-B0C8-4ADAF79602DF}" type="presParOf" srcId="{8B2E30D9-5022-44AF-A480-F663DC0BCF4C}" destId="{E83099B2-B2FC-4BA6-97D8-AFCD7087D192}" srcOrd="0" destOrd="0" presId="urn:microsoft.com/office/officeart/2005/8/layout/hList7"/>
    <dgm:cxn modelId="{C36B5AA1-E4B6-4EAF-AB50-91AC90B418D1}" type="presParOf" srcId="{8B2E30D9-5022-44AF-A480-F663DC0BCF4C}" destId="{9D130639-CF7F-447D-BDB4-84D73677B859}" srcOrd="1" destOrd="0" presId="urn:microsoft.com/office/officeart/2005/8/layout/hList7"/>
    <dgm:cxn modelId="{B37B0548-8EBD-48EB-A7F8-8A2F0B120C57}" type="presParOf" srcId="{8B2E30D9-5022-44AF-A480-F663DC0BCF4C}" destId="{17CF8E60-D311-4875-B051-37ECCB4EDD42}" srcOrd="2" destOrd="0" presId="urn:microsoft.com/office/officeart/2005/8/layout/hList7"/>
    <dgm:cxn modelId="{612210D3-ED6A-4FA8-8AC7-68B3617B58F1}" type="presParOf" srcId="{8B2E30D9-5022-44AF-A480-F663DC0BCF4C}" destId="{09462A9B-9425-48C3-AFB5-47C15908C87E}" srcOrd="3" destOrd="0" presId="urn:microsoft.com/office/officeart/2005/8/layout/hList7"/>
    <dgm:cxn modelId="{72E37E65-0C61-426B-A8BA-6A2595DBA50E}" type="presParOf" srcId="{55989C14-F9A7-4E29-8465-0365F72C5036}" destId="{26F02A5F-E141-486E-9039-3C216E6D1479}" srcOrd="3" destOrd="0" presId="urn:microsoft.com/office/officeart/2005/8/layout/hList7"/>
    <dgm:cxn modelId="{C49ECD8B-73F0-4AF1-A85A-C80EFADD6959}" type="presParOf" srcId="{55989C14-F9A7-4E29-8465-0365F72C5036}" destId="{13E62807-F55B-400C-A05C-5FF1B5AEC2D9}" srcOrd="4" destOrd="0" presId="urn:microsoft.com/office/officeart/2005/8/layout/hList7"/>
    <dgm:cxn modelId="{21520C60-942E-41B1-835A-59BAE6CE01B7}" type="presParOf" srcId="{13E62807-F55B-400C-A05C-5FF1B5AEC2D9}" destId="{D657EEE2-1991-4735-A381-A7381C0FD970}" srcOrd="0" destOrd="0" presId="urn:microsoft.com/office/officeart/2005/8/layout/hList7"/>
    <dgm:cxn modelId="{386CE25B-75B8-4A8D-8A1B-39AF208888E6}" type="presParOf" srcId="{13E62807-F55B-400C-A05C-5FF1B5AEC2D9}" destId="{6E2A6928-ABEF-4C46-B567-3E84AC202C9B}" srcOrd="1" destOrd="0" presId="urn:microsoft.com/office/officeart/2005/8/layout/hList7"/>
    <dgm:cxn modelId="{B5374569-4355-42A7-8625-8EBBFBF2DB5A}" type="presParOf" srcId="{13E62807-F55B-400C-A05C-5FF1B5AEC2D9}" destId="{FC7E0D49-B9AC-452F-89E6-6937728A1FB8}" srcOrd="2" destOrd="0" presId="urn:microsoft.com/office/officeart/2005/8/layout/hList7"/>
    <dgm:cxn modelId="{5538BAA5-4203-4D41-AE59-4C8C77BE5667}" type="presParOf" srcId="{13E62807-F55B-400C-A05C-5FF1B5AEC2D9}" destId="{26E454CF-260F-4034-8F46-9C1EE62F996E}" srcOrd="3" destOrd="0" presId="urn:microsoft.com/office/officeart/2005/8/layout/hList7"/>
    <dgm:cxn modelId="{4B108729-5A9F-4D88-B03B-2F2D90D1ACB0}" type="presParOf" srcId="{55989C14-F9A7-4E29-8465-0365F72C5036}" destId="{261FB3E9-08D6-4543-BFB1-61508877C5C5}" srcOrd="5" destOrd="0" presId="urn:microsoft.com/office/officeart/2005/8/layout/hList7"/>
    <dgm:cxn modelId="{EBAD2A6A-F34A-43E0-86FC-7DC6C6B680B0}" type="presParOf" srcId="{55989C14-F9A7-4E29-8465-0365F72C5036}" destId="{5EF997D9-EBFB-42BC-9DFF-DB08BE26A02D}" srcOrd="6" destOrd="0" presId="urn:microsoft.com/office/officeart/2005/8/layout/hList7"/>
    <dgm:cxn modelId="{CE084602-97FB-41A3-B71D-40022549C695}" type="presParOf" srcId="{5EF997D9-EBFB-42BC-9DFF-DB08BE26A02D}" destId="{CD121DB7-C3C1-4BC5-96B7-153C122952AB}" srcOrd="0" destOrd="0" presId="urn:microsoft.com/office/officeart/2005/8/layout/hList7"/>
    <dgm:cxn modelId="{4B3E5D39-2738-4F71-8B74-2EE03213F0F5}" type="presParOf" srcId="{5EF997D9-EBFB-42BC-9DFF-DB08BE26A02D}" destId="{D7EAE637-B34B-4122-8DD3-95C90C80992F}" srcOrd="1" destOrd="0" presId="urn:microsoft.com/office/officeart/2005/8/layout/hList7"/>
    <dgm:cxn modelId="{D49EFCDD-E46A-4E80-BD65-33F0E4E9AFCD}" type="presParOf" srcId="{5EF997D9-EBFB-42BC-9DFF-DB08BE26A02D}" destId="{4A181A74-2C7C-4938-A2CA-C283EC7921BA}" srcOrd="2" destOrd="0" presId="urn:microsoft.com/office/officeart/2005/8/layout/hList7"/>
    <dgm:cxn modelId="{AE3F64EF-96BD-446B-B548-27B23CC0FE51}" type="presParOf" srcId="{5EF997D9-EBFB-42BC-9DFF-DB08BE26A02D}" destId="{DD6405D3-CEEF-413E-A059-26793BEBD7F0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14B3688-42B4-4D6A-9743-6F7E11B1BA17}" type="doc">
      <dgm:prSet loTypeId="urn:microsoft.com/office/officeart/2005/8/layout/hProcess9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F2ED3C4-0093-4445-8ECB-3C559AE7F10B}">
      <dgm:prSet phldrT="[Текст]" phldr="1"/>
      <dgm:spPr>
        <a:blipFill rotWithShape="0">
          <a:blip xmlns:r="http://schemas.openxmlformats.org/officeDocument/2006/relationships" r:embed="rId1"/>
          <a:srcRect/>
          <a:stretch>
            <a:fillRect l="-17000" r="-17000"/>
          </a:stretch>
        </a:blipFill>
      </dgm:spPr>
      <dgm:t>
        <a:bodyPr/>
        <a:lstStyle/>
        <a:p>
          <a:endParaRPr lang="ru-RU"/>
        </a:p>
      </dgm:t>
    </dgm:pt>
    <dgm:pt modelId="{536A17C8-E8E6-4B6F-B95C-B1421A31CFE5}" type="parTrans" cxnId="{23AFBACA-BC25-4BEE-9444-C313318A0FFD}">
      <dgm:prSet/>
      <dgm:spPr/>
      <dgm:t>
        <a:bodyPr/>
        <a:lstStyle/>
        <a:p>
          <a:endParaRPr lang="ru-RU"/>
        </a:p>
      </dgm:t>
    </dgm:pt>
    <dgm:pt modelId="{3EEF453E-B6B5-4B47-BBE1-CD8EBB27F431}" type="sibTrans" cxnId="{23AFBACA-BC25-4BEE-9444-C313318A0FFD}">
      <dgm:prSet/>
      <dgm:spPr/>
      <dgm:t>
        <a:bodyPr/>
        <a:lstStyle/>
        <a:p>
          <a:endParaRPr lang="ru-RU"/>
        </a:p>
      </dgm:t>
    </dgm:pt>
    <dgm:pt modelId="{5B676EF7-1816-4D08-AFDB-0CFB37F59848}">
      <dgm:prSet phldrT="[Текст]" phldr="1"/>
      <dgm:spPr>
        <a:blipFill rotWithShape="0">
          <a:blip xmlns:r="http://schemas.openxmlformats.org/officeDocument/2006/relationships" r:embed="rId2"/>
          <a:srcRect/>
          <a:stretch>
            <a:fillRect t="-17000" b="-17000"/>
          </a:stretch>
        </a:blipFill>
      </dgm:spPr>
      <dgm:t>
        <a:bodyPr/>
        <a:lstStyle/>
        <a:p>
          <a:endParaRPr lang="ru-RU"/>
        </a:p>
      </dgm:t>
    </dgm:pt>
    <dgm:pt modelId="{A1A24FED-9C5B-4FEC-BB12-D9E1D9CA1E2D}" type="parTrans" cxnId="{06B51DA6-94BD-46C7-89E5-C641FED61641}">
      <dgm:prSet/>
      <dgm:spPr/>
      <dgm:t>
        <a:bodyPr/>
        <a:lstStyle/>
        <a:p>
          <a:endParaRPr lang="ru-RU"/>
        </a:p>
      </dgm:t>
    </dgm:pt>
    <dgm:pt modelId="{CF17DDD9-610A-4FD5-B17A-1915FD8B382A}" type="sibTrans" cxnId="{06B51DA6-94BD-46C7-89E5-C641FED61641}">
      <dgm:prSet/>
      <dgm:spPr/>
      <dgm:t>
        <a:bodyPr/>
        <a:lstStyle/>
        <a:p>
          <a:endParaRPr lang="ru-RU"/>
        </a:p>
      </dgm:t>
    </dgm:pt>
    <dgm:pt modelId="{6F13466D-BE36-46E7-A7DC-2433BD37DD1B}">
      <dgm:prSet phldrT="[Текст]" phldr="1"/>
      <dgm:spPr>
        <a:blipFill rotWithShape="0">
          <a:blip xmlns:r="http://schemas.openxmlformats.org/officeDocument/2006/relationships" r:embed="rId3"/>
          <a:srcRect/>
          <a:stretch>
            <a:fillRect t="-17000" b="-17000"/>
          </a:stretch>
        </a:blipFill>
      </dgm:spPr>
      <dgm:t>
        <a:bodyPr/>
        <a:lstStyle/>
        <a:p>
          <a:endParaRPr lang="ru-RU"/>
        </a:p>
      </dgm:t>
    </dgm:pt>
    <dgm:pt modelId="{F802BF2F-59A2-412D-BE92-E2A7FCD81A67}" type="parTrans" cxnId="{32F36CAC-E5ED-4C4F-9E83-26091D6EB23A}">
      <dgm:prSet/>
      <dgm:spPr/>
      <dgm:t>
        <a:bodyPr/>
        <a:lstStyle/>
        <a:p>
          <a:endParaRPr lang="ru-RU"/>
        </a:p>
      </dgm:t>
    </dgm:pt>
    <dgm:pt modelId="{AB919BD2-BACB-4B9C-8A55-4625C0C1181E}" type="sibTrans" cxnId="{32F36CAC-E5ED-4C4F-9E83-26091D6EB23A}">
      <dgm:prSet/>
      <dgm:spPr/>
      <dgm:t>
        <a:bodyPr/>
        <a:lstStyle/>
        <a:p>
          <a:endParaRPr lang="ru-RU"/>
        </a:p>
      </dgm:t>
    </dgm:pt>
    <dgm:pt modelId="{37411CC5-5077-4999-A062-77D1C193F5B1}" type="pres">
      <dgm:prSet presAssocID="{614B3688-42B4-4D6A-9743-6F7E11B1BA17}" presName="CompostProcess" presStyleCnt="0">
        <dgm:presLayoutVars>
          <dgm:dir/>
          <dgm:resizeHandles val="exact"/>
        </dgm:presLayoutVars>
      </dgm:prSet>
      <dgm:spPr/>
    </dgm:pt>
    <dgm:pt modelId="{AAA65D52-ABA5-4D04-A5DB-D8B55F92D559}" type="pres">
      <dgm:prSet presAssocID="{614B3688-42B4-4D6A-9743-6F7E11B1BA17}" presName="arrow" presStyleLbl="bgShp" presStyleIdx="0" presStyleCnt="1"/>
      <dgm:spPr/>
    </dgm:pt>
    <dgm:pt modelId="{5F8989C3-42D3-44BE-9742-3925F661CCB3}" type="pres">
      <dgm:prSet presAssocID="{614B3688-42B4-4D6A-9743-6F7E11B1BA17}" presName="linearProcess" presStyleCnt="0"/>
      <dgm:spPr/>
    </dgm:pt>
    <dgm:pt modelId="{885675F0-C4F0-4410-BE7F-AA98F2A13979}" type="pres">
      <dgm:prSet presAssocID="{6F2ED3C4-0093-4445-8ECB-3C559AE7F10B}" presName="textNode" presStyleLbl="node1" presStyleIdx="0" presStyleCnt="3">
        <dgm:presLayoutVars>
          <dgm:bulletEnabled val="1"/>
        </dgm:presLayoutVars>
      </dgm:prSet>
      <dgm:spPr/>
    </dgm:pt>
    <dgm:pt modelId="{E5201865-8064-455F-9D89-968880742446}" type="pres">
      <dgm:prSet presAssocID="{3EEF453E-B6B5-4B47-BBE1-CD8EBB27F431}" presName="sibTrans" presStyleCnt="0"/>
      <dgm:spPr/>
    </dgm:pt>
    <dgm:pt modelId="{499E70C6-8019-49AC-A0FF-FEC1DFCD739B}" type="pres">
      <dgm:prSet presAssocID="{5B676EF7-1816-4D08-AFDB-0CFB37F59848}" presName="textNode" presStyleLbl="node1" presStyleIdx="1" presStyleCnt="3">
        <dgm:presLayoutVars>
          <dgm:bulletEnabled val="1"/>
        </dgm:presLayoutVars>
      </dgm:prSet>
      <dgm:spPr/>
    </dgm:pt>
    <dgm:pt modelId="{6F5EE63E-7CE2-4AD7-97CE-8F86FBF30675}" type="pres">
      <dgm:prSet presAssocID="{CF17DDD9-610A-4FD5-B17A-1915FD8B382A}" presName="sibTrans" presStyleCnt="0"/>
      <dgm:spPr/>
    </dgm:pt>
    <dgm:pt modelId="{F76E6F0A-76AE-4473-9A28-52513C0E3A42}" type="pres">
      <dgm:prSet presAssocID="{6F13466D-BE36-46E7-A7DC-2433BD37DD1B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1124180F-3FF5-4FE8-ADAD-9F9838CA953C}" type="presOf" srcId="{614B3688-42B4-4D6A-9743-6F7E11B1BA17}" destId="{37411CC5-5077-4999-A062-77D1C193F5B1}" srcOrd="0" destOrd="0" presId="urn:microsoft.com/office/officeart/2005/8/layout/hProcess9"/>
    <dgm:cxn modelId="{073C0C3A-7DB5-4FAF-B366-3A2C7E1AC2D3}" type="presOf" srcId="{6F13466D-BE36-46E7-A7DC-2433BD37DD1B}" destId="{F76E6F0A-76AE-4473-9A28-52513C0E3A42}" srcOrd="0" destOrd="0" presId="urn:microsoft.com/office/officeart/2005/8/layout/hProcess9"/>
    <dgm:cxn modelId="{8E95E160-68F1-4211-B566-B0B36C034F44}" type="presOf" srcId="{6F2ED3C4-0093-4445-8ECB-3C559AE7F10B}" destId="{885675F0-C4F0-4410-BE7F-AA98F2A13979}" srcOrd="0" destOrd="0" presId="urn:microsoft.com/office/officeart/2005/8/layout/hProcess9"/>
    <dgm:cxn modelId="{16CF417D-996F-4891-9866-3F6F4CFED152}" type="presOf" srcId="{5B676EF7-1816-4D08-AFDB-0CFB37F59848}" destId="{499E70C6-8019-49AC-A0FF-FEC1DFCD739B}" srcOrd="0" destOrd="0" presId="urn:microsoft.com/office/officeart/2005/8/layout/hProcess9"/>
    <dgm:cxn modelId="{06B51DA6-94BD-46C7-89E5-C641FED61641}" srcId="{614B3688-42B4-4D6A-9743-6F7E11B1BA17}" destId="{5B676EF7-1816-4D08-AFDB-0CFB37F59848}" srcOrd="1" destOrd="0" parTransId="{A1A24FED-9C5B-4FEC-BB12-D9E1D9CA1E2D}" sibTransId="{CF17DDD9-610A-4FD5-B17A-1915FD8B382A}"/>
    <dgm:cxn modelId="{32F36CAC-E5ED-4C4F-9E83-26091D6EB23A}" srcId="{614B3688-42B4-4D6A-9743-6F7E11B1BA17}" destId="{6F13466D-BE36-46E7-A7DC-2433BD37DD1B}" srcOrd="2" destOrd="0" parTransId="{F802BF2F-59A2-412D-BE92-E2A7FCD81A67}" sibTransId="{AB919BD2-BACB-4B9C-8A55-4625C0C1181E}"/>
    <dgm:cxn modelId="{23AFBACA-BC25-4BEE-9444-C313318A0FFD}" srcId="{614B3688-42B4-4D6A-9743-6F7E11B1BA17}" destId="{6F2ED3C4-0093-4445-8ECB-3C559AE7F10B}" srcOrd="0" destOrd="0" parTransId="{536A17C8-E8E6-4B6F-B95C-B1421A31CFE5}" sibTransId="{3EEF453E-B6B5-4B47-BBE1-CD8EBB27F431}"/>
    <dgm:cxn modelId="{B534B657-5537-480C-97B2-784A50F04C7E}" type="presParOf" srcId="{37411CC5-5077-4999-A062-77D1C193F5B1}" destId="{AAA65D52-ABA5-4D04-A5DB-D8B55F92D559}" srcOrd="0" destOrd="0" presId="urn:microsoft.com/office/officeart/2005/8/layout/hProcess9"/>
    <dgm:cxn modelId="{1E08D111-3332-4001-913B-E777D58C4E1A}" type="presParOf" srcId="{37411CC5-5077-4999-A062-77D1C193F5B1}" destId="{5F8989C3-42D3-44BE-9742-3925F661CCB3}" srcOrd="1" destOrd="0" presId="urn:microsoft.com/office/officeart/2005/8/layout/hProcess9"/>
    <dgm:cxn modelId="{79F25EF0-8DF0-4D83-B02A-C55F8DD3E607}" type="presParOf" srcId="{5F8989C3-42D3-44BE-9742-3925F661CCB3}" destId="{885675F0-C4F0-4410-BE7F-AA98F2A13979}" srcOrd="0" destOrd="0" presId="urn:microsoft.com/office/officeart/2005/8/layout/hProcess9"/>
    <dgm:cxn modelId="{ECEC4577-F5D1-4389-ABA5-9199CE2C71AF}" type="presParOf" srcId="{5F8989C3-42D3-44BE-9742-3925F661CCB3}" destId="{E5201865-8064-455F-9D89-968880742446}" srcOrd="1" destOrd="0" presId="urn:microsoft.com/office/officeart/2005/8/layout/hProcess9"/>
    <dgm:cxn modelId="{4BAAC7FB-7AF2-4527-A8AC-798820318B9F}" type="presParOf" srcId="{5F8989C3-42D3-44BE-9742-3925F661CCB3}" destId="{499E70C6-8019-49AC-A0FF-FEC1DFCD739B}" srcOrd="2" destOrd="0" presId="urn:microsoft.com/office/officeart/2005/8/layout/hProcess9"/>
    <dgm:cxn modelId="{2671AFE1-597F-4629-9343-EB004A4F9FE2}" type="presParOf" srcId="{5F8989C3-42D3-44BE-9742-3925F661CCB3}" destId="{6F5EE63E-7CE2-4AD7-97CE-8F86FBF30675}" srcOrd="3" destOrd="0" presId="urn:microsoft.com/office/officeart/2005/8/layout/hProcess9"/>
    <dgm:cxn modelId="{02C9E916-6350-4AB9-A7DA-8912A7954E8D}" type="presParOf" srcId="{5F8989C3-42D3-44BE-9742-3925F661CCB3}" destId="{F76E6F0A-76AE-4473-9A28-52513C0E3A42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CEC2F07-4589-478B-90E1-95CFF7BEB4AE}" type="doc">
      <dgm:prSet loTypeId="urn:microsoft.com/office/officeart/2005/8/layout/lProcess2" loCatId="list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ru-RU"/>
        </a:p>
      </dgm:t>
    </dgm:pt>
    <dgm:pt modelId="{15BA013B-C1B0-4712-AFB0-7774DF6D524F}">
      <dgm:prSet phldrT="[Текст]"/>
      <dgm:spPr/>
      <dgm:t>
        <a:bodyPr/>
        <a:lstStyle/>
        <a:p>
          <a:r>
            <a:rPr lang="en-US">
              <a:solidFill>
                <a:schemeClr val="accent3">
                  <a:lumMod val="75000"/>
                </a:schemeClr>
              </a:solidFill>
            </a:rPr>
            <a:t>GP1  and GP2</a:t>
          </a:r>
          <a:endParaRPr lang="ru-RU">
            <a:solidFill>
              <a:schemeClr val="accent3">
                <a:lumMod val="75000"/>
              </a:schemeClr>
            </a:solidFill>
          </a:endParaRPr>
        </a:p>
      </dgm:t>
    </dgm:pt>
    <dgm:pt modelId="{E43B71C7-531D-439F-9F30-C3F9BBABE17E}" type="parTrans" cxnId="{5B035727-F66D-4C98-ACBC-700B5F21BE21}">
      <dgm:prSet/>
      <dgm:spPr/>
      <dgm:t>
        <a:bodyPr/>
        <a:lstStyle/>
        <a:p>
          <a:endParaRPr lang="ru-RU"/>
        </a:p>
      </dgm:t>
    </dgm:pt>
    <dgm:pt modelId="{8E65BF33-9112-4ED8-BC15-BD48A7B3ADEB}" type="sibTrans" cxnId="{5B035727-F66D-4C98-ACBC-700B5F21BE21}">
      <dgm:prSet/>
      <dgm:spPr/>
      <dgm:t>
        <a:bodyPr/>
        <a:lstStyle/>
        <a:p>
          <a:endParaRPr lang="ru-RU"/>
        </a:p>
      </dgm:t>
    </dgm:pt>
    <dgm:pt modelId="{5A67092F-DA49-4109-84AE-ECBD414A2432}">
      <dgm:prSet phldrT="[Текст]"/>
      <dgm:spPr/>
      <dgm:t>
        <a:bodyPr/>
        <a:lstStyle/>
        <a:p>
          <a:r>
            <a:rPr lang="en-US">
              <a:solidFill>
                <a:schemeClr val="accent3">
                  <a:lumMod val="75000"/>
                </a:schemeClr>
              </a:solidFill>
            </a:rPr>
            <a:t>GP3</a:t>
          </a:r>
          <a:endParaRPr lang="ru-RU">
            <a:solidFill>
              <a:schemeClr val="accent3">
                <a:lumMod val="75000"/>
              </a:schemeClr>
            </a:solidFill>
          </a:endParaRPr>
        </a:p>
      </dgm:t>
    </dgm:pt>
    <dgm:pt modelId="{55404080-2539-49D9-9C2C-B4C3B73B36E3}" type="parTrans" cxnId="{11698903-0D3D-433C-B990-0440E9CBA3B2}">
      <dgm:prSet/>
      <dgm:spPr/>
      <dgm:t>
        <a:bodyPr/>
        <a:lstStyle/>
        <a:p>
          <a:endParaRPr lang="ru-RU"/>
        </a:p>
      </dgm:t>
    </dgm:pt>
    <dgm:pt modelId="{7BF84D3A-2E03-49E4-B77C-78E34969E548}" type="sibTrans" cxnId="{11698903-0D3D-433C-B990-0440E9CBA3B2}">
      <dgm:prSet/>
      <dgm:spPr/>
      <dgm:t>
        <a:bodyPr/>
        <a:lstStyle/>
        <a:p>
          <a:endParaRPr lang="ru-RU"/>
        </a:p>
      </dgm:t>
    </dgm:pt>
    <dgm:pt modelId="{68326FC8-DEAE-4D9E-A478-8EFFF4DF68B2}">
      <dgm:prSet phldrT="[Текст]"/>
      <dgm:spPr/>
      <dgm:t>
        <a:bodyPr/>
        <a:lstStyle/>
        <a:p>
          <a:r>
            <a:rPr lang="en-US">
              <a:solidFill>
                <a:schemeClr val="tx1"/>
              </a:solidFill>
            </a:rPr>
            <a:t>Initial setting time: 180 min</a:t>
          </a:r>
          <a:endParaRPr lang="ru-RU">
            <a:solidFill>
              <a:schemeClr val="tx1"/>
            </a:solidFill>
          </a:endParaRPr>
        </a:p>
      </dgm:t>
    </dgm:pt>
    <dgm:pt modelId="{17081B9F-97DC-47B0-9953-6A76EF100FCC}" type="parTrans" cxnId="{E01889BA-0A5C-45E6-86E9-D823FCE54EE5}">
      <dgm:prSet/>
      <dgm:spPr/>
      <dgm:t>
        <a:bodyPr/>
        <a:lstStyle/>
        <a:p>
          <a:endParaRPr lang="ru-RU"/>
        </a:p>
      </dgm:t>
    </dgm:pt>
    <dgm:pt modelId="{3557FBD3-6E6B-43C3-B0C9-78A691CFD969}" type="sibTrans" cxnId="{E01889BA-0A5C-45E6-86E9-D823FCE54EE5}">
      <dgm:prSet/>
      <dgm:spPr/>
      <dgm:t>
        <a:bodyPr/>
        <a:lstStyle/>
        <a:p>
          <a:endParaRPr lang="ru-RU"/>
        </a:p>
      </dgm:t>
    </dgm:pt>
    <dgm:pt modelId="{123A600A-260B-4676-B209-7FC13233B4F6}">
      <dgm:prSet phldrT="[Текст]"/>
      <dgm:spPr/>
      <dgm:t>
        <a:bodyPr/>
        <a:lstStyle/>
        <a:p>
          <a:r>
            <a:rPr lang="en-US">
              <a:solidFill>
                <a:schemeClr val="tx1"/>
              </a:solidFill>
            </a:rPr>
            <a:t>Final setting time: 420 min</a:t>
          </a:r>
          <a:endParaRPr lang="ru-RU">
            <a:solidFill>
              <a:schemeClr val="tx1"/>
            </a:solidFill>
          </a:endParaRPr>
        </a:p>
      </dgm:t>
    </dgm:pt>
    <dgm:pt modelId="{63AA7B19-9090-4CD4-BBC3-A359DA4C0AB8}" type="parTrans" cxnId="{EB4009D5-D441-4EAF-945F-C74B87B183CC}">
      <dgm:prSet/>
      <dgm:spPr/>
      <dgm:t>
        <a:bodyPr/>
        <a:lstStyle/>
        <a:p>
          <a:endParaRPr lang="ru-RU"/>
        </a:p>
      </dgm:t>
    </dgm:pt>
    <dgm:pt modelId="{C43D4E76-0785-4F73-A8D4-9235320AE3B2}" type="sibTrans" cxnId="{EB4009D5-D441-4EAF-945F-C74B87B183CC}">
      <dgm:prSet/>
      <dgm:spPr/>
      <dgm:t>
        <a:bodyPr/>
        <a:lstStyle/>
        <a:p>
          <a:endParaRPr lang="ru-RU"/>
        </a:p>
      </dgm:t>
    </dgm:pt>
    <dgm:pt modelId="{2F780FF3-A345-4391-9D7E-E0703362D328}">
      <dgm:prSet phldrT="[Текст]"/>
      <dgm:spPr/>
      <dgm:t>
        <a:bodyPr/>
        <a:lstStyle/>
        <a:p>
          <a:r>
            <a:rPr lang="en-US">
              <a:solidFill>
                <a:schemeClr val="accent3">
                  <a:lumMod val="75000"/>
                </a:schemeClr>
              </a:solidFill>
            </a:rPr>
            <a:t>GP4</a:t>
          </a:r>
          <a:endParaRPr lang="ru-RU">
            <a:solidFill>
              <a:schemeClr val="accent3">
                <a:lumMod val="75000"/>
              </a:schemeClr>
            </a:solidFill>
          </a:endParaRPr>
        </a:p>
      </dgm:t>
    </dgm:pt>
    <dgm:pt modelId="{787A243F-3A2B-4557-91AF-F2C47BDFCBAB}" type="parTrans" cxnId="{77CAED07-5104-4EEB-A31C-B70C6A7ED73F}">
      <dgm:prSet/>
      <dgm:spPr/>
      <dgm:t>
        <a:bodyPr/>
        <a:lstStyle/>
        <a:p>
          <a:endParaRPr lang="ru-RU"/>
        </a:p>
      </dgm:t>
    </dgm:pt>
    <dgm:pt modelId="{E92EB640-B343-4E02-8920-E6B2CB3B66EB}" type="sibTrans" cxnId="{77CAED07-5104-4EEB-A31C-B70C6A7ED73F}">
      <dgm:prSet/>
      <dgm:spPr/>
      <dgm:t>
        <a:bodyPr/>
        <a:lstStyle/>
        <a:p>
          <a:endParaRPr lang="ru-RU"/>
        </a:p>
      </dgm:t>
    </dgm:pt>
    <dgm:pt modelId="{00489256-EDB8-45F4-BD6B-8D4FAA1D7BE4}">
      <dgm:prSet phldrT="[Текст]"/>
      <dgm:spPr/>
      <dgm:t>
        <a:bodyPr/>
        <a:lstStyle/>
        <a:p>
          <a:r>
            <a:rPr lang="en-US">
              <a:solidFill>
                <a:schemeClr val="tx1"/>
              </a:solidFill>
            </a:rPr>
            <a:t>Initial setting time: 210 min</a:t>
          </a:r>
          <a:endParaRPr lang="ru-RU">
            <a:solidFill>
              <a:schemeClr val="tx1"/>
            </a:solidFill>
          </a:endParaRPr>
        </a:p>
      </dgm:t>
    </dgm:pt>
    <dgm:pt modelId="{A6AF8DDA-268F-43A3-8C00-8301CCDD1C47}" type="parTrans" cxnId="{D14A1133-2CC5-4D7B-95D3-EB7F8D060F6A}">
      <dgm:prSet/>
      <dgm:spPr/>
      <dgm:t>
        <a:bodyPr/>
        <a:lstStyle/>
        <a:p>
          <a:endParaRPr lang="ru-RU"/>
        </a:p>
      </dgm:t>
    </dgm:pt>
    <dgm:pt modelId="{06B32F2F-D27D-4609-8E2A-57B3224C13AC}" type="sibTrans" cxnId="{D14A1133-2CC5-4D7B-95D3-EB7F8D060F6A}">
      <dgm:prSet/>
      <dgm:spPr/>
      <dgm:t>
        <a:bodyPr/>
        <a:lstStyle/>
        <a:p>
          <a:endParaRPr lang="ru-RU"/>
        </a:p>
      </dgm:t>
    </dgm:pt>
    <dgm:pt modelId="{6F458426-1F69-4564-9B7A-8ACC59A451DA}">
      <dgm:prSet phldrT="[Текст]"/>
      <dgm:spPr/>
      <dgm:t>
        <a:bodyPr/>
        <a:lstStyle/>
        <a:p>
          <a:r>
            <a:rPr lang="en-US">
              <a:solidFill>
                <a:schemeClr val="tx1"/>
              </a:solidFill>
            </a:rPr>
            <a:t>Final setting time: 450 min</a:t>
          </a:r>
          <a:endParaRPr lang="ru-RU">
            <a:solidFill>
              <a:schemeClr val="tx1"/>
            </a:solidFill>
          </a:endParaRPr>
        </a:p>
      </dgm:t>
    </dgm:pt>
    <dgm:pt modelId="{8A4A3A59-80FF-46BD-8E9B-CC5C8FFFCB1B}" type="parTrans" cxnId="{61D28250-072A-46CA-BB78-84902C769C02}">
      <dgm:prSet/>
      <dgm:spPr/>
      <dgm:t>
        <a:bodyPr/>
        <a:lstStyle/>
        <a:p>
          <a:endParaRPr lang="ru-RU"/>
        </a:p>
      </dgm:t>
    </dgm:pt>
    <dgm:pt modelId="{2AA16919-FA0F-469F-B338-472DAC2FCA7F}" type="sibTrans" cxnId="{61D28250-072A-46CA-BB78-84902C769C02}">
      <dgm:prSet/>
      <dgm:spPr/>
      <dgm:t>
        <a:bodyPr/>
        <a:lstStyle/>
        <a:p>
          <a:endParaRPr lang="ru-RU"/>
        </a:p>
      </dgm:t>
    </dgm:pt>
    <dgm:pt modelId="{753BD6BC-8624-453A-84EC-B09B7D7A7782}">
      <dgm:prSet/>
      <dgm:spPr/>
      <dgm:t>
        <a:bodyPr/>
        <a:lstStyle/>
        <a:p>
          <a:r>
            <a:rPr lang="en-US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failed (7 hours&lt;…)</a:t>
          </a:r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ED48436-6BC2-49EC-AA55-BE8D6D3A415B}" type="parTrans" cxnId="{59B5B76C-6A86-4486-AAFE-6CD568BD1CC1}">
      <dgm:prSet/>
      <dgm:spPr/>
      <dgm:t>
        <a:bodyPr/>
        <a:lstStyle/>
        <a:p>
          <a:endParaRPr lang="ru-RU"/>
        </a:p>
      </dgm:t>
    </dgm:pt>
    <dgm:pt modelId="{3CB8576A-EDD3-4C30-9275-216B27269CBD}" type="sibTrans" cxnId="{59B5B76C-6A86-4486-AAFE-6CD568BD1CC1}">
      <dgm:prSet/>
      <dgm:spPr/>
      <dgm:t>
        <a:bodyPr/>
        <a:lstStyle/>
        <a:p>
          <a:endParaRPr lang="ru-RU"/>
        </a:p>
      </dgm:t>
    </dgm:pt>
    <dgm:pt modelId="{BD835493-309A-428F-84E0-CBBB6F8F4269}" type="pres">
      <dgm:prSet presAssocID="{1CEC2F07-4589-478B-90E1-95CFF7BEB4AE}" presName="theList" presStyleCnt="0">
        <dgm:presLayoutVars>
          <dgm:dir/>
          <dgm:animLvl val="lvl"/>
          <dgm:resizeHandles val="exact"/>
        </dgm:presLayoutVars>
      </dgm:prSet>
      <dgm:spPr/>
    </dgm:pt>
    <dgm:pt modelId="{61A10E1F-D578-4F15-B36C-E74468B7FEC3}" type="pres">
      <dgm:prSet presAssocID="{15BA013B-C1B0-4712-AFB0-7774DF6D524F}" presName="compNode" presStyleCnt="0"/>
      <dgm:spPr/>
    </dgm:pt>
    <dgm:pt modelId="{57186290-01F2-4E1C-9B25-A60A09D33BB3}" type="pres">
      <dgm:prSet presAssocID="{15BA013B-C1B0-4712-AFB0-7774DF6D524F}" presName="aNode" presStyleLbl="bgShp" presStyleIdx="0" presStyleCnt="3"/>
      <dgm:spPr/>
    </dgm:pt>
    <dgm:pt modelId="{94FAC1B0-47F4-4E24-9EA5-EAC27396DC0F}" type="pres">
      <dgm:prSet presAssocID="{15BA013B-C1B0-4712-AFB0-7774DF6D524F}" presName="textNode" presStyleLbl="bgShp" presStyleIdx="0" presStyleCnt="3"/>
      <dgm:spPr/>
    </dgm:pt>
    <dgm:pt modelId="{1221F75A-2E62-47F1-A30C-FD1597A06F4F}" type="pres">
      <dgm:prSet presAssocID="{15BA013B-C1B0-4712-AFB0-7774DF6D524F}" presName="compChildNode" presStyleCnt="0"/>
      <dgm:spPr/>
    </dgm:pt>
    <dgm:pt modelId="{0EE22271-AB23-4A08-88EE-895F610BD452}" type="pres">
      <dgm:prSet presAssocID="{15BA013B-C1B0-4712-AFB0-7774DF6D524F}" presName="theInnerList" presStyleCnt="0"/>
      <dgm:spPr/>
    </dgm:pt>
    <dgm:pt modelId="{E78A151B-F9AD-4296-AF90-CF8A3DDA436A}" type="pres">
      <dgm:prSet presAssocID="{753BD6BC-8624-453A-84EC-B09B7D7A7782}" presName="childNode" presStyleLbl="node1" presStyleIdx="0" presStyleCnt="5">
        <dgm:presLayoutVars>
          <dgm:bulletEnabled val="1"/>
        </dgm:presLayoutVars>
      </dgm:prSet>
      <dgm:spPr/>
    </dgm:pt>
    <dgm:pt modelId="{FD8742C9-9349-4988-B7DA-D903B9868A3E}" type="pres">
      <dgm:prSet presAssocID="{15BA013B-C1B0-4712-AFB0-7774DF6D524F}" presName="aSpace" presStyleCnt="0"/>
      <dgm:spPr/>
    </dgm:pt>
    <dgm:pt modelId="{97160772-FC3A-4046-9B94-4723584FFA5B}" type="pres">
      <dgm:prSet presAssocID="{5A67092F-DA49-4109-84AE-ECBD414A2432}" presName="compNode" presStyleCnt="0"/>
      <dgm:spPr/>
    </dgm:pt>
    <dgm:pt modelId="{4FC30C0F-4298-4D81-ABF1-6A4015CAB829}" type="pres">
      <dgm:prSet presAssocID="{5A67092F-DA49-4109-84AE-ECBD414A2432}" presName="aNode" presStyleLbl="bgShp" presStyleIdx="1" presStyleCnt="3"/>
      <dgm:spPr/>
    </dgm:pt>
    <dgm:pt modelId="{519B3404-392B-4DEB-8B97-582384F3F8E8}" type="pres">
      <dgm:prSet presAssocID="{5A67092F-DA49-4109-84AE-ECBD414A2432}" presName="textNode" presStyleLbl="bgShp" presStyleIdx="1" presStyleCnt="3"/>
      <dgm:spPr/>
    </dgm:pt>
    <dgm:pt modelId="{136DFD06-52AC-43E3-BD2D-852B4670A703}" type="pres">
      <dgm:prSet presAssocID="{5A67092F-DA49-4109-84AE-ECBD414A2432}" presName="compChildNode" presStyleCnt="0"/>
      <dgm:spPr/>
    </dgm:pt>
    <dgm:pt modelId="{627BBAB9-1CA1-418B-BEBB-18E7F5BC3445}" type="pres">
      <dgm:prSet presAssocID="{5A67092F-DA49-4109-84AE-ECBD414A2432}" presName="theInnerList" presStyleCnt="0"/>
      <dgm:spPr/>
    </dgm:pt>
    <dgm:pt modelId="{1E692486-807A-4B5A-B87D-B1A54C09A672}" type="pres">
      <dgm:prSet presAssocID="{68326FC8-DEAE-4D9E-A478-8EFFF4DF68B2}" presName="childNode" presStyleLbl="node1" presStyleIdx="1" presStyleCnt="5">
        <dgm:presLayoutVars>
          <dgm:bulletEnabled val="1"/>
        </dgm:presLayoutVars>
      </dgm:prSet>
      <dgm:spPr/>
    </dgm:pt>
    <dgm:pt modelId="{3FD24F78-157D-4E8C-AEA9-FF332F3C84DB}" type="pres">
      <dgm:prSet presAssocID="{68326FC8-DEAE-4D9E-A478-8EFFF4DF68B2}" presName="aSpace2" presStyleCnt="0"/>
      <dgm:spPr/>
    </dgm:pt>
    <dgm:pt modelId="{C8C8559A-73C1-43CA-BCDC-5EF4B1F1BF5E}" type="pres">
      <dgm:prSet presAssocID="{123A600A-260B-4676-B209-7FC13233B4F6}" presName="childNode" presStyleLbl="node1" presStyleIdx="2" presStyleCnt="5">
        <dgm:presLayoutVars>
          <dgm:bulletEnabled val="1"/>
        </dgm:presLayoutVars>
      </dgm:prSet>
      <dgm:spPr/>
    </dgm:pt>
    <dgm:pt modelId="{6C42347E-FCFB-4698-B3F5-223E88CAD25B}" type="pres">
      <dgm:prSet presAssocID="{5A67092F-DA49-4109-84AE-ECBD414A2432}" presName="aSpace" presStyleCnt="0"/>
      <dgm:spPr/>
    </dgm:pt>
    <dgm:pt modelId="{E4D80DBF-AE8D-4384-9CB1-B5A5B8CF66E6}" type="pres">
      <dgm:prSet presAssocID="{2F780FF3-A345-4391-9D7E-E0703362D328}" presName="compNode" presStyleCnt="0"/>
      <dgm:spPr/>
    </dgm:pt>
    <dgm:pt modelId="{87771BA2-359C-4137-88E5-C62012DAD3EC}" type="pres">
      <dgm:prSet presAssocID="{2F780FF3-A345-4391-9D7E-E0703362D328}" presName="aNode" presStyleLbl="bgShp" presStyleIdx="2" presStyleCnt="3"/>
      <dgm:spPr/>
    </dgm:pt>
    <dgm:pt modelId="{4BDE1CDB-D1AF-46E8-8636-E4AD41EAA94C}" type="pres">
      <dgm:prSet presAssocID="{2F780FF3-A345-4391-9D7E-E0703362D328}" presName="textNode" presStyleLbl="bgShp" presStyleIdx="2" presStyleCnt="3"/>
      <dgm:spPr/>
    </dgm:pt>
    <dgm:pt modelId="{1D39B2CF-8A5A-42EE-A6EE-614FE71EC673}" type="pres">
      <dgm:prSet presAssocID="{2F780FF3-A345-4391-9D7E-E0703362D328}" presName="compChildNode" presStyleCnt="0"/>
      <dgm:spPr/>
    </dgm:pt>
    <dgm:pt modelId="{51DDF687-EE89-40D0-84F8-8BF0D77002D6}" type="pres">
      <dgm:prSet presAssocID="{2F780FF3-A345-4391-9D7E-E0703362D328}" presName="theInnerList" presStyleCnt="0"/>
      <dgm:spPr/>
    </dgm:pt>
    <dgm:pt modelId="{384376B4-7E09-45E2-A1C2-602FBB7DD1CF}" type="pres">
      <dgm:prSet presAssocID="{00489256-EDB8-45F4-BD6B-8D4FAA1D7BE4}" presName="childNode" presStyleLbl="node1" presStyleIdx="3" presStyleCnt="5">
        <dgm:presLayoutVars>
          <dgm:bulletEnabled val="1"/>
        </dgm:presLayoutVars>
      </dgm:prSet>
      <dgm:spPr/>
    </dgm:pt>
    <dgm:pt modelId="{179EA87E-2466-48DD-A66D-C013D3D603A4}" type="pres">
      <dgm:prSet presAssocID="{00489256-EDB8-45F4-BD6B-8D4FAA1D7BE4}" presName="aSpace2" presStyleCnt="0"/>
      <dgm:spPr/>
    </dgm:pt>
    <dgm:pt modelId="{693F308D-5395-44C5-8935-9EBABDA9C45D}" type="pres">
      <dgm:prSet presAssocID="{6F458426-1F69-4564-9B7A-8ACC59A451DA}" presName="childNode" presStyleLbl="node1" presStyleIdx="4" presStyleCnt="5">
        <dgm:presLayoutVars>
          <dgm:bulletEnabled val="1"/>
        </dgm:presLayoutVars>
      </dgm:prSet>
      <dgm:spPr/>
    </dgm:pt>
  </dgm:ptLst>
  <dgm:cxnLst>
    <dgm:cxn modelId="{11698903-0D3D-433C-B990-0440E9CBA3B2}" srcId="{1CEC2F07-4589-478B-90E1-95CFF7BEB4AE}" destId="{5A67092F-DA49-4109-84AE-ECBD414A2432}" srcOrd="1" destOrd="0" parTransId="{55404080-2539-49D9-9C2C-B4C3B73B36E3}" sibTransId="{7BF84D3A-2E03-49E4-B77C-78E34969E548}"/>
    <dgm:cxn modelId="{77CAED07-5104-4EEB-A31C-B70C6A7ED73F}" srcId="{1CEC2F07-4589-478B-90E1-95CFF7BEB4AE}" destId="{2F780FF3-A345-4391-9D7E-E0703362D328}" srcOrd="2" destOrd="0" parTransId="{787A243F-3A2B-4557-91AF-F2C47BDFCBAB}" sibTransId="{E92EB640-B343-4E02-8920-E6B2CB3B66EB}"/>
    <dgm:cxn modelId="{5B035727-F66D-4C98-ACBC-700B5F21BE21}" srcId="{1CEC2F07-4589-478B-90E1-95CFF7BEB4AE}" destId="{15BA013B-C1B0-4712-AFB0-7774DF6D524F}" srcOrd="0" destOrd="0" parTransId="{E43B71C7-531D-439F-9F30-C3F9BBABE17E}" sibTransId="{8E65BF33-9112-4ED8-BC15-BD48A7B3ADEB}"/>
    <dgm:cxn modelId="{D14A1133-2CC5-4D7B-95D3-EB7F8D060F6A}" srcId="{2F780FF3-A345-4391-9D7E-E0703362D328}" destId="{00489256-EDB8-45F4-BD6B-8D4FAA1D7BE4}" srcOrd="0" destOrd="0" parTransId="{A6AF8DDA-268F-43A3-8C00-8301CCDD1C47}" sibTransId="{06B32F2F-D27D-4609-8E2A-57B3224C13AC}"/>
    <dgm:cxn modelId="{AA7CD13C-AEC7-4B1E-A7E8-FB102C34077B}" type="presOf" srcId="{5A67092F-DA49-4109-84AE-ECBD414A2432}" destId="{519B3404-392B-4DEB-8B97-582384F3F8E8}" srcOrd="1" destOrd="0" presId="urn:microsoft.com/office/officeart/2005/8/layout/lProcess2"/>
    <dgm:cxn modelId="{CEEBF05B-7755-4571-9E90-DE45A2CCEFDE}" type="presOf" srcId="{123A600A-260B-4676-B209-7FC13233B4F6}" destId="{C8C8559A-73C1-43CA-BCDC-5EF4B1F1BF5E}" srcOrd="0" destOrd="0" presId="urn:microsoft.com/office/officeart/2005/8/layout/lProcess2"/>
    <dgm:cxn modelId="{59B5B76C-6A86-4486-AAFE-6CD568BD1CC1}" srcId="{15BA013B-C1B0-4712-AFB0-7774DF6D524F}" destId="{753BD6BC-8624-453A-84EC-B09B7D7A7782}" srcOrd="0" destOrd="0" parTransId="{9ED48436-6BC2-49EC-AA55-BE8D6D3A415B}" sibTransId="{3CB8576A-EDD3-4C30-9275-216B27269CBD}"/>
    <dgm:cxn modelId="{61D28250-072A-46CA-BB78-84902C769C02}" srcId="{2F780FF3-A345-4391-9D7E-E0703362D328}" destId="{6F458426-1F69-4564-9B7A-8ACC59A451DA}" srcOrd="1" destOrd="0" parTransId="{8A4A3A59-80FF-46BD-8E9B-CC5C8FFFCB1B}" sibTransId="{2AA16919-FA0F-469F-B338-472DAC2FCA7F}"/>
    <dgm:cxn modelId="{CB288971-B660-45EB-A624-4A4844343A43}" type="presOf" srcId="{00489256-EDB8-45F4-BD6B-8D4FAA1D7BE4}" destId="{384376B4-7E09-45E2-A1C2-602FBB7DD1CF}" srcOrd="0" destOrd="0" presId="urn:microsoft.com/office/officeart/2005/8/layout/lProcess2"/>
    <dgm:cxn modelId="{DEC65E73-A883-4D47-89C5-A7E362A8AC18}" type="presOf" srcId="{2F780FF3-A345-4391-9D7E-E0703362D328}" destId="{4BDE1CDB-D1AF-46E8-8636-E4AD41EAA94C}" srcOrd="1" destOrd="0" presId="urn:microsoft.com/office/officeart/2005/8/layout/lProcess2"/>
    <dgm:cxn modelId="{47F13259-35D7-46D8-ADBF-FDF29A7B6FF7}" type="presOf" srcId="{6F458426-1F69-4564-9B7A-8ACC59A451DA}" destId="{693F308D-5395-44C5-8935-9EBABDA9C45D}" srcOrd="0" destOrd="0" presId="urn:microsoft.com/office/officeart/2005/8/layout/lProcess2"/>
    <dgm:cxn modelId="{31075D8A-9C36-4900-942E-4BAF20642D53}" type="presOf" srcId="{15BA013B-C1B0-4712-AFB0-7774DF6D524F}" destId="{57186290-01F2-4E1C-9B25-A60A09D33BB3}" srcOrd="0" destOrd="0" presId="urn:microsoft.com/office/officeart/2005/8/layout/lProcess2"/>
    <dgm:cxn modelId="{878547AA-CBF2-44CA-BD72-CA19E029DCE1}" type="presOf" srcId="{15BA013B-C1B0-4712-AFB0-7774DF6D524F}" destId="{94FAC1B0-47F4-4E24-9EA5-EAC27396DC0F}" srcOrd="1" destOrd="0" presId="urn:microsoft.com/office/officeart/2005/8/layout/lProcess2"/>
    <dgm:cxn modelId="{E01889BA-0A5C-45E6-86E9-D823FCE54EE5}" srcId="{5A67092F-DA49-4109-84AE-ECBD414A2432}" destId="{68326FC8-DEAE-4D9E-A478-8EFFF4DF68B2}" srcOrd="0" destOrd="0" parTransId="{17081B9F-97DC-47B0-9953-6A76EF100FCC}" sibTransId="{3557FBD3-6E6B-43C3-B0C9-78A691CFD969}"/>
    <dgm:cxn modelId="{7A370EBB-0B73-4B16-9BB9-E2D921697A38}" type="presOf" srcId="{753BD6BC-8624-453A-84EC-B09B7D7A7782}" destId="{E78A151B-F9AD-4296-AF90-CF8A3DDA436A}" srcOrd="0" destOrd="0" presId="urn:microsoft.com/office/officeart/2005/8/layout/lProcess2"/>
    <dgm:cxn modelId="{E7419BC1-3682-4F09-96FC-4A8CA0FEAD24}" type="presOf" srcId="{1CEC2F07-4589-478B-90E1-95CFF7BEB4AE}" destId="{BD835493-309A-428F-84E0-CBBB6F8F4269}" srcOrd="0" destOrd="0" presId="urn:microsoft.com/office/officeart/2005/8/layout/lProcess2"/>
    <dgm:cxn modelId="{EB4009D5-D441-4EAF-945F-C74B87B183CC}" srcId="{5A67092F-DA49-4109-84AE-ECBD414A2432}" destId="{123A600A-260B-4676-B209-7FC13233B4F6}" srcOrd="1" destOrd="0" parTransId="{63AA7B19-9090-4CD4-BBC3-A359DA4C0AB8}" sibTransId="{C43D4E76-0785-4F73-A8D4-9235320AE3B2}"/>
    <dgm:cxn modelId="{E215FDD9-1BE0-4F0C-9DEC-76F68A379BC6}" type="presOf" srcId="{68326FC8-DEAE-4D9E-A478-8EFFF4DF68B2}" destId="{1E692486-807A-4B5A-B87D-B1A54C09A672}" srcOrd="0" destOrd="0" presId="urn:microsoft.com/office/officeart/2005/8/layout/lProcess2"/>
    <dgm:cxn modelId="{9C6398F9-36D8-43E5-BEAB-3BAAC430F820}" type="presOf" srcId="{5A67092F-DA49-4109-84AE-ECBD414A2432}" destId="{4FC30C0F-4298-4D81-ABF1-6A4015CAB829}" srcOrd="0" destOrd="0" presId="urn:microsoft.com/office/officeart/2005/8/layout/lProcess2"/>
    <dgm:cxn modelId="{0878C6FC-02BE-427B-9BC6-3231CFE2253D}" type="presOf" srcId="{2F780FF3-A345-4391-9D7E-E0703362D328}" destId="{87771BA2-359C-4137-88E5-C62012DAD3EC}" srcOrd="0" destOrd="0" presId="urn:microsoft.com/office/officeart/2005/8/layout/lProcess2"/>
    <dgm:cxn modelId="{4C09AB54-419C-4702-9D71-57EF6B569E7C}" type="presParOf" srcId="{BD835493-309A-428F-84E0-CBBB6F8F4269}" destId="{61A10E1F-D578-4F15-B36C-E74468B7FEC3}" srcOrd="0" destOrd="0" presId="urn:microsoft.com/office/officeart/2005/8/layout/lProcess2"/>
    <dgm:cxn modelId="{E527FA2E-06CB-4A6A-8CC6-57AD158C8560}" type="presParOf" srcId="{61A10E1F-D578-4F15-B36C-E74468B7FEC3}" destId="{57186290-01F2-4E1C-9B25-A60A09D33BB3}" srcOrd="0" destOrd="0" presId="urn:microsoft.com/office/officeart/2005/8/layout/lProcess2"/>
    <dgm:cxn modelId="{1827AC75-14D2-46FE-844B-5D7C12A9997F}" type="presParOf" srcId="{61A10E1F-D578-4F15-B36C-E74468B7FEC3}" destId="{94FAC1B0-47F4-4E24-9EA5-EAC27396DC0F}" srcOrd="1" destOrd="0" presId="urn:microsoft.com/office/officeart/2005/8/layout/lProcess2"/>
    <dgm:cxn modelId="{4D7BF8B0-222C-45EC-935F-04B7F3F9D60B}" type="presParOf" srcId="{61A10E1F-D578-4F15-B36C-E74468B7FEC3}" destId="{1221F75A-2E62-47F1-A30C-FD1597A06F4F}" srcOrd="2" destOrd="0" presId="urn:microsoft.com/office/officeart/2005/8/layout/lProcess2"/>
    <dgm:cxn modelId="{2181FD5E-F797-4158-84D9-A9E9293742CB}" type="presParOf" srcId="{1221F75A-2E62-47F1-A30C-FD1597A06F4F}" destId="{0EE22271-AB23-4A08-88EE-895F610BD452}" srcOrd="0" destOrd="0" presId="urn:microsoft.com/office/officeart/2005/8/layout/lProcess2"/>
    <dgm:cxn modelId="{DDC8857A-945F-41EE-9ABF-6CFED4136726}" type="presParOf" srcId="{0EE22271-AB23-4A08-88EE-895F610BD452}" destId="{E78A151B-F9AD-4296-AF90-CF8A3DDA436A}" srcOrd="0" destOrd="0" presId="urn:microsoft.com/office/officeart/2005/8/layout/lProcess2"/>
    <dgm:cxn modelId="{2390029E-D21B-43D3-B5AF-2BCDF7FCFD1F}" type="presParOf" srcId="{BD835493-309A-428F-84E0-CBBB6F8F4269}" destId="{FD8742C9-9349-4988-B7DA-D903B9868A3E}" srcOrd="1" destOrd="0" presId="urn:microsoft.com/office/officeart/2005/8/layout/lProcess2"/>
    <dgm:cxn modelId="{7DA70EDE-F891-45EA-BE7A-23180A9E9641}" type="presParOf" srcId="{BD835493-309A-428F-84E0-CBBB6F8F4269}" destId="{97160772-FC3A-4046-9B94-4723584FFA5B}" srcOrd="2" destOrd="0" presId="urn:microsoft.com/office/officeart/2005/8/layout/lProcess2"/>
    <dgm:cxn modelId="{C13160D8-3630-404F-AC04-0A3C0B8AE784}" type="presParOf" srcId="{97160772-FC3A-4046-9B94-4723584FFA5B}" destId="{4FC30C0F-4298-4D81-ABF1-6A4015CAB829}" srcOrd="0" destOrd="0" presId="urn:microsoft.com/office/officeart/2005/8/layout/lProcess2"/>
    <dgm:cxn modelId="{84D68689-0272-4FD7-8B46-B9A00C090AD8}" type="presParOf" srcId="{97160772-FC3A-4046-9B94-4723584FFA5B}" destId="{519B3404-392B-4DEB-8B97-582384F3F8E8}" srcOrd="1" destOrd="0" presId="urn:microsoft.com/office/officeart/2005/8/layout/lProcess2"/>
    <dgm:cxn modelId="{C6A5E7B7-6556-4CB3-9B83-5AF53BA82AFB}" type="presParOf" srcId="{97160772-FC3A-4046-9B94-4723584FFA5B}" destId="{136DFD06-52AC-43E3-BD2D-852B4670A703}" srcOrd="2" destOrd="0" presId="urn:microsoft.com/office/officeart/2005/8/layout/lProcess2"/>
    <dgm:cxn modelId="{D84B6845-E16A-4506-ACE1-1D9487620938}" type="presParOf" srcId="{136DFD06-52AC-43E3-BD2D-852B4670A703}" destId="{627BBAB9-1CA1-418B-BEBB-18E7F5BC3445}" srcOrd="0" destOrd="0" presId="urn:microsoft.com/office/officeart/2005/8/layout/lProcess2"/>
    <dgm:cxn modelId="{6919065A-4D12-4A4A-831F-A25813F2A7FE}" type="presParOf" srcId="{627BBAB9-1CA1-418B-BEBB-18E7F5BC3445}" destId="{1E692486-807A-4B5A-B87D-B1A54C09A672}" srcOrd="0" destOrd="0" presId="urn:microsoft.com/office/officeart/2005/8/layout/lProcess2"/>
    <dgm:cxn modelId="{9B55DB12-69FE-4221-A8A9-C1D07095E834}" type="presParOf" srcId="{627BBAB9-1CA1-418B-BEBB-18E7F5BC3445}" destId="{3FD24F78-157D-4E8C-AEA9-FF332F3C84DB}" srcOrd="1" destOrd="0" presId="urn:microsoft.com/office/officeart/2005/8/layout/lProcess2"/>
    <dgm:cxn modelId="{A45CA312-AC9F-423B-BAC9-3412B734DBAB}" type="presParOf" srcId="{627BBAB9-1CA1-418B-BEBB-18E7F5BC3445}" destId="{C8C8559A-73C1-43CA-BCDC-5EF4B1F1BF5E}" srcOrd="2" destOrd="0" presId="urn:microsoft.com/office/officeart/2005/8/layout/lProcess2"/>
    <dgm:cxn modelId="{30848734-C980-43E4-A5E3-724C172A000B}" type="presParOf" srcId="{BD835493-309A-428F-84E0-CBBB6F8F4269}" destId="{6C42347E-FCFB-4698-B3F5-223E88CAD25B}" srcOrd="3" destOrd="0" presId="urn:microsoft.com/office/officeart/2005/8/layout/lProcess2"/>
    <dgm:cxn modelId="{FBFD2D0D-A507-406F-BF1F-C6F1CAF58790}" type="presParOf" srcId="{BD835493-309A-428F-84E0-CBBB6F8F4269}" destId="{E4D80DBF-AE8D-4384-9CB1-B5A5B8CF66E6}" srcOrd="4" destOrd="0" presId="urn:microsoft.com/office/officeart/2005/8/layout/lProcess2"/>
    <dgm:cxn modelId="{F557C9B0-B03E-47C3-A3D5-8C4E80EC7522}" type="presParOf" srcId="{E4D80DBF-AE8D-4384-9CB1-B5A5B8CF66E6}" destId="{87771BA2-359C-4137-88E5-C62012DAD3EC}" srcOrd="0" destOrd="0" presId="urn:microsoft.com/office/officeart/2005/8/layout/lProcess2"/>
    <dgm:cxn modelId="{D42FA7FA-7E31-4F79-83BC-6A1037622B5A}" type="presParOf" srcId="{E4D80DBF-AE8D-4384-9CB1-B5A5B8CF66E6}" destId="{4BDE1CDB-D1AF-46E8-8636-E4AD41EAA94C}" srcOrd="1" destOrd="0" presId="urn:microsoft.com/office/officeart/2005/8/layout/lProcess2"/>
    <dgm:cxn modelId="{443EEFBA-6FDF-40F4-AB77-C17C7BEC622D}" type="presParOf" srcId="{E4D80DBF-AE8D-4384-9CB1-B5A5B8CF66E6}" destId="{1D39B2CF-8A5A-42EE-A6EE-614FE71EC673}" srcOrd="2" destOrd="0" presId="urn:microsoft.com/office/officeart/2005/8/layout/lProcess2"/>
    <dgm:cxn modelId="{2EB0DC33-8DC0-49F2-9168-2AAE524A514F}" type="presParOf" srcId="{1D39B2CF-8A5A-42EE-A6EE-614FE71EC673}" destId="{51DDF687-EE89-40D0-84F8-8BF0D77002D6}" srcOrd="0" destOrd="0" presId="urn:microsoft.com/office/officeart/2005/8/layout/lProcess2"/>
    <dgm:cxn modelId="{1905CE76-32FB-4D24-B8F1-7D9481A019B8}" type="presParOf" srcId="{51DDF687-EE89-40D0-84F8-8BF0D77002D6}" destId="{384376B4-7E09-45E2-A1C2-602FBB7DD1CF}" srcOrd="0" destOrd="0" presId="urn:microsoft.com/office/officeart/2005/8/layout/lProcess2"/>
    <dgm:cxn modelId="{3CA3D0FB-534E-4F63-8144-E5CB46B19858}" type="presParOf" srcId="{51DDF687-EE89-40D0-84F8-8BF0D77002D6}" destId="{179EA87E-2466-48DD-A66D-C013D3D603A4}" srcOrd="1" destOrd="0" presId="urn:microsoft.com/office/officeart/2005/8/layout/lProcess2"/>
    <dgm:cxn modelId="{3A83510F-BDC7-4E17-9BF1-9C36B367EE37}" type="presParOf" srcId="{51DDF687-EE89-40D0-84F8-8BF0D77002D6}" destId="{693F308D-5395-44C5-8935-9EBABDA9C45D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9438FE-27A9-4CD8-A191-D3AF0788DCC5}">
      <dsp:nvSpPr>
        <dsp:cNvPr id="0" name=""/>
        <dsp:cNvSpPr/>
      </dsp:nvSpPr>
      <dsp:spPr>
        <a:xfrm>
          <a:off x="-4371558" y="-670608"/>
          <a:ext cx="5208709" cy="5208709"/>
        </a:xfrm>
        <a:prstGeom prst="blockArc">
          <a:avLst>
            <a:gd name="adj1" fmla="val 18900000"/>
            <a:gd name="adj2" fmla="val 2700000"/>
            <a:gd name="adj3" fmla="val 518"/>
          </a:avLst>
        </a:pr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0CFBF9-9CC0-7C45-9540-4BE54C3CA9C2}">
      <dsp:nvSpPr>
        <dsp:cNvPr id="0" name=""/>
        <dsp:cNvSpPr/>
      </dsp:nvSpPr>
      <dsp:spPr>
        <a:xfrm>
          <a:off x="271304" y="175816"/>
          <a:ext cx="5018818" cy="351477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8985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solidFill>
                <a:schemeClr val="bg1"/>
              </a:solidFill>
            </a:rPr>
            <a:t>Introduction</a:t>
          </a:r>
          <a:endParaRPr lang="kk-KZ" sz="1800" kern="1200" dirty="0">
            <a:solidFill>
              <a:schemeClr val="bg1"/>
            </a:solidFill>
          </a:endParaRPr>
        </a:p>
      </dsp:txBody>
      <dsp:txXfrm>
        <a:off x="271304" y="175816"/>
        <a:ext cx="5018818" cy="351477"/>
      </dsp:txXfrm>
    </dsp:sp>
    <dsp:sp modelId="{028617CB-944F-164E-AA6B-1F42418D4A38}">
      <dsp:nvSpPr>
        <dsp:cNvPr id="0" name=""/>
        <dsp:cNvSpPr/>
      </dsp:nvSpPr>
      <dsp:spPr>
        <a:xfrm>
          <a:off x="51631" y="131881"/>
          <a:ext cx="439347" cy="439347"/>
        </a:xfrm>
        <a:prstGeom prst="ellipse">
          <a:avLst/>
        </a:prstGeom>
        <a:gradFill rotWithShape="0">
          <a:gsLst>
            <a:gs pos="0">
              <a:schemeClr val="l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740D7726-D72B-434A-BAA0-46973BB2F209}">
      <dsp:nvSpPr>
        <dsp:cNvPr id="0" name=""/>
        <dsp:cNvSpPr/>
      </dsp:nvSpPr>
      <dsp:spPr>
        <a:xfrm>
          <a:off x="589599" y="703342"/>
          <a:ext cx="4700523" cy="351477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8985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>
              <a:solidFill>
                <a:schemeClr val="bg1"/>
              </a:solidFill>
              <a:latin typeface="+mj-lt"/>
              <a:cs typeface="Times New Roman" panose="02020603050405020304" pitchFamily="18" charset="0"/>
            </a:rPr>
            <a:t>Aim and Objectives</a:t>
          </a:r>
          <a:endParaRPr lang="en-US" sz="1800" b="0" kern="1200" dirty="0">
            <a:solidFill>
              <a:schemeClr val="bg1"/>
            </a:solidFill>
            <a:latin typeface="+mj-lt"/>
            <a:cs typeface="Times New Roman" panose="02020603050405020304" pitchFamily="18" charset="0"/>
          </a:endParaRPr>
        </a:p>
      </dsp:txBody>
      <dsp:txXfrm>
        <a:off x="589599" y="703342"/>
        <a:ext cx="4700523" cy="351477"/>
      </dsp:txXfrm>
    </dsp:sp>
    <dsp:sp modelId="{7731A835-9D47-844B-87F4-B6F389FADAB4}">
      <dsp:nvSpPr>
        <dsp:cNvPr id="0" name=""/>
        <dsp:cNvSpPr/>
      </dsp:nvSpPr>
      <dsp:spPr>
        <a:xfrm>
          <a:off x="369925" y="659407"/>
          <a:ext cx="439347" cy="439347"/>
        </a:xfrm>
        <a:prstGeom prst="ellipse">
          <a:avLst/>
        </a:prstGeom>
        <a:gradFill rotWithShape="0">
          <a:gsLst>
            <a:gs pos="0">
              <a:schemeClr val="l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84EA82D3-0550-D34C-BA56-CAD70F8DF466}">
      <dsp:nvSpPr>
        <dsp:cNvPr id="0" name=""/>
        <dsp:cNvSpPr/>
      </dsp:nvSpPr>
      <dsp:spPr>
        <a:xfrm>
          <a:off x="764023" y="1230481"/>
          <a:ext cx="4526099" cy="351477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8985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solidFill>
                <a:schemeClr val="bg1"/>
              </a:solidFill>
            </a:rPr>
            <a:t>Literature Review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764023" y="1230481"/>
        <a:ext cx="4526099" cy="351477"/>
      </dsp:txXfrm>
    </dsp:sp>
    <dsp:sp modelId="{1CBA223F-022A-5B42-9A21-824C8370FF05}">
      <dsp:nvSpPr>
        <dsp:cNvPr id="0" name=""/>
        <dsp:cNvSpPr/>
      </dsp:nvSpPr>
      <dsp:spPr>
        <a:xfrm>
          <a:off x="544349" y="1186546"/>
          <a:ext cx="439347" cy="439347"/>
        </a:xfrm>
        <a:prstGeom prst="ellipse">
          <a:avLst/>
        </a:prstGeom>
        <a:gradFill rotWithShape="0">
          <a:gsLst>
            <a:gs pos="0">
              <a:schemeClr val="l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5E3F3965-D744-7B42-91AC-9BDD16CC44B9}">
      <dsp:nvSpPr>
        <dsp:cNvPr id="0" name=""/>
        <dsp:cNvSpPr/>
      </dsp:nvSpPr>
      <dsp:spPr>
        <a:xfrm>
          <a:off x="819714" y="1758007"/>
          <a:ext cx="4470408" cy="351477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8985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solidFill>
                <a:schemeClr val="bg1"/>
              </a:solidFill>
            </a:rPr>
            <a:t>Methodology</a:t>
          </a:r>
          <a:endParaRPr lang="ru-RU" sz="1800" kern="1200" dirty="0">
            <a:solidFill>
              <a:schemeClr val="bg1"/>
            </a:solidFill>
          </a:endParaRPr>
        </a:p>
      </dsp:txBody>
      <dsp:txXfrm>
        <a:off x="819714" y="1758007"/>
        <a:ext cx="4470408" cy="351477"/>
      </dsp:txXfrm>
    </dsp:sp>
    <dsp:sp modelId="{92BE9B11-77A5-1B41-94EB-F4FF83CF63E4}">
      <dsp:nvSpPr>
        <dsp:cNvPr id="0" name=""/>
        <dsp:cNvSpPr/>
      </dsp:nvSpPr>
      <dsp:spPr>
        <a:xfrm>
          <a:off x="600041" y="1714072"/>
          <a:ext cx="439347" cy="439347"/>
        </a:xfrm>
        <a:prstGeom prst="ellipse">
          <a:avLst/>
        </a:prstGeom>
        <a:gradFill rotWithShape="0">
          <a:gsLst>
            <a:gs pos="0">
              <a:schemeClr val="l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7DEBAC60-DE2E-1945-9BD0-1A16A9E9D1DD}">
      <dsp:nvSpPr>
        <dsp:cNvPr id="0" name=""/>
        <dsp:cNvSpPr/>
      </dsp:nvSpPr>
      <dsp:spPr>
        <a:xfrm>
          <a:off x="764023" y="2285533"/>
          <a:ext cx="4526099" cy="351477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8985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solidFill>
                <a:schemeClr val="bg1"/>
              </a:solidFill>
            </a:rPr>
            <a:t>Experimental Setup</a:t>
          </a:r>
          <a:endParaRPr lang="ru-RU" sz="1800" kern="1200" dirty="0">
            <a:solidFill>
              <a:schemeClr val="bg1"/>
            </a:solidFill>
          </a:endParaRPr>
        </a:p>
      </dsp:txBody>
      <dsp:txXfrm>
        <a:off x="764023" y="2285533"/>
        <a:ext cx="4526099" cy="351477"/>
      </dsp:txXfrm>
    </dsp:sp>
    <dsp:sp modelId="{4CE7963C-C546-6141-9975-6027E51AD789}">
      <dsp:nvSpPr>
        <dsp:cNvPr id="0" name=""/>
        <dsp:cNvSpPr/>
      </dsp:nvSpPr>
      <dsp:spPr>
        <a:xfrm>
          <a:off x="544349" y="2241598"/>
          <a:ext cx="439347" cy="439347"/>
        </a:xfrm>
        <a:prstGeom prst="ellipse">
          <a:avLst/>
        </a:prstGeom>
        <a:gradFill rotWithShape="0">
          <a:gsLst>
            <a:gs pos="0">
              <a:schemeClr val="l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D8070F5A-9BB0-9046-B487-C35B382DE711}">
      <dsp:nvSpPr>
        <dsp:cNvPr id="0" name=""/>
        <dsp:cNvSpPr/>
      </dsp:nvSpPr>
      <dsp:spPr>
        <a:xfrm>
          <a:off x="601303" y="2812672"/>
          <a:ext cx="4700523" cy="351477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8985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solidFill>
                <a:schemeClr val="bg1"/>
              </a:solidFill>
            </a:rPr>
            <a:t>Results and Discussion</a:t>
          </a:r>
          <a:endParaRPr lang="ru-RU" sz="1800" kern="1200" dirty="0">
            <a:solidFill>
              <a:schemeClr val="bg1"/>
            </a:solidFill>
          </a:endParaRPr>
        </a:p>
      </dsp:txBody>
      <dsp:txXfrm>
        <a:off x="601303" y="2812672"/>
        <a:ext cx="4700523" cy="351477"/>
      </dsp:txXfrm>
    </dsp:sp>
    <dsp:sp modelId="{F773DD3A-EDC2-9F48-9EAC-8D7FF431C8AD}">
      <dsp:nvSpPr>
        <dsp:cNvPr id="0" name=""/>
        <dsp:cNvSpPr/>
      </dsp:nvSpPr>
      <dsp:spPr>
        <a:xfrm>
          <a:off x="369925" y="2768737"/>
          <a:ext cx="439347" cy="439347"/>
        </a:xfrm>
        <a:prstGeom prst="ellipse">
          <a:avLst/>
        </a:prstGeom>
        <a:gradFill rotWithShape="0">
          <a:gsLst>
            <a:gs pos="0">
              <a:schemeClr val="l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F3ED8CD3-F86E-408C-BB2E-8139F7F6E542}">
      <dsp:nvSpPr>
        <dsp:cNvPr id="0" name=""/>
        <dsp:cNvSpPr/>
      </dsp:nvSpPr>
      <dsp:spPr>
        <a:xfrm>
          <a:off x="271304" y="3340198"/>
          <a:ext cx="5018818" cy="351477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8985" tIns="48260" rIns="48260" bIns="4826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solidFill>
                <a:schemeClr val="bg1"/>
              </a:solidFill>
            </a:rPr>
            <a:t>Conclusion and Future Research Direction</a:t>
          </a:r>
          <a:endParaRPr lang="ru-RU" sz="1900" kern="1200" dirty="0">
            <a:solidFill>
              <a:schemeClr val="bg1"/>
            </a:solidFill>
          </a:endParaRPr>
        </a:p>
      </dsp:txBody>
      <dsp:txXfrm>
        <a:off x="271304" y="3340198"/>
        <a:ext cx="5018818" cy="351477"/>
      </dsp:txXfrm>
    </dsp:sp>
    <dsp:sp modelId="{D15C271E-E754-47BE-87A3-23394F5FCEF0}">
      <dsp:nvSpPr>
        <dsp:cNvPr id="0" name=""/>
        <dsp:cNvSpPr/>
      </dsp:nvSpPr>
      <dsp:spPr>
        <a:xfrm>
          <a:off x="51631" y="3296263"/>
          <a:ext cx="439347" cy="439347"/>
        </a:xfrm>
        <a:prstGeom prst="ellipse">
          <a:avLst/>
        </a:prstGeom>
        <a:gradFill rotWithShape="0">
          <a:gsLst>
            <a:gs pos="0">
              <a:schemeClr val="l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0E7ADA-7FB3-4CF0-B9F3-DEA06F2E36E3}">
      <dsp:nvSpPr>
        <dsp:cNvPr id="0" name=""/>
        <dsp:cNvSpPr/>
      </dsp:nvSpPr>
      <dsp:spPr>
        <a:xfrm rot="10800000">
          <a:off x="497015" y="911"/>
          <a:ext cx="7976675" cy="991946"/>
        </a:xfrm>
        <a:prstGeom prst="homePlat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7421" tIns="91440" rIns="170688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>
              <a:latin typeface="Times New Roman" panose="02020603050405020304" pitchFamily="18" charset="0"/>
              <a:cs typeface="Times New Roman" panose="02020603050405020304" pitchFamily="18" charset="0"/>
            </a:rPr>
            <a:t>The current design procedures are not relevant for automated construction</a:t>
          </a:r>
          <a:endParaRPr lang="ru-RU" sz="2400" b="1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745001" y="911"/>
        <a:ext cx="7728689" cy="991946"/>
      </dsp:txXfrm>
    </dsp:sp>
    <dsp:sp modelId="{28320D98-AE16-4568-99FB-FE2FA2C54CB0}">
      <dsp:nvSpPr>
        <dsp:cNvPr id="0" name=""/>
        <dsp:cNvSpPr/>
      </dsp:nvSpPr>
      <dsp:spPr>
        <a:xfrm>
          <a:off x="0" y="17705"/>
          <a:ext cx="991946" cy="991946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DF0F39C-3C86-4238-9D23-1293B437B0A4}">
      <dsp:nvSpPr>
        <dsp:cNvPr id="0" name=""/>
        <dsp:cNvSpPr/>
      </dsp:nvSpPr>
      <dsp:spPr>
        <a:xfrm rot="10800000">
          <a:off x="490125" y="1287141"/>
          <a:ext cx="7990456" cy="991946"/>
        </a:xfrm>
        <a:prstGeom prst="homePlate">
          <a:avLst/>
        </a:prstGeom>
        <a:gradFill rotWithShape="0">
          <a:gsLst>
            <a:gs pos="0">
              <a:schemeClr val="accent2">
                <a:hueOff val="6000035"/>
                <a:satOff val="7693"/>
                <a:lumOff val="-19607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6000035"/>
                <a:satOff val="7693"/>
                <a:lumOff val="-19607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7421" tIns="91440" rIns="170688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>
              <a:latin typeface="Times New Roman" panose="02020603050405020304" pitchFamily="18" charset="0"/>
              <a:cs typeface="Times New Roman" panose="02020603050405020304" pitchFamily="18" charset="0"/>
            </a:rPr>
            <a:t>No specific guidelines or standards for a 3D-printed geopolymers</a:t>
          </a:r>
          <a:endParaRPr lang="ru-RU" sz="2400" b="1" kern="1200"/>
        </a:p>
      </dsp:txBody>
      <dsp:txXfrm rot="10800000">
        <a:off x="738111" y="1287141"/>
        <a:ext cx="7742470" cy="991946"/>
      </dsp:txXfrm>
    </dsp:sp>
    <dsp:sp modelId="{5B194E9B-7059-425A-BEA9-26537059F6BA}">
      <dsp:nvSpPr>
        <dsp:cNvPr id="0" name=""/>
        <dsp:cNvSpPr/>
      </dsp:nvSpPr>
      <dsp:spPr>
        <a:xfrm>
          <a:off x="0" y="1295533"/>
          <a:ext cx="991946" cy="991946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AE2B914-DB1B-49F8-8023-A2CA7FD7A600}">
      <dsp:nvSpPr>
        <dsp:cNvPr id="0" name=""/>
        <dsp:cNvSpPr/>
      </dsp:nvSpPr>
      <dsp:spPr>
        <a:xfrm rot="10800000">
          <a:off x="490125" y="2573371"/>
          <a:ext cx="7990456" cy="991946"/>
        </a:xfrm>
        <a:prstGeom prst="homePlate">
          <a:avLst/>
        </a:prstGeom>
        <a:gradFill rotWithShape="0">
          <a:gsLst>
            <a:gs pos="0">
              <a:schemeClr val="accent2">
                <a:hueOff val="12000070"/>
                <a:satOff val="15385"/>
                <a:lumOff val="-39215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12000070"/>
                <a:satOff val="15385"/>
                <a:lumOff val="-39215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7421" tIns="91440" rIns="170688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>
              <a:latin typeface="Times New Roman" panose="02020603050405020304" pitchFamily="18" charset="0"/>
              <a:cs typeface="Times New Roman" panose="02020603050405020304" pitchFamily="18" charset="0"/>
            </a:rPr>
            <a:t>The  Microwave Heating system has not been explored for industrial applications </a:t>
          </a:r>
          <a:endParaRPr lang="ru-RU" sz="2400" b="1" kern="1200"/>
        </a:p>
      </dsp:txBody>
      <dsp:txXfrm rot="10800000">
        <a:off x="738111" y="2573371"/>
        <a:ext cx="7742470" cy="991946"/>
      </dsp:txXfrm>
    </dsp:sp>
    <dsp:sp modelId="{1F7D3C0A-A29C-49A4-B583-16AF49154B51}">
      <dsp:nvSpPr>
        <dsp:cNvPr id="0" name=""/>
        <dsp:cNvSpPr/>
      </dsp:nvSpPr>
      <dsp:spPr>
        <a:xfrm>
          <a:off x="0" y="2574283"/>
          <a:ext cx="991946" cy="991946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4000" r="-44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462F5C-3CB3-442B-8122-CECDE23A55D7}">
      <dsp:nvSpPr>
        <dsp:cNvPr id="0" name=""/>
        <dsp:cNvSpPr/>
      </dsp:nvSpPr>
      <dsp:spPr>
        <a:xfrm>
          <a:off x="0" y="0"/>
          <a:ext cx="2082304" cy="4066161"/>
        </a:xfrm>
        <a:prstGeom prst="roundRect">
          <a:avLst>
            <a:gd name="adj" fmla="val 10000"/>
          </a:avLst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Properties of geopolymers</a:t>
          </a:r>
          <a:endParaRPr lang="ru-RU" sz="2200" kern="1200"/>
        </a:p>
      </dsp:txBody>
      <dsp:txXfrm>
        <a:off x="0" y="1626464"/>
        <a:ext cx="2082304" cy="1626464"/>
      </dsp:txXfrm>
    </dsp:sp>
    <dsp:sp modelId="{6FC840A9-AD4B-47B7-AA48-FF6E1A7EDD23}">
      <dsp:nvSpPr>
        <dsp:cNvPr id="0" name=""/>
        <dsp:cNvSpPr/>
      </dsp:nvSpPr>
      <dsp:spPr>
        <a:xfrm>
          <a:off x="366123" y="243969"/>
          <a:ext cx="1354031" cy="135403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3099B2-B2FC-4BA6-97D8-AFCD7087D192}">
      <dsp:nvSpPr>
        <dsp:cNvPr id="0" name=""/>
        <dsp:cNvSpPr/>
      </dsp:nvSpPr>
      <dsp:spPr>
        <a:xfrm>
          <a:off x="2146760" y="0"/>
          <a:ext cx="2082304" cy="4066161"/>
        </a:xfrm>
        <a:prstGeom prst="roundRect">
          <a:avLst>
            <a:gd name="adj" fmla="val 10000"/>
          </a:avLst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latin typeface="Times New Roman" panose="02020603050405020304" pitchFamily="18" charset="0"/>
              <a:cs typeface="Times New Roman" panose="02020603050405020304" pitchFamily="18" charset="0"/>
            </a:rPr>
            <a:t>Locally sourced raw materials</a:t>
          </a:r>
          <a:endParaRPr lang="ru-RU" sz="22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146760" y="1626464"/>
        <a:ext cx="2082304" cy="1626464"/>
      </dsp:txXfrm>
    </dsp:sp>
    <dsp:sp modelId="{09462A9B-9425-48C3-AFB5-47C15908C87E}">
      <dsp:nvSpPr>
        <dsp:cNvPr id="0" name=""/>
        <dsp:cNvSpPr/>
      </dsp:nvSpPr>
      <dsp:spPr>
        <a:xfrm>
          <a:off x="2510897" y="243969"/>
          <a:ext cx="1354031" cy="1354031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57EEE2-1991-4735-A381-A7381C0FD970}">
      <dsp:nvSpPr>
        <dsp:cNvPr id="0" name=""/>
        <dsp:cNvSpPr/>
      </dsp:nvSpPr>
      <dsp:spPr>
        <a:xfrm>
          <a:off x="4291534" y="0"/>
          <a:ext cx="2082304" cy="4066161"/>
        </a:xfrm>
        <a:prstGeom prst="roundRect">
          <a:avLst>
            <a:gd name="adj" fmla="val 10000"/>
          </a:avLst>
        </a:prstGeom>
        <a:solidFill>
          <a:schemeClr val="bg2">
            <a:lumMod val="10000"/>
            <a:lumOff val="9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latin typeface="Times New Roman" panose="02020603050405020304" pitchFamily="18" charset="0"/>
              <a:cs typeface="Times New Roman" panose="02020603050405020304" pitchFamily="18" charset="0"/>
            </a:rPr>
            <a:t>Mixture design for novel 3D printed geopolymer</a:t>
          </a:r>
          <a:endParaRPr lang="ru-RU" sz="22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91534" y="1626464"/>
        <a:ext cx="2082304" cy="1626464"/>
      </dsp:txXfrm>
    </dsp:sp>
    <dsp:sp modelId="{26E454CF-260F-4034-8F46-9C1EE62F996E}">
      <dsp:nvSpPr>
        <dsp:cNvPr id="0" name=""/>
        <dsp:cNvSpPr/>
      </dsp:nvSpPr>
      <dsp:spPr>
        <a:xfrm>
          <a:off x="4655671" y="243969"/>
          <a:ext cx="1354031" cy="1354031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121DB7-C3C1-4BC5-96B7-153C122952AB}">
      <dsp:nvSpPr>
        <dsp:cNvPr id="0" name=""/>
        <dsp:cNvSpPr/>
      </dsp:nvSpPr>
      <dsp:spPr>
        <a:xfrm>
          <a:off x="6436308" y="0"/>
          <a:ext cx="2082304" cy="4066161"/>
        </a:xfrm>
        <a:prstGeom prst="roundRect">
          <a:avLst>
            <a:gd name="adj" fmla="val 10000"/>
          </a:avLst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 Standards for the production of geopolymers</a:t>
          </a:r>
          <a:endParaRPr lang="ru-RU" sz="2200" kern="1200"/>
        </a:p>
      </dsp:txBody>
      <dsp:txXfrm>
        <a:off x="6436308" y="1626464"/>
        <a:ext cx="2082304" cy="1626464"/>
      </dsp:txXfrm>
    </dsp:sp>
    <dsp:sp modelId="{DD6405D3-CEEF-413E-A059-26793BEBD7F0}">
      <dsp:nvSpPr>
        <dsp:cNvPr id="0" name=""/>
        <dsp:cNvSpPr/>
      </dsp:nvSpPr>
      <dsp:spPr>
        <a:xfrm>
          <a:off x="6800445" y="243969"/>
          <a:ext cx="1354031" cy="1354031"/>
        </a:xfrm>
        <a:prstGeom prst="ellipse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EB8BEB-4DB7-4387-A108-BD3F8F90B0B0}">
      <dsp:nvSpPr>
        <dsp:cNvPr id="0" name=""/>
        <dsp:cNvSpPr/>
      </dsp:nvSpPr>
      <dsp:spPr>
        <a:xfrm>
          <a:off x="340823" y="3252928"/>
          <a:ext cx="7838952" cy="609924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A65D52-ABA5-4D04-A5DB-D8B55F92D559}">
      <dsp:nvSpPr>
        <dsp:cNvPr id="0" name=""/>
        <dsp:cNvSpPr/>
      </dsp:nvSpPr>
      <dsp:spPr>
        <a:xfrm>
          <a:off x="619584" y="0"/>
          <a:ext cx="7021960" cy="4660184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85675F0-C4F0-4410-BE7F-AA98F2A13979}">
      <dsp:nvSpPr>
        <dsp:cNvPr id="0" name=""/>
        <dsp:cNvSpPr/>
      </dsp:nvSpPr>
      <dsp:spPr>
        <a:xfrm>
          <a:off x="0" y="1398055"/>
          <a:ext cx="2478339" cy="1864074"/>
        </a:xfrm>
        <a:prstGeom prst="roundRect">
          <a:avLst/>
        </a:prstGeom>
        <a:blipFill rotWithShape="0">
          <a:blip xmlns:r="http://schemas.openxmlformats.org/officeDocument/2006/relationships" r:embed="rId1"/>
          <a:srcRect/>
          <a:stretch>
            <a:fillRect l="-17000" r="-17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6690" tIns="186690" rIns="186690" bIns="186690" numCol="1" spcCol="1270" anchor="ctr" anchorCtr="0">
          <a:noAutofit/>
        </a:bodyPr>
        <a:lstStyle/>
        <a:p>
          <a:pPr marL="0" lvl="0" indent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4900" kern="1200"/>
        </a:p>
      </dsp:txBody>
      <dsp:txXfrm>
        <a:off x="90997" y="1489052"/>
        <a:ext cx="2296345" cy="1682080"/>
      </dsp:txXfrm>
    </dsp:sp>
    <dsp:sp modelId="{499E70C6-8019-49AC-A0FF-FEC1DFCD739B}">
      <dsp:nvSpPr>
        <dsp:cNvPr id="0" name=""/>
        <dsp:cNvSpPr/>
      </dsp:nvSpPr>
      <dsp:spPr>
        <a:xfrm>
          <a:off x="2891395" y="1398055"/>
          <a:ext cx="2478339" cy="1864074"/>
        </a:xfrm>
        <a:prstGeom prst="roundRect">
          <a:avLst/>
        </a:prstGeom>
        <a:blipFill rotWithShape="0">
          <a:blip xmlns:r="http://schemas.openxmlformats.org/officeDocument/2006/relationships" r:embed="rId2"/>
          <a:srcRect/>
          <a:stretch>
            <a:fillRect t="-17000" b="-17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6690" tIns="186690" rIns="186690" bIns="186690" numCol="1" spcCol="1270" anchor="ctr" anchorCtr="0">
          <a:noAutofit/>
        </a:bodyPr>
        <a:lstStyle/>
        <a:p>
          <a:pPr marL="0" lvl="0" indent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4900" kern="1200"/>
        </a:p>
      </dsp:txBody>
      <dsp:txXfrm>
        <a:off x="2982392" y="1489052"/>
        <a:ext cx="2296345" cy="1682080"/>
      </dsp:txXfrm>
    </dsp:sp>
    <dsp:sp modelId="{F76E6F0A-76AE-4473-9A28-52513C0E3A42}">
      <dsp:nvSpPr>
        <dsp:cNvPr id="0" name=""/>
        <dsp:cNvSpPr/>
      </dsp:nvSpPr>
      <dsp:spPr>
        <a:xfrm>
          <a:off x="5782791" y="1398055"/>
          <a:ext cx="2478339" cy="1864074"/>
        </a:xfrm>
        <a:prstGeom prst="roundRect">
          <a:avLst/>
        </a:prstGeom>
        <a:blipFill rotWithShape="0">
          <a:blip xmlns:r="http://schemas.openxmlformats.org/officeDocument/2006/relationships" r:embed="rId3"/>
          <a:srcRect/>
          <a:stretch>
            <a:fillRect t="-17000" b="-17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6690" tIns="186690" rIns="186690" bIns="186690" numCol="1" spcCol="1270" anchor="ctr" anchorCtr="0">
          <a:noAutofit/>
        </a:bodyPr>
        <a:lstStyle/>
        <a:p>
          <a:pPr marL="0" lvl="0" indent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4900" kern="1200"/>
        </a:p>
      </dsp:txBody>
      <dsp:txXfrm>
        <a:off x="5873788" y="1489052"/>
        <a:ext cx="2296345" cy="168208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186290-01F2-4E1C-9B25-A60A09D33BB3}">
      <dsp:nvSpPr>
        <dsp:cNvPr id="0" name=""/>
        <dsp:cNvSpPr/>
      </dsp:nvSpPr>
      <dsp:spPr>
        <a:xfrm>
          <a:off x="744" y="0"/>
          <a:ext cx="1934765" cy="4064000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>
              <a:solidFill>
                <a:schemeClr val="accent3">
                  <a:lumMod val="75000"/>
                </a:schemeClr>
              </a:solidFill>
            </a:rPr>
            <a:t>GP1  and GP2</a:t>
          </a:r>
          <a:endParaRPr lang="ru-RU" sz="3300" kern="1200">
            <a:solidFill>
              <a:schemeClr val="accent3">
                <a:lumMod val="75000"/>
              </a:schemeClr>
            </a:solidFill>
          </a:endParaRPr>
        </a:p>
      </dsp:txBody>
      <dsp:txXfrm>
        <a:off x="744" y="0"/>
        <a:ext cx="1934765" cy="1219200"/>
      </dsp:txXfrm>
    </dsp:sp>
    <dsp:sp modelId="{E78A151B-F9AD-4296-AF90-CF8A3DDA436A}">
      <dsp:nvSpPr>
        <dsp:cNvPr id="0" name=""/>
        <dsp:cNvSpPr/>
      </dsp:nvSpPr>
      <dsp:spPr>
        <a:xfrm>
          <a:off x="194220" y="1219200"/>
          <a:ext cx="1547812" cy="2641600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failed (7 hours&lt;…)</a:t>
          </a:r>
          <a:endParaRPr lang="ru-RU" sz="2000" kern="12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39554" y="1264534"/>
        <a:ext cx="1457144" cy="2550932"/>
      </dsp:txXfrm>
    </dsp:sp>
    <dsp:sp modelId="{4FC30C0F-4298-4D81-ABF1-6A4015CAB829}">
      <dsp:nvSpPr>
        <dsp:cNvPr id="0" name=""/>
        <dsp:cNvSpPr/>
      </dsp:nvSpPr>
      <dsp:spPr>
        <a:xfrm>
          <a:off x="2080617" y="0"/>
          <a:ext cx="1934765" cy="4064000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>
              <a:solidFill>
                <a:schemeClr val="accent3">
                  <a:lumMod val="75000"/>
                </a:schemeClr>
              </a:solidFill>
            </a:rPr>
            <a:t>GP3</a:t>
          </a:r>
          <a:endParaRPr lang="ru-RU" sz="3300" kern="1200">
            <a:solidFill>
              <a:schemeClr val="accent3">
                <a:lumMod val="75000"/>
              </a:schemeClr>
            </a:solidFill>
          </a:endParaRPr>
        </a:p>
      </dsp:txBody>
      <dsp:txXfrm>
        <a:off x="2080617" y="0"/>
        <a:ext cx="1934765" cy="1219200"/>
      </dsp:txXfrm>
    </dsp:sp>
    <dsp:sp modelId="{1E692486-807A-4B5A-B87D-B1A54C09A672}">
      <dsp:nvSpPr>
        <dsp:cNvPr id="0" name=""/>
        <dsp:cNvSpPr/>
      </dsp:nvSpPr>
      <dsp:spPr>
        <a:xfrm>
          <a:off x="2274093" y="1220390"/>
          <a:ext cx="1547812" cy="1225351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20588"/>
            <a:satOff val="-221"/>
            <a:lumOff val="585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1"/>
              </a:solidFill>
            </a:rPr>
            <a:t>Initial setting time: 180 min</a:t>
          </a:r>
          <a:endParaRPr lang="ru-RU" sz="2000" kern="1200">
            <a:solidFill>
              <a:schemeClr val="tx1"/>
            </a:solidFill>
          </a:endParaRPr>
        </a:p>
      </dsp:txBody>
      <dsp:txXfrm>
        <a:off x="2309982" y="1256279"/>
        <a:ext cx="1476034" cy="1153573"/>
      </dsp:txXfrm>
    </dsp:sp>
    <dsp:sp modelId="{C8C8559A-73C1-43CA-BCDC-5EF4B1F1BF5E}">
      <dsp:nvSpPr>
        <dsp:cNvPr id="0" name=""/>
        <dsp:cNvSpPr/>
      </dsp:nvSpPr>
      <dsp:spPr>
        <a:xfrm>
          <a:off x="2274093" y="2634257"/>
          <a:ext cx="1547812" cy="1225351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41176"/>
            <a:satOff val="-442"/>
            <a:lumOff val="1170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1"/>
              </a:solidFill>
            </a:rPr>
            <a:t>Final setting time: 420 min</a:t>
          </a:r>
          <a:endParaRPr lang="ru-RU" sz="2000" kern="1200">
            <a:solidFill>
              <a:schemeClr val="tx1"/>
            </a:solidFill>
          </a:endParaRPr>
        </a:p>
      </dsp:txBody>
      <dsp:txXfrm>
        <a:off x="2309982" y="2670146"/>
        <a:ext cx="1476034" cy="1153573"/>
      </dsp:txXfrm>
    </dsp:sp>
    <dsp:sp modelId="{87771BA2-359C-4137-88E5-C62012DAD3EC}">
      <dsp:nvSpPr>
        <dsp:cNvPr id="0" name=""/>
        <dsp:cNvSpPr/>
      </dsp:nvSpPr>
      <dsp:spPr>
        <a:xfrm>
          <a:off x="4160490" y="0"/>
          <a:ext cx="1934765" cy="4064000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>
              <a:solidFill>
                <a:schemeClr val="accent3">
                  <a:lumMod val="75000"/>
                </a:schemeClr>
              </a:solidFill>
            </a:rPr>
            <a:t>GP4</a:t>
          </a:r>
          <a:endParaRPr lang="ru-RU" sz="3300" kern="1200">
            <a:solidFill>
              <a:schemeClr val="accent3">
                <a:lumMod val="75000"/>
              </a:schemeClr>
            </a:solidFill>
          </a:endParaRPr>
        </a:p>
      </dsp:txBody>
      <dsp:txXfrm>
        <a:off x="4160490" y="0"/>
        <a:ext cx="1934765" cy="1219200"/>
      </dsp:txXfrm>
    </dsp:sp>
    <dsp:sp modelId="{384376B4-7E09-45E2-A1C2-602FBB7DD1CF}">
      <dsp:nvSpPr>
        <dsp:cNvPr id="0" name=""/>
        <dsp:cNvSpPr/>
      </dsp:nvSpPr>
      <dsp:spPr>
        <a:xfrm>
          <a:off x="4353966" y="1220390"/>
          <a:ext cx="1547812" cy="1225351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61764"/>
            <a:satOff val="-662"/>
            <a:lumOff val="1756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1"/>
              </a:solidFill>
            </a:rPr>
            <a:t>Initial setting time: 210 min</a:t>
          </a:r>
          <a:endParaRPr lang="ru-RU" sz="2000" kern="1200">
            <a:solidFill>
              <a:schemeClr val="tx1"/>
            </a:solidFill>
          </a:endParaRPr>
        </a:p>
      </dsp:txBody>
      <dsp:txXfrm>
        <a:off x="4389855" y="1256279"/>
        <a:ext cx="1476034" cy="1153573"/>
      </dsp:txXfrm>
    </dsp:sp>
    <dsp:sp modelId="{693F308D-5395-44C5-8935-9EBABDA9C45D}">
      <dsp:nvSpPr>
        <dsp:cNvPr id="0" name=""/>
        <dsp:cNvSpPr/>
      </dsp:nvSpPr>
      <dsp:spPr>
        <a:xfrm>
          <a:off x="4353966" y="2634257"/>
          <a:ext cx="1547812" cy="1225351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82353"/>
            <a:satOff val="-883"/>
            <a:lumOff val="234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1"/>
              </a:solidFill>
            </a:rPr>
            <a:t>Final setting time: 450 min</a:t>
          </a:r>
          <a:endParaRPr lang="ru-RU" sz="2000" kern="1200">
            <a:solidFill>
              <a:schemeClr val="tx1"/>
            </a:solidFill>
          </a:endParaRPr>
        </a:p>
      </dsp:txBody>
      <dsp:txXfrm>
        <a:off x="4389855" y="2670146"/>
        <a:ext cx="1476034" cy="11535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6029137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096210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0700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7703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0414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8434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2111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Title slid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1" b="184"/>
          <a:stretch/>
        </p:blipFill>
        <p:spPr>
          <a:xfrm>
            <a:off x="-51155" y="1"/>
            <a:ext cx="9195155" cy="5141102"/>
          </a:xfrm>
          <a:prstGeom prst="rect">
            <a:avLst/>
          </a:prstGeom>
        </p:spPr>
      </p:pic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698" y="3989079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200">
                <a:solidFill>
                  <a:srgbClr val="676559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userDrawn="1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rgbClr val="67655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" name="Google Shape;65;p14"/>
          <p:cNvSpPr txBox="1">
            <a:spLocks noGrp="1"/>
          </p:cNvSpPr>
          <p:nvPr>
            <p:ph type="body" idx="13"/>
          </p:nvPr>
        </p:nvSpPr>
        <p:spPr>
          <a:xfrm>
            <a:off x="311700" y="1803575"/>
            <a:ext cx="3999900" cy="276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>
              <a:defRPr>
                <a:solidFill>
                  <a:schemeClr val="bg1">
                    <a:lumMod val="50000"/>
                    <a:lumOff val="50000"/>
                  </a:schemeClr>
                </a:solidFill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9" name="Google Shape;68;p14"/>
          <p:cNvSpPr txBox="1">
            <a:spLocks noGrp="1"/>
          </p:cNvSpPr>
          <p:nvPr>
            <p:ph type="body" idx="14"/>
          </p:nvPr>
        </p:nvSpPr>
        <p:spPr>
          <a:xfrm>
            <a:off x="4832400" y="1803475"/>
            <a:ext cx="3999900" cy="276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>
              <a:defRPr>
                <a:solidFill>
                  <a:schemeClr val="bg1">
                    <a:lumMod val="50000"/>
                    <a:lumOff val="50000"/>
                  </a:schemeClr>
                </a:solidFill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4" t="37674" r="7129" b="37670"/>
          <a:stretch/>
        </p:blipFill>
        <p:spPr>
          <a:xfrm>
            <a:off x="233775" y="207796"/>
            <a:ext cx="1852666" cy="54004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 preserve="1">
  <p:cSld name="1_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 dirty="0"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27060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 preserve="1">
  <p:cSld name="Final slid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231" y="-57550"/>
            <a:ext cx="9233937" cy="5256201"/>
          </a:xfrm>
          <a:prstGeom prst="rect">
            <a:avLst/>
          </a:prstGeom>
        </p:spPr>
      </p:pic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45567" y="1608983"/>
            <a:ext cx="3847127" cy="183864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solidFill>
                  <a:srgbClr val="676559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4" t="37674" r="7129" b="37670"/>
          <a:stretch/>
        </p:blipFill>
        <p:spPr>
          <a:xfrm>
            <a:off x="233775" y="207796"/>
            <a:ext cx="1852666" cy="540048"/>
          </a:xfrm>
          <a:prstGeom prst="rect">
            <a:avLst/>
          </a:prstGeom>
        </p:spPr>
      </p:pic>
      <p:sp>
        <p:nvSpPr>
          <p:cNvPr id="5" name="TextBox 1"/>
          <p:cNvSpPr txBox="1"/>
          <p:nvPr userDrawn="1"/>
        </p:nvSpPr>
        <p:spPr>
          <a:xfrm>
            <a:off x="3884257" y="4894868"/>
            <a:ext cx="133096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825">
                <a:solidFill>
                  <a:srgbClr val="58574B"/>
                </a:solidFill>
              </a:rPr>
              <a:t>www.nu.edu.kz</a:t>
            </a:r>
            <a:endParaRPr lang="ru-RU" sz="825">
              <a:solidFill>
                <a:srgbClr val="58574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150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dark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1" r:id="rId3"/>
    <p:sldLayoutId id="2147483660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jpe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7" Type="http://schemas.openxmlformats.org/officeDocument/2006/relationships/image" Target="../media/image72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jpeg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8.sv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8.sv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png"/><Relationship Id="rId7" Type="http://schemas.openxmlformats.org/officeDocument/2006/relationships/chart" Target="../charts/chart1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6.sv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54;p13"/>
          <p:cNvSpPr txBox="1">
            <a:spLocks noGrp="1"/>
          </p:cNvSpPr>
          <p:nvPr>
            <p:ph type="title"/>
          </p:nvPr>
        </p:nvSpPr>
        <p:spPr>
          <a:xfrm>
            <a:off x="358479" y="3072768"/>
            <a:ext cx="8520600" cy="163475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br>
              <a:rPr lang="en-US" sz="18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8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8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8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8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b="1" i="0" u="none" strike="noStrike">
                <a:solidFill>
                  <a:srgbClr val="2121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Design of Novel Geopolymer Mixture </a:t>
            </a:r>
            <a:r>
              <a:rPr lang="en-US" sz="1800" b="1" i="0" u="none" strike="noStrike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for Construction 3D printing</a:t>
            </a:r>
            <a:br>
              <a:rPr lang="en-US" sz="1800" b="1" i="0" u="none" strike="noStrike">
                <a:solidFill>
                  <a:srgbClr val="2121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>
                <a:solidFill>
                  <a:schemeClr val="bg1"/>
                </a:solidFill>
              </a:rPr>
            </a:br>
            <a:r>
              <a:rPr lang="en-US" sz="1400" err="1">
                <a:latin typeface="Arial" panose="020B0604020202020204" pitchFamily="34" charset="0"/>
                <a:cs typeface="Arial" panose="020B0604020202020204" pitchFamily="34" charset="0"/>
              </a:rPr>
              <a:t>Akerke</a:t>
            </a:r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err="1">
                <a:latin typeface="Arial" panose="020B0604020202020204" pitchFamily="34" charset="0"/>
                <a:cs typeface="Arial" panose="020B0604020202020204" pitchFamily="34" charset="0"/>
              </a:rPr>
              <a:t>Baigarina</a:t>
            </a:r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b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2nd Year Master in Mechanical and Aerospace Engineering </a:t>
            </a:r>
            <a:b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Supervisor: Assistant Professor </a:t>
            </a:r>
            <a:r>
              <a:rPr lang="en-US" sz="1400" err="1">
                <a:latin typeface="Arial" panose="020B0604020202020204" pitchFamily="34" charset="0"/>
                <a:cs typeface="Arial" panose="020B0604020202020204" pitchFamily="34" charset="0"/>
              </a:rPr>
              <a:t>Md.Hazrat</a:t>
            </a:r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 Ali</a:t>
            </a:r>
            <a:b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Co-Supervisor: Professor Essam Shehab</a:t>
            </a:r>
            <a:b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97C820C4-F806-40D9-982F-E2F5B3B766E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10</a:t>
            </a:fld>
            <a:endParaRPr lang="en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862E21B-C057-4283-B964-443310FC27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540"/>
          <a:stretch/>
        </p:blipFill>
        <p:spPr>
          <a:xfrm>
            <a:off x="3898624" y="947206"/>
            <a:ext cx="4848184" cy="1049823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id="{DBAB170D-F81A-496F-B84B-5BEDF3BF6128}"/>
              </a:ext>
            </a:extLst>
          </p:cNvPr>
          <p:cNvSpPr/>
          <p:nvPr/>
        </p:nvSpPr>
        <p:spPr>
          <a:xfrm>
            <a:off x="531627" y="1115175"/>
            <a:ext cx="2959396" cy="575487"/>
          </a:xfrm>
          <a:prstGeom prst="roundRect">
            <a:avLst/>
          </a:prstGeom>
          <a:noFill/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Powder-based 3D printers</a:t>
            </a:r>
            <a:endParaRPr lang="ru-RU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трелка: вправо 11">
            <a:extLst>
              <a:ext uri="{FF2B5EF4-FFF2-40B4-BE49-F238E27FC236}">
                <a16:creationId xmlns:a16="http://schemas.microsoft.com/office/drawing/2014/main" id="{2CE22BE7-F261-4300-AEA2-49C18D1008C9}"/>
              </a:ext>
            </a:extLst>
          </p:cNvPr>
          <p:cNvSpPr/>
          <p:nvPr/>
        </p:nvSpPr>
        <p:spPr>
          <a:xfrm>
            <a:off x="3516556" y="1338154"/>
            <a:ext cx="320710" cy="188062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825C527C-EE8F-4CCA-AF7D-66C189AF988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0550"/>
          <a:stretch/>
        </p:blipFill>
        <p:spPr>
          <a:xfrm>
            <a:off x="311700" y="2267116"/>
            <a:ext cx="5081736" cy="1060831"/>
          </a:xfrm>
          <a:prstGeom prst="rect">
            <a:avLst/>
          </a:prstGeom>
          <a:ln>
            <a:solidFill>
              <a:schemeClr val="accent2">
                <a:lumMod val="10000"/>
              </a:schemeClr>
            </a:solidFill>
          </a:ln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916B22C0-3A67-4E3D-9FB2-232CA194D76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461" t="14573"/>
          <a:stretch/>
        </p:blipFill>
        <p:spPr>
          <a:xfrm>
            <a:off x="4104186" y="3690702"/>
            <a:ext cx="4243562" cy="1140641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sp>
        <p:nvSpPr>
          <p:cNvPr id="17" name="Прямоугольник: скругленные углы 16">
            <a:extLst>
              <a:ext uri="{FF2B5EF4-FFF2-40B4-BE49-F238E27FC236}">
                <a16:creationId xmlns:a16="http://schemas.microsoft.com/office/drawing/2014/main" id="{CD088BCA-F0BB-4DF7-B24E-215513429272}"/>
              </a:ext>
            </a:extLst>
          </p:cNvPr>
          <p:cNvSpPr/>
          <p:nvPr/>
        </p:nvSpPr>
        <p:spPr>
          <a:xfrm>
            <a:off x="311700" y="4009887"/>
            <a:ext cx="2959396" cy="575487"/>
          </a:xfrm>
          <a:prstGeom prst="roundRect">
            <a:avLst/>
          </a:prstGeom>
          <a:noFill/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Extrusion-based robotic arm systems</a:t>
            </a:r>
            <a:endParaRPr lang="ru-RU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E2A53FE-F76A-48FE-8468-DFAB2451751E}"/>
              </a:ext>
            </a:extLst>
          </p:cNvPr>
          <p:cNvSpPr txBox="1"/>
          <p:nvPr/>
        </p:nvSpPr>
        <p:spPr>
          <a:xfrm>
            <a:off x="0" y="4800611"/>
            <a:ext cx="457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3D printing techniques using geopolymers. </a:t>
            </a: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: скругленные углы 19">
            <a:extLst>
              <a:ext uri="{FF2B5EF4-FFF2-40B4-BE49-F238E27FC236}">
                <a16:creationId xmlns:a16="http://schemas.microsoft.com/office/drawing/2014/main" id="{4449EDCC-94B4-41E8-B1B1-C4BBD0AAAEF4}"/>
              </a:ext>
            </a:extLst>
          </p:cNvPr>
          <p:cNvSpPr/>
          <p:nvPr/>
        </p:nvSpPr>
        <p:spPr>
          <a:xfrm>
            <a:off x="6159552" y="2462656"/>
            <a:ext cx="2587256" cy="572700"/>
          </a:xfrm>
          <a:prstGeom prst="roundRect">
            <a:avLst/>
          </a:prstGeom>
          <a:noFill/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Extrusion-based gantry systems</a:t>
            </a:r>
            <a:endParaRPr lang="ru-RU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E32AE3-4631-785E-AC1C-3D590FD0E12C}"/>
              </a:ext>
            </a:extLst>
          </p:cNvPr>
          <p:cNvSpPr txBox="1">
            <a:spLocks/>
          </p:cNvSpPr>
          <p:nvPr/>
        </p:nvSpPr>
        <p:spPr>
          <a:xfrm>
            <a:off x="311700" y="23146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6765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Literature Review (Cont.)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: вправо 3">
            <a:extLst>
              <a:ext uri="{FF2B5EF4-FFF2-40B4-BE49-F238E27FC236}">
                <a16:creationId xmlns:a16="http://schemas.microsoft.com/office/drawing/2014/main" id="{5D34D47D-3FF6-9927-9CE1-17DFCDE2BFC7}"/>
              </a:ext>
            </a:extLst>
          </p:cNvPr>
          <p:cNvSpPr/>
          <p:nvPr/>
        </p:nvSpPr>
        <p:spPr>
          <a:xfrm>
            <a:off x="3516556" y="4249794"/>
            <a:ext cx="320710" cy="188062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: вправо 4">
            <a:extLst>
              <a:ext uri="{FF2B5EF4-FFF2-40B4-BE49-F238E27FC236}">
                <a16:creationId xmlns:a16="http://schemas.microsoft.com/office/drawing/2014/main" id="{9BA3E693-42DE-DCB6-B7D5-B06BC95D357C}"/>
              </a:ext>
            </a:extLst>
          </p:cNvPr>
          <p:cNvSpPr/>
          <p:nvPr/>
        </p:nvSpPr>
        <p:spPr>
          <a:xfrm rot="10800000">
            <a:off x="5584148" y="2738712"/>
            <a:ext cx="320710" cy="188062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741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7" grpId="0" animBg="1"/>
      <p:bldP spid="20" grpId="0" animBg="1"/>
      <p:bldP spid="4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7CC2C592-8F11-EDBA-97FA-4D9AD7C4303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11</a:t>
            </a:fld>
            <a:endParaRPr lang="en"/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CA8A9A7B-FAFE-53B3-8FB5-3DED58F9C8B3}"/>
              </a:ext>
            </a:extLst>
          </p:cNvPr>
          <p:cNvSpPr/>
          <p:nvPr/>
        </p:nvSpPr>
        <p:spPr>
          <a:xfrm>
            <a:off x="3537679" y="695872"/>
            <a:ext cx="1754224" cy="83450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3D Printing process</a:t>
            </a:r>
            <a:endParaRPr lang="ru-RU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037C4E82-BB6E-7A72-042B-09CDD5797E5A}"/>
              </a:ext>
            </a:extLst>
          </p:cNvPr>
          <p:cNvCxnSpPr>
            <a:cxnSpLocks/>
            <a:stCxn id="6" idx="1"/>
          </p:cNvCxnSpPr>
          <p:nvPr/>
        </p:nvCxnSpPr>
        <p:spPr>
          <a:xfrm flipH="1" flipV="1">
            <a:off x="1331903" y="1106795"/>
            <a:ext cx="2205776" cy="6327"/>
          </a:xfrm>
          <a:prstGeom prst="line">
            <a:avLst/>
          </a:prstGeom>
          <a:ln w="28575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BA0BDEC6-913B-A3CC-35A8-FDD8E732A2CD}"/>
              </a:ext>
            </a:extLst>
          </p:cNvPr>
          <p:cNvCxnSpPr>
            <a:cxnSpLocks/>
          </p:cNvCxnSpPr>
          <p:nvPr/>
        </p:nvCxnSpPr>
        <p:spPr>
          <a:xfrm flipV="1">
            <a:off x="5345183" y="1022542"/>
            <a:ext cx="2237" cy="4"/>
          </a:xfrm>
          <a:prstGeom prst="line">
            <a:avLst/>
          </a:prstGeom>
          <a:ln w="285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E89D8D0E-82D1-99C2-5241-4FF3560CDE15}"/>
              </a:ext>
            </a:extLst>
          </p:cNvPr>
          <p:cNvCxnSpPr>
            <a:cxnSpLocks/>
          </p:cNvCxnSpPr>
          <p:nvPr/>
        </p:nvCxnSpPr>
        <p:spPr>
          <a:xfrm>
            <a:off x="7721080" y="1103324"/>
            <a:ext cx="0" cy="444438"/>
          </a:xfrm>
          <a:prstGeom prst="line">
            <a:avLst/>
          </a:prstGeom>
          <a:ln w="28575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E544A992-3BA5-70CD-7D70-AF639D1CF4F4}"/>
              </a:ext>
            </a:extLst>
          </p:cNvPr>
          <p:cNvSpPr/>
          <p:nvPr/>
        </p:nvSpPr>
        <p:spPr>
          <a:xfrm>
            <a:off x="367036" y="1627632"/>
            <a:ext cx="2048861" cy="401540"/>
          </a:xfrm>
          <a:prstGeom prst="rect">
            <a:avLst/>
          </a:prstGeom>
          <a:noFill/>
          <a:ln w="28575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Digital Modelling</a:t>
            </a:r>
            <a:endParaRPr lang="ru-RU" sz="1200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1B60012D-7435-2AE7-3E9D-1DD8842343F3}"/>
              </a:ext>
            </a:extLst>
          </p:cNvPr>
          <p:cNvSpPr/>
          <p:nvPr/>
        </p:nvSpPr>
        <p:spPr>
          <a:xfrm>
            <a:off x="375744" y="2206089"/>
            <a:ext cx="2040153" cy="339804"/>
          </a:xfrm>
          <a:prstGeom prst="rect">
            <a:avLst/>
          </a:prstGeom>
          <a:noFill/>
          <a:ln w="28575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Exporting</a:t>
            </a:r>
            <a:endParaRPr lang="ru-RU" sz="1200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64301426-41C9-BE3C-1427-A0C50D7D073A}"/>
              </a:ext>
            </a:extLst>
          </p:cNvPr>
          <p:cNvSpPr/>
          <p:nvPr/>
        </p:nvSpPr>
        <p:spPr>
          <a:xfrm>
            <a:off x="366110" y="2763708"/>
            <a:ext cx="2040153" cy="339804"/>
          </a:xfrm>
          <a:prstGeom prst="rect">
            <a:avLst/>
          </a:prstGeom>
          <a:noFill/>
          <a:ln w="28575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Slicing</a:t>
            </a:r>
            <a:endParaRPr lang="ru-RU" sz="1200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342A9A6E-898D-8F17-3481-4C81A5901651}"/>
              </a:ext>
            </a:extLst>
          </p:cNvPr>
          <p:cNvSpPr/>
          <p:nvPr/>
        </p:nvSpPr>
        <p:spPr>
          <a:xfrm>
            <a:off x="375744" y="3425528"/>
            <a:ext cx="2040153" cy="266566"/>
          </a:xfrm>
          <a:prstGeom prst="rect">
            <a:avLst/>
          </a:prstGeom>
          <a:noFill/>
          <a:ln w="28575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Program Generation</a:t>
            </a:r>
            <a:endParaRPr lang="ru-RU" sz="1200"/>
          </a:p>
        </p:txBody>
      </p:sp>
      <p:sp>
        <p:nvSpPr>
          <p:cNvPr id="17" name="Стрелка: вниз 16">
            <a:extLst>
              <a:ext uri="{FF2B5EF4-FFF2-40B4-BE49-F238E27FC236}">
                <a16:creationId xmlns:a16="http://schemas.microsoft.com/office/drawing/2014/main" id="{657DFEDC-47CF-558C-F094-5913EF7A1504}"/>
              </a:ext>
            </a:extLst>
          </p:cNvPr>
          <p:cNvSpPr/>
          <p:nvPr/>
        </p:nvSpPr>
        <p:spPr>
          <a:xfrm>
            <a:off x="1318287" y="2029172"/>
            <a:ext cx="75601" cy="172780"/>
          </a:xfrm>
          <a:prstGeom prst="downArrow">
            <a:avLst/>
          </a:prstGeom>
          <a:solidFill>
            <a:schemeClr val="tx2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авая фигурная скобка 20">
            <a:extLst>
              <a:ext uri="{FF2B5EF4-FFF2-40B4-BE49-F238E27FC236}">
                <a16:creationId xmlns:a16="http://schemas.microsoft.com/office/drawing/2014/main" id="{F8F799A6-0966-EC0C-D104-BE07FC169719}"/>
              </a:ext>
            </a:extLst>
          </p:cNvPr>
          <p:cNvSpPr/>
          <p:nvPr/>
        </p:nvSpPr>
        <p:spPr>
          <a:xfrm>
            <a:off x="2549165" y="2042761"/>
            <a:ext cx="941506" cy="1462378"/>
          </a:xfrm>
          <a:prstGeom prst="rightBrace">
            <a:avLst/>
          </a:prstGeom>
          <a:ln w="28575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: скругленные углы 21">
            <a:extLst>
              <a:ext uri="{FF2B5EF4-FFF2-40B4-BE49-F238E27FC236}">
                <a16:creationId xmlns:a16="http://schemas.microsoft.com/office/drawing/2014/main" id="{A45B8E95-C253-C244-6283-46C3B40A0457}"/>
              </a:ext>
            </a:extLst>
          </p:cNvPr>
          <p:cNvSpPr/>
          <p:nvPr/>
        </p:nvSpPr>
        <p:spPr>
          <a:xfrm>
            <a:off x="3658165" y="2449131"/>
            <a:ext cx="1497067" cy="405131"/>
          </a:xfrm>
          <a:prstGeom prst="roundRect">
            <a:avLst/>
          </a:prstGeom>
          <a:noFill/>
          <a:ln w="28575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Printing</a:t>
            </a:r>
            <a:endParaRPr lang="ru-RU" sz="120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62372B97-4710-18CF-55E5-161F1C2047EF}"/>
              </a:ext>
            </a:extLst>
          </p:cNvPr>
          <p:cNvSpPr/>
          <p:nvPr/>
        </p:nvSpPr>
        <p:spPr>
          <a:xfrm>
            <a:off x="6181438" y="1676409"/>
            <a:ext cx="2694883" cy="723320"/>
          </a:xfrm>
          <a:prstGeom prst="rect">
            <a:avLst/>
          </a:prstGeom>
          <a:noFill/>
          <a:ln w="28575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3D Printer:</a:t>
            </a:r>
          </a:p>
          <a:p>
            <a:pPr algn="ctr"/>
            <a:r>
              <a:rPr 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Gantry</a:t>
            </a:r>
          </a:p>
          <a:p>
            <a:pPr algn="ctr"/>
            <a:r>
              <a:rPr 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Robotic</a:t>
            </a:r>
            <a:endParaRPr lang="ru-RU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EAA487EA-5CBA-ADC4-4F87-4489EE20E261}"/>
              </a:ext>
            </a:extLst>
          </p:cNvPr>
          <p:cNvSpPr/>
          <p:nvPr/>
        </p:nvSpPr>
        <p:spPr>
          <a:xfrm>
            <a:off x="6181439" y="2642374"/>
            <a:ext cx="2706804" cy="767950"/>
          </a:xfrm>
          <a:prstGeom prst="rect">
            <a:avLst/>
          </a:prstGeom>
          <a:noFill/>
          <a:ln w="28575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Material Delivery System:</a:t>
            </a:r>
          </a:p>
          <a:p>
            <a:pPr algn="ctr"/>
            <a:r>
              <a:rPr 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Mixer</a:t>
            </a:r>
          </a:p>
          <a:p>
            <a:pPr algn="ctr"/>
            <a:r>
              <a:rPr 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Pump</a:t>
            </a:r>
          </a:p>
          <a:p>
            <a:pPr algn="ctr"/>
            <a:r>
              <a:rPr 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Hose Pipe</a:t>
            </a:r>
            <a:endParaRPr lang="ru-RU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827E78EA-76AB-0714-022B-37A36F12FBC9}"/>
              </a:ext>
            </a:extLst>
          </p:cNvPr>
          <p:cNvSpPr/>
          <p:nvPr/>
        </p:nvSpPr>
        <p:spPr>
          <a:xfrm>
            <a:off x="6181438" y="3660538"/>
            <a:ext cx="2694884" cy="723320"/>
          </a:xfrm>
          <a:prstGeom prst="rect">
            <a:avLst/>
          </a:prstGeom>
          <a:noFill/>
          <a:ln w="28575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Automated controller:</a:t>
            </a:r>
          </a:p>
          <a:p>
            <a:pPr algn="ctr"/>
            <a:r>
              <a:rPr 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Printer</a:t>
            </a:r>
          </a:p>
          <a:p>
            <a:pPr algn="ctr"/>
            <a:r>
              <a:rPr 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Materials delivery system</a:t>
            </a:r>
            <a:endParaRPr lang="ru-RU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Левая фигурная скобка 25">
            <a:extLst>
              <a:ext uri="{FF2B5EF4-FFF2-40B4-BE49-F238E27FC236}">
                <a16:creationId xmlns:a16="http://schemas.microsoft.com/office/drawing/2014/main" id="{F81F0555-6EE9-CC7E-ADA7-5D285C9077DA}"/>
              </a:ext>
            </a:extLst>
          </p:cNvPr>
          <p:cNvSpPr/>
          <p:nvPr/>
        </p:nvSpPr>
        <p:spPr>
          <a:xfrm>
            <a:off x="5216414" y="2033309"/>
            <a:ext cx="482110" cy="1749451"/>
          </a:xfrm>
          <a:prstGeom prst="leftBrace">
            <a:avLst/>
          </a:prstGeom>
          <a:ln w="28575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FEE4AD5-2DE8-77F4-3758-7A350DE080FA}"/>
              </a:ext>
            </a:extLst>
          </p:cNvPr>
          <p:cNvSpPr txBox="1"/>
          <p:nvPr/>
        </p:nvSpPr>
        <p:spPr>
          <a:xfrm>
            <a:off x="1809942" y="4598407"/>
            <a:ext cx="6271454" cy="5232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General process of 3D printing for  concrete-like materials (Paul et al. 2018a)</a:t>
            </a: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0" name="Прямая соединительная линия 39">
            <a:extLst>
              <a:ext uri="{FF2B5EF4-FFF2-40B4-BE49-F238E27FC236}">
                <a16:creationId xmlns:a16="http://schemas.microsoft.com/office/drawing/2014/main" id="{22536387-4DF4-0C30-8FAB-495FDA8BA947}"/>
              </a:ext>
            </a:extLst>
          </p:cNvPr>
          <p:cNvCxnSpPr>
            <a:cxnSpLocks/>
          </p:cNvCxnSpPr>
          <p:nvPr/>
        </p:nvCxnSpPr>
        <p:spPr>
          <a:xfrm flipH="1" flipV="1">
            <a:off x="5345183" y="1103324"/>
            <a:ext cx="2387622" cy="11986"/>
          </a:xfrm>
          <a:prstGeom prst="line">
            <a:avLst/>
          </a:prstGeom>
          <a:ln w="28575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>
            <a:extLst>
              <a:ext uri="{FF2B5EF4-FFF2-40B4-BE49-F238E27FC236}">
                <a16:creationId xmlns:a16="http://schemas.microsoft.com/office/drawing/2014/main" id="{A71518C0-64A9-33F8-A15A-56F03D6E956B}"/>
              </a:ext>
            </a:extLst>
          </p:cNvPr>
          <p:cNvCxnSpPr>
            <a:cxnSpLocks/>
          </p:cNvCxnSpPr>
          <p:nvPr/>
        </p:nvCxnSpPr>
        <p:spPr>
          <a:xfrm>
            <a:off x="1331903" y="1103324"/>
            <a:ext cx="0" cy="444438"/>
          </a:xfrm>
          <a:prstGeom prst="line">
            <a:avLst/>
          </a:prstGeom>
          <a:ln w="28575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2ED61A-B2BA-E077-A758-B18A7AF2D177}"/>
              </a:ext>
            </a:extLst>
          </p:cNvPr>
          <p:cNvSpPr txBox="1">
            <a:spLocks/>
          </p:cNvSpPr>
          <p:nvPr/>
        </p:nvSpPr>
        <p:spPr>
          <a:xfrm>
            <a:off x="311700" y="7345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6765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Literature Review (Cont.)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: вниз 3">
            <a:extLst>
              <a:ext uri="{FF2B5EF4-FFF2-40B4-BE49-F238E27FC236}">
                <a16:creationId xmlns:a16="http://schemas.microsoft.com/office/drawing/2014/main" id="{23CF5048-2593-69D2-ACBD-4164597589BA}"/>
              </a:ext>
            </a:extLst>
          </p:cNvPr>
          <p:cNvSpPr/>
          <p:nvPr/>
        </p:nvSpPr>
        <p:spPr>
          <a:xfrm>
            <a:off x="1318287" y="2568410"/>
            <a:ext cx="75601" cy="172780"/>
          </a:xfrm>
          <a:prstGeom prst="downArrow">
            <a:avLst/>
          </a:prstGeom>
          <a:solidFill>
            <a:schemeClr val="tx2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трелка: вниз 4">
            <a:extLst>
              <a:ext uri="{FF2B5EF4-FFF2-40B4-BE49-F238E27FC236}">
                <a16:creationId xmlns:a16="http://schemas.microsoft.com/office/drawing/2014/main" id="{F504554A-9786-EF59-AFD4-F361A4360C4D}"/>
              </a:ext>
            </a:extLst>
          </p:cNvPr>
          <p:cNvSpPr/>
          <p:nvPr/>
        </p:nvSpPr>
        <p:spPr>
          <a:xfrm>
            <a:off x="1315711" y="3194039"/>
            <a:ext cx="75601" cy="172780"/>
          </a:xfrm>
          <a:prstGeom prst="downArrow">
            <a:avLst/>
          </a:prstGeom>
          <a:solidFill>
            <a:schemeClr val="tx2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трелка: вниз 9">
            <a:extLst>
              <a:ext uri="{FF2B5EF4-FFF2-40B4-BE49-F238E27FC236}">
                <a16:creationId xmlns:a16="http://schemas.microsoft.com/office/drawing/2014/main" id="{C54ED22F-54C0-75C5-04A5-8F92DDF34E16}"/>
              </a:ext>
            </a:extLst>
          </p:cNvPr>
          <p:cNvSpPr/>
          <p:nvPr/>
        </p:nvSpPr>
        <p:spPr>
          <a:xfrm>
            <a:off x="7657204" y="2420832"/>
            <a:ext cx="75601" cy="172780"/>
          </a:xfrm>
          <a:prstGeom prst="downArrow">
            <a:avLst/>
          </a:prstGeom>
          <a:solidFill>
            <a:schemeClr val="tx2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трелка: вниз 10">
            <a:extLst>
              <a:ext uri="{FF2B5EF4-FFF2-40B4-BE49-F238E27FC236}">
                <a16:creationId xmlns:a16="http://schemas.microsoft.com/office/drawing/2014/main" id="{E5428F22-4781-416D-6338-AD19FB4280AC}"/>
              </a:ext>
            </a:extLst>
          </p:cNvPr>
          <p:cNvSpPr/>
          <p:nvPr/>
        </p:nvSpPr>
        <p:spPr>
          <a:xfrm>
            <a:off x="7645240" y="3428480"/>
            <a:ext cx="75601" cy="172780"/>
          </a:xfrm>
          <a:prstGeom prst="downArrow">
            <a:avLst/>
          </a:prstGeom>
          <a:solidFill>
            <a:schemeClr val="tx2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6829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8" grpId="0" animBg="1"/>
      <p:bldP spid="4" grpId="0" animBg="1"/>
      <p:bldP spid="5" grpId="0" animBg="1"/>
      <p:bldP spid="10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663FF2CF-FFEC-4B10-4319-C2A84F0A94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12</a:t>
            </a:fld>
            <a:endParaRPr lang="en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A9141D6-167C-5469-D0D8-A727A50CDFF2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DC7BC7-7E32-C501-D630-88B032C1D856}"/>
              </a:ext>
            </a:extLst>
          </p:cNvPr>
          <p:cNvSpPr txBox="1"/>
          <p:nvPr/>
        </p:nvSpPr>
        <p:spPr>
          <a:xfrm>
            <a:off x="173421" y="684212"/>
            <a:ext cx="75958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n-US" sz="1200" b="1" i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Table 3: Various technologies and components of geopolymers for 3D printing</a:t>
            </a:r>
            <a:endParaRPr lang="ru-RU" sz="1200" i="1">
              <a:solidFill>
                <a:srgbClr val="44546A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73B7BAB6-E9D9-0E82-0984-0558B76A3A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3391247"/>
              </p:ext>
            </p:extLst>
          </p:nvPr>
        </p:nvGraphicFramePr>
        <p:xfrm>
          <a:off x="491884" y="1141223"/>
          <a:ext cx="8254924" cy="3755512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066866">
                  <a:extLst>
                    <a:ext uri="{9D8B030D-6E8A-4147-A177-3AD203B41FA5}">
                      <a16:colId xmlns:a16="http://schemas.microsoft.com/office/drawing/2014/main" val="1314624140"/>
                    </a:ext>
                  </a:extLst>
                </a:gridCol>
                <a:gridCol w="1649338">
                  <a:extLst>
                    <a:ext uri="{9D8B030D-6E8A-4147-A177-3AD203B41FA5}">
                      <a16:colId xmlns:a16="http://schemas.microsoft.com/office/drawing/2014/main" val="68132290"/>
                    </a:ext>
                  </a:extLst>
                </a:gridCol>
                <a:gridCol w="1649338">
                  <a:extLst>
                    <a:ext uri="{9D8B030D-6E8A-4147-A177-3AD203B41FA5}">
                      <a16:colId xmlns:a16="http://schemas.microsoft.com/office/drawing/2014/main" val="874308030"/>
                    </a:ext>
                  </a:extLst>
                </a:gridCol>
                <a:gridCol w="1471901">
                  <a:extLst>
                    <a:ext uri="{9D8B030D-6E8A-4147-A177-3AD203B41FA5}">
                      <a16:colId xmlns:a16="http://schemas.microsoft.com/office/drawing/2014/main" val="3795434112"/>
                    </a:ext>
                  </a:extLst>
                </a:gridCol>
                <a:gridCol w="1471901">
                  <a:extLst>
                    <a:ext uri="{9D8B030D-6E8A-4147-A177-3AD203B41FA5}">
                      <a16:colId xmlns:a16="http://schemas.microsoft.com/office/drawing/2014/main" val="1053964856"/>
                    </a:ext>
                  </a:extLst>
                </a:gridCol>
                <a:gridCol w="945580">
                  <a:extLst>
                    <a:ext uri="{9D8B030D-6E8A-4147-A177-3AD203B41FA5}">
                      <a16:colId xmlns:a16="http://schemas.microsoft.com/office/drawing/2014/main" val="2384591798"/>
                    </a:ext>
                  </a:extLst>
                </a:gridCol>
              </a:tblGrid>
              <a:tr h="211769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References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118" marR="53118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effectLst/>
                        </a:rPr>
                        <a:t>3D printing machines</a:t>
                      </a:r>
                      <a:endParaRPr lang="ru-RU" sz="10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118" marR="5311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effectLst/>
                        </a:rPr>
                        <a:t>3D printable geopolymer components</a:t>
                      </a:r>
                      <a:endParaRPr lang="ru-RU" sz="10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118" marR="5311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5090067"/>
                  </a:ext>
                </a:extLst>
              </a:tr>
              <a:tr h="2808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</a:rPr>
                        <a:t>Technique</a:t>
                      </a:r>
                      <a:endParaRPr lang="ru-RU" sz="9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118" marR="531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</a:rPr>
                        <a:t>Parameters of the printer</a:t>
                      </a:r>
                      <a:endParaRPr lang="ru-RU" sz="9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118" marR="531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</a:rPr>
                        <a:t>Aluminosilicate source</a:t>
                      </a:r>
                      <a:endParaRPr lang="ru-RU" sz="9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118" marR="531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</a:rPr>
                        <a:t>Activators</a:t>
                      </a:r>
                      <a:endParaRPr lang="ru-RU" sz="9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118" marR="531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</a:rPr>
                        <a:t>Aggregates</a:t>
                      </a:r>
                      <a:endParaRPr lang="ru-RU" sz="9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118" marR="53118" marT="0" marB="0" anchor="ctr"/>
                </a:tc>
                <a:extLst>
                  <a:ext uri="{0D108BD9-81ED-4DB2-BD59-A6C34878D82A}">
                    <a16:rowId xmlns:a16="http://schemas.microsoft.com/office/drawing/2014/main" val="4257669346"/>
                  </a:ext>
                </a:extLst>
              </a:tr>
              <a:tr h="6525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0" u="none" strike="noStrike" cap="none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Nematollahi et al. (2015)</a:t>
                      </a:r>
                      <a:endParaRPr lang="ru-RU" sz="9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118" marR="531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</a:rPr>
                        <a:t>Material extrusion</a:t>
                      </a:r>
                      <a:endParaRPr lang="ru-RU" sz="9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118" marR="531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</a:rPr>
                        <a:t>Speed of the printer: 20 mm/s</a:t>
                      </a:r>
                      <a:endParaRPr lang="ru-RU" sz="9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118" marR="531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</a:rPr>
                        <a:t>fly ash+blast-furnace slag +silica fume</a:t>
                      </a:r>
                      <a:endParaRPr lang="ru-RU" sz="9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118" marR="531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</a:rPr>
                        <a:t>Na2SiO3;</a:t>
                      </a:r>
                      <a:endParaRPr lang="ru-RU" sz="90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</a:rPr>
                        <a:t>NaOH</a:t>
                      </a:r>
                      <a:endParaRPr lang="ru-RU" sz="9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118" marR="531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</a:rPr>
                        <a:t>Sands with different grain sizes</a:t>
                      </a:r>
                      <a:endParaRPr lang="ru-RU" sz="9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118" marR="53118" marT="0" marB="0" anchor="ctr"/>
                </a:tc>
                <a:extLst>
                  <a:ext uri="{0D108BD9-81ED-4DB2-BD59-A6C34878D82A}">
                    <a16:rowId xmlns:a16="http://schemas.microsoft.com/office/drawing/2014/main" val="886328511"/>
                  </a:ext>
                </a:extLst>
              </a:tr>
              <a:tr h="6505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0" u="none" strike="noStrike" cap="none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Krishnan (2014)</a:t>
                      </a:r>
                      <a:endParaRPr lang="ru-RU" sz="9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118" marR="531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</a:rPr>
                        <a:t>Material extrusion</a:t>
                      </a:r>
                      <a:endParaRPr lang="ru-RU" sz="9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118" marR="531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</a:rPr>
                        <a:t>Diameter of the pipe: 25 mm;</a:t>
                      </a:r>
                      <a:endParaRPr lang="ru-RU" sz="90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</a:rPr>
                        <a:t>Speed of the gantry: 70 mm/s;</a:t>
                      </a:r>
                      <a:endParaRPr lang="ru-RU" sz="9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118" marR="531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</a:rPr>
                        <a:t>fly ash+blast-furnace slag +silica fume</a:t>
                      </a:r>
                      <a:endParaRPr lang="ru-RU" sz="9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118" marR="531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</a:rPr>
                        <a:t>K2SiO3</a:t>
                      </a:r>
                      <a:endParaRPr lang="ru-RU" sz="9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118" marR="531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</a:rPr>
                        <a:t>Fine river sand</a:t>
                      </a:r>
                      <a:endParaRPr lang="ru-RU" sz="9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118" marR="53118" marT="0" marB="0" anchor="ctr"/>
                </a:tc>
                <a:extLst>
                  <a:ext uri="{0D108BD9-81ED-4DB2-BD59-A6C34878D82A}">
                    <a16:rowId xmlns:a16="http://schemas.microsoft.com/office/drawing/2014/main" val="2294739735"/>
                  </a:ext>
                </a:extLst>
              </a:tr>
              <a:tr h="4464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0">
                          <a:solidFill>
                            <a:schemeClr val="tx1"/>
                          </a:solidFill>
                          <a:effectLst/>
                        </a:rPr>
                        <a:t>Panda et al. (2017)</a:t>
                      </a:r>
                      <a:endParaRPr lang="ru-RU" sz="9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118" marR="531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</a:rPr>
                        <a:t>Material extrusion</a:t>
                      </a:r>
                      <a:endParaRPr lang="ru-RU" sz="9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118" marR="531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</a:rPr>
                        <a:t>Speed of the printer: 120 mm/s;</a:t>
                      </a:r>
                      <a:endParaRPr lang="ru-RU" sz="9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118" marR="531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</a:rPr>
                        <a:t>fly ash+blast-furnace slag +silica fume</a:t>
                      </a:r>
                      <a:endParaRPr lang="ru-RU" sz="9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118" marR="531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</a:rPr>
                        <a:t>KOH + K2SiO3</a:t>
                      </a:r>
                      <a:endParaRPr lang="ru-RU" sz="9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118" marR="531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</a:rPr>
                        <a:t>River sand</a:t>
                      </a:r>
                      <a:endParaRPr lang="ru-RU" sz="9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118" marR="53118" marT="0" marB="0" anchor="ctr"/>
                </a:tc>
                <a:extLst>
                  <a:ext uri="{0D108BD9-81ED-4DB2-BD59-A6C34878D82A}">
                    <a16:rowId xmlns:a16="http://schemas.microsoft.com/office/drawing/2014/main" val="1830035695"/>
                  </a:ext>
                </a:extLst>
              </a:tr>
              <a:tr h="4384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0" u="none" strike="noStrike" cap="none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Musijenko (2021)</a:t>
                      </a:r>
                      <a:endParaRPr lang="ru-RU" sz="9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118" marR="531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</a:rPr>
                        <a:t>Material extrusion</a:t>
                      </a:r>
                      <a:endParaRPr lang="ru-RU" sz="9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118" marR="531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</a:rPr>
                        <a:t>Dimension of the nozzle:25 × 15 mm:</a:t>
                      </a:r>
                      <a:endParaRPr lang="ru-RU" sz="9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118" marR="531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</a:rPr>
                        <a:t>fly ash</a:t>
                      </a:r>
                      <a:endParaRPr lang="ru-RU" sz="9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118" marR="531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</a:rPr>
                        <a:t>NaOH, Na2SiO3</a:t>
                      </a:r>
                      <a:endParaRPr lang="ru-RU" sz="9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118" marR="531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</a:rPr>
                        <a:t>Silica sand</a:t>
                      </a:r>
                      <a:endParaRPr lang="ru-RU" sz="9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118" marR="53118" marT="0" marB="0" anchor="ctr"/>
                </a:tc>
                <a:extLst>
                  <a:ext uri="{0D108BD9-81ED-4DB2-BD59-A6C34878D82A}">
                    <a16:rowId xmlns:a16="http://schemas.microsoft.com/office/drawing/2014/main" val="3517173062"/>
                  </a:ext>
                </a:extLst>
              </a:tr>
              <a:tr h="52069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0" u="none" strike="noStrike" cap="none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Hajimohammadi &amp; Deventer (2021)</a:t>
                      </a:r>
                      <a:endParaRPr lang="ru-RU" sz="9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118" marR="531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</a:rPr>
                        <a:t>Material extrusion</a:t>
                      </a:r>
                      <a:endParaRPr lang="ru-RU" sz="9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118" marR="531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</a:rPr>
                        <a:t>Diameter of the nozzle: 15 mm; Speed of the printer: 60 mm/s;</a:t>
                      </a:r>
                      <a:endParaRPr lang="ru-RU" sz="9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118" marR="531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</a:rPr>
                        <a:t>fly ash+blast-furnace slag +silica fume</a:t>
                      </a:r>
                      <a:endParaRPr lang="ru-RU" sz="9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118" marR="531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</a:rPr>
                        <a:t>penta sodium metasilicate</a:t>
                      </a:r>
                      <a:endParaRPr lang="ru-RU" sz="9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118" marR="531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</a:rPr>
                        <a:t>Silica sand</a:t>
                      </a:r>
                      <a:endParaRPr lang="ru-RU" sz="9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118" marR="53118" marT="0" marB="0" anchor="ctr"/>
                </a:tc>
                <a:extLst>
                  <a:ext uri="{0D108BD9-81ED-4DB2-BD59-A6C34878D82A}">
                    <a16:rowId xmlns:a16="http://schemas.microsoft.com/office/drawing/2014/main" val="2677089667"/>
                  </a:ext>
                </a:extLst>
              </a:tr>
              <a:tr h="5542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0" u="none" strike="noStrike" cap="none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Ziejewska (2022)</a:t>
                      </a:r>
                      <a:endParaRPr lang="ru-RU" sz="9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118" marR="531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</a:rPr>
                        <a:t>Material extrusion</a:t>
                      </a:r>
                      <a:endParaRPr lang="ru-RU" sz="9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118" marR="531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</a:rPr>
                        <a:t>Dimension of the nozzle: 30 × 15 mm:</a:t>
                      </a:r>
                      <a:endParaRPr lang="ru-RU" sz="9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118" marR="531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</a:rPr>
                        <a:t>Fly ash +blast-furnace slag</a:t>
                      </a:r>
                      <a:endParaRPr lang="ru-RU" sz="9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118" marR="531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</a:rPr>
                        <a:t>NaOH + Na2SiO3</a:t>
                      </a:r>
                      <a:endParaRPr lang="ru-RU" sz="9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118" marR="531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800">
                          <a:solidFill>
                            <a:schemeClr val="bg1"/>
                          </a:solidFill>
                          <a:effectLst/>
                        </a:rPr>
                        <a:t>Fine and coarse quartz sand</a:t>
                      </a:r>
                      <a:endParaRPr lang="ru-RU" sz="9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118" marR="53118" marT="0" marB="0" anchor="ctr"/>
                </a:tc>
                <a:extLst>
                  <a:ext uri="{0D108BD9-81ED-4DB2-BD59-A6C34878D82A}">
                    <a16:rowId xmlns:a16="http://schemas.microsoft.com/office/drawing/2014/main" val="1547061026"/>
                  </a:ext>
                </a:extLst>
              </a:tr>
            </a:tbl>
          </a:graphicData>
        </a:graphic>
      </p:graphicFrame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B043126B-EE8C-04C4-1615-487D7643A7C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25425" y="160338"/>
            <a:ext cx="8521700" cy="5730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6765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Literature Review (Cont.)</a:t>
            </a:r>
            <a:b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07117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837BC420-DF36-75B4-2D1A-F25DCD3DD64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13</a:t>
            </a:fld>
            <a:endParaRPr lang="en"/>
          </a:p>
        </p:txBody>
      </p:sp>
      <p:sp>
        <p:nvSpPr>
          <p:cNvPr id="13" name="Ромб 12">
            <a:extLst>
              <a:ext uri="{FF2B5EF4-FFF2-40B4-BE49-F238E27FC236}">
                <a16:creationId xmlns:a16="http://schemas.microsoft.com/office/drawing/2014/main" id="{92C463E9-0066-5E76-5A8D-7C009C07F11F}"/>
              </a:ext>
            </a:extLst>
          </p:cNvPr>
          <p:cNvSpPr/>
          <p:nvPr/>
        </p:nvSpPr>
        <p:spPr>
          <a:xfrm>
            <a:off x="626906" y="2032254"/>
            <a:ext cx="1170432" cy="1078992"/>
          </a:xfrm>
          <a:prstGeom prst="diamond">
            <a:avLst/>
          </a:prstGeom>
          <a:solidFill>
            <a:srgbClr val="ABE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4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Ромб 13">
            <a:extLst>
              <a:ext uri="{FF2B5EF4-FFF2-40B4-BE49-F238E27FC236}">
                <a16:creationId xmlns:a16="http://schemas.microsoft.com/office/drawing/2014/main" id="{46E0855A-195A-DDF4-8A26-028601CD9516}"/>
              </a:ext>
            </a:extLst>
          </p:cNvPr>
          <p:cNvSpPr/>
          <p:nvPr/>
        </p:nvSpPr>
        <p:spPr>
          <a:xfrm>
            <a:off x="2339694" y="2032254"/>
            <a:ext cx="1170432" cy="1078992"/>
          </a:xfrm>
          <a:prstGeom prst="diamond">
            <a:avLst/>
          </a:prstGeom>
          <a:solidFill>
            <a:srgbClr val="5BD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4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Ромб 14">
            <a:extLst>
              <a:ext uri="{FF2B5EF4-FFF2-40B4-BE49-F238E27FC236}">
                <a16:creationId xmlns:a16="http://schemas.microsoft.com/office/drawing/2014/main" id="{27081D18-E158-0832-8B94-A06C7ED27D6D}"/>
              </a:ext>
            </a:extLst>
          </p:cNvPr>
          <p:cNvSpPr/>
          <p:nvPr/>
        </p:nvSpPr>
        <p:spPr>
          <a:xfrm>
            <a:off x="3964466" y="2025396"/>
            <a:ext cx="1170432" cy="1078992"/>
          </a:xfrm>
          <a:prstGeom prst="diamond">
            <a:avLst/>
          </a:prstGeom>
          <a:solidFill>
            <a:srgbClr val="00B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4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Ромб 15">
            <a:extLst>
              <a:ext uri="{FF2B5EF4-FFF2-40B4-BE49-F238E27FC236}">
                <a16:creationId xmlns:a16="http://schemas.microsoft.com/office/drawing/2014/main" id="{15A31F3E-0D6F-C694-04BE-17703C4AC7F6}"/>
              </a:ext>
            </a:extLst>
          </p:cNvPr>
          <p:cNvSpPr/>
          <p:nvPr/>
        </p:nvSpPr>
        <p:spPr>
          <a:xfrm>
            <a:off x="5639600" y="2025396"/>
            <a:ext cx="1170432" cy="1078992"/>
          </a:xfrm>
          <a:prstGeom prst="diamond">
            <a:avLst/>
          </a:prstGeom>
          <a:solidFill>
            <a:srgbClr val="0079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24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Ромб 16">
            <a:extLst>
              <a:ext uri="{FF2B5EF4-FFF2-40B4-BE49-F238E27FC236}">
                <a16:creationId xmlns:a16="http://schemas.microsoft.com/office/drawing/2014/main" id="{01D5D654-86AC-9E6E-5EBF-6F306FB80585}"/>
              </a:ext>
            </a:extLst>
          </p:cNvPr>
          <p:cNvSpPr/>
          <p:nvPr/>
        </p:nvSpPr>
        <p:spPr>
          <a:xfrm>
            <a:off x="7302026" y="2025396"/>
            <a:ext cx="1170432" cy="1078992"/>
          </a:xfrm>
          <a:prstGeom prst="diamond">
            <a:avLst/>
          </a:prstGeom>
          <a:solidFill>
            <a:srgbClr val="0050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24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2F16B0C9-4C50-B968-4247-A08C4B044518}"/>
              </a:ext>
            </a:extLst>
          </p:cNvPr>
          <p:cNvCxnSpPr>
            <a:stCxn id="13" idx="2"/>
          </p:cNvCxnSpPr>
          <p:nvPr/>
        </p:nvCxnSpPr>
        <p:spPr>
          <a:xfrm>
            <a:off x="1212122" y="3111246"/>
            <a:ext cx="0" cy="41148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: скругленные углы 19">
            <a:extLst>
              <a:ext uri="{FF2B5EF4-FFF2-40B4-BE49-F238E27FC236}">
                <a16:creationId xmlns:a16="http://schemas.microsoft.com/office/drawing/2014/main" id="{04882E83-DD5D-FAA3-C028-EDEF9AE65958}"/>
              </a:ext>
            </a:extLst>
          </p:cNvPr>
          <p:cNvSpPr/>
          <p:nvPr/>
        </p:nvSpPr>
        <p:spPr>
          <a:xfrm>
            <a:off x="400817" y="3553108"/>
            <a:ext cx="1579328" cy="772950"/>
          </a:xfrm>
          <a:prstGeom prst="roundRect">
            <a:avLst/>
          </a:prstGeom>
          <a:ln>
            <a:solidFill>
              <a:srgbClr val="00B0F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Rapid heating rates and short processing times</a:t>
            </a:r>
            <a:endParaRPr lang="ru-RU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id="{1CE1A22B-2EB9-D4F0-2F64-EDC2BB0A600A}"/>
              </a:ext>
            </a:extLst>
          </p:cNvPr>
          <p:cNvCxnSpPr/>
          <p:nvPr/>
        </p:nvCxnSpPr>
        <p:spPr>
          <a:xfrm>
            <a:off x="2915766" y="1613916"/>
            <a:ext cx="0" cy="41148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B99C477E-8F97-07A6-CC33-C4D00F9700C2}"/>
              </a:ext>
            </a:extLst>
          </p:cNvPr>
          <p:cNvCxnSpPr/>
          <p:nvPr/>
        </p:nvCxnSpPr>
        <p:spPr>
          <a:xfrm>
            <a:off x="4549682" y="3111246"/>
            <a:ext cx="0" cy="41148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76183CC0-1BAA-CCF1-3E59-583BCCCFBE27}"/>
              </a:ext>
            </a:extLst>
          </p:cNvPr>
          <p:cNvCxnSpPr/>
          <p:nvPr/>
        </p:nvCxnSpPr>
        <p:spPr>
          <a:xfrm>
            <a:off x="6215672" y="1620774"/>
            <a:ext cx="0" cy="41148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id="{58C82F24-2A57-75CF-3DFF-7DF9472D47B6}"/>
              </a:ext>
            </a:extLst>
          </p:cNvPr>
          <p:cNvCxnSpPr/>
          <p:nvPr/>
        </p:nvCxnSpPr>
        <p:spPr>
          <a:xfrm>
            <a:off x="7887242" y="3111246"/>
            <a:ext cx="0" cy="41148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: скругленные углы 25">
            <a:extLst>
              <a:ext uri="{FF2B5EF4-FFF2-40B4-BE49-F238E27FC236}">
                <a16:creationId xmlns:a16="http://schemas.microsoft.com/office/drawing/2014/main" id="{1908940C-A3B1-8B5C-5CAB-4FB6EC295252}"/>
              </a:ext>
            </a:extLst>
          </p:cNvPr>
          <p:cNvSpPr/>
          <p:nvPr/>
        </p:nvSpPr>
        <p:spPr>
          <a:xfrm>
            <a:off x="2169341" y="712601"/>
            <a:ext cx="1474582" cy="756228"/>
          </a:xfrm>
          <a:prstGeom prst="roundRect">
            <a:avLst/>
          </a:prstGeom>
          <a:ln>
            <a:solidFill>
              <a:srgbClr val="00B0F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Deep penetration of the microwave energy</a:t>
            </a:r>
            <a:endParaRPr lang="ru-RU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Прямоугольник: скругленные углы 26">
            <a:extLst>
              <a:ext uri="{FF2B5EF4-FFF2-40B4-BE49-F238E27FC236}">
                <a16:creationId xmlns:a16="http://schemas.microsoft.com/office/drawing/2014/main" id="{B8DAD368-0E40-92DA-8DB9-A114561F9E47}"/>
              </a:ext>
            </a:extLst>
          </p:cNvPr>
          <p:cNvSpPr/>
          <p:nvPr/>
        </p:nvSpPr>
        <p:spPr>
          <a:xfrm>
            <a:off x="3777419" y="3553106"/>
            <a:ext cx="1694692" cy="772951"/>
          </a:xfrm>
          <a:prstGeom prst="roundRect">
            <a:avLst/>
          </a:prstGeom>
          <a:ln>
            <a:solidFill>
              <a:srgbClr val="00B0F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Instantaneous and precise electronic control</a:t>
            </a:r>
            <a:endParaRPr lang="ru-RU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Прямоугольник: скругленные углы 27">
            <a:extLst>
              <a:ext uri="{FF2B5EF4-FFF2-40B4-BE49-F238E27FC236}">
                <a16:creationId xmlns:a16="http://schemas.microsoft.com/office/drawing/2014/main" id="{85193EF6-121C-AC4E-99E9-699B363F7D7B}"/>
              </a:ext>
            </a:extLst>
          </p:cNvPr>
          <p:cNvSpPr/>
          <p:nvPr/>
        </p:nvSpPr>
        <p:spPr>
          <a:xfrm>
            <a:off x="5403361" y="711127"/>
            <a:ext cx="1642910" cy="756229"/>
          </a:xfrm>
          <a:prstGeom prst="roundRect">
            <a:avLst/>
          </a:prstGeom>
          <a:ln>
            <a:solidFill>
              <a:srgbClr val="00B0F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Unique and fine microstructural development</a:t>
            </a:r>
            <a:endParaRPr lang="ru-RU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Прямоугольник: скругленные углы 28">
            <a:extLst>
              <a:ext uri="{FF2B5EF4-FFF2-40B4-BE49-F238E27FC236}">
                <a16:creationId xmlns:a16="http://schemas.microsoft.com/office/drawing/2014/main" id="{A3343C1B-3439-C48D-13B5-F8C7434522CE}"/>
              </a:ext>
            </a:extLst>
          </p:cNvPr>
          <p:cNvSpPr/>
          <p:nvPr/>
        </p:nvSpPr>
        <p:spPr>
          <a:xfrm>
            <a:off x="6897410" y="3536442"/>
            <a:ext cx="1845763" cy="833759"/>
          </a:xfrm>
          <a:prstGeom prst="roundRect">
            <a:avLst/>
          </a:prstGeom>
          <a:ln>
            <a:solidFill>
              <a:srgbClr val="00B0F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Clean heating processes </a:t>
            </a:r>
            <a:endParaRPr lang="ru-RU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466D4732-4CF2-76EA-E48E-A35FD3D36A1C}"/>
              </a:ext>
            </a:extLst>
          </p:cNvPr>
          <p:cNvCxnSpPr>
            <a:cxnSpLocks/>
          </p:cNvCxnSpPr>
          <p:nvPr/>
        </p:nvCxnSpPr>
        <p:spPr>
          <a:xfrm flipV="1">
            <a:off x="541867" y="1921933"/>
            <a:ext cx="670255" cy="598762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6A958BB0-1E02-FA68-746E-9D47E926180C}"/>
              </a:ext>
            </a:extLst>
          </p:cNvPr>
          <p:cNvCxnSpPr>
            <a:cxnSpLocks/>
          </p:cNvCxnSpPr>
          <p:nvPr/>
        </p:nvCxnSpPr>
        <p:spPr>
          <a:xfrm>
            <a:off x="1212122" y="1921933"/>
            <a:ext cx="670255" cy="619435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>
            <a:extLst>
              <a:ext uri="{FF2B5EF4-FFF2-40B4-BE49-F238E27FC236}">
                <a16:creationId xmlns:a16="http://schemas.microsoft.com/office/drawing/2014/main" id="{7AC740C4-1533-0C50-3424-7695FC8FAD61}"/>
              </a:ext>
            </a:extLst>
          </p:cNvPr>
          <p:cNvCxnSpPr>
            <a:cxnSpLocks/>
          </p:cNvCxnSpPr>
          <p:nvPr/>
        </p:nvCxnSpPr>
        <p:spPr>
          <a:xfrm>
            <a:off x="1882377" y="2541368"/>
            <a:ext cx="1039556" cy="970298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>
            <a:extLst>
              <a:ext uri="{FF2B5EF4-FFF2-40B4-BE49-F238E27FC236}">
                <a16:creationId xmlns:a16="http://schemas.microsoft.com/office/drawing/2014/main" id="{5362DE3F-7BEB-DB01-8004-441B2EE6E9E8}"/>
              </a:ext>
            </a:extLst>
          </p:cNvPr>
          <p:cNvCxnSpPr>
            <a:cxnSpLocks/>
          </p:cNvCxnSpPr>
          <p:nvPr/>
        </p:nvCxnSpPr>
        <p:spPr>
          <a:xfrm>
            <a:off x="4576350" y="1921933"/>
            <a:ext cx="670255" cy="619435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>
            <a:extLst>
              <a:ext uri="{FF2B5EF4-FFF2-40B4-BE49-F238E27FC236}">
                <a16:creationId xmlns:a16="http://schemas.microsoft.com/office/drawing/2014/main" id="{B88E5607-4398-A86E-7137-A80C3C1D422D}"/>
              </a:ext>
            </a:extLst>
          </p:cNvPr>
          <p:cNvCxnSpPr>
            <a:cxnSpLocks/>
          </p:cNvCxnSpPr>
          <p:nvPr/>
        </p:nvCxnSpPr>
        <p:spPr>
          <a:xfrm>
            <a:off x="5229509" y="2520695"/>
            <a:ext cx="1016288" cy="866602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>
            <a:extLst>
              <a:ext uri="{FF2B5EF4-FFF2-40B4-BE49-F238E27FC236}">
                <a16:creationId xmlns:a16="http://schemas.microsoft.com/office/drawing/2014/main" id="{F985414A-9657-D2E1-4286-E7711F56F11C}"/>
              </a:ext>
            </a:extLst>
          </p:cNvPr>
          <p:cNvCxnSpPr>
            <a:cxnSpLocks/>
          </p:cNvCxnSpPr>
          <p:nvPr/>
        </p:nvCxnSpPr>
        <p:spPr>
          <a:xfrm flipV="1">
            <a:off x="2921933" y="1908217"/>
            <a:ext cx="1641445" cy="1589733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>
            <a:extLst>
              <a:ext uri="{FF2B5EF4-FFF2-40B4-BE49-F238E27FC236}">
                <a16:creationId xmlns:a16="http://schemas.microsoft.com/office/drawing/2014/main" id="{F44AF9A0-0391-3A88-2751-BDA7EA13A7CB}"/>
              </a:ext>
            </a:extLst>
          </p:cNvPr>
          <p:cNvCxnSpPr>
            <a:cxnSpLocks/>
          </p:cNvCxnSpPr>
          <p:nvPr/>
        </p:nvCxnSpPr>
        <p:spPr>
          <a:xfrm flipV="1">
            <a:off x="6230718" y="1797564"/>
            <a:ext cx="1641445" cy="1589733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>
            <a:extLst>
              <a:ext uri="{FF2B5EF4-FFF2-40B4-BE49-F238E27FC236}">
                <a16:creationId xmlns:a16="http://schemas.microsoft.com/office/drawing/2014/main" id="{725A1FB2-5C56-33A6-484A-7BA71B69DAAA}"/>
              </a:ext>
            </a:extLst>
          </p:cNvPr>
          <p:cNvCxnSpPr/>
          <p:nvPr/>
        </p:nvCxnSpPr>
        <p:spPr>
          <a:xfrm>
            <a:off x="7887242" y="1797564"/>
            <a:ext cx="723358" cy="649303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7A3D0C38-1661-6E03-356E-F07230682745}"/>
              </a:ext>
            </a:extLst>
          </p:cNvPr>
          <p:cNvSpPr txBox="1">
            <a:spLocks/>
          </p:cNvSpPr>
          <p:nvPr/>
        </p:nvSpPr>
        <p:spPr>
          <a:xfrm>
            <a:off x="311700" y="109519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6765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Literature Review (Cont.)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73DFE2-AE8F-3997-3166-B55CAE3C76AE}"/>
              </a:ext>
            </a:extLst>
          </p:cNvPr>
          <p:cNvSpPr txBox="1"/>
          <p:nvPr/>
        </p:nvSpPr>
        <p:spPr>
          <a:xfrm>
            <a:off x="2331731" y="4708175"/>
            <a:ext cx="45860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ctr"/>
            <a:r>
              <a:rPr lang="en-US" sz="14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Microwave heating of geopolymers (Sun</a:t>
            </a:r>
            <a:r>
              <a:rPr lang="en-US" sz="1400" i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4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et al.</a:t>
            </a:r>
            <a:r>
              <a:rPr lang="en-US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4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2020</a:t>
            </a:r>
            <a:r>
              <a:rPr lang="en-US"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endParaRPr lang="ru-RU" sz="120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2996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7E4768-E82A-5BB4-CD98-0DBDD8B7A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200392"/>
            <a:ext cx="8520600" cy="572700"/>
          </a:xfrm>
        </p:spPr>
        <p:txBody>
          <a:bodyPr/>
          <a:lstStyle/>
          <a:p>
            <a:pPr algn="ctr"/>
            <a:r>
              <a:rPr lang="en-US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 Gap Analysis</a:t>
            </a:r>
            <a:endParaRPr lang="ru-RU" b="1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6731F3DD-4E7F-C1BE-6456-095FC3FBCC4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14</a:t>
            </a:fld>
            <a:endParaRPr lang="en"/>
          </a:p>
        </p:txBody>
      </p:sp>
      <p:graphicFrame>
        <p:nvGraphicFramePr>
          <p:cNvPr id="7" name="Схема 6">
            <a:extLst>
              <a:ext uri="{FF2B5EF4-FFF2-40B4-BE49-F238E27FC236}">
                <a16:creationId xmlns:a16="http://schemas.microsoft.com/office/drawing/2014/main" id="{BE64065A-7347-CB0C-4D19-1F6EA4878B0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92509951"/>
              </p:ext>
            </p:extLst>
          </p:nvPr>
        </p:nvGraphicFramePr>
        <p:xfrm>
          <a:off x="311699" y="927371"/>
          <a:ext cx="8520600" cy="40661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193284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F335F4-773B-ECF8-EF6A-83ABF32494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774" y="142317"/>
            <a:ext cx="8520600" cy="572700"/>
          </a:xfrm>
        </p:spPr>
        <p:txBody>
          <a:bodyPr/>
          <a:lstStyle/>
          <a:p>
            <a:pPr algn="ctr"/>
            <a:r>
              <a:rPr lang="en-US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  <a:b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EC275092-85B6-73EB-F164-4DCC4D062B2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456532" y="4533341"/>
            <a:ext cx="548700" cy="3936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15</a:t>
            </a:fld>
            <a:endParaRPr lang="en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4C35DF52-8D61-576E-F130-977433B8624F}"/>
              </a:ext>
            </a:extLst>
          </p:cNvPr>
          <p:cNvSpPr/>
          <p:nvPr/>
        </p:nvSpPr>
        <p:spPr>
          <a:xfrm>
            <a:off x="389701" y="841895"/>
            <a:ext cx="1463040" cy="673381"/>
          </a:xfrm>
          <a:prstGeom prst="rect">
            <a:avLst/>
          </a:prstGeom>
          <a:solidFill>
            <a:schemeClr val="bg2">
              <a:lumMod val="10000"/>
              <a:lumOff val="9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Literature review</a:t>
            </a:r>
            <a:endParaRPr lang="ru-RU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DE902355-5E38-497B-C8B2-EFB710FA3E77}"/>
              </a:ext>
            </a:extLst>
          </p:cNvPr>
          <p:cNvSpPr/>
          <p:nvPr/>
        </p:nvSpPr>
        <p:spPr>
          <a:xfrm>
            <a:off x="2084146" y="841895"/>
            <a:ext cx="1463040" cy="673381"/>
          </a:xfrm>
          <a:prstGeom prst="rect">
            <a:avLst/>
          </a:prstGeom>
          <a:solidFill>
            <a:schemeClr val="bg2">
              <a:lumMod val="10000"/>
              <a:lumOff val="9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Mixture Preparation</a:t>
            </a:r>
            <a:endParaRPr lang="ru-RU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E6098604-5A9A-5CA3-B7B3-2F36F04E7296}"/>
              </a:ext>
            </a:extLst>
          </p:cNvPr>
          <p:cNvSpPr/>
          <p:nvPr/>
        </p:nvSpPr>
        <p:spPr>
          <a:xfrm>
            <a:off x="3850244" y="841895"/>
            <a:ext cx="1463040" cy="673381"/>
          </a:xfrm>
          <a:prstGeom prst="rect">
            <a:avLst/>
          </a:prstGeom>
          <a:solidFill>
            <a:schemeClr val="bg2">
              <a:lumMod val="10000"/>
              <a:lumOff val="9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Molding and Demolding</a:t>
            </a:r>
            <a:endParaRPr lang="ru-RU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53F56DBC-2FB7-92B7-AB08-EF552CCD31C6}"/>
              </a:ext>
            </a:extLst>
          </p:cNvPr>
          <p:cNvSpPr/>
          <p:nvPr/>
        </p:nvSpPr>
        <p:spPr>
          <a:xfrm>
            <a:off x="5696218" y="841895"/>
            <a:ext cx="1463040" cy="673381"/>
          </a:xfrm>
          <a:prstGeom prst="rect">
            <a:avLst/>
          </a:prstGeom>
          <a:solidFill>
            <a:schemeClr val="bg2">
              <a:lumMod val="10000"/>
              <a:lumOff val="9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Microwave-assisted heating</a:t>
            </a:r>
            <a:endParaRPr lang="ru-RU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B8E0C4F0-2B9A-C405-762F-1772EB58692C}"/>
              </a:ext>
            </a:extLst>
          </p:cNvPr>
          <p:cNvSpPr/>
          <p:nvPr/>
        </p:nvSpPr>
        <p:spPr>
          <a:xfrm>
            <a:off x="7401800" y="841895"/>
            <a:ext cx="1414574" cy="673381"/>
          </a:xfrm>
          <a:prstGeom prst="rect">
            <a:avLst/>
          </a:prstGeom>
          <a:solidFill>
            <a:schemeClr val="bg2">
              <a:lumMod val="10000"/>
              <a:lumOff val="9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validation</a:t>
            </a:r>
            <a:endParaRPr lang="ru-RU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DCA7577B-68E4-6F8D-10C7-C0FC18830188}"/>
              </a:ext>
            </a:extLst>
          </p:cNvPr>
          <p:cNvSpPr/>
          <p:nvPr/>
        </p:nvSpPr>
        <p:spPr>
          <a:xfrm>
            <a:off x="389701" y="1641774"/>
            <a:ext cx="1463040" cy="2130552"/>
          </a:xfrm>
          <a:prstGeom prst="rect">
            <a:avLst/>
          </a:prstGeom>
          <a:solidFill>
            <a:schemeClr val="bg2">
              <a:lumMod val="10000"/>
              <a:lumOff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820CA9C4-07EE-5747-0E92-E5226F7CD2D7}"/>
              </a:ext>
            </a:extLst>
          </p:cNvPr>
          <p:cNvSpPr/>
          <p:nvPr/>
        </p:nvSpPr>
        <p:spPr>
          <a:xfrm>
            <a:off x="578646" y="1799889"/>
            <a:ext cx="1074697" cy="40233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>
                <a:latin typeface="Times New Roman" panose="02020603050405020304" pitchFamily="18" charset="0"/>
                <a:cs typeface="Times New Roman" panose="02020603050405020304" pitchFamily="18" charset="0"/>
              </a:rPr>
              <a:t>Composition of geopolymers</a:t>
            </a:r>
            <a:endParaRPr lang="ru-RU" sz="1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8087899C-FBB3-9733-2258-E71714E76F3A}"/>
              </a:ext>
            </a:extLst>
          </p:cNvPr>
          <p:cNvSpPr/>
          <p:nvPr/>
        </p:nvSpPr>
        <p:spPr>
          <a:xfrm>
            <a:off x="578646" y="2423049"/>
            <a:ext cx="1074697" cy="40233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>
                <a:latin typeface="Times New Roman" panose="02020603050405020304" pitchFamily="18" charset="0"/>
                <a:cs typeface="Times New Roman" panose="02020603050405020304" pitchFamily="18" charset="0"/>
              </a:rPr>
              <a:t>3D printing</a:t>
            </a:r>
            <a:endParaRPr lang="ru-RU" sz="1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F0AF3392-64E6-CCCD-0263-0E52CC657D2B}"/>
              </a:ext>
            </a:extLst>
          </p:cNvPr>
          <p:cNvSpPr/>
          <p:nvPr/>
        </p:nvSpPr>
        <p:spPr>
          <a:xfrm>
            <a:off x="578646" y="3083763"/>
            <a:ext cx="1074697" cy="40233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>
                <a:latin typeface="Times New Roman" panose="02020603050405020304" pitchFamily="18" charset="0"/>
                <a:cs typeface="Times New Roman" panose="02020603050405020304" pitchFamily="18" charset="0"/>
              </a:rPr>
              <a:t>Microwave heating</a:t>
            </a:r>
            <a:endParaRPr lang="ru-RU" sz="1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8EF228BF-3E88-B554-B4CE-5D855E74B16B}"/>
              </a:ext>
            </a:extLst>
          </p:cNvPr>
          <p:cNvSpPr/>
          <p:nvPr/>
        </p:nvSpPr>
        <p:spPr>
          <a:xfrm>
            <a:off x="389701" y="3859774"/>
            <a:ext cx="1463040" cy="1163405"/>
          </a:xfrm>
          <a:prstGeom prst="rect">
            <a:avLst/>
          </a:prstGeom>
          <a:solidFill>
            <a:schemeClr val="bg2">
              <a:lumMod val="10000"/>
              <a:lumOff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5" name="Прямая со стрелкой 24">
            <a:extLst>
              <a:ext uri="{FF2B5EF4-FFF2-40B4-BE49-F238E27FC236}">
                <a16:creationId xmlns:a16="http://schemas.microsoft.com/office/drawing/2014/main" id="{11776E66-1D8E-57E2-0155-35E78F0BD971}"/>
              </a:ext>
            </a:extLst>
          </p:cNvPr>
          <p:cNvCxnSpPr>
            <a:stCxn id="19" idx="2"/>
            <a:endCxn id="20" idx="0"/>
          </p:cNvCxnSpPr>
          <p:nvPr/>
        </p:nvCxnSpPr>
        <p:spPr>
          <a:xfrm>
            <a:off x="1115995" y="2202225"/>
            <a:ext cx="0" cy="22082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>
            <a:extLst>
              <a:ext uri="{FF2B5EF4-FFF2-40B4-BE49-F238E27FC236}">
                <a16:creationId xmlns:a16="http://schemas.microsoft.com/office/drawing/2014/main" id="{D2491C3A-8795-19B7-7C91-F499E67CF238}"/>
              </a:ext>
            </a:extLst>
          </p:cNvPr>
          <p:cNvCxnSpPr/>
          <p:nvPr/>
        </p:nvCxnSpPr>
        <p:spPr>
          <a:xfrm>
            <a:off x="1115994" y="2825385"/>
            <a:ext cx="0" cy="22082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>
            <a:extLst>
              <a:ext uri="{FF2B5EF4-FFF2-40B4-BE49-F238E27FC236}">
                <a16:creationId xmlns:a16="http://schemas.microsoft.com/office/drawing/2014/main" id="{667AF1B6-B74D-0AE9-3CF5-9B7D8E15B7FA}"/>
              </a:ext>
            </a:extLst>
          </p:cNvPr>
          <p:cNvCxnSpPr/>
          <p:nvPr/>
        </p:nvCxnSpPr>
        <p:spPr>
          <a:xfrm>
            <a:off x="1115994" y="3749362"/>
            <a:ext cx="0" cy="22082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BCC4E4ED-10A2-BEF3-61C1-AC2CC705C07C}"/>
              </a:ext>
            </a:extLst>
          </p:cNvPr>
          <p:cNvSpPr/>
          <p:nvPr/>
        </p:nvSpPr>
        <p:spPr>
          <a:xfrm>
            <a:off x="650937" y="3993150"/>
            <a:ext cx="930114" cy="28750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>
                <a:latin typeface="Times New Roman" panose="02020603050405020304" pitchFamily="18" charset="0"/>
                <a:cs typeface="Times New Roman" panose="02020603050405020304" pitchFamily="18" charset="0"/>
              </a:rPr>
              <a:t>Scope</a:t>
            </a:r>
            <a:endParaRPr lang="ru-RU" sz="1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DFD65C03-5D11-4321-6A77-A57F49B5BF70}"/>
              </a:ext>
            </a:extLst>
          </p:cNvPr>
          <p:cNvSpPr/>
          <p:nvPr/>
        </p:nvSpPr>
        <p:spPr>
          <a:xfrm>
            <a:off x="578646" y="4502326"/>
            <a:ext cx="1074697" cy="43013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>
                <a:latin typeface="Times New Roman" panose="02020603050405020304" pitchFamily="18" charset="0"/>
                <a:cs typeface="Times New Roman" panose="02020603050405020304" pitchFamily="18" charset="0"/>
              </a:rPr>
              <a:t>Extrusion based technique</a:t>
            </a:r>
            <a:endParaRPr lang="ru-RU" sz="1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F89DA479-C3B0-7C81-28BA-0C230C68B17D}"/>
              </a:ext>
            </a:extLst>
          </p:cNvPr>
          <p:cNvSpPr/>
          <p:nvPr/>
        </p:nvSpPr>
        <p:spPr>
          <a:xfrm>
            <a:off x="2084146" y="1618810"/>
            <a:ext cx="1463040" cy="2130552"/>
          </a:xfrm>
          <a:prstGeom prst="rect">
            <a:avLst/>
          </a:prstGeom>
          <a:solidFill>
            <a:schemeClr val="bg2">
              <a:lumMod val="10000"/>
              <a:lumOff val="9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4" name="Picture 2" descr="Clay-Based Materials in Geopolymer Technology | IntechOpen">
            <a:extLst>
              <a:ext uri="{FF2B5EF4-FFF2-40B4-BE49-F238E27FC236}">
                <a16:creationId xmlns:a16="http://schemas.microsoft.com/office/drawing/2014/main" id="{1AB0B346-50FC-2437-7AA7-72926DE9AF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9782" y="2385022"/>
            <a:ext cx="1111768" cy="899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id="{A56E7D3C-F495-4A15-5F89-D4AE64569CFF}"/>
              </a:ext>
            </a:extLst>
          </p:cNvPr>
          <p:cNvSpPr/>
          <p:nvPr/>
        </p:nvSpPr>
        <p:spPr>
          <a:xfrm>
            <a:off x="2278317" y="1822433"/>
            <a:ext cx="1074697" cy="40233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err="1">
                <a:latin typeface="Times New Roman" panose="02020603050405020304" pitchFamily="18" charset="0"/>
                <a:cs typeface="Times New Roman" panose="02020603050405020304" pitchFamily="18" charset="0"/>
              </a:rPr>
              <a:t>Geopolymerization</a:t>
            </a:r>
            <a:endParaRPr lang="ru-RU" sz="9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7" name="Прямая со стрелкой 36">
            <a:extLst>
              <a:ext uri="{FF2B5EF4-FFF2-40B4-BE49-F238E27FC236}">
                <a16:creationId xmlns:a16="http://schemas.microsoft.com/office/drawing/2014/main" id="{E5B0ECE4-FE65-F793-09E6-8DB63AF3377A}"/>
              </a:ext>
            </a:extLst>
          </p:cNvPr>
          <p:cNvCxnSpPr>
            <a:cxnSpLocks/>
            <a:stCxn id="35" idx="2"/>
          </p:cNvCxnSpPr>
          <p:nvPr/>
        </p:nvCxnSpPr>
        <p:spPr>
          <a:xfrm flipH="1">
            <a:off x="2815665" y="2224769"/>
            <a:ext cx="1" cy="16025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FFE9512A-3354-8978-0288-12CFDEAE4A23}"/>
              </a:ext>
            </a:extLst>
          </p:cNvPr>
          <p:cNvSpPr/>
          <p:nvPr/>
        </p:nvSpPr>
        <p:spPr>
          <a:xfrm>
            <a:off x="2107620" y="3860780"/>
            <a:ext cx="1463040" cy="1244675"/>
          </a:xfrm>
          <a:prstGeom prst="rect">
            <a:avLst/>
          </a:prstGeom>
          <a:solidFill>
            <a:schemeClr val="bg2">
              <a:lumMod val="10000"/>
              <a:lumOff val="9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Прямоугольник 39">
            <a:extLst>
              <a:ext uri="{FF2B5EF4-FFF2-40B4-BE49-F238E27FC236}">
                <a16:creationId xmlns:a16="http://schemas.microsoft.com/office/drawing/2014/main" id="{95FC2872-A5ED-A117-D925-18BCDE408C39}"/>
              </a:ext>
            </a:extLst>
          </p:cNvPr>
          <p:cNvSpPr/>
          <p:nvPr/>
        </p:nvSpPr>
        <p:spPr>
          <a:xfrm>
            <a:off x="2390089" y="3941941"/>
            <a:ext cx="877224" cy="29365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>
                <a:latin typeface="Times New Roman" panose="02020603050405020304" pitchFamily="18" charset="0"/>
                <a:cs typeface="Times New Roman" panose="02020603050405020304" pitchFamily="18" charset="0"/>
              </a:rPr>
              <a:t> Dissolution</a:t>
            </a:r>
            <a:endParaRPr lang="ru-RU" sz="1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id="{4836CBA3-4343-AFE6-DB9F-D47FF8D26DFD}"/>
              </a:ext>
            </a:extLst>
          </p:cNvPr>
          <p:cNvSpPr/>
          <p:nvPr/>
        </p:nvSpPr>
        <p:spPr>
          <a:xfrm>
            <a:off x="2400528" y="4364057"/>
            <a:ext cx="877224" cy="29365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>
                <a:latin typeface="Times New Roman" panose="02020603050405020304" pitchFamily="18" charset="0"/>
                <a:cs typeface="Times New Roman" panose="02020603050405020304" pitchFamily="18" charset="0"/>
              </a:rPr>
              <a:t>Solidification</a:t>
            </a:r>
            <a:endParaRPr lang="ru-RU" sz="1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Прямоугольник 41">
            <a:extLst>
              <a:ext uri="{FF2B5EF4-FFF2-40B4-BE49-F238E27FC236}">
                <a16:creationId xmlns:a16="http://schemas.microsoft.com/office/drawing/2014/main" id="{3E15D071-53B0-E0F1-4090-398643E34C8F}"/>
              </a:ext>
            </a:extLst>
          </p:cNvPr>
          <p:cNvSpPr/>
          <p:nvPr/>
        </p:nvSpPr>
        <p:spPr>
          <a:xfrm>
            <a:off x="2410089" y="4767242"/>
            <a:ext cx="877224" cy="29365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>
                <a:latin typeface="Times New Roman" panose="02020603050405020304" pitchFamily="18" charset="0"/>
                <a:cs typeface="Times New Roman" panose="02020603050405020304" pitchFamily="18" charset="0"/>
              </a:rPr>
              <a:t>Gelation</a:t>
            </a:r>
            <a:endParaRPr lang="ru-RU" sz="1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3" name="Прямая со стрелкой 42">
            <a:extLst>
              <a:ext uri="{FF2B5EF4-FFF2-40B4-BE49-F238E27FC236}">
                <a16:creationId xmlns:a16="http://schemas.microsoft.com/office/drawing/2014/main" id="{2814AEF8-C314-7E3A-94FF-E68E9B5AFC8E}"/>
              </a:ext>
            </a:extLst>
          </p:cNvPr>
          <p:cNvCxnSpPr/>
          <p:nvPr/>
        </p:nvCxnSpPr>
        <p:spPr>
          <a:xfrm>
            <a:off x="1115994" y="4280651"/>
            <a:ext cx="0" cy="22082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>
            <a:extLst>
              <a:ext uri="{FF2B5EF4-FFF2-40B4-BE49-F238E27FC236}">
                <a16:creationId xmlns:a16="http://schemas.microsoft.com/office/drawing/2014/main" id="{1A57760E-90A1-DE06-1C81-B205CA952BEE}"/>
              </a:ext>
            </a:extLst>
          </p:cNvPr>
          <p:cNvCxnSpPr>
            <a:cxnSpLocks/>
          </p:cNvCxnSpPr>
          <p:nvPr/>
        </p:nvCxnSpPr>
        <p:spPr>
          <a:xfrm>
            <a:off x="2821500" y="3749362"/>
            <a:ext cx="0" cy="22082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>
            <a:extLst>
              <a:ext uri="{FF2B5EF4-FFF2-40B4-BE49-F238E27FC236}">
                <a16:creationId xmlns:a16="http://schemas.microsoft.com/office/drawing/2014/main" id="{9A28F917-1406-B023-3FE5-8DCA6B374648}"/>
              </a:ext>
            </a:extLst>
          </p:cNvPr>
          <p:cNvCxnSpPr>
            <a:cxnSpLocks/>
          </p:cNvCxnSpPr>
          <p:nvPr/>
        </p:nvCxnSpPr>
        <p:spPr>
          <a:xfrm>
            <a:off x="2828701" y="4220652"/>
            <a:ext cx="0" cy="22082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>
            <a:extLst>
              <a:ext uri="{FF2B5EF4-FFF2-40B4-BE49-F238E27FC236}">
                <a16:creationId xmlns:a16="http://schemas.microsoft.com/office/drawing/2014/main" id="{DBFC3B4A-7122-A3AD-0ADB-05956B0A1D12}"/>
              </a:ext>
            </a:extLst>
          </p:cNvPr>
          <p:cNvCxnSpPr>
            <a:cxnSpLocks/>
          </p:cNvCxnSpPr>
          <p:nvPr/>
        </p:nvCxnSpPr>
        <p:spPr>
          <a:xfrm>
            <a:off x="2839140" y="4604940"/>
            <a:ext cx="0" cy="22082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>
            <a:extLst>
              <a:ext uri="{FF2B5EF4-FFF2-40B4-BE49-F238E27FC236}">
                <a16:creationId xmlns:a16="http://schemas.microsoft.com/office/drawing/2014/main" id="{E44B94DC-E263-76BE-6807-B607B80921F8}"/>
              </a:ext>
            </a:extLst>
          </p:cNvPr>
          <p:cNvCxnSpPr>
            <a:cxnSpLocks/>
          </p:cNvCxnSpPr>
          <p:nvPr/>
        </p:nvCxnSpPr>
        <p:spPr>
          <a:xfrm flipH="1">
            <a:off x="1132857" y="4978746"/>
            <a:ext cx="5227" cy="118825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>
            <a:extLst>
              <a:ext uri="{FF2B5EF4-FFF2-40B4-BE49-F238E27FC236}">
                <a16:creationId xmlns:a16="http://schemas.microsoft.com/office/drawing/2014/main" id="{75D6CF91-7B9F-2412-42B3-03884059AD24}"/>
              </a:ext>
            </a:extLst>
          </p:cNvPr>
          <p:cNvCxnSpPr>
            <a:cxnSpLocks/>
          </p:cNvCxnSpPr>
          <p:nvPr/>
        </p:nvCxnSpPr>
        <p:spPr>
          <a:xfrm>
            <a:off x="1132857" y="5097571"/>
            <a:ext cx="86053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>
            <a:extLst>
              <a:ext uri="{FF2B5EF4-FFF2-40B4-BE49-F238E27FC236}">
                <a16:creationId xmlns:a16="http://schemas.microsoft.com/office/drawing/2014/main" id="{17757EF4-FCC8-ABDF-5068-44485F2B1D6A}"/>
              </a:ext>
            </a:extLst>
          </p:cNvPr>
          <p:cNvCxnSpPr/>
          <p:nvPr/>
        </p:nvCxnSpPr>
        <p:spPr>
          <a:xfrm flipV="1">
            <a:off x="1993392" y="2687898"/>
            <a:ext cx="0" cy="2413485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>
            <a:extLst>
              <a:ext uri="{FF2B5EF4-FFF2-40B4-BE49-F238E27FC236}">
                <a16:creationId xmlns:a16="http://schemas.microsoft.com/office/drawing/2014/main" id="{68839B70-EF89-ED52-26FB-61BAEBE7F558}"/>
              </a:ext>
            </a:extLst>
          </p:cNvPr>
          <p:cNvCxnSpPr>
            <a:cxnSpLocks/>
          </p:cNvCxnSpPr>
          <p:nvPr/>
        </p:nvCxnSpPr>
        <p:spPr>
          <a:xfrm>
            <a:off x="1979581" y="2690438"/>
            <a:ext cx="309785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Прямоугольник 59">
            <a:extLst>
              <a:ext uri="{FF2B5EF4-FFF2-40B4-BE49-F238E27FC236}">
                <a16:creationId xmlns:a16="http://schemas.microsoft.com/office/drawing/2014/main" id="{7E55E22A-8497-BE8F-9DD3-C91A217CF7E0}"/>
              </a:ext>
            </a:extLst>
          </p:cNvPr>
          <p:cNvSpPr/>
          <p:nvPr/>
        </p:nvSpPr>
        <p:spPr>
          <a:xfrm>
            <a:off x="3850244" y="1631514"/>
            <a:ext cx="1463040" cy="2117848"/>
          </a:xfrm>
          <a:prstGeom prst="rect">
            <a:avLst/>
          </a:prstGeom>
          <a:solidFill>
            <a:schemeClr val="bg2">
              <a:lumMod val="10000"/>
              <a:lumOff val="9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Стрелка: шеврон 60">
            <a:extLst>
              <a:ext uri="{FF2B5EF4-FFF2-40B4-BE49-F238E27FC236}">
                <a16:creationId xmlns:a16="http://schemas.microsoft.com/office/drawing/2014/main" id="{A8A3F5A2-C958-79A9-B77A-1F066716A5A9}"/>
              </a:ext>
            </a:extLst>
          </p:cNvPr>
          <p:cNvSpPr/>
          <p:nvPr/>
        </p:nvSpPr>
        <p:spPr>
          <a:xfrm>
            <a:off x="1863879" y="1103713"/>
            <a:ext cx="231404" cy="213346"/>
          </a:xfrm>
          <a:prstGeom prst="chevron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2" name="Стрелка: шеврон 61">
            <a:extLst>
              <a:ext uri="{FF2B5EF4-FFF2-40B4-BE49-F238E27FC236}">
                <a16:creationId xmlns:a16="http://schemas.microsoft.com/office/drawing/2014/main" id="{A7543CB0-4765-7D87-DDE3-AF4F80F4A273}"/>
              </a:ext>
            </a:extLst>
          </p:cNvPr>
          <p:cNvSpPr/>
          <p:nvPr/>
        </p:nvSpPr>
        <p:spPr>
          <a:xfrm>
            <a:off x="3583013" y="1108408"/>
            <a:ext cx="231404" cy="213346"/>
          </a:xfrm>
          <a:prstGeom prst="chevron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3" name="Стрелка: шеврон 62">
            <a:extLst>
              <a:ext uri="{FF2B5EF4-FFF2-40B4-BE49-F238E27FC236}">
                <a16:creationId xmlns:a16="http://schemas.microsoft.com/office/drawing/2014/main" id="{D20D3EFD-E39F-FAC9-58AC-E663EFC6F1EA}"/>
              </a:ext>
            </a:extLst>
          </p:cNvPr>
          <p:cNvSpPr/>
          <p:nvPr/>
        </p:nvSpPr>
        <p:spPr>
          <a:xfrm>
            <a:off x="5391658" y="1094298"/>
            <a:ext cx="231404" cy="213346"/>
          </a:xfrm>
          <a:prstGeom prst="chevron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4" name="Стрелка: шеврон 63">
            <a:extLst>
              <a:ext uri="{FF2B5EF4-FFF2-40B4-BE49-F238E27FC236}">
                <a16:creationId xmlns:a16="http://schemas.microsoft.com/office/drawing/2014/main" id="{223D2C39-E491-69B3-5037-99BBBA275CD4}"/>
              </a:ext>
            </a:extLst>
          </p:cNvPr>
          <p:cNvSpPr/>
          <p:nvPr/>
        </p:nvSpPr>
        <p:spPr>
          <a:xfrm>
            <a:off x="7170396" y="1103713"/>
            <a:ext cx="231404" cy="213346"/>
          </a:xfrm>
          <a:prstGeom prst="chevron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7" name="Прямоугольник 66">
            <a:extLst>
              <a:ext uri="{FF2B5EF4-FFF2-40B4-BE49-F238E27FC236}">
                <a16:creationId xmlns:a16="http://schemas.microsoft.com/office/drawing/2014/main" id="{44694027-FC63-156A-206D-9CCD6DEE7ACD}"/>
              </a:ext>
            </a:extLst>
          </p:cNvPr>
          <p:cNvSpPr/>
          <p:nvPr/>
        </p:nvSpPr>
        <p:spPr>
          <a:xfrm>
            <a:off x="4057977" y="2418206"/>
            <a:ext cx="1074697" cy="40233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>
                <a:latin typeface="Times New Roman" panose="02020603050405020304" pitchFamily="18" charset="0"/>
                <a:cs typeface="Times New Roman" panose="02020603050405020304" pitchFamily="18" charset="0"/>
              </a:rPr>
              <a:t>3D printing</a:t>
            </a:r>
            <a:endParaRPr lang="ru-RU" sz="1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8" name="Прямая со стрелкой 67">
            <a:extLst>
              <a:ext uri="{FF2B5EF4-FFF2-40B4-BE49-F238E27FC236}">
                <a16:creationId xmlns:a16="http://schemas.microsoft.com/office/drawing/2014/main" id="{A3CA5BA5-C27F-4F47-EE3A-6F3E43A4FD64}"/>
              </a:ext>
            </a:extLst>
          </p:cNvPr>
          <p:cNvCxnSpPr>
            <a:cxnSpLocks/>
          </p:cNvCxnSpPr>
          <p:nvPr/>
        </p:nvCxnSpPr>
        <p:spPr>
          <a:xfrm flipH="1">
            <a:off x="4595326" y="2839151"/>
            <a:ext cx="1" cy="16025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>
            <a:extLst>
              <a:ext uri="{FF2B5EF4-FFF2-40B4-BE49-F238E27FC236}">
                <a16:creationId xmlns:a16="http://schemas.microsoft.com/office/drawing/2014/main" id="{D29EC7A6-99F0-AE6A-ECD3-901F74A70AF9}"/>
              </a:ext>
            </a:extLst>
          </p:cNvPr>
          <p:cNvCxnSpPr>
            <a:cxnSpLocks/>
          </p:cNvCxnSpPr>
          <p:nvPr/>
        </p:nvCxnSpPr>
        <p:spPr>
          <a:xfrm>
            <a:off x="2710125" y="5093759"/>
            <a:ext cx="86053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>
            <a:extLst>
              <a:ext uri="{FF2B5EF4-FFF2-40B4-BE49-F238E27FC236}">
                <a16:creationId xmlns:a16="http://schemas.microsoft.com/office/drawing/2014/main" id="{B363CBA6-0AF0-20FE-A4DF-8A963F80566A}"/>
              </a:ext>
            </a:extLst>
          </p:cNvPr>
          <p:cNvCxnSpPr/>
          <p:nvPr/>
        </p:nvCxnSpPr>
        <p:spPr>
          <a:xfrm flipV="1">
            <a:off x="3570660" y="2684086"/>
            <a:ext cx="0" cy="2413485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 стрелкой 77">
            <a:extLst>
              <a:ext uri="{FF2B5EF4-FFF2-40B4-BE49-F238E27FC236}">
                <a16:creationId xmlns:a16="http://schemas.microsoft.com/office/drawing/2014/main" id="{B9F82A1F-4867-557A-A66E-D074537B6A36}"/>
              </a:ext>
            </a:extLst>
          </p:cNvPr>
          <p:cNvCxnSpPr>
            <a:cxnSpLocks/>
          </p:cNvCxnSpPr>
          <p:nvPr/>
        </p:nvCxnSpPr>
        <p:spPr>
          <a:xfrm>
            <a:off x="3556849" y="2686626"/>
            <a:ext cx="309785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Прямоугольник 78">
            <a:extLst>
              <a:ext uri="{FF2B5EF4-FFF2-40B4-BE49-F238E27FC236}">
                <a16:creationId xmlns:a16="http://schemas.microsoft.com/office/drawing/2014/main" id="{E01227A3-1CC8-F114-F9AA-65770A1B2F7B}"/>
              </a:ext>
            </a:extLst>
          </p:cNvPr>
          <p:cNvSpPr/>
          <p:nvPr/>
        </p:nvSpPr>
        <p:spPr>
          <a:xfrm>
            <a:off x="3850244" y="3893786"/>
            <a:ext cx="1463040" cy="1158804"/>
          </a:xfrm>
          <a:prstGeom prst="rect">
            <a:avLst/>
          </a:prstGeom>
          <a:solidFill>
            <a:schemeClr val="bg2">
              <a:lumMod val="10000"/>
              <a:lumOff val="9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0" name="Прямоугольник 79">
            <a:extLst>
              <a:ext uri="{FF2B5EF4-FFF2-40B4-BE49-F238E27FC236}">
                <a16:creationId xmlns:a16="http://schemas.microsoft.com/office/drawing/2014/main" id="{B13A5DC5-0D80-D6C2-675B-C033D156FD71}"/>
              </a:ext>
            </a:extLst>
          </p:cNvPr>
          <p:cNvSpPr/>
          <p:nvPr/>
        </p:nvSpPr>
        <p:spPr>
          <a:xfrm>
            <a:off x="4095420" y="3942574"/>
            <a:ext cx="877224" cy="29365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>
                <a:latin typeface="Times New Roman" panose="02020603050405020304" pitchFamily="18" charset="0"/>
                <a:cs typeface="Times New Roman" panose="02020603050405020304" pitchFamily="18" charset="0"/>
              </a:rPr>
              <a:t>Testing</a:t>
            </a:r>
            <a:endParaRPr lang="ru-RU" sz="1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" name="Прямоугольник 80">
            <a:extLst>
              <a:ext uri="{FF2B5EF4-FFF2-40B4-BE49-F238E27FC236}">
                <a16:creationId xmlns:a16="http://schemas.microsoft.com/office/drawing/2014/main" id="{66242E8A-5A13-ECA1-F73C-BB2A797453C9}"/>
              </a:ext>
            </a:extLst>
          </p:cNvPr>
          <p:cNvSpPr/>
          <p:nvPr/>
        </p:nvSpPr>
        <p:spPr>
          <a:xfrm>
            <a:off x="4116642" y="4364057"/>
            <a:ext cx="877224" cy="29365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>
                <a:latin typeface="Times New Roman" panose="02020603050405020304" pitchFamily="18" charset="0"/>
                <a:cs typeface="Times New Roman" panose="02020603050405020304" pitchFamily="18" charset="0"/>
              </a:rPr>
              <a:t>Compressive</a:t>
            </a:r>
            <a:endParaRPr lang="ru-RU" sz="1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2" name="Прямоугольник 81">
            <a:extLst>
              <a:ext uri="{FF2B5EF4-FFF2-40B4-BE49-F238E27FC236}">
                <a16:creationId xmlns:a16="http://schemas.microsoft.com/office/drawing/2014/main" id="{A164151A-6990-6C6D-968E-EABAE35979B2}"/>
              </a:ext>
            </a:extLst>
          </p:cNvPr>
          <p:cNvSpPr/>
          <p:nvPr/>
        </p:nvSpPr>
        <p:spPr>
          <a:xfrm>
            <a:off x="4116642" y="4737059"/>
            <a:ext cx="877224" cy="29365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>
                <a:latin typeface="Times New Roman" panose="02020603050405020304" pitchFamily="18" charset="0"/>
                <a:cs typeface="Times New Roman" panose="02020603050405020304" pitchFamily="18" charset="0"/>
              </a:rPr>
              <a:t>Flexural</a:t>
            </a:r>
            <a:endParaRPr lang="ru-RU" sz="1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3" name="Прямоугольник 82">
            <a:extLst>
              <a:ext uri="{FF2B5EF4-FFF2-40B4-BE49-F238E27FC236}">
                <a16:creationId xmlns:a16="http://schemas.microsoft.com/office/drawing/2014/main" id="{D476658F-76FF-5E83-E60C-1EEE596C93E0}"/>
              </a:ext>
            </a:extLst>
          </p:cNvPr>
          <p:cNvSpPr/>
          <p:nvPr/>
        </p:nvSpPr>
        <p:spPr>
          <a:xfrm>
            <a:off x="5707356" y="1631514"/>
            <a:ext cx="1463040" cy="2117848"/>
          </a:xfrm>
          <a:prstGeom prst="rect">
            <a:avLst/>
          </a:prstGeom>
          <a:solidFill>
            <a:schemeClr val="bg2">
              <a:lumMod val="10000"/>
              <a:lumOff val="9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4" name="Прямая соединительная линия 83">
            <a:extLst>
              <a:ext uri="{FF2B5EF4-FFF2-40B4-BE49-F238E27FC236}">
                <a16:creationId xmlns:a16="http://schemas.microsoft.com/office/drawing/2014/main" id="{8A653DAF-6D22-45FF-A4E2-714ADFD1947C}"/>
              </a:ext>
            </a:extLst>
          </p:cNvPr>
          <p:cNvCxnSpPr>
            <a:cxnSpLocks/>
          </p:cNvCxnSpPr>
          <p:nvPr/>
        </p:nvCxnSpPr>
        <p:spPr>
          <a:xfrm>
            <a:off x="4531123" y="5065836"/>
            <a:ext cx="86053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>
            <a:extLst>
              <a:ext uri="{FF2B5EF4-FFF2-40B4-BE49-F238E27FC236}">
                <a16:creationId xmlns:a16="http://schemas.microsoft.com/office/drawing/2014/main" id="{8427A9EF-A18B-E3FA-F2FD-8C22FE3536D1}"/>
              </a:ext>
            </a:extLst>
          </p:cNvPr>
          <p:cNvCxnSpPr/>
          <p:nvPr/>
        </p:nvCxnSpPr>
        <p:spPr>
          <a:xfrm flipV="1">
            <a:off x="5391658" y="2656163"/>
            <a:ext cx="0" cy="2413485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 стрелкой 85">
            <a:extLst>
              <a:ext uri="{FF2B5EF4-FFF2-40B4-BE49-F238E27FC236}">
                <a16:creationId xmlns:a16="http://schemas.microsoft.com/office/drawing/2014/main" id="{CB193589-8E68-D94F-973A-14D0909BB192}"/>
              </a:ext>
            </a:extLst>
          </p:cNvPr>
          <p:cNvCxnSpPr>
            <a:cxnSpLocks/>
          </p:cNvCxnSpPr>
          <p:nvPr/>
        </p:nvCxnSpPr>
        <p:spPr>
          <a:xfrm>
            <a:off x="5377847" y="2658703"/>
            <a:ext cx="309785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Прямоугольник 86">
            <a:extLst>
              <a:ext uri="{FF2B5EF4-FFF2-40B4-BE49-F238E27FC236}">
                <a16:creationId xmlns:a16="http://schemas.microsoft.com/office/drawing/2014/main" id="{6D23A686-298A-433C-2338-51CF9FC49014}"/>
              </a:ext>
            </a:extLst>
          </p:cNvPr>
          <p:cNvSpPr/>
          <p:nvPr/>
        </p:nvSpPr>
        <p:spPr>
          <a:xfrm>
            <a:off x="5901527" y="1822432"/>
            <a:ext cx="1140790" cy="52792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latin typeface="Times New Roman" panose="02020603050405020304" pitchFamily="18" charset="0"/>
                <a:cs typeface="Times New Roman" panose="02020603050405020304" pitchFamily="18" charset="0"/>
              </a:rPr>
              <a:t>Microwave heating </a:t>
            </a:r>
            <a:endParaRPr lang="ru-RU" sz="11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8" name="Прямоугольник 87">
            <a:extLst>
              <a:ext uri="{FF2B5EF4-FFF2-40B4-BE49-F238E27FC236}">
                <a16:creationId xmlns:a16="http://schemas.microsoft.com/office/drawing/2014/main" id="{B90A9E8E-7F04-380D-6D64-5F43A9639594}"/>
              </a:ext>
            </a:extLst>
          </p:cNvPr>
          <p:cNvSpPr/>
          <p:nvPr/>
        </p:nvSpPr>
        <p:spPr>
          <a:xfrm>
            <a:off x="5696218" y="3873343"/>
            <a:ext cx="1498114" cy="1198232"/>
          </a:xfrm>
          <a:prstGeom prst="rect">
            <a:avLst/>
          </a:prstGeom>
          <a:solidFill>
            <a:schemeClr val="bg2">
              <a:lumMod val="10000"/>
              <a:lumOff val="9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9" name="Прямоугольник 88">
            <a:extLst>
              <a:ext uri="{FF2B5EF4-FFF2-40B4-BE49-F238E27FC236}">
                <a16:creationId xmlns:a16="http://schemas.microsoft.com/office/drawing/2014/main" id="{70AF1D63-CBBA-CEDC-A9C3-38EFF28AA88E}"/>
              </a:ext>
            </a:extLst>
          </p:cNvPr>
          <p:cNvSpPr/>
          <p:nvPr/>
        </p:nvSpPr>
        <p:spPr>
          <a:xfrm>
            <a:off x="5901527" y="2454994"/>
            <a:ext cx="1140790" cy="52792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>
                <a:latin typeface="Times New Roman" panose="02020603050405020304" pitchFamily="18" charset="0"/>
                <a:cs typeface="Times New Roman" panose="02020603050405020304" pitchFamily="18" charset="0"/>
              </a:rPr>
              <a:t>Solidification of manually prepared material</a:t>
            </a:r>
            <a:endParaRPr lang="ru-RU" sz="1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" name="Прямоугольник 89">
            <a:extLst>
              <a:ext uri="{FF2B5EF4-FFF2-40B4-BE49-F238E27FC236}">
                <a16:creationId xmlns:a16="http://schemas.microsoft.com/office/drawing/2014/main" id="{F363F7F1-F833-DA8A-18EC-BE453FA95D8C}"/>
              </a:ext>
            </a:extLst>
          </p:cNvPr>
          <p:cNvSpPr/>
          <p:nvPr/>
        </p:nvSpPr>
        <p:spPr>
          <a:xfrm>
            <a:off x="5919064" y="3134620"/>
            <a:ext cx="1140790" cy="52792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latin typeface="Times New Roman" panose="02020603050405020304" pitchFamily="18" charset="0"/>
                <a:cs typeface="Times New Roman" panose="02020603050405020304" pitchFamily="18" charset="0"/>
              </a:rPr>
              <a:t>Solidification of 3D printed material</a:t>
            </a:r>
            <a:endParaRPr lang="ru-RU" sz="11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1" name="Прямоугольник 90">
            <a:extLst>
              <a:ext uri="{FF2B5EF4-FFF2-40B4-BE49-F238E27FC236}">
                <a16:creationId xmlns:a16="http://schemas.microsoft.com/office/drawing/2014/main" id="{D9141F49-FF9E-5F8D-47A7-D96D9E84B86E}"/>
              </a:ext>
            </a:extLst>
          </p:cNvPr>
          <p:cNvSpPr/>
          <p:nvPr/>
        </p:nvSpPr>
        <p:spPr>
          <a:xfrm>
            <a:off x="5919064" y="4033596"/>
            <a:ext cx="1140790" cy="52792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latin typeface="Times New Roman" panose="02020603050405020304" pitchFamily="18" charset="0"/>
                <a:cs typeface="Times New Roman" panose="02020603050405020304" pitchFamily="18" charset="0"/>
              </a:rPr>
              <a:t>Enhance buildability</a:t>
            </a:r>
            <a:endParaRPr lang="ru-RU" sz="11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2" name="Прямая со стрелкой 91">
            <a:extLst>
              <a:ext uri="{FF2B5EF4-FFF2-40B4-BE49-F238E27FC236}">
                <a16:creationId xmlns:a16="http://schemas.microsoft.com/office/drawing/2014/main" id="{A7C6BCD4-FE3D-ADA0-4AD7-9A15B0901532}"/>
              </a:ext>
            </a:extLst>
          </p:cNvPr>
          <p:cNvCxnSpPr>
            <a:cxnSpLocks/>
          </p:cNvCxnSpPr>
          <p:nvPr/>
        </p:nvCxnSpPr>
        <p:spPr>
          <a:xfrm>
            <a:off x="7131205" y="2624217"/>
            <a:ext cx="309785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4" name="Прямоугольник 93">
            <a:extLst>
              <a:ext uri="{FF2B5EF4-FFF2-40B4-BE49-F238E27FC236}">
                <a16:creationId xmlns:a16="http://schemas.microsoft.com/office/drawing/2014/main" id="{8151CF13-AA75-6ECF-0D82-F75ECAF73A14}"/>
              </a:ext>
            </a:extLst>
          </p:cNvPr>
          <p:cNvSpPr/>
          <p:nvPr/>
        </p:nvSpPr>
        <p:spPr>
          <a:xfrm>
            <a:off x="7440990" y="1631514"/>
            <a:ext cx="1414574" cy="2117848"/>
          </a:xfrm>
          <a:prstGeom prst="rect">
            <a:avLst/>
          </a:prstGeom>
          <a:solidFill>
            <a:schemeClr val="bg2">
              <a:lumMod val="10000"/>
              <a:lumOff val="9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5" name="Прямоугольник 94">
            <a:extLst>
              <a:ext uri="{FF2B5EF4-FFF2-40B4-BE49-F238E27FC236}">
                <a16:creationId xmlns:a16="http://schemas.microsoft.com/office/drawing/2014/main" id="{D780CBDB-8C99-66A5-C1A1-F4FE19BA5FB5}"/>
              </a:ext>
            </a:extLst>
          </p:cNvPr>
          <p:cNvSpPr/>
          <p:nvPr/>
        </p:nvSpPr>
        <p:spPr>
          <a:xfrm>
            <a:off x="4055864" y="1848971"/>
            <a:ext cx="1074697" cy="40233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>
                <a:latin typeface="Times New Roman" panose="02020603050405020304" pitchFamily="18" charset="0"/>
                <a:cs typeface="Times New Roman" panose="02020603050405020304" pitchFamily="18" charset="0"/>
              </a:rPr>
              <a:t>G-code of Molds</a:t>
            </a:r>
            <a:endParaRPr lang="ru-RU" sz="1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6" name="Прямая со стрелкой 95">
            <a:extLst>
              <a:ext uri="{FF2B5EF4-FFF2-40B4-BE49-F238E27FC236}">
                <a16:creationId xmlns:a16="http://schemas.microsoft.com/office/drawing/2014/main" id="{0491EAA6-1A24-6923-A447-456AC3A1E0FC}"/>
              </a:ext>
            </a:extLst>
          </p:cNvPr>
          <p:cNvCxnSpPr>
            <a:cxnSpLocks/>
          </p:cNvCxnSpPr>
          <p:nvPr/>
        </p:nvCxnSpPr>
        <p:spPr>
          <a:xfrm flipH="1">
            <a:off x="4585610" y="2261183"/>
            <a:ext cx="1" cy="16025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Прямая со стрелкой 96">
            <a:extLst>
              <a:ext uri="{FF2B5EF4-FFF2-40B4-BE49-F238E27FC236}">
                <a16:creationId xmlns:a16="http://schemas.microsoft.com/office/drawing/2014/main" id="{6B5F4777-ABAD-78D4-EDE5-6287930C2FC0}"/>
              </a:ext>
            </a:extLst>
          </p:cNvPr>
          <p:cNvCxnSpPr>
            <a:cxnSpLocks/>
          </p:cNvCxnSpPr>
          <p:nvPr/>
        </p:nvCxnSpPr>
        <p:spPr>
          <a:xfrm flipH="1">
            <a:off x="4555254" y="3775698"/>
            <a:ext cx="1" cy="16025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Прямая со стрелкой 97">
            <a:extLst>
              <a:ext uri="{FF2B5EF4-FFF2-40B4-BE49-F238E27FC236}">
                <a16:creationId xmlns:a16="http://schemas.microsoft.com/office/drawing/2014/main" id="{B6C38891-2715-E8B1-01FF-FD1A72CEEE0F}"/>
              </a:ext>
            </a:extLst>
          </p:cNvPr>
          <p:cNvCxnSpPr>
            <a:cxnSpLocks/>
          </p:cNvCxnSpPr>
          <p:nvPr/>
        </p:nvCxnSpPr>
        <p:spPr>
          <a:xfrm flipH="1">
            <a:off x="6411350" y="3784348"/>
            <a:ext cx="1" cy="16025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Прямоугольник 98">
            <a:extLst>
              <a:ext uri="{FF2B5EF4-FFF2-40B4-BE49-F238E27FC236}">
                <a16:creationId xmlns:a16="http://schemas.microsoft.com/office/drawing/2014/main" id="{DAC42BD7-3A8E-4FE6-E91D-4D9F625BEDEF}"/>
              </a:ext>
            </a:extLst>
          </p:cNvPr>
          <p:cNvSpPr/>
          <p:nvPr/>
        </p:nvSpPr>
        <p:spPr>
          <a:xfrm>
            <a:off x="7595970" y="2205885"/>
            <a:ext cx="1142823" cy="104122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latin typeface="Times New Roman" panose="02020603050405020304" pitchFamily="18" charset="0"/>
                <a:cs typeface="Times New Roman" panose="02020603050405020304" pitchFamily="18" charset="0"/>
              </a:rPr>
              <a:t>Comparison of resulting and heated geopolymers</a:t>
            </a:r>
            <a:endParaRPr lang="ru-RU" sz="11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0" name="Прямая со стрелкой 99">
            <a:extLst>
              <a:ext uri="{FF2B5EF4-FFF2-40B4-BE49-F238E27FC236}">
                <a16:creationId xmlns:a16="http://schemas.microsoft.com/office/drawing/2014/main" id="{1BB7B624-37FF-F791-2D60-5AECB35146A5}"/>
              </a:ext>
            </a:extLst>
          </p:cNvPr>
          <p:cNvCxnSpPr>
            <a:cxnSpLocks/>
          </p:cNvCxnSpPr>
          <p:nvPr/>
        </p:nvCxnSpPr>
        <p:spPr>
          <a:xfrm flipH="1">
            <a:off x="6454209" y="2323920"/>
            <a:ext cx="1" cy="16025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Прямая со стрелкой 100">
            <a:extLst>
              <a:ext uri="{FF2B5EF4-FFF2-40B4-BE49-F238E27FC236}">
                <a16:creationId xmlns:a16="http://schemas.microsoft.com/office/drawing/2014/main" id="{70226AD0-7A62-6B8A-50A9-A13090C13614}"/>
              </a:ext>
            </a:extLst>
          </p:cNvPr>
          <p:cNvCxnSpPr>
            <a:cxnSpLocks/>
          </p:cNvCxnSpPr>
          <p:nvPr/>
        </p:nvCxnSpPr>
        <p:spPr>
          <a:xfrm flipH="1">
            <a:off x="6416540" y="2991791"/>
            <a:ext cx="1" cy="16025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 стрелкой 3">
            <a:extLst>
              <a:ext uri="{FF2B5EF4-FFF2-40B4-BE49-F238E27FC236}">
                <a16:creationId xmlns:a16="http://schemas.microsoft.com/office/drawing/2014/main" id="{9C1BD94D-7771-BA96-A756-CCBF261C6868}"/>
              </a:ext>
            </a:extLst>
          </p:cNvPr>
          <p:cNvCxnSpPr/>
          <p:nvPr/>
        </p:nvCxnSpPr>
        <p:spPr>
          <a:xfrm>
            <a:off x="1110535" y="1488789"/>
            <a:ext cx="0" cy="22082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>
            <a:extLst>
              <a:ext uri="{FF2B5EF4-FFF2-40B4-BE49-F238E27FC236}">
                <a16:creationId xmlns:a16="http://schemas.microsoft.com/office/drawing/2014/main" id="{58254C52-12DC-FDDF-E7CF-FCD605E3425C}"/>
              </a:ext>
            </a:extLst>
          </p:cNvPr>
          <p:cNvCxnSpPr/>
          <p:nvPr/>
        </p:nvCxnSpPr>
        <p:spPr>
          <a:xfrm>
            <a:off x="2839140" y="1483953"/>
            <a:ext cx="0" cy="22082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>
            <a:extLst>
              <a:ext uri="{FF2B5EF4-FFF2-40B4-BE49-F238E27FC236}">
                <a16:creationId xmlns:a16="http://schemas.microsoft.com/office/drawing/2014/main" id="{6EA19760-7D75-0F8F-ECF8-D6967622E6B5}"/>
              </a:ext>
            </a:extLst>
          </p:cNvPr>
          <p:cNvCxnSpPr/>
          <p:nvPr/>
        </p:nvCxnSpPr>
        <p:spPr>
          <a:xfrm>
            <a:off x="4595326" y="1483953"/>
            <a:ext cx="0" cy="22082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36531968-88A0-F376-87F2-C09E816667DD}"/>
              </a:ext>
            </a:extLst>
          </p:cNvPr>
          <p:cNvCxnSpPr/>
          <p:nvPr/>
        </p:nvCxnSpPr>
        <p:spPr>
          <a:xfrm>
            <a:off x="6454209" y="1483953"/>
            <a:ext cx="0" cy="22082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CAB4929B-930E-B51A-4269-C293B03C61C7}"/>
              </a:ext>
            </a:extLst>
          </p:cNvPr>
          <p:cNvCxnSpPr/>
          <p:nvPr/>
        </p:nvCxnSpPr>
        <p:spPr>
          <a:xfrm>
            <a:off x="8118886" y="1515276"/>
            <a:ext cx="0" cy="22082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10D6F3AE-D4EB-9B12-6761-9DD0A485D863}"/>
              </a:ext>
            </a:extLst>
          </p:cNvPr>
          <p:cNvSpPr/>
          <p:nvPr/>
        </p:nvSpPr>
        <p:spPr>
          <a:xfrm>
            <a:off x="4068223" y="3071917"/>
            <a:ext cx="1074697" cy="40233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>
                <a:latin typeface="Times New Roman" panose="02020603050405020304" pitchFamily="18" charset="0"/>
                <a:cs typeface="Times New Roman" panose="02020603050405020304" pitchFamily="18" charset="0"/>
              </a:rPr>
              <a:t>Silicon Molds</a:t>
            </a:r>
            <a:endParaRPr lang="ru-RU" sz="1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9813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7" grpId="0" animBg="1"/>
      <p:bldP spid="20" grpId="0" animBg="1"/>
      <p:bldP spid="21" grpId="0" animBg="1"/>
      <p:bldP spid="23" grpId="0" animBg="1"/>
      <p:bldP spid="29" grpId="0" animBg="1"/>
      <p:bldP spid="31" grpId="0" animBg="1"/>
      <p:bldP spid="32" grpId="0" animBg="1"/>
      <p:bldP spid="35" grpId="0" animBg="1"/>
      <p:bldP spid="39" grpId="0" animBg="1"/>
      <p:bldP spid="40" grpId="0" animBg="1"/>
      <p:bldP spid="41" grpId="0" animBg="1"/>
      <p:bldP spid="42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7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4" grpId="0" animBg="1"/>
      <p:bldP spid="95" grpId="0" animBg="1"/>
      <p:bldP spid="99" grpId="0" animBg="1"/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EDF38A93-5532-A799-F89D-53B4F69A29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16</a:t>
            </a:fld>
            <a:endParaRPr lang="en"/>
          </a:p>
        </p:txBody>
      </p:sp>
      <p:graphicFrame>
        <p:nvGraphicFramePr>
          <p:cNvPr id="6" name="Таблица 6">
            <a:extLst>
              <a:ext uri="{FF2B5EF4-FFF2-40B4-BE49-F238E27FC236}">
                <a16:creationId xmlns:a16="http://schemas.microsoft.com/office/drawing/2014/main" id="{5CD1E02C-FE99-87C9-CB4B-A93A28CF07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250047"/>
              </p:ext>
            </p:extLst>
          </p:nvPr>
        </p:nvGraphicFramePr>
        <p:xfrm>
          <a:off x="431541" y="936226"/>
          <a:ext cx="8531028" cy="4154995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2132757">
                  <a:extLst>
                    <a:ext uri="{9D8B030D-6E8A-4147-A177-3AD203B41FA5}">
                      <a16:colId xmlns:a16="http://schemas.microsoft.com/office/drawing/2014/main" val="2064756883"/>
                    </a:ext>
                  </a:extLst>
                </a:gridCol>
                <a:gridCol w="2132757">
                  <a:extLst>
                    <a:ext uri="{9D8B030D-6E8A-4147-A177-3AD203B41FA5}">
                      <a16:colId xmlns:a16="http://schemas.microsoft.com/office/drawing/2014/main" val="2218697385"/>
                    </a:ext>
                  </a:extLst>
                </a:gridCol>
                <a:gridCol w="2132757">
                  <a:extLst>
                    <a:ext uri="{9D8B030D-6E8A-4147-A177-3AD203B41FA5}">
                      <a16:colId xmlns:a16="http://schemas.microsoft.com/office/drawing/2014/main" val="2357982188"/>
                    </a:ext>
                  </a:extLst>
                </a:gridCol>
                <a:gridCol w="2132757">
                  <a:extLst>
                    <a:ext uri="{9D8B030D-6E8A-4147-A177-3AD203B41FA5}">
                      <a16:colId xmlns:a16="http://schemas.microsoft.com/office/drawing/2014/main" val="2437895939"/>
                    </a:ext>
                  </a:extLst>
                </a:gridCol>
              </a:tblGrid>
              <a:tr h="83099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Material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Minimum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Maximum</a:t>
                      </a:r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2209585"/>
                  </a:ext>
                </a:extLst>
              </a:tr>
              <a:tr h="83099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sz="140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</a:rPr>
                        <a:t>Fly Ash (FA Ekibastuz)</a:t>
                      </a:r>
                    </a:p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bg1"/>
                          </a:solidFill>
                        </a:rPr>
                        <a:t>60 %</a:t>
                      </a:r>
                      <a:endParaRPr lang="ru-RU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bg1"/>
                          </a:solidFill>
                        </a:rPr>
                        <a:t>96,7 %</a:t>
                      </a:r>
                      <a:endParaRPr lang="ru-RU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4712868"/>
                  </a:ext>
                </a:extLst>
              </a:tr>
              <a:tr h="83099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</a:rPr>
                        <a:t>Ground granulated blast-furnace slag (GGBFS)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bg1"/>
                          </a:solidFill>
                        </a:rPr>
                        <a:t>1,67 %</a:t>
                      </a:r>
                      <a:endParaRPr lang="ru-RU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bg1"/>
                          </a:solidFill>
                        </a:rPr>
                        <a:t>30 %</a:t>
                      </a:r>
                      <a:endParaRPr lang="ru-RU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0691654"/>
                  </a:ext>
                </a:extLst>
              </a:tr>
              <a:tr h="830999">
                <a:tc>
                  <a:txBody>
                    <a:bodyPr/>
                    <a:lstStyle/>
                    <a:p>
                      <a:endParaRPr lang="ru-RU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</a:rPr>
                        <a:t>Silica fume (SF)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bg1"/>
                          </a:solidFill>
                        </a:rPr>
                        <a:t>1,67 %</a:t>
                      </a:r>
                      <a:endParaRPr lang="ru-RU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bg1"/>
                          </a:solidFill>
                        </a:rPr>
                        <a:t>30 %</a:t>
                      </a:r>
                      <a:endParaRPr lang="ru-RU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1219592"/>
                  </a:ext>
                </a:extLst>
              </a:tr>
              <a:tr h="83099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</a:rPr>
                        <a:t>Activator modulus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bg1"/>
                          </a:solidFill>
                        </a:rPr>
                        <a:t>0,5 %</a:t>
                      </a:r>
                      <a:endParaRPr lang="ru-RU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bg1"/>
                          </a:solidFill>
                        </a:rPr>
                        <a:t>2 %</a:t>
                      </a:r>
                      <a:endParaRPr lang="ru-RU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1459379"/>
                  </a:ext>
                </a:extLst>
              </a:tr>
            </a:tbl>
          </a:graphicData>
        </a:graphic>
      </p:graphicFrame>
      <p:pic>
        <p:nvPicPr>
          <p:cNvPr id="7" name="Picture 2" descr="Fly Ash - Materials Handled - Flexicon Corporation">
            <a:extLst>
              <a:ext uri="{FF2B5EF4-FFF2-40B4-BE49-F238E27FC236}">
                <a16:creationId xmlns:a16="http://schemas.microsoft.com/office/drawing/2014/main" id="{81F539A4-0B38-92C4-8CC3-418D6A0766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285" y="1866318"/>
            <a:ext cx="1516849" cy="641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Ground Granulated Blast Furnace Slag | ASA | Australasian (iron &amp; steel)  Slag Association">
            <a:extLst>
              <a:ext uri="{FF2B5EF4-FFF2-40B4-BE49-F238E27FC236}">
                <a16:creationId xmlns:a16="http://schemas.microsoft.com/office/drawing/2014/main" id="{16696DA4-F78E-BB36-9FA2-F7B31AC8AF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285" y="2668348"/>
            <a:ext cx="1411362" cy="656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 descr="Densified Silica Fume – Target Products Ltd.">
            <a:extLst>
              <a:ext uri="{FF2B5EF4-FFF2-40B4-BE49-F238E27FC236}">
                <a16:creationId xmlns:a16="http://schemas.microsoft.com/office/drawing/2014/main" id="{62B213B0-D4D0-3614-38CE-BCACF04C60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00" y="3476598"/>
            <a:ext cx="1184877" cy="73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2" descr="Liquid Alkaline Sodium Silicate, Packaging Size: 25 L, Packaging Type:  Bottle at Rs 12.5/kilogram in Ahmedabad">
            <a:extLst>
              <a:ext uri="{FF2B5EF4-FFF2-40B4-BE49-F238E27FC236}">
                <a16:creationId xmlns:a16="http://schemas.microsoft.com/office/drawing/2014/main" id="{4F7EEE05-E4C6-B42F-4547-CC6D61823E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621" y="4267200"/>
            <a:ext cx="824209" cy="789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BC8ACC8-04B5-C58F-77D2-8260AC3C368D}"/>
              </a:ext>
            </a:extLst>
          </p:cNvPr>
          <p:cNvSpPr txBox="1"/>
          <p:nvPr/>
        </p:nvSpPr>
        <p:spPr>
          <a:xfrm>
            <a:off x="372951" y="630435"/>
            <a:ext cx="752241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n-US" sz="1400" b="1" i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List of main materials</a:t>
            </a:r>
            <a:endParaRPr lang="ru-RU" sz="1400" i="1">
              <a:solidFill>
                <a:srgbClr val="44546A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FCFD24-47D9-95A5-C85B-40C548B30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951" y="173246"/>
            <a:ext cx="8520600" cy="572700"/>
          </a:xfrm>
        </p:spPr>
        <p:txBody>
          <a:bodyPr/>
          <a:lstStyle/>
          <a:p>
            <a:pPr algn="ctr"/>
            <a:r>
              <a:rPr lang="en-US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Methodology (Cont.)</a:t>
            </a:r>
            <a:b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0475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E3146A-579E-3C54-BD47-84A3AC930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7359" y="78534"/>
            <a:ext cx="8491765" cy="572700"/>
          </a:xfrm>
        </p:spPr>
        <p:txBody>
          <a:bodyPr/>
          <a:lstStyle/>
          <a:p>
            <a:pPr algn="ctr"/>
            <a:r>
              <a:rPr lang="en-GB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Methodology: Geopolymer </a:t>
            </a:r>
            <a:r>
              <a:rPr lang="en-GB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mixture designs</a:t>
            </a:r>
            <a:endParaRPr lang="ru-RU" dirty="0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D870F970-B437-B19B-9DB0-204A2277AA8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17</a:t>
            </a:fld>
            <a:endParaRPr lang="en"/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AF2D41FC-7EA5-E5B3-88E0-7BCAF9793C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8155999"/>
              </p:ext>
            </p:extLst>
          </p:nvPr>
        </p:nvGraphicFramePr>
        <p:xfrm>
          <a:off x="311699" y="1333180"/>
          <a:ext cx="8390869" cy="3522597"/>
        </p:xfrm>
        <a:graphic>
          <a:graphicData uri="http://schemas.openxmlformats.org/drawingml/2006/table">
            <a:tbl>
              <a:tblPr firstRow="1" firstCol="1" bandRow="1">
                <a:tableStyleId>{69C7853C-536D-4A76-A0AE-DD22124D55A5}</a:tableStyleId>
              </a:tblPr>
              <a:tblGrid>
                <a:gridCol w="1826131">
                  <a:extLst>
                    <a:ext uri="{9D8B030D-6E8A-4147-A177-3AD203B41FA5}">
                      <a16:colId xmlns:a16="http://schemas.microsoft.com/office/drawing/2014/main" val="3617674236"/>
                    </a:ext>
                  </a:extLst>
                </a:gridCol>
                <a:gridCol w="1698644">
                  <a:extLst>
                    <a:ext uri="{9D8B030D-6E8A-4147-A177-3AD203B41FA5}">
                      <a16:colId xmlns:a16="http://schemas.microsoft.com/office/drawing/2014/main" val="3409262946"/>
                    </a:ext>
                  </a:extLst>
                </a:gridCol>
                <a:gridCol w="1698644">
                  <a:extLst>
                    <a:ext uri="{9D8B030D-6E8A-4147-A177-3AD203B41FA5}">
                      <a16:colId xmlns:a16="http://schemas.microsoft.com/office/drawing/2014/main" val="3127595695"/>
                    </a:ext>
                  </a:extLst>
                </a:gridCol>
                <a:gridCol w="1583725">
                  <a:extLst>
                    <a:ext uri="{9D8B030D-6E8A-4147-A177-3AD203B41FA5}">
                      <a16:colId xmlns:a16="http://schemas.microsoft.com/office/drawing/2014/main" val="9661627"/>
                    </a:ext>
                  </a:extLst>
                </a:gridCol>
                <a:gridCol w="1583725">
                  <a:extLst>
                    <a:ext uri="{9D8B030D-6E8A-4147-A177-3AD203B41FA5}">
                      <a16:colId xmlns:a16="http://schemas.microsoft.com/office/drawing/2014/main" val="3049076314"/>
                    </a:ext>
                  </a:extLst>
                </a:gridCol>
              </a:tblGrid>
              <a:tr h="424250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Materials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Mix proportions (gr)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9621520"/>
                  </a:ext>
                </a:extLst>
              </a:tr>
              <a:tr h="4242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G1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G2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G3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G4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20681331"/>
                  </a:ext>
                </a:extLst>
              </a:tr>
              <a:tr h="60241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Metakaolin</a:t>
                      </a:r>
                      <a:endParaRPr lang="ru-RU" sz="110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64.88 </a:t>
                      </a:r>
                      <a:r>
                        <a:rPr lang="en-US" sz="110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(Austria)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47.2 </a:t>
                      </a:r>
                      <a:r>
                        <a:rPr lang="en-US" sz="110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(Austria)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106.49 </a:t>
                      </a:r>
                      <a:r>
                        <a:rPr lang="en-US" sz="110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(Kokshetau)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102.54 </a:t>
                      </a:r>
                      <a:r>
                        <a:rPr lang="en-US" sz="110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(Kokshetau)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4650514"/>
                  </a:ext>
                </a:extLst>
              </a:tr>
              <a:tr h="41185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FA class F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-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184.8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-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184.4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26952302"/>
                  </a:ext>
                </a:extLst>
              </a:tr>
              <a:tr h="41185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Sodium Silicate</a:t>
                      </a:r>
                      <a:endParaRPr lang="ru-RU" sz="110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100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140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100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140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583842"/>
                  </a:ext>
                </a:extLst>
              </a:tr>
              <a:tr h="41185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GGBS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20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20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20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20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61452241"/>
                  </a:ext>
                </a:extLst>
              </a:tr>
              <a:tr h="42425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Sand</a:t>
                      </a:r>
                      <a:endParaRPr lang="ru-RU" sz="110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200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130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200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130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42552352"/>
                  </a:ext>
                </a:extLst>
              </a:tr>
              <a:tr h="41185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Water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3.8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10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3.8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10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02027993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65C7AB68-BDEF-129F-3912-D6C2EDC6ED80}"/>
              </a:ext>
            </a:extLst>
          </p:cNvPr>
          <p:cNvSpPr txBox="1"/>
          <p:nvPr/>
        </p:nvSpPr>
        <p:spPr>
          <a:xfrm>
            <a:off x="255401" y="905554"/>
            <a:ext cx="458461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n-US" sz="1400" b="1" i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Mixture designs</a:t>
            </a:r>
            <a:endParaRPr lang="ru-RU" sz="1400" i="1">
              <a:solidFill>
                <a:srgbClr val="44546A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93298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565AC0-5F44-633D-BD5C-52CF61AD1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208" y="172389"/>
            <a:ext cx="8520600" cy="572700"/>
          </a:xfrm>
        </p:spPr>
        <p:txBody>
          <a:bodyPr/>
          <a:lstStyle/>
          <a:p>
            <a:pPr algn="ctr"/>
            <a:r>
              <a:rPr lang="en-US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Apparatus </a:t>
            </a:r>
            <a:endParaRPr lang="ru-RU" dirty="0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797F6E37-C1C4-A131-16DD-B98F7078E34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18</a:t>
            </a:fld>
            <a:endParaRPr lang="en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6C3B879-F51B-F791-39F9-C123A1CBC07E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305D229-20A9-3CAD-AC2E-0BC5F7A487A1}"/>
              </a:ext>
            </a:extLst>
          </p:cNvPr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1">
            <a:extLst>
              <a:ext uri="{FF2B5EF4-FFF2-40B4-BE49-F238E27FC236}">
                <a16:creationId xmlns:a16="http://schemas.microsoft.com/office/drawing/2014/main" id="{485A4D8C-727C-FB52-8903-4A84BD8513F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49" y="1013523"/>
            <a:ext cx="3347538" cy="3347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6BABA1CB-FD5F-E1C8-8648-E43ACB606D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0594" y="1005229"/>
            <a:ext cx="2774731" cy="343003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B0EEECC-BDD7-C90F-98FC-E99A6D20731C}"/>
              </a:ext>
            </a:extLst>
          </p:cNvPr>
          <p:cNvSpPr txBox="1"/>
          <p:nvPr/>
        </p:nvSpPr>
        <p:spPr>
          <a:xfrm>
            <a:off x="-682915" y="4436938"/>
            <a:ext cx="458461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" indent="0" algn="ctr">
              <a:buNone/>
            </a:pPr>
            <a:r>
              <a:rPr lang="en-US" sz="1400" b="1" i="0">
                <a:solidFill>
                  <a:srgbClr val="33333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Custom build volume</a:t>
            </a:r>
          </a:p>
          <a:p>
            <a:pPr marL="114300" indent="0" algn="ctr">
              <a:buNone/>
            </a:pPr>
            <a:r>
              <a:rPr lang="en-US" sz="1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100x190x180cm (WxDxH)</a:t>
            </a:r>
            <a:endParaRPr lang="ru-RU" sz="140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8F7DDA-EBF3-30A8-D14E-59B596DE388A}"/>
              </a:ext>
            </a:extLst>
          </p:cNvPr>
          <p:cNvSpPr txBox="1"/>
          <p:nvPr/>
        </p:nvSpPr>
        <p:spPr>
          <a:xfrm>
            <a:off x="2215056" y="4502857"/>
            <a:ext cx="471388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" indent="0" algn="ctr">
              <a:buNone/>
            </a:pPr>
            <a:r>
              <a:rPr lang="en-US" sz="1400" b="1" i="0">
                <a:solidFill>
                  <a:srgbClr val="33333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Mixing print head</a:t>
            </a:r>
          </a:p>
          <a:p>
            <a:pPr marL="114300" indent="0" algn="ctr">
              <a:buNone/>
            </a:pPr>
            <a:r>
              <a:rPr lang="en-US" sz="1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 inlets, for mortar and accelerator)</a:t>
            </a:r>
            <a:endParaRPr lang="ru-RU" sz="140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B7E4988-E583-7256-12A2-E494331084ED}"/>
              </a:ext>
            </a:extLst>
          </p:cNvPr>
          <p:cNvSpPr txBox="1"/>
          <p:nvPr/>
        </p:nvSpPr>
        <p:spPr>
          <a:xfrm>
            <a:off x="4685512" y="4502857"/>
            <a:ext cx="49188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" indent="0" algn="ctr">
              <a:buNone/>
            </a:pPr>
            <a:r>
              <a:rPr lang="en-US" sz="1400" b="1" i="0">
                <a:solidFill>
                  <a:srgbClr val="33333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Progressive cavity pumps</a:t>
            </a:r>
          </a:p>
          <a:p>
            <a:pPr marL="114300" indent="0" algn="ctr">
              <a:buNone/>
            </a:pPr>
            <a:r>
              <a:rPr lang="en-US" sz="1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27L capacity</a:t>
            </a:r>
            <a:endParaRPr lang="ru-RU" sz="140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CC7606F3-60BF-16C7-EF95-12A4507F91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0320" y="1543335"/>
            <a:ext cx="2426985" cy="2289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82570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998E04-99D9-4EA0-B2CD-06329685F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208" y="171792"/>
            <a:ext cx="8520600" cy="572700"/>
          </a:xfrm>
        </p:spPr>
        <p:txBody>
          <a:bodyPr/>
          <a:lstStyle/>
          <a:p>
            <a:pPr algn="ctr"/>
            <a:r>
              <a:rPr lang="en-US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Experimental Apparatus </a:t>
            </a:r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(Cont.)</a:t>
            </a:r>
            <a:b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7405D469-CA5C-04B5-3EDC-81F8F15AB58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19</a:t>
            </a:fld>
            <a:endParaRPr lang="en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A68D45F-0B91-1C9A-B7EE-F579E15180E8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5521185" y="4687252"/>
            <a:ext cx="3999900" cy="433716"/>
          </a:xfrm>
        </p:spPr>
        <p:txBody>
          <a:bodyPr/>
          <a:lstStyle/>
          <a:p>
            <a:pPr marL="114300" indent="0">
              <a:buNone/>
            </a:pPr>
            <a:r>
              <a:rPr lang="en-US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Compression and Flexural testing machine</a:t>
            </a:r>
            <a:endParaRPr lang="ru-RU" sz="120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E36DBEA-6B6D-22E3-E6D9-E527777DC98B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1466388" y="4660395"/>
            <a:ext cx="2869168" cy="381952"/>
          </a:xfrm>
        </p:spPr>
        <p:txBody>
          <a:bodyPr/>
          <a:lstStyle/>
          <a:p>
            <a:pPr marL="114300" indent="0">
              <a:buNone/>
            </a:pPr>
            <a:r>
              <a:rPr lang="en-US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Penetration Resistance Apparatus</a:t>
            </a:r>
            <a:endParaRPr lang="ru-RU" sz="120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D888A58-8304-6B04-3521-EB868936862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54" b="22304"/>
          <a:stretch/>
        </p:blipFill>
        <p:spPr bwMode="auto">
          <a:xfrm>
            <a:off x="6071612" y="2729115"/>
            <a:ext cx="2088946" cy="20276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9E5713B-C634-307F-A80A-FFB3E5E6FE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7915" y="3005698"/>
            <a:ext cx="1299796" cy="1654697"/>
          </a:xfrm>
          <a:prstGeom prst="rect">
            <a:avLst/>
          </a:prstGeom>
        </p:spPr>
      </p:pic>
      <p:pic>
        <p:nvPicPr>
          <p:cNvPr id="1026" name="Picture 2" descr="XRF Spectrometer | Axios mAX-Metals for sale from Malvern Panalytical -  IndustrySearch Australia">
            <a:extLst>
              <a:ext uri="{FF2B5EF4-FFF2-40B4-BE49-F238E27FC236}">
                <a16:creationId xmlns:a16="http://schemas.microsoft.com/office/drawing/2014/main" id="{4A746A1F-9035-F103-7ADE-8AF693B7C7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8603" y="907603"/>
            <a:ext cx="1490107" cy="2027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Текст 3">
            <a:extLst>
              <a:ext uri="{FF2B5EF4-FFF2-40B4-BE49-F238E27FC236}">
                <a16:creationId xmlns:a16="http://schemas.microsoft.com/office/drawing/2014/main" id="{67DC7B33-958F-2E5F-968E-E6A19C608574}"/>
              </a:ext>
            </a:extLst>
          </p:cNvPr>
          <p:cNvSpPr txBox="1">
            <a:spLocks/>
          </p:cNvSpPr>
          <p:nvPr/>
        </p:nvSpPr>
        <p:spPr>
          <a:xfrm>
            <a:off x="350274" y="2729115"/>
            <a:ext cx="2232228" cy="4337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bg1">
                    <a:lumMod val="50000"/>
                    <a:lumOff val="50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14300" indent="0">
              <a:buFont typeface="Arial"/>
              <a:buNone/>
            </a:pPr>
            <a:r>
              <a:rPr lang="en-US" sz="12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XRF Axios Pan Analytical</a:t>
            </a:r>
            <a:endParaRPr lang="ru-RU" sz="1200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8468D86-3A7B-7C1D-B6D1-108784669E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60605" y="1071502"/>
            <a:ext cx="2721160" cy="1607185"/>
          </a:xfrm>
          <a:prstGeom prst="rect">
            <a:avLst/>
          </a:prstGeom>
        </p:spPr>
      </p:pic>
      <p:sp>
        <p:nvSpPr>
          <p:cNvPr id="12" name="Текст 3">
            <a:extLst>
              <a:ext uri="{FF2B5EF4-FFF2-40B4-BE49-F238E27FC236}">
                <a16:creationId xmlns:a16="http://schemas.microsoft.com/office/drawing/2014/main" id="{699A1AF8-DD35-A411-D08F-322EFB11904A}"/>
              </a:ext>
            </a:extLst>
          </p:cNvPr>
          <p:cNvSpPr txBox="1">
            <a:spLocks/>
          </p:cNvSpPr>
          <p:nvPr/>
        </p:nvSpPr>
        <p:spPr>
          <a:xfrm>
            <a:off x="3982670" y="2692028"/>
            <a:ext cx="3999900" cy="4337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bg1">
                    <a:lumMod val="50000"/>
                    <a:lumOff val="50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14300" indent="0">
              <a:buFont typeface="Arial"/>
              <a:buNone/>
            </a:pPr>
            <a:r>
              <a:rPr lang="en-US" sz="12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Ball mill</a:t>
            </a:r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4130135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5224DA-5439-E5CD-D33D-F1F96AAEC3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210477"/>
            <a:ext cx="8520600" cy="572700"/>
          </a:xfrm>
        </p:spPr>
        <p:txBody>
          <a:bodyPr/>
          <a:lstStyle/>
          <a:p>
            <a:pPr algn="ctr"/>
            <a:r>
              <a:rPr lang="en-US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  <a:endParaRPr lang="ru-RU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D74BDF84-ECFC-E742-DDDD-8AE91B95A16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</a:t>
            </a:fld>
            <a:endParaRPr lang="en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8FE556B-AD3A-D69D-E665-C11B5E0F7138}"/>
              </a:ext>
            </a:extLst>
          </p:cNvPr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Diagram 3">
            <a:extLst>
              <a:ext uri="{FF2B5EF4-FFF2-40B4-BE49-F238E27FC236}">
                <a16:creationId xmlns:a16="http://schemas.microsoft.com/office/drawing/2014/main" id="{8DB2F821-91DC-2003-81CA-14F22D82DE1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53493072"/>
              </p:ext>
            </p:extLst>
          </p:nvPr>
        </p:nvGraphicFramePr>
        <p:xfrm>
          <a:off x="3490546" y="888024"/>
          <a:ext cx="5341754" cy="38674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Текст 6">
            <a:extLst>
              <a:ext uri="{FF2B5EF4-FFF2-40B4-BE49-F238E27FC236}">
                <a16:creationId xmlns:a16="http://schemas.microsoft.com/office/drawing/2014/main" id="{51376C67-9ABE-6D44-A502-670C4F50FD2B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0" y="1175442"/>
            <a:ext cx="4091842" cy="3383227"/>
          </a:xfrm>
          <a:prstGeom prst="ellipse">
            <a:avLst/>
          </a:prstGeom>
          <a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5000" r="-15000"/>
            </a:stretch>
          </a:blipFill>
          <a:scene3d>
            <a:camera prst="orthographicFront"/>
            <a:lightRig rig="flat" dir="t"/>
          </a:scene3d>
          <a:sp3d prstMaterial="plastic">
            <a:bevelT w="88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1159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DD4D7F-CE69-2663-54F6-36DFBC951E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175" y="95758"/>
            <a:ext cx="8520600" cy="572700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Setup: </a:t>
            </a:r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XRF analysis</a:t>
            </a:r>
            <a:endParaRPr lang="ru-RU" dirty="0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03162D99-02C6-FBFB-067D-CE6BDE732AD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20</a:t>
            </a:fld>
            <a:endParaRPr lang="en"/>
          </a:p>
        </p:txBody>
      </p:sp>
      <p:graphicFrame>
        <p:nvGraphicFramePr>
          <p:cNvPr id="6" name="Схема 5">
            <a:extLst>
              <a:ext uri="{FF2B5EF4-FFF2-40B4-BE49-F238E27FC236}">
                <a16:creationId xmlns:a16="http://schemas.microsoft.com/office/drawing/2014/main" id="{383DCBE4-44DC-92B5-DA7A-1CC71BC5B3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2131447"/>
              </p:ext>
            </p:extLst>
          </p:nvPr>
        </p:nvGraphicFramePr>
        <p:xfrm>
          <a:off x="378373" y="668458"/>
          <a:ext cx="8261130" cy="46601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78152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8DE1CB-BC7C-BE54-F419-DAC5FA3B23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803" y="116965"/>
            <a:ext cx="8520600" cy="572700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setup: </a:t>
            </a:r>
            <a:r>
              <a:rPr lang="en-US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Metakaolin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165E9531-59D8-9F1B-32AF-32D0E2A3642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21</a:t>
            </a:fld>
            <a:endParaRPr lang="en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62EFACC-164E-79BD-3298-C4FFE21444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1532" y="3386845"/>
            <a:ext cx="2209302" cy="165697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7272D8A-4A27-EF9E-E4CD-FA07041AA4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111" y="3239219"/>
            <a:ext cx="1564755" cy="181759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0488631-5CB0-A1BE-5BAB-761EF005B6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111" y="933273"/>
            <a:ext cx="1619840" cy="2159787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9C6A651-43C6-09BC-DD24-7809651223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6079" y="709036"/>
            <a:ext cx="2008812" cy="2678416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4757B95A-3D71-A57A-02E2-EF6C4444BB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9527" y="965571"/>
            <a:ext cx="2879891" cy="2159919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FD55D2BC-2142-85ED-F58F-AD2F31A0E95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208" t="29667" r="-1"/>
          <a:stretch/>
        </p:blipFill>
        <p:spPr>
          <a:xfrm>
            <a:off x="6632918" y="3477528"/>
            <a:ext cx="1635135" cy="1568003"/>
          </a:xfrm>
          <a:prstGeom prst="rect">
            <a:avLst/>
          </a:prstGeom>
        </p:spPr>
      </p:pic>
      <p:sp>
        <p:nvSpPr>
          <p:cNvPr id="10" name="Стрелка: вправо 9">
            <a:extLst>
              <a:ext uri="{FF2B5EF4-FFF2-40B4-BE49-F238E27FC236}">
                <a16:creationId xmlns:a16="http://schemas.microsoft.com/office/drawing/2014/main" id="{3BC8E6E8-2591-D38F-83AE-20427ED43266}"/>
              </a:ext>
            </a:extLst>
          </p:cNvPr>
          <p:cNvSpPr/>
          <p:nvPr/>
        </p:nvSpPr>
        <p:spPr>
          <a:xfrm>
            <a:off x="2336871" y="1899436"/>
            <a:ext cx="393735" cy="227459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: вправо 11">
            <a:extLst>
              <a:ext uri="{FF2B5EF4-FFF2-40B4-BE49-F238E27FC236}">
                <a16:creationId xmlns:a16="http://schemas.microsoft.com/office/drawing/2014/main" id="{53505700-81CB-9712-154A-306250FB9140}"/>
              </a:ext>
            </a:extLst>
          </p:cNvPr>
          <p:cNvSpPr/>
          <p:nvPr/>
        </p:nvSpPr>
        <p:spPr>
          <a:xfrm>
            <a:off x="5868339" y="1899435"/>
            <a:ext cx="393735" cy="227459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: вправо 19">
            <a:extLst>
              <a:ext uri="{FF2B5EF4-FFF2-40B4-BE49-F238E27FC236}">
                <a16:creationId xmlns:a16="http://schemas.microsoft.com/office/drawing/2014/main" id="{8A6D22E5-23AE-3A32-C881-F1CD0C26AE1F}"/>
              </a:ext>
            </a:extLst>
          </p:cNvPr>
          <p:cNvSpPr/>
          <p:nvPr/>
        </p:nvSpPr>
        <p:spPr>
          <a:xfrm>
            <a:off x="2336870" y="4101603"/>
            <a:ext cx="393735" cy="227459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: вправо 20">
            <a:extLst>
              <a:ext uri="{FF2B5EF4-FFF2-40B4-BE49-F238E27FC236}">
                <a16:creationId xmlns:a16="http://schemas.microsoft.com/office/drawing/2014/main" id="{0FB32808-0E94-6E72-7D93-369F8D159151}"/>
              </a:ext>
            </a:extLst>
          </p:cNvPr>
          <p:cNvSpPr/>
          <p:nvPr/>
        </p:nvSpPr>
        <p:spPr>
          <a:xfrm>
            <a:off x="5853480" y="4100743"/>
            <a:ext cx="393735" cy="227459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526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20D1D3-794F-1E38-3A3D-10951CE53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747" y="75954"/>
            <a:ext cx="8520600" cy="572700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Experimental setup: </a:t>
            </a:r>
            <a:r>
              <a:rPr lang="en-US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Geopolymer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C5D0CD74-EA0C-14DF-F996-03423BE679D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22</a:t>
            </a:fld>
            <a:endParaRPr lang="en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8CC43EF-5183-7174-E5C6-2301B60E42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8431" y="1197475"/>
            <a:ext cx="2433235" cy="324431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59C7F7A-99D5-EE68-1DF0-7BF96970D20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616" t="4576" r="7557" b="42342"/>
          <a:stretch/>
        </p:blipFill>
        <p:spPr>
          <a:xfrm>
            <a:off x="404317" y="1557737"/>
            <a:ext cx="1886140" cy="2028025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94FBC04-C51D-BD79-A0DA-C02A3C9FFAC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864" t="15709" b="27062"/>
          <a:stretch/>
        </p:blipFill>
        <p:spPr>
          <a:xfrm>
            <a:off x="3251018" y="1385935"/>
            <a:ext cx="1988548" cy="254000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44E9A6C-0AA3-8DF7-6AD0-01143A19F661}"/>
              </a:ext>
            </a:extLst>
          </p:cNvPr>
          <p:cNvSpPr txBox="1"/>
          <p:nvPr/>
        </p:nvSpPr>
        <p:spPr>
          <a:xfrm>
            <a:off x="2926081" y="4663217"/>
            <a:ext cx="3436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Preparation of Sodium Silicate</a:t>
            </a:r>
            <a:endParaRPr lang="ru-RU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5595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286F2D-8D25-DCF0-E841-443D94636E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250369"/>
            <a:ext cx="8520600" cy="572700"/>
          </a:xfrm>
        </p:spPr>
        <p:txBody>
          <a:bodyPr/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Experiments: 3D printable </a:t>
            </a:r>
            <a:r>
              <a:rPr lang="en-US" sz="1600" b="1" dirty="0" err="1">
                <a:solidFill>
                  <a:schemeClr val="bg1"/>
                </a:solidFill>
              </a:rPr>
              <a:t>geopolymer</a:t>
            </a:r>
            <a:r>
              <a:rPr lang="en-US" sz="1600" b="1" dirty="0">
                <a:solidFill>
                  <a:schemeClr val="bg1"/>
                </a:solidFill>
              </a:rPr>
              <a:t> material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CA46077A-C994-6C7A-56C7-F4203149127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23</a:t>
            </a:fld>
            <a:endParaRPr lang="en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D12725B-8931-9BD0-7D51-2C698D76BAFC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B7F5ADD-85C3-49D5-F392-C85A2B8706FF}"/>
              </a:ext>
            </a:extLst>
          </p:cNvPr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" name="Таблица 8">
            <a:extLst>
              <a:ext uri="{FF2B5EF4-FFF2-40B4-BE49-F238E27FC236}">
                <a16:creationId xmlns:a16="http://schemas.microsoft.com/office/drawing/2014/main" id="{470DAE7A-0E3B-BC32-C616-9B4AACB23E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2680509"/>
              </p:ext>
            </p:extLst>
          </p:nvPr>
        </p:nvGraphicFramePr>
        <p:xfrm>
          <a:off x="311700" y="1156589"/>
          <a:ext cx="8520601" cy="3459553"/>
        </p:xfrm>
        <a:graphic>
          <a:graphicData uri="http://schemas.openxmlformats.org/drawingml/2006/table">
            <a:tbl>
              <a:tblPr firstRow="1" firstCol="1" bandRow="1">
                <a:tableStyleId>{F2DE63D5-997A-4646-A377-4702673A728D}</a:tableStyleId>
              </a:tblPr>
              <a:tblGrid>
                <a:gridCol w="1703944">
                  <a:extLst>
                    <a:ext uri="{9D8B030D-6E8A-4147-A177-3AD203B41FA5}">
                      <a16:colId xmlns:a16="http://schemas.microsoft.com/office/drawing/2014/main" val="151706372"/>
                    </a:ext>
                  </a:extLst>
                </a:gridCol>
                <a:gridCol w="1703944">
                  <a:extLst>
                    <a:ext uri="{9D8B030D-6E8A-4147-A177-3AD203B41FA5}">
                      <a16:colId xmlns:a16="http://schemas.microsoft.com/office/drawing/2014/main" val="748584790"/>
                    </a:ext>
                  </a:extLst>
                </a:gridCol>
                <a:gridCol w="1703944">
                  <a:extLst>
                    <a:ext uri="{9D8B030D-6E8A-4147-A177-3AD203B41FA5}">
                      <a16:colId xmlns:a16="http://schemas.microsoft.com/office/drawing/2014/main" val="3663700275"/>
                    </a:ext>
                  </a:extLst>
                </a:gridCol>
                <a:gridCol w="1703944">
                  <a:extLst>
                    <a:ext uri="{9D8B030D-6E8A-4147-A177-3AD203B41FA5}">
                      <a16:colId xmlns:a16="http://schemas.microsoft.com/office/drawing/2014/main" val="867821967"/>
                    </a:ext>
                  </a:extLst>
                </a:gridCol>
                <a:gridCol w="1704825">
                  <a:extLst>
                    <a:ext uri="{9D8B030D-6E8A-4147-A177-3AD203B41FA5}">
                      <a16:colId xmlns:a16="http://schemas.microsoft.com/office/drawing/2014/main" val="652668173"/>
                    </a:ext>
                  </a:extLst>
                </a:gridCol>
              </a:tblGrid>
              <a:tr h="518827"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Testing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24" marR="62924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effectLst/>
                        </a:rPr>
                        <a:t>Preparation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24" marR="62924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effectLst/>
                        </a:rPr>
                        <a:t>Specimens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24" marR="62924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effectLst/>
                        </a:rPr>
                        <a:t>Quantity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24" marR="62924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effectLst/>
                        </a:rPr>
                        <a:t>Measuruments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24" marR="62924" marT="0" marB="0"/>
                </a:tc>
                <a:extLst>
                  <a:ext uri="{0D108BD9-81ED-4DB2-BD59-A6C34878D82A}">
                    <a16:rowId xmlns:a16="http://schemas.microsoft.com/office/drawing/2014/main" val="183652820"/>
                  </a:ext>
                </a:extLst>
              </a:tr>
              <a:tr h="980242"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effectLst/>
                        </a:rPr>
                        <a:t>Compression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24" marR="62924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</a:pPr>
                      <a:r>
                        <a:rPr lang="en-US" sz="1200" b="0" dirty="0">
                          <a:solidFill>
                            <a:schemeClr val="bg1"/>
                          </a:solidFill>
                          <a:effectLst/>
                        </a:rPr>
                        <a:t>1</a:t>
                      </a:r>
                      <a:r>
                        <a:rPr lang="en-US" sz="1200" b="0">
                          <a:solidFill>
                            <a:schemeClr val="bg1"/>
                          </a:solidFill>
                          <a:effectLst/>
                        </a:rPr>
                        <a:t>, 3,7</a:t>
                      </a:r>
                      <a:r>
                        <a:rPr lang="ru-RU" sz="1200" b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200" b="0">
                          <a:solidFill>
                            <a:schemeClr val="bg1"/>
                          </a:solidFill>
                          <a:effectLst/>
                        </a:rPr>
                        <a:t>-</a:t>
                      </a:r>
                      <a:r>
                        <a:rPr lang="ru-RU" sz="1200" b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200" b="0">
                          <a:solidFill>
                            <a:schemeClr val="bg1"/>
                          </a:solidFill>
                          <a:effectLst/>
                        </a:rPr>
                        <a:t>day </a:t>
                      </a:r>
                      <a:r>
                        <a:rPr lang="en-US" sz="1200" b="0" dirty="0">
                          <a:solidFill>
                            <a:schemeClr val="bg1"/>
                          </a:solidFill>
                          <a:effectLst/>
                        </a:rPr>
                        <a:t>hardened samples </a:t>
                      </a:r>
                      <a:endParaRPr lang="ru-RU" sz="12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24" marR="62924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</a:pPr>
                      <a:r>
                        <a:rPr lang="en-US" sz="1200" b="0" dirty="0">
                          <a:solidFill>
                            <a:schemeClr val="bg1"/>
                          </a:solidFill>
                          <a:effectLst/>
                        </a:rPr>
                        <a:t>50x50x50 mm cube</a:t>
                      </a:r>
                      <a:endParaRPr lang="ru-RU" sz="12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24" marR="62924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</a:pPr>
                      <a:r>
                        <a:rPr lang="en-US" sz="1200" b="0" dirty="0">
                          <a:solidFill>
                            <a:schemeClr val="bg1"/>
                          </a:solidFill>
                          <a:effectLst/>
                        </a:rPr>
                        <a:t>3 samples for each day</a:t>
                      </a:r>
                      <a:endParaRPr lang="ru-RU" sz="12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24" marR="62924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0" dirty="0">
                          <a:solidFill>
                            <a:schemeClr val="bg1"/>
                          </a:solidFill>
                          <a:effectLst/>
                        </a:rPr>
                        <a:t>Loaded </a:t>
                      </a:r>
                      <a:r>
                        <a:rPr lang="en-US" sz="1200" b="0" dirty="0" err="1">
                          <a:solidFill>
                            <a:schemeClr val="bg1"/>
                          </a:solidFill>
                          <a:effectLst/>
                        </a:rPr>
                        <a:t>til</a:t>
                      </a:r>
                      <a:r>
                        <a:rPr lang="en-US" sz="1200" b="0" dirty="0">
                          <a:solidFill>
                            <a:schemeClr val="bg1"/>
                          </a:solidFill>
                          <a:effectLst/>
                        </a:rPr>
                        <a:t> fracture</a:t>
                      </a:r>
                      <a:endParaRPr lang="ru-RU" sz="12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24" marR="62924" marT="0" marB="0"/>
                </a:tc>
                <a:extLst>
                  <a:ext uri="{0D108BD9-81ED-4DB2-BD59-A6C34878D82A}">
                    <a16:rowId xmlns:a16="http://schemas.microsoft.com/office/drawing/2014/main" val="1986064206"/>
                  </a:ext>
                </a:extLst>
              </a:tr>
              <a:tr h="980242"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effectLst/>
                        </a:rPr>
                        <a:t>Flexural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24" marR="62924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</a:pPr>
                      <a:r>
                        <a:rPr lang="en-US" sz="1200" b="0">
                          <a:solidFill>
                            <a:schemeClr val="bg1"/>
                          </a:solidFill>
                          <a:effectLst/>
                        </a:rPr>
                        <a:t>1, 3,7</a:t>
                      </a:r>
                      <a:r>
                        <a:rPr lang="ru-RU" sz="1200" b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200" b="0">
                          <a:solidFill>
                            <a:schemeClr val="bg1"/>
                          </a:solidFill>
                          <a:effectLst/>
                        </a:rPr>
                        <a:t>-</a:t>
                      </a:r>
                      <a:r>
                        <a:rPr lang="ru-RU" sz="1200" b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200" b="0">
                          <a:solidFill>
                            <a:schemeClr val="bg1"/>
                          </a:solidFill>
                          <a:effectLst/>
                        </a:rPr>
                        <a:t>day hardened samples </a:t>
                      </a:r>
                      <a:endParaRPr lang="ru-RU" sz="1200" b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24" marR="62924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</a:pPr>
                      <a:r>
                        <a:rPr lang="en-US" sz="1200" b="0">
                          <a:solidFill>
                            <a:schemeClr val="bg1"/>
                          </a:solidFill>
                          <a:effectLst/>
                        </a:rPr>
                        <a:t>40x40x160 mm</a:t>
                      </a:r>
                      <a:endParaRPr lang="ru-RU" sz="1200" b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24" marR="62924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</a:pPr>
                      <a:r>
                        <a:rPr lang="en-US" sz="1200" b="0">
                          <a:solidFill>
                            <a:schemeClr val="bg1"/>
                          </a:solidFill>
                          <a:effectLst/>
                        </a:rPr>
                        <a:t>3 samples for each day</a:t>
                      </a:r>
                      <a:endParaRPr lang="ru-RU" sz="1200" b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24" marR="62924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0">
                          <a:solidFill>
                            <a:schemeClr val="bg1"/>
                          </a:solidFill>
                          <a:effectLst/>
                        </a:rPr>
                        <a:t>Loaded til fracture</a:t>
                      </a:r>
                      <a:endParaRPr lang="ru-RU" sz="1200" b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24" marR="62924" marT="0" marB="0"/>
                </a:tc>
                <a:extLst>
                  <a:ext uri="{0D108BD9-81ED-4DB2-BD59-A6C34878D82A}">
                    <a16:rowId xmlns:a16="http://schemas.microsoft.com/office/drawing/2014/main" val="2488719691"/>
                  </a:ext>
                </a:extLst>
              </a:tr>
              <a:tr h="980242"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</a:pPr>
                      <a:r>
                        <a:rPr lang="en-US" sz="1200" b="1">
                          <a:solidFill>
                            <a:schemeClr val="bg1"/>
                          </a:solidFill>
                          <a:effectLst/>
                        </a:rPr>
                        <a:t>Setting time</a:t>
                      </a:r>
                      <a:endParaRPr lang="ru-RU" sz="12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24" marR="62924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</a:pPr>
                      <a:r>
                        <a:rPr lang="ru-RU" sz="1200" b="0">
                          <a:solidFill>
                            <a:schemeClr val="bg1"/>
                          </a:solidFill>
                          <a:effectLst/>
                        </a:rPr>
                        <a:t>1</a:t>
                      </a:r>
                      <a:r>
                        <a:rPr lang="en-US" sz="1200" b="0">
                          <a:solidFill>
                            <a:schemeClr val="bg1"/>
                          </a:solidFill>
                          <a:effectLst/>
                        </a:rPr>
                        <a:t>,2-hours hardened samples</a:t>
                      </a:r>
                      <a:endParaRPr lang="ru-RU" sz="1200" b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24" marR="62924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</a:pPr>
                      <a:r>
                        <a:rPr lang="en-US" sz="1200" b="0">
                          <a:solidFill>
                            <a:schemeClr val="bg1"/>
                          </a:solidFill>
                          <a:effectLst/>
                        </a:rPr>
                        <a:t>70x70x70 mm</a:t>
                      </a:r>
                      <a:endParaRPr lang="ru-RU" sz="1200" b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24" marR="62924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</a:pPr>
                      <a:r>
                        <a:rPr lang="en-US" sz="1200" b="0">
                          <a:solidFill>
                            <a:schemeClr val="bg1"/>
                          </a:solidFill>
                          <a:effectLst/>
                        </a:rPr>
                        <a:t>1 sample</a:t>
                      </a:r>
                      <a:endParaRPr lang="ru-RU" sz="1200" b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24" marR="62924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1200" b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24" marR="62924" marT="0" marB="0"/>
                </a:tc>
                <a:extLst>
                  <a:ext uri="{0D108BD9-81ED-4DB2-BD59-A6C34878D82A}">
                    <a16:rowId xmlns:a16="http://schemas.microsoft.com/office/drawing/2014/main" val="8666283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16367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949F07-067A-3182-D3C3-FCC41D153D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157335"/>
            <a:ext cx="8520600" cy="572700"/>
          </a:xfrm>
        </p:spPr>
        <p:txBody>
          <a:bodyPr/>
          <a:lstStyle/>
          <a:p>
            <a:pPr algn="ctr"/>
            <a:r>
              <a:rPr lang="en-US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setup (Cont.)</a:t>
            </a:r>
            <a:endParaRPr lang="ru-RU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8A12AA75-C3F2-BAFD-FC96-2AEBE73553B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24</a:t>
            </a:fld>
            <a:endParaRPr lang="en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FC03B13-1BC4-DC7A-18AA-69370C821C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5802" y="2322784"/>
            <a:ext cx="1747916" cy="2202767"/>
          </a:xfrm>
          <a:prstGeom prst="rect">
            <a:avLst/>
          </a:prstGeom>
        </p:spPr>
      </p:pic>
      <p:sp>
        <p:nvSpPr>
          <p:cNvPr id="10" name="Стрелка: вправо 9">
            <a:extLst>
              <a:ext uri="{FF2B5EF4-FFF2-40B4-BE49-F238E27FC236}">
                <a16:creationId xmlns:a16="http://schemas.microsoft.com/office/drawing/2014/main" id="{E76D850E-B46D-EADC-6610-2E091F6825E3}"/>
              </a:ext>
            </a:extLst>
          </p:cNvPr>
          <p:cNvSpPr/>
          <p:nvPr/>
        </p:nvSpPr>
        <p:spPr>
          <a:xfrm>
            <a:off x="3186212" y="3144686"/>
            <a:ext cx="572288" cy="500302"/>
          </a:xfrm>
          <a:prstGeom prst="rightArrow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A6C40CA-106E-8689-8EE7-B6317D1A2E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3309" y="837616"/>
            <a:ext cx="2807849" cy="210588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DEFBD2F-CEAB-CB91-33DB-82BCCFA887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308" y="995844"/>
            <a:ext cx="954405" cy="89471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59ADB7A-85A3-CA24-4B37-DEB722E911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5565" y="1036926"/>
            <a:ext cx="2148840" cy="115697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F8FED72A-142F-6350-F853-4E3CA898CD6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527" y="2739556"/>
            <a:ext cx="2151413" cy="1369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C498F4D7-F2BD-82A6-2130-7EA0261F68C8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780" b="31293"/>
          <a:stretch/>
        </p:blipFill>
        <p:spPr bwMode="auto">
          <a:xfrm>
            <a:off x="216410" y="2497232"/>
            <a:ext cx="1120140" cy="21659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Стрелка: вправо 14">
            <a:extLst>
              <a:ext uri="{FF2B5EF4-FFF2-40B4-BE49-F238E27FC236}">
                <a16:creationId xmlns:a16="http://schemas.microsoft.com/office/drawing/2014/main" id="{A6FD4A70-A4E5-6E8E-08DF-AE27133B98F7}"/>
              </a:ext>
            </a:extLst>
          </p:cNvPr>
          <p:cNvSpPr/>
          <p:nvPr/>
        </p:nvSpPr>
        <p:spPr>
          <a:xfrm>
            <a:off x="5641020" y="2193896"/>
            <a:ext cx="572288" cy="500302"/>
          </a:xfrm>
          <a:prstGeom prst="rightArrow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E5B709C-94AA-67F2-AAA2-BC92A267C226}"/>
              </a:ext>
            </a:extLst>
          </p:cNvPr>
          <p:cNvSpPr txBox="1"/>
          <p:nvPr/>
        </p:nvSpPr>
        <p:spPr>
          <a:xfrm>
            <a:off x="1533941" y="2282331"/>
            <a:ext cx="458372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ASTM 349</a:t>
            </a:r>
            <a:endParaRPr lang="ru-RU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78CA3D2-3FDB-3630-6801-61FAD17A22F8}"/>
              </a:ext>
            </a:extLst>
          </p:cNvPr>
          <p:cNvSpPr txBox="1"/>
          <p:nvPr/>
        </p:nvSpPr>
        <p:spPr>
          <a:xfrm>
            <a:off x="1533941" y="4371662"/>
            <a:ext cx="458372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ASTM C293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76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308DC5-C2FD-F2EB-6A42-A6E1FCF61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158" y="172628"/>
            <a:ext cx="8520600" cy="572700"/>
          </a:xfrm>
        </p:spPr>
        <p:txBody>
          <a:bodyPr/>
          <a:lstStyle/>
          <a:p>
            <a:pPr algn="ctr"/>
            <a:r>
              <a:rPr lang="en-US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Experimental setup: Microwave Heating</a:t>
            </a:r>
            <a:endParaRPr lang="ru-RU" b="1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24A63672-BD2B-DEFA-FE8D-BCC4BA01D8C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25</a:t>
            </a:fld>
            <a:endParaRPr lang="en"/>
          </a:p>
        </p:txBody>
      </p:sp>
      <p:sp>
        <p:nvSpPr>
          <p:cNvPr id="6" name="AutoShape 2">
            <a:extLst>
              <a:ext uri="{FF2B5EF4-FFF2-40B4-BE49-F238E27FC236}">
                <a16:creationId xmlns:a16="http://schemas.microsoft.com/office/drawing/2014/main" id="{CBC2C05A-0BC5-467A-1CB2-CEF7CE04AFA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800DCB5-3B26-427E-B435-1F7393DF8B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938" y="827532"/>
            <a:ext cx="1751496" cy="271358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5E370A0-79B6-5AB7-7C24-CEE8891E22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9655" y="745328"/>
            <a:ext cx="1751496" cy="2340709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3329A11F-085E-E233-EFD6-10C425E206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9765" y="745328"/>
            <a:ext cx="2782089" cy="208177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5F731DD0-785C-3A93-E86D-B11805D673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0119" y="3138068"/>
            <a:ext cx="2564227" cy="1918749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C993F216-93E8-23A4-52CC-56078C1F074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73882" y="2933231"/>
            <a:ext cx="2837972" cy="2123586"/>
          </a:xfrm>
          <a:prstGeom prst="rect">
            <a:avLst/>
          </a:prstGeom>
        </p:spPr>
      </p:pic>
      <p:sp>
        <p:nvSpPr>
          <p:cNvPr id="17" name="Левая фигурная скобка 16">
            <a:extLst>
              <a:ext uri="{FF2B5EF4-FFF2-40B4-BE49-F238E27FC236}">
                <a16:creationId xmlns:a16="http://schemas.microsoft.com/office/drawing/2014/main" id="{DA8603EA-C92E-0D3D-A372-A1A5B394882E}"/>
              </a:ext>
            </a:extLst>
          </p:cNvPr>
          <p:cNvSpPr/>
          <p:nvPr/>
        </p:nvSpPr>
        <p:spPr>
          <a:xfrm>
            <a:off x="2395354" y="1723151"/>
            <a:ext cx="674765" cy="2535095"/>
          </a:xfrm>
          <a:prstGeom prst="leftBrac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: вправо 18">
            <a:extLst>
              <a:ext uri="{FF2B5EF4-FFF2-40B4-BE49-F238E27FC236}">
                <a16:creationId xmlns:a16="http://schemas.microsoft.com/office/drawing/2014/main" id="{3180C04D-866C-5980-83C9-3EE3DF5BAD9B}"/>
              </a:ext>
            </a:extLst>
          </p:cNvPr>
          <p:cNvSpPr/>
          <p:nvPr/>
        </p:nvSpPr>
        <p:spPr>
          <a:xfrm>
            <a:off x="5657246" y="3983712"/>
            <a:ext cx="393735" cy="227459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: вправо 19">
            <a:extLst>
              <a:ext uri="{FF2B5EF4-FFF2-40B4-BE49-F238E27FC236}">
                <a16:creationId xmlns:a16="http://schemas.microsoft.com/office/drawing/2014/main" id="{0F381BE6-1F9E-1B5C-2843-39DC2A6207B0}"/>
              </a:ext>
            </a:extLst>
          </p:cNvPr>
          <p:cNvSpPr/>
          <p:nvPr/>
        </p:nvSpPr>
        <p:spPr>
          <a:xfrm>
            <a:off x="5610125" y="1827968"/>
            <a:ext cx="393735" cy="227459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D94D26C6-0BFF-EDFA-F728-9487836B9CB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17257"/>
          <a:stretch/>
        </p:blipFill>
        <p:spPr>
          <a:xfrm>
            <a:off x="1389242" y="3628983"/>
            <a:ext cx="970192" cy="1427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723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7DB832-E5CE-B66A-5B26-C4E99A92EA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164" y="4219442"/>
            <a:ext cx="8520600" cy="572700"/>
          </a:xfrm>
        </p:spPr>
        <p:txBody>
          <a:bodyPr/>
          <a:lstStyle/>
          <a:p>
            <a:r>
              <a:rPr lang="ru-RU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Fly ash                                             GGBFS</a:t>
            </a:r>
            <a:endParaRPr lang="ru-RU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D63CA87-ABFE-FEBD-98BB-B68AE67F7C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040" t="49656" r="25471" b="563"/>
          <a:stretch/>
        </p:blipFill>
        <p:spPr>
          <a:xfrm>
            <a:off x="697156" y="1032921"/>
            <a:ext cx="3011287" cy="286518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9C5C77A-62E3-A828-EDBF-2BA102BB6A0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373" t="46057" r="12904"/>
          <a:stretch/>
        </p:blipFill>
        <p:spPr>
          <a:xfrm>
            <a:off x="5084085" y="1050702"/>
            <a:ext cx="3301296" cy="2865186"/>
          </a:xfrm>
          <a:prstGeom prst="rect">
            <a:avLst/>
          </a:prstGeom>
        </p:spPr>
      </p:pic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AFCA5804-E131-4339-55CC-71ADE60C09FA}"/>
              </a:ext>
            </a:extLst>
          </p:cNvPr>
          <p:cNvSpPr txBox="1">
            <a:spLocks/>
          </p:cNvSpPr>
          <p:nvPr/>
        </p:nvSpPr>
        <p:spPr>
          <a:xfrm>
            <a:off x="422001" y="138886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6765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</a:t>
            </a:r>
            <a:r>
              <a:rPr lang="en-US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Results: XRF analysis</a:t>
            </a:r>
            <a:endParaRPr lang="ru-RU" b="1">
              <a:solidFill>
                <a:schemeClr val="bg1"/>
              </a:solidFill>
            </a:endParaRPr>
          </a:p>
        </p:txBody>
      </p:sp>
      <p:cxnSp>
        <p:nvCxnSpPr>
          <p:cNvPr id="4" name="Прямая со стрелкой 3">
            <a:extLst>
              <a:ext uri="{FF2B5EF4-FFF2-40B4-BE49-F238E27FC236}">
                <a16:creationId xmlns:a16="http://schemas.microsoft.com/office/drawing/2014/main" id="{779EE0CE-99D3-A403-BF50-B66CE290F5AB}"/>
              </a:ext>
            </a:extLst>
          </p:cNvPr>
          <p:cNvCxnSpPr/>
          <p:nvPr/>
        </p:nvCxnSpPr>
        <p:spPr>
          <a:xfrm>
            <a:off x="512994" y="1769158"/>
            <a:ext cx="480447" cy="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>
            <a:extLst>
              <a:ext uri="{FF2B5EF4-FFF2-40B4-BE49-F238E27FC236}">
                <a16:creationId xmlns:a16="http://schemas.microsoft.com/office/drawing/2014/main" id="{E1AACEB5-5428-C5AE-1332-E911BAAEC28B}"/>
              </a:ext>
            </a:extLst>
          </p:cNvPr>
          <p:cNvCxnSpPr/>
          <p:nvPr/>
        </p:nvCxnSpPr>
        <p:spPr>
          <a:xfrm>
            <a:off x="512993" y="1926956"/>
            <a:ext cx="480447" cy="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323ADED5-3F5E-5E61-0DFE-3866AC9B4D38}"/>
              </a:ext>
            </a:extLst>
          </p:cNvPr>
          <p:cNvCxnSpPr/>
          <p:nvPr/>
        </p:nvCxnSpPr>
        <p:spPr>
          <a:xfrm>
            <a:off x="422001" y="2318137"/>
            <a:ext cx="480447" cy="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61332D89-EB36-417A-78A5-166D3411BEEC}"/>
              </a:ext>
            </a:extLst>
          </p:cNvPr>
          <p:cNvCxnSpPr/>
          <p:nvPr/>
        </p:nvCxnSpPr>
        <p:spPr>
          <a:xfrm>
            <a:off x="4843861" y="1825683"/>
            <a:ext cx="480447" cy="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7B2E3E36-C681-67A7-E6E8-495A7397B139}"/>
              </a:ext>
            </a:extLst>
          </p:cNvPr>
          <p:cNvCxnSpPr/>
          <p:nvPr/>
        </p:nvCxnSpPr>
        <p:spPr>
          <a:xfrm>
            <a:off x="4843860" y="2001026"/>
            <a:ext cx="480447" cy="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549B69ED-C575-2C06-09C8-9519D8941CBD}"/>
              </a:ext>
            </a:extLst>
          </p:cNvPr>
          <p:cNvCxnSpPr/>
          <p:nvPr/>
        </p:nvCxnSpPr>
        <p:spPr>
          <a:xfrm>
            <a:off x="4843859" y="2561981"/>
            <a:ext cx="480447" cy="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7066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338D36-081B-AFEB-CDFC-2567070B3F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139156"/>
            <a:ext cx="8520600" cy="572700"/>
          </a:xfrm>
        </p:spPr>
        <p:txBody>
          <a:bodyPr/>
          <a:lstStyle/>
          <a:p>
            <a:pPr algn="ctr"/>
            <a:r>
              <a:rPr lang="en-US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Results: Setting Time</a:t>
            </a:r>
            <a:endParaRPr lang="ru-RU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14836E76-7B05-2367-2F7D-8C7EE392DD1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27</a:t>
            </a:fld>
            <a:endParaRPr lang="en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BCE92D0-BCF5-C78D-523A-B914AA8ACA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700" y="1326292"/>
            <a:ext cx="2074050" cy="27654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5B0C2EC-3D97-3CEE-A3F6-3249BBAE9D98}"/>
              </a:ext>
            </a:extLst>
          </p:cNvPr>
          <p:cNvSpPr txBox="1"/>
          <p:nvPr/>
        </p:nvSpPr>
        <p:spPr>
          <a:xfrm>
            <a:off x="655844" y="4269493"/>
            <a:ext cx="2585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ASTM 403</a:t>
            </a: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Схема 8">
            <a:extLst>
              <a:ext uri="{FF2B5EF4-FFF2-40B4-BE49-F238E27FC236}">
                <a16:creationId xmlns:a16="http://schemas.microsoft.com/office/drawing/2014/main" id="{F083336C-888B-9E04-ED3C-247F66FA18D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56941680"/>
              </p:ext>
            </p:extLst>
          </p:nvPr>
        </p:nvGraphicFramePr>
        <p:xfrm>
          <a:off x="2854613" y="796017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661832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158088-2A97-F52F-1FD1-E45F7ED0C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118784"/>
            <a:ext cx="8520600" cy="572700"/>
          </a:xfrm>
        </p:spPr>
        <p:txBody>
          <a:bodyPr/>
          <a:lstStyle/>
          <a:p>
            <a:pPr algn="ctr"/>
            <a:r>
              <a:rPr lang="en-US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Results: Tested Geopolymer Samples</a:t>
            </a:r>
            <a:endParaRPr lang="ru-RU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09A89BD3-3291-3D8C-569B-E9714A2AA67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28</a:t>
            </a:fld>
            <a:endParaRPr lang="en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488BE9A-1019-62D7-C1F7-7D0AC7906A3D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901788" y="4650843"/>
            <a:ext cx="6716111" cy="393600"/>
          </a:xfrm>
        </p:spPr>
        <p:txBody>
          <a:bodyPr/>
          <a:lstStyle/>
          <a:p>
            <a:pPr marL="114300" indent="0" algn="ctr">
              <a:buNone/>
            </a:pPr>
            <a:r>
              <a:rPr lang="en-US" sz="1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Some of the samples after compressive and flexural testing: a) GP1, b) GP2</a:t>
            </a:r>
            <a:endParaRPr lang="ru-RU" sz="140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1B2886E-0614-0681-2CA0-CB9A9290C689}"/>
              </a:ext>
            </a:extLst>
          </p:cNvPr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B007F26-4F6E-D4DD-69CB-F904A00A2F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168" y="1382587"/>
            <a:ext cx="4244832" cy="307364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DC63944-0C84-8B63-E812-FFFA6A7C99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33" y="1387228"/>
            <a:ext cx="4317675" cy="3271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37110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DA7EE3-3ACE-42F1-DC45-1220C4D090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638" y="150403"/>
            <a:ext cx="8520600" cy="572700"/>
          </a:xfrm>
        </p:spPr>
        <p:txBody>
          <a:bodyPr/>
          <a:lstStyle/>
          <a:p>
            <a:pPr algn="ctr"/>
            <a:r>
              <a:rPr lang="en-US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Results: Compressive and Flexural </a:t>
            </a:r>
            <a:endParaRPr lang="ru-RU" b="1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E4F4A960-80E3-7D90-C4E5-AD4B5676873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29</a:t>
            </a:fld>
            <a:endParaRPr lang="en"/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6BF95749-E4E7-4EAA-C4EC-9E39777DAB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493099"/>
              </p:ext>
            </p:extLst>
          </p:nvPr>
        </p:nvGraphicFramePr>
        <p:xfrm>
          <a:off x="3116424" y="3828042"/>
          <a:ext cx="5529384" cy="1092786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1843128">
                  <a:extLst>
                    <a:ext uri="{9D8B030D-6E8A-4147-A177-3AD203B41FA5}">
                      <a16:colId xmlns:a16="http://schemas.microsoft.com/office/drawing/2014/main" val="321294860"/>
                    </a:ext>
                  </a:extLst>
                </a:gridCol>
                <a:gridCol w="1764136">
                  <a:extLst>
                    <a:ext uri="{9D8B030D-6E8A-4147-A177-3AD203B41FA5}">
                      <a16:colId xmlns:a16="http://schemas.microsoft.com/office/drawing/2014/main" val="2064536024"/>
                    </a:ext>
                  </a:extLst>
                </a:gridCol>
                <a:gridCol w="1922120">
                  <a:extLst>
                    <a:ext uri="{9D8B030D-6E8A-4147-A177-3AD203B41FA5}">
                      <a16:colId xmlns:a16="http://schemas.microsoft.com/office/drawing/2014/main" val="1521387585"/>
                    </a:ext>
                  </a:extLst>
                </a:gridCol>
              </a:tblGrid>
              <a:tr h="228441">
                <a:tc>
                  <a:txBody>
                    <a:bodyPr/>
                    <a:lstStyle/>
                    <a:p>
                      <a:pPr algn="ctr" fontAlgn="ctr"/>
                      <a:endParaRPr lang="en-US" sz="1100" b="1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en-US" sz="11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Age</a:t>
                      </a:r>
                      <a:endParaRPr lang="en-US" sz="11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Compressive (MPa)</a:t>
                      </a:r>
                      <a:endParaRPr lang="en-US" sz="11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Flexural (MPa)</a:t>
                      </a:r>
                      <a:endParaRPr lang="en-US" sz="11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9362039"/>
                  </a:ext>
                </a:extLst>
              </a:tr>
              <a:tr h="2499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1d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2,797</a:t>
                      </a:r>
                      <a:endParaRPr lang="ru-RU" sz="11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0,817</a:t>
                      </a:r>
                      <a:endParaRPr lang="ru-RU" sz="11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465505803"/>
                  </a:ext>
                </a:extLst>
              </a:tr>
              <a:tr h="2499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3d</a:t>
                      </a:r>
                      <a:endParaRPr lang="en-US" sz="11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9,001</a:t>
                      </a:r>
                      <a:endParaRPr lang="ru-RU" sz="11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2,435</a:t>
                      </a:r>
                      <a:endParaRPr lang="ru-RU" sz="11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2992538"/>
                  </a:ext>
                </a:extLst>
              </a:tr>
              <a:tr h="2499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7d</a:t>
                      </a:r>
                      <a:endParaRPr lang="en-US" sz="11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19,242</a:t>
                      </a:r>
                      <a:endParaRPr lang="ru-RU" sz="11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7,953</a:t>
                      </a:r>
                      <a:endParaRPr lang="ru-RU" sz="11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962263467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193D0BD5-8130-7024-61E2-26603384390E}"/>
              </a:ext>
            </a:extLst>
          </p:cNvPr>
          <p:cNvSpPr txBox="1"/>
          <p:nvPr/>
        </p:nvSpPr>
        <p:spPr>
          <a:xfrm>
            <a:off x="248638" y="4509328"/>
            <a:ext cx="31248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GP1- Metakaolin based (metaver)</a:t>
            </a: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38637AC-AF3B-9F1B-0411-1585CCE7DF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9525" b="-1725"/>
          <a:stretch/>
        </p:blipFill>
        <p:spPr>
          <a:xfrm>
            <a:off x="367813" y="1083909"/>
            <a:ext cx="3771212" cy="2485403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31B821D1-D428-37AB-7A3A-D706ACF7927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" r="21800" b="-2067"/>
          <a:stretch/>
        </p:blipFill>
        <p:spPr>
          <a:xfrm>
            <a:off x="4753805" y="969450"/>
            <a:ext cx="3560979" cy="2720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930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D428B6-AE79-4D1C-BEF1-3FFCDD0EC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223064"/>
            <a:ext cx="8520600" cy="572700"/>
          </a:xfrm>
        </p:spPr>
        <p:txBody>
          <a:bodyPr/>
          <a:lstStyle/>
          <a:p>
            <a:pPr algn="ctr"/>
            <a:r>
              <a:rPr lang="en-US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 Background</a:t>
            </a:r>
            <a:endParaRPr lang="ru-RU" b="1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7C3F3C92-4039-4F4A-961F-CC7CA837BE7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</a:t>
            </a:fld>
            <a:endParaRPr lang="en"/>
          </a:p>
        </p:txBody>
      </p:sp>
      <p:pic>
        <p:nvPicPr>
          <p:cNvPr id="1030" name="Picture 6" descr="Hungary Institutional Construction market ,Hungary Construction Market  Players,Hungary Real Estate Industry size">
            <a:extLst>
              <a:ext uri="{FF2B5EF4-FFF2-40B4-BE49-F238E27FC236}">
                <a16:creationId xmlns:a16="http://schemas.microsoft.com/office/drawing/2014/main" id="{06FEF43E-048B-4DEF-8D6E-0A5E4DC653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9497" y="1676350"/>
            <a:ext cx="1488863" cy="1034731"/>
          </a:xfrm>
          <a:prstGeom prst="roundRect">
            <a:avLst>
              <a:gd name="adj" fmla="val 16667"/>
            </a:avLst>
          </a:prstGeom>
          <a:ln>
            <a:solidFill>
              <a:schemeClr val="bg2">
                <a:lumMod val="90000"/>
                <a:lumOff val="1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The Changing Face of the Aviation Industry - The European Business Review">
            <a:extLst>
              <a:ext uri="{FF2B5EF4-FFF2-40B4-BE49-F238E27FC236}">
                <a16:creationId xmlns:a16="http://schemas.microsoft.com/office/drawing/2014/main" id="{E43D03B7-E3B8-44C0-B22D-23A197AA6C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965" y="1181995"/>
            <a:ext cx="1537849" cy="1023369"/>
          </a:xfrm>
          <a:prstGeom prst="roundRect">
            <a:avLst>
              <a:gd name="adj" fmla="val 16667"/>
            </a:avLst>
          </a:prstGeom>
          <a:ln>
            <a:solidFill>
              <a:schemeClr val="bg2">
                <a:lumMod val="90000"/>
                <a:lumOff val="1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What is the difference between Biomedicine and Medicine, as fields of  study? - Quora">
            <a:extLst>
              <a:ext uri="{FF2B5EF4-FFF2-40B4-BE49-F238E27FC236}">
                <a16:creationId xmlns:a16="http://schemas.microsoft.com/office/drawing/2014/main" id="{2A83D42D-0060-4D1E-951C-EA98200BF2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750" y="3870615"/>
            <a:ext cx="1669687" cy="1111101"/>
          </a:xfrm>
          <a:prstGeom prst="roundRect">
            <a:avLst>
              <a:gd name="adj" fmla="val 16667"/>
            </a:avLst>
          </a:prstGeom>
          <a:ln>
            <a:solidFill>
              <a:schemeClr val="bg2">
                <a:lumMod val="90000"/>
                <a:lumOff val="1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A Current Look at 3D Printed Food">
            <a:extLst>
              <a:ext uri="{FF2B5EF4-FFF2-40B4-BE49-F238E27FC236}">
                <a16:creationId xmlns:a16="http://schemas.microsoft.com/office/drawing/2014/main" id="{262C6005-9C5A-4012-AE24-C01E355E78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724" y="3183431"/>
            <a:ext cx="1488863" cy="992984"/>
          </a:xfrm>
          <a:prstGeom prst="roundRect">
            <a:avLst>
              <a:gd name="adj" fmla="val 16667"/>
            </a:avLst>
          </a:prstGeom>
          <a:ln>
            <a:solidFill>
              <a:schemeClr val="bg2">
                <a:lumMod val="90000"/>
                <a:lumOff val="1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86E30BC3-32A9-45D0-88D1-31C7DCA78758}"/>
              </a:ext>
            </a:extLst>
          </p:cNvPr>
          <p:cNvCxnSpPr>
            <a:stCxn id="1032" idx="0"/>
          </p:cNvCxnSpPr>
          <p:nvPr/>
        </p:nvCxnSpPr>
        <p:spPr>
          <a:xfrm flipH="1" flipV="1">
            <a:off x="2107889" y="842242"/>
            <a:ext cx="1" cy="339753"/>
          </a:xfrm>
          <a:prstGeom prst="line">
            <a:avLst/>
          </a:prstGeom>
          <a:ln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>
            <a:extLst>
              <a:ext uri="{FF2B5EF4-FFF2-40B4-BE49-F238E27FC236}">
                <a16:creationId xmlns:a16="http://schemas.microsoft.com/office/drawing/2014/main" id="{19AA9546-ADF3-46CD-94B2-B3DB592D09DC}"/>
              </a:ext>
            </a:extLst>
          </p:cNvPr>
          <p:cNvCxnSpPr>
            <a:cxnSpLocks/>
          </p:cNvCxnSpPr>
          <p:nvPr/>
        </p:nvCxnSpPr>
        <p:spPr>
          <a:xfrm flipH="1">
            <a:off x="1383409" y="842242"/>
            <a:ext cx="736310" cy="947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CD51D417-C1B7-4F27-8728-EBABA1CAB425}"/>
              </a:ext>
            </a:extLst>
          </p:cNvPr>
          <p:cNvSpPr/>
          <p:nvPr/>
        </p:nvSpPr>
        <p:spPr>
          <a:xfrm>
            <a:off x="4290335" y="1092522"/>
            <a:ext cx="1333925" cy="275513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Construction</a:t>
            </a:r>
            <a:endParaRPr lang="ru-RU"/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id="{98903B4E-08BB-42BA-A4B2-7A73323F9F10}"/>
              </a:ext>
            </a:extLst>
          </p:cNvPr>
          <p:cNvSpPr/>
          <p:nvPr/>
        </p:nvSpPr>
        <p:spPr>
          <a:xfrm>
            <a:off x="3478254" y="3190508"/>
            <a:ext cx="1178701" cy="267366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Biomedicine</a:t>
            </a:r>
            <a:endParaRPr lang="ru-RU"/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id="{A84C41C7-BB90-4937-929A-4A6E4371B170}"/>
              </a:ext>
            </a:extLst>
          </p:cNvPr>
          <p:cNvSpPr/>
          <p:nvPr/>
        </p:nvSpPr>
        <p:spPr>
          <a:xfrm>
            <a:off x="25780" y="2658188"/>
            <a:ext cx="1016484" cy="271915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Food</a:t>
            </a:r>
            <a:endParaRPr lang="ru-RU"/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60A3C605-BACA-4477-851D-2A8B39BBFC17}"/>
              </a:ext>
            </a:extLst>
          </p:cNvPr>
          <p:cNvSpPr/>
          <p:nvPr/>
        </p:nvSpPr>
        <p:spPr>
          <a:xfrm>
            <a:off x="374012" y="885206"/>
            <a:ext cx="1016484" cy="271915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Aviation</a:t>
            </a:r>
            <a:endParaRPr lang="ru-RU"/>
          </a:p>
        </p:txBody>
      </p:sp>
      <p:cxnSp>
        <p:nvCxnSpPr>
          <p:cNvPr id="39" name="Прямая соединительная линия 38">
            <a:extLst>
              <a:ext uri="{FF2B5EF4-FFF2-40B4-BE49-F238E27FC236}">
                <a16:creationId xmlns:a16="http://schemas.microsoft.com/office/drawing/2014/main" id="{5A8256F6-8B22-41A4-B166-718897B5F359}"/>
              </a:ext>
            </a:extLst>
          </p:cNvPr>
          <p:cNvCxnSpPr>
            <a:cxnSpLocks/>
          </p:cNvCxnSpPr>
          <p:nvPr/>
        </p:nvCxnSpPr>
        <p:spPr>
          <a:xfrm flipH="1">
            <a:off x="3278326" y="3498859"/>
            <a:ext cx="736310" cy="947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>
            <a:extLst>
              <a:ext uri="{FF2B5EF4-FFF2-40B4-BE49-F238E27FC236}">
                <a16:creationId xmlns:a16="http://schemas.microsoft.com/office/drawing/2014/main" id="{D9764423-AD34-4424-8CD1-5164C99F3868}"/>
              </a:ext>
            </a:extLst>
          </p:cNvPr>
          <p:cNvCxnSpPr/>
          <p:nvPr/>
        </p:nvCxnSpPr>
        <p:spPr>
          <a:xfrm flipH="1" flipV="1">
            <a:off x="3278326" y="3521940"/>
            <a:ext cx="1" cy="339753"/>
          </a:xfrm>
          <a:prstGeom prst="line">
            <a:avLst/>
          </a:prstGeom>
          <a:ln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>
            <a:extLst>
              <a:ext uri="{FF2B5EF4-FFF2-40B4-BE49-F238E27FC236}">
                <a16:creationId xmlns:a16="http://schemas.microsoft.com/office/drawing/2014/main" id="{CD88ACF8-FB82-4383-A36B-603018D37E7C}"/>
              </a:ext>
            </a:extLst>
          </p:cNvPr>
          <p:cNvCxnSpPr/>
          <p:nvPr/>
        </p:nvCxnSpPr>
        <p:spPr>
          <a:xfrm flipH="1" flipV="1">
            <a:off x="1809310" y="2760226"/>
            <a:ext cx="1" cy="339753"/>
          </a:xfrm>
          <a:prstGeom prst="line">
            <a:avLst/>
          </a:prstGeom>
          <a:ln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>
            <a:extLst>
              <a:ext uri="{FF2B5EF4-FFF2-40B4-BE49-F238E27FC236}">
                <a16:creationId xmlns:a16="http://schemas.microsoft.com/office/drawing/2014/main" id="{CC818855-5B41-4D25-A1FD-CD60071982B2}"/>
              </a:ext>
            </a:extLst>
          </p:cNvPr>
          <p:cNvCxnSpPr>
            <a:cxnSpLocks/>
          </p:cNvCxnSpPr>
          <p:nvPr/>
        </p:nvCxnSpPr>
        <p:spPr>
          <a:xfrm flipH="1">
            <a:off x="1073001" y="2768597"/>
            <a:ext cx="736310" cy="947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>
            <a:extLst>
              <a:ext uri="{FF2B5EF4-FFF2-40B4-BE49-F238E27FC236}">
                <a16:creationId xmlns:a16="http://schemas.microsoft.com/office/drawing/2014/main" id="{64D3ABA1-11D3-46CB-AB2E-AB1916EAF91E}"/>
              </a:ext>
            </a:extLst>
          </p:cNvPr>
          <p:cNvCxnSpPr>
            <a:cxnSpLocks/>
          </p:cNvCxnSpPr>
          <p:nvPr/>
        </p:nvCxnSpPr>
        <p:spPr>
          <a:xfrm flipH="1" flipV="1">
            <a:off x="3828444" y="1272885"/>
            <a:ext cx="479784" cy="1554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>
            <a:extLst>
              <a:ext uri="{FF2B5EF4-FFF2-40B4-BE49-F238E27FC236}">
                <a16:creationId xmlns:a16="http://schemas.microsoft.com/office/drawing/2014/main" id="{E8EA5BA1-E19A-4EDE-9D09-6466FFC91FF2}"/>
              </a:ext>
            </a:extLst>
          </p:cNvPr>
          <p:cNvCxnSpPr/>
          <p:nvPr/>
        </p:nvCxnSpPr>
        <p:spPr>
          <a:xfrm flipH="1" flipV="1">
            <a:off x="3822635" y="1293945"/>
            <a:ext cx="1" cy="339753"/>
          </a:xfrm>
          <a:prstGeom prst="line">
            <a:avLst/>
          </a:prstGeom>
          <a:ln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4" name="Круг: прозрачная заливка 23">
            <a:extLst>
              <a:ext uri="{FF2B5EF4-FFF2-40B4-BE49-F238E27FC236}">
                <a16:creationId xmlns:a16="http://schemas.microsoft.com/office/drawing/2014/main" id="{135BC20A-B5E8-4AC0-BC51-BC1A56815F47}"/>
              </a:ext>
            </a:extLst>
          </p:cNvPr>
          <p:cNvSpPr/>
          <p:nvPr/>
        </p:nvSpPr>
        <p:spPr>
          <a:xfrm>
            <a:off x="6288283" y="1487372"/>
            <a:ext cx="857818" cy="777311"/>
          </a:xfrm>
          <a:prstGeom prst="donut">
            <a:avLst>
              <a:gd name="adj" fmla="val 1042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1990</a:t>
            </a:r>
            <a:r>
              <a:rPr lang="kk-KZ">
                <a:solidFill>
                  <a:schemeClr val="tx1"/>
                </a:solidFill>
              </a:rPr>
              <a:t>«</a:t>
            </a:r>
            <a:endParaRPr lang="ru-RU">
              <a:solidFill>
                <a:schemeClr val="bg1"/>
              </a:solidFill>
            </a:endParaRPr>
          </a:p>
        </p:txBody>
      </p:sp>
      <p:pic>
        <p:nvPicPr>
          <p:cNvPr id="1040" name="Picture 16" descr="3D-печать в строительстве">
            <a:extLst>
              <a:ext uri="{FF2B5EF4-FFF2-40B4-BE49-F238E27FC236}">
                <a16:creationId xmlns:a16="http://schemas.microsoft.com/office/drawing/2014/main" id="{0D074CB3-0C70-4640-8074-B84118EA90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3573" y="750265"/>
            <a:ext cx="1612148" cy="7884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Рамка 25">
            <a:extLst>
              <a:ext uri="{FF2B5EF4-FFF2-40B4-BE49-F238E27FC236}">
                <a16:creationId xmlns:a16="http://schemas.microsoft.com/office/drawing/2014/main" id="{96AD2074-D609-43B1-8AB2-9A0D5100491E}"/>
              </a:ext>
            </a:extLst>
          </p:cNvPr>
          <p:cNvSpPr/>
          <p:nvPr/>
        </p:nvSpPr>
        <p:spPr>
          <a:xfrm>
            <a:off x="5720887" y="2446196"/>
            <a:ext cx="1077946" cy="708837"/>
          </a:xfrm>
          <a:prstGeom prst="frame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2"/>
                </a:solidFill>
              </a:rPr>
              <a:t>2001</a:t>
            </a:r>
            <a:endParaRPr lang="ru-RU">
              <a:solidFill>
                <a:schemeClr val="bg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370712B-BB16-427D-AFAA-2325EA7081E8}"/>
              </a:ext>
            </a:extLst>
          </p:cNvPr>
          <p:cNvSpPr txBox="1"/>
          <p:nvPr/>
        </p:nvSpPr>
        <p:spPr>
          <a:xfrm>
            <a:off x="7351738" y="1623928"/>
            <a:ext cx="13398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err="1"/>
              <a:t>Pegna</a:t>
            </a:r>
            <a:r>
              <a:rPr lang="en-US"/>
              <a:t> et al.</a:t>
            </a:r>
            <a:endParaRPr lang="ru-RU"/>
          </a:p>
        </p:txBody>
      </p:sp>
      <p:pic>
        <p:nvPicPr>
          <p:cNvPr id="1042" name="Picture 18" descr="Contour Crafting Inventor Dr. Khoshnevis: Widespread 3D Printed Homes in 5  Years, High-Rises in 10 Years - 3DPrint.com | The Voice of 3D Printing / Additive  Manufacturing">
            <a:extLst>
              <a:ext uri="{FF2B5EF4-FFF2-40B4-BE49-F238E27FC236}">
                <a16:creationId xmlns:a16="http://schemas.microsoft.com/office/drawing/2014/main" id="{45E0967F-87B2-44D6-8B70-6003CEF89C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3508" y="3446797"/>
            <a:ext cx="3067050" cy="14859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Текст 37">
            <a:extLst>
              <a:ext uri="{FF2B5EF4-FFF2-40B4-BE49-F238E27FC236}">
                <a16:creationId xmlns:a16="http://schemas.microsoft.com/office/drawing/2014/main" id="{435BBC2F-5994-4059-B12E-2E17E26811B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6010308" y="4267199"/>
            <a:ext cx="2821991" cy="301675"/>
          </a:xfrm>
        </p:spPr>
        <p:txBody>
          <a:bodyPr/>
          <a:lstStyle/>
          <a:p>
            <a:endParaRPr lang="ru-RU"/>
          </a:p>
        </p:txBody>
      </p:sp>
      <p:cxnSp>
        <p:nvCxnSpPr>
          <p:cNvPr id="50" name="Соединитель: уступ 49">
            <a:extLst>
              <a:ext uri="{FF2B5EF4-FFF2-40B4-BE49-F238E27FC236}">
                <a16:creationId xmlns:a16="http://schemas.microsoft.com/office/drawing/2014/main" id="{3D709277-0A96-49DF-AE14-D5CEE6588CF9}"/>
              </a:ext>
            </a:extLst>
          </p:cNvPr>
          <p:cNvCxnSpPr/>
          <p:nvPr/>
        </p:nvCxnSpPr>
        <p:spPr>
          <a:xfrm rot="10800000" flipV="1">
            <a:off x="5114349" y="1092521"/>
            <a:ext cx="1881875" cy="1020833"/>
          </a:xfrm>
          <a:prstGeom prst="bentConnector3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Соединитель: уступ 51">
            <a:extLst>
              <a:ext uri="{FF2B5EF4-FFF2-40B4-BE49-F238E27FC236}">
                <a16:creationId xmlns:a16="http://schemas.microsoft.com/office/drawing/2014/main" id="{9CA497A0-A5F9-49A5-844A-D858EF33F69A}"/>
              </a:ext>
            </a:extLst>
          </p:cNvPr>
          <p:cNvCxnSpPr>
            <a:cxnSpLocks/>
            <a:endCxn id="38" idx="1"/>
          </p:cNvCxnSpPr>
          <p:nvPr/>
        </p:nvCxnSpPr>
        <p:spPr>
          <a:xfrm rot="16200000" flipH="1">
            <a:off x="4594836" y="3002565"/>
            <a:ext cx="1897032" cy="933911"/>
          </a:xfrm>
          <a:prstGeom prst="bentConnector2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18D2E8A1-CC1C-4F5C-816A-C8C603D3DD02}"/>
              </a:ext>
            </a:extLst>
          </p:cNvPr>
          <p:cNvSpPr txBox="1"/>
          <p:nvPr/>
        </p:nvSpPr>
        <p:spPr>
          <a:xfrm>
            <a:off x="7333573" y="2930102"/>
            <a:ext cx="1612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err="1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Khoshnevis</a:t>
            </a:r>
            <a:r>
              <a:rPr lang="en-US" b="0" i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 et al.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701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4" grpId="0" animBg="1"/>
      <p:bldP spid="35" grpId="0" animBg="1"/>
      <p:bldP spid="37" grpId="0" animBg="1"/>
      <p:bldP spid="24" grpId="0" animBg="1"/>
      <p:bldP spid="26" grpId="0" animBg="1"/>
      <p:bldP spid="31" grpId="0"/>
      <p:bldP spid="5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C664113E-F3BD-B507-9CC9-3B26EE314E3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30</a:t>
            </a:fld>
            <a:endParaRPr lang="en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6C1DF8C-D57E-A467-F308-D0FC5BDB1EF6}"/>
              </a:ext>
            </a:extLst>
          </p:cNvPr>
          <p:cNvSpPr txBox="1"/>
          <p:nvPr/>
        </p:nvSpPr>
        <p:spPr>
          <a:xfrm>
            <a:off x="448987" y="4534607"/>
            <a:ext cx="19801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GP2-Fly ash based </a:t>
            </a: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7D85FB10-23F0-814E-E804-5C3AC2F8DD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3066686"/>
              </p:ext>
            </p:extLst>
          </p:nvPr>
        </p:nvGraphicFramePr>
        <p:xfrm>
          <a:off x="2932387" y="3834881"/>
          <a:ext cx="5713422" cy="1158215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1904474">
                  <a:extLst>
                    <a:ext uri="{9D8B030D-6E8A-4147-A177-3AD203B41FA5}">
                      <a16:colId xmlns:a16="http://schemas.microsoft.com/office/drawing/2014/main" val="321294860"/>
                    </a:ext>
                  </a:extLst>
                </a:gridCol>
                <a:gridCol w="1822853">
                  <a:extLst>
                    <a:ext uri="{9D8B030D-6E8A-4147-A177-3AD203B41FA5}">
                      <a16:colId xmlns:a16="http://schemas.microsoft.com/office/drawing/2014/main" val="2064536024"/>
                    </a:ext>
                  </a:extLst>
                </a:gridCol>
                <a:gridCol w="1986095">
                  <a:extLst>
                    <a:ext uri="{9D8B030D-6E8A-4147-A177-3AD203B41FA5}">
                      <a16:colId xmlns:a16="http://schemas.microsoft.com/office/drawing/2014/main" val="1521387585"/>
                    </a:ext>
                  </a:extLst>
                </a:gridCol>
              </a:tblGrid>
              <a:tr h="388718">
                <a:tc>
                  <a:txBody>
                    <a:bodyPr/>
                    <a:lstStyle/>
                    <a:p>
                      <a:pPr algn="ctr" fontAlgn="ctr"/>
                      <a:endParaRPr lang="en-US" sz="1100" b="1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en-US" sz="11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Age</a:t>
                      </a:r>
                      <a:endParaRPr lang="en-US" sz="11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Compressive (MPa)</a:t>
                      </a:r>
                      <a:endParaRPr lang="en-US" sz="11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Flexural (MPa)</a:t>
                      </a:r>
                      <a:endParaRPr lang="en-US" sz="11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9362039"/>
                  </a:ext>
                </a:extLst>
              </a:tr>
              <a:tr h="2564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1d</a:t>
                      </a:r>
                      <a:endParaRPr lang="en-US" sz="11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1,591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0,817</a:t>
                      </a:r>
                      <a:endParaRPr lang="ru-RU" sz="11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465505803"/>
                  </a:ext>
                </a:extLst>
              </a:tr>
              <a:tr h="2564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3d</a:t>
                      </a:r>
                      <a:endParaRPr lang="en-US" sz="11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8,397</a:t>
                      </a:r>
                      <a:endParaRPr lang="ru-RU" sz="11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2,435</a:t>
                      </a:r>
                      <a:endParaRPr lang="ru-RU" sz="11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2992538"/>
                  </a:ext>
                </a:extLst>
              </a:tr>
              <a:tr h="2564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7d</a:t>
                      </a:r>
                      <a:endParaRPr lang="en-US" sz="11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15,723</a:t>
                      </a:r>
                      <a:endParaRPr lang="ru-RU" sz="11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7,953</a:t>
                      </a:r>
                      <a:endParaRPr lang="ru-RU" sz="11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962263467"/>
                  </a:ext>
                </a:extLst>
              </a:tr>
            </a:tbl>
          </a:graphicData>
        </a:graphic>
      </p:graphicFrame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6AB2019-8AEE-2E56-904E-6A7D39D5B4F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7127"/>
          <a:stretch/>
        </p:blipFill>
        <p:spPr>
          <a:xfrm>
            <a:off x="129005" y="938843"/>
            <a:ext cx="3812374" cy="2653443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91CB1C80-B1C1-46D7-2CA1-81611A6C22B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9664"/>
          <a:stretch/>
        </p:blipFill>
        <p:spPr>
          <a:xfrm>
            <a:off x="4794743" y="824163"/>
            <a:ext cx="3812374" cy="2768123"/>
          </a:xfrm>
          <a:prstGeom prst="rect">
            <a:avLst/>
          </a:prstGeom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55E92F21-E146-DDC4-BFE1-6CAA08BECA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150" y="238125"/>
            <a:ext cx="8521700" cy="573088"/>
          </a:xfrm>
        </p:spPr>
        <p:txBody>
          <a:bodyPr/>
          <a:lstStyle/>
          <a:p>
            <a:pPr algn="ctr"/>
            <a:r>
              <a:rPr lang="en-US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30303128-76A4-1DB1-DF51-E9C959D07C6D}"/>
              </a:ext>
            </a:extLst>
          </p:cNvPr>
          <p:cNvSpPr txBox="1">
            <a:spLocks/>
          </p:cNvSpPr>
          <p:nvPr/>
        </p:nvSpPr>
        <p:spPr>
          <a:xfrm>
            <a:off x="248638" y="150403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6765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Results: Compressive and Flexural </a:t>
            </a:r>
            <a:endParaRPr lang="ru-RU" b="1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185047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CE763F13-544E-B928-70AD-DEFDA3267D5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31</a:t>
            </a:fld>
            <a:endParaRPr lang="en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8B910E-9EC1-E44B-2AD3-229B43F3D8DA}"/>
              </a:ext>
            </a:extLst>
          </p:cNvPr>
          <p:cNvSpPr txBox="1"/>
          <p:nvPr/>
        </p:nvSpPr>
        <p:spPr>
          <a:xfrm>
            <a:off x="608935" y="4417149"/>
            <a:ext cx="458585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GP3-Metakaolin based (Kokshetau) </a:t>
            </a: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E36A445D-84EA-5585-1BFD-9D46F3DDF2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5930490"/>
              </p:ext>
            </p:extLst>
          </p:nvPr>
        </p:nvGraphicFramePr>
        <p:xfrm>
          <a:off x="3638681" y="3594692"/>
          <a:ext cx="5108127" cy="1398405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1702709">
                  <a:extLst>
                    <a:ext uri="{9D8B030D-6E8A-4147-A177-3AD203B41FA5}">
                      <a16:colId xmlns:a16="http://schemas.microsoft.com/office/drawing/2014/main" val="321294860"/>
                    </a:ext>
                  </a:extLst>
                </a:gridCol>
                <a:gridCol w="1629735">
                  <a:extLst>
                    <a:ext uri="{9D8B030D-6E8A-4147-A177-3AD203B41FA5}">
                      <a16:colId xmlns:a16="http://schemas.microsoft.com/office/drawing/2014/main" val="2064536024"/>
                    </a:ext>
                  </a:extLst>
                </a:gridCol>
                <a:gridCol w="1775683">
                  <a:extLst>
                    <a:ext uri="{9D8B030D-6E8A-4147-A177-3AD203B41FA5}">
                      <a16:colId xmlns:a16="http://schemas.microsoft.com/office/drawing/2014/main" val="1521387585"/>
                    </a:ext>
                  </a:extLst>
                </a:gridCol>
              </a:tblGrid>
              <a:tr h="517186">
                <a:tc>
                  <a:txBody>
                    <a:bodyPr/>
                    <a:lstStyle/>
                    <a:p>
                      <a:pPr algn="ctr" fontAlgn="ctr"/>
                      <a:endParaRPr lang="en-US" sz="1100" b="1" u="none" strike="noStrike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 fontAlgn="ctr"/>
                      <a:r>
                        <a:rPr lang="en-US" sz="1100" b="1" u="none" strike="noStrike">
                          <a:solidFill>
                            <a:schemeClr val="bg1"/>
                          </a:solidFill>
                          <a:effectLst/>
                        </a:rPr>
                        <a:t>Age</a:t>
                      </a:r>
                      <a:endParaRPr lang="en-US" sz="11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>
                          <a:solidFill>
                            <a:schemeClr val="bg1"/>
                          </a:solidFill>
                          <a:effectLst/>
                        </a:rPr>
                        <a:t>Compressive (MPa)</a:t>
                      </a:r>
                      <a:endParaRPr lang="en-US" sz="11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>
                          <a:solidFill>
                            <a:schemeClr val="bg1"/>
                          </a:solidFill>
                          <a:effectLst/>
                        </a:rPr>
                        <a:t>Flexural (MPa)</a:t>
                      </a:r>
                      <a:endParaRPr lang="en-US" sz="11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9362039"/>
                  </a:ext>
                </a:extLst>
              </a:tr>
              <a:tr h="3084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chemeClr val="bg1"/>
                          </a:solidFill>
                          <a:effectLst/>
                        </a:rPr>
                        <a:t>1d</a:t>
                      </a:r>
                      <a:endParaRPr lang="en-US" sz="11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chemeClr val="bg1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28,749</a:t>
                      </a:r>
                      <a:endParaRPr lang="ru-RU" sz="1100" b="0" i="0" u="none" strike="noStrike">
                        <a:solidFill>
                          <a:schemeClr val="bg1"/>
                        </a:solidFill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1"/>
                          </a:solidFill>
                          <a:effectLst/>
                        </a:rPr>
                        <a:t>3,67</a:t>
                      </a:r>
                      <a:endParaRPr lang="ru-RU" sz="11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465505803"/>
                  </a:ext>
                </a:extLst>
              </a:tr>
              <a:tr h="2643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chemeClr val="bg1"/>
                          </a:solidFill>
                          <a:effectLst/>
                        </a:rPr>
                        <a:t>3d</a:t>
                      </a:r>
                      <a:endParaRPr lang="en-US" sz="11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chemeClr val="bg1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47,05</a:t>
                      </a:r>
                      <a:endParaRPr lang="ru-RU" sz="1100" b="0" i="0" u="none" strike="noStrike">
                        <a:solidFill>
                          <a:schemeClr val="bg1"/>
                        </a:solidFill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chemeClr val="bg1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8,35</a:t>
                      </a:r>
                      <a:endParaRPr lang="ru-RU" sz="1100" b="0" i="0" u="none" strike="noStrike">
                        <a:solidFill>
                          <a:schemeClr val="bg1"/>
                        </a:solidFill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2992538"/>
                  </a:ext>
                </a:extLst>
              </a:tr>
              <a:tr h="3084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chemeClr val="bg1"/>
                          </a:solidFill>
                          <a:effectLst/>
                        </a:rPr>
                        <a:t>7d</a:t>
                      </a:r>
                      <a:endParaRPr lang="en-US" sz="11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chemeClr val="bg1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65,258</a:t>
                      </a:r>
                      <a:endParaRPr lang="ru-RU" sz="1100" b="0" i="0" u="none" strike="noStrike">
                        <a:solidFill>
                          <a:schemeClr val="bg1"/>
                        </a:solidFill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11,01</a:t>
                      </a:r>
                      <a:endParaRPr lang="ru-RU" sz="11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962263467"/>
                  </a:ext>
                </a:extLst>
              </a:tr>
            </a:tbl>
          </a:graphicData>
        </a:graphic>
      </p:graphicFrame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404BC8D-1AE3-DD81-1F7A-D364E267A40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8087" b="1238"/>
          <a:stretch/>
        </p:blipFill>
        <p:spPr>
          <a:xfrm>
            <a:off x="398923" y="738568"/>
            <a:ext cx="3649662" cy="2525783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C0CF1EBB-168F-5DBB-B82F-FC32F3238B4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8947" b="2794"/>
          <a:stretch/>
        </p:blipFill>
        <p:spPr>
          <a:xfrm>
            <a:off x="4572000" y="874964"/>
            <a:ext cx="4047844" cy="2451557"/>
          </a:xfrm>
          <a:prstGeom prst="rect">
            <a:avLst/>
          </a:prstGeom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5852E65A-02DF-73FC-7B63-1D913CE9E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425" y="134938"/>
            <a:ext cx="8521700" cy="571500"/>
          </a:xfrm>
        </p:spPr>
        <p:txBody>
          <a:bodyPr/>
          <a:lstStyle/>
          <a:p>
            <a:pPr algn="ctr"/>
            <a:r>
              <a:rPr lang="en-US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B5DCF8-9F8A-67A1-10A9-686E16810CDC}"/>
              </a:ext>
            </a:extLst>
          </p:cNvPr>
          <p:cNvSpPr txBox="1">
            <a:spLocks/>
          </p:cNvSpPr>
          <p:nvPr/>
        </p:nvSpPr>
        <p:spPr>
          <a:xfrm>
            <a:off x="248638" y="150403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6765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Results: Compressive and Flexural </a:t>
            </a:r>
            <a:endParaRPr lang="ru-RU" b="1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50001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904098DC-8281-BFDF-89F3-559E85C88BC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32</a:t>
            </a:fld>
            <a:endParaRPr lang="en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2EA6C38-4D1E-4015-5B95-A2DC42857AE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34" t="1759" r="16104" b="1467"/>
          <a:stretch/>
        </p:blipFill>
        <p:spPr>
          <a:xfrm>
            <a:off x="311150" y="990074"/>
            <a:ext cx="3409512" cy="2494184"/>
          </a:xfrm>
          <a:prstGeom prst="rect">
            <a:avLst/>
          </a:prstGeom>
        </p:spPr>
      </p:pic>
      <p:graphicFrame>
        <p:nvGraphicFramePr>
          <p:cNvPr id="10" name="Таблица 9">
            <a:extLst>
              <a:ext uri="{FF2B5EF4-FFF2-40B4-BE49-F238E27FC236}">
                <a16:creationId xmlns:a16="http://schemas.microsoft.com/office/drawing/2014/main" id="{FD2540BB-CF25-78D5-525D-60D3C8E252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758481"/>
              </p:ext>
            </p:extLst>
          </p:nvPr>
        </p:nvGraphicFramePr>
        <p:xfrm>
          <a:off x="3267218" y="3928769"/>
          <a:ext cx="5489086" cy="1091327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1829695">
                  <a:extLst>
                    <a:ext uri="{9D8B030D-6E8A-4147-A177-3AD203B41FA5}">
                      <a16:colId xmlns:a16="http://schemas.microsoft.com/office/drawing/2014/main" val="321294860"/>
                    </a:ext>
                  </a:extLst>
                </a:gridCol>
                <a:gridCol w="1751279">
                  <a:extLst>
                    <a:ext uri="{9D8B030D-6E8A-4147-A177-3AD203B41FA5}">
                      <a16:colId xmlns:a16="http://schemas.microsoft.com/office/drawing/2014/main" val="2064536024"/>
                    </a:ext>
                  </a:extLst>
                </a:gridCol>
                <a:gridCol w="1908112">
                  <a:extLst>
                    <a:ext uri="{9D8B030D-6E8A-4147-A177-3AD203B41FA5}">
                      <a16:colId xmlns:a16="http://schemas.microsoft.com/office/drawing/2014/main" val="1521387585"/>
                    </a:ext>
                  </a:extLst>
                </a:gridCol>
              </a:tblGrid>
              <a:tr h="373816">
                <a:tc>
                  <a:txBody>
                    <a:bodyPr/>
                    <a:lstStyle/>
                    <a:p>
                      <a:pPr algn="ctr" fontAlgn="ctr"/>
                      <a:endParaRPr lang="en-US" sz="1100" b="1" u="none" strike="noStrike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 fontAlgn="ctr"/>
                      <a:r>
                        <a:rPr lang="en-US" sz="1100" b="1" u="none" strike="noStrike">
                          <a:solidFill>
                            <a:schemeClr val="bg1"/>
                          </a:solidFill>
                          <a:effectLst/>
                        </a:rPr>
                        <a:t>Age</a:t>
                      </a:r>
                      <a:endParaRPr lang="en-US" sz="11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>
                          <a:solidFill>
                            <a:schemeClr val="bg1"/>
                          </a:solidFill>
                          <a:effectLst/>
                        </a:rPr>
                        <a:t>Compressive (MPa)</a:t>
                      </a:r>
                      <a:endParaRPr lang="en-US" sz="11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>
                          <a:solidFill>
                            <a:schemeClr val="bg1"/>
                          </a:solidFill>
                          <a:effectLst/>
                        </a:rPr>
                        <a:t>Flexural (MPa)</a:t>
                      </a:r>
                      <a:endParaRPr lang="en-US" sz="11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9362039"/>
                  </a:ext>
                </a:extLst>
              </a:tr>
              <a:tr h="2546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chemeClr val="bg1"/>
                          </a:solidFill>
                          <a:effectLst/>
                        </a:rPr>
                        <a:t>1d</a:t>
                      </a:r>
                      <a:endParaRPr lang="en-US" sz="11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chemeClr val="bg1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6,07</a:t>
                      </a:r>
                      <a:endParaRPr lang="ru-RU" sz="1100" b="0" i="0" u="none" strike="noStrike">
                        <a:solidFill>
                          <a:schemeClr val="bg1"/>
                        </a:solidFill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1"/>
                          </a:solidFill>
                          <a:effectLst/>
                        </a:rPr>
                        <a:t>1,753</a:t>
                      </a:r>
                      <a:endParaRPr lang="ru-RU" sz="11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465505803"/>
                  </a:ext>
                </a:extLst>
              </a:tr>
              <a:tr h="2082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chemeClr val="bg1"/>
                          </a:solidFill>
                          <a:effectLst/>
                        </a:rPr>
                        <a:t>3d</a:t>
                      </a:r>
                      <a:endParaRPr lang="en-US" sz="11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solidFill>
                            <a:schemeClr val="bg1"/>
                          </a:solidFill>
                          <a:effectLst/>
                        </a:rPr>
                        <a:t>17,161</a:t>
                      </a:r>
                      <a:endParaRPr lang="ru-RU" sz="11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chemeClr val="bg1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3,218</a:t>
                      </a:r>
                      <a:endParaRPr lang="ru-RU" sz="1100" b="0" i="0" u="none" strike="noStrike">
                        <a:solidFill>
                          <a:schemeClr val="bg1"/>
                        </a:solidFill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2992538"/>
                  </a:ext>
                </a:extLst>
              </a:tr>
              <a:tr h="2546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chemeClr val="bg1"/>
                          </a:solidFill>
                          <a:effectLst/>
                        </a:rPr>
                        <a:t>7d</a:t>
                      </a:r>
                      <a:endParaRPr lang="en-US" sz="11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chemeClr val="bg1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22,63</a:t>
                      </a:r>
                      <a:endParaRPr lang="ru-RU" sz="1100" b="0" i="0" u="none" strike="noStrike">
                        <a:solidFill>
                          <a:schemeClr val="bg1"/>
                        </a:solidFill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4,78</a:t>
                      </a:r>
                      <a:endParaRPr lang="ru-RU" sz="11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962263467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E4A531D6-CCAD-CD2C-B738-D6F5DED951EE}"/>
              </a:ext>
            </a:extLst>
          </p:cNvPr>
          <p:cNvSpPr txBox="1"/>
          <p:nvPr/>
        </p:nvSpPr>
        <p:spPr>
          <a:xfrm>
            <a:off x="311150" y="4663218"/>
            <a:ext cx="270321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GP4-Fly ash based (Kokshetau) </a:t>
            </a: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1B1AAF79-6E00-480D-1D52-3392B92B03B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91" t="1785" r="18283" b="1785"/>
          <a:stretch/>
        </p:blipFill>
        <p:spPr>
          <a:xfrm>
            <a:off x="4681351" y="1035404"/>
            <a:ext cx="3409512" cy="2448854"/>
          </a:xfrm>
          <a:prstGeom prst="rect">
            <a:avLst/>
          </a:prstGeom>
        </p:spPr>
      </p:pic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16D32AE-15D1-D89D-EED1-4EDFC4D26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150" y="212725"/>
            <a:ext cx="8521700" cy="573088"/>
          </a:xfrm>
        </p:spPr>
        <p:txBody>
          <a:bodyPr/>
          <a:lstStyle/>
          <a:p>
            <a:pPr algn="ctr"/>
            <a:r>
              <a:rPr lang="en-US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F478F8-0088-F6AC-1C17-77394ECEC140}"/>
              </a:ext>
            </a:extLst>
          </p:cNvPr>
          <p:cNvSpPr txBox="1">
            <a:spLocks/>
          </p:cNvSpPr>
          <p:nvPr/>
        </p:nvSpPr>
        <p:spPr>
          <a:xfrm>
            <a:off x="248638" y="150403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6765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Results: Compressive and Flexural </a:t>
            </a:r>
            <a:endParaRPr lang="ru-RU" b="1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75130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7BCE20-00A2-9A63-FD6B-98A993E1A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6E9CFD80-91FD-7228-FB09-5B65550C72D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33</a:t>
            </a:fld>
            <a:endParaRPr lang="en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0429FA0-F39B-6AE2-1F9A-4D66222F0C07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A5668ED-6083-EF5E-C2D9-68B6EB7E3AEC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6479757" y="3389252"/>
            <a:ext cx="2629688" cy="1362497"/>
          </a:xfrm>
          <a:ln>
            <a:solidFill>
              <a:schemeClr val="accent3">
                <a:lumMod val="75000"/>
              </a:schemeClr>
            </a:solidFill>
          </a:ln>
        </p:spPr>
        <p:txBody>
          <a:bodyPr/>
          <a:lstStyle/>
          <a:p>
            <a:r>
              <a:rPr lang="en-US" sz="120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Mix 1 exhibited a low initial compressive strength </a:t>
            </a:r>
          </a:p>
          <a:p>
            <a:r>
              <a:rPr lang="en-US" sz="120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Mix 3 exhibited the highest compressive strength </a:t>
            </a:r>
            <a:endParaRPr lang="ru-RU" sz="120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182F688-0C22-DD73-1A4C-C43FD3D38D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0999"/>
            <a:ext cx="6479757" cy="4143584"/>
          </a:xfrm>
          <a:prstGeom prst="rect">
            <a:avLst/>
          </a:prstGeom>
        </p:spPr>
      </p:pic>
      <p:pic>
        <p:nvPicPr>
          <p:cNvPr id="7" name="Рисунок 6" descr="Презентация с линейчатой диаграммой">
            <a:extLst>
              <a:ext uri="{FF2B5EF4-FFF2-40B4-BE49-F238E27FC236}">
                <a16:creationId xmlns:a16="http://schemas.microsoft.com/office/drawing/2014/main" id="{D5217F2B-71F9-C3B2-E7CE-3B455C6765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343629" y="2695500"/>
            <a:ext cx="693752" cy="693752"/>
          </a:xfrm>
          <a:prstGeom prst="rect">
            <a:avLst/>
          </a:prstGeom>
        </p:spPr>
      </p:pic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57452A40-773C-EB86-B2EE-90B66CFFA082}"/>
              </a:ext>
            </a:extLst>
          </p:cNvPr>
          <p:cNvSpPr txBox="1">
            <a:spLocks/>
          </p:cNvSpPr>
          <p:nvPr/>
        </p:nvSpPr>
        <p:spPr>
          <a:xfrm>
            <a:off x="248638" y="150403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6765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Results: Compressive and Flexural </a:t>
            </a:r>
            <a:endParaRPr lang="ru-RU" b="1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105182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750CA690-19EF-44FD-9055-97D09A4B42F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34</a:t>
            </a:fld>
            <a:endParaRPr lang="en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15C32AE-6421-7DFD-FDB5-1B71254E6E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842" y="950525"/>
            <a:ext cx="6276975" cy="4029075"/>
          </a:xfrm>
          <a:prstGeom prst="rect">
            <a:avLst/>
          </a:prstGeom>
        </p:spPr>
      </p:pic>
      <p:pic>
        <p:nvPicPr>
          <p:cNvPr id="6" name="Рисунок 5" descr="Презентация с линейчатой диаграммой">
            <a:extLst>
              <a:ext uri="{FF2B5EF4-FFF2-40B4-BE49-F238E27FC236}">
                <a16:creationId xmlns:a16="http://schemas.microsoft.com/office/drawing/2014/main" id="{3E8F4F68-A5B8-AE94-AA98-2862C7A981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327406" y="2705714"/>
            <a:ext cx="693752" cy="693752"/>
          </a:xfrm>
          <a:prstGeom prst="rect">
            <a:avLst/>
          </a:prstGeom>
        </p:spPr>
      </p:pic>
      <p:sp>
        <p:nvSpPr>
          <p:cNvPr id="8" name="Текст 4">
            <a:extLst>
              <a:ext uri="{FF2B5EF4-FFF2-40B4-BE49-F238E27FC236}">
                <a16:creationId xmlns:a16="http://schemas.microsoft.com/office/drawing/2014/main" id="{9579D7C8-C2B7-CA42-1ACF-9AA0FAA94822}"/>
              </a:ext>
            </a:extLst>
          </p:cNvPr>
          <p:cNvSpPr txBox="1">
            <a:spLocks/>
          </p:cNvSpPr>
          <p:nvPr/>
        </p:nvSpPr>
        <p:spPr>
          <a:xfrm>
            <a:off x="6479757" y="3454664"/>
            <a:ext cx="2629688" cy="1362497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bg1">
                    <a:lumMod val="50000"/>
                    <a:lumOff val="50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120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Mix 1 exhibited a low initial flexural strength </a:t>
            </a:r>
          </a:p>
          <a:p>
            <a:r>
              <a:rPr lang="en-US" sz="120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Mix 3 exhibited the highest flexural strength </a:t>
            </a:r>
            <a:endParaRPr lang="ru-RU" sz="120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/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55F1FB90-6139-0F21-E834-40F87744D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FA2AE632-1F37-A7FA-7BD3-A30FC658CF06}"/>
              </a:ext>
            </a:extLst>
          </p:cNvPr>
          <p:cNvSpPr txBox="1">
            <a:spLocks/>
          </p:cNvSpPr>
          <p:nvPr/>
        </p:nvSpPr>
        <p:spPr>
          <a:xfrm>
            <a:off x="248638" y="150403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6765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Results: Compressive and Flexural </a:t>
            </a:r>
            <a:endParaRPr lang="ru-RU" b="1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172994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E4C963-5B60-9ECE-1CF3-1757A9015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200393"/>
            <a:ext cx="8520600" cy="572700"/>
          </a:xfrm>
        </p:spPr>
        <p:txBody>
          <a:bodyPr/>
          <a:lstStyle/>
          <a:p>
            <a:pPr algn="ctr"/>
            <a:r>
              <a:rPr lang="en-US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Results: Microwave Heating</a:t>
            </a:r>
            <a:endParaRPr lang="ru-RU" b="1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C54EF8B9-8334-5526-750F-C49B4869923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35</a:t>
            </a:fld>
            <a:endParaRPr lang="en"/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0B1FBE2C-E4A3-DB28-77B6-3A38C8299A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6281153"/>
              </p:ext>
            </p:extLst>
          </p:nvPr>
        </p:nvGraphicFramePr>
        <p:xfrm>
          <a:off x="3851040" y="1752045"/>
          <a:ext cx="4621418" cy="3191062"/>
        </p:xfrm>
        <a:graphic>
          <a:graphicData uri="http://schemas.openxmlformats.org/drawingml/2006/table">
            <a:tbl>
              <a:tblPr bandCol="1">
                <a:tableStyleId>{69C7853C-536D-4A76-A0AE-DD22124D55A5}</a:tableStyleId>
              </a:tblPr>
              <a:tblGrid>
                <a:gridCol w="1730186">
                  <a:extLst>
                    <a:ext uri="{9D8B030D-6E8A-4147-A177-3AD203B41FA5}">
                      <a16:colId xmlns:a16="http://schemas.microsoft.com/office/drawing/2014/main" val="984181379"/>
                    </a:ext>
                  </a:extLst>
                </a:gridCol>
                <a:gridCol w="1798482">
                  <a:extLst>
                    <a:ext uri="{9D8B030D-6E8A-4147-A177-3AD203B41FA5}">
                      <a16:colId xmlns:a16="http://schemas.microsoft.com/office/drawing/2014/main" val="1714092227"/>
                    </a:ext>
                  </a:extLst>
                </a:gridCol>
                <a:gridCol w="1092750">
                  <a:extLst>
                    <a:ext uri="{9D8B030D-6E8A-4147-A177-3AD203B41FA5}">
                      <a16:colId xmlns:a16="http://schemas.microsoft.com/office/drawing/2014/main" val="3123710142"/>
                    </a:ext>
                  </a:extLst>
                </a:gridCol>
              </a:tblGrid>
              <a:tr h="348754"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cap="none" spc="50">
                          <a:ln w="0"/>
                          <a:solidFill>
                            <a:schemeClr val="bg2"/>
                          </a:solidFill>
                          <a:effectLst>
                            <a:innerShdw blurRad="63500" dist="50800" dir="13500000">
                              <a:srgbClr val="000000">
                                <a:alpha val="50000"/>
                              </a:srgbClr>
                            </a:innerShdw>
                          </a:effectLst>
                        </a:rPr>
                        <a:t>600 W</a:t>
                      </a:r>
                      <a:endParaRPr lang="en-US" sz="1100" b="1" i="0" u="none" strike="noStrike" cap="none" spc="50">
                        <a:ln w="0"/>
                        <a:solidFill>
                          <a:schemeClr val="bg2"/>
                        </a:solidFill>
                        <a:effectLst>
                          <a:innerShdw blurRad="63500" dist="50800" dir="13500000">
                            <a:srgbClr val="000000">
                              <a:alpha val="50000"/>
                            </a:srgbClr>
                          </a:inn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cap="none" spc="50">
                          <a:ln w="0"/>
                          <a:solidFill>
                            <a:schemeClr val="bg2"/>
                          </a:solidFill>
                          <a:effectLst>
                            <a:innerShdw blurRad="63500" dist="50800" dir="13500000">
                              <a:srgbClr val="000000">
                                <a:alpha val="50000"/>
                              </a:srgbClr>
                            </a:innerShdw>
                          </a:effectLst>
                        </a:rPr>
                        <a:t>10 s </a:t>
                      </a:r>
                      <a:endParaRPr lang="en-US" sz="1100" b="1" i="0" u="none" strike="noStrike" cap="none" spc="50">
                        <a:ln w="0"/>
                        <a:solidFill>
                          <a:schemeClr val="bg2"/>
                        </a:solidFill>
                        <a:effectLst>
                          <a:innerShdw blurRad="63500" dist="50800" dir="13500000">
                            <a:srgbClr val="000000">
                              <a:alpha val="50000"/>
                            </a:srgbClr>
                          </a:inn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cap="none" spc="50">
                          <a:ln w="0"/>
                          <a:solidFill>
                            <a:schemeClr val="bg2"/>
                          </a:solidFill>
                          <a:effectLst>
                            <a:innerShdw blurRad="63500" dist="50800" dir="13500000">
                              <a:srgbClr val="000000">
                                <a:alpha val="50000"/>
                              </a:srgbClr>
                            </a:innerShdw>
                          </a:effectLst>
                        </a:rPr>
                        <a:t>6.633 MPa</a:t>
                      </a:r>
                      <a:endParaRPr lang="en-US" sz="1100" b="1" i="0" u="none" strike="noStrike" cap="none" spc="50">
                        <a:ln w="0"/>
                        <a:solidFill>
                          <a:schemeClr val="bg2"/>
                        </a:solidFill>
                        <a:effectLst>
                          <a:innerShdw blurRad="63500" dist="50800" dir="13500000">
                            <a:srgbClr val="000000">
                              <a:alpha val="50000"/>
                            </a:srgbClr>
                          </a:inn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139002387"/>
                  </a:ext>
                </a:extLst>
              </a:tr>
              <a:tr h="4060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cap="none" spc="50">
                          <a:ln w="0"/>
                          <a:solidFill>
                            <a:schemeClr val="bg2"/>
                          </a:solidFill>
                          <a:effectLst>
                            <a:innerShdw blurRad="63500" dist="50800" dir="13500000">
                              <a:srgbClr val="000000">
                                <a:alpha val="50000"/>
                              </a:srgbClr>
                            </a:innerShdw>
                          </a:effectLst>
                        </a:rPr>
                        <a:t>20 s</a:t>
                      </a:r>
                      <a:endParaRPr lang="en-US" sz="1100" b="1" i="0" u="none" strike="noStrike" cap="none" spc="50">
                        <a:ln w="0"/>
                        <a:solidFill>
                          <a:schemeClr val="bg2"/>
                        </a:solidFill>
                        <a:effectLst>
                          <a:innerShdw blurRad="63500" dist="50800" dir="13500000">
                            <a:srgbClr val="000000">
                              <a:alpha val="50000"/>
                            </a:srgbClr>
                          </a:inn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cap="none" spc="50">
                          <a:ln w="0"/>
                          <a:solidFill>
                            <a:schemeClr val="bg2"/>
                          </a:solidFill>
                          <a:effectLst>
                            <a:innerShdw blurRad="63500" dist="50800" dir="13500000">
                              <a:srgbClr val="000000">
                                <a:alpha val="50000"/>
                              </a:srgbClr>
                            </a:innerShdw>
                          </a:effectLst>
                        </a:rPr>
                        <a:t>5.358 MPa</a:t>
                      </a:r>
                      <a:endParaRPr lang="en-US" sz="1100" b="1" i="0" u="none" strike="noStrike" cap="none" spc="50">
                        <a:ln w="0"/>
                        <a:solidFill>
                          <a:schemeClr val="bg2"/>
                        </a:solidFill>
                        <a:effectLst>
                          <a:innerShdw blurRad="63500" dist="50800" dir="13500000">
                            <a:srgbClr val="000000">
                              <a:alpha val="50000"/>
                            </a:srgbClr>
                          </a:inn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217761085"/>
                  </a:ext>
                </a:extLst>
              </a:tr>
              <a:tr h="4060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cap="none" spc="50">
                          <a:ln w="0"/>
                          <a:solidFill>
                            <a:schemeClr val="bg2"/>
                          </a:solidFill>
                          <a:effectLst>
                            <a:innerShdw blurRad="63500" dist="50800" dir="13500000">
                              <a:srgbClr val="000000">
                                <a:alpha val="50000"/>
                              </a:srgbClr>
                            </a:innerShdw>
                          </a:effectLst>
                        </a:rPr>
                        <a:t>30 s</a:t>
                      </a:r>
                      <a:endParaRPr lang="en-US" sz="1100" b="1" i="0" u="none" strike="noStrike" cap="none" spc="50">
                        <a:ln w="0"/>
                        <a:solidFill>
                          <a:schemeClr val="bg2"/>
                        </a:solidFill>
                        <a:effectLst>
                          <a:innerShdw blurRad="63500" dist="50800" dir="13500000">
                            <a:srgbClr val="000000">
                              <a:alpha val="50000"/>
                            </a:srgbClr>
                          </a:inn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cap="none" spc="50">
                          <a:ln w="0"/>
                          <a:solidFill>
                            <a:schemeClr val="bg2"/>
                          </a:solidFill>
                          <a:effectLst>
                            <a:innerShdw blurRad="63500" dist="50800" dir="13500000">
                              <a:srgbClr val="000000">
                                <a:alpha val="50000"/>
                              </a:srgbClr>
                            </a:innerShdw>
                          </a:effectLst>
                        </a:rPr>
                        <a:t>6.014 MPa</a:t>
                      </a:r>
                      <a:endParaRPr lang="en-US" sz="1100" b="1" i="0" u="none" strike="noStrike" cap="none" spc="50">
                        <a:ln w="0"/>
                        <a:solidFill>
                          <a:schemeClr val="bg2"/>
                        </a:solidFill>
                        <a:effectLst>
                          <a:innerShdw blurRad="63500" dist="50800" dir="13500000">
                            <a:srgbClr val="000000">
                              <a:alpha val="50000"/>
                            </a:srgbClr>
                          </a:inn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211696980"/>
                  </a:ext>
                </a:extLst>
              </a:tr>
              <a:tr h="406044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cap="none" spc="50">
                          <a:ln w="0"/>
                          <a:solidFill>
                            <a:schemeClr val="bg2"/>
                          </a:solidFill>
                          <a:effectLst>
                            <a:innerShdw blurRad="63500" dist="50800" dir="13500000">
                              <a:srgbClr val="000000">
                                <a:alpha val="50000"/>
                              </a:srgbClr>
                            </a:innerShdw>
                          </a:effectLst>
                        </a:rPr>
                        <a:t>700 W</a:t>
                      </a:r>
                      <a:endParaRPr lang="en-US" sz="1100" b="1" i="0" u="none" strike="noStrike" cap="none" spc="50">
                        <a:ln w="0"/>
                        <a:solidFill>
                          <a:schemeClr val="bg2"/>
                        </a:solidFill>
                        <a:effectLst>
                          <a:innerShdw blurRad="63500" dist="50800" dir="13500000">
                            <a:srgbClr val="000000">
                              <a:alpha val="50000"/>
                            </a:srgbClr>
                          </a:inn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cap="none" spc="50">
                          <a:ln w="0"/>
                          <a:solidFill>
                            <a:schemeClr val="bg2"/>
                          </a:solidFill>
                          <a:effectLst>
                            <a:innerShdw blurRad="63500" dist="50800" dir="13500000">
                              <a:srgbClr val="000000">
                                <a:alpha val="50000"/>
                              </a:srgbClr>
                            </a:innerShdw>
                          </a:effectLst>
                        </a:rPr>
                        <a:t>10 s</a:t>
                      </a:r>
                      <a:endParaRPr lang="en-US" sz="1100" b="1" i="0" u="none" strike="noStrike" cap="none" spc="50">
                        <a:ln w="0"/>
                        <a:solidFill>
                          <a:schemeClr val="bg2"/>
                        </a:solidFill>
                        <a:effectLst>
                          <a:innerShdw blurRad="63500" dist="50800" dir="13500000">
                            <a:srgbClr val="000000">
                              <a:alpha val="50000"/>
                            </a:srgbClr>
                          </a:inn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cap="none" spc="50">
                          <a:ln w="0"/>
                          <a:solidFill>
                            <a:schemeClr val="bg2"/>
                          </a:solidFill>
                          <a:effectLst>
                            <a:innerShdw blurRad="63500" dist="50800" dir="13500000">
                              <a:srgbClr val="000000">
                                <a:alpha val="50000"/>
                              </a:srgbClr>
                            </a:innerShdw>
                          </a:effectLst>
                        </a:rPr>
                        <a:t>4.668 MPa</a:t>
                      </a:r>
                      <a:endParaRPr lang="en-US" sz="1100" b="1" i="0" u="none" strike="noStrike" cap="none" spc="50">
                        <a:ln w="0"/>
                        <a:solidFill>
                          <a:schemeClr val="bg2"/>
                        </a:solidFill>
                        <a:effectLst>
                          <a:innerShdw blurRad="63500" dist="50800" dir="13500000">
                            <a:srgbClr val="000000">
                              <a:alpha val="50000"/>
                            </a:srgbClr>
                          </a:inn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720612418"/>
                  </a:ext>
                </a:extLst>
              </a:tr>
              <a:tr h="4060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cap="none" spc="50">
                          <a:ln w="0"/>
                          <a:solidFill>
                            <a:schemeClr val="bg2"/>
                          </a:solidFill>
                          <a:effectLst>
                            <a:innerShdw blurRad="63500" dist="50800" dir="13500000">
                              <a:srgbClr val="000000">
                                <a:alpha val="50000"/>
                              </a:srgbClr>
                            </a:innerShdw>
                          </a:effectLst>
                        </a:rPr>
                        <a:t>20 s </a:t>
                      </a:r>
                      <a:endParaRPr lang="en-US" sz="1100" b="1" i="0" u="none" strike="noStrike" cap="none" spc="50">
                        <a:ln w="0"/>
                        <a:solidFill>
                          <a:schemeClr val="bg2"/>
                        </a:solidFill>
                        <a:effectLst>
                          <a:innerShdw blurRad="63500" dist="50800" dir="13500000">
                            <a:srgbClr val="000000">
                              <a:alpha val="50000"/>
                            </a:srgbClr>
                          </a:inn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cap="none" spc="50">
                          <a:ln w="0"/>
                          <a:solidFill>
                            <a:schemeClr val="bg2"/>
                          </a:solidFill>
                          <a:effectLst>
                            <a:innerShdw blurRad="63500" dist="50800" dir="13500000">
                              <a:srgbClr val="000000">
                                <a:alpha val="50000"/>
                              </a:srgbClr>
                            </a:innerShdw>
                          </a:effectLst>
                        </a:rPr>
                        <a:t>6.294 MPa</a:t>
                      </a:r>
                      <a:endParaRPr lang="en-US" sz="1100" b="1" i="0" u="none" strike="noStrike" cap="none" spc="50">
                        <a:ln w="0"/>
                        <a:solidFill>
                          <a:schemeClr val="bg2"/>
                        </a:solidFill>
                        <a:effectLst>
                          <a:innerShdw blurRad="63500" dist="50800" dir="13500000">
                            <a:srgbClr val="000000">
                              <a:alpha val="50000"/>
                            </a:srgbClr>
                          </a:inn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060447676"/>
                  </a:ext>
                </a:extLst>
              </a:tr>
              <a:tr h="406044"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cap="none" spc="50">
                          <a:ln w="0"/>
                          <a:solidFill>
                            <a:schemeClr val="bg2"/>
                          </a:solidFill>
                          <a:effectLst>
                            <a:innerShdw blurRad="63500" dist="50800" dir="13500000">
                              <a:srgbClr val="000000">
                                <a:alpha val="50000"/>
                              </a:srgbClr>
                            </a:innerShdw>
                          </a:effectLst>
                        </a:rPr>
                        <a:t>800 W</a:t>
                      </a:r>
                      <a:endParaRPr lang="en-US" sz="1100" b="1" i="0" u="none" strike="noStrike" cap="none" spc="50">
                        <a:ln w="0"/>
                        <a:solidFill>
                          <a:schemeClr val="bg2"/>
                        </a:solidFill>
                        <a:effectLst>
                          <a:innerShdw blurRad="63500" dist="50800" dir="13500000">
                            <a:srgbClr val="000000">
                              <a:alpha val="50000"/>
                            </a:srgbClr>
                          </a:inn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cap="none" spc="50">
                          <a:ln w="0"/>
                          <a:solidFill>
                            <a:schemeClr val="bg2"/>
                          </a:solidFill>
                          <a:effectLst>
                            <a:innerShdw blurRad="63500" dist="50800" dir="13500000">
                              <a:srgbClr val="000000">
                                <a:alpha val="50000"/>
                              </a:srgbClr>
                            </a:innerShdw>
                          </a:effectLst>
                        </a:rPr>
                        <a:t>10 s</a:t>
                      </a:r>
                      <a:endParaRPr lang="en-US" sz="1100" b="1" i="0" u="none" strike="noStrike" cap="none" spc="50">
                        <a:ln w="0"/>
                        <a:solidFill>
                          <a:schemeClr val="bg2"/>
                        </a:solidFill>
                        <a:effectLst>
                          <a:innerShdw blurRad="63500" dist="50800" dir="13500000">
                            <a:srgbClr val="000000">
                              <a:alpha val="50000"/>
                            </a:srgbClr>
                          </a:inn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cap="none" spc="50">
                          <a:ln w="0"/>
                          <a:solidFill>
                            <a:schemeClr val="bg2"/>
                          </a:solidFill>
                          <a:effectLst>
                            <a:innerShdw blurRad="63500" dist="50800" dir="13500000">
                              <a:srgbClr val="000000">
                                <a:alpha val="50000"/>
                              </a:srgbClr>
                            </a:innerShdw>
                          </a:effectLst>
                        </a:rPr>
                        <a:t>7.621 MPa</a:t>
                      </a:r>
                      <a:endParaRPr lang="en-US" sz="1100" b="1" i="0" u="none" strike="noStrike" cap="none" spc="50">
                        <a:ln w="0"/>
                        <a:solidFill>
                          <a:schemeClr val="bg2"/>
                        </a:solidFill>
                        <a:effectLst>
                          <a:innerShdw blurRad="63500" dist="50800" dir="13500000">
                            <a:srgbClr val="000000">
                              <a:alpha val="50000"/>
                            </a:srgbClr>
                          </a:inn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071405495"/>
                  </a:ext>
                </a:extLst>
              </a:tr>
              <a:tr h="4060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cap="none" spc="50">
                          <a:ln w="0"/>
                          <a:solidFill>
                            <a:schemeClr val="bg2"/>
                          </a:solidFill>
                          <a:effectLst>
                            <a:innerShdw blurRad="63500" dist="50800" dir="13500000">
                              <a:srgbClr val="000000">
                                <a:alpha val="50000"/>
                              </a:srgbClr>
                            </a:innerShdw>
                          </a:effectLst>
                        </a:rPr>
                        <a:t>20 s</a:t>
                      </a:r>
                      <a:endParaRPr lang="en-US" sz="1100" b="1" i="0" u="none" strike="noStrike" cap="none" spc="50">
                        <a:ln w="0"/>
                        <a:solidFill>
                          <a:schemeClr val="bg2"/>
                        </a:solidFill>
                        <a:effectLst>
                          <a:innerShdw blurRad="63500" dist="50800" dir="13500000">
                            <a:srgbClr val="000000">
                              <a:alpha val="50000"/>
                            </a:srgbClr>
                          </a:inn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cap="none" spc="50">
                          <a:ln w="0"/>
                          <a:solidFill>
                            <a:schemeClr val="bg2"/>
                          </a:solidFill>
                          <a:effectLst>
                            <a:innerShdw blurRad="63500" dist="50800" dir="13500000">
                              <a:srgbClr val="000000">
                                <a:alpha val="50000"/>
                              </a:srgbClr>
                            </a:innerShdw>
                          </a:effectLst>
                        </a:rPr>
                        <a:t>5.179 MPa</a:t>
                      </a:r>
                      <a:endParaRPr lang="en-US" sz="1100" b="1" i="0" u="none" strike="noStrike" cap="none" spc="50">
                        <a:ln w="0"/>
                        <a:solidFill>
                          <a:schemeClr val="bg2"/>
                        </a:solidFill>
                        <a:effectLst>
                          <a:innerShdw blurRad="63500" dist="50800" dir="13500000">
                            <a:srgbClr val="000000">
                              <a:alpha val="50000"/>
                            </a:srgbClr>
                          </a:inn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173039151"/>
                  </a:ext>
                </a:extLst>
              </a:tr>
              <a:tr h="4060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cap="none" spc="50">
                          <a:ln w="0"/>
                          <a:solidFill>
                            <a:schemeClr val="bg2"/>
                          </a:solidFill>
                          <a:effectLst>
                            <a:innerShdw blurRad="63500" dist="50800" dir="13500000">
                              <a:srgbClr val="000000">
                                <a:alpha val="50000"/>
                              </a:srgbClr>
                            </a:innerShdw>
                          </a:effectLst>
                        </a:rPr>
                        <a:t>30 s</a:t>
                      </a:r>
                      <a:endParaRPr lang="en-US" sz="1100" b="1" i="0" u="none" strike="noStrike" cap="none" spc="50">
                        <a:ln w="0"/>
                        <a:solidFill>
                          <a:schemeClr val="bg2"/>
                        </a:solidFill>
                        <a:effectLst>
                          <a:innerShdw blurRad="63500" dist="50800" dir="13500000">
                            <a:srgbClr val="000000">
                              <a:alpha val="50000"/>
                            </a:srgbClr>
                          </a:inn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cap="none" spc="50">
                          <a:ln w="0"/>
                          <a:solidFill>
                            <a:schemeClr val="bg2"/>
                          </a:solidFill>
                          <a:effectLst>
                            <a:innerShdw blurRad="63500" dist="50800" dir="13500000">
                              <a:srgbClr val="000000">
                                <a:alpha val="50000"/>
                              </a:srgbClr>
                            </a:innerShdw>
                          </a:effectLst>
                        </a:rPr>
                        <a:t>4.884 MPa</a:t>
                      </a:r>
                      <a:endParaRPr lang="en-US" sz="1100" b="1" i="0" u="none" strike="noStrike" cap="none" spc="50">
                        <a:ln w="0"/>
                        <a:solidFill>
                          <a:schemeClr val="bg2"/>
                        </a:solidFill>
                        <a:effectLst>
                          <a:innerShdw blurRad="63500" dist="50800" dir="13500000">
                            <a:srgbClr val="000000">
                              <a:alpha val="50000"/>
                            </a:srgbClr>
                          </a:inn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842504900"/>
                  </a:ext>
                </a:extLst>
              </a:tr>
            </a:tbl>
          </a:graphicData>
        </a:graphic>
      </p:graphicFrame>
      <p:sp>
        <p:nvSpPr>
          <p:cNvPr id="8" name="Стрелка: вправо 7">
            <a:extLst>
              <a:ext uri="{FF2B5EF4-FFF2-40B4-BE49-F238E27FC236}">
                <a16:creationId xmlns:a16="http://schemas.microsoft.com/office/drawing/2014/main" id="{2D5AC176-AE80-F1FE-29C2-FD48B273B767}"/>
              </a:ext>
            </a:extLst>
          </p:cNvPr>
          <p:cNvSpPr/>
          <p:nvPr/>
        </p:nvSpPr>
        <p:spPr>
          <a:xfrm>
            <a:off x="4861237" y="3951538"/>
            <a:ext cx="561252" cy="145043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DB8309-DC07-2CAD-413C-B729D163A43B}"/>
              </a:ext>
            </a:extLst>
          </p:cNvPr>
          <p:cNvSpPr txBox="1"/>
          <p:nvPr/>
        </p:nvSpPr>
        <p:spPr>
          <a:xfrm>
            <a:off x="258955" y="773093"/>
            <a:ext cx="56755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Results of MW heating after 1 day of curing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(GP3 &amp; GP4)</a:t>
            </a: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AB9C7BE8-ECDC-0E4B-97EA-AF17DA1D00CB}"/>
              </a:ext>
            </a:extLst>
          </p:cNvPr>
          <p:cNvSpPr/>
          <p:nvPr/>
        </p:nvSpPr>
        <p:spPr>
          <a:xfrm>
            <a:off x="5667136" y="857099"/>
            <a:ext cx="1393672" cy="5727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chemeClr val="tx1"/>
                </a:solidFill>
              </a:rPr>
              <a:t>GP 4</a:t>
            </a:r>
          </a:p>
          <a:p>
            <a:pPr algn="ctr"/>
            <a:r>
              <a:rPr lang="ru-RU" b="1">
                <a:solidFill>
                  <a:schemeClr val="tx1"/>
                </a:solidFill>
              </a:rPr>
              <a:t>5.932 M</a:t>
            </a:r>
            <a:r>
              <a:rPr lang="en-US" b="1">
                <a:solidFill>
                  <a:schemeClr val="tx1"/>
                </a:solidFill>
              </a:rPr>
              <a:t>P</a:t>
            </a:r>
            <a:r>
              <a:rPr lang="ru-RU" b="1">
                <a:solidFill>
                  <a:schemeClr val="tx1"/>
                </a:solidFill>
              </a:rPr>
              <a:t>a</a:t>
            </a: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5FCFCAA8-F809-0A8D-88BC-C0BEC67ADC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8192351"/>
              </p:ext>
            </p:extLst>
          </p:nvPr>
        </p:nvGraphicFramePr>
        <p:xfrm>
          <a:off x="170113" y="2394283"/>
          <a:ext cx="3330135" cy="1287559"/>
        </p:xfrm>
        <a:graphic>
          <a:graphicData uri="http://schemas.openxmlformats.org/drawingml/2006/table">
            <a:tbl>
              <a:tblPr bandCol="1">
                <a:tableStyleId>{69C7853C-536D-4A76-A0AE-DD22124D55A5}</a:tableStyleId>
              </a:tblPr>
              <a:tblGrid>
                <a:gridCol w="1246750">
                  <a:extLst>
                    <a:ext uri="{9D8B030D-6E8A-4147-A177-3AD203B41FA5}">
                      <a16:colId xmlns:a16="http://schemas.microsoft.com/office/drawing/2014/main" val="2062206791"/>
                    </a:ext>
                  </a:extLst>
                </a:gridCol>
                <a:gridCol w="1295964">
                  <a:extLst>
                    <a:ext uri="{9D8B030D-6E8A-4147-A177-3AD203B41FA5}">
                      <a16:colId xmlns:a16="http://schemas.microsoft.com/office/drawing/2014/main" val="2755314024"/>
                    </a:ext>
                  </a:extLst>
                </a:gridCol>
                <a:gridCol w="787421">
                  <a:extLst>
                    <a:ext uri="{9D8B030D-6E8A-4147-A177-3AD203B41FA5}">
                      <a16:colId xmlns:a16="http://schemas.microsoft.com/office/drawing/2014/main" val="3148087279"/>
                    </a:ext>
                  </a:extLst>
                </a:gridCol>
              </a:tblGrid>
              <a:tr h="409455"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bg1"/>
                          </a:solidFill>
                          <a:effectLst/>
                        </a:rPr>
                        <a:t>800 W</a:t>
                      </a:r>
                      <a:endParaRPr lang="en-US" sz="12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chemeClr val="bg1"/>
                          </a:solidFill>
                          <a:effectLst/>
                        </a:rPr>
                        <a:t>20 s</a:t>
                      </a:r>
                      <a:endParaRPr lang="en-US" sz="12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chemeClr val="bg1"/>
                          </a:solidFill>
                          <a:effectLst/>
                        </a:rPr>
                        <a:t>22,632 Mpa</a:t>
                      </a:r>
                      <a:endParaRPr lang="en-US" sz="12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829371994"/>
                  </a:ext>
                </a:extLst>
              </a:tr>
              <a:tr h="4390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chemeClr val="bg1"/>
                          </a:solidFill>
                          <a:effectLst/>
                        </a:rPr>
                        <a:t>30 s</a:t>
                      </a:r>
                      <a:endParaRPr lang="en-US" sz="12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chemeClr val="bg1"/>
                          </a:solidFill>
                          <a:effectLst/>
                        </a:rPr>
                        <a:t>9,231 Mpa</a:t>
                      </a:r>
                      <a:endParaRPr lang="en-US" sz="12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599584327"/>
                  </a:ext>
                </a:extLst>
              </a:tr>
              <a:tr h="4390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chemeClr val="bg1"/>
                          </a:solidFill>
                          <a:effectLst/>
                        </a:rPr>
                        <a:t>40 s</a:t>
                      </a:r>
                      <a:endParaRPr lang="en-US" sz="12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chemeClr val="bg1"/>
                          </a:solidFill>
                          <a:effectLst/>
                        </a:rPr>
                        <a:t>11,96 Mpa</a:t>
                      </a:r>
                      <a:endParaRPr lang="en-US" sz="12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375818224"/>
                  </a:ext>
                </a:extLst>
              </a:tr>
            </a:tbl>
          </a:graphicData>
        </a:graphic>
      </p:graphicFrame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E93595A-1C5F-725B-5EA9-70179B2B59EE}"/>
              </a:ext>
            </a:extLst>
          </p:cNvPr>
          <p:cNvSpPr/>
          <p:nvPr/>
        </p:nvSpPr>
        <p:spPr>
          <a:xfrm>
            <a:off x="1273503" y="1329158"/>
            <a:ext cx="1393672" cy="5727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chemeClr val="tx1"/>
                </a:solidFill>
              </a:rPr>
              <a:t>GP3 </a:t>
            </a:r>
          </a:p>
          <a:p>
            <a:pPr algn="ctr"/>
            <a:r>
              <a:rPr lang="en-US" b="1">
                <a:solidFill>
                  <a:schemeClr val="tx1"/>
                </a:solidFill>
              </a:rPr>
              <a:t>28,749</a:t>
            </a:r>
            <a:r>
              <a:rPr lang="ru-RU" b="1">
                <a:solidFill>
                  <a:schemeClr val="tx1"/>
                </a:solidFill>
              </a:rPr>
              <a:t> M</a:t>
            </a:r>
            <a:r>
              <a:rPr lang="en-US" b="1">
                <a:solidFill>
                  <a:schemeClr val="tx1"/>
                </a:solidFill>
              </a:rPr>
              <a:t>P</a:t>
            </a:r>
            <a:r>
              <a:rPr lang="ru-RU" b="1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13" name="Стрелка: вниз 12">
            <a:extLst>
              <a:ext uri="{FF2B5EF4-FFF2-40B4-BE49-F238E27FC236}">
                <a16:creationId xmlns:a16="http://schemas.microsoft.com/office/drawing/2014/main" id="{0237E857-177D-6CBD-6424-93E5DBF71F14}"/>
              </a:ext>
            </a:extLst>
          </p:cNvPr>
          <p:cNvSpPr/>
          <p:nvPr/>
        </p:nvSpPr>
        <p:spPr>
          <a:xfrm>
            <a:off x="1793838" y="1958894"/>
            <a:ext cx="302927" cy="378353"/>
          </a:xfrm>
          <a:prstGeom prst="down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: вниз 14">
            <a:extLst>
              <a:ext uri="{FF2B5EF4-FFF2-40B4-BE49-F238E27FC236}">
                <a16:creationId xmlns:a16="http://schemas.microsoft.com/office/drawing/2014/main" id="{43F83544-9740-1144-FB79-EC698F1AFDD2}"/>
              </a:ext>
            </a:extLst>
          </p:cNvPr>
          <p:cNvSpPr/>
          <p:nvPr/>
        </p:nvSpPr>
        <p:spPr>
          <a:xfrm>
            <a:off x="6247508" y="1468340"/>
            <a:ext cx="258630" cy="273076"/>
          </a:xfrm>
          <a:prstGeom prst="down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9053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2EFD0BAE-E2F8-5140-035A-44264455AD0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36</a:t>
            </a:fld>
            <a:endParaRPr lang="en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DE2D19F-8D70-4B22-1104-236C2B7E83AA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09F130E-CF19-4491-A6AA-3DD5BA45BE6F}"/>
              </a:ext>
            </a:extLst>
          </p:cNvPr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773A763-88CA-1E00-E98E-36DFA48F75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28"/>
          <a:stretch/>
        </p:blipFill>
        <p:spPr>
          <a:xfrm>
            <a:off x="1033700" y="705639"/>
            <a:ext cx="6555800" cy="41982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ECDDBA-15BE-203C-8D54-C38D102E7807}"/>
              </a:ext>
            </a:extLst>
          </p:cNvPr>
          <p:cNvSpPr txBox="1"/>
          <p:nvPr/>
        </p:nvSpPr>
        <p:spPr>
          <a:xfrm>
            <a:off x="1749973" y="4820498"/>
            <a:ext cx="458461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52396" indent="0" algn="ctr">
              <a:buNone/>
            </a:pPr>
            <a:r>
              <a:rPr lang="en-US" sz="140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Model of the cylinder in Rhino 7.</a:t>
            </a:r>
            <a:endParaRPr lang="ru-RU" sz="140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9FF53103-7DFE-362D-3EC1-FF0A28A0C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150" y="215900"/>
            <a:ext cx="8521700" cy="573088"/>
          </a:xfrm>
        </p:spPr>
        <p:txBody>
          <a:bodyPr/>
          <a:lstStyle/>
          <a:p>
            <a:pPr algn="ctr"/>
            <a:r>
              <a:rPr lang="en-US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Results: Printed Sample</a:t>
            </a:r>
            <a:endParaRPr lang="ru-RU" b="1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335067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A4B0EF-1B12-051F-4AC3-5FEAB69CC1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194086"/>
            <a:ext cx="8520600" cy="572700"/>
          </a:xfrm>
        </p:spPr>
        <p:txBody>
          <a:bodyPr/>
          <a:lstStyle/>
          <a:p>
            <a:pPr algn="ctr"/>
            <a:r>
              <a:rPr lang="en-US" sz="24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Results: G-code for 3D printing</a:t>
            </a:r>
            <a:endParaRPr lang="ru-RU" sz="2400" b="1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C99BBF7B-6611-8272-80F7-43F5F8D1789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37</a:t>
            </a:fld>
            <a:endParaRPr lang="en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0CDDCFD-DED8-E8D6-5644-F76EC3EF7935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9DDDE13-32F6-4C0F-F657-6507C5F9C60E}"/>
              </a:ext>
            </a:extLst>
          </p:cNvPr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884A1F3-3F60-28CB-641A-6A9D57E4CF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191" y="694736"/>
            <a:ext cx="8368109" cy="4362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37362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1CF671-36A0-155D-D6C0-5AFAB6A58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208" y="187780"/>
            <a:ext cx="8520600" cy="572700"/>
          </a:xfrm>
        </p:spPr>
        <p:txBody>
          <a:bodyPr/>
          <a:lstStyle/>
          <a:p>
            <a:pPr algn="ctr"/>
            <a:r>
              <a:rPr lang="en-US" sz="24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 and Future works</a:t>
            </a:r>
            <a:endParaRPr lang="ru-RU" sz="2400" b="1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CE9DCE3D-6D6E-E632-1F7A-3A7A4112FFB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38</a:t>
            </a:fld>
            <a:endParaRPr lang="en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40E3D09-C6CB-4A67-C427-C6AB40E12CEB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11699" y="939625"/>
            <a:ext cx="8965163" cy="1696369"/>
          </a:xfrm>
        </p:spPr>
        <p:txBody>
          <a:bodyPr/>
          <a:lstStyle/>
          <a:p>
            <a:pPr marL="114300" indent="0">
              <a:buNone/>
            </a:pPr>
            <a:r>
              <a:rPr lang="en-US" sz="14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Conclusion:</a:t>
            </a:r>
          </a:p>
          <a:p>
            <a:pPr>
              <a:lnSpc>
                <a:spcPct val="150000"/>
              </a:lnSpc>
            </a:pPr>
            <a:r>
              <a:rPr lang="en-US" sz="1600">
                <a:solidFill>
                  <a:schemeClr val="bg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n-US" sz="1600">
                <a:solidFill>
                  <a:schemeClr val="bg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 proportion and mixture of geopolymer for construction 3D printing was determined</a:t>
            </a:r>
            <a:endParaRPr lang="en-US" sz="1600" b="0" i="0" u="none" strike="noStrike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60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Extended curing times greatly improve the mechanical properties of geopolymer</a:t>
            </a:r>
          </a:p>
          <a:p>
            <a:pPr>
              <a:lnSpc>
                <a:spcPct val="150000"/>
              </a:lnSpc>
            </a:pPr>
            <a:r>
              <a:rPr lang="en-US" sz="16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use of microwave heating is only applicable for fly ash-based geopolymers</a:t>
            </a:r>
          </a:p>
          <a:p>
            <a:pPr>
              <a:lnSpc>
                <a:spcPct val="150000"/>
              </a:lnSpc>
            </a:pPr>
            <a:r>
              <a:rPr lang="en-US" sz="16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Microwave heating raised the mechanical strength properties by 28 %</a:t>
            </a:r>
            <a:endParaRPr lang="ru-RU" sz="1200" b="1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D28BE0E-B5E6-2973-C9C5-408A6091D549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311700" y="2815139"/>
            <a:ext cx="8435108" cy="1888737"/>
          </a:xfrm>
        </p:spPr>
        <p:txBody>
          <a:bodyPr/>
          <a:lstStyle/>
          <a:p>
            <a:pPr marL="114300" indent="0">
              <a:buNone/>
            </a:pPr>
            <a:r>
              <a:rPr lang="en-US" sz="14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Future works:</a:t>
            </a:r>
          </a:p>
          <a:p>
            <a:pPr>
              <a:buAutoNum type="arabicPeriod"/>
            </a:pPr>
            <a:r>
              <a:rPr lang="en-US" sz="160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Investigation of the durability and long-term performance of 3D-printed geopolymer structures</a:t>
            </a:r>
          </a:p>
          <a:p>
            <a:pPr>
              <a:buAutoNum type="arabicPeriod"/>
            </a:pPr>
            <a:r>
              <a:rPr lang="en-US" sz="160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Optimization of the extrusion process parameters</a:t>
            </a:r>
            <a:endParaRPr lang="en-US" sz="160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buAutoNum type="arabicPeriod"/>
            </a:pPr>
            <a:r>
              <a:rPr lang="en-US" sz="160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Comparative analysis of geopolymer materials with other construction materials</a:t>
            </a:r>
            <a:endParaRPr lang="en-US" sz="1600" b="1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>
              <a:buNone/>
            </a:pPr>
            <a:endParaRPr lang="en-US" sz="1400" b="1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66875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B81BAC-1FB0-79D6-9241-9CB50F8258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208" y="223816"/>
            <a:ext cx="8520600" cy="572700"/>
          </a:xfrm>
        </p:spPr>
        <p:txBody>
          <a:bodyPr/>
          <a:lstStyle/>
          <a:p>
            <a:pPr algn="ctr"/>
            <a:r>
              <a:rPr lang="en-US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Contribution to Knowledge</a:t>
            </a:r>
            <a:endParaRPr lang="ru-RU" b="1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7A4FCD01-DC0D-537A-E156-2E0A7DE36C5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39</a:t>
            </a:fld>
            <a:endParaRPr lang="en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CB1BCD5-C176-C910-1BF6-CE49B5ECDBD3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11700" y="1077861"/>
            <a:ext cx="8520599" cy="27654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Proposed methodology could be good endeavor toward 3D construction printing among building companies in Kazakhstan.</a:t>
            </a:r>
          </a:p>
          <a:p>
            <a:pPr>
              <a:lnSpc>
                <a:spcPct val="150000"/>
              </a:lnSpc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Economically affordable 3D construction printing system using geopolymer.</a:t>
            </a:r>
          </a:p>
          <a:p>
            <a:pPr>
              <a:lnSpc>
                <a:spcPct val="150000"/>
              </a:lnSpc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Promote the industrialization of microwave-assisted geopolymer production.</a:t>
            </a:r>
            <a:endParaRPr lang="ru-RU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>
              <a:buNone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87994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58B5202-3069-9B16-74D8-81870D449818}"/>
              </a:ext>
            </a:extLst>
          </p:cNvPr>
          <p:cNvSpPr/>
          <p:nvPr/>
        </p:nvSpPr>
        <p:spPr>
          <a:xfrm>
            <a:off x="5732343" y="1708238"/>
            <a:ext cx="2740115" cy="2615561"/>
          </a:xfrm>
          <a:prstGeom prst="rect">
            <a:avLst/>
          </a:prstGeom>
          <a:solidFill>
            <a:schemeClr val="tx1"/>
          </a:solidFill>
          <a:ln>
            <a:solidFill>
              <a:schemeClr val="bg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C55E45DD-AEC0-4AC8-9B19-E952B803032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</a:t>
            </a:fld>
            <a:endParaRPr lang="en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D771C88-48BF-438F-A87F-74B6CD4849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7581" y="1017585"/>
            <a:ext cx="3522921" cy="696022"/>
          </a:xfrm>
          <a:prstGeom prst="rect">
            <a:avLst/>
          </a:prstGeom>
          <a:noFill/>
          <a:effectLst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A13CA653-9A01-4712-8F5F-1EEFBB42F324}"/>
              </a:ext>
            </a:extLst>
          </p:cNvPr>
          <p:cNvSpPr txBox="1"/>
          <p:nvPr/>
        </p:nvSpPr>
        <p:spPr>
          <a:xfrm>
            <a:off x="-162158" y="4610541"/>
            <a:ext cx="4586176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US" sz="1200" b="0" i="0" u="none" strike="noStrike">
                <a:solidFill>
                  <a:srgbClr val="2121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Greenhouse gas emmissions</a:t>
            </a:r>
          </a:p>
          <a:p>
            <a:pPr algn="ctr"/>
            <a:r>
              <a:rPr lang="en-US" sz="1200" b="0" i="0" u="none" strike="noStrike">
                <a:solidFill>
                  <a:srgbClr val="2121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US Portland Cement Association</a:t>
            </a:r>
            <a:r>
              <a:rPr lang="ru-RU" sz="1200" b="0" i="0" u="none" strike="noStrike">
                <a:solidFill>
                  <a:srgbClr val="2121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0" i="0" u="none" strike="noStrike">
                <a:solidFill>
                  <a:srgbClr val="2121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Craveiroa et al. 2019)</a:t>
            </a:r>
            <a:endParaRPr lang="en-US" sz="1100" b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br>
              <a:rPr lang="en-US"/>
            </a:br>
            <a:endParaRPr lang="ru-RU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4F4CA98-1791-0F31-78A7-10CA2984A0A6}"/>
              </a:ext>
            </a:extLst>
          </p:cNvPr>
          <p:cNvSpPr txBox="1"/>
          <p:nvPr/>
        </p:nvSpPr>
        <p:spPr>
          <a:xfrm>
            <a:off x="4952685" y="4445130"/>
            <a:ext cx="4162097" cy="712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2400"/>
              </a:spcAft>
            </a:pPr>
            <a:r>
              <a:rPr lang="en-US" sz="12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Kazakhstan committed to reducing greenhouse gas (CO</a:t>
            </a:r>
            <a:r>
              <a:rPr lang="en-US" sz="1200" baseline="-25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2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emissions by 15% by 2030. Paris Climate Agreement (</a:t>
            </a:r>
            <a:r>
              <a:rPr 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Mukhametkaliyev et al. 2022)</a:t>
            </a:r>
            <a:endParaRPr lang="en-US" sz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Picture 19">
            <a:extLst>
              <a:ext uri="{FF2B5EF4-FFF2-40B4-BE49-F238E27FC236}">
                <a16:creationId xmlns:a16="http://schemas.microsoft.com/office/drawing/2014/main" id="{6A0540B3-10B6-3A65-B6A1-4E5395C751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38" b="14137"/>
          <a:stretch/>
        </p:blipFill>
        <p:spPr bwMode="auto">
          <a:xfrm flipH="1">
            <a:off x="6709781" y="1812759"/>
            <a:ext cx="647909" cy="630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1">
            <a:extLst>
              <a:ext uri="{FF2B5EF4-FFF2-40B4-BE49-F238E27FC236}">
                <a16:creationId xmlns:a16="http://schemas.microsoft.com/office/drawing/2014/main" id="{CF9B5321-A232-B68F-9FD0-99BC646F0C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512" y="2571062"/>
            <a:ext cx="638175" cy="65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5">
            <a:extLst>
              <a:ext uri="{FF2B5EF4-FFF2-40B4-BE49-F238E27FC236}">
                <a16:creationId xmlns:a16="http://schemas.microsoft.com/office/drawing/2014/main" id="{5763C661-8932-A1D2-D125-61E5BC0B3AA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868" b="13752"/>
          <a:stretch/>
        </p:blipFill>
        <p:spPr bwMode="auto">
          <a:xfrm>
            <a:off x="6726269" y="3476801"/>
            <a:ext cx="689142" cy="558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7">
            <a:extLst>
              <a:ext uri="{FF2B5EF4-FFF2-40B4-BE49-F238E27FC236}">
                <a16:creationId xmlns:a16="http://schemas.microsoft.com/office/drawing/2014/main" id="{C2701816-6F16-56E4-2961-E754E8272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2160" y="2516651"/>
            <a:ext cx="704850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A16E0258-9438-439E-4E92-F3C5AB70C0E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09123787"/>
              </p:ext>
            </p:extLst>
          </p:nvPr>
        </p:nvGraphicFramePr>
        <p:xfrm>
          <a:off x="-964849" y="1046830"/>
          <a:ext cx="6838848" cy="36163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7" name="Рисунок 6" descr="Диаграмма Венна">
            <a:extLst>
              <a:ext uri="{FF2B5EF4-FFF2-40B4-BE49-F238E27FC236}">
                <a16:creationId xmlns:a16="http://schemas.microsoft.com/office/drawing/2014/main" id="{A393362F-342B-6061-61E6-640BD0F72EA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645200" y="2415658"/>
            <a:ext cx="914400" cy="914400"/>
          </a:xfrm>
          <a:prstGeom prst="rect">
            <a:avLst/>
          </a:prstGeom>
        </p:spPr>
      </p:pic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5AD7FC08-1802-7EB5-1F35-A8BFB2FAAB72}"/>
              </a:ext>
            </a:extLst>
          </p:cNvPr>
          <p:cNvSpPr txBox="1">
            <a:spLocks/>
          </p:cNvSpPr>
          <p:nvPr/>
        </p:nvSpPr>
        <p:spPr>
          <a:xfrm>
            <a:off x="261207" y="141704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6765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Research Background (Cont.)</a:t>
            </a:r>
            <a:endParaRPr lang="ru-RU" b="1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1459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0" grpId="0"/>
      <p:bldGraphic spid="5" grpId="0">
        <p:bldAsOne/>
      </p:bldGraphic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6797" y="215312"/>
            <a:ext cx="2465727" cy="913500"/>
          </a:xfrm>
        </p:spPr>
        <p:txBody>
          <a:bodyPr/>
          <a:lstStyle/>
          <a:p>
            <a:r>
              <a:rPr lang="en-US" sz="3200"/>
              <a:t>Thank you!</a:t>
            </a:r>
            <a:endParaRPr lang="en-US" sz="200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90085" y="1458434"/>
            <a:ext cx="8699170" cy="18386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6765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1600">
                <a:solidFill>
                  <a:schemeClr val="accent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Publications:</a:t>
            </a:r>
          </a:p>
          <a:p>
            <a:pPr marL="225425" indent="-225425"/>
            <a:endParaRPr lang="en-US" sz="1600"/>
          </a:p>
          <a:p>
            <a:pPr marL="225425" indent="-225425"/>
            <a:r>
              <a:rPr lang="en-US" sz="1600">
                <a:solidFill>
                  <a:schemeClr val="accent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[1] </a:t>
            </a:r>
            <a:r>
              <a:rPr lang="en-US" sz="1600" b="0" i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Baigarina, A., Shehab, E., &amp; Ali, M. H. (2023). Construction 3D printing: a critical review and future research directions. </a:t>
            </a:r>
            <a:r>
              <a:rPr lang="en-US" sz="1600" b="0" i="1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Progress in Additive Manufacturing</a:t>
            </a:r>
            <a:r>
              <a:rPr lang="en-US" sz="1600" b="0" i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1-29. </a:t>
            </a:r>
            <a:endParaRPr lang="en-US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425565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D05E69-CF66-8C4D-9F47-A0809315EC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86683"/>
            <a:ext cx="8520600" cy="572700"/>
          </a:xfrm>
        </p:spPr>
        <p:txBody>
          <a:bodyPr/>
          <a:lstStyle/>
          <a:p>
            <a:pPr algn="ctr"/>
            <a:r>
              <a:rPr lang="en-US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  <a:endParaRPr lang="ru-RU" b="1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0FCA0F91-E3D4-C5BF-5EE0-8E9361A83C9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41</a:t>
            </a:fld>
            <a:endParaRPr lang="en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886BD64-175C-2184-C536-DA575B892E29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17271" y="772585"/>
            <a:ext cx="8709458" cy="1456786"/>
          </a:xfrm>
        </p:spPr>
        <p:txBody>
          <a:bodyPr/>
          <a:lstStyle/>
          <a:p>
            <a:r>
              <a:rPr lang="en-US" sz="1100" b="0" i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Jo, J. H., Jo, B. W., Cho, W., &amp; Kim, J. H. (2020). Development of a 3D printer for concrete structures: laboratory testing of cementitious materials. </a:t>
            </a:r>
            <a:r>
              <a:rPr lang="en-US" sz="1100" b="0" i="1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Journal of Concrete Structures and Materials</a:t>
            </a:r>
            <a:r>
              <a:rPr lang="en-US" sz="1100" b="0" i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US" sz="1100" b="0" i="1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en-US" sz="1100" b="0" i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(1), 1-11.</a:t>
            </a:r>
          </a:p>
          <a:p>
            <a:r>
              <a:rPr lang="en-US" sz="1100" b="0" i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Gosselin, C., </a:t>
            </a:r>
            <a:r>
              <a:rPr lang="en-US" sz="1100" b="0" i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Duballet</a:t>
            </a:r>
            <a:r>
              <a:rPr lang="en-US" sz="1100" b="0" i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R., Roux, P., </a:t>
            </a:r>
            <a:r>
              <a:rPr lang="en-US" sz="1100" b="0" i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Gaudillière</a:t>
            </a:r>
            <a:r>
              <a:rPr lang="en-US" sz="1100" b="0" i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N., </a:t>
            </a:r>
            <a:r>
              <a:rPr lang="en-US" sz="1100" b="0" i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Dirrenberger</a:t>
            </a:r>
            <a:r>
              <a:rPr lang="en-US" sz="1100" b="0" i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J., &amp; Morel, P. (2016). Large-scale 3D printing of ultra-high performance concrete–a new processing route for architects and builders. </a:t>
            </a:r>
            <a:r>
              <a:rPr lang="en-US" sz="1100" b="0" i="1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Materials &amp; Design</a:t>
            </a:r>
            <a:r>
              <a:rPr lang="en-US" sz="1100" b="0" i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US" sz="1100" b="0" i="1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r>
              <a:rPr lang="en-US" sz="1100" b="0" i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102-109.</a:t>
            </a:r>
          </a:p>
          <a:p>
            <a:r>
              <a:rPr lang="en-US" sz="11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Bos, F., Wolfs, R., Ahmed, Z. &amp; Salet, T. 2016. Additive manufacturing of concrete in construction: potentials and challenges of 3D concrete printing. Virtual and Physical Prototyping, 11: 3. Pp. 209–225</a:t>
            </a:r>
          </a:p>
          <a:p>
            <a:r>
              <a:rPr lang="en-US" sz="11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Lao, W., Li, M., </a:t>
            </a:r>
            <a:r>
              <a:rPr lang="en-US" sz="110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Masia</a:t>
            </a:r>
            <a:r>
              <a:rPr lang="en-US" sz="11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L. &amp; Tan, M. J. 2017. Approaching Rectangular Extrudate in 3D Printing for Building and Construction by Experimental Iteration of Nozzle Design. Solid Freeform Fabrication 2017: Proceedings of the 28th Annual International Solid Freeform Fabrication Symposium – An Additive Manufacturing Conference. Pp. 2612–2623.</a:t>
            </a:r>
          </a:p>
          <a:p>
            <a:r>
              <a:rPr lang="en-US" sz="1100" b="0" i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Ma, G., Li, Z., Wang, L. and Bai, G. (2019). Micro-cable reinforced geopolymer composite for extrusion-based 3D printing. </a:t>
            </a:r>
            <a:r>
              <a:rPr lang="en-US" sz="1100" b="0" i="1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Materials Letters</a:t>
            </a:r>
            <a:r>
              <a:rPr lang="en-US" sz="1100" b="0" i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US" sz="1100" b="0" i="1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235</a:t>
            </a:r>
            <a:r>
              <a:rPr lang="en-US" sz="1100" b="0" i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pp.144-147.</a:t>
            </a:r>
          </a:p>
          <a:p>
            <a:r>
              <a:rPr lang="en-US" sz="1100" b="0" i="0" err="1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Muthukrishnan</a:t>
            </a:r>
            <a:r>
              <a:rPr lang="en-US" sz="1100" b="0" i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S., Ramakrishnan, S. and </a:t>
            </a:r>
            <a:r>
              <a:rPr lang="en-US" sz="1100" b="0" i="0" err="1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Sanjayan</a:t>
            </a:r>
            <a:r>
              <a:rPr lang="en-US" sz="1100" b="0" i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J. (2022). Set on demand geopolymer using print head mixing for 3D concrete printing. </a:t>
            </a:r>
            <a:r>
              <a:rPr lang="en-US" sz="1100" b="0" i="1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Cement and Concrete Composites</a:t>
            </a:r>
            <a:r>
              <a:rPr lang="en-US" sz="1100" b="0" i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US" sz="1100" b="0" i="1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128</a:t>
            </a:r>
            <a:r>
              <a:rPr lang="en-US" sz="1100" b="0" i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p.104451.</a:t>
            </a:r>
          </a:p>
          <a:p>
            <a:r>
              <a:rPr lang="en-US" sz="1100" b="0" i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Adams, T., Heuer, C. and </a:t>
            </a:r>
            <a:r>
              <a:rPr lang="en-US" sz="1100" b="0" i="0" err="1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Brell-Cokcan</a:t>
            </a:r>
            <a:r>
              <a:rPr lang="en-US" sz="1100" b="0" i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S. (2022). Dynamic 3D print head for spatial strand extrusion of fiber-reinforced concrete: requirements, development and application. </a:t>
            </a:r>
            <a:r>
              <a:rPr lang="en-US" sz="1100" b="0" i="1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Construction Robotics</a:t>
            </a:r>
            <a:r>
              <a:rPr lang="en-US" sz="1100" b="0" i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pp.1-13.</a:t>
            </a:r>
            <a:endParaRPr lang="en-US" sz="1100">
              <a:solidFill>
                <a:srgbClr val="2222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100" b="0" i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Bos, F., Wolfs, R., Ahmed, Z., &amp; Salet, T. (2016). Additive manufacturing of concrete in construction: potentials and challenges of 3D concrete printing. </a:t>
            </a:r>
            <a:r>
              <a:rPr lang="en-US" sz="1100" b="0" i="1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Virtual and physical prototyping</a:t>
            </a:r>
            <a:r>
              <a:rPr lang="en-US" sz="1100" b="0" i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US" sz="1100" b="0" i="1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US" sz="1100" b="0" i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(3), 209-225.</a:t>
            </a:r>
          </a:p>
          <a:p>
            <a:r>
              <a:rPr lang="en-US" sz="11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Paul, S. C., Tay, Y. W. D., Panda, B. &amp; Tan, M. J. 2018a. Fresh and hardened properties of 3D printable cementitious materials for building and construction. Archives of Civil and Mechanical Engineering, 18: 1. Pp. 311–319.</a:t>
            </a:r>
          </a:p>
          <a:p>
            <a:r>
              <a:rPr lang="en-US" sz="11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Panda, B., Paul, S. C. &amp; Tan, M. J. 2017a. Anisotropic mechanical performance of 3D printed fiber reinforced sustainable construction material. Materials Letters, 209: 2017. Pp. 146–149.</a:t>
            </a:r>
          </a:p>
          <a:p>
            <a:pPr marL="114300" indent="0">
              <a:buNone/>
            </a:pPr>
            <a:endParaRPr lang="ru-RU" sz="11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10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100" b="0" i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100" b="0" i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74939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E2D5A1-418E-03D0-C6DA-62F00902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187868"/>
            <a:ext cx="8520600" cy="572700"/>
          </a:xfrm>
        </p:spPr>
        <p:txBody>
          <a:bodyPr/>
          <a:lstStyle/>
          <a:p>
            <a:pPr algn="ctr"/>
            <a:r>
              <a:rPr lang="en-US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  <a:endParaRPr lang="ru-RU" b="1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66614075-0BD2-6B16-70AF-1D54C2D9A79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42</a:t>
            </a:fld>
            <a:endParaRPr lang="en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C4199C3-D504-AD03-BBCD-A5120C870E7D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148141" y="862167"/>
            <a:ext cx="8520600" cy="3307665"/>
          </a:xfrm>
        </p:spPr>
        <p:txBody>
          <a:bodyPr/>
          <a:lstStyle/>
          <a:p>
            <a:r>
              <a:rPr lang="en-US" sz="11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Panda, B., Paul, S. C., Mohamed, N. A. N., Tay, Y. W. D. &amp; Tan, M. J. 2018b. Measurement of tensile bond strength of 3D printed geopolymer mortar. Measurement, 113: 2018. Pp. 108–116.</a:t>
            </a:r>
          </a:p>
          <a:p>
            <a:r>
              <a:rPr lang="en-US" sz="11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Ma, C-K., Awang, A. Z. &amp; Omar, W. 2018a. Structural and material performance of geopolymer concrete: A review. Construction and Building Materials, 186: 2018. Pp. 90– 102. </a:t>
            </a:r>
          </a:p>
          <a:p>
            <a:r>
              <a:rPr lang="en-US" sz="1100" b="0" i="0" err="1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Muthukrishnan</a:t>
            </a:r>
            <a:r>
              <a:rPr lang="en-US" sz="1100" b="0" i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S., Ramakrishnan, S., &amp; </a:t>
            </a:r>
            <a:r>
              <a:rPr lang="en-US" sz="1100" b="0" i="0" err="1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Sanjayan</a:t>
            </a:r>
            <a:r>
              <a:rPr lang="en-US" sz="1100" b="0" i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J. (2020). Effect of microwave heating on interlayer bonding and buildability of geopolymer 3D concrete printing. </a:t>
            </a:r>
            <a:r>
              <a:rPr lang="en-US" sz="1100" b="0" i="1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Construction and Building Materials</a:t>
            </a:r>
            <a:r>
              <a:rPr lang="en-US" sz="1100" b="0" i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US" sz="1100" b="0" i="1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265</a:t>
            </a:r>
            <a:r>
              <a:rPr lang="en-US" sz="1100" b="0" i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120786.</a:t>
            </a:r>
          </a:p>
          <a:p>
            <a:r>
              <a:rPr lang="en-US" sz="1100" b="0" i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Buttress, A., Jones, A., &amp; Kingman, S. (2015). Microwave processing of cement and concrete materials–towards an industrial reality?. </a:t>
            </a:r>
            <a:r>
              <a:rPr lang="en-US" sz="1100" b="0" i="1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Cement and Concrete Research</a:t>
            </a:r>
            <a:r>
              <a:rPr lang="en-US" sz="1100" b="0" i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US" sz="1100" b="0" i="1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68</a:t>
            </a:r>
            <a:r>
              <a:rPr lang="en-US" sz="1100" b="0" i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112-123.</a:t>
            </a:r>
            <a:endParaRPr lang="en-US" sz="1100">
              <a:solidFill>
                <a:srgbClr val="2222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100" b="0" i="0" err="1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Makul</a:t>
            </a:r>
            <a:r>
              <a:rPr lang="en-US" sz="1100" b="0" i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N., </a:t>
            </a:r>
            <a:r>
              <a:rPr lang="en-US" sz="1100" b="0" i="0" err="1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Rattanadecho</a:t>
            </a:r>
            <a:r>
              <a:rPr lang="en-US" sz="1100" b="0" i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P., &amp; Agrawal, D. K. (2014). Applications of microwave energy in cement and concrete–a review. </a:t>
            </a:r>
            <a:r>
              <a:rPr lang="en-US" sz="1100" b="0" i="1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Renewable and Sustainable Energy Reviews</a:t>
            </a:r>
            <a:r>
              <a:rPr lang="en-US" sz="1100" b="0" i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US" sz="1100" b="0" i="1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37</a:t>
            </a:r>
            <a:r>
              <a:rPr lang="en-US" sz="1100" b="0" i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715-733.</a:t>
            </a:r>
          </a:p>
          <a:p>
            <a:r>
              <a:rPr lang="en-US" sz="1100" b="0" i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Sun, Y., Zhang, P., Hu, J., Liu, B., Yang, J., Liang, S., ... &amp; Hou, H. (2021). A review on microwave irradiation to the properties of geopolymers: Mechanisms and challenges. </a:t>
            </a:r>
            <a:r>
              <a:rPr lang="en-US" sz="1100" b="0" i="1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Construction and Building Materials</a:t>
            </a:r>
            <a:r>
              <a:rPr lang="en-US" sz="1100" b="0" i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US" sz="1100" b="0" i="1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294</a:t>
            </a:r>
            <a:r>
              <a:rPr lang="en-US" sz="1100" b="0" i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123491.</a:t>
            </a:r>
          </a:p>
          <a:p>
            <a:r>
              <a:rPr lang="en-US" sz="1100" b="0" i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Wei, W., Shao, Z., </a:t>
            </a:r>
            <a:r>
              <a:rPr lang="en-US" sz="1100" b="0" i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Qiao</a:t>
            </a:r>
            <a:r>
              <a:rPr lang="en-US" sz="1100" b="0" i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R., Chen, W., Zhou, H., &amp; Yuan, Y. (2021). Recent development of microwave applications for concrete treatment. </a:t>
            </a:r>
            <a:r>
              <a:rPr lang="en-US" sz="1100" b="0" i="1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Construction and Building Materials</a:t>
            </a:r>
            <a:r>
              <a:rPr lang="en-US" sz="1100" b="0" i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US" sz="1100" b="0" i="1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269</a:t>
            </a:r>
            <a:r>
              <a:rPr lang="en-US" sz="1100" b="0" i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121224.</a:t>
            </a:r>
          </a:p>
          <a:p>
            <a:r>
              <a:rPr lang="en-US" sz="1100" b="0" i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Ma, G., Li, Z., Wang, L. and Bai, G. (2019). Micro-cable reinforced geopolymer composite for extrusion-based 3D printing. </a:t>
            </a:r>
            <a:r>
              <a:rPr lang="en-US" sz="1100" b="0" i="1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Materials Letters</a:t>
            </a:r>
            <a:r>
              <a:rPr lang="en-US" sz="1100" b="0" i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US" sz="1100" b="0" i="1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235</a:t>
            </a:r>
            <a:r>
              <a:rPr lang="en-US" sz="1100" b="0" i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pp.144-147.</a:t>
            </a:r>
          </a:p>
          <a:p>
            <a:r>
              <a:rPr lang="en-US" sz="1100" b="0" i="0" err="1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Muthukrishnan</a:t>
            </a:r>
            <a:r>
              <a:rPr lang="en-US" sz="1100" b="0" i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S., Ramakrishnan, S. and </a:t>
            </a:r>
            <a:r>
              <a:rPr lang="en-US" sz="1100" b="0" i="0" err="1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Sanjayan</a:t>
            </a:r>
            <a:r>
              <a:rPr lang="en-US" sz="1100" b="0" i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J. (2022). Set on demand geopolymer using print head mixing for 3D concrete printing. </a:t>
            </a:r>
            <a:r>
              <a:rPr lang="en-US" sz="1100" b="0" i="1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Cement and Concrete Composites</a:t>
            </a:r>
            <a:r>
              <a:rPr lang="en-US" sz="1100" b="0" i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US" sz="1100" b="0" i="1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128</a:t>
            </a:r>
            <a:r>
              <a:rPr lang="en-US" sz="1100" b="0" i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p.104451.</a:t>
            </a:r>
          </a:p>
          <a:p>
            <a:r>
              <a:rPr lang="en-US" sz="1100" b="0" i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Adams, T., Heuer, C. and </a:t>
            </a:r>
            <a:r>
              <a:rPr lang="en-US" sz="1100" b="0" i="0" err="1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Brell-Cokcan</a:t>
            </a:r>
            <a:r>
              <a:rPr lang="en-US" sz="1100" b="0" i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S. (2022). Dynamic 3D print head for spatial strand extrusion of fiber-reinforced concrete: requirements, development and application. </a:t>
            </a:r>
            <a:r>
              <a:rPr lang="en-US" sz="1100" b="0" i="1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Construction Robotics</a:t>
            </a:r>
            <a:r>
              <a:rPr lang="en-US" sz="1100" b="0" i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pp.1-13.</a:t>
            </a:r>
            <a:endParaRPr lang="en-US" sz="1100">
              <a:solidFill>
                <a:srgbClr val="2222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>
              <a:buNone/>
            </a:pPr>
            <a:endParaRPr lang="en-US" sz="110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26990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0" name="Прямоугольник: скругленные углы 2059">
            <a:extLst>
              <a:ext uri="{FF2B5EF4-FFF2-40B4-BE49-F238E27FC236}">
                <a16:creationId xmlns:a16="http://schemas.microsoft.com/office/drawing/2014/main" id="{E89E7820-5A82-6BDF-9D9B-332319D99275}"/>
              </a:ext>
            </a:extLst>
          </p:cNvPr>
          <p:cNvSpPr/>
          <p:nvPr/>
        </p:nvSpPr>
        <p:spPr>
          <a:xfrm>
            <a:off x="5834664" y="2851342"/>
            <a:ext cx="3025456" cy="2278578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CBA06BC-7167-C11D-28A3-70F7278CA9AA}"/>
              </a:ext>
            </a:extLst>
          </p:cNvPr>
          <p:cNvSpPr/>
          <p:nvPr/>
        </p:nvSpPr>
        <p:spPr>
          <a:xfrm>
            <a:off x="442535" y="3793778"/>
            <a:ext cx="3025456" cy="940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55" name="Прямоугольник 2054">
            <a:extLst>
              <a:ext uri="{FF2B5EF4-FFF2-40B4-BE49-F238E27FC236}">
                <a16:creationId xmlns:a16="http://schemas.microsoft.com/office/drawing/2014/main" id="{03FB1787-D6A6-FEB7-2602-EC76F23927B2}"/>
              </a:ext>
            </a:extLst>
          </p:cNvPr>
          <p:cNvSpPr/>
          <p:nvPr/>
        </p:nvSpPr>
        <p:spPr>
          <a:xfrm>
            <a:off x="4521507" y="717001"/>
            <a:ext cx="2395541" cy="21032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53" name="Прямоугольник 2052">
            <a:extLst>
              <a:ext uri="{FF2B5EF4-FFF2-40B4-BE49-F238E27FC236}">
                <a16:creationId xmlns:a16="http://schemas.microsoft.com/office/drawing/2014/main" id="{EEF0EAA0-56A0-54E2-4436-3DF93C6B23E8}"/>
              </a:ext>
            </a:extLst>
          </p:cNvPr>
          <p:cNvSpPr/>
          <p:nvPr/>
        </p:nvSpPr>
        <p:spPr>
          <a:xfrm>
            <a:off x="442148" y="806894"/>
            <a:ext cx="3346963" cy="85638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4914D38D-72F9-F35A-6920-06977611F15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</a:t>
            </a:fld>
            <a:endParaRPr lang="en"/>
          </a:p>
        </p:txBody>
      </p:sp>
      <p:pic>
        <p:nvPicPr>
          <p:cNvPr id="2050" name="Picture 2" descr="Use of geopolymer concrete for a cleaner and sustainable environment – A  review of mechanical properties and microstructure - ScienceDirect">
            <a:extLst>
              <a:ext uri="{FF2B5EF4-FFF2-40B4-BE49-F238E27FC236}">
                <a16:creationId xmlns:a16="http://schemas.microsoft.com/office/drawing/2014/main" id="{412386CE-481C-0BF8-504B-BE43AFE96EA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82" t="18245" r="36372" b="62665"/>
          <a:stretch/>
        </p:blipFill>
        <p:spPr bwMode="auto">
          <a:xfrm>
            <a:off x="736280" y="982536"/>
            <a:ext cx="1962098" cy="646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Use of geopolymer concrete for a cleaner and sustainable environment – A  review of mechanical properties and microstructure - ScienceDirect">
            <a:extLst>
              <a:ext uri="{FF2B5EF4-FFF2-40B4-BE49-F238E27FC236}">
                <a16:creationId xmlns:a16="http://schemas.microsoft.com/office/drawing/2014/main" id="{F3297E2D-F8D2-0F45-CB13-4887880672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78" t="25771" b="57416"/>
          <a:stretch/>
        </p:blipFill>
        <p:spPr bwMode="auto">
          <a:xfrm>
            <a:off x="5019512" y="1171559"/>
            <a:ext cx="1251741" cy="563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8DB8023-F966-B2DF-F013-B2C385EC8B81}"/>
              </a:ext>
            </a:extLst>
          </p:cNvPr>
          <p:cNvSpPr txBox="1"/>
          <p:nvPr/>
        </p:nvSpPr>
        <p:spPr>
          <a:xfrm>
            <a:off x="663080" y="762942"/>
            <a:ext cx="7040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Fly-ash</a:t>
            </a:r>
            <a:endParaRPr lang="ru-RU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BDF2771-96DD-BA55-3CC4-0D22BE673869}"/>
              </a:ext>
            </a:extLst>
          </p:cNvPr>
          <p:cNvSpPr txBox="1"/>
          <p:nvPr/>
        </p:nvSpPr>
        <p:spPr>
          <a:xfrm>
            <a:off x="1263711" y="750619"/>
            <a:ext cx="9072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Metakaolin</a:t>
            </a:r>
            <a:endParaRPr lang="ru-RU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AE130CC-A23B-45D2-37BD-5FCE2E36A2CE}"/>
              </a:ext>
            </a:extLst>
          </p:cNvPr>
          <p:cNvSpPr txBox="1"/>
          <p:nvPr/>
        </p:nvSpPr>
        <p:spPr>
          <a:xfrm>
            <a:off x="2089625" y="748062"/>
            <a:ext cx="5751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GGBs</a:t>
            </a:r>
            <a:endParaRPr lang="ru-RU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701EC74-A68E-A297-7DE5-2D7A175CFFD8}"/>
              </a:ext>
            </a:extLst>
          </p:cNvPr>
          <p:cNvSpPr txBox="1"/>
          <p:nvPr/>
        </p:nvSpPr>
        <p:spPr>
          <a:xfrm>
            <a:off x="4830812" y="766260"/>
            <a:ext cx="9079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Sodium hydroxide</a:t>
            </a:r>
            <a:endParaRPr lang="ru-RU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FA9886-AFE8-93C9-5371-156E54AF0473}"/>
              </a:ext>
            </a:extLst>
          </p:cNvPr>
          <p:cNvSpPr txBox="1"/>
          <p:nvPr/>
        </p:nvSpPr>
        <p:spPr>
          <a:xfrm>
            <a:off x="5738766" y="748062"/>
            <a:ext cx="7548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Sodium </a:t>
            </a:r>
          </a:p>
          <a:p>
            <a:pPr algn="ctr"/>
            <a:r>
              <a:rPr 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Silicate</a:t>
            </a:r>
            <a:endParaRPr lang="ru-RU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619C4AEF-5007-43A4-BBB9-599422D43A2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-1" b="5615"/>
          <a:stretch/>
        </p:blipFill>
        <p:spPr>
          <a:xfrm>
            <a:off x="2777359" y="978836"/>
            <a:ext cx="684826" cy="619439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81D6589-57E7-2518-2A7A-4929E310BACC}"/>
              </a:ext>
            </a:extLst>
          </p:cNvPr>
          <p:cNvSpPr txBox="1"/>
          <p:nvPr/>
        </p:nvSpPr>
        <p:spPr>
          <a:xfrm>
            <a:off x="2636765" y="748062"/>
            <a:ext cx="9072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Laterite</a:t>
            </a:r>
            <a:endParaRPr lang="ru-RU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F23D5C23-E2BC-364B-DEAD-2A71DAA7392D}"/>
              </a:ext>
            </a:extLst>
          </p:cNvPr>
          <p:cNvCxnSpPr>
            <a:cxnSpLocks/>
          </p:cNvCxnSpPr>
          <p:nvPr/>
        </p:nvCxnSpPr>
        <p:spPr>
          <a:xfrm>
            <a:off x="900895" y="1727103"/>
            <a:ext cx="471905" cy="582937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3CDA692B-1A76-E89E-588C-89A1F5650374}"/>
              </a:ext>
            </a:extLst>
          </p:cNvPr>
          <p:cNvCxnSpPr>
            <a:cxnSpLocks/>
          </p:cNvCxnSpPr>
          <p:nvPr/>
        </p:nvCxnSpPr>
        <p:spPr>
          <a:xfrm>
            <a:off x="1676488" y="1700475"/>
            <a:ext cx="292018" cy="519867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>
            <a:extLst>
              <a:ext uri="{FF2B5EF4-FFF2-40B4-BE49-F238E27FC236}">
                <a16:creationId xmlns:a16="http://schemas.microsoft.com/office/drawing/2014/main" id="{B14B0166-5A0B-8DC2-25E7-9483A5A81051}"/>
              </a:ext>
            </a:extLst>
          </p:cNvPr>
          <p:cNvCxnSpPr>
            <a:cxnSpLocks/>
          </p:cNvCxnSpPr>
          <p:nvPr/>
        </p:nvCxnSpPr>
        <p:spPr>
          <a:xfrm>
            <a:off x="2377202" y="1711347"/>
            <a:ext cx="0" cy="49812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>
            <a:extLst>
              <a:ext uri="{FF2B5EF4-FFF2-40B4-BE49-F238E27FC236}">
                <a16:creationId xmlns:a16="http://schemas.microsoft.com/office/drawing/2014/main" id="{EC92684D-4495-F945-9D99-7B836A8773AD}"/>
              </a:ext>
            </a:extLst>
          </p:cNvPr>
          <p:cNvCxnSpPr>
            <a:cxnSpLocks/>
          </p:cNvCxnSpPr>
          <p:nvPr/>
        </p:nvCxnSpPr>
        <p:spPr>
          <a:xfrm flipH="1">
            <a:off x="3079273" y="1738497"/>
            <a:ext cx="90047" cy="58652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Овал 29">
            <a:extLst>
              <a:ext uri="{FF2B5EF4-FFF2-40B4-BE49-F238E27FC236}">
                <a16:creationId xmlns:a16="http://schemas.microsoft.com/office/drawing/2014/main" id="{B8D16524-00BD-6A7D-8C6E-8307DC3F3069}"/>
              </a:ext>
            </a:extLst>
          </p:cNvPr>
          <p:cNvSpPr/>
          <p:nvPr/>
        </p:nvSpPr>
        <p:spPr>
          <a:xfrm>
            <a:off x="1277460" y="2415685"/>
            <a:ext cx="1499899" cy="403501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Use one of this material</a:t>
            </a:r>
            <a:endParaRPr lang="ru-RU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48" name="Прямая со стрелкой 2047">
            <a:extLst>
              <a:ext uri="{FF2B5EF4-FFF2-40B4-BE49-F238E27FC236}">
                <a16:creationId xmlns:a16="http://schemas.microsoft.com/office/drawing/2014/main" id="{3583B63F-4121-1DB9-CF09-1E3114D09481}"/>
              </a:ext>
            </a:extLst>
          </p:cNvPr>
          <p:cNvCxnSpPr>
            <a:cxnSpLocks/>
          </p:cNvCxnSpPr>
          <p:nvPr/>
        </p:nvCxnSpPr>
        <p:spPr>
          <a:xfrm>
            <a:off x="5220420" y="1783752"/>
            <a:ext cx="199614" cy="189058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7" name="TextBox 2056">
            <a:extLst>
              <a:ext uri="{FF2B5EF4-FFF2-40B4-BE49-F238E27FC236}">
                <a16:creationId xmlns:a16="http://schemas.microsoft.com/office/drawing/2014/main" id="{C53A25EA-1376-D3D3-7DC6-5A342DE98C1F}"/>
              </a:ext>
            </a:extLst>
          </p:cNvPr>
          <p:cNvSpPr txBox="1"/>
          <p:nvPr/>
        </p:nvSpPr>
        <p:spPr>
          <a:xfrm>
            <a:off x="2374719" y="578502"/>
            <a:ext cx="1400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Aluminosilicates</a:t>
            </a:r>
            <a:endParaRPr lang="ru-RU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58" name="TextBox 2057">
            <a:extLst>
              <a:ext uri="{FF2B5EF4-FFF2-40B4-BE49-F238E27FC236}">
                <a16:creationId xmlns:a16="http://schemas.microsoft.com/office/drawing/2014/main" id="{AE68A5C0-CA04-AFCC-D1CA-30BBDFAC18D3}"/>
              </a:ext>
            </a:extLst>
          </p:cNvPr>
          <p:cNvSpPr txBox="1"/>
          <p:nvPr/>
        </p:nvSpPr>
        <p:spPr>
          <a:xfrm>
            <a:off x="6946954" y="609562"/>
            <a:ext cx="16090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Alkaline solution</a:t>
            </a:r>
            <a:endParaRPr lang="ru-RU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63" name="Прямая со стрелкой 2062">
            <a:extLst>
              <a:ext uri="{FF2B5EF4-FFF2-40B4-BE49-F238E27FC236}">
                <a16:creationId xmlns:a16="http://schemas.microsoft.com/office/drawing/2014/main" id="{7A47E91E-4A0D-1F0D-2CDF-7211F05C8879}"/>
              </a:ext>
            </a:extLst>
          </p:cNvPr>
          <p:cNvCxnSpPr/>
          <p:nvPr/>
        </p:nvCxnSpPr>
        <p:spPr>
          <a:xfrm>
            <a:off x="2689611" y="2783643"/>
            <a:ext cx="394312" cy="257727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5" name="Прямая со стрелкой 2064">
            <a:extLst>
              <a:ext uri="{FF2B5EF4-FFF2-40B4-BE49-F238E27FC236}">
                <a16:creationId xmlns:a16="http://schemas.microsoft.com/office/drawing/2014/main" id="{9B58FC08-A66A-635A-7026-92430793F29B}"/>
              </a:ext>
            </a:extLst>
          </p:cNvPr>
          <p:cNvCxnSpPr>
            <a:cxnSpLocks/>
          </p:cNvCxnSpPr>
          <p:nvPr/>
        </p:nvCxnSpPr>
        <p:spPr>
          <a:xfrm flipH="1">
            <a:off x="4096690" y="2827824"/>
            <a:ext cx="342880" cy="23960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68" name="Рисунок 2067">
            <a:extLst>
              <a:ext uri="{FF2B5EF4-FFF2-40B4-BE49-F238E27FC236}">
                <a16:creationId xmlns:a16="http://schemas.microsoft.com/office/drawing/2014/main" id="{96E241E2-B857-7CB3-A6B5-67CE45E053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2653" y="3824052"/>
            <a:ext cx="1104900" cy="809625"/>
          </a:xfrm>
          <a:prstGeom prst="rect">
            <a:avLst/>
          </a:prstGeom>
        </p:spPr>
      </p:pic>
      <p:pic>
        <p:nvPicPr>
          <p:cNvPr id="2070" name="Рисунок 2069">
            <a:extLst>
              <a:ext uri="{FF2B5EF4-FFF2-40B4-BE49-F238E27FC236}">
                <a16:creationId xmlns:a16="http://schemas.microsoft.com/office/drawing/2014/main" id="{425831B4-E853-0EDC-A8B4-58194767573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7515" r="7663" b="3286"/>
          <a:stretch/>
        </p:blipFill>
        <p:spPr>
          <a:xfrm>
            <a:off x="1523147" y="3875150"/>
            <a:ext cx="806565" cy="644541"/>
          </a:xfrm>
          <a:prstGeom prst="rect">
            <a:avLst/>
          </a:prstGeom>
        </p:spPr>
      </p:pic>
      <p:pic>
        <p:nvPicPr>
          <p:cNvPr id="2072" name="Рисунок 2071">
            <a:extLst>
              <a:ext uri="{FF2B5EF4-FFF2-40B4-BE49-F238E27FC236}">
                <a16:creationId xmlns:a16="http://schemas.microsoft.com/office/drawing/2014/main" id="{D00A7273-5B08-5040-96A3-E5B4AE0CD37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7948"/>
          <a:stretch/>
        </p:blipFill>
        <p:spPr>
          <a:xfrm>
            <a:off x="2348460" y="3942735"/>
            <a:ext cx="820860" cy="56110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31A7A7A-AF52-69A7-56CF-C61915469A40}"/>
              </a:ext>
            </a:extLst>
          </p:cNvPr>
          <p:cNvSpPr txBox="1"/>
          <p:nvPr/>
        </p:nvSpPr>
        <p:spPr>
          <a:xfrm>
            <a:off x="1010839" y="4480872"/>
            <a:ext cx="18078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Sand &amp; aggregates</a:t>
            </a: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lay-Based Materials in Geopolymer Technology | IntechOpen">
            <a:extLst>
              <a:ext uri="{FF2B5EF4-FFF2-40B4-BE49-F238E27FC236}">
                <a16:creationId xmlns:a16="http://schemas.microsoft.com/office/drawing/2014/main" id="{CE3A559B-9522-460D-026F-A2EB7BE632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5743" y="2933415"/>
            <a:ext cx="2623298" cy="2123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479009F5-7FAC-4BFB-9C9D-AA623E6C8306}"/>
              </a:ext>
            </a:extLst>
          </p:cNvPr>
          <p:cNvSpPr/>
          <p:nvPr/>
        </p:nvSpPr>
        <p:spPr>
          <a:xfrm>
            <a:off x="3053322" y="3103492"/>
            <a:ext cx="1022153" cy="412237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Cement</a:t>
            </a:r>
            <a:endParaRPr lang="ru-RU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9684D575-A2DA-6A54-F75A-2A8D652BF86E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5269" t="21709" r="13856" b="5161"/>
          <a:stretch/>
        </p:blipFill>
        <p:spPr>
          <a:xfrm>
            <a:off x="5220420" y="1978005"/>
            <a:ext cx="932098" cy="849819"/>
          </a:xfrm>
          <a:prstGeom prst="rect">
            <a:avLst/>
          </a:prstGeom>
        </p:spPr>
      </p:pic>
      <p:cxnSp>
        <p:nvCxnSpPr>
          <p:cNvPr id="2059" name="Прямая со стрелкой 2058">
            <a:extLst>
              <a:ext uri="{FF2B5EF4-FFF2-40B4-BE49-F238E27FC236}">
                <a16:creationId xmlns:a16="http://schemas.microsoft.com/office/drawing/2014/main" id="{BD348DA6-AC69-1DAB-6D7E-C307F82525AE}"/>
              </a:ext>
            </a:extLst>
          </p:cNvPr>
          <p:cNvCxnSpPr>
            <a:cxnSpLocks/>
          </p:cNvCxnSpPr>
          <p:nvPr/>
        </p:nvCxnSpPr>
        <p:spPr>
          <a:xfrm flipH="1">
            <a:off x="5738766" y="1783752"/>
            <a:ext cx="374726" cy="189058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6" name="Овал 2065">
            <a:extLst>
              <a:ext uri="{FF2B5EF4-FFF2-40B4-BE49-F238E27FC236}">
                <a16:creationId xmlns:a16="http://schemas.microsoft.com/office/drawing/2014/main" id="{0434DDFA-CDBE-EC84-929D-5F201A96FF9B}"/>
              </a:ext>
            </a:extLst>
          </p:cNvPr>
          <p:cNvSpPr/>
          <p:nvPr/>
        </p:nvSpPr>
        <p:spPr>
          <a:xfrm>
            <a:off x="4052702" y="3649636"/>
            <a:ext cx="1245320" cy="1084342"/>
          </a:xfrm>
          <a:prstGeom prst="ellipse">
            <a:avLst/>
          </a:prstGeom>
          <a:ln>
            <a:solidFill>
              <a:schemeClr val="bg2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Mix design with aggregates and sands </a:t>
            </a:r>
            <a:endParaRPr lang="ru-RU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71" name="Прямая со стрелкой 2070">
            <a:extLst>
              <a:ext uri="{FF2B5EF4-FFF2-40B4-BE49-F238E27FC236}">
                <a16:creationId xmlns:a16="http://schemas.microsoft.com/office/drawing/2014/main" id="{307F12E0-A7A8-87D6-C218-D4F561B2C0F4}"/>
              </a:ext>
            </a:extLst>
          </p:cNvPr>
          <p:cNvCxnSpPr>
            <a:cxnSpLocks/>
            <a:stCxn id="27" idx="2"/>
            <a:endCxn id="2066" idx="1"/>
          </p:cNvCxnSpPr>
          <p:nvPr/>
        </p:nvCxnSpPr>
        <p:spPr>
          <a:xfrm>
            <a:off x="3564399" y="3515729"/>
            <a:ext cx="670676" cy="292705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75" name="Прямая со стрелкой 2074">
            <a:extLst>
              <a:ext uri="{FF2B5EF4-FFF2-40B4-BE49-F238E27FC236}">
                <a16:creationId xmlns:a16="http://schemas.microsoft.com/office/drawing/2014/main" id="{BD48D641-766E-BA9E-C837-0BBEC6BC0D57}"/>
              </a:ext>
            </a:extLst>
          </p:cNvPr>
          <p:cNvCxnSpPr>
            <a:cxnSpLocks/>
            <a:stCxn id="5" idx="3"/>
            <a:endCxn id="2066" idx="2"/>
          </p:cNvCxnSpPr>
          <p:nvPr/>
        </p:nvCxnSpPr>
        <p:spPr>
          <a:xfrm flipV="1">
            <a:off x="3467991" y="4191807"/>
            <a:ext cx="584711" cy="72071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76" name="Стрелка: вправо 2075">
            <a:extLst>
              <a:ext uri="{FF2B5EF4-FFF2-40B4-BE49-F238E27FC236}">
                <a16:creationId xmlns:a16="http://schemas.microsoft.com/office/drawing/2014/main" id="{23B139CA-FEAE-C653-0B67-35C1FD42CA3D}"/>
              </a:ext>
            </a:extLst>
          </p:cNvPr>
          <p:cNvSpPr/>
          <p:nvPr/>
        </p:nvSpPr>
        <p:spPr>
          <a:xfrm>
            <a:off x="5341010" y="4013262"/>
            <a:ext cx="378268" cy="240718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FA955490-8DA9-8A13-2453-45574962A679}"/>
              </a:ext>
            </a:extLst>
          </p:cNvPr>
          <p:cNvSpPr txBox="1">
            <a:spLocks/>
          </p:cNvSpPr>
          <p:nvPr/>
        </p:nvSpPr>
        <p:spPr>
          <a:xfrm>
            <a:off x="261207" y="141704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6765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Research Background (Cont.)</a:t>
            </a:r>
            <a:endParaRPr lang="ru-RU" b="1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8824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0" grpId="0" animBg="1"/>
      <p:bldP spid="5" grpId="0" animBg="1"/>
      <p:bldP spid="2055" grpId="0" animBg="1"/>
      <p:bldP spid="2053" grpId="0" animBg="1"/>
      <p:bldP spid="6" grpId="0"/>
      <p:bldP spid="7" grpId="0"/>
      <p:bldP spid="8" grpId="0"/>
      <p:bldP spid="9" grpId="0"/>
      <p:bldP spid="10" grpId="0"/>
      <p:bldP spid="13" grpId="0"/>
      <p:bldP spid="30" grpId="0" animBg="1"/>
      <p:bldP spid="2057" grpId="0"/>
      <p:bldP spid="2058" grpId="0"/>
      <p:bldP spid="11" grpId="0"/>
      <p:bldP spid="27" grpId="0" animBg="1"/>
      <p:bldP spid="2066" grpId="0" animBg="1"/>
      <p:bldP spid="207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268293-3B10-4C8F-AAC2-A31C31DC2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220778"/>
            <a:ext cx="8520600" cy="572700"/>
          </a:xfrm>
        </p:spPr>
        <p:txBody>
          <a:bodyPr/>
          <a:lstStyle/>
          <a:p>
            <a:pPr algn="ctr"/>
            <a:r>
              <a:rPr lang="en-US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 Statement</a:t>
            </a:r>
            <a:endParaRPr lang="ru-RU" b="1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23994584-909A-4EDD-A23B-ED1DBFC7A1D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</a:t>
            </a:fld>
            <a:endParaRPr lang="en"/>
          </a:p>
        </p:txBody>
      </p:sp>
      <p:graphicFrame>
        <p:nvGraphicFramePr>
          <p:cNvPr id="7" name="Схема 6">
            <a:extLst>
              <a:ext uri="{FF2B5EF4-FFF2-40B4-BE49-F238E27FC236}">
                <a16:creationId xmlns:a16="http://schemas.microsoft.com/office/drawing/2014/main" id="{FD959EC7-C471-40F5-BE8F-8BD22BF7BD0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6645297"/>
              </p:ext>
            </p:extLst>
          </p:nvPr>
        </p:nvGraphicFramePr>
        <p:xfrm>
          <a:off x="122842" y="1144507"/>
          <a:ext cx="8970707" cy="3566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15551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33CB2B24-15CF-393F-A950-55EC926F143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7</a:t>
            </a:fld>
            <a:endParaRPr lang="en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8BEF71F2-F71B-A167-CE85-90E55F86AB64}"/>
              </a:ext>
            </a:extLst>
          </p:cNvPr>
          <p:cNvSpPr/>
          <p:nvPr/>
        </p:nvSpPr>
        <p:spPr>
          <a:xfrm>
            <a:off x="2196123" y="903895"/>
            <a:ext cx="4822685" cy="4239605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D7A8D5B2-FA38-6918-DF66-8BA538C461DF}"/>
              </a:ext>
            </a:extLst>
          </p:cNvPr>
          <p:cNvSpPr/>
          <p:nvPr/>
        </p:nvSpPr>
        <p:spPr>
          <a:xfrm>
            <a:off x="3722039" y="1819930"/>
            <a:ext cx="4490019" cy="3263772"/>
          </a:xfrm>
          <a:prstGeom prst="ellipse">
            <a:avLst/>
          </a:prstGeom>
          <a:solidFill>
            <a:schemeClr val="tx1">
              <a:lumMod val="9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Extrusion systems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>
                <a:latin typeface="Times New Roman" panose="02020603050405020304" pitchFamily="18" charset="0"/>
                <a:ea typeface="Calibri" panose="020F0502020204030204" pitchFamily="34" charset="0"/>
              </a:rPr>
              <a:t>M</a:t>
            </a:r>
            <a:r>
              <a:rPr lang="en-US" sz="2000" b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ixture of geopolymers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>
                <a:latin typeface="Times New Roman" panose="02020603050405020304" pitchFamily="18" charset="0"/>
                <a:ea typeface="Calibri" panose="020F0502020204030204" pitchFamily="34" charset="0"/>
              </a:rPr>
              <a:t>3D printed geopolymers</a:t>
            </a:r>
            <a:endParaRPr lang="en-US" sz="2000" b="1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>
                <a:latin typeface="Times New Roman" panose="02020603050405020304" pitchFamily="18" charset="0"/>
                <a:ea typeface="Calibri" panose="020F0502020204030204" pitchFamily="34" charset="0"/>
              </a:rPr>
              <a:t>E</a:t>
            </a:r>
            <a:r>
              <a:rPr lang="en-US" sz="2000" b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xperimental validation</a:t>
            </a:r>
            <a:endParaRPr lang="ru-RU" sz="2000" b="1"/>
          </a:p>
        </p:txBody>
      </p:sp>
      <p:sp>
        <p:nvSpPr>
          <p:cNvPr id="9" name="Google Shape;209;p10">
            <a:extLst>
              <a:ext uri="{FF2B5EF4-FFF2-40B4-BE49-F238E27FC236}">
                <a16:creationId xmlns:a16="http://schemas.microsoft.com/office/drawing/2014/main" id="{D30C78A1-C36D-E115-9B88-4CC81ACCD4FB}"/>
              </a:ext>
            </a:extLst>
          </p:cNvPr>
          <p:cNvSpPr/>
          <p:nvPr/>
        </p:nvSpPr>
        <p:spPr>
          <a:xfrm>
            <a:off x="257476" y="1641220"/>
            <a:ext cx="3518864" cy="1536191"/>
          </a:xfrm>
          <a:prstGeom prst="roundRect">
            <a:avLst>
              <a:gd name="adj" fmla="val 16667"/>
            </a:avLst>
          </a:prstGeom>
          <a:solidFill>
            <a:schemeClr val="tx1">
              <a:lumMod val="95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Examination of other tecniques: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Binder jetting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Powder based 3D printers</a:t>
            </a:r>
          </a:p>
        </p:txBody>
      </p:sp>
      <p:sp>
        <p:nvSpPr>
          <p:cNvPr id="10" name="Google Shape;209;p10">
            <a:extLst>
              <a:ext uri="{FF2B5EF4-FFF2-40B4-BE49-F238E27FC236}">
                <a16:creationId xmlns:a16="http://schemas.microsoft.com/office/drawing/2014/main" id="{1DBE4AB5-F848-61F4-84D0-C8571C6A6D9F}"/>
              </a:ext>
            </a:extLst>
          </p:cNvPr>
          <p:cNvSpPr/>
          <p:nvPr/>
        </p:nvSpPr>
        <p:spPr>
          <a:xfrm>
            <a:off x="99110" y="3586896"/>
            <a:ext cx="3362529" cy="1305418"/>
          </a:xfrm>
          <a:prstGeom prst="roundRect">
            <a:avLst>
              <a:gd name="adj" fmla="val 16667"/>
            </a:avLst>
          </a:prstGeom>
          <a:solidFill>
            <a:schemeClr val="bg2">
              <a:lumMod val="10000"/>
              <a:lumOff val="9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Examination of other construction materials: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Powder-based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Cement-based</a:t>
            </a:r>
          </a:p>
        </p:txBody>
      </p:sp>
      <p:sp>
        <p:nvSpPr>
          <p:cNvPr id="11" name="Google Shape;206;p10">
            <a:extLst>
              <a:ext uri="{FF2B5EF4-FFF2-40B4-BE49-F238E27FC236}">
                <a16:creationId xmlns:a16="http://schemas.microsoft.com/office/drawing/2014/main" id="{D1B017BE-BD9F-D61F-A857-57A2840E0860}"/>
              </a:ext>
            </a:extLst>
          </p:cNvPr>
          <p:cNvSpPr/>
          <p:nvPr/>
        </p:nvSpPr>
        <p:spPr>
          <a:xfrm>
            <a:off x="4572000" y="1295437"/>
            <a:ext cx="1454046" cy="464695"/>
          </a:xfrm>
          <a:prstGeom prst="roundRect">
            <a:avLst>
              <a:gd name="adj" fmla="val 16667"/>
            </a:avLst>
          </a:prstGeom>
          <a:solidFill>
            <a:schemeClr val="dk1"/>
          </a:solidFill>
          <a:ln w="9525" cap="flat" cmpd="sng">
            <a:solidFill>
              <a:srgbClr val="002855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1" u="none" strike="noStrike" cap="none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In scope</a:t>
            </a:r>
            <a:endParaRPr sz="2000" b="1" i="1" u="none" strike="noStrike" cap="none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08;p10">
            <a:extLst>
              <a:ext uri="{FF2B5EF4-FFF2-40B4-BE49-F238E27FC236}">
                <a16:creationId xmlns:a16="http://schemas.microsoft.com/office/drawing/2014/main" id="{51E53750-45B8-30C4-0528-093FD3024BD0}"/>
              </a:ext>
            </a:extLst>
          </p:cNvPr>
          <p:cNvSpPr/>
          <p:nvPr/>
        </p:nvSpPr>
        <p:spPr>
          <a:xfrm>
            <a:off x="2016908" y="953311"/>
            <a:ext cx="1799929" cy="562024"/>
          </a:xfrm>
          <a:prstGeom prst="roundRect">
            <a:avLst>
              <a:gd name="adj" fmla="val 16667"/>
            </a:avLst>
          </a:prstGeom>
          <a:solidFill>
            <a:schemeClr val="dk1"/>
          </a:solidFill>
          <a:ln w="9525" cap="flat" cmpd="sng">
            <a:solidFill>
              <a:srgbClr val="002855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1" u="none" strike="noStrike" cap="none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Out of scope</a:t>
            </a:r>
            <a:endParaRPr sz="2000" b="1" i="1" u="none" strike="noStrike" cap="none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22C87D40-91A0-7632-1E0E-5E8E23422190}"/>
              </a:ext>
            </a:extLst>
          </p:cNvPr>
          <p:cNvSpPr txBox="1">
            <a:spLocks/>
          </p:cNvSpPr>
          <p:nvPr/>
        </p:nvSpPr>
        <p:spPr>
          <a:xfrm>
            <a:off x="0" y="20531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6765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 Scope</a:t>
            </a:r>
            <a:br>
              <a:rPr lang="ru-RU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582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8DD7BA02-CDAD-DAD9-C81D-A3841AD49B45}"/>
              </a:ext>
            </a:extLst>
          </p:cNvPr>
          <p:cNvSpPr/>
          <p:nvPr/>
        </p:nvSpPr>
        <p:spPr>
          <a:xfrm>
            <a:off x="79771" y="2732921"/>
            <a:ext cx="8873904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9AD233CB-C718-04AE-0A8E-7E365FDFCB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8</a:t>
            </a:fld>
            <a:endParaRPr lang="en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299106D-5503-0D80-B4B5-1F923490518F}"/>
              </a:ext>
            </a:extLst>
          </p:cNvPr>
          <p:cNvSpPr txBox="1"/>
          <p:nvPr/>
        </p:nvSpPr>
        <p:spPr>
          <a:xfrm>
            <a:off x="3333337" y="2667587"/>
            <a:ext cx="458493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Objectives</a:t>
            </a:r>
            <a:endParaRPr lang="ru-RU" sz="2800" b="1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2C96101-8CFA-07A3-2315-D76B31A4CB12}"/>
              </a:ext>
            </a:extLst>
          </p:cNvPr>
          <p:cNvSpPr txBox="1"/>
          <p:nvPr/>
        </p:nvSpPr>
        <p:spPr>
          <a:xfrm>
            <a:off x="79771" y="3396263"/>
            <a:ext cx="309780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>
                <a:solidFill>
                  <a:schemeClr val="bg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Identify the components and parameters of the entire structure necessary for the successful  extrusion design </a:t>
            </a:r>
            <a:endParaRPr lang="ru-RU" sz="1400">
              <a:solidFill>
                <a:schemeClr val="bg2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01415AF-E060-EF87-6224-B7489096371D}"/>
              </a:ext>
            </a:extLst>
          </p:cNvPr>
          <p:cNvSpPr txBox="1"/>
          <p:nvPr/>
        </p:nvSpPr>
        <p:spPr>
          <a:xfrm>
            <a:off x="6075351" y="3419928"/>
            <a:ext cx="287257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Investigate the use of microwave heating to speed up the structural development of geopolymer concrete</a:t>
            </a:r>
            <a:endParaRPr lang="en-US" sz="140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D009305-CCD3-CB78-B9B9-DE4E0B3888DD}"/>
              </a:ext>
            </a:extLst>
          </p:cNvPr>
          <p:cNvSpPr txBox="1"/>
          <p:nvPr/>
        </p:nvSpPr>
        <p:spPr>
          <a:xfrm>
            <a:off x="3333338" y="3419928"/>
            <a:ext cx="274201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>
                <a:solidFill>
                  <a:schemeClr val="bg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Determine the ideal proportion and mixture of materials for the extrusion process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A560607-ABB4-9286-006F-888112882566}"/>
              </a:ext>
            </a:extLst>
          </p:cNvPr>
          <p:cNvSpPr txBox="1"/>
          <p:nvPr/>
        </p:nvSpPr>
        <p:spPr>
          <a:xfrm>
            <a:off x="366344" y="1662676"/>
            <a:ext cx="877765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i="0" u="none" strike="noStrike">
                <a:solidFill>
                  <a:srgbClr val="2121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design of novel </a:t>
            </a:r>
            <a:r>
              <a:rPr lang="en-US" sz="200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sz="2000" i="0" u="none" strike="noStrike">
                <a:solidFill>
                  <a:srgbClr val="2121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eopolymer </a:t>
            </a:r>
            <a:r>
              <a:rPr lang="en-US" sz="200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2000" i="0" u="none" strike="noStrike">
                <a:solidFill>
                  <a:srgbClr val="2121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ixture </a:t>
            </a:r>
            <a:r>
              <a:rPr lang="en-US" sz="2000" i="0" u="none" strike="noStrike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for construction 3D printing</a:t>
            </a:r>
            <a:endParaRPr lang="en-US" sz="2000" i="0" u="none" strike="noStrike">
              <a:solidFill>
                <a:srgbClr val="21212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33FB21BB-3794-BF18-D53E-C0F71F1A8B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206601"/>
            <a:ext cx="8520600" cy="572700"/>
          </a:xfrm>
        </p:spPr>
        <p:txBody>
          <a:bodyPr/>
          <a:lstStyle/>
          <a:p>
            <a:pPr algn="ctr"/>
            <a:r>
              <a:rPr lang="en-US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Aim and Objectives</a:t>
            </a:r>
            <a:endParaRPr lang="ru-RU" b="1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995C4BE7-3E89-9A5C-130F-199589554A4F}"/>
              </a:ext>
            </a:extLst>
          </p:cNvPr>
          <p:cNvSpPr/>
          <p:nvPr/>
        </p:nvSpPr>
        <p:spPr>
          <a:xfrm>
            <a:off x="79771" y="836028"/>
            <a:ext cx="8873904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Aim</a:t>
            </a:r>
            <a:endParaRPr lang="ru-RU" sz="2800" b="1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5016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2EF043-FCF2-E527-9A68-D34CFC971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226695"/>
            <a:ext cx="8520600" cy="572700"/>
          </a:xfrm>
        </p:spPr>
        <p:txBody>
          <a:bodyPr/>
          <a:lstStyle/>
          <a:p>
            <a:r>
              <a:rPr lang="en-US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Literature Review</a:t>
            </a:r>
            <a:endParaRPr lang="ru-RU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32F76CF6-BD40-CFAE-03E3-F189BAC76D8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9</a:t>
            </a:fld>
            <a:endParaRPr lang="en"/>
          </a:p>
        </p:txBody>
      </p:sp>
      <p:grpSp>
        <p:nvGrpSpPr>
          <p:cNvPr id="6" name="Полотно 30">
            <a:extLst>
              <a:ext uri="{FF2B5EF4-FFF2-40B4-BE49-F238E27FC236}">
                <a16:creationId xmlns:a16="http://schemas.microsoft.com/office/drawing/2014/main" id="{E94DF294-BDC4-51BA-962B-0297102228C8}"/>
              </a:ext>
            </a:extLst>
          </p:cNvPr>
          <p:cNvGrpSpPr/>
          <p:nvPr/>
        </p:nvGrpSpPr>
        <p:grpSpPr>
          <a:xfrm>
            <a:off x="553716" y="697761"/>
            <a:ext cx="7836761" cy="4359056"/>
            <a:chOff x="-18344" y="0"/>
            <a:chExt cx="5823045" cy="4755111"/>
          </a:xfrm>
        </p:grpSpPr>
        <p:sp>
          <p:nvSpPr>
            <p:cNvPr id="7" name="Прямоугольник 6">
              <a:extLst>
                <a:ext uri="{FF2B5EF4-FFF2-40B4-BE49-F238E27FC236}">
                  <a16:creationId xmlns:a16="http://schemas.microsoft.com/office/drawing/2014/main" id="{2040725D-241A-9B73-37CC-959C54DABAD5}"/>
                </a:ext>
              </a:extLst>
            </p:cNvPr>
            <p:cNvSpPr/>
            <p:nvPr/>
          </p:nvSpPr>
          <p:spPr>
            <a:xfrm>
              <a:off x="1" y="0"/>
              <a:ext cx="4980553" cy="4387134"/>
            </a:xfrm>
            <a:prstGeom prst="rect">
              <a:avLst/>
            </a:prstGeom>
            <a:solidFill>
              <a:srgbClr val="FFFFFF"/>
            </a:solidFill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Прямоугольник: скругленные углы 7" descr="chgfjj&#10;">
              <a:extLst>
                <a:ext uri="{FF2B5EF4-FFF2-40B4-BE49-F238E27FC236}">
                  <a16:creationId xmlns:a16="http://schemas.microsoft.com/office/drawing/2014/main" id="{2592E02F-E97D-B75B-5BA7-D0C3C8245F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5148" y="62387"/>
              <a:ext cx="1706981" cy="85898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A8B7DF"/>
                </a:gs>
                <a:gs pos="50000">
                  <a:srgbClr val="9AABD9"/>
                </a:gs>
                <a:gs pos="100000">
                  <a:srgbClr val="879ED7"/>
                </a:gs>
              </a:gsLst>
              <a:lin ang="5400000"/>
            </a:gradFill>
            <a:ln w="6350">
              <a:solidFill>
                <a:schemeClr val="accent5">
                  <a:lumMod val="100000"/>
                  <a:lumOff val="0"/>
                </a:schemeClr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US" sz="1800" b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Literature Review areas</a:t>
              </a:r>
              <a:endParaRPr lang="ru-RU" sz="18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Прямоугольник: скругленные углы 8">
              <a:extLst>
                <a:ext uri="{FF2B5EF4-FFF2-40B4-BE49-F238E27FC236}">
                  <a16:creationId xmlns:a16="http://schemas.microsoft.com/office/drawing/2014/main" id="{43C4719B-0086-D981-2B22-F2FF2BB4DE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1420" y="1235109"/>
              <a:ext cx="1647661" cy="803925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US" sz="1800" b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Extrusion design</a:t>
              </a:r>
              <a:endParaRPr lang="ru-RU" sz="18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Прямоугольник: скругленные углы 9">
              <a:extLst>
                <a:ext uri="{FF2B5EF4-FFF2-40B4-BE49-F238E27FC236}">
                  <a16:creationId xmlns:a16="http://schemas.microsoft.com/office/drawing/2014/main" id="{FB2A4B14-7217-24DB-6AED-BF99BE0B2C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255" y="1186612"/>
              <a:ext cx="1690446" cy="842983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US" sz="1800" b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Geopolymers</a:t>
              </a:r>
              <a:endParaRPr lang="ru-RU" sz="18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Прямоугольник: скругленные углы 10">
              <a:extLst>
                <a:ext uri="{FF2B5EF4-FFF2-40B4-BE49-F238E27FC236}">
                  <a16:creationId xmlns:a16="http://schemas.microsoft.com/office/drawing/2014/main" id="{C491D34C-C88C-9F25-0F14-4254079D9F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3198" y="2462026"/>
              <a:ext cx="1508496" cy="82592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B1CBE9"/>
                </a:gs>
                <a:gs pos="50000">
                  <a:srgbClr val="A3C1E5"/>
                </a:gs>
                <a:gs pos="100000">
                  <a:srgbClr val="92B9E4"/>
                </a:gs>
              </a:gsLst>
              <a:lin ang="5400000"/>
            </a:gradFill>
            <a:ln w="6350">
              <a:solidFill>
                <a:schemeClr val="accent1">
                  <a:lumMod val="100000"/>
                  <a:lumOff val="0"/>
                </a:schemeClr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US" sz="1800" b="1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M</a:t>
              </a:r>
              <a:r>
                <a:rPr lang="en-US" sz="1800" b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achine structure</a:t>
              </a:r>
              <a:endParaRPr lang="ru-RU" sz="18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Прямоугольник: скругленные углы 11">
              <a:extLst>
                <a:ext uri="{FF2B5EF4-FFF2-40B4-BE49-F238E27FC236}">
                  <a16:creationId xmlns:a16="http://schemas.microsoft.com/office/drawing/2014/main" id="{EFDDADE6-0C43-1179-F46E-8B3C926C45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4651" y="2437929"/>
              <a:ext cx="1508496" cy="82592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B1CBE9"/>
                </a:gs>
                <a:gs pos="50000">
                  <a:srgbClr val="A3C1E5"/>
                </a:gs>
                <a:gs pos="100000">
                  <a:srgbClr val="92B9E4"/>
                </a:gs>
              </a:gsLst>
              <a:lin ang="5400000"/>
            </a:gradFill>
            <a:ln w="6350">
              <a:solidFill>
                <a:schemeClr val="accent1">
                  <a:lumMod val="100000"/>
                  <a:lumOff val="0"/>
                </a:schemeClr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US" sz="1800" b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Investigation of mixture designs</a:t>
              </a:r>
              <a:endParaRPr lang="ru-RU" sz="18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Прямоугольник: скругленные углы 12">
              <a:extLst>
                <a:ext uri="{FF2B5EF4-FFF2-40B4-BE49-F238E27FC236}">
                  <a16:creationId xmlns:a16="http://schemas.microsoft.com/office/drawing/2014/main" id="{9EC1C512-AF01-C10D-C015-16610A22EB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5099" y="3620339"/>
              <a:ext cx="1621858" cy="8506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B1CBE9"/>
                </a:gs>
                <a:gs pos="50000">
                  <a:srgbClr val="A3C1E5"/>
                </a:gs>
                <a:gs pos="100000">
                  <a:srgbClr val="92B9E4"/>
                </a:gs>
              </a:gsLst>
              <a:lin ang="5400000"/>
            </a:gradFill>
            <a:ln w="6350">
              <a:solidFill>
                <a:schemeClr val="accent1">
                  <a:lumMod val="100000"/>
                  <a:lumOff val="0"/>
                </a:schemeClr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US" sz="1800" b="1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M</a:t>
              </a:r>
              <a:r>
                <a:rPr lang="en-US" sz="1800" b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icrowave heating approach</a:t>
              </a:r>
              <a:endParaRPr lang="ru-RU" sz="18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4" name="Прямая со стрелкой 13">
              <a:extLst>
                <a:ext uri="{FF2B5EF4-FFF2-40B4-BE49-F238E27FC236}">
                  <a16:creationId xmlns:a16="http://schemas.microsoft.com/office/drawing/2014/main" id="{279404B3-81A8-8BCB-4E81-5154BD61D21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1364099" y="421703"/>
              <a:ext cx="583900" cy="696308"/>
            </a:xfrm>
            <a:prstGeom prst="straightConnector1">
              <a:avLst/>
            </a:prstGeom>
            <a:noFill/>
            <a:ln w="6350">
              <a:solidFill>
                <a:schemeClr val="bg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Прямая со стрелкой 14">
              <a:extLst>
                <a:ext uri="{FF2B5EF4-FFF2-40B4-BE49-F238E27FC236}">
                  <a16:creationId xmlns:a16="http://schemas.microsoft.com/office/drawing/2014/main" id="{7861DBFF-E168-5475-71E3-AE6B66A573B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985399" y="397003"/>
              <a:ext cx="759100" cy="644807"/>
            </a:xfrm>
            <a:prstGeom prst="straightConnector1">
              <a:avLst/>
            </a:prstGeom>
            <a:noFill/>
            <a:ln w="6350">
              <a:solidFill>
                <a:schemeClr val="bg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Прямая соединительная линия 15">
              <a:extLst>
                <a:ext uri="{FF2B5EF4-FFF2-40B4-BE49-F238E27FC236}">
                  <a16:creationId xmlns:a16="http://schemas.microsoft.com/office/drawing/2014/main" id="{C49E29DD-3D7E-ACA3-70D6-298A63FB223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5016552" y="2051247"/>
              <a:ext cx="1508" cy="377478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7" name="Прямоугольник: скругленные углы 16">
              <a:extLst>
                <a:ext uri="{FF2B5EF4-FFF2-40B4-BE49-F238E27FC236}">
                  <a16:creationId xmlns:a16="http://schemas.microsoft.com/office/drawing/2014/main" id="{9D24085F-E003-1FEF-9E24-E1445E6CA6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99" y="1240313"/>
              <a:ext cx="1592591" cy="973115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>
                <a:lnSpc>
                  <a:spcPct val="106000"/>
                </a:lnSpc>
                <a:spcAft>
                  <a:spcPts val="800"/>
                </a:spcAft>
              </a:pPr>
              <a:r>
                <a:rPr lang="en-US" sz="1800" b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3D printing in the construction industry</a:t>
              </a:r>
              <a:endParaRPr lang="ru-RU" sz="18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8" name="Прямая соединительная линия 17">
              <a:extLst>
                <a:ext uri="{FF2B5EF4-FFF2-40B4-BE49-F238E27FC236}">
                  <a16:creationId xmlns:a16="http://schemas.microsoft.com/office/drawing/2014/main" id="{828F93B4-4844-C6EC-AA80-2786BD2B7AC5}"/>
                </a:ext>
              </a:extLst>
            </p:cNvPr>
            <p:cNvCxnSpPr>
              <a:cxnSpLocks noChangeShapeType="1"/>
              <a:endCxn id="13" idx="0"/>
            </p:cNvCxnSpPr>
            <p:nvPr/>
          </p:nvCxnSpPr>
          <p:spPr bwMode="auto">
            <a:xfrm>
              <a:off x="2896028" y="3330938"/>
              <a:ext cx="0" cy="289401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Прямая соединительная линия 18">
              <a:extLst>
                <a:ext uri="{FF2B5EF4-FFF2-40B4-BE49-F238E27FC236}">
                  <a16:creationId xmlns:a16="http://schemas.microsoft.com/office/drawing/2014/main" id="{DEA344AA-72E8-2021-3011-DC3A906E815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877446" y="2080568"/>
              <a:ext cx="0" cy="358104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" name="Прямоугольник: скругленные углы 19">
              <a:extLst>
                <a:ext uri="{FF2B5EF4-FFF2-40B4-BE49-F238E27FC236}">
                  <a16:creationId xmlns:a16="http://schemas.microsoft.com/office/drawing/2014/main" id="{955A2DBA-04E9-E3BC-5D90-04B4BA1CF6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" y="2436324"/>
              <a:ext cx="1649793" cy="86869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B1CBE9"/>
                </a:gs>
                <a:gs pos="50000">
                  <a:srgbClr val="A3C1E5"/>
                </a:gs>
                <a:gs pos="100000">
                  <a:srgbClr val="92B9E4"/>
                </a:gs>
              </a:gsLst>
              <a:lin ang="5400000"/>
            </a:gradFill>
            <a:ln w="6350">
              <a:solidFill>
                <a:schemeClr val="accent1">
                  <a:lumMod val="100000"/>
                  <a:lumOff val="0"/>
                </a:schemeClr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>
                <a:lnSpc>
                  <a:spcPct val="106000"/>
                </a:lnSpc>
                <a:spcAft>
                  <a:spcPts val="800"/>
                </a:spcAft>
              </a:pPr>
              <a:r>
                <a:rPr lang="en-US" sz="1800" b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Existing 3D printers for construction</a:t>
              </a:r>
              <a:endParaRPr lang="ru-RU" sz="18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1" name="Прямая соединительная линия 20">
              <a:extLst>
                <a:ext uri="{FF2B5EF4-FFF2-40B4-BE49-F238E27FC236}">
                  <a16:creationId xmlns:a16="http://schemas.microsoft.com/office/drawing/2014/main" id="{5E170FE2-334E-901B-8FE2-EE58D380499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0242" y="2239986"/>
              <a:ext cx="0" cy="17469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2" name="Прямоугольник: скругленные углы 21">
              <a:extLst>
                <a:ext uri="{FF2B5EF4-FFF2-40B4-BE49-F238E27FC236}">
                  <a16:creationId xmlns:a16="http://schemas.microsoft.com/office/drawing/2014/main" id="{6DEF63DF-1975-A6CD-4415-970B8BF737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8344" y="3605037"/>
              <a:ext cx="1737172" cy="98268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B1CBE9"/>
                </a:gs>
                <a:gs pos="50000">
                  <a:srgbClr val="A3C1E5"/>
                </a:gs>
                <a:gs pos="100000">
                  <a:srgbClr val="92B9E4"/>
                </a:gs>
              </a:gsLst>
              <a:lin ang="5400000"/>
            </a:gradFill>
            <a:ln w="6350">
              <a:solidFill>
                <a:schemeClr val="accent1">
                  <a:lumMod val="100000"/>
                  <a:lumOff val="0"/>
                </a:schemeClr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>
                <a:lnSpc>
                  <a:spcPct val="106000"/>
                </a:lnSpc>
                <a:spcAft>
                  <a:spcPts val="800"/>
                </a:spcAft>
              </a:pPr>
              <a:r>
                <a:rPr lang="en-US" sz="1800" b="1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M</a:t>
              </a:r>
              <a:r>
                <a:rPr lang="en-US" sz="1800" b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aterials for 3D printing</a:t>
              </a:r>
              <a:endParaRPr lang="ru-RU" sz="18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3" name="Прямая соединительная линия 22">
              <a:extLst>
                <a:ext uri="{FF2B5EF4-FFF2-40B4-BE49-F238E27FC236}">
                  <a16:creationId xmlns:a16="http://schemas.microsoft.com/office/drawing/2014/main" id="{F40F10DC-E97B-C9C1-61F6-81B1EBC9F93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0242" y="3309649"/>
              <a:ext cx="0" cy="241359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" name="Прямая соединительная линия 23">
              <a:extLst>
                <a:ext uri="{FF2B5EF4-FFF2-40B4-BE49-F238E27FC236}">
                  <a16:creationId xmlns:a16="http://schemas.microsoft.com/office/drawing/2014/main" id="{38B3AF81-2C5E-ED4A-37F7-085E4F2B1E7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950049" y="1671041"/>
              <a:ext cx="175200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" name="Прямая соединительная линия 24">
              <a:extLst>
                <a:ext uri="{FF2B5EF4-FFF2-40B4-BE49-F238E27FC236}">
                  <a16:creationId xmlns:a16="http://schemas.microsoft.com/office/drawing/2014/main" id="{B394A914-231C-02B5-E351-C4C34B1F131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950049" y="1661917"/>
              <a:ext cx="0" cy="3025233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" name="Прямая соединительная линия 25">
              <a:extLst>
                <a:ext uri="{FF2B5EF4-FFF2-40B4-BE49-F238E27FC236}">
                  <a16:creationId xmlns:a16="http://schemas.microsoft.com/office/drawing/2014/main" id="{3482BE5C-391D-96C3-F931-C74D2FE1997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862390" y="1668518"/>
              <a:ext cx="169107" cy="2522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" name="Прямая соединительная линия 26">
              <a:extLst>
                <a:ext uri="{FF2B5EF4-FFF2-40B4-BE49-F238E27FC236}">
                  <a16:creationId xmlns:a16="http://schemas.microsoft.com/office/drawing/2014/main" id="{883D591D-7049-EBDD-7E68-ADA6B100B0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1875894" y="1671041"/>
              <a:ext cx="0" cy="1173513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" name="Прямая соединительная линия 27">
              <a:extLst>
                <a:ext uri="{FF2B5EF4-FFF2-40B4-BE49-F238E27FC236}">
                  <a16:creationId xmlns:a16="http://schemas.microsoft.com/office/drawing/2014/main" id="{7422EDFF-C464-B0A6-7E20-5C0C5CAD2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658816" y="2813449"/>
              <a:ext cx="208600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" name="Прямая соединительная линия 28">
              <a:extLst>
                <a:ext uri="{FF2B5EF4-FFF2-40B4-BE49-F238E27FC236}">
                  <a16:creationId xmlns:a16="http://schemas.microsoft.com/office/drawing/2014/main" id="{B05093B6-FEFB-2A11-B403-9B409B86F40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911749" y="4689777"/>
              <a:ext cx="3038300" cy="45701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" name="Прямая соединительная линия 29">
              <a:extLst>
                <a:ext uri="{FF2B5EF4-FFF2-40B4-BE49-F238E27FC236}">
                  <a16:creationId xmlns:a16="http://schemas.microsoft.com/office/drawing/2014/main" id="{48BF53CD-09EC-7987-67F1-C2A3BF5C496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911749" y="4602552"/>
              <a:ext cx="0" cy="152559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" name="Прямая со стрелкой 30">
              <a:extLst>
                <a:ext uri="{FF2B5EF4-FFF2-40B4-BE49-F238E27FC236}">
                  <a16:creationId xmlns:a16="http://schemas.microsoft.com/office/drawing/2014/main" id="{89234D37-561E-BFCE-10B3-5CFA2C2D81E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935593" y="940022"/>
              <a:ext cx="1" cy="313738"/>
            </a:xfrm>
            <a:prstGeom prst="straightConnector1">
              <a:avLst/>
            </a:prstGeom>
            <a:noFill/>
            <a:ln w="6350">
              <a:solidFill>
                <a:schemeClr val="bg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996165298"/>
      </p:ext>
    </p:extLst>
  </p:cSld>
  <p:clrMapOvr>
    <a:masterClrMapping/>
  </p:clrMapOvr>
</p:sld>
</file>

<file path=ppt/theme/theme1.xml><?xml version="1.0" encoding="utf-8"?>
<a:theme xmlns:a="http://schemas.openxmlformats.org/drawingml/2006/main" name="NU blue theme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87680</TotalTime>
  <Words>2469</Words>
  <Application>Microsoft Office PowerPoint</Application>
  <PresentationFormat>Экран (16:9)</PresentationFormat>
  <Paragraphs>489</Paragraphs>
  <Slides>42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7" baseType="lpstr">
      <vt:lpstr>arial</vt:lpstr>
      <vt:lpstr>arial</vt:lpstr>
      <vt:lpstr>Calibri</vt:lpstr>
      <vt:lpstr>Times New Roman</vt:lpstr>
      <vt:lpstr>NU blue theme</vt:lpstr>
      <vt:lpstr>     Experimental Design of Novel Geopolymer Mixture for Construction 3D printing  Akerke Baigarina   2nd Year Master in Mechanical and Aerospace Engineering   Supervisor: Assistant Professor Md.Hazrat Ali Co-Supervisor: Professor Essam Shehab  </vt:lpstr>
      <vt:lpstr>Outline</vt:lpstr>
      <vt:lpstr>Research Background</vt:lpstr>
      <vt:lpstr>Презентация PowerPoint</vt:lpstr>
      <vt:lpstr>Презентация PowerPoint</vt:lpstr>
      <vt:lpstr>Problem Statement</vt:lpstr>
      <vt:lpstr>Презентация PowerPoint</vt:lpstr>
      <vt:lpstr>Aim and Objectives</vt:lpstr>
      <vt:lpstr>                                 Literature Review</vt:lpstr>
      <vt:lpstr>Презентация PowerPoint</vt:lpstr>
      <vt:lpstr>Презентация PowerPoint</vt:lpstr>
      <vt:lpstr>Literature Review (Cont.) </vt:lpstr>
      <vt:lpstr>Презентация PowerPoint</vt:lpstr>
      <vt:lpstr>Research Gap Analysis</vt:lpstr>
      <vt:lpstr>Methodology </vt:lpstr>
      <vt:lpstr>Methodology (Cont.) </vt:lpstr>
      <vt:lpstr>Methodology: Geopolymer mixture designs</vt:lpstr>
      <vt:lpstr>Experimental Apparatus </vt:lpstr>
      <vt:lpstr>   Experimental Apparatus (Cont.) </vt:lpstr>
      <vt:lpstr>  Experimental Setup: XRF analysis</vt:lpstr>
      <vt:lpstr>Experimental setup: Metakaolin</vt:lpstr>
      <vt:lpstr> Experimental setup: Geopolymer</vt:lpstr>
      <vt:lpstr>Experiments: 3D printable geopolymer material</vt:lpstr>
      <vt:lpstr>Experimental setup (Cont.)</vt:lpstr>
      <vt:lpstr>                 Experimental setup: Microwave Heating</vt:lpstr>
      <vt:lpstr>            Fly ash                                             GGBFS</vt:lpstr>
      <vt:lpstr>Results: Setting Time</vt:lpstr>
      <vt:lpstr>         Results: Tested Geopolymer Samples</vt:lpstr>
      <vt:lpstr>       Results: Compressive and Flexural </vt:lpstr>
      <vt:lpstr> </vt:lpstr>
      <vt:lpstr> </vt:lpstr>
      <vt:lpstr> </vt:lpstr>
      <vt:lpstr>Презентация PowerPoint</vt:lpstr>
      <vt:lpstr>Презентация PowerPoint</vt:lpstr>
      <vt:lpstr>Results: Microwave Heating</vt:lpstr>
      <vt:lpstr> Results: Printed Sample</vt:lpstr>
      <vt:lpstr> Results: G-code for 3D printing</vt:lpstr>
      <vt:lpstr>Conclusion and Future works</vt:lpstr>
      <vt:lpstr>Contribution to Knowledge</vt:lpstr>
      <vt:lpstr>Thank you!</vt:lpstr>
      <vt:lpstr>References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Thesis Title Author’s Name Lastname   2nd Year Master in Mechanical and Aerospace Engineering   Supervisor: Associate Professor Name Lastname  Co-Supervisor: Assistant Professor Name Lastname</dc:title>
  <dc:creator>Пользователь</dc:creator>
  <cp:lastModifiedBy>Пользователь</cp:lastModifiedBy>
  <cp:revision>1868</cp:revision>
  <dcterms:modified xsi:type="dcterms:W3CDTF">2023-04-25T04:39:09Z</dcterms:modified>
</cp:coreProperties>
</file>