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2"/>
  </p:notes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65" r:id="rId12"/>
    <p:sldId id="266" r:id="rId13"/>
    <p:sldId id="267" r:id="rId14"/>
    <p:sldId id="268" r:id="rId15"/>
    <p:sldId id="276" r:id="rId16"/>
    <p:sldId id="273" r:id="rId17"/>
    <p:sldId id="269" r:id="rId18"/>
    <p:sldId id="270" r:id="rId19"/>
    <p:sldId id="271" r:id="rId20"/>
    <p:sldId id="27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94"/>
    <p:restoredTop sz="94671"/>
  </p:normalViewPr>
  <p:slideViewPr>
    <p:cSldViewPr snapToGrid="0" snapToObjects="1">
      <p:cViewPr varScale="1">
        <p:scale>
          <a:sx n="67" d="100"/>
          <a:sy n="67" d="100"/>
        </p:scale>
        <p:origin x="200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7834A-F620-D547-855E-C0C0F5C75229}" type="datetimeFigureOut">
              <a:rPr lang="en-US" smtClean="0"/>
              <a:t>5/24/17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3B86EF-A22D-414E-8308-C1361F897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88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778D-29C3-E349-B213-0DE4939D3188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74345-5B14-A044-9F93-B93982633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96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562600"/>
            <a:ext cx="12192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99" y="1390074"/>
            <a:ext cx="11064815" cy="2419927"/>
          </a:xfrm>
        </p:spPr>
        <p:txBody>
          <a:bodyPr>
            <a:normAutofit fontScale="90000"/>
          </a:bodyPr>
          <a:lstStyle/>
          <a:p>
            <a:pPr algn="l"/>
            <a:r>
              <a:rPr lang="en-US" sz="49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Allocating Collections Budgets in a Changing Environment </a:t>
            </a:r>
            <a:r>
              <a:rPr lang="en-US" sz="3200" b="1" dirty="0" smtClean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</a:br>
            <a:r>
              <a:rPr lang="en-US" sz="32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/>
            </a:r>
            <a:br>
              <a:rPr lang="en-US" sz="32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</a:br>
            <a:endParaRPr lang="en-US" sz="24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5840968"/>
            <a:ext cx="579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486400" algn="l"/>
              </a:tabLst>
            </a:pPr>
            <a:r>
              <a:rPr lang="en-US" sz="2000" dirty="0">
                <a:latin typeface="Arial Rounded MT Bold" pitchFamily="34" charset="0"/>
              </a:rPr>
              <a:t>Doug Way</a:t>
            </a:r>
          </a:p>
          <a:p>
            <a:r>
              <a:rPr lang="en-US" sz="1100" dirty="0" smtClean="0">
                <a:latin typeface="Arial Rounded MT Bold" pitchFamily="34" charset="0"/>
              </a:rPr>
              <a:t>Associate University Librarian for Collections and Research Services</a:t>
            </a:r>
            <a:endParaRPr lang="en-US" sz="1100" dirty="0">
              <a:latin typeface="Arial Rounded MT Bold" pitchFamily="34" charset="0"/>
            </a:endParaRPr>
          </a:p>
          <a:p>
            <a:r>
              <a:rPr lang="en-US" sz="1100" dirty="0" smtClean="0">
                <a:latin typeface="Arial Rounded MT Bold" pitchFamily="34" charset="0"/>
              </a:rPr>
              <a:t>University of Wisconsin-Madison</a:t>
            </a:r>
            <a:endParaRPr lang="en-US" sz="1100" dirty="0">
              <a:latin typeface="Arial Rounded MT Bold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0514" y="6062662"/>
            <a:ext cx="8382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030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Formula Approach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7226508" cy="4351338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US" sz="2800" dirty="0"/>
              <a:t>www.astate.edu/a/library/</a:t>
            </a:r>
            <a:r>
              <a:rPr lang="en-US" sz="2800" dirty="0" err="1"/>
              <a:t>charleston</a:t>
            </a:r>
            <a:r>
              <a:rPr lang="en-US" sz="2800" dirty="0"/>
              <a:t> </a:t>
            </a:r>
          </a:p>
          <a:p>
            <a:pPr lvl="1"/>
            <a:r>
              <a:rPr lang="en-US" dirty="0" smtClean="0"/>
              <a:t>Template spreadsheet and potential variables: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377" y="2514486"/>
            <a:ext cx="6825521" cy="434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6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Formula Approach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Budget changes as campus changes</a:t>
            </a:r>
            <a:endParaRPr lang="en-US" dirty="0" smtClean="0"/>
          </a:p>
          <a:p>
            <a:r>
              <a:rPr lang="en-US" dirty="0" smtClean="0"/>
              <a:t>Less </a:t>
            </a:r>
            <a:r>
              <a:rPr lang="en-US" dirty="0" smtClean="0"/>
              <a:t>subjective</a:t>
            </a:r>
          </a:p>
          <a:p>
            <a:endParaRPr lang="en-US" dirty="0" smtClean="0"/>
          </a:p>
          <a:p>
            <a:r>
              <a:rPr lang="en-US" dirty="0" smtClean="0"/>
              <a:t>But not completely objective – requires adjustment to get it right</a:t>
            </a:r>
          </a:p>
          <a:p>
            <a:endParaRPr lang="en-US" dirty="0" smtClean="0"/>
          </a:p>
          <a:p>
            <a:r>
              <a:rPr lang="en-US" dirty="0" smtClean="0"/>
              <a:t>Formula may not match broader goals</a:t>
            </a:r>
          </a:p>
          <a:p>
            <a:r>
              <a:rPr lang="en-US" dirty="0" smtClean="0"/>
              <a:t>Difficult transition from Traditional to Formula</a:t>
            </a:r>
          </a:p>
        </p:txBody>
      </p:sp>
    </p:spTree>
    <p:extLst>
      <p:ext uri="{BB962C8B-B14F-4D97-AF65-F5344CB8AC3E}">
        <p14:creationId xmlns:p14="http://schemas.microsoft.com/office/powerpoint/2010/main" val="130135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Centralized Approach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few funds and/or selectors</a:t>
            </a:r>
          </a:p>
          <a:p>
            <a:r>
              <a:rPr lang="en-US" dirty="0" smtClean="0"/>
              <a:t>Approach is being adopted more and more, but is still rare</a:t>
            </a:r>
          </a:p>
          <a:p>
            <a:pPr lvl="1"/>
            <a:r>
              <a:rPr lang="en-US" dirty="0" smtClean="0"/>
              <a:t>Some large institutions</a:t>
            </a:r>
          </a:p>
          <a:p>
            <a:pPr lvl="1"/>
            <a:r>
              <a:rPr lang="en-US" dirty="0" smtClean="0"/>
              <a:t>More at smaller institutions</a:t>
            </a:r>
          </a:p>
          <a:p>
            <a:r>
              <a:rPr lang="en-US" dirty="0" smtClean="0"/>
              <a:t>Focus on automating selection and acquisition instead of title by title selection</a:t>
            </a:r>
          </a:p>
          <a:p>
            <a:pPr lvl="1"/>
            <a:r>
              <a:rPr lang="en-US" dirty="0" smtClean="0"/>
              <a:t>Bundled content</a:t>
            </a:r>
          </a:p>
          <a:p>
            <a:pPr lvl="1"/>
            <a:r>
              <a:rPr lang="en-US" dirty="0" smtClean="0"/>
              <a:t>Approval plans</a:t>
            </a:r>
          </a:p>
          <a:p>
            <a:pPr lvl="1"/>
            <a:r>
              <a:rPr lang="en-US" dirty="0" smtClean="0"/>
              <a:t>Demand-driven acquisitions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2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Centralized Approach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 of a fixation on arbitrary allocations</a:t>
            </a:r>
          </a:p>
          <a:p>
            <a:r>
              <a:rPr lang="en-US" dirty="0" smtClean="0"/>
              <a:t>Better-aligns with how we acquire things today</a:t>
            </a:r>
          </a:p>
          <a:p>
            <a:r>
              <a:rPr lang="en-US" dirty="0" smtClean="0"/>
              <a:t>Frees librarians to focus on other </a:t>
            </a:r>
            <a:r>
              <a:rPr lang="en-US" dirty="0" smtClean="0"/>
              <a:t>things</a:t>
            </a:r>
          </a:p>
          <a:p>
            <a:endParaRPr lang="en-US" dirty="0" smtClean="0"/>
          </a:p>
          <a:p>
            <a:r>
              <a:rPr lang="en-US" dirty="0" smtClean="0"/>
              <a:t>Challenging to track expenditures to show how you support departments or subjects</a:t>
            </a:r>
          </a:p>
          <a:p>
            <a:r>
              <a:rPr lang="en-US" dirty="0" smtClean="0"/>
              <a:t>Selectors may not have adequate subject expertise</a:t>
            </a:r>
          </a:p>
          <a:p>
            <a:r>
              <a:rPr lang="en-US" dirty="0" smtClean="0"/>
              <a:t>Subject specialists will not know the collection as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94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At my University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background</a:t>
            </a:r>
          </a:p>
          <a:p>
            <a:pPr lvl="1"/>
            <a:r>
              <a:rPr lang="en-US" dirty="0" smtClean="0"/>
              <a:t>Large research university</a:t>
            </a:r>
          </a:p>
          <a:p>
            <a:pPr lvl="2"/>
            <a:r>
              <a:rPr lang="en-US" dirty="0" smtClean="0"/>
              <a:t>40,000 students</a:t>
            </a:r>
          </a:p>
          <a:p>
            <a:pPr lvl="2"/>
            <a:r>
              <a:rPr lang="en-US" dirty="0" smtClean="0"/>
              <a:t>$1.1 Billion in research funding each year</a:t>
            </a:r>
          </a:p>
          <a:p>
            <a:pPr lvl="1"/>
            <a:r>
              <a:rPr lang="en-US" dirty="0" smtClean="0"/>
              <a:t>Established in 1847</a:t>
            </a:r>
          </a:p>
        </p:txBody>
      </p:sp>
    </p:spTree>
    <p:extLst>
      <p:ext uri="{BB962C8B-B14F-4D97-AF65-F5344CB8AC3E}">
        <p14:creationId xmlns:p14="http://schemas.microsoft.com/office/powerpoint/2010/main" val="152292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At my University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background</a:t>
            </a:r>
          </a:p>
          <a:p>
            <a:pPr lvl="1"/>
            <a:r>
              <a:rPr lang="en-US" dirty="0" smtClean="0"/>
              <a:t>Large Library System</a:t>
            </a:r>
          </a:p>
          <a:p>
            <a:pPr lvl="2"/>
            <a:r>
              <a:rPr lang="en-US" dirty="0" smtClean="0"/>
              <a:t>16 libraries in main system</a:t>
            </a:r>
          </a:p>
          <a:p>
            <a:pPr lvl="2"/>
            <a:r>
              <a:rPr lang="en-US" dirty="0" smtClean="0"/>
              <a:t>4 major independent libraries </a:t>
            </a:r>
          </a:p>
          <a:p>
            <a:pPr lvl="2"/>
            <a:r>
              <a:rPr lang="en-US" dirty="0" smtClean="0"/>
              <a:t>$39 Million budget</a:t>
            </a:r>
          </a:p>
          <a:p>
            <a:pPr lvl="3"/>
            <a:r>
              <a:rPr lang="en-US" dirty="0" smtClean="0"/>
              <a:t>$13 Million for Collections</a:t>
            </a:r>
          </a:p>
          <a:p>
            <a:pPr lvl="2"/>
            <a:r>
              <a:rPr lang="en-US" dirty="0" smtClean="0"/>
              <a:t>10 Million volumes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36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At my University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background</a:t>
            </a:r>
          </a:p>
          <a:p>
            <a:pPr lvl="1"/>
            <a:r>
              <a:rPr lang="en-US" dirty="0" smtClean="0"/>
              <a:t>Fund lines organized in three different ways:</a:t>
            </a:r>
          </a:p>
          <a:p>
            <a:pPr lvl="2"/>
            <a:r>
              <a:rPr lang="en-US" dirty="0" smtClean="0"/>
              <a:t>Departments</a:t>
            </a:r>
          </a:p>
          <a:p>
            <a:pPr lvl="2"/>
            <a:r>
              <a:rPr lang="en-US" dirty="0" smtClean="0"/>
              <a:t>language </a:t>
            </a:r>
          </a:p>
          <a:p>
            <a:pPr lvl="2"/>
            <a:r>
              <a:rPr lang="en-US" dirty="0" smtClean="0"/>
              <a:t>geography</a:t>
            </a:r>
          </a:p>
          <a:p>
            <a:pPr lvl="1"/>
            <a:r>
              <a:rPr lang="en-US" dirty="0" smtClean="0"/>
              <a:t>Each area had a single line for all item-types and purchases</a:t>
            </a:r>
          </a:p>
          <a:p>
            <a:pPr lvl="1"/>
            <a:r>
              <a:rPr lang="en-US" dirty="0" smtClean="0"/>
              <a:t>Incremental budget approach</a:t>
            </a:r>
          </a:p>
          <a:p>
            <a:pPr lvl="2"/>
            <a:r>
              <a:rPr lang="en-US" dirty="0" smtClean="0"/>
              <a:t>Had spent three years looking into a formula before I arrived</a:t>
            </a:r>
          </a:p>
          <a:p>
            <a:pPr lvl="1"/>
            <a:r>
              <a:rPr lang="en-US" dirty="0" smtClean="0"/>
              <a:t>Money pushed down to the lowest level possible</a:t>
            </a:r>
          </a:p>
          <a:p>
            <a:pPr lvl="2"/>
            <a:r>
              <a:rPr lang="en-US" dirty="0" smtClean="0"/>
              <a:t>Made sense in the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2"/>
            <a:r>
              <a:rPr lang="en-US" dirty="0" smtClean="0"/>
              <a:t>Lots of challenges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42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At my University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are doing</a:t>
            </a:r>
          </a:p>
          <a:p>
            <a:pPr lvl="1"/>
            <a:r>
              <a:rPr lang="en-US" dirty="0" smtClean="0"/>
              <a:t>Sticking with incremental budgeting</a:t>
            </a:r>
          </a:p>
          <a:p>
            <a:pPr lvl="2"/>
            <a:r>
              <a:rPr lang="en-US" dirty="0" smtClean="0"/>
              <a:t>Too difficult politically and with funds organized in different ways</a:t>
            </a:r>
          </a:p>
          <a:p>
            <a:pPr lvl="1"/>
            <a:r>
              <a:rPr lang="en-US" dirty="0" smtClean="0"/>
              <a:t>Making funding areas more granular</a:t>
            </a:r>
          </a:p>
          <a:p>
            <a:pPr lvl="2"/>
            <a:r>
              <a:rPr lang="en-US" dirty="0" smtClean="0"/>
              <a:t>Firm order lines</a:t>
            </a:r>
          </a:p>
          <a:p>
            <a:pPr lvl="2"/>
            <a:r>
              <a:rPr lang="en-US" dirty="0" smtClean="0"/>
              <a:t>Continuation lines</a:t>
            </a:r>
          </a:p>
          <a:p>
            <a:pPr lvl="2"/>
            <a:r>
              <a:rPr lang="en-US" dirty="0" smtClean="0"/>
              <a:t>Benefits in tracking spending and in allocations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1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At my University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are doing</a:t>
            </a:r>
          </a:p>
          <a:p>
            <a:pPr lvl="1"/>
            <a:r>
              <a:rPr lang="en-US" dirty="0" smtClean="0"/>
              <a:t>Centralizing budget in certain areas</a:t>
            </a:r>
          </a:p>
          <a:p>
            <a:pPr lvl="2"/>
            <a:r>
              <a:rPr lang="en-US" dirty="0" smtClean="0"/>
              <a:t>Journal packages</a:t>
            </a:r>
          </a:p>
          <a:p>
            <a:pPr lvl="2"/>
            <a:r>
              <a:rPr lang="en-US" dirty="0" smtClean="0"/>
              <a:t>Science disciplines</a:t>
            </a:r>
          </a:p>
          <a:p>
            <a:pPr lvl="1"/>
            <a:r>
              <a:rPr lang="en-US" dirty="0" smtClean="0"/>
              <a:t>Creating capacity for centralized purchases</a:t>
            </a:r>
          </a:p>
          <a:p>
            <a:pPr lvl="2"/>
            <a:r>
              <a:rPr lang="en-US" dirty="0" smtClean="0"/>
              <a:t>Retaining some new allocations for central purchases</a:t>
            </a:r>
          </a:p>
          <a:p>
            <a:pPr lvl="2"/>
            <a:r>
              <a:rPr lang="en-US" dirty="0" smtClean="0"/>
              <a:t>Creating capacity where possible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68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In Conclusion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perfect system</a:t>
            </a:r>
          </a:p>
          <a:p>
            <a:r>
              <a:rPr lang="en-US" dirty="0" smtClean="0"/>
              <a:t>A hybrid may be the best approach</a:t>
            </a:r>
          </a:p>
          <a:p>
            <a:endParaRPr lang="en-US" dirty="0" smtClean="0"/>
          </a:p>
          <a:p>
            <a:r>
              <a:rPr lang="en-US" dirty="0" smtClean="0"/>
              <a:t>Let </a:t>
            </a:r>
            <a:r>
              <a:rPr lang="en-US" dirty="0"/>
              <a:t>your budget reflect your priorities</a:t>
            </a:r>
          </a:p>
          <a:p>
            <a:endParaRPr lang="en-US" dirty="0" smtClean="0"/>
          </a:p>
          <a:p>
            <a:r>
              <a:rPr lang="en-US" dirty="0" smtClean="0"/>
              <a:t>Do what is best for the goals you are trying to accomplish</a:t>
            </a:r>
          </a:p>
          <a:p>
            <a:r>
              <a:rPr lang="en-US" dirty="0" smtClean="0"/>
              <a:t>Think long-term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3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We will discuss three approaches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But</a:t>
            </a:r>
            <a:r>
              <a:rPr lang="en-US" b="1" dirty="0" smtClean="0"/>
              <a:t> first</a:t>
            </a:r>
            <a:r>
              <a:rPr lang="is-IS" b="1" dirty="0" smtClean="0"/>
              <a:t>…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2224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Thank you</a:t>
            </a:r>
            <a:b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</a:br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Questions?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endParaRPr lang="en-US" sz="2400" b="1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 algn="r">
              <a:buNone/>
            </a:pP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Doug Way</a:t>
            </a:r>
          </a:p>
          <a:p>
            <a:pPr marL="0" indent="0" algn="r">
              <a:buNone/>
            </a:pPr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doug.way@wisc.edu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  <a:p>
            <a:pPr marL="0" indent="0" algn="r">
              <a:buNone/>
            </a:pPr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works.bepress.com</a:t>
            </a: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/</a:t>
            </a:r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doug_way</a:t>
            </a:r>
            <a:endParaRPr lang="en-US" sz="2400" b="1" dirty="0" smtClean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68921" cy="1325563"/>
          </a:xfrm>
        </p:spPr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Traditional Approach to Collections Allocations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Post-World War II in the West</a:t>
            </a:r>
          </a:p>
          <a:p>
            <a:r>
              <a:rPr lang="en-US" b="1" dirty="0" smtClean="0"/>
              <a:t>Funds allocated at a certain level of granularity</a:t>
            </a:r>
          </a:p>
          <a:p>
            <a:pPr lvl="1"/>
            <a:r>
              <a:rPr lang="en-US" sz="2800" dirty="0" smtClean="0"/>
              <a:t>Department, Subject, Language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Sometimes one fund per area or sometimes broken down by acquisition type or item type</a:t>
            </a:r>
          </a:p>
          <a:p>
            <a:pPr lvl="2"/>
            <a:r>
              <a:rPr lang="en-US" sz="2400" dirty="0" smtClean="0"/>
              <a:t>Firm order versus continuation</a:t>
            </a:r>
          </a:p>
          <a:p>
            <a:pPr lvl="2"/>
            <a:r>
              <a:rPr lang="en-US" sz="2400" dirty="0" smtClean="0"/>
              <a:t>Book versus Journal versus Database</a:t>
            </a:r>
          </a:p>
        </p:txBody>
      </p:sp>
    </p:spTree>
    <p:extLst>
      <p:ext uri="{BB962C8B-B14F-4D97-AF65-F5344CB8AC3E}">
        <p14:creationId xmlns:p14="http://schemas.microsoft.com/office/powerpoint/2010/main" val="128693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98902" cy="1325563"/>
          </a:xfrm>
        </p:spPr>
        <p:txBody>
          <a:bodyPr/>
          <a:lstStyle/>
          <a:p>
            <a:r>
              <a:rPr lang="en-US" b="1" dirty="0">
                <a:latin typeface="Arial Black" charset="0"/>
                <a:ea typeface="Arial Black" charset="0"/>
                <a:cs typeface="Arial Black" charset="0"/>
              </a:rPr>
              <a:t>Traditional Approach to Collections Allocations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Logical Approach</a:t>
            </a:r>
          </a:p>
          <a:p>
            <a:pPr lvl="1"/>
            <a:r>
              <a:rPr lang="en-US" dirty="0" smtClean="0"/>
              <a:t>We purchased items one-by-one regardless of item-type</a:t>
            </a:r>
          </a:p>
          <a:p>
            <a:pPr lvl="1"/>
            <a:r>
              <a:rPr lang="en-US" dirty="0" smtClean="0"/>
              <a:t>Professionalization of library selection (from faculty to librarians)</a:t>
            </a:r>
          </a:p>
          <a:p>
            <a:pPr lvl="2"/>
            <a:r>
              <a:rPr lang="en-US" dirty="0" smtClean="0"/>
              <a:t>Increasing budgets</a:t>
            </a:r>
          </a:p>
          <a:p>
            <a:pPr lvl="2"/>
            <a:r>
              <a:rPr lang="en-US" dirty="0" smtClean="0"/>
              <a:t>Spread out load</a:t>
            </a:r>
          </a:p>
          <a:p>
            <a:pPr lvl="2"/>
            <a:r>
              <a:rPr lang="en-US" dirty="0" smtClean="0"/>
              <a:t>Split the work</a:t>
            </a:r>
          </a:p>
        </p:txBody>
      </p:sp>
    </p:spTree>
    <p:extLst>
      <p:ext uri="{BB962C8B-B14F-4D97-AF65-F5344CB8AC3E}">
        <p14:creationId xmlns:p14="http://schemas.microsoft.com/office/powerpoint/2010/main" val="108003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In the 21</a:t>
            </a:r>
            <a:r>
              <a:rPr lang="en-US" b="1" baseline="30000" dirty="0" smtClean="0">
                <a:latin typeface="Arial Black" charset="0"/>
                <a:ea typeface="Arial Black" charset="0"/>
                <a:cs typeface="Arial Black" charset="0"/>
              </a:rPr>
              <a:t>st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 Century</a:t>
            </a:r>
            <a:r>
              <a:rPr lang="is-IS" b="1" dirty="0" smtClean="0">
                <a:latin typeface="Arial Black" charset="0"/>
                <a:ea typeface="Arial Black" charset="0"/>
                <a:cs typeface="Arial Black" charset="0"/>
              </a:rPr>
              <a:t>…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Model doesn’t necessarily work the same</a:t>
            </a:r>
          </a:p>
          <a:p>
            <a:r>
              <a:rPr lang="en-US" dirty="0" smtClean="0"/>
              <a:t>We acquire different things and things differently</a:t>
            </a:r>
          </a:p>
          <a:p>
            <a:pPr lvl="1"/>
            <a:r>
              <a:rPr lang="en-US" dirty="0" smtClean="0"/>
              <a:t>Bundles of electronic books and journals</a:t>
            </a:r>
          </a:p>
          <a:p>
            <a:pPr lvl="2"/>
            <a:r>
              <a:rPr lang="en-US" dirty="0" smtClean="0"/>
              <a:t>Front and back-lists</a:t>
            </a:r>
          </a:p>
          <a:p>
            <a:pPr lvl="1"/>
            <a:r>
              <a:rPr lang="en-US" dirty="0" smtClean="0"/>
              <a:t>Electronic archival collections</a:t>
            </a:r>
          </a:p>
          <a:p>
            <a:pPr lvl="1"/>
            <a:r>
              <a:rPr lang="en-US" dirty="0" smtClean="0"/>
              <a:t>Databases</a:t>
            </a:r>
          </a:p>
        </p:txBody>
      </p:sp>
    </p:spTree>
    <p:extLst>
      <p:ext uri="{BB962C8B-B14F-4D97-AF65-F5344CB8AC3E}">
        <p14:creationId xmlns:p14="http://schemas.microsoft.com/office/powerpoint/2010/main" val="121250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In the 21</a:t>
            </a:r>
            <a:r>
              <a:rPr lang="en-US" b="1" baseline="30000" dirty="0" smtClean="0">
                <a:latin typeface="Arial Black" charset="0"/>
                <a:ea typeface="Arial Black" charset="0"/>
                <a:cs typeface="Arial Black" charset="0"/>
              </a:rPr>
              <a:t>st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 Century</a:t>
            </a:r>
            <a:r>
              <a:rPr lang="is-IS" b="1" dirty="0" smtClean="0">
                <a:latin typeface="Arial Black" charset="0"/>
                <a:ea typeface="Arial Black" charset="0"/>
                <a:cs typeface="Arial Black" charset="0"/>
              </a:rPr>
              <a:t>…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Model doesn’t necessarily work the same</a:t>
            </a:r>
          </a:p>
          <a:p>
            <a:r>
              <a:rPr lang="en-US" dirty="0" smtClean="0"/>
              <a:t>Prices are often too high for individual fund lines</a:t>
            </a:r>
          </a:p>
          <a:p>
            <a:r>
              <a:rPr lang="en-US" dirty="0" smtClean="0"/>
              <a:t>Acquisition models often do not make sense for individual fund lines</a:t>
            </a:r>
          </a:p>
          <a:p>
            <a:pPr lvl="1"/>
            <a:r>
              <a:rPr lang="en-US" dirty="0" smtClean="0"/>
              <a:t>Requirements of journal packages</a:t>
            </a:r>
          </a:p>
          <a:p>
            <a:r>
              <a:rPr lang="en-US" dirty="0" smtClean="0"/>
              <a:t>Focus on access over ownership</a:t>
            </a:r>
          </a:p>
          <a:p>
            <a:r>
              <a:rPr lang="en-US" dirty="0" smtClean="0"/>
              <a:t>Changing emphasis of role of librarian</a:t>
            </a:r>
          </a:p>
          <a:p>
            <a:pPr lvl="1"/>
            <a:r>
              <a:rPr lang="en-US" dirty="0" smtClean="0"/>
              <a:t>Focusing less on building collections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65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18212"/>
            <a:ext cx="10515600" cy="1325563"/>
          </a:xfrm>
        </p:spPr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Back to the three approaches</a:t>
            </a:r>
            <a:r>
              <a:rPr lang="is-IS" b="1" dirty="0" smtClean="0">
                <a:latin typeface="Arial Black" charset="0"/>
                <a:ea typeface="Arial Black" charset="0"/>
                <a:cs typeface="Arial Black" charset="0"/>
              </a:rPr>
              <a:t>…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05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Traditional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Subject, language, department allocations</a:t>
            </a:r>
          </a:p>
          <a:p>
            <a:r>
              <a:rPr lang="en-US" dirty="0" smtClean="0"/>
              <a:t>Incremental budget allocation</a:t>
            </a:r>
          </a:p>
          <a:p>
            <a:pPr lvl="1"/>
            <a:r>
              <a:rPr lang="en-US" sz="2800" dirty="0" smtClean="0"/>
              <a:t>You get what you get based on what you received last year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 smtClean="0"/>
              <a:t>Easy</a:t>
            </a:r>
          </a:p>
          <a:p>
            <a:pPr lvl="1"/>
            <a:r>
              <a:rPr lang="en-US" sz="2800" dirty="0" smtClean="0"/>
              <a:t>Politically expedient</a:t>
            </a:r>
          </a:p>
          <a:p>
            <a:pPr lvl="1"/>
            <a:r>
              <a:rPr lang="en-US" sz="2800" dirty="0" smtClean="0"/>
              <a:t>Doesn’t react to changes on campus</a:t>
            </a:r>
          </a:p>
          <a:p>
            <a:pPr lvl="1"/>
            <a:r>
              <a:rPr lang="en-US" sz="2800" dirty="0" smtClean="0"/>
              <a:t>Can be hard to change</a:t>
            </a:r>
          </a:p>
          <a:p>
            <a:pPr lvl="2"/>
            <a:r>
              <a:rPr lang="en-US" sz="2400" dirty="0" smtClean="0"/>
              <a:t>Especially as you need to centralize budgets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9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Formula Approach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Allocate at the department level</a:t>
            </a:r>
          </a:p>
          <a:p>
            <a:r>
              <a:rPr lang="en-US" dirty="0" smtClean="0"/>
              <a:t>Allocations determined through a weighted formula</a:t>
            </a:r>
          </a:p>
          <a:p>
            <a:pPr lvl="1"/>
            <a:r>
              <a:rPr lang="en-US" dirty="0" smtClean="0"/>
              <a:t>Variables will differ and can often evolve over time</a:t>
            </a:r>
          </a:p>
          <a:p>
            <a:pPr lvl="2"/>
            <a:r>
              <a:rPr lang="en-US" dirty="0" smtClean="0"/>
              <a:t>Faculty</a:t>
            </a:r>
          </a:p>
          <a:p>
            <a:pPr lvl="2"/>
            <a:r>
              <a:rPr lang="en-US" dirty="0" smtClean="0"/>
              <a:t>Students</a:t>
            </a:r>
          </a:p>
          <a:p>
            <a:pPr lvl="2"/>
            <a:r>
              <a:rPr lang="en-US" dirty="0" smtClean="0"/>
              <a:t>Sections/classes</a:t>
            </a:r>
          </a:p>
          <a:p>
            <a:pPr lvl="2"/>
            <a:r>
              <a:rPr lang="en-US" dirty="0" smtClean="0"/>
              <a:t>Average cost of materials</a:t>
            </a:r>
          </a:p>
        </p:txBody>
      </p:sp>
    </p:spTree>
    <p:extLst>
      <p:ext uri="{BB962C8B-B14F-4D97-AF65-F5344CB8AC3E}">
        <p14:creationId xmlns:p14="http://schemas.microsoft.com/office/powerpoint/2010/main" val="79785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10237</TotalTime>
  <Words>623</Words>
  <Application>Microsoft Macintosh PowerPoint</Application>
  <PresentationFormat>Widescreen</PresentationFormat>
  <Paragraphs>141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 Black</vt:lpstr>
      <vt:lpstr>Arial Rounded MT Bold</vt:lpstr>
      <vt:lpstr>Calibri</vt:lpstr>
      <vt:lpstr>Calibri Light</vt:lpstr>
      <vt:lpstr>Arial</vt:lpstr>
      <vt:lpstr>Office Theme</vt:lpstr>
      <vt:lpstr>Allocating Collections Budgets in a Changing Environment    </vt:lpstr>
      <vt:lpstr>We will discuss three approaches</vt:lpstr>
      <vt:lpstr>Traditional Approach to Collections Allocations</vt:lpstr>
      <vt:lpstr>Traditional Approach to Collections Allocations</vt:lpstr>
      <vt:lpstr>In the 21st Century…</vt:lpstr>
      <vt:lpstr>In the 21st Century…</vt:lpstr>
      <vt:lpstr>Back to the three approaches…</vt:lpstr>
      <vt:lpstr>Traditional</vt:lpstr>
      <vt:lpstr>Formula Approach</vt:lpstr>
      <vt:lpstr>Formula Approach</vt:lpstr>
      <vt:lpstr>Formula Approach</vt:lpstr>
      <vt:lpstr>Centralized Approach</vt:lpstr>
      <vt:lpstr>Centralized Approach</vt:lpstr>
      <vt:lpstr>At my University</vt:lpstr>
      <vt:lpstr>At my University</vt:lpstr>
      <vt:lpstr>At my University</vt:lpstr>
      <vt:lpstr>At my University</vt:lpstr>
      <vt:lpstr>At my University</vt:lpstr>
      <vt:lpstr>In Conclusion</vt:lpstr>
      <vt:lpstr>Thank you Questions?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Budgeting and Fund Allocations</dc:title>
  <dc:creator>Doug Way</dc:creator>
  <cp:lastModifiedBy>Doug Way</cp:lastModifiedBy>
  <cp:revision>18</cp:revision>
  <dcterms:created xsi:type="dcterms:W3CDTF">2017-05-12T18:45:43Z</dcterms:created>
  <dcterms:modified xsi:type="dcterms:W3CDTF">2017-05-24T18:07:16Z</dcterms:modified>
</cp:coreProperties>
</file>