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8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9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10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11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12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13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14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5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6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7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8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9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20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71" r:id="rId3"/>
    <p:sldMasterId id="2147483676" r:id="rId4"/>
    <p:sldMasterId id="2147483681" r:id="rId5"/>
    <p:sldMasterId id="2147483691" r:id="rId6"/>
    <p:sldMasterId id="2147483699" r:id="rId7"/>
    <p:sldMasterId id="2147483722" r:id="rId8"/>
    <p:sldMasterId id="2147483730" r:id="rId9"/>
    <p:sldMasterId id="2147483734" r:id="rId10"/>
    <p:sldMasterId id="2147483845" r:id="rId11"/>
    <p:sldMasterId id="2147483850" r:id="rId12"/>
    <p:sldMasterId id="2147483855" r:id="rId13"/>
    <p:sldMasterId id="2147483860" r:id="rId14"/>
    <p:sldMasterId id="2147483877" r:id="rId15"/>
    <p:sldMasterId id="2147483888" r:id="rId16"/>
    <p:sldMasterId id="2147483897" r:id="rId17"/>
    <p:sldMasterId id="2147483908" r:id="rId18"/>
    <p:sldMasterId id="2147483920" r:id="rId19"/>
    <p:sldMasterId id="2147483934" r:id="rId20"/>
    <p:sldMasterId id="2147483945" r:id="rId21"/>
  </p:sldMasterIdLst>
  <p:notesMasterIdLst>
    <p:notesMasterId r:id="rId55"/>
  </p:notesMasterIdLst>
  <p:sldIdLst>
    <p:sldId id="410" r:id="rId22"/>
    <p:sldId id="411" r:id="rId23"/>
    <p:sldId id="416" r:id="rId24"/>
    <p:sldId id="417" r:id="rId25"/>
    <p:sldId id="412" r:id="rId26"/>
    <p:sldId id="413" r:id="rId27"/>
    <p:sldId id="414" r:id="rId28"/>
    <p:sldId id="415" r:id="rId29"/>
    <p:sldId id="398" r:id="rId30"/>
    <p:sldId id="436" r:id="rId31"/>
    <p:sldId id="437" r:id="rId32"/>
    <p:sldId id="433" r:id="rId33"/>
    <p:sldId id="431" r:id="rId34"/>
    <p:sldId id="432" r:id="rId35"/>
    <p:sldId id="434" r:id="rId36"/>
    <p:sldId id="423" r:id="rId37"/>
    <p:sldId id="424" r:id="rId38"/>
    <p:sldId id="425" r:id="rId39"/>
    <p:sldId id="399" r:id="rId40"/>
    <p:sldId id="400" r:id="rId41"/>
    <p:sldId id="401" r:id="rId42"/>
    <p:sldId id="402" r:id="rId43"/>
    <p:sldId id="403" r:id="rId44"/>
    <p:sldId id="404" r:id="rId45"/>
    <p:sldId id="405" r:id="rId46"/>
    <p:sldId id="406" r:id="rId47"/>
    <p:sldId id="426" r:id="rId48"/>
    <p:sldId id="427" r:id="rId49"/>
    <p:sldId id="407" r:id="rId50"/>
    <p:sldId id="408" r:id="rId51"/>
    <p:sldId id="409" r:id="rId52"/>
    <p:sldId id="419" r:id="rId53"/>
    <p:sldId id="435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slide" Target="slides/slide32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56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F8A82-5B7F-4D50-9582-616C07EE77A7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D16E6F-34DA-46F7-8E41-668C86C55F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1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A01286-CC1F-4393-8BBF-63A62B1F7D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1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pl-PL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625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286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115A1-69A7-471E-80E6-14610ED85397}" type="slidenum">
              <a: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28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21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85800"/>
            <a:ext cx="4672012" cy="3505200"/>
          </a:xfrm>
          <a:ln/>
        </p:spPr>
      </p:sp>
      <p:sp>
        <p:nvSpPr>
          <p:cNvPr id="421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9600"/>
            <a:ext cx="5181600" cy="4191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en-US" dirty="0"/>
              <a:t>A s tím i počet uživatelů a našich partnerů.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4756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183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cs-CZ">
              <a:latin typeface="Arial" panose="020B0604020202020204" pitchFamily="34" charset="0"/>
            </a:endParaRPr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D0220C9-21BE-4CE9-9AF8-E1CD793CFBDE}" type="slidenum">
              <a:rPr lang="ru-RU" altLang="cs-CZ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9</a:t>
            </a:fld>
            <a:endParaRPr lang="ru-RU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113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NOVOSIBIRSK STATE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4D2259-9E63-4F97-BFD0-130B58ACB7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5550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DAA5C9D-A7AA-4424-9E97-31D4D711FB0E}" type="slidenum">
              <a:rPr lang="en-US" altLang="ru-RU" sz="1300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30</a:t>
            </a:fld>
            <a:endParaRPr lang="en-US" altLang="ru-RU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97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8DD47DD-CEC5-4179-843B-1408F4BCFD12}" type="slidenum">
              <a:rPr lang="en-US" altLang="ru-RU" sz="1300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31</a:t>
            </a:fld>
            <a:endParaRPr lang="en-US" altLang="ru-RU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78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7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4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4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23813" y="-60325"/>
            <a:ext cx="9167813" cy="69183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3000">
                <a:srgbClr val="FFFFFF"/>
              </a:gs>
              <a:gs pos="100000">
                <a:srgbClr val="DCE6F2"/>
              </a:gs>
            </a:gsLst>
            <a:lin ang="15240000"/>
          </a:gra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" name="Hexagon 9"/>
          <p:cNvSpPr>
            <a:spLocks noChangeArrowheads="1"/>
          </p:cNvSpPr>
          <p:nvPr/>
        </p:nvSpPr>
        <p:spPr bwMode="auto">
          <a:xfrm>
            <a:off x="42863" y="1657350"/>
            <a:ext cx="822325" cy="8223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Hexagon 10"/>
          <p:cNvSpPr>
            <a:spLocks noChangeArrowheads="1"/>
          </p:cNvSpPr>
          <p:nvPr/>
        </p:nvSpPr>
        <p:spPr bwMode="auto">
          <a:xfrm>
            <a:off x="690563" y="1236663"/>
            <a:ext cx="822325" cy="82391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6" name="Picture 11" descr="EBSCO 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9213" y="6096000"/>
            <a:ext cx="1447800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Hexagon 6"/>
          <p:cNvSpPr/>
          <p:nvPr/>
        </p:nvSpPr>
        <p:spPr>
          <a:xfrm>
            <a:off x="1343025" y="1647825"/>
            <a:ext cx="822325" cy="823913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8" name="Hexagon 7"/>
          <p:cNvSpPr/>
          <p:nvPr/>
        </p:nvSpPr>
        <p:spPr>
          <a:xfrm>
            <a:off x="1338263" y="817563"/>
            <a:ext cx="823912" cy="822325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" name="Hexagon 8"/>
          <p:cNvSpPr/>
          <p:nvPr/>
        </p:nvSpPr>
        <p:spPr>
          <a:xfrm>
            <a:off x="1995488" y="1220788"/>
            <a:ext cx="822325" cy="822325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9144000" cy="7842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5971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280787"/>
      </p:ext>
    </p:extLst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341438"/>
      </p:ext>
    </p:extLst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0434"/>
      </p:ext>
    </p:extLst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037470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489867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DS_Bg_Blue_noHeader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0821783"/>
      </p:ext>
    </p:extLst>
  </p:cSld>
  <p:clrMapOvr>
    <a:masterClrMapping/>
  </p:clrMapOvr>
  <p:transition advClick="0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42910" y="958850"/>
            <a:ext cx="8229600" cy="584775"/>
          </a:xfr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1"/>
                </a:solidFill>
                <a:latin typeface="Arial Narrow" pitchFamily="-112" charset="0"/>
                <a:ea typeface="ＭＳ Ｐゴシック" pitchFamily="-112" charset="-128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42938" y="1928813"/>
            <a:ext cx="7858125" cy="3786187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2pPr>
            <a:lvl3pPr>
              <a:defRPr sz="2800">
                <a:solidFill>
                  <a:schemeClr val="tx2"/>
                </a:solidFill>
              </a:defRPr>
            </a:lvl3pPr>
            <a:lvl4pPr>
              <a:buFont typeface="Arial" pitchFamily="34" charset="0"/>
              <a:buChar char="•"/>
              <a:defRPr sz="2800">
                <a:solidFill>
                  <a:schemeClr val="tx2"/>
                </a:solidFill>
              </a:defRPr>
            </a:lvl4pPr>
            <a:lvl5pPr>
              <a:buFont typeface="Arial" pitchFamily="34" charset="0"/>
              <a:buChar char="•"/>
              <a:defRPr sz="2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872275"/>
            <a:ext cx="1589868" cy="978616"/>
          </a:xfrm>
          <a:prstGeom prst="rect">
            <a:avLst/>
          </a:prstGeom>
        </p:spPr>
      </p:pic>
      <p:pic>
        <p:nvPicPr>
          <p:cNvPr id="6" name="Picture 3" descr="G:\InternalDocs\Communications\Resources\Logos\OpenAthens\OpenAthens logos_FINAL\OpenAthens\OpenAthens Logo_RGB_highre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202"/>
            <a:ext cx="2520280" cy="5829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81948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71616"/>
            <a:ext cx="7772400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5758853"/>
      </p:ext>
    </p:extLst>
  </p:cSld>
  <p:clrMapOvr>
    <a:masterClrMapping/>
  </p:clrMapOvr>
  <p:transition advClick="0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8670110"/>
      </p:ext>
    </p:extLst>
  </p:cSld>
  <p:clrMapOvr>
    <a:masterClrMapping/>
  </p:clrMapOvr>
  <p:transition spd="slow">
    <p:wipe dir="r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7169930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76516"/>
      </p:ext>
    </p:extLst>
  </p:cSld>
  <p:clrMapOvr>
    <a:masterClrMapping/>
  </p:clrMapOvr>
  <p:transition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9285725"/>
      </p:ext>
    </p:extLst>
  </p:cSld>
  <p:clrMapOvr>
    <a:masterClrMapping/>
  </p:clrMapOvr>
  <p:transition spd="slow">
    <p:wipe dir="r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72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72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925180"/>
      </p:ext>
    </p:extLst>
  </p:cSld>
  <p:clrMapOvr>
    <a:masterClrMapping/>
  </p:clrMapOvr>
  <p:transition spd="slow">
    <p:wipe dir="r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2950597"/>
      </p:ext>
    </p:extLst>
  </p:cSld>
  <p:clrMapOvr>
    <a:masterClrMapping/>
  </p:clrMapOvr>
  <p:transition spd="slow">
    <p:wipe dir="r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725275"/>
      </p:ext>
    </p:extLst>
  </p:cSld>
  <p:clrMapOvr>
    <a:masterClrMapping/>
  </p:clrMapOvr>
  <p:transition spd="slow">
    <p:wipe dir="r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397789"/>
      </p:ext>
    </p:extLst>
  </p:cSld>
  <p:clrMapOvr>
    <a:masterClrMapping/>
  </p:clrMapOvr>
  <p:transition spd="slow">
    <p:wipe dir="r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523461"/>
      </p:ext>
    </p:extLst>
  </p:cSld>
  <p:clrMapOvr>
    <a:masterClrMapping/>
  </p:clrMapOvr>
  <p:transition spd="slow">
    <p:wipe dir="r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9341698"/>
      </p:ext>
    </p:extLst>
  </p:cSld>
  <p:clrMapOvr>
    <a:masterClrMapping/>
  </p:clrMapOvr>
  <p:transition spd="slow">
    <p:wipe dir="r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0895966"/>
      </p:ext>
    </p:extLst>
  </p:cSld>
  <p:clrMapOvr>
    <a:masterClrMapping/>
  </p:clrMapOvr>
  <p:transition spd="slow">
    <p:wipe dir="r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219200"/>
            <a:ext cx="1943100" cy="47228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219200"/>
            <a:ext cx="5676900" cy="47228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437390"/>
      </p:ext>
    </p:extLst>
  </p:cSld>
  <p:clrMapOvr>
    <a:masterClrMapping/>
  </p:clrMapOvr>
  <p:transition spd="slow">
    <p:wipe dir="r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187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806340"/>
      </p:ext>
    </p:extLst>
  </p:cSld>
  <p:clrMapOvr>
    <a:masterClrMapping/>
  </p:clrMapOvr>
  <p:transition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43353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92469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99980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18805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14066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9651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34845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950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292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299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03355"/>
      </p:ext>
    </p:extLst>
  </p:cSld>
  <p:clrMapOvr>
    <a:masterClrMapping/>
  </p:clrMapOvr>
  <p:transition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51D78D-6120-49A9-8771-00AF0DF02AE4}" type="slidenum">
              <a:rPr lang="he-IL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14973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WORKF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av_01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4"/>
            <a:ext cx="91440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 userDrawn="1"/>
        </p:nvSpPr>
        <p:spPr>
          <a:xfrm>
            <a:off x="742949" y="71438"/>
            <a:ext cx="84582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200" b="1" kern="1000" spc="200" dirty="0">
                <a:solidFill>
                  <a:srgbClr val="4BACC6">
                    <a:lumMod val="60000"/>
                    <a:lumOff val="40000"/>
                  </a:srgbClr>
                </a:solidFill>
              </a:rPr>
              <a:t>INCREASE USAGE &amp; VALUE FOR END USERS</a:t>
            </a:r>
          </a:p>
        </p:txBody>
      </p:sp>
      <p:sp>
        <p:nvSpPr>
          <p:cNvPr id="8" name="Rectangle 7">
            <a:hlinkClick r:id="rId3" action="ppaction://hlinksldjump"/>
          </p:cNvPr>
          <p:cNvSpPr/>
          <p:nvPr userDrawn="1"/>
        </p:nvSpPr>
        <p:spPr>
          <a:xfrm>
            <a:off x="0" y="0"/>
            <a:ext cx="838200" cy="685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ontent Placeholder 13"/>
          <p:cNvSpPr>
            <a:spLocks noGrp="1"/>
          </p:cNvSpPr>
          <p:nvPr>
            <p:ph sz="quarter" idx="10"/>
          </p:nvPr>
        </p:nvSpPr>
        <p:spPr>
          <a:xfrm>
            <a:off x="1295400" y="2971800"/>
            <a:ext cx="7010400" cy="3657600"/>
          </a:xfrm>
        </p:spPr>
        <p:txBody>
          <a:bodyPr/>
          <a:lstStyle>
            <a:lvl1pPr>
              <a:defRPr sz="2800" b="1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18667630"/>
      </p:ext>
    </p:extLst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213585"/>
      </p:ext>
    </p:extLst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02267"/>
      </p:ext>
    </p:extLst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55788"/>
      </p:ext>
    </p:extLst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83968"/>
      </p:ext>
    </p:extLst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/>
              <a:pPr/>
              <a:t>5/24/2018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22596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34358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75431"/>
      </p:ext>
    </p:extLst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DS_Bg_Blue_noHeader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4617490"/>
      </p:ext>
    </p:extLst>
  </p:cSld>
  <p:clrMapOvr>
    <a:masterClrMapping/>
  </p:clrMapOvr>
  <p:transition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11021"/>
      </p:ext>
    </p:extLst>
  </p:cSld>
  <p:clrMapOvr>
    <a:masterClrMapping/>
  </p:clrMapOvr>
  <p:transition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42910" y="958850"/>
            <a:ext cx="8229600" cy="584775"/>
          </a:xfr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1"/>
                </a:solidFill>
                <a:latin typeface="Arial Narrow" pitchFamily="-112" charset="0"/>
                <a:ea typeface="ＭＳ Ｐゴシック" pitchFamily="-112" charset="-128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42938" y="1928813"/>
            <a:ext cx="7858125" cy="3786187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2pPr>
            <a:lvl3pPr>
              <a:defRPr sz="2800">
                <a:solidFill>
                  <a:schemeClr val="tx2"/>
                </a:solidFill>
              </a:defRPr>
            </a:lvl3pPr>
            <a:lvl4pPr>
              <a:buFont typeface="Arial" pitchFamily="34" charset="0"/>
              <a:buChar char="•"/>
              <a:defRPr sz="2800">
                <a:solidFill>
                  <a:schemeClr val="tx2"/>
                </a:solidFill>
              </a:defRPr>
            </a:lvl4pPr>
            <a:lvl5pPr>
              <a:buFont typeface="Arial" pitchFamily="34" charset="0"/>
              <a:buChar char="•"/>
              <a:defRPr sz="2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872275"/>
            <a:ext cx="1589868" cy="978616"/>
          </a:xfrm>
          <a:prstGeom prst="rect">
            <a:avLst/>
          </a:prstGeom>
        </p:spPr>
      </p:pic>
      <p:pic>
        <p:nvPicPr>
          <p:cNvPr id="6" name="Picture 3" descr="G:\InternalDocs\Communications\Resources\Logos\OpenAthens\OpenAthens logos_FINAL\OpenAthens\OpenAthens Logo_RGB_highre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202"/>
            <a:ext cx="2520280" cy="58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9369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71616"/>
            <a:ext cx="7772400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2799745"/>
      </p:ext>
    </p:extLst>
  </p:cSld>
  <p:clrMapOvr>
    <a:masterClrMapping/>
  </p:clrMapOvr>
  <p:transition advClick="0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56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for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289793"/>
            <a:ext cx="7772400" cy="756005"/>
          </a:xfrm>
        </p:spPr>
        <p:txBody>
          <a:bodyPr anchor="ctr" anchorCtr="0"/>
          <a:lstStyle>
            <a:lvl1pPr algn="ctr">
              <a:defRPr sz="32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6067314"/>
            <a:ext cx="6858000" cy="320040"/>
          </a:xfrm>
        </p:spPr>
        <p:txBody>
          <a:bodyPr anchor="ctr" anchorCtr="0"/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80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81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655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62287"/>
            <a:ext cx="7886700" cy="38210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28650" y="1529319"/>
            <a:ext cx="7886700" cy="525430"/>
          </a:xfrm>
        </p:spPr>
        <p:txBody>
          <a:bodyPr/>
          <a:lstStyle>
            <a:lvl1pPr marL="0" indent="0">
              <a:buNone/>
              <a:defRPr sz="20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568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760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30496"/>
            <a:ext cx="3886200" cy="45354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30496"/>
            <a:ext cx="3886200" cy="4535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22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62287"/>
            <a:ext cx="3886200" cy="39929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62287"/>
            <a:ext cx="3886200" cy="39929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28650" y="1529319"/>
            <a:ext cx="7886700" cy="525430"/>
          </a:xfrm>
        </p:spPr>
        <p:txBody>
          <a:bodyPr/>
          <a:lstStyle>
            <a:lvl1pPr marL="0" indent="0">
              <a:buNone/>
              <a:defRPr sz="20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893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198421"/>
      </p:ext>
    </p:extLst>
  </p:cSld>
  <p:clrMapOvr>
    <a:masterClrMapping/>
  </p:clrMapOvr>
  <p:transition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77840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57193"/>
            <a:ext cx="3868340" cy="697509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17789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557193"/>
            <a:ext cx="3887391" cy="697509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17789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92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9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07285"/>
            <a:ext cx="7886700" cy="1731981"/>
          </a:xfrm>
        </p:spPr>
        <p:txBody>
          <a:bodyPr/>
          <a:lstStyle>
            <a:lvl1pPr algn="ctr">
              <a:lnSpc>
                <a:spcPct val="120000"/>
              </a:lnSpc>
              <a:defRPr sz="40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108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48127"/>
          </a:xfrm>
        </p:spPr>
        <p:txBody>
          <a:bodyPr/>
          <a:lstStyle>
            <a:lvl1pPr algn="ctr">
              <a:defRPr sz="2800" b="1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0" y="1180071"/>
            <a:ext cx="7885509" cy="42630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90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265618" cy="1990799"/>
          </a:xfrm>
        </p:spPr>
        <p:txBody>
          <a:bodyPr/>
          <a:lstStyle>
            <a:lvl1pPr algn="ctr">
              <a:defRPr sz="2800" b="1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0" y="2589322"/>
            <a:ext cx="3265125" cy="177828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849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42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222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83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34506"/>
            <a:ext cx="7772400" cy="647428"/>
          </a:xfrm>
        </p:spPr>
        <p:txBody>
          <a:bodyPr anchor="t" anchorCtr="0"/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541645"/>
            <a:ext cx="7772399" cy="457200"/>
          </a:xfrm>
        </p:spPr>
        <p:txBody>
          <a:bodyPr/>
          <a:lstStyle>
            <a:lvl1pPr marL="0" indent="0" algn="ctr">
              <a:buNone/>
              <a:defRPr sz="20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Name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4264" y="664897"/>
            <a:ext cx="2775472" cy="5893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3539266" y="4881254"/>
            <a:ext cx="3345629" cy="457200"/>
          </a:xfrm>
        </p:spPr>
        <p:txBody>
          <a:bodyPr/>
          <a:lstStyle>
            <a:lvl1pPr marL="0" indent="0" algn="l">
              <a:buNone/>
              <a:defRPr sz="20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Phone Number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3539266" y="4070497"/>
            <a:ext cx="3345629" cy="457200"/>
          </a:xfrm>
        </p:spPr>
        <p:txBody>
          <a:bodyPr/>
          <a:lstStyle>
            <a:lvl1pPr marL="0" indent="0" algn="l">
              <a:buNone/>
              <a:defRPr sz="20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Email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775" y="594078"/>
            <a:ext cx="3442450" cy="73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8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5892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97432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36811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77409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creen shot 2013-02-04 at 12.56.36 PM.png"/>
          <p:cNvPicPr>
            <a:picLocks noChangeAspect="1"/>
          </p:cNvPicPr>
          <p:nvPr/>
        </p:nvPicPr>
        <p:blipFill>
          <a:blip r:embed="rId2" cstate="print"/>
          <a:srcRect l="7448" r="8180" b="40030"/>
          <a:stretch>
            <a:fillRect/>
          </a:stretch>
        </p:blipFill>
        <p:spPr bwMode="auto">
          <a:xfrm>
            <a:off x="0" y="6270625"/>
            <a:ext cx="914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EBSCO_PMS29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13" y="6513513"/>
            <a:ext cx="633412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09625" y="6470650"/>
            <a:ext cx="12128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prstGeom prst="rect">
            <a:avLst/>
          </a:prstGeom>
        </p:spPr>
        <p:txBody>
          <a:bodyPr/>
          <a:lstStyle>
            <a:lvl1pPr marL="282575" indent="-282575"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2958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78732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7737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61768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002678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8403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372449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7234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64276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02304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27251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632932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0301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8968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23509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111380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97905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81810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132795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53584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4432" y="-60718"/>
            <a:ext cx="9168432" cy="6918718"/>
          </a:xfrm>
          <a:prstGeom prst="rect">
            <a:avLst/>
          </a:prstGeom>
          <a:gradFill flip="none" rotWithShape="1">
            <a:gsLst>
              <a:gs pos="63000">
                <a:srgbClr val="FFFFFF"/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5240000" scaled="0"/>
            <a:tileRect/>
          </a:gradFill>
          <a:ln w="9525" cap="flat" cmpd="sng" algn="ctr">
            <a:noFill/>
            <a:prstDash val="solid"/>
          </a:ln>
          <a:effectLst/>
        </p:spPr>
      </p:sp>
      <p:sp>
        <p:nvSpPr>
          <p:cNvPr id="5" name="Hexagon 4"/>
          <p:cNvSpPr/>
          <p:nvPr/>
        </p:nvSpPr>
        <p:spPr>
          <a:xfrm>
            <a:off x="42335" y="1656879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</p:sp>
      <p:sp>
        <p:nvSpPr>
          <p:cNvPr id="6" name="Hexagon 5"/>
          <p:cNvSpPr/>
          <p:nvPr/>
        </p:nvSpPr>
        <p:spPr>
          <a:xfrm>
            <a:off x="690274" y="1236933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</p:sp>
      <p:pic>
        <p:nvPicPr>
          <p:cNvPr id="8" name="Picture 7" descr="EBSCO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8768" y="6096000"/>
            <a:ext cx="1447800" cy="510208"/>
          </a:xfrm>
          <a:prstGeom prst="rect">
            <a:avLst/>
          </a:prstGeom>
        </p:spPr>
      </p:pic>
      <p:sp>
        <p:nvSpPr>
          <p:cNvPr id="9" name="Hexagon 8"/>
          <p:cNvSpPr/>
          <p:nvPr/>
        </p:nvSpPr>
        <p:spPr>
          <a:xfrm>
            <a:off x="1342813" y="1648413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1338580" y="816987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1994747" y="1220001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9144000" cy="7842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64085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23813" y="-60325"/>
            <a:ext cx="9167813" cy="69183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3000">
                <a:srgbClr val="FFFFFF"/>
              </a:gs>
              <a:gs pos="100000">
                <a:srgbClr val="DCE6F2"/>
              </a:gs>
            </a:gsLst>
            <a:lin ang="15240000"/>
          </a:gra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" name="Hexagon 9"/>
          <p:cNvSpPr>
            <a:spLocks noChangeArrowheads="1"/>
          </p:cNvSpPr>
          <p:nvPr/>
        </p:nvSpPr>
        <p:spPr bwMode="auto">
          <a:xfrm>
            <a:off x="42863" y="1657350"/>
            <a:ext cx="822325" cy="8223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Hexagon 10"/>
          <p:cNvSpPr>
            <a:spLocks noChangeArrowheads="1"/>
          </p:cNvSpPr>
          <p:nvPr/>
        </p:nvSpPr>
        <p:spPr bwMode="auto">
          <a:xfrm>
            <a:off x="690563" y="1236663"/>
            <a:ext cx="822325" cy="82391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6" name="Picture 11" descr="EBSCO 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9213" y="6096000"/>
            <a:ext cx="1447800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Hexagon 6"/>
          <p:cNvSpPr/>
          <p:nvPr/>
        </p:nvSpPr>
        <p:spPr>
          <a:xfrm>
            <a:off x="1343025" y="1647825"/>
            <a:ext cx="822325" cy="823913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8" name="Hexagon 7"/>
          <p:cNvSpPr/>
          <p:nvPr/>
        </p:nvSpPr>
        <p:spPr>
          <a:xfrm>
            <a:off x="1338263" y="817563"/>
            <a:ext cx="823912" cy="822325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" name="Hexagon 8"/>
          <p:cNvSpPr/>
          <p:nvPr/>
        </p:nvSpPr>
        <p:spPr>
          <a:xfrm>
            <a:off x="1995488" y="1220788"/>
            <a:ext cx="822325" cy="822325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9144000" cy="7842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786871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creen shot 2013-02-04 at 12.56.36 PM.png"/>
          <p:cNvPicPr>
            <a:picLocks noChangeAspect="1"/>
          </p:cNvPicPr>
          <p:nvPr/>
        </p:nvPicPr>
        <p:blipFill>
          <a:blip r:embed="rId2" cstate="print"/>
          <a:srcRect l="7448" r="8180" b="40030"/>
          <a:stretch>
            <a:fillRect/>
          </a:stretch>
        </p:blipFill>
        <p:spPr bwMode="auto">
          <a:xfrm>
            <a:off x="0" y="6270625"/>
            <a:ext cx="914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EBSCO_PMS29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13" y="6513513"/>
            <a:ext cx="633412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09625" y="6470650"/>
            <a:ext cx="12128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  <p:pic>
        <p:nvPicPr>
          <p:cNvPr id="7" name="Picture 11" descr="Screen shot 2013-02-04 at 12.55.12 PM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688"/>
            <a:ext cx="44069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Screen shot 2013-02-04 at 12.56.36 PM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7400" y="6257925"/>
            <a:ext cx="45466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EBSCO_PMS294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7838" y="6537325"/>
            <a:ext cx="633412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prstGeom prst="rect">
            <a:avLst/>
          </a:prstGeom>
        </p:spPr>
        <p:txBody>
          <a:bodyPr/>
          <a:lstStyle>
            <a:lvl1pPr marL="282575" indent="-282575"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950087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0238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545795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DS_Bg_Blue_withCorner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158415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-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DS_Bg_Blue_withCorner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896543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EDS_Bg_Blue_no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03311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DS_Bg_Gray_withCorner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49676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DS_Bg_Gray_withCorner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075707"/>
            <a:ext cx="7555675" cy="1251857"/>
          </a:xfrm>
        </p:spPr>
        <p:txBody>
          <a:bodyPr anchor="t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05048" y="2493818"/>
            <a:ext cx="5533903" cy="405938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lnSpc>
                <a:spcPct val="100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987435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CF97350-6CCF-42FD-B603-5AE18D1572E1}" type="datetimeFigureOut">
              <a:rPr lang="en-US"/>
              <a:pPr>
                <a:defRPr/>
              </a:pPr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D9B85-F161-4440-BF18-5EB502978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48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prstGeom prst="rect">
            <a:avLst/>
          </a:prstGeom>
        </p:spPr>
        <p:txBody>
          <a:bodyPr/>
          <a:lstStyle>
            <a:lvl1pPr marL="282575" indent="-282575"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Screen shot 2013-02-04 at 12.56.36 PM.png"/>
          <p:cNvPicPr>
            <a:picLocks noChangeAspect="1"/>
          </p:cNvPicPr>
          <p:nvPr/>
        </p:nvPicPr>
        <p:blipFill>
          <a:blip r:embed="rId2" cstate="print"/>
          <a:srcRect l="7448" r="8180" b="40030"/>
          <a:stretch>
            <a:fillRect/>
          </a:stretch>
        </p:blipFill>
        <p:spPr>
          <a:xfrm>
            <a:off x="0" y="6269924"/>
            <a:ext cx="9144000" cy="243715"/>
          </a:xfrm>
          <a:prstGeom prst="rect">
            <a:avLst/>
          </a:prstGeom>
        </p:spPr>
      </p:pic>
      <p:pic>
        <p:nvPicPr>
          <p:cNvPr id="8" name="Picture 7" descr="EBSCO_PMS29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40" y="6513639"/>
            <a:ext cx="633076" cy="2210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9416" y="6470591"/>
            <a:ext cx="1213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  <p:pic>
        <p:nvPicPr>
          <p:cNvPr id="10" name="Picture 9" descr="Screen shot 2013-02-04 at 12.55.12 P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39684"/>
            <a:ext cx="4406900" cy="495300"/>
          </a:xfrm>
          <a:prstGeom prst="rect">
            <a:avLst/>
          </a:prstGeom>
        </p:spPr>
      </p:pic>
      <p:pic>
        <p:nvPicPr>
          <p:cNvPr id="11" name="Picture 10" descr="Screen shot 2013-02-04 at 12.56.36 P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97400" y="6258633"/>
            <a:ext cx="4546600" cy="406400"/>
          </a:xfrm>
          <a:prstGeom prst="rect">
            <a:avLst/>
          </a:prstGeom>
        </p:spPr>
      </p:pic>
      <p:pic>
        <p:nvPicPr>
          <p:cNvPr id="12" name="Picture 11" descr="EBSCO_PMS294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097459" y="6538063"/>
            <a:ext cx="633076" cy="22104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21939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4038600" cy="39163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038600" cy="39163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C577447-92F8-41B3-8FC9-E05AF57C9FDB}" type="datetimeFigureOut">
              <a:rPr lang="en-US"/>
              <a:pPr>
                <a:defRPr/>
              </a:pPr>
              <a:t>5/24/2018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8E6937D8-5E65-4E08-92DB-70FB61530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988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32038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71799"/>
            <a:ext cx="4040188" cy="3154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32038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971799"/>
            <a:ext cx="4041775" cy="3154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F9095BE9-2A4C-49ED-806A-BE3BDB564623}" type="datetimeFigureOut">
              <a:rPr lang="en-US"/>
              <a:pPr>
                <a:defRPr/>
              </a:pPr>
              <a:t>5/24/2018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FC2F8DC0-B74D-4714-BBD9-464EB84D9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035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EFE824D6-E9F1-4699-9B1D-579DD52198F8}" type="datetimeFigureOut">
              <a:rPr lang="en-US"/>
              <a:pPr>
                <a:defRPr/>
              </a:pPr>
              <a:t>5/24/2018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59872139-C4F7-43CC-A44C-62869ED50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314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2914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EDS_Bg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9050"/>
            <a:ext cx="916305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1D685B0-C326-46E7-887D-6D5D0EFE3C16}" type="datetimeFigureOut">
              <a:rPr lang="en-US"/>
              <a:pPr>
                <a:defRPr/>
              </a:pPr>
              <a:t>5/24/2018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058D240-B37E-41C4-B88A-F1460D0C5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728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430C4DC1-5904-42C6-9F78-1590E610BAF4}" type="datetimeFigureOut">
              <a:rPr lang="en-US"/>
              <a:pPr>
                <a:defRPr/>
              </a:pPr>
              <a:t>5/24/2018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583C762-4564-4A35-8CB9-8F0E05E40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7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EDS_Bg_Blue_withCorner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6146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7E2B3C4-6A43-4620-8DDE-4CAF71CB9FF4}" type="datetimeFigureOut">
              <a:rPr lang="en-US"/>
              <a:pPr>
                <a:defRPr/>
              </a:pPr>
              <a:t>5/24/2018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C48DBB0-989F-4A4C-B4DF-99128D665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261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300038" y="-246063"/>
            <a:ext cx="9921876" cy="74787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9922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9144000" cy="7842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5611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4432" y="-60718"/>
            <a:ext cx="9168432" cy="6918718"/>
          </a:xfrm>
          <a:prstGeom prst="rect">
            <a:avLst/>
          </a:prstGeom>
          <a:gradFill flip="none" rotWithShape="1">
            <a:gsLst>
              <a:gs pos="63000">
                <a:srgbClr val="FFFFFF"/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5240000" scaled="0"/>
            <a:tileRect/>
          </a:gradFill>
          <a:ln w="9525" cap="flat" cmpd="sng" algn="ctr">
            <a:noFill/>
            <a:prstDash val="solid"/>
          </a:ln>
          <a:effectLst/>
        </p:spPr>
      </p:sp>
      <p:sp>
        <p:nvSpPr>
          <p:cNvPr id="5" name="Hexagon 4"/>
          <p:cNvSpPr/>
          <p:nvPr/>
        </p:nvSpPr>
        <p:spPr>
          <a:xfrm>
            <a:off x="42335" y="1656879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</p:sp>
      <p:sp>
        <p:nvSpPr>
          <p:cNvPr id="6" name="Hexagon 5"/>
          <p:cNvSpPr/>
          <p:nvPr/>
        </p:nvSpPr>
        <p:spPr>
          <a:xfrm>
            <a:off x="690274" y="1236933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</p:sp>
      <p:pic>
        <p:nvPicPr>
          <p:cNvPr id="8" name="Picture 7" descr="EBSCO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8768" y="6096000"/>
            <a:ext cx="1447800" cy="510208"/>
          </a:xfrm>
          <a:prstGeom prst="rect">
            <a:avLst/>
          </a:prstGeom>
        </p:spPr>
      </p:pic>
      <p:sp>
        <p:nvSpPr>
          <p:cNvPr id="9" name="Hexagon 8"/>
          <p:cNvSpPr/>
          <p:nvPr/>
        </p:nvSpPr>
        <p:spPr>
          <a:xfrm>
            <a:off x="1342813" y="1648413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1338580" y="816987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1994747" y="1220001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9144000" cy="7842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302416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23813" y="-60325"/>
            <a:ext cx="9167813" cy="69183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3000">
                <a:srgbClr val="FFFFFF"/>
              </a:gs>
              <a:gs pos="100000">
                <a:srgbClr val="DCE6F2"/>
              </a:gs>
            </a:gsLst>
            <a:lin ang="1524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" name="Hexagon 9"/>
          <p:cNvSpPr>
            <a:spLocks noChangeArrowheads="1"/>
          </p:cNvSpPr>
          <p:nvPr/>
        </p:nvSpPr>
        <p:spPr bwMode="auto">
          <a:xfrm>
            <a:off x="42863" y="1657350"/>
            <a:ext cx="822325" cy="8223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Hexagon 10"/>
          <p:cNvSpPr>
            <a:spLocks noChangeArrowheads="1"/>
          </p:cNvSpPr>
          <p:nvPr/>
        </p:nvSpPr>
        <p:spPr bwMode="auto">
          <a:xfrm>
            <a:off x="690563" y="1236663"/>
            <a:ext cx="822325" cy="82391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6" name="Picture 11" descr="EBSCO 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213" y="6096000"/>
            <a:ext cx="144780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Hexagon 12"/>
          <p:cNvSpPr>
            <a:spLocks noChangeArrowheads="1"/>
          </p:cNvSpPr>
          <p:nvPr/>
        </p:nvSpPr>
        <p:spPr bwMode="auto">
          <a:xfrm>
            <a:off x="1343025" y="1647825"/>
            <a:ext cx="822325" cy="82391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8" name="Hexagon 13"/>
          <p:cNvSpPr>
            <a:spLocks noChangeArrowheads="1"/>
          </p:cNvSpPr>
          <p:nvPr/>
        </p:nvSpPr>
        <p:spPr bwMode="auto">
          <a:xfrm>
            <a:off x="1338263" y="817563"/>
            <a:ext cx="823912" cy="822325"/>
          </a:xfrm>
          <a:prstGeom prst="hexagon">
            <a:avLst>
              <a:gd name="adj" fmla="val 25048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9" name="Hexagon 14"/>
          <p:cNvSpPr>
            <a:spLocks noChangeArrowheads="1"/>
          </p:cNvSpPr>
          <p:nvPr/>
        </p:nvSpPr>
        <p:spPr bwMode="auto">
          <a:xfrm>
            <a:off x="1995488" y="1220788"/>
            <a:ext cx="822325" cy="8223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9144000" cy="7842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06600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creen shot 2013-02-04 at 12.56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8" r="8180" b="40030"/>
          <a:stretch>
            <a:fillRect/>
          </a:stretch>
        </p:blipFill>
        <p:spPr bwMode="auto">
          <a:xfrm>
            <a:off x="0" y="6270625"/>
            <a:ext cx="91440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EBSCO_PMS29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6513513"/>
            <a:ext cx="633412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809625" y="6470650"/>
            <a:ext cx="1212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cs-CZ" sz="1200">
                <a:solidFill>
                  <a:srgbClr val="376092"/>
                </a:solidFill>
                <a:latin typeface="Times New Roman" panose="02020603050405020304" pitchFamily="18" charset="0"/>
              </a:rPr>
              <a:t>www.ebsco.com</a:t>
            </a:r>
          </a:p>
        </p:txBody>
      </p:sp>
      <p:pic>
        <p:nvPicPr>
          <p:cNvPr id="7" name="Picture 11" descr="Screen shot 2013-02-04 at 12.55.1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88"/>
            <a:ext cx="4406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Screen shot 2013-02-04 at 12.56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6257925"/>
            <a:ext cx="45466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EBSCO_PMS29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838" y="6537325"/>
            <a:ext cx="633412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prstGeom prst="rect">
            <a:avLst/>
          </a:prstGeom>
        </p:spPr>
        <p:txBody>
          <a:bodyPr/>
          <a:lstStyle>
            <a:lvl1pPr marL="282575" indent="-282575"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754848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Times New Roman"/>
                <a:ea typeface="+mn-ea"/>
              </a:defRPr>
            </a:lvl1pPr>
          </a:lstStyle>
          <a:p>
            <a:fld id="{9CB959AD-49F4-478E-A013-BE606CDD1B41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Times New Roman"/>
                <a:ea typeface="+mn-ea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Times New Roman"/>
                <a:ea typeface="+mn-ea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35793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</a:defRPr>
            </a:lvl1pPr>
          </a:lstStyle>
          <a:p>
            <a:pPr>
              <a:defRPr/>
            </a:pPr>
            <a:fld id="{EFE824D6-E9F1-4699-9B1D-579DD52198F8}" type="datetimeFigureOut">
              <a:rPr lang="en-US" smtClean="0"/>
              <a:pPr>
                <a:defRPr/>
              </a:pPr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</a:defRPr>
            </a:lvl1pPr>
          </a:lstStyle>
          <a:p>
            <a:pPr>
              <a:defRPr/>
            </a:pPr>
            <a:fld id="{59872139-C4F7-43CC-A44C-62869ED504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40940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4432" y="-60718"/>
            <a:ext cx="9168432" cy="6918718"/>
          </a:xfrm>
          <a:prstGeom prst="rect">
            <a:avLst/>
          </a:prstGeom>
          <a:gradFill flip="none" rotWithShape="1">
            <a:gsLst>
              <a:gs pos="63000">
                <a:srgbClr val="FFFFFF"/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5240000" scaled="0"/>
            <a:tileRect/>
          </a:gradFill>
          <a:ln w="9525" cap="flat" cmpd="sng" algn="ctr">
            <a:noFill/>
            <a:prstDash val="solid"/>
          </a:ln>
          <a:effectLst/>
        </p:spPr>
      </p:sp>
      <p:sp>
        <p:nvSpPr>
          <p:cNvPr id="5" name="Hexagon 4"/>
          <p:cNvSpPr/>
          <p:nvPr/>
        </p:nvSpPr>
        <p:spPr>
          <a:xfrm>
            <a:off x="42335" y="1656879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</p:sp>
      <p:sp>
        <p:nvSpPr>
          <p:cNvPr id="6" name="Hexagon 5"/>
          <p:cNvSpPr/>
          <p:nvPr/>
        </p:nvSpPr>
        <p:spPr>
          <a:xfrm>
            <a:off x="690274" y="1236933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</p:sp>
      <p:pic>
        <p:nvPicPr>
          <p:cNvPr id="8" name="Picture 7" descr="EBSCO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8768" y="6096000"/>
            <a:ext cx="1447800" cy="510208"/>
          </a:xfrm>
          <a:prstGeom prst="rect">
            <a:avLst/>
          </a:prstGeom>
        </p:spPr>
      </p:pic>
      <p:sp>
        <p:nvSpPr>
          <p:cNvPr id="9" name="Hexagon 8"/>
          <p:cNvSpPr/>
          <p:nvPr/>
        </p:nvSpPr>
        <p:spPr>
          <a:xfrm>
            <a:off x="1342813" y="1648413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1338580" y="816987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1994747" y="1220001"/>
            <a:ext cx="822960" cy="822960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9144000" cy="7842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523724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prstGeom prst="rect">
            <a:avLst/>
          </a:prstGeom>
        </p:spPr>
        <p:txBody>
          <a:bodyPr/>
          <a:lstStyle>
            <a:lvl1pPr marL="282575" indent="-282575"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Screen shot 2013-02-04 at 12.56.36 PM.png"/>
          <p:cNvPicPr>
            <a:picLocks noChangeAspect="1"/>
          </p:cNvPicPr>
          <p:nvPr/>
        </p:nvPicPr>
        <p:blipFill>
          <a:blip r:embed="rId2" cstate="print"/>
          <a:srcRect l="7448" r="8180" b="40030"/>
          <a:stretch>
            <a:fillRect/>
          </a:stretch>
        </p:blipFill>
        <p:spPr>
          <a:xfrm>
            <a:off x="0" y="6269924"/>
            <a:ext cx="9144000" cy="243715"/>
          </a:xfrm>
          <a:prstGeom prst="rect">
            <a:avLst/>
          </a:prstGeom>
        </p:spPr>
      </p:pic>
      <p:pic>
        <p:nvPicPr>
          <p:cNvPr id="8" name="Picture 7" descr="EBSCO_PMS29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40" y="6513639"/>
            <a:ext cx="633076" cy="2210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9416" y="6470591"/>
            <a:ext cx="1213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  <p:pic>
        <p:nvPicPr>
          <p:cNvPr id="10" name="Picture 9" descr="Screen shot 2013-02-04 at 12.55.12 P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39684"/>
            <a:ext cx="4406900" cy="495300"/>
          </a:xfrm>
          <a:prstGeom prst="rect">
            <a:avLst/>
          </a:prstGeom>
        </p:spPr>
      </p:pic>
      <p:pic>
        <p:nvPicPr>
          <p:cNvPr id="11" name="Picture 10" descr="Screen shot 2013-02-04 at 12.56.36 P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97400" y="6258633"/>
            <a:ext cx="4546600" cy="406400"/>
          </a:xfrm>
          <a:prstGeom prst="rect">
            <a:avLst/>
          </a:prstGeom>
        </p:spPr>
      </p:pic>
      <p:pic>
        <p:nvPicPr>
          <p:cNvPr id="12" name="Picture 11" descr="EBSCO_PMS294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097459" y="6538063"/>
            <a:ext cx="633076" cy="22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677235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EDS_Bg_Blue_no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2597364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-23813" y="-60325"/>
            <a:ext cx="9167813" cy="69183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3000">
                <a:srgbClr val="FFFFFF"/>
              </a:gs>
              <a:gs pos="100000">
                <a:srgbClr val="DCE6F2"/>
              </a:gs>
            </a:gsLst>
            <a:lin ang="15240000"/>
          </a:gra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" name="Hexagon 11"/>
          <p:cNvSpPr>
            <a:spLocks noChangeArrowheads="1"/>
          </p:cNvSpPr>
          <p:nvPr/>
        </p:nvSpPr>
        <p:spPr bwMode="auto">
          <a:xfrm>
            <a:off x="42863" y="1657350"/>
            <a:ext cx="822325" cy="8223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Hexagon 12"/>
          <p:cNvSpPr>
            <a:spLocks noChangeArrowheads="1"/>
          </p:cNvSpPr>
          <p:nvPr/>
        </p:nvSpPr>
        <p:spPr bwMode="auto">
          <a:xfrm>
            <a:off x="690563" y="1236663"/>
            <a:ext cx="822325" cy="82391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6" name="Picture 13" descr="EBSCO 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9213" y="6096000"/>
            <a:ext cx="1447800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Hexagon 6"/>
          <p:cNvSpPr/>
          <p:nvPr/>
        </p:nvSpPr>
        <p:spPr>
          <a:xfrm>
            <a:off x="1343025" y="1647825"/>
            <a:ext cx="822325" cy="823913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8" name="Hexagon 7"/>
          <p:cNvSpPr/>
          <p:nvPr/>
        </p:nvSpPr>
        <p:spPr>
          <a:xfrm>
            <a:off x="1338263" y="817563"/>
            <a:ext cx="823912" cy="822325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" name="Hexagon 8"/>
          <p:cNvSpPr/>
          <p:nvPr/>
        </p:nvSpPr>
        <p:spPr>
          <a:xfrm>
            <a:off x="1995488" y="1220788"/>
            <a:ext cx="822325" cy="822325"/>
          </a:xfrm>
          <a:prstGeom prst="hexagon">
            <a:avLst/>
          </a:prstGeom>
          <a:solidFill>
            <a:sysClr val="window" lastClr="FFFFFF">
              <a:alpha val="49000"/>
            </a:sysClr>
          </a:solidFill>
          <a:ln w="9525" cap="flat" cmpd="sng" algn="ctr">
            <a:noFill/>
            <a:prstDash val="solid"/>
          </a:ln>
          <a:effectLst/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9144000" cy="7842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947602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Screen shot 2013-02-04 at 12.56.36 PM.png"/>
          <p:cNvPicPr>
            <a:picLocks noChangeAspect="1"/>
          </p:cNvPicPr>
          <p:nvPr/>
        </p:nvPicPr>
        <p:blipFill>
          <a:blip r:embed="rId2" cstate="print"/>
          <a:srcRect l="7448" r="8180" b="40030"/>
          <a:stretch>
            <a:fillRect/>
          </a:stretch>
        </p:blipFill>
        <p:spPr bwMode="auto">
          <a:xfrm>
            <a:off x="0" y="6270625"/>
            <a:ext cx="914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EBSCO_PMS29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13" y="6513513"/>
            <a:ext cx="633412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09625" y="6470650"/>
            <a:ext cx="12128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prstGeom prst="rect">
            <a:avLst/>
          </a:prstGeom>
        </p:spPr>
        <p:txBody>
          <a:bodyPr/>
          <a:lstStyle>
            <a:lvl1pPr marL="282575" indent="-282575"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123973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9350" y="1600200"/>
            <a:ext cx="36925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4275" y="1600200"/>
            <a:ext cx="36925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060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prstGeom prst="rect">
            <a:avLst/>
          </a:prstGeom>
        </p:spPr>
        <p:txBody>
          <a:bodyPr/>
          <a:lstStyle>
            <a:lvl1pPr marL="282575" indent="-282575"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Screen shot 2013-02-04 at 12.56.36 PM.png"/>
          <p:cNvPicPr>
            <a:picLocks noChangeAspect="1"/>
          </p:cNvPicPr>
          <p:nvPr/>
        </p:nvPicPr>
        <p:blipFill>
          <a:blip r:embed="rId2" cstate="print"/>
          <a:srcRect l="7448" r="8180" b="40030"/>
          <a:stretch>
            <a:fillRect/>
          </a:stretch>
        </p:blipFill>
        <p:spPr>
          <a:xfrm>
            <a:off x="0" y="6269924"/>
            <a:ext cx="9144000" cy="243715"/>
          </a:xfrm>
          <a:prstGeom prst="rect">
            <a:avLst/>
          </a:prstGeom>
        </p:spPr>
      </p:pic>
      <p:pic>
        <p:nvPicPr>
          <p:cNvPr id="8" name="Picture 7" descr="EBSCO_PMS29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40" y="6513639"/>
            <a:ext cx="633076" cy="2210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9416" y="6470591"/>
            <a:ext cx="1213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</p:spTree>
    <p:extLst>
      <p:ext uri="{BB962C8B-B14F-4D97-AF65-F5344CB8AC3E}">
        <p14:creationId xmlns:p14="http://schemas.microsoft.com/office/powerpoint/2010/main" val="3710181827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291453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649849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/>
          <a:lstStyle>
            <a:lvl1pPr>
              <a:spcBef>
                <a:spcPts val="432"/>
              </a:spcBef>
              <a:buClr>
                <a:schemeClr val="tx1">
                  <a:lumMod val="65000"/>
                  <a:lumOff val="35000"/>
                </a:schemeClr>
              </a:buClr>
              <a:defRPr sz="1800"/>
            </a:lvl1pPr>
            <a:lvl2pPr>
              <a:spcBef>
                <a:spcPts val="432"/>
              </a:spcBef>
              <a:buClr>
                <a:schemeClr val="tx1">
                  <a:lumMod val="65000"/>
                  <a:lumOff val="35000"/>
                </a:schemeClr>
              </a:buClr>
              <a:defRPr sz="1600"/>
            </a:lvl2pPr>
            <a:lvl3pPr>
              <a:spcBef>
                <a:spcPts val="432"/>
              </a:spcBef>
              <a:buClr>
                <a:schemeClr val="tx1">
                  <a:lumMod val="65000"/>
                  <a:lumOff val="35000"/>
                </a:schemeClr>
              </a:buClr>
              <a:defRPr sz="1400"/>
            </a:lvl3pPr>
            <a:lvl4pPr>
              <a:spcBef>
                <a:spcPts val="432"/>
              </a:spcBef>
              <a:buClr>
                <a:schemeClr val="tx1">
                  <a:lumMod val="65000"/>
                  <a:lumOff val="35000"/>
                </a:schemeClr>
              </a:buClr>
              <a:defRPr sz="1200"/>
            </a:lvl4pPr>
            <a:lvl5pPr>
              <a:spcBef>
                <a:spcPts val="432"/>
              </a:spcBef>
              <a:buClr>
                <a:schemeClr val="tx1">
                  <a:lumMod val="65000"/>
                  <a:lumOff val="35000"/>
                </a:schemeClr>
              </a:buCl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1435455"/>
            <a:ext cx="8229600" cy="609600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sz="1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9782352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10000"/>
              </a:lnSpc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87879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118895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051911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2800"/>
            </a:lvl1pPr>
            <a:lvl2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2400"/>
            </a:lvl2pPr>
            <a:lvl3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2000"/>
            </a:lvl3pPr>
            <a:lvl4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1800"/>
            </a:lvl4pPr>
            <a:lvl5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2800"/>
            </a:lvl1pPr>
            <a:lvl2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2400"/>
            </a:lvl2pPr>
            <a:lvl3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2000"/>
            </a:lvl3pPr>
            <a:lvl4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1800"/>
            </a:lvl4pPr>
            <a:lvl5pPr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013441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22907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581414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0810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4599127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12744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631196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780942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74019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22492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3624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195794"/>
      </p:ext>
    </p:extLst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DS_Bg_Blue_noHeader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3132087"/>
      </p:ext>
    </p:extLst>
  </p:cSld>
  <p:clrMapOvr>
    <a:masterClrMapping/>
  </p:clrMapOvr>
  <p:transition advClick="0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42910" y="958850"/>
            <a:ext cx="8229600" cy="584775"/>
          </a:xfr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tx1"/>
                </a:solidFill>
                <a:latin typeface="Arial Narrow" pitchFamily="-112" charset="0"/>
                <a:ea typeface="ＭＳ Ｐゴシック" pitchFamily="-112" charset="-128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42938" y="1928813"/>
            <a:ext cx="7858125" cy="3786187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2pPr>
            <a:lvl3pPr>
              <a:defRPr sz="2800">
                <a:solidFill>
                  <a:schemeClr val="tx2"/>
                </a:solidFill>
              </a:defRPr>
            </a:lvl3pPr>
            <a:lvl4pPr>
              <a:buFont typeface="Arial" pitchFamily="34" charset="0"/>
              <a:buChar char="•"/>
              <a:defRPr sz="2800">
                <a:solidFill>
                  <a:schemeClr val="tx2"/>
                </a:solidFill>
              </a:defRPr>
            </a:lvl4pPr>
            <a:lvl5pPr>
              <a:buFont typeface="Arial" pitchFamily="34" charset="0"/>
              <a:buChar char="•"/>
              <a:defRPr sz="2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872275"/>
            <a:ext cx="1589868" cy="978616"/>
          </a:xfrm>
          <a:prstGeom prst="rect">
            <a:avLst/>
          </a:prstGeom>
        </p:spPr>
      </p:pic>
      <p:pic>
        <p:nvPicPr>
          <p:cNvPr id="6" name="Picture 3" descr="G:\InternalDocs\Communications\Resources\Logos\OpenAthens\OpenAthens logos_FINAL\OpenAthens\OpenAthens Logo_RGB_highre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202"/>
            <a:ext cx="2520280" cy="58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19118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71616"/>
            <a:ext cx="7772400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3009749"/>
      </p:ext>
    </p:extLst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958113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586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2739"/>
            <a:ext cx="4038600" cy="43834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2739"/>
            <a:ext cx="4038600" cy="43834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910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360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41985"/>
            <a:ext cx="8321040" cy="35413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200" y="1819776"/>
            <a:ext cx="8321040" cy="525430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307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68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71624"/>
            <a:ext cx="7772400" cy="1470025"/>
          </a:xfrm>
        </p:spPr>
        <p:txBody>
          <a:bodyPr/>
          <a:lstStyle>
            <a:lvl1pPr>
              <a:defRPr sz="6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158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9302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579019" y="0"/>
            <a:ext cx="5564981" cy="205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 descr="NoTrees_DarkBlue.jpg"/>
          <p:cNvPicPr>
            <a:picLocks noChangeAspect="1"/>
          </p:cNvPicPr>
          <p:nvPr userDrawn="1"/>
        </p:nvPicPr>
        <p:blipFill rotWithShape="1">
          <a:blip r:embed="rId2" cstate="email"/>
          <a:srcRect r="60000" b="5098"/>
          <a:stretch/>
        </p:blipFill>
        <p:spPr>
          <a:xfrm>
            <a:off x="0" y="0"/>
            <a:ext cx="3657600" cy="650837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771" y="735724"/>
            <a:ext cx="4374603" cy="4130566"/>
          </a:xfrm>
        </p:spPr>
        <p:txBody>
          <a:bodyPr/>
          <a:lstStyle>
            <a:lvl1pPr marL="0" indent="0">
              <a:buNone/>
              <a:defRPr sz="24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2669628"/>
            <a:ext cx="2983468" cy="3199360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340771" y="5223640"/>
            <a:ext cx="4374603" cy="637411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</p:spTree>
    <p:extLst>
      <p:ext uri="{BB962C8B-B14F-4D97-AF65-F5344CB8AC3E}">
        <p14:creationId xmlns:p14="http://schemas.microsoft.com/office/powerpoint/2010/main" val="13935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248503"/>
      </p:ext>
    </p:extLst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6467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6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1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6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69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image" Target="../media/image22.png"/><Relationship Id="rId5" Type="http://schemas.openxmlformats.org/officeDocument/2006/relationships/slideLayout" Target="../slideLayouts/slideLayout94.xml"/><Relationship Id="rId10" Type="http://schemas.openxmlformats.org/officeDocument/2006/relationships/image" Target="../media/image21.jpeg"/><Relationship Id="rId4" Type="http://schemas.openxmlformats.org/officeDocument/2006/relationships/slideLayout" Target="../slideLayouts/slideLayout93.xml"/><Relationship Id="rId9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image" Target="../media/image24.png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theme" Target="../theme/theme20.xml"/><Relationship Id="rId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18" Type="http://schemas.openxmlformats.org/officeDocument/2006/relationships/theme" Target="../theme/theme21.xml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17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43.xml"/><Relationship Id="rId16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5" Type="http://schemas.openxmlformats.org/officeDocument/2006/relationships/slideLayout" Target="../slideLayouts/slideLayout156.xml"/><Relationship Id="rId10" Type="http://schemas.openxmlformats.org/officeDocument/2006/relationships/slideLayout" Target="../slideLayouts/slideLayout151.xml"/><Relationship Id="rId19" Type="http://schemas.openxmlformats.org/officeDocument/2006/relationships/image" Target="../media/image26.png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slideLayout" Target="../slideLayouts/slideLayout15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7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9" Type="http://schemas.openxmlformats.org/officeDocument/2006/relationships/image" Target="../media/image8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9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219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2051" name="Picture 6" descr="Screen shot 2013-02-04 at 12.56.36 PM.png"/>
          <p:cNvPicPr>
            <a:picLocks noChangeAspect="1"/>
          </p:cNvPicPr>
          <p:nvPr/>
        </p:nvPicPr>
        <p:blipFill>
          <a:blip r:embed="rId5" cstate="print"/>
          <a:srcRect l="7448" r="8180" b="40030"/>
          <a:stretch>
            <a:fillRect/>
          </a:stretch>
        </p:blipFill>
        <p:spPr bwMode="auto">
          <a:xfrm>
            <a:off x="0" y="6270625"/>
            <a:ext cx="914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EBSCO_PMS29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213" y="6513513"/>
            <a:ext cx="633412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09625" y="6470650"/>
            <a:ext cx="12128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81038" indent="-223838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9025" indent="-1746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00250" indent="-1714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574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718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290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EDS_Header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668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Click to edit Master title style</a:t>
            </a:r>
          </a:p>
        </p:txBody>
      </p:sp>
      <p:sp>
        <p:nvSpPr>
          <p:cNvPr id="1331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514600"/>
            <a:ext cx="8229600" cy="361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Click to edit Master text styles</a:t>
            </a:r>
          </a:p>
          <a:p>
            <a:pPr lvl="1"/>
            <a:r>
              <a:rPr lang="en-US" altLang="cs-CZ"/>
              <a:t>Second level</a:t>
            </a:r>
          </a:p>
          <a:p>
            <a:pPr lvl="2"/>
            <a:r>
              <a:rPr lang="en-US" altLang="cs-CZ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33264C-A793-4138-9734-F9953C09E2C5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pitchFamily="33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55DBCE-2CDB-480D-9FC5-B0356DEB8BD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Times New Roman" pitchFamily="18" charset="0"/>
          <a:ea typeface="MS PGothic" panose="020B0600070205080204" pitchFamily="34" charset="-128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ea typeface="MS PGothic" panose="020B0600070205080204" pitchFamily="34" charset="-128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ea typeface="MS PGothic" panose="020B0600070205080204" pitchFamily="34" charset="-128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ea typeface="MS PGothic" panose="020B0600070205080204" pitchFamily="34" charset="-128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ea typeface="MS PGothic" panose="020B0600070205080204" pitchFamily="34" charset="-128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1pPr>
      <a:lvl2pPr marL="742950" indent="-285750" algn="l" rtl="0" eaLnBrk="0" fontAlgn="base" hangingPunct="0">
        <a:spcBef>
          <a:spcPct val="0"/>
        </a:spcBef>
        <a:spcAft>
          <a:spcPts val="60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Arial" charset="0"/>
          <a:cs typeface="Arial" charset="0"/>
        </a:defRPr>
      </a:lvl2pPr>
      <a:lvl3pPr marL="1143000" indent="-228600" algn="l" rtl="0" eaLnBrk="0" fontAlgn="base" hangingPunct="0">
        <a:spcBef>
          <a:spcPct val="0"/>
        </a:spcBef>
        <a:spcAft>
          <a:spcPts val="60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2192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Click to edit Master title style</a:t>
            </a:r>
          </a:p>
        </p:txBody>
      </p:sp>
      <p:pic>
        <p:nvPicPr>
          <p:cNvPr id="5123" name="Picture 6" descr="Screen shot 2013-02-04 at 12.56.3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8" r="8180" b="40030"/>
          <a:stretch>
            <a:fillRect/>
          </a:stretch>
        </p:blipFill>
        <p:spPr bwMode="auto">
          <a:xfrm>
            <a:off x="0" y="6270625"/>
            <a:ext cx="91440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7" descr="EBSCO_PMS29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6513513"/>
            <a:ext cx="633412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809625" y="6470650"/>
            <a:ext cx="1212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cs-CZ" sz="1200">
                <a:solidFill>
                  <a:srgbClr val="376092"/>
                </a:solidFill>
                <a:latin typeface="Times New Roman" panose="02020603050405020304" pitchFamily="18" charset="0"/>
              </a:rPr>
              <a:t>www.ebsco.com</a:t>
            </a:r>
          </a:p>
        </p:txBody>
      </p:sp>
      <p:pic>
        <p:nvPicPr>
          <p:cNvPr id="6" name="Picture 5" descr="EDS_Header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196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anose="02040502050405020303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anose="02040502050405020303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anose="02040502050405020303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anose="02040502050405020303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81038" indent="-223838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9025" indent="-1746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00250" indent="-1714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574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718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290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219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 descr="Screen shot 2013-02-04 at 12.56.36 PM.png"/>
          <p:cNvPicPr>
            <a:picLocks noChangeAspect="1"/>
          </p:cNvPicPr>
          <p:nvPr/>
        </p:nvPicPr>
        <p:blipFill>
          <a:blip r:embed="rId5" cstate="print"/>
          <a:srcRect l="7448" r="8180" b="40030"/>
          <a:stretch>
            <a:fillRect/>
          </a:stretch>
        </p:blipFill>
        <p:spPr>
          <a:xfrm>
            <a:off x="0" y="6269924"/>
            <a:ext cx="9144000" cy="243715"/>
          </a:xfrm>
          <a:prstGeom prst="rect">
            <a:avLst/>
          </a:prstGeom>
        </p:spPr>
      </p:pic>
      <p:pic>
        <p:nvPicPr>
          <p:cNvPr id="8" name="Picture 7" descr="EBSCO_PMS29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6340" y="6513639"/>
            <a:ext cx="633076" cy="2210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9416" y="6470591"/>
            <a:ext cx="1213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</p:spTree>
    <p:extLst>
      <p:ext uri="{BB962C8B-B14F-4D97-AF65-F5344CB8AC3E}">
        <p14:creationId xmlns:p14="http://schemas.microsoft.com/office/powerpoint/2010/main" val="104263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4" r:id="rId3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0">
          <a:solidFill>
            <a:srgbClr val="376092"/>
          </a:solidFill>
          <a:latin typeface="Georg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81038" indent="-22383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9025" indent="-174625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002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574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718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290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219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8195" name="Picture 6" descr="Screen shot 2013-02-04 at 12.56.36 PM.png"/>
          <p:cNvPicPr>
            <a:picLocks noChangeAspect="1"/>
          </p:cNvPicPr>
          <p:nvPr/>
        </p:nvPicPr>
        <p:blipFill>
          <a:blip r:embed="rId5" cstate="print"/>
          <a:srcRect l="7448" r="8180" b="40030"/>
          <a:stretch>
            <a:fillRect/>
          </a:stretch>
        </p:blipFill>
        <p:spPr bwMode="auto">
          <a:xfrm>
            <a:off x="0" y="6270625"/>
            <a:ext cx="914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 descr="EBSCO_PMS29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213" y="6513513"/>
            <a:ext cx="633412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09625" y="6470650"/>
            <a:ext cx="12128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  <p:pic>
        <p:nvPicPr>
          <p:cNvPr id="8198" name="Picture 2" descr="web graphic.eps"/>
          <p:cNvPicPr>
            <a:picLocks/>
          </p:cNvPicPr>
          <p:nvPr userDrawn="1"/>
        </p:nvPicPr>
        <p:blipFill>
          <a:blip r:embed="rId7" cstate="print"/>
          <a:srcRect l="68687" t="52225" b="21190"/>
          <a:stretch>
            <a:fillRect/>
          </a:stretch>
        </p:blipFill>
        <p:spPr bwMode="auto">
          <a:xfrm>
            <a:off x="0" y="0"/>
            <a:ext cx="11398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4" descr="EBSCO logo_PANTONE 294.eps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31113" y="6248400"/>
            <a:ext cx="13430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384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81038" indent="-22383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90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574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718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290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37"/>
          <a:stretch/>
        </p:blipFill>
        <p:spPr>
          <a:xfrm>
            <a:off x="378" y="6400800"/>
            <a:ext cx="9143244" cy="45691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99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44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Clr>
          <a:schemeClr val="accent3">
            <a:lumMod val="50000"/>
          </a:schemeClr>
        </a:buClr>
        <a:buFont typeface="Arial" pitchFamily="34" charset="0"/>
        <a:buChar char="•"/>
        <a:defRPr sz="3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200"/>
        </a:spcBef>
        <a:buClr>
          <a:schemeClr val="accent3">
            <a:lumMod val="50000"/>
          </a:schemeClr>
        </a:buClr>
        <a:buFont typeface="Arial" pitchFamily="34" charset="0"/>
        <a:buChar char="–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200"/>
        </a:spcBef>
        <a:buClr>
          <a:schemeClr val="accent3">
            <a:lumMod val="50000"/>
          </a:schemeClr>
        </a:buClr>
        <a:buFont typeface="Arial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200"/>
        </a:spcBef>
        <a:buClr>
          <a:schemeClr val="accent3">
            <a:lumMod val="50000"/>
          </a:schemeClr>
        </a:buClr>
        <a:buFont typeface="Arial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200"/>
        </a:spcBef>
        <a:buClr>
          <a:schemeClr val="accent3">
            <a:lumMod val="50000"/>
          </a:schemeClr>
        </a:buClr>
        <a:buFont typeface="Arial" pitchFamily="34" charset="0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Content Placeholder 19" descr="EIS Logo_CMYK_Vertical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033658" y="6408689"/>
            <a:ext cx="932254" cy="3278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265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373737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Trees_DarkBlue.jpg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0" y="0"/>
            <a:ext cx="9144000" cy="1624084"/>
          </a:xfrm>
          <a:prstGeom prst="rect">
            <a:avLst/>
          </a:prstGeom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210"/>
            <a:ext cx="8229600" cy="435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683" y="6566033"/>
            <a:ext cx="2117304" cy="238448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265543" y="6576533"/>
            <a:ext cx="17751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113D67"/>
                </a:solidFill>
                <a:ea typeface="ＭＳ Ｐゴシック" charset="-128"/>
              </a:rPr>
              <a:t>|  discovery.ebsco.com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-33453" y="6576533"/>
            <a:ext cx="45016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fld id="{09848EAD-0F7B-4937-B01B-BB4372B1E0EA}" type="slidenum">
              <a:rPr lang="en-US" sz="1000" smtClean="0">
                <a:solidFill>
                  <a:prstClr val="white">
                    <a:lumMod val="50000"/>
                  </a:prstClr>
                </a:solidFill>
                <a:ea typeface="ＭＳ Ｐゴシック" charset="-128"/>
              </a:rPr>
              <a:pPr algn="ctr"/>
              <a:t>‹#›</a:t>
            </a:fld>
            <a:endParaRPr lang="en-US" sz="1000" dirty="0">
              <a:solidFill>
                <a:prstClr val="white">
                  <a:lumMod val="50000"/>
                </a:prstClr>
              </a:solidFill>
              <a:ea typeface="ＭＳ Ｐゴシック" charset="-128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1753496" y="6699643"/>
            <a:ext cx="5050958" cy="223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67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Georg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32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8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»"/>
        <a:defRPr sz="20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Content Placeholder 19" descr="EIS Logo_CMYK_Vertical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033658" y="6408689"/>
            <a:ext cx="932254" cy="3278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36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373737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ynaMed_head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19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72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5703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ransition spd="slow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230188" indent="-230188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24.05.2018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90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219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 descr="Screen shot 2013-02-04 at 12.56.36 PM.png"/>
          <p:cNvPicPr>
            <a:picLocks noChangeAspect="1"/>
          </p:cNvPicPr>
          <p:nvPr/>
        </p:nvPicPr>
        <p:blipFill>
          <a:blip r:embed="rId4" cstate="print"/>
          <a:srcRect l="7448" r="8180" b="40030"/>
          <a:stretch>
            <a:fillRect/>
          </a:stretch>
        </p:blipFill>
        <p:spPr>
          <a:xfrm>
            <a:off x="0" y="6269924"/>
            <a:ext cx="9144000" cy="243715"/>
          </a:xfrm>
          <a:prstGeom prst="rect">
            <a:avLst/>
          </a:prstGeom>
        </p:spPr>
      </p:pic>
      <p:pic>
        <p:nvPicPr>
          <p:cNvPr id="8" name="Picture 7" descr="EBSCO_PMS29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40" y="6513639"/>
            <a:ext cx="633076" cy="2210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9416" y="6470591"/>
            <a:ext cx="1213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0">
          <a:solidFill>
            <a:srgbClr val="376092"/>
          </a:solidFill>
          <a:latin typeface="Georg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81038" indent="-22383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9025" indent="-174625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002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574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718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290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Content Placeholder 19" descr="EIS Logo_CMYK_Vertical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033658" y="6408689"/>
            <a:ext cx="932254" cy="3278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9F6F6-0BCD-4735-87E5-269C1FF09804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F42A0-2D15-4B83-83B9-0C6163AA26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28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373737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7148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3198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3869" y="6614475"/>
            <a:ext cx="802117" cy="17033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5543" y="6576533"/>
            <a:ext cx="17751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E316B"/>
                </a:solidFill>
              </a:rPr>
              <a:t>|  www.ebsco.com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-33453" y="6576533"/>
            <a:ext cx="45016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fld id="{09848EAD-0F7B-4937-B01B-BB4372B1E0EA}" type="slidenum">
              <a:rPr lang="en-US" sz="1000">
                <a:solidFill>
                  <a:srgbClr val="454545"/>
                </a:solidFill>
              </a:rPr>
              <a:pPr algn="ctr"/>
              <a:t>‹#›</a:t>
            </a:fld>
            <a:endParaRPr lang="en-US" sz="1000" dirty="0">
              <a:solidFill>
                <a:srgbClr val="454545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1538869" y="6701882"/>
            <a:ext cx="659037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00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  <p:sldLayoutId id="2147483958" r:id="rId13"/>
    <p:sldLayoutId id="2147483959" r:id="rId14"/>
    <p:sldLayoutId id="2147483960" r:id="rId15"/>
    <p:sldLayoutId id="2147483961" r:id="rId16"/>
    <p:sldLayoutId id="2147483962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−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219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 descr="Screen shot 2013-02-04 at 12.56.36 PM.png"/>
          <p:cNvPicPr>
            <a:picLocks noChangeAspect="1"/>
          </p:cNvPicPr>
          <p:nvPr/>
        </p:nvPicPr>
        <p:blipFill>
          <a:blip r:embed="rId5" cstate="print"/>
          <a:srcRect l="7448" r="8180" b="40030"/>
          <a:stretch>
            <a:fillRect/>
          </a:stretch>
        </p:blipFill>
        <p:spPr>
          <a:xfrm>
            <a:off x="0" y="6269924"/>
            <a:ext cx="9144000" cy="243715"/>
          </a:xfrm>
          <a:prstGeom prst="rect">
            <a:avLst/>
          </a:prstGeom>
        </p:spPr>
      </p:pic>
      <p:pic>
        <p:nvPicPr>
          <p:cNvPr id="8" name="Picture 7" descr="EBSCO_PMS29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6340" y="6513639"/>
            <a:ext cx="633076" cy="2210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9416" y="6470591"/>
            <a:ext cx="1213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</p:spTree>
    <p:extLst>
      <p:ext uri="{BB962C8B-B14F-4D97-AF65-F5344CB8AC3E}">
        <p14:creationId xmlns:p14="http://schemas.microsoft.com/office/powerpoint/2010/main" val="2366760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5" r:id="rId3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0">
          <a:solidFill>
            <a:srgbClr val="376092"/>
          </a:solidFill>
          <a:latin typeface="Georg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81038" indent="-22383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9025" indent="-174625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002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574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718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290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M:\Creative Services\Templates\PPTs\EBSCO Health PPT Templates\EBSCO Health PPT Templates_PNGs\EBSCOHealth_PPT_Template.png"/>
          <p:cNvPicPr>
            <a:picLocks noChangeAspect="1" noChangeArrowheads="1"/>
          </p:cNvPicPr>
          <p:nvPr userDrawn="1"/>
        </p:nvPicPr>
        <p:blipFill>
          <a:blip r:embed="rId6" cstate="print"/>
          <a:srcRect b="77778"/>
          <a:stretch>
            <a:fillRect/>
          </a:stretch>
        </p:blipFill>
        <p:spPr bwMode="auto">
          <a:xfrm>
            <a:off x="0" y="0"/>
            <a:ext cx="9144000" cy="1524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 descr="M:\Creative Services\Templates\PPTs\EBSCO Health PPT Templates\EBSCO Health PPT Templates_PNGs\EBSCOHealth_PPT_Template.png"/>
          <p:cNvPicPr>
            <a:picLocks noChangeAspect="1" noChangeArrowheads="1"/>
          </p:cNvPicPr>
          <p:nvPr userDrawn="1"/>
        </p:nvPicPr>
        <p:blipFill>
          <a:blip r:embed="rId6" cstate="print"/>
          <a:srcRect t="89999" b="1"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088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 descr="M:\Creative Services\Templates\PPTs\EBSCO Health PPT Templates\EBSCO Health PPT Templates_PNGs\MEDLINE Complete_PPT_Template.png"/>
          <p:cNvPicPr>
            <a:picLocks noChangeAspect="1" noChangeArrowheads="1"/>
          </p:cNvPicPr>
          <p:nvPr userDrawn="1"/>
        </p:nvPicPr>
        <p:blipFill>
          <a:blip r:embed="rId9" cstate="print"/>
          <a:srcRect t="91111"/>
          <a:stretch>
            <a:fillRect/>
          </a:stretch>
        </p:blipFill>
        <p:spPr bwMode="auto">
          <a:xfrm>
            <a:off x="0" y="6248400"/>
            <a:ext cx="9144001" cy="609601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  <a:ea typeface="ＭＳ Ｐゴシック" charset="-128"/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  <a:ea typeface="ＭＳ Ｐゴシック" charset="-128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901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DMP_PPT_Template.png"/>
          <p:cNvPicPr>
            <a:picLocks noChangeAspect="1"/>
          </p:cNvPicPr>
          <p:nvPr userDrawn="1"/>
        </p:nvPicPr>
        <p:blipFill>
          <a:blip r:embed="rId9" cstate="print"/>
          <a:srcRect t="91119"/>
          <a:stretch>
            <a:fillRect/>
          </a:stretch>
        </p:blipFill>
        <p:spPr>
          <a:xfrm>
            <a:off x="755" y="6248400"/>
            <a:ext cx="9143245" cy="6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28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MART Imagebase_PPT_Templates.png"/>
          <p:cNvPicPr>
            <a:picLocks noChangeAspect="1"/>
          </p:cNvPicPr>
          <p:nvPr userDrawn="1"/>
        </p:nvPicPr>
        <p:blipFill>
          <a:blip r:embed="rId9" cstate="print"/>
          <a:srcRect t="88892"/>
          <a:stretch>
            <a:fillRect/>
          </a:stretch>
        </p:blipFill>
        <p:spPr>
          <a:xfrm>
            <a:off x="377" y="6096000"/>
            <a:ext cx="9143245" cy="76171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93763-7448-41FD-9BAA-3B533ED0CE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68163-3844-4FBC-84E9-DAC90071EB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04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Content Placeholder 19" descr="EIS Logo_CMYK_Vertical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8033658" y="6408689"/>
            <a:ext cx="932254" cy="3278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9F6F6-0BCD-4735-87E5-269C1FF098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F42A0-2D15-4B83-83B9-0C6163AA26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5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373737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73737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219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7171" name="Picture 6" descr="Screen shot 2013-02-04 at 12.56.36 PM.png"/>
          <p:cNvPicPr>
            <a:picLocks noChangeAspect="1"/>
          </p:cNvPicPr>
          <p:nvPr/>
        </p:nvPicPr>
        <p:blipFill>
          <a:blip r:embed="rId5" cstate="print"/>
          <a:srcRect l="7448" r="8180" b="40030"/>
          <a:stretch>
            <a:fillRect/>
          </a:stretch>
        </p:blipFill>
        <p:spPr bwMode="auto">
          <a:xfrm>
            <a:off x="0" y="6270625"/>
            <a:ext cx="914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7" descr="EBSCO_PMS29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213" y="6513513"/>
            <a:ext cx="633412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09625" y="6470650"/>
            <a:ext cx="12128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kern="0" dirty="0">
                <a:solidFill>
                  <a:srgbClr val="376092"/>
                </a:solidFill>
              </a:rPr>
              <a:t>www.ebsco.com</a:t>
            </a:r>
          </a:p>
        </p:txBody>
      </p:sp>
    </p:spTree>
    <p:extLst>
      <p:ext uri="{BB962C8B-B14F-4D97-AF65-F5344CB8AC3E}">
        <p14:creationId xmlns:p14="http://schemas.microsoft.com/office/powerpoint/2010/main" val="161888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376092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81038" indent="-223838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9025" indent="-1746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00250" indent="-1714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574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718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29050" indent="-1714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9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0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0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0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0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0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0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3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3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0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9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27.png"/><Relationship Id="rId2" Type="http://schemas.openxmlformats.org/officeDocument/2006/relationships/slideLayout" Target="../slideLayouts/slideLayout104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71.xml"/><Relationship Id="rId5" Type="http://schemas.openxmlformats.org/officeDocument/2006/relationships/image" Target="../media/image133.jpeg"/><Relationship Id="rId4" Type="http://schemas.openxmlformats.org/officeDocument/2006/relationships/image" Target="../media/image13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49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jpeg"/><Relationship Id="rId18" Type="http://schemas.openxmlformats.org/officeDocument/2006/relationships/image" Target="../media/image65.pn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7" Type="http://schemas.openxmlformats.org/officeDocument/2006/relationships/image" Target="../media/image54.jpeg"/><Relationship Id="rId12" Type="http://schemas.openxmlformats.org/officeDocument/2006/relationships/image" Target="../media/image59.jpeg"/><Relationship Id="rId17" Type="http://schemas.openxmlformats.org/officeDocument/2006/relationships/image" Target="../media/image64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3.jpe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53.pn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5" Type="http://schemas.openxmlformats.org/officeDocument/2006/relationships/image" Target="../media/image62.jpeg"/><Relationship Id="rId10" Type="http://schemas.openxmlformats.org/officeDocument/2006/relationships/image" Target="../media/image57.jpeg"/><Relationship Id="rId19" Type="http://schemas.openxmlformats.org/officeDocument/2006/relationships/image" Target="../media/image66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Relationship Id="rId14" Type="http://schemas.openxmlformats.org/officeDocument/2006/relationships/image" Target="../media/image61.jpeg"/><Relationship Id="rId22" Type="http://schemas.openxmlformats.org/officeDocument/2006/relationships/image" Target="../media/image6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6.png"/><Relationship Id="rId18" Type="http://schemas.openxmlformats.org/officeDocument/2006/relationships/image" Target="../media/image81.jpeg"/><Relationship Id="rId26" Type="http://schemas.openxmlformats.org/officeDocument/2006/relationships/hyperlink" Target="http://www.oup.com/" TargetMode="External"/><Relationship Id="rId39" Type="http://schemas.openxmlformats.org/officeDocument/2006/relationships/hyperlink" Target="http://yalepress.yale.edu/yupbooks/home.asp" TargetMode="External"/><Relationship Id="rId3" Type="http://schemas.openxmlformats.org/officeDocument/2006/relationships/image" Target="../media/image70.png"/><Relationship Id="rId21" Type="http://schemas.openxmlformats.org/officeDocument/2006/relationships/hyperlink" Target="http://www.elsevier.com/wps/find/homepage.cws_home" TargetMode="External"/><Relationship Id="rId34" Type="http://schemas.openxmlformats.org/officeDocument/2006/relationships/image" Target="../media/image93.png"/><Relationship Id="rId7" Type="http://schemas.openxmlformats.org/officeDocument/2006/relationships/hyperlink" Target="http://www.zedbooks.co.uk/index.asp?pageid=home" TargetMode="External"/><Relationship Id="rId12" Type="http://schemas.openxmlformats.org/officeDocument/2006/relationships/hyperlink" Target="http://www.webforum.com/vientirengas/web/page.aspx?pageid=6075" TargetMode="External"/><Relationship Id="rId17" Type="http://schemas.openxmlformats.org/officeDocument/2006/relationships/image" Target="../media/image80.png"/><Relationship Id="rId25" Type="http://schemas.openxmlformats.org/officeDocument/2006/relationships/image" Target="../media/image86.png"/><Relationship Id="rId33" Type="http://schemas.openxmlformats.org/officeDocument/2006/relationships/image" Target="../media/image92.png"/><Relationship Id="rId38" Type="http://schemas.openxmlformats.org/officeDocument/2006/relationships/image" Target="../media/image9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79.png"/><Relationship Id="rId20" Type="http://schemas.openxmlformats.org/officeDocument/2006/relationships/image" Target="../media/image82.png"/><Relationship Id="rId29" Type="http://schemas.openxmlformats.org/officeDocument/2006/relationships/image" Target="../media/image89.png"/><Relationship Id="rId41" Type="http://schemas.openxmlformats.org/officeDocument/2006/relationships/image" Target="../media/image98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72.png"/><Relationship Id="rId11" Type="http://schemas.openxmlformats.org/officeDocument/2006/relationships/image" Target="../media/image75.jpeg"/><Relationship Id="rId24" Type="http://schemas.openxmlformats.org/officeDocument/2006/relationships/image" Target="../media/image85.jpeg"/><Relationship Id="rId32" Type="http://schemas.openxmlformats.org/officeDocument/2006/relationships/image" Target="../media/image91.png"/><Relationship Id="rId37" Type="http://schemas.openxmlformats.org/officeDocument/2006/relationships/image" Target="../media/image95.jpeg"/><Relationship Id="rId40" Type="http://schemas.openxmlformats.org/officeDocument/2006/relationships/image" Target="../media/image97.png"/><Relationship Id="rId5" Type="http://schemas.openxmlformats.org/officeDocument/2006/relationships/image" Target="../media/image71.jpeg"/><Relationship Id="rId15" Type="http://schemas.openxmlformats.org/officeDocument/2006/relationships/image" Target="../media/image78.jpeg"/><Relationship Id="rId23" Type="http://schemas.openxmlformats.org/officeDocument/2006/relationships/image" Target="../media/image84.png"/><Relationship Id="rId28" Type="http://schemas.openxmlformats.org/officeDocument/2006/relationships/image" Target="../media/image88.png"/><Relationship Id="rId36" Type="http://schemas.openxmlformats.org/officeDocument/2006/relationships/image" Target="../media/image94.jpeg"/><Relationship Id="rId10" Type="http://schemas.openxmlformats.org/officeDocument/2006/relationships/hyperlink" Target="http://www.continuumbooks.com/main.aspx?ImprintID=2&amp;CountryID=2" TargetMode="External"/><Relationship Id="rId19" Type="http://schemas.openxmlformats.org/officeDocument/2006/relationships/hyperlink" Target="https://www.novapublishers.com/catalog/" TargetMode="External"/><Relationship Id="rId31" Type="http://schemas.openxmlformats.org/officeDocument/2006/relationships/image" Target="../media/image90.png"/><Relationship Id="rId4" Type="http://schemas.openxmlformats.org/officeDocument/2006/relationships/hyperlink" Target="http://www.nursingknowledge.org/Portal/Main.aspx?PageID=700" TargetMode="External"/><Relationship Id="rId9" Type="http://schemas.openxmlformats.org/officeDocument/2006/relationships/image" Target="../media/image74.png"/><Relationship Id="rId14" Type="http://schemas.openxmlformats.org/officeDocument/2006/relationships/image" Target="../media/image77.jpeg"/><Relationship Id="rId22" Type="http://schemas.openxmlformats.org/officeDocument/2006/relationships/image" Target="../media/image83.png"/><Relationship Id="rId27" Type="http://schemas.openxmlformats.org/officeDocument/2006/relationships/image" Target="../media/image87.png"/><Relationship Id="rId30" Type="http://schemas.openxmlformats.org/officeDocument/2006/relationships/hyperlink" Target="http://www.crcpress.com/default.asp" TargetMode="External"/><Relationship Id="rId35" Type="http://schemas.openxmlformats.org/officeDocument/2006/relationships/hyperlink" Target="http://www.mheducation.com/home/index.shtml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2.jpeg"/><Relationship Id="rId12" Type="http://schemas.openxmlformats.org/officeDocument/2006/relationships/image" Target="../media/image107.png"/><Relationship Id="rId2" Type="http://schemas.openxmlformats.org/officeDocument/2006/relationships/slideLayout" Target="../slideLayouts/slideLayout8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01.png"/><Relationship Id="rId11" Type="http://schemas.openxmlformats.org/officeDocument/2006/relationships/image" Target="../media/image106.jpeg"/><Relationship Id="rId5" Type="http://schemas.openxmlformats.org/officeDocument/2006/relationships/image" Target="../media/image100.png"/><Relationship Id="rId10" Type="http://schemas.openxmlformats.org/officeDocument/2006/relationships/image" Target="../media/image105.jpe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3049" cy="495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55796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548680"/>
            <a:ext cx="7886700" cy="1800200"/>
          </a:xfrm>
        </p:spPr>
        <p:txBody>
          <a:bodyPr/>
          <a:lstStyle/>
          <a:p>
            <a:r>
              <a:rPr lang="en-US" sz="4000" dirty="0"/>
              <a:t>EBSCO </a:t>
            </a:r>
            <a:r>
              <a:rPr lang="ru-RU" sz="4000" dirty="0"/>
              <a:t>предлагает подписку к </a:t>
            </a:r>
            <a:br>
              <a:rPr lang="ru-RU" sz="4000" dirty="0"/>
            </a:br>
            <a:r>
              <a:rPr lang="ru-RU" sz="4000" dirty="0"/>
              <a:t>полнотекстовым базам данных</a:t>
            </a:r>
            <a:br>
              <a:rPr lang="en-US" sz="4000" dirty="0"/>
            </a:b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ULTIMATE</a:t>
            </a:r>
            <a:r>
              <a:rPr lang="en-US" sz="4000" dirty="0"/>
              <a:t> 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2581909"/>
            <a:ext cx="7886700" cy="3080099"/>
          </a:xfrm>
        </p:spPr>
        <p:txBody>
          <a:bodyPr/>
          <a:lstStyle/>
          <a:p>
            <a:r>
              <a:rPr lang="en-US" sz="2650" i="1" dirty="0"/>
              <a:t>Academic Search™ Ultimate                      </a:t>
            </a:r>
          </a:p>
          <a:p>
            <a:r>
              <a:rPr lang="en-US" sz="2650" i="1" dirty="0"/>
              <a:t>Applied Science &amp; Technology Source™ Ultimate</a:t>
            </a:r>
          </a:p>
          <a:p>
            <a:r>
              <a:rPr lang="en-US" sz="2650" i="1" dirty="0"/>
              <a:t>Business Source</a:t>
            </a:r>
            <a:r>
              <a:rPr lang="en-US" sz="2650" i="1" baseline="30000" dirty="0"/>
              <a:t>®</a:t>
            </a:r>
            <a:r>
              <a:rPr lang="en-US" sz="2650" i="1" dirty="0"/>
              <a:t> Ultimate</a:t>
            </a:r>
          </a:p>
          <a:p>
            <a:r>
              <a:rPr lang="en-US" sz="2650" i="1" dirty="0"/>
              <a:t>Humanities Source™ Ultimate                  </a:t>
            </a:r>
          </a:p>
          <a:p>
            <a:r>
              <a:rPr lang="en-US" sz="2650" i="1" dirty="0"/>
              <a:t>Sociology Source™ Ultimate</a:t>
            </a:r>
          </a:p>
        </p:txBody>
      </p:sp>
    </p:spTree>
    <p:extLst>
      <p:ext uri="{BB962C8B-B14F-4D97-AF65-F5344CB8AC3E}">
        <p14:creationId xmlns:p14="http://schemas.microsoft.com/office/powerpoint/2010/main" val="216584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325563"/>
          </a:xfrm>
        </p:spPr>
        <p:txBody>
          <a:bodyPr/>
          <a:lstStyle/>
          <a:p>
            <a:pPr algn="l"/>
            <a:r>
              <a:rPr lang="ru-RU" dirty="0"/>
              <a:t>Больше информации…</a:t>
            </a:r>
            <a:br>
              <a:rPr lang="ru-RU" dirty="0"/>
            </a:br>
            <a:r>
              <a:rPr lang="ru-RU" dirty="0"/>
              <a:t>                       … больше возможностей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8" y="1268760"/>
            <a:ext cx="7886700" cy="3169781"/>
          </a:xfrm>
        </p:spPr>
        <p:txBody>
          <a:bodyPr/>
          <a:lstStyle/>
          <a:p>
            <a:pPr lvl="0"/>
            <a:r>
              <a:rPr lang="ru-RU" sz="2800" b="1" dirty="0">
                <a:solidFill>
                  <a:schemeClr val="accent1"/>
                </a:solidFill>
              </a:rPr>
              <a:t>Больше </a:t>
            </a:r>
            <a:r>
              <a:rPr lang="ru-RU" sz="2800" dirty="0"/>
              <a:t>полнотекстовых журналов</a:t>
            </a:r>
            <a:endParaRPr lang="en-US" sz="2800" dirty="0"/>
          </a:p>
          <a:p>
            <a:pPr lvl="0"/>
            <a:r>
              <a:rPr lang="ru-RU" sz="2800" b="1" dirty="0">
                <a:solidFill>
                  <a:schemeClr val="accent1"/>
                </a:solidFill>
              </a:rPr>
              <a:t>Больше</a:t>
            </a:r>
            <a:r>
              <a:rPr lang="en-US" sz="2800" dirty="0"/>
              <a:t>, </a:t>
            </a:r>
            <a:r>
              <a:rPr lang="ru-RU" sz="2800" dirty="0"/>
              <a:t>полнотекстовых журналов не доступных в </a:t>
            </a:r>
            <a:r>
              <a:rPr lang="en-US" sz="2800" dirty="0"/>
              <a:t>SCOPUS</a:t>
            </a:r>
            <a:r>
              <a:rPr lang="en-US" sz="2800" baseline="30000" dirty="0"/>
              <a:t>®</a:t>
            </a:r>
            <a:r>
              <a:rPr lang="en-US" sz="2800" dirty="0"/>
              <a:t> </a:t>
            </a:r>
            <a:r>
              <a:rPr lang="ru-RU" sz="2800" dirty="0"/>
              <a:t>и</a:t>
            </a:r>
            <a:r>
              <a:rPr lang="en-US" sz="2800" dirty="0"/>
              <a:t> Web of Science</a:t>
            </a:r>
          </a:p>
          <a:p>
            <a:pPr lvl="0"/>
            <a:r>
              <a:rPr lang="ru-RU" sz="2800" b="1" dirty="0">
                <a:solidFill>
                  <a:schemeClr val="accent1"/>
                </a:solidFill>
              </a:rPr>
              <a:t>Больше </a:t>
            </a:r>
            <a:r>
              <a:rPr lang="ru-RU" sz="2800" dirty="0"/>
              <a:t>полнотекстовых журналов</a:t>
            </a:r>
            <a:r>
              <a:rPr lang="en-US" sz="2800" dirty="0"/>
              <a:t> </a:t>
            </a:r>
            <a:r>
              <a:rPr lang="ru-RU" sz="2800" dirty="0"/>
              <a:t>охватывающих</a:t>
            </a:r>
            <a:r>
              <a:rPr lang="en-US" sz="2800" dirty="0"/>
              <a:t>: </a:t>
            </a:r>
            <a:r>
              <a:rPr lang="en-US" sz="2800" dirty="0" err="1"/>
              <a:t>SciFinder</a:t>
            </a:r>
            <a:r>
              <a:rPr lang="en-US" sz="2800" baseline="30000" dirty="0"/>
              <a:t>®</a:t>
            </a:r>
            <a:r>
              <a:rPr lang="en-US" sz="2800" dirty="0"/>
              <a:t>, </a:t>
            </a:r>
            <a:r>
              <a:rPr lang="en-US" sz="2800" dirty="0" err="1"/>
              <a:t>PsycINFO</a:t>
            </a:r>
            <a:r>
              <a:rPr lang="en-US" sz="2800" baseline="30000" dirty="0"/>
              <a:t>®</a:t>
            </a:r>
            <a:r>
              <a:rPr lang="en-US" sz="2800" dirty="0"/>
              <a:t>, GeoRef, EMBASE</a:t>
            </a:r>
            <a:r>
              <a:rPr lang="en-US" sz="2800" baseline="30000" dirty="0"/>
              <a:t>®</a:t>
            </a:r>
            <a:r>
              <a:rPr lang="en-US" sz="2800" dirty="0"/>
              <a:t>, </a:t>
            </a:r>
            <a:r>
              <a:rPr lang="ru-RU" sz="2800" dirty="0"/>
              <a:t>и </a:t>
            </a:r>
            <a:r>
              <a:rPr lang="ru-RU" sz="2800" dirty="0" err="1"/>
              <a:t>тд</a:t>
            </a:r>
            <a:r>
              <a:rPr lang="ru-RU" sz="2800" dirty="0"/>
              <a:t>.</a:t>
            </a:r>
            <a:endParaRPr lang="en-US" sz="2800" baseline="30000" dirty="0"/>
          </a:p>
          <a:p>
            <a:r>
              <a:rPr lang="ru-RU" sz="2800" b="1" dirty="0">
                <a:solidFill>
                  <a:schemeClr val="accent1"/>
                </a:solidFill>
              </a:rPr>
              <a:t>Больше </a:t>
            </a:r>
            <a:r>
              <a:rPr lang="ru-RU" sz="2800" dirty="0"/>
              <a:t>полнотекстовых журналов из интернациональных ресурсов Европы, Азии, Африки, Океании и Латинской Америки.</a:t>
            </a:r>
            <a:endParaRPr lang="en-US" sz="2800" dirty="0"/>
          </a:p>
          <a:p>
            <a:pPr lvl="0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0055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577132" y="262318"/>
            <a:ext cx="7420646" cy="993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−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58046"/>
            <a:ext cx="9144000" cy="762000"/>
          </a:xfrm>
        </p:spPr>
        <p:txBody>
          <a:bodyPr/>
          <a:lstStyle/>
          <a:p>
            <a:pPr marL="0" indent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Международный контент включает в себя полнотекстовые </a:t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журналы из более 124 стран мира, включая следующие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en-US" sz="22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410476"/>
              </p:ext>
            </p:extLst>
          </p:nvPr>
        </p:nvGraphicFramePr>
        <p:xfrm>
          <a:off x="628650" y="1497045"/>
          <a:ext cx="7183710" cy="48842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7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01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3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04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Страна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Полнотекстовых журналов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Страна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Полнотекстовых журналов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5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Аргентина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60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Италия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Австралия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160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Япония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8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Австрия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25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Корея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125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Бельгия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25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Голландия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750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Бразилия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325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Новая</a:t>
                      </a:r>
                      <a:r>
                        <a:rPr lang="ru-RU" sz="14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Зеландия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Канада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250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Норвегия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25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Китай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Россия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3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Чехия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Сингапур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Дания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25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ЮАР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Финляндия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30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Испания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98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Франция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Швеция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50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Германия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350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Швейцария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Греция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40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Великобритания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2,200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США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</a:rPr>
                        <a:t>2,500</a:t>
                      </a:r>
                      <a:endParaRPr lang="en-US" sz="14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6205914"/>
            <a:ext cx="493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*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Ожидаемое количество журналов к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30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июня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2017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года.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924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bIns="0"/>
          <a:lstStyle/>
          <a:p>
            <a:r>
              <a:rPr lang="en-US" i="1" dirty="0"/>
              <a:t>Business Source</a:t>
            </a:r>
            <a:r>
              <a:rPr lang="en-US" i="1" baseline="30000" dirty="0"/>
              <a:t>®</a:t>
            </a:r>
            <a:r>
              <a:rPr lang="en-US" i="1" dirty="0"/>
              <a:t> Ultimate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35000" y="1611632"/>
          <a:ext cx="7874000" cy="38358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228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solidFill>
                            <a:schemeClr val="accent4"/>
                          </a:solidFill>
                          <a:effectLst/>
                        </a:rPr>
                        <a:t>Business Source</a:t>
                      </a:r>
                      <a:br>
                        <a:rPr lang="en-US" sz="1600" b="1" dirty="0">
                          <a:solidFill>
                            <a:schemeClr val="accent4"/>
                          </a:solidFill>
                          <a:effectLst/>
                        </a:rPr>
                      </a:br>
                      <a:r>
                        <a:rPr lang="en-US" sz="1600" b="1" dirty="0">
                          <a:solidFill>
                            <a:schemeClr val="accent4"/>
                          </a:solidFill>
                          <a:effectLst/>
                        </a:rPr>
                        <a:t>Version</a:t>
                      </a:r>
                      <a:endParaRPr lang="en-US" sz="16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9144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effectLst/>
                        </a:rPr>
                        <a:t>Active Full-Text Journals &amp; Magazines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effectLst/>
                        </a:rPr>
                        <a:t>Active Full-Text Peer-Reviewed Journals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effectLst/>
                        </a:rPr>
                        <a:t>Active Full-Text Peer-Reviewed Journals with NO Embargo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effectLst/>
                        </a:rPr>
                        <a:t>Active Full-Text Journals Indexed in Web of Science or Scopus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Elite</a:t>
                      </a:r>
                      <a:endParaRPr lang="en-US" sz="15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</a:rPr>
                        <a:t>620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Premier</a:t>
                      </a:r>
                      <a:endParaRPr lang="en-US" sz="15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1,210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Complete</a:t>
                      </a:r>
                      <a:endParaRPr lang="en-US" sz="15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2,300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ULTIMATE*</a:t>
                      </a:r>
                      <a:endParaRPr lang="en-US" sz="15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3,550</a:t>
                      </a: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2,100</a:t>
                      </a: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1,400</a:t>
                      </a: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1,050</a:t>
                      </a: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0192" y="6297476"/>
            <a:ext cx="26068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*Expected figures by June 30,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212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602" y="171482"/>
            <a:ext cx="7886700" cy="1325563"/>
          </a:xfrm>
        </p:spPr>
        <p:txBody>
          <a:bodyPr bIns="0"/>
          <a:lstStyle/>
          <a:p>
            <a:r>
              <a:rPr lang="en-US" i="1" dirty="0">
                <a:solidFill>
                  <a:srgbClr val="6D456A"/>
                </a:solidFill>
              </a:rPr>
              <a:t>Academic Search™ Ultimate    </a:t>
            </a:r>
            <a:endParaRPr lang="en-US" i="1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/>
          </p:nvPr>
        </p:nvGraphicFramePr>
        <p:xfrm>
          <a:off x="633734" y="1611631"/>
          <a:ext cx="7874000" cy="38358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228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solidFill>
                            <a:schemeClr val="accent4"/>
                          </a:solidFill>
                          <a:effectLst/>
                        </a:rPr>
                        <a:t>Academic Search </a:t>
                      </a:r>
                      <a:br>
                        <a:rPr lang="en-US" sz="1600" b="1" dirty="0">
                          <a:solidFill>
                            <a:schemeClr val="accent4"/>
                          </a:solidFill>
                          <a:effectLst/>
                        </a:rPr>
                      </a:br>
                      <a:r>
                        <a:rPr lang="en-US" sz="1600" b="1" dirty="0">
                          <a:solidFill>
                            <a:schemeClr val="accent4"/>
                          </a:solidFill>
                          <a:effectLst/>
                        </a:rPr>
                        <a:t>Version</a:t>
                      </a:r>
                      <a:endParaRPr lang="en-US" sz="16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9144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effectLst/>
                        </a:rPr>
                        <a:t>Active Full-Text Journals &amp; Magazines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effectLst/>
                        </a:rPr>
                        <a:t>Active Full-Text Peer-Reviewed Journals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effectLst/>
                        </a:rPr>
                        <a:t>Active Full-Text Peer-Reviewed Journals with NO Embargo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bg1"/>
                          </a:solidFill>
                          <a:effectLst/>
                        </a:rPr>
                        <a:t>Active Full-Text Journals Indexed in Web of Science or Scopus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bg1"/>
                          </a:solidFill>
                          <a:effectLst/>
                        </a:rPr>
                        <a:t>Elite</a:t>
                      </a:r>
                      <a:endParaRPr lang="en-US" sz="15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 1,660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 1,390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 610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 1,220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bg1"/>
                          </a:solidFill>
                          <a:effectLst/>
                        </a:rPr>
                        <a:t>Premier</a:t>
                      </a:r>
                      <a:endParaRPr lang="en-US" sz="15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3,350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 2,940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 1,150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2,480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bg1"/>
                          </a:solidFill>
                          <a:effectLst/>
                        </a:rPr>
                        <a:t>Complete</a:t>
                      </a:r>
                      <a:endParaRPr lang="en-US" sz="15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 6,720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 6,030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3,850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/>
                          </a:solidFill>
                          <a:effectLst/>
                        </a:rPr>
                        <a:t>4,130</a:t>
                      </a:r>
                      <a:endParaRPr lang="en-US" sz="1800" b="1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bg1"/>
                          </a:solidFill>
                          <a:effectLst/>
                        </a:rPr>
                        <a:t>ULTIMATE*</a:t>
                      </a:r>
                      <a:endParaRPr lang="en-US" sz="15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22A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</a:rPr>
                        <a:t>11,000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D45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</a:rPr>
                        <a:t>10,000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D45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</a:rPr>
                        <a:t>7,000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D45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</a:rPr>
                        <a:t>6,200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6D45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192" y="6297476"/>
            <a:ext cx="26068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45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*Expected figures by June 30,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684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8001000" cy="2057400"/>
          </a:xfrm>
        </p:spPr>
        <p:txBody>
          <a:bodyPr/>
          <a:lstStyle/>
          <a:p>
            <a:r>
              <a:rPr lang="ru-RU" sz="4400" dirty="0"/>
              <a:t>Что такое –</a:t>
            </a:r>
            <a:br>
              <a:rPr lang="ru-RU" sz="4400" dirty="0"/>
            </a:br>
            <a:r>
              <a:rPr lang="cs-CZ" sz="4400" dirty="0"/>
              <a:t>EBSCO Discovery Service</a:t>
            </a:r>
            <a:r>
              <a:rPr lang="en-US" sz="4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44129267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80032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7300" y="2819400"/>
            <a:ext cx="662940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Единое поисковое окно, которое обеспечивает доступ к большинству электронных ресурсов вашей библиотеки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53261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2" y="8626"/>
            <a:ext cx="9208698" cy="80508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2601" y="2971800"/>
            <a:ext cx="628650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Простой интерфейс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как для начинающих,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так и продвинутых пользователей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45365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190" y="-1"/>
            <a:ext cx="9151189" cy="82557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954" y="2514600"/>
            <a:ext cx="872490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Единая точка доступа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 печатным (ваш каталог) и электронным ресурсам и многое другое 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35905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293" y="483080"/>
            <a:ext cx="9422607" cy="60298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75781" y="2751826"/>
            <a:ext cx="2587925" cy="89714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39700" dist="38100" dir="2700000" algn="tl" rotWithShape="0">
              <a:schemeClr val="tx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35832" y="796504"/>
            <a:ext cx="5900470" cy="71024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39700" dist="38100" dir="2700000" algn="tl" rotWithShape="0">
              <a:schemeClr val="tx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21146" y="3936520"/>
            <a:ext cx="2642560" cy="89427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39700" dist="38100" dir="2700000" algn="tl" rotWithShape="0">
              <a:schemeClr val="tx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63326" y="5469147"/>
            <a:ext cx="5293745" cy="112143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39700" dist="38100" dir="2700000" algn="tl" rotWithShape="0">
              <a:schemeClr val="tx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70293" y="1360096"/>
            <a:ext cx="1743818" cy="52908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39700" dist="38100" dir="2700000" algn="tl" rotWithShape="0">
              <a:schemeClr val="tx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35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816A37-D9A4-49A3-BECC-8ACC4768CFA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 descr="EBSCO Offic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06" y="2132856"/>
            <a:ext cx="9055625" cy="44653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15616" y="620687"/>
            <a:ext cx="6984775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42938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45 Light"/>
              </a:rPr>
              <a:t>EBSCO Information Services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45 Light"/>
              </a:rPr>
              <a:t> </a:t>
            </a:r>
          </a:p>
          <a:p>
            <a:pPr marL="0" marR="0" lvl="0" indent="0" algn="ctr" defTabSz="642938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3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отделения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в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2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1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Helvetica Neue"/>
              </a:rPr>
              <a:t>стране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  <a:sym typeface="Helvetica Neue"/>
            </a:endParaRPr>
          </a:p>
          <a:p>
            <a:pPr marL="0" marR="0" lvl="0" indent="0" algn="ctr" defTabSz="642938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  <a:sym typeface="Helvetica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69897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5"/>
                </a:solidFill>
              </a:rPr>
              <a:t>Ваш каталог!</a:t>
            </a:r>
            <a:endParaRPr lang="en-US" sz="6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57609"/>
      </p:ext>
    </p:extLst>
  </p:cSld>
  <p:clrMapOvr>
    <a:masterClrMapping/>
  </p:clrMapOvr>
  <p:transition advClick="0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4294"/>
            <a:ext cx="9144000" cy="644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579095"/>
      </p:ext>
    </p:extLst>
  </p:cSld>
  <p:clrMapOvr>
    <a:masterClrMapping/>
  </p:clrMapOvr>
  <p:transition advClick="0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90" y="-1"/>
            <a:ext cx="9151189" cy="825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61421"/>
      </p:ext>
    </p:extLst>
  </p:cSld>
  <p:clrMapOvr>
    <a:masterClrMapping/>
  </p:clrMapOvr>
  <p:transition advClick="0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813300"/>
          </a:xfrm>
          <a:prstGeom prst="rect">
            <a:avLst/>
          </a:prstGeom>
        </p:spPr>
      </p:pic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75200"/>
            <a:ext cx="9144000" cy="2082800"/>
          </a:xfrm>
          <a:prstGeom prst="rect">
            <a:avLst/>
          </a:prstGeom>
        </p:spPr>
      </p:pic>
      <p:sp>
        <p:nvSpPr>
          <p:cNvPr id="6" name="Rectangle 9"/>
          <p:cNvSpPr/>
          <p:nvPr/>
        </p:nvSpPr>
        <p:spPr>
          <a:xfrm>
            <a:off x="2629395" y="381000"/>
            <a:ext cx="6514605" cy="15240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anchor="ctr"/>
          <a:lstStyle/>
          <a:p>
            <a:pPr marL="0" lvl="1">
              <a:defRPr/>
            </a:pPr>
            <a:r>
              <a:rPr lang="ru-RU" sz="2800" b="1" dirty="0">
                <a:solidFill>
                  <a:prstClr val="white"/>
                </a:solidFill>
                <a:cs typeface="Arial" pitchFamily="34" charset="0"/>
              </a:rPr>
              <a:t>Разные форматы и издания!</a:t>
            </a:r>
            <a:endParaRPr lang="de-DE" sz="28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180170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841750"/>
          </a:xfrm>
          <a:prstGeom prst="rect">
            <a:avLst/>
          </a:prstGeom>
        </p:spPr>
      </p:pic>
      <p:pic>
        <p:nvPicPr>
          <p:cNvPr id="4" name="Bild 3"/>
          <p:cNvPicPr>
            <a:picLocks noChangeAspect="1"/>
          </p:cNvPicPr>
          <p:nvPr/>
        </p:nvPicPr>
        <p:blipFill rotWithShape="1">
          <a:blip r:embed="rId3"/>
          <a:srcRect b="7810"/>
          <a:stretch/>
        </p:blipFill>
        <p:spPr>
          <a:xfrm>
            <a:off x="0" y="1898652"/>
            <a:ext cx="9144000" cy="4197348"/>
          </a:xfrm>
          <a:prstGeom prst="rect">
            <a:avLst/>
          </a:prstGeom>
        </p:spPr>
      </p:pic>
      <p:sp>
        <p:nvSpPr>
          <p:cNvPr id="6" name="Rectangle 9"/>
          <p:cNvSpPr/>
          <p:nvPr/>
        </p:nvSpPr>
        <p:spPr>
          <a:xfrm>
            <a:off x="0" y="165554"/>
            <a:ext cx="7391400" cy="1733097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anchor="ctr"/>
          <a:lstStyle/>
          <a:p>
            <a:pPr marL="0" lvl="1">
              <a:defRPr/>
            </a:pPr>
            <a:r>
              <a:rPr lang="ru-RU" sz="2800" b="1" dirty="0">
                <a:solidFill>
                  <a:prstClr val="white"/>
                </a:solidFill>
                <a:cs typeface="Arial" pitchFamily="34" charset="0"/>
              </a:rPr>
              <a:t>Похожие книги и т. д.</a:t>
            </a:r>
            <a:endParaRPr lang="de-DE" sz="2800" dirty="0">
              <a:solidFill>
                <a:prstClr val="white"/>
              </a:solidFill>
              <a:cs typeface="Arial" pitchFamily="34" charset="0"/>
            </a:endParaRPr>
          </a:p>
          <a:p>
            <a:pPr marL="0" lvl="1">
              <a:defRPr/>
            </a:pPr>
            <a:r>
              <a:rPr lang="ru-RU" sz="2800" dirty="0">
                <a:solidFill>
                  <a:prstClr val="white"/>
                </a:solidFill>
                <a:cs typeface="Arial" pitchFamily="34" charset="0"/>
              </a:rPr>
              <a:t>Рекомендации из метаданных </a:t>
            </a:r>
            <a:endParaRPr lang="de-DE" sz="16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57345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t="8552" r="33333" b="2632"/>
          <a:stretch/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400" y="6553200"/>
            <a:ext cx="2057400" cy="304800"/>
          </a:xfrm>
          <a:prstGeom prst="rect">
            <a:avLst/>
          </a:prstGeom>
          <a:noFill/>
          <a:ln w="38100">
            <a:solidFill>
              <a:srgbClr val="FF9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352800" y="3945148"/>
            <a:ext cx="3962400" cy="304800"/>
          </a:xfrm>
          <a:prstGeom prst="rect">
            <a:avLst/>
          </a:prstGeom>
          <a:noFill/>
          <a:ln w="38100">
            <a:solidFill>
              <a:srgbClr val="FF9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9"/>
          <p:cNvSpPr/>
          <p:nvPr/>
        </p:nvSpPr>
        <p:spPr>
          <a:xfrm>
            <a:off x="2667000" y="4572000"/>
            <a:ext cx="6477001" cy="17526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anchor="ctr"/>
          <a:lstStyle/>
          <a:p>
            <a:pPr marL="0" lvl="1">
              <a:defRPr/>
            </a:pPr>
            <a:r>
              <a:rPr lang="ru-RU" sz="2800" dirty="0">
                <a:solidFill>
                  <a:prstClr val="white"/>
                </a:solidFill>
                <a:cs typeface="Arial" pitchFamily="34" charset="0"/>
              </a:rPr>
              <a:t>Доступ к репозиторию вашего учреждения</a:t>
            </a:r>
            <a:endParaRPr lang="de-DE" sz="280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292749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96" y="908720"/>
            <a:ext cx="9110265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22753"/>
      </p:ext>
    </p:extLst>
  </p:cSld>
  <p:clrMapOvr>
    <a:masterClrMapping/>
  </p:clrMapOvr>
  <p:transition advClick="0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7333" r="40833" b="40857"/>
          <a:stretch/>
        </p:blipFill>
        <p:spPr>
          <a:xfrm>
            <a:off x="457200" y="609600"/>
            <a:ext cx="8274424" cy="3962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3048000" y="4914900"/>
            <a:ext cx="6019800" cy="64633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Около 64.000 курированных энциклопедических статей бесплатно доступны через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EDS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19400" y="3048000"/>
            <a:ext cx="5867400" cy="1295400"/>
          </a:xfrm>
          <a:prstGeom prst="rect">
            <a:avLst/>
          </a:prstGeom>
          <a:noFill/>
          <a:ln w="38100">
            <a:solidFill>
              <a:srgbClr val="FF93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805069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8572" r="1982" b="7472"/>
          <a:stretch/>
        </p:blipFill>
        <p:spPr>
          <a:xfrm>
            <a:off x="0" y="0"/>
            <a:ext cx="91670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40536"/>
      </p:ext>
    </p:extLst>
  </p:cSld>
  <p:clrMapOvr>
    <a:masterClrMapping/>
  </p:clrMapOvr>
  <p:transition advClick="0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9237005" cy="455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30767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52928" cy="1800200"/>
          </a:xfrm>
        </p:spPr>
        <p:txBody>
          <a:bodyPr>
            <a:noAutofit/>
          </a:bodyPr>
          <a:lstStyle/>
          <a:p>
            <a:r>
              <a:rPr lang="cs-CZ" sz="3200" b="1" i="1" dirty="0" err="1"/>
              <a:t>Реализация</a:t>
            </a:r>
            <a:r>
              <a:rPr lang="uk-UA" sz="3200" b="1" i="1" dirty="0"/>
              <a:t> </a:t>
            </a:r>
            <a:r>
              <a:rPr lang="uk-UA" sz="3200" b="1" i="1" dirty="0" err="1"/>
              <a:t>Университетами</a:t>
            </a:r>
            <a:r>
              <a:rPr lang="uk-UA" sz="3200" b="1" i="1" dirty="0"/>
              <a:t> </a:t>
            </a:r>
            <a:r>
              <a:rPr lang="cs-CZ" sz="3200" b="1" i="1" dirty="0" err="1"/>
              <a:t>Государственной</a:t>
            </a:r>
            <a:r>
              <a:rPr lang="cs-CZ" sz="3200" b="1" i="1" dirty="0"/>
              <a:t> </a:t>
            </a:r>
            <a:r>
              <a:rPr lang="cs-CZ" sz="3200" b="1" i="1" dirty="0" err="1"/>
              <a:t>программы</a:t>
            </a:r>
            <a:r>
              <a:rPr lang="cs-CZ" sz="3200" b="1" i="1" dirty="0"/>
              <a:t> </a:t>
            </a:r>
            <a:r>
              <a:rPr lang="cs-CZ" sz="3200" b="1" i="1" dirty="0" err="1"/>
              <a:t>Цифровой</a:t>
            </a:r>
            <a:r>
              <a:rPr lang="cs-CZ" sz="3200" b="1" i="1" dirty="0"/>
              <a:t> </a:t>
            </a:r>
            <a:r>
              <a:rPr lang="cs-CZ" sz="3200" b="1" i="1" dirty="0" err="1"/>
              <a:t>Казахстан</a:t>
            </a:r>
            <a:r>
              <a:rPr lang="cs-CZ" sz="3200" b="1" i="1" dirty="0"/>
              <a:t> </a:t>
            </a:r>
            <a:r>
              <a:rPr lang="uk-UA" sz="3200" b="1" i="1" dirty="0"/>
              <a:t>в рамках </a:t>
            </a:r>
            <a:r>
              <a:rPr lang="uk-UA" sz="3200" b="1" i="1" dirty="0" err="1"/>
              <a:t>использования</a:t>
            </a:r>
            <a:r>
              <a:rPr lang="uk-UA" sz="3200" b="1" i="1" dirty="0"/>
              <a:t> </a:t>
            </a:r>
            <a:r>
              <a:rPr lang="ru-RU" sz="3200" b="1" i="1" dirty="0"/>
              <a:t>научных </a:t>
            </a:r>
            <a:r>
              <a:rPr lang="ru-RU" sz="3200" b="1" i="1" dirty="0" err="1"/>
              <a:t>Електронных</a:t>
            </a:r>
            <a:r>
              <a:rPr lang="ru-RU" sz="3200" b="1" i="1" dirty="0"/>
              <a:t> баз данных</a:t>
            </a:r>
            <a:r>
              <a:rPr lang="cs-CZ" sz="3200" b="1" i="1" dirty="0"/>
              <a:t> EBSCO   </a:t>
            </a:r>
            <a:endParaRPr lang="cs-CZ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611560" y="2780928"/>
            <a:ext cx="8352928" cy="308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соответствии с Постановлением Правительства Республики Казахстан от 17 мая 2013 года №499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"Типовые правила деятельности организаций высшего образования"</a:t>
            </a:r>
            <a:br>
              <a:rPr lang="ru-RU" sz="2000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Информационное и материально-техническое обеспечение деятельности вуза: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br>
              <a:rPr lang="ru-RU" sz="2000" b="1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Обеспеченность учебной литературой на цифровых носителях не менее 40% базовых и профилирующих дисциплин учебного плана специальности (кроме группы специальностей «военное дело и безопасность». 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943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1143000"/>
          </a:xfrm>
        </p:spPr>
        <p:txBody>
          <a:bodyPr/>
          <a:lstStyle/>
          <a:p>
            <a:pPr algn="ctr"/>
            <a:r>
              <a:rPr lang="ru-RU" altLang="ru-RU" sz="2400" dirty="0">
                <a:solidFill>
                  <a:srgbClr val="0033CC"/>
                </a:solidFill>
              </a:rPr>
              <a:t>Множество примеров размещения </a:t>
            </a:r>
            <a:r>
              <a:rPr lang="en-US" altLang="ru-RU" sz="2400" dirty="0">
                <a:solidFill>
                  <a:srgbClr val="0033CC"/>
                </a:solidFill>
              </a:rPr>
              <a:t>EDS</a:t>
            </a:r>
            <a:r>
              <a:rPr lang="ru-RU" altLang="ru-RU" sz="2400" dirty="0">
                <a:solidFill>
                  <a:srgbClr val="0033CC"/>
                </a:solidFill>
              </a:rPr>
              <a:t>, встроенного в веб-сайт библиотеки</a:t>
            </a:r>
            <a:endParaRPr lang="en-US" altLang="ru-RU" sz="24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r="34259" b="12151"/>
          <a:stretch>
            <a:fillRect/>
          </a:stretch>
        </p:blipFill>
        <p:spPr>
          <a:xfrm>
            <a:off x="457200" y="1295400"/>
            <a:ext cx="5410200" cy="4724400"/>
          </a:xfr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/>
          <a:srcRect t="5521" r="998" b="15350"/>
          <a:stretch>
            <a:fillRect/>
          </a:stretch>
        </p:blipFill>
        <p:spPr bwMode="auto">
          <a:xfrm>
            <a:off x="1828800" y="3352800"/>
            <a:ext cx="7086600" cy="32766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079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b="83333"/>
          <a:stretch>
            <a:fillRect/>
          </a:stretch>
        </p:blipFill>
        <p:spPr bwMode="auto">
          <a:xfrm>
            <a:off x="133350" y="152400"/>
            <a:ext cx="4667250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 t="20561"/>
          <a:stretch>
            <a:fillRect/>
          </a:stretch>
        </p:blipFill>
        <p:spPr bwMode="auto">
          <a:xfrm>
            <a:off x="381000" y="3276600"/>
            <a:ext cx="6238875" cy="32385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 t="62500"/>
          <a:stretch>
            <a:fillRect/>
          </a:stretch>
        </p:blipFill>
        <p:spPr bwMode="auto">
          <a:xfrm>
            <a:off x="76200" y="1066800"/>
            <a:ext cx="466725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/>
          <a:srcRect r="10101" b="85321"/>
          <a:stretch>
            <a:fillRect/>
          </a:stretch>
        </p:blipFill>
        <p:spPr bwMode="auto">
          <a:xfrm>
            <a:off x="4343400" y="952500"/>
            <a:ext cx="6781800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6"/>
          <a:srcRect t="47706"/>
          <a:stretch>
            <a:fillRect/>
          </a:stretch>
        </p:blipFill>
        <p:spPr bwMode="auto">
          <a:xfrm>
            <a:off x="4343400" y="1409700"/>
            <a:ext cx="7077075" cy="21717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86200" y="4048125"/>
            <a:ext cx="7296150" cy="25812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60563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9960" y="100942"/>
            <a:ext cx="5760640" cy="1172163"/>
          </a:xfrm>
        </p:spPr>
        <p:txBody>
          <a:bodyPr/>
          <a:lstStyle/>
          <a:p>
            <a:pPr algn="ctr"/>
            <a:br>
              <a:rPr lang="en-US" dirty="0"/>
            </a:br>
            <a:r>
              <a:rPr lang="en-US" b="1" u="sng" dirty="0"/>
              <a:t>EBSCO </a:t>
            </a:r>
            <a:r>
              <a:rPr lang="ru-RU" b="1" u="sng" dirty="0"/>
              <a:t>канал</a:t>
            </a:r>
            <a:r>
              <a:rPr lang="en-US" b="1" u="sng" dirty="0"/>
              <a:t> </a:t>
            </a:r>
            <a:br>
              <a:rPr lang="ru-RU" b="1" u="sng" dirty="0"/>
            </a:br>
            <a:r>
              <a:rPr lang="ru-RU" dirty="0"/>
              <a:t>на русском языке</a:t>
            </a:r>
            <a:br>
              <a:rPr lang="cs-CZ" dirty="0"/>
            </a:br>
            <a:endParaRPr lang="cs-C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368152"/>
            <a:ext cx="7866176" cy="4525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736304" cy="13681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2705" y="5973472"/>
            <a:ext cx="6635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https://www.youtube.com/user/ebscopublishing</a:t>
            </a:r>
          </a:p>
        </p:txBody>
      </p:sp>
    </p:spTree>
    <p:extLst>
      <p:ext uri="{BB962C8B-B14F-4D97-AF65-F5344CB8AC3E}">
        <p14:creationId xmlns:p14="http://schemas.microsoft.com/office/powerpoint/2010/main" val="1105345536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24936" cy="848987"/>
          </a:xfrm>
        </p:spPr>
        <p:txBody>
          <a:bodyPr/>
          <a:lstStyle/>
          <a:p>
            <a:pPr algn="ctr"/>
            <a:r>
              <a:rPr lang="ru-RU" sz="3600" b="1" dirty="0"/>
              <a:t>Журналы КАЗАХСТАНА в </a:t>
            </a:r>
            <a:r>
              <a:rPr lang="cs-CZ" sz="3600" b="1" dirty="0"/>
              <a:t>EBSCO. </a:t>
            </a:r>
            <a:r>
              <a:rPr lang="ru-RU" sz="3600" b="1" dirty="0"/>
              <a:t>Возможности </a:t>
            </a:r>
            <a:r>
              <a:rPr lang="ru-RU" sz="3600" b="1" i="1" dirty="0"/>
              <a:t>лицензирования</a:t>
            </a:r>
            <a:br>
              <a:rPr lang="cs-CZ" b="1" dirty="0"/>
            </a:br>
            <a:endParaRPr lang="cs-CZ" b="1" dirty="0"/>
          </a:p>
        </p:txBody>
      </p:sp>
      <p:pic>
        <p:nvPicPr>
          <p:cNvPr id="4" name="Picture 3" descr="C:\Users\aakimov\Desktop\journals\journals\Kazakhstan\Central Asian Economic Review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01" y="1052736"/>
            <a:ext cx="1834719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42647" y="3483798"/>
            <a:ext cx="917437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Central Asian Economic Review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Eurasian </a:t>
            </a:r>
            <a:r>
              <a:rPr lang="en-US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Chemico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-Technological Journal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>Eurasian </a:t>
            </a:r>
            <a:r>
              <a:rPr lang="en-US" dirty="0" err="1"/>
              <a:t>Chemico</a:t>
            </a:r>
            <a:r>
              <a:rPr lang="en-US" dirty="0"/>
              <a:t>-Technological Journal</a:t>
            </a:r>
            <a:r>
              <a:rPr lang="ru-RU" dirty="0"/>
              <a:t> и  </a:t>
            </a:r>
            <a:r>
              <a:rPr lang="en-US" dirty="0"/>
              <a:t>International Journal of Biology &amp; Chemistry</a:t>
            </a:r>
            <a:endParaRPr lang="cs-CZ" dirty="0"/>
          </a:p>
          <a:p>
            <a:endParaRPr lang="cs-CZ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pic>
        <p:nvPicPr>
          <p:cNvPr id="6" name="Picture 5" descr="C:\Users\aakimov\Desktop\journals\journals\Kazakhstan\Eurasian Chemico-Technological Journal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271" y="1049590"/>
            <a:ext cx="1875178" cy="2382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akimov\Desktop\journals\journals\Kazakhstan\International Journal of Biology &amp; Chemistry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1944216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aakimov\Desktop\journals\journals\Kazakhstan\Neurosurgery &amp; Neurology of Kazakhstan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52736"/>
            <a:ext cx="1872208" cy="237626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892301"/>
              </p:ext>
            </p:extLst>
          </p:nvPr>
        </p:nvGraphicFramePr>
        <p:xfrm>
          <a:off x="259401" y="4221088"/>
          <a:ext cx="8517632" cy="2456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8593">
                  <a:extLst>
                    <a:ext uri="{9D8B030D-6E8A-4147-A177-3AD203B41FA5}">
                      <a16:colId xmlns:a16="http://schemas.microsoft.com/office/drawing/2014/main" val="3400661412"/>
                    </a:ext>
                  </a:extLst>
                </a:gridCol>
                <a:gridCol w="4809039">
                  <a:extLst>
                    <a:ext uri="{9D8B030D-6E8A-4147-A177-3AD203B41FA5}">
                      <a16:colId xmlns:a16="http://schemas.microsoft.com/office/drawing/2014/main" val="3948171320"/>
                    </a:ext>
                  </a:extLst>
                </a:gridCol>
              </a:tblGrid>
              <a:tr h="308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Al-</a:t>
                      </a:r>
                      <a:r>
                        <a:rPr lang="en-US" sz="1400" dirty="0" err="1">
                          <a:effectLst/>
                        </a:rPr>
                        <a:t>Farabi</a:t>
                      </a:r>
                      <a:r>
                        <a:rPr lang="en-US" sz="1400" dirty="0">
                          <a:effectLst/>
                        </a:rPr>
                        <a:t> Kazakh National University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International Journal of Biology &amp; Chemistry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extLst>
                  <a:ext uri="{0D108BD9-81ED-4DB2-BD59-A6C34878D82A}">
                    <a16:rowId xmlns:a16="http://schemas.microsoft.com/office/drawing/2014/main" val="3487073894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Institute of Combustion Problems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Eurasian Chemico-Technological Journal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extLst>
                  <a:ext uri="{0D108BD9-81ED-4DB2-BD59-A6C34878D82A}">
                    <a16:rowId xmlns:a16="http://schemas.microsoft.com/office/drawing/2014/main" val="1330574506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Narxoz University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Central Asian Economic Review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extLst>
                  <a:ext uri="{0D108BD9-81ED-4DB2-BD59-A6C34878D82A}">
                    <a16:rowId xmlns:a16="http://schemas.microsoft.com/office/drawing/2014/main" val="2146766762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Narxoz</a:t>
                      </a:r>
                      <a:r>
                        <a:rPr lang="en-US" sz="1400" dirty="0">
                          <a:effectLst/>
                        </a:rPr>
                        <a:t> University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KazEU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Khabarshysy</a:t>
                      </a:r>
                      <a:r>
                        <a:rPr lang="en-US" sz="1400" dirty="0">
                          <a:effectLst/>
                        </a:rPr>
                        <a:t>/ </a:t>
                      </a:r>
                      <a:r>
                        <a:rPr lang="en-US" sz="1400" dirty="0" err="1">
                          <a:effectLst/>
                        </a:rPr>
                        <a:t>Vestnik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KazEU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extLst>
                  <a:ext uri="{0D108BD9-81ED-4DB2-BD59-A6C34878D82A}">
                    <a16:rowId xmlns:a16="http://schemas.microsoft.com/office/drawing/2014/main" val="1812965553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National Center for Occupational Hygiene &amp; Occupational Diseases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Occupational Hygiene &amp; </a:t>
                      </a:r>
                      <a:r>
                        <a:rPr lang="en-US" sz="1400" dirty="0" err="1">
                          <a:effectLst/>
                        </a:rPr>
                        <a:t>Medikal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Ekology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extLst>
                  <a:ext uri="{0D108BD9-81ED-4DB2-BD59-A6C34878D82A}">
                    <a16:rowId xmlns:a16="http://schemas.microsoft.com/office/drawing/2014/main" val="448538253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National Centre for Neurosurgery JSC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Neurosurgery &amp; Neurology of Kazakhstan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extLst>
                  <a:ext uri="{0D108BD9-81ED-4DB2-BD59-A6C34878D82A}">
                    <a16:rowId xmlns:a16="http://schemas.microsoft.com/office/drawing/2014/main" val="1577017952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NCSTE (JSC National Center for State Scientific and Technical Evaluations)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News of Kazakhstan Science / </a:t>
                      </a:r>
                      <a:r>
                        <a:rPr lang="en-US" sz="1400" dirty="0" err="1">
                          <a:effectLst/>
                        </a:rPr>
                        <a:t>Novosti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nauki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Kazahstana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208" marR="45208" marT="0" marB="0"/>
                </a:tc>
                <a:extLst>
                  <a:ext uri="{0D108BD9-81ED-4DB2-BD59-A6C34878D82A}">
                    <a16:rowId xmlns:a16="http://schemas.microsoft.com/office/drawing/2014/main" val="17737837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30441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068960"/>
            <a:ext cx="8229600" cy="1143000"/>
          </a:xfrm>
        </p:spPr>
        <p:txBody>
          <a:bodyPr>
            <a:noAutofit/>
          </a:bodyPr>
          <a:lstStyle/>
          <a:p>
            <a:r>
              <a:rPr lang="uk-UA" sz="3200" b="1" i="1" dirty="0"/>
              <a:t>Компания</a:t>
            </a:r>
            <a:r>
              <a:rPr lang="cs-CZ" sz="3200" b="1" i="1" dirty="0"/>
              <a:t> EBSCO </a:t>
            </a:r>
            <a:r>
              <a:rPr lang="ru-RU" sz="3200" b="1" i="1" dirty="0"/>
              <a:t>предлагает уникальные АКАДЕМИЧНЫХ ПОЛНОТЕКСТОВЫХ база данных журналов и книг, диссертаций и научных разработок в рамках </a:t>
            </a:r>
            <a:r>
              <a:rPr lang="uk-UA" sz="3200" b="1" i="1" dirty="0" err="1"/>
              <a:t>деятельности</a:t>
            </a:r>
            <a:r>
              <a:rPr lang="uk-UA" sz="3200" b="1" i="1" dirty="0"/>
              <a:t> </a:t>
            </a:r>
            <a:r>
              <a:rPr lang="cs-CZ" sz="3200" b="1" i="1" dirty="0"/>
              <a:t>„</a:t>
            </a:r>
            <a:r>
              <a:rPr lang="ru-RU" sz="3200" b="1" i="1" dirty="0"/>
              <a:t>Цифровой Казахстан для Библиотек – автоматизация работы с помощью полнотекстовых Баз данных и Еденного поискового окна </a:t>
            </a:r>
            <a:r>
              <a:rPr lang="cs-CZ" sz="3200" b="1" i="1" dirty="0"/>
              <a:t>EDS“.  </a:t>
            </a:r>
            <a:r>
              <a:rPr lang="ru-RU" sz="3200" b="1" i="1" u="sng" dirty="0"/>
              <a:t>Базы данных помогут исполнить расположения правительства по </a:t>
            </a:r>
            <a:r>
              <a:rPr lang="cs-CZ" sz="3200" b="1" i="1" u="sng" dirty="0" err="1"/>
              <a:t>Цифрово</a:t>
            </a:r>
            <a:r>
              <a:rPr lang="ru-RU" sz="3200" b="1" i="1" u="sng" dirty="0" err="1"/>
              <a:t>му</a:t>
            </a:r>
            <a:r>
              <a:rPr lang="ru-RU" sz="3200" b="1" i="1" u="sng" dirty="0"/>
              <a:t> </a:t>
            </a:r>
            <a:r>
              <a:rPr lang="cs-CZ" sz="3200" b="1" i="1" u="sng" dirty="0" err="1"/>
              <a:t>преобразованию</a:t>
            </a:r>
            <a:r>
              <a:rPr lang="cs-CZ" sz="3200" b="1" i="1" u="sng" dirty="0"/>
              <a:t> в</a:t>
            </a:r>
            <a:r>
              <a:rPr lang="ru-RU" sz="3200" b="1" i="1" u="sng" dirty="0"/>
              <a:t> том числе в для Университетов, научных центров и библиотек.</a:t>
            </a:r>
            <a:br>
              <a:rPr lang="cs-CZ" sz="3200" b="1" u="sng" dirty="0"/>
            </a:br>
            <a:endParaRPr lang="cs-CZ" sz="3200" b="1" u="sng" dirty="0"/>
          </a:p>
        </p:txBody>
      </p:sp>
    </p:spTree>
    <p:extLst>
      <p:ext uri="{BB962C8B-B14F-4D97-AF65-F5344CB8AC3E}">
        <p14:creationId xmlns:p14="http://schemas.microsoft.com/office/powerpoint/2010/main" val="24168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816A37-D9A4-49A3-BECC-8ACC4768CFA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27584" y="1484784"/>
            <a:ext cx="8136904" cy="648072"/>
          </a:xfrm>
        </p:spPr>
        <p:txBody>
          <a:bodyPr>
            <a:noAutofit/>
          </a:bodyPr>
          <a:lstStyle/>
          <a:p>
            <a:r>
              <a:rPr lang="ru-RU" altLang="ru-RU" sz="3200" b="1" dirty="0">
                <a:solidFill>
                  <a:srgbClr val="FF0000"/>
                </a:solidFill>
                <a:latin typeface="Calibri" pitchFamily="34" charset="0"/>
              </a:rPr>
              <a:t>Что  вы получаете от </a:t>
            </a:r>
            <a:r>
              <a:rPr lang="en-US" altLang="ru-RU" sz="3200" b="1" dirty="0">
                <a:solidFill>
                  <a:srgbClr val="FF0000"/>
                </a:solidFill>
                <a:latin typeface="Calibri" pitchFamily="34" charset="0"/>
              </a:rPr>
              <a:t>EBSCO</a:t>
            </a:r>
            <a:r>
              <a:rPr lang="cs-CZ" altLang="ru-RU" sz="3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latin typeface="Calibri" pitchFamily="34" charset="0"/>
              </a:rPr>
              <a:t>Библиотеки </a:t>
            </a:r>
            <a:r>
              <a:rPr lang="ru-RU" altLang="ru-RU" sz="3200" b="1" dirty="0" err="1">
                <a:solidFill>
                  <a:srgbClr val="FF0000"/>
                </a:solidFill>
                <a:latin typeface="Calibri" pitchFamily="34" charset="0"/>
              </a:rPr>
              <a:t>врамках</a:t>
            </a:r>
            <a:r>
              <a:rPr lang="ru-RU" altLang="ru-RU" sz="3200" b="1" dirty="0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cs-CZ" sz="3200" b="1" i="1" dirty="0" err="1">
                <a:solidFill>
                  <a:srgbClr val="FF0000"/>
                </a:solidFill>
              </a:rPr>
              <a:t>Государственной</a:t>
            </a:r>
            <a:r>
              <a:rPr lang="cs-CZ" sz="3200" b="1" i="1" dirty="0">
                <a:solidFill>
                  <a:srgbClr val="FF0000"/>
                </a:solidFill>
              </a:rPr>
              <a:t> </a:t>
            </a:r>
            <a:r>
              <a:rPr lang="cs-CZ" sz="3200" b="1" i="1" dirty="0" err="1">
                <a:solidFill>
                  <a:srgbClr val="FF0000"/>
                </a:solidFill>
              </a:rPr>
              <a:t>программы</a:t>
            </a:r>
            <a:r>
              <a:rPr lang="cs-CZ" sz="3200" b="1" i="1" dirty="0">
                <a:solidFill>
                  <a:srgbClr val="FF0000"/>
                </a:solidFill>
              </a:rPr>
              <a:t> </a:t>
            </a:r>
            <a:r>
              <a:rPr lang="cs-CZ" sz="3200" b="1" i="1" dirty="0" err="1">
                <a:solidFill>
                  <a:srgbClr val="FF0000"/>
                </a:solidFill>
              </a:rPr>
              <a:t>Цифровой</a:t>
            </a:r>
            <a:r>
              <a:rPr lang="cs-CZ" sz="3200" b="1" i="1" dirty="0">
                <a:solidFill>
                  <a:srgbClr val="FF0000"/>
                </a:solidFill>
              </a:rPr>
              <a:t> </a:t>
            </a:r>
            <a:r>
              <a:rPr lang="cs-CZ" sz="3200" b="1" i="1" dirty="0" err="1">
                <a:solidFill>
                  <a:srgbClr val="FF0000"/>
                </a:solidFill>
              </a:rPr>
              <a:t>Казахстан</a:t>
            </a:r>
            <a:endParaRPr lang="en-US" altLang="ru-RU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4563" y="2636912"/>
            <a:ext cx="8280920" cy="525658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/>
              <a:t>Научные электронные </a:t>
            </a:r>
            <a:r>
              <a:rPr lang="ru-RU" altLang="ru-RU" sz="3200" b="1" dirty="0">
                <a:solidFill>
                  <a:srgbClr val="FF0000"/>
                </a:solidFill>
              </a:rPr>
              <a:t>журналы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/>
              <a:t>Электронные </a:t>
            </a:r>
            <a:r>
              <a:rPr lang="ru-RU" altLang="ru-RU" sz="3200" b="1" dirty="0">
                <a:solidFill>
                  <a:srgbClr val="FF0000"/>
                </a:solidFill>
              </a:rPr>
              <a:t>книги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/>
              <a:t>Реферативные </a:t>
            </a:r>
            <a:r>
              <a:rPr lang="ru-RU" altLang="ru-RU" sz="3200" b="1" dirty="0">
                <a:solidFill>
                  <a:srgbClr val="FF0000"/>
                </a:solidFill>
              </a:rPr>
              <a:t>базы данных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/>
              <a:t>Медицинские специализированные базы данных</a:t>
            </a:r>
            <a:endParaRPr lang="en-US" altLang="ru-RU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/>
              <a:t>Технические научные базы данных</a:t>
            </a:r>
            <a:endParaRPr lang="en-US" altLang="ru-RU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altLang="ru-RU" sz="3200" dirty="0"/>
              <a:t>Систему интегрированного поиска  </a:t>
            </a:r>
            <a:r>
              <a:rPr lang="ru-RU" altLang="ru-RU" sz="3200" b="1" dirty="0">
                <a:solidFill>
                  <a:srgbClr val="FF0000"/>
                </a:solidFill>
              </a:rPr>
              <a:t>«единое поисковое окно»</a:t>
            </a:r>
            <a:r>
              <a:rPr lang="ru-RU" altLang="ru-RU" sz="3200" dirty="0"/>
              <a:t> </a:t>
            </a:r>
            <a:r>
              <a:rPr lang="en-US" altLang="ru-RU" sz="3200" dirty="0"/>
              <a:t> EBSCO Discovery Service</a:t>
            </a:r>
            <a:endParaRPr lang="ru-RU" altLang="ru-RU" sz="3200" dirty="0"/>
          </a:p>
          <a:p>
            <a:pPr>
              <a:buFontTx/>
              <a:buNone/>
            </a:pPr>
            <a:br>
              <a:rPr lang="ru-RU" altLang="ru-RU" dirty="0"/>
            </a:br>
            <a:endParaRPr lang="en-US" altLang="ru-RU" dirty="0"/>
          </a:p>
        </p:txBody>
      </p:sp>
      <p:pic>
        <p:nvPicPr>
          <p:cNvPr id="8" name="Zástupný symbol pro obsah 4" descr="http://www2.ebsco.com/en-us/PublishingImages/headers/header_landing_products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048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2103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1" name="Picture 10"/>
          <p:cNvPicPr>
            <a:picLocks noChangeAspect="1" noChangeArrowheads="1"/>
          </p:cNvPicPr>
          <p:nvPr/>
        </p:nvPicPr>
        <p:blipFill>
          <a:blip r:embed="rId4" cstate="print"/>
          <a:srcRect l="12665" t="27734" r="46120" b="14713"/>
          <a:stretch>
            <a:fillRect/>
          </a:stretch>
        </p:blipFill>
        <p:spPr bwMode="auto">
          <a:xfrm>
            <a:off x="5310576" y="409201"/>
            <a:ext cx="1679917" cy="123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4211" y="1676557"/>
            <a:ext cx="3572566" cy="1371719"/>
          </a:xfrm>
          <a:prstGeom prst="rect">
            <a:avLst/>
          </a:prstGeom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 cstate="print"/>
          <a:srcRect l="19327" t="46223" r="52196" b="30078"/>
          <a:stretch>
            <a:fillRect/>
          </a:stretch>
        </p:blipFill>
        <p:spPr bwMode="auto">
          <a:xfrm>
            <a:off x="5776310" y="4929812"/>
            <a:ext cx="2818302" cy="131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2"/>
          <p:cNvPicPr>
            <a:picLocks noChangeAspect="1" noChangeArrowheads="1"/>
          </p:cNvPicPr>
          <p:nvPr/>
        </p:nvPicPr>
        <p:blipFill>
          <a:blip r:embed="rId7" cstate="print"/>
          <a:srcRect l="15227" t="34375" r="49048" b="19792"/>
          <a:stretch>
            <a:fillRect/>
          </a:stretch>
        </p:blipFill>
        <p:spPr bwMode="auto">
          <a:xfrm>
            <a:off x="1666219" y="3320030"/>
            <a:ext cx="1715446" cy="123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5815" y="4825244"/>
            <a:ext cx="1529849" cy="14603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64183" y="3428263"/>
            <a:ext cx="2021462" cy="11856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7928" y="4602345"/>
            <a:ext cx="1477284" cy="14772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4473" y="533838"/>
            <a:ext cx="1365004" cy="13650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340" y="2946045"/>
            <a:ext cx="1404057" cy="1595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72410" y="4725104"/>
            <a:ext cx="1604418" cy="15460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80834" y="1898842"/>
            <a:ext cx="1524000" cy="152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90493" y="400309"/>
            <a:ext cx="2114341" cy="105427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684831" y="3573737"/>
            <a:ext cx="1811355" cy="11513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635636" y="3627550"/>
            <a:ext cx="1414395" cy="14265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63408" y="301243"/>
            <a:ext cx="1336019" cy="13753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04792" y="308411"/>
            <a:ext cx="1374254" cy="136814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0"/>
          <a:srcRect t="5901" r="87406" b="71000"/>
          <a:stretch/>
        </p:blipFill>
        <p:spPr>
          <a:xfrm>
            <a:off x="6074317" y="2300255"/>
            <a:ext cx="1421869" cy="14669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1"/>
          <a:srcRect l="24801" t="47200" r="60038" b="37400"/>
          <a:stretch/>
        </p:blipFill>
        <p:spPr>
          <a:xfrm>
            <a:off x="4471568" y="1668524"/>
            <a:ext cx="1728192" cy="98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03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154" name="Picture 2" descr="cambridge univers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2300"/>
            <a:ext cx="18288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55" name="Picture 3" descr="London Business scho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044" y="2742599"/>
            <a:ext cx="990600" cy="973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5157" name="Picture 5" descr="t_crest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3" y="2878138"/>
            <a:ext cx="12858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58" name="Picture 6" descr="univ of Toky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486400"/>
            <a:ext cx="18383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159" name="Text Box 7"/>
          <p:cNvSpPr txBox="1">
            <a:spLocks noChangeArrowheads="1"/>
          </p:cNvSpPr>
          <p:nvPr/>
        </p:nvSpPr>
        <p:spPr bwMode="auto">
          <a:xfrm>
            <a:off x="6248400" y="5943600"/>
            <a:ext cx="2016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Tokyo University</a:t>
            </a:r>
          </a:p>
        </p:txBody>
      </p:sp>
      <p:pic>
        <p:nvPicPr>
          <p:cNvPr id="305161" name="Picture 9" descr="yal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76600"/>
            <a:ext cx="58896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62" name="Picture 10" descr="ohi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853" y="2148681"/>
            <a:ext cx="1485900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63" name="Picture 11" descr="cornell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790" y="4018551"/>
            <a:ext cx="1206500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5164" name="Picture 12" descr="stanfor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5" y="2616993"/>
            <a:ext cx="33528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65" name="Picture 13" descr="oxford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50" y="546100"/>
            <a:ext cx="13747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66" name="Picture 14" descr="harvard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1201738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67" name="Picture 15" descr="wharton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0" y="3518693"/>
            <a:ext cx="29527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68" name="Picture 16" descr="kie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4608513"/>
            <a:ext cx="35814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70" name="Picture 18" descr="LondonSchoolEconomics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96" y="4715669"/>
            <a:ext cx="808037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171" name="Text Box 19"/>
          <p:cNvSpPr txBox="1">
            <a:spLocks noChangeArrowheads="1"/>
          </p:cNvSpPr>
          <p:nvPr/>
        </p:nvSpPr>
        <p:spPr bwMode="auto">
          <a:xfrm>
            <a:off x="273853" y="5649514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London School of Economics</a:t>
            </a:r>
          </a:p>
        </p:txBody>
      </p:sp>
      <p:pic>
        <p:nvPicPr>
          <p:cNvPr id="305172" name="Picture 20" descr="HEC Paris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502" y="3518693"/>
            <a:ext cx="112236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174" name="Rectangle 22"/>
          <p:cNvSpPr>
            <a:spLocks noChangeArrowheads="1"/>
          </p:cNvSpPr>
          <p:nvPr/>
        </p:nvSpPr>
        <p:spPr bwMode="auto">
          <a:xfrm>
            <a:off x="2216150" y="152400"/>
            <a:ext cx="48545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2800" b="1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Users of EBSCO Databases</a:t>
            </a:r>
            <a:endParaRPr kumimoji="0" lang="cs-CZ" altLang="en-US" sz="2800" b="1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305176" name="Picture 24" descr="google_logo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625475"/>
            <a:ext cx="1524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7" descr="logo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079875" y="1648817"/>
            <a:ext cx="1219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4" descr="CEU_logo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067978" y="438943"/>
            <a:ext cx="137160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" descr="nuk_logo_mali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605459" y="5028199"/>
            <a:ext cx="2540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 descr="http://upload.wikimedia.org/wikipedia/de/2/2c/Logo_Staatsbibliothek_zu_Berlin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892800" y="1504156"/>
            <a:ext cx="28575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 descr="http://community.topcoder.com/i/collegetour/logo_warsaw_u.pn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257675" y="4954180"/>
            <a:ext cx="11430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76299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3869"/>
            <a:ext cx="9144000" cy="762000"/>
          </a:xfrm>
        </p:spPr>
        <p:txBody>
          <a:bodyPr/>
          <a:lstStyle/>
          <a:p>
            <a:pPr algn="ctr" eaLnBrk="1" hangingPunct="1"/>
            <a:r>
              <a:rPr lang="ru-RU" altLang="cs-CZ" sz="3200" b="0" kern="0" dirty="0">
                <a:solidFill>
                  <a:srgbClr val="376092"/>
                </a:solidFill>
                <a:latin typeface="Georgia" pitchFamily="18" charset="0"/>
                <a:ea typeface="+mn-ea"/>
                <a:cs typeface="+mn-cs"/>
              </a:rPr>
              <a:t>Издательства</a:t>
            </a:r>
            <a:endParaRPr lang="en-US" altLang="cs-CZ" sz="3200" b="0" kern="0" dirty="0">
              <a:solidFill>
                <a:srgbClr val="376092"/>
              </a:solidFill>
              <a:latin typeface="Georgia" pitchFamily="18" charset="0"/>
              <a:ea typeface="+mn-ea"/>
              <a:cs typeface="+mn-cs"/>
            </a:endParaRPr>
          </a:p>
        </p:txBody>
      </p:sp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4787106" y="1532131"/>
            <a:ext cx="3736598" cy="4630802"/>
            <a:chOff x="3565" y="1351"/>
            <a:chExt cx="2004" cy="2696"/>
          </a:xfrm>
        </p:grpSpPr>
        <p:pic>
          <p:nvPicPr>
            <p:cNvPr id="32789" name="Picture 4" descr="Policy Press logo linked to homep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9" y="1441"/>
              <a:ext cx="524" cy="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0" name="Picture 5" descr="Nursing Knowledge International – powered by The Honor Society of Nursing, Sigma Theta Tau International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" y="1351"/>
              <a:ext cx="988" cy="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1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9" y="3142"/>
              <a:ext cx="390" cy="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2" name="Picture 7" descr="zed books logo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6" y="3777"/>
              <a:ext cx="921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3" name="Picture 8" descr="Compendium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9" y="2470"/>
              <a:ext cx="1357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4" name="Picture 9" descr="Logo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9" y="3328"/>
              <a:ext cx="1117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5" name="Picture 10" descr="getfile">
              <a:hlinkClick r:id="rId12"/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982" b="37601"/>
            <a:stretch>
              <a:fillRect/>
            </a:stretch>
          </p:blipFill>
          <p:spPr bwMode="auto">
            <a:xfrm>
              <a:off x="3588" y="2070"/>
              <a:ext cx="1152" cy="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6" name="Picture 11" descr="trlogo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6" y="2879"/>
              <a:ext cx="219" cy="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7" name="Picture 12" descr="clip_image002_001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2" y="1351"/>
              <a:ext cx="455" cy="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8" name="Picture 13" descr="Top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9" r="74393"/>
            <a:stretch>
              <a:fillRect/>
            </a:stretch>
          </p:blipFill>
          <p:spPr bwMode="auto">
            <a:xfrm>
              <a:off x="4318" y="2789"/>
              <a:ext cx="719" cy="5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99" name="Picture 14" descr="logo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914" b="-5052"/>
            <a:stretch>
              <a:fillRect/>
            </a:stretch>
          </p:blipFill>
          <p:spPr bwMode="auto">
            <a:xfrm>
              <a:off x="5126" y="2160"/>
              <a:ext cx="443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00" name="Picture 15" descr="dkpd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568" b="44444"/>
            <a:stretch>
              <a:fillRect/>
            </a:stretch>
          </p:blipFill>
          <p:spPr bwMode="auto">
            <a:xfrm>
              <a:off x="3565" y="2839"/>
              <a:ext cx="656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01" name="Picture 16" descr="Nova Publishers">
              <a:hlinkClick r:id="rId19"/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7" y="3754"/>
              <a:ext cx="899" cy="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772" name="Group 17"/>
          <p:cNvGrpSpPr>
            <a:grpSpLocks/>
          </p:cNvGrpSpPr>
          <p:nvPr/>
        </p:nvGrpSpPr>
        <p:grpSpPr bwMode="auto">
          <a:xfrm>
            <a:off x="497682" y="1374775"/>
            <a:ext cx="4137818" cy="4657726"/>
            <a:chOff x="247" y="1261"/>
            <a:chExt cx="2364" cy="2664"/>
          </a:xfrm>
        </p:grpSpPr>
        <p:pic>
          <p:nvPicPr>
            <p:cNvPr id="32773" name="Picture 18" descr="Go to Elsevier home page">
              <a:hlinkClick r:id="rId21"/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53" r="24251"/>
            <a:stretch>
              <a:fillRect/>
            </a:stretch>
          </p:blipFill>
          <p:spPr bwMode="auto">
            <a:xfrm>
              <a:off x="328" y="1261"/>
              <a:ext cx="629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4" name="Picture 19" descr="Taylor &amp; Francis Group - Books Home Page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" y="1351"/>
              <a:ext cx="989" cy="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5" name="Picture 20" descr="Springer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" t="14172" r="84589" b="58981"/>
            <a:stretch>
              <a:fillRect/>
            </a:stretch>
          </p:blipFill>
          <p:spPr bwMode="auto">
            <a:xfrm>
              <a:off x="1146" y="1711"/>
              <a:ext cx="81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6" name="Picture 21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" y="1369"/>
              <a:ext cx="39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7" name="Picture 22" descr="logo3">
              <a:hlinkClick r:id="rId26"/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08"/>
            <a:stretch>
              <a:fillRect/>
            </a:stretch>
          </p:blipFill>
          <p:spPr bwMode="auto">
            <a:xfrm>
              <a:off x="400" y="2061"/>
              <a:ext cx="819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8" name="Picture 23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" y="2091"/>
              <a:ext cx="899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9" name="Picture 24" descr="top-logo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" y="2430"/>
              <a:ext cx="1312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0" name="Picture 25" descr="CRCpress5b">
              <a:hlinkClick r:id="rId30"/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470" b="-5333"/>
            <a:stretch>
              <a:fillRect/>
            </a:stretch>
          </p:blipFill>
          <p:spPr bwMode="auto">
            <a:xfrm>
              <a:off x="2258" y="1891"/>
              <a:ext cx="353" cy="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1" name="Picture 26" descr="Palgrave Macmillan logo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" y="2437"/>
              <a:ext cx="629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2" name="Picture 27" descr="Columbia University Press"/>
            <p:cNvPicPr>
              <a:picLocks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2" t="16208" r="24187" b="18701"/>
            <a:stretch>
              <a:fillRect/>
            </a:stretch>
          </p:blipFill>
          <p:spPr bwMode="auto">
            <a:xfrm>
              <a:off x="382" y="2715"/>
              <a:ext cx="1319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3" name="Picture 28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4" y="2825"/>
              <a:ext cx="75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4" name="Picture 29" descr="McGraw-Hill Education logo">
              <a:hlinkClick r:id="rId35"/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799" b="-3310"/>
            <a:stretch>
              <a:fillRect/>
            </a:stretch>
          </p:blipFill>
          <p:spPr bwMode="auto">
            <a:xfrm>
              <a:off x="247" y="3023"/>
              <a:ext cx="540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5" name="Picture 30" descr="pearson_school_cmyk_high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" y="3108"/>
              <a:ext cx="926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6" name="Picture 31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" y="3543"/>
              <a:ext cx="1094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7" name="Picture 32" descr="home">
              <a:hlinkClick r:id="rId39" tooltip="Home Page"/>
            </p:cNvPr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564"/>
            <a:stretch>
              <a:fillRect/>
            </a:stretch>
          </p:blipFill>
          <p:spPr bwMode="auto">
            <a:xfrm>
              <a:off x="2071" y="3148"/>
              <a:ext cx="507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8" name="Picture 33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2" y="3625"/>
              <a:ext cx="719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01407941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cyberlenin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628" y="4235420"/>
            <a:ext cx="3418837" cy="205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32" y="42259"/>
            <a:ext cx="8229600" cy="1143000"/>
          </a:xfrm>
        </p:spPr>
        <p:txBody>
          <a:bodyPr/>
          <a:lstStyle/>
          <a:p>
            <a:r>
              <a:rPr lang="ru-RU" sz="3200" dirty="0"/>
              <a:t>Русскоязычные </a:t>
            </a:r>
            <a:br>
              <a:rPr lang="en-US" sz="3200" dirty="0"/>
            </a:br>
            <a:r>
              <a:rPr lang="ru-RU" sz="3200" dirty="0"/>
              <a:t>поставщики-партнеры </a:t>
            </a:r>
            <a:r>
              <a:rPr lang="en-US" sz="3200" dirty="0"/>
              <a:t>EDS:</a:t>
            </a:r>
            <a:endParaRPr lang="cs-CZ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4210"/>
            <a:ext cx="8229600" cy="4669722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endParaRPr lang="en-US" dirty="0">
              <a:ea typeface="ＭＳ Ｐゴシック" pitchFamily="34" charset="-128"/>
            </a:endParaRPr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marL="0" indent="0" eaLnBrk="1" hangingPunct="1">
              <a:buNone/>
              <a:defRPr/>
            </a:pPr>
            <a:endParaRPr lang="en-US" dirty="0">
              <a:ea typeface="ＭＳ Ｐゴシック" pitchFamily="34" charset="-128"/>
            </a:endParaRPr>
          </a:p>
        </p:txBody>
      </p:sp>
      <p:pic>
        <p:nvPicPr>
          <p:cNvPr id="286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543" y="3247667"/>
            <a:ext cx="3282950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2" descr="http://mybrary.ru/system/new_design/images/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620" y="2851357"/>
            <a:ext cx="2736850" cy="131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2" descr="http://udnii.ru/img/kartinki/elibrary_ru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" y="2164612"/>
            <a:ext cx="43180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4" descr="http://uupi.ru/netcat_files/Image/logo468x120(1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1900273"/>
            <a:ext cx="3162300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6" descr="http://www.iprbookshop.ru/assets/images/forsite/ebs/iprbooksbt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876" y="5302447"/>
            <a:ext cx="3102634" cy="94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8" descr="http://www.teenbook.ru/UPLOAD/user/knigofund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948" y="5184738"/>
            <a:ext cx="2836642" cy="103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Picture 10" descr="http://www.rgub.ru/img/news/1907-2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072" y="3079750"/>
            <a:ext cx="29464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Picture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037" y="4465046"/>
            <a:ext cx="4632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8179" y="1147195"/>
            <a:ext cx="8495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Метаданные текущих поставщиков имеются </a:t>
            </a:r>
          </a:p>
          <a:p>
            <a:r>
              <a:rPr lang="ru-RU" dirty="0">
                <a:solidFill>
                  <a:prstClr val="black"/>
                </a:solidFill>
              </a:rPr>
              <a:t>в базовых индексах </a:t>
            </a:r>
            <a:r>
              <a:rPr lang="en-US" dirty="0">
                <a:solidFill>
                  <a:prstClr val="black"/>
                </a:solidFill>
              </a:rPr>
              <a:t>EDS, </a:t>
            </a:r>
            <a:r>
              <a:rPr lang="ru-RU" dirty="0">
                <a:solidFill>
                  <a:prstClr val="black"/>
                </a:solidFill>
              </a:rPr>
              <a:t>доступны для взаимных подписчиков.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33601" y="6394955"/>
            <a:ext cx="5992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Ведем переговоры с еще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несколькими поставщиками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055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fade/>
  </p:transition>
</p:sld>
</file>

<file path=ppt/theme/theme1.xml><?xml version="1.0" encoding="utf-8"?>
<a:theme xmlns:a="http://schemas.openxmlformats.org/drawingml/2006/main" name="EBSCO 2013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69696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EDS_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5_EBSCO 2013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69696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6_EBSCO 2013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69696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0_EBSCO 2013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69696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EBSCO Health_Body Slides">
  <a:themeElements>
    <a:clrScheme name="EBSCO Health_Genera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DB1B6"/>
      </a:accent1>
      <a:accent2>
        <a:srgbClr val="23538A"/>
      </a:accent2>
      <a:accent3>
        <a:srgbClr val="353535"/>
      </a:accent3>
      <a:accent4>
        <a:srgbClr val="F3F3F3"/>
      </a:accent4>
      <a:accent5>
        <a:srgbClr val="FD4239"/>
      </a:accent5>
      <a:accent6>
        <a:srgbClr val="000000"/>
      </a:accent6>
      <a:hlink>
        <a:srgbClr val="0000FF"/>
      </a:hlink>
      <a:folHlink>
        <a:srgbClr val="800080"/>
      </a:folHlink>
    </a:clrScheme>
    <a:fontScheme name="EBSCO Gener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2_EBSCO Basic Template">
  <a:themeElements>
    <a:clrScheme name="EBSCO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83053"/>
      </a:accent1>
      <a:accent2>
        <a:srgbClr val="375C82"/>
      </a:accent2>
      <a:accent3>
        <a:srgbClr val="ABC7E3"/>
      </a:accent3>
      <a:accent4>
        <a:srgbClr val="D2CFD4"/>
      </a:accent4>
      <a:accent5>
        <a:srgbClr val="08A46F"/>
      </a:accent5>
      <a:accent6>
        <a:srgbClr val="373737"/>
      </a:accent6>
      <a:hlink>
        <a:srgbClr val="183053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8_Custom Design">
  <a:themeElements>
    <a:clrScheme name="EDS 20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13D67"/>
      </a:accent1>
      <a:accent2>
        <a:srgbClr val="101B2E"/>
      </a:accent2>
      <a:accent3>
        <a:srgbClr val="139274"/>
      </a:accent3>
      <a:accent4>
        <a:srgbClr val="177A98"/>
      </a:accent4>
      <a:accent5>
        <a:srgbClr val="E1E6E6"/>
      </a:accent5>
      <a:accent6>
        <a:srgbClr val="383838"/>
      </a:accent6>
      <a:hlink>
        <a:srgbClr val="FFFFFF"/>
      </a:hlink>
      <a:folHlink>
        <a:srgbClr val="800080"/>
      </a:folHlink>
    </a:clrScheme>
    <a:fontScheme name="Corporate Market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>
          <a:outerShdw blurRad="139700" dist="38100" dir="2700000" algn="tl" rotWithShape="0">
            <a:schemeClr val="tx2">
              <a:lumMod val="50000"/>
              <a:alpha val="40000"/>
            </a:scheme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7.xml><?xml version="1.0" encoding="utf-8"?>
<a:theme xmlns:a="http://schemas.openxmlformats.org/drawingml/2006/main" name="1_EBSCO Basic Template">
  <a:themeElements>
    <a:clrScheme name="EBSCO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83053"/>
      </a:accent1>
      <a:accent2>
        <a:srgbClr val="375C82"/>
      </a:accent2>
      <a:accent3>
        <a:srgbClr val="ABC7E3"/>
      </a:accent3>
      <a:accent4>
        <a:srgbClr val="D2CFD4"/>
      </a:accent4>
      <a:accent5>
        <a:srgbClr val="08A46F"/>
      </a:accent5>
      <a:accent6>
        <a:srgbClr val="373737"/>
      </a:accent6>
      <a:hlink>
        <a:srgbClr val="183053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BSCO 2013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69696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3_EBSCO Basic Template">
  <a:themeElements>
    <a:clrScheme name="EBSCO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83053"/>
      </a:accent1>
      <a:accent2>
        <a:srgbClr val="375C82"/>
      </a:accent2>
      <a:accent3>
        <a:srgbClr val="ABC7E3"/>
      </a:accent3>
      <a:accent4>
        <a:srgbClr val="D2CFD4"/>
      </a:accent4>
      <a:accent5>
        <a:srgbClr val="08A46F"/>
      </a:accent5>
      <a:accent6>
        <a:srgbClr val="373737"/>
      </a:accent6>
      <a:hlink>
        <a:srgbClr val="183053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EBSCO 2015">
  <a:themeElements>
    <a:clrScheme name="_EBSCO 20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E316B"/>
      </a:accent1>
      <a:accent2>
        <a:srgbClr val="124497"/>
      </a:accent2>
      <a:accent3>
        <a:srgbClr val="37A450"/>
      </a:accent3>
      <a:accent4>
        <a:srgbClr val="454545"/>
      </a:accent4>
      <a:accent5>
        <a:srgbClr val="609AFF"/>
      </a:accent5>
      <a:accent6>
        <a:srgbClr val="DF5B57"/>
      </a:accent6>
      <a:hlink>
        <a:srgbClr val="0563C1"/>
      </a:hlink>
      <a:folHlink>
        <a:srgbClr val="954F72"/>
      </a:folHlink>
    </a:clrScheme>
    <a:fontScheme name="EBSCO Gener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50000">
              <a:srgbClr val="10387A"/>
            </a:gs>
            <a:gs pos="50000">
              <a:schemeClr val="accent1"/>
            </a:gs>
          </a:gsLst>
          <a:lin ang="14100000" scaled="0"/>
        </a:gradFill>
        <a:ln>
          <a:noFill/>
        </a:ln>
      </a:spPr>
      <a:bodyPr rtlCol="0" anchor="ctr"/>
      <a:lstStyle>
        <a:defPPr algn="ctr">
          <a:defRPr sz="14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EBSCO 2015 Theme v2" id="{2975043A-C95F-4D9D-8966-BD2F9103FC35}" vid="{A25642F3-7D27-431F-B3B7-742F97631E52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EBSCO 2013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69696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EBSCO Health_New Section">
  <a:themeElements>
    <a:clrScheme name="EBSCO Health_Genera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DB1B6"/>
      </a:accent1>
      <a:accent2>
        <a:srgbClr val="23538A"/>
      </a:accent2>
      <a:accent3>
        <a:srgbClr val="353535"/>
      </a:accent3>
      <a:accent4>
        <a:srgbClr val="F3F3F3"/>
      </a:accent4>
      <a:accent5>
        <a:srgbClr val="FD4239"/>
      </a:accent5>
      <a:accent6>
        <a:srgbClr val="000000"/>
      </a:accent6>
      <a:hlink>
        <a:srgbClr val="0000FF"/>
      </a:hlink>
      <a:folHlink>
        <a:srgbClr val="800080"/>
      </a:folHlink>
    </a:clrScheme>
    <a:fontScheme name="EBSCO Gener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EBSCO Health_Body Slides">
  <a:themeElements>
    <a:clrScheme name="MEDLINE Complet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5A2"/>
      </a:accent1>
      <a:accent2>
        <a:srgbClr val="353535"/>
      </a:accent2>
      <a:accent3>
        <a:srgbClr val="F3F3F3"/>
      </a:accent3>
      <a:accent4>
        <a:srgbClr val="23538A"/>
      </a:accent4>
      <a:accent5>
        <a:srgbClr val="2DB1B6"/>
      </a:accent5>
      <a:accent6>
        <a:srgbClr val="FD4239"/>
      </a:accent6>
      <a:hlink>
        <a:srgbClr val="0000FF"/>
      </a:hlink>
      <a:folHlink>
        <a:srgbClr val="800080"/>
      </a:folHlink>
    </a:clrScheme>
    <a:fontScheme name="EBSCO Gener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EBSCO Health_Body Slides">
  <a:themeElements>
    <a:clrScheme name="DMP Col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87F"/>
      </a:accent1>
      <a:accent2>
        <a:srgbClr val="353535"/>
      </a:accent2>
      <a:accent3>
        <a:srgbClr val="F3F3F3"/>
      </a:accent3>
      <a:accent4>
        <a:srgbClr val="23538A"/>
      </a:accent4>
      <a:accent5>
        <a:srgbClr val="2DB1B6"/>
      </a:accent5>
      <a:accent6>
        <a:srgbClr val="FD4239"/>
      </a:accent6>
      <a:hlink>
        <a:srgbClr val="0000FF"/>
      </a:hlink>
      <a:folHlink>
        <a:srgbClr val="800080"/>
      </a:folHlink>
    </a:clrScheme>
    <a:fontScheme name="EBSCO Gener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1_EBSCO Health_Body Slides">
  <a:themeElements>
    <a:clrScheme name="EBSCO Health_Genera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DB1B6"/>
      </a:accent1>
      <a:accent2>
        <a:srgbClr val="23538A"/>
      </a:accent2>
      <a:accent3>
        <a:srgbClr val="353535"/>
      </a:accent3>
      <a:accent4>
        <a:srgbClr val="F3F3F3"/>
      </a:accent4>
      <a:accent5>
        <a:srgbClr val="FD4239"/>
      </a:accent5>
      <a:accent6>
        <a:srgbClr val="000000"/>
      </a:accent6>
      <a:hlink>
        <a:srgbClr val="0000FF"/>
      </a:hlink>
      <a:folHlink>
        <a:srgbClr val="800080"/>
      </a:folHlink>
    </a:clrScheme>
    <a:fontScheme name="EBSCO Gener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EBSCO Basic Template">
  <a:themeElements>
    <a:clrScheme name="EBSCO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83053"/>
      </a:accent1>
      <a:accent2>
        <a:srgbClr val="375C82"/>
      </a:accent2>
      <a:accent3>
        <a:srgbClr val="ABC7E3"/>
      </a:accent3>
      <a:accent4>
        <a:srgbClr val="D2CFD4"/>
      </a:accent4>
      <a:accent5>
        <a:srgbClr val="08A46F"/>
      </a:accent5>
      <a:accent6>
        <a:srgbClr val="373737"/>
      </a:accent6>
      <a:hlink>
        <a:srgbClr val="18305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EBSCO 2013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69696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fault Design 8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969696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EBSCO Them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183053"/>
    </a:accent1>
    <a:accent2>
      <a:srgbClr val="375C82"/>
    </a:accent2>
    <a:accent3>
      <a:srgbClr val="ABC7E3"/>
    </a:accent3>
    <a:accent4>
      <a:srgbClr val="D2CFD4"/>
    </a:accent4>
    <a:accent5>
      <a:srgbClr val="08A46F"/>
    </a:accent5>
    <a:accent6>
      <a:srgbClr val="373737"/>
    </a:accent6>
    <a:hlink>
      <a:srgbClr val="183053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EBSCO Them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183053"/>
    </a:accent1>
    <a:accent2>
      <a:srgbClr val="375C82"/>
    </a:accent2>
    <a:accent3>
      <a:srgbClr val="ABC7E3"/>
    </a:accent3>
    <a:accent4>
      <a:srgbClr val="D2CFD4"/>
    </a:accent4>
    <a:accent5>
      <a:srgbClr val="08A46F"/>
    </a:accent5>
    <a:accent6>
      <a:srgbClr val="373737"/>
    </a:accent6>
    <a:hlink>
      <a:srgbClr val="183053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EBSCO Them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183053"/>
    </a:accent1>
    <a:accent2>
      <a:srgbClr val="375C82"/>
    </a:accent2>
    <a:accent3>
      <a:srgbClr val="ABC7E3"/>
    </a:accent3>
    <a:accent4>
      <a:srgbClr val="D2CFD4"/>
    </a:accent4>
    <a:accent5>
      <a:srgbClr val="08A46F"/>
    </a:accent5>
    <a:accent6>
      <a:srgbClr val="373737"/>
    </a:accent6>
    <a:hlink>
      <a:srgbClr val="183053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2091</TotalTime>
  <Words>607</Words>
  <Application>Microsoft Office PowerPoint</Application>
  <PresentationFormat>On-screen Show (4:3)</PresentationFormat>
  <Paragraphs>195</Paragraphs>
  <Slides>33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33</vt:i4>
      </vt:variant>
    </vt:vector>
  </HeadingPairs>
  <TitlesOfParts>
    <vt:vector size="64" baseType="lpstr">
      <vt:lpstr>ＭＳ Ｐゴシック</vt:lpstr>
      <vt:lpstr>ＭＳ Ｐゴシック</vt:lpstr>
      <vt:lpstr>Arial</vt:lpstr>
      <vt:lpstr>Arial Narrow</vt:lpstr>
      <vt:lpstr>Calibri</vt:lpstr>
      <vt:lpstr>Georgia</vt:lpstr>
      <vt:lpstr>Helvetica 45 Light</vt:lpstr>
      <vt:lpstr>Helvetica Neue</vt:lpstr>
      <vt:lpstr>Times New Roman</vt:lpstr>
      <vt:lpstr>Wingdings</vt:lpstr>
      <vt:lpstr>EBSCO 2013</vt:lpstr>
      <vt:lpstr>2_EBSCO 2013</vt:lpstr>
      <vt:lpstr>3_EBSCO 2013</vt:lpstr>
      <vt:lpstr>EBSCO Health_New Section</vt:lpstr>
      <vt:lpstr>EBSCO Health_Body Slides</vt:lpstr>
      <vt:lpstr>12_EBSCO Health_Body Slides</vt:lpstr>
      <vt:lpstr>11_EBSCO Health_Body Slides</vt:lpstr>
      <vt:lpstr>EBSCO Basic Template</vt:lpstr>
      <vt:lpstr>4_EBSCO 2013</vt:lpstr>
      <vt:lpstr>EDS_01</vt:lpstr>
      <vt:lpstr>5_EBSCO 2013</vt:lpstr>
      <vt:lpstr>6_EBSCO 2013</vt:lpstr>
      <vt:lpstr>10_EBSCO 2013</vt:lpstr>
      <vt:lpstr>15_EBSCO Health_Body Slides</vt:lpstr>
      <vt:lpstr>2_EBSCO Basic Template</vt:lpstr>
      <vt:lpstr>18_Custom Design</vt:lpstr>
      <vt:lpstr>1_EBSCO Basic Template</vt:lpstr>
      <vt:lpstr>1_Blank Presentation</vt:lpstr>
      <vt:lpstr>Office Theme</vt:lpstr>
      <vt:lpstr>3_EBSCO Basic Template</vt:lpstr>
      <vt:lpstr>EBSCO 2015</vt:lpstr>
      <vt:lpstr>PowerPoint Presentation</vt:lpstr>
      <vt:lpstr>PowerPoint Presentation</vt:lpstr>
      <vt:lpstr>Реализация Университетами Государственной программы Цифровой Казахстан в рамках использования научных Електронных баз данных EBSCO   </vt:lpstr>
      <vt:lpstr>Компания EBSCO предлагает уникальные АКАДЕМИЧНЫХ ПОЛНОТЕКСТОВЫХ база данных журналов и книг, диссертаций и научных разработок в рамках деятельности „Цифровой Казахстан для Библиотек – автоматизация работы с помощью полнотекстовых Баз данных и Еденного поискового окна EDS“.  Базы данных помогут исполнить расположения правительства по Цифровому преобразованию в том числе в для Университетов, научных центров и библиотек. </vt:lpstr>
      <vt:lpstr>Что  вы получаете от EBSCO Библиотеки врамках  Государственной программы Цифровой Казахстан</vt:lpstr>
      <vt:lpstr>PowerPoint Presentation</vt:lpstr>
      <vt:lpstr>PowerPoint Presentation</vt:lpstr>
      <vt:lpstr>Издательства</vt:lpstr>
      <vt:lpstr>Русскоязычные  поставщики-партнеры EDS:</vt:lpstr>
      <vt:lpstr>EBSCO предлагает подписку к  полнотекстовым базам данных ULTIMATE :</vt:lpstr>
      <vt:lpstr>Больше информации…                        … больше возможностей</vt:lpstr>
      <vt:lpstr>Международный контент включает в себя полнотекстовые  журналы из более 124 стран мира, включая следующие:</vt:lpstr>
      <vt:lpstr>Business Source® Ultimate</vt:lpstr>
      <vt:lpstr>Academic Search™ Ultimate    </vt:lpstr>
      <vt:lpstr>Что такое – EBSCO Discovery Service?</vt:lpstr>
      <vt:lpstr>PowerPoint Presentation</vt:lpstr>
      <vt:lpstr>PowerPoint Presentation</vt:lpstr>
      <vt:lpstr>PowerPoint Presentation</vt:lpstr>
      <vt:lpstr>PowerPoint Presentation</vt:lpstr>
      <vt:lpstr>Ваш каталог!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Множество примеров размещения EDS, встроенного в веб-сайт библиотеки</vt:lpstr>
      <vt:lpstr>PowerPoint Presentation</vt:lpstr>
      <vt:lpstr> EBSCO канал  на русском языке </vt:lpstr>
      <vt:lpstr>Журналы КАЗАХСТАНА в EBSCO. Возможности лицензирования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использование баз данных  EBSCO</dc:title>
  <dc:creator>Pavel Synek</dc:creator>
  <cp:lastModifiedBy>Iryna Krejcarova</cp:lastModifiedBy>
  <cp:revision>144</cp:revision>
  <dcterms:created xsi:type="dcterms:W3CDTF">2015-04-21T01:52:22Z</dcterms:created>
  <dcterms:modified xsi:type="dcterms:W3CDTF">2018-05-24T04:03:36Z</dcterms:modified>
</cp:coreProperties>
</file>