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4011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58" r:id="rId6"/>
    <p:sldId id="257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5D958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28" y="-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F60F2A-C7EA-49C4-8FEA-885FF1AFC74B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0777AD1-F585-4713-90F4-0B557E279B2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increased monitoring of animal health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B5DA8D-5293-4B2C-9147-3F5AB20F201E}" type="parTrans" cxnId="{42C3EFC9-9EC5-42A2-8DE9-3710DE42A7E7}">
      <dgm:prSet/>
      <dgm:spPr/>
      <dgm:t>
        <a:bodyPr/>
        <a:lstStyle/>
        <a:p>
          <a:endParaRPr lang="ru-RU"/>
        </a:p>
      </dgm:t>
    </dgm:pt>
    <dgm:pt modelId="{D47B0EEE-3AF2-48D4-9C6E-224CB20EBF3E}" type="sibTrans" cxnId="{42C3EFC9-9EC5-42A2-8DE9-3710DE42A7E7}">
      <dgm:prSet/>
      <dgm:spPr/>
      <dgm:t>
        <a:bodyPr/>
        <a:lstStyle/>
        <a:p>
          <a:endParaRPr lang="ru-RU"/>
        </a:p>
      </dgm:t>
    </dgm:pt>
    <dgm:pt modelId="{1F5DDD05-E3E8-4A0B-8848-BB4E250C53BA}">
      <dgm:prSet phldrT="[Текст]"/>
      <dgm:spPr/>
      <dgm:t>
        <a:bodyPr/>
        <a:lstStyle/>
        <a:p>
          <a:r>
            <a:rPr lang="en-U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about the breed,</a:t>
          </a:r>
          <a:r>
            <a:rPr lang="en-U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color, </a:t>
          </a:r>
          <a:r>
            <a:rPr lang="en-U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age, owner, etc.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D2469B-7AC0-4CC1-9A49-E5F21FBA661B}" type="parTrans" cxnId="{AE5B1C18-D5F3-418C-8EE1-39ACBEA7E323}">
      <dgm:prSet/>
      <dgm:spPr/>
      <dgm:t>
        <a:bodyPr/>
        <a:lstStyle/>
        <a:p>
          <a:endParaRPr lang="ru-RU"/>
        </a:p>
      </dgm:t>
    </dgm:pt>
    <dgm:pt modelId="{1BC6501A-FAF6-4FFE-B745-2A44D75FF9E1}" type="sibTrans" cxnId="{AE5B1C18-D5F3-418C-8EE1-39ACBEA7E323}">
      <dgm:prSet/>
      <dgm:spPr/>
      <dgm:t>
        <a:bodyPr/>
        <a:lstStyle/>
        <a:p>
          <a:endParaRPr lang="ru-RU"/>
        </a:p>
      </dgm:t>
    </dgm:pt>
    <dgm:pt modelId="{92B8EBDA-891E-40E6-82F8-DB64699E5375}">
      <dgm:prSet phldrT="[Текст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on diagnostic 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studies and 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their results, measures to prevent diseases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17947D-D64E-41B1-8EAE-D803B7DDDBD4}" type="parTrans" cxnId="{D36464DD-BFCC-47A7-A5F7-48AEC0DC759F}">
      <dgm:prSet/>
      <dgm:spPr/>
      <dgm:t>
        <a:bodyPr/>
        <a:lstStyle/>
        <a:p>
          <a:endParaRPr lang="ru-RU"/>
        </a:p>
      </dgm:t>
    </dgm:pt>
    <dgm:pt modelId="{7F9337C4-CEEE-40F7-AA9E-5F031A2EB018}" type="sibTrans" cxnId="{D36464DD-BFCC-47A7-A5F7-48AEC0DC759F}">
      <dgm:prSet/>
      <dgm:spPr/>
      <dgm:t>
        <a:bodyPr/>
        <a:lstStyle/>
        <a:p>
          <a:endParaRPr lang="ru-RU"/>
        </a:p>
      </dgm:t>
    </dgm:pt>
    <dgm:pt modelId="{232D85A1-5718-456B-99BC-A32D3F6221E2}">
      <dgm:prSet/>
      <dgm:spPr>
        <a:solidFill>
          <a:srgbClr val="25D958"/>
        </a:solidFill>
      </dgm:spPr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assignment of an individual number to an animal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554769-F80C-43D5-9C52-25AE9CFDEDFF}" type="parTrans" cxnId="{4F098ED8-6821-43B3-97D5-99873B4A448C}">
      <dgm:prSet/>
      <dgm:spPr/>
      <dgm:t>
        <a:bodyPr/>
        <a:lstStyle/>
        <a:p>
          <a:endParaRPr lang="ru-RU"/>
        </a:p>
      </dgm:t>
    </dgm:pt>
    <dgm:pt modelId="{F1CEE8F1-8D77-408D-B629-1E54B06CA418}" type="sibTrans" cxnId="{4F098ED8-6821-43B3-97D5-99873B4A448C}">
      <dgm:prSet/>
      <dgm:spPr/>
      <dgm:t>
        <a:bodyPr/>
        <a:lstStyle/>
        <a:p>
          <a:endParaRPr lang="ru-RU"/>
        </a:p>
      </dgm:t>
    </dgm:pt>
    <dgm:pt modelId="{557C806F-EF93-46F6-A852-6EDA41888F87}" type="pres">
      <dgm:prSet presAssocID="{32F60F2A-C7EA-49C4-8FEA-885FF1AFC74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AA8CE0E-753E-482E-A2BA-B38EBC1B75CC}" type="pres">
      <dgm:prSet presAssocID="{B0777AD1-F585-4713-90F4-0B557E279B28}" presName="composite" presStyleCnt="0"/>
      <dgm:spPr/>
    </dgm:pt>
    <dgm:pt modelId="{B9A8C3D4-A8A3-461C-A51E-B9E18C4A6A75}" type="pres">
      <dgm:prSet presAssocID="{B0777AD1-F585-4713-90F4-0B557E279B28}" presName="bentUpArrow1" presStyleLbl="alignImgPlace1" presStyleIdx="0" presStyleCnt="3" custLinFactNeighborX="-38901" custLinFactNeighborY="2331"/>
      <dgm:spPr/>
    </dgm:pt>
    <dgm:pt modelId="{376B95C8-46DD-4059-97FE-2E9E000B05DB}" type="pres">
      <dgm:prSet presAssocID="{B0777AD1-F585-4713-90F4-0B557E279B28}" presName="ParentText" presStyleLbl="node1" presStyleIdx="0" presStyleCnt="4" custScaleX="182194" custLinFactNeighborX="-5692" custLinFactNeighborY="-55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88964-467D-4108-B319-20FFC515B49B}" type="pres">
      <dgm:prSet presAssocID="{B0777AD1-F585-4713-90F4-0B557E279B28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1DBCE-0CD6-4682-A282-53415AA28D63}" type="pres">
      <dgm:prSet presAssocID="{D47B0EEE-3AF2-48D4-9C6E-224CB20EBF3E}" presName="sibTrans" presStyleCnt="0"/>
      <dgm:spPr/>
    </dgm:pt>
    <dgm:pt modelId="{92509766-480B-429E-B019-8EBA77677DEB}" type="pres">
      <dgm:prSet presAssocID="{232D85A1-5718-456B-99BC-A32D3F6221E2}" presName="composite" presStyleCnt="0"/>
      <dgm:spPr/>
    </dgm:pt>
    <dgm:pt modelId="{FE7AB8FA-AAE8-41C1-9881-CCA534C3B445}" type="pres">
      <dgm:prSet presAssocID="{232D85A1-5718-456B-99BC-A32D3F6221E2}" presName="bentUpArrow1" presStyleLbl="alignImgPlace1" presStyleIdx="1" presStyleCnt="3"/>
      <dgm:spPr/>
    </dgm:pt>
    <dgm:pt modelId="{0774DFBB-005E-495D-9CE0-29597D28CA26}" type="pres">
      <dgm:prSet presAssocID="{232D85A1-5718-456B-99BC-A32D3F6221E2}" presName="ParentText" presStyleLbl="node1" presStyleIdx="1" presStyleCnt="4" custScaleX="235044" custLinFactNeighborX="17205" custLinFactNeighborY="-80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95701-701D-43C9-B8EC-E20C07DF4F3E}" type="pres">
      <dgm:prSet presAssocID="{232D85A1-5718-456B-99BC-A32D3F6221E2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9BC7E72-D3FF-4BCD-A552-376F8791B1A7}" type="pres">
      <dgm:prSet presAssocID="{F1CEE8F1-8D77-408D-B629-1E54B06CA418}" presName="sibTrans" presStyleCnt="0"/>
      <dgm:spPr/>
    </dgm:pt>
    <dgm:pt modelId="{41F86BBC-F499-4621-BAB0-66AAAB724AEC}" type="pres">
      <dgm:prSet presAssocID="{1F5DDD05-E3E8-4A0B-8848-BB4E250C53BA}" presName="composite" presStyleCnt="0"/>
      <dgm:spPr/>
    </dgm:pt>
    <dgm:pt modelId="{24CCCE26-AEE6-4CEB-A960-D5F17475F026}" type="pres">
      <dgm:prSet presAssocID="{1F5DDD05-E3E8-4A0B-8848-BB4E250C53BA}" presName="bentUpArrow1" presStyleLbl="alignImgPlace1" presStyleIdx="2" presStyleCnt="3" custLinFactNeighborX="57286" custLinFactNeighborY="6993"/>
      <dgm:spPr/>
    </dgm:pt>
    <dgm:pt modelId="{721C423B-72FC-4910-83A4-75E7F63E9B93}" type="pres">
      <dgm:prSet presAssocID="{1F5DDD05-E3E8-4A0B-8848-BB4E250C53BA}" presName="ParentText" presStyleLbl="node1" presStyleIdx="2" presStyleCnt="4" custScaleX="191508" custLinFactNeighborX="43616" custLinFactNeighborY="9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BD3A3-2B27-42FE-9067-517FB36F60B6}" type="pres">
      <dgm:prSet presAssocID="{1F5DDD05-E3E8-4A0B-8848-BB4E250C53BA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3A693F-FC85-496D-81CC-0EC1B09619C9}" type="pres">
      <dgm:prSet presAssocID="{1BC6501A-FAF6-4FFE-B745-2A44D75FF9E1}" presName="sibTrans" presStyleCnt="0"/>
      <dgm:spPr/>
    </dgm:pt>
    <dgm:pt modelId="{921573B3-219D-4CB8-9A37-30BB3C75EDE6}" type="pres">
      <dgm:prSet presAssocID="{92B8EBDA-891E-40E6-82F8-DB64699E5375}" presName="composite" presStyleCnt="0"/>
      <dgm:spPr/>
    </dgm:pt>
    <dgm:pt modelId="{4EC184BE-9090-4448-9988-848A99B351F8}" type="pres">
      <dgm:prSet presAssocID="{92B8EBDA-891E-40E6-82F8-DB64699E5375}" presName="ParentText" presStyleLbl="node1" presStyleIdx="3" presStyleCnt="4" custScaleX="314640" custLinFactNeighborX="57191" custLinFactNeighborY="-204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027B01-9B9B-4920-B232-B2B55052F091}" type="presOf" srcId="{32F60F2A-C7EA-49C4-8FEA-885FF1AFC74B}" destId="{557C806F-EF93-46F6-A852-6EDA41888F87}" srcOrd="0" destOrd="0" presId="urn:microsoft.com/office/officeart/2005/8/layout/StepDownProcess"/>
    <dgm:cxn modelId="{4F098ED8-6821-43B3-97D5-99873B4A448C}" srcId="{32F60F2A-C7EA-49C4-8FEA-885FF1AFC74B}" destId="{232D85A1-5718-456B-99BC-A32D3F6221E2}" srcOrd="1" destOrd="0" parTransId="{BF554769-F80C-43D5-9C52-25AE9CFDEDFF}" sibTransId="{F1CEE8F1-8D77-408D-B629-1E54B06CA418}"/>
    <dgm:cxn modelId="{15116414-588F-4F9A-B706-001CF9CFF405}" type="presOf" srcId="{92B8EBDA-891E-40E6-82F8-DB64699E5375}" destId="{4EC184BE-9090-4448-9988-848A99B351F8}" srcOrd="0" destOrd="0" presId="urn:microsoft.com/office/officeart/2005/8/layout/StepDownProcess"/>
    <dgm:cxn modelId="{D4B6E7A5-2280-44B9-B118-C27E6BB1D047}" type="presOf" srcId="{B0777AD1-F585-4713-90F4-0B557E279B28}" destId="{376B95C8-46DD-4059-97FE-2E9E000B05DB}" srcOrd="0" destOrd="0" presId="urn:microsoft.com/office/officeart/2005/8/layout/StepDownProcess"/>
    <dgm:cxn modelId="{150CFFFA-B918-4C8B-AF95-4DBB55353629}" type="presOf" srcId="{1F5DDD05-E3E8-4A0B-8848-BB4E250C53BA}" destId="{721C423B-72FC-4910-83A4-75E7F63E9B93}" srcOrd="0" destOrd="0" presId="urn:microsoft.com/office/officeart/2005/8/layout/StepDownProcess"/>
    <dgm:cxn modelId="{D36464DD-BFCC-47A7-A5F7-48AEC0DC759F}" srcId="{32F60F2A-C7EA-49C4-8FEA-885FF1AFC74B}" destId="{92B8EBDA-891E-40E6-82F8-DB64699E5375}" srcOrd="3" destOrd="0" parTransId="{0E17947D-D64E-41B1-8EAE-D803B7DDDBD4}" sibTransId="{7F9337C4-CEEE-40F7-AA9E-5F031A2EB018}"/>
    <dgm:cxn modelId="{E267C225-1DFD-4DE7-B430-26492C9A39FA}" type="presOf" srcId="{232D85A1-5718-456B-99BC-A32D3F6221E2}" destId="{0774DFBB-005E-495D-9CE0-29597D28CA26}" srcOrd="0" destOrd="0" presId="urn:microsoft.com/office/officeart/2005/8/layout/StepDownProcess"/>
    <dgm:cxn modelId="{AE5B1C18-D5F3-418C-8EE1-39ACBEA7E323}" srcId="{32F60F2A-C7EA-49C4-8FEA-885FF1AFC74B}" destId="{1F5DDD05-E3E8-4A0B-8848-BB4E250C53BA}" srcOrd="2" destOrd="0" parTransId="{4CD2469B-7AC0-4CC1-9A49-E5F21FBA661B}" sibTransId="{1BC6501A-FAF6-4FFE-B745-2A44D75FF9E1}"/>
    <dgm:cxn modelId="{42C3EFC9-9EC5-42A2-8DE9-3710DE42A7E7}" srcId="{32F60F2A-C7EA-49C4-8FEA-885FF1AFC74B}" destId="{B0777AD1-F585-4713-90F4-0B557E279B28}" srcOrd="0" destOrd="0" parTransId="{80B5DA8D-5293-4B2C-9147-3F5AB20F201E}" sibTransId="{D47B0EEE-3AF2-48D4-9C6E-224CB20EBF3E}"/>
    <dgm:cxn modelId="{9B743668-ECC6-4049-A152-DBC0324BE453}" type="presParOf" srcId="{557C806F-EF93-46F6-A852-6EDA41888F87}" destId="{0AA8CE0E-753E-482E-A2BA-B38EBC1B75CC}" srcOrd="0" destOrd="0" presId="urn:microsoft.com/office/officeart/2005/8/layout/StepDownProcess"/>
    <dgm:cxn modelId="{50D194B1-BDE0-41FC-BF14-F984AD47E663}" type="presParOf" srcId="{0AA8CE0E-753E-482E-A2BA-B38EBC1B75CC}" destId="{B9A8C3D4-A8A3-461C-A51E-B9E18C4A6A75}" srcOrd="0" destOrd="0" presId="urn:microsoft.com/office/officeart/2005/8/layout/StepDownProcess"/>
    <dgm:cxn modelId="{373DE945-D055-4DC8-9B42-933AABBD3685}" type="presParOf" srcId="{0AA8CE0E-753E-482E-A2BA-B38EBC1B75CC}" destId="{376B95C8-46DD-4059-97FE-2E9E000B05DB}" srcOrd="1" destOrd="0" presId="urn:microsoft.com/office/officeart/2005/8/layout/StepDownProcess"/>
    <dgm:cxn modelId="{79EBE830-0F7A-4FEE-A6D1-BA503468DD2D}" type="presParOf" srcId="{0AA8CE0E-753E-482E-A2BA-B38EBC1B75CC}" destId="{37388964-467D-4108-B319-20FFC515B49B}" srcOrd="2" destOrd="0" presId="urn:microsoft.com/office/officeart/2005/8/layout/StepDownProcess"/>
    <dgm:cxn modelId="{1978DB5D-B600-4590-81E1-90E369B6B0BA}" type="presParOf" srcId="{557C806F-EF93-46F6-A852-6EDA41888F87}" destId="{6C81DBCE-0CD6-4682-A282-53415AA28D63}" srcOrd="1" destOrd="0" presId="urn:microsoft.com/office/officeart/2005/8/layout/StepDownProcess"/>
    <dgm:cxn modelId="{36F5D596-5360-456B-B813-529EFB9BA966}" type="presParOf" srcId="{557C806F-EF93-46F6-A852-6EDA41888F87}" destId="{92509766-480B-429E-B019-8EBA77677DEB}" srcOrd="2" destOrd="0" presId="urn:microsoft.com/office/officeart/2005/8/layout/StepDownProcess"/>
    <dgm:cxn modelId="{36DEB435-4D39-4C1E-8E47-9D4B434CD849}" type="presParOf" srcId="{92509766-480B-429E-B019-8EBA77677DEB}" destId="{FE7AB8FA-AAE8-41C1-9881-CCA534C3B445}" srcOrd="0" destOrd="0" presId="urn:microsoft.com/office/officeart/2005/8/layout/StepDownProcess"/>
    <dgm:cxn modelId="{6E38918B-2B70-4498-8038-4C0AD7782CDA}" type="presParOf" srcId="{92509766-480B-429E-B019-8EBA77677DEB}" destId="{0774DFBB-005E-495D-9CE0-29597D28CA26}" srcOrd="1" destOrd="0" presId="urn:microsoft.com/office/officeart/2005/8/layout/StepDownProcess"/>
    <dgm:cxn modelId="{3D711977-8C86-4A1B-9D21-19E408F59DE1}" type="presParOf" srcId="{92509766-480B-429E-B019-8EBA77677DEB}" destId="{49A95701-701D-43C9-B8EC-E20C07DF4F3E}" srcOrd="2" destOrd="0" presId="urn:microsoft.com/office/officeart/2005/8/layout/StepDownProcess"/>
    <dgm:cxn modelId="{B42D1A1D-B66A-40D8-9FE0-8137DF3DB5D2}" type="presParOf" srcId="{557C806F-EF93-46F6-A852-6EDA41888F87}" destId="{69BC7E72-D3FF-4BCD-A552-376F8791B1A7}" srcOrd="3" destOrd="0" presId="urn:microsoft.com/office/officeart/2005/8/layout/StepDownProcess"/>
    <dgm:cxn modelId="{65D06B42-8070-49F2-9831-4209F1E19BB6}" type="presParOf" srcId="{557C806F-EF93-46F6-A852-6EDA41888F87}" destId="{41F86BBC-F499-4621-BAB0-66AAAB724AEC}" srcOrd="4" destOrd="0" presId="urn:microsoft.com/office/officeart/2005/8/layout/StepDownProcess"/>
    <dgm:cxn modelId="{A2F3F387-1F49-4335-B1D2-E54CDEF26A5B}" type="presParOf" srcId="{41F86BBC-F499-4621-BAB0-66AAAB724AEC}" destId="{24CCCE26-AEE6-4CEB-A960-D5F17475F026}" srcOrd="0" destOrd="0" presId="urn:microsoft.com/office/officeart/2005/8/layout/StepDownProcess"/>
    <dgm:cxn modelId="{7E7860A5-5BBA-414E-AC0F-EADED08ECDDD}" type="presParOf" srcId="{41F86BBC-F499-4621-BAB0-66AAAB724AEC}" destId="{721C423B-72FC-4910-83A4-75E7F63E9B93}" srcOrd="1" destOrd="0" presId="urn:microsoft.com/office/officeart/2005/8/layout/StepDownProcess"/>
    <dgm:cxn modelId="{C64351DB-A7F8-4073-84C9-0E644458E139}" type="presParOf" srcId="{41F86BBC-F499-4621-BAB0-66AAAB724AEC}" destId="{025BD3A3-2B27-42FE-9067-517FB36F60B6}" srcOrd="2" destOrd="0" presId="urn:microsoft.com/office/officeart/2005/8/layout/StepDownProcess"/>
    <dgm:cxn modelId="{2DDB401D-44EA-4ADC-B554-09360B3B2F2C}" type="presParOf" srcId="{557C806F-EF93-46F6-A852-6EDA41888F87}" destId="{7B3A693F-FC85-496D-81CC-0EC1B09619C9}" srcOrd="5" destOrd="0" presId="urn:microsoft.com/office/officeart/2005/8/layout/StepDownProcess"/>
    <dgm:cxn modelId="{EE2A5046-DA90-4484-B255-5C9FED0E08A7}" type="presParOf" srcId="{557C806F-EF93-46F6-A852-6EDA41888F87}" destId="{921573B3-219D-4CB8-9A37-30BB3C75EDE6}" srcOrd="6" destOrd="0" presId="urn:microsoft.com/office/officeart/2005/8/layout/StepDownProcess"/>
    <dgm:cxn modelId="{6962C862-657E-43D7-A3C3-C807C7318E0E}" type="presParOf" srcId="{921573B3-219D-4CB8-9A37-30BB3C75EDE6}" destId="{4EC184BE-9090-4448-9988-848A99B351F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A8C3D4-A8A3-461C-A51E-B9E18C4A6A75}">
      <dsp:nvSpPr>
        <dsp:cNvPr id="0" name=""/>
        <dsp:cNvSpPr/>
      </dsp:nvSpPr>
      <dsp:spPr>
        <a:xfrm rot="5400000">
          <a:off x="1491079" y="1019765"/>
          <a:ext cx="877609" cy="99912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6B95C8-46DD-4059-97FE-2E9E000B05DB}">
      <dsp:nvSpPr>
        <dsp:cNvPr id="0" name=""/>
        <dsp:cNvSpPr/>
      </dsp:nvSpPr>
      <dsp:spPr>
        <a:xfrm>
          <a:off x="955986" y="0"/>
          <a:ext cx="2691694" cy="1034116"/>
        </a:xfrm>
        <a:prstGeom prst="roundRect">
          <a:avLst>
            <a:gd name="adj" fmla="val 1667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increased monitoring of animal health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5986" y="0"/>
        <a:ext cx="2691694" cy="1034116"/>
      </dsp:txXfrm>
    </dsp:sp>
    <dsp:sp modelId="{37388964-467D-4108-B319-20FFC515B49B}">
      <dsp:nvSpPr>
        <dsp:cNvPr id="0" name=""/>
        <dsp:cNvSpPr/>
      </dsp:nvSpPr>
      <dsp:spPr>
        <a:xfrm>
          <a:off x="3124615" y="125086"/>
          <a:ext cx="1074504" cy="835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7AB8FA-AAE8-41C1-9881-CCA534C3B445}">
      <dsp:nvSpPr>
        <dsp:cNvPr id="0" name=""/>
        <dsp:cNvSpPr/>
      </dsp:nvSpPr>
      <dsp:spPr>
        <a:xfrm rot="5400000">
          <a:off x="3786487" y="2160962"/>
          <a:ext cx="877609" cy="99912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-885765"/>
            <a:satOff val="-12047"/>
            <a:lumOff val="4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74DFBB-005E-495D-9CE0-29597D28CA26}">
      <dsp:nvSpPr>
        <dsp:cNvPr id="0" name=""/>
        <dsp:cNvSpPr/>
      </dsp:nvSpPr>
      <dsp:spPr>
        <a:xfrm>
          <a:off x="2810601" y="1104640"/>
          <a:ext cx="3472489" cy="1034116"/>
        </a:xfrm>
        <a:prstGeom prst="roundRect">
          <a:avLst>
            <a:gd name="adj" fmla="val 16670"/>
          </a:avLst>
        </a:prstGeom>
        <a:solidFill>
          <a:srgbClr val="25D958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assignment of an individual number to an animal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10601" y="1104640"/>
        <a:ext cx="3472489" cy="1034116"/>
      </dsp:txXfrm>
    </dsp:sp>
    <dsp:sp modelId="{49A95701-701D-43C9-B8EC-E20C07DF4F3E}">
      <dsp:nvSpPr>
        <dsp:cNvPr id="0" name=""/>
        <dsp:cNvSpPr/>
      </dsp:nvSpPr>
      <dsp:spPr>
        <a:xfrm>
          <a:off x="5031352" y="1286741"/>
          <a:ext cx="1074504" cy="835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CCCE26-AEE6-4CEB-A960-D5F17475F026}">
      <dsp:nvSpPr>
        <dsp:cNvPr id="0" name=""/>
        <dsp:cNvSpPr/>
      </dsp:nvSpPr>
      <dsp:spPr>
        <a:xfrm rot="5400000">
          <a:off x="5553591" y="3383988"/>
          <a:ext cx="877609" cy="99912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-1771530"/>
            <a:satOff val="-24093"/>
            <a:lumOff val="98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1C423B-72FC-4910-83A4-75E7F63E9B93}">
      <dsp:nvSpPr>
        <dsp:cNvPr id="0" name=""/>
        <dsp:cNvSpPr/>
      </dsp:nvSpPr>
      <dsp:spPr>
        <a:xfrm>
          <a:off x="4717131" y="2359996"/>
          <a:ext cx="2829297" cy="1034116"/>
        </a:xfrm>
        <a:prstGeom prst="roundRect">
          <a:avLst>
            <a:gd name="adj" fmla="val 16670"/>
          </a:avLst>
        </a:prstGeom>
        <a:solidFill>
          <a:schemeClr val="accent3">
            <a:hueOff val="-822709"/>
            <a:satOff val="-14447"/>
            <a:lumOff val="-2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about the breed,</a:t>
          </a:r>
          <a:r>
            <a:rPr lang="en-US" sz="19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color, </a:t>
          </a:r>
          <a:r>
            <a:rPr lang="en-US" sz="19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age, owner, etc.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7131" y="2359996"/>
        <a:ext cx="2829297" cy="1034116"/>
      </dsp:txXfrm>
    </dsp:sp>
    <dsp:sp modelId="{025BD3A3-2B27-42FE-9067-517FB36F60B6}">
      <dsp:nvSpPr>
        <dsp:cNvPr id="0" name=""/>
        <dsp:cNvSpPr/>
      </dsp:nvSpPr>
      <dsp:spPr>
        <a:xfrm>
          <a:off x="6226096" y="2448395"/>
          <a:ext cx="1074504" cy="835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184BE-9090-4448-9988-848A99B351F8}">
      <dsp:nvSpPr>
        <dsp:cNvPr id="0" name=""/>
        <dsp:cNvSpPr/>
      </dsp:nvSpPr>
      <dsp:spPr>
        <a:xfrm>
          <a:off x="6434025" y="3490255"/>
          <a:ext cx="4648423" cy="1034116"/>
        </a:xfrm>
        <a:prstGeom prst="roundRect">
          <a:avLst>
            <a:gd name="adj" fmla="val 16670"/>
          </a:avLst>
        </a:prstGeom>
        <a:solidFill>
          <a:schemeClr val="accent3">
            <a:hueOff val="-1234064"/>
            <a:satOff val="-21671"/>
            <a:lumOff val="-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on diagnostic </a:t>
          </a:r>
          <a:r>
            <a:rPr lang="en-US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studies and </a:t>
          </a:r>
          <a:r>
            <a:rPr lang="en-US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their results, measures to prevent diseases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34025" y="3490255"/>
        <a:ext cx="4648423" cy="1034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09B85-4CF3-6842-845E-2E95A572379D}" type="datetimeFigureOut">
              <a:rPr lang="en-US" smtClean="0"/>
              <a:t>10/4/18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65BE9-96BB-1D4C-A86D-9EDE03C6C2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65BE9-96BB-1D4C-A86D-9EDE03C6C2B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950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025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27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497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814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712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416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635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997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2414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718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BE35B45-39FA-4D4E-80C9-6DE8D68F5AD3}" type="datetimeFigureOut">
              <a:rPr lang="ru-RU" smtClean="0"/>
              <a:pPr/>
              <a:t>10/4/18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3CC0E0D-7A79-4352-A967-D5F58BF3C9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892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6" Type="http://schemas.openxmlformats.org/officeDocument/2006/relationships/oleObject" Target="../embeddings/oleObject2.bin"/><Relationship Id="rId7" Type="http://schemas.openxmlformats.org/officeDocument/2006/relationships/image" Target="../media/image12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3.png"/><Relationship Id="rId10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334" y="561976"/>
            <a:ext cx="9968866" cy="2857499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Perfection</a:t>
            </a:r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towards information </a:t>
            </a:r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in the field of veterinary medicine of the Republic of Kazakhstan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5" y="3676650"/>
            <a:ext cx="7151024" cy="2352675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Amanba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Aigerim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Akdarbekovna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of Management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Institute,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Academy of Public Administration</a:t>
            </a:r>
          </a:p>
          <a:p>
            <a:pPr algn="r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the President of the Republic of Kazakhstan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77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266128"/>
              </p:ext>
            </p:extLst>
          </p:nvPr>
        </p:nvGraphicFramePr>
        <p:xfrm>
          <a:off x="517585" y="500332"/>
          <a:ext cx="11455879" cy="6026383"/>
        </p:xfrm>
        <a:graphic>
          <a:graphicData uri="http://schemas.openxmlformats.org/drawingml/2006/table">
            <a:tbl>
              <a:tblPr firstRow="1" firstCol="1" bandRow="1"/>
              <a:tblGrid>
                <a:gridCol w="5727328"/>
                <a:gridCol w="5728551"/>
              </a:tblGrid>
              <a:tr h="1789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 ISSUES IN FARM ANIMAL IDENTIFICATION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WAYS</a:t>
                      </a:r>
                      <a:r>
                        <a:rPr lang="en-US" sz="16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TO SOLVE THEM 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Manual data entry for veterinary events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data through scanners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saving data online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Download data offline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Isolation of data by region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 access for only viewing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 in the information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system,</a:t>
                      </a:r>
                      <a:r>
                        <a:rPr lang="en-US" sz="15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for everyone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you lose your identification number, there is no possibility of assigning a new number.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Assigning a new number with the original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 (Animal ID)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When inheriting or transferring an animal as a gift, there is no possibility of changing the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owner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Introduce functionality "in inheritance" or "in gift"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Database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update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24 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hours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Update data on making changes to the database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8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 the time of issuing a veterinary certificate, it is necessary to enter the data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</a:t>
                      </a:r>
                      <a:r>
                        <a:rPr lang="en-US" sz="15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owner, despite a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many data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already available in the information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system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Information Systems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both systems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does not enter data on birds and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pets (cat,</a:t>
                      </a:r>
                      <a:r>
                        <a:rPr lang="en-US" sz="15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dog)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introduction of functionality for the preservation of data on birds and domestic animals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veterinary system is closed to the public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 access to all citizens with the assignment of username and password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inconsistency of the information system to the existing 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Normative</a:t>
                      </a:r>
                      <a:r>
                        <a:rPr lang="en-US" sz="15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Law Acts (NLA)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Adjust the information system to the applicable regulatory legal acts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Self-study, universal learning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of veterinarians at the regional level, conducting trainings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Lack of Interest based on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 salary</a:t>
                      </a: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Salary increase in the implementation of a veterinary assessment system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Centralized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Decentralization</a:t>
                      </a:r>
                      <a:r>
                        <a:rPr lang="en-US" sz="1500" baseline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for example, when purchasing veterinary drugs, etc. 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88" marR="46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2760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1296" y="1693513"/>
            <a:ext cx="9473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THANK YOU FOR YOUR ATTENTION </a:t>
            </a:r>
            <a:endParaRPr lang="en-US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5824" y="185261"/>
            <a:ext cx="10163176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problems within information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used in the field of veterinary medicine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view to further improvement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E.g. identification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veterinary and sanitary measures, issuance of veterinary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reference, issuance of veterinary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certificates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224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704" y="2682121"/>
            <a:ext cx="108789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with the experience of other countries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1312" y="3883491"/>
            <a:ext cx="3121982" cy="1685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305800" y="3812053"/>
            <a:ext cx="3695700" cy="17573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154713" y="3328657"/>
            <a:ext cx="4000500" cy="2910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8083" y="496375"/>
            <a:ext cx="6324599" cy="172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169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425" y="704850"/>
            <a:ext cx="10963275" cy="523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SYSTEM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veterinary system of the Republic of Kazakhstan includes:</a:t>
            </a: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authorized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body of The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Government of the Republic of Kazakhstan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subdivisions of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state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bodies carrying out activities in the field of veterinary medicine;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state veterinary organizations established in accordance with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network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state veterinary organizations;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4) physical and legal persons carrying out entrepreneurial activity in the field of veterinary medicine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904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24249" y="451084"/>
            <a:ext cx="70022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information systems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175" y="1863668"/>
            <a:ext cx="5895512" cy="104749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223" y="3568618"/>
            <a:ext cx="4150823" cy="192987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354237" y="4790612"/>
            <a:ext cx="6513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AUTOMATED CONTROL SYSTEM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6249" y="178061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ANIMAL IDENTIFICATION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39125" y="2485310"/>
            <a:ext cx="165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iszh.kam.kz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754107" y="3947881"/>
            <a:ext cx="3713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http://portal.minagri.gov.kz/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558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09775" y="595609"/>
            <a:ext cx="7554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 ANIMAL IDENTIFICATION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9554715"/>
              </p:ext>
            </p:extLst>
          </p:nvPr>
        </p:nvGraphicFramePr>
        <p:xfrm>
          <a:off x="257175" y="1504949"/>
          <a:ext cx="11277600" cy="457200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Овал 12"/>
          <p:cNvSpPr/>
          <p:nvPr/>
        </p:nvSpPr>
        <p:spPr>
          <a:xfrm>
            <a:off x="7565016" y="1371598"/>
            <a:ext cx="3076575" cy="24193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users: veterinarians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564279" y="626386"/>
            <a:ext cx="21467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iszh.kam.kz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223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467" y="427278"/>
            <a:ext cx="8623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AUTOMATED CONTROL SYSTEM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44488" y="1012053"/>
            <a:ext cx="3713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http://portal.minagri.gov.kz/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4467" y="1596828"/>
            <a:ext cx="977474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  <a:r>
              <a:rPr lang="kk-K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processing</a:t>
            </a:r>
            <a:endParaRPr lang="kk-K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issuing permits or denial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endParaRPr lang="kk-K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issuance of veterinary reference</a:t>
            </a:r>
            <a:endParaRPr lang="kk-K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issuance of veterinary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certificate</a:t>
            </a:r>
            <a:endParaRPr lang="kk-K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registration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acts of veterinary inspection</a:t>
            </a:r>
            <a:endParaRPr lang="kk-K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endParaRPr lang="kk-KZ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legal entities and individuals, employees of the Ministry of Agriculture involved in the issuance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veterinary</a:t>
            </a:r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responsible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veterinary certificate and related documents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4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4395" y="528251"/>
            <a:ext cx="90225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DATA ENTRY IN THE IDENTIFICATION OF FARM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ANIMALS </a:t>
            </a:r>
            <a:endParaRPr lang="kk-KZ" sz="2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INFORMATION SYSTEM</a:t>
            </a:r>
            <a:endParaRPr lang="ru-RU" sz="2400" b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933699" y="1589087"/>
            <a:ext cx="6276975" cy="809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Veterinarian of the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Veterinary Station of the rural district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933701" y="2744439"/>
            <a:ext cx="6276974" cy="9607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Conducts 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veterinary sanitary measures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Fill 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in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Acts 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and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Inventories</a:t>
            </a:r>
            <a:r>
              <a:rPr kumimoji="0" lang="kk-KZ" alt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kumimoji="0" lang="en-US" alt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en-US" altLang="ru-RU" sz="2000" dirty="0" smtClean="0">
                <a:latin typeface="Times New Roman" panose="02020603050405020304" pitchFamily="18" charset="0"/>
              </a:rPr>
              <a:t>handwriting)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933700" y="4077939"/>
            <a:ext cx="6362699" cy="11798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Veterinarian of the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Veterinary Station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responsible for direct recording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00374" y="5603178"/>
            <a:ext cx="6362700" cy="449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Data entry in the Identification of farm animals database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Прямая со стрелкой 10"/>
          <p:cNvCxnSpPr>
            <a:stCxn id="3" idx="2"/>
            <a:endCxn id="4" idx="0"/>
          </p:cNvCxnSpPr>
          <p:nvPr/>
        </p:nvCxnSpPr>
        <p:spPr>
          <a:xfrm>
            <a:off x="6072187" y="2399061"/>
            <a:ext cx="1" cy="3453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flipH="1">
            <a:off x="6072187" y="3705225"/>
            <a:ext cx="1" cy="34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95998" y="5244752"/>
            <a:ext cx="9525" cy="3714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9276" y="2131491"/>
            <a:ext cx="147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Directly with Animals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9257" y="4561374"/>
            <a:ext cx="147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6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7767" y="289998"/>
            <a:ext cx="1441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968" y="915175"/>
            <a:ext cx="3695357" cy="1884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245" y="915174"/>
            <a:ext cx="3814405" cy="1714355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8600" y="3162300"/>
            <a:ext cx="964888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8958248"/>
              </p:ext>
            </p:extLst>
          </p:nvPr>
        </p:nvGraphicFramePr>
        <p:xfrm>
          <a:off x="147905" y="2923605"/>
          <a:ext cx="4505325" cy="1943100"/>
        </p:xfrm>
        <a:graphic>
          <a:graphicData uri="http://schemas.openxmlformats.org/presentationml/2006/ole">
            <p:oleObj spid="_x0000_s2067" name="Картинка" r:id="rId5" imgW="0" imgH="0" progId="">
              <p:embed/>
            </p:oleObj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9134904"/>
              </p:ext>
            </p:extLst>
          </p:nvPr>
        </p:nvGraphicFramePr>
        <p:xfrm>
          <a:off x="8096250" y="838515"/>
          <a:ext cx="3838575" cy="2057400"/>
        </p:xfrm>
        <a:graphic>
          <a:graphicData uri="http://schemas.openxmlformats.org/presentationml/2006/ole">
            <p:oleObj spid="_x0000_s2068" name="Картинка" r:id="rId6" imgW="0" imgH="0" progId="">
              <p:embed/>
            </p:oleObj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581525" y="3038474"/>
            <a:ext cx="80487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0494" y="3023872"/>
            <a:ext cx="3338156" cy="1792607"/>
          </a:xfrm>
          <a:prstGeom prst="rect">
            <a:avLst/>
          </a:prstGeom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096249" y="3093717"/>
            <a:ext cx="86396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324934" y="5046341"/>
            <a:ext cx="74909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2749802"/>
              </p:ext>
            </p:extLst>
          </p:nvPr>
        </p:nvGraphicFramePr>
        <p:xfrm>
          <a:off x="44570" y="4854115"/>
          <a:ext cx="4608660" cy="1377720"/>
        </p:xfrm>
        <a:graphic>
          <a:graphicData uri="http://schemas.openxmlformats.org/presentationml/2006/ole">
            <p:oleObj spid="_x0000_s2069" name="Картинка" r:id="rId8" imgW="0" imgH="0" progId="">
              <p:embed/>
            </p:oleObj>
          </a:graphicData>
        </a:graphic>
      </p:graphicFrame>
      <p:pic>
        <p:nvPicPr>
          <p:cNvPr id="19" name="Рисунок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3041" y="4816479"/>
            <a:ext cx="4482489" cy="14153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5308" y="3023872"/>
            <a:ext cx="3244350" cy="17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61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258</TotalTime>
  <Words>624</Words>
  <Application>Microsoft Macintosh PowerPoint</Application>
  <PresentationFormat>Custom</PresentationFormat>
  <Paragraphs>88</Paragraphs>
  <Slides>11</Slides>
  <Notes>8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Ретро</vt:lpstr>
      <vt:lpstr>Картинка</vt:lpstr>
      <vt:lpstr>Perfection towards information systems in the field of veterinary medicine of the Republic of Kazakhstan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Perfection of information systems in the field of veterinary medicine of the Republic of Kazakhstan</dc:title>
  <dc:creator>PC3</dc:creator>
  <cp:lastModifiedBy>P Naderi</cp:lastModifiedBy>
  <cp:revision>26</cp:revision>
  <dcterms:created xsi:type="dcterms:W3CDTF">2018-10-04T16:53:28Z</dcterms:created>
  <dcterms:modified xsi:type="dcterms:W3CDTF">2018-10-04T17:19:42Z</dcterms:modified>
</cp:coreProperties>
</file>