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32"/>
  </p:notesMasterIdLst>
  <p:handoutMasterIdLst>
    <p:handoutMasterId r:id="rId33"/>
  </p:handoutMasterIdLst>
  <p:sldIdLst>
    <p:sldId id="257" r:id="rId2"/>
    <p:sldId id="641" r:id="rId3"/>
    <p:sldId id="590" r:id="rId4"/>
    <p:sldId id="630" r:id="rId5"/>
    <p:sldId id="612" r:id="rId6"/>
    <p:sldId id="613" r:id="rId7"/>
    <p:sldId id="614" r:id="rId8"/>
    <p:sldId id="616" r:id="rId9"/>
    <p:sldId id="617" r:id="rId10"/>
    <p:sldId id="619" r:id="rId11"/>
    <p:sldId id="621" r:id="rId12"/>
    <p:sldId id="622" r:id="rId13"/>
    <p:sldId id="623" r:id="rId14"/>
    <p:sldId id="624" r:id="rId15"/>
    <p:sldId id="625" r:id="rId16"/>
    <p:sldId id="626" r:id="rId17"/>
    <p:sldId id="631" r:id="rId18"/>
    <p:sldId id="629" r:id="rId19"/>
    <p:sldId id="635" r:id="rId20"/>
    <p:sldId id="636" r:id="rId21"/>
    <p:sldId id="638" r:id="rId22"/>
    <p:sldId id="637" r:id="rId23"/>
    <p:sldId id="639" r:id="rId24"/>
    <p:sldId id="640" r:id="rId25"/>
    <p:sldId id="627" r:id="rId26"/>
    <p:sldId id="628" r:id="rId27"/>
    <p:sldId id="633" r:id="rId28"/>
    <p:sldId id="643" r:id="rId29"/>
    <p:sldId id="642" r:id="rId30"/>
    <p:sldId id="454" r:id="rId31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FFCC"/>
    <a:srgbClr val="EFF8BA"/>
    <a:srgbClr val="0033CC"/>
    <a:srgbClr val="CC0066"/>
    <a:srgbClr val="A61A31"/>
    <a:srgbClr val="1100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Helle Formatvorlage 2 - Akz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95460" autoAdjust="0"/>
  </p:normalViewPr>
  <p:slideViewPr>
    <p:cSldViewPr>
      <p:cViewPr varScale="1">
        <p:scale>
          <a:sx n="90" d="100"/>
          <a:sy n="90" d="100"/>
        </p:scale>
        <p:origin x="1262" y="67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51B892-97BB-4B71-955D-05DD30CAED1F}" type="doc">
      <dgm:prSet loTypeId="urn:microsoft.com/office/officeart/2005/8/layout/radial6" loCatId="cycl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de-DE"/>
        </a:p>
      </dgm:t>
    </dgm:pt>
    <dgm:pt modelId="{7299EF4C-4360-4096-A3D4-039E99682A81}">
      <dgm:prSet phldrT="[Text]"/>
      <dgm:spPr>
        <a:solidFill>
          <a:srgbClr val="00B050"/>
        </a:solidFill>
      </dgm:spPr>
      <dgm:t>
        <a:bodyPr/>
        <a:lstStyle/>
        <a:p>
          <a:r>
            <a:rPr lang="de-DE" dirty="0" err="1" smtClean="0"/>
            <a:t>Sorting</a:t>
          </a:r>
          <a:r>
            <a:rPr lang="de-DE" dirty="0" smtClean="0"/>
            <a:t> Plant</a:t>
          </a:r>
          <a:endParaRPr lang="de-DE" dirty="0"/>
        </a:p>
      </dgm:t>
    </dgm:pt>
    <dgm:pt modelId="{1E7413C1-5147-45B3-849B-7F68E8BEAEA2}" type="parTrans" cxnId="{C6049298-727D-4B31-B677-2FC4A5D40D72}">
      <dgm:prSet/>
      <dgm:spPr/>
      <dgm:t>
        <a:bodyPr/>
        <a:lstStyle/>
        <a:p>
          <a:endParaRPr lang="de-DE"/>
        </a:p>
      </dgm:t>
    </dgm:pt>
    <dgm:pt modelId="{04FC66AD-E870-4A34-B792-771932E7E690}" type="sibTrans" cxnId="{C6049298-727D-4B31-B677-2FC4A5D40D72}">
      <dgm:prSet/>
      <dgm:spPr/>
      <dgm:t>
        <a:bodyPr/>
        <a:lstStyle/>
        <a:p>
          <a:endParaRPr lang="de-DE"/>
        </a:p>
      </dgm:t>
    </dgm:pt>
    <dgm:pt modelId="{4AB90D93-E591-43F5-A10C-82A4763513FF}">
      <dgm:prSet phldrT="[Text]"/>
      <dgm:spPr>
        <a:solidFill>
          <a:srgbClr val="FFC000"/>
        </a:solidFill>
      </dgm:spPr>
      <dgm:t>
        <a:bodyPr/>
        <a:lstStyle/>
        <a:p>
          <a:r>
            <a:rPr lang="de-DE" dirty="0" err="1" smtClean="0"/>
            <a:t>Waste</a:t>
          </a:r>
          <a:r>
            <a:rPr lang="de-DE" dirty="0" smtClean="0"/>
            <a:t> </a:t>
          </a:r>
          <a:r>
            <a:rPr lang="de-DE" dirty="0" err="1" smtClean="0"/>
            <a:t>Collector</a:t>
          </a:r>
          <a:endParaRPr lang="de-DE" dirty="0"/>
        </a:p>
      </dgm:t>
    </dgm:pt>
    <dgm:pt modelId="{6A41C2C9-DF0D-4F99-A949-199DE25503A0}" type="parTrans" cxnId="{5B71E52B-CB0E-4C36-8758-1A278F577C05}">
      <dgm:prSet/>
      <dgm:spPr/>
      <dgm:t>
        <a:bodyPr/>
        <a:lstStyle/>
        <a:p>
          <a:endParaRPr lang="de-DE"/>
        </a:p>
      </dgm:t>
    </dgm:pt>
    <dgm:pt modelId="{C98755E4-546F-426E-A1C0-584ACBBD4EF8}" type="sibTrans" cxnId="{5B71E52B-CB0E-4C36-8758-1A278F577C05}">
      <dgm:prSet/>
      <dgm:spPr/>
      <dgm:t>
        <a:bodyPr/>
        <a:lstStyle/>
        <a:p>
          <a:endParaRPr lang="de-DE"/>
        </a:p>
      </dgm:t>
    </dgm:pt>
    <dgm:pt modelId="{5ED34544-74D2-4D0F-AB9B-6D4D1BA334E3}">
      <dgm:prSet phldrT="[Text]"/>
      <dgm:spPr>
        <a:solidFill>
          <a:srgbClr val="00B0F0"/>
        </a:solidFill>
      </dgm:spPr>
      <dgm:t>
        <a:bodyPr/>
        <a:lstStyle/>
        <a:p>
          <a:r>
            <a:rPr lang="de-DE" dirty="0" smtClean="0"/>
            <a:t>RDF </a:t>
          </a:r>
          <a:r>
            <a:rPr lang="de-DE" dirty="0" err="1" smtClean="0"/>
            <a:t>Utilization</a:t>
          </a:r>
          <a:endParaRPr lang="de-DE" dirty="0"/>
        </a:p>
      </dgm:t>
    </dgm:pt>
    <dgm:pt modelId="{F9B80716-977A-47CA-9AE8-678C8926BCFB}" type="parTrans" cxnId="{CF414910-3CD7-4C50-B356-DFD523F472E3}">
      <dgm:prSet/>
      <dgm:spPr/>
      <dgm:t>
        <a:bodyPr/>
        <a:lstStyle/>
        <a:p>
          <a:endParaRPr lang="de-DE"/>
        </a:p>
      </dgm:t>
    </dgm:pt>
    <dgm:pt modelId="{EA42FB52-4D2F-466A-BC18-16201F2D1E92}" type="sibTrans" cxnId="{CF414910-3CD7-4C50-B356-DFD523F472E3}">
      <dgm:prSet/>
      <dgm:spPr/>
      <dgm:t>
        <a:bodyPr/>
        <a:lstStyle/>
        <a:p>
          <a:endParaRPr lang="de-DE"/>
        </a:p>
      </dgm:t>
    </dgm:pt>
    <dgm:pt modelId="{9AAACA9A-88F2-44E7-81ED-205DB4D2949F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de-DE" dirty="0" err="1" smtClean="0"/>
            <a:t>Recyclable</a:t>
          </a:r>
          <a:r>
            <a:rPr lang="de-DE" dirty="0" smtClean="0"/>
            <a:t> </a:t>
          </a:r>
          <a:r>
            <a:rPr lang="de-DE" dirty="0" err="1" smtClean="0"/>
            <a:t>sales</a:t>
          </a:r>
          <a:r>
            <a:rPr lang="de-DE" dirty="0" smtClean="0"/>
            <a:t> </a:t>
          </a:r>
          <a:endParaRPr lang="de-DE" dirty="0"/>
        </a:p>
      </dgm:t>
    </dgm:pt>
    <dgm:pt modelId="{803979F0-E0A0-473F-A994-75D9818DFB57}" type="parTrans" cxnId="{09EBEAF1-F358-42A8-BC11-C46225857B8A}">
      <dgm:prSet/>
      <dgm:spPr/>
      <dgm:t>
        <a:bodyPr/>
        <a:lstStyle/>
        <a:p>
          <a:endParaRPr lang="de-DE"/>
        </a:p>
      </dgm:t>
    </dgm:pt>
    <dgm:pt modelId="{E20E9834-F2E9-4A0A-9EA0-B115FE7A9D98}" type="sibTrans" cxnId="{09EBEAF1-F358-42A8-BC11-C46225857B8A}">
      <dgm:prSet/>
      <dgm:spPr/>
      <dgm:t>
        <a:bodyPr/>
        <a:lstStyle/>
        <a:p>
          <a:endParaRPr lang="de-DE"/>
        </a:p>
      </dgm:t>
    </dgm:pt>
    <dgm:pt modelId="{BB08A298-E6E3-4467-ACA8-9CB2BE0721A1}">
      <dgm:prSet phldrT="[Text]"/>
      <dgm:spPr>
        <a:solidFill>
          <a:srgbClr val="FFFF00"/>
        </a:solidFill>
      </dgm:spPr>
      <dgm:t>
        <a:bodyPr/>
        <a:lstStyle/>
        <a:p>
          <a:r>
            <a:rPr lang="de-DE" dirty="0" err="1" smtClean="0"/>
            <a:t>Landfill</a:t>
          </a:r>
          <a:endParaRPr lang="de-DE" dirty="0"/>
        </a:p>
      </dgm:t>
    </dgm:pt>
    <dgm:pt modelId="{7BECD399-E29A-48F5-B74E-246CDC6B29BE}" type="parTrans" cxnId="{29461EAA-09FA-4004-BB7A-F0D8A2749241}">
      <dgm:prSet/>
      <dgm:spPr/>
      <dgm:t>
        <a:bodyPr/>
        <a:lstStyle/>
        <a:p>
          <a:endParaRPr lang="de-DE"/>
        </a:p>
      </dgm:t>
    </dgm:pt>
    <dgm:pt modelId="{9D50DEB3-E3FA-447E-B593-F3EBF3D3E994}" type="sibTrans" cxnId="{29461EAA-09FA-4004-BB7A-F0D8A2749241}">
      <dgm:prSet/>
      <dgm:spPr/>
      <dgm:t>
        <a:bodyPr/>
        <a:lstStyle/>
        <a:p>
          <a:endParaRPr lang="de-DE"/>
        </a:p>
      </dgm:t>
    </dgm:pt>
    <dgm:pt modelId="{0A058FE5-6E7E-4AD2-B26C-8CA4A293D05B}" type="pres">
      <dgm:prSet presAssocID="{B551B892-97BB-4B71-955D-05DD30CAED1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CEEB110-0116-4AE3-905F-07872AC23C1D}" type="pres">
      <dgm:prSet presAssocID="{7299EF4C-4360-4096-A3D4-039E99682A81}" presName="centerShape" presStyleLbl="node0" presStyleIdx="0" presStyleCnt="1"/>
      <dgm:spPr/>
      <dgm:t>
        <a:bodyPr/>
        <a:lstStyle/>
        <a:p>
          <a:endParaRPr lang="de-DE"/>
        </a:p>
      </dgm:t>
    </dgm:pt>
    <dgm:pt modelId="{5412E4A0-B926-4656-B8F2-B1FFE1E916C3}" type="pres">
      <dgm:prSet presAssocID="{4AB90D93-E591-43F5-A10C-82A4763513F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BC7045E-AE88-4A8E-91AD-38678031E7A5}" type="pres">
      <dgm:prSet presAssocID="{4AB90D93-E591-43F5-A10C-82A4763513FF}" presName="dummy" presStyleCnt="0"/>
      <dgm:spPr/>
    </dgm:pt>
    <dgm:pt modelId="{07C670ED-0658-46F5-8C49-BC2DFC6C0686}" type="pres">
      <dgm:prSet presAssocID="{C98755E4-546F-426E-A1C0-584ACBBD4EF8}" presName="sibTrans" presStyleLbl="sibTrans2D1" presStyleIdx="0" presStyleCnt="4"/>
      <dgm:spPr/>
      <dgm:t>
        <a:bodyPr/>
        <a:lstStyle/>
        <a:p>
          <a:endParaRPr lang="de-DE"/>
        </a:p>
      </dgm:t>
    </dgm:pt>
    <dgm:pt modelId="{3B3AA1AB-DACE-40A4-9EFA-40CD7F5AFA36}" type="pres">
      <dgm:prSet presAssocID="{5ED34544-74D2-4D0F-AB9B-6D4D1BA334E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A74E14D-7D84-48C3-A5CC-5ED52125E6FD}" type="pres">
      <dgm:prSet presAssocID="{5ED34544-74D2-4D0F-AB9B-6D4D1BA334E3}" presName="dummy" presStyleCnt="0"/>
      <dgm:spPr/>
    </dgm:pt>
    <dgm:pt modelId="{D6AAC60D-350D-4BB2-8CE9-72D03F34BA7E}" type="pres">
      <dgm:prSet presAssocID="{EA42FB52-4D2F-466A-BC18-16201F2D1E92}" presName="sibTrans" presStyleLbl="sibTrans2D1" presStyleIdx="1" presStyleCnt="4"/>
      <dgm:spPr/>
      <dgm:t>
        <a:bodyPr/>
        <a:lstStyle/>
        <a:p>
          <a:endParaRPr lang="de-DE"/>
        </a:p>
      </dgm:t>
    </dgm:pt>
    <dgm:pt modelId="{84143AB5-517E-4718-993A-DF35E0A16AA5}" type="pres">
      <dgm:prSet presAssocID="{9AAACA9A-88F2-44E7-81ED-205DB4D2949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59E2860-E7CB-4D26-8FDD-499CDCF5B484}" type="pres">
      <dgm:prSet presAssocID="{9AAACA9A-88F2-44E7-81ED-205DB4D2949F}" presName="dummy" presStyleCnt="0"/>
      <dgm:spPr/>
    </dgm:pt>
    <dgm:pt modelId="{979FAFC1-DE67-4D27-93C7-56A8A10FFBD2}" type="pres">
      <dgm:prSet presAssocID="{E20E9834-F2E9-4A0A-9EA0-B115FE7A9D98}" presName="sibTrans" presStyleLbl="sibTrans2D1" presStyleIdx="2" presStyleCnt="4"/>
      <dgm:spPr/>
      <dgm:t>
        <a:bodyPr/>
        <a:lstStyle/>
        <a:p>
          <a:endParaRPr lang="de-DE"/>
        </a:p>
      </dgm:t>
    </dgm:pt>
    <dgm:pt modelId="{4453EC68-CF06-44C9-8256-3EE43B465210}" type="pres">
      <dgm:prSet presAssocID="{BB08A298-E6E3-4467-ACA8-9CB2BE0721A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45178F8-9ABA-434D-9FEE-77E08C5F7D12}" type="pres">
      <dgm:prSet presAssocID="{BB08A298-E6E3-4467-ACA8-9CB2BE0721A1}" presName="dummy" presStyleCnt="0"/>
      <dgm:spPr/>
    </dgm:pt>
    <dgm:pt modelId="{8CD29941-6B81-40FA-9958-24274EDF9850}" type="pres">
      <dgm:prSet presAssocID="{9D50DEB3-E3FA-447E-B593-F3EBF3D3E994}" presName="sibTrans" presStyleLbl="sibTrans2D1" presStyleIdx="3" presStyleCnt="4"/>
      <dgm:spPr/>
      <dgm:t>
        <a:bodyPr/>
        <a:lstStyle/>
        <a:p>
          <a:endParaRPr lang="de-DE"/>
        </a:p>
      </dgm:t>
    </dgm:pt>
  </dgm:ptLst>
  <dgm:cxnLst>
    <dgm:cxn modelId="{1BD39163-A1E6-46A4-8C63-B004A09797D6}" type="presOf" srcId="{9AAACA9A-88F2-44E7-81ED-205DB4D2949F}" destId="{84143AB5-517E-4718-993A-DF35E0A16AA5}" srcOrd="0" destOrd="0" presId="urn:microsoft.com/office/officeart/2005/8/layout/radial6"/>
    <dgm:cxn modelId="{C6049298-727D-4B31-B677-2FC4A5D40D72}" srcId="{B551B892-97BB-4B71-955D-05DD30CAED1F}" destId="{7299EF4C-4360-4096-A3D4-039E99682A81}" srcOrd="0" destOrd="0" parTransId="{1E7413C1-5147-45B3-849B-7F68E8BEAEA2}" sibTransId="{04FC66AD-E870-4A34-B792-771932E7E690}"/>
    <dgm:cxn modelId="{29461EAA-09FA-4004-BB7A-F0D8A2749241}" srcId="{7299EF4C-4360-4096-A3D4-039E99682A81}" destId="{BB08A298-E6E3-4467-ACA8-9CB2BE0721A1}" srcOrd="3" destOrd="0" parTransId="{7BECD399-E29A-48F5-B74E-246CDC6B29BE}" sibTransId="{9D50DEB3-E3FA-447E-B593-F3EBF3D3E994}"/>
    <dgm:cxn modelId="{CF414910-3CD7-4C50-B356-DFD523F472E3}" srcId="{7299EF4C-4360-4096-A3D4-039E99682A81}" destId="{5ED34544-74D2-4D0F-AB9B-6D4D1BA334E3}" srcOrd="1" destOrd="0" parTransId="{F9B80716-977A-47CA-9AE8-678C8926BCFB}" sibTransId="{EA42FB52-4D2F-466A-BC18-16201F2D1E92}"/>
    <dgm:cxn modelId="{09C27EAE-5AE6-4734-AB6D-704181F45E6C}" type="presOf" srcId="{7299EF4C-4360-4096-A3D4-039E99682A81}" destId="{CCEEB110-0116-4AE3-905F-07872AC23C1D}" srcOrd="0" destOrd="0" presId="urn:microsoft.com/office/officeart/2005/8/layout/radial6"/>
    <dgm:cxn modelId="{5BBD0990-4C67-4DB9-ACFC-669113A56B83}" type="presOf" srcId="{E20E9834-F2E9-4A0A-9EA0-B115FE7A9D98}" destId="{979FAFC1-DE67-4D27-93C7-56A8A10FFBD2}" srcOrd="0" destOrd="0" presId="urn:microsoft.com/office/officeart/2005/8/layout/radial6"/>
    <dgm:cxn modelId="{0DE63127-5C45-49CA-85F0-733891F1339F}" type="presOf" srcId="{BB08A298-E6E3-4467-ACA8-9CB2BE0721A1}" destId="{4453EC68-CF06-44C9-8256-3EE43B465210}" srcOrd="0" destOrd="0" presId="urn:microsoft.com/office/officeart/2005/8/layout/radial6"/>
    <dgm:cxn modelId="{20B7B01F-7195-4DDF-A3F0-C1DD2CFD4AEA}" type="presOf" srcId="{4AB90D93-E591-43F5-A10C-82A4763513FF}" destId="{5412E4A0-B926-4656-B8F2-B1FFE1E916C3}" srcOrd="0" destOrd="0" presId="urn:microsoft.com/office/officeart/2005/8/layout/radial6"/>
    <dgm:cxn modelId="{913B371D-6C79-4342-BFF6-C7EABB98A318}" type="presOf" srcId="{EA42FB52-4D2F-466A-BC18-16201F2D1E92}" destId="{D6AAC60D-350D-4BB2-8CE9-72D03F34BA7E}" srcOrd="0" destOrd="0" presId="urn:microsoft.com/office/officeart/2005/8/layout/radial6"/>
    <dgm:cxn modelId="{8E741F79-67AB-4106-A964-CF75C0EFA7FF}" type="presOf" srcId="{5ED34544-74D2-4D0F-AB9B-6D4D1BA334E3}" destId="{3B3AA1AB-DACE-40A4-9EFA-40CD7F5AFA36}" srcOrd="0" destOrd="0" presId="urn:microsoft.com/office/officeart/2005/8/layout/radial6"/>
    <dgm:cxn modelId="{09EBEAF1-F358-42A8-BC11-C46225857B8A}" srcId="{7299EF4C-4360-4096-A3D4-039E99682A81}" destId="{9AAACA9A-88F2-44E7-81ED-205DB4D2949F}" srcOrd="2" destOrd="0" parTransId="{803979F0-E0A0-473F-A994-75D9818DFB57}" sibTransId="{E20E9834-F2E9-4A0A-9EA0-B115FE7A9D98}"/>
    <dgm:cxn modelId="{5B71E52B-CB0E-4C36-8758-1A278F577C05}" srcId="{7299EF4C-4360-4096-A3D4-039E99682A81}" destId="{4AB90D93-E591-43F5-A10C-82A4763513FF}" srcOrd="0" destOrd="0" parTransId="{6A41C2C9-DF0D-4F99-A949-199DE25503A0}" sibTransId="{C98755E4-546F-426E-A1C0-584ACBBD4EF8}"/>
    <dgm:cxn modelId="{D4E78F6D-38FC-46E6-8DFF-B9C3CB963D10}" type="presOf" srcId="{C98755E4-546F-426E-A1C0-584ACBBD4EF8}" destId="{07C670ED-0658-46F5-8C49-BC2DFC6C0686}" srcOrd="0" destOrd="0" presId="urn:microsoft.com/office/officeart/2005/8/layout/radial6"/>
    <dgm:cxn modelId="{020A4418-4EF8-44ED-8484-54B05D5EFE73}" type="presOf" srcId="{B551B892-97BB-4B71-955D-05DD30CAED1F}" destId="{0A058FE5-6E7E-4AD2-B26C-8CA4A293D05B}" srcOrd="0" destOrd="0" presId="urn:microsoft.com/office/officeart/2005/8/layout/radial6"/>
    <dgm:cxn modelId="{C2195196-B953-4E2A-B9F4-D8B746805968}" type="presOf" srcId="{9D50DEB3-E3FA-447E-B593-F3EBF3D3E994}" destId="{8CD29941-6B81-40FA-9958-24274EDF9850}" srcOrd="0" destOrd="0" presId="urn:microsoft.com/office/officeart/2005/8/layout/radial6"/>
    <dgm:cxn modelId="{8E8A2B2F-923C-489C-86F7-28A1759D66D6}" type="presParOf" srcId="{0A058FE5-6E7E-4AD2-B26C-8CA4A293D05B}" destId="{CCEEB110-0116-4AE3-905F-07872AC23C1D}" srcOrd="0" destOrd="0" presId="urn:microsoft.com/office/officeart/2005/8/layout/radial6"/>
    <dgm:cxn modelId="{4672252C-69A2-4EB7-BBF2-B9C21DC31F99}" type="presParOf" srcId="{0A058FE5-6E7E-4AD2-B26C-8CA4A293D05B}" destId="{5412E4A0-B926-4656-B8F2-B1FFE1E916C3}" srcOrd="1" destOrd="0" presId="urn:microsoft.com/office/officeart/2005/8/layout/radial6"/>
    <dgm:cxn modelId="{837BEEB8-38F6-4D06-B1D0-4C8324FB2F86}" type="presParOf" srcId="{0A058FE5-6E7E-4AD2-B26C-8CA4A293D05B}" destId="{8BC7045E-AE88-4A8E-91AD-38678031E7A5}" srcOrd="2" destOrd="0" presId="urn:microsoft.com/office/officeart/2005/8/layout/radial6"/>
    <dgm:cxn modelId="{9CF34AF2-81E0-4C27-B68A-CEEBBD87592C}" type="presParOf" srcId="{0A058FE5-6E7E-4AD2-B26C-8CA4A293D05B}" destId="{07C670ED-0658-46F5-8C49-BC2DFC6C0686}" srcOrd="3" destOrd="0" presId="urn:microsoft.com/office/officeart/2005/8/layout/radial6"/>
    <dgm:cxn modelId="{438BF2FE-2FA7-4960-A424-94ADBE1BEA84}" type="presParOf" srcId="{0A058FE5-6E7E-4AD2-B26C-8CA4A293D05B}" destId="{3B3AA1AB-DACE-40A4-9EFA-40CD7F5AFA36}" srcOrd="4" destOrd="0" presId="urn:microsoft.com/office/officeart/2005/8/layout/radial6"/>
    <dgm:cxn modelId="{46010607-F860-4BA4-998B-DD970B20B900}" type="presParOf" srcId="{0A058FE5-6E7E-4AD2-B26C-8CA4A293D05B}" destId="{DA74E14D-7D84-48C3-A5CC-5ED52125E6FD}" srcOrd="5" destOrd="0" presId="urn:microsoft.com/office/officeart/2005/8/layout/radial6"/>
    <dgm:cxn modelId="{15DFDD05-A9E7-4526-9479-F20BF5164592}" type="presParOf" srcId="{0A058FE5-6E7E-4AD2-B26C-8CA4A293D05B}" destId="{D6AAC60D-350D-4BB2-8CE9-72D03F34BA7E}" srcOrd="6" destOrd="0" presId="urn:microsoft.com/office/officeart/2005/8/layout/radial6"/>
    <dgm:cxn modelId="{A1B6374A-A727-4FA8-A586-E907C9B985AB}" type="presParOf" srcId="{0A058FE5-6E7E-4AD2-B26C-8CA4A293D05B}" destId="{84143AB5-517E-4718-993A-DF35E0A16AA5}" srcOrd="7" destOrd="0" presId="urn:microsoft.com/office/officeart/2005/8/layout/radial6"/>
    <dgm:cxn modelId="{B10B966A-506C-4BD6-8A7B-74844C42830A}" type="presParOf" srcId="{0A058FE5-6E7E-4AD2-B26C-8CA4A293D05B}" destId="{759E2860-E7CB-4D26-8FDD-499CDCF5B484}" srcOrd="8" destOrd="0" presId="urn:microsoft.com/office/officeart/2005/8/layout/radial6"/>
    <dgm:cxn modelId="{DE41E713-BD86-4AEF-90E7-692FA46CD1AD}" type="presParOf" srcId="{0A058FE5-6E7E-4AD2-B26C-8CA4A293D05B}" destId="{979FAFC1-DE67-4D27-93C7-56A8A10FFBD2}" srcOrd="9" destOrd="0" presId="urn:microsoft.com/office/officeart/2005/8/layout/radial6"/>
    <dgm:cxn modelId="{F9980482-AC83-4B9A-A207-84AE3EB67A69}" type="presParOf" srcId="{0A058FE5-6E7E-4AD2-B26C-8CA4A293D05B}" destId="{4453EC68-CF06-44C9-8256-3EE43B465210}" srcOrd="10" destOrd="0" presId="urn:microsoft.com/office/officeart/2005/8/layout/radial6"/>
    <dgm:cxn modelId="{11A1DC36-0BD5-41C7-9B2A-237383E5BDCD}" type="presParOf" srcId="{0A058FE5-6E7E-4AD2-B26C-8CA4A293D05B}" destId="{545178F8-9ABA-434D-9FEE-77E08C5F7D12}" srcOrd="11" destOrd="0" presId="urn:microsoft.com/office/officeart/2005/8/layout/radial6"/>
    <dgm:cxn modelId="{C02BDFB3-A7C9-49E3-A94E-34BCF6BA5465}" type="presParOf" srcId="{0A058FE5-6E7E-4AD2-B26C-8CA4A293D05B}" destId="{8CD29941-6B81-40FA-9958-24274EDF9850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D29941-6B81-40FA-9958-24274EDF9850}">
      <dsp:nvSpPr>
        <dsp:cNvPr id="0" name=""/>
        <dsp:cNvSpPr/>
      </dsp:nvSpPr>
      <dsp:spPr>
        <a:xfrm>
          <a:off x="1977755" y="597771"/>
          <a:ext cx="3989032" cy="3989032"/>
        </a:xfrm>
        <a:prstGeom prst="blockArc">
          <a:avLst>
            <a:gd name="adj1" fmla="val 10800000"/>
            <a:gd name="adj2" fmla="val 16200000"/>
            <a:gd name="adj3" fmla="val 4637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9FAFC1-DE67-4D27-93C7-56A8A10FFBD2}">
      <dsp:nvSpPr>
        <dsp:cNvPr id="0" name=""/>
        <dsp:cNvSpPr/>
      </dsp:nvSpPr>
      <dsp:spPr>
        <a:xfrm>
          <a:off x="1977755" y="597771"/>
          <a:ext cx="3989032" cy="3989032"/>
        </a:xfrm>
        <a:prstGeom prst="blockArc">
          <a:avLst>
            <a:gd name="adj1" fmla="val 5400000"/>
            <a:gd name="adj2" fmla="val 10800000"/>
            <a:gd name="adj3" fmla="val 4637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AAC60D-350D-4BB2-8CE9-72D03F34BA7E}">
      <dsp:nvSpPr>
        <dsp:cNvPr id="0" name=""/>
        <dsp:cNvSpPr/>
      </dsp:nvSpPr>
      <dsp:spPr>
        <a:xfrm>
          <a:off x="1977755" y="597771"/>
          <a:ext cx="3989032" cy="3989032"/>
        </a:xfrm>
        <a:prstGeom prst="blockArc">
          <a:avLst>
            <a:gd name="adj1" fmla="val 0"/>
            <a:gd name="adj2" fmla="val 5400000"/>
            <a:gd name="adj3" fmla="val 4637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C670ED-0658-46F5-8C49-BC2DFC6C0686}">
      <dsp:nvSpPr>
        <dsp:cNvPr id="0" name=""/>
        <dsp:cNvSpPr/>
      </dsp:nvSpPr>
      <dsp:spPr>
        <a:xfrm>
          <a:off x="1977755" y="597771"/>
          <a:ext cx="3989032" cy="3989032"/>
        </a:xfrm>
        <a:prstGeom prst="blockArc">
          <a:avLst>
            <a:gd name="adj1" fmla="val 16200000"/>
            <a:gd name="adj2" fmla="val 0"/>
            <a:gd name="adj3" fmla="val 4637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EEB110-0116-4AE3-905F-07872AC23C1D}">
      <dsp:nvSpPr>
        <dsp:cNvPr id="0" name=""/>
        <dsp:cNvSpPr/>
      </dsp:nvSpPr>
      <dsp:spPr>
        <a:xfrm>
          <a:off x="3054847" y="1674863"/>
          <a:ext cx="1834848" cy="1834848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err="1" smtClean="0"/>
            <a:t>Sorting</a:t>
          </a:r>
          <a:r>
            <a:rPr lang="de-DE" sz="3200" kern="1200" dirty="0" smtClean="0"/>
            <a:t> Plant</a:t>
          </a:r>
          <a:endParaRPr lang="de-DE" sz="3200" kern="1200" dirty="0"/>
        </a:p>
      </dsp:txBody>
      <dsp:txXfrm>
        <a:off x="3323554" y="1943570"/>
        <a:ext cx="1297434" cy="1297434"/>
      </dsp:txXfrm>
    </dsp:sp>
    <dsp:sp modelId="{5412E4A0-B926-4656-B8F2-B1FFE1E916C3}">
      <dsp:nvSpPr>
        <dsp:cNvPr id="0" name=""/>
        <dsp:cNvSpPr/>
      </dsp:nvSpPr>
      <dsp:spPr>
        <a:xfrm>
          <a:off x="3330075" y="1813"/>
          <a:ext cx="1284393" cy="1284393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err="1" smtClean="0"/>
            <a:t>Waste</a:t>
          </a:r>
          <a:r>
            <a:rPr lang="de-DE" sz="1500" kern="1200" dirty="0" smtClean="0"/>
            <a:t> </a:t>
          </a:r>
          <a:r>
            <a:rPr lang="de-DE" sz="1500" kern="1200" dirty="0" err="1" smtClean="0"/>
            <a:t>Collector</a:t>
          </a:r>
          <a:endParaRPr lang="de-DE" sz="1500" kern="1200" dirty="0"/>
        </a:p>
      </dsp:txBody>
      <dsp:txXfrm>
        <a:off x="3518170" y="189908"/>
        <a:ext cx="908203" cy="908203"/>
      </dsp:txXfrm>
    </dsp:sp>
    <dsp:sp modelId="{3B3AA1AB-DACE-40A4-9EFA-40CD7F5AFA36}">
      <dsp:nvSpPr>
        <dsp:cNvPr id="0" name=""/>
        <dsp:cNvSpPr/>
      </dsp:nvSpPr>
      <dsp:spPr>
        <a:xfrm>
          <a:off x="5278352" y="1950091"/>
          <a:ext cx="1284393" cy="1284393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RDF </a:t>
          </a:r>
          <a:r>
            <a:rPr lang="de-DE" sz="1500" kern="1200" dirty="0" err="1" smtClean="0"/>
            <a:t>Utilization</a:t>
          </a:r>
          <a:endParaRPr lang="de-DE" sz="1500" kern="1200" dirty="0"/>
        </a:p>
      </dsp:txBody>
      <dsp:txXfrm>
        <a:off x="5466447" y="2138186"/>
        <a:ext cx="908203" cy="908203"/>
      </dsp:txXfrm>
    </dsp:sp>
    <dsp:sp modelId="{84143AB5-517E-4718-993A-DF35E0A16AA5}">
      <dsp:nvSpPr>
        <dsp:cNvPr id="0" name=""/>
        <dsp:cNvSpPr/>
      </dsp:nvSpPr>
      <dsp:spPr>
        <a:xfrm>
          <a:off x="3330075" y="3898368"/>
          <a:ext cx="1284393" cy="1284393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err="1" smtClean="0"/>
            <a:t>Recyclable</a:t>
          </a:r>
          <a:r>
            <a:rPr lang="de-DE" sz="1500" kern="1200" dirty="0" smtClean="0"/>
            <a:t> </a:t>
          </a:r>
          <a:r>
            <a:rPr lang="de-DE" sz="1500" kern="1200" dirty="0" err="1" smtClean="0"/>
            <a:t>sales</a:t>
          </a:r>
          <a:r>
            <a:rPr lang="de-DE" sz="1500" kern="1200" dirty="0" smtClean="0"/>
            <a:t> </a:t>
          </a:r>
          <a:endParaRPr lang="de-DE" sz="1500" kern="1200" dirty="0"/>
        </a:p>
      </dsp:txBody>
      <dsp:txXfrm>
        <a:off x="3518170" y="4086463"/>
        <a:ext cx="908203" cy="908203"/>
      </dsp:txXfrm>
    </dsp:sp>
    <dsp:sp modelId="{4453EC68-CF06-44C9-8256-3EE43B465210}">
      <dsp:nvSpPr>
        <dsp:cNvPr id="0" name=""/>
        <dsp:cNvSpPr/>
      </dsp:nvSpPr>
      <dsp:spPr>
        <a:xfrm>
          <a:off x="1381797" y="1950091"/>
          <a:ext cx="1284393" cy="1284393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err="1" smtClean="0"/>
            <a:t>Landfill</a:t>
          </a:r>
          <a:endParaRPr lang="de-DE" sz="1500" kern="1200" dirty="0"/>
        </a:p>
      </dsp:txBody>
      <dsp:txXfrm>
        <a:off x="1569892" y="2138186"/>
        <a:ext cx="908203" cy="9082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2377"/>
          </a:xfrm>
          <a:prstGeom prst="rect">
            <a:avLst/>
          </a:prstGeom>
        </p:spPr>
        <p:txBody>
          <a:bodyPr vert="horz" lIns="93726" tIns="46863" rIns="93726" bIns="4686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295" y="1"/>
            <a:ext cx="3076363" cy="512377"/>
          </a:xfrm>
          <a:prstGeom prst="rect">
            <a:avLst/>
          </a:prstGeom>
        </p:spPr>
        <p:txBody>
          <a:bodyPr vert="horz" lIns="93726" tIns="46863" rIns="93726" bIns="4686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E73C12-96E0-4D1F-96AC-AEFA455B596D}" type="datetimeFigureOut">
              <a:rPr lang="de-DE"/>
              <a:pPr>
                <a:defRPr/>
              </a:pPr>
              <a:t>11.09.2018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720621"/>
            <a:ext cx="3076363" cy="512377"/>
          </a:xfrm>
          <a:prstGeom prst="rect">
            <a:avLst/>
          </a:prstGeom>
        </p:spPr>
        <p:txBody>
          <a:bodyPr vert="horz" lIns="93726" tIns="46863" rIns="93726" bIns="4686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295" y="9720621"/>
            <a:ext cx="3076363" cy="512377"/>
          </a:xfrm>
          <a:prstGeom prst="rect">
            <a:avLst/>
          </a:prstGeom>
        </p:spPr>
        <p:txBody>
          <a:bodyPr vert="horz" lIns="93726" tIns="46863" rIns="93726" bIns="4686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191008E-A3BE-4FE1-8D60-4B0C07551B0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6807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2377"/>
          </a:xfrm>
          <a:prstGeom prst="rect">
            <a:avLst/>
          </a:prstGeom>
        </p:spPr>
        <p:txBody>
          <a:bodyPr vert="horz" lIns="93726" tIns="46863" rIns="93726" bIns="4686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2377"/>
          </a:xfrm>
          <a:prstGeom prst="rect">
            <a:avLst/>
          </a:prstGeom>
        </p:spPr>
        <p:txBody>
          <a:bodyPr vert="horz" lIns="93726" tIns="46863" rIns="93726" bIns="4686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E27D18E-8C7C-4858-92DB-E454F8CF5C9C}" type="datetimeFigureOut">
              <a:rPr lang="de-DE"/>
              <a:pPr>
                <a:defRPr/>
              </a:pPr>
              <a:t>11.09.2018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5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726" tIns="46863" rIns="93726" bIns="46863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1" y="4861926"/>
            <a:ext cx="5679440" cy="4604930"/>
          </a:xfrm>
          <a:prstGeom prst="rect">
            <a:avLst/>
          </a:prstGeom>
        </p:spPr>
        <p:txBody>
          <a:bodyPr vert="horz" lIns="93726" tIns="46863" rIns="93726" bIns="46863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0621"/>
            <a:ext cx="3076363" cy="512377"/>
          </a:xfrm>
          <a:prstGeom prst="rect">
            <a:avLst/>
          </a:prstGeom>
        </p:spPr>
        <p:txBody>
          <a:bodyPr vert="horz" lIns="93726" tIns="46863" rIns="93726" bIns="4686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5" y="9720621"/>
            <a:ext cx="3076363" cy="512377"/>
          </a:xfrm>
          <a:prstGeom prst="rect">
            <a:avLst/>
          </a:prstGeom>
        </p:spPr>
        <p:txBody>
          <a:bodyPr vert="horz" lIns="93726" tIns="46863" rIns="93726" bIns="4686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276A6EE-AE72-41DF-BE1A-46BB6D2BA37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31579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76A6EE-AE72-41DF-BE1A-46BB6D2BA37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7996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11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2999619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12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4636838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13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4908851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14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5695697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15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4027029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16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5072356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17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4973356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18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9643090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19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0522993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20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653839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3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4183657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21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1674565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22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8155880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23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8648550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24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4806006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25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1286390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26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360120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27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9030088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28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3640219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29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25727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4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300866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5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708379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6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8431814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7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533583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8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0879449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9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2084248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0AC98-2C1D-4288-8403-C94F449356B8}" type="slidenum">
              <a:rPr lang="de-DE" smtClean="0"/>
              <a:pPr/>
              <a:t>10</a:t>
            </a:fld>
            <a:endParaRPr lang="de-DE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493303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Microsoft_Word_97_-_2003_Document1.doc"/><Relationship Id="rId5" Type="http://schemas.openxmlformats.org/officeDocument/2006/relationships/vmlDrawing" Target="../drawings/vmlDrawing1.v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 userDrawn="1"/>
        </p:nvSpPr>
        <p:spPr bwMode="auto">
          <a:xfrm>
            <a:off x="0" y="549499"/>
            <a:ext cx="9144000" cy="503237"/>
          </a:xfrm>
          <a:prstGeom prst="rect">
            <a:avLst/>
          </a:prstGeom>
          <a:solidFill>
            <a:srgbClr val="CC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8" name="Textfeld 7"/>
          <p:cNvSpPr txBox="1"/>
          <p:nvPr userDrawn="1"/>
        </p:nvSpPr>
        <p:spPr>
          <a:xfrm>
            <a:off x="36512" y="6536377"/>
            <a:ext cx="9144000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b="1" dirty="0" smtClean="0"/>
              <a:t>                                                                                                                       Christos Venetis / Astana 12.09.2018               </a:t>
            </a:r>
            <a:fld id="{8D84CD87-72C0-44AB-9CF0-E8C7CBDC4513}" type="slidenum">
              <a:rPr lang="de-DE" sz="1200" b="1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200" b="1" dirty="0"/>
          </a:p>
        </p:txBody>
      </p:sp>
      <p:sp>
        <p:nvSpPr>
          <p:cNvPr id="9" name="Line 13"/>
          <p:cNvSpPr>
            <a:spLocks noChangeShapeType="1"/>
          </p:cNvSpPr>
          <p:nvPr userDrawn="1"/>
        </p:nvSpPr>
        <p:spPr bwMode="auto">
          <a:xfrm>
            <a:off x="0" y="6525344"/>
            <a:ext cx="9144000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  <a:cs typeface="+mn-cs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681288563"/>
              </p:ext>
            </p:extLst>
          </p:nvPr>
        </p:nvGraphicFramePr>
        <p:xfrm>
          <a:off x="8208912" y="0"/>
          <a:ext cx="827584" cy="534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" name="Dokument" r:id="rId6" imgW="2941200" imgH="1947960" progId="Word.Document.8">
                  <p:embed/>
                </p:oleObj>
              </mc:Choice>
              <mc:Fallback>
                <p:oleObj name="Dokument" r:id="rId6" imgW="2941200" imgH="194796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08912" y="0"/>
                        <a:ext cx="827584" cy="534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</p:sldLayoutIdLst>
  <p:transition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wmf"/><Relationship Id="rId5" Type="http://schemas.openxmlformats.org/officeDocument/2006/relationships/oleObject" Target="../embeddings/Microsoft_Word_97_-_2003_Document2.doc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albg.eu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komptech.com/" TargetMode="Externa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komptech.com/" TargetMode="Externa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pro-tech-con.com/" TargetMode="Externa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mastermagnets.com/" TargetMode="Externa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tomra.com/" TargetMode="Externa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untha.com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puttingwastetogooduse.co.uk/" TargetMode="External"/><Relationship Id="rId5" Type="http://schemas.openxmlformats.org/officeDocument/2006/relationships/hyperlink" Target="http://www.adarco.ro/" TargetMode="Externa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abfallbild.de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hyperlink" Target="http://www.abfallbild.de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wmf"/><Relationship Id="rId4" Type="http://schemas.openxmlformats.org/officeDocument/2006/relationships/oleObject" Target="../embeddings/Microsoft_Word_97_-_2003_Document3.doc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watt.com.gr/" TargetMode="Externa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abfallbild.de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wrap.org.uk/" TargetMode="Externa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helector.gr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helector.gr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komptech.com/" TargetMode="Externa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1026" descr="Wass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9959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Text Box 1027"/>
          <p:cNvSpPr txBox="1">
            <a:spLocks noChangeArrowheads="1"/>
          </p:cNvSpPr>
          <p:nvPr/>
        </p:nvSpPr>
        <p:spPr bwMode="auto">
          <a:xfrm>
            <a:off x="0" y="4581128"/>
            <a:ext cx="9144000" cy="1017985"/>
          </a:xfrm>
          <a:prstGeom prst="rect">
            <a:avLst/>
          </a:prstGeom>
          <a:solidFill>
            <a:srgbClr val="CC0066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dirty="0">
              <a:solidFill>
                <a:srgbClr val="99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dirty="0">
              <a:solidFill>
                <a:srgbClr val="99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cs typeface="+mn-cs"/>
            </a:endParaRPr>
          </a:p>
        </p:txBody>
      </p:sp>
      <p:sp>
        <p:nvSpPr>
          <p:cNvPr id="156676" name="Text Box 1028"/>
          <p:cNvSpPr txBox="1">
            <a:spLocks noChangeArrowheads="1"/>
          </p:cNvSpPr>
          <p:nvPr/>
        </p:nvSpPr>
        <p:spPr bwMode="auto">
          <a:xfrm>
            <a:off x="-2412776" y="4581128"/>
            <a:ext cx="9172575" cy="10588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5557838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SORTING PLANT FOR THE PRODUCTION OF </a:t>
            </a:r>
            <a:endParaRPr lang="en-US" sz="2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557838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REFUSE DERIVED FUEL (RDF)</a:t>
            </a:r>
            <a:endParaRPr lang="de-DE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4031116" y="1052736"/>
          <a:ext cx="2503250" cy="1656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0" name="Dokument" r:id="rId5" imgW="2941200" imgH="1947960" progId="Word.Document.8">
                  <p:embed/>
                </p:oleObj>
              </mc:Choice>
              <mc:Fallback>
                <p:oleObj name="Dokument" r:id="rId5" imgW="2941200" imgH="194796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1116" y="1052736"/>
                        <a:ext cx="2503250" cy="16561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030"/>
          <p:cNvSpPr txBox="1">
            <a:spLocks noChangeArrowheads="1"/>
          </p:cNvSpPr>
          <p:nvPr/>
        </p:nvSpPr>
        <p:spPr bwMode="auto">
          <a:xfrm>
            <a:off x="4716016" y="3140968"/>
            <a:ext cx="40005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2400" b="1" dirty="0" smtClean="0"/>
              <a:t>Christos Venetis</a:t>
            </a:r>
          </a:p>
          <a:p>
            <a:pPr algn="ctr"/>
            <a:r>
              <a:rPr lang="az-Cyrl-AZ" sz="2000" dirty="0" smtClean="0">
                <a:latin typeface="Myriad Pro Light" panose="020B0603030403020204" pitchFamily="34" charset="0"/>
              </a:rPr>
              <a:t>Христос</a:t>
            </a:r>
            <a:r>
              <a:rPr lang="de-DE" sz="2000" dirty="0" smtClean="0">
                <a:latin typeface="Myriad Pro Light" panose="020B0603030403020204" pitchFamily="34" charset="0"/>
              </a:rPr>
              <a:t> </a:t>
            </a:r>
            <a:r>
              <a:rPr lang="az-Cyrl-AZ" sz="2000" dirty="0">
                <a:latin typeface="Myriad Pro Light" panose="020B0603030403020204" pitchFamily="34" charset="0"/>
              </a:rPr>
              <a:t>Венетис</a:t>
            </a:r>
            <a:endParaRPr lang="en-US" sz="2000" dirty="0" smtClean="0">
              <a:latin typeface="Myriad Pro Light" panose="020B0603030403020204" pitchFamily="34" charset="0"/>
            </a:endParaRPr>
          </a:p>
          <a:p>
            <a:pPr algn="ctr"/>
            <a:r>
              <a:rPr lang="en-US" sz="2000" dirty="0" smtClean="0">
                <a:latin typeface="Myriad Pro Light" panose="020B0603030403020204" pitchFamily="34" charset="0"/>
              </a:rPr>
              <a:t>ICP </a:t>
            </a:r>
            <a:r>
              <a:rPr lang="ru-RU" sz="2000" dirty="0">
                <a:latin typeface="Myriad Pro Light" panose="020B0603030403020204" pitchFamily="34" charset="0"/>
              </a:rPr>
              <a:t>Германия</a:t>
            </a:r>
            <a:endParaRPr lang="de-DE" sz="2000" dirty="0" smtClean="0">
              <a:latin typeface="Calibri" pitchFamily="34" charset="0"/>
            </a:endParaRPr>
          </a:p>
          <a:p>
            <a:pPr algn="ctr"/>
            <a:r>
              <a:rPr lang="de-DE" sz="2400" b="1" dirty="0"/>
              <a:t/>
            </a:r>
            <a:br>
              <a:rPr lang="de-DE" sz="2400" b="1" dirty="0"/>
            </a:br>
            <a:endParaRPr lang="de-DE" sz="8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6100722" y="548680"/>
            <a:ext cx="30312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Sorting Techniques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1124744"/>
            <a:ext cx="8077200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r>
              <a:rPr lang="de-DE" kern="0" dirty="0" err="1"/>
              <a:t>Pre</a:t>
            </a:r>
            <a:r>
              <a:rPr lang="de-DE" kern="0" dirty="0"/>
              <a:t>-separation </a:t>
            </a:r>
            <a:r>
              <a:rPr lang="de-DE" kern="0" dirty="0" err="1" smtClean="0"/>
              <a:t>screen</a:t>
            </a:r>
            <a:r>
              <a:rPr lang="de-DE" kern="0" dirty="0" smtClean="0"/>
              <a:t> (</a:t>
            </a:r>
            <a:r>
              <a:rPr lang="de-DE" kern="0" dirty="0" err="1" smtClean="0"/>
              <a:t>typically</a:t>
            </a:r>
            <a:r>
              <a:rPr lang="de-DE" kern="0" dirty="0" smtClean="0"/>
              <a:t> at 250-300 mm)</a:t>
            </a: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de-DE" kern="0" dirty="0" smtClean="0">
              <a:ea typeface="+mj-ea"/>
            </a:endParaRPr>
          </a:p>
          <a:p>
            <a:pPr>
              <a:defRPr/>
            </a:pPr>
            <a:r>
              <a:rPr lang="en-US" i="1" kern="0" dirty="0" smtClean="0">
                <a:ea typeface="+mj-ea"/>
              </a:rPr>
              <a:t>Effect</a:t>
            </a:r>
            <a:r>
              <a:rPr lang="de-DE" i="1" kern="0" dirty="0" smtClean="0">
                <a:ea typeface="+mj-ea"/>
              </a:rPr>
              <a:t>:</a:t>
            </a:r>
            <a:r>
              <a:rPr lang="de-DE" kern="0" dirty="0" smtClean="0">
                <a:ea typeface="+mj-ea"/>
              </a:rPr>
              <a:t> </a:t>
            </a:r>
            <a:r>
              <a:rPr lang="en-US" kern="0" dirty="0" smtClean="0">
                <a:ea typeface="+mj-ea"/>
              </a:rPr>
              <a:t>Separation of oversized materials </a:t>
            </a:r>
          </a:p>
          <a:p>
            <a:pPr>
              <a:defRPr/>
            </a:pPr>
            <a:endParaRPr lang="en-US" kern="0" dirty="0">
              <a:ea typeface="+mj-ea"/>
            </a:endParaRPr>
          </a:p>
          <a:p>
            <a:pPr>
              <a:defRPr/>
            </a:pPr>
            <a:r>
              <a:rPr lang="en-US" i="1" kern="0" dirty="0" smtClean="0">
                <a:ea typeface="+mj-ea"/>
              </a:rPr>
              <a:t>Reason:</a:t>
            </a:r>
            <a:r>
              <a:rPr lang="en-US" kern="0" dirty="0" smtClean="0">
                <a:ea typeface="+mj-ea"/>
              </a:rPr>
              <a:t> To remove bulky materials not suitable for treatment and to recover larger pieces of recyclable materials that have a selling value</a:t>
            </a:r>
            <a:endParaRPr lang="el-GR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  <p:pic>
        <p:nvPicPr>
          <p:cNvPr id="5" name="Grafik 4" descr="UNIT 62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998688"/>
            <a:ext cx="4000500" cy="30226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3275856" y="6021288"/>
            <a:ext cx="99418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i="1" dirty="0" smtClean="0">
                <a:hlinkClick r:id="rId4"/>
              </a:rPr>
              <a:t>www.albg.eu</a:t>
            </a:r>
            <a:endParaRPr lang="de-DE" sz="1100" i="1" dirty="0" smtClean="0"/>
          </a:p>
          <a:p>
            <a:endParaRPr lang="de-DE" sz="1100" i="1" dirty="0" smtClean="0"/>
          </a:p>
          <a:p>
            <a:endParaRPr lang="de-DE" sz="1100" i="1" dirty="0" smtClean="0"/>
          </a:p>
        </p:txBody>
      </p:sp>
    </p:spTree>
    <p:extLst>
      <p:ext uri="{BB962C8B-B14F-4D97-AF65-F5344CB8AC3E}">
        <p14:creationId xmlns:p14="http://schemas.microsoft.com/office/powerpoint/2010/main" val="27433455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6100722" y="548680"/>
            <a:ext cx="30312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Sorting Techniques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1124744"/>
            <a:ext cx="8077200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r>
              <a:rPr lang="de-DE" kern="0" dirty="0" smtClean="0"/>
              <a:t>Drum Screen </a:t>
            </a:r>
            <a:r>
              <a:rPr lang="de-DE" kern="0" dirty="0"/>
              <a:t>(</a:t>
            </a:r>
            <a:r>
              <a:rPr lang="de-DE" kern="0" dirty="0" err="1"/>
              <a:t>typically</a:t>
            </a:r>
            <a:r>
              <a:rPr lang="de-DE" kern="0" dirty="0"/>
              <a:t> at </a:t>
            </a:r>
            <a:r>
              <a:rPr lang="de-DE" kern="0" dirty="0" smtClean="0"/>
              <a:t>80 </a:t>
            </a:r>
            <a:r>
              <a:rPr lang="de-DE" kern="0" dirty="0"/>
              <a:t>mm)</a:t>
            </a: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de-DE" kern="0" dirty="0" smtClean="0">
              <a:ea typeface="+mj-ea"/>
            </a:endParaRPr>
          </a:p>
          <a:p>
            <a:pPr>
              <a:defRPr/>
            </a:pPr>
            <a:r>
              <a:rPr lang="en-US" i="1" kern="0" dirty="0" smtClean="0">
                <a:ea typeface="+mj-ea"/>
              </a:rPr>
              <a:t>Effect</a:t>
            </a:r>
            <a:r>
              <a:rPr lang="de-DE" i="1" kern="0" dirty="0" smtClean="0">
                <a:ea typeface="+mj-ea"/>
              </a:rPr>
              <a:t>:</a:t>
            </a:r>
            <a:r>
              <a:rPr lang="de-DE" kern="0" dirty="0" smtClean="0">
                <a:ea typeface="+mj-ea"/>
              </a:rPr>
              <a:t> </a:t>
            </a:r>
            <a:r>
              <a:rPr lang="en-US" kern="0" dirty="0" smtClean="0">
                <a:ea typeface="+mj-ea"/>
              </a:rPr>
              <a:t>Separation of fine material</a:t>
            </a:r>
          </a:p>
          <a:p>
            <a:pPr>
              <a:defRPr/>
            </a:pPr>
            <a:endParaRPr lang="en-US" kern="0" dirty="0">
              <a:ea typeface="+mj-ea"/>
            </a:endParaRPr>
          </a:p>
          <a:p>
            <a:pPr>
              <a:defRPr/>
            </a:pPr>
            <a:r>
              <a:rPr lang="en-US" i="1" kern="0" dirty="0" smtClean="0">
                <a:ea typeface="+mj-ea"/>
              </a:rPr>
              <a:t>Reason:</a:t>
            </a:r>
            <a:r>
              <a:rPr lang="en-US" kern="0" dirty="0" smtClean="0">
                <a:ea typeface="+mj-ea"/>
              </a:rPr>
              <a:t> Fine material consists mainly of organics. They are separated in order not to stress the RDF sorting equipment and to be treated eventually with composting or anaerobic digestion</a:t>
            </a:r>
            <a:endParaRPr lang="el-GR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  <p:pic>
        <p:nvPicPr>
          <p:cNvPr id="6" name="Grafik 5" descr="Αποτέλεσμα εικόνας για stationary drum screen komptech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84984"/>
            <a:ext cx="4399915" cy="2838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7952" y="3813598"/>
            <a:ext cx="4000511" cy="2067274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395536" y="6094457"/>
            <a:ext cx="14462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i="1" dirty="0" smtClean="0">
                <a:hlinkClick r:id="rId5"/>
              </a:rPr>
              <a:t>www.komptech.com</a:t>
            </a:r>
            <a:endParaRPr lang="de-DE" sz="1100" i="1" dirty="0" smtClean="0"/>
          </a:p>
          <a:p>
            <a:endParaRPr lang="de-DE" sz="1100" i="1" dirty="0" smtClean="0"/>
          </a:p>
        </p:txBody>
      </p:sp>
      <p:sp>
        <p:nvSpPr>
          <p:cNvPr id="10" name="Textfeld 9"/>
          <p:cNvSpPr txBox="1"/>
          <p:nvPr/>
        </p:nvSpPr>
        <p:spPr>
          <a:xfrm>
            <a:off x="4932040" y="5879013"/>
            <a:ext cx="21611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i="1" dirty="0" smtClean="0">
                <a:hlinkClick r:id="rId5"/>
              </a:rPr>
              <a:t>www.biannarecycling.com.com</a:t>
            </a:r>
            <a:endParaRPr lang="de-DE" sz="1100" i="1" dirty="0" smtClean="0"/>
          </a:p>
          <a:p>
            <a:endParaRPr lang="de-DE" sz="1100" i="1" dirty="0" smtClean="0"/>
          </a:p>
        </p:txBody>
      </p:sp>
    </p:spTree>
    <p:extLst>
      <p:ext uri="{BB962C8B-B14F-4D97-AF65-F5344CB8AC3E}">
        <p14:creationId xmlns:p14="http://schemas.microsoft.com/office/powerpoint/2010/main" val="264235020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6100722" y="548680"/>
            <a:ext cx="30312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Sorting Techniques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1124744"/>
            <a:ext cx="8077200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r>
              <a:rPr lang="de-DE" kern="0" dirty="0" err="1" smtClean="0"/>
              <a:t>Ballistic</a:t>
            </a:r>
            <a:r>
              <a:rPr lang="de-DE" kern="0" dirty="0" smtClean="0"/>
              <a:t> </a:t>
            </a:r>
            <a:r>
              <a:rPr lang="de-DE" kern="0" dirty="0" err="1" smtClean="0"/>
              <a:t>separator</a:t>
            </a: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de-DE" kern="0" dirty="0" smtClean="0">
              <a:ea typeface="+mj-ea"/>
            </a:endParaRPr>
          </a:p>
          <a:p>
            <a:pPr>
              <a:defRPr/>
            </a:pPr>
            <a:r>
              <a:rPr lang="en-US" i="1" kern="0" dirty="0" smtClean="0">
                <a:ea typeface="+mj-ea"/>
              </a:rPr>
              <a:t>Effect</a:t>
            </a:r>
            <a:r>
              <a:rPr lang="de-DE" i="1" kern="0" dirty="0" smtClean="0">
                <a:ea typeface="+mj-ea"/>
              </a:rPr>
              <a:t>:</a:t>
            </a:r>
            <a:r>
              <a:rPr lang="de-DE" kern="0" dirty="0" smtClean="0">
                <a:ea typeface="+mj-ea"/>
              </a:rPr>
              <a:t> </a:t>
            </a:r>
            <a:r>
              <a:rPr lang="en-US" kern="0" dirty="0" smtClean="0">
                <a:ea typeface="+mj-ea"/>
              </a:rPr>
              <a:t>Separates 2D (e.g. paper) and 3D (plastic bottles) material</a:t>
            </a:r>
          </a:p>
          <a:p>
            <a:pPr>
              <a:defRPr/>
            </a:pPr>
            <a:endParaRPr lang="en-US" kern="0" dirty="0">
              <a:ea typeface="+mj-ea"/>
            </a:endParaRPr>
          </a:p>
          <a:p>
            <a:pPr>
              <a:defRPr/>
            </a:pPr>
            <a:r>
              <a:rPr lang="en-US" i="1" kern="0" dirty="0" smtClean="0">
                <a:ea typeface="+mj-ea"/>
              </a:rPr>
              <a:t>Reason:</a:t>
            </a:r>
            <a:r>
              <a:rPr lang="en-US" kern="0" dirty="0" smtClean="0">
                <a:ea typeface="+mj-ea"/>
              </a:rPr>
              <a:t> 2D fraction consists mainly of high calorific materials. 3D fraction consists mainly of recyclables (e.g. metals). </a:t>
            </a:r>
            <a:endParaRPr lang="el-GR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  <p:pic>
        <p:nvPicPr>
          <p:cNvPr id="5" name="Grafik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56992"/>
            <a:ext cx="3496310" cy="2544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185" y="3597022"/>
            <a:ext cx="5250815" cy="2304415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395536" y="5878432"/>
            <a:ext cx="14462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i="1" dirty="0" smtClean="0">
                <a:hlinkClick r:id="rId5"/>
              </a:rPr>
              <a:t>www.komptech.com</a:t>
            </a:r>
            <a:endParaRPr lang="de-DE" sz="1100" i="1" dirty="0" smtClean="0"/>
          </a:p>
          <a:p>
            <a:endParaRPr lang="de-DE" sz="1100" i="1" dirty="0" smtClean="0"/>
          </a:p>
        </p:txBody>
      </p:sp>
      <p:sp>
        <p:nvSpPr>
          <p:cNvPr id="10" name="Textfeld 9"/>
          <p:cNvSpPr txBox="1"/>
          <p:nvPr/>
        </p:nvSpPr>
        <p:spPr>
          <a:xfrm>
            <a:off x="4366320" y="5878433"/>
            <a:ext cx="18453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1100" i="1"/>
            </a:lvl1pPr>
          </a:lstStyle>
          <a:p>
            <a:r>
              <a:rPr lang="de-DE" dirty="0" err="1"/>
              <a:t>Pretz</a:t>
            </a:r>
            <a:r>
              <a:rPr lang="de-DE" dirty="0"/>
              <a:t>, IAR, RWTH Aachen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125666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6100722" y="548680"/>
            <a:ext cx="30312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Sorting Techniques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1124744"/>
            <a:ext cx="8077200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r>
              <a:rPr lang="de-DE" kern="0" dirty="0" err="1" smtClean="0"/>
              <a:t>Magnetic</a:t>
            </a:r>
            <a:r>
              <a:rPr lang="de-DE" kern="0" dirty="0" smtClean="0"/>
              <a:t> </a:t>
            </a:r>
            <a:r>
              <a:rPr lang="de-DE" kern="0" dirty="0" err="1" smtClean="0"/>
              <a:t>separator</a:t>
            </a: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de-DE" kern="0" dirty="0" smtClean="0">
              <a:ea typeface="+mj-ea"/>
            </a:endParaRPr>
          </a:p>
          <a:p>
            <a:pPr>
              <a:defRPr/>
            </a:pPr>
            <a:r>
              <a:rPr lang="en-US" i="1" kern="0" dirty="0" smtClean="0">
                <a:ea typeface="+mj-ea"/>
              </a:rPr>
              <a:t>Effect</a:t>
            </a:r>
            <a:r>
              <a:rPr lang="de-DE" i="1" kern="0" dirty="0" smtClean="0">
                <a:ea typeface="+mj-ea"/>
              </a:rPr>
              <a:t>:</a:t>
            </a:r>
            <a:r>
              <a:rPr lang="de-DE" kern="0" dirty="0" smtClean="0">
                <a:ea typeface="+mj-ea"/>
              </a:rPr>
              <a:t> </a:t>
            </a:r>
            <a:r>
              <a:rPr lang="en-US" kern="0" dirty="0" smtClean="0">
                <a:ea typeface="+mj-ea"/>
              </a:rPr>
              <a:t>Separates ferrous metals</a:t>
            </a:r>
          </a:p>
          <a:p>
            <a:pPr>
              <a:defRPr/>
            </a:pPr>
            <a:endParaRPr lang="en-US" kern="0" dirty="0">
              <a:ea typeface="+mj-ea"/>
            </a:endParaRPr>
          </a:p>
          <a:p>
            <a:pPr>
              <a:defRPr/>
            </a:pPr>
            <a:r>
              <a:rPr lang="en-US" i="1" kern="0" dirty="0" smtClean="0">
                <a:ea typeface="+mj-ea"/>
              </a:rPr>
              <a:t>Reason:</a:t>
            </a:r>
            <a:r>
              <a:rPr lang="en-US" kern="0" dirty="0" smtClean="0">
                <a:ea typeface="+mj-ea"/>
              </a:rPr>
              <a:t> Ferrous metals have a good value as recyclable materials </a:t>
            </a:r>
            <a:endParaRPr lang="el-GR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  <p:pic>
        <p:nvPicPr>
          <p:cNvPr id="6" name="Grafi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17032"/>
            <a:ext cx="3695700" cy="1478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140968"/>
            <a:ext cx="2628217" cy="305943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feld 7"/>
          <p:cNvSpPr txBox="1"/>
          <p:nvPr/>
        </p:nvSpPr>
        <p:spPr>
          <a:xfrm>
            <a:off x="5076056" y="6172134"/>
            <a:ext cx="18453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1100" i="1"/>
            </a:lvl1pPr>
          </a:lstStyle>
          <a:p>
            <a:r>
              <a:rPr lang="de-DE" dirty="0" err="1"/>
              <a:t>Pretz</a:t>
            </a:r>
            <a:r>
              <a:rPr lang="de-DE" dirty="0"/>
              <a:t>, IAR, RWTH Aachen</a:t>
            </a:r>
          </a:p>
          <a:p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395536" y="5231219"/>
            <a:ext cx="16257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i="1" dirty="0" smtClean="0">
                <a:hlinkClick r:id="rId5"/>
              </a:rPr>
              <a:t>www.pro-tech-con.com</a:t>
            </a:r>
            <a:endParaRPr lang="de-DE" sz="1100" i="1" dirty="0" smtClean="0"/>
          </a:p>
        </p:txBody>
      </p:sp>
    </p:spTree>
    <p:extLst>
      <p:ext uri="{BB962C8B-B14F-4D97-AF65-F5344CB8AC3E}">
        <p14:creationId xmlns:p14="http://schemas.microsoft.com/office/powerpoint/2010/main" val="272020502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6100722" y="548680"/>
            <a:ext cx="30312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Sorting Techniques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1124744"/>
            <a:ext cx="8077200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r>
              <a:rPr lang="de-DE" kern="0" dirty="0" smtClean="0"/>
              <a:t>Eddy – </a:t>
            </a:r>
            <a:r>
              <a:rPr lang="de-DE" kern="0" dirty="0" err="1" smtClean="0"/>
              <a:t>Current</a:t>
            </a:r>
            <a:r>
              <a:rPr lang="de-DE" kern="0" dirty="0" smtClean="0"/>
              <a:t> Separator</a:t>
            </a: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de-DE" kern="0" dirty="0" smtClean="0">
              <a:ea typeface="+mj-ea"/>
            </a:endParaRPr>
          </a:p>
          <a:p>
            <a:pPr>
              <a:defRPr/>
            </a:pPr>
            <a:r>
              <a:rPr lang="en-US" i="1" kern="0" dirty="0" smtClean="0">
                <a:ea typeface="+mj-ea"/>
              </a:rPr>
              <a:t>Effect</a:t>
            </a:r>
            <a:r>
              <a:rPr lang="de-DE" i="1" kern="0" dirty="0" smtClean="0">
                <a:ea typeface="+mj-ea"/>
              </a:rPr>
              <a:t>:</a:t>
            </a:r>
            <a:r>
              <a:rPr lang="de-DE" kern="0" dirty="0" smtClean="0">
                <a:ea typeface="+mj-ea"/>
              </a:rPr>
              <a:t> </a:t>
            </a:r>
            <a:r>
              <a:rPr lang="en-US" kern="0" dirty="0" smtClean="0">
                <a:ea typeface="+mj-ea"/>
              </a:rPr>
              <a:t>Separates non-ferrous metals</a:t>
            </a:r>
          </a:p>
          <a:p>
            <a:pPr>
              <a:defRPr/>
            </a:pPr>
            <a:endParaRPr lang="en-US" kern="0" dirty="0">
              <a:ea typeface="+mj-ea"/>
            </a:endParaRPr>
          </a:p>
          <a:p>
            <a:pPr>
              <a:defRPr/>
            </a:pPr>
            <a:r>
              <a:rPr lang="en-US" i="1" kern="0" dirty="0" smtClean="0">
                <a:ea typeface="+mj-ea"/>
              </a:rPr>
              <a:t>Reason:</a:t>
            </a:r>
            <a:r>
              <a:rPr lang="en-US" kern="0" dirty="0" smtClean="0">
                <a:ea typeface="+mj-ea"/>
              </a:rPr>
              <a:t> Non-ferrous metals have a good value as recyclable materials </a:t>
            </a:r>
            <a:endParaRPr lang="el-GR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  <p:pic>
        <p:nvPicPr>
          <p:cNvPr id="8" name="Grafik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23" y="3284984"/>
            <a:ext cx="4129405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rafik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281139"/>
            <a:ext cx="4902835" cy="2524125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4366320" y="5878433"/>
            <a:ext cx="18453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1100" i="1"/>
            </a:lvl1pPr>
          </a:lstStyle>
          <a:p>
            <a:r>
              <a:rPr lang="de-DE" dirty="0" err="1"/>
              <a:t>Pretz</a:t>
            </a:r>
            <a:r>
              <a:rPr lang="de-DE" dirty="0"/>
              <a:t>, IAR, RWTH Aachen</a:t>
            </a:r>
          </a:p>
          <a:p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394501" y="5665555"/>
            <a:ext cx="18053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i="1" dirty="0" smtClean="0">
                <a:hlinkClick r:id="rId5"/>
              </a:rPr>
              <a:t>www.mastermagnets.com</a:t>
            </a:r>
            <a:endParaRPr lang="de-DE" sz="1100" i="1" dirty="0" smtClean="0"/>
          </a:p>
          <a:p>
            <a:endParaRPr lang="de-DE" sz="1100" i="1" dirty="0" smtClean="0"/>
          </a:p>
        </p:txBody>
      </p:sp>
    </p:spTree>
    <p:extLst>
      <p:ext uri="{BB962C8B-B14F-4D97-AF65-F5344CB8AC3E}">
        <p14:creationId xmlns:p14="http://schemas.microsoft.com/office/powerpoint/2010/main" val="59922456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6100722" y="548680"/>
            <a:ext cx="30312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Sorting Techniques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1124744"/>
            <a:ext cx="8077200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r>
              <a:rPr lang="de-DE" kern="0" dirty="0" smtClean="0"/>
              <a:t>NIR – </a:t>
            </a:r>
            <a:r>
              <a:rPr lang="de-DE" kern="0" dirty="0" err="1" smtClean="0"/>
              <a:t>Optic</a:t>
            </a:r>
            <a:r>
              <a:rPr lang="de-DE" kern="0" dirty="0" smtClean="0"/>
              <a:t> Separator</a:t>
            </a: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de-DE" kern="0" dirty="0" smtClean="0">
              <a:ea typeface="+mj-ea"/>
            </a:endParaRPr>
          </a:p>
          <a:p>
            <a:pPr>
              <a:defRPr/>
            </a:pPr>
            <a:r>
              <a:rPr lang="en-US" i="1" kern="0" dirty="0" smtClean="0">
                <a:ea typeface="+mj-ea"/>
              </a:rPr>
              <a:t>Effect</a:t>
            </a:r>
            <a:r>
              <a:rPr lang="de-DE" i="1" kern="0" dirty="0" smtClean="0">
                <a:ea typeface="+mj-ea"/>
              </a:rPr>
              <a:t>:</a:t>
            </a:r>
            <a:r>
              <a:rPr lang="de-DE" kern="0" dirty="0" smtClean="0">
                <a:ea typeface="+mj-ea"/>
              </a:rPr>
              <a:t> </a:t>
            </a:r>
            <a:r>
              <a:rPr lang="en-US" kern="0" dirty="0" smtClean="0">
                <a:ea typeface="+mj-ea"/>
              </a:rPr>
              <a:t>Separates specific materials</a:t>
            </a:r>
          </a:p>
          <a:p>
            <a:pPr>
              <a:defRPr/>
            </a:pPr>
            <a:endParaRPr lang="en-US" kern="0" dirty="0">
              <a:ea typeface="+mj-ea"/>
            </a:endParaRPr>
          </a:p>
          <a:p>
            <a:pPr>
              <a:defRPr/>
            </a:pPr>
            <a:r>
              <a:rPr lang="en-US" i="1" kern="0" dirty="0" smtClean="0">
                <a:ea typeface="+mj-ea"/>
              </a:rPr>
              <a:t>Reason:</a:t>
            </a:r>
            <a:r>
              <a:rPr lang="en-US" kern="0" dirty="0" smtClean="0">
                <a:ea typeface="+mj-ea"/>
              </a:rPr>
              <a:t> To sort specific types of recyclables (e.g. PET, PE) or to remove materials that reduce the quality of RDF (e.g. PVC) </a:t>
            </a:r>
            <a:endParaRPr lang="el-GR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11328"/>
            <a:ext cx="4038093" cy="2581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655344"/>
            <a:ext cx="4429605" cy="239746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feld 7"/>
          <p:cNvSpPr txBox="1"/>
          <p:nvPr/>
        </p:nvSpPr>
        <p:spPr>
          <a:xfrm>
            <a:off x="395536" y="5878432"/>
            <a:ext cx="11945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i="1" dirty="0" smtClean="0">
                <a:hlinkClick r:id="rId5"/>
              </a:rPr>
              <a:t>www.tomra.com</a:t>
            </a:r>
            <a:endParaRPr lang="de-DE" sz="1100" i="1" dirty="0" smtClean="0"/>
          </a:p>
          <a:p>
            <a:endParaRPr lang="de-DE" sz="1100" i="1" dirty="0" smtClean="0"/>
          </a:p>
        </p:txBody>
      </p:sp>
    </p:spTree>
    <p:extLst>
      <p:ext uri="{BB962C8B-B14F-4D97-AF65-F5344CB8AC3E}">
        <p14:creationId xmlns:p14="http://schemas.microsoft.com/office/powerpoint/2010/main" val="422987705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6100722" y="548680"/>
            <a:ext cx="30312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Sorting Techniques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1124744"/>
            <a:ext cx="8077200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RDF Shredder</a:t>
            </a: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de-DE" kern="0" dirty="0" smtClean="0">
              <a:ea typeface="+mj-ea"/>
            </a:endParaRPr>
          </a:p>
          <a:p>
            <a:pPr>
              <a:defRPr/>
            </a:pPr>
            <a:r>
              <a:rPr lang="en-US" i="1" kern="0" dirty="0" smtClean="0">
                <a:ea typeface="+mj-ea"/>
              </a:rPr>
              <a:t>Effect</a:t>
            </a:r>
            <a:r>
              <a:rPr lang="de-DE" i="1" kern="0" dirty="0" smtClean="0">
                <a:ea typeface="+mj-ea"/>
              </a:rPr>
              <a:t>:</a:t>
            </a:r>
            <a:r>
              <a:rPr lang="de-DE" kern="0" dirty="0" smtClean="0">
                <a:ea typeface="+mj-ea"/>
              </a:rPr>
              <a:t> </a:t>
            </a:r>
            <a:r>
              <a:rPr lang="en-US" kern="0" dirty="0" smtClean="0">
                <a:ea typeface="+mj-ea"/>
              </a:rPr>
              <a:t>Reduces the size of the calorific fraction destined for RDF</a:t>
            </a:r>
          </a:p>
          <a:p>
            <a:pPr>
              <a:defRPr/>
            </a:pPr>
            <a:endParaRPr lang="en-US" kern="0" dirty="0">
              <a:ea typeface="+mj-ea"/>
            </a:endParaRPr>
          </a:p>
          <a:p>
            <a:pPr>
              <a:defRPr/>
            </a:pPr>
            <a:r>
              <a:rPr lang="en-US" i="1" kern="0" dirty="0" smtClean="0">
                <a:ea typeface="+mj-ea"/>
              </a:rPr>
              <a:t>Reason:</a:t>
            </a:r>
            <a:r>
              <a:rPr lang="en-US" kern="0" dirty="0" smtClean="0">
                <a:ea typeface="+mj-ea"/>
              </a:rPr>
              <a:t> To meet the size specifications of the end user (e.g. incineration plant) </a:t>
            </a:r>
            <a:endParaRPr lang="el-GR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  <p:pic>
        <p:nvPicPr>
          <p:cNvPr id="8" name="Grafik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212976"/>
            <a:ext cx="4977130" cy="270065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feld 4"/>
          <p:cNvSpPr txBox="1"/>
          <p:nvPr/>
        </p:nvSpPr>
        <p:spPr>
          <a:xfrm>
            <a:off x="2333682" y="5950441"/>
            <a:ext cx="118814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i="1" dirty="0" smtClean="0">
                <a:hlinkClick r:id="rId4"/>
              </a:rPr>
              <a:t>www.untha.com</a:t>
            </a:r>
            <a:endParaRPr lang="de-DE" sz="1100" i="1" dirty="0" smtClean="0"/>
          </a:p>
          <a:p>
            <a:endParaRPr lang="de-DE" sz="1100" i="1" dirty="0" smtClean="0"/>
          </a:p>
          <a:p>
            <a:endParaRPr lang="de-DE" sz="1100" i="1" dirty="0" smtClean="0"/>
          </a:p>
        </p:txBody>
      </p:sp>
    </p:spTree>
    <p:extLst>
      <p:ext uri="{BB962C8B-B14F-4D97-AF65-F5344CB8AC3E}">
        <p14:creationId xmlns:p14="http://schemas.microsoft.com/office/powerpoint/2010/main" val="22439538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6100722" y="548680"/>
            <a:ext cx="30312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Sorting Techniques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1124744"/>
            <a:ext cx="8077200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Sorting cabin</a:t>
            </a: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de-DE" kern="0" dirty="0" smtClean="0">
              <a:ea typeface="+mj-ea"/>
            </a:endParaRPr>
          </a:p>
          <a:p>
            <a:pPr>
              <a:defRPr/>
            </a:pPr>
            <a:r>
              <a:rPr lang="en-US" i="1" kern="0" dirty="0" smtClean="0">
                <a:ea typeface="+mj-ea"/>
              </a:rPr>
              <a:t>Effect</a:t>
            </a:r>
            <a:r>
              <a:rPr lang="de-DE" i="1" kern="0" dirty="0" smtClean="0">
                <a:ea typeface="+mj-ea"/>
              </a:rPr>
              <a:t>:</a:t>
            </a:r>
            <a:r>
              <a:rPr lang="de-DE" kern="0" dirty="0" smtClean="0">
                <a:ea typeface="+mj-ea"/>
              </a:rPr>
              <a:t> </a:t>
            </a:r>
            <a:r>
              <a:rPr lang="en-US" kern="0" dirty="0" smtClean="0">
                <a:ea typeface="+mj-ea"/>
              </a:rPr>
              <a:t>Target materials are removed manually from the waste stream</a:t>
            </a:r>
          </a:p>
          <a:p>
            <a:pPr>
              <a:defRPr/>
            </a:pPr>
            <a:endParaRPr lang="en-US" kern="0" dirty="0">
              <a:ea typeface="+mj-ea"/>
            </a:endParaRPr>
          </a:p>
          <a:p>
            <a:pPr>
              <a:defRPr/>
            </a:pPr>
            <a:r>
              <a:rPr lang="en-US" i="1" kern="0" dirty="0" smtClean="0">
                <a:ea typeface="+mj-ea"/>
              </a:rPr>
              <a:t>Reason:</a:t>
            </a:r>
            <a:r>
              <a:rPr lang="en-US" kern="0" dirty="0" smtClean="0">
                <a:ea typeface="+mj-ea"/>
              </a:rPr>
              <a:t> To separate recyclables or to remove impurities</a:t>
            </a:r>
            <a:endParaRPr lang="el-GR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3219354"/>
            <a:ext cx="3744416" cy="2765259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7" y="3219355"/>
            <a:ext cx="3698473" cy="2765259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470496" y="5960784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i="1" dirty="0" smtClean="0">
                <a:hlinkClick r:id="rId5"/>
              </a:rPr>
              <a:t>www.adarco.ro</a:t>
            </a:r>
            <a:endParaRPr lang="de-DE" sz="1100" i="1" dirty="0" smtClean="0"/>
          </a:p>
          <a:p>
            <a:endParaRPr lang="de-DE" sz="1100" i="1" dirty="0" smtClean="0"/>
          </a:p>
        </p:txBody>
      </p:sp>
      <p:sp>
        <p:nvSpPr>
          <p:cNvPr id="8" name="Textfeld 7"/>
          <p:cNvSpPr txBox="1"/>
          <p:nvPr/>
        </p:nvSpPr>
        <p:spPr>
          <a:xfrm>
            <a:off x="4670507" y="5949280"/>
            <a:ext cx="235673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i="1" dirty="0" smtClean="0">
                <a:hlinkClick r:id="rId6"/>
              </a:rPr>
              <a:t>www.puttingwastetogooduse.co.uk</a:t>
            </a:r>
            <a:endParaRPr lang="de-DE" sz="1100" i="1" dirty="0" smtClean="0"/>
          </a:p>
          <a:p>
            <a:endParaRPr lang="de-DE" sz="1100" i="1" dirty="0" smtClean="0"/>
          </a:p>
          <a:p>
            <a:endParaRPr lang="de-DE" sz="1100" i="1" dirty="0" smtClean="0"/>
          </a:p>
        </p:txBody>
      </p:sp>
    </p:spTree>
    <p:extLst>
      <p:ext uri="{BB962C8B-B14F-4D97-AF65-F5344CB8AC3E}">
        <p14:creationId xmlns:p14="http://schemas.microsoft.com/office/powerpoint/2010/main" val="403726346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1124744"/>
            <a:ext cx="8077200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769" y="0"/>
            <a:ext cx="6892462" cy="6858000"/>
          </a:xfrm>
          <a:prstGeom prst="rect">
            <a:avLst/>
          </a:prstGeom>
        </p:spPr>
      </p:pic>
      <p:cxnSp>
        <p:nvCxnSpPr>
          <p:cNvPr id="4" name="Gerade Verbindung mit Pfeil 3"/>
          <p:cNvCxnSpPr/>
          <p:nvPr/>
        </p:nvCxnSpPr>
        <p:spPr>
          <a:xfrm>
            <a:off x="6012160" y="2492896"/>
            <a:ext cx="93610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/>
          <p:cNvSpPr txBox="1"/>
          <p:nvPr/>
        </p:nvSpPr>
        <p:spPr>
          <a:xfrm>
            <a:off x="6948264" y="2127919"/>
            <a:ext cx="1140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Composting</a:t>
            </a:r>
            <a:endParaRPr lang="de-DE" sz="1400" dirty="0"/>
          </a:p>
        </p:txBody>
      </p:sp>
      <p:sp>
        <p:nvSpPr>
          <p:cNvPr id="8" name="Textfeld 7"/>
          <p:cNvSpPr txBox="1"/>
          <p:nvPr/>
        </p:nvSpPr>
        <p:spPr>
          <a:xfrm>
            <a:off x="6948264" y="2420888"/>
            <a:ext cx="1757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Anaerobic digestion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01767467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5837443" y="548680"/>
            <a:ext cx="32944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MOBILE EQUIPMENT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1124744"/>
            <a:ext cx="8077200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Wheel loaders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 smtClean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>
                <a:ea typeface="+mj-ea"/>
              </a:rPr>
              <a:t>Telescopic handlers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>
                <a:ea typeface="+mj-ea"/>
              </a:rPr>
              <a:t>Trucks</a:t>
            </a: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1196752"/>
            <a:ext cx="3246116" cy="216024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3734420"/>
            <a:ext cx="3058698" cy="2299156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848" y="3734420"/>
            <a:ext cx="3491880" cy="232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37398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2" descr="Wass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1" r="7001"/>
          <a:stretch>
            <a:fillRect/>
          </a:stretch>
        </p:blipFill>
        <p:spPr bwMode="auto">
          <a:xfrm>
            <a:off x="-36513" y="0"/>
            <a:ext cx="25923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533400" y="984250"/>
            <a:ext cx="853440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73375" indent="-2873375">
              <a:tabLst>
                <a:tab pos="2873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tabLst>
                <a:tab pos="2873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2873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2873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2873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73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73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73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73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endParaRPr lang="en-US" altLang="de-DE" sz="1200" b="1" dirty="0"/>
          </a:p>
          <a:p>
            <a:pPr algn="just" eaLnBrk="1" hangingPunct="1"/>
            <a:r>
              <a:rPr lang="en-US" altLang="de-DE" sz="3200" b="1" dirty="0"/>
              <a:t>Name: 	</a:t>
            </a:r>
            <a:r>
              <a:rPr lang="en-US" altLang="de-DE" sz="3200" b="1" dirty="0" smtClean="0"/>
              <a:t>Christos VENETIS</a:t>
            </a:r>
            <a:endParaRPr lang="en-US" altLang="de-DE" sz="3200" b="1" dirty="0"/>
          </a:p>
          <a:p>
            <a:pPr algn="just" eaLnBrk="1" hangingPunct="1"/>
            <a:endParaRPr lang="en-US" altLang="de-DE" b="1" dirty="0"/>
          </a:p>
          <a:p>
            <a:pPr eaLnBrk="1" hangingPunct="1"/>
            <a:r>
              <a:rPr lang="en-US" altLang="de-DE" sz="2000" b="1" dirty="0"/>
              <a:t>Education:	Diploma as </a:t>
            </a:r>
            <a:r>
              <a:rPr lang="en-US" altLang="de-DE" sz="2000" b="1" dirty="0" smtClean="0"/>
              <a:t>Waste Management </a:t>
            </a:r>
            <a:r>
              <a:rPr lang="en-US" altLang="de-DE" sz="2000" b="1" dirty="0"/>
              <a:t>Engineer at </a:t>
            </a:r>
            <a:r>
              <a:rPr lang="en-US" altLang="de-DE" sz="2000" b="1" dirty="0" smtClean="0"/>
              <a:t>RWTH Aachen </a:t>
            </a:r>
            <a:r>
              <a:rPr lang="en-US" altLang="de-DE" sz="2000" b="1" dirty="0"/>
              <a:t>University </a:t>
            </a:r>
            <a:r>
              <a:rPr lang="en-US" altLang="de-DE" sz="2000" b="1" dirty="0" smtClean="0"/>
              <a:t>(2007)</a:t>
            </a:r>
            <a:endParaRPr lang="en-US" altLang="de-DE" sz="2000" b="1" dirty="0"/>
          </a:p>
          <a:p>
            <a:pPr eaLnBrk="1" hangingPunct="1"/>
            <a:r>
              <a:rPr lang="en-US" altLang="de-DE" sz="2000" b="1" dirty="0"/>
              <a:t>	</a:t>
            </a:r>
            <a:endParaRPr lang="en-US" altLang="de-DE" sz="1000" b="1" dirty="0"/>
          </a:p>
          <a:p>
            <a:pPr eaLnBrk="1" hangingPunct="1"/>
            <a:r>
              <a:rPr lang="en-US" altLang="de-DE" sz="2000" b="1" dirty="0"/>
              <a:t>Profession:	</a:t>
            </a:r>
            <a:r>
              <a:rPr lang="en-US" altLang="de-DE" sz="2000" b="1" dirty="0" smtClean="0"/>
              <a:t>Project Manager in </a:t>
            </a:r>
            <a:r>
              <a:rPr lang="en-US" altLang="de-DE" sz="2000" b="1" dirty="0"/>
              <a:t>Department - </a:t>
            </a:r>
          </a:p>
          <a:p>
            <a:pPr eaLnBrk="1" hangingPunct="1"/>
            <a:r>
              <a:rPr lang="en-US" altLang="de-DE" sz="2000" b="1" dirty="0"/>
              <a:t>	International Waste Management</a:t>
            </a:r>
          </a:p>
          <a:p>
            <a:pPr eaLnBrk="1" hangingPunct="1"/>
            <a:endParaRPr lang="en-US" altLang="de-DE" sz="1000" b="1" dirty="0"/>
          </a:p>
          <a:p>
            <a:pPr eaLnBrk="1" hangingPunct="1"/>
            <a:r>
              <a:rPr lang="en-US" altLang="de-DE" sz="2000" b="1" dirty="0"/>
              <a:t>Experience:	Working in the fields „waste management“ and „energy out of waste“ </a:t>
            </a:r>
          </a:p>
          <a:p>
            <a:pPr eaLnBrk="1" hangingPunct="1"/>
            <a:r>
              <a:rPr lang="en-US" altLang="de-DE" sz="2000" b="1" dirty="0"/>
              <a:t>	</a:t>
            </a:r>
            <a:endParaRPr lang="en-US" altLang="de-DE" sz="1000" b="1" dirty="0"/>
          </a:p>
          <a:p>
            <a:pPr eaLnBrk="1" hangingPunct="1"/>
            <a:r>
              <a:rPr lang="en-US" altLang="de-DE" sz="2000" b="1" dirty="0"/>
              <a:t>Address:	ICP, Auf der </a:t>
            </a:r>
            <a:r>
              <a:rPr lang="en-US" altLang="de-DE" sz="2000" b="1" dirty="0" err="1"/>
              <a:t>Breit</a:t>
            </a:r>
            <a:r>
              <a:rPr lang="en-US" altLang="de-DE" sz="2000" b="1" dirty="0"/>
              <a:t> 11</a:t>
            </a:r>
          </a:p>
          <a:p>
            <a:pPr eaLnBrk="1" hangingPunct="1"/>
            <a:r>
              <a:rPr lang="en-US" altLang="de-DE" sz="2000" b="1" dirty="0"/>
              <a:t>	D-76227 Karlsruhe	</a:t>
            </a:r>
            <a:br>
              <a:rPr lang="en-US" altLang="de-DE" sz="2000" b="1" dirty="0"/>
            </a:br>
            <a:r>
              <a:rPr lang="en-US" altLang="de-DE" sz="2000" b="1" dirty="0"/>
              <a:t>Germany</a:t>
            </a:r>
          </a:p>
          <a:p>
            <a:pPr eaLnBrk="1" hangingPunct="1"/>
            <a:r>
              <a:rPr lang="en-US" altLang="de-DE" sz="2000" b="1" dirty="0"/>
              <a:t>	e-mail: 	</a:t>
            </a:r>
            <a:r>
              <a:rPr lang="en-US" altLang="de-DE" sz="2000" b="1" dirty="0" smtClean="0"/>
              <a:t>venetis@icp-ing.de</a:t>
            </a:r>
            <a:endParaRPr lang="en-US" altLang="de-DE" sz="2000" b="1" dirty="0"/>
          </a:p>
          <a:p>
            <a:pPr eaLnBrk="1" hangingPunct="1"/>
            <a:r>
              <a:rPr lang="en-US" altLang="de-DE" sz="2000" b="1" dirty="0"/>
              <a:t>	www:		icp-ing.de</a:t>
            </a:r>
          </a:p>
          <a:p>
            <a:pPr algn="just" eaLnBrk="1" hangingPunct="1"/>
            <a:endParaRPr lang="en-US" altLang="de-DE" b="1" dirty="0"/>
          </a:p>
        </p:txBody>
      </p:sp>
      <p:sp>
        <p:nvSpPr>
          <p:cNvPr id="6148" name="Text Box 11"/>
          <p:cNvSpPr txBox="1">
            <a:spLocks noChangeArrowheads="1"/>
          </p:cNvSpPr>
          <p:nvPr/>
        </p:nvSpPr>
        <p:spPr bwMode="auto">
          <a:xfrm>
            <a:off x="6588125" y="549275"/>
            <a:ext cx="2625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sz="2400" b="1">
                <a:solidFill>
                  <a:schemeClr val="bg1"/>
                </a:solidFill>
              </a:rPr>
              <a:t>Self introduction</a:t>
            </a:r>
          </a:p>
        </p:txBody>
      </p:sp>
    </p:spTree>
    <p:extLst>
      <p:ext uri="{BB962C8B-B14F-4D97-AF65-F5344CB8AC3E}">
        <p14:creationId xmlns:p14="http://schemas.microsoft.com/office/powerpoint/2010/main" val="63741128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7031682" y="548680"/>
            <a:ext cx="21002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PERSONNEL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1124744"/>
            <a:ext cx="8077200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Director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Operations foreman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Administrative personnel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 smtClean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>
                <a:ea typeface="+mj-ea"/>
              </a:rPr>
              <a:t>Drivers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de-DE" kern="0" dirty="0" err="1" smtClean="0">
                <a:ea typeface="+mj-ea"/>
              </a:rPr>
              <a:t>Mechanic</a:t>
            </a: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de-DE" kern="0" dirty="0" err="1" smtClean="0">
                <a:ea typeface="+mj-ea"/>
              </a:rPr>
              <a:t>Electrician</a:t>
            </a: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de-DE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de-DE" kern="0" dirty="0" smtClean="0">
                <a:ea typeface="+mj-ea"/>
              </a:rPr>
              <a:t>General </a:t>
            </a:r>
            <a:r>
              <a:rPr lang="de-DE" kern="0" dirty="0" err="1" smtClean="0">
                <a:ea typeface="+mj-ea"/>
              </a:rPr>
              <a:t>workers</a:t>
            </a:r>
            <a:endParaRPr lang="de-DE" kern="0" dirty="0" smtClean="0">
              <a:ea typeface="+mj-ea"/>
            </a:endParaRPr>
          </a:p>
          <a:p>
            <a:pPr>
              <a:defRPr/>
            </a:pPr>
            <a:endParaRPr lang="de-DE" kern="0" dirty="0">
              <a:ea typeface="+mj-ea"/>
            </a:endParaRPr>
          </a:p>
          <a:p>
            <a:pPr>
              <a:defRPr/>
            </a:pP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844824"/>
            <a:ext cx="4247888" cy="2831259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067944" y="4673214"/>
            <a:ext cx="12859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>
                <a:hlinkClick r:id="rId4"/>
              </a:rPr>
              <a:t>www.abfallbild.de</a:t>
            </a:r>
            <a:endParaRPr lang="de-DE" sz="1100" dirty="0" smtClean="0"/>
          </a:p>
        </p:txBody>
      </p:sp>
    </p:spTree>
    <p:extLst>
      <p:ext uri="{BB962C8B-B14F-4D97-AF65-F5344CB8AC3E}">
        <p14:creationId xmlns:p14="http://schemas.microsoft.com/office/powerpoint/2010/main" val="364289656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340768"/>
            <a:ext cx="4844875" cy="45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/>
        </p:nvSpPr>
        <p:spPr>
          <a:xfrm>
            <a:off x="323528" y="1772816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 Reception</a:t>
            </a:r>
            <a:endParaRPr lang="de-DE" dirty="0"/>
          </a:p>
        </p:txBody>
      </p:sp>
      <p:sp>
        <p:nvSpPr>
          <p:cNvPr id="6" name="Ellipse 5"/>
          <p:cNvSpPr/>
          <p:nvPr/>
        </p:nvSpPr>
        <p:spPr>
          <a:xfrm rot="1174278">
            <a:off x="5626212" y="2835783"/>
            <a:ext cx="1584325" cy="1995487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323528" y="219557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 Sorting</a:t>
            </a:r>
            <a:endParaRPr lang="de-DE" dirty="0"/>
          </a:p>
        </p:txBody>
      </p:sp>
      <p:sp>
        <p:nvSpPr>
          <p:cNvPr id="10" name="Ellipse 9"/>
          <p:cNvSpPr/>
          <p:nvPr/>
        </p:nvSpPr>
        <p:spPr>
          <a:xfrm rot="1174278">
            <a:off x="4383592" y="2857522"/>
            <a:ext cx="1584325" cy="1243012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23528" y="2627620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 </a:t>
            </a:r>
            <a:r>
              <a:rPr lang="en-US" dirty="0" err="1" smtClean="0"/>
              <a:t>Biodrying</a:t>
            </a:r>
            <a:endParaRPr lang="de-DE" dirty="0"/>
          </a:p>
        </p:txBody>
      </p:sp>
      <p:sp>
        <p:nvSpPr>
          <p:cNvPr id="12" name="Ellipse 11"/>
          <p:cNvSpPr/>
          <p:nvPr/>
        </p:nvSpPr>
        <p:spPr>
          <a:xfrm rot="1174278">
            <a:off x="5434837" y="1883339"/>
            <a:ext cx="1395413" cy="1787525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339937" y="3059668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4. RDF Production</a:t>
            </a:r>
            <a:endParaRPr lang="de-DE" dirty="0"/>
          </a:p>
        </p:txBody>
      </p:sp>
      <p:sp>
        <p:nvSpPr>
          <p:cNvPr id="14" name="Ellipse 13"/>
          <p:cNvSpPr/>
          <p:nvPr/>
        </p:nvSpPr>
        <p:spPr>
          <a:xfrm rot="1174278">
            <a:off x="6458085" y="2315900"/>
            <a:ext cx="1397000" cy="1457325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/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22904" y="548680"/>
            <a:ext cx="91090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EXAMPLE SORTING PLANT WITH BIOLOGICAL TREATMENT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28657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3" grpId="0"/>
      <p:bldP spid="10" grpId="0" animBg="1"/>
      <p:bldP spid="5" grpId="0"/>
      <p:bldP spid="12" grpId="0" animBg="1"/>
      <p:bldP spid="11" grpId="0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7515832" y="548680"/>
            <a:ext cx="16353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UTILITIES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1124744"/>
            <a:ext cx="8077200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Electricity supply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Water supply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Security (fence </a:t>
            </a:r>
            <a:r>
              <a:rPr lang="en-US" kern="0" dirty="0" err="1" smtClean="0"/>
              <a:t>etc</a:t>
            </a:r>
            <a:r>
              <a:rPr lang="en-US" kern="0" dirty="0" smtClean="0"/>
              <a:t>)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 smtClean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>
                <a:ea typeface="+mj-ea"/>
              </a:rPr>
              <a:t>Fire protection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de-DE" kern="0" dirty="0" err="1" smtClean="0">
                <a:ea typeface="+mj-ea"/>
              </a:rPr>
              <a:t>Paved</a:t>
            </a:r>
            <a:r>
              <a:rPr lang="de-DE" kern="0" dirty="0" smtClean="0">
                <a:ea typeface="+mj-ea"/>
              </a:rPr>
              <a:t> </a:t>
            </a:r>
            <a:r>
              <a:rPr lang="de-DE" kern="0" dirty="0" err="1" smtClean="0">
                <a:ea typeface="+mj-ea"/>
              </a:rPr>
              <a:t>areas</a:t>
            </a: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de-DE" kern="0" dirty="0" smtClean="0">
                <a:ea typeface="+mj-ea"/>
              </a:rPr>
              <a:t>Buildings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de-DE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de-DE" kern="0" dirty="0" err="1" smtClean="0">
                <a:ea typeface="+mj-ea"/>
              </a:rPr>
              <a:t>Flood</a:t>
            </a:r>
            <a:r>
              <a:rPr lang="de-DE" kern="0" dirty="0" smtClean="0">
                <a:ea typeface="+mj-ea"/>
              </a:rPr>
              <a:t> </a:t>
            </a:r>
            <a:r>
              <a:rPr lang="de-DE" kern="0" dirty="0" err="1" smtClean="0">
                <a:ea typeface="+mj-ea"/>
              </a:rPr>
              <a:t>protection</a:t>
            </a: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de-DE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de-DE" kern="0" dirty="0" smtClean="0">
                <a:ea typeface="+mj-ea"/>
              </a:rPr>
              <a:t>Green </a:t>
            </a:r>
            <a:r>
              <a:rPr lang="de-DE" kern="0" dirty="0" err="1" smtClean="0">
                <a:ea typeface="+mj-ea"/>
              </a:rPr>
              <a:t>areas</a:t>
            </a:r>
            <a:endParaRPr lang="de-DE" kern="0" dirty="0" smtClean="0">
              <a:ea typeface="+mj-ea"/>
            </a:endParaRPr>
          </a:p>
          <a:p>
            <a:pPr>
              <a:defRPr/>
            </a:pPr>
            <a:endParaRPr lang="de-DE" kern="0" dirty="0">
              <a:ea typeface="+mj-ea"/>
            </a:endParaRPr>
          </a:p>
          <a:p>
            <a:pPr>
              <a:defRPr/>
            </a:pP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0381945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6808864" y="548680"/>
            <a:ext cx="23230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Project Stages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23528" y="1124744"/>
            <a:ext cx="8077200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Pre-Feasibility Study – Site Selection</a:t>
            </a:r>
            <a:endParaRPr lang="en-US" kern="0" dirty="0"/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 smtClean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Feasibility Study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Permit application (environmental </a:t>
            </a:r>
            <a:r>
              <a:rPr lang="de-DE" kern="0" dirty="0" smtClean="0"/>
              <a:t>&amp; </a:t>
            </a:r>
            <a:r>
              <a:rPr lang="de-DE" kern="0" dirty="0" err="1" smtClean="0"/>
              <a:t>other</a:t>
            </a:r>
            <a:r>
              <a:rPr lang="de-DE" kern="0" dirty="0"/>
              <a:t>)</a:t>
            </a:r>
            <a:endParaRPr lang="en-US" kern="0" dirty="0" smtClean="0"/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Financial arrangements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Detailed Design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Tender Documents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Procurement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Site clearance and construction works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Test period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/>
          </a:p>
          <a:p>
            <a:pPr>
              <a:defRPr/>
            </a:pPr>
            <a:endParaRPr lang="en-US" kern="0" dirty="0" smtClean="0"/>
          </a:p>
          <a:p>
            <a:pPr lvl="1">
              <a:defRPr/>
            </a:pPr>
            <a:r>
              <a:rPr lang="de-DE" kern="0" dirty="0" smtClean="0">
                <a:ea typeface="+mj-ea"/>
              </a:rPr>
              <a:t>  				</a:t>
            </a: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8171160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903145" y="548680"/>
            <a:ext cx="82287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SORTING PLANT IN A WASTE MANAGEMENT SYSTEM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3887414591"/>
              </p:ext>
            </p:extLst>
          </p:nvPr>
        </p:nvGraphicFramePr>
        <p:xfrm>
          <a:off x="515888" y="1196752"/>
          <a:ext cx="794454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2802493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8314084" y="548680"/>
            <a:ext cx="8178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RDF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1124744"/>
            <a:ext cx="4896544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RDF stands for Refuse Derived Fuel</a:t>
            </a: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4066181"/>
            <a:ext cx="4982752" cy="2219329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1484784"/>
            <a:ext cx="4805549" cy="2571552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37320" y="3925531"/>
            <a:ext cx="2294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/>
              <a:t>Sarc</a:t>
            </a:r>
            <a:r>
              <a:rPr lang="de-DE" sz="1100" dirty="0"/>
              <a:t>, R.; </a:t>
            </a:r>
            <a:r>
              <a:rPr lang="de-DE" sz="1100" dirty="0" err="1"/>
              <a:t>Lorber</a:t>
            </a:r>
            <a:r>
              <a:rPr lang="de-DE" sz="1100" dirty="0"/>
              <a:t>, K.E.; </a:t>
            </a:r>
            <a:r>
              <a:rPr lang="de-DE" sz="1100" dirty="0" err="1"/>
              <a:t>Pomberger</a:t>
            </a:r>
            <a:endParaRPr lang="de-DE" sz="1100" dirty="0" smtClean="0"/>
          </a:p>
        </p:txBody>
      </p:sp>
      <p:sp>
        <p:nvSpPr>
          <p:cNvPr id="8" name="Textfeld 7"/>
          <p:cNvSpPr txBox="1"/>
          <p:nvPr/>
        </p:nvSpPr>
        <p:spPr>
          <a:xfrm>
            <a:off x="4403569" y="6285510"/>
            <a:ext cx="9605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Athens MBT</a:t>
            </a:r>
            <a:endParaRPr lang="de-DE" sz="1100" dirty="0" smtClean="0"/>
          </a:p>
        </p:txBody>
      </p:sp>
    </p:spTree>
    <p:extLst>
      <p:ext uri="{BB962C8B-B14F-4D97-AF65-F5344CB8AC3E}">
        <p14:creationId xmlns:p14="http://schemas.microsoft.com/office/powerpoint/2010/main" val="349842911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6385670" y="548680"/>
            <a:ext cx="27462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Utilization of RDF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1124744"/>
            <a:ext cx="8077200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Municipal solid waste incinerators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 smtClean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Cement plants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Co-firing with coal at power stations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Advanced thermal treatment technologies </a:t>
            </a:r>
          </a:p>
          <a:p>
            <a:pPr>
              <a:defRPr/>
            </a:pPr>
            <a:r>
              <a:rPr lang="en-US" kern="0" dirty="0" smtClean="0"/>
              <a:t>     (pyrolysis/gasification)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196752"/>
            <a:ext cx="3294112" cy="4941168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5364088" y="6134389"/>
            <a:ext cx="12859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>
                <a:hlinkClick r:id="rId4"/>
              </a:rPr>
              <a:t>www.abfallbild.de</a:t>
            </a:r>
            <a:endParaRPr lang="de-DE" sz="1100" dirty="0" smtClean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5656" y="3534602"/>
            <a:ext cx="2337849" cy="2570526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1475656" y="6105128"/>
            <a:ext cx="9605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Athens MBT</a:t>
            </a:r>
            <a:endParaRPr lang="de-DE" sz="1100" dirty="0" smtClean="0"/>
          </a:p>
        </p:txBody>
      </p:sp>
    </p:spTree>
    <p:extLst>
      <p:ext uri="{BB962C8B-B14F-4D97-AF65-F5344CB8AC3E}">
        <p14:creationId xmlns:p14="http://schemas.microsoft.com/office/powerpoint/2010/main" val="234210257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7305795" y="548680"/>
            <a:ext cx="18261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SRF &amp; RDF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23528" y="1124744"/>
            <a:ext cx="8077200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SRF is intentionally produced with respect of quality criteria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 smtClean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RDF is a fraction remaining from waste treatment operations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 smtClean="0"/>
          </a:p>
          <a:p>
            <a:pPr lvl="1">
              <a:defRPr/>
            </a:pPr>
            <a:r>
              <a:rPr lang="de-DE" kern="0" dirty="0" smtClean="0">
                <a:ea typeface="+mj-ea"/>
              </a:rPr>
              <a:t>  				EN 15359 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078" y="2636912"/>
            <a:ext cx="748665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95817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2929597" y="548680"/>
            <a:ext cx="62023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Why not incinerate mixed waste directly?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23528" y="1124744"/>
            <a:ext cx="8077200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Better energy efficiency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 smtClean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RDF is a homogeneous material 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 smtClean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Easier to handle &amp; transport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Lower emissions 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 smtClean="0"/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 smtClean="0"/>
          </a:p>
          <a:p>
            <a:pPr lvl="1">
              <a:defRPr/>
            </a:pPr>
            <a:r>
              <a:rPr lang="de-DE" kern="0" dirty="0" smtClean="0">
                <a:ea typeface="+mj-ea"/>
              </a:rPr>
              <a:t>  				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2899291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2530834" y="548680"/>
            <a:ext cx="66011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BENEFITS FROM THE UTILIZATION OF RDF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23528" y="1124744"/>
            <a:ext cx="8077200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Substitution of natural resources 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 smtClean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Saving of landfill space (at least 15% by weight of incoming MSW turned into RDF)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kern="0" dirty="0" smtClean="0"/>
              <a:t>Greenhouse gas emission saving (350-1000 kg CO</a:t>
            </a:r>
            <a:r>
              <a:rPr lang="en-US" kern="0" baseline="-25000" dirty="0" smtClean="0"/>
              <a:t>2</a:t>
            </a:r>
            <a:r>
              <a:rPr lang="en-US" kern="0" dirty="0" smtClean="0"/>
              <a:t> eq./ton)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US" kern="0" dirty="0" smtClean="0"/>
          </a:p>
          <a:p>
            <a:pPr lvl="1">
              <a:defRPr/>
            </a:pPr>
            <a:r>
              <a:rPr lang="de-DE" kern="0" dirty="0" smtClean="0">
                <a:ea typeface="+mj-ea"/>
              </a:rPr>
              <a:t>  				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5554544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7034887" y="548680"/>
            <a:ext cx="20970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Sorting Plant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1353895"/>
            <a:ext cx="8077200" cy="377363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b="1" kern="0" dirty="0" smtClean="0">
                <a:ea typeface="+mj-ea"/>
              </a:rPr>
              <a:t>Why sorting plant?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GB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GB" kern="0" dirty="0" smtClean="0">
                <a:ea typeface="+mj-ea"/>
              </a:rPr>
              <a:t>Mixed Municipal Solid Waste (MSW) has little value in its crudest form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GB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GB" kern="0" dirty="0" smtClean="0">
                <a:ea typeface="+mj-ea"/>
              </a:rPr>
              <a:t>However individual materials contained in waste do have value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GB" kern="0" dirty="0">
              <a:ea typeface="+mj-ea"/>
            </a:endParaRPr>
          </a:p>
          <a:p>
            <a:pPr marL="361950" indent="-3619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GB" kern="0" dirty="0" smtClean="0">
                <a:ea typeface="+mj-ea"/>
              </a:rPr>
              <a:t>As a result different sorting techniques can be deployed in order to isolate the valuable materials or group of materials</a:t>
            </a:r>
          </a:p>
          <a:p>
            <a:pPr marL="361950" indent="-361950">
              <a:lnSpc>
                <a:spcPct val="150000"/>
              </a:lnSpc>
              <a:buFont typeface="Wingdings" pitchFamily="2" charset="2"/>
              <a:buChar char="Ø"/>
              <a:defRPr/>
            </a:pPr>
            <a:endParaRPr lang="en-GB" kern="0" dirty="0">
              <a:ea typeface="+mj-ea"/>
            </a:endParaRPr>
          </a:p>
          <a:p>
            <a:pPr marL="361950" indent="-361950">
              <a:lnSpc>
                <a:spcPct val="150000"/>
              </a:lnSpc>
              <a:buFont typeface="Wingdings" pitchFamily="2" charset="2"/>
              <a:buChar char="Ø"/>
              <a:defRPr/>
            </a:pPr>
            <a:endParaRPr lang="en-GB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GB" kern="0" dirty="0"/>
          </a:p>
          <a:p>
            <a:pPr marL="361950" indent="-361950">
              <a:buFont typeface="Wingdings" pitchFamily="2" charset="2"/>
              <a:buChar char="Ø"/>
              <a:defRPr/>
            </a:pPr>
            <a:endParaRPr lang="en-GB" kern="0" dirty="0" smtClean="0"/>
          </a:p>
          <a:p>
            <a:pPr>
              <a:defRPr/>
            </a:pPr>
            <a:r>
              <a:rPr lang="en-GB" kern="0" dirty="0" smtClean="0">
                <a:solidFill>
                  <a:srgbClr val="000000"/>
                </a:solidFill>
              </a:rPr>
              <a:t> </a:t>
            </a:r>
            <a:endParaRPr lang="en-GB" kern="0" dirty="0">
              <a:solidFill>
                <a:srgbClr val="000000"/>
              </a:solidFill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0" y="4122779"/>
            <a:ext cx="2736304" cy="1824202"/>
          </a:xfrm>
          <a:prstGeom prst="rect">
            <a:avLst/>
          </a:prstGeom>
        </p:spPr>
      </p:pic>
      <p:sp>
        <p:nvSpPr>
          <p:cNvPr id="5" name="Pfeil nach rechts 4"/>
          <p:cNvSpPr/>
          <p:nvPr/>
        </p:nvSpPr>
        <p:spPr>
          <a:xfrm>
            <a:off x="2843808" y="5034880"/>
            <a:ext cx="274320" cy="91440"/>
          </a:xfrm>
          <a:prstGeom prst="rightArrow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8202" y="4120480"/>
            <a:ext cx="2731950" cy="18288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2200" y="4096799"/>
            <a:ext cx="2743200" cy="1828800"/>
          </a:xfrm>
          <a:prstGeom prst="rect">
            <a:avLst/>
          </a:prstGeom>
        </p:spPr>
      </p:pic>
      <p:sp>
        <p:nvSpPr>
          <p:cNvPr id="9" name="Pfeil nach rechts 8"/>
          <p:cNvSpPr/>
          <p:nvPr/>
        </p:nvSpPr>
        <p:spPr>
          <a:xfrm>
            <a:off x="6032763" y="5020214"/>
            <a:ext cx="274320" cy="91440"/>
          </a:xfrm>
          <a:prstGeom prst="rightArrow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20589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1026" descr="Wass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6988"/>
            <a:ext cx="4067944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27"/>
          <p:cNvSpPr txBox="1">
            <a:spLocks noChangeArrowheads="1"/>
          </p:cNvSpPr>
          <p:nvPr/>
        </p:nvSpPr>
        <p:spPr bwMode="auto">
          <a:xfrm>
            <a:off x="1" y="5003800"/>
            <a:ext cx="9144000" cy="730250"/>
          </a:xfrm>
          <a:prstGeom prst="rect">
            <a:avLst/>
          </a:prstGeom>
          <a:solidFill>
            <a:srgbClr val="CC0066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>
              <a:solidFill>
                <a:srgbClr val="99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>
              <a:solidFill>
                <a:srgbClr val="99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cs typeface="+mn-cs"/>
            </a:endParaRPr>
          </a:p>
        </p:txBody>
      </p:sp>
      <p:sp>
        <p:nvSpPr>
          <p:cNvPr id="10" name="Text Box 1028"/>
          <p:cNvSpPr txBox="1">
            <a:spLocks noChangeArrowheads="1"/>
          </p:cNvSpPr>
          <p:nvPr/>
        </p:nvSpPr>
        <p:spPr bwMode="auto">
          <a:xfrm>
            <a:off x="0" y="4837113"/>
            <a:ext cx="9172575" cy="10588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5557838"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</a:t>
            </a:r>
            <a:r>
              <a:rPr lang="de-DE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de-DE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</a:t>
            </a:r>
            <a:r>
              <a:rPr lang="de-DE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</a:t>
            </a:r>
            <a:r>
              <a:rPr lang="de-DE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</a:t>
            </a:r>
            <a:r>
              <a:rPr lang="de-DE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</a:t>
            </a:r>
            <a:r>
              <a:rPr lang="de-DE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attention</a:t>
            </a:r>
            <a:r>
              <a:rPr lang="de-DE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de-DE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 Box 1030"/>
          <p:cNvSpPr txBox="1">
            <a:spLocks noChangeArrowheads="1"/>
          </p:cNvSpPr>
          <p:nvPr/>
        </p:nvSpPr>
        <p:spPr bwMode="auto">
          <a:xfrm>
            <a:off x="4716016" y="3140968"/>
            <a:ext cx="40005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2400" b="1" dirty="0" smtClean="0"/>
              <a:t>Christos Venetis</a:t>
            </a:r>
          </a:p>
          <a:p>
            <a:pPr algn="ctr"/>
            <a:r>
              <a:rPr lang="de-DE" sz="2000" dirty="0" smtClean="0">
                <a:latin typeface="Calibri" pitchFamily="34" charset="0"/>
              </a:rPr>
              <a:t>venetis@icp-ing.de</a:t>
            </a:r>
          </a:p>
          <a:p>
            <a:pPr algn="ctr"/>
            <a:r>
              <a:rPr lang="de-DE" sz="2000" dirty="0" smtClean="0">
                <a:latin typeface="Calibri" pitchFamily="34" charset="0"/>
              </a:rPr>
              <a:t>www.icp-ing.de</a:t>
            </a:r>
          </a:p>
          <a:p>
            <a:pPr algn="ctr"/>
            <a:r>
              <a:rPr lang="de-DE" sz="2400" b="1" dirty="0"/>
              <a:t/>
            </a:r>
            <a:br>
              <a:rPr lang="de-DE" sz="2400" b="1" dirty="0"/>
            </a:br>
            <a:endParaRPr lang="de-DE" sz="800" b="1" dirty="0"/>
          </a:p>
        </p:txBody>
      </p:sp>
      <p:graphicFrame>
        <p:nvGraphicFramePr>
          <p:cNvPr id="11" name="Object 2"/>
          <p:cNvGraphicFramePr>
            <a:graphicFrameLocks noChangeAspect="1"/>
          </p:cNvGraphicFramePr>
          <p:nvPr/>
        </p:nvGraphicFramePr>
        <p:xfrm>
          <a:off x="4031116" y="1052736"/>
          <a:ext cx="2503250" cy="1656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5" name="Dokument" r:id="rId4" imgW="2941200" imgH="1947960" progId="Word.Document.8">
                  <p:embed/>
                </p:oleObj>
              </mc:Choice>
              <mc:Fallback>
                <p:oleObj name="Dokument" r:id="rId4" imgW="2941200" imgH="194796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1116" y="1052736"/>
                        <a:ext cx="2503250" cy="16561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7034888" y="548680"/>
            <a:ext cx="20970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Sorting Plant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1124744"/>
            <a:ext cx="8077200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endParaRPr lang="de-DE" kern="0" dirty="0" smtClean="0">
              <a:ea typeface="+mj-ea"/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2204864"/>
            <a:ext cx="4194601" cy="2807915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129" y="2193005"/>
            <a:ext cx="4160236" cy="278491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767153" y="5012779"/>
            <a:ext cx="125707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>
                <a:hlinkClick r:id="rId5"/>
              </a:rPr>
              <a:t>www.watt.com.gr</a:t>
            </a:r>
            <a:endParaRPr lang="de-DE" sz="1100" dirty="0"/>
          </a:p>
          <a:p>
            <a:endParaRPr lang="de-DE" sz="1100" dirty="0" smtClean="0"/>
          </a:p>
        </p:txBody>
      </p:sp>
    </p:spTree>
    <p:extLst>
      <p:ext uri="{BB962C8B-B14F-4D97-AF65-F5344CB8AC3E}">
        <p14:creationId xmlns:p14="http://schemas.microsoft.com/office/powerpoint/2010/main" val="225769357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5667525" y="548680"/>
            <a:ext cx="34644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Sorting Plant Sections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1353895"/>
            <a:ext cx="8077200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r>
              <a:rPr lang="de-DE" kern="0" dirty="0" err="1" smtClean="0">
                <a:ea typeface="+mj-ea"/>
              </a:rPr>
              <a:t>Entrance</a:t>
            </a:r>
            <a:endParaRPr lang="el-GR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>
              <a:defRPr/>
            </a:pPr>
            <a:endParaRPr lang="en-GB" kern="0" dirty="0" smtClean="0">
              <a:ea typeface="+mj-ea"/>
            </a:endParaRPr>
          </a:p>
          <a:p>
            <a:pPr>
              <a:defRPr/>
            </a:pPr>
            <a:endParaRPr lang="en-GB" kern="0" dirty="0"/>
          </a:p>
          <a:p>
            <a:pPr marL="361950" indent="-361950">
              <a:buFont typeface="Wingdings" pitchFamily="2" charset="2"/>
              <a:buChar char="Ø"/>
              <a:defRPr/>
            </a:pPr>
            <a:endParaRPr lang="en-GB" kern="0" dirty="0" smtClean="0"/>
          </a:p>
          <a:p>
            <a:pPr>
              <a:defRPr/>
            </a:pPr>
            <a:r>
              <a:rPr lang="en-GB" kern="0" dirty="0" smtClean="0">
                <a:solidFill>
                  <a:srgbClr val="000000"/>
                </a:solidFill>
              </a:rPr>
              <a:t> </a:t>
            </a:r>
            <a:endParaRPr lang="en-GB" kern="0" dirty="0">
              <a:solidFill>
                <a:srgbClr val="000000"/>
              </a:solidFill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060848"/>
            <a:ext cx="5616624" cy="3744416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619672" y="5805264"/>
            <a:ext cx="12859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>
                <a:hlinkClick r:id="rId4"/>
              </a:rPr>
              <a:t>www.abfallbild.de</a:t>
            </a:r>
            <a:endParaRPr lang="de-DE" sz="1100" dirty="0" smtClean="0"/>
          </a:p>
        </p:txBody>
      </p:sp>
    </p:spTree>
    <p:extLst>
      <p:ext uri="{BB962C8B-B14F-4D97-AF65-F5344CB8AC3E}">
        <p14:creationId xmlns:p14="http://schemas.microsoft.com/office/powerpoint/2010/main" val="84502990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5667525" y="548680"/>
            <a:ext cx="34644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Sorting Plant Sections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1353895"/>
            <a:ext cx="8077200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r>
              <a:rPr lang="de-DE" kern="0" dirty="0" err="1" smtClean="0">
                <a:ea typeface="+mj-ea"/>
              </a:rPr>
              <a:t>Waste</a:t>
            </a:r>
            <a:r>
              <a:rPr lang="de-DE" kern="0" dirty="0" smtClean="0">
                <a:ea typeface="+mj-ea"/>
              </a:rPr>
              <a:t> </a:t>
            </a:r>
            <a:r>
              <a:rPr lang="de-DE" kern="0" dirty="0" err="1" smtClean="0">
                <a:ea typeface="+mj-ea"/>
              </a:rPr>
              <a:t>Reception</a:t>
            </a:r>
            <a:r>
              <a:rPr lang="de-DE" kern="0" dirty="0" smtClean="0">
                <a:ea typeface="+mj-ea"/>
              </a:rPr>
              <a:t> (Flat Bunker)</a:t>
            </a:r>
            <a:endParaRPr lang="el-GR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 algn="ctr">
              <a:defRPr/>
            </a:pPr>
            <a:endParaRPr lang="de-DE" kern="0" dirty="0" smtClean="0">
              <a:ea typeface="+mj-ea"/>
            </a:endParaRPr>
          </a:p>
          <a:p>
            <a:pPr>
              <a:defRPr/>
            </a:pPr>
            <a:endParaRPr lang="en-GB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n-GB" kern="0" dirty="0"/>
          </a:p>
          <a:p>
            <a:pPr marL="361950" indent="-361950">
              <a:buFont typeface="Wingdings" pitchFamily="2" charset="2"/>
              <a:buChar char="Ø"/>
              <a:defRPr/>
            </a:pPr>
            <a:endParaRPr lang="en-GB" kern="0" dirty="0" smtClean="0"/>
          </a:p>
          <a:p>
            <a:pPr>
              <a:defRPr/>
            </a:pPr>
            <a:r>
              <a:rPr lang="en-GB" kern="0" dirty="0" smtClean="0">
                <a:solidFill>
                  <a:srgbClr val="000000"/>
                </a:solidFill>
              </a:rPr>
              <a:t> </a:t>
            </a:r>
            <a:endParaRPr lang="en-GB" kern="0" dirty="0">
              <a:solidFill>
                <a:srgbClr val="000000"/>
              </a:solidFill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  <p:pic>
        <p:nvPicPr>
          <p:cNvPr id="5" name="Content Placeholder 3" descr="000644-0012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96" y="2365923"/>
            <a:ext cx="4082932" cy="290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Les collectes sont déchargées dans le hall prévu à cet effet"/>
          <p:cNvPicPr preferRelativeResize="0"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9208" y="2365922"/>
            <a:ext cx="4439580" cy="29010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Textfeld 7"/>
          <p:cNvSpPr txBox="1"/>
          <p:nvPr/>
        </p:nvSpPr>
        <p:spPr>
          <a:xfrm>
            <a:off x="1619672" y="5229200"/>
            <a:ext cx="12666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i="1" dirty="0" smtClean="0">
                <a:hlinkClick r:id="rId5"/>
              </a:rPr>
              <a:t>www.wrap.org.uk</a:t>
            </a:r>
            <a:endParaRPr lang="de-DE" sz="1100" i="1" dirty="0" smtClean="0"/>
          </a:p>
          <a:p>
            <a:endParaRPr lang="de-DE" sz="1100" dirty="0" smtClean="0"/>
          </a:p>
        </p:txBody>
      </p:sp>
    </p:spTree>
    <p:extLst>
      <p:ext uri="{BB962C8B-B14F-4D97-AF65-F5344CB8AC3E}">
        <p14:creationId xmlns:p14="http://schemas.microsoft.com/office/powerpoint/2010/main" val="307043715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5667525" y="548680"/>
            <a:ext cx="34644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Sorting Plant Sections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1353895"/>
            <a:ext cx="8077200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r>
              <a:rPr lang="de-DE" kern="0" dirty="0" err="1" smtClean="0">
                <a:ea typeface="+mj-ea"/>
              </a:rPr>
              <a:t>Waste</a:t>
            </a:r>
            <a:r>
              <a:rPr lang="de-DE" kern="0" dirty="0" smtClean="0">
                <a:ea typeface="+mj-ea"/>
              </a:rPr>
              <a:t> </a:t>
            </a:r>
            <a:r>
              <a:rPr lang="de-DE" kern="0" dirty="0" err="1" smtClean="0">
                <a:ea typeface="+mj-ea"/>
              </a:rPr>
              <a:t>Reception</a:t>
            </a:r>
            <a:r>
              <a:rPr lang="de-DE" kern="0" dirty="0" smtClean="0">
                <a:ea typeface="+mj-ea"/>
              </a:rPr>
              <a:t> (</a:t>
            </a:r>
            <a:r>
              <a:rPr lang="de-DE" kern="0" dirty="0" err="1" smtClean="0">
                <a:ea typeface="+mj-ea"/>
              </a:rPr>
              <a:t>Deep</a:t>
            </a:r>
            <a:r>
              <a:rPr lang="de-DE" kern="0" dirty="0" smtClean="0">
                <a:ea typeface="+mj-ea"/>
              </a:rPr>
              <a:t> Bunker)</a:t>
            </a:r>
            <a:endParaRPr lang="el-GR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 algn="ctr">
              <a:defRPr/>
            </a:pPr>
            <a:endParaRPr lang="de-DE" kern="0" dirty="0" smtClean="0">
              <a:ea typeface="+mj-ea"/>
            </a:endParaRPr>
          </a:p>
          <a:p>
            <a:pPr>
              <a:defRPr/>
            </a:pPr>
            <a:endParaRPr lang="en-GB" kern="0" dirty="0"/>
          </a:p>
          <a:p>
            <a:pPr marL="361950" indent="-361950">
              <a:buFont typeface="Wingdings" pitchFamily="2" charset="2"/>
              <a:buChar char="Ø"/>
              <a:defRPr/>
            </a:pPr>
            <a:endParaRPr lang="en-GB" kern="0" dirty="0" smtClean="0"/>
          </a:p>
          <a:p>
            <a:pPr>
              <a:defRPr/>
            </a:pPr>
            <a:r>
              <a:rPr lang="en-GB" kern="0" dirty="0" smtClean="0">
                <a:solidFill>
                  <a:srgbClr val="000000"/>
                </a:solidFill>
              </a:rPr>
              <a:t> </a:t>
            </a:r>
            <a:endParaRPr lang="en-GB" kern="0" dirty="0">
              <a:solidFill>
                <a:srgbClr val="000000"/>
              </a:solidFill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2276872"/>
            <a:ext cx="5184281" cy="34829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937155" y="5734417"/>
            <a:ext cx="11961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i="1" dirty="0" smtClean="0">
                <a:hlinkClick r:id="rId4"/>
              </a:rPr>
              <a:t>www.helector.gr</a:t>
            </a:r>
            <a:endParaRPr lang="de-DE" sz="1100" i="1" dirty="0" smtClean="0"/>
          </a:p>
        </p:txBody>
      </p:sp>
    </p:spTree>
    <p:extLst>
      <p:ext uri="{BB962C8B-B14F-4D97-AF65-F5344CB8AC3E}">
        <p14:creationId xmlns:p14="http://schemas.microsoft.com/office/powerpoint/2010/main" val="392438200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5667525" y="548680"/>
            <a:ext cx="34644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Sorting Plant Sections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1353895"/>
            <a:ext cx="8077200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r>
              <a:rPr lang="de-DE" kern="0" dirty="0" err="1" smtClean="0">
                <a:ea typeface="+mj-ea"/>
              </a:rPr>
              <a:t>Sorting</a:t>
            </a:r>
            <a:r>
              <a:rPr lang="de-DE" kern="0" dirty="0" smtClean="0">
                <a:ea typeface="+mj-ea"/>
              </a:rPr>
              <a:t> </a:t>
            </a:r>
            <a:r>
              <a:rPr lang="de-DE" kern="0" dirty="0" err="1" smtClean="0">
                <a:ea typeface="+mj-ea"/>
              </a:rPr>
              <a:t>line</a:t>
            </a:r>
            <a:endParaRPr lang="el-GR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5461" y="2132856"/>
            <a:ext cx="5344269" cy="3577517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151703" y="5661248"/>
            <a:ext cx="11961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i="1" dirty="0" smtClean="0">
                <a:hlinkClick r:id="rId4"/>
              </a:rPr>
              <a:t>www.helector.gr</a:t>
            </a:r>
            <a:endParaRPr lang="de-DE" sz="1100" i="1" dirty="0" smtClean="0"/>
          </a:p>
        </p:txBody>
      </p:sp>
    </p:spTree>
    <p:extLst>
      <p:ext uri="{BB962C8B-B14F-4D97-AF65-F5344CB8AC3E}">
        <p14:creationId xmlns:p14="http://schemas.microsoft.com/office/powerpoint/2010/main" val="3069394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6100722" y="548680"/>
            <a:ext cx="30312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Sorting Techniques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1124744"/>
            <a:ext cx="8077200" cy="3773636"/>
          </a:xfrm>
          <a:prstGeom prst="rect">
            <a:avLst/>
          </a:prstGeom>
        </p:spPr>
        <p:txBody>
          <a:bodyPr/>
          <a:lstStyle/>
          <a:p>
            <a:pPr marL="361950" indent="-361950">
              <a:buFont typeface="Wingdings" pitchFamily="2" charset="2"/>
              <a:buChar char="Ø"/>
              <a:defRPr/>
            </a:pPr>
            <a:r>
              <a:rPr lang="de-DE" kern="0" dirty="0" smtClean="0">
                <a:ea typeface="+mj-ea"/>
              </a:rPr>
              <a:t>Bag </a:t>
            </a:r>
            <a:r>
              <a:rPr lang="de-DE" kern="0" dirty="0" err="1" smtClean="0">
                <a:ea typeface="+mj-ea"/>
              </a:rPr>
              <a:t>opener</a:t>
            </a:r>
            <a:endParaRPr lang="de-DE" kern="0" dirty="0" smtClean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de-DE" kern="0" dirty="0" smtClean="0">
              <a:ea typeface="+mj-ea"/>
            </a:endParaRPr>
          </a:p>
          <a:p>
            <a:pPr>
              <a:defRPr/>
            </a:pPr>
            <a:r>
              <a:rPr lang="en-US" i="1" kern="0" dirty="0" smtClean="0">
                <a:ea typeface="+mj-ea"/>
              </a:rPr>
              <a:t>Effect</a:t>
            </a:r>
            <a:r>
              <a:rPr lang="de-DE" i="1" kern="0" dirty="0" smtClean="0">
                <a:ea typeface="+mj-ea"/>
              </a:rPr>
              <a:t>:</a:t>
            </a:r>
            <a:r>
              <a:rPr lang="de-DE" kern="0" dirty="0" smtClean="0">
                <a:ea typeface="+mj-ea"/>
              </a:rPr>
              <a:t> </a:t>
            </a:r>
            <a:r>
              <a:rPr lang="en-US" kern="0" dirty="0" smtClean="0">
                <a:ea typeface="+mj-ea"/>
              </a:rPr>
              <a:t>Gentle shredding used to release the waste content from closed (plastic) bags</a:t>
            </a:r>
          </a:p>
          <a:p>
            <a:pPr>
              <a:defRPr/>
            </a:pPr>
            <a:endParaRPr lang="en-US" kern="0" dirty="0">
              <a:ea typeface="+mj-ea"/>
            </a:endParaRPr>
          </a:p>
          <a:p>
            <a:pPr>
              <a:defRPr/>
            </a:pPr>
            <a:r>
              <a:rPr lang="en-US" i="1" kern="0" dirty="0" smtClean="0">
                <a:ea typeface="+mj-ea"/>
              </a:rPr>
              <a:t>Reason:</a:t>
            </a:r>
            <a:r>
              <a:rPr lang="en-US" kern="0" dirty="0" smtClean="0">
                <a:ea typeface="+mj-ea"/>
              </a:rPr>
              <a:t> To enable sorting in the subsequent treatment steps</a:t>
            </a:r>
            <a:endParaRPr lang="el-GR" kern="0" dirty="0">
              <a:ea typeface="+mj-ea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endParaRPr lang="el-GR" kern="0" dirty="0" smtClean="0">
              <a:ea typeface="+mj-ea"/>
            </a:endParaRPr>
          </a:p>
          <a:p>
            <a:pPr>
              <a:defRPr/>
            </a:pPr>
            <a:endParaRPr lang="en-GB" sz="1600" kern="0" dirty="0" smtClean="0">
              <a:solidFill>
                <a:schemeClr val="accent2"/>
              </a:solidFill>
              <a:ea typeface="+mj-ea"/>
            </a:endParaRPr>
          </a:p>
          <a:p>
            <a:pPr>
              <a:defRPr/>
            </a:pPr>
            <a:endParaRPr lang="en-GB" sz="1600" kern="0" dirty="0">
              <a:solidFill>
                <a:schemeClr val="accent2"/>
              </a:solidFill>
              <a:ea typeface="+mj-ea"/>
            </a:endParaRPr>
          </a:p>
        </p:txBody>
      </p:sp>
      <p:pic>
        <p:nvPicPr>
          <p:cNvPr id="8" name="Grafik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84984"/>
            <a:ext cx="4057650" cy="272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G:\0 Diverses\MBT Sofia\Sofia Praktikum Christian Streff\Bilder zu den PDF Plänen\A.01\01.006-bag opener.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3531" y="3284984"/>
            <a:ext cx="3632569" cy="2724150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395536" y="5975702"/>
            <a:ext cx="14462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i="1" dirty="0" smtClean="0">
                <a:hlinkClick r:id="rId5"/>
              </a:rPr>
              <a:t>www.komptech.com</a:t>
            </a:r>
            <a:endParaRPr lang="de-DE" sz="1100" i="1" dirty="0" smtClean="0"/>
          </a:p>
          <a:p>
            <a:endParaRPr lang="de-DE" sz="1100" i="1" dirty="0" smtClean="0"/>
          </a:p>
        </p:txBody>
      </p:sp>
    </p:spTree>
    <p:extLst>
      <p:ext uri="{BB962C8B-B14F-4D97-AF65-F5344CB8AC3E}">
        <p14:creationId xmlns:p14="http://schemas.microsoft.com/office/powerpoint/2010/main" val="293851551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713</Words>
  <Application>Microsoft Office PowerPoint</Application>
  <PresentationFormat>Bildschirmpräsentation (4:3)</PresentationFormat>
  <Paragraphs>323</Paragraphs>
  <Slides>30</Slides>
  <Notes>28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38" baseType="lpstr">
      <vt:lpstr>Arial</vt:lpstr>
      <vt:lpstr>Arial Black</vt:lpstr>
      <vt:lpstr>Calibri</vt:lpstr>
      <vt:lpstr>Myriad Pro Light</vt:lpstr>
      <vt:lpstr>Times New Roman</vt:lpstr>
      <vt:lpstr>Wingdings</vt:lpstr>
      <vt:lpstr>Standarddesign</vt:lpstr>
      <vt:lpstr>Dokument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Frost-RL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Burkhardt</dc:creator>
  <cp:lastModifiedBy>Christos Venetis</cp:lastModifiedBy>
  <cp:revision>457</cp:revision>
  <dcterms:created xsi:type="dcterms:W3CDTF">2010-01-17T15:13:42Z</dcterms:created>
  <dcterms:modified xsi:type="dcterms:W3CDTF">2018-09-11T10:30:12Z</dcterms:modified>
</cp:coreProperties>
</file>