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Playfair Display Medium"/>
      <p:regular r:id="rId19"/>
      <p:bold r:id="rId20"/>
      <p:italic r:id="rId21"/>
      <p:boldItalic r:id="rId22"/>
    </p:embeddedFont>
    <p:embeddedFont>
      <p:font typeface="Prata"/>
      <p:regular r:id="rId23"/>
    </p:embeddedFont>
    <p:embeddedFont>
      <p:font typeface="Playfair Display"/>
      <p:regular r:id="rId24"/>
      <p:bold r:id="rId25"/>
      <p:italic r:id="rId26"/>
      <p:boldItalic r:id="rId27"/>
    </p:embeddedFont>
    <p:embeddedFont>
      <p:font typeface="Alegreya Sans"/>
      <p:regular r:id="rId28"/>
      <p:bold r:id="rId29"/>
      <p:italic r:id="rId30"/>
      <p:boldItalic r:id="rId31"/>
    </p:embeddedFont>
    <p:embeddedFont>
      <p:font typeface="Inter Medium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4" roundtripDataSignature="AMtx7mi9TNk6lqI1++xGhhLoZtWBc4N4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Medium-bold.fntdata"/><Relationship Id="rId22" Type="http://schemas.openxmlformats.org/officeDocument/2006/relationships/font" Target="fonts/PlayfairDisplayMedium-boldItalic.fntdata"/><Relationship Id="rId21" Type="http://schemas.openxmlformats.org/officeDocument/2006/relationships/font" Target="fonts/PlayfairDisplayMedium-italic.fntdata"/><Relationship Id="rId24" Type="http://schemas.openxmlformats.org/officeDocument/2006/relationships/font" Target="fonts/PlayfairDisplay-regular.fntdata"/><Relationship Id="rId23" Type="http://schemas.openxmlformats.org/officeDocument/2006/relationships/font" Target="fonts/Prat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PlayfairDisplay-italic.fntdata"/><Relationship Id="rId25" Type="http://schemas.openxmlformats.org/officeDocument/2006/relationships/font" Target="fonts/PlayfairDisplay-bold.fntdata"/><Relationship Id="rId28" Type="http://schemas.openxmlformats.org/officeDocument/2006/relationships/font" Target="fonts/AlegreyaSans-regular.fntdata"/><Relationship Id="rId27" Type="http://schemas.openxmlformats.org/officeDocument/2006/relationships/font" Target="fonts/PlayfairDispl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legreya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legreyaSans-boldItalic.fntdata"/><Relationship Id="rId30" Type="http://schemas.openxmlformats.org/officeDocument/2006/relationships/font" Target="fonts/AlegreyaSans-italic.fntdata"/><Relationship Id="rId11" Type="http://schemas.openxmlformats.org/officeDocument/2006/relationships/slide" Target="slides/slide6.xml"/><Relationship Id="rId33" Type="http://schemas.openxmlformats.org/officeDocument/2006/relationships/font" Target="fonts/InterMedium-bold.fntdata"/><Relationship Id="rId10" Type="http://schemas.openxmlformats.org/officeDocument/2006/relationships/slide" Target="slides/slide5.xml"/><Relationship Id="rId32" Type="http://schemas.openxmlformats.org/officeDocument/2006/relationships/font" Target="fonts/InterMedium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PlayfairDisplayMedium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1acf637de07_0_3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0" name="Google Shape;330;g1acf637de07_0_3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acf637de07_0_5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7" name="Google Shape;347;g1acf637de07_0_5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b224023c2a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4" name="Google Shape;364;g1b224023c2a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a80a1dc6f4_0_10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8" name="Google Shape;378;g1a80a1dc6f4_0_10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6dae1431b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g16dae1431b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acdd40142f_0_4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2" name="Google Shape;212;g1acdd40142f_0_4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a80a1dc6f4_0_8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8" name="Google Shape;228;g1a80a1dc6f4_0_8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a80a1dc6f4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3" name="Google Shape;243;g1a80a1dc6f4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a4b0d25e3f_0_5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4" name="Google Shape;264;g1a4b0d25e3f_0_5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acdd40142f_0_1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9" name="Google Shape;279;g1acdd40142f_0_1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acdd40142f_0_12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6" name="Google Shape;296;g1acdd40142f_0_12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acf637de07_0_1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3" name="Google Shape;313;g1acf637de07_0_1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a5aa85712f_0_238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5" name="Google Shape;175;g1a5aa85712f_0_238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a7e05b2c8a_0_22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8" name="Google Shape;178;g1a7e05b2c8a_0_222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79" name="Google Shape;179;g1a7e05b2c8a_0_222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26.jpg"/><Relationship Id="rId8" Type="http://schemas.openxmlformats.org/officeDocument/2006/relationships/hyperlink" Target="https://lala.lanbook.com/biblioteka-v-socsetyah-5-principov-marketinga-7-sposobov-rasshireniya-auditorii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35.jpg"/><Relationship Id="rId8" Type="http://schemas.openxmlformats.org/officeDocument/2006/relationships/hyperlink" Target="https://lala.lanbook.com/biblioteka-v-socsetyah-5-principov-marketinga-7-sposobov-rasshireniya-auditorii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hyperlink" Target="https://lala.lanbook.com/biblioteka-v-socsetyah-5-principov-marketinga-7-sposobov-rasshireniya-auditorii" TargetMode="External"/><Relationship Id="rId8" Type="http://schemas.openxmlformats.org/officeDocument/2006/relationships/hyperlink" Target="https://webpromo.kz/blog/chto-takoe-portret-polzovatelya-i-kak-ego-analizirovat-s-pomoshhyu-google-analytics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hyperlink" Target="mailto:madina.kabiyeva@nu.edu.kz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6.png"/><Relationship Id="rId7" Type="http://schemas.openxmlformats.org/officeDocument/2006/relationships/image" Target="../media/image17.png"/><Relationship Id="rId8" Type="http://schemas.openxmlformats.org/officeDocument/2006/relationships/image" Target="../media/image3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9.jpg"/><Relationship Id="rId8" Type="http://schemas.openxmlformats.org/officeDocument/2006/relationships/hyperlink" Target="https://lala.lanbook.com/biblioteka-v-socsetyah-5-principov-marketinga-7-sposobov-rasshireniya-auditorii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hyperlink" Target="https://lala.lanbook.com/biblioteka-v-socsetyah-5-principov-marketinga-7-sposobov-rasshireniya-auditorii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hyperlink" Target="https://twitter.com/NU_Library_NU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25.png"/><Relationship Id="rId8" Type="http://schemas.openxmlformats.org/officeDocument/2006/relationships/hyperlink" Target="https://www.facebook.com/Nazarbayev.University.Library" TargetMode="External"/><Relationship Id="rId11" Type="http://schemas.openxmlformats.org/officeDocument/2006/relationships/hyperlink" Target="https://www.instagram.com/library.nu.edu.kz/" TargetMode="External"/><Relationship Id="rId10" Type="http://schemas.openxmlformats.org/officeDocument/2006/relationships/hyperlink" Target="https://www.youtube.com/channel/UCBqnLxVpavO_5dEuNfOI_ug" TargetMode="External"/><Relationship Id="rId12" Type="http://schemas.openxmlformats.org/officeDocument/2006/relationships/hyperlink" Target="https://t.me/NULibraryChanne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hyperlink" Target="https://webpromo.kz/blog/chto-takoe-portret-polzovatelya-i-kak-ego-analizirovat-s-pomoshhyu-google-analytics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3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24.jpg"/><Relationship Id="rId8" Type="http://schemas.openxmlformats.org/officeDocument/2006/relationships/hyperlink" Target="https://lala.lanbook.com/biblioteka-v-socsetyah-5-principov-marketinga-7-sposobov-rasshireniya-auditorii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7" Type="http://schemas.openxmlformats.org/officeDocument/2006/relationships/image" Target="../media/image31.jpg"/><Relationship Id="rId8" Type="http://schemas.openxmlformats.org/officeDocument/2006/relationships/hyperlink" Target="https://lala.lanbook.com/biblioteka-v-socsetyah-5-principov-marketinga-7-sposobov-rasshireniya-auditorii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8" name="Google Shape;188;g12f5016e17f_0_0"/>
          <p:cNvGrpSpPr/>
          <p:nvPr/>
        </p:nvGrpSpPr>
        <p:grpSpPr>
          <a:xfrm>
            <a:off x="442575" y="4503778"/>
            <a:ext cx="180499" cy="269166"/>
            <a:chOff x="973124" y="9902793"/>
            <a:chExt cx="396875" cy="591833"/>
          </a:xfrm>
        </p:grpSpPr>
        <p:sp>
          <p:nvSpPr>
            <p:cNvPr id="189" name="Google Shape;189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0" name="Google Shape;190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1" name="Google Shape;191;g12f5016e17f_0_0"/>
          <p:cNvSpPr txBox="1"/>
          <p:nvPr/>
        </p:nvSpPr>
        <p:spPr>
          <a:xfrm>
            <a:off x="436825" y="1387975"/>
            <a:ext cx="2668500" cy="18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" sz="20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МОДУЛЬ 5</a:t>
            </a:r>
            <a:endParaRPr i="0" sz="20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" sz="20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Тема </a:t>
            </a:r>
            <a:r>
              <a:rPr lang="en" sz="20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3</a:t>
            </a:r>
            <a:r>
              <a:rPr i="0" lang="en" sz="20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: </a:t>
            </a:r>
            <a:r>
              <a:rPr lang="en" sz="20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Библиотека и социальные медиа</a:t>
            </a:r>
            <a:endParaRPr sz="20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 </a:t>
            </a:r>
            <a:endParaRPr b="0" i="0" sz="20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92" name="Google Shape;192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2f5016e17f_0_0"/>
          <p:cNvSpPr txBox="1"/>
          <p:nvPr/>
        </p:nvSpPr>
        <p:spPr>
          <a:xfrm>
            <a:off x="436825" y="3724238"/>
            <a:ext cx="25539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Старший менеджер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Офис обслуживания пользователей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Мадина Абдыкаимова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acf637de07_0_34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g1acf637de07_0_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g1acf637de07_0_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1acf637de07_0_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6" name="Google Shape;336;g1acf637de07_0_34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37" name="Google Shape;337;g1acf637de07_0_34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38" name="Google Shape;338;g1acf637de07_0_3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9" name="Google Shape;339;g1acf637de07_0_34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g1acf637de07_0_34"/>
          <p:cNvPicPr preferRelativeResize="0"/>
          <p:nvPr/>
        </p:nvPicPr>
        <p:blipFill rotWithShape="1">
          <a:blip r:embed="rId7">
            <a:alphaModFix/>
          </a:blip>
          <a:srcRect b="0" l="61614" r="14166" t="0"/>
          <a:stretch/>
        </p:blipFill>
        <p:spPr>
          <a:xfrm>
            <a:off x="3752650" y="0"/>
            <a:ext cx="31113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1acf637de07_0_34"/>
          <p:cNvSpPr txBox="1"/>
          <p:nvPr/>
        </p:nvSpPr>
        <p:spPr>
          <a:xfrm>
            <a:off x="404050" y="595800"/>
            <a:ext cx="30291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3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Поколение Y или Миллениалы: 1985-1995 (в некоторых интерпретациях до 2000-го года)</a:t>
            </a:r>
            <a:endParaRPr sz="13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42" name="Google Shape;342;g1acf637de07_0_34"/>
          <p:cNvSpPr txBox="1"/>
          <p:nvPr>
            <p:ph idx="4294967295" type="title"/>
          </p:nvPr>
        </p:nvSpPr>
        <p:spPr>
          <a:xfrm>
            <a:off x="404050" y="1261500"/>
            <a:ext cx="28602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Рекомендации маркетологов по SMM вовлечению:</a:t>
            </a:r>
            <a:endParaRPr i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1acf637de07_0_34"/>
          <p:cNvSpPr txBox="1"/>
          <p:nvPr/>
        </p:nvSpPr>
        <p:spPr>
          <a:xfrm>
            <a:off x="308400" y="3831175"/>
            <a:ext cx="320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https://lala.lanbook.com/biblioteka-v-socsetyah-5-principov-marketinga-7-sposobov-rasshireniya-auditorii</a:t>
            </a:r>
            <a:endParaRPr b="0" i="0" sz="1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g1acf637de07_0_34"/>
          <p:cNvSpPr txBox="1"/>
          <p:nvPr/>
        </p:nvSpPr>
        <p:spPr>
          <a:xfrm>
            <a:off x="222275" y="1754713"/>
            <a:ext cx="3473100" cy="21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2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используйте качественный фото и видеоконтент;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добавляйте реальные отзывы;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заботьтесь о времени: говорите миллениалу сколько времени займет прочтение вашего контента, сколько будет длиться мероприятие, на которое вы его приглашайте;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обеспечивайте «игреков» безупречным сервисом 24/7.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acf637de07_0_51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0" name="Google Shape;350;g1acf637de07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g1acf637de07_0_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g1acf637de07_0_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3" name="Google Shape;353;g1acf637de07_0_51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54" name="Google Shape;354;g1acf637de07_0_51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5" name="Google Shape;355;g1acf637de07_0_5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6" name="Google Shape;356;g1acf637de07_0_51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7" name="Google Shape;357;g1acf637de07_0_51"/>
          <p:cNvPicPr preferRelativeResize="0"/>
          <p:nvPr/>
        </p:nvPicPr>
        <p:blipFill rotWithShape="1">
          <a:blip r:embed="rId7">
            <a:alphaModFix/>
          </a:blip>
          <a:srcRect b="0" l="33983" r="25698" t="0"/>
          <a:stretch/>
        </p:blipFill>
        <p:spPr>
          <a:xfrm>
            <a:off x="3752650" y="0"/>
            <a:ext cx="31113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g1acf637de07_0_51"/>
          <p:cNvSpPr txBox="1"/>
          <p:nvPr/>
        </p:nvSpPr>
        <p:spPr>
          <a:xfrm>
            <a:off x="404050" y="736338"/>
            <a:ext cx="2646000" cy="2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Поколение Z: 1996 – сейчас</a:t>
            </a:r>
            <a:endParaRPr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59" name="Google Shape;359;g1acf637de07_0_51"/>
          <p:cNvSpPr txBox="1"/>
          <p:nvPr>
            <p:ph idx="4294967295" type="title"/>
          </p:nvPr>
        </p:nvSpPr>
        <p:spPr>
          <a:xfrm>
            <a:off x="436825" y="1055288"/>
            <a:ext cx="28602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Рекомендации маркетологов по SMM вовлечению:</a:t>
            </a:r>
            <a:endParaRPr i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g1acf637de07_0_51"/>
          <p:cNvSpPr txBox="1"/>
          <p:nvPr/>
        </p:nvSpPr>
        <p:spPr>
          <a:xfrm>
            <a:off x="328950" y="3867838"/>
            <a:ext cx="320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https://lala.lanbook.com/biblioteka-v-socsetyah-5-principov-marketinga-7-sposobov-rasshireniya-auditorii</a:t>
            </a:r>
            <a:endParaRPr b="0" i="0" sz="1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1acf637de07_0_51"/>
          <p:cNvSpPr txBox="1"/>
          <p:nvPr/>
        </p:nvSpPr>
        <p:spPr>
          <a:xfrm>
            <a:off x="193650" y="1656825"/>
            <a:ext cx="3473100" cy="21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создавайте актуальные мемы, инфографики и другой геймифицированный контент;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ищите и знакомьтесь с лидерами мнений «зетов»;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заботьтесь об окружающей среде и продвигайте это в своей контент-стратегии.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g1b224023c2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g1b224023c2a_0_0"/>
          <p:cNvSpPr txBox="1"/>
          <p:nvPr/>
        </p:nvSpPr>
        <p:spPr>
          <a:xfrm>
            <a:off x="436825" y="1192188"/>
            <a:ext cx="746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Использованные источники</a:t>
            </a:r>
            <a:endParaRPr b="0"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68" name="Google Shape;368;g1b224023c2a_0_0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369" name="Google Shape;369;g1b224023c2a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g1b224023c2a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71" name="Google Shape;371;g1b224023c2a_0_0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372" name="Google Shape;372;g1b224023c2a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73" name="Google Shape;373;g1b224023c2a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74" name="Google Shape;374;g1b224023c2a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1b224023c2a_0_0"/>
          <p:cNvSpPr txBox="1"/>
          <p:nvPr/>
        </p:nvSpPr>
        <p:spPr>
          <a:xfrm>
            <a:off x="324300" y="1705275"/>
            <a:ext cx="6132300" cy="20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Библиотека в соцсетях: 5 принципов контент-маркетинга и 7 бесплатных способов расширения аудитории</a:t>
            </a:r>
            <a:r>
              <a:rPr lang="en" sz="1200">
                <a:solidFill>
                  <a:schemeClr val="dk1"/>
                </a:solidFill>
                <a:highlight>
                  <a:srgbClr val="F8F9FB"/>
                </a:highlight>
              </a:rPr>
              <a:t> </a:t>
            </a:r>
            <a:r>
              <a:rPr lang="en" sz="1200">
                <a:solidFill>
                  <a:schemeClr val="dk1"/>
                </a:solidFill>
              </a:rPr>
              <a:t>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https://lala.lanbook.com/biblioteka-v-socsetyah-5-principov-marketinga-7-sposobov-rasshireniya-auditorii</a:t>
            </a:r>
            <a:r>
              <a:rPr lang="en" sz="1200">
                <a:solidFill>
                  <a:schemeClr val="dk1"/>
                </a:solidFill>
              </a:rPr>
              <a:t> (дата обращения: 07.12.2022)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Что такое портрет пользователя и как его анализировать с помощью Google Analytics?</a:t>
            </a:r>
            <a:r>
              <a:rPr lang="en" sz="1200">
                <a:solidFill>
                  <a:schemeClr val="dk1"/>
                </a:solidFill>
              </a:rPr>
              <a:t> 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https://webpromo.kz/blog/chto-takoe-portret-polzovatelya-i-kak-ego-analizirovat-s-pomoshhyu-google-analytics/</a:t>
            </a:r>
            <a:r>
              <a:rPr lang="en" sz="1200">
                <a:solidFill>
                  <a:schemeClr val="dk1"/>
                </a:solidFill>
              </a:rPr>
              <a:t> (дата обращения: 07.12.2022)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g1a80a1dc6f4_0_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g1a80a1dc6f4_0_100"/>
          <p:cNvSpPr txBox="1"/>
          <p:nvPr>
            <p:ph type="title"/>
          </p:nvPr>
        </p:nvSpPr>
        <p:spPr>
          <a:xfrm>
            <a:off x="436825" y="1088651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</a:rPr>
              <a:t>Спасибо за внимание!</a:t>
            </a:r>
            <a:endParaRPr sz="1800">
              <a:solidFill>
                <a:srgbClr val="7A4C90"/>
              </a:solidFill>
            </a:endParaRPr>
          </a:p>
        </p:txBody>
      </p:sp>
      <p:sp>
        <p:nvSpPr>
          <p:cNvPr id="382" name="Google Shape;382;g1a80a1dc6f4_0_100"/>
          <p:cNvSpPr txBox="1"/>
          <p:nvPr/>
        </p:nvSpPr>
        <p:spPr>
          <a:xfrm>
            <a:off x="499500" y="3353975"/>
            <a:ext cx="5793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E</a:t>
            </a: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-mail: </a:t>
            </a:r>
            <a:r>
              <a:rPr b="0" i="0" lang="en" sz="11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madina.kabiyeva@nu.edu.kz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3" name="Google Shape;383;g1a80a1dc6f4_0_100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384" name="Google Shape;384;g1a80a1dc6f4_0_10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g1a80a1dc6f4_0_10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6" name="Google Shape;386;g1a80a1dc6f4_0_100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387" name="Google Shape;387;g1a80a1dc6f4_0_10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88" name="Google Shape;388;g1a80a1dc6f4_0_10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89" name="Google Shape;389;g1a80a1dc6f4_0_10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90" name="Google Shape;390;g1a80a1dc6f4_0_100"/>
          <p:cNvPicPr preferRelativeResize="0"/>
          <p:nvPr/>
        </p:nvPicPr>
        <p:blipFill rotWithShape="1">
          <a:blip r:embed="rId8">
            <a:alphaModFix/>
          </a:blip>
          <a:srcRect b="0" l="19" r="29" t="0"/>
          <a:stretch/>
        </p:blipFill>
        <p:spPr>
          <a:xfrm>
            <a:off x="499488" y="1861958"/>
            <a:ext cx="1290819" cy="1290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16dae1431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16dae1431bf_0_0"/>
          <p:cNvSpPr txBox="1"/>
          <p:nvPr/>
        </p:nvSpPr>
        <p:spPr>
          <a:xfrm>
            <a:off x="436825" y="1043700"/>
            <a:ext cx="2856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9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Вопросы</a:t>
            </a:r>
            <a:endParaRPr b="0" i="0" sz="19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02" name="Google Shape;202;g16dae1431bf_0_0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03" name="Google Shape;203;g16dae1431bf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g16dae1431bf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5" name="Google Shape;205;g16dae1431bf_0_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06" name="Google Shape;206;g16dae1431bf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07" name="Google Shape;207;g16dae1431bf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8" name="Google Shape;208;g16dae1431bf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16dae1431bf_0_0"/>
          <p:cNvSpPr txBox="1"/>
          <p:nvPr/>
        </p:nvSpPr>
        <p:spPr>
          <a:xfrm>
            <a:off x="379300" y="1708775"/>
            <a:ext cx="4815300" cy="14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Социальные сети в библиотечном маркетинге, функции, примеры публикаций.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Обзор аккаунтов Библиотеки НУ в социальных сетях (особенности, плюсы, минусы).</a:t>
            </a:r>
            <a:endParaRPr>
              <a:solidFill>
                <a:schemeClr val="dk1"/>
              </a:solidFill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Дискуссия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acdd40142f_0_40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g1acdd40142f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1acdd40142f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g1acdd40142f_0_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8" name="Google Shape;218;g1acdd40142f_0_40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19" name="Google Shape;219;g1acdd40142f_0_4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0" name="Google Shape;220;g1acdd40142f_0_4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1" name="Google Shape;221;g1acdd40142f_0_4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g1acdd40142f_0_40"/>
          <p:cNvPicPr preferRelativeResize="0"/>
          <p:nvPr/>
        </p:nvPicPr>
        <p:blipFill rotWithShape="1">
          <a:blip r:embed="rId7">
            <a:alphaModFix/>
          </a:blip>
          <a:srcRect b="0" l="12220" r="47461" t="0"/>
          <a:stretch/>
        </p:blipFill>
        <p:spPr>
          <a:xfrm>
            <a:off x="3752650" y="0"/>
            <a:ext cx="31113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1acdd40142f_0_40"/>
          <p:cNvSpPr txBox="1"/>
          <p:nvPr/>
        </p:nvSpPr>
        <p:spPr>
          <a:xfrm>
            <a:off x="436825" y="896663"/>
            <a:ext cx="26460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Зачем библиотекам социальные сети?</a:t>
            </a:r>
            <a:endParaRPr sz="16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24" name="Google Shape;224;g1acdd40142f_0_40"/>
          <p:cNvSpPr txBox="1"/>
          <p:nvPr>
            <p:ph idx="4294967295" type="title"/>
          </p:nvPr>
        </p:nvSpPr>
        <p:spPr>
          <a:xfrm>
            <a:off x="442575" y="1630725"/>
            <a:ext cx="2766900" cy="19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Социальные сети рассматриваются библиотечным маркетингом как интернет-сообщества или площадки общения, с помощью которых пользователи обмениваются информацией, объединяются в группы, получают возможности поиска единомышленников.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1acdd40142f_0_40"/>
          <p:cNvSpPr txBox="1"/>
          <p:nvPr/>
        </p:nvSpPr>
        <p:spPr>
          <a:xfrm>
            <a:off x="353500" y="3714163"/>
            <a:ext cx="320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https://lala.lanbook.com/biblioteka-v-socsetyah-5-principov-marketinga-7-sposobov-rasshireniya-auditorii</a:t>
            </a:r>
            <a:endParaRPr b="0" i="0" sz="1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g1a80a1dc6f4_0_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g1a80a1dc6f4_0_86"/>
          <p:cNvSpPr txBox="1"/>
          <p:nvPr/>
        </p:nvSpPr>
        <p:spPr>
          <a:xfrm>
            <a:off x="410875" y="819725"/>
            <a:ext cx="47265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Основные</a:t>
            </a: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 функции библиотечного аккаунта в социальных сетях 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32" name="Google Shape;232;g1a80a1dc6f4_0_8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33" name="Google Shape;233;g1a80a1dc6f4_0_8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" name="Google Shape;234;g1a80a1dc6f4_0_8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35" name="Google Shape;235;g1a80a1dc6f4_0_8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36" name="Google Shape;236;g1a80a1dc6f4_0_8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37" name="Google Shape;237;g1a80a1dc6f4_0_8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38" name="Google Shape;238;g1a80a1dc6f4_0_8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1a80a1dc6f4_0_86"/>
          <p:cNvSpPr txBox="1"/>
          <p:nvPr/>
        </p:nvSpPr>
        <p:spPr>
          <a:xfrm>
            <a:off x="410875" y="1637875"/>
            <a:ext cx="4726500" cy="1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привлечение новых пользователей и их мотивирование к чтению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неформальная коммуникация с читателями и отработка механизмов обратной связи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информирование подписчиков и их вовлечение в событийную активность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самопрезентация библиотеки и вуза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240" name="Google Shape;240;g1a80a1dc6f4_0_86"/>
          <p:cNvSpPr txBox="1"/>
          <p:nvPr/>
        </p:nvSpPr>
        <p:spPr>
          <a:xfrm>
            <a:off x="353500" y="3747875"/>
            <a:ext cx="405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https://lala.lanbook.com/biblioteka-v-socsetyah-5-principov-marketinga-7-sposobov-rasshireniya-auditorii</a:t>
            </a:r>
            <a:endParaRPr b="0" i="0" sz="1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1a80a1dc6f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1a80a1dc6f4_0_0"/>
          <p:cNvSpPr txBox="1"/>
          <p:nvPr/>
        </p:nvSpPr>
        <p:spPr>
          <a:xfrm>
            <a:off x="436825" y="780775"/>
            <a:ext cx="24555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Официальный аккаунт </a:t>
            </a:r>
            <a:endParaRPr sz="16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библиотеки в социальной сети </a:t>
            </a:r>
            <a:endParaRPr sz="16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47" name="Google Shape;247;g1a80a1dc6f4_0_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48" name="Google Shape;248;g1a80a1dc6f4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g1a80a1dc6f4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50" name="Google Shape;250;g1a80a1dc6f4_0_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51" name="Google Shape;251;g1a80a1dc6f4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52" name="Google Shape;252;g1a80a1dc6f4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53" name="Google Shape;253;g1a80a1dc6f4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1a80a1dc6f4_0_0"/>
          <p:cNvSpPr txBox="1"/>
          <p:nvPr/>
        </p:nvSpPr>
        <p:spPr>
          <a:xfrm>
            <a:off x="246550" y="1881475"/>
            <a:ext cx="2949600" cy="21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Приглашения на мероприятия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Рекомендации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Знакомство с новыми поступлениями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Обмен новостями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Проведение опросов и викторин, конкурсов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Нетворкинг с экспертами, партнерами, организациями и мн др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255" name="Google Shape;255;g1a80a1dc6f4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63700" y="263703"/>
            <a:ext cx="3000001" cy="4616074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g1a80a1dc6f4_0_0"/>
          <p:cNvSpPr txBox="1"/>
          <p:nvPr/>
        </p:nvSpPr>
        <p:spPr>
          <a:xfrm>
            <a:off x="3882850" y="69231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8"/>
              </a:rPr>
              <a:t>Nazarbayev University Library</a:t>
            </a:r>
            <a:endParaRPr sz="2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257" name="Google Shape;257;g1a80a1dc6f4_0_0"/>
          <p:cNvSpPr txBox="1"/>
          <p:nvPr/>
        </p:nvSpPr>
        <p:spPr>
          <a:xfrm>
            <a:off x="3882850" y="1578138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9"/>
              </a:rPr>
              <a:t>NU_Library_NU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258" name="Google Shape;258;g1a80a1dc6f4_0_0"/>
          <p:cNvSpPr txBox="1"/>
          <p:nvPr/>
        </p:nvSpPr>
        <p:spPr>
          <a:xfrm>
            <a:off x="3882850" y="246396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10"/>
              </a:rPr>
              <a:t>Nazarbayev University Library</a:t>
            </a:r>
            <a:endParaRPr sz="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259" name="Google Shape;259;g1a80a1dc6f4_0_0"/>
          <p:cNvSpPr txBox="1"/>
          <p:nvPr/>
        </p:nvSpPr>
        <p:spPr>
          <a:xfrm>
            <a:off x="3882850" y="3292638"/>
            <a:ext cx="300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11"/>
              </a:rPr>
              <a:t>library.nu.edu.kz</a:t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260" name="Google Shape;260;g1a80a1dc6f4_0_0"/>
          <p:cNvSpPr txBox="1"/>
          <p:nvPr/>
        </p:nvSpPr>
        <p:spPr>
          <a:xfrm>
            <a:off x="3882850" y="412131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12"/>
              </a:rPr>
              <a:t>@NULibraryChannel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261" name="Google Shape;261;g1a80a1dc6f4_0_0"/>
          <p:cNvSpPr txBox="1"/>
          <p:nvPr/>
        </p:nvSpPr>
        <p:spPr>
          <a:xfrm>
            <a:off x="5539300" y="2132550"/>
            <a:ext cx="29496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+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-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Особенности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Приемы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g1a4b0d25e3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1a4b0d25e3f_0_55"/>
          <p:cNvSpPr txBox="1"/>
          <p:nvPr/>
        </p:nvSpPr>
        <p:spPr>
          <a:xfrm>
            <a:off x="436825" y="895400"/>
            <a:ext cx="37254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Портрет идеального пользователя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68" name="Google Shape;268;g1a4b0d25e3f_0_55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69" name="Google Shape;269;g1a4b0d25e3f_0_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0" name="Google Shape;270;g1a4b0d25e3f_0_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71" name="Google Shape;271;g1a4b0d25e3f_0_55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72" name="Google Shape;272;g1a4b0d25e3f_0_55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73" name="Google Shape;273;g1a4b0d25e3f_0_5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74" name="Google Shape;274;g1a4b0d25e3f_0_55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1a4b0d25e3f_0_55"/>
          <p:cNvSpPr txBox="1"/>
          <p:nvPr/>
        </p:nvSpPr>
        <p:spPr>
          <a:xfrm>
            <a:off x="363100" y="1625375"/>
            <a:ext cx="7006200" cy="29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D3935"/>
                </a:solidFill>
              </a:rPr>
              <a:t>Портрет пользователя</a:t>
            </a:r>
            <a:r>
              <a:rPr lang="en" sz="1200">
                <a:solidFill>
                  <a:srgbClr val="3D3935"/>
                </a:solidFill>
              </a:rPr>
              <a:t> — это набор разных характеристик и информационных данных о покупателе определенного товара (подписчике), с помощью которого он может закрыть определенные свои потребности. </a:t>
            </a:r>
            <a:endParaRPr sz="1200">
              <a:solidFill>
                <a:srgbClr val="3D3935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D3935"/>
                </a:solidFill>
              </a:rPr>
              <a:t>Портрет пользователя помогает:</a:t>
            </a:r>
            <a:endParaRPr sz="1200">
              <a:solidFill>
                <a:srgbClr val="3D3935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3D3935"/>
              </a:buClr>
              <a:buSzPts val="1200"/>
              <a:buChar char="●"/>
            </a:pPr>
            <a:r>
              <a:rPr lang="en" sz="1200">
                <a:solidFill>
                  <a:srgbClr val="3D3935"/>
                </a:solidFill>
              </a:rPr>
              <a:t>Разработать четкую детализированную маркетинговую стратегию;</a:t>
            </a:r>
            <a:endParaRPr sz="1200">
              <a:solidFill>
                <a:srgbClr val="3D3935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935"/>
              </a:buClr>
              <a:buSzPts val="1200"/>
              <a:buChar char="●"/>
            </a:pPr>
            <a:r>
              <a:rPr lang="en" sz="1200">
                <a:solidFill>
                  <a:srgbClr val="3D3935"/>
                </a:solidFill>
              </a:rPr>
              <a:t>Выбирать оптимальные каналы для продвижения;</a:t>
            </a:r>
            <a:endParaRPr sz="1200">
              <a:solidFill>
                <a:srgbClr val="3D3935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935"/>
              </a:buClr>
              <a:buSzPts val="1200"/>
              <a:buChar char="●"/>
            </a:pPr>
            <a:r>
              <a:rPr lang="en" sz="1200">
                <a:solidFill>
                  <a:srgbClr val="3D3935"/>
                </a:solidFill>
              </a:rPr>
              <a:t>Легко настраивать таргетированную и контекстную рекламу;</a:t>
            </a:r>
            <a:endParaRPr sz="1200">
              <a:solidFill>
                <a:srgbClr val="3D3935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935"/>
              </a:buClr>
              <a:buSzPts val="1200"/>
              <a:buChar char="●"/>
            </a:pPr>
            <a:r>
              <a:rPr lang="en" sz="1200">
                <a:solidFill>
                  <a:srgbClr val="3D3935"/>
                </a:solidFill>
              </a:rPr>
              <a:t>Обеспечивать взаимосвязь с адекватными заказчиками;</a:t>
            </a:r>
            <a:endParaRPr sz="1200">
              <a:solidFill>
                <a:srgbClr val="3D3935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935"/>
              </a:buClr>
              <a:buSzPts val="1200"/>
              <a:buChar char="●"/>
            </a:pPr>
            <a:r>
              <a:rPr lang="en" sz="1200">
                <a:solidFill>
                  <a:srgbClr val="3D3935"/>
                </a:solidFill>
              </a:rPr>
              <a:t>Настраивать работу компании в одном направлении.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76" name="Google Shape;276;g1a4b0d25e3f_0_55"/>
          <p:cNvSpPr txBox="1"/>
          <p:nvPr/>
        </p:nvSpPr>
        <p:spPr>
          <a:xfrm>
            <a:off x="5071800" y="4260650"/>
            <a:ext cx="3785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https://webpromo.kz/blog/chto-takoe-portret-polzovatelya-i-kak-ego-analizirovat-s-pomoshhyu-google-analytics/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g1acdd40142f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1acdd40142f_0_18"/>
          <p:cNvSpPr txBox="1"/>
          <p:nvPr/>
        </p:nvSpPr>
        <p:spPr>
          <a:xfrm>
            <a:off x="395875" y="731550"/>
            <a:ext cx="37254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Портрет пользователя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83" name="Google Shape;283;g1acdd40142f_0_18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284" name="Google Shape;284;g1acdd40142f_0_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5" name="Google Shape;285;g1acdd40142f_0_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86" name="Google Shape;286;g1acdd40142f_0_18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287" name="Google Shape;287;g1acdd40142f_0_18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88" name="Google Shape;288;g1acdd40142f_0_1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89" name="Google Shape;289;g1acdd40142f_0_18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1acdd40142f_0_18"/>
          <p:cNvSpPr txBox="1"/>
          <p:nvPr/>
        </p:nvSpPr>
        <p:spPr>
          <a:xfrm>
            <a:off x="296600" y="1142913"/>
            <a:ext cx="6241800" cy="315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Имя, пол, возраст, уровень дохода, статус, семейное положение, профессия, интересы — т.е. социально-демографический портрет и психографические характеристики.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Потребность: зачем ему/ей нужно подписаться на ваш аккаунт? Какие проблемы пользователя может закрыть ваш профиль? Какую «боль» он пытается решить с помощью подписки?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Какие эмоции вызывают ваш ресурсы или услуги, с чем они ассоциируется? Могут ли они повысить его/ее статус, позволяют ли чувствовать себя здоровым, умным и т.д.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Факторы принятия решения. Что для него важно для принятия решения подписаться на вас?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Возражения. В чем он/она сомневается?</a:t>
            </a:r>
            <a:endParaRPr sz="1200"/>
          </a:p>
        </p:txBody>
      </p:sp>
      <p:sp>
        <p:nvSpPr>
          <p:cNvPr id="291" name="Google Shape;291;g1acdd40142f_0_18"/>
          <p:cNvSpPr/>
          <p:nvPr/>
        </p:nvSpPr>
        <p:spPr>
          <a:xfrm>
            <a:off x="7091550" y="1394050"/>
            <a:ext cx="1118375" cy="1328900"/>
          </a:xfrm>
          <a:prstGeom prst="flowChartProcess">
            <a:avLst/>
          </a:prstGeom>
          <a:solidFill>
            <a:schemeClr val="lt1"/>
          </a:solidFill>
          <a:ln cap="flat" cmpd="sng" w="952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2" name="Google Shape;292;g1acdd40142f_0_18"/>
          <p:cNvPicPr preferRelativeResize="0"/>
          <p:nvPr/>
        </p:nvPicPr>
        <p:blipFill rotWithShape="1">
          <a:blip r:embed="rId7">
            <a:alphaModFix/>
          </a:blip>
          <a:srcRect b="73397" l="37336" r="37336" t="0"/>
          <a:stretch/>
        </p:blipFill>
        <p:spPr>
          <a:xfrm>
            <a:off x="7018125" y="1299776"/>
            <a:ext cx="1265250" cy="132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g1acdd40142f_0_18"/>
          <p:cNvSpPr txBox="1"/>
          <p:nvPr/>
        </p:nvSpPr>
        <p:spPr>
          <a:xfrm>
            <a:off x="7035438" y="2215275"/>
            <a:ext cx="12306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66666"/>
                </a:solidFill>
              </a:rPr>
              <a:t>Фото</a:t>
            </a:r>
            <a:endParaRPr sz="12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acdd40142f_0_124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g1acdd40142f_0_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1acdd40142f_0_1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1acdd40142f_0_1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2" name="Google Shape;302;g1acdd40142f_0_124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03" name="Google Shape;303;g1acdd40142f_0_124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4" name="Google Shape;304;g1acdd40142f_0_12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5" name="Google Shape;305;g1acdd40142f_0_124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6" name="Google Shape;306;g1acdd40142f_0_124"/>
          <p:cNvPicPr preferRelativeResize="0"/>
          <p:nvPr/>
        </p:nvPicPr>
        <p:blipFill rotWithShape="1">
          <a:blip r:embed="rId7">
            <a:alphaModFix/>
          </a:blip>
          <a:srcRect b="0" l="16147" r="43535" t="0"/>
          <a:stretch/>
        </p:blipFill>
        <p:spPr>
          <a:xfrm>
            <a:off x="3752650" y="0"/>
            <a:ext cx="31113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1acdd40142f_0_124"/>
          <p:cNvSpPr txBox="1"/>
          <p:nvPr/>
        </p:nvSpPr>
        <p:spPr>
          <a:xfrm>
            <a:off x="404050" y="632638"/>
            <a:ext cx="26460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Бэби-бумеры: рожденные в 1943-1963 годах</a:t>
            </a:r>
            <a:endParaRPr sz="16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08" name="Google Shape;308;g1acdd40142f_0_124"/>
          <p:cNvSpPr txBox="1"/>
          <p:nvPr>
            <p:ph idx="4294967295" type="title"/>
          </p:nvPr>
        </p:nvSpPr>
        <p:spPr>
          <a:xfrm>
            <a:off x="404050" y="1167550"/>
            <a:ext cx="28602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Рекомендации маркетологов по SMM вовлечению:</a:t>
            </a:r>
            <a:endParaRPr i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1acdd40142f_0_124"/>
          <p:cNvSpPr txBox="1"/>
          <p:nvPr/>
        </p:nvSpPr>
        <p:spPr>
          <a:xfrm>
            <a:off x="345325" y="3812488"/>
            <a:ext cx="320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https://lala.lanbook.com/biblioteka-v-socsetyah-5-principov-marketinga-7-sposobov-rasshireniya-auditorii</a:t>
            </a:r>
            <a:endParaRPr b="0" i="0" sz="1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1acdd40142f_0_124"/>
          <p:cNvSpPr txBox="1"/>
          <p:nvPr/>
        </p:nvSpPr>
        <p:spPr>
          <a:xfrm>
            <a:off x="-163150" y="1770975"/>
            <a:ext cx="37110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787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п</a:t>
            </a:r>
            <a:r>
              <a:rPr lang="en" sz="1200">
                <a:solidFill>
                  <a:schemeClr val="dk1"/>
                </a:solidFill>
              </a:rPr>
              <a:t>роводите интересные акции;</a:t>
            </a:r>
            <a:endParaRPr sz="1200">
              <a:solidFill>
                <a:schemeClr val="dk1"/>
              </a:solidFill>
            </a:endParaRPr>
          </a:p>
          <a:p>
            <a:pPr indent="-304800" lvl="0" marL="787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максимально упрощайте контент, сохраняя его информативность;</a:t>
            </a:r>
            <a:endParaRPr sz="1200">
              <a:solidFill>
                <a:schemeClr val="dk1"/>
              </a:solidFill>
            </a:endParaRPr>
          </a:p>
          <a:p>
            <a:pPr indent="-304800" lvl="0" marL="787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не нужно изображать это поколение беспомощным и слабым, дайте им почувствовать свою значимость;</a:t>
            </a:r>
            <a:endParaRPr sz="1200">
              <a:solidFill>
                <a:schemeClr val="dk1"/>
              </a:solidFill>
            </a:endParaRPr>
          </a:p>
          <a:p>
            <a:pPr indent="-304800" lvl="0" marL="7874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апеллируйте к семейным традициям.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acf637de07_0_16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6" name="Google Shape;316;g1acf637de07_0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1acf637de07_0_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1acf637de07_0_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9" name="Google Shape;319;g1acf637de07_0_16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20" name="Google Shape;320;g1acf637de07_0_16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1" name="Google Shape;321;g1acf637de07_0_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2" name="Google Shape;322;g1acf637de07_0_16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3" name="Google Shape;323;g1acf637de07_0_16"/>
          <p:cNvPicPr preferRelativeResize="0"/>
          <p:nvPr/>
        </p:nvPicPr>
        <p:blipFill rotWithShape="1">
          <a:blip r:embed="rId7">
            <a:alphaModFix/>
          </a:blip>
          <a:srcRect b="639" l="49485" r="10196" t="-640"/>
          <a:stretch/>
        </p:blipFill>
        <p:spPr>
          <a:xfrm>
            <a:off x="3752650" y="0"/>
            <a:ext cx="31113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1acf637de07_0_16"/>
          <p:cNvSpPr txBox="1"/>
          <p:nvPr/>
        </p:nvSpPr>
        <p:spPr>
          <a:xfrm>
            <a:off x="404050" y="595788"/>
            <a:ext cx="2646000" cy="2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Поколение Х: 1964 – 1984</a:t>
            </a:r>
            <a:endParaRPr sz="16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25" name="Google Shape;325;g1acf637de07_0_16"/>
          <p:cNvSpPr txBox="1"/>
          <p:nvPr>
            <p:ph idx="4294967295" type="title"/>
          </p:nvPr>
        </p:nvSpPr>
        <p:spPr>
          <a:xfrm>
            <a:off x="422250" y="847200"/>
            <a:ext cx="28602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Рекомендации маркетологов по SMM вовлечению:</a:t>
            </a:r>
            <a:endParaRPr i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g1acf637de07_0_16"/>
          <p:cNvSpPr txBox="1"/>
          <p:nvPr/>
        </p:nvSpPr>
        <p:spPr>
          <a:xfrm>
            <a:off x="328950" y="3935388"/>
            <a:ext cx="320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https://lala.lanbook.com/biblioteka-v-socsetyah-5-principov-marketinga-7-sposobov-rasshireniya-auditorii</a:t>
            </a:r>
            <a:endParaRPr b="0" i="0" sz="1000" u="sng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g1acf637de07_0_16"/>
          <p:cNvSpPr txBox="1"/>
          <p:nvPr/>
        </p:nvSpPr>
        <p:spPr>
          <a:xfrm>
            <a:off x="173100" y="1484700"/>
            <a:ext cx="3473100" cy="24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</a:rPr>
              <a:t>создавайте максимально информативный контент;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</a:rPr>
              <a:t>делайте видео из серии how-to и предлагайте списки лайфхаков;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</a:rPr>
              <a:t>взывайте к ностальгии по былым временам: ставьте на фон музыку 70-80х, изображайте популярных личностей времен их молодости, используйте знаковые для них высказывания;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</a:rPr>
              <a:t>подарите «иксам» возможность почувствовать свою уникальность и преимущество.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