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03" r:id="rId3"/>
    <p:sldId id="304" r:id="rId4"/>
    <p:sldId id="305" r:id="rId5"/>
    <p:sldId id="306" r:id="rId6"/>
    <p:sldId id="324" r:id="rId7"/>
    <p:sldId id="308" r:id="rId8"/>
    <p:sldId id="309" r:id="rId9"/>
    <p:sldId id="310" r:id="rId10"/>
    <p:sldId id="311" r:id="rId11"/>
    <p:sldId id="314" r:id="rId12"/>
    <p:sldId id="312" r:id="rId13"/>
    <p:sldId id="313" r:id="rId14"/>
    <p:sldId id="315" r:id="rId15"/>
    <p:sldId id="316" r:id="rId16"/>
    <p:sldId id="317" r:id="rId17"/>
    <p:sldId id="318" r:id="rId18"/>
    <p:sldId id="320" r:id="rId19"/>
    <p:sldId id="321" r:id="rId20"/>
    <p:sldId id="319" r:id="rId21"/>
    <p:sldId id="322" r:id="rId22"/>
    <p:sldId id="323" r:id="rId23"/>
    <p:sldId id="302" r:id="rId24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FCDCE"/>
    <a:srgbClr val="F9D8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7" autoAdjust="0"/>
    <p:restoredTop sz="93896" autoAdjust="0"/>
  </p:normalViewPr>
  <p:slideViewPr>
    <p:cSldViewPr>
      <p:cViewPr varScale="1">
        <p:scale>
          <a:sx n="64" d="100"/>
          <a:sy n="64" d="100"/>
        </p:scale>
        <p:origin x="142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501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175" y="0"/>
            <a:ext cx="2945501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DB6469C-A9A7-478C-AE11-CCD785A0752F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40"/>
            <a:ext cx="2945501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175" y="9431340"/>
            <a:ext cx="2945501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B6395D6-8C98-435A-94D8-D71A38DC2A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501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175" y="0"/>
            <a:ext cx="2945501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C1EB804-BEEC-49B5-A71B-845759310216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75" y="4716465"/>
            <a:ext cx="4984326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340"/>
            <a:ext cx="2945501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175" y="9431340"/>
            <a:ext cx="2945501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7C8516-0EE2-4B3B-BAAD-22AD9923B3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875" indent="-28572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2884" indent="-228576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037" indent="-228576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191" indent="-228576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345" indent="-2285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498" indent="-2285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8652" indent="-2285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5805" indent="-22857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52728F2-C14E-4BDC-9D18-70A90B3CE6A8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67E55-587B-41ED-A884-23E611CBB80F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4D8A958-313E-46B4-8054-EF2E758166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357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C4CB5-A9D5-40CC-B135-520459458514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225AA-4AF8-4B7B-A5AC-C5CD45FD70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8176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DD9A1-DACB-49FB-9319-7DB3F7AF18F1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63ECC-50DF-48BF-904A-3E6448019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727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CEF72-869F-4758-8F83-69360D646DCA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66F8-8C1C-43C3-BEEA-0F705659CF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755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C88A4-EB8E-4B51-A017-A5E52658FB46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DE40E-A5FE-4694-9FB5-7BFE5BE933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73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7C6EE-5731-4A8F-973F-0C7303D96028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71EAE-E6E6-452B-BDB7-FA934C43E0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221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90245-84AC-4E71-A7E5-3CC53F5B973A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5BA7C-63B1-4DA8-BFCF-384A44EDF6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9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963D2-0F89-430A-AD8A-7C2B6BC39DA7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184BB-8275-4E4A-A473-6C59EC8D62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601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F7AA2-CE59-474F-B5D2-58041A886BE0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F8934-61CE-43B3-8AE6-80E7368DC2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3345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2F8C9-D7DE-47BC-B832-BC57CC209E74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15B17-928D-4959-965E-5D33665A0D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67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BF840-B2EC-4FDC-9378-17B3D9EF9086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D779F-0F45-4B76-AADA-2FF4142B76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87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chemeClr val="accent2"/>
                </a:solidFill>
                <a:latin typeface="Georgia" pitchFamily="18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34A63D9-A61A-490D-B6D1-A1DBFCD2D7A9}" type="datetime1">
              <a:rPr lang="en-US" altLang="en-US"/>
              <a:pPr>
                <a:defRPr/>
              </a:pPr>
              <a:t>10/5/2018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chemeClr val="accent2"/>
                </a:solidFill>
                <a:latin typeface="Georgia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FFFFFF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3AD25E-86FB-47D4-9E67-FBB5A1F7EA54}" type="slidenum">
              <a:rPr lang="en-US" altLang="en-US"/>
              <a:pPr>
                <a:defRPr/>
              </a:pPr>
              <a:t>‹#›</a:t>
            </a:fld>
            <a:endParaRPr lang="en-US" altLang="en-US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7" r:id="rId1"/>
    <p:sldLayoutId id="2147484828" r:id="rId2"/>
    <p:sldLayoutId id="2147484829" r:id="rId3"/>
    <p:sldLayoutId id="2147484830" r:id="rId4"/>
    <p:sldLayoutId id="2147484831" r:id="rId5"/>
    <p:sldLayoutId id="2147484832" r:id="rId6"/>
    <p:sldLayoutId id="2147484833" r:id="rId7"/>
    <p:sldLayoutId id="2147484834" r:id="rId8"/>
    <p:sldLayoutId id="2147484835" r:id="rId9"/>
    <p:sldLayoutId id="2147484836" r:id="rId10"/>
    <p:sldLayoutId id="214748483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ＭＳ Ｐゴシック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ＭＳ Ｐゴシック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ＭＳ Ｐゴシック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ＭＳ Ｐゴシック" panose="020B0600070205080204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accent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200" kern="1200">
          <a:solidFill>
            <a:schemeClr val="accent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▫"/>
        <a:defRPr sz="2000" kern="1200">
          <a:solidFill>
            <a:srgbClr val="A04DA3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fin.kz/" TargetMode="External"/><Relationship Id="rId2" Type="http://schemas.openxmlformats.org/officeDocument/2006/relationships/hyperlink" Target="http://www.oilfund.a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tionalbank.kz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://esi.nus.edu.sg/about-us/our-researchers/dina-azhgaliyeva" TargetMode="External"/><Relationship Id="rId7" Type="http://schemas.openxmlformats.org/officeDocument/2006/relationships/image" Target="../media/image22.png"/><Relationship Id="rId2" Type="http://schemas.openxmlformats.org/officeDocument/2006/relationships/hyperlink" Target="https://www.linkedin.com/in/dina-azhgaliyeva-7800b89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1676400"/>
          </a:xfrm>
        </p:spPr>
        <p:txBody>
          <a:bodyPr/>
          <a:lstStyle/>
          <a:p>
            <a:pPr algn="ctr" eaLnBrk="1" hangingPunct="1"/>
            <a:r>
              <a:rPr lang="en-SG" altLang="en-US" sz="4000" i="1" dirty="0">
                <a:latin typeface="Calibri" panose="020F0502020204030204" pitchFamily="34" charset="0"/>
              </a:rPr>
              <a:t>Managing Oil Revenue in the Caspian Region: Azerbaijan and Kazakhstan</a:t>
            </a:r>
            <a:br>
              <a:rPr lang="en-SG" altLang="en-US" sz="4000" i="1" dirty="0">
                <a:latin typeface="Calibri" panose="020F0502020204030204" pitchFamily="34" charset="0"/>
              </a:rPr>
            </a:br>
            <a:r>
              <a:rPr lang="en-SG" altLang="en-US" sz="3200" i="1" dirty="0" err="1">
                <a:latin typeface="Calibri" panose="020F0502020204030204" pitchFamily="34" charset="0"/>
              </a:rPr>
              <a:t>Dr.</a:t>
            </a:r>
            <a:r>
              <a:rPr lang="en-SG" altLang="en-US" sz="3200" i="1" dirty="0">
                <a:latin typeface="Calibri" panose="020F0502020204030204" pitchFamily="34" charset="0"/>
              </a:rPr>
              <a:t> Dina Azhgaliyeva</a:t>
            </a:r>
            <a:endParaRPr lang="en-GB" altLang="en-US" sz="4800" i="1" dirty="0">
              <a:latin typeface="Calibri" panose="020F0502020204030204" pitchFamily="34" charset="0"/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608638"/>
            <a:ext cx="2743200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6" t="17848" r="10526" b="17200"/>
          <a:stretch>
            <a:fillRect/>
          </a:stretch>
        </p:blipFill>
        <p:spPr bwMode="auto">
          <a:xfrm>
            <a:off x="6583363" y="5591175"/>
            <a:ext cx="25146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Subtitle 2"/>
          <p:cNvSpPr>
            <a:spLocks noGrp="1"/>
          </p:cNvSpPr>
          <p:nvPr>
            <p:ph type="subTitle" idx="1"/>
          </p:nvPr>
        </p:nvSpPr>
        <p:spPr>
          <a:xfrm>
            <a:off x="614362" y="4343400"/>
            <a:ext cx="7991475" cy="787400"/>
          </a:xfrm>
        </p:spPr>
        <p:txBody>
          <a:bodyPr/>
          <a:lstStyle/>
          <a:p>
            <a:pPr marL="63500" algn="ctr" eaLnBrk="1" hangingPunct="1">
              <a:lnSpc>
                <a:spcPct val="90000"/>
              </a:lnSpc>
            </a:pPr>
            <a:r>
              <a:rPr lang="en-SG" altLang="en-US" i="1" dirty="0">
                <a:latin typeface="Calibri" panose="020F0502020204030204" pitchFamily="34" charset="0"/>
              </a:rPr>
              <a:t>2018 GSPP CONFERENCE ON CONTEMPORARY ISSUES IN PUBLIC ADMINISTRATION IN POST-SOVIET EURASIA</a:t>
            </a:r>
          </a:p>
          <a:p>
            <a:pPr marL="63500" algn="ctr" eaLnBrk="1" hangingPunct="1">
              <a:lnSpc>
                <a:spcPct val="90000"/>
              </a:lnSpc>
            </a:pPr>
            <a:r>
              <a:rPr lang="en-US" altLang="en-US" i="1" dirty="0">
                <a:latin typeface="Calibri" panose="020F0502020204030204" pitchFamily="34" charset="0"/>
              </a:rPr>
              <a:t>Astana</a:t>
            </a:r>
            <a:endParaRPr lang="en-SG" altLang="en-US" i="1" dirty="0">
              <a:latin typeface="Calibri" panose="020F0502020204030204" pitchFamily="34" charset="0"/>
            </a:endParaRPr>
          </a:p>
          <a:p>
            <a:pPr marL="63500" algn="ctr" eaLnBrk="1" hangingPunct="1">
              <a:lnSpc>
                <a:spcPct val="90000"/>
              </a:lnSpc>
            </a:pPr>
            <a:r>
              <a:rPr lang="en-SG" altLang="en-US" i="1" dirty="0">
                <a:latin typeface="Calibri" panose="020F0502020204030204" pitchFamily="34" charset="0"/>
              </a:rPr>
              <a:t>5 – 6 OCTOBER 2018</a:t>
            </a:r>
          </a:p>
          <a:p>
            <a:pPr marL="63500" algn="ctr" eaLnBrk="1" hangingPunct="1">
              <a:lnSpc>
                <a:spcPct val="90000"/>
              </a:lnSpc>
            </a:pPr>
            <a:endParaRPr lang="en-US" altLang="en-US" i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5" name="Google Shape;16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7904" y="620688"/>
            <a:ext cx="1825636" cy="221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6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63688" y="2852936"/>
            <a:ext cx="5768506" cy="186080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64;p21"/>
          <p:cNvSpPr/>
          <p:nvPr/>
        </p:nvSpPr>
        <p:spPr>
          <a:xfrm>
            <a:off x="2627784" y="3356992"/>
            <a:ext cx="1656184" cy="288032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65;p21"/>
          <p:cNvSpPr/>
          <p:nvPr/>
        </p:nvSpPr>
        <p:spPr>
          <a:xfrm>
            <a:off x="3491880" y="548680"/>
            <a:ext cx="2160240" cy="57606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Google Shape;166;p21" descr="http://brunswickhlc.org.uk/wp-content/uploads/2012/06/group-of-peopl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64088" y="3356992"/>
            <a:ext cx="278408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67;p21"/>
          <p:cNvSpPr/>
          <p:nvPr/>
        </p:nvSpPr>
        <p:spPr>
          <a:xfrm>
            <a:off x="1835696" y="4581128"/>
            <a:ext cx="2088232" cy="288032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68;p21"/>
          <p:cNvSpPr txBox="1"/>
          <p:nvPr/>
        </p:nvSpPr>
        <p:spPr>
          <a:xfrm>
            <a:off x="683568" y="5373216"/>
            <a:ext cx="36004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Oil revenue fund</a:t>
            </a:r>
            <a:endParaRPr sz="3200" b="0" i="0" u="none" strike="noStrike" cap="non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2" name="Google Shape;169;p21"/>
          <p:cNvSpPr txBox="1"/>
          <p:nvPr/>
        </p:nvSpPr>
        <p:spPr>
          <a:xfrm>
            <a:off x="5004048" y="5373216"/>
            <a:ext cx="360040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Government expenditure</a:t>
            </a:r>
            <a:endParaRPr sz="3200" b="0" i="0" u="none" strike="noStrike" cap="non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3" name="Google Shape;170;p21"/>
          <p:cNvSpPr/>
          <p:nvPr/>
        </p:nvSpPr>
        <p:spPr>
          <a:xfrm>
            <a:off x="3347864" y="2708920"/>
            <a:ext cx="2448272" cy="14401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71;p21"/>
          <p:cNvSpPr txBox="1"/>
          <p:nvPr/>
        </p:nvSpPr>
        <p:spPr>
          <a:xfrm>
            <a:off x="2915816" y="404664"/>
            <a:ext cx="309634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Oil revenue</a:t>
            </a:r>
            <a:endParaRPr sz="3200" b="0" i="0" u="none" strike="noStrike" cap="non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2225065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2F8934-61CE-43B3-8AE6-80E7368DC22B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3" name="Google Shape;177;p22"/>
          <p:cNvSpPr/>
          <p:nvPr/>
        </p:nvSpPr>
        <p:spPr>
          <a:xfrm>
            <a:off x="4644008" y="4293096"/>
            <a:ext cx="1152128" cy="288032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" name="Google Shape;178;p22"/>
          <p:cNvCxnSpPr/>
          <p:nvPr/>
        </p:nvCxnSpPr>
        <p:spPr>
          <a:xfrm rot="5400000">
            <a:off x="4031940" y="2456892"/>
            <a:ext cx="36004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" name="Google Shape;179;p22"/>
          <p:cNvCxnSpPr/>
          <p:nvPr/>
        </p:nvCxnSpPr>
        <p:spPr>
          <a:xfrm>
            <a:off x="1979712" y="2636912"/>
            <a:ext cx="5112568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" name="Google Shape;180;p22"/>
          <p:cNvCxnSpPr/>
          <p:nvPr/>
        </p:nvCxnSpPr>
        <p:spPr>
          <a:xfrm rot="5400000">
            <a:off x="1692474" y="2996158"/>
            <a:ext cx="576064" cy="158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7" name="Google Shape;181;p22"/>
          <p:cNvCxnSpPr/>
          <p:nvPr/>
        </p:nvCxnSpPr>
        <p:spPr>
          <a:xfrm rot="5400000">
            <a:off x="6805042" y="2924150"/>
            <a:ext cx="576064" cy="158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pic>
        <p:nvPicPr>
          <p:cNvPr id="8" name="Google Shape;182;p22" descr="http://i4.mirror.co.uk/incoming/article1551569.ece/ALTERNATES/s2197/Six%20babies%20(18-21%20months)%20sitting%20on%20the%20floor,%20portrait-155156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512" y="3068960"/>
            <a:ext cx="3784727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83;p22" descr="http://devilsexcrement.files.wordpress.com/2009/12/busted-piggy-bank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6096" y="2924944"/>
            <a:ext cx="2554844" cy="294143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84;p22"/>
          <p:cNvSpPr txBox="1"/>
          <p:nvPr/>
        </p:nvSpPr>
        <p:spPr>
          <a:xfrm>
            <a:off x="467544" y="5949280"/>
            <a:ext cx="345638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Saving fund</a:t>
            </a:r>
            <a:endParaRPr sz="3200" b="0" i="0" u="none" strike="noStrike" cap="non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1" name="Google Shape;185;p22"/>
          <p:cNvSpPr txBox="1"/>
          <p:nvPr/>
        </p:nvSpPr>
        <p:spPr>
          <a:xfrm>
            <a:off x="5076056" y="5949280"/>
            <a:ext cx="374441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Stabilization fund</a:t>
            </a:r>
            <a:endParaRPr sz="320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pic>
        <p:nvPicPr>
          <p:cNvPr id="12" name="Google Shape;176;p22" descr="http://static.tvtropes.org/pmwiki/pub/images/piggy_bank_8881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26060" y="35507"/>
            <a:ext cx="2971800" cy="2286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2427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595959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FUNDS’ OBJECTIVES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139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lang="en-SG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marL="342900" lvl="0" indent="-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❑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</a:t>
            </a:r>
            <a:r>
              <a:rPr lang="en-SG" b="1" dirty="0">
                <a:solidFill>
                  <a:srgbClr val="C00000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Stabilization of exchange rate</a:t>
            </a:r>
            <a:endParaRPr lang="en-SG" b="1" dirty="0">
              <a:solidFill>
                <a:srgbClr val="C00000"/>
              </a:solidFill>
            </a:endParaRPr>
          </a:p>
          <a:p>
            <a:pPr marL="342900" lvl="0" indent="-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❑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Stabilization of government expenditure</a:t>
            </a:r>
            <a:endParaRPr lang="en-SG" dirty="0"/>
          </a:p>
          <a:p>
            <a:pPr marL="342900" lvl="0" indent="-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❑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Saving for future generations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70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SG" b="1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Objective</a:t>
            </a: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: </a:t>
            </a:r>
            <a:b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</a:br>
            <a:r>
              <a:rPr lang="en-SG" b="1" dirty="0">
                <a:solidFill>
                  <a:srgbClr val="C00000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Stabilization of exchange rate</a:t>
            </a:r>
            <a:endParaRPr lang="en-SG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✓"/>
            </a:pP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entury Schoolbook"/>
                <a:cs typeface="Century Schoolbook"/>
                <a:sym typeface="Century Schoolbook"/>
              </a:rPr>
              <a:t>Countries sterilize oil revenue by taking oil revenue during booms away from spending in a domestic country because it will cause real appreciation of domestic currency and save it abroad and then spend it slowly.</a:t>
            </a:r>
            <a:endParaRPr lang="en-SG" dirty="0">
              <a:latin typeface="Century Schoolbook" panose="02040604050505020304" pitchFamily="18" charset="0"/>
            </a:endParaRPr>
          </a:p>
          <a:p>
            <a:pPr marL="342900" lvl="0" indent="-34290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entury Schoolbook"/>
                <a:cs typeface="Century Schoolbook"/>
                <a:sym typeface="Century Schoolbook"/>
              </a:rPr>
              <a:t>	Funds can smooth exchange rates by sterilizing foreign currency when invest abroad (cut the link between exchange rates and oil revenues).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344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1314"/>
            <a:ext cx="9144000" cy="521686"/>
          </a:xfrm>
        </p:spPr>
        <p:txBody>
          <a:bodyPr/>
          <a:lstStyle/>
          <a:p>
            <a:r>
              <a:rPr lang="en-GB" sz="3200" b="1" dirty="0">
                <a:solidFill>
                  <a:srgbClr val="595959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ARE OIL REVENUE FUNDS EFFECTIVE?</a:t>
            </a:r>
            <a:endParaRPr lang="en-SG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graphicFrame>
        <p:nvGraphicFramePr>
          <p:cNvPr id="5" name="Google Shape;204;p2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216175"/>
              </p:ext>
            </p:extLst>
          </p:nvPr>
        </p:nvGraphicFramePr>
        <p:xfrm>
          <a:off x="325413" y="1143000"/>
          <a:ext cx="8229625" cy="5517905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64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901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Authors</a:t>
                      </a:r>
                      <a:endParaRPr sz="18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Dependent variable</a:t>
                      </a:r>
                      <a:endParaRPr sz="18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Independent variable</a:t>
                      </a:r>
                      <a:endParaRPr sz="18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Fund variable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Results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5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Ilahi and Shabsigh (2007)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REER (volatility)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Oil exports, oil prices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Fund exist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 effect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5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Hart (2010)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REER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Terms of trade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Fund exist, Fund size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Negative effect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1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Devis and others (2001)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Government expenditure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Non-renewable resource export earnings per capita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Fund exist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 effect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85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Crain and Devlin (2003)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Government expenditure (volatility)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Oil exports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Fund exist, Fund size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 effect overall, but effective in some countries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0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Ossowski and others (2008)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Government expenditure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Balance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Fund exist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 effect</a:t>
                      </a:r>
                      <a:endParaRPr sz="1800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250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6030"/>
            <a:ext cx="9144000" cy="1066800"/>
          </a:xfrm>
        </p:spPr>
        <p:txBody>
          <a:bodyPr/>
          <a:lstStyle/>
          <a:p>
            <a:r>
              <a:rPr lang="en-GB" sz="32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Theoretical model</a:t>
            </a:r>
            <a:br>
              <a:rPr lang="en-GB" sz="32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</a:br>
            <a:r>
              <a:rPr lang="en-GB" sz="32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Effect of oil revenue on exchange rate</a:t>
            </a:r>
            <a:endParaRPr lang="en-SG" sz="3200" dirty="0">
              <a:latin typeface="Century Schoolbook" panose="020406040505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pic>
        <p:nvPicPr>
          <p:cNvPr id="5" name="Google Shape;210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71773" y="1916832"/>
            <a:ext cx="6907230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1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4376737"/>
            <a:ext cx="6702425" cy="24812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7957" y="1593379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entury Schoolbook" panose="02040604050505020304" pitchFamily="18" charset="0"/>
              </a:rPr>
              <a:t>Saving fund</a:t>
            </a:r>
            <a:endParaRPr lang="en-SG" sz="2800" dirty="0">
              <a:latin typeface="Century Schoolbook" panose="020406040505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35" y="4037303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latin typeface="Century Schoolbook" panose="02040604050505020304" pitchFamily="18" charset="0"/>
              </a:rPr>
              <a:t>Stabilisation</a:t>
            </a:r>
            <a:r>
              <a:rPr lang="en-US" sz="2800" dirty="0">
                <a:latin typeface="Century Schoolbook" panose="02040604050505020304" pitchFamily="18" charset="0"/>
              </a:rPr>
              <a:t> fund</a:t>
            </a:r>
            <a:endParaRPr lang="en-SG" sz="28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000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Data for Oil Revenue Funds</a:t>
            </a:r>
            <a:endParaRPr lang="en-SG" dirty="0">
              <a:latin typeface="Century Schoolbook" panose="020406040505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394617"/>
              </p:ext>
            </p:extLst>
          </p:nvPr>
        </p:nvGraphicFramePr>
        <p:xfrm>
          <a:off x="457200" y="2249488"/>
          <a:ext cx="8153400" cy="2505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278532357"/>
                    </a:ext>
                  </a:extLst>
                </a:gridCol>
                <a:gridCol w="6324600">
                  <a:extLst>
                    <a:ext uri="{9D8B030D-6E8A-4147-A177-3AD203B41FA5}">
                      <a16:colId xmlns:a16="http://schemas.microsoft.com/office/drawing/2014/main" val="41983067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</a:rPr>
                        <a:t>Country</a:t>
                      </a:r>
                      <a:endParaRPr sz="20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Calibri"/>
                          <a:cs typeface="Calibri"/>
                          <a:sym typeface="Calibri"/>
                        </a:rPr>
                        <a:t>Data sources</a:t>
                      </a:r>
                      <a:endParaRPr sz="20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221638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</a:rPr>
                        <a:t>Azerbaijan</a:t>
                      </a:r>
                      <a:endParaRPr sz="2000" dirty="0">
                        <a:latin typeface="Century Schoolbook" panose="02040604050505020304" pitchFamily="18" charset="0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</a:rPr>
                        <a:t>State oil fund </a:t>
                      </a:r>
                      <a:r>
                        <a:rPr lang="en-GB" sz="2000" u="sng" dirty="0">
                          <a:solidFill>
                            <a:schemeClr val="hlink"/>
                          </a:solidFill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  <a:hlinkClick r:id="rId2"/>
                        </a:rPr>
                        <a:t>www.oilfund.az</a:t>
                      </a:r>
                      <a:endParaRPr sz="2000" dirty="0">
                        <a:latin typeface="Century Schoolbook" panose="02040604050505020304" pitchFamily="18" charset="0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3008685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</a:rPr>
                        <a:t>Kazakhstan</a:t>
                      </a:r>
                      <a:endParaRPr sz="2000" dirty="0">
                        <a:latin typeface="Century Schoolbook" panose="02040604050505020304" pitchFamily="18" charset="0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</a:rPr>
                        <a:t>Ministry of finance </a:t>
                      </a:r>
                      <a:r>
                        <a:rPr lang="en-GB" sz="2000" u="sng" dirty="0">
                          <a:solidFill>
                            <a:schemeClr val="hlink"/>
                          </a:solidFill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  <a:hlinkClick r:id="rId3"/>
                        </a:rPr>
                        <a:t>www.minfin.kz</a:t>
                      </a:r>
                      <a:r>
                        <a:rPr lang="en-GB" sz="2000" dirty="0"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</a:rPr>
                        <a:t>, </a:t>
                      </a: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</a:rPr>
                        <a:t>National bank </a:t>
                      </a:r>
                      <a:r>
                        <a:rPr lang="en-GB" sz="2000" u="sng" dirty="0">
                          <a:solidFill>
                            <a:schemeClr val="hlink"/>
                          </a:solidFill>
                          <a:latin typeface="Century Schoolbook" panose="02040604050505020304" pitchFamily="18" charset="0"/>
                          <a:ea typeface="Arial"/>
                          <a:cs typeface="Arial"/>
                          <a:sym typeface="Arial"/>
                          <a:hlinkClick r:id="rId4"/>
                        </a:rPr>
                        <a:t>www.nationalbank.kz</a:t>
                      </a:r>
                      <a:endParaRPr sz="2000" dirty="0">
                        <a:latin typeface="Century Schoolbook" panose="02040604050505020304" pitchFamily="18" charset="0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2565979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dirty="0">
                          <a:latin typeface="Century Schoolbook" panose="02040604050505020304" pitchFamily="18" charset="0"/>
                          <a:ea typeface="Calibri"/>
                          <a:cs typeface="Calibri"/>
                          <a:sym typeface="Calibri"/>
                        </a:rPr>
                        <a:t>All</a:t>
                      </a:r>
                      <a:endParaRPr sz="2000" dirty="0">
                        <a:latin typeface="Century Schoolbook" panose="02040604050505020304" pitchFamily="18" charset="0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SG" sz="2000" dirty="0">
                          <a:latin typeface="Century Schoolbook" panose="02040604050505020304" pitchFamily="18" charset="0"/>
                          <a:ea typeface="Calibri"/>
                          <a:cs typeface="Calibri"/>
                          <a:sym typeface="Calibri"/>
                        </a:rPr>
                        <a:t>Sovereign wealth fund institute www.swfinstitute.org</a:t>
                      </a: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972685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8191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595959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DATA PROPERTIES</a:t>
            </a:r>
            <a:endParaRPr lang="en-SG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2011850"/>
              </p:ext>
            </p:extLst>
          </p:nvPr>
        </p:nvGraphicFramePr>
        <p:xfrm>
          <a:off x="457200" y="2249488"/>
          <a:ext cx="8229600" cy="1989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88173462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115828737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22702563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643854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i="0" u="none" strike="noStrike" dirty="0">
                          <a:solidFill>
                            <a:schemeClr val="dk1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Country</a:t>
                      </a:r>
                      <a:endParaRPr sz="2400" b="1" i="0" u="none" strike="noStrike" dirty="0">
                        <a:solidFill>
                          <a:schemeClr val="dk1"/>
                        </a:solidFill>
                        <a:latin typeface="Century Schoolbook"/>
                        <a:ea typeface="Century Schoolbook"/>
                        <a:cs typeface="Century Schoolbook"/>
                        <a:sym typeface="Century Schoolbook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i="0" u="none" strike="noStrike" dirty="0">
                          <a:solidFill>
                            <a:schemeClr val="dk1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Oil </a:t>
                      </a:r>
                      <a:endParaRPr sz="2400" b="1" i="0" u="none" strike="noStrike" dirty="0">
                        <a:solidFill>
                          <a:schemeClr val="dk1"/>
                        </a:solidFill>
                        <a:latin typeface="Century Schoolbook"/>
                        <a:ea typeface="Century Schoolbook"/>
                        <a:cs typeface="Century Schoolbook"/>
                        <a:sym typeface="Century Schoolbook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i="0" u="none" strike="noStrike" dirty="0">
                          <a:solidFill>
                            <a:schemeClr val="dk1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Log(REER)</a:t>
                      </a:r>
                      <a:endParaRPr sz="2400" b="1" i="0" u="none" strike="noStrike" dirty="0">
                        <a:solidFill>
                          <a:schemeClr val="dk1"/>
                        </a:solidFill>
                        <a:latin typeface="Century Schoolbook"/>
                        <a:ea typeface="Century Schoolbook"/>
                        <a:cs typeface="Century Schoolbook"/>
                        <a:sym typeface="Century Schoolbook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i="0" u="none" strike="noStrike" dirty="0">
                          <a:solidFill>
                            <a:schemeClr val="dk1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Cointegration</a:t>
                      </a:r>
                      <a:endParaRPr sz="2400" b="1" i="0" u="none" strike="noStrike" dirty="0">
                        <a:solidFill>
                          <a:schemeClr val="dk1"/>
                        </a:solidFill>
                        <a:latin typeface="Century Schoolbook"/>
                        <a:ea typeface="Century Schoolbook"/>
                        <a:cs typeface="Century Schoolbook"/>
                        <a:sym typeface="Century Schoolbook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98187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Kazakhstan</a:t>
                      </a:r>
                      <a:endParaRPr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I(1)</a:t>
                      </a:r>
                      <a:endParaRPr sz="2400" b="0" i="0" u="none" strike="noStrike" dirty="0">
                        <a:solidFill>
                          <a:srgbClr val="000000"/>
                        </a:solidFill>
                        <a:latin typeface="Century Schoolbook"/>
                        <a:ea typeface="Century Schoolbook"/>
                        <a:cs typeface="Century Schoolbook"/>
                        <a:sym typeface="Century Schoolbook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I(1)</a:t>
                      </a:r>
                      <a:endParaRPr sz="2400" b="0" i="0" u="none" strike="noStrike" dirty="0">
                        <a:solidFill>
                          <a:srgbClr val="000000"/>
                        </a:solidFill>
                        <a:latin typeface="Century Schoolbook"/>
                        <a:ea typeface="Century Schoolbook"/>
                        <a:cs typeface="Century Schoolbook"/>
                        <a:sym typeface="Century Schoolbook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Century Schoolbook"/>
                        <a:buNone/>
                      </a:pPr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CI</a:t>
                      </a:r>
                      <a:endParaRPr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059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Azerbaijan</a:t>
                      </a:r>
                      <a:endParaRPr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I(1)</a:t>
                      </a:r>
                      <a:endParaRPr sz="2400" b="0" i="0" u="none" strike="noStrike" dirty="0">
                        <a:solidFill>
                          <a:srgbClr val="000000"/>
                        </a:solidFill>
                        <a:latin typeface="Century Schoolbook"/>
                        <a:ea typeface="Century Schoolbook"/>
                        <a:cs typeface="Century Schoolbook"/>
                        <a:sym typeface="Century Schoolbook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I(0)</a:t>
                      </a:r>
                      <a:endParaRPr sz="2400" b="0" i="0" u="none" strike="noStrike" dirty="0">
                        <a:solidFill>
                          <a:srgbClr val="000000"/>
                        </a:solidFill>
                        <a:latin typeface="Century Schoolbook"/>
                        <a:ea typeface="Century Schoolbook"/>
                        <a:cs typeface="Century Schoolbook"/>
                        <a:sym typeface="Century Schoolbook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entury Schoolbook"/>
                          <a:ea typeface="Century Schoolbook"/>
                          <a:cs typeface="Century Schoolbook"/>
                          <a:sym typeface="Century Schoolbook"/>
                        </a:rPr>
                        <a:t>CO</a:t>
                      </a:r>
                      <a:endParaRPr sz="2400" b="0" i="0" u="none" strike="noStrike" dirty="0">
                        <a:solidFill>
                          <a:srgbClr val="000000"/>
                        </a:solidFill>
                        <a:latin typeface="Century Schoolbook"/>
                        <a:ea typeface="Century Schoolbook"/>
                        <a:cs typeface="Century Schoolbook"/>
                        <a:sym typeface="Century Schoolbook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457787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533400" y="4724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Century Schoolbook" panose="02040604050505020304" pitchFamily="18" charset="0"/>
                <a:ea typeface="Times New Roman"/>
                <a:cs typeface="Times New Roman"/>
                <a:sym typeface="Times New Roman"/>
              </a:rPr>
              <a:t>I(0) 	</a:t>
            </a:r>
            <a:r>
              <a:rPr lang="en-GB" dirty="0">
                <a:solidFill>
                  <a:schemeClr val="dk1"/>
                </a:solidFill>
                <a:latin typeface="Century Schoolbook" panose="02040604050505020304" pitchFamily="18" charset="0"/>
                <a:ea typeface="Times New Roman"/>
                <a:cs typeface="Times New Roman"/>
                <a:sym typeface="Times New Roman"/>
              </a:rPr>
              <a:t> stationary</a:t>
            </a:r>
            <a:endParaRPr lang="en-GB" dirty="0">
              <a:latin typeface="Century Schoolbook" panose="020406040505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Century Schoolbook" panose="02040604050505020304" pitchFamily="18" charset="0"/>
                <a:ea typeface="Times New Roman"/>
                <a:cs typeface="Times New Roman"/>
                <a:sym typeface="Times New Roman"/>
              </a:rPr>
              <a:t>I(1)	</a:t>
            </a:r>
            <a:r>
              <a:rPr lang="en-GB" dirty="0">
                <a:solidFill>
                  <a:schemeClr val="dk1"/>
                </a:solidFill>
                <a:latin typeface="Century Schoolbook" panose="02040604050505020304" pitchFamily="18" charset="0"/>
                <a:ea typeface="Times New Roman"/>
                <a:cs typeface="Times New Roman"/>
                <a:sym typeface="Times New Roman"/>
              </a:rPr>
              <a:t> nonstationary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chemeClr val="dk1"/>
                </a:solidFill>
                <a:latin typeface="Century Schoolbook" panose="02040604050505020304" pitchFamily="18" charset="0"/>
                <a:ea typeface="Times New Roman"/>
                <a:cs typeface="Times New Roman"/>
                <a:sym typeface="Times New Roman"/>
              </a:rPr>
              <a:t>CI 	 cointegration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chemeClr val="dk1"/>
                </a:solidFill>
                <a:latin typeface="Century Schoolbook" panose="02040604050505020304" pitchFamily="18" charset="0"/>
                <a:ea typeface="Times New Roman"/>
                <a:cs typeface="Times New Roman"/>
                <a:sym typeface="Times New Roman"/>
              </a:rPr>
              <a:t>CO          no cointegration</a:t>
            </a:r>
          </a:p>
        </p:txBody>
      </p:sp>
    </p:spTree>
    <p:extLst>
      <p:ext uri="{BB962C8B-B14F-4D97-AF65-F5344CB8AC3E}">
        <p14:creationId xmlns:p14="http://schemas.microsoft.com/office/powerpoint/2010/main" val="690947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2F8934-61CE-43B3-8AE6-80E7368DC22B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pic>
        <p:nvPicPr>
          <p:cNvPr id="3" name="Google Shape;247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13427" y="0"/>
            <a:ext cx="937085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105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2F8934-61CE-43B3-8AE6-80E7368DC22B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3" name="Google Shape;254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13426" y="83012"/>
            <a:ext cx="9257426" cy="67749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275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3831" y="1676400"/>
            <a:ext cx="5190169" cy="5054697"/>
          </a:xfrm>
        </p:spPr>
        <p:txBody>
          <a:bodyPr/>
          <a:lstStyle/>
          <a:p>
            <a:pPr marL="0" indent="0">
              <a:buNone/>
            </a:pPr>
            <a:r>
              <a:rPr lang="en-SG" sz="2400" b="1" dirty="0">
                <a:solidFill>
                  <a:srgbClr val="0070C0"/>
                </a:solidFill>
              </a:rPr>
              <a:t>	Vision</a:t>
            </a:r>
          </a:p>
          <a:p>
            <a:r>
              <a:rPr lang="en-SG" sz="2400" dirty="0"/>
              <a:t>To be the leading institute for strategic research and a global thought leader in </a:t>
            </a:r>
            <a:r>
              <a:rPr lang="en-SG" sz="2400" dirty="0">
                <a:solidFill>
                  <a:srgbClr val="FF0000"/>
                </a:solidFill>
              </a:rPr>
              <a:t>energy policy</a:t>
            </a:r>
            <a:r>
              <a:rPr lang="en-SG" sz="2400" dirty="0"/>
              <a:t>.</a:t>
            </a:r>
          </a:p>
          <a:p>
            <a:pPr marL="0" indent="0">
              <a:buNone/>
            </a:pPr>
            <a:r>
              <a:rPr lang="en-SG" sz="2400" b="1" dirty="0">
                <a:solidFill>
                  <a:srgbClr val="0070C0"/>
                </a:solidFill>
              </a:rPr>
              <a:t>	</a:t>
            </a:r>
          </a:p>
          <a:p>
            <a:pPr marL="0" indent="0">
              <a:buNone/>
            </a:pPr>
            <a:r>
              <a:rPr lang="en-SG" sz="2400" b="1" dirty="0">
                <a:solidFill>
                  <a:srgbClr val="0070C0"/>
                </a:solidFill>
              </a:rPr>
              <a:t>	Mission</a:t>
            </a:r>
          </a:p>
          <a:p>
            <a:r>
              <a:rPr lang="en-SG" sz="2400" dirty="0"/>
              <a:t>To conduct research on </a:t>
            </a:r>
            <a:r>
              <a:rPr lang="en-SG" sz="2400" dirty="0">
                <a:solidFill>
                  <a:srgbClr val="FF0000"/>
                </a:solidFill>
              </a:rPr>
              <a:t>energy policies </a:t>
            </a:r>
            <a:r>
              <a:rPr lang="en-SG" sz="2400" dirty="0"/>
              <a:t>and their national, regional and global implications.</a:t>
            </a:r>
          </a:p>
          <a:p>
            <a:r>
              <a:rPr lang="en-SG" sz="2400" dirty="0"/>
              <a:t>To promote discussion and advance collective understanding on issues related to </a:t>
            </a:r>
            <a:r>
              <a:rPr lang="en-SG" sz="2400" dirty="0">
                <a:solidFill>
                  <a:srgbClr val="FF0000"/>
                </a:solidFill>
              </a:rPr>
              <a:t>energy policy </a:t>
            </a:r>
            <a:r>
              <a:rPr lang="en-SG" sz="2400" dirty="0"/>
              <a:t>development.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5" name="Picture 4" descr="Energy Studies Institu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62262"/>
            <a:ext cx="4053760" cy="468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541"/>
            <a:ext cx="1981200" cy="79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6" t="17848" r="10526" b="17200"/>
          <a:stretch>
            <a:fillRect/>
          </a:stretch>
        </p:blipFill>
        <p:spPr bwMode="auto">
          <a:xfrm>
            <a:off x="2045563" y="475541"/>
            <a:ext cx="1944518" cy="97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938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8135"/>
            <a:ext cx="8229600" cy="618665"/>
          </a:xfrm>
        </p:spPr>
        <p:txBody>
          <a:bodyPr/>
          <a:lstStyle/>
          <a:p>
            <a:r>
              <a:rPr lang="en-GB" b="1" dirty="0">
                <a:solidFill>
                  <a:srgbClr val="595959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EMPIRICAL MODELS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5583238"/>
          </a:xfrm>
        </p:spPr>
        <p:txBody>
          <a:bodyPr/>
          <a:lstStyle/>
          <a:p>
            <a:pPr marL="342900" lvl="0" indent="-34290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Only REER is nonstationary (Azerbaijan):</a:t>
            </a:r>
            <a:endParaRPr lang="en-SG" dirty="0"/>
          </a:p>
          <a:p>
            <a:pPr marL="342900" lvl="0" indent="-213359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</a:pPr>
            <a:endParaRPr lang="en-SG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marL="342900" lvl="0" indent="-213359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</a:pPr>
            <a:endParaRPr lang="en-SG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marL="342900" lvl="0" indent="-213359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</a:pPr>
            <a:endParaRPr lang="en-SG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marL="342900" lvl="0" indent="-34290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REER and oil are cointegrated ECM (Kazakhstan):</a:t>
            </a:r>
            <a:endParaRPr lang="en-SG" dirty="0"/>
          </a:p>
          <a:p>
            <a:pPr marL="342900" lvl="0" indent="-213359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</a:pPr>
            <a:endParaRPr lang="en-SG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marL="342900" lvl="0" indent="-213359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</a:pPr>
            <a:endParaRPr lang="en-SG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marL="342900" lvl="0" indent="-240347">
              <a:lnSpc>
                <a:spcPct val="80000"/>
              </a:lnSpc>
              <a:spcBef>
                <a:spcPts val="323"/>
              </a:spcBef>
              <a:spcAft>
                <a:spcPts val="0"/>
              </a:spcAft>
              <a:buClr>
                <a:schemeClr val="dk1"/>
              </a:buClr>
              <a:buSzPts val="1615"/>
              <a:buNone/>
            </a:pPr>
            <a:endParaRPr lang="en-SG" sz="2000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marL="342900" lvl="0" indent="-240347">
              <a:lnSpc>
                <a:spcPct val="80000"/>
              </a:lnSpc>
              <a:spcBef>
                <a:spcPts val="323"/>
              </a:spcBef>
              <a:spcAft>
                <a:spcPts val="0"/>
              </a:spcAft>
              <a:buClr>
                <a:schemeClr val="dk1"/>
              </a:buClr>
              <a:buSzPts val="1615"/>
              <a:buNone/>
            </a:pPr>
            <a:endParaRPr lang="en-SG" sz="2000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marL="342900" lvl="0" indent="-240347">
              <a:lnSpc>
                <a:spcPct val="80000"/>
              </a:lnSpc>
              <a:spcBef>
                <a:spcPts val="323"/>
              </a:spcBef>
              <a:spcAft>
                <a:spcPts val="0"/>
              </a:spcAft>
              <a:buClr>
                <a:schemeClr val="dk1"/>
              </a:buClr>
              <a:buSzPts val="1615"/>
              <a:buNone/>
            </a:pPr>
            <a:endParaRPr lang="en-SG" sz="2000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marL="342900" lvl="0" indent="-342900">
              <a:lnSpc>
                <a:spcPct val="80000"/>
              </a:lnSpc>
              <a:spcBef>
                <a:spcPts val="323"/>
              </a:spcBef>
              <a:spcAft>
                <a:spcPts val="0"/>
              </a:spcAft>
              <a:buClr>
                <a:schemeClr val="dk1"/>
              </a:buClr>
              <a:buSzPts val="1615"/>
              <a:buFont typeface="Arial"/>
              <a:buChar char="•"/>
            </a:pPr>
            <a:r>
              <a:rPr lang="en-SG" sz="2000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Where </a:t>
            </a:r>
            <a:r>
              <a:rPr lang="en-SG" sz="2000" i="1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Q</a:t>
            </a:r>
            <a:r>
              <a:rPr lang="en-SG" sz="2000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is a log of real effective exchange rate, </a:t>
            </a:r>
            <a:r>
              <a:rPr lang="en-SG" sz="2000" i="1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S</a:t>
            </a:r>
            <a:r>
              <a:rPr lang="en-SG" sz="2000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is a ratio of the value of oil produced to total export, </a:t>
            </a:r>
            <a:r>
              <a:rPr lang="en-SG" sz="2000" i="1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F</a:t>
            </a:r>
            <a:r>
              <a:rPr lang="en-SG" sz="2000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is a dummy variable of the fund existence (fund exists=</a:t>
            </a:r>
            <a:r>
              <a:rPr lang="en-SG" sz="2000" i="1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1</a:t>
            </a:r>
            <a:r>
              <a:rPr lang="en-SG" sz="2000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) and fund’s rules such as accumulation rules and investment.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pic>
        <p:nvPicPr>
          <p:cNvPr id="5" name="Google Shape;294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95400" y="1542562"/>
            <a:ext cx="5910261" cy="966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96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5223" y="3559271"/>
            <a:ext cx="6475413" cy="9667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8226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536" y="505966"/>
            <a:ext cx="8229600" cy="1066800"/>
          </a:xfrm>
        </p:spPr>
        <p:txBody>
          <a:bodyPr/>
          <a:lstStyle/>
          <a:p>
            <a:r>
              <a:rPr lang="en-SG" dirty="0">
                <a:latin typeface="Century Schoolbook" panose="02040604050505020304" pitchFamily="18" charset="0"/>
              </a:rPr>
              <a:t>Results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078326"/>
              </p:ext>
            </p:extLst>
          </p:nvPr>
        </p:nvGraphicFramePr>
        <p:xfrm>
          <a:off x="570429" y="1676400"/>
          <a:ext cx="8155542" cy="404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399">
                  <a:extLst>
                    <a:ext uri="{9D8B030D-6E8A-4147-A177-3AD203B41FA5}">
                      <a16:colId xmlns:a16="http://schemas.microsoft.com/office/drawing/2014/main" val="3826729656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639324189"/>
                    </a:ext>
                  </a:extLst>
                </a:gridCol>
                <a:gridCol w="2135743">
                  <a:extLst>
                    <a:ext uri="{9D8B030D-6E8A-4147-A177-3AD203B41FA5}">
                      <a16:colId xmlns:a16="http://schemas.microsoft.com/office/drawing/2014/main" val="191642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REER (log of 1</a:t>
                      </a:r>
                      <a:r>
                        <a:rPr lang="en-GB" sz="1800" baseline="300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 difference)</a:t>
                      </a:r>
                      <a:endParaRPr sz="18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Azerbaijan</a:t>
                      </a:r>
                      <a:endParaRPr sz="18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Kazakhstan</a:t>
                      </a:r>
                      <a:endParaRPr sz="18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3659248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REER 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(log of 1</a:t>
                      </a:r>
                      <a:r>
                        <a:rPr lang="en-GB" sz="1800" baseline="300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 difference)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-0.438***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-0.392***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4285241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Oil production</a:t>
                      </a:r>
                      <a:endParaRPr sz="1800" b="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-0.022</a:t>
                      </a:r>
                      <a:endParaRPr sz="1800" b="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-0.444*</a:t>
                      </a:r>
                      <a:endParaRPr sz="1800" b="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903301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Fund (interaction term)</a:t>
                      </a:r>
                      <a:endParaRPr sz="1800" b="1" dirty="0">
                        <a:solidFill>
                          <a:srgbClr val="C00000"/>
                        </a:solidFill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-0.024</a:t>
                      </a:r>
                      <a:endParaRPr sz="1800" b="1" dirty="0">
                        <a:solidFill>
                          <a:srgbClr val="C00000"/>
                        </a:solidFill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0.358*</a:t>
                      </a:r>
                      <a:endParaRPr sz="1800" b="1" dirty="0">
                        <a:solidFill>
                          <a:srgbClr val="C00000"/>
                        </a:solidFill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4010871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Error correction term</a:t>
                      </a:r>
                      <a:endParaRPr sz="180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-0.003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15327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Constant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0.131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535186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Sample size</a:t>
                      </a:r>
                      <a:endParaRPr sz="180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  <a:endParaRPr sz="180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2092110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R-squared</a:t>
                      </a:r>
                      <a:endParaRPr sz="180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0.225</a:t>
                      </a:r>
                      <a:endParaRPr sz="180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0.228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508037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F-statistics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43**</a:t>
                      </a:r>
                      <a:endParaRPr sz="180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48***</a:t>
                      </a:r>
                      <a:endParaRPr sz="1800" dirty="0">
                        <a:latin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205019279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13764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lang="en-US" dirty="0"/>
              <a:t>Both funds in Azerbaijan and in Kazakhstan were not effective in stabilizing exchange rates.</a:t>
            </a:r>
          </a:p>
          <a:p>
            <a:pPr marL="109537" indent="0">
              <a:buNone/>
            </a:pPr>
            <a:endParaRPr lang="en-US" dirty="0"/>
          </a:p>
          <a:p>
            <a:pPr marL="109537" indent="0">
              <a:buNone/>
            </a:pPr>
            <a:r>
              <a:rPr lang="en-US" dirty="0"/>
              <a:t>After the establishment of fund in Kazakhstan exchange rates became even more correlated with oil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58042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48" y="416126"/>
            <a:ext cx="8229600" cy="1066800"/>
          </a:xfrm>
        </p:spPr>
        <p:txBody>
          <a:bodyPr/>
          <a:lstStyle/>
          <a:p>
            <a:pPr algn="ctr"/>
            <a:r>
              <a:rPr lang="en-US" dirty="0"/>
              <a:t>THANK YOU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8438"/>
          </a:xfrm>
        </p:spPr>
        <p:txBody>
          <a:bodyPr/>
          <a:lstStyle/>
          <a:p>
            <a:pPr marL="109537" indent="0" algn="ctr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Dr. Dina Azhgaliyeva</a:t>
            </a:r>
          </a:p>
          <a:p>
            <a:pPr marL="109537" indent="0" algn="ctr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esida@nus.edu.sg</a:t>
            </a:r>
          </a:p>
          <a:p>
            <a:pPr marL="109537" indent="0" algn="ctr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+65 65 166 752</a:t>
            </a:r>
          </a:p>
          <a:p>
            <a:pPr marL="109537" indent="0" algn="ctr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esida@nus.edu.sg</a:t>
            </a:r>
          </a:p>
          <a:p>
            <a:pPr marL="109537" indent="0" algn="ctr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https://www.linkedin.com/in/dina-azhgaliyeva-7800b891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109537" indent="0" algn="ctr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http://esi.nus.edu.sg/about-us/our-researchers/dina-azhgaliyeva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09537" indent="0">
              <a:buNone/>
            </a:pP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 algn="ctr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 Finance/Investment</a:t>
            </a:r>
          </a:p>
          <a:p>
            <a:pPr marL="109537" indent="0" algn="ctr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Green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FinTech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pic>
        <p:nvPicPr>
          <p:cNvPr id="5" name="Picture 4" descr="تحميل برنامج سكاي بي الجديد 2014 عربي Download Skyp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819400"/>
            <a:ext cx="357949" cy="362939"/>
          </a:xfrm>
          <a:prstGeom prst="rect">
            <a:avLst/>
          </a:prstGeom>
        </p:spPr>
      </p:pic>
      <p:pic>
        <p:nvPicPr>
          <p:cNvPr id="6" name="Picture 5" descr="Telephone PNG Transparent Images | PNG All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94" y="2135637"/>
            <a:ext cx="695359" cy="695359"/>
          </a:xfrm>
          <a:prstGeom prst="rect">
            <a:avLst/>
          </a:prstGeom>
        </p:spPr>
      </p:pic>
      <p:pic>
        <p:nvPicPr>
          <p:cNvPr id="7" name="Picture 6" descr="An accidentally diverse reading list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5694" y="1654946"/>
            <a:ext cx="685800" cy="685800"/>
          </a:xfrm>
          <a:prstGeom prst="rect">
            <a:avLst/>
          </a:prstGeom>
        </p:spPr>
      </p:pic>
      <p:pic>
        <p:nvPicPr>
          <p:cNvPr id="8" name="Picture 7" descr="File:Linkedin Shiny Icon.svg - Wikimedia Common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72" y="3214383"/>
            <a:ext cx="547106" cy="547106"/>
          </a:xfrm>
          <a:prstGeom prst="rect">
            <a:avLst/>
          </a:prstGeom>
        </p:spPr>
      </p:pic>
      <p:pic>
        <p:nvPicPr>
          <p:cNvPr id="9" name="Picture 8" descr="Internet - Semantic WikiSU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84" y="4223802"/>
            <a:ext cx="1403129" cy="929573"/>
          </a:xfrm>
          <a:prstGeom prst="rect">
            <a:avLst/>
          </a:prstGeom>
        </p:spPr>
      </p:pic>
      <p:pic>
        <p:nvPicPr>
          <p:cNvPr id="10" name="Picture 9" descr="La mejor metodología para proyectos. PMBOK, PRINCE2 o AGILE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345938"/>
            <a:ext cx="2123228" cy="70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0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1240"/>
            <a:ext cx="8229600" cy="1066800"/>
          </a:xfrm>
        </p:spPr>
        <p:txBody>
          <a:bodyPr/>
          <a:lstStyle/>
          <a:p>
            <a:r>
              <a:rPr lang="en-GB" b="1" dirty="0">
                <a:solidFill>
                  <a:srgbClr val="595959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OUTLINE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238"/>
          </a:xfrm>
        </p:spPr>
        <p:txBody>
          <a:bodyPr/>
          <a:lstStyle/>
          <a:p>
            <a:pPr marL="514350" lvl="0" indent="-5143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Motivation</a:t>
            </a:r>
          </a:p>
          <a:p>
            <a:pPr marL="514350" lvl="0" indent="-5143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What is oil revenue fund?</a:t>
            </a:r>
            <a:endParaRPr lang="en-SG" sz="2400" dirty="0"/>
          </a:p>
          <a:p>
            <a:pPr marL="514350" lvl="0" indent="-51435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Funds’ objectives?</a:t>
            </a:r>
            <a:endParaRPr lang="en-SG" sz="2400" dirty="0"/>
          </a:p>
          <a:p>
            <a:pPr marL="514350" lvl="0" indent="-51435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Literature review: Are oil revenue funds effective?</a:t>
            </a:r>
            <a:endParaRPr lang="en-SG" sz="2400" dirty="0"/>
          </a:p>
          <a:p>
            <a:pPr marL="514350" lvl="0" indent="-51435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Theoretical model</a:t>
            </a:r>
            <a:endParaRPr lang="en-SG" sz="2400" dirty="0"/>
          </a:p>
          <a:p>
            <a:pPr marL="514350" lvl="0" indent="-51435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n-SG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Empirical model</a:t>
            </a:r>
            <a:endParaRPr lang="en-SG" sz="2400" dirty="0"/>
          </a:p>
          <a:p>
            <a:pPr marL="742950" lvl="1" indent="-2857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SG" sz="2400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Data</a:t>
            </a:r>
            <a:endParaRPr lang="en-SG" sz="2400" dirty="0"/>
          </a:p>
          <a:p>
            <a:pPr marL="742950" lvl="1" indent="-2857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SG" sz="2400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Model specification</a:t>
            </a:r>
            <a:endParaRPr lang="en-SG" sz="2400" dirty="0"/>
          </a:p>
          <a:p>
            <a:pPr marL="742950" lvl="1" indent="-2857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SG" sz="2400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Results and limitations</a:t>
            </a:r>
            <a:endParaRPr lang="en-SG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084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340"/>
            <a:ext cx="8229600" cy="1066800"/>
          </a:xfrm>
        </p:spPr>
        <p:txBody>
          <a:bodyPr/>
          <a:lstStyle/>
          <a:p>
            <a:r>
              <a:rPr lang="en-US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The curse of natural resources</a:t>
            </a:r>
            <a:endParaRPr lang="en-SG" dirty="0">
              <a:latin typeface="Century Schoolbook" panose="020406040505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15400" cy="4476750"/>
          </a:xfrm>
        </p:spPr>
        <p:txBody>
          <a:bodyPr/>
          <a:lstStyle/>
          <a:p>
            <a:pPr marL="0" lv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r>
              <a:rPr lang="en-US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“Countries with great natural resource wealth tend nevertheless to grow more slowly than resource-poor countries” </a:t>
            </a: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(Sachs and Warner, 2001). </a:t>
            </a:r>
            <a:endParaRPr lang="en-SG" dirty="0">
              <a:latin typeface="Century Schoolbook" panose="02040604050505020304" pitchFamily="18" charset="0"/>
            </a:endParaRPr>
          </a:p>
          <a:p>
            <a:pPr marL="342900" lvl="0" indent="-15494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endParaRPr lang="en-SG" dirty="0">
              <a:solidFill>
                <a:schemeClr val="dk1"/>
              </a:solidFill>
              <a:latin typeface="Century Schoolbook" panose="02040604050505020304" pitchFamily="18" charset="0"/>
              <a:ea typeface="Calibri"/>
              <a:cs typeface="Calibri"/>
              <a:sym typeface="Calibri"/>
            </a:endParaRPr>
          </a:p>
          <a:p>
            <a:pPr marL="0" lvl="0" indent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Why?</a:t>
            </a:r>
          </a:p>
          <a:p>
            <a:pPr marL="342900" lvl="0" indent="-34290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Oil-rich countries suffer from volatile and unpredictable oil revenue movements (Sachs and Warner, 2001).</a:t>
            </a:r>
            <a:endParaRPr lang="en-SG" dirty="0">
              <a:latin typeface="Century Schoolbook" panose="02040604050505020304" pitchFamily="18" charset="0"/>
            </a:endParaRPr>
          </a:p>
          <a:p>
            <a:pPr marL="342900" lvl="0" indent="-15494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endParaRPr lang="en-SG" dirty="0">
              <a:solidFill>
                <a:schemeClr val="dk1"/>
              </a:solidFill>
              <a:latin typeface="Century Schoolbook" panose="02040604050505020304" pitchFamily="18" charset="0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The quality of institutions and governance matters (</a:t>
            </a:r>
            <a:r>
              <a:rPr lang="en-SG" dirty="0" err="1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Mehlum</a:t>
            </a: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 et al. 2006, Collier 2007).</a:t>
            </a:r>
            <a:endParaRPr lang="en-SG" dirty="0">
              <a:latin typeface="Century Schoolbook" panose="02040604050505020304" pitchFamily="18" charset="0"/>
            </a:endParaRPr>
          </a:p>
          <a:p>
            <a:pPr marL="342900" lvl="0" indent="-15494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endParaRPr lang="en-SG" dirty="0">
              <a:solidFill>
                <a:schemeClr val="dk1"/>
              </a:solidFill>
              <a:latin typeface="Century Schoolbook" panose="02040604050505020304" pitchFamily="18" charset="0"/>
              <a:ea typeface="Calibri"/>
              <a:cs typeface="Calibri"/>
              <a:sym typeface="Calibri"/>
            </a:endParaRPr>
          </a:p>
          <a:p>
            <a:pPr marL="0" lvl="0" indent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What can be done in such countries?</a:t>
            </a:r>
            <a:endParaRPr lang="en-SG" dirty="0">
              <a:latin typeface="Century Schoolbook" panose="02040604050505020304" pitchFamily="18" charset="0"/>
            </a:endParaRPr>
          </a:p>
          <a:p>
            <a:pPr marL="342900" lvl="0" indent="-15494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endParaRPr lang="en-SG" dirty="0">
              <a:solidFill>
                <a:schemeClr val="dk1"/>
              </a:solidFill>
              <a:latin typeface="Century Schoolbook" panose="02040604050505020304" pitchFamily="18" charset="0"/>
              <a:ea typeface="Calibri"/>
              <a:cs typeface="Calibri"/>
              <a:sym typeface="Calibri"/>
            </a:endParaRPr>
          </a:p>
          <a:p>
            <a:endParaRPr lang="en-SG" dirty="0">
              <a:latin typeface="Century Schoolbook" panose="020406040505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15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1066800"/>
          </a:xfrm>
        </p:spPr>
        <p:txBody>
          <a:bodyPr/>
          <a:lstStyle/>
          <a:p>
            <a:r>
              <a:rPr lang="en-GB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Suggested solutions</a:t>
            </a:r>
            <a:endParaRPr lang="en-SG" dirty="0">
              <a:latin typeface="Century Schoolbook" panose="020406040505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Keep oil underground (</a:t>
            </a:r>
            <a:r>
              <a:rPr lang="en-SG" dirty="0" err="1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Stiglitz</a:t>
            </a: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, 2007);</a:t>
            </a:r>
            <a:endParaRPr lang="en-SG" dirty="0">
              <a:latin typeface="Century Schoolbook" panose="02040604050505020304" pitchFamily="18" charset="0"/>
            </a:endParaRPr>
          </a:p>
          <a:p>
            <a:pPr marL="342900" lvl="0" indent="-13970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lang="en-SG" dirty="0">
              <a:solidFill>
                <a:schemeClr val="dk1"/>
              </a:solidFill>
              <a:latin typeface="Century Schoolbook" panose="02040604050505020304" pitchFamily="18" charset="0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Distribute oil revenue among citizens(Morrison, 2007);</a:t>
            </a:r>
            <a:endParaRPr lang="en-SG" dirty="0">
              <a:latin typeface="Century Schoolbook" panose="02040604050505020304" pitchFamily="18" charset="0"/>
            </a:endParaRPr>
          </a:p>
          <a:p>
            <a:pPr marL="342900" lvl="0" indent="-13970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lang="en-SG" dirty="0">
              <a:solidFill>
                <a:schemeClr val="dk1"/>
              </a:solidFill>
              <a:latin typeface="Century Schoolbook" panose="02040604050505020304" pitchFamily="18" charset="0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SG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Keep oil revenue out of hands of Government. Place it in a separate fund and having Government commit to use this fund in certain ways (Morrison, 2010).</a:t>
            </a:r>
          </a:p>
          <a:p>
            <a:endParaRPr lang="en-SG" dirty="0">
              <a:latin typeface="Century Schoolbook" panose="020406040505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286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2F8934-61CE-43B3-8AE6-80E7368DC22B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3" name="Google Shape;116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928670"/>
            <a:ext cx="8715404" cy="592933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17;p17"/>
          <p:cNvSpPr txBox="1"/>
          <p:nvPr/>
        </p:nvSpPr>
        <p:spPr>
          <a:xfrm>
            <a:off x="755576" y="5301208"/>
            <a:ext cx="2160240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25" tIns="2285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cap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Oil price</a:t>
            </a:r>
            <a:endParaRPr/>
          </a:p>
        </p:txBody>
      </p:sp>
      <p:sp>
        <p:nvSpPr>
          <p:cNvPr id="5" name="Google Shape;118;p17"/>
          <p:cNvSpPr txBox="1"/>
          <p:nvPr/>
        </p:nvSpPr>
        <p:spPr>
          <a:xfrm>
            <a:off x="583314" y="1356108"/>
            <a:ext cx="4006643" cy="177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25" tIns="22850" rIns="27425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0" i="1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Source of data: 1960-1984 UNCTAD, 1985-May 2010 IMF</a:t>
            </a:r>
            <a:endParaRPr dirty="0"/>
          </a:p>
        </p:txBody>
      </p:sp>
      <p:sp>
        <p:nvSpPr>
          <p:cNvPr id="6" name="Google Shape;119;p17"/>
          <p:cNvSpPr txBox="1"/>
          <p:nvPr/>
        </p:nvSpPr>
        <p:spPr>
          <a:xfrm>
            <a:off x="2813198" y="3601577"/>
            <a:ext cx="952500" cy="49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7" name="Google Shape;120;p17"/>
          <p:cNvSpPr txBox="1"/>
          <p:nvPr/>
        </p:nvSpPr>
        <p:spPr>
          <a:xfrm>
            <a:off x="3214678" y="4714884"/>
            <a:ext cx="852366" cy="714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Canada,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UAE,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Alaska</a:t>
            </a:r>
            <a:endParaRPr sz="1100"/>
          </a:p>
        </p:txBody>
      </p:sp>
      <p:sp>
        <p:nvSpPr>
          <p:cNvPr id="8" name="Google Shape;121;p17"/>
          <p:cNvSpPr txBox="1"/>
          <p:nvPr/>
        </p:nvSpPr>
        <p:spPr>
          <a:xfrm>
            <a:off x="4471438" y="4714884"/>
            <a:ext cx="852454" cy="428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Brunei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122;p17"/>
          <p:cNvSpPr txBox="1"/>
          <p:nvPr/>
        </p:nvSpPr>
        <p:spPr>
          <a:xfrm>
            <a:off x="5435623" y="4714884"/>
            <a:ext cx="852367" cy="225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Norway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23;p17"/>
          <p:cNvSpPr txBox="1"/>
          <p:nvPr/>
        </p:nvSpPr>
        <p:spPr>
          <a:xfrm>
            <a:off x="7014535" y="4517159"/>
            <a:ext cx="900814" cy="339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Venezuela	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24;p17"/>
          <p:cNvSpPr txBox="1"/>
          <p:nvPr/>
        </p:nvSpPr>
        <p:spPr>
          <a:xfrm>
            <a:off x="7295116" y="4059368"/>
            <a:ext cx="900814" cy="841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u="none">
                <a:latin typeface="Calibri"/>
                <a:ea typeface="Calibri"/>
                <a:cs typeface="Calibri"/>
                <a:sym typeface="Calibri"/>
              </a:rPr>
              <a:t>Azerbaijan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u="none">
                <a:latin typeface="Calibri"/>
                <a:ea typeface="Calibri"/>
                <a:cs typeface="Calibri"/>
                <a:sym typeface="Calibri"/>
              </a:rPr>
              <a:t>Iran</a:t>
            </a:r>
            <a:endParaRPr/>
          </a:p>
        </p:txBody>
      </p:sp>
      <p:sp>
        <p:nvSpPr>
          <p:cNvPr id="12" name="Google Shape;125;p17"/>
          <p:cNvSpPr txBox="1"/>
          <p:nvPr/>
        </p:nvSpPr>
        <p:spPr>
          <a:xfrm>
            <a:off x="7472326" y="3328379"/>
            <a:ext cx="900814" cy="841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Algeria </a:t>
            </a:r>
            <a:endParaRPr sz="1100" b="0" u="none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u="none">
                <a:latin typeface="Calibri"/>
                <a:ea typeface="Calibri"/>
                <a:cs typeface="Calibri"/>
                <a:sym typeface="Calibri"/>
              </a:rPr>
              <a:t>Kazakhstan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Trinidad</a:t>
            </a:r>
            <a:endParaRPr sz="1100" b="0" u="none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26;p17"/>
          <p:cNvSpPr txBox="1"/>
          <p:nvPr/>
        </p:nvSpPr>
        <p:spPr>
          <a:xfrm>
            <a:off x="8063023" y="3143786"/>
            <a:ext cx="878664" cy="54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Nigeria</a:t>
            </a:r>
            <a:endParaRPr/>
          </a:p>
        </p:txBody>
      </p:sp>
      <p:sp>
        <p:nvSpPr>
          <p:cNvPr id="14" name="Google Shape;127;p17"/>
          <p:cNvSpPr txBox="1"/>
          <p:nvPr/>
        </p:nvSpPr>
        <p:spPr>
          <a:xfrm>
            <a:off x="7762200" y="2571743"/>
            <a:ext cx="852367" cy="772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Qatar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East Timor</a:t>
            </a:r>
            <a:endParaRPr/>
          </a:p>
        </p:txBody>
      </p:sp>
      <p:sp>
        <p:nvSpPr>
          <p:cNvPr id="15" name="Google Shape;128;p17"/>
          <p:cNvSpPr txBox="1"/>
          <p:nvPr/>
        </p:nvSpPr>
        <p:spPr>
          <a:xfrm>
            <a:off x="8284535" y="1415996"/>
            <a:ext cx="900814" cy="841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Bahrain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Libya</a:t>
            </a:r>
            <a:endParaRPr sz="1100" b="0" u="none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Oman</a:t>
            </a:r>
            <a:endParaRPr/>
          </a:p>
        </p:txBody>
      </p:sp>
      <p:sp>
        <p:nvSpPr>
          <p:cNvPr id="16" name="Google Shape;129;p17"/>
          <p:cNvSpPr txBox="1"/>
          <p:nvPr/>
        </p:nvSpPr>
        <p:spPr>
          <a:xfrm>
            <a:off x="7715272" y="4786322"/>
            <a:ext cx="551947" cy="281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Russia</a:t>
            </a:r>
            <a:endParaRPr/>
          </a:p>
        </p:txBody>
      </p:sp>
      <p:sp>
        <p:nvSpPr>
          <p:cNvPr id="17" name="Google Shape;130;p17"/>
          <p:cNvSpPr txBox="1"/>
          <p:nvPr/>
        </p:nvSpPr>
        <p:spPr>
          <a:xfrm>
            <a:off x="132907" y="4723903"/>
            <a:ext cx="900814" cy="575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Kuwait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u="none">
                <a:latin typeface="Calibri"/>
                <a:ea typeface="Calibri"/>
                <a:cs typeface="Calibri"/>
                <a:sym typeface="Calibri"/>
              </a:rPr>
              <a:t>Sausi Arabia</a:t>
            </a:r>
            <a:endParaRPr sz="1100" b="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31;p17"/>
          <p:cNvSpPr txBox="1"/>
          <p:nvPr/>
        </p:nvSpPr>
        <p:spPr>
          <a:xfrm>
            <a:off x="-100562" y="614782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Oil price and establishment of funds</a:t>
            </a:r>
            <a:endParaRPr sz="2800" b="0" i="0" u="none" strike="noStrike" cap="none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236040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228600"/>
          </a:xfrm>
        </p:spPr>
        <p:txBody>
          <a:bodyPr/>
          <a:lstStyle/>
          <a:p>
            <a:r>
              <a:rPr lang="en-GB" sz="2000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Oil reserves and establishment of funds</a:t>
            </a:r>
            <a:endParaRPr lang="en-SG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aphicFrame>
        <p:nvGraphicFramePr>
          <p:cNvPr id="5" name="Google Shape;139;p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1860262"/>
              </p:ext>
            </p:extLst>
          </p:nvPr>
        </p:nvGraphicFramePr>
        <p:xfrm>
          <a:off x="304800" y="688600"/>
          <a:ext cx="8352950" cy="61694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29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3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7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51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 u="none" strike="noStrike" cap="none">
                          <a:solidFill>
                            <a:schemeClr val="lt1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Country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6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 u="none" strike="noStrike" cap="none" dirty="0">
                          <a:solidFill>
                            <a:schemeClr val="lt1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Oil reserves, </a:t>
                      </a:r>
                      <a:r>
                        <a:rPr lang="en-GB" sz="1400" b="1" i="0" u="none" strike="noStrike" cap="none" dirty="0" err="1">
                          <a:solidFill>
                            <a:schemeClr val="lt1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bln</a:t>
                      </a:r>
                      <a:r>
                        <a:rPr lang="en-GB" sz="1400" b="1" i="0" u="none" strike="noStrike" cap="none" dirty="0">
                          <a:solidFill>
                            <a:schemeClr val="lt1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 barrels</a:t>
                      </a:r>
                      <a:endParaRPr sz="1400" b="1" i="0" u="none" strike="noStrike" cap="none" dirty="0">
                        <a:solidFill>
                          <a:schemeClr val="lt1"/>
                        </a:solidFill>
                        <a:latin typeface="Century Schoolbook" panose="020406040505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6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 u="none" strike="noStrike" cap="none">
                          <a:solidFill>
                            <a:schemeClr val="lt1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World share</a:t>
                      </a:r>
                      <a:endParaRPr sz="1400" b="1" i="0" u="none" strike="noStrike" cap="none">
                        <a:solidFill>
                          <a:schemeClr val="lt1"/>
                        </a:solidFill>
                        <a:latin typeface="Century Schoolbook" panose="020406040505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6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 u="none" strike="noStrike" cap="none">
                          <a:solidFill>
                            <a:schemeClr val="lt1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Fund established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6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Saudi Arabia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264.6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19.85%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1958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Venezuela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172.3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12.92%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1998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Iran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137.6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10.32%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1999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Iraq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115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8.63%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 2003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Kuwait</a:t>
                      </a:r>
                      <a:endParaRPr dirty="0"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101.5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7.61%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1960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UAE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97.8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7.34%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1976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Russia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74.2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5.57%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2004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Libya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44.3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3.32%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2006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Kazakhstan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39.8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2.99%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2000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Nigeria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37.2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2.79%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2004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Canada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33.2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2.49%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1976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USA alaska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28.4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2.13%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1976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Qatar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26.8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2.01%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2005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Algeria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12.2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0.92%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2000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Mexico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11.7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0.88%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2000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Norway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7.1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0.53%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1990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Azerbaijan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0.53%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1999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Ecuador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6.5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0.49%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India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5.8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0.44%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Oman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5.6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0.42%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1980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Egypt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4.4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0.33%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UK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3.1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0.23%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Argentina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2.5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0.19%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Colombia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1.4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0.11%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Trinidad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0.8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0.06%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2000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Bahrain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0.1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0.01%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2006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06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Netherlands</a:t>
                      </a:r>
                      <a:endParaRPr dirty="0"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0.1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0.01%</a:t>
                      </a:r>
                      <a:endParaRPr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 dirty="0">
                        <a:latin typeface="Century Schoolbook" panose="02040604050505020304" pitchFamily="18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6490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595959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WHAT IS OIL REVENUE FUND?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535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366F8-8C1C-43C3-BEEA-0F705659CF3D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5" name="Google Shape;15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71600" y="548680"/>
            <a:ext cx="7514222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5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47864" y="2935588"/>
            <a:ext cx="2113668" cy="256397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53;p20"/>
          <p:cNvSpPr/>
          <p:nvPr/>
        </p:nvSpPr>
        <p:spPr>
          <a:xfrm>
            <a:off x="3203848" y="620688"/>
            <a:ext cx="1368152" cy="36004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54;p20"/>
          <p:cNvSpPr txBox="1"/>
          <p:nvPr/>
        </p:nvSpPr>
        <p:spPr>
          <a:xfrm>
            <a:off x="2843808" y="764704"/>
            <a:ext cx="259228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 dirty="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Oil producer</a:t>
            </a:r>
            <a:endParaRPr sz="3200" b="0" i="0" u="none" strike="noStrike" cap="none" dirty="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9" name="Google Shape;155;p20"/>
          <p:cNvSpPr/>
          <p:nvPr/>
        </p:nvSpPr>
        <p:spPr>
          <a:xfrm>
            <a:off x="2699792" y="5301208"/>
            <a:ext cx="3096344" cy="36004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56;p20"/>
          <p:cNvSpPr txBox="1"/>
          <p:nvPr/>
        </p:nvSpPr>
        <p:spPr>
          <a:xfrm>
            <a:off x="2699792" y="5229200"/>
            <a:ext cx="352839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Government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oil revenue</a:t>
            </a:r>
            <a:endParaRPr sz="3200" b="0" i="0" u="none" strike="noStrike" cap="non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536876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2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000000"/>
      </a:hlink>
      <a:folHlink>
        <a:srgbClr val="00000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7353</TotalTime>
  <Words>880</Words>
  <Application>Microsoft Office PowerPoint</Application>
  <PresentationFormat>On-screen Show (4:3)</PresentationFormat>
  <Paragraphs>324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ＭＳ Ｐゴシック</vt:lpstr>
      <vt:lpstr>Arial</vt:lpstr>
      <vt:lpstr>Calibri</vt:lpstr>
      <vt:lpstr>Century Schoolbook</vt:lpstr>
      <vt:lpstr>Georgia</vt:lpstr>
      <vt:lpstr>Noto Sans Symbols</vt:lpstr>
      <vt:lpstr>Times New Roman</vt:lpstr>
      <vt:lpstr>Trebuchet MS</vt:lpstr>
      <vt:lpstr>Wingdings 2</vt:lpstr>
      <vt:lpstr>Urban</vt:lpstr>
      <vt:lpstr>Managing Oil Revenue in the Caspian Region: Azerbaijan and Kazakhstan Dr. Dina Azhgaliyeva</vt:lpstr>
      <vt:lpstr>PowerPoint Presentation</vt:lpstr>
      <vt:lpstr>OUTLINE</vt:lpstr>
      <vt:lpstr>The curse of natural resources</vt:lpstr>
      <vt:lpstr>Suggested solutions</vt:lpstr>
      <vt:lpstr>PowerPoint Presentation</vt:lpstr>
      <vt:lpstr>Oil reserves and establishment of funds</vt:lpstr>
      <vt:lpstr>WHAT IS OIL REVENUE FUND?</vt:lpstr>
      <vt:lpstr>PowerPoint Presentation</vt:lpstr>
      <vt:lpstr>PowerPoint Presentation</vt:lpstr>
      <vt:lpstr>PowerPoint Presentation</vt:lpstr>
      <vt:lpstr>FUNDS’ OBJECTIVES</vt:lpstr>
      <vt:lpstr>Objective:  Stabilization of exchange rate</vt:lpstr>
      <vt:lpstr>ARE OIL REVENUE FUNDS EFFECTIVE?</vt:lpstr>
      <vt:lpstr>Theoretical model Effect of oil revenue on exchange rate</vt:lpstr>
      <vt:lpstr>Data for Oil Revenue Funds</vt:lpstr>
      <vt:lpstr>DATA PROPERTIES</vt:lpstr>
      <vt:lpstr>PowerPoint Presentation</vt:lpstr>
      <vt:lpstr>PowerPoint Presentation</vt:lpstr>
      <vt:lpstr>EMPIRICAL MODELS</vt:lpstr>
      <vt:lpstr>Results</vt:lpstr>
      <vt:lpstr>Results</vt:lpstr>
      <vt:lpstr>THANK YOU</vt:lpstr>
    </vt:vector>
  </TitlesOfParts>
  <Company>Nanyang Technological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Security in Singapore</dc:title>
  <dc:creator>NTU</dc:creator>
  <cp:lastModifiedBy>dina azhgaliyeva</cp:lastModifiedBy>
  <cp:revision>627</cp:revision>
  <cp:lastPrinted>2018-06-11T07:58:42Z</cp:lastPrinted>
  <dcterms:created xsi:type="dcterms:W3CDTF">2008-08-27T08:01:10Z</dcterms:created>
  <dcterms:modified xsi:type="dcterms:W3CDTF">2018-10-05T13:35:06Z</dcterms:modified>
</cp:coreProperties>
</file>