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857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32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85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24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835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28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14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43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023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24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55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7030A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2EC4B-1B44-41D3-AA74-257F010F25CB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48AA2-3802-4FB4-8AF1-0508E6824F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81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ho.int/mediacentre/factsheets/fs999/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2905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Как принимать противосудорожные препараты</a:t>
            </a:r>
            <a:endParaRPr lang="ru-RU" b="1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06" y="324294"/>
            <a:ext cx="2794959" cy="885237"/>
          </a:xfrm>
          <a:prstGeom prst="rect">
            <a:avLst/>
          </a:prstGeom>
        </p:spPr>
      </p:pic>
      <p:sp>
        <p:nvSpPr>
          <p:cNvPr id="5" name="Подзаголовок 4"/>
          <p:cNvSpPr txBox="1">
            <a:spLocks noGrp="1"/>
          </p:cNvSpPr>
          <p:nvPr>
            <p:ph type="subTitle" idx="1"/>
          </p:nvPr>
        </p:nvSpPr>
        <p:spPr>
          <a:xfrm>
            <a:off x="825718" y="4134782"/>
            <a:ext cx="10967187" cy="1346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Подготовили:</a:t>
            </a:r>
            <a:r>
              <a:rPr lang="ru-RU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cs typeface="Times New Roman" panose="02020603050405020304" pitchFamily="18" charset="0"/>
              </a:rPr>
              <a:t>Студенты ШМНУ, SY:2018-2019</a:t>
            </a:r>
          </a:p>
          <a:p>
            <a:pPr algn="just"/>
            <a:r>
              <a:rPr lang="ru-RU" dirty="0">
                <a:solidFill>
                  <a:prstClr val="black"/>
                </a:solidFill>
                <a:cs typeface="Times New Roman" panose="02020603050405020304" pitchFamily="18" charset="0"/>
              </a:rPr>
              <a:t> Бакалавр прикладного сестринского дела выпускники 2019 года</a:t>
            </a:r>
          </a:p>
          <a:p>
            <a:pPr algn="just"/>
            <a:r>
              <a:rPr lang="ru-RU" dirty="0">
                <a:solidFill>
                  <a:prstClr val="black"/>
                </a:solidFill>
                <a:cs typeface="Times New Roman" panose="02020603050405020304" pitchFamily="18" charset="0"/>
              </a:rPr>
              <a:t>Баймуханбетова Б., </a:t>
            </a:r>
            <a:r>
              <a:rPr lang="ru-RU" dirty="0" err="1">
                <a:solidFill>
                  <a:prstClr val="black"/>
                </a:solidFill>
                <a:cs typeface="Times New Roman" panose="02020603050405020304" pitchFamily="18" charset="0"/>
              </a:rPr>
              <a:t>Булхаирова</a:t>
            </a:r>
            <a:r>
              <a:rPr lang="ru-RU" dirty="0">
                <a:solidFill>
                  <a:prstClr val="black"/>
                </a:solidFill>
                <a:cs typeface="Times New Roman" panose="02020603050405020304" pitchFamily="18" charset="0"/>
              </a:rPr>
              <a:t> А., Жалбырова Д., Молдагалиева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41430" y="6184126"/>
            <a:ext cx="2135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Астана 2018</a:t>
            </a:r>
            <a:endParaRPr lang="ru-RU" sz="24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922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5957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i="1" dirty="0" smtClean="0"/>
              <a:t>Спасибо за внимание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187598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3913" y="191335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Эпилепсия представляет собой хроническое неинфекционное расстройство деятельности мозга, которому подвержены люди всех возрастов.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 всем мире около 50 миллионов человек страдают эпилепсией, одним из самых распространенных неврологических заболеваний в глобальных масштабах.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Эпилепсия </a:t>
            </a:r>
            <a:r>
              <a:rPr lang="ru-RU" dirty="0"/>
              <a:t>поддается лечению приблизительно в 70% случаев.</a:t>
            </a:r>
          </a:p>
          <a:p>
            <a:endParaRPr lang="ru-RU" dirty="0"/>
          </a:p>
        </p:txBody>
      </p:sp>
      <p:sp>
        <p:nvSpPr>
          <p:cNvPr id="5" name="object 2"/>
          <p:cNvSpPr/>
          <p:nvPr/>
        </p:nvSpPr>
        <p:spPr>
          <a:xfrm>
            <a:off x="428265" y="294556"/>
            <a:ext cx="3295650" cy="11620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Прямоугольник 5"/>
          <p:cNvSpPr/>
          <p:nvPr/>
        </p:nvSpPr>
        <p:spPr>
          <a:xfrm>
            <a:off x="4257746" y="230240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800" b="1" dirty="0"/>
              <a:t>Эпилепсия</a:t>
            </a:r>
          </a:p>
          <a:p>
            <a:pPr fontAlgn="base"/>
            <a:r>
              <a:rPr lang="ru-RU" sz="2800" dirty="0"/>
              <a:t>Информационный бюллетень </a:t>
            </a:r>
            <a:br>
              <a:rPr lang="ru-RU" sz="2800" dirty="0"/>
            </a:br>
            <a:r>
              <a:rPr lang="ru-RU" sz="2800" dirty="0"/>
              <a:t>Февраль 2017 г.</a:t>
            </a:r>
            <a:endParaRPr lang="ru-RU" sz="28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4574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343" y="422766"/>
            <a:ext cx="10991490" cy="619500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300" b="1" dirty="0" smtClean="0"/>
              <a:t> </a:t>
            </a:r>
            <a:r>
              <a:rPr lang="ru-RU" sz="4000" b="1" dirty="0" smtClean="0"/>
              <a:t>«ПЕРСПЕКТИВЫ РАЗВИТИЯ ПОМОЩИ ПАЦИЕНТАМ С ЭПИЛЕПСИЕЙ В КАЗАХСТАНЕ» ПРЕСС-РЕЛИЗ ОТ 15 ФЕВРАЛЯ 2017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000" dirty="0" smtClean="0"/>
              <a:t>В</a:t>
            </a:r>
            <a:r>
              <a:rPr lang="ru-RU" sz="4000" i="0" dirty="0" smtClean="0">
                <a:effectLst/>
              </a:rPr>
              <a:t> Казахстане </a:t>
            </a:r>
            <a:r>
              <a:rPr lang="ru-RU" sz="4000" b="0" i="0" dirty="0" smtClean="0">
                <a:effectLst/>
              </a:rPr>
              <a:t>официально на учете с диагнозом «эпилепсия»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000" b="0" i="0" dirty="0" smtClean="0">
                <a:effectLst/>
              </a:rPr>
              <a:t>стоит около 26 тыс. человек.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000" b="0" i="0" dirty="0" smtClean="0">
                <a:effectLst/>
              </a:rPr>
              <a:t>Хотя реальная ситуация гораздо сложнее. 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000" b="0" i="0" dirty="0" smtClean="0">
                <a:effectLst/>
              </a:rPr>
              <a:t>С каждым годом растет количество детей с тяжелыми формами эпилепсии в сочетании с другими неврологическими состояниями, как ДЦП, гидроцефалия, аутистическим спектром расстройств.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endParaRPr lang="ru-RU" sz="4000" b="0" i="0" dirty="0" smtClean="0">
              <a:effectLst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43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+mn-lt"/>
              </a:rPr>
              <a:t>«ПЕРСПЕКТИВЫ РАЗВИТИЯ ПОМОЩИ ПАЦИЕНТАМ С ЭПИЛЕПСИЕЙ В КАЗАХСТАНЕ» ПРЕСС-РЕЛИЗ ОТ 15 ФЕВРАЛЯ 2017 </a:t>
            </a:r>
            <a:endParaRPr lang="ru-RU" sz="28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3646" y="2061275"/>
            <a:ext cx="10912814" cy="43880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Лечение эпилепсии является простым и доступным по стоимости и основано на ежедневном приеме недорогих препаратов.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Более того, через 2-5 лет успешного лечения и отсутствия припадков прием лекарств может быть прекращен примерно у 70% детей и 60% взрослых людей без последующих рецидивов.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003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481" y="210142"/>
            <a:ext cx="11809709" cy="13255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+mn-lt"/>
              </a:rPr>
              <a:t>«ПЕРСПЕКТИВЫ РАЗВИТИЯ ПОМОЩИ ПАЦИЕНТАМ С ЭПИЛЕПСИЕЙ В КАЗАХСТАНЕ»  ПРЕСС-РЕЛИЗ ОТ 15 ФЕВРАЛЯ 2017 </a:t>
            </a:r>
            <a:endParaRPr lang="ru-RU" sz="28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457" y="1535706"/>
            <a:ext cx="11329261" cy="508207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/>
              <a:t>Несмотря на положительные тенденции, такие как введение в 2015 году в неврологический стандарт понятия – </a:t>
            </a:r>
            <a:r>
              <a:rPr lang="ru-RU" dirty="0" err="1"/>
              <a:t>эпилептологический</a:t>
            </a:r>
            <a:r>
              <a:rPr lang="ru-RU" dirty="0"/>
              <a:t> кабинет, а также расширение списка бесплатных противоэпилептических препаратов, имеется много нерешенных вопросов</a:t>
            </a:r>
            <a:r>
              <a:rPr lang="ru-RU" dirty="0" smtClean="0"/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Отсутствие </a:t>
            </a:r>
            <a:r>
              <a:rPr lang="ru-RU" dirty="0"/>
              <a:t>современных интерактивных образовательных программ и специальной литературы на казахском и русском </a:t>
            </a:r>
            <a:r>
              <a:rPr lang="ru-RU" dirty="0" smtClean="0"/>
              <a:t>языках, </a:t>
            </a:r>
            <a:r>
              <a:rPr lang="ru-RU" dirty="0"/>
              <a:t> высокий уровень стигматизации.</a:t>
            </a:r>
          </a:p>
        </p:txBody>
      </p:sp>
    </p:spTree>
    <p:extLst>
      <p:ext uri="{BB962C8B-B14F-4D97-AF65-F5344CB8AC3E}">
        <p14:creationId xmlns:p14="http://schemas.microsoft.com/office/powerpoint/2010/main" val="1113681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454" y="365126"/>
            <a:ext cx="10935346" cy="110721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</a:rPr>
              <a:t>НАЦИОНАЛЬНЫЙ ЦЕНТР ДЕТСКОЙ РЕАБИЛИТАЦИИ КФ «</a:t>
            </a:r>
            <a:r>
              <a:rPr lang="en-US" sz="2800" b="1" dirty="0" smtClean="0">
                <a:latin typeface="+mn-lt"/>
              </a:rPr>
              <a:t>UMC</a:t>
            </a:r>
            <a:r>
              <a:rPr lang="ru-RU" sz="2800" b="1" dirty="0" smtClean="0">
                <a:latin typeface="+mn-lt"/>
              </a:rPr>
              <a:t>»</a:t>
            </a:r>
            <a:endParaRPr lang="ru-RU" sz="28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454" y="1472339"/>
            <a:ext cx="10935346" cy="479227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В 2017 году – 350 пациента, принимающих противосудорожные препараты.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В 2018 году, за 1 квартал – 79 пациентов.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За 2018 год – 5 инцидентов, связанных с приемом противосудорожных средств: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/>
              <a:t>не привезли с собой препарат</a:t>
            </a:r>
            <a:r>
              <a:rPr lang="ru-RU" dirty="0"/>
              <a:t>;</a:t>
            </a:r>
            <a:endParaRPr lang="ru-RU" dirty="0" smtClean="0"/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амостоятельно прекратили прием препаратов.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03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716" y="170481"/>
            <a:ext cx="10515600" cy="61264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</a:rPr>
              <a:t>ПЛАН РЕАЛИЗАЦИИ </a:t>
            </a:r>
            <a:endParaRPr lang="ru-RU" sz="28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744" y="783122"/>
            <a:ext cx="11606939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1. Разработать обучающий буклет для пациентов на казахском и русском языках.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2. Проводить групповые обучения с пациентами принимающими  препараты - 1 раз в неделю (3 раза за заезд):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/>
              <a:t>  </a:t>
            </a:r>
            <a:r>
              <a:rPr lang="ru-RU" sz="2400" dirty="0" smtClean="0"/>
              <a:t>  </a:t>
            </a:r>
            <a:r>
              <a:rPr lang="ru-RU" sz="2400" dirty="0"/>
              <a:t>- </a:t>
            </a:r>
            <a:r>
              <a:rPr lang="ru-RU" sz="2400" dirty="0" smtClean="0"/>
              <a:t>в </a:t>
            </a:r>
            <a:r>
              <a:rPr lang="ru-RU" sz="2400" dirty="0"/>
              <a:t>начале каждого заезда выявлять пациентов принимающих противосудорожные </a:t>
            </a:r>
            <a:r>
              <a:rPr lang="ru-RU" sz="2400" dirty="0" smtClean="0"/>
              <a:t>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препараты </a:t>
            </a:r>
            <a:r>
              <a:rPr lang="ru-RU" sz="2400" dirty="0"/>
              <a:t>(группа риска</a:t>
            </a:r>
            <a:r>
              <a:rPr lang="ru-RU" sz="2400" dirty="0" smtClean="0"/>
              <a:t>);</a:t>
            </a:r>
            <a:endParaRPr lang="ru-RU" sz="2400" dirty="0"/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/>
              <a:t>    - на каждом первом и последнем занятии раздавать опросник на знания пациентов,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 smtClean="0"/>
              <a:t>       лиц по уходу приема противосудорожных препаратов;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/>
              <a:t> </a:t>
            </a:r>
            <a:r>
              <a:rPr lang="ru-RU" sz="2400" dirty="0" smtClean="0"/>
              <a:t>   - разработать опросник.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/>
              <a:t>4. Раздача буклета плановым пациентам проходящих курс реабилитации, а также амбулаторным пациентам 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76674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729" y="1436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ОЖИДАЕМЫЕ РЕЗУЛЬТАТЫ</a:t>
            </a: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213" y="1253331"/>
            <a:ext cx="10515600" cy="541094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Формирование навыков у пациентов и их семей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правильного приема противосудорожных препаратов,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что приведет к улучшению состояния и прекращению судорожных приступов.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dirty="0" smtClean="0"/>
              <a:t> </a:t>
            </a:r>
            <a:r>
              <a:rPr lang="ru-RU" b="1" i="1" dirty="0" smtClean="0"/>
              <a:t>«Научившись </a:t>
            </a:r>
            <a:r>
              <a:rPr lang="ru-RU" b="1" i="1" dirty="0"/>
              <a:t>правильно жить с заболеванием и держать его под контролем, </a:t>
            </a:r>
            <a:r>
              <a:rPr lang="ru-RU" b="1" i="1" dirty="0" smtClean="0"/>
              <a:t>пациент сможет </a:t>
            </a:r>
            <a:r>
              <a:rPr lang="ru-RU" b="1" i="1" dirty="0"/>
              <a:t>укрепить свое здоровье и повысить качество </a:t>
            </a:r>
            <a:r>
              <a:rPr lang="ru-RU" b="1" i="1" dirty="0" smtClean="0"/>
              <a:t>жизни»</a:t>
            </a:r>
            <a:endParaRPr lang="ru-RU" b="1" i="1" dirty="0"/>
          </a:p>
          <a:p>
            <a:pPr marL="0" indent="0">
              <a:lnSpc>
                <a:spcPct val="150000"/>
              </a:lnSpc>
              <a:buNone/>
            </a:pPr>
            <a:r>
              <a:rPr lang="ru-RU" dirty="0"/>
              <a:t> 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069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724" y="564204"/>
            <a:ext cx="10956011" cy="55253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Ссылки: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ВОЗ: </a:t>
            </a:r>
            <a:r>
              <a:rPr lang="ru-RU" dirty="0" smtClean="0"/>
              <a:t>Эпилепсия, (2017). </a:t>
            </a:r>
            <a:r>
              <a:rPr lang="ru-RU" dirty="0"/>
              <a:t>Информационный бюллетень </a:t>
            </a:r>
            <a:endParaRPr lang="ru-RU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hlinkClick r:id="rId2"/>
              </a:rPr>
              <a:t>         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://www.who.int/mediacentre/factsheets/fs999/ru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 err="1" smtClean="0"/>
              <a:t>Марута</a:t>
            </a:r>
            <a:r>
              <a:rPr lang="ru-RU" dirty="0" smtClean="0"/>
              <a:t> Н.А., Кожина А.М. (2014) «ЖИЗНЬ </a:t>
            </a:r>
            <a:r>
              <a:rPr lang="ru-RU" dirty="0"/>
              <a:t>С ЭПИЛЕПСИЕЙ.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           ЧТО </a:t>
            </a:r>
            <a:r>
              <a:rPr lang="ru-RU" dirty="0"/>
              <a:t>ДЕЛАТЬ</a:t>
            </a:r>
            <a:r>
              <a:rPr lang="ru-RU" dirty="0" smtClean="0"/>
              <a:t>?» Краткое </a:t>
            </a:r>
            <a:r>
              <a:rPr lang="ru-RU" dirty="0"/>
              <a:t>руководство для пациентов, страдающих </a:t>
            </a:r>
            <a:r>
              <a:rPr lang="ru-RU" dirty="0" smtClean="0"/>
              <a:t>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          эпилепсией и </a:t>
            </a:r>
            <a:r>
              <a:rPr lang="ru-RU" dirty="0"/>
              <a:t>их </a:t>
            </a:r>
            <a:r>
              <a:rPr lang="ru-RU" dirty="0" smtClean="0"/>
              <a:t>родственников.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Пресс релиз (2017), «Перспективы </a:t>
            </a:r>
            <a:r>
              <a:rPr lang="ru-RU" dirty="0"/>
              <a:t>развития помощи пациентам с </a:t>
            </a: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эпилепсией </a:t>
            </a:r>
            <a:r>
              <a:rPr lang="ru-RU" dirty="0"/>
              <a:t>в Казахстане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960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527</Words>
  <Application>Microsoft Office PowerPoint</Application>
  <PresentationFormat>Широкоэкранный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Как принимать противосудорожные препараты</vt:lpstr>
      <vt:lpstr>Презентация PowerPoint</vt:lpstr>
      <vt:lpstr>Презентация PowerPoint</vt:lpstr>
      <vt:lpstr>«ПЕРСПЕКТИВЫ РАЗВИТИЯ ПОМОЩИ ПАЦИЕНТАМ С ЭПИЛЕПСИЕЙ В КАЗАХСТАНЕ» ПРЕСС-РЕЛИЗ ОТ 15 ФЕВРАЛЯ 2017 </vt:lpstr>
      <vt:lpstr>«ПЕРСПЕКТИВЫ РАЗВИТИЯ ПОМОЩИ ПАЦИЕНТАМ С ЭПИЛЕПСИЕЙ В КАЗАХСТАНЕ»  ПРЕСС-РЕЛИЗ ОТ 15 ФЕВРАЛЯ 2017 </vt:lpstr>
      <vt:lpstr>НАЦИОНАЛЬНЫЙ ЦЕНТР ДЕТСКОЙ РЕАБИЛИТАЦИИ КФ «UMC»</vt:lpstr>
      <vt:lpstr>ПЛАН РЕАЛИЗАЦИИ </vt:lpstr>
      <vt:lpstr>ОЖИДАЕМЫЕ РЕЗУЛЬТАТЫ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Гульнар Молдагалиева</dc:creator>
  <cp:lastModifiedBy>Гульнар Молдагалиева</cp:lastModifiedBy>
  <cp:revision>25</cp:revision>
  <dcterms:created xsi:type="dcterms:W3CDTF">2018-04-16T06:09:44Z</dcterms:created>
  <dcterms:modified xsi:type="dcterms:W3CDTF">2019-04-10T11:31:33Z</dcterms:modified>
</cp:coreProperties>
</file>