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sldIdLst>
    <p:sldId id="256" r:id="rId2"/>
    <p:sldId id="257" r:id="rId3"/>
    <p:sldId id="330" r:id="rId4"/>
    <p:sldId id="343" r:id="rId5"/>
    <p:sldId id="329" r:id="rId6"/>
    <p:sldId id="287" r:id="rId7"/>
    <p:sldId id="345" r:id="rId8"/>
    <p:sldId id="346" r:id="rId9"/>
    <p:sldId id="347" r:id="rId10"/>
    <p:sldId id="337" r:id="rId11"/>
    <p:sldId id="307" r:id="rId12"/>
    <p:sldId id="308" r:id="rId13"/>
    <p:sldId id="306" r:id="rId14"/>
    <p:sldId id="338" r:id="rId15"/>
    <p:sldId id="288" r:id="rId16"/>
    <p:sldId id="305" r:id="rId17"/>
    <p:sldId id="313" r:id="rId18"/>
    <p:sldId id="277" r:id="rId19"/>
    <p:sldId id="281" r:id="rId20"/>
    <p:sldId id="292" r:id="rId21"/>
    <p:sldId id="339" r:id="rId22"/>
    <p:sldId id="315" r:id="rId23"/>
    <p:sldId id="340" r:id="rId24"/>
    <p:sldId id="317" r:id="rId25"/>
    <p:sldId id="341" r:id="rId26"/>
    <p:sldId id="319" r:id="rId27"/>
    <p:sldId id="321" r:id="rId28"/>
    <p:sldId id="322" r:id="rId29"/>
    <p:sldId id="323" r:id="rId30"/>
    <p:sldId id="324" r:id="rId31"/>
    <p:sldId id="348" r:id="rId32"/>
    <p:sldId id="349" r:id="rId33"/>
    <p:sldId id="299" r:id="rId34"/>
    <p:sldId id="275" r:id="rId35"/>
    <p:sldId id="276"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940" userDrawn="1">
          <p15:clr>
            <a:srgbClr val="A4A3A4"/>
          </p15:clr>
        </p15:guide>
        <p15:guide id="4" orient="horz" pos="22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799" autoAdjust="0"/>
    <p:restoredTop sz="89070" autoAdjust="0"/>
  </p:normalViewPr>
  <p:slideViewPr>
    <p:cSldViewPr snapToGrid="0">
      <p:cViewPr varScale="1">
        <p:scale>
          <a:sx n="76" d="100"/>
          <a:sy n="76" d="100"/>
        </p:scale>
        <p:origin x="1368" y="43"/>
      </p:cViewPr>
      <p:guideLst>
        <p:guide orient="horz" pos="2160"/>
        <p:guide pos="3840"/>
        <p:guide pos="3940"/>
        <p:guide orient="horz" pos="2260"/>
      </p:guideLst>
    </p:cSldViewPr>
  </p:slideViewPr>
  <p:outlineViewPr>
    <p:cViewPr>
      <p:scale>
        <a:sx n="33" d="100"/>
        <a:sy n="33" d="100"/>
      </p:scale>
      <p:origin x="0" y="-4075"/>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K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B8599E-2E48-4700-BA48-25F7B177B81F}" type="datetimeFigureOut">
              <a:rPr lang="ru-KZ" smtClean="0"/>
              <a:t>24.04.2023</a:t>
            </a:fld>
            <a:endParaRPr lang="ru-K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K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K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K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C1752B-A34A-4C6E-BC71-C978A111FC88}" type="slidenum">
              <a:rPr lang="ru-KZ" smtClean="0"/>
              <a:t>‹#›</a:t>
            </a:fld>
            <a:endParaRPr lang="ru-KZ"/>
          </a:p>
        </p:txBody>
      </p:sp>
    </p:spTree>
    <p:extLst>
      <p:ext uri="{BB962C8B-B14F-4D97-AF65-F5344CB8AC3E}">
        <p14:creationId xmlns:p14="http://schemas.microsoft.com/office/powerpoint/2010/main" val="28027221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KZ" dirty="0"/>
          </a:p>
        </p:txBody>
      </p:sp>
      <p:sp>
        <p:nvSpPr>
          <p:cNvPr id="4" name="Slide Number Placeholder 3"/>
          <p:cNvSpPr>
            <a:spLocks noGrp="1"/>
          </p:cNvSpPr>
          <p:nvPr>
            <p:ph type="sldNum" sz="quarter" idx="5"/>
          </p:nvPr>
        </p:nvSpPr>
        <p:spPr/>
        <p:txBody>
          <a:bodyPr/>
          <a:lstStyle/>
          <a:p>
            <a:fld id="{5CC1752B-A34A-4C6E-BC71-C978A111FC88}" type="slidenum">
              <a:rPr lang="ru-KZ" smtClean="0"/>
              <a:t>1</a:t>
            </a:fld>
            <a:endParaRPr lang="ru-KZ"/>
          </a:p>
        </p:txBody>
      </p:sp>
    </p:spTree>
    <p:extLst>
      <p:ext uri="{BB962C8B-B14F-4D97-AF65-F5344CB8AC3E}">
        <p14:creationId xmlns:p14="http://schemas.microsoft.com/office/powerpoint/2010/main" val="31919348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KZ" dirty="0"/>
          </a:p>
        </p:txBody>
      </p:sp>
      <p:sp>
        <p:nvSpPr>
          <p:cNvPr id="4" name="Slide Number Placeholder 3"/>
          <p:cNvSpPr>
            <a:spLocks noGrp="1"/>
          </p:cNvSpPr>
          <p:nvPr>
            <p:ph type="sldNum" sz="quarter" idx="5"/>
          </p:nvPr>
        </p:nvSpPr>
        <p:spPr/>
        <p:txBody>
          <a:bodyPr/>
          <a:lstStyle/>
          <a:p>
            <a:fld id="{5CC1752B-A34A-4C6E-BC71-C978A111FC88}" type="slidenum">
              <a:rPr lang="ru-KZ" smtClean="0"/>
              <a:t>17</a:t>
            </a:fld>
            <a:endParaRPr lang="ru-KZ"/>
          </a:p>
        </p:txBody>
      </p:sp>
    </p:spTree>
    <p:extLst>
      <p:ext uri="{BB962C8B-B14F-4D97-AF65-F5344CB8AC3E}">
        <p14:creationId xmlns:p14="http://schemas.microsoft.com/office/powerpoint/2010/main" val="32856456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KZ" dirty="0"/>
          </a:p>
        </p:txBody>
      </p:sp>
      <p:sp>
        <p:nvSpPr>
          <p:cNvPr id="4" name="Slide Number Placeholder 3"/>
          <p:cNvSpPr>
            <a:spLocks noGrp="1"/>
          </p:cNvSpPr>
          <p:nvPr>
            <p:ph type="sldNum" sz="quarter" idx="5"/>
          </p:nvPr>
        </p:nvSpPr>
        <p:spPr/>
        <p:txBody>
          <a:bodyPr/>
          <a:lstStyle/>
          <a:p>
            <a:fld id="{5CC1752B-A34A-4C6E-BC71-C978A111FC88}" type="slidenum">
              <a:rPr lang="ru-KZ" smtClean="0"/>
              <a:t>18</a:t>
            </a:fld>
            <a:endParaRPr lang="ru-KZ"/>
          </a:p>
        </p:txBody>
      </p:sp>
    </p:spTree>
    <p:extLst>
      <p:ext uri="{BB962C8B-B14F-4D97-AF65-F5344CB8AC3E}">
        <p14:creationId xmlns:p14="http://schemas.microsoft.com/office/powerpoint/2010/main" val="27218682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ru-KZ" dirty="0"/>
          </a:p>
        </p:txBody>
      </p:sp>
      <p:sp>
        <p:nvSpPr>
          <p:cNvPr id="4" name="Slide Number Placeholder 3"/>
          <p:cNvSpPr>
            <a:spLocks noGrp="1"/>
          </p:cNvSpPr>
          <p:nvPr>
            <p:ph type="sldNum" sz="quarter" idx="5"/>
          </p:nvPr>
        </p:nvSpPr>
        <p:spPr/>
        <p:txBody>
          <a:bodyPr/>
          <a:lstStyle/>
          <a:p>
            <a:fld id="{5CC1752B-A34A-4C6E-BC71-C978A111FC88}" type="slidenum">
              <a:rPr lang="ru-KZ" smtClean="0"/>
              <a:t>20</a:t>
            </a:fld>
            <a:endParaRPr lang="ru-KZ"/>
          </a:p>
        </p:txBody>
      </p:sp>
    </p:spTree>
    <p:extLst>
      <p:ext uri="{BB962C8B-B14F-4D97-AF65-F5344CB8AC3E}">
        <p14:creationId xmlns:p14="http://schemas.microsoft.com/office/powerpoint/2010/main" val="27277975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KZ" dirty="0"/>
          </a:p>
        </p:txBody>
      </p:sp>
      <p:sp>
        <p:nvSpPr>
          <p:cNvPr id="4" name="Slide Number Placeholder 3"/>
          <p:cNvSpPr>
            <a:spLocks noGrp="1"/>
          </p:cNvSpPr>
          <p:nvPr>
            <p:ph type="sldNum" sz="quarter" idx="5"/>
          </p:nvPr>
        </p:nvSpPr>
        <p:spPr/>
        <p:txBody>
          <a:bodyPr/>
          <a:lstStyle/>
          <a:p>
            <a:fld id="{5CC1752B-A34A-4C6E-BC71-C978A111FC88}" type="slidenum">
              <a:rPr lang="ru-KZ" smtClean="0"/>
              <a:t>21</a:t>
            </a:fld>
            <a:endParaRPr lang="ru-KZ"/>
          </a:p>
        </p:txBody>
      </p:sp>
    </p:spTree>
    <p:extLst>
      <p:ext uri="{BB962C8B-B14F-4D97-AF65-F5344CB8AC3E}">
        <p14:creationId xmlns:p14="http://schemas.microsoft.com/office/powerpoint/2010/main" val="423195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KZ" dirty="0"/>
          </a:p>
        </p:txBody>
      </p:sp>
      <p:sp>
        <p:nvSpPr>
          <p:cNvPr id="4" name="Slide Number Placeholder 3"/>
          <p:cNvSpPr>
            <a:spLocks noGrp="1"/>
          </p:cNvSpPr>
          <p:nvPr>
            <p:ph type="sldNum" sz="quarter" idx="5"/>
          </p:nvPr>
        </p:nvSpPr>
        <p:spPr/>
        <p:txBody>
          <a:bodyPr/>
          <a:lstStyle/>
          <a:p>
            <a:fld id="{5CC1752B-A34A-4C6E-BC71-C978A111FC88}" type="slidenum">
              <a:rPr lang="ru-KZ" smtClean="0"/>
              <a:t>22</a:t>
            </a:fld>
            <a:endParaRPr lang="ru-KZ"/>
          </a:p>
        </p:txBody>
      </p:sp>
    </p:spTree>
    <p:extLst>
      <p:ext uri="{BB962C8B-B14F-4D97-AF65-F5344CB8AC3E}">
        <p14:creationId xmlns:p14="http://schemas.microsoft.com/office/powerpoint/2010/main" val="23503815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KZ" dirty="0"/>
          </a:p>
        </p:txBody>
      </p:sp>
      <p:sp>
        <p:nvSpPr>
          <p:cNvPr id="4" name="Slide Number Placeholder 3"/>
          <p:cNvSpPr>
            <a:spLocks noGrp="1"/>
          </p:cNvSpPr>
          <p:nvPr>
            <p:ph type="sldNum" sz="quarter" idx="5"/>
          </p:nvPr>
        </p:nvSpPr>
        <p:spPr/>
        <p:txBody>
          <a:bodyPr/>
          <a:lstStyle/>
          <a:p>
            <a:fld id="{5CC1752B-A34A-4C6E-BC71-C978A111FC88}" type="slidenum">
              <a:rPr lang="ru-KZ" smtClean="0"/>
              <a:t>23</a:t>
            </a:fld>
            <a:endParaRPr lang="ru-KZ"/>
          </a:p>
        </p:txBody>
      </p:sp>
    </p:spTree>
    <p:extLst>
      <p:ext uri="{BB962C8B-B14F-4D97-AF65-F5344CB8AC3E}">
        <p14:creationId xmlns:p14="http://schemas.microsoft.com/office/powerpoint/2010/main" val="36344663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KZ" dirty="0"/>
          </a:p>
        </p:txBody>
      </p:sp>
      <p:sp>
        <p:nvSpPr>
          <p:cNvPr id="4" name="Slide Number Placeholder 3"/>
          <p:cNvSpPr>
            <a:spLocks noGrp="1"/>
          </p:cNvSpPr>
          <p:nvPr>
            <p:ph type="sldNum" sz="quarter" idx="5"/>
          </p:nvPr>
        </p:nvSpPr>
        <p:spPr/>
        <p:txBody>
          <a:bodyPr/>
          <a:lstStyle/>
          <a:p>
            <a:fld id="{5CC1752B-A34A-4C6E-BC71-C978A111FC88}" type="slidenum">
              <a:rPr lang="ru-KZ" smtClean="0"/>
              <a:t>24</a:t>
            </a:fld>
            <a:endParaRPr lang="ru-KZ"/>
          </a:p>
        </p:txBody>
      </p:sp>
    </p:spTree>
    <p:extLst>
      <p:ext uri="{BB962C8B-B14F-4D97-AF65-F5344CB8AC3E}">
        <p14:creationId xmlns:p14="http://schemas.microsoft.com/office/powerpoint/2010/main" val="14152516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KZ" dirty="0"/>
          </a:p>
        </p:txBody>
      </p:sp>
      <p:sp>
        <p:nvSpPr>
          <p:cNvPr id="4" name="Slide Number Placeholder 3"/>
          <p:cNvSpPr>
            <a:spLocks noGrp="1"/>
          </p:cNvSpPr>
          <p:nvPr>
            <p:ph type="sldNum" sz="quarter" idx="5"/>
          </p:nvPr>
        </p:nvSpPr>
        <p:spPr/>
        <p:txBody>
          <a:bodyPr/>
          <a:lstStyle/>
          <a:p>
            <a:fld id="{5CC1752B-A34A-4C6E-BC71-C978A111FC88}" type="slidenum">
              <a:rPr lang="ru-KZ" smtClean="0"/>
              <a:t>25</a:t>
            </a:fld>
            <a:endParaRPr lang="ru-KZ"/>
          </a:p>
        </p:txBody>
      </p:sp>
    </p:spTree>
    <p:extLst>
      <p:ext uri="{BB962C8B-B14F-4D97-AF65-F5344CB8AC3E}">
        <p14:creationId xmlns:p14="http://schemas.microsoft.com/office/powerpoint/2010/main" val="27562343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Put title on the figures</a:t>
            </a:r>
          </a:p>
          <a:p>
            <a:r>
              <a:rPr lang="en-GB" dirty="0"/>
              <a:t>Put all in 1 figure with markers</a:t>
            </a:r>
            <a:endParaRPr lang="ru-KZ" dirty="0"/>
          </a:p>
        </p:txBody>
      </p:sp>
      <p:sp>
        <p:nvSpPr>
          <p:cNvPr id="4" name="Slide Number Placeholder 3"/>
          <p:cNvSpPr>
            <a:spLocks noGrp="1"/>
          </p:cNvSpPr>
          <p:nvPr>
            <p:ph type="sldNum" sz="quarter" idx="5"/>
          </p:nvPr>
        </p:nvSpPr>
        <p:spPr/>
        <p:txBody>
          <a:bodyPr/>
          <a:lstStyle/>
          <a:p>
            <a:fld id="{5CC1752B-A34A-4C6E-BC71-C978A111FC88}" type="slidenum">
              <a:rPr lang="ru-KZ" smtClean="0"/>
              <a:t>26</a:t>
            </a:fld>
            <a:endParaRPr lang="ru-KZ"/>
          </a:p>
        </p:txBody>
      </p:sp>
    </p:spTree>
    <p:extLst>
      <p:ext uri="{BB962C8B-B14F-4D97-AF65-F5344CB8AC3E}">
        <p14:creationId xmlns:p14="http://schemas.microsoft.com/office/powerpoint/2010/main" val="11963400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KZ" dirty="0"/>
          </a:p>
        </p:txBody>
      </p:sp>
      <p:sp>
        <p:nvSpPr>
          <p:cNvPr id="4" name="Slide Number Placeholder 3"/>
          <p:cNvSpPr>
            <a:spLocks noGrp="1"/>
          </p:cNvSpPr>
          <p:nvPr>
            <p:ph type="sldNum" sz="quarter" idx="5"/>
          </p:nvPr>
        </p:nvSpPr>
        <p:spPr/>
        <p:txBody>
          <a:bodyPr/>
          <a:lstStyle/>
          <a:p>
            <a:fld id="{5CC1752B-A34A-4C6E-BC71-C978A111FC88}" type="slidenum">
              <a:rPr lang="ru-KZ" smtClean="0"/>
              <a:t>27</a:t>
            </a:fld>
            <a:endParaRPr lang="ru-KZ"/>
          </a:p>
        </p:txBody>
      </p:sp>
    </p:spTree>
    <p:extLst>
      <p:ext uri="{BB962C8B-B14F-4D97-AF65-F5344CB8AC3E}">
        <p14:creationId xmlns:p14="http://schemas.microsoft.com/office/powerpoint/2010/main" val="4689212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KZ" dirty="0"/>
          </a:p>
        </p:txBody>
      </p:sp>
      <p:sp>
        <p:nvSpPr>
          <p:cNvPr id="4" name="Slide Number Placeholder 3"/>
          <p:cNvSpPr>
            <a:spLocks noGrp="1"/>
          </p:cNvSpPr>
          <p:nvPr>
            <p:ph type="sldNum" sz="quarter" idx="5"/>
          </p:nvPr>
        </p:nvSpPr>
        <p:spPr/>
        <p:txBody>
          <a:bodyPr/>
          <a:lstStyle/>
          <a:p>
            <a:fld id="{5CC1752B-A34A-4C6E-BC71-C978A111FC88}" type="slidenum">
              <a:rPr lang="ru-KZ" smtClean="0"/>
              <a:t>3</a:t>
            </a:fld>
            <a:endParaRPr lang="ru-KZ"/>
          </a:p>
        </p:txBody>
      </p:sp>
    </p:spTree>
    <p:extLst>
      <p:ext uri="{BB962C8B-B14F-4D97-AF65-F5344CB8AC3E}">
        <p14:creationId xmlns:p14="http://schemas.microsoft.com/office/powerpoint/2010/main" val="17828937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Write the names</a:t>
            </a:r>
            <a:endParaRPr lang="ru-KZ" dirty="0"/>
          </a:p>
        </p:txBody>
      </p:sp>
      <p:sp>
        <p:nvSpPr>
          <p:cNvPr id="4" name="Slide Number Placeholder 3"/>
          <p:cNvSpPr>
            <a:spLocks noGrp="1"/>
          </p:cNvSpPr>
          <p:nvPr>
            <p:ph type="sldNum" sz="quarter" idx="5"/>
          </p:nvPr>
        </p:nvSpPr>
        <p:spPr/>
        <p:txBody>
          <a:bodyPr/>
          <a:lstStyle/>
          <a:p>
            <a:fld id="{5CC1752B-A34A-4C6E-BC71-C978A111FC88}" type="slidenum">
              <a:rPr lang="ru-KZ" smtClean="0"/>
              <a:t>29</a:t>
            </a:fld>
            <a:endParaRPr lang="ru-KZ"/>
          </a:p>
        </p:txBody>
      </p:sp>
    </p:spTree>
    <p:extLst>
      <p:ext uri="{BB962C8B-B14F-4D97-AF65-F5344CB8AC3E}">
        <p14:creationId xmlns:p14="http://schemas.microsoft.com/office/powerpoint/2010/main" val="733726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Show the combined design </a:t>
            </a:r>
          </a:p>
          <a:p>
            <a:r>
              <a:rPr lang="en-GB" dirty="0"/>
              <a:t>Show in one raw w/o bubble</a:t>
            </a:r>
            <a:endParaRPr lang="ru-KZ" dirty="0"/>
          </a:p>
        </p:txBody>
      </p:sp>
      <p:sp>
        <p:nvSpPr>
          <p:cNvPr id="4" name="Slide Number Placeholder 3"/>
          <p:cNvSpPr>
            <a:spLocks noGrp="1"/>
          </p:cNvSpPr>
          <p:nvPr>
            <p:ph type="sldNum" sz="quarter" idx="5"/>
          </p:nvPr>
        </p:nvSpPr>
        <p:spPr/>
        <p:txBody>
          <a:bodyPr/>
          <a:lstStyle/>
          <a:p>
            <a:fld id="{5CC1752B-A34A-4C6E-BC71-C978A111FC88}" type="slidenum">
              <a:rPr lang="ru-KZ" smtClean="0"/>
              <a:t>30</a:t>
            </a:fld>
            <a:endParaRPr lang="ru-KZ"/>
          </a:p>
        </p:txBody>
      </p:sp>
    </p:spTree>
    <p:extLst>
      <p:ext uri="{BB962C8B-B14F-4D97-AF65-F5344CB8AC3E}">
        <p14:creationId xmlns:p14="http://schemas.microsoft.com/office/powerpoint/2010/main" val="12784921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Write the names</a:t>
            </a:r>
            <a:endParaRPr lang="ru-KZ" dirty="0"/>
          </a:p>
        </p:txBody>
      </p:sp>
      <p:sp>
        <p:nvSpPr>
          <p:cNvPr id="4" name="Slide Number Placeholder 3"/>
          <p:cNvSpPr>
            <a:spLocks noGrp="1"/>
          </p:cNvSpPr>
          <p:nvPr>
            <p:ph type="sldNum" sz="quarter" idx="5"/>
          </p:nvPr>
        </p:nvSpPr>
        <p:spPr/>
        <p:txBody>
          <a:bodyPr/>
          <a:lstStyle/>
          <a:p>
            <a:fld id="{5CC1752B-A34A-4C6E-BC71-C978A111FC88}" type="slidenum">
              <a:rPr lang="ru-KZ" smtClean="0"/>
              <a:t>31</a:t>
            </a:fld>
            <a:endParaRPr lang="ru-KZ"/>
          </a:p>
        </p:txBody>
      </p:sp>
    </p:spTree>
    <p:extLst>
      <p:ext uri="{BB962C8B-B14F-4D97-AF65-F5344CB8AC3E}">
        <p14:creationId xmlns:p14="http://schemas.microsoft.com/office/powerpoint/2010/main" val="20016734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Put title on the figures</a:t>
            </a:r>
          </a:p>
          <a:p>
            <a:r>
              <a:rPr lang="en-GB" dirty="0"/>
              <a:t>Put all in 1 figure with markers</a:t>
            </a:r>
            <a:endParaRPr lang="ru-KZ" dirty="0"/>
          </a:p>
        </p:txBody>
      </p:sp>
      <p:sp>
        <p:nvSpPr>
          <p:cNvPr id="4" name="Slide Number Placeholder 3"/>
          <p:cNvSpPr>
            <a:spLocks noGrp="1"/>
          </p:cNvSpPr>
          <p:nvPr>
            <p:ph type="sldNum" sz="quarter" idx="5"/>
          </p:nvPr>
        </p:nvSpPr>
        <p:spPr/>
        <p:txBody>
          <a:bodyPr/>
          <a:lstStyle/>
          <a:p>
            <a:fld id="{5CC1752B-A34A-4C6E-BC71-C978A111FC88}" type="slidenum">
              <a:rPr lang="ru-KZ" smtClean="0"/>
              <a:t>32</a:t>
            </a:fld>
            <a:endParaRPr lang="ru-KZ"/>
          </a:p>
        </p:txBody>
      </p:sp>
    </p:spTree>
    <p:extLst>
      <p:ext uri="{BB962C8B-B14F-4D97-AF65-F5344CB8AC3E}">
        <p14:creationId xmlns:p14="http://schemas.microsoft.com/office/powerpoint/2010/main" val="39479926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KZ" dirty="0"/>
          </a:p>
        </p:txBody>
      </p:sp>
      <p:sp>
        <p:nvSpPr>
          <p:cNvPr id="4" name="Slide Number Placeholder 3"/>
          <p:cNvSpPr>
            <a:spLocks noGrp="1"/>
          </p:cNvSpPr>
          <p:nvPr>
            <p:ph type="sldNum" sz="quarter" idx="5"/>
          </p:nvPr>
        </p:nvSpPr>
        <p:spPr/>
        <p:txBody>
          <a:bodyPr/>
          <a:lstStyle/>
          <a:p>
            <a:fld id="{5CC1752B-A34A-4C6E-BC71-C978A111FC88}" type="slidenum">
              <a:rPr lang="ru-KZ" smtClean="0"/>
              <a:t>4</a:t>
            </a:fld>
            <a:endParaRPr lang="ru-KZ"/>
          </a:p>
        </p:txBody>
      </p:sp>
    </p:spTree>
    <p:extLst>
      <p:ext uri="{BB962C8B-B14F-4D97-AF65-F5344CB8AC3E}">
        <p14:creationId xmlns:p14="http://schemas.microsoft.com/office/powerpoint/2010/main" val="3539937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KZ" dirty="0"/>
          </a:p>
        </p:txBody>
      </p:sp>
      <p:sp>
        <p:nvSpPr>
          <p:cNvPr id="4" name="Slide Number Placeholder 3"/>
          <p:cNvSpPr>
            <a:spLocks noGrp="1"/>
          </p:cNvSpPr>
          <p:nvPr>
            <p:ph type="sldNum" sz="quarter" idx="5"/>
          </p:nvPr>
        </p:nvSpPr>
        <p:spPr/>
        <p:txBody>
          <a:bodyPr/>
          <a:lstStyle/>
          <a:p>
            <a:fld id="{5CC1752B-A34A-4C6E-BC71-C978A111FC88}" type="slidenum">
              <a:rPr lang="ru-KZ" smtClean="0"/>
              <a:t>5</a:t>
            </a:fld>
            <a:endParaRPr lang="ru-KZ"/>
          </a:p>
        </p:txBody>
      </p:sp>
    </p:spTree>
    <p:extLst>
      <p:ext uri="{BB962C8B-B14F-4D97-AF65-F5344CB8AC3E}">
        <p14:creationId xmlns:p14="http://schemas.microsoft.com/office/powerpoint/2010/main" val="32983197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ru-KZ" dirty="0"/>
          </a:p>
        </p:txBody>
      </p:sp>
      <p:sp>
        <p:nvSpPr>
          <p:cNvPr id="4" name="Slide Number Placeholder 3"/>
          <p:cNvSpPr>
            <a:spLocks noGrp="1"/>
          </p:cNvSpPr>
          <p:nvPr>
            <p:ph type="sldNum" sz="quarter" idx="5"/>
          </p:nvPr>
        </p:nvSpPr>
        <p:spPr/>
        <p:txBody>
          <a:bodyPr/>
          <a:lstStyle/>
          <a:p>
            <a:fld id="{5CC1752B-A34A-4C6E-BC71-C978A111FC88}" type="slidenum">
              <a:rPr lang="ru-KZ" smtClean="0"/>
              <a:t>10</a:t>
            </a:fld>
            <a:endParaRPr lang="ru-KZ"/>
          </a:p>
        </p:txBody>
      </p:sp>
    </p:spTree>
    <p:extLst>
      <p:ext uri="{BB962C8B-B14F-4D97-AF65-F5344CB8AC3E}">
        <p14:creationId xmlns:p14="http://schemas.microsoft.com/office/powerpoint/2010/main" val="17757916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KZ" dirty="0"/>
          </a:p>
        </p:txBody>
      </p:sp>
      <p:sp>
        <p:nvSpPr>
          <p:cNvPr id="4" name="Slide Number Placeholder 3"/>
          <p:cNvSpPr>
            <a:spLocks noGrp="1"/>
          </p:cNvSpPr>
          <p:nvPr>
            <p:ph type="sldNum" sz="quarter" idx="5"/>
          </p:nvPr>
        </p:nvSpPr>
        <p:spPr/>
        <p:txBody>
          <a:bodyPr/>
          <a:lstStyle/>
          <a:p>
            <a:fld id="{5CC1752B-A34A-4C6E-BC71-C978A111FC88}" type="slidenum">
              <a:rPr lang="ru-KZ" smtClean="0"/>
              <a:t>12</a:t>
            </a:fld>
            <a:endParaRPr lang="ru-KZ"/>
          </a:p>
        </p:txBody>
      </p:sp>
    </p:spTree>
    <p:extLst>
      <p:ext uri="{BB962C8B-B14F-4D97-AF65-F5344CB8AC3E}">
        <p14:creationId xmlns:p14="http://schemas.microsoft.com/office/powerpoint/2010/main" val="22655911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KZ" dirty="0"/>
          </a:p>
        </p:txBody>
      </p:sp>
      <p:sp>
        <p:nvSpPr>
          <p:cNvPr id="4" name="Slide Number Placeholder 3"/>
          <p:cNvSpPr>
            <a:spLocks noGrp="1"/>
          </p:cNvSpPr>
          <p:nvPr>
            <p:ph type="sldNum" sz="quarter" idx="5"/>
          </p:nvPr>
        </p:nvSpPr>
        <p:spPr/>
        <p:txBody>
          <a:bodyPr/>
          <a:lstStyle/>
          <a:p>
            <a:fld id="{5CC1752B-A34A-4C6E-BC71-C978A111FC88}" type="slidenum">
              <a:rPr lang="ru-KZ" smtClean="0"/>
              <a:t>13</a:t>
            </a:fld>
            <a:endParaRPr lang="ru-KZ"/>
          </a:p>
        </p:txBody>
      </p:sp>
    </p:spTree>
    <p:extLst>
      <p:ext uri="{BB962C8B-B14F-4D97-AF65-F5344CB8AC3E}">
        <p14:creationId xmlns:p14="http://schemas.microsoft.com/office/powerpoint/2010/main" val="35258521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KZ" dirty="0"/>
          </a:p>
        </p:txBody>
      </p:sp>
      <p:sp>
        <p:nvSpPr>
          <p:cNvPr id="4" name="Slide Number Placeholder 3"/>
          <p:cNvSpPr>
            <a:spLocks noGrp="1"/>
          </p:cNvSpPr>
          <p:nvPr>
            <p:ph type="sldNum" sz="quarter" idx="5"/>
          </p:nvPr>
        </p:nvSpPr>
        <p:spPr/>
        <p:txBody>
          <a:bodyPr/>
          <a:lstStyle/>
          <a:p>
            <a:fld id="{5CC1752B-A34A-4C6E-BC71-C978A111FC88}" type="slidenum">
              <a:rPr lang="ru-KZ" smtClean="0"/>
              <a:t>14</a:t>
            </a:fld>
            <a:endParaRPr lang="ru-KZ"/>
          </a:p>
        </p:txBody>
      </p:sp>
    </p:spTree>
    <p:extLst>
      <p:ext uri="{BB962C8B-B14F-4D97-AF65-F5344CB8AC3E}">
        <p14:creationId xmlns:p14="http://schemas.microsoft.com/office/powerpoint/2010/main" val="8563683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ru-KZ" dirty="0"/>
          </a:p>
        </p:txBody>
      </p:sp>
      <p:sp>
        <p:nvSpPr>
          <p:cNvPr id="4" name="Slide Number Placeholder 3"/>
          <p:cNvSpPr>
            <a:spLocks noGrp="1"/>
          </p:cNvSpPr>
          <p:nvPr>
            <p:ph type="sldNum" sz="quarter" idx="5"/>
          </p:nvPr>
        </p:nvSpPr>
        <p:spPr/>
        <p:txBody>
          <a:bodyPr/>
          <a:lstStyle/>
          <a:p>
            <a:fld id="{5CC1752B-A34A-4C6E-BC71-C978A111FC88}" type="slidenum">
              <a:rPr lang="ru-KZ" smtClean="0"/>
              <a:t>16</a:t>
            </a:fld>
            <a:endParaRPr lang="ru-KZ"/>
          </a:p>
        </p:txBody>
      </p:sp>
    </p:spTree>
    <p:extLst>
      <p:ext uri="{BB962C8B-B14F-4D97-AF65-F5344CB8AC3E}">
        <p14:creationId xmlns:p14="http://schemas.microsoft.com/office/powerpoint/2010/main" val="17615979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6D87B65E-0BFE-4231-9684-60DD4B9EFC28}" type="datetime1">
              <a:rPr lang="ru-RU" smtClean="0"/>
              <a:t>24.04.2023</a:t>
            </a:fld>
            <a:endParaRPr lang="ru-RU"/>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EEA8CB31-3ADA-4BD4-9547-F38137F0F034}" type="slidenum">
              <a:rPr lang="ru-RU" smtClean="0"/>
              <a:t>‹#›</a:t>
            </a:fld>
            <a:endParaRPr lang="ru-RU"/>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642660728"/>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52A2E6C-3D92-4CC8-96AE-8475C6CA74D0}" type="datetime1">
              <a:rPr lang="ru-RU" smtClean="0"/>
              <a:t>24.04.2023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A8CB31-3ADA-4BD4-9547-F38137F0F034}" type="slidenum">
              <a:rPr lang="ru-RU" smtClean="0"/>
              <a:t>‹#›</a:t>
            </a:fld>
            <a:endParaRPr lang="ru-RU"/>
          </a:p>
        </p:txBody>
      </p:sp>
    </p:spTree>
    <p:extLst>
      <p:ext uri="{BB962C8B-B14F-4D97-AF65-F5344CB8AC3E}">
        <p14:creationId xmlns:p14="http://schemas.microsoft.com/office/powerpoint/2010/main" val="18117149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C6F377B-DE8C-47FF-89FB-DC6A3A441852}" type="datetime1">
              <a:rPr lang="ru-RU" smtClean="0"/>
              <a:t>24.04.2023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A8CB31-3ADA-4BD4-9547-F38137F0F034}" type="slidenum">
              <a:rPr lang="ru-RU" smtClean="0"/>
              <a:t>‹#›</a:t>
            </a:fld>
            <a:endParaRPr lang="ru-RU"/>
          </a:p>
        </p:txBody>
      </p:sp>
    </p:spTree>
    <p:extLst>
      <p:ext uri="{BB962C8B-B14F-4D97-AF65-F5344CB8AC3E}">
        <p14:creationId xmlns:p14="http://schemas.microsoft.com/office/powerpoint/2010/main" val="42413373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34CA13-9E3D-47CB-AAA7-BD57B3974AFB}" type="datetime1">
              <a:rPr lang="ru-RU" smtClean="0"/>
              <a:t>24.04.2023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A8CB31-3ADA-4BD4-9547-F38137F0F034}" type="slidenum">
              <a:rPr lang="ru-RU" smtClean="0"/>
              <a:t>‹#›</a:t>
            </a:fld>
            <a:endParaRPr lang="ru-RU"/>
          </a:p>
        </p:txBody>
      </p:sp>
    </p:spTree>
    <p:extLst>
      <p:ext uri="{BB962C8B-B14F-4D97-AF65-F5344CB8AC3E}">
        <p14:creationId xmlns:p14="http://schemas.microsoft.com/office/powerpoint/2010/main" val="864692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B94B7A6-CFF0-44AB-966E-6200D24DC41D}" type="datetime1">
              <a:rPr lang="ru-RU" smtClean="0"/>
              <a:t>24.04.2023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EA8CB31-3ADA-4BD4-9547-F38137F0F034}" type="slidenum">
              <a:rPr lang="ru-RU" smtClean="0"/>
              <a:t>‹#›</a:t>
            </a:fld>
            <a:endParaRPr lang="ru-RU"/>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09931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AE17F3B-013C-48CA-9BFA-12BEA25AC253}" type="datetime1">
              <a:rPr lang="ru-RU" smtClean="0"/>
              <a:t>24.04.2023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EA8CB31-3ADA-4BD4-9547-F38137F0F034}" type="slidenum">
              <a:rPr lang="ru-RU" smtClean="0"/>
              <a:t>‹#›</a:t>
            </a:fld>
            <a:endParaRPr lang="ru-RU"/>
          </a:p>
        </p:txBody>
      </p:sp>
    </p:spTree>
    <p:extLst>
      <p:ext uri="{BB962C8B-B14F-4D97-AF65-F5344CB8AC3E}">
        <p14:creationId xmlns:p14="http://schemas.microsoft.com/office/powerpoint/2010/main" val="3849119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US"/>
              <a:t>Click to 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C37E091-7F64-4469-A60E-51BD609A4843}" type="datetime1">
              <a:rPr lang="ru-RU" smtClean="0"/>
              <a:t>24.04.2023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EEA8CB31-3ADA-4BD4-9547-F38137F0F034}" type="slidenum">
              <a:rPr lang="ru-RU" smtClean="0"/>
              <a:t>‹#›</a:t>
            </a:fld>
            <a:endParaRPr lang="ru-RU"/>
          </a:p>
        </p:txBody>
      </p:sp>
    </p:spTree>
    <p:extLst>
      <p:ext uri="{BB962C8B-B14F-4D97-AF65-F5344CB8AC3E}">
        <p14:creationId xmlns:p14="http://schemas.microsoft.com/office/powerpoint/2010/main" val="16872309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4096068-6A26-4AE7-A3CE-3478D2DE51E0}" type="datetime1">
              <a:rPr lang="ru-RU" smtClean="0"/>
              <a:t>24.04.2023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EA8CB31-3ADA-4BD4-9547-F38137F0F034}" type="slidenum">
              <a:rPr lang="ru-RU" smtClean="0"/>
              <a:t>‹#›</a:t>
            </a:fld>
            <a:endParaRPr lang="ru-RU"/>
          </a:p>
        </p:txBody>
      </p:sp>
    </p:spTree>
    <p:extLst>
      <p:ext uri="{BB962C8B-B14F-4D97-AF65-F5344CB8AC3E}">
        <p14:creationId xmlns:p14="http://schemas.microsoft.com/office/powerpoint/2010/main" val="36607567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9D6376-D26D-4A91-A054-70DF000C9291}" type="datetime1">
              <a:rPr lang="ru-RU" smtClean="0"/>
              <a:t>24.04.2023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EEA8CB31-3ADA-4BD4-9547-F38137F0F034}" type="slidenum">
              <a:rPr lang="ru-RU" smtClean="0"/>
              <a:t>‹#›</a:t>
            </a:fld>
            <a:endParaRPr lang="ru-RU"/>
          </a:p>
        </p:txBody>
      </p:sp>
    </p:spTree>
    <p:extLst>
      <p:ext uri="{BB962C8B-B14F-4D97-AF65-F5344CB8AC3E}">
        <p14:creationId xmlns:p14="http://schemas.microsoft.com/office/powerpoint/2010/main" val="2765205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69B1A3C-33C0-49C7-BC97-B27411780AAA}" type="datetime1">
              <a:rPr lang="ru-RU" smtClean="0"/>
              <a:t>24.04.2023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EA8CB31-3ADA-4BD4-9547-F38137F0F034}" type="slidenum">
              <a:rPr lang="ru-RU" smtClean="0"/>
              <a:t>‹#›</a:t>
            </a:fld>
            <a:endParaRPr lang="ru-RU"/>
          </a:p>
        </p:txBody>
      </p:sp>
    </p:spTree>
    <p:extLst>
      <p:ext uri="{BB962C8B-B14F-4D97-AF65-F5344CB8AC3E}">
        <p14:creationId xmlns:p14="http://schemas.microsoft.com/office/powerpoint/2010/main" val="122218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1292840" cy="5128923"/>
          </a:xfrm>
          <a:solidFill>
            <a:schemeClr val="accent1"/>
          </a:solid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CA01F93-C89B-431E-9F90-51B56B39BA7C}" type="datetime1">
              <a:rPr lang="ru-RU" smtClean="0"/>
              <a:t>24.04.2023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EA8CB31-3ADA-4BD4-9547-F38137F0F034}" type="slidenum">
              <a:rPr lang="ru-RU" smtClean="0"/>
              <a:t>‹#›</a:t>
            </a:fld>
            <a:endParaRPr lang="ru-RU"/>
          </a:p>
        </p:txBody>
      </p:sp>
    </p:spTree>
    <p:extLst>
      <p:ext uri="{BB962C8B-B14F-4D97-AF65-F5344CB8AC3E}">
        <p14:creationId xmlns:p14="http://schemas.microsoft.com/office/powerpoint/2010/main" val="10701220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BF41E2D0-D824-45EF-814D-FC0BDCB9C059}" type="datetime1">
              <a:rPr lang="ru-RU" smtClean="0"/>
              <a:t>24.04.2023</a:t>
            </a:fld>
            <a:endParaRPr lang="ru-RU"/>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ru-RU"/>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EEA8CB31-3ADA-4BD4-9547-F38137F0F034}" type="slidenum">
              <a:rPr lang="ru-RU" smtClean="0"/>
              <a:t>‹#›</a:t>
            </a:fld>
            <a:endParaRPr lang="ru-RU"/>
          </a:p>
        </p:txBody>
      </p:sp>
    </p:spTree>
    <p:extLst>
      <p:ext uri="{BB962C8B-B14F-4D97-AF65-F5344CB8AC3E}">
        <p14:creationId xmlns:p14="http://schemas.microsoft.com/office/powerpoint/2010/main" val="32316158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9.emf"/><Relationship Id="rId4" Type="http://schemas.openxmlformats.org/officeDocument/2006/relationships/image" Target="../media/image18.emf"/></Relationships>
</file>

<file path=ppt/slides/_rels/slide11.xml.rels><?xml version="1.0" encoding="UTF-8" standalone="yes"?>
<Relationships xmlns="http://schemas.openxmlformats.org/package/2006/relationships"><Relationship Id="rId8" Type="http://schemas.openxmlformats.org/officeDocument/2006/relationships/image" Target="../media/image23.png"/><Relationship Id="rId3" Type="http://schemas.microsoft.com/office/2007/relationships/hdphoto" Target="../media/hdphoto8.wdp"/><Relationship Id="rId7" Type="http://schemas.microsoft.com/office/2007/relationships/hdphoto" Target="../media/hdphoto10.wdp"/><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2.png"/><Relationship Id="rId5" Type="http://schemas.microsoft.com/office/2007/relationships/hdphoto" Target="../media/hdphoto9.wdp"/><Relationship Id="rId4" Type="http://schemas.openxmlformats.org/officeDocument/2006/relationships/image" Target="../media/image21.png"/><Relationship Id="rId9" Type="http://schemas.microsoft.com/office/2007/relationships/hdphoto" Target="../media/hdphoto11.wdp"/></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9"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9.emf"/><Relationship Id="rId5" Type="http://schemas.openxmlformats.org/officeDocument/2006/relationships/image" Target="../media/image38.png"/><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31.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23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46.emf"/><Relationship Id="rId4" Type="http://schemas.openxmlformats.org/officeDocument/2006/relationships/image" Target="../media/image45.emf"/></Relationships>
</file>

<file path=ppt/slides/_rels/slide21.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49.emf"/><Relationship Id="rId4" Type="http://schemas.openxmlformats.org/officeDocument/2006/relationships/image" Target="../media/image48.emf"/></Relationships>
</file>

<file path=ppt/slides/_rels/slide22.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52.emf"/><Relationship Id="rId4" Type="http://schemas.openxmlformats.org/officeDocument/2006/relationships/image" Target="../media/image51.emf"/></Relationships>
</file>

<file path=ppt/slides/_rels/slide23.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55.emf"/><Relationship Id="rId4" Type="http://schemas.openxmlformats.org/officeDocument/2006/relationships/image" Target="../media/image54.emf"/></Relationships>
</file>

<file path=ppt/slides/_rels/slide24.xml.rels><?xml version="1.0" encoding="UTF-8" standalone="yes"?>
<Relationships xmlns="http://schemas.openxmlformats.org/package/2006/relationships"><Relationship Id="rId8" Type="http://schemas.openxmlformats.org/officeDocument/2006/relationships/image" Target="../media/image61.emf"/><Relationship Id="rId3" Type="http://schemas.openxmlformats.org/officeDocument/2006/relationships/image" Target="../media/image56.emf"/><Relationship Id="rId7" Type="http://schemas.openxmlformats.org/officeDocument/2006/relationships/image" Target="../media/image60.emf"/><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59.emf"/><Relationship Id="rId5" Type="http://schemas.openxmlformats.org/officeDocument/2006/relationships/image" Target="../media/image58.emf"/><Relationship Id="rId10" Type="http://schemas.openxmlformats.org/officeDocument/2006/relationships/image" Target="../media/image63.emf"/><Relationship Id="rId4" Type="http://schemas.openxmlformats.org/officeDocument/2006/relationships/image" Target="../media/image57.emf"/><Relationship Id="rId9" Type="http://schemas.openxmlformats.org/officeDocument/2006/relationships/image" Target="../media/image62.emf"/></Relationships>
</file>

<file path=ppt/slides/_rels/slide25.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66.emf"/><Relationship Id="rId4" Type="http://schemas.openxmlformats.org/officeDocument/2006/relationships/image" Target="../media/image65.emf"/></Relationships>
</file>

<file path=ppt/slides/_rels/slide26.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68.emf"/></Relationships>
</file>

<file path=ppt/slides/_rels/slide27.xml.rels><?xml version="1.0" encoding="UTF-8" standalone="yes"?>
<Relationships xmlns="http://schemas.openxmlformats.org/package/2006/relationships"><Relationship Id="rId3" Type="http://schemas.openxmlformats.org/officeDocument/2006/relationships/image" Target="../media/image69.emf"/><Relationship Id="rId7" Type="http://schemas.openxmlformats.org/officeDocument/2006/relationships/image" Target="../media/image73.emf"/><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72.emf"/><Relationship Id="rId5" Type="http://schemas.openxmlformats.org/officeDocument/2006/relationships/image" Target="../media/image71.emf"/><Relationship Id="rId4" Type="http://schemas.openxmlformats.org/officeDocument/2006/relationships/image" Target="../media/image70.emf"/></Relationships>
</file>

<file path=ppt/slides/_rels/slide28.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image" Target="../media/image74.emf"/><Relationship Id="rId1" Type="http://schemas.openxmlformats.org/officeDocument/2006/relationships/slideLayout" Target="../slideLayouts/slideLayout2.xml"/><Relationship Id="rId5" Type="http://schemas.openxmlformats.org/officeDocument/2006/relationships/image" Target="../media/image77.emf"/><Relationship Id="rId4" Type="http://schemas.openxmlformats.org/officeDocument/2006/relationships/image" Target="../media/image76.emf"/></Relationships>
</file>

<file path=ppt/slides/_rels/slide29.xml.rels><?xml version="1.0" encoding="UTF-8" standalone="yes"?>
<Relationships xmlns="http://schemas.openxmlformats.org/package/2006/relationships"><Relationship Id="rId3" Type="http://schemas.openxmlformats.org/officeDocument/2006/relationships/image" Target="../media/image78.emf"/><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81.emf"/><Relationship Id="rId5" Type="http://schemas.openxmlformats.org/officeDocument/2006/relationships/image" Target="../media/image80.emf"/><Relationship Id="rId4" Type="http://schemas.openxmlformats.org/officeDocument/2006/relationships/image" Target="../media/image79.emf"/></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7" Type="http://schemas.microsoft.com/office/2007/relationships/hdphoto" Target="../media/hdphoto2.wdp"/><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8" Type="http://schemas.openxmlformats.org/officeDocument/2006/relationships/image" Target="../media/image87.emf"/><Relationship Id="rId3" Type="http://schemas.openxmlformats.org/officeDocument/2006/relationships/image" Target="../media/image82.emf"/><Relationship Id="rId7" Type="http://schemas.openxmlformats.org/officeDocument/2006/relationships/image" Target="../media/image86.emf"/><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85.emf"/><Relationship Id="rId5" Type="http://schemas.openxmlformats.org/officeDocument/2006/relationships/image" Target="../media/image84.emf"/><Relationship Id="rId10" Type="http://schemas.openxmlformats.org/officeDocument/2006/relationships/image" Target="../media/image89.emf"/><Relationship Id="rId4" Type="http://schemas.openxmlformats.org/officeDocument/2006/relationships/image" Target="../media/image83.emf"/><Relationship Id="rId9" Type="http://schemas.openxmlformats.org/officeDocument/2006/relationships/image" Target="../media/image88.emf"/></Relationships>
</file>

<file path=ppt/slides/_rels/slide31.xml.rels><?xml version="1.0" encoding="UTF-8" standalone="yes"?>
<Relationships xmlns="http://schemas.openxmlformats.org/package/2006/relationships"><Relationship Id="rId3" Type="http://schemas.openxmlformats.org/officeDocument/2006/relationships/image" Target="../media/image90.emf"/><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93.emf"/><Relationship Id="rId5" Type="http://schemas.openxmlformats.org/officeDocument/2006/relationships/image" Target="../media/image92.emf"/><Relationship Id="rId4" Type="http://schemas.openxmlformats.org/officeDocument/2006/relationships/image" Target="../media/image91.emf"/></Relationships>
</file>

<file path=ppt/slides/_rels/slide32.xml.rels><?xml version="1.0" encoding="UTF-8" standalone="yes"?>
<Relationships xmlns="http://schemas.openxmlformats.org/package/2006/relationships"><Relationship Id="rId3" Type="http://schemas.openxmlformats.org/officeDocument/2006/relationships/image" Target="../media/image94.emf"/><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95.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s://doi.org/10.1007/978-3-662-58438-5_1" TargetMode="External"/><Relationship Id="rId3" Type="http://schemas.openxmlformats.org/officeDocument/2006/relationships/hyperlink" Target="https://doi.org/10.1016/j.jmrt.2021.07.001" TargetMode="External"/><Relationship Id="rId7" Type="http://schemas.openxmlformats.org/officeDocument/2006/relationships/hyperlink" Target="https://doi.org/10.1016/j.compstruct.2019.111198" TargetMode="External"/><Relationship Id="rId2" Type="http://schemas.openxmlformats.org/officeDocument/2006/relationships/hyperlink" Target="https://doi.org/10.1016/j.jobe.2019.101097" TargetMode="External"/><Relationship Id="rId1" Type="http://schemas.openxmlformats.org/officeDocument/2006/relationships/slideLayout" Target="../slideLayouts/slideLayout2.xml"/><Relationship Id="rId6" Type="http://schemas.openxmlformats.org/officeDocument/2006/relationships/hyperlink" Target="https://doi.org/10.1016/j.conbuildmat.2022.126846" TargetMode="External"/><Relationship Id="rId5" Type="http://schemas.openxmlformats.org/officeDocument/2006/relationships/hyperlink" Target="https://doi.org/10.1016/j.compositesb.2019.107689" TargetMode="External"/><Relationship Id="rId4" Type="http://schemas.openxmlformats.org/officeDocument/2006/relationships/hyperlink" Target="https://doi.org/10.3390/buildings12111934"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2.png"/><Relationship Id="rId5" Type="http://schemas.microsoft.com/office/2007/relationships/hdphoto" Target="../media/hdphoto4.wdp"/><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8" Type="http://schemas.microsoft.com/office/2007/relationships/hdphoto" Target="../media/hdphoto7.wdp"/><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image" Target="../media/image13.png"/><Relationship Id="rId1" Type="http://schemas.openxmlformats.org/officeDocument/2006/relationships/slideLayout" Target="../slideLayouts/slideLayout2.xml"/><Relationship Id="rId6" Type="http://schemas.microsoft.com/office/2007/relationships/hdphoto" Target="../media/hdphoto6.wdp"/><Relationship Id="rId5" Type="http://schemas.openxmlformats.org/officeDocument/2006/relationships/image" Target="../media/image15.png"/><Relationship Id="rId4" Type="http://schemas.microsoft.com/office/2007/relationships/hdphoto" Target="../media/hdphoto5.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9279D2-3907-49F4-8A08-A0EA807086D5}"/>
              </a:ext>
            </a:extLst>
          </p:cNvPr>
          <p:cNvSpPr>
            <a:spLocks noGrp="1"/>
          </p:cNvSpPr>
          <p:nvPr>
            <p:ph type="ctrTitle"/>
          </p:nvPr>
        </p:nvSpPr>
        <p:spPr>
          <a:xfrm>
            <a:off x="1093509" y="1953665"/>
            <a:ext cx="10275217" cy="1654530"/>
          </a:xfrm>
        </p:spPr>
        <p:txBody>
          <a:bodyPr anchor="t">
            <a:noAutofit/>
          </a:bodyPr>
          <a:lstStyle/>
          <a:p>
            <a:pPr algn="just">
              <a:lnSpc>
                <a:spcPct val="150000"/>
              </a:lnSpc>
            </a:pPr>
            <a:r>
              <a:rPr lang="en-US" sz="4000" spc="-150" dirty="0">
                <a:latin typeface="Times New Roman" panose="02020603050405020304" pitchFamily="18" charset="0"/>
                <a:cs typeface="Times New Roman" panose="02020603050405020304" pitchFamily="18" charset="0"/>
              </a:rPr>
              <a:t>Properties of Hybrid Fibers Reinforced Engineered Geopolymer Composite Containing GGBFS and Non-conventional Fly Ash</a:t>
            </a:r>
            <a:endParaRPr lang="ru-RU" sz="4000" spc="-150"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B665D308-DF24-46C8-8AF2-EDC7BB6B6FCE}"/>
              </a:ext>
            </a:extLst>
          </p:cNvPr>
          <p:cNvSpPr>
            <a:spLocks noGrp="1"/>
          </p:cNvSpPr>
          <p:nvPr>
            <p:ph type="subTitle" idx="1"/>
          </p:nvPr>
        </p:nvSpPr>
        <p:spPr>
          <a:xfrm>
            <a:off x="2840550" y="5055545"/>
            <a:ext cx="9144000" cy="1129683"/>
          </a:xfrm>
        </p:spPr>
        <p:txBody>
          <a:bodyPr>
            <a:noAutofit/>
          </a:bodyPr>
          <a:lstStyle/>
          <a:p>
            <a:pPr algn="r"/>
            <a:r>
              <a:rPr lang="en-GB" sz="2000" dirty="0">
                <a:solidFill>
                  <a:schemeClr val="tx1"/>
                </a:solidFill>
                <a:latin typeface="Times New Roman" panose="02020603050405020304" pitchFamily="18" charset="0"/>
                <a:cs typeface="Times New Roman" panose="02020603050405020304" pitchFamily="18" charset="0"/>
              </a:rPr>
              <a:t>Presenter: Zhanbolat Artyk</a:t>
            </a:r>
          </a:p>
          <a:p>
            <a:pPr algn="r"/>
            <a:r>
              <a:rPr lang="en-GB" sz="2000" dirty="0">
                <a:solidFill>
                  <a:schemeClr val="tx1"/>
                </a:solidFill>
                <a:latin typeface="Times New Roman" panose="02020603050405020304" pitchFamily="18" charset="0"/>
                <a:cs typeface="Times New Roman" panose="02020603050405020304" pitchFamily="18" charset="0"/>
              </a:rPr>
              <a:t>Supervisors: Dichuan Zhang and Chang-</a:t>
            </a:r>
            <a:r>
              <a:rPr lang="en-GB" sz="2000" dirty="0" err="1">
                <a:solidFill>
                  <a:schemeClr val="tx1"/>
                </a:solidFill>
                <a:latin typeface="Times New Roman" panose="02020603050405020304" pitchFamily="18" charset="0"/>
                <a:cs typeface="Times New Roman" panose="02020603050405020304" pitchFamily="18" charset="0"/>
              </a:rPr>
              <a:t>Seon</a:t>
            </a:r>
            <a:r>
              <a:rPr lang="en-GB" sz="2000" dirty="0">
                <a:solidFill>
                  <a:schemeClr val="tx1"/>
                </a:solidFill>
                <a:latin typeface="Times New Roman" panose="02020603050405020304" pitchFamily="18" charset="0"/>
                <a:cs typeface="Times New Roman" panose="02020603050405020304" pitchFamily="18" charset="0"/>
              </a:rPr>
              <a:t> Shon</a:t>
            </a:r>
          </a:p>
        </p:txBody>
      </p:sp>
      <p:sp>
        <p:nvSpPr>
          <p:cNvPr id="4" name="Slide Number Placeholder 3">
            <a:extLst>
              <a:ext uri="{FF2B5EF4-FFF2-40B4-BE49-F238E27FC236}">
                <a16:creationId xmlns:a16="http://schemas.microsoft.com/office/drawing/2014/main" id="{31D5EB50-A062-458F-B5B1-33E4AFE79A18}"/>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1</a:t>
            </a:fld>
            <a:endParaRPr lang="ru-RU">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385676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B6EB09-68E2-4A5C-B684-EF8BFD54C6C2}"/>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10</a:t>
            </a:fld>
            <a:endParaRPr lang="ru-RU">
              <a:latin typeface="Times New Roman" panose="02020603050405020304" pitchFamily="18" charset="0"/>
              <a:cs typeface="Times New Roman" panose="02020603050405020304" pitchFamily="18" charset="0"/>
            </a:endParaRPr>
          </a:p>
        </p:txBody>
      </p:sp>
      <p:sp>
        <p:nvSpPr>
          <p:cNvPr id="7" name="Content Placeholder 2">
            <a:extLst>
              <a:ext uri="{FF2B5EF4-FFF2-40B4-BE49-F238E27FC236}">
                <a16:creationId xmlns:a16="http://schemas.microsoft.com/office/drawing/2014/main" id="{9B9A25CA-6BA3-9470-A715-3FE7331C0DEC}"/>
              </a:ext>
            </a:extLst>
          </p:cNvPr>
          <p:cNvSpPr txBox="1">
            <a:spLocks/>
          </p:cNvSpPr>
          <p:nvPr/>
        </p:nvSpPr>
        <p:spPr>
          <a:xfrm>
            <a:off x="503616" y="1375348"/>
            <a:ext cx="10186380" cy="553768"/>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nSpc>
                <a:spcPct val="107000"/>
              </a:lnSpc>
              <a:buClrTx/>
              <a:buSzPct val="100000"/>
            </a:pPr>
            <a:r>
              <a:rPr lang="en-US" sz="2400" b="1" u="sng" dirty="0">
                <a:latin typeface="Times New Roman" panose="02020603050405020304" pitchFamily="18" charset="0"/>
                <a:ea typeface="Calibri" panose="020F0502020204030204" pitchFamily="34" charset="0"/>
                <a:cs typeface="Times New Roman" panose="02020603050405020304" pitchFamily="18" charset="0"/>
              </a:rPr>
              <a:t>Material properties: Cementitious materials</a:t>
            </a:r>
          </a:p>
        </p:txBody>
      </p:sp>
      <p:sp>
        <p:nvSpPr>
          <p:cNvPr id="3" name="Title 1">
            <a:extLst>
              <a:ext uri="{FF2B5EF4-FFF2-40B4-BE49-F238E27FC236}">
                <a16:creationId xmlns:a16="http://schemas.microsoft.com/office/drawing/2014/main" id="{CD8BBA91-2081-8329-7117-CA6D91CED1D2}"/>
              </a:ext>
            </a:extLst>
          </p:cNvPr>
          <p:cNvSpPr>
            <a:spLocks noGrp="1"/>
          </p:cNvSpPr>
          <p:nvPr>
            <p:ph type="title"/>
          </p:nvPr>
        </p:nvSpPr>
        <p:spPr>
          <a:xfrm>
            <a:off x="576474" y="350668"/>
            <a:ext cx="6573833" cy="951659"/>
          </a:xfrm>
        </p:spPr>
        <p:txBody>
          <a:bodyPr anchor="ctr">
            <a:normAutofit/>
          </a:bodyPr>
          <a:lstStyle/>
          <a:p>
            <a:r>
              <a:rPr lang="en-GB" b="1" dirty="0">
                <a:latin typeface="Times New Roman" panose="02020603050405020304" pitchFamily="18" charset="0"/>
                <a:cs typeface="Times New Roman" panose="02020603050405020304" pitchFamily="18" charset="0"/>
              </a:rPr>
              <a:t>Experimental Program</a:t>
            </a:r>
            <a:endParaRPr lang="ru-RU" b="1"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105CBB68-7483-FA78-53B3-2CCBF065C7B4}"/>
              </a:ext>
            </a:extLst>
          </p:cNvPr>
          <p:cNvPicPr>
            <a:picLocks noChangeAspect="1"/>
          </p:cNvPicPr>
          <p:nvPr/>
        </p:nvPicPr>
        <p:blipFill>
          <a:blip r:embed="rId3"/>
          <a:stretch>
            <a:fillRect/>
          </a:stretch>
        </p:blipFill>
        <p:spPr>
          <a:xfrm>
            <a:off x="723447" y="2115645"/>
            <a:ext cx="4632548" cy="661793"/>
          </a:xfrm>
          <a:prstGeom prst="rect">
            <a:avLst/>
          </a:prstGeom>
        </p:spPr>
      </p:pic>
      <p:sp>
        <p:nvSpPr>
          <p:cNvPr id="11" name="TextBox 10">
            <a:extLst>
              <a:ext uri="{FF2B5EF4-FFF2-40B4-BE49-F238E27FC236}">
                <a16:creationId xmlns:a16="http://schemas.microsoft.com/office/drawing/2014/main" id="{75D64159-DAD7-D1E0-A0C0-C4DDA305A6AB}"/>
              </a:ext>
            </a:extLst>
          </p:cNvPr>
          <p:cNvSpPr txBox="1"/>
          <p:nvPr/>
        </p:nvSpPr>
        <p:spPr>
          <a:xfrm>
            <a:off x="15372" y="1831478"/>
            <a:ext cx="5814329" cy="338554"/>
          </a:xfrm>
          <a:prstGeom prst="rect">
            <a:avLst/>
          </a:prstGeom>
          <a:noFill/>
        </p:spPr>
        <p:txBody>
          <a:bodyPr wrap="square">
            <a:spAutoFit/>
          </a:bodyPr>
          <a:lstStyle/>
          <a:p>
            <a:pPr algn="ctr"/>
            <a:r>
              <a:rPr lang="en-US" sz="1600" dirty="0">
                <a:latin typeface="Times New Roman" panose="02020603050405020304" pitchFamily="18" charset="0"/>
                <a:cs typeface="Times New Roman" panose="02020603050405020304" pitchFamily="18" charset="0"/>
              </a:rPr>
              <a:t>Chemical composition of FA and GGBFS</a:t>
            </a:r>
            <a:r>
              <a:rPr lang="en-GB" sz="1600" dirty="0">
                <a:latin typeface="Times New Roman" panose="02020603050405020304" pitchFamily="18" charset="0"/>
                <a:cs typeface="Times New Roman" panose="02020603050405020304" pitchFamily="18" charset="0"/>
              </a:rPr>
              <a:t>.</a:t>
            </a:r>
            <a:endParaRPr lang="ru-KZ" sz="1600" dirty="0"/>
          </a:p>
        </p:txBody>
      </p:sp>
      <p:pic>
        <p:nvPicPr>
          <p:cNvPr id="12" name="Picture 11">
            <a:extLst>
              <a:ext uri="{FF2B5EF4-FFF2-40B4-BE49-F238E27FC236}">
                <a16:creationId xmlns:a16="http://schemas.microsoft.com/office/drawing/2014/main" id="{EB4EEA0F-B770-AF8F-1B71-EF408F5F23CA}"/>
              </a:ext>
            </a:extLst>
          </p:cNvPr>
          <p:cNvPicPr>
            <a:picLocks noChangeAspect="1"/>
          </p:cNvPicPr>
          <p:nvPr/>
        </p:nvPicPr>
        <p:blipFill>
          <a:blip r:embed="rId4"/>
          <a:stretch>
            <a:fillRect/>
          </a:stretch>
        </p:blipFill>
        <p:spPr>
          <a:xfrm>
            <a:off x="6173737" y="1890414"/>
            <a:ext cx="5004503" cy="2918705"/>
          </a:xfrm>
          <a:prstGeom prst="rect">
            <a:avLst/>
          </a:prstGeom>
        </p:spPr>
      </p:pic>
      <p:pic>
        <p:nvPicPr>
          <p:cNvPr id="5" name="Picture 4">
            <a:extLst>
              <a:ext uri="{FF2B5EF4-FFF2-40B4-BE49-F238E27FC236}">
                <a16:creationId xmlns:a16="http://schemas.microsoft.com/office/drawing/2014/main" id="{55EB578D-719E-E779-3E75-E7052E788499}"/>
              </a:ext>
            </a:extLst>
          </p:cNvPr>
          <p:cNvPicPr>
            <a:picLocks noChangeAspect="1"/>
          </p:cNvPicPr>
          <p:nvPr/>
        </p:nvPicPr>
        <p:blipFill>
          <a:blip r:embed="rId5"/>
          <a:stretch>
            <a:fillRect/>
          </a:stretch>
        </p:blipFill>
        <p:spPr>
          <a:xfrm>
            <a:off x="414929" y="2550858"/>
            <a:ext cx="5414772" cy="3918204"/>
          </a:xfrm>
          <a:prstGeom prst="rect">
            <a:avLst/>
          </a:prstGeom>
        </p:spPr>
      </p:pic>
      <p:sp>
        <p:nvSpPr>
          <p:cNvPr id="4" name="TextBox 3">
            <a:extLst>
              <a:ext uri="{FF2B5EF4-FFF2-40B4-BE49-F238E27FC236}">
                <a16:creationId xmlns:a16="http://schemas.microsoft.com/office/drawing/2014/main" id="{B3A36BAC-6432-8A76-0413-F649B38E95D7}"/>
              </a:ext>
            </a:extLst>
          </p:cNvPr>
          <p:cNvSpPr txBox="1"/>
          <p:nvPr/>
        </p:nvSpPr>
        <p:spPr>
          <a:xfrm>
            <a:off x="6173737" y="4790702"/>
            <a:ext cx="4632549" cy="1704569"/>
          </a:xfrm>
          <a:prstGeom prst="rect">
            <a:avLst/>
          </a:prstGeom>
          <a:noFill/>
        </p:spPr>
        <p:txBody>
          <a:bodyPr wrap="square">
            <a:spAutoFit/>
          </a:bodyPr>
          <a:lstStyle/>
          <a:p>
            <a:pPr marL="285750" indent="-285750" algn="just">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Fly ash is classified as Class F.</a:t>
            </a:r>
          </a:p>
          <a:p>
            <a:pPr marL="285750" indent="-285750" algn="just">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Local fly ash is coarser and does not satisfy the Strength activity index.</a:t>
            </a:r>
          </a:p>
          <a:p>
            <a:pPr marL="285750" indent="-285750" algn="just">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GGBFS meets both requirements.</a:t>
            </a:r>
          </a:p>
        </p:txBody>
      </p:sp>
    </p:spTree>
    <p:extLst>
      <p:ext uri="{BB962C8B-B14F-4D97-AF65-F5344CB8AC3E}">
        <p14:creationId xmlns:p14="http://schemas.microsoft.com/office/powerpoint/2010/main" val="28910967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B6EB09-68E2-4A5C-B684-EF8BFD54C6C2}"/>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11</a:t>
            </a:fld>
            <a:endParaRPr lang="ru-RU">
              <a:latin typeface="Times New Roman" panose="02020603050405020304" pitchFamily="18" charset="0"/>
              <a:cs typeface="Times New Roman" panose="02020603050405020304" pitchFamily="18" charset="0"/>
            </a:endParaRPr>
          </a:p>
        </p:txBody>
      </p:sp>
      <p:sp>
        <p:nvSpPr>
          <p:cNvPr id="7" name="Content Placeholder 2">
            <a:extLst>
              <a:ext uri="{FF2B5EF4-FFF2-40B4-BE49-F238E27FC236}">
                <a16:creationId xmlns:a16="http://schemas.microsoft.com/office/drawing/2014/main" id="{9B9A25CA-6BA3-9470-A715-3FE7331C0DEC}"/>
              </a:ext>
            </a:extLst>
          </p:cNvPr>
          <p:cNvSpPr txBox="1">
            <a:spLocks/>
          </p:cNvSpPr>
          <p:nvPr/>
        </p:nvSpPr>
        <p:spPr>
          <a:xfrm>
            <a:off x="503616" y="1375348"/>
            <a:ext cx="10186380" cy="553768"/>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nSpc>
                <a:spcPct val="107000"/>
              </a:lnSpc>
              <a:buClrTx/>
              <a:buSzPct val="100000"/>
            </a:pPr>
            <a:r>
              <a:rPr lang="en-US" sz="2400" b="1" u="sng" dirty="0">
                <a:latin typeface="Times New Roman" panose="02020603050405020304" pitchFamily="18" charset="0"/>
                <a:ea typeface="Calibri" panose="020F0502020204030204" pitchFamily="34" charset="0"/>
                <a:cs typeface="Times New Roman" panose="02020603050405020304" pitchFamily="18" charset="0"/>
              </a:rPr>
              <a:t>Material properties: Alkaline Activator Solution</a:t>
            </a:r>
          </a:p>
        </p:txBody>
      </p:sp>
      <p:sp>
        <p:nvSpPr>
          <p:cNvPr id="3" name="Title 1">
            <a:extLst>
              <a:ext uri="{FF2B5EF4-FFF2-40B4-BE49-F238E27FC236}">
                <a16:creationId xmlns:a16="http://schemas.microsoft.com/office/drawing/2014/main" id="{CD8BBA91-2081-8329-7117-CA6D91CED1D2}"/>
              </a:ext>
            </a:extLst>
          </p:cNvPr>
          <p:cNvSpPr>
            <a:spLocks noGrp="1"/>
          </p:cNvSpPr>
          <p:nvPr>
            <p:ph type="title"/>
          </p:nvPr>
        </p:nvSpPr>
        <p:spPr>
          <a:xfrm>
            <a:off x="576474" y="350668"/>
            <a:ext cx="6573833" cy="951659"/>
          </a:xfrm>
        </p:spPr>
        <p:txBody>
          <a:bodyPr anchor="ctr">
            <a:normAutofit/>
          </a:bodyPr>
          <a:lstStyle/>
          <a:p>
            <a:r>
              <a:rPr lang="en-GB" b="1" dirty="0">
                <a:latin typeface="Times New Roman" panose="02020603050405020304" pitchFamily="18" charset="0"/>
                <a:cs typeface="Times New Roman" panose="02020603050405020304" pitchFamily="18" charset="0"/>
              </a:rPr>
              <a:t>Experimental Program</a:t>
            </a:r>
            <a:endParaRPr lang="ru-RU" b="1" dirty="0">
              <a:latin typeface="Times New Roman" panose="02020603050405020304" pitchFamily="18" charset="0"/>
              <a:cs typeface="Times New Roman" panose="02020603050405020304" pitchFamily="18" charset="0"/>
            </a:endParaRPr>
          </a:p>
        </p:txBody>
      </p:sp>
      <p:sp>
        <p:nvSpPr>
          <p:cNvPr id="14" name="TextBox 13">
            <a:extLst>
              <a:ext uri="{FF2B5EF4-FFF2-40B4-BE49-F238E27FC236}">
                <a16:creationId xmlns:a16="http://schemas.microsoft.com/office/drawing/2014/main" id="{6B0F10E5-D0C6-385E-7E96-0DA7CAC41257}"/>
              </a:ext>
            </a:extLst>
          </p:cNvPr>
          <p:cNvSpPr txBox="1"/>
          <p:nvPr/>
        </p:nvSpPr>
        <p:spPr>
          <a:xfrm>
            <a:off x="4633486" y="1942559"/>
            <a:ext cx="6646691" cy="1704569"/>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A combination of sodium silicate (Na2SiO3) and sodium hydroxide (NaOH) was used as an alkaline activator solution. The molarity of sodium hydroxide was 12M. The ratio between sodium silicate to sodium hydroxide was 2.5.</a:t>
            </a:r>
            <a:endParaRPr lang="ru-KZ" dirty="0">
              <a:latin typeface="Times New Roman" panose="02020603050405020304" pitchFamily="18" charset="0"/>
              <a:cs typeface="Times New Roman" panose="02020603050405020304" pitchFamily="18" charset="0"/>
            </a:endParaRPr>
          </a:p>
        </p:txBody>
      </p:sp>
      <p:sp>
        <p:nvSpPr>
          <p:cNvPr id="15" name="Content Placeholder 2">
            <a:extLst>
              <a:ext uri="{FF2B5EF4-FFF2-40B4-BE49-F238E27FC236}">
                <a16:creationId xmlns:a16="http://schemas.microsoft.com/office/drawing/2014/main" id="{42A104AD-6BEE-B415-903E-55AEA913D658}"/>
              </a:ext>
            </a:extLst>
          </p:cNvPr>
          <p:cNvSpPr txBox="1">
            <a:spLocks/>
          </p:cNvSpPr>
          <p:nvPr/>
        </p:nvSpPr>
        <p:spPr>
          <a:xfrm>
            <a:off x="503616" y="3736543"/>
            <a:ext cx="6694574" cy="553768"/>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nSpc>
                <a:spcPct val="107000"/>
              </a:lnSpc>
              <a:buClrTx/>
              <a:buSzPct val="100000"/>
            </a:pPr>
            <a:r>
              <a:rPr lang="en-US" sz="2400" b="1" u="sng" dirty="0">
                <a:latin typeface="Times New Roman" panose="02020603050405020304" pitchFamily="18" charset="0"/>
                <a:ea typeface="Calibri" panose="020F0502020204030204" pitchFamily="34" charset="0"/>
                <a:cs typeface="Times New Roman" panose="02020603050405020304" pitchFamily="18" charset="0"/>
              </a:rPr>
              <a:t>Material properties: Aggregate properties</a:t>
            </a:r>
          </a:p>
        </p:txBody>
      </p:sp>
      <p:sp>
        <p:nvSpPr>
          <p:cNvPr id="16" name="TextBox 15">
            <a:extLst>
              <a:ext uri="{FF2B5EF4-FFF2-40B4-BE49-F238E27FC236}">
                <a16:creationId xmlns:a16="http://schemas.microsoft.com/office/drawing/2014/main" id="{D4F1947C-5F7C-828D-9521-04138A1BA51A}"/>
              </a:ext>
            </a:extLst>
          </p:cNvPr>
          <p:cNvSpPr txBox="1"/>
          <p:nvPr/>
        </p:nvSpPr>
        <p:spPr>
          <a:xfrm>
            <a:off x="4633497" y="4422986"/>
            <a:ext cx="6646691" cy="1704569"/>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As an aggregate quartz sand from local pit and hollow micro glass bubbles (HMGB) supplied from 3M company were used. The maximum grain size of the sand and HMGB were 0.6mm and 0.06mm, respectively.</a:t>
            </a:r>
            <a:endParaRPr lang="ru-KZ"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80EB3177-02C1-AA48-7D3E-E38A51FDABBE}"/>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10000" b="90000" l="10000" r="90000"/>
                    </a14:imgEffect>
                  </a14:imgLayer>
                </a14:imgProps>
              </a:ext>
            </a:extLst>
          </a:blip>
          <a:srcRect l="16690" t="8040" r="14266"/>
          <a:stretch/>
        </p:blipFill>
        <p:spPr>
          <a:xfrm>
            <a:off x="695932" y="1841363"/>
            <a:ext cx="2033288" cy="1892547"/>
          </a:xfrm>
          <a:prstGeom prst="rect">
            <a:avLst/>
          </a:prstGeom>
        </p:spPr>
      </p:pic>
      <p:pic>
        <p:nvPicPr>
          <p:cNvPr id="9" name="Picture 8">
            <a:extLst>
              <a:ext uri="{FF2B5EF4-FFF2-40B4-BE49-F238E27FC236}">
                <a16:creationId xmlns:a16="http://schemas.microsoft.com/office/drawing/2014/main" id="{ADE0E097-6DCA-C746-4E98-BD5B5128B119}"/>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10000" b="90000" l="10000" r="90000"/>
                    </a14:imgEffect>
                  </a14:imgLayer>
                </a14:imgProps>
              </a:ext>
            </a:extLst>
          </a:blip>
          <a:srcRect l="9632" t="15211" r="10225" b="5471"/>
          <a:stretch/>
        </p:blipFill>
        <p:spPr>
          <a:xfrm>
            <a:off x="576474" y="4491613"/>
            <a:ext cx="1934740" cy="1350779"/>
          </a:xfrm>
          <a:prstGeom prst="rect">
            <a:avLst/>
          </a:prstGeom>
        </p:spPr>
      </p:pic>
      <p:pic>
        <p:nvPicPr>
          <p:cNvPr id="5" name="Picture 4">
            <a:extLst>
              <a:ext uri="{FF2B5EF4-FFF2-40B4-BE49-F238E27FC236}">
                <a16:creationId xmlns:a16="http://schemas.microsoft.com/office/drawing/2014/main" id="{0AF4D755-707B-0DF3-B650-E580D1D19623}"/>
              </a:ext>
            </a:extLst>
          </p:cNvPr>
          <p:cNvPicPr>
            <a:picLocks noChangeAspect="1"/>
          </p:cNvPicPr>
          <p:nvPr/>
        </p:nvPicPr>
        <p:blipFill rotWithShape="1">
          <a:blip r:embed="rId6">
            <a:duotone>
              <a:srgbClr val="5B9BD5">
                <a:shade val="45000"/>
                <a:satMod val="135000"/>
              </a:srgbClr>
              <a:prstClr val="white"/>
            </a:duotone>
            <a:extLst>
              <a:ext uri="{BEBA8EAE-BF5A-486C-A8C5-ECC9F3942E4B}">
                <a14:imgProps xmlns:a14="http://schemas.microsoft.com/office/drawing/2010/main">
                  <a14:imgLayer r:embed="rId7">
                    <a14:imgEffect>
                      <a14:backgroundRemoval t="10000" b="90000" l="10000" r="90000">
                        <a14:foregroundMark x1="77483" y1="16095" x2="78788" y2="12458"/>
                        <a14:foregroundMark x1="60121" y1="64478" x2="68924" y2="39947"/>
                        <a14:backgroundMark x1="4970" y1="9428" x2="34909" y2="14646"/>
                        <a14:backgroundMark x1="34909" y1="14646" x2="4364" y2="39226"/>
                        <a14:backgroundMark x1="73455" y1="33333" x2="76121" y2="22896"/>
                        <a14:backgroundMark x1="17818" y1="44444" x2="17212" y2="39226"/>
                        <a14:backgroundMark x1="17212" y1="40067" x2="10788" y2="54882"/>
                        <a14:backgroundMark x1="16121" y1="39226" x2="16121" y2="40741"/>
                        <a14:backgroundMark x1="78788" y1="34848" x2="73455" y2="24411"/>
                        <a14:backgroundMark x1="81455" y1="30303" x2="63273" y2="22222"/>
                        <a14:backgroundMark x1="68121" y1="28114" x2="82061" y2="37037"/>
                        <a14:backgroundMark x1="82061" y1="37037" x2="61697" y2="30303"/>
                        <a14:backgroundMark x1="61697" y1="30303" x2="75030" y2="40741"/>
                        <a14:backgroundMark x1="66545" y1="18350" x2="69212" y2="22222"/>
                        <a14:backgroundMark x1="69212" y1="22222" x2="85212" y2="25084"/>
                        <a14:backgroundMark x1="85212" y1="25084" x2="68121" y2="10269"/>
                        <a14:backgroundMark x1="84727" y1="22896" x2="67030" y2="15488"/>
                        <a14:backgroundMark x1="63879" y1="84680" x2="22545" y2="69024"/>
                        <a14:backgroundMark x1="69212" y1="77273" x2="17818" y2="63131"/>
                        <a14:backgroundMark x1="45576" y1="80976" x2="22545" y2="68350"/>
                        <a14:backgroundMark x1="22545" y1="68350" x2="22545" y2="68350"/>
                        <a14:backgroundMark x1="22545" y1="68350" x2="59515" y2="77946"/>
                        <a14:backgroundMark x1="72970" y1="77946" x2="82061" y2="71212"/>
                        <a14:backgroundMark x1="63879" y1="83165" x2="38667" y2="75421"/>
                        <a14:backgroundMark x1="38667" y1="75421" x2="20485" y2="77273"/>
                        <a14:backgroundMark x1="67636" y1="85354" x2="20970" y2="70539"/>
                      </a14:backgroundRemoval>
                    </a14:imgEffect>
                    <a14:imgEffect>
                      <a14:saturation sat="400000"/>
                    </a14:imgEffect>
                  </a14:imgLayer>
                </a14:imgProps>
              </a:ext>
            </a:extLst>
          </a:blip>
          <a:srcRect l="13021" t="14708" r="9925" b="10573"/>
          <a:stretch/>
        </p:blipFill>
        <p:spPr>
          <a:xfrm>
            <a:off x="2601808" y="4491612"/>
            <a:ext cx="1934740" cy="1350779"/>
          </a:xfrm>
          <a:prstGeom prst="rect">
            <a:avLst/>
          </a:prstGeom>
        </p:spPr>
      </p:pic>
      <p:pic>
        <p:nvPicPr>
          <p:cNvPr id="10" name="Picture 9">
            <a:extLst>
              <a:ext uri="{FF2B5EF4-FFF2-40B4-BE49-F238E27FC236}">
                <a16:creationId xmlns:a16="http://schemas.microsoft.com/office/drawing/2014/main" id="{7906897B-E1F6-B98D-6DD1-39594A5ADAEE}"/>
              </a:ext>
            </a:extLst>
          </p:cNvPr>
          <p:cNvPicPr>
            <a:picLocks noChangeAspect="1"/>
          </p:cNvPicPr>
          <p:nvPr/>
        </p:nvPicPr>
        <p:blipFill rotWithShape="1">
          <a:blip r:embed="rId8">
            <a:extLst>
              <a:ext uri="{BEBA8EAE-BF5A-486C-A8C5-ECC9F3942E4B}">
                <a14:imgProps xmlns:a14="http://schemas.microsoft.com/office/drawing/2010/main">
                  <a14:imgLayer r:embed="rId9">
                    <a14:imgEffect>
                      <a14:backgroundRemoval t="10000" b="90000" l="10000" r="90000">
                        <a14:foregroundMark x1="77556" y1="26412" x2="39333" y2="16777"/>
                        <a14:foregroundMark x1="39333" y1="16777" x2="26889" y2="20598"/>
                        <a14:foregroundMark x1="39111" y1="18937" x2="63778" y2="19435"/>
                        <a14:foregroundMark x1="56000" y1="18937" x2="47556" y2="17276"/>
                        <a14:foregroundMark x1="52889" y1="17774" x2="49778" y2="17774"/>
                        <a14:backgroundMark x1="16889" y1="53488" x2="28222" y2="83887"/>
                        <a14:backgroundMark x1="28222" y1="83887" x2="28222" y2="83887"/>
                        <a14:backgroundMark x1="24444" y1="77076" x2="9778" y2="63787"/>
                        <a14:backgroundMark x1="16000" y1="60963" x2="12222" y2="57973"/>
                        <a14:backgroundMark x1="12889" y1="56811" x2="21333" y2="86711"/>
                        <a14:backgroundMark x1="22889" y1="86711" x2="15333" y2="58970"/>
                        <a14:backgroundMark x1="15333" y1="58970" x2="17333" y2="88206"/>
                        <a14:backgroundMark x1="17333" y1="88206" x2="14222" y2="60631"/>
                        <a14:backgroundMark x1="14222" y1="60631" x2="17556" y2="50498"/>
                      </a14:backgroundRemoval>
                    </a14:imgEffect>
                  </a14:imgLayer>
                </a14:imgProps>
              </a:ext>
            </a:extLst>
          </a:blip>
          <a:srcRect t="9295" b="14959"/>
          <a:stretch/>
        </p:blipFill>
        <p:spPr>
          <a:xfrm>
            <a:off x="2664709" y="1911705"/>
            <a:ext cx="1736469" cy="1759574"/>
          </a:xfrm>
          <a:prstGeom prst="rect">
            <a:avLst/>
          </a:prstGeom>
        </p:spPr>
      </p:pic>
    </p:spTree>
    <p:extLst>
      <p:ext uri="{BB962C8B-B14F-4D97-AF65-F5344CB8AC3E}">
        <p14:creationId xmlns:p14="http://schemas.microsoft.com/office/powerpoint/2010/main" val="38453948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B6EB09-68E2-4A5C-B684-EF8BFD54C6C2}"/>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12</a:t>
            </a:fld>
            <a:endParaRPr lang="ru-RU">
              <a:latin typeface="Times New Roman" panose="02020603050405020304" pitchFamily="18" charset="0"/>
              <a:cs typeface="Times New Roman" panose="02020603050405020304" pitchFamily="18" charset="0"/>
            </a:endParaRPr>
          </a:p>
        </p:txBody>
      </p:sp>
      <p:sp>
        <p:nvSpPr>
          <p:cNvPr id="7" name="Content Placeholder 2">
            <a:extLst>
              <a:ext uri="{FF2B5EF4-FFF2-40B4-BE49-F238E27FC236}">
                <a16:creationId xmlns:a16="http://schemas.microsoft.com/office/drawing/2014/main" id="{9B9A25CA-6BA3-9470-A715-3FE7331C0DEC}"/>
              </a:ext>
            </a:extLst>
          </p:cNvPr>
          <p:cNvSpPr txBox="1">
            <a:spLocks/>
          </p:cNvSpPr>
          <p:nvPr/>
        </p:nvSpPr>
        <p:spPr>
          <a:xfrm>
            <a:off x="503616" y="1375348"/>
            <a:ext cx="10186380" cy="553768"/>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nSpc>
                <a:spcPct val="107000"/>
              </a:lnSpc>
              <a:buClrTx/>
              <a:buSzPct val="100000"/>
            </a:pPr>
            <a:r>
              <a:rPr lang="en-US" sz="2400" b="1" u="sng" dirty="0">
                <a:latin typeface="Times New Roman" panose="02020603050405020304" pitchFamily="18" charset="0"/>
                <a:ea typeface="Calibri" panose="020F0502020204030204" pitchFamily="34" charset="0"/>
                <a:cs typeface="Times New Roman" panose="02020603050405020304" pitchFamily="18" charset="0"/>
              </a:rPr>
              <a:t>Material properties: Fiber properties</a:t>
            </a:r>
          </a:p>
        </p:txBody>
      </p:sp>
      <p:sp>
        <p:nvSpPr>
          <p:cNvPr id="3" name="Title 1">
            <a:extLst>
              <a:ext uri="{FF2B5EF4-FFF2-40B4-BE49-F238E27FC236}">
                <a16:creationId xmlns:a16="http://schemas.microsoft.com/office/drawing/2014/main" id="{CD8BBA91-2081-8329-7117-CA6D91CED1D2}"/>
              </a:ext>
            </a:extLst>
          </p:cNvPr>
          <p:cNvSpPr>
            <a:spLocks noGrp="1"/>
          </p:cNvSpPr>
          <p:nvPr>
            <p:ph type="title"/>
          </p:nvPr>
        </p:nvSpPr>
        <p:spPr>
          <a:xfrm>
            <a:off x="576474" y="350668"/>
            <a:ext cx="6573833" cy="951659"/>
          </a:xfrm>
        </p:spPr>
        <p:txBody>
          <a:bodyPr anchor="ctr">
            <a:normAutofit/>
          </a:bodyPr>
          <a:lstStyle/>
          <a:p>
            <a:r>
              <a:rPr lang="en-GB" b="1" dirty="0">
                <a:latin typeface="Times New Roman" panose="02020603050405020304" pitchFamily="18" charset="0"/>
                <a:cs typeface="Times New Roman" panose="02020603050405020304" pitchFamily="18" charset="0"/>
              </a:rPr>
              <a:t>Experimental Program</a:t>
            </a:r>
            <a:endParaRPr lang="ru-RU" b="1" dirty="0">
              <a:latin typeface="Times New Roman" panose="02020603050405020304" pitchFamily="18" charset="0"/>
              <a:cs typeface="Times New Roman" panose="02020603050405020304" pitchFamily="18" charset="0"/>
            </a:endParaRPr>
          </a:p>
        </p:txBody>
      </p:sp>
      <p:pic>
        <p:nvPicPr>
          <p:cNvPr id="24" name="Picture 23">
            <a:extLst>
              <a:ext uri="{FF2B5EF4-FFF2-40B4-BE49-F238E27FC236}">
                <a16:creationId xmlns:a16="http://schemas.microsoft.com/office/drawing/2014/main" id="{DDD17F72-D3C6-49A1-C86D-53B33D682AC0}"/>
              </a:ext>
            </a:extLst>
          </p:cNvPr>
          <p:cNvPicPr>
            <a:picLocks noChangeAspect="1"/>
          </p:cNvPicPr>
          <p:nvPr/>
        </p:nvPicPr>
        <p:blipFill rotWithShape="1">
          <a:blip r:embed="rId3"/>
          <a:srcRect l="12451" t="7875" r="12451" b="68860"/>
          <a:stretch/>
        </p:blipFill>
        <p:spPr>
          <a:xfrm rot="16200000">
            <a:off x="6853294" y="4407996"/>
            <a:ext cx="1602557" cy="1451728"/>
          </a:xfrm>
          <a:prstGeom prst="rect">
            <a:avLst/>
          </a:prstGeom>
        </p:spPr>
      </p:pic>
      <p:sp>
        <p:nvSpPr>
          <p:cNvPr id="25" name="TextBox 24">
            <a:extLst>
              <a:ext uri="{FF2B5EF4-FFF2-40B4-BE49-F238E27FC236}">
                <a16:creationId xmlns:a16="http://schemas.microsoft.com/office/drawing/2014/main" id="{5D73A94C-8445-D3B8-E6BF-2357D18643BD}"/>
              </a:ext>
            </a:extLst>
          </p:cNvPr>
          <p:cNvSpPr txBox="1"/>
          <p:nvPr/>
        </p:nvSpPr>
        <p:spPr>
          <a:xfrm>
            <a:off x="6928708" y="4332581"/>
            <a:ext cx="424206" cy="369332"/>
          </a:xfrm>
          <a:prstGeom prst="rect">
            <a:avLst/>
          </a:prstGeom>
          <a:noFill/>
        </p:spPr>
        <p:txBody>
          <a:bodyPr wrap="square" rtlCol="0">
            <a:spAutoFit/>
          </a:bodyPr>
          <a:lstStyle/>
          <a:p>
            <a:r>
              <a:rPr lang="en-GB" dirty="0">
                <a:latin typeface="Times New Roman" panose="02020603050405020304" pitchFamily="18" charset="0"/>
                <a:cs typeface="Times New Roman" panose="02020603050405020304" pitchFamily="18" charset="0"/>
              </a:rPr>
              <a:t>c)</a:t>
            </a:r>
            <a:endParaRPr lang="ru-KZ" dirty="0">
              <a:latin typeface="Times New Roman" panose="02020603050405020304" pitchFamily="18" charset="0"/>
              <a:cs typeface="Times New Roman" panose="02020603050405020304" pitchFamily="18" charset="0"/>
            </a:endParaRPr>
          </a:p>
        </p:txBody>
      </p:sp>
      <p:pic>
        <p:nvPicPr>
          <p:cNvPr id="26" name="Picture 25">
            <a:extLst>
              <a:ext uri="{FF2B5EF4-FFF2-40B4-BE49-F238E27FC236}">
                <a16:creationId xmlns:a16="http://schemas.microsoft.com/office/drawing/2014/main" id="{B32B1EA5-C679-1788-4B81-135533643BA3}"/>
              </a:ext>
            </a:extLst>
          </p:cNvPr>
          <p:cNvPicPr>
            <a:picLocks noChangeAspect="1"/>
          </p:cNvPicPr>
          <p:nvPr/>
        </p:nvPicPr>
        <p:blipFill rotWithShape="1">
          <a:blip r:embed="rId3"/>
          <a:srcRect l="14480" t="65008" r="10421" b="10518"/>
          <a:stretch/>
        </p:blipFill>
        <p:spPr>
          <a:xfrm rot="16200000">
            <a:off x="4892520" y="4370287"/>
            <a:ext cx="1602557" cy="1527146"/>
          </a:xfrm>
          <a:prstGeom prst="rect">
            <a:avLst/>
          </a:prstGeom>
        </p:spPr>
      </p:pic>
      <p:pic>
        <p:nvPicPr>
          <p:cNvPr id="27" name="Picture 26">
            <a:extLst>
              <a:ext uri="{FF2B5EF4-FFF2-40B4-BE49-F238E27FC236}">
                <a16:creationId xmlns:a16="http://schemas.microsoft.com/office/drawing/2014/main" id="{E2707320-901E-4785-B1E5-813442997E4C}"/>
              </a:ext>
            </a:extLst>
          </p:cNvPr>
          <p:cNvPicPr>
            <a:picLocks noChangeAspect="1"/>
          </p:cNvPicPr>
          <p:nvPr/>
        </p:nvPicPr>
        <p:blipFill rotWithShape="1">
          <a:blip r:embed="rId3"/>
          <a:srcRect l="10946" t="34340" r="13956" b="41186"/>
          <a:stretch/>
        </p:blipFill>
        <p:spPr>
          <a:xfrm rot="16200000">
            <a:off x="2868914" y="4370287"/>
            <a:ext cx="1602557" cy="1527146"/>
          </a:xfrm>
          <a:prstGeom prst="rect">
            <a:avLst/>
          </a:prstGeom>
        </p:spPr>
      </p:pic>
      <p:sp>
        <p:nvSpPr>
          <p:cNvPr id="28" name="TextBox 27">
            <a:extLst>
              <a:ext uri="{FF2B5EF4-FFF2-40B4-BE49-F238E27FC236}">
                <a16:creationId xmlns:a16="http://schemas.microsoft.com/office/drawing/2014/main" id="{6A1ECC92-1A5F-97E5-8AB0-B05C897F55D1}"/>
              </a:ext>
            </a:extLst>
          </p:cNvPr>
          <p:cNvSpPr txBox="1"/>
          <p:nvPr/>
        </p:nvSpPr>
        <p:spPr>
          <a:xfrm>
            <a:off x="2906617" y="4332581"/>
            <a:ext cx="364202" cy="369332"/>
          </a:xfrm>
          <a:prstGeom prst="rect">
            <a:avLst/>
          </a:prstGeom>
          <a:noFill/>
        </p:spPr>
        <p:txBody>
          <a:bodyPr wrap="none" rtlCol="0">
            <a:spAutoFit/>
          </a:bodyPr>
          <a:lstStyle/>
          <a:p>
            <a:r>
              <a:rPr lang="en-GB" dirty="0">
                <a:latin typeface="Times New Roman" panose="02020603050405020304" pitchFamily="18" charset="0"/>
                <a:cs typeface="Times New Roman" panose="02020603050405020304" pitchFamily="18" charset="0"/>
              </a:rPr>
              <a:t>a)</a:t>
            </a:r>
            <a:endParaRPr lang="ru-KZ" dirty="0">
              <a:latin typeface="Times New Roman" panose="02020603050405020304" pitchFamily="18" charset="0"/>
              <a:cs typeface="Times New Roman" panose="02020603050405020304" pitchFamily="18" charset="0"/>
            </a:endParaRPr>
          </a:p>
        </p:txBody>
      </p:sp>
      <p:sp>
        <p:nvSpPr>
          <p:cNvPr id="29" name="TextBox 28">
            <a:extLst>
              <a:ext uri="{FF2B5EF4-FFF2-40B4-BE49-F238E27FC236}">
                <a16:creationId xmlns:a16="http://schemas.microsoft.com/office/drawing/2014/main" id="{522BB5C3-2FA8-BE3C-7514-4D54F2572138}"/>
              </a:ext>
            </a:extLst>
          </p:cNvPr>
          <p:cNvSpPr txBox="1"/>
          <p:nvPr/>
        </p:nvSpPr>
        <p:spPr>
          <a:xfrm>
            <a:off x="4930225" y="4332581"/>
            <a:ext cx="377026" cy="369332"/>
          </a:xfrm>
          <a:prstGeom prst="rect">
            <a:avLst/>
          </a:prstGeom>
          <a:noFill/>
        </p:spPr>
        <p:txBody>
          <a:bodyPr wrap="none" rtlCol="0">
            <a:spAutoFit/>
          </a:bodyPr>
          <a:lstStyle/>
          <a:p>
            <a:r>
              <a:rPr lang="en-GB" dirty="0">
                <a:latin typeface="Times New Roman" panose="02020603050405020304" pitchFamily="18" charset="0"/>
                <a:cs typeface="Times New Roman" panose="02020603050405020304" pitchFamily="18" charset="0"/>
              </a:rPr>
              <a:t>b)</a:t>
            </a:r>
            <a:endParaRPr lang="ru-KZ" dirty="0">
              <a:latin typeface="Times New Roman" panose="02020603050405020304" pitchFamily="18" charset="0"/>
              <a:cs typeface="Times New Roman" panose="02020603050405020304" pitchFamily="18" charset="0"/>
            </a:endParaRPr>
          </a:p>
        </p:txBody>
      </p:sp>
      <p:pic>
        <p:nvPicPr>
          <p:cNvPr id="35" name="Picture 34">
            <a:extLst>
              <a:ext uri="{FF2B5EF4-FFF2-40B4-BE49-F238E27FC236}">
                <a16:creationId xmlns:a16="http://schemas.microsoft.com/office/drawing/2014/main" id="{D7A2D1CC-1E73-D3EC-9118-3D7413FFC003}"/>
              </a:ext>
            </a:extLst>
          </p:cNvPr>
          <p:cNvPicPr>
            <a:picLocks noChangeAspect="1"/>
          </p:cNvPicPr>
          <p:nvPr/>
        </p:nvPicPr>
        <p:blipFill>
          <a:blip r:embed="rId4"/>
          <a:stretch>
            <a:fillRect/>
          </a:stretch>
        </p:blipFill>
        <p:spPr>
          <a:xfrm>
            <a:off x="2059503" y="2160951"/>
            <a:ext cx="7268589" cy="2076740"/>
          </a:xfrm>
          <a:prstGeom prst="rect">
            <a:avLst/>
          </a:prstGeom>
        </p:spPr>
      </p:pic>
      <p:pic>
        <p:nvPicPr>
          <p:cNvPr id="15" name="Picture 14">
            <a:extLst>
              <a:ext uri="{FF2B5EF4-FFF2-40B4-BE49-F238E27FC236}">
                <a16:creationId xmlns:a16="http://schemas.microsoft.com/office/drawing/2014/main" id="{F7398DC5-0E92-B01F-53C5-DB19A233883B}"/>
              </a:ext>
            </a:extLst>
          </p:cNvPr>
          <p:cNvPicPr>
            <a:picLocks noChangeAspect="1"/>
          </p:cNvPicPr>
          <p:nvPr/>
        </p:nvPicPr>
        <p:blipFill rotWithShape="1">
          <a:blip r:embed="rId3"/>
          <a:srcRect l="12451" t="7875" r="12451" b="68860"/>
          <a:stretch/>
        </p:blipFill>
        <p:spPr>
          <a:xfrm rot="16200000">
            <a:off x="6853295" y="4407996"/>
            <a:ext cx="1602557" cy="1451728"/>
          </a:xfrm>
          <a:prstGeom prst="rect">
            <a:avLst/>
          </a:prstGeom>
        </p:spPr>
      </p:pic>
      <p:sp>
        <p:nvSpPr>
          <p:cNvPr id="16" name="TextBox 15">
            <a:extLst>
              <a:ext uri="{FF2B5EF4-FFF2-40B4-BE49-F238E27FC236}">
                <a16:creationId xmlns:a16="http://schemas.microsoft.com/office/drawing/2014/main" id="{C481E7E2-AC1F-E550-4F74-F8E32B967A1C}"/>
              </a:ext>
            </a:extLst>
          </p:cNvPr>
          <p:cNvSpPr txBox="1"/>
          <p:nvPr/>
        </p:nvSpPr>
        <p:spPr>
          <a:xfrm>
            <a:off x="6928709" y="4332581"/>
            <a:ext cx="424206" cy="369332"/>
          </a:xfrm>
          <a:prstGeom prst="rect">
            <a:avLst/>
          </a:prstGeom>
          <a:noFill/>
        </p:spPr>
        <p:txBody>
          <a:bodyPr wrap="square" rtlCol="0">
            <a:spAutoFit/>
          </a:bodyPr>
          <a:lstStyle/>
          <a:p>
            <a:r>
              <a:rPr lang="en-GB" dirty="0">
                <a:latin typeface="Times New Roman" panose="02020603050405020304" pitchFamily="18" charset="0"/>
                <a:cs typeface="Times New Roman" panose="02020603050405020304" pitchFamily="18" charset="0"/>
              </a:rPr>
              <a:t>c)</a:t>
            </a:r>
            <a:endParaRPr lang="ru-KZ" dirty="0">
              <a:latin typeface="Times New Roman" panose="02020603050405020304" pitchFamily="18" charset="0"/>
              <a:cs typeface="Times New Roman" panose="02020603050405020304" pitchFamily="18" charset="0"/>
            </a:endParaRPr>
          </a:p>
        </p:txBody>
      </p:sp>
      <p:pic>
        <p:nvPicPr>
          <p:cNvPr id="17" name="Picture 16">
            <a:extLst>
              <a:ext uri="{FF2B5EF4-FFF2-40B4-BE49-F238E27FC236}">
                <a16:creationId xmlns:a16="http://schemas.microsoft.com/office/drawing/2014/main" id="{F4FFDB35-E4D4-DDD6-459D-C559A44DA7F5}"/>
              </a:ext>
            </a:extLst>
          </p:cNvPr>
          <p:cNvPicPr>
            <a:picLocks noChangeAspect="1"/>
          </p:cNvPicPr>
          <p:nvPr/>
        </p:nvPicPr>
        <p:blipFill rotWithShape="1">
          <a:blip r:embed="rId3"/>
          <a:srcRect l="10946" t="34340" r="13956" b="41186"/>
          <a:stretch/>
        </p:blipFill>
        <p:spPr>
          <a:xfrm rot="16200000">
            <a:off x="2868915" y="4370287"/>
            <a:ext cx="1602557" cy="1527146"/>
          </a:xfrm>
          <a:prstGeom prst="rect">
            <a:avLst/>
          </a:prstGeom>
        </p:spPr>
      </p:pic>
      <p:sp>
        <p:nvSpPr>
          <p:cNvPr id="18" name="TextBox 17">
            <a:extLst>
              <a:ext uri="{FF2B5EF4-FFF2-40B4-BE49-F238E27FC236}">
                <a16:creationId xmlns:a16="http://schemas.microsoft.com/office/drawing/2014/main" id="{6F0EBAA9-8F11-00CD-0E78-211B8C4C12ED}"/>
              </a:ext>
            </a:extLst>
          </p:cNvPr>
          <p:cNvSpPr txBox="1"/>
          <p:nvPr/>
        </p:nvSpPr>
        <p:spPr>
          <a:xfrm>
            <a:off x="2906618" y="4332581"/>
            <a:ext cx="364202" cy="369332"/>
          </a:xfrm>
          <a:prstGeom prst="rect">
            <a:avLst/>
          </a:prstGeom>
          <a:noFill/>
        </p:spPr>
        <p:txBody>
          <a:bodyPr wrap="none" rtlCol="0">
            <a:spAutoFit/>
          </a:bodyPr>
          <a:lstStyle/>
          <a:p>
            <a:r>
              <a:rPr lang="en-GB" dirty="0">
                <a:latin typeface="Times New Roman" panose="02020603050405020304" pitchFamily="18" charset="0"/>
                <a:cs typeface="Times New Roman" panose="02020603050405020304" pitchFamily="18" charset="0"/>
              </a:rPr>
              <a:t>a)</a:t>
            </a:r>
            <a:endParaRPr lang="ru-KZ" dirty="0">
              <a:latin typeface="Times New Roman" panose="02020603050405020304" pitchFamily="18" charset="0"/>
              <a:cs typeface="Times New Roman" panose="02020603050405020304" pitchFamily="18" charset="0"/>
            </a:endParaRPr>
          </a:p>
        </p:txBody>
      </p:sp>
      <p:sp>
        <p:nvSpPr>
          <p:cNvPr id="19" name="TextBox 18">
            <a:extLst>
              <a:ext uri="{FF2B5EF4-FFF2-40B4-BE49-F238E27FC236}">
                <a16:creationId xmlns:a16="http://schemas.microsoft.com/office/drawing/2014/main" id="{7B4630BE-112F-6F17-4DA0-3C0581A1C4F6}"/>
              </a:ext>
            </a:extLst>
          </p:cNvPr>
          <p:cNvSpPr txBox="1"/>
          <p:nvPr/>
        </p:nvSpPr>
        <p:spPr>
          <a:xfrm>
            <a:off x="4930226" y="4332581"/>
            <a:ext cx="377026" cy="369332"/>
          </a:xfrm>
          <a:prstGeom prst="rect">
            <a:avLst/>
          </a:prstGeom>
          <a:noFill/>
        </p:spPr>
        <p:txBody>
          <a:bodyPr wrap="none" rtlCol="0">
            <a:spAutoFit/>
          </a:bodyPr>
          <a:lstStyle/>
          <a:p>
            <a:r>
              <a:rPr lang="en-GB" dirty="0">
                <a:latin typeface="Times New Roman" panose="02020603050405020304" pitchFamily="18" charset="0"/>
                <a:cs typeface="Times New Roman" panose="02020603050405020304" pitchFamily="18" charset="0"/>
              </a:rPr>
              <a:t>b)</a:t>
            </a:r>
            <a:endParaRPr lang="ru-KZ" dirty="0">
              <a:latin typeface="Times New Roman" panose="02020603050405020304" pitchFamily="18" charset="0"/>
              <a:cs typeface="Times New Roman" panose="02020603050405020304" pitchFamily="18" charset="0"/>
            </a:endParaRPr>
          </a:p>
        </p:txBody>
      </p:sp>
      <p:pic>
        <p:nvPicPr>
          <p:cNvPr id="20" name="Picture 19">
            <a:extLst>
              <a:ext uri="{FF2B5EF4-FFF2-40B4-BE49-F238E27FC236}">
                <a16:creationId xmlns:a16="http://schemas.microsoft.com/office/drawing/2014/main" id="{63A42515-51E6-DC89-1EFA-5FF3FBC6FAB3}"/>
              </a:ext>
            </a:extLst>
          </p:cNvPr>
          <p:cNvPicPr>
            <a:picLocks noChangeAspect="1"/>
          </p:cNvPicPr>
          <p:nvPr/>
        </p:nvPicPr>
        <p:blipFill rotWithShape="1">
          <a:blip r:embed="rId3"/>
          <a:srcRect l="14480" t="65008" r="10421" b="10518"/>
          <a:stretch/>
        </p:blipFill>
        <p:spPr>
          <a:xfrm rot="16200000">
            <a:off x="4892521" y="4370287"/>
            <a:ext cx="1602557" cy="1527146"/>
          </a:xfrm>
          <a:prstGeom prst="rect">
            <a:avLst/>
          </a:prstGeom>
        </p:spPr>
      </p:pic>
      <p:pic>
        <p:nvPicPr>
          <p:cNvPr id="21" name="Picture 20">
            <a:extLst>
              <a:ext uri="{FF2B5EF4-FFF2-40B4-BE49-F238E27FC236}">
                <a16:creationId xmlns:a16="http://schemas.microsoft.com/office/drawing/2014/main" id="{E9D817DA-8F66-390D-49A8-AFC153982FFA}"/>
              </a:ext>
            </a:extLst>
          </p:cNvPr>
          <p:cNvPicPr>
            <a:picLocks noChangeAspect="1"/>
          </p:cNvPicPr>
          <p:nvPr/>
        </p:nvPicPr>
        <p:blipFill rotWithShape="1">
          <a:blip r:embed="rId3"/>
          <a:srcRect l="12451" t="7875" r="12451" b="68860"/>
          <a:stretch/>
        </p:blipFill>
        <p:spPr>
          <a:xfrm rot="16200000">
            <a:off x="6853296" y="4407996"/>
            <a:ext cx="1602557" cy="1451728"/>
          </a:xfrm>
          <a:prstGeom prst="rect">
            <a:avLst/>
          </a:prstGeom>
        </p:spPr>
      </p:pic>
      <p:sp>
        <p:nvSpPr>
          <p:cNvPr id="22" name="TextBox 21">
            <a:extLst>
              <a:ext uri="{FF2B5EF4-FFF2-40B4-BE49-F238E27FC236}">
                <a16:creationId xmlns:a16="http://schemas.microsoft.com/office/drawing/2014/main" id="{32FD1495-0CA2-495C-633B-C05C1A09AA8E}"/>
              </a:ext>
            </a:extLst>
          </p:cNvPr>
          <p:cNvSpPr txBox="1"/>
          <p:nvPr/>
        </p:nvSpPr>
        <p:spPr>
          <a:xfrm>
            <a:off x="6928710" y="4332581"/>
            <a:ext cx="424206" cy="369332"/>
          </a:xfrm>
          <a:prstGeom prst="rect">
            <a:avLst/>
          </a:prstGeom>
          <a:noFill/>
        </p:spPr>
        <p:txBody>
          <a:bodyPr wrap="square" rtlCol="0">
            <a:spAutoFit/>
          </a:bodyPr>
          <a:lstStyle/>
          <a:p>
            <a:r>
              <a:rPr lang="en-GB" dirty="0">
                <a:latin typeface="Times New Roman" panose="02020603050405020304" pitchFamily="18" charset="0"/>
                <a:cs typeface="Times New Roman" panose="02020603050405020304" pitchFamily="18" charset="0"/>
              </a:rPr>
              <a:t>c)</a:t>
            </a:r>
            <a:endParaRPr lang="ru-KZ" dirty="0">
              <a:latin typeface="Times New Roman" panose="02020603050405020304" pitchFamily="18" charset="0"/>
              <a:cs typeface="Times New Roman" panose="02020603050405020304" pitchFamily="18" charset="0"/>
            </a:endParaRPr>
          </a:p>
        </p:txBody>
      </p:sp>
      <p:pic>
        <p:nvPicPr>
          <p:cNvPr id="23" name="Picture 22">
            <a:extLst>
              <a:ext uri="{FF2B5EF4-FFF2-40B4-BE49-F238E27FC236}">
                <a16:creationId xmlns:a16="http://schemas.microsoft.com/office/drawing/2014/main" id="{6E337C18-1B3A-B8CD-D671-9CBCE60F956C}"/>
              </a:ext>
            </a:extLst>
          </p:cNvPr>
          <p:cNvPicPr>
            <a:picLocks noChangeAspect="1"/>
          </p:cNvPicPr>
          <p:nvPr/>
        </p:nvPicPr>
        <p:blipFill rotWithShape="1">
          <a:blip r:embed="rId3"/>
          <a:srcRect l="10946" t="34340" r="13956" b="41186"/>
          <a:stretch/>
        </p:blipFill>
        <p:spPr>
          <a:xfrm rot="16200000">
            <a:off x="2868916" y="4370287"/>
            <a:ext cx="1602557" cy="1527146"/>
          </a:xfrm>
          <a:prstGeom prst="rect">
            <a:avLst/>
          </a:prstGeom>
        </p:spPr>
      </p:pic>
      <p:sp>
        <p:nvSpPr>
          <p:cNvPr id="30" name="TextBox 29">
            <a:extLst>
              <a:ext uri="{FF2B5EF4-FFF2-40B4-BE49-F238E27FC236}">
                <a16:creationId xmlns:a16="http://schemas.microsoft.com/office/drawing/2014/main" id="{2E60CD4F-F0BA-0D56-D12E-345C4C30F5A4}"/>
              </a:ext>
            </a:extLst>
          </p:cNvPr>
          <p:cNvSpPr txBox="1"/>
          <p:nvPr/>
        </p:nvSpPr>
        <p:spPr>
          <a:xfrm>
            <a:off x="2906619" y="4332581"/>
            <a:ext cx="364202" cy="369332"/>
          </a:xfrm>
          <a:prstGeom prst="rect">
            <a:avLst/>
          </a:prstGeom>
          <a:noFill/>
        </p:spPr>
        <p:txBody>
          <a:bodyPr wrap="none" rtlCol="0">
            <a:spAutoFit/>
          </a:bodyPr>
          <a:lstStyle/>
          <a:p>
            <a:r>
              <a:rPr lang="en-GB" dirty="0">
                <a:latin typeface="Times New Roman" panose="02020603050405020304" pitchFamily="18" charset="0"/>
                <a:cs typeface="Times New Roman" panose="02020603050405020304" pitchFamily="18" charset="0"/>
              </a:rPr>
              <a:t>a)</a:t>
            </a:r>
            <a:endParaRPr lang="ru-KZ" dirty="0">
              <a:latin typeface="Times New Roman" panose="02020603050405020304" pitchFamily="18" charset="0"/>
              <a:cs typeface="Times New Roman" panose="02020603050405020304" pitchFamily="18" charset="0"/>
            </a:endParaRPr>
          </a:p>
        </p:txBody>
      </p:sp>
      <p:sp>
        <p:nvSpPr>
          <p:cNvPr id="31" name="TextBox 30">
            <a:extLst>
              <a:ext uri="{FF2B5EF4-FFF2-40B4-BE49-F238E27FC236}">
                <a16:creationId xmlns:a16="http://schemas.microsoft.com/office/drawing/2014/main" id="{897976FF-CE2E-D0C1-2546-BE9D5C10E343}"/>
              </a:ext>
            </a:extLst>
          </p:cNvPr>
          <p:cNvSpPr txBox="1"/>
          <p:nvPr/>
        </p:nvSpPr>
        <p:spPr>
          <a:xfrm>
            <a:off x="4930227" y="4332581"/>
            <a:ext cx="377026" cy="369332"/>
          </a:xfrm>
          <a:prstGeom prst="rect">
            <a:avLst/>
          </a:prstGeom>
          <a:noFill/>
        </p:spPr>
        <p:txBody>
          <a:bodyPr wrap="none" rtlCol="0">
            <a:spAutoFit/>
          </a:bodyPr>
          <a:lstStyle/>
          <a:p>
            <a:r>
              <a:rPr lang="en-GB" dirty="0">
                <a:latin typeface="Times New Roman" panose="02020603050405020304" pitchFamily="18" charset="0"/>
                <a:cs typeface="Times New Roman" panose="02020603050405020304" pitchFamily="18" charset="0"/>
              </a:rPr>
              <a:t>b)</a:t>
            </a:r>
            <a:endParaRPr lang="ru-KZ" dirty="0">
              <a:latin typeface="Times New Roman" panose="02020603050405020304" pitchFamily="18" charset="0"/>
              <a:cs typeface="Times New Roman" panose="02020603050405020304" pitchFamily="18" charset="0"/>
            </a:endParaRPr>
          </a:p>
        </p:txBody>
      </p:sp>
      <p:pic>
        <p:nvPicPr>
          <p:cNvPr id="32" name="Picture 31">
            <a:extLst>
              <a:ext uri="{FF2B5EF4-FFF2-40B4-BE49-F238E27FC236}">
                <a16:creationId xmlns:a16="http://schemas.microsoft.com/office/drawing/2014/main" id="{B317F5B5-5E17-B9D3-77A9-86E62D2F471C}"/>
              </a:ext>
            </a:extLst>
          </p:cNvPr>
          <p:cNvPicPr>
            <a:picLocks noChangeAspect="1"/>
          </p:cNvPicPr>
          <p:nvPr/>
        </p:nvPicPr>
        <p:blipFill rotWithShape="1">
          <a:blip r:embed="rId3"/>
          <a:srcRect l="14480" t="65008" r="10421" b="10518"/>
          <a:stretch/>
        </p:blipFill>
        <p:spPr>
          <a:xfrm rot="16200000">
            <a:off x="4892522" y="4410479"/>
            <a:ext cx="1602557" cy="1527146"/>
          </a:xfrm>
          <a:prstGeom prst="rect">
            <a:avLst/>
          </a:prstGeom>
        </p:spPr>
      </p:pic>
      <p:pic>
        <p:nvPicPr>
          <p:cNvPr id="33" name="Picture 32">
            <a:extLst>
              <a:ext uri="{FF2B5EF4-FFF2-40B4-BE49-F238E27FC236}">
                <a16:creationId xmlns:a16="http://schemas.microsoft.com/office/drawing/2014/main" id="{E418DCC1-66FD-CAED-C891-663D866B705E}"/>
              </a:ext>
            </a:extLst>
          </p:cNvPr>
          <p:cNvPicPr>
            <a:picLocks noChangeAspect="1"/>
          </p:cNvPicPr>
          <p:nvPr/>
        </p:nvPicPr>
        <p:blipFill rotWithShape="1">
          <a:blip r:embed="rId3"/>
          <a:srcRect l="12451" t="7875" r="12451" b="68860"/>
          <a:stretch/>
        </p:blipFill>
        <p:spPr>
          <a:xfrm rot="16200000">
            <a:off x="6853297" y="4448188"/>
            <a:ext cx="1602557" cy="1451728"/>
          </a:xfrm>
          <a:prstGeom prst="rect">
            <a:avLst/>
          </a:prstGeom>
        </p:spPr>
      </p:pic>
      <p:sp>
        <p:nvSpPr>
          <p:cNvPr id="34" name="TextBox 33">
            <a:extLst>
              <a:ext uri="{FF2B5EF4-FFF2-40B4-BE49-F238E27FC236}">
                <a16:creationId xmlns:a16="http://schemas.microsoft.com/office/drawing/2014/main" id="{36986C6A-72ED-29F3-C23C-F51480793BB1}"/>
              </a:ext>
            </a:extLst>
          </p:cNvPr>
          <p:cNvSpPr txBox="1"/>
          <p:nvPr/>
        </p:nvSpPr>
        <p:spPr>
          <a:xfrm>
            <a:off x="6928711" y="4372773"/>
            <a:ext cx="424206" cy="369332"/>
          </a:xfrm>
          <a:prstGeom prst="rect">
            <a:avLst/>
          </a:prstGeom>
          <a:noFill/>
        </p:spPr>
        <p:txBody>
          <a:bodyPr wrap="square" rtlCol="0">
            <a:spAutoFit/>
          </a:bodyPr>
          <a:lstStyle/>
          <a:p>
            <a:r>
              <a:rPr lang="en-GB" dirty="0">
                <a:latin typeface="Times New Roman" panose="02020603050405020304" pitchFamily="18" charset="0"/>
                <a:cs typeface="Times New Roman" panose="02020603050405020304" pitchFamily="18" charset="0"/>
              </a:rPr>
              <a:t>c)</a:t>
            </a:r>
            <a:endParaRPr lang="ru-KZ" dirty="0">
              <a:latin typeface="Times New Roman" panose="02020603050405020304" pitchFamily="18" charset="0"/>
              <a:cs typeface="Times New Roman" panose="02020603050405020304" pitchFamily="18" charset="0"/>
            </a:endParaRPr>
          </a:p>
        </p:txBody>
      </p:sp>
      <p:pic>
        <p:nvPicPr>
          <p:cNvPr id="36" name="Picture 35">
            <a:extLst>
              <a:ext uri="{FF2B5EF4-FFF2-40B4-BE49-F238E27FC236}">
                <a16:creationId xmlns:a16="http://schemas.microsoft.com/office/drawing/2014/main" id="{5AB226FC-21EB-B977-0794-9BBB9A6704E8}"/>
              </a:ext>
            </a:extLst>
          </p:cNvPr>
          <p:cNvPicPr>
            <a:picLocks noChangeAspect="1"/>
          </p:cNvPicPr>
          <p:nvPr/>
        </p:nvPicPr>
        <p:blipFill rotWithShape="1">
          <a:blip r:embed="rId3"/>
          <a:srcRect l="10946" t="34340" r="13956" b="41186"/>
          <a:stretch/>
        </p:blipFill>
        <p:spPr>
          <a:xfrm rot="16200000">
            <a:off x="2868917" y="4410479"/>
            <a:ext cx="1602557" cy="1527146"/>
          </a:xfrm>
          <a:prstGeom prst="rect">
            <a:avLst/>
          </a:prstGeom>
        </p:spPr>
      </p:pic>
      <p:sp>
        <p:nvSpPr>
          <p:cNvPr id="37" name="TextBox 36">
            <a:extLst>
              <a:ext uri="{FF2B5EF4-FFF2-40B4-BE49-F238E27FC236}">
                <a16:creationId xmlns:a16="http://schemas.microsoft.com/office/drawing/2014/main" id="{E0EAD10D-2EA1-EA92-65AF-2699C956B010}"/>
              </a:ext>
            </a:extLst>
          </p:cNvPr>
          <p:cNvSpPr txBox="1"/>
          <p:nvPr/>
        </p:nvSpPr>
        <p:spPr>
          <a:xfrm>
            <a:off x="2906620" y="4372773"/>
            <a:ext cx="364202" cy="369332"/>
          </a:xfrm>
          <a:prstGeom prst="rect">
            <a:avLst/>
          </a:prstGeom>
          <a:noFill/>
        </p:spPr>
        <p:txBody>
          <a:bodyPr wrap="none" rtlCol="0">
            <a:spAutoFit/>
          </a:bodyPr>
          <a:lstStyle/>
          <a:p>
            <a:r>
              <a:rPr lang="en-GB" dirty="0">
                <a:latin typeface="Times New Roman" panose="02020603050405020304" pitchFamily="18" charset="0"/>
                <a:cs typeface="Times New Roman" panose="02020603050405020304" pitchFamily="18" charset="0"/>
              </a:rPr>
              <a:t>a)</a:t>
            </a:r>
            <a:endParaRPr lang="ru-KZ" dirty="0">
              <a:latin typeface="Times New Roman" panose="02020603050405020304" pitchFamily="18" charset="0"/>
              <a:cs typeface="Times New Roman" panose="02020603050405020304" pitchFamily="18" charset="0"/>
            </a:endParaRPr>
          </a:p>
        </p:txBody>
      </p:sp>
      <p:sp>
        <p:nvSpPr>
          <p:cNvPr id="38" name="TextBox 37">
            <a:extLst>
              <a:ext uri="{FF2B5EF4-FFF2-40B4-BE49-F238E27FC236}">
                <a16:creationId xmlns:a16="http://schemas.microsoft.com/office/drawing/2014/main" id="{DC3A627C-676C-7E26-CF2B-F9ADAF30AF95}"/>
              </a:ext>
            </a:extLst>
          </p:cNvPr>
          <p:cNvSpPr txBox="1"/>
          <p:nvPr/>
        </p:nvSpPr>
        <p:spPr>
          <a:xfrm>
            <a:off x="4930228" y="4372773"/>
            <a:ext cx="377026" cy="369332"/>
          </a:xfrm>
          <a:prstGeom prst="rect">
            <a:avLst/>
          </a:prstGeom>
          <a:noFill/>
        </p:spPr>
        <p:txBody>
          <a:bodyPr wrap="none" rtlCol="0">
            <a:spAutoFit/>
          </a:bodyPr>
          <a:lstStyle/>
          <a:p>
            <a:r>
              <a:rPr lang="en-GB" dirty="0">
                <a:latin typeface="Times New Roman" panose="02020603050405020304" pitchFamily="18" charset="0"/>
                <a:cs typeface="Times New Roman" panose="02020603050405020304" pitchFamily="18" charset="0"/>
              </a:rPr>
              <a:t>b)</a:t>
            </a:r>
            <a:endParaRPr lang="ru-KZ"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845961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78668C-21E7-3B7F-07E8-7C8B43A3F188}"/>
              </a:ext>
            </a:extLst>
          </p:cNvPr>
          <p:cNvPicPr>
            <a:picLocks noChangeAspect="1"/>
          </p:cNvPicPr>
          <p:nvPr/>
        </p:nvPicPr>
        <p:blipFill>
          <a:blip r:embed="rId3"/>
          <a:stretch>
            <a:fillRect/>
          </a:stretch>
        </p:blipFill>
        <p:spPr>
          <a:xfrm>
            <a:off x="611149" y="3333793"/>
            <a:ext cx="9971314" cy="2438233"/>
          </a:xfrm>
          <a:prstGeom prst="rect">
            <a:avLst/>
          </a:prstGeom>
        </p:spPr>
      </p:pic>
      <p:sp>
        <p:nvSpPr>
          <p:cNvPr id="2" name="Slide Number Placeholder 1">
            <a:extLst>
              <a:ext uri="{FF2B5EF4-FFF2-40B4-BE49-F238E27FC236}">
                <a16:creationId xmlns:a16="http://schemas.microsoft.com/office/drawing/2014/main" id="{D0B6EB09-68E2-4A5C-B684-EF8BFD54C6C2}"/>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13</a:t>
            </a:fld>
            <a:endParaRPr lang="ru-RU">
              <a:latin typeface="Times New Roman" panose="02020603050405020304" pitchFamily="18" charset="0"/>
              <a:cs typeface="Times New Roman" panose="02020603050405020304" pitchFamily="18" charset="0"/>
            </a:endParaRPr>
          </a:p>
        </p:txBody>
      </p:sp>
      <p:sp>
        <p:nvSpPr>
          <p:cNvPr id="7" name="Content Placeholder 2">
            <a:extLst>
              <a:ext uri="{FF2B5EF4-FFF2-40B4-BE49-F238E27FC236}">
                <a16:creationId xmlns:a16="http://schemas.microsoft.com/office/drawing/2014/main" id="{9B9A25CA-6BA3-9470-A715-3FE7331C0DEC}"/>
              </a:ext>
            </a:extLst>
          </p:cNvPr>
          <p:cNvSpPr txBox="1">
            <a:spLocks/>
          </p:cNvSpPr>
          <p:nvPr/>
        </p:nvSpPr>
        <p:spPr>
          <a:xfrm>
            <a:off x="503616" y="1375348"/>
            <a:ext cx="10186380" cy="553768"/>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nSpc>
                <a:spcPct val="107000"/>
              </a:lnSpc>
              <a:buClrTx/>
              <a:buSzPct val="100000"/>
            </a:pPr>
            <a:r>
              <a:rPr lang="en-US" sz="2400" b="1" u="sng" dirty="0">
                <a:latin typeface="Times New Roman" panose="02020603050405020304" pitchFamily="18" charset="0"/>
                <a:ea typeface="Calibri" panose="020F0502020204030204" pitchFamily="34" charset="0"/>
                <a:cs typeface="Times New Roman" panose="02020603050405020304" pitchFamily="18" charset="0"/>
              </a:rPr>
              <a:t>Mixture proportions of EGC matrix</a:t>
            </a:r>
          </a:p>
        </p:txBody>
      </p:sp>
      <p:sp>
        <p:nvSpPr>
          <p:cNvPr id="9" name="TextBox 8">
            <a:extLst>
              <a:ext uri="{FF2B5EF4-FFF2-40B4-BE49-F238E27FC236}">
                <a16:creationId xmlns:a16="http://schemas.microsoft.com/office/drawing/2014/main" id="{C037B2F9-0BB7-A301-CB28-E23E601E1E10}"/>
              </a:ext>
            </a:extLst>
          </p:cNvPr>
          <p:cNvSpPr txBox="1"/>
          <p:nvPr/>
        </p:nvSpPr>
        <p:spPr>
          <a:xfrm>
            <a:off x="503616" y="2084201"/>
            <a:ext cx="10186380" cy="584775"/>
          </a:xfrm>
          <a:prstGeom prst="rect">
            <a:avLst/>
          </a:prstGeom>
          <a:noFill/>
        </p:spPr>
        <p:txBody>
          <a:bodyPr wrap="square">
            <a:spAutoFit/>
          </a:bodyPr>
          <a:lstStyle/>
          <a:p>
            <a:r>
              <a:rPr lang="en-US" sz="1600" dirty="0">
                <a:effectLst/>
                <a:latin typeface="Times New Roman" panose="02020603050405020304" pitchFamily="18" charset="0"/>
                <a:ea typeface="Times New Roman" panose="02020603050405020304" pitchFamily="18" charset="0"/>
              </a:rPr>
              <a:t>The matrix proportion was obtained from a previous research. Based on the compressive strength, </a:t>
            </a:r>
            <a:r>
              <a:rPr lang="en-US" sz="1600" dirty="0">
                <a:latin typeface="Times New Roman" panose="02020603050405020304" pitchFamily="18" charset="0"/>
                <a:ea typeface="Times New Roman" panose="02020603050405020304" pitchFamily="18" charset="0"/>
              </a:rPr>
              <a:t>mixture</a:t>
            </a:r>
            <a:r>
              <a:rPr lang="en-US" sz="1600" dirty="0">
                <a:effectLst/>
                <a:latin typeface="Times New Roman" panose="02020603050405020304" pitchFamily="18" charset="0"/>
                <a:ea typeface="Times New Roman" panose="02020603050405020304" pitchFamily="18" charset="0"/>
              </a:rPr>
              <a:t> V41 was selected to develop EGC.</a:t>
            </a:r>
            <a:endParaRPr lang="ru-KZ" sz="1600" dirty="0"/>
          </a:p>
        </p:txBody>
      </p:sp>
      <p:sp>
        <p:nvSpPr>
          <p:cNvPr id="8" name="Rectangle: Rounded Corners 7">
            <a:extLst>
              <a:ext uri="{FF2B5EF4-FFF2-40B4-BE49-F238E27FC236}">
                <a16:creationId xmlns:a16="http://schemas.microsoft.com/office/drawing/2014/main" id="{77812531-E81E-BB81-B67C-3E1D85AC28C5}"/>
              </a:ext>
            </a:extLst>
          </p:cNvPr>
          <p:cNvSpPr/>
          <p:nvPr/>
        </p:nvSpPr>
        <p:spPr>
          <a:xfrm>
            <a:off x="4322467" y="3429001"/>
            <a:ext cx="803868" cy="2343026"/>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KZ"/>
          </a:p>
        </p:txBody>
      </p:sp>
      <p:pic>
        <p:nvPicPr>
          <p:cNvPr id="13" name="Picture 12">
            <a:extLst>
              <a:ext uri="{FF2B5EF4-FFF2-40B4-BE49-F238E27FC236}">
                <a16:creationId xmlns:a16="http://schemas.microsoft.com/office/drawing/2014/main" id="{628391D3-C9AD-E454-2E0B-FC2792BAB44B}"/>
              </a:ext>
            </a:extLst>
          </p:cNvPr>
          <p:cNvPicPr>
            <a:picLocks noChangeAspect="1"/>
          </p:cNvPicPr>
          <p:nvPr/>
        </p:nvPicPr>
        <p:blipFill>
          <a:blip r:embed="rId4"/>
          <a:stretch>
            <a:fillRect/>
          </a:stretch>
        </p:blipFill>
        <p:spPr>
          <a:xfrm>
            <a:off x="3678429" y="3331469"/>
            <a:ext cx="4324350" cy="2524125"/>
          </a:xfrm>
          <a:prstGeom prst="rect">
            <a:avLst/>
          </a:prstGeom>
        </p:spPr>
      </p:pic>
      <p:sp>
        <p:nvSpPr>
          <p:cNvPr id="14" name="Rectangle: Rounded Corners 13">
            <a:extLst>
              <a:ext uri="{FF2B5EF4-FFF2-40B4-BE49-F238E27FC236}">
                <a16:creationId xmlns:a16="http://schemas.microsoft.com/office/drawing/2014/main" id="{747F4E55-EEA9-94F5-F68B-A9F956339AD7}"/>
              </a:ext>
            </a:extLst>
          </p:cNvPr>
          <p:cNvSpPr/>
          <p:nvPr/>
        </p:nvSpPr>
        <p:spPr>
          <a:xfrm>
            <a:off x="4320791" y="3839856"/>
            <a:ext cx="803868" cy="1955681"/>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KZ"/>
          </a:p>
        </p:txBody>
      </p:sp>
      <p:graphicFrame>
        <p:nvGraphicFramePr>
          <p:cNvPr id="10" name="Table 9">
            <a:extLst>
              <a:ext uri="{FF2B5EF4-FFF2-40B4-BE49-F238E27FC236}">
                <a16:creationId xmlns:a16="http://schemas.microsoft.com/office/drawing/2014/main" id="{85420C0C-EC0E-2B1C-9658-DDFA854AF914}"/>
              </a:ext>
            </a:extLst>
          </p:cNvPr>
          <p:cNvGraphicFramePr>
            <a:graphicFrameLocks noGrp="1"/>
          </p:cNvGraphicFramePr>
          <p:nvPr>
            <p:extLst>
              <p:ext uri="{D42A27DB-BD31-4B8C-83A1-F6EECF244321}">
                <p14:modId xmlns:p14="http://schemas.microsoft.com/office/powerpoint/2010/main" val="1521827468"/>
              </p:ext>
            </p:extLst>
          </p:nvPr>
        </p:nvGraphicFramePr>
        <p:xfrm>
          <a:off x="659430" y="3839855"/>
          <a:ext cx="10030566" cy="979932"/>
        </p:xfrm>
        <a:graphic>
          <a:graphicData uri="http://schemas.openxmlformats.org/drawingml/2006/table">
            <a:tbl>
              <a:tblPr firstRow="1" firstCol="1" bandRow="1"/>
              <a:tblGrid>
                <a:gridCol w="1419966">
                  <a:extLst>
                    <a:ext uri="{9D8B030D-6E8A-4147-A177-3AD203B41FA5}">
                      <a16:colId xmlns:a16="http://schemas.microsoft.com/office/drawing/2014/main" val="116790971"/>
                    </a:ext>
                  </a:extLst>
                </a:gridCol>
                <a:gridCol w="602738">
                  <a:extLst>
                    <a:ext uri="{9D8B030D-6E8A-4147-A177-3AD203B41FA5}">
                      <a16:colId xmlns:a16="http://schemas.microsoft.com/office/drawing/2014/main" val="3268736079"/>
                    </a:ext>
                  </a:extLst>
                </a:gridCol>
                <a:gridCol w="1011352">
                  <a:extLst>
                    <a:ext uri="{9D8B030D-6E8A-4147-A177-3AD203B41FA5}">
                      <a16:colId xmlns:a16="http://schemas.microsoft.com/office/drawing/2014/main" val="1457514441"/>
                    </a:ext>
                  </a:extLst>
                </a:gridCol>
                <a:gridCol w="2729310">
                  <a:extLst>
                    <a:ext uri="{9D8B030D-6E8A-4147-A177-3AD203B41FA5}">
                      <a16:colId xmlns:a16="http://schemas.microsoft.com/office/drawing/2014/main" val="831163594"/>
                    </a:ext>
                  </a:extLst>
                </a:gridCol>
                <a:gridCol w="777240">
                  <a:extLst>
                    <a:ext uri="{9D8B030D-6E8A-4147-A177-3AD203B41FA5}">
                      <a16:colId xmlns:a16="http://schemas.microsoft.com/office/drawing/2014/main" val="4216664731"/>
                    </a:ext>
                  </a:extLst>
                </a:gridCol>
                <a:gridCol w="1844040">
                  <a:extLst>
                    <a:ext uri="{9D8B030D-6E8A-4147-A177-3AD203B41FA5}">
                      <a16:colId xmlns:a16="http://schemas.microsoft.com/office/drawing/2014/main" val="3681342691"/>
                    </a:ext>
                  </a:extLst>
                </a:gridCol>
                <a:gridCol w="1645920">
                  <a:extLst>
                    <a:ext uri="{9D8B030D-6E8A-4147-A177-3AD203B41FA5}">
                      <a16:colId xmlns:a16="http://schemas.microsoft.com/office/drawing/2014/main" val="3527258169"/>
                    </a:ext>
                  </a:extLst>
                </a:gridCol>
              </a:tblGrid>
              <a:tr h="291317">
                <a:tc rowSpan="2">
                  <a:txBody>
                    <a:bodyPr/>
                    <a:lstStyle/>
                    <a:p>
                      <a:pPr algn="ctr">
                        <a:lnSpc>
                          <a:spcPct val="150000"/>
                        </a:lnSpc>
                        <a:spcAft>
                          <a:spcPts val="800"/>
                        </a:spcAft>
                      </a:pPr>
                      <a:r>
                        <a:rPr lang="en-US"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Mix ID</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gridSpan="2">
                  <a:txBody>
                    <a:bodyPr/>
                    <a:lstStyle/>
                    <a:p>
                      <a:pPr algn="ctr">
                        <a:lnSpc>
                          <a:spcPct val="150000"/>
                        </a:lnSpc>
                        <a:spcAft>
                          <a:spcPts val="800"/>
                        </a:spcAft>
                      </a:pPr>
                      <a:r>
                        <a:rPr lang="en-US"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Binder</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endParaRPr lang="ru-KZ"/>
                    </a:p>
                  </a:txBody>
                  <a:tcPr/>
                </a:tc>
                <a:tc rowSpan="2">
                  <a:txBody>
                    <a:bodyPr/>
                    <a:lstStyle/>
                    <a:p>
                      <a:pPr algn="ctr">
                        <a:lnSpc>
                          <a:spcPct val="150000"/>
                        </a:lnSpc>
                        <a:spcAft>
                          <a:spcPts val="80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Activator/binder</a:t>
                      </a:r>
                      <a:endParaRPr lang="ru-KZ"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rowSpan="2">
                  <a:txBody>
                    <a:bodyPr/>
                    <a:lstStyle/>
                    <a:p>
                      <a:pPr algn="ctr">
                        <a:lnSpc>
                          <a:spcPct val="150000"/>
                        </a:lnSpc>
                        <a:spcAft>
                          <a:spcPts val="80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w/b</a:t>
                      </a:r>
                      <a:endParaRPr lang="ru-KZ"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rowSpan="2">
                  <a:txBody>
                    <a:bodyPr/>
                    <a:lstStyle/>
                    <a:p>
                      <a:pPr algn="ctr">
                        <a:lnSpc>
                          <a:spcPct val="150000"/>
                        </a:lnSpc>
                        <a:spcAft>
                          <a:spcPts val="80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Sand/binder</a:t>
                      </a:r>
                      <a:endParaRPr lang="ru-KZ"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rowSpan="2">
                  <a:txBody>
                    <a:bodyPr/>
                    <a:lstStyle/>
                    <a:p>
                      <a:pPr algn="ctr">
                        <a:lnSpc>
                          <a:spcPct val="150000"/>
                        </a:lnSpc>
                        <a:spcAft>
                          <a:spcPts val="800"/>
                        </a:spcAft>
                      </a:pPr>
                      <a:r>
                        <a:rPr lang="en-US"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SP/binder</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684669468"/>
                  </a:ext>
                </a:extLst>
              </a:tr>
              <a:tr h="326145">
                <a:tc vMerge="1">
                  <a:txBody>
                    <a:bodyPr/>
                    <a:lstStyle/>
                    <a:p>
                      <a:endParaRPr lang="ru-KZ"/>
                    </a:p>
                  </a:txBody>
                  <a:tcPr/>
                </a:tc>
                <a:tc>
                  <a:txBody>
                    <a:bodyPr/>
                    <a:lstStyle/>
                    <a:p>
                      <a:pPr algn="ctr">
                        <a:lnSpc>
                          <a:spcPct val="150000"/>
                        </a:lnSpc>
                        <a:spcAft>
                          <a:spcPts val="80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FA</a:t>
                      </a:r>
                      <a:endParaRPr lang="ru-KZ"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GGBFS</a:t>
                      </a:r>
                      <a:endParaRPr lang="ru-KZ"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vMerge="1">
                  <a:txBody>
                    <a:bodyPr/>
                    <a:lstStyle/>
                    <a:p>
                      <a:endParaRPr lang="ru-KZ"/>
                    </a:p>
                  </a:txBody>
                  <a:tcPr/>
                </a:tc>
                <a:tc vMerge="1">
                  <a:txBody>
                    <a:bodyPr/>
                    <a:lstStyle/>
                    <a:p>
                      <a:endParaRPr lang="ru-KZ"/>
                    </a:p>
                  </a:txBody>
                  <a:tcPr/>
                </a:tc>
                <a:tc vMerge="1">
                  <a:txBody>
                    <a:bodyPr/>
                    <a:lstStyle/>
                    <a:p>
                      <a:endParaRPr lang="ru-KZ"/>
                    </a:p>
                  </a:txBody>
                  <a:tcPr/>
                </a:tc>
                <a:tc vMerge="1">
                  <a:txBody>
                    <a:bodyPr/>
                    <a:lstStyle/>
                    <a:p>
                      <a:endParaRPr lang="ru-KZ"/>
                    </a:p>
                  </a:txBody>
                  <a:tcPr/>
                </a:tc>
                <a:extLst>
                  <a:ext uri="{0D108BD9-81ED-4DB2-BD59-A6C34878D82A}">
                    <a16:rowId xmlns:a16="http://schemas.microsoft.com/office/drawing/2014/main" val="1136365597"/>
                  </a:ext>
                </a:extLst>
              </a:tr>
              <a:tr h="291317">
                <a:tc>
                  <a:txBody>
                    <a:bodyPr/>
                    <a:lstStyle/>
                    <a:p>
                      <a:pPr algn="ctr">
                        <a:lnSpc>
                          <a:spcPct val="150000"/>
                        </a:lnSpc>
                        <a:spcAft>
                          <a:spcPts val="800"/>
                        </a:spcAft>
                      </a:pPr>
                      <a:r>
                        <a:rPr lang="en-US"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Matrix</a:t>
                      </a:r>
                      <a:endParaRPr lang="ru-KZ"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0.38</a:t>
                      </a:r>
                      <a:endParaRPr lang="ru-KZ"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0.36</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0.01</a:t>
                      </a:r>
                      <a:endParaRPr lang="ru-KZ"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1458674111"/>
                  </a:ext>
                </a:extLst>
              </a:tr>
            </a:tbl>
          </a:graphicData>
        </a:graphic>
      </p:graphicFrame>
      <p:sp>
        <p:nvSpPr>
          <p:cNvPr id="12" name="Title 1">
            <a:extLst>
              <a:ext uri="{FF2B5EF4-FFF2-40B4-BE49-F238E27FC236}">
                <a16:creationId xmlns:a16="http://schemas.microsoft.com/office/drawing/2014/main" id="{A5DB18DC-4C21-5E7F-409C-3838A9FA3F57}"/>
              </a:ext>
            </a:extLst>
          </p:cNvPr>
          <p:cNvSpPr txBox="1">
            <a:spLocks/>
          </p:cNvSpPr>
          <p:nvPr/>
        </p:nvSpPr>
        <p:spPr>
          <a:xfrm>
            <a:off x="576474" y="350668"/>
            <a:ext cx="6573833" cy="95165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en-GB" b="1">
                <a:latin typeface="Times New Roman" panose="02020603050405020304" pitchFamily="18" charset="0"/>
                <a:cs typeface="Times New Roman" panose="02020603050405020304" pitchFamily="18" charset="0"/>
              </a:rPr>
              <a:t>Experimental Program</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36372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par>
                                <p:cTn id="13" presetID="10" presetClass="exit" presetSubtype="0" fill="hold" nodeType="withEffect">
                                  <p:stCondLst>
                                    <p:cond delay="0"/>
                                  </p:stCondLst>
                                  <p:childTnLst>
                                    <p:animEffect transition="out" filter="fade">
                                      <p:cBhvr>
                                        <p:cTn id="14" dur="500"/>
                                        <p:tgtEl>
                                          <p:spTgt spid="6"/>
                                        </p:tgtEl>
                                      </p:cBhvr>
                                    </p:animEffect>
                                    <p:set>
                                      <p:cBhvr>
                                        <p:cTn id="15" dur="1" fill="hold">
                                          <p:stCondLst>
                                            <p:cond delay="499"/>
                                          </p:stCondLst>
                                        </p:cTn>
                                        <p:tgtEl>
                                          <p:spTgt spid="6"/>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nodeType="clickEffect">
                                  <p:stCondLst>
                                    <p:cond delay="0"/>
                                  </p:stCondLst>
                                  <p:childTnLst>
                                    <p:animEffect transition="out" filter="fade">
                                      <p:cBhvr>
                                        <p:cTn id="29" dur="500"/>
                                        <p:tgtEl>
                                          <p:spTgt spid="13"/>
                                        </p:tgtEl>
                                      </p:cBhvr>
                                    </p:animEffect>
                                    <p:set>
                                      <p:cBhvr>
                                        <p:cTn id="30" dur="1" fill="hold">
                                          <p:stCondLst>
                                            <p:cond delay="499"/>
                                          </p:stCondLst>
                                        </p:cTn>
                                        <p:tgtEl>
                                          <p:spTgt spid="13"/>
                                        </p:tgtEl>
                                        <p:attrNameLst>
                                          <p:attrName>style.visibility</p:attrName>
                                        </p:attrNameLst>
                                      </p:cBhvr>
                                      <p:to>
                                        <p:strVal val="hidden"/>
                                      </p:to>
                                    </p:set>
                                  </p:childTnLst>
                                </p:cTn>
                              </p:par>
                              <p:par>
                                <p:cTn id="31" presetID="10" presetClass="exit" presetSubtype="0" fill="hold" grpId="1" nodeType="withEffect">
                                  <p:stCondLst>
                                    <p:cond delay="0"/>
                                  </p:stCondLst>
                                  <p:childTnLst>
                                    <p:animEffect transition="out" filter="fade">
                                      <p:cBhvr>
                                        <p:cTn id="32" dur="500"/>
                                        <p:tgtEl>
                                          <p:spTgt spid="14"/>
                                        </p:tgtEl>
                                      </p:cBhvr>
                                    </p:animEffect>
                                    <p:set>
                                      <p:cBhvr>
                                        <p:cTn id="33" dur="1" fill="hold">
                                          <p:stCondLst>
                                            <p:cond delay="499"/>
                                          </p:stCondLst>
                                        </p:cTn>
                                        <p:tgtEl>
                                          <p:spTgt spid="14"/>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14" grpId="0" animBg="1"/>
      <p:bldP spid="14"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B6EB09-68E2-4A5C-B684-EF8BFD54C6C2}"/>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14</a:t>
            </a:fld>
            <a:endParaRPr lang="ru-RU">
              <a:latin typeface="Times New Roman" panose="02020603050405020304" pitchFamily="18" charset="0"/>
              <a:cs typeface="Times New Roman" panose="02020603050405020304" pitchFamily="18" charset="0"/>
            </a:endParaRPr>
          </a:p>
        </p:txBody>
      </p:sp>
      <p:sp>
        <p:nvSpPr>
          <p:cNvPr id="7" name="Content Placeholder 2">
            <a:extLst>
              <a:ext uri="{FF2B5EF4-FFF2-40B4-BE49-F238E27FC236}">
                <a16:creationId xmlns:a16="http://schemas.microsoft.com/office/drawing/2014/main" id="{9B9A25CA-6BA3-9470-A715-3FE7331C0DEC}"/>
              </a:ext>
            </a:extLst>
          </p:cNvPr>
          <p:cNvSpPr txBox="1">
            <a:spLocks/>
          </p:cNvSpPr>
          <p:nvPr/>
        </p:nvSpPr>
        <p:spPr>
          <a:xfrm>
            <a:off x="503616" y="1375348"/>
            <a:ext cx="10186380" cy="553768"/>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nSpc>
                <a:spcPct val="107000"/>
              </a:lnSpc>
              <a:buClrTx/>
              <a:buSzPct val="100000"/>
            </a:pPr>
            <a:r>
              <a:rPr lang="en-US" sz="2400" b="1" u="sng" dirty="0">
                <a:latin typeface="Times New Roman" panose="02020603050405020304" pitchFamily="18" charset="0"/>
                <a:ea typeface="Calibri" panose="020F0502020204030204" pitchFamily="34" charset="0"/>
                <a:cs typeface="Times New Roman" panose="02020603050405020304" pitchFamily="18" charset="0"/>
              </a:rPr>
              <a:t>Mixture proportions of EGC containing normal weight aggregate (Study I)</a:t>
            </a:r>
          </a:p>
        </p:txBody>
      </p:sp>
      <p:sp>
        <p:nvSpPr>
          <p:cNvPr id="8" name="TextBox 7">
            <a:extLst>
              <a:ext uri="{FF2B5EF4-FFF2-40B4-BE49-F238E27FC236}">
                <a16:creationId xmlns:a16="http://schemas.microsoft.com/office/drawing/2014/main" id="{08195FD2-8FA6-56E5-B881-779B01DCA20E}"/>
              </a:ext>
            </a:extLst>
          </p:cNvPr>
          <p:cNvSpPr txBox="1"/>
          <p:nvPr/>
        </p:nvSpPr>
        <p:spPr>
          <a:xfrm>
            <a:off x="576473" y="5987534"/>
            <a:ext cx="10336037" cy="338554"/>
          </a:xfrm>
          <a:prstGeom prst="rect">
            <a:avLst/>
          </a:prstGeom>
          <a:noFill/>
        </p:spPr>
        <p:txBody>
          <a:bodyPr wrap="square">
            <a:spAutoFit/>
          </a:bodyPr>
          <a:lstStyle/>
          <a:p>
            <a:r>
              <a:rPr lang="en-GB" sz="1600" dirty="0">
                <a:latin typeface="Times New Roman" panose="02020603050405020304" pitchFamily="18" charset="0"/>
                <a:cs typeface="Times New Roman" panose="02020603050405020304" pitchFamily="18" charset="0"/>
              </a:rPr>
              <a:t>The mix code P1PP0.5S0.5 means that the mix includes 1% PVA fibers, 0.5% PP fibers, and 0.5% steel fibers.  </a:t>
            </a:r>
            <a:endParaRPr lang="ru-KZ" sz="1600" dirty="0"/>
          </a:p>
        </p:txBody>
      </p:sp>
      <p:graphicFrame>
        <p:nvGraphicFramePr>
          <p:cNvPr id="6" name="Table 5">
            <a:extLst>
              <a:ext uri="{FF2B5EF4-FFF2-40B4-BE49-F238E27FC236}">
                <a16:creationId xmlns:a16="http://schemas.microsoft.com/office/drawing/2014/main" id="{BC789831-5EE8-29AC-4B00-965B5C7F848E}"/>
              </a:ext>
            </a:extLst>
          </p:cNvPr>
          <p:cNvGraphicFramePr>
            <a:graphicFrameLocks noGrp="1"/>
          </p:cNvGraphicFramePr>
          <p:nvPr/>
        </p:nvGraphicFramePr>
        <p:xfrm>
          <a:off x="576474" y="2490995"/>
          <a:ext cx="10113520" cy="3407156"/>
        </p:xfrm>
        <a:graphic>
          <a:graphicData uri="http://schemas.openxmlformats.org/drawingml/2006/table">
            <a:tbl>
              <a:tblPr firstRow="1" firstCol="1" bandRow="1"/>
              <a:tblGrid>
                <a:gridCol w="1316494">
                  <a:extLst>
                    <a:ext uri="{9D8B030D-6E8A-4147-A177-3AD203B41FA5}">
                      <a16:colId xmlns:a16="http://schemas.microsoft.com/office/drawing/2014/main" val="116790971"/>
                    </a:ext>
                  </a:extLst>
                </a:gridCol>
                <a:gridCol w="706210">
                  <a:extLst>
                    <a:ext uri="{9D8B030D-6E8A-4147-A177-3AD203B41FA5}">
                      <a16:colId xmlns:a16="http://schemas.microsoft.com/office/drawing/2014/main" val="3268736079"/>
                    </a:ext>
                  </a:extLst>
                </a:gridCol>
                <a:gridCol w="1011352">
                  <a:extLst>
                    <a:ext uri="{9D8B030D-6E8A-4147-A177-3AD203B41FA5}">
                      <a16:colId xmlns:a16="http://schemas.microsoft.com/office/drawing/2014/main" val="1457514441"/>
                    </a:ext>
                  </a:extLst>
                </a:gridCol>
                <a:gridCol w="1011352">
                  <a:extLst>
                    <a:ext uri="{9D8B030D-6E8A-4147-A177-3AD203B41FA5}">
                      <a16:colId xmlns:a16="http://schemas.microsoft.com/office/drawing/2014/main" val="831163594"/>
                    </a:ext>
                  </a:extLst>
                </a:gridCol>
                <a:gridCol w="1011352">
                  <a:extLst>
                    <a:ext uri="{9D8B030D-6E8A-4147-A177-3AD203B41FA5}">
                      <a16:colId xmlns:a16="http://schemas.microsoft.com/office/drawing/2014/main" val="4216664731"/>
                    </a:ext>
                  </a:extLst>
                </a:gridCol>
                <a:gridCol w="1011352">
                  <a:extLst>
                    <a:ext uri="{9D8B030D-6E8A-4147-A177-3AD203B41FA5}">
                      <a16:colId xmlns:a16="http://schemas.microsoft.com/office/drawing/2014/main" val="3681342691"/>
                    </a:ext>
                  </a:extLst>
                </a:gridCol>
                <a:gridCol w="1011352">
                  <a:extLst>
                    <a:ext uri="{9D8B030D-6E8A-4147-A177-3AD203B41FA5}">
                      <a16:colId xmlns:a16="http://schemas.microsoft.com/office/drawing/2014/main" val="3527258169"/>
                    </a:ext>
                  </a:extLst>
                </a:gridCol>
                <a:gridCol w="1011352">
                  <a:extLst>
                    <a:ext uri="{9D8B030D-6E8A-4147-A177-3AD203B41FA5}">
                      <a16:colId xmlns:a16="http://schemas.microsoft.com/office/drawing/2014/main" val="914554768"/>
                    </a:ext>
                  </a:extLst>
                </a:gridCol>
                <a:gridCol w="1011352">
                  <a:extLst>
                    <a:ext uri="{9D8B030D-6E8A-4147-A177-3AD203B41FA5}">
                      <a16:colId xmlns:a16="http://schemas.microsoft.com/office/drawing/2014/main" val="3352985870"/>
                    </a:ext>
                  </a:extLst>
                </a:gridCol>
                <a:gridCol w="1011352">
                  <a:extLst>
                    <a:ext uri="{9D8B030D-6E8A-4147-A177-3AD203B41FA5}">
                      <a16:colId xmlns:a16="http://schemas.microsoft.com/office/drawing/2014/main" val="3214902958"/>
                    </a:ext>
                  </a:extLst>
                </a:gridCol>
              </a:tblGrid>
              <a:tr h="291317">
                <a:tc rowSpan="2">
                  <a:txBody>
                    <a:bodyPr/>
                    <a:lstStyle/>
                    <a:p>
                      <a:pPr algn="ctr">
                        <a:lnSpc>
                          <a:spcPct val="150000"/>
                        </a:lnSpc>
                        <a:spcAft>
                          <a:spcPts val="800"/>
                        </a:spcAft>
                      </a:pPr>
                      <a:r>
                        <a:rPr lang="en-US"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Mix ID</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gridSpan="2">
                  <a:txBody>
                    <a:bodyPr/>
                    <a:lstStyle/>
                    <a:p>
                      <a:pPr algn="ctr">
                        <a:lnSpc>
                          <a:spcPct val="150000"/>
                        </a:lnSpc>
                        <a:spcAft>
                          <a:spcPts val="800"/>
                        </a:spcAft>
                      </a:pPr>
                      <a:r>
                        <a:rPr lang="en-US"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Binder</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endParaRPr lang="ru-KZ"/>
                    </a:p>
                  </a:txBody>
                  <a:tcPr/>
                </a:tc>
                <a:tc rowSpan="2">
                  <a:txBody>
                    <a:bodyPr/>
                    <a:lstStyle/>
                    <a:p>
                      <a:pPr algn="ctr">
                        <a:lnSpc>
                          <a:spcPct val="150000"/>
                        </a:lnSpc>
                        <a:spcAft>
                          <a:spcPts val="800"/>
                        </a:spcAft>
                      </a:pPr>
                      <a:r>
                        <a:rPr lang="en-US"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Activator/binder</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rowSpan="2">
                  <a:txBody>
                    <a:bodyPr/>
                    <a:lstStyle/>
                    <a:p>
                      <a:pPr algn="ctr">
                        <a:lnSpc>
                          <a:spcPct val="150000"/>
                        </a:lnSpc>
                        <a:spcAft>
                          <a:spcPts val="80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w/b</a:t>
                      </a:r>
                      <a:endParaRPr lang="ru-KZ"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rowSpan="2">
                  <a:txBody>
                    <a:bodyPr/>
                    <a:lstStyle/>
                    <a:p>
                      <a:pPr algn="ctr">
                        <a:lnSpc>
                          <a:spcPct val="150000"/>
                        </a:lnSpc>
                        <a:spcAft>
                          <a:spcPts val="80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Sand</a:t>
                      </a:r>
                    </a:p>
                    <a:p>
                      <a:pPr algn="ctr">
                        <a:lnSpc>
                          <a:spcPct val="150000"/>
                        </a:lnSpc>
                        <a:spcAft>
                          <a:spcPts val="80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/binder</a:t>
                      </a:r>
                      <a:endParaRPr lang="ru-KZ"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rowSpan="2">
                  <a:txBody>
                    <a:bodyPr/>
                    <a:lstStyle/>
                    <a:p>
                      <a:pPr algn="ctr">
                        <a:lnSpc>
                          <a:spcPct val="150000"/>
                        </a:lnSpc>
                        <a:spcAft>
                          <a:spcPts val="800"/>
                        </a:spcAft>
                      </a:pPr>
                      <a:r>
                        <a:rPr lang="en-US"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SP/binder</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rowSpan="2">
                  <a:txBody>
                    <a:bodyPr/>
                    <a:lstStyle/>
                    <a:p>
                      <a:pPr algn="ctr">
                        <a:lnSpc>
                          <a:spcPct val="150000"/>
                        </a:lnSpc>
                        <a:spcAft>
                          <a:spcPts val="800"/>
                        </a:spcAft>
                      </a:pPr>
                      <a:r>
                        <a:rPr lang="en-US"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PVA (vol%)</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rowSpan="2">
                  <a:txBody>
                    <a:bodyPr/>
                    <a:lstStyle/>
                    <a:p>
                      <a:pPr algn="ctr">
                        <a:lnSpc>
                          <a:spcPct val="150000"/>
                        </a:lnSpc>
                        <a:spcAft>
                          <a:spcPts val="800"/>
                        </a:spcAft>
                      </a:pPr>
                      <a:r>
                        <a:rPr lang="en-US"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PP (vol%)</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rowSpan="2">
                  <a:txBody>
                    <a:bodyPr/>
                    <a:lstStyle/>
                    <a:p>
                      <a:pPr algn="ctr">
                        <a:lnSpc>
                          <a:spcPct val="150000"/>
                        </a:lnSpc>
                        <a:spcAft>
                          <a:spcPts val="80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 </a:t>
                      </a:r>
                    </a:p>
                    <a:p>
                      <a:pPr algn="ctr">
                        <a:lnSpc>
                          <a:spcPct val="150000"/>
                        </a:lnSpc>
                        <a:spcAft>
                          <a:spcPts val="80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(vol%)</a:t>
                      </a:r>
                      <a:endParaRPr lang="ru-KZ"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684669468"/>
                  </a:ext>
                </a:extLst>
              </a:tr>
              <a:tr h="326145">
                <a:tc vMerge="1">
                  <a:txBody>
                    <a:bodyPr/>
                    <a:lstStyle/>
                    <a:p>
                      <a:endParaRPr lang="ru-KZ"/>
                    </a:p>
                  </a:txBody>
                  <a:tcPr/>
                </a:tc>
                <a:tc>
                  <a:txBody>
                    <a:bodyPr/>
                    <a:lstStyle/>
                    <a:p>
                      <a:pPr algn="ctr">
                        <a:lnSpc>
                          <a:spcPct val="150000"/>
                        </a:lnSpc>
                        <a:spcAft>
                          <a:spcPts val="80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FA</a:t>
                      </a:r>
                      <a:endParaRPr lang="ru-KZ"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GGBFS</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vMerge="1">
                  <a:txBody>
                    <a:bodyPr/>
                    <a:lstStyle/>
                    <a:p>
                      <a:endParaRPr lang="ru-KZ"/>
                    </a:p>
                  </a:txBody>
                  <a:tcPr/>
                </a:tc>
                <a:tc vMerge="1">
                  <a:txBody>
                    <a:bodyPr/>
                    <a:lstStyle/>
                    <a:p>
                      <a:endParaRPr lang="ru-KZ"/>
                    </a:p>
                  </a:txBody>
                  <a:tcPr/>
                </a:tc>
                <a:tc vMerge="1">
                  <a:txBody>
                    <a:bodyPr/>
                    <a:lstStyle/>
                    <a:p>
                      <a:endParaRPr lang="ru-KZ"/>
                    </a:p>
                  </a:txBody>
                  <a:tcPr/>
                </a:tc>
                <a:tc vMerge="1">
                  <a:txBody>
                    <a:bodyPr/>
                    <a:lstStyle/>
                    <a:p>
                      <a:endParaRPr lang="ru-KZ"/>
                    </a:p>
                  </a:txBody>
                  <a:tcPr/>
                </a:tc>
                <a:tc vMerge="1">
                  <a:txBody>
                    <a:bodyPr/>
                    <a:lstStyle/>
                    <a:p>
                      <a:endParaRPr lang="ru-KZ"/>
                    </a:p>
                  </a:txBody>
                  <a:tcPr/>
                </a:tc>
                <a:tc vMerge="1">
                  <a:txBody>
                    <a:bodyPr/>
                    <a:lstStyle/>
                    <a:p>
                      <a:endParaRPr lang="ru-KZ"/>
                    </a:p>
                  </a:txBody>
                  <a:tcPr/>
                </a:tc>
                <a:tc vMerge="1">
                  <a:txBody>
                    <a:bodyPr/>
                    <a:lstStyle/>
                    <a:p>
                      <a:endParaRPr lang="ru-KZ"/>
                    </a:p>
                  </a:txBody>
                  <a:tcPr/>
                </a:tc>
                <a:extLst>
                  <a:ext uri="{0D108BD9-81ED-4DB2-BD59-A6C34878D82A}">
                    <a16:rowId xmlns:a16="http://schemas.microsoft.com/office/drawing/2014/main" val="1136365597"/>
                  </a:ext>
                </a:extLst>
              </a:tr>
              <a:tr h="291317">
                <a:tc>
                  <a:txBody>
                    <a:bodyPr/>
                    <a:lstStyle/>
                    <a:p>
                      <a:pPr algn="ctr">
                        <a:lnSpc>
                          <a:spcPct val="150000"/>
                        </a:lnSpc>
                        <a:spcAft>
                          <a:spcPts val="80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P2PP0S0</a:t>
                      </a:r>
                      <a:endParaRPr lang="ru-KZ"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0.38</a:t>
                      </a:r>
                      <a:endParaRPr lang="ru-KZ"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0.36</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0.01</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1458674111"/>
                  </a:ext>
                </a:extLst>
              </a:tr>
              <a:tr h="291317">
                <a:tc>
                  <a:txBody>
                    <a:bodyPr/>
                    <a:lstStyle/>
                    <a:p>
                      <a:pPr algn="ctr">
                        <a:lnSpc>
                          <a:spcPct val="150000"/>
                        </a:lnSpc>
                        <a:spcAft>
                          <a:spcPts val="80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P0PP2S0</a:t>
                      </a:r>
                      <a:endParaRPr lang="ru-KZ"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0.38</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0.36</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0.01</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357718448"/>
                  </a:ext>
                </a:extLst>
              </a:tr>
              <a:tr h="291317">
                <a:tc>
                  <a:txBody>
                    <a:bodyPr/>
                    <a:lstStyle/>
                    <a:p>
                      <a:pPr algn="ctr">
                        <a:lnSpc>
                          <a:spcPct val="150000"/>
                        </a:lnSpc>
                        <a:spcAft>
                          <a:spcPts val="800"/>
                        </a:spcAft>
                      </a:pPr>
                      <a:r>
                        <a:rPr lang="en-US"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P0PP0S2</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0.38</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0.36</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0.01</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ru-KZ"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260516771"/>
                  </a:ext>
                </a:extLst>
              </a:tr>
              <a:tr h="291317">
                <a:tc>
                  <a:txBody>
                    <a:bodyPr/>
                    <a:lstStyle/>
                    <a:p>
                      <a:pPr algn="ctr">
                        <a:lnSpc>
                          <a:spcPct val="150000"/>
                        </a:lnSpc>
                        <a:spcAft>
                          <a:spcPts val="800"/>
                        </a:spcAft>
                      </a:pPr>
                      <a:r>
                        <a:rPr lang="en-US"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P1.5PP0.5S0</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a:t>
                      </a:r>
                      <a:endParaRPr lang="ru-KZ"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0.38</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0.36</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0.01</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764768875"/>
                  </a:ext>
                </a:extLst>
              </a:tr>
              <a:tr h="291317">
                <a:tc>
                  <a:txBody>
                    <a:bodyPr/>
                    <a:lstStyle/>
                    <a:p>
                      <a:pPr algn="ctr">
                        <a:lnSpc>
                          <a:spcPct val="150000"/>
                        </a:lnSpc>
                        <a:spcAft>
                          <a:spcPts val="800"/>
                        </a:spcAft>
                      </a:pPr>
                      <a:r>
                        <a:rPr lang="en-US"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P1.5PP0S0.5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0.38</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0.36</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0.01</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118177221"/>
                  </a:ext>
                </a:extLst>
              </a:tr>
              <a:tr h="291317">
                <a:tc>
                  <a:txBody>
                    <a:bodyPr/>
                    <a:lstStyle/>
                    <a:p>
                      <a:pPr algn="ctr">
                        <a:lnSpc>
                          <a:spcPct val="150000"/>
                        </a:lnSpc>
                        <a:spcAft>
                          <a:spcPts val="800"/>
                        </a:spcAft>
                      </a:pPr>
                      <a:r>
                        <a:rPr lang="en-US"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P1PP1S0</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0.38</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0.36</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0.01</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3724042991"/>
                  </a:ext>
                </a:extLst>
              </a:tr>
              <a:tr h="291317">
                <a:tc>
                  <a:txBody>
                    <a:bodyPr/>
                    <a:lstStyle/>
                    <a:p>
                      <a:pPr algn="ctr">
                        <a:lnSpc>
                          <a:spcPct val="150000"/>
                        </a:lnSpc>
                        <a:spcAft>
                          <a:spcPts val="800"/>
                        </a:spcAft>
                      </a:pPr>
                      <a:r>
                        <a:rPr lang="en-US"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P1PP0S1</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0.38</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0.36</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0.01</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1288606295"/>
                  </a:ext>
                </a:extLst>
              </a:tr>
              <a:tr h="291317">
                <a:tc>
                  <a:txBody>
                    <a:bodyPr/>
                    <a:lstStyle/>
                    <a:p>
                      <a:pPr algn="ctr">
                        <a:lnSpc>
                          <a:spcPct val="150000"/>
                        </a:lnSpc>
                        <a:spcAft>
                          <a:spcPts val="800"/>
                        </a:spcAft>
                      </a:pPr>
                      <a:r>
                        <a:rPr lang="en-US"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P1PP0.5S0.5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0.38</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0.36</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0.01</a:t>
                      </a:r>
                      <a:endParaRPr lang="ru-KZ"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KZ"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3022637062"/>
                  </a:ext>
                </a:extLst>
              </a:tr>
            </a:tbl>
          </a:graphicData>
        </a:graphic>
      </p:graphicFrame>
      <p:sp>
        <p:nvSpPr>
          <p:cNvPr id="9" name="Title 1">
            <a:extLst>
              <a:ext uri="{FF2B5EF4-FFF2-40B4-BE49-F238E27FC236}">
                <a16:creationId xmlns:a16="http://schemas.microsoft.com/office/drawing/2014/main" id="{A1F8549C-1379-E1A1-1CBF-22DF0B643A0A}"/>
              </a:ext>
            </a:extLst>
          </p:cNvPr>
          <p:cNvSpPr txBox="1">
            <a:spLocks/>
          </p:cNvSpPr>
          <p:nvPr/>
        </p:nvSpPr>
        <p:spPr>
          <a:xfrm>
            <a:off x="576474" y="350668"/>
            <a:ext cx="6573833" cy="95165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en-GB" b="1">
                <a:latin typeface="Times New Roman" panose="02020603050405020304" pitchFamily="18" charset="0"/>
                <a:cs typeface="Times New Roman" panose="02020603050405020304" pitchFamily="18" charset="0"/>
              </a:rPr>
              <a:t>Experimental Program</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935121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B6EB09-68E2-4A5C-B684-EF8BFD54C6C2}"/>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15</a:t>
            </a:fld>
            <a:endParaRPr lang="ru-RU">
              <a:latin typeface="Times New Roman" panose="02020603050405020304" pitchFamily="18" charset="0"/>
              <a:cs typeface="Times New Roman" panose="02020603050405020304" pitchFamily="18" charset="0"/>
            </a:endParaRPr>
          </a:p>
        </p:txBody>
      </p:sp>
      <p:sp>
        <p:nvSpPr>
          <p:cNvPr id="7" name="Content Placeholder 2">
            <a:extLst>
              <a:ext uri="{FF2B5EF4-FFF2-40B4-BE49-F238E27FC236}">
                <a16:creationId xmlns:a16="http://schemas.microsoft.com/office/drawing/2014/main" id="{9B9A25CA-6BA3-9470-A715-3FE7331C0DEC}"/>
              </a:ext>
            </a:extLst>
          </p:cNvPr>
          <p:cNvSpPr txBox="1">
            <a:spLocks/>
          </p:cNvSpPr>
          <p:nvPr/>
        </p:nvSpPr>
        <p:spPr>
          <a:xfrm>
            <a:off x="503616" y="1375348"/>
            <a:ext cx="10186380" cy="553768"/>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nSpc>
                <a:spcPct val="107000"/>
              </a:lnSpc>
              <a:buClrTx/>
              <a:buSzPct val="100000"/>
            </a:pPr>
            <a:r>
              <a:rPr lang="en-US" sz="2400" b="1" u="sng" dirty="0">
                <a:latin typeface="Times New Roman" panose="02020603050405020304" pitchFamily="18" charset="0"/>
                <a:ea typeface="Calibri" panose="020F0502020204030204" pitchFamily="34" charset="0"/>
                <a:cs typeface="Times New Roman" panose="02020603050405020304" pitchFamily="18" charset="0"/>
              </a:rPr>
              <a:t>Mixture proportions of EGC containing lightweight aggregate (Study II)</a:t>
            </a:r>
          </a:p>
        </p:txBody>
      </p:sp>
      <p:graphicFrame>
        <p:nvGraphicFramePr>
          <p:cNvPr id="6" name="Table 5">
            <a:extLst>
              <a:ext uri="{FF2B5EF4-FFF2-40B4-BE49-F238E27FC236}">
                <a16:creationId xmlns:a16="http://schemas.microsoft.com/office/drawing/2014/main" id="{EAFBA91E-8E8C-C421-89B0-80AB557D2C8F}"/>
              </a:ext>
            </a:extLst>
          </p:cNvPr>
          <p:cNvGraphicFramePr>
            <a:graphicFrameLocks noGrp="1"/>
          </p:cNvGraphicFramePr>
          <p:nvPr/>
        </p:nvGraphicFramePr>
        <p:xfrm>
          <a:off x="576475" y="2566738"/>
          <a:ext cx="10113521" cy="2118384"/>
        </p:xfrm>
        <a:graphic>
          <a:graphicData uri="http://schemas.openxmlformats.org/drawingml/2006/table">
            <a:tbl>
              <a:tblPr firstRow="1" firstCol="1" bandRow="1"/>
              <a:tblGrid>
                <a:gridCol w="1412746">
                  <a:extLst>
                    <a:ext uri="{9D8B030D-6E8A-4147-A177-3AD203B41FA5}">
                      <a16:colId xmlns:a16="http://schemas.microsoft.com/office/drawing/2014/main" val="971745084"/>
                    </a:ext>
                  </a:extLst>
                </a:gridCol>
                <a:gridCol w="426076">
                  <a:extLst>
                    <a:ext uri="{9D8B030D-6E8A-4147-A177-3AD203B41FA5}">
                      <a16:colId xmlns:a16="http://schemas.microsoft.com/office/drawing/2014/main" val="1255923251"/>
                    </a:ext>
                  </a:extLst>
                </a:gridCol>
                <a:gridCol w="919411">
                  <a:extLst>
                    <a:ext uri="{9D8B030D-6E8A-4147-A177-3AD203B41FA5}">
                      <a16:colId xmlns:a16="http://schemas.microsoft.com/office/drawing/2014/main" val="2836084156"/>
                    </a:ext>
                  </a:extLst>
                </a:gridCol>
                <a:gridCol w="919411">
                  <a:extLst>
                    <a:ext uri="{9D8B030D-6E8A-4147-A177-3AD203B41FA5}">
                      <a16:colId xmlns:a16="http://schemas.microsoft.com/office/drawing/2014/main" val="1788441248"/>
                    </a:ext>
                  </a:extLst>
                </a:gridCol>
                <a:gridCol w="919411">
                  <a:extLst>
                    <a:ext uri="{9D8B030D-6E8A-4147-A177-3AD203B41FA5}">
                      <a16:colId xmlns:a16="http://schemas.microsoft.com/office/drawing/2014/main" val="2755296530"/>
                    </a:ext>
                  </a:extLst>
                </a:gridCol>
                <a:gridCol w="919411">
                  <a:extLst>
                    <a:ext uri="{9D8B030D-6E8A-4147-A177-3AD203B41FA5}">
                      <a16:colId xmlns:a16="http://schemas.microsoft.com/office/drawing/2014/main" val="830653755"/>
                    </a:ext>
                  </a:extLst>
                </a:gridCol>
                <a:gridCol w="919411">
                  <a:extLst>
                    <a:ext uri="{9D8B030D-6E8A-4147-A177-3AD203B41FA5}">
                      <a16:colId xmlns:a16="http://schemas.microsoft.com/office/drawing/2014/main" val="3401738486"/>
                    </a:ext>
                  </a:extLst>
                </a:gridCol>
                <a:gridCol w="919411">
                  <a:extLst>
                    <a:ext uri="{9D8B030D-6E8A-4147-A177-3AD203B41FA5}">
                      <a16:colId xmlns:a16="http://schemas.microsoft.com/office/drawing/2014/main" val="937753967"/>
                    </a:ext>
                  </a:extLst>
                </a:gridCol>
                <a:gridCol w="919411">
                  <a:extLst>
                    <a:ext uri="{9D8B030D-6E8A-4147-A177-3AD203B41FA5}">
                      <a16:colId xmlns:a16="http://schemas.microsoft.com/office/drawing/2014/main" val="178077343"/>
                    </a:ext>
                  </a:extLst>
                </a:gridCol>
                <a:gridCol w="919411">
                  <a:extLst>
                    <a:ext uri="{9D8B030D-6E8A-4147-A177-3AD203B41FA5}">
                      <a16:colId xmlns:a16="http://schemas.microsoft.com/office/drawing/2014/main" val="2724413568"/>
                    </a:ext>
                  </a:extLst>
                </a:gridCol>
                <a:gridCol w="919411">
                  <a:extLst>
                    <a:ext uri="{9D8B030D-6E8A-4147-A177-3AD203B41FA5}">
                      <a16:colId xmlns:a16="http://schemas.microsoft.com/office/drawing/2014/main" val="606924860"/>
                    </a:ext>
                  </a:extLst>
                </a:gridCol>
              </a:tblGrid>
              <a:tr h="290688">
                <a:tc rowSpan="2">
                  <a:txBody>
                    <a:bodyPr/>
                    <a:lstStyle/>
                    <a:p>
                      <a:pPr algn="ctr">
                        <a:lnSpc>
                          <a:spcPct val="150000"/>
                        </a:lnSpc>
                        <a:spcAft>
                          <a:spcPts val="80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Mix ID</a:t>
                      </a:r>
                      <a:endParaRPr lang="ru-KZ"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gridSpan="2">
                  <a:txBody>
                    <a:bodyPr/>
                    <a:lstStyle/>
                    <a:p>
                      <a:pPr algn="ctr">
                        <a:lnSpc>
                          <a:spcPct val="150000"/>
                        </a:lnSpc>
                        <a:spcAft>
                          <a:spcPts val="80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Binder</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endParaRPr lang="ru-KZ"/>
                    </a:p>
                  </a:txBody>
                  <a:tcPr/>
                </a:tc>
                <a:tc rowSpan="2">
                  <a:txBody>
                    <a:bodyPr/>
                    <a:lstStyle/>
                    <a:p>
                      <a:pPr algn="ctr">
                        <a:lnSpc>
                          <a:spcPct val="150000"/>
                        </a:lnSpc>
                        <a:spcAft>
                          <a:spcPts val="80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Activator</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50000"/>
                        </a:lnSpc>
                        <a:spcAft>
                          <a:spcPts val="80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/binder</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rowSpan="2">
                  <a:txBody>
                    <a:bodyPr/>
                    <a:lstStyle/>
                    <a:p>
                      <a:pPr algn="ctr">
                        <a:lnSpc>
                          <a:spcPct val="150000"/>
                        </a:lnSpc>
                        <a:spcAft>
                          <a:spcPts val="80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w/b</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rowSpan="2">
                  <a:txBody>
                    <a:bodyPr/>
                    <a:lstStyle/>
                    <a:p>
                      <a:pPr algn="ctr">
                        <a:lnSpc>
                          <a:spcPct val="150000"/>
                        </a:lnSpc>
                        <a:spcAft>
                          <a:spcPts val="80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Sand</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50000"/>
                        </a:lnSpc>
                        <a:spcAft>
                          <a:spcPts val="80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/binder</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rowSpan="2">
                  <a:txBody>
                    <a:bodyPr/>
                    <a:lstStyle/>
                    <a:p>
                      <a:pPr algn="ctr">
                        <a:lnSpc>
                          <a:spcPct val="150000"/>
                        </a:lnSpc>
                        <a:spcAft>
                          <a:spcPts val="80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HMGB </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50000"/>
                        </a:lnSpc>
                        <a:spcAft>
                          <a:spcPts val="80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(vol%)</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rowSpan="2">
                  <a:txBody>
                    <a:bodyPr/>
                    <a:lstStyle/>
                    <a:p>
                      <a:pPr algn="ctr">
                        <a:lnSpc>
                          <a:spcPct val="150000"/>
                        </a:lnSpc>
                        <a:spcAft>
                          <a:spcPts val="80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SP/binder</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rowSpan="2">
                  <a:txBody>
                    <a:bodyPr/>
                    <a:lstStyle/>
                    <a:p>
                      <a:pPr algn="ctr">
                        <a:lnSpc>
                          <a:spcPct val="150000"/>
                        </a:lnSpc>
                        <a:spcAft>
                          <a:spcPts val="80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PVA </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50000"/>
                        </a:lnSpc>
                        <a:spcAft>
                          <a:spcPts val="80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(vol%)</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rowSpan="2">
                  <a:txBody>
                    <a:bodyPr/>
                    <a:lstStyle/>
                    <a:p>
                      <a:pPr algn="ctr">
                        <a:lnSpc>
                          <a:spcPct val="150000"/>
                        </a:lnSpc>
                        <a:spcAft>
                          <a:spcPts val="80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PP </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50000"/>
                        </a:lnSpc>
                        <a:spcAft>
                          <a:spcPts val="80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(vol%)</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rowSpan="2">
                  <a:txBody>
                    <a:bodyPr/>
                    <a:lstStyle/>
                    <a:p>
                      <a:pPr algn="ctr">
                        <a:lnSpc>
                          <a:spcPct val="150000"/>
                        </a:lnSpc>
                        <a:spcAft>
                          <a:spcPts val="80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 </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50000"/>
                        </a:lnSpc>
                        <a:spcAft>
                          <a:spcPts val="80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(vol%)</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1187366565"/>
                  </a:ext>
                </a:extLst>
              </a:tr>
              <a:tr h="486153">
                <a:tc vMerge="1">
                  <a:txBody>
                    <a:bodyPr/>
                    <a:lstStyle/>
                    <a:p>
                      <a:endParaRPr lang="ru-KZ"/>
                    </a:p>
                  </a:txBody>
                  <a:tcPr/>
                </a:tc>
                <a:tc>
                  <a:txBody>
                    <a:bodyPr/>
                    <a:lstStyle/>
                    <a:p>
                      <a:pPr algn="ctr">
                        <a:lnSpc>
                          <a:spcPct val="150000"/>
                        </a:lnSpc>
                        <a:spcAft>
                          <a:spcPts val="80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FA</a:t>
                      </a:r>
                      <a:endParaRPr lang="ru-KZ"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GGBFS</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vMerge="1">
                  <a:txBody>
                    <a:bodyPr/>
                    <a:lstStyle/>
                    <a:p>
                      <a:endParaRPr lang="ru-KZ"/>
                    </a:p>
                  </a:txBody>
                  <a:tcPr/>
                </a:tc>
                <a:tc vMerge="1">
                  <a:txBody>
                    <a:bodyPr/>
                    <a:lstStyle/>
                    <a:p>
                      <a:endParaRPr lang="ru-KZ"/>
                    </a:p>
                  </a:txBody>
                  <a:tcPr/>
                </a:tc>
                <a:tc vMerge="1">
                  <a:txBody>
                    <a:bodyPr/>
                    <a:lstStyle/>
                    <a:p>
                      <a:endParaRPr lang="ru-KZ"/>
                    </a:p>
                  </a:txBody>
                  <a:tcPr/>
                </a:tc>
                <a:tc vMerge="1">
                  <a:txBody>
                    <a:bodyPr/>
                    <a:lstStyle/>
                    <a:p>
                      <a:endParaRPr lang="ru-KZ"/>
                    </a:p>
                  </a:txBody>
                  <a:tcPr/>
                </a:tc>
                <a:tc vMerge="1">
                  <a:txBody>
                    <a:bodyPr/>
                    <a:lstStyle/>
                    <a:p>
                      <a:endParaRPr lang="ru-KZ"/>
                    </a:p>
                  </a:txBody>
                  <a:tcPr/>
                </a:tc>
                <a:tc vMerge="1">
                  <a:txBody>
                    <a:bodyPr/>
                    <a:lstStyle/>
                    <a:p>
                      <a:endParaRPr lang="ru-KZ"/>
                    </a:p>
                  </a:txBody>
                  <a:tcPr/>
                </a:tc>
                <a:tc vMerge="1">
                  <a:txBody>
                    <a:bodyPr/>
                    <a:lstStyle/>
                    <a:p>
                      <a:endParaRPr lang="ru-KZ"/>
                    </a:p>
                  </a:txBody>
                  <a:tcPr/>
                </a:tc>
                <a:tc vMerge="1">
                  <a:txBody>
                    <a:bodyPr/>
                    <a:lstStyle/>
                    <a:p>
                      <a:endParaRPr lang="ru-KZ"/>
                    </a:p>
                  </a:txBody>
                  <a:tcPr/>
                </a:tc>
                <a:extLst>
                  <a:ext uri="{0D108BD9-81ED-4DB2-BD59-A6C34878D82A}">
                    <a16:rowId xmlns:a16="http://schemas.microsoft.com/office/drawing/2014/main" val="3037303176"/>
                  </a:ext>
                </a:extLst>
              </a:tr>
              <a:tr h="290688">
                <a:tc>
                  <a:txBody>
                    <a:bodyPr/>
                    <a:lstStyle/>
                    <a:p>
                      <a:pPr algn="ctr">
                        <a:lnSpc>
                          <a:spcPct val="150000"/>
                        </a:lnSpc>
                        <a:spcAft>
                          <a:spcPts val="80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P2PP0S0B10</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0.38</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ru-RU"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ru-KZ"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0.01</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2986998278"/>
                  </a:ext>
                </a:extLst>
              </a:tr>
              <a:tr h="343844">
                <a:tc>
                  <a:txBody>
                    <a:bodyPr/>
                    <a:lstStyle/>
                    <a:p>
                      <a:pPr algn="ctr">
                        <a:lnSpc>
                          <a:spcPct val="150000"/>
                        </a:lnSpc>
                        <a:spcAft>
                          <a:spcPts val="80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P1.5PP0.5S0B10</a:t>
                      </a:r>
                      <a:endParaRPr lang="ru-KZ"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0.38</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ru-RU"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0.01</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1050586552"/>
                  </a:ext>
                </a:extLst>
              </a:tr>
              <a:tr h="358219">
                <a:tc>
                  <a:txBody>
                    <a:bodyPr/>
                    <a:lstStyle/>
                    <a:p>
                      <a:pPr algn="ctr">
                        <a:lnSpc>
                          <a:spcPct val="150000"/>
                        </a:lnSpc>
                        <a:spcAft>
                          <a:spcPts val="80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P1.5PP0S0.5B10</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0.38</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ru-RU"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0.01</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174338791"/>
                  </a:ext>
                </a:extLst>
              </a:tr>
              <a:tr h="348792">
                <a:tc>
                  <a:txBody>
                    <a:bodyPr/>
                    <a:lstStyle/>
                    <a:p>
                      <a:pPr algn="ctr">
                        <a:lnSpc>
                          <a:spcPct val="150000"/>
                        </a:lnSpc>
                        <a:spcAft>
                          <a:spcPts val="80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P1PP0.5S0.5B10</a:t>
                      </a:r>
                      <a:endParaRPr lang="ru-KZ"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0.38</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ru-RU"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0.01</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50000"/>
                        </a:lnSpc>
                        <a:spcAft>
                          <a:spcPts val="80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ru-KZ"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2883448680"/>
                  </a:ext>
                </a:extLst>
              </a:tr>
            </a:tbl>
          </a:graphicData>
        </a:graphic>
      </p:graphicFrame>
      <p:sp>
        <p:nvSpPr>
          <p:cNvPr id="5" name="TextBox 4">
            <a:extLst>
              <a:ext uri="{FF2B5EF4-FFF2-40B4-BE49-F238E27FC236}">
                <a16:creationId xmlns:a16="http://schemas.microsoft.com/office/drawing/2014/main" id="{3E44C319-5438-070B-95A9-15189A4F971F}"/>
              </a:ext>
            </a:extLst>
          </p:cNvPr>
          <p:cNvSpPr txBox="1"/>
          <p:nvPr/>
        </p:nvSpPr>
        <p:spPr>
          <a:xfrm>
            <a:off x="576473" y="4873109"/>
            <a:ext cx="10336037" cy="584775"/>
          </a:xfrm>
          <a:prstGeom prst="rect">
            <a:avLst/>
          </a:prstGeom>
          <a:noFill/>
        </p:spPr>
        <p:txBody>
          <a:bodyPr wrap="square">
            <a:spAutoFit/>
          </a:bodyPr>
          <a:lstStyle/>
          <a:p>
            <a:r>
              <a:rPr lang="en-GB" sz="1600" dirty="0">
                <a:latin typeface="Times New Roman" panose="02020603050405020304" pitchFamily="18" charset="0"/>
                <a:cs typeface="Times New Roman" panose="02020603050405020304" pitchFamily="18" charset="0"/>
              </a:rPr>
              <a:t>The mix code P1PP0.5S0.5B10 means that the mix reinforced with 1% PVA fibers, 0.5% PP fibers, and 0.5% steel fibers; and contains 10% HMGB in volume fracture.  </a:t>
            </a:r>
            <a:endParaRPr lang="ru-KZ" sz="1600" dirty="0"/>
          </a:p>
        </p:txBody>
      </p:sp>
      <p:sp>
        <p:nvSpPr>
          <p:cNvPr id="9" name="Title 1">
            <a:extLst>
              <a:ext uri="{FF2B5EF4-FFF2-40B4-BE49-F238E27FC236}">
                <a16:creationId xmlns:a16="http://schemas.microsoft.com/office/drawing/2014/main" id="{AEC8C949-7DF8-BD22-9697-AD384A3BCE1E}"/>
              </a:ext>
            </a:extLst>
          </p:cNvPr>
          <p:cNvSpPr txBox="1">
            <a:spLocks/>
          </p:cNvSpPr>
          <p:nvPr/>
        </p:nvSpPr>
        <p:spPr>
          <a:xfrm>
            <a:off x="576474" y="350668"/>
            <a:ext cx="6573833" cy="95165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en-GB" b="1">
                <a:latin typeface="Times New Roman" panose="02020603050405020304" pitchFamily="18" charset="0"/>
                <a:cs typeface="Times New Roman" panose="02020603050405020304" pitchFamily="18" charset="0"/>
              </a:rPr>
              <a:t>Experimental Program</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76960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B6EB09-68E2-4A5C-B684-EF8BFD54C6C2}"/>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16</a:t>
            </a:fld>
            <a:endParaRPr lang="ru-RU">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E323188B-1F76-B6F5-79C6-E2375E82BCFD}"/>
              </a:ext>
            </a:extLst>
          </p:cNvPr>
          <p:cNvPicPr>
            <a:picLocks noChangeAspect="1"/>
          </p:cNvPicPr>
          <p:nvPr/>
        </p:nvPicPr>
        <p:blipFill>
          <a:blip r:embed="rId3"/>
          <a:stretch>
            <a:fillRect/>
          </a:stretch>
        </p:blipFill>
        <p:spPr>
          <a:xfrm>
            <a:off x="3277776" y="1889445"/>
            <a:ext cx="5011608" cy="4617887"/>
          </a:xfrm>
          <a:prstGeom prst="rect">
            <a:avLst/>
          </a:prstGeom>
        </p:spPr>
      </p:pic>
      <p:sp>
        <p:nvSpPr>
          <p:cNvPr id="15" name="TextBox 14">
            <a:extLst>
              <a:ext uri="{FF2B5EF4-FFF2-40B4-BE49-F238E27FC236}">
                <a16:creationId xmlns:a16="http://schemas.microsoft.com/office/drawing/2014/main" id="{C8A8462F-1DC9-C13D-C3C6-6E476F89F68A}"/>
              </a:ext>
            </a:extLst>
          </p:cNvPr>
          <p:cNvSpPr txBox="1"/>
          <p:nvPr/>
        </p:nvSpPr>
        <p:spPr>
          <a:xfrm>
            <a:off x="274320" y="1167116"/>
            <a:ext cx="11018520" cy="707886"/>
          </a:xfrm>
          <a:prstGeom prst="rect">
            <a:avLst/>
          </a:prstGeom>
          <a:noFill/>
        </p:spPr>
        <p:txBody>
          <a:bodyPr wrap="square">
            <a:spAutoFit/>
          </a:bodyPr>
          <a:lstStyle/>
          <a:p>
            <a:pPr marL="285750" indent="-285750">
              <a:buFont typeface="Arial" panose="020B0604020202020204" pitchFamily="34" charset="0"/>
              <a:buChar char="•"/>
            </a:pPr>
            <a:r>
              <a:rPr lang="en-US" sz="2000" dirty="0">
                <a:latin typeface="Times New Roman" panose="02020603050405020304" pitchFamily="18" charset="0"/>
                <a:ea typeface="Calibri" panose="020F0502020204030204" pitchFamily="34" charset="0"/>
                <a:cs typeface="Times New Roman" panose="02020603050405020304" pitchFamily="18" charset="0"/>
              </a:rPr>
              <a:t>Study I evaluates the fiber hybridization effect on EGC properties containing normal weight aggregate. </a:t>
            </a:r>
          </a:p>
          <a:p>
            <a:pPr marL="285750" indent="-285750">
              <a:buFont typeface="Arial" panose="020B0604020202020204" pitchFamily="34" charset="0"/>
              <a:buChar char="•"/>
            </a:pPr>
            <a:r>
              <a:rPr lang="en-US" sz="2000" dirty="0">
                <a:latin typeface="Times New Roman" panose="02020603050405020304" pitchFamily="18" charset="0"/>
                <a:ea typeface="Calibri" panose="020F0502020204030204" pitchFamily="34" charset="0"/>
                <a:cs typeface="Times New Roman" panose="02020603050405020304" pitchFamily="18" charset="0"/>
              </a:rPr>
              <a:t>Study II evaluates the HMGB effect on EGC properties.</a:t>
            </a:r>
            <a:endParaRPr lang="ru-KZ" sz="2000" dirty="0"/>
          </a:p>
        </p:txBody>
      </p:sp>
      <p:sp>
        <p:nvSpPr>
          <p:cNvPr id="7" name="Title 1">
            <a:extLst>
              <a:ext uri="{FF2B5EF4-FFF2-40B4-BE49-F238E27FC236}">
                <a16:creationId xmlns:a16="http://schemas.microsoft.com/office/drawing/2014/main" id="{1A5B21B1-2F44-959A-BA7A-4F144EDCBF4B}"/>
              </a:ext>
            </a:extLst>
          </p:cNvPr>
          <p:cNvSpPr txBox="1">
            <a:spLocks/>
          </p:cNvSpPr>
          <p:nvPr/>
        </p:nvSpPr>
        <p:spPr>
          <a:xfrm>
            <a:off x="576474" y="350668"/>
            <a:ext cx="6573833" cy="95165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en-GB" b="1">
                <a:latin typeface="Times New Roman" panose="02020603050405020304" pitchFamily="18" charset="0"/>
                <a:cs typeface="Times New Roman" panose="02020603050405020304" pitchFamily="18" charset="0"/>
              </a:rPr>
              <a:t>Experimental Program</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95235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5FDAC9-0244-4F37-8ED5-1EB69CEF3BBD}"/>
              </a:ext>
            </a:extLst>
          </p:cNvPr>
          <p:cNvSpPr>
            <a:spLocks noGrp="1"/>
          </p:cNvSpPr>
          <p:nvPr>
            <p:ph idx="1"/>
          </p:nvPr>
        </p:nvSpPr>
        <p:spPr>
          <a:xfrm>
            <a:off x="323274" y="1255920"/>
            <a:ext cx="10583538" cy="3679291"/>
          </a:xfrm>
        </p:spPr>
        <p:txBody>
          <a:bodyPr>
            <a:noAutofit/>
          </a:bodyPr>
          <a:lstStyle/>
          <a:p>
            <a:pPr marL="342900" lvl="0" indent="-342900" algn="just">
              <a:lnSpc>
                <a:spcPct val="100000"/>
              </a:lnSpc>
              <a:buFont typeface="Symbol" panose="05050102010706020507" pitchFamily="18" charset="2"/>
              <a:buChar char=""/>
            </a:pPr>
            <a:r>
              <a:rPr lang="en-GB" sz="2000" b="1" u="sng" dirty="0">
                <a:effectLst/>
                <a:latin typeface="Times New Roman" panose="02020603050405020304" pitchFamily="18" charset="0"/>
                <a:ea typeface="Calibri" panose="020F0502020204030204" pitchFamily="34" charset="0"/>
                <a:cs typeface="Times New Roman" panose="02020603050405020304" pitchFamily="18" charset="0"/>
              </a:rPr>
              <a:t>Strain-hardening behavior</a:t>
            </a:r>
          </a:p>
          <a:p>
            <a:pPr marL="342900" lvl="0" indent="-342900" algn="just">
              <a:lnSpc>
                <a:spcPct val="100000"/>
              </a:lnSpc>
              <a:buFont typeface="Symbol" panose="05050102010706020507" pitchFamily="18" charset="2"/>
              <a:buChar char=""/>
            </a:pPr>
            <a:r>
              <a:rPr lang="en-GB" sz="2000" dirty="0">
                <a:effectLst/>
                <a:latin typeface="Times New Roman" panose="02020603050405020304" pitchFamily="18" charset="0"/>
                <a:ea typeface="Calibri" panose="020F0502020204030204" pitchFamily="34" charset="0"/>
                <a:cs typeface="Times New Roman" panose="02020603050405020304" pitchFamily="18" charset="0"/>
              </a:rPr>
              <a:t>To exhibit strain-hardening behavior, the following criteria should be met.</a:t>
            </a:r>
          </a:p>
          <a:p>
            <a:pPr marL="342900" lvl="0" indent="-342900" algn="just">
              <a:lnSpc>
                <a:spcPct val="100000"/>
              </a:lnSpc>
              <a:buFont typeface="Symbol" panose="05050102010706020507" pitchFamily="18" charset="2"/>
              <a:buChar char=""/>
            </a:pPr>
            <a:r>
              <a:rPr lang="en-GB" sz="2000" i="1" dirty="0">
                <a:latin typeface="Times New Roman" panose="02020603050405020304" pitchFamily="18" charset="0"/>
                <a:ea typeface="Calibri" panose="020F0502020204030204" pitchFamily="34" charset="0"/>
                <a:cs typeface="Times New Roman" panose="02020603050405020304" pitchFamily="18" charset="0"/>
              </a:rPr>
              <a:t>Strength criterion</a:t>
            </a:r>
            <a:r>
              <a:rPr lang="en-GB" sz="2000" dirty="0">
                <a:latin typeface="Times New Roman" panose="02020603050405020304" pitchFamily="18" charset="0"/>
                <a:ea typeface="Calibri" panose="020F0502020204030204" pitchFamily="34" charset="0"/>
                <a:cs typeface="Times New Roman" panose="02020603050405020304" pitchFamily="18" charset="0"/>
              </a:rPr>
              <a:t>:</a:t>
            </a:r>
          </a:p>
          <a:p>
            <a:pPr marL="0" lvl="0" indent="0" algn="just">
              <a:lnSpc>
                <a:spcPct val="100000"/>
              </a:lnSpc>
              <a:buNone/>
            </a:pPr>
            <a:endParaRPr lang="ru-KZ"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00000"/>
              </a:lnSpc>
              <a:spcAft>
                <a:spcPts val="800"/>
              </a:spcAft>
              <a:buFont typeface="Symbol" panose="05050102010706020507" pitchFamily="18" charset="2"/>
              <a:buChar char=""/>
            </a:pPr>
            <a:r>
              <a:rPr lang="en-GB" sz="2000" i="1" dirty="0">
                <a:effectLst/>
                <a:latin typeface="Times New Roman" panose="02020603050405020304" pitchFamily="18" charset="0"/>
                <a:ea typeface="Calibri" panose="020F0502020204030204" pitchFamily="34" charset="0"/>
                <a:cs typeface="Times New Roman" panose="02020603050405020304" pitchFamily="18" charset="0"/>
              </a:rPr>
              <a:t>Energy criterion</a:t>
            </a:r>
            <a:r>
              <a:rPr lang="en-GB" sz="2000" dirty="0">
                <a:effectLst/>
                <a:latin typeface="Times New Roman" panose="02020603050405020304" pitchFamily="18" charset="0"/>
                <a:ea typeface="Calibri" panose="020F0502020204030204" pitchFamily="34" charset="0"/>
                <a:cs typeface="Times New Roman" panose="02020603050405020304" pitchFamily="18" charset="0"/>
              </a:rPr>
              <a:t>:</a:t>
            </a:r>
          </a:p>
          <a:p>
            <a:pPr marL="0" lvl="0" indent="0" algn="just">
              <a:lnSpc>
                <a:spcPct val="150000"/>
              </a:lnSpc>
              <a:spcAft>
                <a:spcPts val="800"/>
              </a:spcAft>
              <a:buNone/>
            </a:pPr>
            <a:endParaRPr lang="en-GB"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B760C0E5-78F3-4262-BB8E-64B98C9A78D1}"/>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17</a:t>
            </a:fld>
            <a:endParaRPr lang="ru-RU">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2FF52088-CCC5-1867-D27C-3AF1555DABC7}"/>
              </a:ext>
            </a:extLst>
          </p:cNvPr>
          <p:cNvPicPr>
            <a:picLocks noChangeAspect="1"/>
          </p:cNvPicPr>
          <p:nvPr/>
        </p:nvPicPr>
        <p:blipFill>
          <a:blip r:embed="rId3"/>
          <a:stretch>
            <a:fillRect/>
          </a:stretch>
        </p:blipFill>
        <p:spPr>
          <a:xfrm>
            <a:off x="2813774" y="2829837"/>
            <a:ext cx="1238423" cy="600159"/>
          </a:xfrm>
          <a:prstGeom prst="rect">
            <a:avLst/>
          </a:prstGeom>
        </p:spPr>
      </p:pic>
      <p:pic>
        <p:nvPicPr>
          <p:cNvPr id="14" name="Picture 13">
            <a:extLst>
              <a:ext uri="{FF2B5EF4-FFF2-40B4-BE49-F238E27FC236}">
                <a16:creationId xmlns:a16="http://schemas.microsoft.com/office/drawing/2014/main" id="{2672A06A-D9CE-7374-10AB-709DE0DB7E84}"/>
              </a:ext>
            </a:extLst>
          </p:cNvPr>
          <p:cNvPicPr>
            <a:picLocks noChangeAspect="1"/>
          </p:cNvPicPr>
          <p:nvPr/>
        </p:nvPicPr>
        <p:blipFill>
          <a:blip r:embed="rId4"/>
          <a:stretch>
            <a:fillRect/>
          </a:stretch>
        </p:blipFill>
        <p:spPr>
          <a:xfrm>
            <a:off x="787937" y="4134437"/>
            <a:ext cx="3734321" cy="666843"/>
          </a:xfrm>
          <a:prstGeom prst="rect">
            <a:avLst/>
          </a:prstGeom>
        </p:spPr>
      </p:pic>
      <p:pic>
        <p:nvPicPr>
          <p:cNvPr id="16" name="Picture 15">
            <a:extLst>
              <a:ext uri="{FF2B5EF4-FFF2-40B4-BE49-F238E27FC236}">
                <a16:creationId xmlns:a16="http://schemas.microsoft.com/office/drawing/2014/main" id="{299D949E-270A-71B8-78A3-394D7A5670F6}"/>
              </a:ext>
            </a:extLst>
          </p:cNvPr>
          <p:cNvPicPr>
            <a:picLocks noChangeAspect="1"/>
          </p:cNvPicPr>
          <p:nvPr/>
        </p:nvPicPr>
        <p:blipFill>
          <a:blip r:embed="rId5"/>
          <a:stretch>
            <a:fillRect/>
          </a:stretch>
        </p:blipFill>
        <p:spPr>
          <a:xfrm>
            <a:off x="2583166" y="4721041"/>
            <a:ext cx="2705478" cy="590632"/>
          </a:xfrm>
          <a:prstGeom prst="rect">
            <a:avLst/>
          </a:prstGeom>
        </p:spPr>
      </p:pic>
      <p:pic>
        <p:nvPicPr>
          <p:cNvPr id="18" name="Picture 17">
            <a:extLst>
              <a:ext uri="{FF2B5EF4-FFF2-40B4-BE49-F238E27FC236}">
                <a16:creationId xmlns:a16="http://schemas.microsoft.com/office/drawing/2014/main" id="{B77B0600-8C73-6C19-9B2D-FA50D198A0C1}"/>
              </a:ext>
            </a:extLst>
          </p:cNvPr>
          <p:cNvPicPr>
            <a:picLocks noChangeAspect="1"/>
          </p:cNvPicPr>
          <p:nvPr/>
        </p:nvPicPr>
        <p:blipFill>
          <a:blip r:embed="rId6"/>
          <a:stretch>
            <a:fillRect/>
          </a:stretch>
        </p:blipFill>
        <p:spPr>
          <a:xfrm>
            <a:off x="6470323" y="2373889"/>
            <a:ext cx="4222765" cy="1095135"/>
          </a:xfrm>
          <a:prstGeom prst="rect">
            <a:avLst/>
          </a:prstGeom>
        </p:spPr>
      </p:pic>
      <p:pic>
        <p:nvPicPr>
          <p:cNvPr id="20" name="Picture 19">
            <a:extLst>
              <a:ext uri="{FF2B5EF4-FFF2-40B4-BE49-F238E27FC236}">
                <a16:creationId xmlns:a16="http://schemas.microsoft.com/office/drawing/2014/main" id="{076BDD11-C21C-A3A4-26F1-F9C741785015}"/>
              </a:ext>
            </a:extLst>
          </p:cNvPr>
          <p:cNvPicPr>
            <a:picLocks noChangeAspect="1"/>
          </p:cNvPicPr>
          <p:nvPr/>
        </p:nvPicPr>
        <p:blipFill>
          <a:blip r:embed="rId7"/>
          <a:stretch>
            <a:fillRect/>
          </a:stretch>
        </p:blipFill>
        <p:spPr>
          <a:xfrm>
            <a:off x="6470324" y="3679006"/>
            <a:ext cx="4436488" cy="2244547"/>
          </a:xfrm>
          <a:prstGeom prst="rect">
            <a:avLst/>
          </a:prstGeom>
        </p:spPr>
      </p:pic>
      <p:pic>
        <p:nvPicPr>
          <p:cNvPr id="10" name="Picture 9">
            <a:extLst>
              <a:ext uri="{FF2B5EF4-FFF2-40B4-BE49-F238E27FC236}">
                <a16:creationId xmlns:a16="http://schemas.microsoft.com/office/drawing/2014/main" id="{0B37BBCE-6677-2C36-AB12-CB7D14FE87F3}"/>
              </a:ext>
            </a:extLst>
          </p:cNvPr>
          <p:cNvPicPr>
            <a:picLocks noChangeAspect="1"/>
          </p:cNvPicPr>
          <p:nvPr/>
        </p:nvPicPr>
        <p:blipFill>
          <a:blip r:embed="rId8"/>
          <a:stretch>
            <a:fillRect/>
          </a:stretch>
        </p:blipFill>
        <p:spPr>
          <a:xfrm>
            <a:off x="4451752" y="2869038"/>
            <a:ext cx="1673784" cy="453054"/>
          </a:xfrm>
          <a:prstGeom prst="rect">
            <a:avLst/>
          </a:prstGeom>
        </p:spPr>
      </p:pic>
      <p:pic>
        <p:nvPicPr>
          <p:cNvPr id="12" name="Picture 11">
            <a:extLst>
              <a:ext uri="{FF2B5EF4-FFF2-40B4-BE49-F238E27FC236}">
                <a16:creationId xmlns:a16="http://schemas.microsoft.com/office/drawing/2014/main" id="{20910797-1A5F-6A40-72F7-FE37FB3B1168}"/>
              </a:ext>
            </a:extLst>
          </p:cNvPr>
          <p:cNvPicPr>
            <a:picLocks noChangeAspect="1"/>
          </p:cNvPicPr>
          <p:nvPr/>
        </p:nvPicPr>
        <p:blipFill>
          <a:blip r:embed="rId9"/>
          <a:stretch>
            <a:fillRect/>
          </a:stretch>
        </p:blipFill>
        <p:spPr>
          <a:xfrm>
            <a:off x="4742312" y="4268278"/>
            <a:ext cx="1545131" cy="399159"/>
          </a:xfrm>
          <a:prstGeom prst="rect">
            <a:avLst/>
          </a:prstGeom>
        </p:spPr>
      </p:pic>
      <p:sp>
        <p:nvSpPr>
          <p:cNvPr id="8" name="Title 1">
            <a:extLst>
              <a:ext uri="{FF2B5EF4-FFF2-40B4-BE49-F238E27FC236}">
                <a16:creationId xmlns:a16="http://schemas.microsoft.com/office/drawing/2014/main" id="{8E2063CE-E959-F291-C559-2B26A2E8FACB}"/>
              </a:ext>
            </a:extLst>
          </p:cNvPr>
          <p:cNvSpPr txBox="1">
            <a:spLocks/>
          </p:cNvSpPr>
          <p:nvPr/>
        </p:nvSpPr>
        <p:spPr>
          <a:xfrm>
            <a:off x="576474" y="350668"/>
            <a:ext cx="6573833" cy="95165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en-GB" b="1">
                <a:latin typeface="Times New Roman" panose="02020603050405020304" pitchFamily="18" charset="0"/>
                <a:cs typeface="Times New Roman" panose="02020603050405020304" pitchFamily="18" charset="0"/>
              </a:rPr>
              <a:t>Experimental Program</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44538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5FDAC9-0244-4F37-8ED5-1EB69CEF3BBD}"/>
              </a:ext>
            </a:extLst>
          </p:cNvPr>
          <p:cNvSpPr>
            <a:spLocks noGrp="1"/>
          </p:cNvSpPr>
          <p:nvPr>
            <p:ph idx="1"/>
          </p:nvPr>
        </p:nvSpPr>
        <p:spPr>
          <a:xfrm>
            <a:off x="323274" y="1255920"/>
            <a:ext cx="10583538" cy="770843"/>
          </a:xfrm>
        </p:spPr>
        <p:txBody>
          <a:bodyPr>
            <a:noAutofit/>
          </a:bodyPr>
          <a:lstStyle/>
          <a:p>
            <a:pPr marL="342900" lvl="0" indent="-342900" algn="just">
              <a:lnSpc>
                <a:spcPct val="150000"/>
              </a:lnSpc>
              <a:buFont typeface="Symbol" panose="05050102010706020507" pitchFamily="18" charset="2"/>
              <a:buChar char=""/>
            </a:pPr>
            <a:r>
              <a:rPr lang="en-GB" sz="2400" b="1" u="sng" dirty="0">
                <a:effectLst/>
                <a:latin typeface="Times New Roman" panose="02020603050405020304" pitchFamily="18" charset="0"/>
                <a:ea typeface="Calibri" panose="020F0502020204030204" pitchFamily="34" charset="0"/>
                <a:cs typeface="Times New Roman" panose="02020603050405020304" pitchFamily="18" charset="0"/>
              </a:rPr>
              <a:t>Strain-hardening </a:t>
            </a:r>
            <a:r>
              <a:rPr lang="en-GB" sz="2400" b="1" u="sng" dirty="0">
                <a:latin typeface="Times New Roman" panose="02020603050405020304" pitchFamily="18" charset="0"/>
                <a:ea typeface="Calibri" panose="020F0502020204030204" pitchFamily="34" charset="0"/>
                <a:cs typeface="Times New Roman" panose="02020603050405020304" pitchFamily="18" charset="0"/>
              </a:rPr>
              <a:t>indices</a:t>
            </a:r>
            <a:endParaRPr lang="en-GB" sz="2400" b="1" u="sng" dirty="0">
              <a:effectLst/>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50000"/>
              </a:lnSpc>
              <a:spcAft>
                <a:spcPts val="800"/>
              </a:spcAft>
              <a:buNone/>
            </a:pPr>
            <a:endParaRPr lang="en-GB"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B760C0E5-78F3-4262-BB8E-64B98C9A78D1}"/>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18</a:t>
            </a:fld>
            <a:endParaRPr lang="ru-RU">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B384CCB-F603-AD15-11C1-26EBFAB0F627}"/>
                  </a:ext>
                </a:extLst>
              </p:cNvPr>
              <p:cNvSpPr txBox="1"/>
              <p:nvPr/>
            </p:nvSpPr>
            <p:spPr>
              <a:xfrm>
                <a:off x="6790703" y="1716035"/>
                <a:ext cx="4379230" cy="4612738"/>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Single crack direct tension was carried out to attain the tensile stress-crack opening curve of the composite at 28 day and then to determine </a:t>
                </a:r>
                <a14:m>
                  <m:oMath xmlns:m="http://schemas.openxmlformats.org/officeDocument/2006/math">
                    <m:sSub>
                      <m:sSubPr>
                        <m:ctrlPr>
                          <a:rPr lang="el-GR" i="1" dirty="0" smtClean="0">
                            <a:latin typeface="Cambria Math" panose="02040503050406030204" pitchFamily="18" charset="0"/>
                            <a:cs typeface="Times New Roman" panose="02020603050405020304" pitchFamily="18" charset="0"/>
                          </a:rPr>
                        </m:ctrlPr>
                      </m:sSubPr>
                      <m:e>
                        <m:r>
                          <m:rPr>
                            <m:sty m:val="p"/>
                          </m:rPr>
                          <a:rPr lang="el-GR" i="1" dirty="0" smtClean="0">
                            <a:latin typeface="Cambria Math" panose="02040503050406030204" pitchFamily="18" charset="0"/>
                            <a:cs typeface="Times New Roman" panose="02020603050405020304" pitchFamily="18" charset="0"/>
                          </a:rPr>
                          <m:t>σ</m:t>
                        </m:r>
                      </m:e>
                      <m:sub>
                        <m:r>
                          <a:rPr lang="en-GB" b="0" i="1" dirty="0" smtClean="0">
                            <a:latin typeface="Cambria Math" panose="02040503050406030204" pitchFamily="18" charset="0"/>
                            <a:cs typeface="Times New Roman" panose="02020603050405020304" pitchFamily="18" charset="0"/>
                          </a:rPr>
                          <m:t>𝑏</m:t>
                        </m:r>
                      </m:sub>
                    </m:sSub>
                  </m:oMath>
                </a14:m>
                <a:r>
                  <a:rPr lang="en-GB" dirty="0">
                    <a:latin typeface="Times New Roman" panose="02020603050405020304" pitchFamily="18" charset="0"/>
                    <a:cs typeface="Times New Roman" panose="02020603050405020304" pitchFamily="18" charset="0"/>
                  </a:rPr>
                  <a:t> and </a:t>
                </a:r>
                <a14:m>
                  <m:oMath xmlns:m="http://schemas.openxmlformats.org/officeDocument/2006/math">
                    <m:sSub>
                      <m:sSubPr>
                        <m:ctrlPr>
                          <a:rPr lang="el-GR" i="1" dirty="0" smtClean="0">
                            <a:latin typeface="Cambria Math" panose="02040503050406030204" pitchFamily="18" charset="0"/>
                            <a:cs typeface="Times New Roman" panose="02020603050405020304" pitchFamily="18" charset="0"/>
                          </a:rPr>
                        </m:ctrlPr>
                      </m:sSubPr>
                      <m:e>
                        <m:r>
                          <a:rPr lang="en-GB" b="0" i="1" dirty="0" smtClean="0">
                            <a:latin typeface="Cambria Math" panose="02040503050406030204" pitchFamily="18" charset="0"/>
                            <a:cs typeface="Times New Roman" panose="02020603050405020304" pitchFamily="18" charset="0"/>
                          </a:rPr>
                          <m:t>𝐽</m:t>
                        </m:r>
                      </m:e>
                      <m:sub>
                        <m:r>
                          <a:rPr lang="en-GB" b="0" i="1" dirty="0" smtClean="0">
                            <a:latin typeface="Cambria Math" panose="02040503050406030204" pitchFamily="18" charset="0"/>
                            <a:cs typeface="Times New Roman" panose="02020603050405020304" pitchFamily="18" charset="0"/>
                          </a:rPr>
                          <m:t>𝑏</m:t>
                        </m:r>
                      </m:sub>
                    </m:sSub>
                    <m:r>
                      <a:rPr lang="en-GB" b="0" i="1" dirty="0" smtClean="0">
                        <a:latin typeface="Cambria Math" panose="02040503050406030204" pitchFamily="18" charset="0"/>
                        <a:cs typeface="Times New Roman" panose="02020603050405020304" pitchFamily="18" charset="0"/>
                      </a:rPr>
                      <m:t>.</m:t>
                    </m:r>
                  </m:oMath>
                </a14:m>
                <a:r>
                  <a:rPr lang="en-GB" dirty="0">
                    <a:latin typeface="Times New Roman" panose="02020603050405020304" pitchFamily="18" charset="0"/>
                    <a:cs typeface="Times New Roman" panose="02020603050405020304" pitchFamily="18" charset="0"/>
                  </a:rPr>
                  <a:t> </a:t>
                </a:r>
              </a:p>
              <a:p>
                <a:pPr marL="285750" indent="-285750" algn="just">
                  <a:lnSpc>
                    <a:spcPct val="150000"/>
                  </a:lnSpc>
                  <a:buFont typeface="Arial" panose="020B0604020202020204" pitchFamily="34" charset="0"/>
                  <a:buChar char="•"/>
                </a:pPr>
                <a:r>
                  <a:rPr lang="en-US" dirty="0">
                    <a:latin typeface="Times New Roman" panose="02020603050405020304" pitchFamily="18" charset="0"/>
                    <a:ea typeface="Times New Roman" panose="02020603050405020304" pitchFamily="18" charset="0"/>
                  </a:rPr>
                  <a:t>E</a:t>
                </a:r>
                <a:r>
                  <a:rPr lang="en-US" dirty="0">
                    <a:effectLst/>
                    <a:latin typeface="Times New Roman" panose="02020603050405020304" pitchFamily="18" charset="0"/>
                    <a:ea typeface="Times New Roman" panose="02020603050405020304" pitchFamily="18" charset="0"/>
                  </a:rPr>
                  <a:t>xtensometer with a gauge length of 100 mm was installed at the center of a sample. </a:t>
                </a:r>
              </a:p>
              <a:p>
                <a:pPr marL="285750" indent="-285750" algn="just">
                  <a:lnSpc>
                    <a:spcPct val="150000"/>
                  </a:lnSpc>
                  <a:buFont typeface="Arial" panose="020B0604020202020204" pitchFamily="34" charset="0"/>
                  <a:buChar char="•"/>
                </a:pPr>
                <a:r>
                  <a:rPr lang="en-US" dirty="0">
                    <a:effectLst/>
                    <a:latin typeface="Times New Roman" panose="02020603050405020304" pitchFamily="18" charset="0"/>
                    <a:ea typeface="Times New Roman" panose="02020603050405020304" pitchFamily="18" charset="0"/>
                  </a:rPr>
                  <a:t>The tests were conducted using universal testing machine (UTM) adopting displacement control mode with 0.5 mm/min.</a:t>
                </a:r>
                <a:endParaRPr lang="ru-KZ" dirty="0"/>
              </a:p>
            </p:txBody>
          </p:sp>
        </mc:Choice>
        <mc:Fallback xmlns="">
          <p:sp>
            <p:nvSpPr>
              <p:cNvPr id="10" name="TextBox 9">
                <a:extLst>
                  <a:ext uri="{FF2B5EF4-FFF2-40B4-BE49-F238E27FC236}">
                    <a16:creationId xmlns:a16="http://schemas.microsoft.com/office/drawing/2014/main" id="{8B384CCB-F603-AD15-11C1-26EBFAB0F627}"/>
                  </a:ext>
                </a:extLst>
              </p:cNvPr>
              <p:cNvSpPr txBox="1">
                <a:spLocks noRot="1" noChangeAspect="1" noMove="1" noResize="1" noEditPoints="1" noAdjustHandles="1" noChangeArrowheads="1" noChangeShapeType="1" noTextEdit="1"/>
              </p:cNvSpPr>
              <p:nvPr/>
            </p:nvSpPr>
            <p:spPr>
              <a:xfrm>
                <a:off x="6790703" y="1716035"/>
                <a:ext cx="4379230" cy="4612738"/>
              </a:xfrm>
              <a:prstGeom prst="rect">
                <a:avLst/>
              </a:prstGeom>
              <a:blipFill>
                <a:blip r:embed="rId3"/>
                <a:stretch>
                  <a:fillRect l="-975" r="-1950" b="-1323"/>
                </a:stretch>
              </a:blipFill>
            </p:spPr>
            <p:txBody>
              <a:bodyPr/>
              <a:lstStyle/>
              <a:p>
                <a:r>
                  <a:rPr lang="ru-KZ">
                    <a:noFill/>
                  </a:rPr>
                  <a:t> </a:t>
                </a:r>
              </a:p>
            </p:txBody>
          </p:sp>
        </mc:Fallback>
      </mc:AlternateContent>
      <p:pic>
        <p:nvPicPr>
          <p:cNvPr id="12" name="Picture 11">
            <a:extLst>
              <a:ext uri="{FF2B5EF4-FFF2-40B4-BE49-F238E27FC236}">
                <a16:creationId xmlns:a16="http://schemas.microsoft.com/office/drawing/2014/main" id="{30848458-45CF-4E45-F4C5-D08B784853C5}"/>
              </a:ext>
            </a:extLst>
          </p:cNvPr>
          <p:cNvPicPr>
            <a:picLocks noChangeAspect="1"/>
          </p:cNvPicPr>
          <p:nvPr/>
        </p:nvPicPr>
        <p:blipFill>
          <a:blip r:embed="rId4"/>
          <a:stretch>
            <a:fillRect/>
          </a:stretch>
        </p:blipFill>
        <p:spPr>
          <a:xfrm flipH="1">
            <a:off x="778227" y="2207579"/>
            <a:ext cx="2448658" cy="3429000"/>
          </a:xfrm>
          <a:prstGeom prst="rect">
            <a:avLst/>
          </a:prstGeom>
        </p:spPr>
      </p:pic>
      <p:sp>
        <p:nvSpPr>
          <p:cNvPr id="13" name="TextBox 12">
            <a:extLst>
              <a:ext uri="{FF2B5EF4-FFF2-40B4-BE49-F238E27FC236}">
                <a16:creationId xmlns:a16="http://schemas.microsoft.com/office/drawing/2014/main" id="{E159F787-B933-2314-CF0C-6C52C6AD7198}"/>
              </a:ext>
            </a:extLst>
          </p:cNvPr>
          <p:cNvSpPr txBox="1"/>
          <p:nvPr/>
        </p:nvSpPr>
        <p:spPr>
          <a:xfrm>
            <a:off x="292664" y="5685971"/>
            <a:ext cx="3367598" cy="338554"/>
          </a:xfrm>
          <a:prstGeom prst="rect">
            <a:avLst/>
          </a:prstGeom>
          <a:noFill/>
        </p:spPr>
        <p:txBody>
          <a:bodyPr wrap="square">
            <a:spAutoFit/>
          </a:bodyPr>
          <a:lstStyle/>
          <a:p>
            <a:pPr algn="ctr"/>
            <a:r>
              <a:rPr lang="en-US" sz="1600" dirty="0">
                <a:latin typeface="Times New Roman" panose="02020603050405020304" pitchFamily="18" charset="0"/>
                <a:cs typeface="Times New Roman" panose="02020603050405020304" pitchFamily="18" charset="0"/>
              </a:rPr>
              <a:t>Single crack tension test.</a:t>
            </a:r>
            <a:endParaRPr lang="ru-KZ" sz="1600" dirty="0"/>
          </a:p>
        </p:txBody>
      </p:sp>
      <p:pic>
        <p:nvPicPr>
          <p:cNvPr id="5" name="Picture 4">
            <a:extLst>
              <a:ext uri="{FF2B5EF4-FFF2-40B4-BE49-F238E27FC236}">
                <a16:creationId xmlns:a16="http://schemas.microsoft.com/office/drawing/2014/main" id="{4B0E3633-69BA-C160-348B-8F8DDB27AC8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10618" y="1812455"/>
            <a:ext cx="2630685" cy="1898610"/>
          </a:xfrm>
          <a:prstGeom prst="rect">
            <a:avLst/>
          </a:prstGeom>
        </p:spPr>
      </p:pic>
      <p:sp>
        <p:nvSpPr>
          <p:cNvPr id="6" name="TextBox 5">
            <a:extLst>
              <a:ext uri="{FF2B5EF4-FFF2-40B4-BE49-F238E27FC236}">
                <a16:creationId xmlns:a16="http://schemas.microsoft.com/office/drawing/2014/main" id="{7620E28E-6902-5654-0C42-C28320FA7BC2}"/>
              </a:ext>
            </a:extLst>
          </p:cNvPr>
          <p:cNvSpPr txBox="1"/>
          <p:nvPr/>
        </p:nvSpPr>
        <p:spPr>
          <a:xfrm>
            <a:off x="3461218" y="3581320"/>
            <a:ext cx="3367598" cy="338554"/>
          </a:xfrm>
          <a:prstGeom prst="rect">
            <a:avLst/>
          </a:prstGeom>
          <a:noFill/>
        </p:spPr>
        <p:txBody>
          <a:bodyPr wrap="square">
            <a:spAutoFit/>
          </a:bodyPr>
          <a:lstStyle/>
          <a:p>
            <a:pPr algn="ctr"/>
            <a:r>
              <a:rPr lang="en-US" sz="1600" dirty="0">
                <a:latin typeface="Times New Roman" panose="02020603050405020304" pitchFamily="18" charset="0"/>
                <a:cs typeface="Times New Roman" panose="02020603050405020304" pitchFamily="18" charset="0"/>
              </a:rPr>
              <a:t>Typical stress-crack opening curve.</a:t>
            </a:r>
            <a:endParaRPr lang="ru-KZ" sz="1600" dirty="0"/>
          </a:p>
        </p:txBody>
      </p:sp>
      <p:pic>
        <p:nvPicPr>
          <p:cNvPr id="8" name="Picture 7">
            <a:extLst>
              <a:ext uri="{FF2B5EF4-FFF2-40B4-BE49-F238E27FC236}">
                <a16:creationId xmlns:a16="http://schemas.microsoft.com/office/drawing/2014/main" id="{61D8DDBD-12E1-D075-3784-4DD3831C6292}"/>
              </a:ext>
            </a:extLst>
          </p:cNvPr>
          <p:cNvPicPr>
            <a:picLocks noChangeAspect="1"/>
          </p:cNvPicPr>
          <p:nvPr/>
        </p:nvPicPr>
        <p:blipFill>
          <a:blip r:embed="rId6"/>
          <a:stretch>
            <a:fillRect/>
          </a:stretch>
        </p:blipFill>
        <p:spPr>
          <a:xfrm>
            <a:off x="3586434" y="4176647"/>
            <a:ext cx="3242382" cy="1864829"/>
          </a:xfrm>
          <a:prstGeom prst="rect">
            <a:avLst/>
          </a:prstGeom>
        </p:spPr>
      </p:pic>
      <p:sp>
        <p:nvSpPr>
          <p:cNvPr id="9" name="TextBox 8">
            <a:extLst>
              <a:ext uri="{FF2B5EF4-FFF2-40B4-BE49-F238E27FC236}">
                <a16:creationId xmlns:a16="http://schemas.microsoft.com/office/drawing/2014/main" id="{F4DFA61C-1E6B-0A2F-E2AE-7716180FEDC9}"/>
              </a:ext>
            </a:extLst>
          </p:cNvPr>
          <p:cNvSpPr txBox="1"/>
          <p:nvPr/>
        </p:nvSpPr>
        <p:spPr>
          <a:xfrm>
            <a:off x="3610022" y="5855248"/>
            <a:ext cx="3367598" cy="338554"/>
          </a:xfrm>
          <a:prstGeom prst="rect">
            <a:avLst/>
          </a:prstGeom>
          <a:noFill/>
        </p:spPr>
        <p:txBody>
          <a:bodyPr wrap="square">
            <a:spAutoFit/>
          </a:bodyPr>
          <a:lstStyle/>
          <a:p>
            <a:pPr algn="ctr"/>
            <a:r>
              <a:rPr lang="en-US" sz="1600" dirty="0">
                <a:latin typeface="Times New Roman" panose="02020603050405020304" pitchFamily="18" charset="0"/>
                <a:cs typeface="Times New Roman" panose="02020603050405020304" pitchFamily="18" charset="0"/>
              </a:rPr>
              <a:t>Obtained stress-crack opening curve.</a:t>
            </a:r>
            <a:endParaRPr lang="ru-KZ" sz="1600" dirty="0"/>
          </a:p>
        </p:txBody>
      </p:sp>
      <p:sp>
        <p:nvSpPr>
          <p:cNvPr id="11" name="TextBox 10">
            <a:extLst>
              <a:ext uri="{FF2B5EF4-FFF2-40B4-BE49-F238E27FC236}">
                <a16:creationId xmlns:a16="http://schemas.microsoft.com/office/drawing/2014/main" id="{17FCF74B-EA3D-8F1C-4D45-5D231B961331}"/>
              </a:ext>
            </a:extLst>
          </p:cNvPr>
          <p:cNvSpPr txBox="1"/>
          <p:nvPr/>
        </p:nvSpPr>
        <p:spPr>
          <a:xfrm>
            <a:off x="5805961" y="4280599"/>
            <a:ext cx="851515" cy="307777"/>
          </a:xfrm>
          <a:prstGeom prst="rect">
            <a:avLst/>
          </a:prstGeom>
          <a:noFill/>
        </p:spPr>
        <p:txBody>
          <a:bodyPr wrap="none" rtlCol="0">
            <a:spAutoFit/>
          </a:bodyPr>
          <a:lstStyle/>
          <a:p>
            <a:r>
              <a:rPr lang="en-GB" sz="1400" dirty="0">
                <a:latin typeface="Times New Roman" panose="02020603050405020304" pitchFamily="18" charset="0"/>
                <a:cs typeface="Times New Roman" panose="02020603050405020304" pitchFamily="18" charset="0"/>
              </a:rPr>
              <a:t>P2PP0S0</a:t>
            </a:r>
            <a:endParaRPr lang="ru-KZ" sz="1400" dirty="0">
              <a:latin typeface="Times New Roman" panose="02020603050405020304" pitchFamily="18" charset="0"/>
              <a:cs typeface="Times New Roman" panose="02020603050405020304" pitchFamily="18" charset="0"/>
            </a:endParaRPr>
          </a:p>
        </p:txBody>
      </p:sp>
      <p:sp>
        <p:nvSpPr>
          <p:cNvPr id="15" name="Title 1">
            <a:extLst>
              <a:ext uri="{FF2B5EF4-FFF2-40B4-BE49-F238E27FC236}">
                <a16:creationId xmlns:a16="http://schemas.microsoft.com/office/drawing/2014/main" id="{C6E82CA7-FF4C-0229-4493-5F6C7FDABF7C}"/>
              </a:ext>
            </a:extLst>
          </p:cNvPr>
          <p:cNvSpPr txBox="1">
            <a:spLocks/>
          </p:cNvSpPr>
          <p:nvPr/>
        </p:nvSpPr>
        <p:spPr>
          <a:xfrm>
            <a:off x="576474" y="350668"/>
            <a:ext cx="6573833" cy="95165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en-GB" b="1">
                <a:latin typeface="Times New Roman" panose="02020603050405020304" pitchFamily="18" charset="0"/>
                <a:cs typeface="Times New Roman" panose="02020603050405020304" pitchFamily="18" charset="0"/>
              </a:rPr>
              <a:t>Experimental Program</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346614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B6EB09-68E2-4A5C-B684-EF8BFD54C6C2}"/>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19</a:t>
            </a:fld>
            <a:endParaRPr lang="ru-RU">
              <a:latin typeface="Times New Roman" panose="02020603050405020304" pitchFamily="18" charset="0"/>
              <a:cs typeface="Times New Roman" panose="02020603050405020304" pitchFamily="18" charset="0"/>
            </a:endParaRPr>
          </a:p>
        </p:txBody>
      </p:sp>
      <p:sp>
        <p:nvSpPr>
          <p:cNvPr id="7" name="Content Placeholder 2">
            <a:extLst>
              <a:ext uri="{FF2B5EF4-FFF2-40B4-BE49-F238E27FC236}">
                <a16:creationId xmlns:a16="http://schemas.microsoft.com/office/drawing/2014/main" id="{9B9A25CA-6BA3-9470-A715-3FE7331C0DEC}"/>
              </a:ext>
            </a:extLst>
          </p:cNvPr>
          <p:cNvSpPr txBox="1">
            <a:spLocks/>
          </p:cNvSpPr>
          <p:nvPr/>
        </p:nvSpPr>
        <p:spPr>
          <a:xfrm>
            <a:off x="503616" y="1375348"/>
            <a:ext cx="10186380" cy="553768"/>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nSpc>
                <a:spcPct val="107000"/>
              </a:lnSpc>
              <a:buClrTx/>
              <a:buSzPct val="100000"/>
            </a:pPr>
            <a:r>
              <a:rPr lang="en-US" sz="2400" b="1" u="sng" dirty="0">
                <a:latin typeface="Times New Roman" panose="02020603050405020304" pitchFamily="18" charset="0"/>
                <a:ea typeface="Calibri" panose="020F0502020204030204" pitchFamily="34" charset="0"/>
                <a:cs typeface="Times New Roman" panose="02020603050405020304" pitchFamily="18" charset="0"/>
              </a:rPr>
              <a:t>Strain-hardening indices</a:t>
            </a:r>
          </a:p>
        </p:txBody>
      </p:sp>
      <p:pic>
        <p:nvPicPr>
          <p:cNvPr id="10" name="Picture 9">
            <a:extLst>
              <a:ext uri="{FF2B5EF4-FFF2-40B4-BE49-F238E27FC236}">
                <a16:creationId xmlns:a16="http://schemas.microsoft.com/office/drawing/2014/main" id="{EB159FC5-38FD-292F-BB62-6AC85601BAE7}"/>
              </a:ext>
            </a:extLst>
          </p:cNvPr>
          <p:cNvPicPr>
            <a:picLocks noChangeAspect="1"/>
          </p:cNvPicPr>
          <p:nvPr/>
        </p:nvPicPr>
        <p:blipFill>
          <a:blip r:embed="rId2"/>
          <a:stretch>
            <a:fillRect/>
          </a:stretch>
        </p:blipFill>
        <p:spPr>
          <a:xfrm>
            <a:off x="5596806" y="3056516"/>
            <a:ext cx="4242327" cy="2525665"/>
          </a:xfrm>
          <a:prstGeom prst="rect">
            <a:avLst/>
          </a:prstGeom>
        </p:spPr>
      </p:pic>
      <p:pic>
        <p:nvPicPr>
          <p:cNvPr id="12" name="Picture 11">
            <a:extLst>
              <a:ext uri="{FF2B5EF4-FFF2-40B4-BE49-F238E27FC236}">
                <a16:creationId xmlns:a16="http://schemas.microsoft.com/office/drawing/2014/main" id="{C9CF8096-F27E-C8E2-4EA0-EB7920344630}"/>
              </a:ext>
            </a:extLst>
          </p:cNvPr>
          <p:cNvPicPr>
            <a:picLocks noChangeAspect="1"/>
          </p:cNvPicPr>
          <p:nvPr/>
        </p:nvPicPr>
        <p:blipFill>
          <a:blip r:embed="rId3"/>
          <a:stretch>
            <a:fillRect/>
          </a:stretch>
        </p:blipFill>
        <p:spPr>
          <a:xfrm>
            <a:off x="804419" y="2905806"/>
            <a:ext cx="3645919" cy="2778558"/>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148F9240-72A2-93EB-0DFA-63A96BF78E05}"/>
                  </a:ext>
                </a:extLst>
              </p:cNvPr>
              <p:cNvSpPr txBox="1"/>
              <p:nvPr/>
            </p:nvSpPr>
            <p:spPr>
              <a:xfrm>
                <a:off x="501165" y="1823818"/>
                <a:ext cx="10186380" cy="873572"/>
              </a:xfrm>
              <a:prstGeom prst="rect">
                <a:avLst/>
              </a:prstGeom>
              <a:noFill/>
            </p:spPr>
            <p:txBody>
              <a:bodyPr wrap="square">
                <a:spAutoFit/>
              </a:bodyPr>
              <a:lstStyle/>
              <a:p>
                <a:pPr algn="just">
                  <a:lnSpc>
                    <a:spcPct val="150000"/>
                  </a:lnSpc>
                </a:pPr>
                <a:r>
                  <a:rPr lang="en-US" dirty="0">
                    <a:effectLst/>
                    <a:latin typeface="Times New Roman" panose="02020603050405020304" pitchFamily="18" charset="0"/>
                    <a:cs typeface="Times New Roman" panose="02020603050405020304" pitchFamily="18" charset="0"/>
                  </a:rPr>
                  <a:t>To obtain </a:t>
                </a:r>
                <a14:m>
                  <m:oMath xmlns:m="http://schemas.openxmlformats.org/officeDocument/2006/math">
                    <m:sSub>
                      <m:sSubPr>
                        <m:ctrlPr>
                          <a:rPr lang="el-GR" i="1" dirty="0" smtClean="0">
                            <a:latin typeface="Cambria Math" panose="02040503050406030204" pitchFamily="18" charset="0"/>
                            <a:cs typeface="Times New Roman" panose="02020603050405020304" pitchFamily="18" charset="0"/>
                          </a:rPr>
                        </m:ctrlPr>
                      </m:sSubPr>
                      <m:e>
                        <m:r>
                          <a:rPr lang="en-GB" b="0" i="1" dirty="0" smtClean="0">
                            <a:latin typeface="Cambria Math" panose="02040503050406030204" pitchFamily="18" charset="0"/>
                            <a:cs typeface="Times New Roman" panose="02020603050405020304" pitchFamily="18" charset="0"/>
                          </a:rPr>
                          <m:t>𝐾</m:t>
                        </m:r>
                      </m:e>
                      <m:sub>
                        <m:r>
                          <a:rPr lang="en-GB" b="0" i="1" dirty="0" smtClean="0">
                            <a:latin typeface="Cambria Math" panose="02040503050406030204" pitchFamily="18" charset="0"/>
                            <a:cs typeface="Times New Roman" panose="02020603050405020304" pitchFamily="18" charset="0"/>
                          </a:rPr>
                          <m:t>𝑚</m:t>
                        </m:r>
                      </m:sub>
                    </m:sSub>
                  </m:oMath>
                </a14:m>
                <a:r>
                  <a:rPr lang="en-US" dirty="0">
                    <a:effectLst/>
                    <a:latin typeface="Times New Roman" panose="02020603050405020304" pitchFamily="18" charset="0"/>
                    <a:cs typeface="Times New Roman" panose="02020603050405020304" pitchFamily="18" charset="0"/>
                  </a:rPr>
                  <a:t>, three-point bending test was performed on the 40 mm × 40 mm × 160 mm (t x h x S) prismatic specimen with a notch (a0 = 12mm) at 28 day. </a:t>
                </a:r>
                <a14:m>
                  <m:oMath xmlns:m="http://schemas.openxmlformats.org/officeDocument/2006/math">
                    <m:sSub>
                      <m:sSubPr>
                        <m:ctrlPr>
                          <a:rPr lang="el-GR" i="1" dirty="0">
                            <a:latin typeface="Cambria Math" panose="02040503050406030204" pitchFamily="18" charset="0"/>
                            <a:cs typeface="Times New Roman" panose="02020603050405020304" pitchFamily="18" charset="0"/>
                          </a:rPr>
                        </m:ctrlPr>
                      </m:sSubPr>
                      <m:e>
                        <m:r>
                          <a:rPr lang="en-GB" i="1" dirty="0">
                            <a:latin typeface="Cambria Math" panose="02040503050406030204" pitchFamily="18" charset="0"/>
                            <a:cs typeface="Times New Roman" panose="02020603050405020304" pitchFamily="18" charset="0"/>
                          </a:rPr>
                          <m:t>𝐾</m:t>
                        </m:r>
                      </m:e>
                      <m:sub>
                        <m:r>
                          <a:rPr lang="en-GB" i="1" dirty="0">
                            <a:latin typeface="Cambria Math" panose="02040503050406030204" pitchFamily="18" charset="0"/>
                            <a:cs typeface="Times New Roman" panose="02020603050405020304" pitchFamily="18" charset="0"/>
                          </a:rPr>
                          <m:t>𝑚</m:t>
                        </m:r>
                      </m:sub>
                    </m:sSub>
                  </m:oMath>
                </a14:m>
                <a:r>
                  <a:rPr lang="en-GB" dirty="0">
                    <a:latin typeface="Times New Roman" panose="02020603050405020304" pitchFamily="18" charset="0"/>
                    <a:cs typeface="Times New Roman" panose="02020603050405020304" pitchFamily="18" charset="0"/>
                  </a:rPr>
                  <a:t> can be calculated using the following equations.</a:t>
                </a:r>
                <a:endParaRPr lang="ru-KZ" dirty="0">
                  <a:latin typeface="Times New Roman" panose="02020603050405020304" pitchFamily="18" charset="0"/>
                  <a:cs typeface="Times New Roman" panose="02020603050405020304" pitchFamily="18" charset="0"/>
                </a:endParaRPr>
              </a:p>
            </p:txBody>
          </p:sp>
        </mc:Choice>
        <mc:Fallback xmlns="">
          <p:sp>
            <p:nvSpPr>
              <p:cNvPr id="5" name="TextBox 4">
                <a:extLst>
                  <a:ext uri="{FF2B5EF4-FFF2-40B4-BE49-F238E27FC236}">
                    <a16:creationId xmlns:a16="http://schemas.microsoft.com/office/drawing/2014/main" id="{148F9240-72A2-93EB-0DFA-63A96BF78E05}"/>
                  </a:ext>
                </a:extLst>
              </p:cNvPr>
              <p:cNvSpPr txBox="1">
                <a:spLocks noRot="1" noChangeAspect="1" noMove="1" noResize="1" noEditPoints="1" noAdjustHandles="1" noChangeArrowheads="1" noChangeShapeType="1" noTextEdit="1"/>
              </p:cNvSpPr>
              <p:nvPr/>
            </p:nvSpPr>
            <p:spPr>
              <a:xfrm>
                <a:off x="501165" y="1823818"/>
                <a:ext cx="10186380" cy="873572"/>
              </a:xfrm>
              <a:prstGeom prst="rect">
                <a:avLst/>
              </a:prstGeom>
              <a:blipFill>
                <a:blip r:embed="rId4"/>
                <a:stretch>
                  <a:fillRect l="-479" r="-539" b="-10490"/>
                </a:stretch>
              </a:blipFill>
            </p:spPr>
            <p:txBody>
              <a:bodyPr/>
              <a:lstStyle/>
              <a:p>
                <a:r>
                  <a:rPr lang="ru-KZ">
                    <a:noFill/>
                  </a:rPr>
                  <a:t> </a:t>
                </a:r>
              </a:p>
            </p:txBody>
          </p:sp>
        </mc:Fallback>
      </mc:AlternateContent>
      <p:sp>
        <p:nvSpPr>
          <p:cNvPr id="13" name="TextBox 12">
            <a:extLst>
              <a:ext uri="{FF2B5EF4-FFF2-40B4-BE49-F238E27FC236}">
                <a16:creationId xmlns:a16="http://schemas.microsoft.com/office/drawing/2014/main" id="{E8FA3A52-94E1-E08B-16D4-D82B4D8B5DDA}"/>
              </a:ext>
            </a:extLst>
          </p:cNvPr>
          <p:cNvSpPr txBox="1"/>
          <p:nvPr/>
        </p:nvSpPr>
        <p:spPr>
          <a:xfrm>
            <a:off x="317298" y="5684364"/>
            <a:ext cx="4619133" cy="338554"/>
          </a:xfrm>
          <a:prstGeom prst="rect">
            <a:avLst/>
          </a:prstGeom>
          <a:noFill/>
        </p:spPr>
        <p:txBody>
          <a:bodyPr wrap="square">
            <a:spAutoFit/>
          </a:bodyPr>
          <a:lstStyle/>
          <a:p>
            <a:pPr algn="ctr"/>
            <a:r>
              <a:rPr lang="en-US" sz="1600" dirty="0">
                <a:latin typeface="Times New Roman" panose="02020603050405020304" pitchFamily="18" charset="0"/>
                <a:cs typeface="Times New Roman" panose="02020603050405020304" pitchFamily="18" charset="0"/>
              </a:rPr>
              <a:t>Three-point bending test on a notched beam.</a:t>
            </a:r>
            <a:endParaRPr lang="ru-KZ" sz="1600" dirty="0"/>
          </a:p>
        </p:txBody>
      </p:sp>
      <p:pic>
        <p:nvPicPr>
          <p:cNvPr id="6" name="Picture 5">
            <a:extLst>
              <a:ext uri="{FF2B5EF4-FFF2-40B4-BE49-F238E27FC236}">
                <a16:creationId xmlns:a16="http://schemas.microsoft.com/office/drawing/2014/main" id="{4ACD7FED-DC47-1F8E-7243-64D832A9F410}"/>
              </a:ext>
            </a:extLst>
          </p:cNvPr>
          <p:cNvPicPr>
            <a:picLocks noChangeAspect="1"/>
          </p:cNvPicPr>
          <p:nvPr/>
        </p:nvPicPr>
        <p:blipFill>
          <a:blip r:embed="rId5"/>
          <a:stretch>
            <a:fillRect/>
          </a:stretch>
        </p:blipFill>
        <p:spPr>
          <a:xfrm>
            <a:off x="5594355" y="5608880"/>
            <a:ext cx="3238952" cy="266737"/>
          </a:xfrm>
          <a:prstGeom prst="rect">
            <a:avLst/>
          </a:prstGeom>
        </p:spPr>
      </p:pic>
      <p:pic>
        <p:nvPicPr>
          <p:cNvPr id="15" name="Picture 14">
            <a:extLst>
              <a:ext uri="{FF2B5EF4-FFF2-40B4-BE49-F238E27FC236}">
                <a16:creationId xmlns:a16="http://schemas.microsoft.com/office/drawing/2014/main" id="{9459DF02-3A0B-0D23-FFAB-59F262866ED1}"/>
              </a:ext>
            </a:extLst>
          </p:cNvPr>
          <p:cNvPicPr>
            <a:picLocks noChangeAspect="1"/>
          </p:cNvPicPr>
          <p:nvPr/>
        </p:nvPicPr>
        <p:blipFill>
          <a:blip r:embed="rId6"/>
          <a:stretch>
            <a:fillRect/>
          </a:stretch>
        </p:blipFill>
        <p:spPr>
          <a:xfrm>
            <a:off x="5640075" y="6022918"/>
            <a:ext cx="2829320" cy="219106"/>
          </a:xfrm>
          <a:prstGeom prst="rect">
            <a:avLst/>
          </a:prstGeom>
        </p:spPr>
      </p:pic>
      <p:pic>
        <p:nvPicPr>
          <p:cNvPr id="4" name="Picture 3">
            <a:extLst>
              <a:ext uri="{FF2B5EF4-FFF2-40B4-BE49-F238E27FC236}">
                <a16:creationId xmlns:a16="http://schemas.microsoft.com/office/drawing/2014/main" id="{FBB5B8FD-2B2C-907A-723B-57E5861F0A38}"/>
              </a:ext>
            </a:extLst>
          </p:cNvPr>
          <p:cNvPicPr>
            <a:picLocks noChangeAspect="1"/>
          </p:cNvPicPr>
          <p:nvPr/>
        </p:nvPicPr>
        <p:blipFill rotWithShape="1">
          <a:blip r:embed="rId7"/>
          <a:srcRect l="32808" t="11427" b="7382"/>
          <a:stretch/>
        </p:blipFill>
        <p:spPr>
          <a:xfrm>
            <a:off x="5747656" y="2678727"/>
            <a:ext cx="1361421" cy="359127"/>
          </a:xfrm>
          <a:prstGeom prst="rect">
            <a:avLst/>
          </a:prstGeom>
        </p:spPr>
      </p:pic>
      <p:sp>
        <p:nvSpPr>
          <p:cNvPr id="11" name="Title 1">
            <a:extLst>
              <a:ext uri="{FF2B5EF4-FFF2-40B4-BE49-F238E27FC236}">
                <a16:creationId xmlns:a16="http://schemas.microsoft.com/office/drawing/2014/main" id="{E5967C1D-41D2-43A5-5FAC-9C406CADD30F}"/>
              </a:ext>
            </a:extLst>
          </p:cNvPr>
          <p:cNvSpPr>
            <a:spLocks noGrp="1"/>
          </p:cNvSpPr>
          <p:nvPr>
            <p:ph type="title"/>
          </p:nvPr>
        </p:nvSpPr>
        <p:spPr>
          <a:xfrm>
            <a:off x="576474" y="350668"/>
            <a:ext cx="6573833" cy="951659"/>
          </a:xfrm>
        </p:spPr>
        <p:txBody>
          <a:bodyPr anchor="ctr">
            <a:normAutofit/>
          </a:bodyPr>
          <a:lstStyle/>
          <a:p>
            <a:r>
              <a:rPr lang="en-GB" b="1" dirty="0">
                <a:latin typeface="Times New Roman" panose="02020603050405020304" pitchFamily="18" charset="0"/>
                <a:cs typeface="Times New Roman" panose="02020603050405020304" pitchFamily="18" charset="0"/>
              </a:rPr>
              <a:t>Experimental Program</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462368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4264A-C378-421C-BD5D-22391BD24AC1}"/>
              </a:ext>
            </a:extLst>
          </p:cNvPr>
          <p:cNvSpPr>
            <a:spLocks noGrp="1"/>
          </p:cNvSpPr>
          <p:nvPr>
            <p:ph type="title"/>
          </p:nvPr>
        </p:nvSpPr>
        <p:spPr>
          <a:xfrm>
            <a:off x="736846" y="365760"/>
            <a:ext cx="10048989" cy="1325562"/>
          </a:xfrm>
        </p:spPr>
        <p:txBody>
          <a:bodyPr anchor="ctr"/>
          <a:lstStyle/>
          <a:p>
            <a:r>
              <a:rPr lang="en-GB" b="1" dirty="0">
                <a:latin typeface="Times New Roman" panose="02020603050405020304" pitchFamily="18" charset="0"/>
                <a:cs typeface="Times New Roman" panose="02020603050405020304" pitchFamily="18" charset="0"/>
              </a:rPr>
              <a:t>Presentation Outline</a:t>
            </a:r>
            <a:endParaRPr lang="ru-RU"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466985BC-FBB9-4DEA-8F9E-9F621E39C30E}"/>
              </a:ext>
            </a:extLst>
          </p:cNvPr>
          <p:cNvSpPr>
            <a:spLocks noGrp="1"/>
          </p:cNvSpPr>
          <p:nvPr>
            <p:ph idx="1"/>
          </p:nvPr>
        </p:nvSpPr>
        <p:spPr>
          <a:xfrm>
            <a:off x="1261872" y="1691323"/>
            <a:ext cx="8595360" cy="3625396"/>
          </a:xfrm>
        </p:spPr>
        <p:txBody>
          <a:bodyPr>
            <a:normAutofit/>
          </a:bodyPr>
          <a:lstStyle/>
          <a:p>
            <a:r>
              <a:rPr lang="en-GB" sz="2800" dirty="0">
                <a:latin typeface="Times New Roman" panose="02020603050405020304" pitchFamily="18" charset="0"/>
                <a:cs typeface="Times New Roman" panose="02020603050405020304" pitchFamily="18" charset="0"/>
              </a:rPr>
              <a:t>Introduction</a:t>
            </a:r>
          </a:p>
          <a:p>
            <a:r>
              <a:rPr lang="en-GB" sz="2800" dirty="0">
                <a:latin typeface="Times New Roman" panose="02020603050405020304" pitchFamily="18" charset="0"/>
                <a:cs typeface="Times New Roman" panose="02020603050405020304" pitchFamily="18" charset="0"/>
              </a:rPr>
              <a:t>Literature Review</a:t>
            </a:r>
            <a:endParaRPr lang="ru-RU" sz="2800" dirty="0">
              <a:latin typeface="Times New Roman" panose="02020603050405020304" pitchFamily="18" charset="0"/>
              <a:cs typeface="Times New Roman" panose="02020603050405020304" pitchFamily="18" charset="0"/>
            </a:endParaRPr>
          </a:p>
          <a:p>
            <a:r>
              <a:rPr lang="en-GB" sz="2800" dirty="0">
                <a:latin typeface="Times New Roman" panose="02020603050405020304" pitchFamily="18" charset="0"/>
                <a:cs typeface="Times New Roman" panose="02020603050405020304" pitchFamily="18" charset="0"/>
              </a:rPr>
              <a:t>Experimental Program</a:t>
            </a:r>
          </a:p>
          <a:p>
            <a:r>
              <a:rPr lang="en-GB" sz="2800" dirty="0">
                <a:latin typeface="Times New Roman" panose="02020603050405020304" pitchFamily="18" charset="0"/>
                <a:cs typeface="Times New Roman" panose="02020603050405020304" pitchFamily="18" charset="0"/>
              </a:rPr>
              <a:t>Results and Discussion</a:t>
            </a:r>
          </a:p>
          <a:p>
            <a:r>
              <a:rPr lang="en-GB" sz="2800" dirty="0">
                <a:latin typeface="Times New Roman" panose="02020603050405020304" pitchFamily="18" charset="0"/>
                <a:cs typeface="Times New Roman" panose="02020603050405020304" pitchFamily="18" charset="0"/>
              </a:rPr>
              <a:t>Conclusions</a:t>
            </a:r>
          </a:p>
        </p:txBody>
      </p:sp>
      <p:sp>
        <p:nvSpPr>
          <p:cNvPr id="4" name="Slide Number Placeholder 3">
            <a:extLst>
              <a:ext uri="{FF2B5EF4-FFF2-40B4-BE49-F238E27FC236}">
                <a16:creationId xmlns:a16="http://schemas.microsoft.com/office/drawing/2014/main" id="{511E1AD1-5584-4D80-B928-49CAA59D71EE}"/>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2</a:t>
            </a:fld>
            <a:endParaRPr lang="ru-RU">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56571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B6EB09-68E2-4A5C-B684-EF8BFD54C6C2}"/>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20</a:t>
            </a:fld>
            <a:endParaRPr lang="ru-RU">
              <a:latin typeface="Times New Roman" panose="02020603050405020304" pitchFamily="18" charset="0"/>
              <a:cs typeface="Times New Roman" panose="02020603050405020304" pitchFamily="18" charset="0"/>
            </a:endParaRPr>
          </a:p>
        </p:txBody>
      </p:sp>
      <p:sp>
        <p:nvSpPr>
          <p:cNvPr id="7" name="Content Placeholder 2">
            <a:extLst>
              <a:ext uri="{FF2B5EF4-FFF2-40B4-BE49-F238E27FC236}">
                <a16:creationId xmlns:a16="http://schemas.microsoft.com/office/drawing/2014/main" id="{9B9A25CA-6BA3-9470-A715-3FE7331C0DEC}"/>
              </a:ext>
            </a:extLst>
          </p:cNvPr>
          <p:cNvSpPr txBox="1">
            <a:spLocks/>
          </p:cNvSpPr>
          <p:nvPr/>
        </p:nvSpPr>
        <p:spPr>
          <a:xfrm>
            <a:off x="503616" y="1375348"/>
            <a:ext cx="10186380" cy="553768"/>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nSpc>
                <a:spcPct val="107000"/>
              </a:lnSpc>
              <a:buClrTx/>
              <a:buSzPct val="100000"/>
            </a:pPr>
            <a:r>
              <a:rPr lang="en-US" sz="2400" b="1" u="sng" dirty="0">
                <a:latin typeface="Times New Roman" panose="02020603050405020304" pitchFamily="18" charset="0"/>
                <a:ea typeface="Calibri" panose="020F0502020204030204" pitchFamily="34" charset="0"/>
                <a:cs typeface="Times New Roman" panose="02020603050405020304" pitchFamily="18" charset="0"/>
              </a:rPr>
              <a:t>Flowability</a:t>
            </a:r>
          </a:p>
        </p:txBody>
      </p:sp>
      <p:sp>
        <p:nvSpPr>
          <p:cNvPr id="3" name="Title 1">
            <a:extLst>
              <a:ext uri="{FF2B5EF4-FFF2-40B4-BE49-F238E27FC236}">
                <a16:creationId xmlns:a16="http://schemas.microsoft.com/office/drawing/2014/main" id="{DCAC473A-32E4-D468-B72E-D152E59BFC7B}"/>
              </a:ext>
            </a:extLst>
          </p:cNvPr>
          <p:cNvSpPr>
            <a:spLocks noGrp="1"/>
          </p:cNvSpPr>
          <p:nvPr>
            <p:ph type="title"/>
          </p:nvPr>
        </p:nvSpPr>
        <p:spPr>
          <a:xfrm>
            <a:off x="576474" y="350668"/>
            <a:ext cx="6573833" cy="951659"/>
          </a:xfrm>
        </p:spPr>
        <p:txBody>
          <a:bodyPr anchor="ctr">
            <a:normAutofit fontScale="90000"/>
          </a:bodyPr>
          <a:lstStyle/>
          <a:p>
            <a:r>
              <a:rPr lang="en-GB" sz="4000" b="1" dirty="0">
                <a:latin typeface="Times New Roman" panose="02020603050405020304" pitchFamily="18" charset="0"/>
                <a:cs typeface="Times New Roman" panose="02020603050405020304" pitchFamily="18" charset="0"/>
              </a:rPr>
              <a:t>Results and Discussion (Study I)</a:t>
            </a:r>
            <a:endParaRPr lang="ru-RU" sz="4000" b="1"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42370159-ECDF-2885-4A69-D7A0C2459903}"/>
              </a:ext>
            </a:extLst>
          </p:cNvPr>
          <p:cNvPicPr>
            <a:picLocks noChangeAspect="1"/>
          </p:cNvPicPr>
          <p:nvPr/>
        </p:nvPicPr>
        <p:blipFill>
          <a:blip r:embed="rId3"/>
          <a:stretch>
            <a:fillRect/>
          </a:stretch>
        </p:blipFill>
        <p:spPr>
          <a:xfrm>
            <a:off x="503616" y="2134512"/>
            <a:ext cx="4861560" cy="2287524"/>
          </a:xfrm>
          <a:prstGeom prst="rect">
            <a:avLst/>
          </a:prstGeom>
        </p:spPr>
      </p:pic>
      <p:pic>
        <p:nvPicPr>
          <p:cNvPr id="6" name="Picture 5">
            <a:extLst>
              <a:ext uri="{FF2B5EF4-FFF2-40B4-BE49-F238E27FC236}">
                <a16:creationId xmlns:a16="http://schemas.microsoft.com/office/drawing/2014/main" id="{EAE0B4D1-1CA0-39F7-B828-5F886E22EC8A}"/>
              </a:ext>
            </a:extLst>
          </p:cNvPr>
          <p:cNvPicPr>
            <a:picLocks noChangeAspect="1"/>
          </p:cNvPicPr>
          <p:nvPr/>
        </p:nvPicPr>
        <p:blipFill>
          <a:blip r:embed="rId4"/>
          <a:stretch>
            <a:fillRect/>
          </a:stretch>
        </p:blipFill>
        <p:spPr>
          <a:xfrm>
            <a:off x="5079168" y="2134512"/>
            <a:ext cx="3601212" cy="2287524"/>
          </a:xfrm>
          <a:prstGeom prst="rect">
            <a:avLst/>
          </a:prstGeom>
        </p:spPr>
      </p:pic>
      <p:pic>
        <p:nvPicPr>
          <p:cNvPr id="9" name="Picture 8">
            <a:extLst>
              <a:ext uri="{FF2B5EF4-FFF2-40B4-BE49-F238E27FC236}">
                <a16:creationId xmlns:a16="http://schemas.microsoft.com/office/drawing/2014/main" id="{EE3FC79F-6F5A-FA23-57F8-D8170206E129}"/>
              </a:ext>
            </a:extLst>
          </p:cNvPr>
          <p:cNvPicPr>
            <a:picLocks noChangeAspect="1"/>
          </p:cNvPicPr>
          <p:nvPr/>
        </p:nvPicPr>
        <p:blipFill>
          <a:blip r:embed="rId5"/>
          <a:stretch>
            <a:fillRect/>
          </a:stretch>
        </p:blipFill>
        <p:spPr>
          <a:xfrm>
            <a:off x="8388241" y="2134512"/>
            <a:ext cx="2700528" cy="2287524"/>
          </a:xfrm>
          <a:prstGeom prst="rect">
            <a:avLst/>
          </a:prstGeom>
        </p:spPr>
      </p:pic>
      <p:sp>
        <p:nvSpPr>
          <p:cNvPr id="10" name="TextBox 9">
            <a:extLst>
              <a:ext uri="{FF2B5EF4-FFF2-40B4-BE49-F238E27FC236}">
                <a16:creationId xmlns:a16="http://schemas.microsoft.com/office/drawing/2014/main" id="{88D79115-E858-7181-EEE0-DEDC21F377E5}"/>
              </a:ext>
            </a:extLst>
          </p:cNvPr>
          <p:cNvSpPr txBox="1"/>
          <p:nvPr/>
        </p:nvSpPr>
        <p:spPr>
          <a:xfrm>
            <a:off x="1994394" y="2282824"/>
            <a:ext cx="1019190" cy="276999"/>
          </a:xfrm>
          <a:prstGeom prst="rect">
            <a:avLst/>
          </a:prstGeom>
          <a:noFill/>
        </p:spPr>
        <p:txBody>
          <a:bodyPr wrap="none" rtlCol="0">
            <a:spAutoFit/>
          </a:bodyPr>
          <a:lstStyle/>
          <a:p>
            <a:r>
              <a:rPr lang="en-GB" sz="1200" dirty="0">
                <a:latin typeface="Arial" panose="020B0604020202020204" pitchFamily="34" charset="0"/>
                <a:cs typeface="Arial" panose="020B0604020202020204" pitchFamily="34" charset="0"/>
              </a:rPr>
              <a:t>PVA and PP</a:t>
            </a:r>
            <a:endParaRPr lang="ru-KZ" sz="12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7ACF96FA-7222-472E-2F58-AF08B87FB6E1}"/>
              </a:ext>
            </a:extLst>
          </p:cNvPr>
          <p:cNvSpPr txBox="1"/>
          <p:nvPr/>
        </p:nvSpPr>
        <p:spPr>
          <a:xfrm>
            <a:off x="5221594" y="2274455"/>
            <a:ext cx="1163460" cy="276999"/>
          </a:xfrm>
          <a:prstGeom prst="rect">
            <a:avLst/>
          </a:prstGeom>
          <a:noFill/>
        </p:spPr>
        <p:txBody>
          <a:bodyPr wrap="none" rtlCol="0">
            <a:spAutoFit/>
          </a:bodyPr>
          <a:lstStyle/>
          <a:p>
            <a:r>
              <a:rPr lang="en-GB" sz="1200" dirty="0">
                <a:latin typeface="Arial" panose="020B0604020202020204" pitchFamily="34" charset="0"/>
                <a:cs typeface="Arial" panose="020B0604020202020204" pitchFamily="34" charset="0"/>
              </a:rPr>
              <a:t>PVA and Steel</a:t>
            </a:r>
            <a:endParaRPr lang="ru-KZ" sz="1200"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26DA408F-6A5D-D895-B569-F297656A3DEA}"/>
              </a:ext>
            </a:extLst>
          </p:cNvPr>
          <p:cNvSpPr txBox="1"/>
          <p:nvPr/>
        </p:nvSpPr>
        <p:spPr>
          <a:xfrm>
            <a:off x="8539232" y="2266084"/>
            <a:ext cx="1487138" cy="276999"/>
          </a:xfrm>
          <a:prstGeom prst="rect">
            <a:avLst/>
          </a:prstGeom>
          <a:noFill/>
        </p:spPr>
        <p:txBody>
          <a:bodyPr wrap="none" rtlCol="0">
            <a:spAutoFit/>
          </a:bodyPr>
          <a:lstStyle/>
          <a:p>
            <a:r>
              <a:rPr lang="en-GB" sz="1200" dirty="0">
                <a:latin typeface="Arial" panose="020B0604020202020204" pitchFamily="34" charset="0"/>
                <a:cs typeface="Arial" panose="020B0604020202020204" pitchFamily="34" charset="0"/>
              </a:rPr>
              <a:t>PVA, PP, and Steel</a:t>
            </a:r>
            <a:endParaRPr lang="ru-KZ" sz="1200" dirty="0">
              <a:latin typeface="Arial" panose="020B0604020202020204" pitchFamily="34" charset="0"/>
              <a:cs typeface="Arial" panose="020B0604020202020204" pitchFamily="34" charset="0"/>
            </a:endParaRPr>
          </a:p>
        </p:txBody>
      </p:sp>
      <p:cxnSp>
        <p:nvCxnSpPr>
          <p:cNvPr id="14" name="Straight Connector 13">
            <a:extLst>
              <a:ext uri="{FF2B5EF4-FFF2-40B4-BE49-F238E27FC236}">
                <a16:creationId xmlns:a16="http://schemas.microsoft.com/office/drawing/2014/main" id="{DD9A9C7D-1395-4021-7DCF-8423C6734A01}"/>
              </a:ext>
            </a:extLst>
          </p:cNvPr>
          <p:cNvCxnSpPr>
            <a:cxnSpLocks/>
          </p:cNvCxnSpPr>
          <p:nvPr/>
        </p:nvCxnSpPr>
        <p:spPr>
          <a:xfrm>
            <a:off x="1979525" y="2272776"/>
            <a:ext cx="0" cy="1836998"/>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sp>
        <p:nvSpPr>
          <p:cNvPr id="8" name="TextBox 7">
            <a:extLst>
              <a:ext uri="{FF2B5EF4-FFF2-40B4-BE49-F238E27FC236}">
                <a16:creationId xmlns:a16="http://schemas.microsoft.com/office/drawing/2014/main" id="{54C9A9B9-F495-B0C9-EC9A-80CB1F8ECF35}"/>
              </a:ext>
            </a:extLst>
          </p:cNvPr>
          <p:cNvSpPr txBox="1"/>
          <p:nvPr/>
        </p:nvSpPr>
        <p:spPr>
          <a:xfrm>
            <a:off x="503615" y="4557706"/>
            <a:ext cx="10186379" cy="1525418"/>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Adding fiber reduced the flow value compared to the matrix.</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Replacing 25%, 50%, and 100% PVA fiber with PP increased the flowability by 11%, 17%, and 34%, respectively.</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Adding 0.5%, 1.0%, and 2.0% steel fiber increased the EGC workability by 20%, 29%, and 63%, respectively.</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Combining all the fibers increased the workability by 24% compared to single PVA fiber reinforcement.</a:t>
            </a:r>
            <a:endParaRPr lang="ru-KZ"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41448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6B497C5E-A2A7-EA03-0C5D-23B44CA7471C}"/>
              </a:ext>
            </a:extLst>
          </p:cNvPr>
          <p:cNvPicPr>
            <a:picLocks noChangeAspect="1"/>
          </p:cNvPicPr>
          <p:nvPr/>
        </p:nvPicPr>
        <p:blipFill>
          <a:blip r:embed="rId3"/>
          <a:stretch>
            <a:fillRect/>
          </a:stretch>
        </p:blipFill>
        <p:spPr>
          <a:xfrm>
            <a:off x="4417289" y="1997832"/>
            <a:ext cx="4322064" cy="2520696"/>
          </a:xfrm>
          <a:prstGeom prst="rect">
            <a:avLst/>
          </a:prstGeom>
        </p:spPr>
      </p:pic>
      <p:sp>
        <p:nvSpPr>
          <p:cNvPr id="2" name="Slide Number Placeholder 1">
            <a:extLst>
              <a:ext uri="{FF2B5EF4-FFF2-40B4-BE49-F238E27FC236}">
                <a16:creationId xmlns:a16="http://schemas.microsoft.com/office/drawing/2014/main" id="{D0B6EB09-68E2-4A5C-B684-EF8BFD54C6C2}"/>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21</a:t>
            </a:fld>
            <a:endParaRPr lang="ru-RU">
              <a:latin typeface="Times New Roman" panose="02020603050405020304" pitchFamily="18" charset="0"/>
              <a:cs typeface="Times New Roman" panose="02020603050405020304" pitchFamily="18" charset="0"/>
            </a:endParaRPr>
          </a:p>
        </p:txBody>
      </p:sp>
      <p:sp>
        <p:nvSpPr>
          <p:cNvPr id="7" name="Content Placeholder 2">
            <a:extLst>
              <a:ext uri="{FF2B5EF4-FFF2-40B4-BE49-F238E27FC236}">
                <a16:creationId xmlns:a16="http://schemas.microsoft.com/office/drawing/2014/main" id="{9B9A25CA-6BA3-9470-A715-3FE7331C0DEC}"/>
              </a:ext>
            </a:extLst>
          </p:cNvPr>
          <p:cNvSpPr txBox="1">
            <a:spLocks/>
          </p:cNvSpPr>
          <p:nvPr/>
        </p:nvSpPr>
        <p:spPr>
          <a:xfrm>
            <a:off x="503616" y="1375348"/>
            <a:ext cx="10186380" cy="553768"/>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nSpc>
                <a:spcPct val="107000"/>
              </a:lnSpc>
              <a:buClrTx/>
              <a:buSzPct val="100000"/>
            </a:pPr>
            <a:r>
              <a:rPr lang="en-US" sz="2400" b="1" u="sng" dirty="0">
                <a:latin typeface="Times New Roman" panose="02020603050405020304" pitchFamily="18" charset="0"/>
                <a:ea typeface="Calibri" panose="020F0502020204030204" pitchFamily="34" charset="0"/>
                <a:cs typeface="Times New Roman" panose="02020603050405020304" pitchFamily="18" charset="0"/>
              </a:rPr>
              <a:t>Dry Density</a:t>
            </a:r>
          </a:p>
        </p:txBody>
      </p:sp>
      <p:sp>
        <p:nvSpPr>
          <p:cNvPr id="14" name="Title 1">
            <a:extLst>
              <a:ext uri="{FF2B5EF4-FFF2-40B4-BE49-F238E27FC236}">
                <a16:creationId xmlns:a16="http://schemas.microsoft.com/office/drawing/2014/main" id="{56AE91FD-CE23-3845-2A76-599CBDDDD265}"/>
              </a:ext>
            </a:extLst>
          </p:cNvPr>
          <p:cNvSpPr>
            <a:spLocks noGrp="1"/>
          </p:cNvSpPr>
          <p:nvPr>
            <p:ph type="title"/>
          </p:nvPr>
        </p:nvSpPr>
        <p:spPr>
          <a:xfrm>
            <a:off x="576474" y="350668"/>
            <a:ext cx="6573833" cy="951659"/>
          </a:xfrm>
        </p:spPr>
        <p:txBody>
          <a:bodyPr anchor="ctr">
            <a:normAutofit fontScale="90000"/>
          </a:bodyPr>
          <a:lstStyle/>
          <a:p>
            <a:r>
              <a:rPr lang="en-GB" sz="4000" b="1" dirty="0">
                <a:latin typeface="Times New Roman" panose="02020603050405020304" pitchFamily="18" charset="0"/>
                <a:cs typeface="Times New Roman" panose="02020603050405020304" pitchFamily="18" charset="0"/>
              </a:rPr>
              <a:t>Results and Discussion (Study I)</a:t>
            </a:r>
            <a:endParaRPr lang="ru-RU" sz="4000" b="1" dirty="0">
              <a:latin typeface="Times New Roman" panose="02020603050405020304" pitchFamily="18" charset="0"/>
              <a:cs typeface="Times New Roman" panose="02020603050405020304" pitchFamily="18" charset="0"/>
            </a:endParaRPr>
          </a:p>
        </p:txBody>
      </p:sp>
      <p:pic>
        <p:nvPicPr>
          <p:cNvPr id="12" name="Picture 11">
            <a:extLst>
              <a:ext uri="{FF2B5EF4-FFF2-40B4-BE49-F238E27FC236}">
                <a16:creationId xmlns:a16="http://schemas.microsoft.com/office/drawing/2014/main" id="{4CD1E149-1813-FDC3-E63B-6AEF067F7D87}"/>
              </a:ext>
            </a:extLst>
          </p:cNvPr>
          <p:cNvPicPr>
            <a:picLocks noChangeAspect="1"/>
          </p:cNvPicPr>
          <p:nvPr/>
        </p:nvPicPr>
        <p:blipFill>
          <a:blip r:embed="rId4"/>
          <a:stretch>
            <a:fillRect/>
          </a:stretch>
        </p:blipFill>
        <p:spPr>
          <a:xfrm>
            <a:off x="393088" y="1999391"/>
            <a:ext cx="4322064" cy="2520696"/>
          </a:xfrm>
          <a:prstGeom prst="rect">
            <a:avLst/>
          </a:prstGeom>
        </p:spPr>
      </p:pic>
      <p:pic>
        <p:nvPicPr>
          <p:cNvPr id="15" name="Picture 14">
            <a:extLst>
              <a:ext uri="{FF2B5EF4-FFF2-40B4-BE49-F238E27FC236}">
                <a16:creationId xmlns:a16="http://schemas.microsoft.com/office/drawing/2014/main" id="{BB7BF7D3-82DD-9B57-64F9-B2702C97FB39}"/>
              </a:ext>
            </a:extLst>
          </p:cNvPr>
          <p:cNvPicPr>
            <a:picLocks noChangeAspect="1"/>
          </p:cNvPicPr>
          <p:nvPr/>
        </p:nvPicPr>
        <p:blipFill>
          <a:blip r:embed="rId5"/>
          <a:stretch>
            <a:fillRect/>
          </a:stretch>
        </p:blipFill>
        <p:spPr>
          <a:xfrm>
            <a:off x="8453064" y="2002775"/>
            <a:ext cx="2520696" cy="2520696"/>
          </a:xfrm>
          <a:prstGeom prst="rect">
            <a:avLst/>
          </a:prstGeom>
        </p:spPr>
      </p:pic>
      <p:sp>
        <p:nvSpPr>
          <p:cNvPr id="16" name="TextBox 15">
            <a:extLst>
              <a:ext uri="{FF2B5EF4-FFF2-40B4-BE49-F238E27FC236}">
                <a16:creationId xmlns:a16="http://schemas.microsoft.com/office/drawing/2014/main" id="{BEB1BFC2-4349-DBA1-BF85-7117F65490CE}"/>
              </a:ext>
            </a:extLst>
          </p:cNvPr>
          <p:cNvSpPr txBox="1"/>
          <p:nvPr/>
        </p:nvSpPr>
        <p:spPr>
          <a:xfrm>
            <a:off x="1150339" y="2152194"/>
            <a:ext cx="1019190" cy="276999"/>
          </a:xfrm>
          <a:prstGeom prst="rect">
            <a:avLst/>
          </a:prstGeom>
          <a:noFill/>
        </p:spPr>
        <p:txBody>
          <a:bodyPr wrap="none" rtlCol="0">
            <a:spAutoFit/>
          </a:bodyPr>
          <a:lstStyle/>
          <a:p>
            <a:r>
              <a:rPr lang="en-GB" sz="1200" dirty="0">
                <a:latin typeface="Arial" panose="020B0604020202020204" pitchFamily="34" charset="0"/>
                <a:cs typeface="Arial" panose="020B0604020202020204" pitchFamily="34" charset="0"/>
              </a:rPr>
              <a:t>PVA and PP</a:t>
            </a:r>
            <a:endParaRPr lang="ru-KZ" sz="1200"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D375451B-2803-8E65-6528-F074DEFD791F}"/>
              </a:ext>
            </a:extLst>
          </p:cNvPr>
          <p:cNvSpPr txBox="1"/>
          <p:nvPr/>
        </p:nvSpPr>
        <p:spPr>
          <a:xfrm>
            <a:off x="4558408" y="2143825"/>
            <a:ext cx="1163460" cy="276999"/>
          </a:xfrm>
          <a:prstGeom prst="rect">
            <a:avLst/>
          </a:prstGeom>
          <a:noFill/>
        </p:spPr>
        <p:txBody>
          <a:bodyPr wrap="none" rtlCol="0">
            <a:spAutoFit/>
          </a:bodyPr>
          <a:lstStyle/>
          <a:p>
            <a:r>
              <a:rPr lang="en-GB" sz="1200" dirty="0">
                <a:latin typeface="Arial" panose="020B0604020202020204" pitchFamily="34" charset="0"/>
                <a:cs typeface="Arial" panose="020B0604020202020204" pitchFamily="34" charset="0"/>
              </a:rPr>
              <a:t>PVA and Steel</a:t>
            </a:r>
            <a:endParaRPr lang="ru-KZ" sz="1200"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0D202832-C7B6-02DE-FD70-23F4E990018D}"/>
              </a:ext>
            </a:extLst>
          </p:cNvPr>
          <p:cNvSpPr txBox="1"/>
          <p:nvPr/>
        </p:nvSpPr>
        <p:spPr>
          <a:xfrm>
            <a:off x="8589474" y="2135454"/>
            <a:ext cx="1487138" cy="276999"/>
          </a:xfrm>
          <a:prstGeom prst="rect">
            <a:avLst/>
          </a:prstGeom>
          <a:noFill/>
        </p:spPr>
        <p:txBody>
          <a:bodyPr wrap="none" rtlCol="0">
            <a:spAutoFit/>
          </a:bodyPr>
          <a:lstStyle/>
          <a:p>
            <a:r>
              <a:rPr lang="en-GB" sz="1200" dirty="0">
                <a:latin typeface="Arial" panose="020B0604020202020204" pitchFamily="34" charset="0"/>
                <a:cs typeface="Arial" panose="020B0604020202020204" pitchFamily="34" charset="0"/>
              </a:rPr>
              <a:t>PVA, PP, and Steel</a:t>
            </a:r>
            <a:endParaRPr lang="ru-KZ" sz="1200" dirty="0">
              <a:latin typeface="Arial" panose="020B0604020202020204" pitchFamily="34" charset="0"/>
              <a:cs typeface="Arial" panose="020B0604020202020204" pitchFamily="34" charset="0"/>
            </a:endParaRPr>
          </a:p>
        </p:txBody>
      </p:sp>
      <p:cxnSp>
        <p:nvCxnSpPr>
          <p:cNvPr id="22" name="Straight Connector 21">
            <a:extLst>
              <a:ext uri="{FF2B5EF4-FFF2-40B4-BE49-F238E27FC236}">
                <a16:creationId xmlns:a16="http://schemas.microsoft.com/office/drawing/2014/main" id="{D57C8E3C-04EB-395A-2F9E-9FD9C48616A0}"/>
              </a:ext>
            </a:extLst>
          </p:cNvPr>
          <p:cNvCxnSpPr>
            <a:cxnSpLocks/>
          </p:cNvCxnSpPr>
          <p:nvPr/>
        </p:nvCxnSpPr>
        <p:spPr>
          <a:xfrm>
            <a:off x="1140291" y="2652763"/>
            <a:ext cx="9048738"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869A71B7-475E-AD2F-B065-A289ADFC2D25}"/>
              </a:ext>
            </a:extLst>
          </p:cNvPr>
          <p:cNvSpPr txBox="1"/>
          <p:nvPr/>
        </p:nvSpPr>
        <p:spPr>
          <a:xfrm>
            <a:off x="1938806" y="2420660"/>
            <a:ext cx="1790875" cy="276999"/>
          </a:xfrm>
          <a:prstGeom prst="rect">
            <a:avLst/>
          </a:prstGeom>
          <a:noFill/>
        </p:spPr>
        <p:txBody>
          <a:bodyPr wrap="none" rtlCol="0">
            <a:spAutoFit/>
          </a:bodyPr>
          <a:lstStyle/>
          <a:p>
            <a:r>
              <a:rPr lang="en-GB" sz="1200" dirty="0">
                <a:latin typeface="Arial" panose="020B0604020202020204" pitchFamily="34" charset="0"/>
                <a:cs typeface="Arial" panose="020B0604020202020204" pitchFamily="34" charset="0"/>
              </a:rPr>
              <a:t>Lightweight limit = 1850</a:t>
            </a:r>
            <a:endParaRPr lang="ru-KZ" sz="12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B3D03936-BB57-DEDC-B0A0-E525988CB341}"/>
              </a:ext>
            </a:extLst>
          </p:cNvPr>
          <p:cNvSpPr txBox="1"/>
          <p:nvPr/>
        </p:nvSpPr>
        <p:spPr>
          <a:xfrm>
            <a:off x="576474" y="4616631"/>
            <a:ext cx="10113522" cy="1525418"/>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The density of all mixtures decreased with curing age.</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Adding PP fibers did not have significant influence on the dry densities.</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The density of EGC increased with the increase of steel fiber dosage.</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All the mixtures have density below 1850 kg/m3 satisfying the lightweight concrete requirement. </a:t>
            </a:r>
            <a:endParaRPr lang="ru-KZ"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40964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B6EB09-68E2-4A5C-B684-EF8BFD54C6C2}"/>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22</a:t>
            </a:fld>
            <a:endParaRPr lang="ru-RU">
              <a:latin typeface="Times New Roman" panose="02020603050405020304" pitchFamily="18" charset="0"/>
              <a:cs typeface="Times New Roman" panose="02020603050405020304" pitchFamily="18" charset="0"/>
            </a:endParaRPr>
          </a:p>
        </p:txBody>
      </p:sp>
      <p:sp>
        <p:nvSpPr>
          <p:cNvPr id="7" name="Content Placeholder 2">
            <a:extLst>
              <a:ext uri="{FF2B5EF4-FFF2-40B4-BE49-F238E27FC236}">
                <a16:creationId xmlns:a16="http://schemas.microsoft.com/office/drawing/2014/main" id="{9B9A25CA-6BA3-9470-A715-3FE7331C0DEC}"/>
              </a:ext>
            </a:extLst>
          </p:cNvPr>
          <p:cNvSpPr txBox="1">
            <a:spLocks/>
          </p:cNvSpPr>
          <p:nvPr/>
        </p:nvSpPr>
        <p:spPr>
          <a:xfrm>
            <a:off x="503616" y="1184431"/>
            <a:ext cx="10186380" cy="553768"/>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nSpc>
                <a:spcPct val="107000"/>
              </a:lnSpc>
              <a:buClrTx/>
              <a:buSzPct val="100000"/>
            </a:pPr>
            <a:r>
              <a:rPr lang="en-US" sz="2400" b="1" u="sng" dirty="0">
                <a:latin typeface="Times New Roman" panose="02020603050405020304" pitchFamily="18" charset="0"/>
                <a:ea typeface="Calibri" panose="020F0502020204030204" pitchFamily="34" charset="0"/>
                <a:cs typeface="Times New Roman" panose="02020603050405020304" pitchFamily="18" charset="0"/>
              </a:rPr>
              <a:t>Drying shrinkage</a:t>
            </a:r>
          </a:p>
        </p:txBody>
      </p:sp>
      <p:sp>
        <p:nvSpPr>
          <p:cNvPr id="15" name="Title 1">
            <a:extLst>
              <a:ext uri="{FF2B5EF4-FFF2-40B4-BE49-F238E27FC236}">
                <a16:creationId xmlns:a16="http://schemas.microsoft.com/office/drawing/2014/main" id="{DB45746C-72F9-2861-6168-92451100E58E}"/>
              </a:ext>
            </a:extLst>
          </p:cNvPr>
          <p:cNvSpPr txBox="1">
            <a:spLocks/>
          </p:cNvSpPr>
          <p:nvPr/>
        </p:nvSpPr>
        <p:spPr>
          <a:xfrm>
            <a:off x="576474" y="350668"/>
            <a:ext cx="6573833" cy="951659"/>
          </a:xfrm>
          <a:prstGeom prst="rect">
            <a:avLst/>
          </a:prstGeom>
        </p:spPr>
        <p:txBody>
          <a:bodyPr vert="horz" lIns="91440" tIns="45720" rIns="91440" bIns="45720" rtlCol="0" anchor="ctr">
            <a:normAutofit fontScale="90000"/>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en-GB" sz="4000" b="1">
                <a:latin typeface="Times New Roman" panose="02020603050405020304" pitchFamily="18" charset="0"/>
                <a:cs typeface="Times New Roman" panose="02020603050405020304" pitchFamily="18" charset="0"/>
              </a:rPr>
              <a:t>Results and Discussion (Study I)</a:t>
            </a:r>
            <a:endParaRPr lang="ru-RU" sz="4000" b="1" dirty="0">
              <a:latin typeface="Times New Roman" panose="02020603050405020304" pitchFamily="18" charset="0"/>
              <a:cs typeface="Times New Roman" panose="02020603050405020304" pitchFamily="18" charset="0"/>
            </a:endParaRPr>
          </a:p>
        </p:txBody>
      </p:sp>
      <p:pic>
        <p:nvPicPr>
          <p:cNvPr id="16" name="Picture 15">
            <a:extLst>
              <a:ext uri="{FF2B5EF4-FFF2-40B4-BE49-F238E27FC236}">
                <a16:creationId xmlns:a16="http://schemas.microsoft.com/office/drawing/2014/main" id="{C6C3F3C6-0693-96FC-937B-734FB51CC482}"/>
              </a:ext>
            </a:extLst>
          </p:cNvPr>
          <p:cNvPicPr>
            <a:picLocks noChangeAspect="1"/>
          </p:cNvPicPr>
          <p:nvPr/>
        </p:nvPicPr>
        <p:blipFill>
          <a:blip r:embed="rId3"/>
          <a:stretch>
            <a:fillRect/>
          </a:stretch>
        </p:blipFill>
        <p:spPr>
          <a:xfrm>
            <a:off x="72503" y="1564471"/>
            <a:ext cx="5762244" cy="2342388"/>
          </a:xfrm>
          <a:prstGeom prst="rect">
            <a:avLst/>
          </a:prstGeom>
        </p:spPr>
      </p:pic>
      <p:pic>
        <p:nvPicPr>
          <p:cNvPr id="19" name="Picture 18">
            <a:extLst>
              <a:ext uri="{FF2B5EF4-FFF2-40B4-BE49-F238E27FC236}">
                <a16:creationId xmlns:a16="http://schemas.microsoft.com/office/drawing/2014/main" id="{A107D900-0AC6-C590-2E4A-5246A41DA1E6}"/>
              </a:ext>
            </a:extLst>
          </p:cNvPr>
          <p:cNvPicPr>
            <a:picLocks noChangeAspect="1"/>
          </p:cNvPicPr>
          <p:nvPr/>
        </p:nvPicPr>
        <p:blipFill>
          <a:blip r:embed="rId4"/>
          <a:stretch>
            <a:fillRect/>
          </a:stretch>
        </p:blipFill>
        <p:spPr>
          <a:xfrm>
            <a:off x="5884986" y="1564471"/>
            <a:ext cx="5401056" cy="2342388"/>
          </a:xfrm>
          <a:prstGeom prst="rect">
            <a:avLst/>
          </a:prstGeom>
        </p:spPr>
      </p:pic>
      <p:pic>
        <p:nvPicPr>
          <p:cNvPr id="21" name="Picture 20">
            <a:extLst>
              <a:ext uri="{FF2B5EF4-FFF2-40B4-BE49-F238E27FC236}">
                <a16:creationId xmlns:a16="http://schemas.microsoft.com/office/drawing/2014/main" id="{835A87D5-13F5-D5A2-05D4-97562EBE4708}"/>
              </a:ext>
            </a:extLst>
          </p:cNvPr>
          <p:cNvPicPr>
            <a:picLocks noChangeAspect="1"/>
          </p:cNvPicPr>
          <p:nvPr/>
        </p:nvPicPr>
        <p:blipFill>
          <a:blip r:embed="rId5"/>
          <a:stretch>
            <a:fillRect/>
          </a:stretch>
        </p:blipFill>
        <p:spPr>
          <a:xfrm>
            <a:off x="3690" y="3984076"/>
            <a:ext cx="5760720" cy="2342388"/>
          </a:xfrm>
          <a:prstGeom prst="rect">
            <a:avLst/>
          </a:prstGeom>
        </p:spPr>
      </p:pic>
      <p:sp>
        <p:nvSpPr>
          <p:cNvPr id="4" name="TextBox 3">
            <a:extLst>
              <a:ext uri="{FF2B5EF4-FFF2-40B4-BE49-F238E27FC236}">
                <a16:creationId xmlns:a16="http://schemas.microsoft.com/office/drawing/2014/main" id="{0269E43F-5D6D-F019-6473-32C855100F97}"/>
              </a:ext>
            </a:extLst>
          </p:cNvPr>
          <p:cNvSpPr txBox="1"/>
          <p:nvPr/>
        </p:nvSpPr>
        <p:spPr>
          <a:xfrm>
            <a:off x="5764410" y="3778486"/>
            <a:ext cx="5521632" cy="3002745"/>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T</a:t>
            </a:r>
            <a:r>
              <a:rPr lang="en-US" sz="1600" dirty="0">
                <a:effectLst/>
                <a:latin typeface="Times New Roman" panose="02020603050405020304" pitchFamily="18" charset="0"/>
                <a:cs typeface="Times New Roman" panose="02020603050405020304" pitchFamily="18" charset="0"/>
              </a:rPr>
              <a:t>he fiber reinforcement decreased drying shrinkage.</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Adding PP fibers increased drying shrinkage.</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P0PP0S2 had the lowest shrinkage among the composites.</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P1PP0.5S0.5 exhibited higher shrinkage strain compared to P2PP0S0 and significantly lower drying shrinkage in comparison with the matrix.</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The developed EGC had comparable shrinkage with the normal ECC. </a:t>
            </a:r>
            <a:endParaRPr lang="ru-KZ"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01104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116D8EA-FC62-83E5-0A1E-AC5A34A485A4}"/>
              </a:ext>
            </a:extLst>
          </p:cNvPr>
          <p:cNvPicPr>
            <a:picLocks noChangeAspect="1"/>
          </p:cNvPicPr>
          <p:nvPr/>
        </p:nvPicPr>
        <p:blipFill>
          <a:blip r:embed="rId3"/>
          <a:stretch>
            <a:fillRect/>
          </a:stretch>
        </p:blipFill>
        <p:spPr>
          <a:xfrm>
            <a:off x="4926876" y="1929116"/>
            <a:ext cx="3602736" cy="2522220"/>
          </a:xfrm>
          <a:prstGeom prst="rect">
            <a:avLst/>
          </a:prstGeom>
        </p:spPr>
      </p:pic>
      <p:pic>
        <p:nvPicPr>
          <p:cNvPr id="5" name="Picture 4">
            <a:extLst>
              <a:ext uri="{FF2B5EF4-FFF2-40B4-BE49-F238E27FC236}">
                <a16:creationId xmlns:a16="http://schemas.microsoft.com/office/drawing/2014/main" id="{775F3500-D32C-7A33-5CB9-C0A046079A66}"/>
              </a:ext>
            </a:extLst>
          </p:cNvPr>
          <p:cNvPicPr>
            <a:picLocks noChangeAspect="1"/>
          </p:cNvPicPr>
          <p:nvPr/>
        </p:nvPicPr>
        <p:blipFill>
          <a:blip r:embed="rId4"/>
          <a:stretch>
            <a:fillRect/>
          </a:stretch>
        </p:blipFill>
        <p:spPr>
          <a:xfrm>
            <a:off x="8240712" y="1932598"/>
            <a:ext cx="2881884" cy="2522220"/>
          </a:xfrm>
          <a:prstGeom prst="rect">
            <a:avLst/>
          </a:prstGeom>
        </p:spPr>
      </p:pic>
      <p:pic>
        <p:nvPicPr>
          <p:cNvPr id="3" name="Picture 2">
            <a:extLst>
              <a:ext uri="{FF2B5EF4-FFF2-40B4-BE49-F238E27FC236}">
                <a16:creationId xmlns:a16="http://schemas.microsoft.com/office/drawing/2014/main" id="{C0556E20-ADA0-6020-92B3-AB04FB4F83B9}"/>
              </a:ext>
            </a:extLst>
          </p:cNvPr>
          <p:cNvPicPr>
            <a:picLocks noChangeAspect="1"/>
          </p:cNvPicPr>
          <p:nvPr/>
        </p:nvPicPr>
        <p:blipFill>
          <a:blip r:embed="rId5"/>
          <a:stretch>
            <a:fillRect/>
          </a:stretch>
        </p:blipFill>
        <p:spPr>
          <a:xfrm>
            <a:off x="171313" y="1932598"/>
            <a:ext cx="5041392" cy="2522220"/>
          </a:xfrm>
          <a:prstGeom prst="rect">
            <a:avLst/>
          </a:prstGeom>
        </p:spPr>
      </p:pic>
      <p:sp>
        <p:nvSpPr>
          <p:cNvPr id="2" name="Slide Number Placeholder 1">
            <a:extLst>
              <a:ext uri="{FF2B5EF4-FFF2-40B4-BE49-F238E27FC236}">
                <a16:creationId xmlns:a16="http://schemas.microsoft.com/office/drawing/2014/main" id="{D0B6EB09-68E2-4A5C-B684-EF8BFD54C6C2}"/>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23</a:t>
            </a:fld>
            <a:endParaRPr lang="ru-RU">
              <a:latin typeface="Times New Roman" panose="02020603050405020304" pitchFamily="18" charset="0"/>
              <a:cs typeface="Times New Roman" panose="02020603050405020304" pitchFamily="18" charset="0"/>
            </a:endParaRPr>
          </a:p>
        </p:txBody>
      </p:sp>
      <p:sp>
        <p:nvSpPr>
          <p:cNvPr id="7" name="Content Placeholder 2">
            <a:extLst>
              <a:ext uri="{FF2B5EF4-FFF2-40B4-BE49-F238E27FC236}">
                <a16:creationId xmlns:a16="http://schemas.microsoft.com/office/drawing/2014/main" id="{9B9A25CA-6BA3-9470-A715-3FE7331C0DEC}"/>
              </a:ext>
            </a:extLst>
          </p:cNvPr>
          <p:cNvSpPr txBox="1">
            <a:spLocks/>
          </p:cNvSpPr>
          <p:nvPr/>
        </p:nvSpPr>
        <p:spPr>
          <a:xfrm>
            <a:off x="503616" y="1375348"/>
            <a:ext cx="10186380" cy="553768"/>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nSpc>
                <a:spcPct val="107000"/>
              </a:lnSpc>
              <a:buClrTx/>
              <a:buSzPct val="100000"/>
            </a:pPr>
            <a:r>
              <a:rPr lang="en-US" sz="2400" b="1" u="sng" dirty="0">
                <a:latin typeface="Times New Roman" panose="02020603050405020304" pitchFamily="18" charset="0"/>
                <a:ea typeface="Calibri" panose="020F0502020204030204" pitchFamily="34" charset="0"/>
                <a:cs typeface="Times New Roman" panose="02020603050405020304" pitchFamily="18" charset="0"/>
              </a:rPr>
              <a:t>Compressive strength</a:t>
            </a:r>
          </a:p>
        </p:txBody>
      </p:sp>
      <p:sp>
        <p:nvSpPr>
          <p:cNvPr id="14" name="Title 1">
            <a:extLst>
              <a:ext uri="{FF2B5EF4-FFF2-40B4-BE49-F238E27FC236}">
                <a16:creationId xmlns:a16="http://schemas.microsoft.com/office/drawing/2014/main" id="{56AE91FD-CE23-3845-2A76-599CBDDDD265}"/>
              </a:ext>
            </a:extLst>
          </p:cNvPr>
          <p:cNvSpPr>
            <a:spLocks noGrp="1"/>
          </p:cNvSpPr>
          <p:nvPr>
            <p:ph type="title"/>
          </p:nvPr>
        </p:nvSpPr>
        <p:spPr>
          <a:xfrm>
            <a:off x="576474" y="350668"/>
            <a:ext cx="6573833" cy="951659"/>
          </a:xfrm>
        </p:spPr>
        <p:txBody>
          <a:bodyPr anchor="ctr">
            <a:normAutofit fontScale="90000"/>
          </a:bodyPr>
          <a:lstStyle/>
          <a:p>
            <a:r>
              <a:rPr lang="en-GB" sz="4000" b="1" dirty="0">
                <a:latin typeface="Times New Roman" panose="02020603050405020304" pitchFamily="18" charset="0"/>
                <a:cs typeface="Times New Roman" panose="02020603050405020304" pitchFamily="18" charset="0"/>
              </a:rPr>
              <a:t>Results and Discussion (Study I)</a:t>
            </a:r>
            <a:endParaRPr lang="ru-RU" sz="4000" b="1" dirty="0">
              <a:latin typeface="Times New Roman" panose="02020603050405020304" pitchFamily="18" charset="0"/>
              <a:cs typeface="Times New Roman" panose="02020603050405020304" pitchFamily="18" charset="0"/>
            </a:endParaRPr>
          </a:p>
        </p:txBody>
      </p:sp>
      <p:sp>
        <p:nvSpPr>
          <p:cNvPr id="16" name="TextBox 15">
            <a:extLst>
              <a:ext uri="{FF2B5EF4-FFF2-40B4-BE49-F238E27FC236}">
                <a16:creationId xmlns:a16="http://schemas.microsoft.com/office/drawing/2014/main" id="{BEB1BFC2-4349-DBA1-BF85-7117F65490CE}"/>
              </a:ext>
            </a:extLst>
          </p:cNvPr>
          <p:cNvSpPr txBox="1"/>
          <p:nvPr/>
        </p:nvSpPr>
        <p:spPr>
          <a:xfrm>
            <a:off x="1632662" y="2071807"/>
            <a:ext cx="1019190" cy="276999"/>
          </a:xfrm>
          <a:prstGeom prst="rect">
            <a:avLst/>
          </a:prstGeom>
          <a:noFill/>
        </p:spPr>
        <p:txBody>
          <a:bodyPr wrap="none" rtlCol="0">
            <a:spAutoFit/>
          </a:bodyPr>
          <a:lstStyle/>
          <a:p>
            <a:r>
              <a:rPr lang="en-GB" sz="1200" dirty="0">
                <a:latin typeface="Arial" panose="020B0604020202020204" pitchFamily="34" charset="0"/>
                <a:cs typeface="Arial" panose="020B0604020202020204" pitchFamily="34" charset="0"/>
              </a:rPr>
              <a:t>PVA and PP</a:t>
            </a:r>
            <a:endParaRPr lang="ru-KZ" sz="1200"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D375451B-2803-8E65-6528-F074DEFD791F}"/>
              </a:ext>
            </a:extLst>
          </p:cNvPr>
          <p:cNvSpPr txBox="1"/>
          <p:nvPr/>
        </p:nvSpPr>
        <p:spPr>
          <a:xfrm>
            <a:off x="5078425" y="2071807"/>
            <a:ext cx="1163460" cy="276999"/>
          </a:xfrm>
          <a:prstGeom prst="rect">
            <a:avLst/>
          </a:prstGeom>
          <a:noFill/>
        </p:spPr>
        <p:txBody>
          <a:bodyPr wrap="none" rtlCol="0">
            <a:spAutoFit/>
          </a:bodyPr>
          <a:lstStyle/>
          <a:p>
            <a:r>
              <a:rPr lang="en-GB" sz="1200" dirty="0">
                <a:latin typeface="Arial" panose="020B0604020202020204" pitchFamily="34" charset="0"/>
                <a:cs typeface="Arial" panose="020B0604020202020204" pitchFamily="34" charset="0"/>
              </a:rPr>
              <a:t>PVA and Steel</a:t>
            </a:r>
            <a:endParaRPr lang="ru-KZ" sz="1200"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0D202832-C7B6-02DE-FD70-23F4E990018D}"/>
              </a:ext>
            </a:extLst>
          </p:cNvPr>
          <p:cNvSpPr txBox="1"/>
          <p:nvPr/>
        </p:nvSpPr>
        <p:spPr>
          <a:xfrm>
            <a:off x="8388511" y="2075163"/>
            <a:ext cx="1487138" cy="276999"/>
          </a:xfrm>
          <a:prstGeom prst="rect">
            <a:avLst/>
          </a:prstGeom>
          <a:noFill/>
        </p:spPr>
        <p:txBody>
          <a:bodyPr wrap="none" rtlCol="0">
            <a:spAutoFit/>
          </a:bodyPr>
          <a:lstStyle/>
          <a:p>
            <a:r>
              <a:rPr lang="en-GB" sz="1200" dirty="0">
                <a:latin typeface="Arial" panose="020B0604020202020204" pitchFamily="34" charset="0"/>
                <a:cs typeface="Arial" panose="020B0604020202020204" pitchFamily="34" charset="0"/>
              </a:rPr>
              <a:t>PVA, PP, and Steel</a:t>
            </a:r>
            <a:endParaRPr lang="ru-KZ" sz="1200" dirty="0">
              <a:latin typeface="Arial" panose="020B0604020202020204" pitchFamily="34" charset="0"/>
              <a:cs typeface="Arial" panose="020B0604020202020204" pitchFamily="34" charset="0"/>
            </a:endParaRPr>
          </a:p>
        </p:txBody>
      </p:sp>
      <p:cxnSp>
        <p:nvCxnSpPr>
          <p:cNvPr id="8" name="Straight Connector 7">
            <a:extLst>
              <a:ext uri="{FF2B5EF4-FFF2-40B4-BE49-F238E27FC236}">
                <a16:creationId xmlns:a16="http://schemas.microsoft.com/office/drawing/2014/main" id="{339E6115-430F-8F7E-2C7C-7B1F596155FA}"/>
              </a:ext>
            </a:extLst>
          </p:cNvPr>
          <p:cNvCxnSpPr/>
          <p:nvPr/>
        </p:nvCxnSpPr>
        <p:spPr>
          <a:xfrm>
            <a:off x="1617784" y="2071807"/>
            <a:ext cx="0" cy="2068114"/>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81C681F3-D0C8-8682-657D-335BDACC4966}"/>
              </a:ext>
            </a:extLst>
          </p:cNvPr>
          <p:cNvSpPr txBox="1"/>
          <p:nvPr/>
        </p:nvSpPr>
        <p:spPr>
          <a:xfrm>
            <a:off x="401933" y="4458300"/>
            <a:ext cx="10590963" cy="2633413"/>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Adding fibers reduced 7-day compressive strength compared to the matrix.</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The fiber reinforcement enhanced 28-day compressive strength gain.</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EGC reinforced with hybrid 1.5% PVA and 0.5% PP had the highest compressive strength.</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Adding steel fiber negatively affected both 28- and 56-day strength.</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The 7-day strength of P1PP.05S0.5 was equal to of  P2PP0S0.</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Compared to P2PP0S0, 28- and 56-day compressive strength of P1PP0.5S0.5 were reduced by 20% and 23%, respectively.</a:t>
            </a:r>
          </a:p>
          <a:p>
            <a:pPr marL="285750" indent="-285750">
              <a:lnSpc>
                <a:spcPct val="150000"/>
              </a:lnSpc>
              <a:buFont typeface="Arial" panose="020B0604020202020204" pitchFamily="34" charset="0"/>
              <a:buChar char="•"/>
            </a:pPr>
            <a:endParaRPr lang="ru-KZ"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631811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B6EB09-68E2-4A5C-B684-EF8BFD54C6C2}"/>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24</a:t>
            </a:fld>
            <a:endParaRPr lang="ru-RU">
              <a:latin typeface="Times New Roman" panose="02020603050405020304" pitchFamily="18" charset="0"/>
              <a:cs typeface="Times New Roman" panose="02020603050405020304" pitchFamily="18" charset="0"/>
            </a:endParaRPr>
          </a:p>
        </p:txBody>
      </p:sp>
      <p:sp>
        <p:nvSpPr>
          <p:cNvPr id="7" name="Content Placeholder 2">
            <a:extLst>
              <a:ext uri="{FF2B5EF4-FFF2-40B4-BE49-F238E27FC236}">
                <a16:creationId xmlns:a16="http://schemas.microsoft.com/office/drawing/2014/main" id="{9B9A25CA-6BA3-9470-A715-3FE7331C0DEC}"/>
              </a:ext>
            </a:extLst>
          </p:cNvPr>
          <p:cNvSpPr txBox="1">
            <a:spLocks/>
          </p:cNvSpPr>
          <p:nvPr/>
        </p:nvSpPr>
        <p:spPr>
          <a:xfrm>
            <a:off x="503616" y="1055308"/>
            <a:ext cx="10186380" cy="553768"/>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nSpc>
                <a:spcPct val="107000"/>
              </a:lnSpc>
              <a:buClrTx/>
              <a:buSzPct val="100000"/>
            </a:pPr>
            <a:r>
              <a:rPr lang="en-US" sz="2400" b="1" u="sng" dirty="0">
                <a:latin typeface="Times New Roman" panose="02020603050405020304" pitchFamily="18" charset="0"/>
                <a:ea typeface="Calibri" panose="020F0502020204030204" pitchFamily="34" charset="0"/>
                <a:cs typeface="Times New Roman" panose="02020603050405020304" pitchFamily="18" charset="0"/>
              </a:rPr>
              <a:t>Tensile properties</a:t>
            </a:r>
          </a:p>
        </p:txBody>
      </p:sp>
      <p:sp>
        <p:nvSpPr>
          <p:cNvPr id="12" name="Title 1">
            <a:extLst>
              <a:ext uri="{FF2B5EF4-FFF2-40B4-BE49-F238E27FC236}">
                <a16:creationId xmlns:a16="http://schemas.microsoft.com/office/drawing/2014/main" id="{FD14C3D3-0372-5714-239F-6AA007A059CB}"/>
              </a:ext>
            </a:extLst>
          </p:cNvPr>
          <p:cNvSpPr>
            <a:spLocks noGrp="1"/>
          </p:cNvSpPr>
          <p:nvPr>
            <p:ph type="title"/>
          </p:nvPr>
        </p:nvSpPr>
        <p:spPr>
          <a:xfrm>
            <a:off x="576474" y="289708"/>
            <a:ext cx="6573833" cy="951659"/>
          </a:xfrm>
        </p:spPr>
        <p:txBody>
          <a:bodyPr anchor="ctr">
            <a:normAutofit fontScale="90000"/>
          </a:bodyPr>
          <a:lstStyle/>
          <a:p>
            <a:r>
              <a:rPr lang="en-GB" sz="4000" b="1" dirty="0">
                <a:latin typeface="Times New Roman" panose="02020603050405020304" pitchFamily="18" charset="0"/>
                <a:cs typeface="Times New Roman" panose="02020603050405020304" pitchFamily="18" charset="0"/>
              </a:rPr>
              <a:t>Results and Discussion (Study I)</a:t>
            </a:r>
            <a:endParaRPr lang="ru-RU" sz="4000" b="1" dirty="0">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E1B734C0-057C-8D16-8703-B2138A5CD4EF}"/>
              </a:ext>
            </a:extLst>
          </p:cNvPr>
          <p:cNvPicPr>
            <a:picLocks noChangeAspect="1"/>
          </p:cNvPicPr>
          <p:nvPr/>
        </p:nvPicPr>
        <p:blipFill>
          <a:blip r:embed="rId3"/>
          <a:stretch>
            <a:fillRect/>
          </a:stretch>
        </p:blipFill>
        <p:spPr>
          <a:xfrm>
            <a:off x="343808" y="1473878"/>
            <a:ext cx="2881884" cy="2161032"/>
          </a:xfrm>
          <a:prstGeom prst="rect">
            <a:avLst/>
          </a:prstGeom>
        </p:spPr>
      </p:pic>
      <p:pic>
        <p:nvPicPr>
          <p:cNvPr id="9" name="Picture 8">
            <a:extLst>
              <a:ext uri="{FF2B5EF4-FFF2-40B4-BE49-F238E27FC236}">
                <a16:creationId xmlns:a16="http://schemas.microsoft.com/office/drawing/2014/main" id="{C0E8B7A3-39A3-A29F-4D99-81AD18EE7549}"/>
              </a:ext>
            </a:extLst>
          </p:cNvPr>
          <p:cNvPicPr>
            <a:picLocks noChangeAspect="1"/>
          </p:cNvPicPr>
          <p:nvPr/>
        </p:nvPicPr>
        <p:blipFill>
          <a:blip r:embed="rId4"/>
          <a:stretch>
            <a:fillRect/>
          </a:stretch>
        </p:blipFill>
        <p:spPr>
          <a:xfrm>
            <a:off x="3003869" y="1476338"/>
            <a:ext cx="2881884" cy="2161032"/>
          </a:xfrm>
          <a:prstGeom prst="rect">
            <a:avLst/>
          </a:prstGeom>
        </p:spPr>
      </p:pic>
      <p:pic>
        <p:nvPicPr>
          <p:cNvPr id="10" name="Picture 9">
            <a:extLst>
              <a:ext uri="{FF2B5EF4-FFF2-40B4-BE49-F238E27FC236}">
                <a16:creationId xmlns:a16="http://schemas.microsoft.com/office/drawing/2014/main" id="{29DD05A1-1739-06CB-A10A-FB118FF4A77E}"/>
              </a:ext>
            </a:extLst>
          </p:cNvPr>
          <p:cNvPicPr>
            <a:picLocks noChangeAspect="1"/>
          </p:cNvPicPr>
          <p:nvPr/>
        </p:nvPicPr>
        <p:blipFill>
          <a:blip r:embed="rId5"/>
          <a:stretch>
            <a:fillRect/>
          </a:stretch>
        </p:blipFill>
        <p:spPr>
          <a:xfrm>
            <a:off x="5633234" y="1477329"/>
            <a:ext cx="2881884" cy="2161032"/>
          </a:xfrm>
          <a:prstGeom prst="rect">
            <a:avLst/>
          </a:prstGeom>
        </p:spPr>
      </p:pic>
      <p:pic>
        <p:nvPicPr>
          <p:cNvPr id="19" name="Picture 18">
            <a:extLst>
              <a:ext uri="{FF2B5EF4-FFF2-40B4-BE49-F238E27FC236}">
                <a16:creationId xmlns:a16="http://schemas.microsoft.com/office/drawing/2014/main" id="{E725E34F-BF2D-95BB-E2A1-E19F805ED4AD}"/>
              </a:ext>
            </a:extLst>
          </p:cNvPr>
          <p:cNvPicPr>
            <a:picLocks noChangeAspect="1"/>
          </p:cNvPicPr>
          <p:nvPr/>
        </p:nvPicPr>
        <p:blipFill>
          <a:blip r:embed="rId6"/>
          <a:stretch>
            <a:fillRect/>
          </a:stretch>
        </p:blipFill>
        <p:spPr>
          <a:xfrm>
            <a:off x="8292367" y="1473878"/>
            <a:ext cx="2881884" cy="2161032"/>
          </a:xfrm>
          <a:prstGeom prst="rect">
            <a:avLst/>
          </a:prstGeom>
        </p:spPr>
      </p:pic>
      <p:pic>
        <p:nvPicPr>
          <p:cNvPr id="21" name="Picture 20">
            <a:extLst>
              <a:ext uri="{FF2B5EF4-FFF2-40B4-BE49-F238E27FC236}">
                <a16:creationId xmlns:a16="http://schemas.microsoft.com/office/drawing/2014/main" id="{154F1373-3DDD-798D-39DC-0242208606BC}"/>
              </a:ext>
            </a:extLst>
          </p:cNvPr>
          <p:cNvPicPr>
            <a:picLocks noChangeAspect="1"/>
          </p:cNvPicPr>
          <p:nvPr/>
        </p:nvPicPr>
        <p:blipFill>
          <a:blip r:embed="rId7"/>
          <a:stretch>
            <a:fillRect/>
          </a:stretch>
        </p:blipFill>
        <p:spPr>
          <a:xfrm>
            <a:off x="343808" y="3434103"/>
            <a:ext cx="2881884" cy="2161032"/>
          </a:xfrm>
          <a:prstGeom prst="rect">
            <a:avLst/>
          </a:prstGeom>
        </p:spPr>
      </p:pic>
      <p:pic>
        <p:nvPicPr>
          <p:cNvPr id="23" name="Picture 22">
            <a:extLst>
              <a:ext uri="{FF2B5EF4-FFF2-40B4-BE49-F238E27FC236}">
                <a16:creationId xmlns:a16="http://schemas.microsoft.com/office/drawing/2014/main" id="{120F5073-09CE-9C09-BAA3-D8CCEB2B6DDD}"/>
              </a:ext>
            </a:extLst>
          </p:cNvPr>
          <p:cNvPicPr>
            <a:picLocks noChangeAspect="1"/>
          </p:cNvPicPr>
          <p:nvPr/>
        </p:nvPicPr>
        <p:blipFill>
          <a:blip r:embed="rId8"/>
          <a:stretch>
            <a:fillRect/>
          </a:stretch>
        </p:blipFill>
        <p:spPr>
          <a:xfrm>
            <a:off x="2994197" y="3434103"/>
            <a:ext cx="2881884" cy="2161032"/>
          </a:xfrm>
          <a:prstGeom prst="rect">
            <a:avLst/>
          </a:prstGeom>
        </p:spPr>
      </p:pic>
      <p:pic>
        <p:nvPicPr>
          <p:cNvPr id="24" name="Picture 23">
            <a:extLst>
              <a:ext uri="{FF2B5EF4-FFF2-40B4-BE49-F238E27FC236}">
                <a16:creationId xmlns:a16="http://schemas.microsoft.com/office/drawing/2014/main" id="{2CFAF3EC-748E-5A5B-DB68-88B9799F1797}"/>
              </a:ext>
            </a:extLst>
          </p:cNvPr>
          <p:cNvPicPr>
            <a:picLocks noChangeAspect="1"/>
          </p:cNvPicPr>
          <p:nvPr/>
        </p:nvPicPr>
        <p:blipFill>
          <a:blip r:embed="rId9"/>
          <a:stretch>
            <a:fillRect/>
          </a:stretch>
        </p:blipFill>
        <p:spPr>
          <a:xfrm>
            <a:off x="5663002" y="3426080"/>
            <a:ext cx="2881884" cy="2161032"/>
          </a:xfrm>
          <a:prstGeom prst="rect">
            <a:avLst/>
          </a:prstGeom>
        </p:spPr>
      </p:pic>
      <p:pic>
        <p:nvPicPr>
          <p:cNvPr id="25" name="Picture 24">
            <a:extLst>
              <a:ext uri="{FF2B5EF4-FFF2-40B4-BE49-F238E27FC236}">
                <a16:creationId xmlns:a16="http://schemas.microsoft.com/office/drawing/2014/main" id="{B558FC4C-A501-BE34-9541-F25E052C0871}"/>
              </a:ext>
            </a:extLst>
          </p:cNvPr>
          <p:cNvPicPr>
            <a:picLocks noChangeAspect="1"/>
          </p:cNvPicPr>
          <p:nvPr/>
        </p:nvPicPr>
        <p:blipFill>
          <a:blip r:embed="rId10"/>
          <a:stretch>
            <a:fillRect/>
          </a:stretch>
        </p:blipFill>
        <p:spPr>
          <a:xfrm>
            <a:off x="8322511" y="3424906"/>
            <a:ext cx="2851740" cy="2161032"/>
          </a:xfrm>
          <a:prstGeom prst="rect">
            <a:avLst/>
          </a:prstGeom>
        </p:spPr>
      </p:pic>
      <p:sp>
        <p:nvSpPr>
          <p:cNvPr id="26" name="TextBox 25">
            <a:extLst>
              <a:ext uri="{FF2B5EF4-FFF2-40B4-BE49-F238E27FC236}">
                <a16:creationId xmlns:a16="http://schemas.microsoft.com/office/drawing/2014/main" id="{9C51E3CB-9901-F78D-38B8-28B079F90E44}"/>
              </a:ext>
            </a:extLst>
          </p:cNvPr>
          <p:cNvSpPr txBox="1"/>
          <p:nvPr/>
        </p:nvSpPr>
        <p:spPr>
          <a:xfrm>
            <a:off x="2145447" y="1620610"/>
            <a:ext cx="849913" cy="276999"/>
          </a:xfrm>
          <a:prstGeom prst="rect">
            <a:avLst/>
          </a:prstGeom>
          <a:noFill/>
        </p:spPr>
        <p:txBody>
          <a:bodyPr wrap="none" rtlCol="0">
            <a:spAutoFit/>
          </a:bodyPr>
          <a:lstStyle/>
          <a:p>
            <a:r>
              <a:rPr lang="en-GB" sz="1200" b="1" dirty="0">
                <a:latin typeface="Arial" panose="020B0604020202020204" pitchFamily="34" charset="0"/>
                <a:cs typeface="Arial" panose="020B0604020202020204" pitchFamily="34" charset="0"/>
              </a:rPr>
              <a:t>P2PP0S0</a:t>
            </a:r>
            <a:endParaRPr lang="ru-KZ" sz="1200" b="1" dirty="0">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755EC6D4-6167-1AFF-61F6-9BE58E19100C}"/>
              </a:ext>
            </a:extLst>
          </p:cNvPr>
          <p:cNvSpPr txBox="1"/>
          <p:nvPr/>
        </p:nvSpPr>
        <p:spPr>
          <a:xfrm>
            <a:off x="4558728" y="1632336"/>
            <a:ext cx="1106393" cy="276999"/>
          </a:xfrm>
          <a:prstGeom prst="rect">
            <a:avLst/>
          </a:prstGeom>
          <a:noFill/>
        </p:spPr>
        <p:txBody>
          <a:bodyPr wrap="none" rtlCol="0">
            <a:spAutoFit/>
          </a:bodyPr>
          <a:lstStyle/>
          <a:p>
            <a:r>
              <a:rPr lang="en-GB" sz="1200" b="1" dirty="0">
                <a:latin typeface="Arial" panose="020B0604020202020204" pitchFamily="34" charset="0"/>
                <a:cs typeface="Arial" panose="020B0604020202020204" pitchFamily="34" charset="0"/>
              </a:rPr>
              <a:t>P1.5PP0.5S0</a:t>
            </a:r>
            <a:endParaRPr lang="ru-KZ" sz="1200" b="1" dirty="0">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24B3390C-525C-2A4D-6506-20F44F1563F9}"/>
              </a:ext>
            </a:extLst>
          </p:cNvPr>
          <p:cNvSpPr txBox="1"/>
          <p:nvPr/>
        </p:nvSpPr>
        <p:spPr>
          <a:xfrm>
            <a:off x="7432568" y="1622288"/>
            <a:ext cx="849913" cy="276999"/>
          </a:xfrm>
          <a:prstGeom prst="rect">
            <a:avLst/>
          </a:prstGeom>
          <a:noFill/>
        </p:spPr>
        <p:txBody>
          <a:bodyPr wrap="none" rtlCol="0">
            <a:spAutoFit/>
          </a:bodyPr>
          <a:lstStyle/>
          <a:p>
            <a:r>
              <a:rPr lang="en-GB" sz="1200" b="1" dirty="0">
                <a:latin typeface="Arial" panose="020B0604020202020204" pitchFamily="34" charset="0"/>
                <a:cs typeface="Arial" panose="020B0604020202020204" pitchFamily="34" charset="0"/>
              </a:rPr>
              <a:t>P1PP1S0</a:t>
            </a:r>
            <a:endParaRPr lang="ru-KZ" sz="1200" b="1" dirty="0">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ABC98C7F-201C-6836-258B-25CAFF619C8A}"/>
              </a:ext>
            </a:extLst>
          </p:cNvPr>
          <p:cNvSpPr txBox="1"/>
          <p:nvPr/>
        </p:nvSpPr>
        <p:spPr>
          <a:xfrm>
            <a:off x="10095393" y="1622287"/>
            <a:ext cx="849913" cy="276999"/>
          </a:xfrm>
          <a:prstGeom prst="rect">
            <a:avLst/>
          </a:prstGeom>
          <a:noFill/>
        </p:spPr>
        <p:txBody>
          <a:bodyPr wrap="none" rtlCol="0">
            <a:spAutoFit/>
          </a:bodyPr>
          <a:lstStyle/>
          <a:p>
            <a:r>
              <a:rPr lang="en-GB" sz="1200" b="1" dirty="0">
                <a:latin typeface="Arial" panose="020B0604020202020204" pitchFamily="34" charset="0"/>
                <a:cs typeface="Arial" panose="020B0604020202020204" pitchFamily="34" charset="0"/>
              </a:rPr>
              <a:t>P0PP2S0</a:t>
            </a:r>
            <a:endParaRPr lang="ru-KZ" sz="1200" b="1" dirty="0">
              <a:latin typeface="Arial" panose="020B0604020202020204" pitchFamily="34" charset="0"/>
              <a:cs typeface="Arial" panose="020B0604020202020204" pitchFamily="34" charset="0"/>
            </a:endParaRPr>
          </a:p>
        </p:txBody>
      </p:sp>
      <p:sp>
        <p:nvSpPr>
          <p:cNvPr id="30" name="TextBox 29">
            <a:extLst>
              <a:ext uri="{FF2B5EF4-FFF2-40B4-BE49-F238E27FC236}">
                <a16:creationId xmlns:a16="http://schemas.microsoft.com/office/drawing/2014/main" id="{D5431430-2CD8-8947-C5ED-3DB8CC8C89CF}"/>
              </a:ext>
            </a:extLst>
          </p:cNvPr>
          <p:cNvSpPr txBox="1"/>
          <p:nvPr/>
        </p:nvSpPr>
        <p:spPr>
          <a:xfrm>
            <a:off x="1895918" y="3581711"/>
            <a:ext cx="1106393" cy="276999"/>
          </a:xfrm>
          <a:prstGeom prst="rect">
            <a:avLst/>
          </a:prstGeom>
          <a:noFill/>
        </p:spPr>
        <p:txBody>
          <a:bodyPr wrap="none" rtlCol="0">
            <a:spAutoFit/>
          </a:bodyPr>
          <a:lstStyle/>
          <a:p>
            <a:r>
              <a:rPr lang="en-GB" sz="1200" b="1" dirty="0">
                <a:latin typeface="Arial" panose="020B0604020202020204" pitchFamily="34" charset="0"/>
                <a:cs typeface="Arial" panose="020B0604020202020204" pitchFamily="34" charset="0"/>
              </a:rPr>
              <a:t>P1.5PP0S0.5</a:t>
            </a:r>
            <a:endParaRPr lang="ru-KZ" sz="1200" b="1" dirty="0">
              <a:latin typeface="Arial" panose="020B0604020202020204" pitchFamily="34" charset="0"/>
              <a:cs typeface="Arial" panose="020B0604020202020204" pitchFamily="34" charset="0"/>
            </a:endParaRPr>
          </a:p>
        </p:txBody>
      </p:sp>
      <p:sp>
        <p:nvSpPr>
          <p:cNvPr id="31" name="TextBox 30">
            <a:extLst>
              <a:ext uri="{FF2B5EF4-FFF2-40B4-BE49-F238E27FC236}">
                <a16:creationId xmlns:a16="http://schemas.microsoft.com/office/drawing/2014/main" id="{8C483C44-94F6-D75F-C55F-8833D68EC023}"/>
              </a:ext>
            </a:extLst>
          </p:cNvPr>
          <p:cNvSpPr txBox="1"/>
          <p:nvPr/>
        </p:nvSpPr>
        <p:spPr>
          <a:xfrm>
            <a:off x="4799888" y="3581707"/>
            <a:ext cx="849913" cy="276999"/>
          </a:xfrm>
          <a:prstGeom prst="rect">
            <a:avLst/>
          </a:prstGeom>
          <a:noFill/>
        </p:spPr>
        <p:txBody>
          <a:bodyPr wrap="none" rtlCol="0">
            <a:spAutoFit/>
          </a:bodyPr>
          <a:lstStyle/>
          <a:p>
            <a:r>
              <a:rPr lang="en-GB" sz="1200" b="1" dirty="0">
                <a:latin typeface="Arial" panose="020B0604020202020204" pitchFamily="34" charset="0"/>
                <a:cs typeface="Arial" panose="020B0604020202020204" pitchFamily="34" charset="0"/>
              </a:rPr>
              <a:t>P1PP0S1</a:t>
            </a:r>
            <a:endParaRPr lang="ru-KZ" sz="1200" b="1" dirty="0">
              <a:latin typeface="Arial" panose="020B0604020202020204" pitchFamily="34" charset="0"/>
              <a:cs typeface="Arial" panose="020B0604020202020204" pitchFamily="34" charset="0"/>
            </a:endParaRPr>
          </a:p>
        </p:txBody>
      </p:sp>
      <p:sp>
        <p:nvSpPr>
          <p:cNvPr id="32" name="TextBox 31">
            <a:extLst>
              <a:ext uri="{FF2B5EF4-FFF2-40B4-BE49-F238E27FC236}">
                <a16:creationId xmlns:a16="http://schemas.microsoft.com/office/drawing/2014/main" id="{BE41AB75-E278-4D6F-C1AD-5FC72094AB95}"/>
              </a:ext>
            </a:extLst>
          </p:cNvPr>
          <p:cNvSpPr txBox="1"/>
          <p:nvPr/>
        </p:nvSpPr>
        <p:spPr>
          <a:xfrm>
            <a:off x="7462712" y="3571659"/>
            <a:ext cx="849913" cy="276999"/>
          </a:xfrm>
          <a:prstGeom prst="rect">
            <a:avLst/>
          </a:prstGeom>
          <a:noFill/>
        </p:spPr>
        <p:txBody>
          <a:bodyPr wrap="none" rtlCol="0">
            <a:spAutoFit/>
          </a:bodyPr>
          <a:lstStyle/>
          <a:p>
            <a:r>
              <a:rPr lang="en-GB" sz="1200" b="1" dirty="0">
                <a:latin typeface="Arial" panose="020B0604020202020204" pitchFamily="34" charset="0"/>
                <a:cs typeface="Arial" panose="020B0604020202020204" pitchFamily="34" charset="0"/>
              </a:rPr>
              <a:t>P0PP0S2</a:t>
            </a:r>
            <a:endParaRPr lang="ru-KZ" sz="1200" b="1" dirty="0">
              <a:latin typeface="Arial" panose="020B060402020202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57B33DE1-7CAF-E670-A59F-65A125115FF0}"/>
              </a:ext>
            </a:extLst>
          </p:cNvPr>
          <p:cNvSpPr txBox="1"/>
          <p:nvPr/>
        </p:nvSpPr>
        <p:spPr>
          <a:xfrm>
            <a:off x="9834136" y="3571658"/>
            <a:ext cx="1106393" cy="276999"/>
          </a:xfrm>
          <a:prstGeom prst="rect">
            <a:avLst/>
          </a:prstGeom>
          <a:noFill/>
        </p:spPr>
        <p:txBody>
          <a:bodyPr wrap="none" rtlCol="0">
            <a:spAutoFit/>
          </a:bodyPr>
          <a:lstStyle/>
          <a:p>
            <a:r>
              <a:rPr lang="en-GB" sz="1200" b="1" dirty="0">
                <a:latin typeface="Arial" panose="020B0604020202020204" pitchFamily="34" charset="0"/>
                <a:cs typeface="Arial" panose="020B0604020202020204" pitchFamily="34" charset="0"/>
              </a:rPr>
              <a:t>P1PP0.5S0.5</a:t>
            </a:r>
            <a:endParaRPr lang="ru-KZ" sz="1200" b="1"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D2522E59-E3B3-FA6B-D9F9-05245E349AF3}"/>
              </a:ext>
            </a:extLst>
          </p:cNvPr>
          <p:cNvSpPr txBox="1"/>
          <p:nvPr/>
        </p:nvSpPr>
        <p:spPr>
          <a:xfrm>
            <a:off x="0" y="5496478"/>
            <a:ext cx="11292840" cy="1894749"/>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The average tensile strains of  P2PP0S0 and P1.5PP0.5S0 were 2.3% and 2.0%, respectively.</a:t>
            </a:r>
          </a:p>
          <a:p>
            <a:pPr marL="285750" indent="-285750">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Replacing PVA fiber with both PP and steel fibers decreased both tensile strength and strain.</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Single-PP fiber reinforced EGC was brittle.</a:t>
            </a:r>
          </a:p>
          <a:p>
            <a:pPr marL="285750" indent="-285750">
              <a:lnSpc>
                <a:spcPct val="150000"/>
              </a:lnSpc>
              <a:buFont typeface="Arial" panose="020B0604020202020204" pitchFamily="34" charset="0"/>
              <a:buChar char="•"/>
            </a:pPr>
            <a:endParaRPr lang="en-US" sz="1600" dirty="0">
              <a:effectLst/>
              <a:latin typeface="Times New Roman" panose="02020603050405020304" pitchFamily="18" charset="0"/>
              <a:cs typeface="Times New Roman" panose="02020603050405020304" pitchFamily="18" charset="0"/>
            </a:endParaRPr>
          </a:p>
          <a:p>
            <a:pPr marL="285750" indent="-285750">
              <a:lnSpc>
                <a:spcPct val="150000"/>
              </a:lnSpc>
              <a:buFont typeface="Arial" panose="020B0604020202020204" pitchFamily="34" charset="0"/>
              <a:buChar char="•"/>
            </a:pPr>
            <a:endParaRPr lang="ru-KZ"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86001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83E2312-5149-B26D-60A5-D08A23EBB5D9}"/>
              </a:ext>
            </a:extLst>
          </p:cNvPr>
          <p:cNvPicPr>
            <a:picLocks noChangeAspect="1"/>
          </p:cNvPicPr>
          <p:nvPr/>
        </p:nvPicPr>
        <p:blipFill>
          <a:blip r:embed="rId3"/>
          <a:stretch>
            <a:fillRect/>
          </a:stretch>
        </p:blipFill>
        <p:spPr>
          <a:xfrm>
            <a:off x="4755464" y="1929284"/>
            <a:ext cx="3601212" cy="2256876"/>
          </a:xfrm>
          <a:prstGeom prst="rect">
            <a:avLst/>
          </a:prstGeom>
        </p:spPr>
      </p:pic>
      <p:pic>
        <p:nvPicPr>
          <p:cNvPr id="12" name="Picture 11">
            <a:extLst>
              <a:ext uri="{FF2B5EF4-FFF2-40B4-BE49-F238E27FC236}">
                <a16:creationId xmlns:a16="http://schemas.microsoft.com/office/drawing/2014/main" id="{A8A62DD3-89B9-5DF6-8E44-0EB749D1382C}"/>
              </a:ext>
            </a:extLst>
          </p:cNvPr>
          <p:cNvPicPr>
            <a:picLocks noChangeAspect="1"/>
          </p:cNvPicPr>
          <p:nvPr/>
        </p:nvPicPr>
        <p:blipFill>
          <a:blip r:embed="rId4"/>
          <a:stretch>
            <a:fillRect/>
          </a:stretch>
        </p:blipFill>
        <p:spPr>
          <a:xfrm>
            <a:off x="8073234" y="1929116"/>
            <a:ext cx="2880360" cy="2257044"/>
          </a:xfrm>
          <a:prstGeom prst="rect">
            <a:avLst/>
          </a:prstGeom>
        </p:spPr>
      </p:pic>
      <p:pic>
        <p:nvPicPr>
          <p:cNvPr id="9" name="Picture 8">
            <a:extLst>
              <a:ext uri="{FF2B5EF4-FFF2-40B4-BE49-F238E27FC236}">
                <a16:creationId xmlns:a16="http://schemas.microsoft.com/office/drawing/2014/main" id="{C7EC22F6-137F-A20C-2D60-8040445D75E6}"/>
              </a:ext>
            </a:extLst>
          </p:cNvPr>
          <p:cNvPicPr>
            <a:picLocks noChangeAspect="1"/>
          </p:cNvPicPr>
          <p:nvPr/>
        </p:nvPicPr>
        <p:blipFill>
          <a:blip r:embed="rId5"/>
          <a:stretch>
            <a:fillRect/>
          </a:stretch>
        </p:blipFill>
        <p:spPr>
          <a:xfrm>
            <a:off x="359556" y="1929116"/>
            <a:ext cx="4680204" cy="2257044"/>
          </a:xfrm>
          <a:prstGeom prst="rect">
            <a:avLst/>
          </a:prstGeom>
        </p:spPr>
      </p:pic>
      <p:sp>
        <p:nvSpPr>
          <p:cNvPr id="2" name="Slide Number Placeholder 1">
            <a:extLst>
              <a:ext uri="{FF2B5EF4-FFF2-40B4-BE49-F238E27FC236}">
                <a16:creationId xmlns:a16="http://schemas.microsoft.com/office/drawing/2014/main" id="{D0B6EB09-68E2-4A5C-B684-EF8BFD54C6C2}"/>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25</a:t>
            </a:fld>
            <a:endParaRPr lang="ru-RU">
              <a:latin typeface="Times New Roman" panose="02020603050405020304" pitchFamily="18" charset="0"/>
              <a:cs typeface="Times New Roman" panose="02020603050405020304" pitchFamily="18" charset="0"/>
            </a:endParaRPr>
          </a:p>
        </p:txBody>
      </p:sp>
      <p:sp>
        <p:nvSpPr>
          <p:cNvPr id="7" name="Content Placeholder 2">
            <a:extLst>
              <a:ext uri="{FF2B5EF4-FFF2-40B4-BE49-F238E27FC236}">
                <a16:creationId xmlns:a16="http://schemas.microsoft.com/office/drawing/2014/main" id="{9B9A25CA-6BA3-9470-A715-3FE7331C0DEC}"/>
              </a:ext>
            </a:extLst>
          </p:cNvPr>
          <p:cNvSpPr txBox="1">
            <a:spLocks/>
          </p:cNvSpPr>
          <p:nvPr/>
        </p:nvSpPr>
        <p:spPr>
          <a:xfrm>
            <a:off x="503616" y="1375348"/>
            <a:ext cx="10186380" cy="553768"/>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nSpc>
                <a:spcPct val="107000"/>
              </a:lnSpc>
              <a:buClrTx/>
              <a:buSzPct val="100000"/>
            </a:pPr>
            <a:r>
              <a:rPr lang="en-US" sz="2400" b="1" u="sng" dirty="0">
                <a:latin typeface="Times New Roman" panose="02020603050405020304" pitchFamily="18" charset="0"/>
                <a:ea typeface="Calibri" panose="020F0502020204030204" pitchFamily="34" charset="0"/>
                <a:cs typeface="Times New Roman" panose="02020603050405020304" pitchFamily="18" charset="0"/>
              </a:rPr>
              <a:t>Thermal conductivity</a:t>
            </a:r>
          </a:p>
        </p:txBody>
      </p:sp>
      <p:sp>
        <p:nvSpPr>
          <p:cNvPr id="14" name="Title 1">
            <a:extLst>
              <a:ext uri="{FF2B5EF4-FFF2-40B4-BE49-F238E27FC236}">
                <a16:creationId xmlns:a16="http://schemas.microsoft.com/office/drawing/2014/main" id="{56AE91FD-CE23-3845-2A76-599CBDDDD265}"/>
              </a:ext>
            </a:extLst>
          </p:cNvPr>
          <p:cNvSpPr>
            <a:spLocks noGrp="1"/>
          </p:cNvSpPr>
          <p:nvPr>
            <p:ph type="title"/>
          </p:nvPr>
        </p:nvSpPr>
        <p:spPr>
          <a:xfrm>
            <a:off x="576474" y="350668"/>
            <a:ext cx="6573833" cy="951659"/>
          </a:xfrm>
        </p:spPr>
        <p:txBody>
          <a:bodyPr anchor="ctr">
            <a:normAutofit fontScale="90000"/>
          </a:bodyPr>
          <a:lstStyle/>
          <a:p>
            <a:r>
              <a:rPr lang="en-GB" sz="4000" b="1" dirty="0">
                <a:latin typeface="Times New Roman" panose="02020603050405020304" pitchFamily="18" charset="0"/>
                <a:cs typeface="Times New Roman" panose="02020603050405020304" pitchFamily="18" charset="0"/>
              </a:rPr>
              <a:t>Results and Discussion (Study I)</a:t>
            </a:r>
            <a:endParaRPr lang="ru-RU" sz="4000" b="1" dirty="0">
              <a:latin typeface="Times New Roman" panose="02020603050405020304" pitchFamily="18" charset="0"/>
              <a:cs typeface="Times New Roman" panose="02020603050405020304" pitchFamily="18" charset="0"/>
            </a:endParaRPr>
          </a:p>
        </p:txBody>
      </p:sp>
      <p:sp>
        <p:nvSpPr>
          <p:cNvPr id="16" name="TextBox 15">
            <a:extLst>
              <a:ext uri="{FF2B5EF4-FFF2-40B4-BE49-F238E27FC236}">
                <a16:creationId xmlns:a16="http://schemas.microsoft.com/office/drawing/2014/main" id="{BEB1BFC2-4349-DBA1-BF85-7117F65490CE}"/>
              </a:ext>
            </a:extLst>
          </p:cNvPr>
          <p:cNvSpPr txBox="1"/>
          <p:nvPr/>
        </p:nvSpPr>
        <p:spPr>
          <a:xfrm>
            <a:off x="1773340" y="2071807"/>
            <a:ext cx="1019190" cy="276999"/>
          </a:xfrm>
          <a:prstGeom prst="rect">
            <a:avLst/>
          </a:prstGeom>
          <a:noFill/>
        </p:spPr>
        <p:txBody>
          <a:bodyPr wrap="none" rtlCol="0">
            <a:spAutoFit/>
          </a:bodyPr>
          <a:lstStyle/>
          <a:p>
            <a:r>
              <a:rPr lang="en-GB" sz="1200" dirty="0">
                <a:latin typeface="Arial" panose="020B0604020202020204" pitchFamily="34" charset="0"/>
                <a:cs typeface="Arial" panose="020B0604020202020204" pitchFamily="34" charset="0"/>
              </a:rPr>
              <a:t>PVA and PP</a:t>
            </a:r>
            <a:endParaRPr lang="ru-KZ" sz="1200"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D375451B-2803-8E65-6528-F074DEFD791F}"/>
              </a:ext>
            </a:extLst>
          </p:cNvPr>
          <p:cNvSpPr txBox="1"/>
          <p:nvPr/>
        </p:nvSpPr>
        <p:spPr>
          <a:xfrm>
            <a:off x="4907607" y="2071807"/>
            <a:ext cx="1163460" cy="276999"/>
          </a:xfrm>
          <a:prstGeom prst="rect">
            <a:avLst/>
          </a:prstGeom>
          <a:noFill/>
        </p:spPr>
        <p:txBody>
          <a:bodyPr wrap="none" rtlCol="0">
            <a:spAutoFit/>
          </a:bodyPr>
          <a:lstStyle/>
          <a:p>
            <a:r>
              <a:rPr lang="en-GB" sz="1200" dirty="0">
                <a:latin typeface="Arial" panose="020B0604020202020204" pitchFamily="34" charset="0"/>
                <a:cs typeface="Arial" panose="020B0604020202020204" pitchFamily="34" charset="0"/>
              </a:rPr>
              <a:t>PVA and Steel</a:t>
            </a:r>
            <a:endParaRPr lang="ru-KZ" sz="1200"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0D202832-C7B6-02DE-FD70-23F4E990018D}"/>
              </a:ext>
            </a:extLst>
          </p:cNvPr>
          <p:cNvSpPr txBox="1"/>
          <p:nvPr/>
        </p:nvSpPr>
        <p:spPr>
          <a:xfrm>
            <a:off x="8217695" y="2075163"/>
            <a:ext cx="1487138" cy="276999"/>
          </a:xfrm>
          <a:prstGeom prst="rect">
            <a:avLst/>
          </a:prstGeom>
          <a:noFill/>
        </p:spPr>
        <p:txBody>
          <a:bodyPr wrap="none" rtlCol="0">
            <a:spAutoFit/>
          </a:bodyPr>
          <a:lstStyle/>
          <a:p>
            <a:r>
              <a:rPr lang="en-GB" sz="1200" dirty="0">
                <a:latin typeface="Arial" panose="020B0604020202020204" pitchFamily="34" charset="0"/>
                <a:cs typeface="Arial" panose="020B0604020202020204" pitchFamily="34" charset="0"/>
              </a:rPr>
              <a:t>PVA, PP, and Steel</a:t>
            </a:r>
            <a:endParaRPr lang="ru-KZ" sz="1200" dirty="0">
              <a:latin typeface="Arial" panose="020B0604020202020204" pitchFamily="34" charset="0"/>
              <a:cs typeface="Arial" panose="020B0604020202020204" pitchFamily="34" charset="0"/>
            </a:endParaRPr>
          </a:p>
        </p:txBody>
      </p:sp>
      <p:cxnSp>
        <p:nvCxnSpPr>
          <p:cNvPr id="8" name="Straight Connector 7">
            <a:extLst>
              <a:ext uri="{FF2B5EF4-FFF2-40B4-BE49-F238E27FC236}">
                <a16:creationId xmlns:a16="http://schemas.microsoft.com/office/drawing/2014/main" id="{339E6115-430F-8F7E-2C7C-7B1F596155FA}"/>
              </a:ext>
            </a:extLst>
          </p:cNvPr>
          <p:cNvCxnSpPr>
            <a:cxnSpLocks/>
          </p:cNvCxnSpPr>
          <p:nvPr/>
        </p:nvCxnSpPr>
        <p:spPr>
          <a:xfrm>
            <a:off x="1758462" y="2071807"/>
            <a:ext cx="0" cy="1816905"/>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2BBCAD19-B24B-87AC-B34A-D432C598703F}"/>
              </a:ext>
            </a:extLst>
          </p:cNvPr>
          <p:cNvSpPr txBox="1"/>
          <p:nvPr/>
        </p:nvSpPr>
        <p:spPr>
          <a:xfrm>
            <a:off x="503616" y="4341072"/>
            <a:ext cx="10449978" cy="1935402"/>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Compared to the matrix, the conductivity of all reinforced composites decreased.</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Replacing PVA fiber with PP fiber did not show a clear trend.</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Adding steel fibers decreased thermal conductivity.</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All developed EGC and matrix have significantly low conductivity value compared to normal concrete (0.6 – 3.3 W/</a:t>
            </a:r>
            <a:r>
              <a:rPr lang="en-US" sz="1600" dirty="0" err="1">
                <a:latin typeface="Times New Roman" panose="02020603050405020304" pitchFamily="18" charset="0"/>
                <a:cs typeface="Times New Roman" panose="02020603050405020304" pitchFamily="18" charset="0"/>
              </a:rPr>
              <a:t>mK</a:t>
            </a:r>
            <a:r>
              <a:rPr lang="en-US" sz="1600" dirty="0">
                <a:latin typeface="Times New Roman" panose="02020603050405020304" pitchFamily="18" charset="0"/>
                <a:cs typeface="Times New Roman" panose="02020603050405020304" pitchFamily="18" charset="0"/>
              </a:rPr>
              <a:t>).</a:t>
            </a:r>
          </a:p>
          <a:p>
            <a:pPr marL="285750" indent="-285750">
              <a:lnSpc>
                <a:spcPct val="150000"/>
              </a:lnSpc>
              <a:buFont typeface="Arial" panose="020B0604020202020204" pitchFamily="34" charset="0"/>
              <a:buChar char="•"/>
            </a:pPr>
            <a:endParaRPr lang="ru-KZ"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030703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B6EB09-68E2-4A5C-B684-EF8BFD54C6C2}"/>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26</a:t>
            </a:fld>
            <a:endParaRPr lang="ru-RU">
              <a:latin typeface="Times New Roman" panose="02020603050405020304" pitchFamily="18" charset="0"/>
              <a:cs typeface="Times New Roman" panose="02020603050405020304" pitchFamily="18" charset="0"/>
            </a:endParaRPr>
          </a:p>
        </p:txBody>
      </p:sp>
      <p:sp>
        <p:nvSpPr>
          <p:cNvPr id="7" name="Content Placeholder 2">
            <a:extLst>
              <a:ext uri="{FF2B5EF4-FFF2-40B4-BE49-F238E27FC236}">
                <a16:creationId xmlns:a16="http://schemas.microsoft.com/office/drawing/2014/main" id="{9B9A25CA-6BA3-9470-A715-3FE7331C0DEC}"/>
              </a:ext>
            </a:extLst>
          </p:cNvPr>
          <p:cNvSpPr txBox="1">
            <a:spLocks/>
          </p:cNvSpPr>
          <p:nvPr/>
        </p:nvSpPr>
        <p:spPr>
          <a:xfrm>
            <a:off x="503616" y="762405"/>
            <a:ext cx="10186380" cy="553768"/>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nSpc>
                <a:spcPct val="107000"/>
              </a:lnSpc>
              <a:buClrTx/>
              <a:buSzPct val="100000"/>
            </a:pPr>
            <a:r>
              <a:rPr lang="en-US" sz="2400" b="1" u="sng" dirty="0">
                <a:latin typeface="Times New Roman" panose="02020603050405020304" pitchFamily="18" charset="0"/>
                <a:ea typeface="Calibri" panose="020F0502020204030204" pitchFamily="34" charset="0"/>
                <a:cs typeface="Times New Roman" panose="02020603050405020304" pitchFamily="18" charset="0"/>
              </a:rPr>
              <a:t>Strain-hardening behavior</a:t>
            </a:r>
          </a:p>
        </p:txBody>
      </p:sp>
      <p:sp>
        <p:nvSpPr>
          <p:cNvPr id="12" name="Title 1">
            <a:extLst>
              <a:ext uri="{FF2B5EF4-FFF2-40B4-BE49-F238E27FC236}">
                <a16:creationId xmlns:a16="http://schemas.microsoft.com/office/drawing/2014/main" id="{FD14C3D3-0372-5714-239F-6AA007A059CB}"/>
              </a:ext>
            </a:extLst>
          </p:cNvPr>
          <p:cNvSpPr>
            <a:spLocks noGrp="1"/>
          </p:cNvSpPr>
          <p:nvPr>
            <p:ph type="title"/>
          </p:nvPr>
        </p:nvSpPr>
        <p:spPr>
          <a:xfrm>
            <a:off x="576474" y="-1025"/>
            <a:ext cx="6573833" cy="951659"/>
          </a:xfrm>
        </p:spPr>
        <p:txBody>
          <a:bodyPr anchor="ctr">
            <a:normAutofit fontScale="90000"/>
          </a:bodyPr>
          <a:lstStyle/>
          <a:p>
            <a:r>
              <a:rPr lang="en-GB" sz="4000" b="1" dirty="0">
                <a:latin typeface="Times New Roman" panose="02020603050405020304" pitchFamily="18" charset="0"/>
                <a:cs typeface="Times New Roman" panose="02020603050405020304" pitchFamily="18" charset="0"/>
              </a:rPr>
              <a:t>Results and Discussion (Study I)</a:t>
            </a:r>
            <a:endParaRPr lang="ru-RU" sz="4000" b="1"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5C687266-DC74-0A70-E89F-EB596E22A9F0}"/>
              </a:ext>
            </a:extLst>
          </p:cNvPr>
          <p:cNvPicPr>
            <a:picLocks noChangeAspect="1"/>
          </p:cNvPicPr>
          <p:nvPr/>
        </p:nvPicPr>
        <p:blipFill>
          <a:blip r:embed="rId3"/>
          <a:stretch>
            <a:fillRect/>
          </a:stretch>
        </p:blipFill>
        <p:spPr>
          <a:xfrm>
            <a:off x="195750" y="1191204"/>
            <a:ext cx="5401056" cy="4320540"/>
          </a:xfrm>
          <a:prstGeom prst="rect">
            <a:avLst/>
          </a:prstGeom>
        </p:spPr>
      </p:pic>
      <p:pic>
        <p:nvPicPr>
          <p:cNvPr id="8" name="Picture 7">
            <a:extLst>
              <a:ext uri="{FF2B5EF4-FFF2-40B4-BE49-F238E27FC236}">
                <a16:creationId xmlns:a16="http://schemas.microsoft.com/office/drawing/2014/main" id="{A429799D-B61C-1780-9C3F-0D991BC6795D}"/>
              </a:ext>
            </a:extLst>
          </p:cNvPr>
          <p:cNvPicPr>
            <a:picLocks noChangeAspect="1"/>
          </p:cNvPicPr>
          <p:nvPr/>
        </p:nvPicPr>
        <p:blipFill>
          <a:blip r:embed="rId4"/>
          <a:stretch>
            <a:fillRect/>
          </a:stretch>
        </p:blipFill>
        <p:spPr>
          <a:xfrm>
            <a:off x="5596806" y="1191204"/>
            <a:ext cx="5402580" cy="4322064"/>
          </a:xfrm>
          <a:prstGeom prst="rect">
            <a:avLst/>
          </a:prstGeom>
        </p:spPr>
      </p:pic>
      <p:sp>
        <p:nvSpPr>
          <p:cNvPr id="10" name="TextBox 9">
            <a:extLst>
              <a:ext uri="{FF2B5EF4-FFF2-40B4-BE49-F238E27FC236}">
                <a16:creationId xmlns:a16="http://schemas.microsoft.com/office/drawing/2014/main" id="{6DCDC2F8-8FE7-A485-1BCD-18529AD73432}"/>
              </a:ext>
            </a:extLst>
          </p:cNvPr>
          <p:cNvSpPr txBox="1"/>
          <p:nvPr/>
        </p:nvSpPr>
        <p:spPr>
          <a:xfrm>
            <a:off x="301450" y="5360985"/>
            <a:ext cx="10696411" cy="1156086"/>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With the replacement of PVA fiber with the other fibers, fiber bridging capacity decreased.</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Single-PP and -steel fiber reinforced EGC did not meet the strength criterion.</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All developed EGC satisfied the energy criterion.</a:t>
            </a:r>
            <a:endParaRPr lang="ru-KZ"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87223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B6EB09-68E2-4A5C-B684-EF8BFD54C6C2}"/>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27</a:t>
            </a:fld>
            <a:endParaRPr lang="ru-RU">
              <a:latin typeface="Times New Roman" panose="02020603050405020304" pitchFamily="18" charset="0"/>
              <a:cs typeface="Times New Roman" panose="02020603050405020304" pitchFamily="18" charset="0"/>
            </a:endParaRPr>
          </a:p>
        </p:txBody>
      </p:sp>
      <p:sp>
        <p:nvSpPr>
          <p:cNvPr id="7" name="Content Placeholder 2">
            <a:extLst>
              <a:ext uri="{FF2B5EF4-FFF2-40B4-BE49-F238E27FC236}">
                <a16:creationId xmlns:a16="http://schemas.microsoft.com/office/drawing/2014/main" id="{9B9A25CA-6BA3-9470-A715-3FE7331C0DEC}"/>
              </a:ext>
            </a:extLst>
          </p:cNvPr>
          <p:cNvSpPr txBox="1">
            <a:spLocks/>
          </p:cNvSpPr>
          <p:nvPr/>
        </p:nvSpPr>
        <p:spPr>
          <a:xfrm>
            <a:off x="503616" y="918819"/>
            <a:ext cx="10186380" cy="553768"/>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nSpc>
                <a:spcPct val="107000"/>
              </a:lnSpc>
              <a:buClrTx/>
              <a:buSzPct val="100000"/>
            </a:pPr>
            <a:r>
              <a:rPr lang="en-US" sz="2000" b="1" u="sng" dirty="0">
                <a:latin typeface="Times New Roman" panose="02020603050405020304" pitchFamily="18" charset="0"/>
                <a:ea typeface="Calibri" panose="020F0502020204030204" pitchFamily="34" charset="0"/>
                <a:cs typeface="Times New Roman" panose="02020603050405020304" pitchFamily="18" charset="0"/>
              </a:rPr>
              <a:t>Flowability</a:t>
            </a:r>
          </a:p>
        </p:txBody>
      </p:sp>
      <p:sp>
        <p:nvSpPr>
          <p:cNvPr id="3" name="Title 1">
            <a:extLst>
              <a:ext uri="{FF2B5EF4-FFF2-40B4-BE49-F238E27FC236}">
                <a16:creationId xmlns:a16="http://schemas.microsoft.com/office/drawing/2014/main" id="{DCAC473A-32E4-D468-B72E-D152E59BFC7B}"/>
              </a:ext>
            </a:extLst>
          </p:cNvPr>
          <p:cNvSpPr>
            <a:spLocks noGrp="1"/>
          </p:cNvSpPr>
          <p:nvPr>
            <p:ph type="title"/>
          </p:nvPr>
        </p:nvSpPr>
        <p:spPr>
          <a:xfrm>
            <a:off x="576474" y="69317"/>
            <a:ext cx="6573833" cy="951659"/>
          </a:xfrm>
        </p:spPr>
        <p:txBody>
          <a:bodyPr anchor="ctr">
            <a:normAutofit fontScale="90000"/>
          </a:bodyPr>
          <a:lstStyle/>
          <a:p>
            <a:r>
              <a:rPr lang="en-GB" sz="4000" b="1" dirty="0">
                <a:latin typeface="Times New Roman" panose="02020603050405020304" pitchFamily="18" charset="0"/>
                <a:cs typeface="Times New Roman" panose="02020603050405020304" pitchFamily="18" charset="0"/>
              </a:rPr>
              <a:t>Results and Discussion (Study II)</a:t>
            </a:r>
            <a:endParaRPr lang="ru-RU" sz="4000" b="1" dirty="0">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2C212244-B283-5F60-0EF4-4E7962C6573A}"/>
              </a:ext>
            </a:extLst>
          </p:cNvPr>
          <p:cNvPicPr>
            <a:picLocks noChangeAspect="1"/>
          </p:cNvPicPr>
          <p:nvPr/>
        </p:nvPicPr>
        <p:blipFill>
          <a:blip r:embed="rId3"/>
          <a:stretch>
            <a:fillRect/>
          </a:stretch>
        </p:blipFill>
        <p:spPr>
          <a:xfrm>
            <a:off x="576474" y="1293419"/>
            <a:ext cx="4116995" cy="1954456"/>
          </a:xfrm>
          <a:prstGeom prst="rect">
            <a:avLst/>
          </a:prstGeom>
        </p:spPr>
      </p:pic>
      <p:sp>
        <p:nvSpPr>
          <p:cNvPr id="9" name="TextBox 8">
            <a:extLst>
              <a:ext uri="{FF2B5EF4-FFF2-40B4-BE49-F238E27FC236}">
                <a16:creationId xmlns:a16="http://schemas.microsoft.com/office/drawing/2014/main" id="{8C09C19D-B3B2-40A2-7229-6F95ECF69935}"/>
              </a:ext>
            </a:extLst>
          </p:cNvPr>
          <p:cNvSpPr txBox="1"/>
          <p:nvPr/>
        </p:nvSpPr>
        <p:spPr>
          <a:xfrm>
            <a:off x="431833" y="5577692"/>
            <a:ext cx="10113522" cy="1156086"/>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A</a:t>
            </a:r>
            <a:r>
              <a:rPr lang="en-US" sz="1600" dirty="0">
                <a:effectLst/>
                <a:latin typeface="Times New Roman" panose="02020603050405020304" pitchFamily="18" charset="0"/>
                <a:cs typeface="Times New Roman" panose="02020603050405020304" pitchFamily="18" charset="0"/>
              </a:rPr>
              <a:t>dding 10% HMGB did not significantly reduce the density.</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The 28-day density of P2PP0S0, P1.5PP0.5S0.5, P1.5PP0S0.5, and P1PP0.5S0.5 with HMGB content decreased by 9.2%, 9.5%, 6.6%, and 6.1%, respectively.</a:t>
            </a:r>
          </a:p>
        </p:txBody>
      </p:sp>
      <p:pic>
        <p:nvPicPr>
          <p:cNvPr id="10" name="Picture 9">
            <a:extLst>
              <a:ext uri="{FF2B5EF4-FFF2-40B4-BE49-F238E27FC236}">
                <a16:creationId xmlns:a16="http://schemas.microsoft.com/office/drawing/2014/main" id="{00B8A943-8B4D-E60A-9DF5-22ACD41460C2}"/>
              </a:ext>
            </a:extLst>
          </p:cNvPr>
          <p:cNvPicPr>
            <a:picLocks noChangeAspect="1"/>
          </p:cNvPicPr>
          <p:nvPr/>
        </p:nvPicPr>
        <p:blipFill>
          <a:blip r:embed="rId4"/>
          <a:stretch>
            <a:fillRect/>
          </a:stretch>
        </p:blipFill>
        <p:spPr>
          <a:xfrm>
            <a:off x="431833" y="3685294"/>
            <a:ext cx="2825496" cy="2133600"/>
          </a:xfrm>
          <a:prstGeom prst="rect">
            <a:avLst/>
          </a:prstGeom>
        </p:spPr>
      </p:pic>
      <p:pic>
        <p:nvPicPr>
          <p:cNvPr id="12" name="Picture 11">
            <a:extLst>
              <a:ext uri="{FF2B5EF4-FFF2-40B4-BE49-F238E27FC236}">
                <a16:creationId xmlns:a16="http://schemas.microsoft.com/office/drawing/2014/main" id="{10B0AB13-3DC1-B0AE-63D5-F339B58F5770}"/>
              </a:ext>
            </a:extLst>
          </p:cNvPr>
          <p:cNvPicPr>
            <a:picLocks noChangeAspect="1"/>
          </p:cNvPicPr>
          <p:nvPr/>
        </p:nvPicPr>
        <p:blipFill>
          <a:blip r:embed="rId5"/>
          <a:stretch>
            <a:fillRect/>
          </a:stretch>
        </p:blipFill>
        <p:spPr>
          <a:xfrm>
            <a:off x="3112147" y="3660910"/>
            <a:ext cx="2630424" cy="2157984"/>
          </a:xfrm>
          <a:prstGeom prst="rect">
            <a:avLst/>
          </a:prstGeom>
        </p:spPr>
      </p:pic>
      <p:pic>
        <p:nvPicPr>
          <p:cNvPr id="13" name="Picture 12">
            <a:extLst>
              <a:ext uri="{FF2B5EF4-FFF2-40B4-BE49-F238E27FC236}">
                <a16:creationId xmlns:a16="http://schemas.microsoft.com/office/drawing/2014/main" id="{94FEA3F3-CA1E-8577-E8BD-4C3A874CEA9F}"/>
              </a:ext>
            </a:extLst>
          </p:cNvPr>
          <p:cNvPicPr>
            <a:picLocks noChangeAspect="1"/>
          </p:cNvPicPr>
          <p:nvPr/>
        </p:nvPicPr>
        <p:blipFill>
          <a:blip r:embed="rId6"/>
          <a:stretch>
            <a:fillRect/>
          </a:stretch>
        </p:blipFill>
        <p:spPr>
          <a:xfrm>
            <a:off x="5691216" y="3660910"/>
            <a:ext cx="2628900" cy="2157984"/>
          </a:xfrm>
          <a:prstGeom prst="rect">
            <a:avLst/>
          </a:prstGeom>
        </p:spPr>
      </p:pic>
      <p:pic>
        <p:nvPicPr>
          <p:cNvPr id="14" name="Picture 13">
            <a:extLst>
              <a:ext uri="{FF2B5EF4-FFF2-40B4-BE49-F238E27FC236}">
                <a16:creationId xmlns:a16="http://schemas.microsoft.com/office/drawing/2014/main" id="{88212339-9B4B-A863-A130-5F5093661B11}"/>
              </a:ext>
            </a:extLst>
          </p:cNvPr>
          <p:cNvPicPr>
            <a:picLocks noChangeAspect="1"/>
          </p:cNvPicPr>
          <p:nvPr/>
        </p:nvPicPr>
        <p:blipFill>
          <a:blip r:embed="rId7"/>
          <a:stretch>
            <a:fillRect/>
          </a:stretch>
        </p:blipFill>
        <p:spPr>
          <a:xfrm>
            <a:off x="8320116" y="3673102"/>
            <a:ext cx="2628900" cy="2157984"/>
          </a:xfrm>
          <a:prstGeom prst="rect">
            <a:avLst/>
          </a:prstGeom>
        </p:spPr>
      </p:pic>
      <p:sp>
        <p:nvSpPr>
          <p:cNvPr id="15" name="Content Placeholder 2">
            <a:extLst>
              <a:ext uri="{FF2B5EF4-FFF2-40B4-BE49-F238E27FC236}">
                <a16:creationId xmlns:a16="http://schemas.microsoft.com/office/drawing/2014/main" id="{C2804C52-CB8F-02AB-E730-E3128CC8C6BC}"/>
              </a:ext>
            </a:extLst>
          </p:cNvPr>
          <p:cNvSpPr txBox="1">
            <a:spLocks/>
          </p:cNvSpPr>
          <p:nvPr/>
        </p:nvSpPr>
        <p:spPr>
          <a:xfrm>
            <a:off x="503616" y="3265444"/>
            <a:ext cx="10186380" cy="553768"/>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nSpc>
                <a:spcPct val="107000"/>
              </a:lnSpc>
              <a:buClrTx/>
              <a:buSzPct val="100000"/>
            </a:pPr>
            <a:r>
              <a:rPr lang="en-US" sz="2000" b="1" u="sng" dirty="0">
                <a:latin typeface="Times New Roman" panose="02020603050405020304" pitchFamily="18" charset="0"/>
                <a:ea typeface="Calibri" panose="020F0502020204030204" pitchFamily="34" charset="0"/>
                <a:cs typeface="Times New Roman" panose="02020603050405020304" pitchFamily="18" charset="0"/>
              </a:rPr>
              <a:t>Dry Density</a:t>
            </a:r>
          </a:p>
        </p:txBody>
      </p:sp>
      <p:sp>
        <p:nvSpPr>
          <p:cNvPr id="17" name="TextBox 16">
            <a:extLst>
              <a:ext uri="{FF2B5EF4-FFF2-40B4-BE49-F238E27FC236}">
                <a16:creationId xmlns:a16="http://schemas.microsoft.com/office/drawing/2014/main" id="{46064DDB-6634-6B6F-757B-5BFAEDBCF489}"/>
              </a:ext>
            </a:extLst>
          </p:cNvPr>
          <p:cNvSpPr txBox="1"/>
          <p:nvPr/>
        </p:nvSpPr>
        <p:spPr>
          <a:xfrm>
            <a:off x="5256876" y="1658109"/>
            <a:ext cx="6126480" cy="786754"/>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Adding a glass bubble slightly reduced the workability of all mix proportions.</a:t>
            </a:r>
            <a:endParaRPr lang="ru-KZ"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627539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B6EB09-68E2-4A5C-B684-EF8BFD54C6C2}"/>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28</a:t>
            </a:fld>
            <a:endParaRPr lang="ru-RU">
              <a:latin typeface="Times New Roman" panose="02020603050405020304" pitchFamily="18" charset="0"/>
              <a:cs typeface="Times New Roman" panose="02020603050405020304" pitchFamily="18" charset="0"/>
            </a:endParaRPr>
          </a:p>
        </p:txBody>
      </p:sp>
      <p:sp>
        <p:nvSpPr>
          <p:cNvPr id="7" name="Content Placeholder 2">
            <a:extLst>
              <a:ext uri="{FF2B5EF4-FFF2-40B4-BE49-F238E27FC236}">
                <a16:creationId xmlns:a16="http://schemas.microsoft.com/office/drawing/2014/main" id="{9B9A25CA-6BA3-9470-A715-3FE7331C0DEC}"/>
              </a:ext>
            </a:extLst>
          </p:cNvPr>
          <p:cNvSpPr txBox="1">
            <a:spLocks/>
          </p:cNvSpPr>
          <p:nvPr/>
        </p:nvSpPr>
        <p:spPr>
          <a:xfrm>
            <a:off x="503616" y="1149100"/>
            <a:ext cx="10186380" cy="553768"/>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nSpc>
                <a:spcPct val="107000"/>
              </a:lnSpc>
              <a:buClrTx/>
              <a:buSzPct val="100000"/>
            </a:pPr>
            <a:r>
              <a:rPr lang="en-US" sz="2400" b="1" u="sng" dirty="0">
                <a:latin typeface="Times New Roman" panose="02020603050405020304" pitchFamily="18" charset="0"/>
                <a:ea typeface="Calibri" panose="020F0502020204030204" pitchFamily="34" charset="0"/>
                <a:cs typeface="Times New Roman" panose="02020603050405020304" pitchFamily="18" charset="0"/>
              </a:rPr>
              <a:t>Drying shrinkage</a:t>
            </a:r>
          </a:p>
        </p:txBody>
      </p:sp>
      <p:sp>
        <p:nvSpPr>
          <p:cNvPr id="15" name="Title 1">
            <a:extLst>
              <a:ext uri="{FF2B5EF4-FFF2-40B4-BE49-F238E27FC236}">
                <a16:creationId xmlns:a16="http://schemas.microsoft.com/office/drawing/2014/main" id="{DB45746C-72F9-2861-6168-92451100E58E}"/>
              </a:ext>
            </a:extLst>
          </p:cNvPr>
          <p:cNvSpPr txBox="1">
            <a:spLocks/>
          </p:cNvSpPr>
          <p:nvPr/>
        </p:nvSpPr>
        <p:spPr>
          <a:xfrm>
            <a:off x="576474" y="350668"/>
            <a:ext cx="6573833" cy="951659"/>
          </a:xfrm>
          <a:prstGeom prst="rect">
            <a:avLst/>
          </a:prstGeom>
        </p:spPr>
        <p:txBody>
          <a:bodyPr vert="horz" lIns="91440" tIns="45720" rIns="91440" bIns="45720" rtlCol="0" anchor="ctr">
            <a:normAutofit fontScale="90000"/>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en-GB" sz="4000" b="1" dirty="0">
                <a:latin typeface="Times New Roman" panose="02020603050405020304" pitchFamily="18" charset="0"/>
                <a:cs typeface="Times New Roman" panose="02020603050405020304" pitchFamily="18" charset="0"/>
              </a:rPr>
              <a:t>Results and Discussion (Study II)</a:t>
            </a:r>
            <a:endParaRPr lang="ru-RU" sz="4000" b="1"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7AFE77BC-141E-45AE-BD7A-A67D54662BA5}"/>
              </a:ext>
            </a:extLst>
          </p:cNvPr>
          <p:cNvPicPr>
            <a:picLocks noChangeAspect="1"/>
          </p:cNvPicPr>
          <p:nvPr/>
        </p:nvPicPr>
        <p:blipFill>
          <a:blip r:embed="rId2"/>
          <a:stretch>
            <a:fillRect/>
          </a:stretch>
        </p:blipFill>
        <p:spPr>
          <a:xfrm>
            <a:off x="366456" y="1992428"/>
            <a:ext cx="2810256" cy="2231136"/>
          </a:xfrm>
          <a:prstGeom prst="rect">
            <a:avLst/>
          </a:prstGeom>
        </p:spPr>
      </p:pic>
      <p:pic>
        <p:nvPicPr>
          <p:cNvPr id="9" name="Picture 8">
            <a:extLst>
              <a:ext uri="{FF2B5EF4-FFF2-40B4-BE49-F238E27FC236}">
                <a16:creationId xmlns:a16="http://schemas.microsoft.com/office/drawing/2014/main" id="{EC2CCD87-F4A9-6DBF-E867-C220BEF36D2D}"/>
              </a:ext>
            </a:extLst>
          </p:cNvPr>
          <p:cNvPicPr>
            <a:picLocks noChangeAspect="1"/>
          </p:cNvPicPr>
          <p:nvPr/>
        </p:nvPicPr>
        <p:blipFill>
          <a:blip r:embed="rId3"/>
          <a:stretch>
            <a:fillRect/>
          </a:stretch>
        </p:blipFill>
        <p:spPr>
          <a:xfrm>
            <a:off x="3176712" y="1992428"/>
            <a:ext cx="2628900" cy="2231136"/>
          </a:xfrm>
          <a:prstGeom prst="rect">
            <a:avLst/>
          </a:prstGeom>
        </p:spPr>
      </p:pic>
      <p:pic>
        <p:nvPicPr>
          <p:cNvPr id="10" name="Picture 9">
            <a:extLst>
              <a:ext uri="{FF2B5EF4-FFF2-40B4-BE49-F238E27FC236}">
                <a16:creationId xmlns:a16="http://schemas.microsoft.com/office/drawing/2014/main" id="{FF790EFF-4117-AD74-A007-E96FE98CD682}"/>
              </a:ext>
            </a:extLst>
          </p:cNvPr>
          <p:cNvPicPr>
            <a:picLocks noChangeAspect="1"/>
          </p:cNvPicPr>
          <p:nvPr/>
        </p:nvPicPr>
        <p:blipFill>
          <a:blip r:embed="rId4"/>
          <a:stretch>
            <a:fillRect/>
          </a:stretch>
        </p:blipFill>
        <p:spPr>
          <a:xfrm>
            <a:off x="5805612" y="1992428"/>
            <a:ext cx="2628900" cy="2231136"/>
          </a:xfrm>
          <a:prstGeom prst="rect">
            <a:avLst/>
          </a:prstGeom>
        </p:spPr>
      </p:pic>
      <p:pic>
        <p:nvPicPr>
          <p:cNvPr id="12" name="Picture 11">
            <a:extLst>
              <a:ext uri="{FF2B5EF4-FFF2-40B4-BE49-F238E27FC236}">
                <a16:creationId xmlns:a16="http://schemas.microsoft.com/office/drawing/2014/main" id="{42927B88-2481-A93D-88D1-7B702BE37328}"/>
              </a:ext>
            </a:extLst>
          </p:cNvPr>
          <p:cNvPicPr>
            <a:picLocks noChangeAspect="1"/>
          </p:cNvPicPr>
          <p:nvPr/>
        </p:nvPicPr>
        <p:blipFill>
          <a:blip r:embed="rId5"/>
          <a:stretch>
            <a:fillRect/>
          </a:stretch>
        </p:blipFill>
        <p:spPr>
          <a:xfrm>
            <a:off x="8434512" y="1992428"/>
            <a:ext cx="2628900" cy="2231136"/>
          </a:xfrm>
          <a:prstGeom prst="rect">
            <a:avLst/>
          </a:prstGeom>
        </p:spPr>
      </p:pic>
      <p:sp>
        <p:nvSpPr>
          <p:cNvPr id="13" name="TextBox 12">
            <a:extLst>
              <a:ext uri="{FF2B5EF4-FFF2-40B4-BE49-F238E27FC236}">
                <a16:creationId xmlns:a16="http://schemas.microsoft.com/office/drawing/2014/main" id="{15CD57DE-B40C-2235-BB28-5BFCFA1F3232}"/>
              </a:ext>
            </a:extLst>
          </p:cNvPr>
          <p:cNvSpPr txBox="1"/>
          <p:nvPr/>
        </p:nvSpPr>
        <p:spPr>
          <a:xfrm>
            <a:off x="576474" y="4647111"/>
            <a:ext cx="10113522" cy="1156086"/>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A</a:t>
            </a:r>
            <a:r>
              <a:rPr lang="en-US" sz="1600" dirty="0">
                <a:effectLst/>
                <a:latin typeface="Times New Roman" panose="02020603050405020304" pitchFamily="18" charset="0"/>
                <a:cs typeface="Times New Roman" panose="02020603050405020304" pitchFamily="18" charset="0"/>
              </a:rPr>
              <a:t>dding 10% HMGB increased drying shrinkage.</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The drying shrinkage of P2PP0S0, P1.5PP0.5S0.5, P1.5PP0S0.5, and P1PP0.5S0.5 with HMGB increased by around 58%, 18%, 15%, and 32%, respectively,</a:t>
            </a:r>
          </a:p>
        </p:txBody>
      </p:sp>
    </p:spTree>
    <p:extLst>
      <p:ext uri="{BB962C8B-B14F-4D97-AF65-F5344CB8AC3E}">
        <p14:creationId xmlns:p14="http://schemas.microsoft.com/office/powerpoint/2010/main" val="3914107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B6EB09-68E2-4A5C-B684-EF8BFD54C6C2}"/>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29</a:t>
            </a:fld>
            <a:endParaRPr lang="ru-RU">
              <a:latin typeface="Times New Roman" panose="02020603050405020304" pitchFamily="18" charset="0"/>
              <a:cs typeface="Times New Roman" panose="02020603050405020304" pitchFamily="18" charset="0"/>
            </a:endParaRPr>
          </a:p>
        </p:txBody>
      </p:sp>
      <p:sp>
        <p:nvSpPr>
          <p:cNvPr id="7" name="Content Placeholder 2">
            <a:extLst>
              <a:ext uri="{FF2B5EF4-FFF2-40B4-BE49-F238E27FC236}">
                <a16:creationId xmlns:a16="http://schemas.microsoft.com/office/drawing/2014/main" id="{9B9A25CA-6BA3-9470-A715-3FE7331C0DEC}"/>
              </a:ext>
            </a:extLst>
          </p:cNvPr>
          <p:cNvSpPr txBox="1">
            <a:spLocks/>
          </p:cNvSpPr>
          <p:nvPr/>
        </p:nvSpPr>
        <p:spPr>
          <a:xfrm>
            <a:off x="503616" y="1139676"/>
            <a:ext cx="10186380" cy="553768"/>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nSpc>
                <a:spcPct val="107000"/>
              </a:lnSpc>
              <a:buClrTx/>
              <a:buSzPct val="100000"/>
            </a:pPr>
            <a:r>
              <a:rPr lang="en-US" sz="2400" b="1" u="sng">
                <a:latin typeface="Times New Roman" panose="02020603050405020304" pitchFamily="18" charset="0"/>
                <a:ea typeface="Calibri" panose="020F0502020204030204" pitchFamily="34" charset="0"/>
                <a:cs typeface="Times New Roman" panose="02020603050405020304" pitchFamily="18" charset="0"/>
              </a:rPr>
              <a:t>Compressive strength</a:t>
            </a:r>
            <a:endParaRPr lang="en-US" sz="2400" b="1" u="sng"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14" name="Title 1">
            <a:extLst>
              <a:ext uri="{FF2B5EF4-FFF2-40B4-BE49-F238E27FC236}">
                <a16:creationId xmlns:a16="http://schemas.microsoft.com/office/drawing/2014/main" id="{56AE91FD-CE23-3845-2A76-599CBDDDD265}"/>
              </a:ext>
            </a:extLst>
          </p:cNvPr>
          <p:cNvSpPr>
            <a:spLocks noGrp="1"/>
          </p:cNvSpPr>
          <p:nvPr>
            <p:ph type="title"/>
          </p:nvPr>
        </p:nvSpPr>
        <p:spPr>
          <a:xfrm>
            <a:off x="576474" y="350668"/>
            <a:ext cx="6573833" cy="951659"/>
          </a:xfrm>
        </p:spPr>
        <p:txBody>
          <a:bodyPr anchor="ctr">
            <a:normAutofit fontScale="90000"/>
          </a:bodyPr>
          <a:lstStyle/>
          <a:p>
            <a:r>
              <a:rPr lang="en-GB" sz="4000" b="1">
                <a:latin typeface="Times New Roman" panose="02020603050405020304" pitchFamily="18" charset="0"/>
                <a:cs typeface="Times New Roman" panose="02020603050405020304" pitchFamily="18" charset="0"/>
              </a:rPr>
              <a:t>Results and Discussion (Study II)</a:t>
            </a:r>
            <a:endParaRPr lang="ru-RU" sz="4000" b="1" dirty="0">
              <a:latin typeface="Times New Roman" panose="02020603050405020304" pitchFamily="18" charset="0"/>
              <a:cs typeface="Times New Roman" panose="02020603050405020304" pitchFamily="18" charset="0"/>
            </a:endParaRPr>
          </a:p>
        </p:txBody>
      </p:sp>
      <p:pic>
        <p:nvPicPr>
          <p:cNvPr id="16" name="Picture 15">
            <a:extLst>
              <a:ext uri="{FF2B5EF4-FFF2-40B4-BE49-F238E27FC236}">
                <a16:creationId xmlns:a16="http://schemas.microsoft.com/office/drawing/2014/main" id="{90DA9746-A69E-9EC8-4D1F-6E74706BA9FD}"/>
              </a:ext>
            </a:extLst>
          </p:cNvPr>
          <p:cNvPicPr>
            <a:picLocks noChangeAspect="1"/>
          </p:cNvPicPr>
          <p:nvPr/>
        </p:nvPicPr>
        <p:blipFill>
          <a:blip r:embed="rId3"/>
          <a:stretch>
            <a:fillRect/>
          </a:stretch>
        </p:blipFill>
        <p:spPr>
          <a:xfrm>
            <a:off x="153096" y="1615231"/>
            <a:ext cx="3241548" cy="2522220"/>
          </a:xfrm>
          <a:prstGeom prst="rect">
            <a:avLst/>
          </a:prstGeom>
        </p:spPr>
      </p:pic>
      <p:pic>
        <p:nvPicPr>
          <p:cNvPr id="17" name="Picture 16">
            <a:extLst>
              <a:ext uri="{FF2B5EF4-FFF2-40B4-BE49-F238E27FC236}">
                <a16:creationId xmlns:a16="http://schemas.microsoft.com/office/drawing/2014/main" id="{B80D79C0-D62C-0B86-44B8-26335D7B93B4}"/>
              </a:ext>
            </a:extLst>
          </p:cNvPr>
          <p:cNvPicPr>
            <a:picLocks noChangeAspect="1"/>
          </p:cNvPicPr>
          <p:nvPr/>
        </p:nvPicPr>
        <p:blipFill>
          <a:blip r:embed="rId4"/>
          <a:stretch>
            <a:fillRect/>
          </a:stretch>
        </p:blipFill>
        <p:spPr>
          <a:xfrm>
            <a:off x="3240451" y="1615231"/>
            <a:ext cx="3241548" cy="2522220"/>
          </a:xfrm>
          <a:prstGeom prst="rect">
            <a:avLst/>
          </a:prstGeom>
        </p:spPr>
      </p:pic>
      <p:pic>
        <p:nvPicPr>
          <p:cNvPr id="18" name="Picture 17">
            <a:extLst>
              <a:ext uri="{FF2B5EF4-FFF2-40B4-BE49-F238E27FC236}">
                <a16:creationId xmlns:a16="http://schemas.microsoft.com/office/drawing/2014/main" id="{01975614-9674-293B-9C5D-24E46431D4EF}"/>
              </a:ext>
            </a:extLst>
          </p:cNvPr>
          <p:cNvPicPr>
            <a:picLocks noChangeAspect="1"/>
          </p:cNvPicPr>
          <p:nvPr/>
        </p:nvPicPr>
        <p:blipFill>
          <a:blip r:embed="rId5"/>
          <a:stretch>
            <a:fillRect/>
          </a:stretch>
        </p:blipFill>
        <p:spPr>
          <a:xfrm>
            <a:off x="153096" y="4137451"/>
            <a:ext cx="3241548" cy="2522220"/>
          </a:xfrm>
          <a:prstGeom prst="rect">
            <a:avLst/>
          </a:prstGeom>
        </p:spPr>
      </p:pic>
      <p:pic>
        <p:nvPicPr>
          <p:cNvPr id="20" name="Picture 19">
            <a:extLst>
              <a:ext uri="{FF2B5EF4-FFF2-40B4-BE49-F238E27FC236}">
                <a16:creationId xmlns:a16="http://schemas.microsoft.com/office/drawing/2014/main" id="{C149A0B2-CDEC-808C-4929-0EF4D00E67BF}"/>
              </a:ext>
            </a:extLst>
          </p:cNvPr>
          <p:cNvPicPr>
            <a:picLocks noChangeAspect="1"/>
          </p:cNvPicPr>
          <p:nvPr/>
        </p:nvPicPr>
        <p:blipFill>
          <a:blip r:embed="rId6"/>
          <a:stretch>
            <a:fillRect/>
          </a:stretch>
        </p:blipFill>
        <p:spPr>
          <a:xfrm>
            <a:off x="3240451" y="4137451"/>
            <a:ext cx="3241548" cy="2522220"/>
          </a:xfrm>
          <a:prstGeom prst="rect">
            <a:avLst/>
          </a:prstGeom>
        </p:spPr>
      </p:pic>
      <p:sp>
        <p:nvSpPr>
          <p:cNvPr id="24" name="TextBox 23">
            <a:extLst>
              <a:ext uri="{FF2B5EF4-FFF2-40B4-BE49-F238E27FC236}">
                <a16:creationId xmlns:a16="http://schemas.microsoft.com/office/drawing/2014/main" id="{ACBA4620-3891-C5E9-3CE1-DE3E1783F1DB}"/>
              </a:ext>
            </a:extLst>
          </p:cNvPr>
          <p:cNvSpPr txBox="1"/>
          <p:nvPr/>
        </p:nvSpPr>
        <p:spPr>
          <a:xfrm>
            <a:off x="6440322" y="1976969"/>
            <a:ext cx="4803781" cy="4110741"/>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A</a:t>
            </a:r>
            <a:r>
              <a:rPr lang="en-US" sz="1600" dirty="0">
                <a:effectLst/>
                <a:latin typeface="Times New Roman" panose="02020603050405020304" pitchFamily="18" charset="0"/>
                <a:cs typeface="Times New Roman" panose="02020603050405020304" pitchFamily="18" charset="0"/>
              </a:rPr>
              <a:t>dding HMGB reduced the compressive strength of EGC.</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Adding HMGB affected the strength growth at 28-day.</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Normal weight aggregate containing P2PP0S0, P1.5PP0.5S0, P1.5PP0S0.5, and P1PP0.5S0.5 increased by around 33%, 20%, 6%, and 7%, respectively.</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Lightweight containing P2PP0S0, P1.5PP0.5S0, P1.5PP0S0.5, and P1PP0.5S0.5 increased by around 20%, 3%, 1%, and -14%, respectively. </a:t>
            </a:r>
            <a:endParaRPr lang="ru-KZ"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442047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0C01814-A791-4C8F-9DB9-397759DC800F}"/>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3</a:t>
            </a:fld>
            <a:endParaRPr lang="ru-RU">
              <a:latin typeface="Times New Roman" panose="02020603050405020304" pitchFamily="18" charset="0"/>
              <a:cs typeface="Times New Roman" panose="02020603050405020304" pitchFamily="18" charset="0"/>
            </a:endParaRPr>
          </a:p>
        </p:txBody>
      </p:sp>
      <p:sp>
        <p:nvSpPr>
          <p:cNvPr id="9" name="Title 1">
            <a:extLst>
              <a:ext uri="{FF2B5EF4-FFF2-40B4-BE49-F238E27FC236}">
                <a16:creationId xmlns:a16="http://schemas.microsoft.com/office/drawing/2014/main" id="{009AA28C-2E92-81AA-0991-60FA24D570E9}"/>
              </a:ext>
            </a:extLst>
          </p:cNvPr>
          <p:cNvSpPr>
            <a:spLocks noGrp="1"/>
          </p:cNvSpPr>
          <p:nvPr>
            <p:ph type="title"/>
          </p:nvPr>
        </p:nvSpPr>
        <p:spPr>
          <a:xfrm>
            <a:off x="429899" y="329858"/>
            <a:ext cx="4477012" cy="657585"/>
          </a:xfrm>
        </p:spPr>
        <p:txBody>
          <a:bodyPr>
            <a:normAutofit fontScale="90000"/>
          </a:bodyPr>
          <a:lstStyle/>
          <a:p>
            <a:r>
              <a:rPr lang="en-GB" b="1">
                <a:latin typeface="Times New Roman" panose="02020603050405020304" pitchFamily="18" charset="0"/>
                <a:cs typeface="Times New Roman" panose="02020603050405020304" pitchFamily="18" charset="0"/>
              </a:rPr>
              <a:t>Introduction</a:t>
            </a:r>
            <a:endParaRPr lang="ru-RU" b="1" dirty="0">
              <a:latin typeface="Times New Roman" panose="02020603050405020304" pitchFamily="18" charset="0"/>
              <a:cs typeface="Times New Roman" panose="02020603050405020304" pitchFamily="18" charset="0"/>
            </a:endParaRPr>
          </a:p>
        </p:txBody>
      </p:sp>
      <p:sp>
        <p:nvSpPr>
          <p:cNvPr id="10" name="Content Placeholder 2">
            <a:extLst>
              <a:ext uri="{FF2B5EF4-FFF2-40B4-BE49-F238E27FC236}">
                <a16:creationId xmlns:a16="http://schemas.microsoft.com/office/drawing/2014/main" id="{28D7AC30-CCC1-9FD4-CC75-ED7054EA1B64}"/>
              </a:ext>
            </a:extLst>
          </p:cNvPr>
          <p:cNvSpPr>
            <a:spLocks noGrp="1"/>
          </p:cNvSpPr>
          <p:nvPr>
            <p:ph idx="1"/>
          </p:nvPr>
        </p:nvSpPr>
        <p:spPr>
          <a:xfrm>
            <a:off x="416278" y="1431080"/>
            <a:ext cx="5796758" cy="4399475"/>
          </a:xfrm>
        </p:spPr>
        <p:txBody>
          <a:bodyPr>
            <a:normAutofit/>
          </a:bodyPr>
          <a:lstStyle/>
          <a:p>
            <a:pPr>
              <a:buClrTx/>
              <a:buSzPct val="100000"/>
            </a:pPr>
            <a:r>
              <a:rPr lang="en-US" dirty="0">
                <a:effectLst/>
                <a:latin typeface="Times New Roman" panose="02020603050405020304" pitchFamily="18" charset="0"/>
                <a:ea typeface="Calibri" panose="020F0502020204030204" pitchFamily="34" charset="0"/>
                <a:cs typeface="Times New Roman" panose="02020603050405020304" pitchFamily="18" charset="0"/>
              </a:rPr>
              <a:t>Masonry structures are brittle when subjected to tension. </a:t>
            </a:r>
          </a:p>
          <a:p>
            <a:pPr>
              <a:buClrTx/>
              <a:buSzPct val="100000"/>
            </a:pPr>
            <a:r>
              <a:rPr lang="en-US" dirty="0">
                <a:latin typeface="Times New Roman" panose="02020603050405020304" pitchFamily="18" charset="0"/>
                <a:ea typeface="Calibri" panose="020F0502020204030204" pitchFamily="34" charset="0"/>
                <a:cs typeface="Times New Roman" panose="02020603050405020304" pitchFamily="18" charset="0"/>
              </a:rPr>
              <a:t>The likelihood of large earthquakes near the Almaty region is high. </a:t>
            </a:r>
            <a:endParaRPr lang="ru-RU" dirty="0">
              <a:latin typeface="Times New Roman" panose="02020603050405020304" pitchFamily="18" charset="0"/>
              <a:ea typeface="Calibri" panose="020F0502020204030204" pitchFamily="34" charset="0"/>
              <a:cs typeface="Times New Roman" panose="02020603050405020304" pitchFamily="18" charset="0"/>
            </a:endParaRPr>
          </a:p>
          <a:p>
            <a:pPr>
              <a:buClrTx/>
              <a:buSzPct val="100000"/>
            </a:pPr>
            <a:r>
              <a:rPr lang="en-US" dirty="0">
                <a:latin typeface="Times New Roman" panose="02020603050405020304" pitchFamily="18" charset="0"/>
                <a:ea typeface="Calibri" panose="020F0502020204030204" pitchFamily="34" charset="0"/>
                <a:cs typeface="Times New Roman" panose="02020603050405020304" pitchFamily="18" charset="0"/>
              </a:rPr>
              <a:t>More than 30% of buildings in the Almaty region are unreinforced masonry structures.</a:t>
            </a:r>
            <a:endParaRPr lang="ru-RU" dirty="0">
              <a:latin typeface="Times New Roman" panose="02020603050405020304" pitchFamily="18" charset="0"/>
              <a:ea typeface="Calibri" panose="020F0502020204030204" pitchFamily="34" charset="0"/>
              <a:cs typeface="Times New Roman" panose="02020603050405020304" pitchFamily="18" charset="0"/>
            </a:endParaRPr>
          </a:p>
          <a:p>
            <a:pPr>
              <a:buClrTx/>
              <a:buSzPct val="100000"/>
            </a:pPr>
            <a:r>
              <a:rPr lang="en-US" dirty="0">
                <a:latin typeface="Times New Roman" panose="02020603050405020304" pitchFamily="18" charset="0"/>
                <a:ea typeface="Calibri" panose="020F0502020204030204" pitchFamily="34" charset="0"/>
                <a:cs typeface="Times New Roman" panose="02020603050405020304" pitchFamily="18" charset="0"/>
              </a:rPr>
              <a:t>Among available</a:t>
            </a:r>
            <a:r>
              <a:rPr lang="ru-RU" dirty="0">
                <a:latin typeface="Times New Roman" panose="02020603050405020304" pitchFamily="18" charset="0"/>
                <a:ea typeface="Calibri" panose="020F0502020204030204" pitchFamily="34" charset="0"/>
                <a:cs typeface="Times New Roman" panose="02020603050405020304" pitchFamily="18" charset="0"/>
              </a:rPr>
              <a:t> </a:t>
            </a:r>
            <a:r>
              <a:rPr lang="en-US" dirty="0">
                <a:latin typeface="Times New Roman" panose="02020603050405020304" pitchFamily="18" charset="0"/>
                <a:ea typeface="Calibri" panose="020F0502020204030204" pitchFamily="34" charset="0"/>
                <a:cs typeface="Times New Roman" panose="02020603050405020304" pitchFamily="18" charset="0"/>
              </a:rPr>
              <a:t>methods, engineered cementitious composite (ECC) can improve both strength and ductility of</a:t>
            </a:r>
            <a:r>
              <a:rPr lang="ru-RU" dirty="0">
                <a:latin typeface="Times New Roman" panose="02020603050405020304" pitchFamily="18" charset="0"/>
                <a:ea typeface="Calibri" panose="020F0502020204030204" pitchFamily="34" charset="0"/>
                <a:cs typeface="Times New Roman" panose="02020603050405020304" pitchFamily="18" charset="0"/>
              </a:rPr>
              <a:t> </a:t>
            </a:r>
            <a:r>
              <a:rPr lang="en-US" dirty="0">
                <a:latin typeface="Times New Roman" panose="02020603050405020304" pitchFamily="18" charset="0"/>
                <a:ea typeface="Calibri" panose="020F0502020204030204" pitchFamily="34" charset="0"/>
                <a:cs typeface="Times New Roman" panose="02020603050405020304" pitchFamily="18" charset="0"/>
              </a:rPr>
              <a:t>a structure</a:t>
            </a:r>
            <a:r>
              <a:rPr lang="en-GB" dirty="0">
                <a:latin typeface="Times New Roman" panose="02020603050405020304" pitchFamily="18" charset="0"/>
                <a:ea typeface="Calibri" panose="020F0502020204030204" pitchFamily="34" charset="0"/>
                <a:cs typeface="Times New Roman" panose="02020603050405020304" pitchFamily="18" charset="0"/>
              </a:rPr>
              <a:t>.</a:t>
            </a:r>
            <a:endParaRPr lang="ru-RU" dirty="0">
              <a:latin typeface="Times New Roman" panose="02020603050405020304" pitchFamily="18" charset="0"/>
              <a:ea typeface="Calibri" panose="020F0502020204030204" pitchFamily="34" charset="0"/>
              <a:cs typeface="Times New Roman" panose="02020603050405020304" pitchFamily="18" charset="0"/>
            </a:endParaRPr>
          </a:p>
          <a:p>
            <a:pPr>
              <a:buClrTx/>
              <a:buSzPct val="100000"/>
            </a:pPr>
            <a:r>
              <a:rPr lang="en-US" dirty="0">
                <a:effectLst/>
                <a:latin typeface="Times New Roman" panose="02020603050405020304" pitchFamily="18" charset="0"/>
                <a:ea typeface="Calibri" panose="020F0502020204030204" pitchFamily="34" charset="0"/>
                <a:cs typeface="Times New Roman" panose="02020603050405020304" pitchFamily="18" charset="0"/>
              </a:rPr>
              <a:t>ECC is fiber-reinforced composite and exhibits multiple cracking and strain hardening behavior under tension.</a:t>
            </a:r>
          </a:p>
          <a:p>
            <a:pPr>
              <a:buClrTx/>
              <a:buSzPct val="100000"/>
            </a:pPr>
            <a:r>
              <a:rPr lang="en-US" dirty="0">
                <a:effectLst/>
                <a:latin typeface="Times New Roman" panose="02020603050405020304" pitchFamily="18" charset="0"/>
                <a:ea typeface="Calibri" panose="020F0502020204030204" pitchFamily="34" charset="0"/>
                <a:cs typeface="Times New Roman" panose="02020603050405020304" pitchFamily="18" charset="0"/>
              </a:rPr>
              <a:t>The stress of ECC rises or remains constant under tension as strain increases after the first fracture initiation.</a:t>
            </a:r>
          </a:p>
        </p:txBody>
      </p:sp>
      <p:sp>
        <p:nvSpPr>
          <p:cNvPr id="11" name="Rectangle 10">
            <a:extLst>
              <a:ext uri="{FF2B5EF4-FFF2-40B4-BE49-F238E27FC236}">
                <a16:creationId xmlns:a16="http://schemas.microsoft.com/office/drawing/2014/main" id="{B6EA2C9A-EA24-9F99-7C84-149EACF124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292840" y="0"/>
            <a:ext cx="914400" cy="6858000"/>
          </a:xfrm>
          <a:prstGeom prst="rect">
            <a:avLst/>
          </a:prstGeom>
          <a:solidFill>
            <a:schemeClr val="tx2">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Slide Number Placeholder 1">
            <a:extLst>
              <a:ext uri="{FF2B5EF4-FFF2-40B4-BE49-F238E27FC236}">
                <a16:creationId xmlns:a16="http://schemas.microsoft.com/office/drawing/2014/main" id="{C08612D5-4A30-8506-516C-B75195CEC7FB}"/>
              </a:ext>
            </a:extLst>
          </p:cNvPr>
          <p:cNvSpPr txBox="1">
            <a:spLocks/>
          </p:cNvSpPr>
          <p:nvPr/>
        </p:nvSpPr>
        <p:spPr>
          <a:xfrm>
            <a:off x="11292840" y="6172200"/>
            <a:ext cx="914400" cy="593725"/>
          </a:xfrm>
          <a:prstGeom prst="rect">
            <a:avLst/>
          </a:prstGeom>
        </p:spPr>
        <p:txBody>
          <a:bodyPr vert="horz" lIns="45720" tIns="45720" rIns="45720" bIns="45720" rtlCol="0" anchor="ctr">
            <a:normAutofit/>
          </a:bodyPr>
          <a:lstStyle>
            <a:defPPr>
              <a:defRPr lang="en-US"/>
            </a:defPPr>
            <a:lvl1pPr marL="0" algn="ctr" defTabSz="457200" rtl="0" eaLnBrk="1" latinLnBrk="0" hangingPunct="1">
              <a:defRPr sz="3600" kern="1200">
                <a:solidFill>
                  <a:schemeClr val="tx2">
                    <a:lumMod val="60000"/>
                    <a:lumOff val="4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90000"/>
              </a:lnSpc>
              <a:spcAft>
                <a:spcPts val="600"/>
              </a:spcAft>
            </a:pPr>
            <a:fld id="{EEA8CB31-3ADA-4BD4-9547-F38137F0F034}" type="slidenum">
              <a:rPr lang="ru-RU" smtClean="0">
                <a:latin typeface="Times New Roman" panose="02020603050405020304" pitchFamily="18" charset="0"/>
                <a:cs typeface="Times New Roman" panose="02020603050405020304" pitchFamily="18" charset="0"/>
              </a:rPr>
              <a:pPr>
                <a:lnSpc>
                  <a:spcPct val="90000"/>
                </a:lnSpc>
                <a:spcAft>
                  <a:spcPts val="600"/>
                </a:spcAft>
              </a:pPr>
              <a:t>3</a:t>
            </a:fld>
            <a:endParaRPr lang="ru-RU">
              <a:latin typeface="Times New Roman" panose="02020603050405020304" pitchFamily="18" charset="0"/>
              <a:cs typeface="Times New Roman" panose="02020603050405020304" pitchFamily="18" charset="0"/>
            </a:endParaRPr>
          </a:p>
        </p:txBody>
      </p:sp>
      <p:sp>
        <p:nvSpPr>
          <p:cNvPr id="13" name="Rectangle 12">
            <a:extLst>
              <a:ext uri="{FF2B5EF4-FFF2-40B4-BE49-F238E27FC236}">
                <a16:creationId xmlns:a16="http://schemas.microsoft.com/office/drawing/2014/main" id="{3D9CE08B-306F-9C23-CA41-DB59271CAD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26657" y="0"/>
            <a:ext cx="5066183"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descr="Diagram&#10;&#10;Description automatically generated">
            <a:extLst>
              <a:ext uri="{FF2B5EF4-FFF2-40B4-BE49-F238E27FC236}">
                <a16:creationId xmlns:a16="http://schemas.microsoft.com/office/drawing/2014/main" id="{D21ED5F2-6D6D-5737-EDE1-8D00C985E632}"/>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Lst>
          </a:blip>
          <a:stretch>
            <a:fillRect/>
          </a:stretch>
        </p:blipFill>
        <p:spPr>
          <a:xfrm>
            <a:off x="6703549" y="4784999"/>
            <a:ext cx="4342880" cy="1620995"/>
          </a:xfrm>
          <a:prstGeom prst="rect">
            <a:avLst/>
          </a:prstGeom>
        </p:spPr>
      </p:pic>
      <p:pic>
        <p:nvPicPr>
          <p:cNvPr id="15" name="Picture 14" descr="A brick wall with a sign on it&#10;&#10;Description automatically generated with low confidence">
            <a:extLst>
              <a:ext uri="{FF2B5EF4-FFF2-40B4-BE49-F238E27FC236}">
                <a16:creationId xmlns:a16="http://schemas.microsoft.com/office/drawing/2014/main" id="{B3CF900D-179E-90AA-8DAC-9894F336E4DE}"/>
              </a:ext>
            </a:extLst>
          </p:cNvPr>
          <p:cNvPicPr>
            <a:picLocks noChangeAspect="1"/>
          </p:cNvPicPr>
          <p:nvPr/>
        </p:nvPicPr>
        <p:blipFill rotWithShape="1">
          <a:blip r:embed="rId5"/>
          <a:srcRect t="12671" b="14428"/>
          <a:stretch/>
        </p:blipFill>
        <p:spPr>
          <a:xfrm>
            <a:off x="7579343" y="3019510"/>
            <a:ext cx="2510908" cy="1720423"/>
          </a:xfrm>
          <a:prstGeom prst="rect">
            <a:avLst/>
          </a:prstGeom>
        </p:spPr>
      </p:pic>
      <p:pic>
        <p:nvPicPr>
          <p:cNvPr id="16" name="Picture 15">
            <a:extLst>
              <a:ext uri="{FF2B5EF4-FFF2-40B4-BE49-F238E27FC236}">
                <a16:creationId xmlns:a16="http://schemas.microsoft.com/office/drawing/2014/main" id="{CF3278A7-7F51-35FB-C0A1-F51D094E30C7}"/>
              </a:ext>
            </a:extLst>
          </p:cNvPr>
          <p:cNvPicPr>
            <a:picLocks noChangeAspect="1"/>
          </p:cNvPicPr>
          <p:nvPr/>
        </p:nvPicPr>
        <p:blipFill>
          <a:blip r:embed="rId6">
            <a:extLst>
              <a:ext uri="{BEBA8EAE-BF5A-486C-A8C5-ECC9F3942E4B}">
                <a14:imgProps xmlns:a14="http://schemas.microsoft.com/office/drawing/2010/main">
                  <a14:imgLayer r:embed="rId7">
                    <a14:imgEffect>
                      <a14:sharpenSoften amount="50000"/>
                    </a14:imgEffect>
                  </a14:imgLayer>
                </a14:imgProps>
              </a:ext>
            </a:extLst>
          </a:blip>
          <a:stretch>
            <a:fillRect/>
          </a:stretch>
        </p:blipFill>
        <p:spPr>
          <a:xfrm>
            <a:off x="7429246" y="1262503"/>
            <a:ext cx="2410402" cy="1620995"/>
          </a:xfrm>
          <a:prstGeom prst="rect">
            <a:avLst/>
          </a:prstGeom>
        </p:spPr>
      </p:pic>
      <p:sp>
        <p:nvSpPr>
          <p:cNvPr id="17" name="TextBox 16">
            <a:extLst>
              <a:ext uri="{FF2B5EF4-FFF2-40B4-BE49-F238E27FC236}">
                <a16:creationId xmlns:a16="http://schemas.microsoft.com/office/drawing/2014/main" id="{53FFCAC8-EE6C-47ED-7002-03051DB3DD6F}"/>
              </a:ext>
            </a:extLst>
          </p:cNvPr>
          <p:cNvSpPr txBox="1"/>
          <p:nvPr/>
        </p:nvSpPr>
        <p:spPr>
          <a:xfrm>
            <a:off x="7071647" y="4873452"/>
            <a:ext cx="1397242" cy="276999"/>
          </a:xfrm>
          <a:prstGeom prst="rect">
            <a:avLst/>
          </a:prstGeom>
          <a:noFill/>
        </p:spPr>
        <p:txBody>
          <a:bodyPr wrap="none" rtlCol="0">
            <a:spAutoFit/>
          </a:bodyPr>
          <a:lstStyle/>
          <a:p>
            <a:r>
              <a:rPr lang="en-GB" sz="1200" dirty="0">
                <a:latin typeface="Arial" panose="020B0604020202020204" pitchFamily="34" charset="0"/>
                <a:cs typeface="Arial" panose="020B0604020202020204" pitchFamily="34" charset="0"/>
              </a:rPr>
              <a:t>Unreinforced Wall</a:t>
            </a:r>
            <a:endParaRPr lang="ru-KZ" sz="1200"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43DCC6FA-FDD8-76C8-A064-2E4DC3BCFF92}"/>
              </a:ext>
            </a:extLst>
          </p:cNvPr>
          <p:cNvSpPr txBox="1"/>
          <p:nvPr/>
        </p:nvSpPr>
        <p:spPr>
          <a:xfrm>
            <a:off x="9133229" y="4875131"/>
            <a:ext cx="1608133" cy="276999"/>
          </a:xfrm>
          <a:prstGeom prst="rect">
            <a:avLst/>
          </a:prstGeom>
          <a:noFill/>
        </p:spPr>
        <p:txBody>
          <a:bodyPr wrap="none" rtlCol="0">
            <a:spAutoFit/>
          </a:bodyPr>
          <a:lstStyle/>
          <a:p>
            <a:r>
              <a:rPr lang="en-GB" sz="1200" dirty="0">
                <a:latin typeface="Arial" panose="020B0604020202020204" pitchFamily="34" charset="0"/>
                <a:cs typeface="Arial" panose="020B0604020202020204" pitchFamily="34" charset="0"/>
              </a:rPr>
              <a:t>Reinforced with ECC</a:t>
            </a:r>
            <a:endParaRPr lang="ru-KZ" sz="1200"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2C2649D0-E34A-9185-040C-73CBAA9D9CA8}"/>
              </a:ext>
            </a:extLst>
          </p:cNvPr>
          <p:cNvSpPr txBox="1"/>
          <p:nvPr/>
        </p:nvSpPr>
        <p:spPr>
          <a:xfrm>
            <a:off x="7889168" y="932757"/>
            <a:ext cx="1851789" cy="307777"/>
          </a:xfrm>
          <a:prstGeom prst="rect">
            <a:avLst/>
          </a:prstGeom>
          <a:noFill/>
        </p:spPr>
        <p:txBody>
          <a:bodyPr wrap="none" rtlCol="0">
            <a:spAutoFit/>
          </a:bodyPr>
          <a:lstStyle/>
          <a:p>
            <a:r>
              <a:rPr lang="en-GB" sz="1400" dirty="0">
                <a:latin typeface="Times New Roman" panose="02020603050405020304" pitchFamily="18" charset="0"/>
                <a:cs typeface="Times New Roman" panose="02020603050405020304" pitchFamily="18" charset="0"/>
              </a:rPr>
              <a:t>Masonry wall behavior</a:t>
            </a:r>
            <a:endParaRPr lang="ru-KZ"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067265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B6EB09-68E2-4A5C-B684-EF8BFD54C6C2}"/>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30</a:t>
            </a:fld>
            <a:endParaRPr lang="ru-RU">
              <a:latin typeface="Times New Roman" panose="02020603050405020304" pitchFamily="18" charset="0"/>
              <a:cs typeface="Times New Roman" panose="02020603050405020304" pitchFamily="18" charset="0"/>
            </a:endParaRPr>
          </a:p>
        </p:txBody>
      </p:sp>
      <p:sp>
        <p:nvSpPr>
          <p:cNvPr id="7" name="Content Placeholder 2">
            <a:extLst>
              <a:ext uri="{FF2B5EF4-FFF2-40B4-BE49-F238E27FC236}">
                <a16:creationId xmlns:a16="http://schemas.microsoft.com/office/drawing/2014/main" id="{9B9A25CA-6BA3-9470-A715-3FE7331C0DEC}"/>
              </a:ext>
            </a:extLst>
          </p:cNvPr>
          <p:cNvSpPr txBox="1">
            <a:spLocks/>
          </p:cNvSpPr>
          <p:nvPr/>
        </p:nvSpPr>
        <p:spPr>
          <a:xfrm>
            <a:off x="503616" y="1085788"/>
            <a:ext cx="10186380" cy="553768"/>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nSpc>
                <a:spcPct val="107000"/>
              </a:lnSpc>
              <a:buClrTx/>
              <a:buSzPct val="100000"/>
            </a:pPr>
            <a:r>
              <a:rPr lang="en-US" sz="2400" b="1" u="sng" dirty="0">
                <a:latin typeface="Times New Roman" panose="02020603050405020304" pitchFamily="18" charset="0"/>
                <a:ea typeface="Calibri" panose="020F0502020204030204" pitchFamily="34" charset="0"/>
                <a:cs typeface="Times New Roman" panose="02020603050405020304" pitchFamily="18" charset="0"/>
              </a:rPr>
              <a:t>Tensile properties</a:t>
            </a:r>
          </a:p>
        </p:txBody>
      </p:sp>
      <p:sp>
        <p:nvSpPr>
          <p:cNvPr id="12" name="Title 1">
            <a:extLst>
              <a:ext uri="{FF2B5EF4-FFF2-40B4-BE49-F238E27FC236}">
                <a16:creationId xmlns:a16="http://schemas.microsoft.com/office/drawing/2014/main" id="{FD14C3D3-0372-5714-239F-6AA007A059CB}"/>
              </a:ext>
            </a:extLst>
          </p:cNvPr>
          <p:cNvSpPr>
            <a:spLocks noGrp="1"/>
          </p:cNvSpPr>
          <p:nvPr>
            <p:ph type="title"/>
          </p:nvPr>
        </p:nvSpPr>
        <p:spPr>
          <a:xfrm>
            <a:off x="576474" y="259228"/>
            <a:ext cx="6573833" cy="951659"/>
          </a:xfrm>
        </p:spPr>
        <p:txBody>
          <a:bodyPr anchor="ctr">
            <a:normAutofit fontScale="90000"/>
          </a:bodyPr>
          <a:lstStyle/>
          <a:p>
            <a:r>
              <a:rPr lang="en-GB" sz="4000" b="1" dirty="0">
                <a:latin typeface="Times New Roman" panose="02020603050405020304" pitchFamily="18" charset="0"/>
                <a:cs typeface="Times New Roman" panose="02020603050405020304" pitchFamily="18" charset="0"/>
              </a:rPr>
              <a:t>Results and Discussion (Study II)</a:t>
            </a:r>
            <a:endParaRPr lang="ru-RU" sz="4000" b="1"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D9A16545-E29D-B275-DE0F-25F00C608F5A}"/>
              </a:ext>
            </a:extLst>
          </p:cNvPr>
          <p:cNvPicPr>
            <a:picLocks noChangeAspect="1"/>
          </p:cNvPicPr>
          <p:nvPr/>
        </p:nvPicPr>
        <p:blipFill>
          <a:blip r:embed="rId3"/>
          <a:stretch>
            <a:fillRect/>
          </a:stretch>
        </p:blipFill>
        <p:spPr>
          <a:xfrm>
            <a:off x="92136" y="1546703"/>
            <a:ext cx="2810256" cy="2161032"/>
          </a:xfrm>
          <a:prstGeom prst="rect">
            <a:avLst/>
          </a:prstGeom>
        </p:spPr>
      </p:pic>
      <p:pic>
        <p:nvPicPr>
          <p:cNvPr id="8" name="Picture 7">
            <a:extLst>
              <a:ext uri="{FF2B5EF4-FFF2-40B4-BE49-F238E27FC236}">
                <a16:creationId xmlns:a16="http://schemas.microsoft.com/office/drawing/2014/main" id="{3B779CC2-518B-91EC-6C50-BEE80A3B4204}"/>
              </a:ext>
            </a:extLst>
          </p:cNvPr>
          <p:cNvPicPr>
            <a:picLocks noChangeAspect="1"/>
          </p:cNvPicPr>
          <p:nvPr/>
        </p:nvPicPr>
        <p:blipFill>
          <a:blip r:embed="rId4"/>
          <a:stretch>
            <a:fillRect/>
          </a:stretch>
        </p:blipFill>
        <p:spPr>
          <a:xfrm>
            <a:off x="92136" y="3445764"/>
            <a:ext cx="2810256" cy="2161032"/>
          </a:xfrm>
          <a:prstGeom prst="rect">
            <a:avLst/>
          </a:prstGeom>
        </p:spPr>
      </p:pic>
      <p:pic>
        <p:nvPicPr>
          <p:cNvPr id="9" name="Picture 8">
            <a:extLst>
              <a:ext uri="{FF2B5EF4-FFF2-40B4-BE49-F238E27FC236}">
                <a16:creationId xmlns:a16="http://schemas.microsoft.com/office/drawing/2014/main" id="{5815D2F8-75C0-4866-27A6-256C8693F4CA}"/>
              </a:ext>
            </a:extLst>
          </p:cNvPr>
          <p:cNvPicPr>
            <a:picLocks noChangeAspect="1"/>
          </p:cNvPicPr>
          <p:nvPr/>
        </p:nvPicPr>
        <p:blipFill>
          <a:blip r:embed="rId5"/>
          <a:stretch>
            <a:fillRect/>
          </a:stretch>
        </p:blipFill>
        <p:spPr>
          <a:xfrm>
            <a:off x="2874264" y="1546703"/>
            <a:ext cx="2810256" cy="2161032"/>
          </a:xfrm>
          <a:prstGeom prst="rect">
            <a:avLst/>
          </a:prstGeom>
        </p:spPr>
      </p:pic>
      <p:pic>
        <p:nvPicPr>
          <p:cNvPr id="11" name="Picture 10">
            <a:extLst>
              <a:ext uri="{FF2B5EF4-FFF2-40B4-BE49-F238E27FC236}">
                <a16:creationId xmlns:a16="http://schemas.microsoft.com/office/drawing/2014/main" id="{D89FB0E7-E4C0-F196-FB19-1CAA484DFBBB}"/>
              </a:ext>
            </a:extLst>
          </p:cNvPr>
          <p:cNvPicPr>
            <a:picLocks noChangeAspect="1"/>
          </p:cNvPicPr>
          <p:nvPr/>
        </p:nvPicPr>
        <p:blipFill>
          <a:blip r:embed="rId6"/>
          <a:stretch>
            <a:fillRect/>
          </a:stretch>
        </p:blipFill>
        <p:spPr>
          <a:xfrm>
            <a:off x="2902392" y="3445764"/>
            <a:ext cx="2810256" cy="2161032"/>
          </a:xfrm>
          <a:prstGeom prst="rect">
            <a:avLst/>
          </a:prstGeom>
        </p:spPr>
      </p:pic>
      <p:pic>
        <p:nvPicPr>
          <p:cNvPr id="13" name="Picture 12">
            <a:extLst>
              <a:ext uri="{FF2B5EF4-FFF2-40B4-BE49-F238E27FC236}">
                <a16:creationId xmlns:a16="http://schemas.microsoft.com/office/drawing/2014/main" id="{684DBC27-49BC-B168-B487-171D91673BB5}"/>
              </a:ext>
            </a:extLst>
          </p:cNvPr>
          <p:cNvPicPr>
            <a:picLocks noChangeAspect="1"/>
          </p:cNvPicPr>
          <p:nvPr/>
        </p:nvPicPr>
        <p:blipFill>
          <a:blip r:embed="rId7"/>
          <a:stretch>
            <a:fillRect/>
          </a:stretch>
        </p:blipFill>
        <p:spPr>
          <a:xfrm>
            <a:off x="5684520" y="1546703"/>
            <a:ext cx="2810256" cy="2161032"/>
          </a:xfrm>
          <a:prstGeom prst="rect">
            <a:avLst/>
          </a:prstGeom>
        </p:spPr>
      </p:pic>
      <p:pic>
        <p:nvPicPr>
          <p:cNvPr id="14" name="Picture 13">
            <a:extLst>
              <a:ext uri="{FF2B5EF4-FFF2-40B4-BE49-F238E27FC236}">
                <a16:creationId xmlns:a16="http://schemas.microsoft.com/office/drawing/2014/main" id="{EA692357-E7A7-5AA0-CFF0-9295B1FBF540}"/>
              </a:ext>
            </a:extLst>
          </p:cNvPr>
          <p:cNvPicPr>
            <a:picLocks noChangeAspect="1"/>
          </p:cNvPicPr>
          <p:nvPr/>
        </p:nvPicPr>
        <p:blipFill>
          <a:blip r:embed="rId8"/>
          <a:stretch>
            <a:fillRect/>
          </a:stretch>
        </p:blipFill>
        <p:spPr>
          <a:xfrm>
            <a:off x="5684520" y="3445764"/>
            <a:ext cx="2810256" cy="2161032"/>
          </a:xfrm>
          <a:prstGeom prst="rect">
            <a:avLst/>
          </a:prstGeom>
        </p:spPr>
      </p:pic>
      <p:pic>
        <p:nvPicPr>
          <p:cNvPr id="16" name="Picture 15">
            <a:extLst>
              <a:ext uri="{FF2B5EF4-FFF2-40B4-BE49-F238E27FC236}">
                <a16:creationId xmlns:a16="http://schemas.microsoft.com/office/drawing/2014/main" id="{05FA47C2-C59C-6A27-F9C7-35146B8681F6}"/>
              </a:ext>
            </a:extLst>
          </p:cNvPr>
          <p:cNvPicPr>
            <a:picLocks noChangeAspect="1"/>
          </p:cNvPicPr>
          <p:nvPr/>
        </p:nvPicPr>
        <p:blipFill>
          <a:blip r:embed="rId9"/>
          <a:stretch>
            <a:fillRect/>
          </a:stretch>
        </p:blipFill>
        <p:spPr>
          <a:xfrm>
            <a:off x="8466648" y="1546703"/>
            <a:ext cx="2810256" cy="2161032"/>
          </a:xfrm>
          <a:prstGeom prst="rect">
            <a:avLst/>
          </a:prstGeom>
        </p:spPr>
      </p:pic>
      <p:pic>
        <p:nvPicPr>
          <p:cNvPr id="18" name="Picture 17">
            <a:extLst>
              <a:ext uri="{FF2B5EF4-FFF2-40B4-BE49-F238E27FC236}">
                <a16:creationId xmlns:a16="http://schemas.microsoft.com/office/drawing/2014/main" id="{45DB79A0-FD8F-76D1-E714-F634B6094434}"/>
              </a:ext>
            </a:extLst>
          </p:cNvPr>
          <p:cNvPicPr>
            <a:picLocks noChangeAspect="1"/>
          </p:cNvPicPr>
          <p:nvPr/>
        </p:nvPicPr>
        <p:blipFill>
          <a:blip r:embed="rId10"/>
          <a:stretch>
            <a:fillRect/>
          </a:stretch>
        </p:blipFill>
        <p:spPr>
          <a:xfrm>
            <a:off x="8466648" y="3445764"/>
            <a:ext cx="2810256" cy="2161032"/>
          </a:xfrm>
          <a:prstGeom prst="rect">
            <a:avLst/>
          </a:prstGeom>
        </p:spPr>
      </p:pic>
      <p:sp>
        <p:nvSpPr>
          <p:cNvPr id="20" name="TextBox 19">
            <a:extLst>
              <a:ext uri="{FF2B5EF4-FFF2-40B4-BE49-F238E27FC236}">
                <a16:creationId xmlns:a16="http://schemas.microsoft.com/office/drawing/2014/main" id="{B8601253-083D-1DEE-A84E-C6FDD0EA477D}"/>
              </a:ext>
            </a:extLst>
          </p:cNvPr>
          <p:cNvSpPr txBox="1"/>
          <p:nvPr/>
        </p:nvSpPr>
        <p:spPr>
          <a:xfrm>
            <a:off x="503616" y="5471484"/>
            <a:ext cx="10773288" cy="1156086"/>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Compared to normal weight containing EGC, adding bubble increased the strength by 3%, 19%, 20%, and 3%, respectively.</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HMGB inclusion in P2PP0S0, P1.5PP0.5S0, P1.5PP0S0.5, and P1PP0.5S0.5 decreased the strain by 30%, 54%, 21%, and</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increased by 13%, respectively.</a:t>
            </a:r>
            <a:endParaRPr lang="ru-KZ"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789870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B6EB09-68E2-4A5C-B684-EF8BFD54C6C2}"/>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31</a:t>
            </a:fld>
            <a:endParaRPr lang="ru-RU">
              <a:latin typeface="Times New Roman" panose="02020603050405020304" pitchFamily="18" charset="0"/>
              <a:cs typeface="Times New Roman" panose="02020603050405020304" pitchFamily="18" charset="0"/>
            </a:endParaRPr>
          </a:p>
        </p:txBody>
      </p:sp>
      <p:sp>
        <p:nvSpPr>
          <p:cNvPr id="7" name="Content Placeholder 2">
            <a:extLst>
              <a:ext uri="{FF2B5EF4-FFF2-40B4-BE49-F238E27FC236}">
                <a16:creationId xmlns:a16="http://schemas.microsoft.com/office/drawing/2014/main" id="{9B9A25CA-6BA3-9470-A715-3FE7331C0DEC}"/>
              </a:ext>
            </a:extLst>
          </p:cNvPr>
          <p:cNvSpPr txBox="1">
            <a:spLocks/>
          </p:cNvSpPr>
          <p:nvPr/>
        </p:nvSpPr>
        <p:spPr>
          <a:xfrm>
            <a:off x="503616" y="1139676"/>
            <a:ext cx="10186380" cy="553768"/>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nSpc>
                <a:spcPct val="107000"/>
              </a:lnSpc>
              <a:buClrTx/>
              <a:buSzPct val="100000"/>
            </a:pPr>
            <a:r>
              <a:rPr lang="en-US" sz="2400" b="1" u="sng" dirty="0">
                <a:latin typeface="Times New Roman" panose="02020603050405020304" pitchFamily="18" charset="0"/>
                <a:ea typeface="Calibri" panose="020F0502020204030204" pitchFamily="34" charset="0"/>
                <a:cs typeface="Times New Roman" panose="02020603050405020304" pitchFamily="18" charset="0"/>
              </a:rPr>
              <a:t>Thermal conductivity</a:t>
            </a:r>
          </a:p>
        </p:txBody>
      </p:sp>
      <p:sp>
        <p:nvSpPr>
          <p:cNvPr id="14" name="Title 1">
            <a:extLst>
              <a:ext uri="{FF2B5EF4-FFF2-40B4-BE49-F238E27FC236}">
                <a16:creationId xmlns:a16="http://schemas.microsoft.com/office/drawing/2014/main" id="{56AE91FD-CE23-3845-2A76-599CBDDDD265}"/>
              </a:ext>
            </a:extLst>
          </p:cNvPr>
          <p:cNvSpPr>
            <a:spLocks noGrp="1"/>
          </p:cNvSpPr>
          <p:nvPr>
            <p:ph type="title"/>
          </p:nvPr>
        </p:nvSpPr>
        <p:spPr>
          <a:xfrm>
            <a:off x="576474" y="350668"/>
            <a:ext cx="6573833" cy="951659"/>
          </a:xfrm>
        </p:spPr>
        <p:txBody>
          <a:bodyPr anchor="ctr">
            <a:normAutofit fontScale="90000"/>
          </a:bodyPr>
          <a:lstStyle/>
          <a:p>
            <a:r>
              <a:rPr lang="en-GB" sz="4000" b="1">
                <a:latin typeface="Times New Roman" panose="02020603050405020304" pitchFamily="18" charset="0"/>
                <a:cs typeface="Times New Roman" panose="02020603050405020304" pitchFamily="18" charset="0"/>
              </a:rPr>
              <a:t>Results and Discussion (Study II)</a:t>
            </a:r>
            <a:endParaRPr lang="ru-RU" sz="4000" b="1" dirty="0">
              <a:latin typeface="Times New Roman" panose="02020603050405020304" pitchFamily="18" charset="0"/>
              <a:cs typeface="Times New Roman" panose="02020603050405020304" pitchFamily="18" charset="0"/>
            </a:endParaRPr>
          </a:p>
        </p:txBody>
      </p:sp>
      <p:sp>
        <p:nvSpPr>
          <p:cNvPr id="24" name="TextBox 23">
            <a:extLst>
              <a:ext uri="{FF2B5EF4-FFF2-40B4-BE49-F238E27FC236}">
                <a16:creationId xmlns:a16="http://schemas.microsoft.com/office/drawing/2014/main" id="{ACBA4620-3891-C5E9-3CE1-DE3E1783F1DB}"/>
              </a:ext>
            </a:extLst>
          </p:cNvPr>
          <p:cNvSpPr txBox="1"/>
          <p:nvPr/>
        </p:nvSpPr>
        <p:spPr>
          <a:xfrm>
            <a:off x="6217921" y="2209591"/>
            <a:ext cx="5059680" cy="3372077"/>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No clear trend was observed</a:t>
            </a:r>
            <a:r>
              <a:rPr lang="en-US" sz="1600" dirty="0">
                <a:effectLst/>
                <a:latin typeface="Times New Roman" panose="02020603050405020304" pitchFamily="18" charset="0"/>
                <a:cs typeface="Times New Roman" panose="02020603050405020304" pitchFamily="18" charset="0"/>
              </a:rPr>
              <a:t>.</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The inclusion of HMGB in P2PP0S0 and P1.5PP0S0.5 increased thermal conductivity.</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HMGB addition reduced the conductivity of P1.5PP0.5S0 and P1PP0.5S0.5.</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The thermal conductivity value of lightweight concrete is from 0.2 W/</a:t>
            </a:r>
            <a:r>
              <a:rPr lang="en-US" sz="1600" dirty="0" err="1">
                <a:latin typeface="Times New Roman" panose="02020603050405020304" pitchFamily="18" charset="0"/>
                <a:cs typeface="Times New Roman" panose="02020603050405020304" pitchFamily="18" charset="0"/>
              </a:rPr>
              <a:t>mK</a:t>
            </a:r>
            <a:r>
              <a:rPr lang="en-US" sz="1600" dirty="0">
                <a:latin typeface="Times New Roman" panose="02020603050405020304" pitchFamily="18" charset="0"/>
                <a:cs typeface="Times New Roman" panose="02020603050405020304" pitchFamily="18" charset="0"/>
              </a:rPr>
              <a:t> to 1.9 W/</a:t>
            </a:r>
            <a:r>
              <a:rPr lang="en-US" sz="1600" dirty="0" err="1">
                <a:latin typeface="Times New Roman" panose="02020603050405020304" pitchFamily="18" charset="0"/>
                <a:cs typeface="Times New Roman" panose="02020603050405020304" pitchFamily="18" charset="0"/>
              </a:rPr>
              <a:t>mK.</a:t>
            </a:r>
            <a:r>
              <a:rPr lang="en-US" sz="1600" dirty="0">
                <a:latin typeface="Times New Roman" panose="02020603050405020304" pitchFamily="18" charset="0"/>
                <a:cs typeface="Times New Roman" panose="02020603050405020304" pitchFamily="18" charset="0"/>
              </a:rPr>
              <a:t> The conductivities of the EGC containing lightweight aggregate were at the lower boundary of the range.</a:t>
            </a:r>
          </a:p>
        </p:txBody>
      </p:sp>
      <p:pic>
        <p:nvPicPr>
          <p:cNvPr id="4" name="Picture 3">
            <a:extLst>
              <a:ext uri="{FF2B5EF4-FFF2-40B4-BE49-F238E27FC236}">
                <a16:creationId xmlns:a16="http://schemas.microsoft.com/office/drawing/2014/main" id="{7CEA9288-EC40-9826-8230-3D7E2D1222E8}"/>
              </a:ext>
            </a:extLst>
          </p:cNvPr>
          <p:cNvPicPr>
            <a:picLocks noChangeAspect="1"/>
          </p:cNvPicPr>
          <p:nvPr/>
        </p:nvPicPr>
        <p:blipFill>
          <a:blip r:embed="rId3"/>
          <a:stretch>
            <a:fillRect/>
          </a:stretch>
        </p:blipFill>
        <p:spPr>
          <a:xfrm>
            <a:off x="503616" y="1851993"/>
            <a:ext cx="2810256" cy="2161032"/>
          </a:xfrm>
          <a:prstGeom prst="rect">
            <a:avLst/>
          </a:prstGeom>
        </p:spPr>
      </p:pic>
      <p:pic>
        <p:nvPicPr>
          <p:cNvPr id="5" name="Picture 4">
            <a:extLst>
              <a:ext uri="{FF2B5EF4-FFF2-40B4-BE49-F238E27FC236}">
                <a16:creationId xmlns:a16="http://schemas.microsoft.com/office/drawing/2014/main" id="{10A57097-318B-4925-D5C3-DE5BBA551B48}"/>
              </a:ext>
            </a:extLst>
          </p:cNvPr>
          <p:cNvPicPr>
            <a:picLocks noChangeAspect="1"/>
          </p:cNvPicPr>
          <p:nvPr/>
        </p:nvPicPr>
        <p:blipFill>
          <a:blip r:embed="rId4"/>
          <a:stretch>
            <a:fillRect/>
          </a:stretch>
        </p:blipFill>
        <p:spPr>
          <a:xfrm>
            <a:off x="3313872" y="1851993"/>
            <a:ext cx="2810256" cy="2161032"/>
          </a:xfrm>
          <a:prstGeom prst="rect">
            <a:avLst/>
          </a:prstGeom>
        </p:spPr>
      </p:pic>
      <p:pic>
        <p:nvPicPr>
          <p:cNvPr id="6" name="Picture 5">
            <a:extLst>
              <a:ext uri="{FF2B5EF4-FFF2-40B4-BE49-F238E27FC236}">
                <a16:creationId xmlns:a16="http://schemas.microsoft.com/office/drawing/2014/main" id="{61A69E8C-F163-875E-8269-31B413C90112}"/>
              </a:ext>
            </a:extLst>
          </p:cNvPr>
          <p:cNvPicPr>
            <a:picLocks noChangeAspect="1"/>
          </p:cNvPicPr>
          <p:nvPr/>
        </p:nvPicPr>
        <p:blipFill>
          <a:blip r:embed="rId5"/>
          <a:stretch>
            <a:fillRect/>
          </a:stretch>
        </p:blipFill>
        <p:spPr>
          <a:xfrm>
            <a:off x="503616" y="4009644"/>
            <a:ext cx="2810256" cy="2162556"/>
          </a:xfrm>
          <a:prstGeom prst="rect">
            <a:avLst/>
          </a:prstGeom>
        </p:spPr>
      </p:pic>
      <p:pic>
        <p:nvPicPr>
          <p:cNvPr id="8" name="Picture 7">
            <a:extLst>
              <a:ext uri="{FF2B5EF4-FFF2-40B4-BE49-F238E27FC236}">
                <a16:creationId xmlns:a16="http://schemas.microsoft.com/office/drawing/2014/main" id="{4DA71592-B768-2BFC-C41A-580D2A23BAA9}"/>
              </a:ext>
            </a:extLst>
          </p:cNvPr>
          <p:cNvPicPr>
            <a:picLocks noChangeAspect="1"/>
          </p:cNvPicPr>
          <p:nvPr/>
        </p:nvPicPr>
        <p:blipFill>
          <a:blip r:embed="rId6"/>
          <a:stretch>
            <a:fillRect/>
          </a:stretch>
        </p:blipFill>
        <p:spPr>
          <a:xfrm>
            <a:off x="3315396" y="4009644"/>
            <a:ext cx="2808732" cy="2162556"/>
          </a:xfrm>
          <a:prstGeom prst="rect">
            <a:avLst/>
          </a:prstGeom>
        </p:spPr>
      </p:pic>
    </p:spTree>
    <p:extLst>
      <p:ext uri="{BB962C8B-B14F-4D97-AF65-F5344CB8AC3E}">
        <p14:creationId xmlns:p14="http://schemas.microsoft.com/office/powerpoint/2010/main" val="19479651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B6EB09-68E2-4A5C-B684-EF8BFD54C6C2}"/>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32</a:t>
            </a:fld>
            <a:endParaRPr lang="ru-RU">
              <a:latin typeface="Times New Roman" panose="02020603050405020304" pitchFamily="18" charset="0"/>
              <a:cs typeface="Times New Roman" panose="02020603050405020304" pitchFamily="18" charset="0"/>
            </a:endParaRPr>
          </a:p>
        </p:txBody>
      </p:sp>
      <p:sp>
        <p:nvSpPr>
          <p:cNvPr id="7" name="Content Placeholder 2">
            <a:extLst>
              <a:ext uri="{FF2B5EF4-FFF2-40B4-BE49-F238E27FC236}">
                <a16:creationId xmlns:a16="http://schemas.microsoft.com/office/drawing/2014/main" id="{9B9A25CA-6BA3-9470-A715-3FE7331C0DEC}"/>
              </a:ext>
            </a:extLst>
          </p:cNvPr>
          <p:cNvSpPr txBox="1">
            <a:spLocks/>
          </p:cNvSpPr>
          <p:nvPr/>
        </p:nvSpPr>
        <p:spPr>
          <a:xfrm>
            <a:off x="503616" y="853845"/>
            <a:ext cx="10186380" cy="553768"/>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nSpc>
                <a:spcPct val="107000"/>
              </a:lnSpc>
              <a:buClrTx/>
              <a:buSzPct val="100000"/>
            </a:pPr>
            <a:r>
              <a:rPr lang="en-US" sz="2400" b="1" u="sng" dirty="0">
                <a:latin typeface="Times New Roman" panose="02020603050405020304" pitchFamily="18" charset="0"/>
                <a:ea typeface="Calibri" panose="020F0502020204030204" pitchFamily="34" charset="0"/>
                <a:cs typeface="Times New Roman" panose="02020603050405020304" pitchFamily="18" charset="0"/>
              </a:rPr>
              <a:t>Strain-hardening behavior</a:t>
            </a:r>
          </a:p>
        </p:txBody>
      </p:sp>
      <p:sp>
        <p:nvSpPr>
          <p:cNvPr id="12" name="Title 1">
            <a:extLst>
              <a:ext uri="{FF2B5EF4-FFF2-40B4-BE49-F238E27FC236}">
                <a16:creationId xmlns:a16="http://schemas.microsoft.com/office/drawing/2014/main" id="{FD14C3D3-0372-5714-239F-6AA007A059CB}"/>
              </a:ext>
            </a:extLst>
          </p:cNvPr>
          <p:cNvSpPr>
            <a:spLocks noGrp="1"/>
          </p:cNvSpPr>
          <p:nvPr>
            <p:ph type="title"/>
          </p:nvPr>
        </p:nvSpPr>
        <p:spPr>
          <a:xfrm>
            <a:off x="576474" y="-1025"/>
            <a:ext cx="6573833" cy="951659"/>
          </a:xfrm>
        </p:spPr>
        <p:txBody>
          <a:bodyPr anchor="ctr">
            <a:normAutofit fontScale="90000"/>
          </a:bodyPr>
          <a:lstStyle/>
          <a:p>
            <a:r>
              <a:rPr lang="en-GB" sz="4000" b="1" dirty="0">
                <a:latin typeface="Times New Roman" panose="02020603050405020304" pitchFamily="18" charset="0"/>
                <a:cs typeface="Times New Roman" panose="02020603050405020304" pitchFamily="18" charset="0"/>
              </a:rPr>
              <a:t>Results and Discussion (Study II)</a:t>
            </a:r>
            <a:endParaRPr lang="ru-RU" sz="4000" b="1"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6DCDC2F8-8FE7-A485-1BCD-18529AD73432}"/>
              </a:ext>
            </a:extLst>
          </p:cNvPr>
          <p:cNvSpPr txBox="1"/>
          <p:nvPr/>
        </p:nvSpPr>
        <p:spPr>
          <a:xfrm>
            <a:off x="301450" y="5513385"/>
            <a:ext cx="10696411" cy="1156086"/>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All composites containing HMGB satisfied both strength and energy criterion.</a:t>
            </a:r>
          </a:p>
          <a:p>
            <a:pPr marL="285750" indent="-285750">
              <a:lnSpc>
                <a:spcPct val="150000"/>
              </a:lnSpc>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Adding the glass bubble to P2PP0S0, P1.5PP0.5S0, P1.5PP0S0.5, and P1PP0.5S0.5 increased the energy index by 29%, 6%, 52%, and 37%, respectively.</a:t>
            </a:r>
          </a:p>
        </p:txBody>
      </p:sp>
      <p:pic>
        <p:nvPicPr>
          <p:cNvPr id="6" name="Picture 5">
            <a:extLst>
              <a:ext uri="{FF2B5EF4-FFF2-40B4-BE49-F238E27FC236}">
                <a16:creationId xmlns:a16="http://schemas.microsoft.com/office/drawing/2014/main" id="{D58473CD-4AEC-77C1-BFFA-0811037AB85A}"/>
              </a:ext>
            </a:extLst>
          </p:cNvPr>
          <p:cNvPicPr>
            <a:picLocks noChangeAspect="1"/>
          </p:cNvPicPr>
          <p:nvPr/>
        </p:nvPicPr>
        <p:blipFill>
          <a:blip r:embed="rId3"/>
          <a:stretch>
            <a:fillRect/>
          </a:stretch>
        </p:blipFill>
        <p:spPr>
          <a:xfrm>
            <a:off x="247075" y="1282644"/>
            <a:ext cx="5402580" cy="4322064"/>
          </a:xfrm>
          <a:prstGeom prst="rect">
            <a:avLst/>
          </a:prstGeom>
        </p:spPr>
      </p:pic>
      <p:pic>
        <p:nvPicPr>
          <p:cNvPr id="9" name="Picture 8">
            <a:extLst>
              <a:ext uri="{FF2B5EF4-FFF2-40B4-BE49-F238E27FC236}">
                <a16:creationId xmlns:a16="http://schemas.microsoft.com/office/drawing/2014/main" id="{80B07315-A117-53FF-0AE2-50AC1AFA2B72}"/>
              </a:ext>
            </a:extLst>
          </p:cNvPr>
          <p:cNvPicPr>
            <a:picLocks noChangeAspect="1"/>
          </p:cNvPicPr>
          <p:nvPr/>
        </p:nvPicPr>
        <p:blipFill>
          <a:blip r:embed="rId4"/>
          <a:stretch>
            <a:fillRect/>
          </a:stretch>
        </p:blipFill>
        <p:spPr>
          <a:xfrm>
            <a:off x="5596805" y="1282644"/>
            <a:ext cx="5401056" cy="4322064"/>
          </a:xfrm>
          <a:prstGeom prst="rect">
            <a:avLst/>
          </a:prstGeom>
        </p:spPr>
      </p:pic>
    </p:spTree>
    <p:extLst>
      <p:ext uri="{BB962C8B-B14F-4D97-AF65-F5344CB8AC3E}">
        <p14:creationId xmlns:p14="http://schemas.microsoft.com/office/powerpoint/2010/main" val="34238307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B6EB09-68E2-4A5C-B684-EF8BFD54C6C2}"/>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33</a:t>
            </a:fld>
            <a:endParaRPr lang="ru-RU">
              <a:latin typeface="Times New Roman" panose="02020603050405020304" pitchFamily="18" charset="0"/>
              <a:cs typeface="Times New Roman" panose="02020603050405020304" pitchFamily="18" charset="0"/>
            </a:endParaRPr>
          </a:p>
        </p:txBody>
      </p:sp>
      <p:sp>
        <p:nvSpPr>
          <p:cNvPr id="3" name="Title 1">
            <a:extLst>
              <a:ext uri="{FF2B5EF4-FFF2-40B4-BE49-F238E27FC236}">
                <a16:creationId xmlns:a16="http://schemas.microsoft.com/office/drawing/2014/main" id="{DCAC473A-32E4-D468-B72E-D152E59BFC7B}"/>
              </a:ext>
            </a:extLst>
          </p:cNvPr>
          <p:cNvSpPr>
            <a:spLocks noGrp="1"/>
          </p:cNvSpPr>
          <p:nvPr>
            <p:ph type="title"/>
          </p:nvPr>
        </p:nvSpPr>
        <p:spPr>
          <a:xfrm>
            <a:off x="576474" y="350668"/>
            <a:ext cx="9222846" cy="951659"/>
          </a:xfrm>
        </p:spPr>
        <p:txBody>
          <a:bodyPr anchor="ctr">
            <a:normAutofit/>
          </a:bodyPr>
          <a:lstStyle/>
          <a:p>
            <a:r>
              <a:rPr lang="en-GB" b="1" dirty="0">
                <a:latin typeface="Times New Roman" panose="02020603050405020304" pitchFamily="18" charset="0"/>
                <a:cs typeface="Times New Roman" panose="02020603050405020304" pitchFamily="18" charset="0"/>
              </a:rPr>
              <a:t>Conclusions</a:t>
            </a:r>
            <a:endParaRPr lang="ru-RU" b="1" dirty="0">
              <a:latin typeface="Times New Roman" panose="02020603050405020304" pitchFamily="18" charset="0"/>
              <a:cs typeface="Times New Roman" panose="02020603050405020304" pitchFamily="18" charset="0"/>
            </a:endParaRPr>
          </a:p>
        </p:txBody>
      </p:sp>
      <p:sp>
        <p:nvSpPr>
          <p:cNvPr id="4" name="Content Placeholder 2">
            <a:extLst>
              <a:ext uri="{FF2B5EF4-FFF2-40B4-BE49-F238E27FC236}">
                <a16:creationId xmlns:a16="http://schemas.microsoft.com/office/drawing/2014/main" id="{B3F618E4-8BB3-D826-C61E-DAB884315B91}"/>
              </a:ext>
            </a:extLst>
          </p:cNvPr>
          <p:cNvSpPr txBox="1">
            <a:spLocks/>
          </p:cNvSpPr>
          <p:nvPr/>
        </p:nvSpPr>
        <p:spPr>
          <a:xfrm>
            <a:off x="288758" y="1507724"/>
            <a:ext cx="11004082" cy="4832116"/>
          </a:xfrm>
          <a:prstGeom prst="rect">
            <a:avLst/>
          </a:prstGeom>
        </p:spPr>
        <p:txBody>
          <a:bodyPr vert="horz" lIns="91440" tIns="45720" rIns="91440" bIns="45720" rtlCol="0">
            <a:no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nSpc>
                <a:spcPct val="107000"/>
              </a:lnSpc>
              <a:buClrTx/>
              <a:buSzPct val="100000"/>
            </a:pPr>
            <a:r>
              <a:rPr lang="en-US" dirty="0">
                <a:latin typeface="Times New Roman" panose="02020603050405020304" pitchFamily="18" charset="0"/>
                <a:ea typeface="Calibri" panose="020F0502020204030204" pitchFamily="34" charset="0"/>
                <a:cs typeface="Times New Roman" panose="02020603050405020304" pitchFamily="18" charset="0"/>
              </a:rPr>
              <a:t>Local fly ash can be used to develop engineered geopolymer composite with the required ductility and mechanical properties.</a:t>
            </a:r>
          </a:p>
          <a:p>
            <a:pPr>
              <a:lnSpc>
                <a:spcPct val="107000"/>
              </a:lnSpc>
              <a:buClrTx/>
              <a:buSzPct val="100000"/>
            </a:pPr>
            <a:r>
              <a:rPr lang="en-US" dirty="0">
                <a:latin typeface="Times New Roman" panose="02020603050405020304" pitchFamily="18" charset="0"/>
                <a:ea typeface="Calibri" panose="020F0502020204030204" pitchFamily="34" charset="0"/>
                <a:cs typeface="Times New Roman" panose="02020603050405020304" pitchFamily="18" charset="0"/>
              </a:rPr>
              <a:t>Fiber inclusion decreased the drying shrinkage of the matrix. The developed EGC had a comparable drying shrinkage with conventional ECC.</a:t>
            </a:r>
          </a:p>
          <a:p>
            <a:pPr>
              <a:lnSpc>
                <a:spcPct val="107000"/>
              </a:lnSpc>
              <a:buClrTx/>
              <a:buSzPct val="100000"/>
            </a:pPr>
            <a:r>
              <a:rPr lang="en-US" dirty="0">
                <a:latin typeface="Times New Roman" panose="02020603050405020304" pitchFamily="18" charset="0"/>
                <a:ea typeface="Calibri" panose="020F0502020204030204" pitchFamily="34" charset="0"/>
                <a:cs typeface="Times New Roman" panose="02020603050405020304" pitchFamily="18" charset="0"/>
              </a:rPr>
              <a:t>The developed EGC is categorized as a lightweight composite having a 28-day density below 1850kg/m</a:t>
            </a:r>
            <a:r>
              <a:rPr lang="en-US" baseline="30000" dirty="0">
                <a:latin typeface="Times New Roman" panose="02020603050405020304" pitchFamily="18" charset="0"/>
                <a:ea typeface="Calibri" panose="020F0502020204030204" pitchFamily="34" charset="0"/>
                <a:cs typeface="Times New Roman" panose="02020603050405020304" pitchFamily="18" charset="0"/>
              </a:rPr>
              <a:t>3</a:t>
            </a:r>
            <a:r>
              <a:rPr lang="en-US" dirty="0">
                <a:latin typeface="Times New Roman" panose="02020603050405020304" pitchFamily="18" charset="0"/>
                <a:ea typeface="Calibri" panose="020F0502020204030204" pitchFamily="34" charset="0"/>
                <a:cs typeface="Times New Roman" panose="02020603050405020304" pitchFamily="18" charset="0"/>
              </a:rPr>
              <a:t>.</a:t>
            </a:r>
          </a:p>
          <a:p>
            <a:pPr>
              <a:lnSpc>
                <a:spcPct val="107000"/>
              </a:lnSpc>
              <a:buClrTx/>
              <a:buSzPct val="100000"/>
            </a:pPr>
            <a:r>
              <a:rPr lang="en-US" dirty="0">
                <a:latin typeface="Times New Roman" panose="02020603050405020304" pitchFamily="18" charset="0"/>
                <a:ea typeface="Calibri" panose="020F0502020204030204" pitchFamily="34" charset="0"/>
                <a:cs typeface="Times New Roman" panose="02020603050405020304" pitchFamily="18" charset="0"/>
              </a:rPr>
              <a:t>Combining 1.5% PVA and 0.5 PP fibers was effective in increasing compressive strength.</a:t>
            </a:r>
          </a:p>
          <a:p>
            <a:pPr>
              <a:lnSpc>
                <a:spcPct val="107000"/>
              </a:lnSpc>
              <a:buClrTx/>
              <a:buSzPct val="100000"/>
            </a:pPr>
            <a:r>
              <a:rPr lang="en-US" dirty="0">
                <a:latin typeface="Times New Roman" panose="02020603050405020304" pitchFamily="18" charset="0"/>
                <a:ea typeface="Calibri" panose="020F0502020204030204" pitchFamily="34" charset="0"/>
                <a:cs typeface="Times New Roman" panose="02020603050405020304" pitchFamily="18" charset="0"/>
              </a:rPr>
              <a:t>Combining PVA fiber with other fibers exhibited strain-hardening behavior.</a:t>
            </a:r>
          </a:p>
          <a:p>
            <a:pPr>
              <a:lnSpc>
                <a:spcPct val="107000"/>
              </a:lnSpc>
              <a:buClrTx/>
              <a:buSzPct val="100000"/>
            </a:pPr>
            <a:r>
              <a:rPr lang="en-US" dirty="0">
                <a:latin typeface="Times New Roman" panose="02020603050405020304" pitchFamily="18" charset="0"/>
                <a:ea typeface="Calibri" panose="020F0502020204030204" pitchFamily="34" charset="0"/>
                <a:cs typeface="Times New Roman" panose="02020603050405020304" pitchFamily="18" charset="0"/>
              </a:rPr>
              <a:t>HMGB inclusion decreased compressive strength by an average of 11% but increased ultimate tensile strength by an average of 12%.</a:t>
            </a:r>
          </a:p>
          <a:p>
            <a:pPr>
              <a:lnSpc>
                <a:spcPct val="107000"/>
              </a:lnSpc>
              <a:buClrTx/>
              <a:buSzPct val="100000"/>
            </a:pPr>
            <a:r>
              <a:rPr lang="en-US" dirty="0">
                <a:latin typeface="Times New Roman" panose="02020603050405020304" pitchFamily="18" charset="0"/>
                <a:ea typeface="Calibri" panose="020F0502020204030204" pitchFamily="34" charset="0"/>
                <a:cs typeface="Times New Roman" panose="02020603050405020304" pitchFamily="18" charset="0"/>
              </a:rPr>
              <a:t>Adding 10% HMGB in volume fracture did not significantly improve the multifunctionality of EGC.</a:t>
            </a:r>
          </a:p>
        </p:txBody>
      </p:sp>
    </p:spTree>
    <p:extLst>
      <p:ext uri="{BB962C8B-B14F-4D97-AF65-F5344CB8AC3E}">
        <p14:creationId xmlns:p14="http://schemas.microsoft.com/office/powerpoint/2010/main" val="29745174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E2F906F-6D72-4EC9-8764-5B89D98EFE7C}"/>
              </a:ext>
            </a:extLst>
          </p:cNvPr>
          <p:cNvSpPr>
            <a:spLocks noGrp="1"/>
          </p:cNvSpPr>
          <p:nvPr>
            <p:ph idx="1"/>
          </p:nvPr>
        </p:nvSpPr>
        <p:spPr>
          <a:xfrm>
            <a:off x="411480" y="1422848"/>
            <a:ext cx="10881360" cy="5347211"/>
          </a:xfrm>
        </p:spPr>
        <p:txBody>
          <a:bodyPr>
            <a:normAutofit lnSpcReduction="10000"/>
          </a:bodyPr>
          <a:lstStyle/>
          <a:p>
            <a:pPr>
              <a:lnSpc>
                <a:spcPct val="107000"/>
              </a:lnSpc>
              <a:buClrTx/>
              <a:buSzPct val="100000"/>
            </a:pPr>
            <a:r>
              <a:rPr lang="en-US" sz="1400" dirty="0">
                <a:latin typeface="Times New Roman" panose="02020603050405020304" pitchFamily="18" charset="0"/>
                <a:ea typeface="Calibri" panose="020F0502020204030204" pitchFamily="34" charset="0"/>
                <a:cs typeface="Times New Roman" panose="02020603050405020304" pitchFamily="18" charset="0"/>
              </a:rPr>
              <a:t>Lin, J.-X. et al. (2020) “Static and dynamic mechanical behavior of engineered cementitious composites with PP and PVA fibers,” Journal of Building Engineering, 29, p. 101097. Available at: </a:t>
            </a:r>
            <a:r>
              <a:rPr lang="en-US" sz="1400" dirty="0">
                <a:latin typeface="Times New Roman" panose="02020603050405020304" pitchFamily="18" charset="0"/>
                <a:ea typeface="Calibri" panose="020F0502020204030204" pitchFamily="34" charset="0"/>
                <a:cs typeface="Times New Roman" panose="02020603050405020304" pitchFamily="18" charset="0"/>
                <a:hlinkClick r:id="rId2"/>
              </a:rPr>
              <a:t>https://doi.org/10.1016/j.jobe.2019.101097</a:t>
            </a:r>
            <a:r>
              <a:rPr lang="en-US" sz="1400" dirty="0">
                <a:latin typeface="Times New Roman" panose="02020603050405020304" pitchFamily="18" charset="0"/>
                <a:ea typeface="Calibri" panose="020F0502020204030204" pitchFamily="34" charset="0"/>
                <a:cs typeface="Times New Roman" panose="02020603050405020304" pitchFamily="18" charset="0"/>
              </a:rPr>
              <a:t> </a:t>
            </a:r>
          </a:p>
          <a:p>
            <a:pPr>
              <a:lnSpc>
                <a:spcPct val="107000"/>
              </a:lnSpc>
              <a:buClrTx/>
              <a:buSzPct val="100000"/>
            </a:pPr>
            <a:r>
              <a:rPr lang="en-US" sz="1400" dirty="0">
                <a:latin typeface="Times New Roman" panose="02020603050405020304" pitchFamily="18" charset="0"/>
                <a:cs typeface="Times New Roman" panose="02020603050405020304" pitchFamily="18" charset="0"/>
              </a:rPr>
              <a:t>Wei, H. et al. (2021) “Multiscale insights on enhancing tensile properties of ultra-high performance cementitious composite with hybrid steel and polymeric fibers,” Journal of Materials Research and Technology, 14, pp. 743–753. Available at: </a:t>
            </a:r>
            <a:r>
              <a:rPr lang="en-US" sz="1400" dirty="0">
                <a:latin typeface="Times New Roman" panose="02020603050405020304" pitchFamily="18" charset="0"/>
                <a:cs typeface="Times New Roman" panose="02020603050405020304" pitchFamily="18" charset="0"/>
                <a:hlinkClick r:id="rId3"/>
              </a:rPr>
              <a:t>https://doi.org/10.1016/j.jmrt.2021.07.001</a:t>
            </a:r>
            <a:r>
              <a:rPr lang="en-US" sz="1400" dirty="0">
                <a:latin typeface="Times New Roman" panose="02020603050405020304" pitchFamily="18" charset="0"/>
                <a:cs typeface="Times New Roman" panose="02020603050405020304" pitchFamily="18" charset="0"/>
              </a:rPr>
              <a:t>. </a:t>
            </a:r>
          </a:p>
          <a:p>
            <a:pPr>
              <a:lnSpc>
                <a:spcPct val="107000"/>
              </a:lnSpc>
              <a:buClrTx/>
              <a:buSzPct val="100000"/>
            </a:pPr>
            <a:r>
              <a:rPr lang="en-US" sz="1400" dirty="0">
                <a:latin typeface="Times New Roman" panose="02020603050405020304" pitchFamily="18" charset="0"/>
                <a:cs typeface="Times New Roman" panose="02020603050405020304" pitchFamily="18" charset="0"/>
              </a:rPr>
              <a:t>Li, L. et al. (2022) “Effects of hybrid PVA–steel fibers on the mechanical performance of high-ductility cementitious composites,” Buildings, 12(11), p. 1934. Available at: </a:t>
            </a:r>
            <a:r>
              <a:rPr lang="en-US" sz="1400" dirty="0">
                <a:latin typeface="Times New Roman" panose="02020603050405020304" pitchFamily="18" charset="0"/>
                <a:cs typeface="Times New Roman" panose="02020603050405020304" pitchFamily="18" charset="0"/>
                <a:hlinkClick r:id="rId4"/>
              </a:rPr>
              <a:t>https://doi.org/10.3390/buildings12111934</a:t>
            </a:r>
            <a:r>
              <a:rPr lang="en-US" sz="1400" dirty="0">
                <a:latin typeface="Times New Roman" panose="02020603050405020304" pitchFamily="18" charset="0"/>
                <a:cs typeface="Times New Roman" panose="02020603050405020304" pitchFamily="18" charset="0"/>
              </a:rPr>
              <a:t>. </a:t>
            </a:r>
          </a:p>
          <a:p>
            <a:pPr>
              <a:lnSpc>
                <a:spcPct val="107000"/>
              </a:lnSpc>
              <a:buClrTx/>
              <a:buSzPct val="100000"/>
            </a:pPr>
            <a:r>
              <a:rPr lang="en-US" sz="1400" dirty="0">
                <a:latin typeface="Times New Roman" panose="02020603050405020304" pitchFamily="18" charset="0"/>
                <a:cs typeface="Times New Roman" panose="02020603050405020304" pitchFamily="18" charset="0"/>
              </a:rPr>
              <a:t>Guo, L. et al. (2020) “Sulfate resistance of hybrid fiber reinforced metakaolin geopolymer composites,” Composites Part B: Engineering, 183, p. 107689. Available at: </a:t>
            </a:r>
            <a:r>
              <a:rPr lang="en-US" sz="1400" dirty="0">
                <a:latin typeface="Times New Roman" panose="02020603050405020304" pitchFamily="18" charset="0"/>
                <a:cs typeface="Times New Roman" panose="02020603050405020304" pitchFamily="18" charset="0"/>
                <a:hlinkClick r:id="rId5"/>
              </a:rPr>
              <a:t>https://doi.org/10.1016/j.compositesb.2019.107689</a:t>
            </a:r>
            <a:r>
              <a:rPr lang="en-US" sz="1400" dirty="0">
                <a:latin typeface="Times New Roman" panose="02020603050405020304" pitchFamily="18" charset="0"/>
                <a:cs typeface="Times New Roman" panose="02020603050405020304" pitchFamily="18" charset="0"/>
              </a:rPr>
              <a:t>. </a:t>
            </a:r>
          </a:p>
          <a:p>
            <a:pPr>
              <a:lnSpc>
                <a:spcPct val="107000"/>
              </a:lnSpc>
              <a:buClrTx/>
              <a:buSzPct val="100000"/>
            </a:pPr>
            <a:r>
              <a:rPr lang="en-US" sz="1400" dirty="0" err="1">
                <a:latin typeface="Times New Roman" panose="02020603050405020304" pitchFamily="18" charset="0"/>
                <a:cs typeface="Times New Roman" panose="02020603050405020304" pitchFamily="18" charset="0"/>
              </a:rPr>
              <a:t>Humur</a:t>
            </a:r>
            <a:r>
              <a:rPr lang="en-US" sz="1400" dirty="0">
                <a:latin typeface="Times New Roman" panose="02020603050405020304" pitchFamily="18" charset="0"/>
                <a:cs typeface="Times New Roman" panose="02020603050405020304" pitchFamily="18" charset="0"/>
              </a:rPr>
              <a:t>, G. and </a:t>
            </a:r>
            <a:r>
              <a:rPr lang="en-US" sz="1400" dirty="0" err="1">
                <a:latin typeface="Times New Roman" panose="02020603050405020304" pitchFamily="18" charset="0"/>
                <a:cs typeface="Times New Roman" panose="02020603050405020304" pitchFamily="18" charset="0"/>
              </a:rPr>
              <a:t>Çevik</a:t>
            </a:r>
            <a:r>
              <a:rPr lang="en-US" sz="1400" dirty="0">
                <a:latin typeface="Times New Roman" panose="02020603050405020304" pitchFamily="18" charset="0"/>
                <a:cs typeface="Times New Roman" panose="02020603050405020304" pitchFamily="18" charset="0"/>
              </a:rPr>
              <a:t>, A. (2022) “Effects of hybrid fibers and </a:t>
            </a:r>
            <a:r>
              <a:rPr lang="en-US" sz="1400" dirty="0" err="1">
                <a:latin typeface="Times New Roman" panose="02020603050405020304" pitchFamily="18" charset="0"/>
                <a:cs typeface="Times New Roman" panose="02020603050405020304" pitchFamily="18" charset="0"/>
              </a:rPr>
              <a:t>nanosilica</a:t>
            </a:r>
            <a:r>
              <a:rPr lang="en-US" sz="1400" dirty="0">
                <a:latin typeface="Times New Roman" panose="02020603050405020304" pitchFamily="18" charset="0"/>
                <a:cs typeface="Times New Roman" panose="02020603050405020304" pitchFamily="18" charset="0"/>
              </a:rPr>
              <a:t> on mechanical and durability properties of lightweight engineered geopolymer composites subjected to cyclic loading and heating–cooling cycles,” Construction and Building Materials, 326, p. 126846. Available at: </a:t>
            </a:r>
            <a:r>
              <a:rPr lang="en-US" sz="1400" dirty="0">
                <a:latin typeface="Times New Roman" panose="02020603050405020304" pitchFamily="18" charset="0"/>
                <a:cs typeface="Times New Roman" panose="02020603050405020304" pitchFamily="18" charset="0"/>
                <a:hlinkClick r:id="rId6"/>
              </a:rPr>
              <a:t>https://doi.org/10.1016/j.conbuildmat.2022.126846</a:t>
            </a:r>
            <a:r>
              <a:rPr lang="en-US" sz="1400" dirty="0">
                <a:latin typeface="Times New Roman" panose="02020603050405020304" pitchFamily="18" charset="0"/>
                <a:cs typeface="Times New Roman" panose="02020603050405020304" pitchFamily="18" charset="0"/>
              </a:rPr>
              <a:t>. </a:t>
            </a:r>
          </a:p>
          <a:p>
            <a:pPr>
              <a:lnSpc>
                <a:spcPct val="107000"/>
              </a:lnSpc>
              <a:buClrTx/>
              <a:buSzPct val="100000"/>
            </a:pPr>
            <a:r>
              <a:rPr lang="en-US" sz="1400" dirty="0">
                <a:latin typeface="Times New Roman" panose="02020603050405020304" pitchFamily="18" charset="0"/>
                <a:cs typeface="Times New Roman" panose="02020603050405020304" pitchFamily="18" charset="0"/>
              </a:rPr>
              <a:t>Yu, J., Chen, Y. and Leung, C.K.Y. (2019) “Mechanical performance of strain-hardening cementitious composites (SHCC) with hybrid polyvinyl alcohol and steel fibers,” Composite Structures, 226, p. 111198. Available at: </a:t>
            </a:r>
            <a:r>
              <a:rPr lang="en-US" sz="1400" dirty="0">
                <a:latin typeface="Times New Roman" panose="02020603050405020304" pitchFamily="18" charset="0"/>
                <a:cs typeface="Times New Roman" panose="02020603050405020304" pitchFamily="18" charset="0"/>
                <a:hlinkClick r:id="rId7"/>
              </a:rPr>
              <a:t>https://doi.org/10.1016/j.compstruct.2019.111198</a:t>
            </a:r>
            <a:r>
              <a:rPr lang="en-US" sz="1400" dirty="0">
                <a:latin typeface="Times New Roman" panose="02020603050405020304" pitchFamily="18" charset="0"/>
                <a:cs typeface="Times New Roman" panose="02020603050405020304" pitchFamily="18" charset="0"/>
              </a:rPr>
              <a:t>. </a:t>
            </a:r>
          </a:p>
          <a:p>
            <a:pPr>
              <a:lnSpc>
                <a:spcPct val="107000"/>
              </a:lnSpc>
              <a:buClrTx/>
              <a:buSzPct val="100000"/>
            </a:pPr>
            <a:r>
              <a:rPr lang="en-US" sz="1400" dirty="0">
                <a:latin typeface="Times New Roman" panose="02020603050405020304" pitchFamily="18" charset="0"/>
                <a:cs typeface="Times New Roman" panose="02020603050405020304" pitchFamily="18" charset="0"/>
              </a:rPr>
              <a:t>Sridhar, R. and Prasad, R., 2019. Study on mechanical properties of hybrid fiber reinforced engineered cementitious composites. </a:t>
            </a:r>
            <a:r>
              <a:rPr lang="en-US" sz="1400" dirty="0" err="1">
                <a:latin typeface="Times New Roman" panose="02020603050405020304" pitchFamily="18" charset="0"/>
                <a:cs typeface="Times New Roman" panose="02020603050405020304" pitchFamily="18" charset="0"/>
              </a:rPr>
              <a:t>Revista</a:t>
            </a:r>
            <a:r>
              <a:rPr lang="en-US" sz="1400" dirty="0">
                <a:latin typeface="Times New Roman" panose="02020603050405020304" pitchFamily="18" charset="0"/>
                <a:cs typeface="Times New Roman" panose="02020603050405020304" pitchFamily="18" charset="0"/>
              </a:rPr>
              <a:t> Romana de </a:t>
            </a:r>
            <a:r>
              <a:rPr lang="en-US" sz="1400" dirty="0" err="1">
                <a:latin typeface="Times New Roman" panose="02020603050405020304" pitchFamily="18" charset="0"/>
                <a:cs typeface="Times New Roman" panose="02020603050405020304" pitchFamily="18" charset="0"/>
              </a:rPr>
              <a:t>Materiale</a:t>
            </a:r>
            <a:r>
              <a:rPr lang="en-US" sz="1400" dirty="0">
                <a:latin typeface="Times New Roman" panose="02020603050405020304" pitchFamily="18" charset="0"/>
                <a:cs typeface="Times New Roman" panose="02020603050405020304" pitchFamily="18" charset="0"/>
              </a:rPr>
              <a:t>, 49(3), pp.424-433.</a:t>
            </a:r>
          </a:p>
          <a:p>
            <a:pPr>
              <a:lnSpc>
                <a:spcPct val="107000"/>
              </a:lnSpc>
              <a:buClrTx/>
              <a:buSzPct val="100000"/>
            </a:pPr>
            <a:r>
              <a:rPr lang="en-US" sz="1400" dirty="0">
                <a:latin typeface="Times New Roman" panose="02020603050405020304" pitchFamily="18" charset="0"/>
                <a:cs typeface="Times New Roman" panose="02020603050405020304" pitchFamily="18" charset="0"/>
              </a:rPr>
              <a:t>Li, V.C. (2019) “Introduction to engineered Cementitious Composites (ECC),”Engineered Cementitious Composites (ECC), pp. 1–10. Available at: </a:t>
            </a:r>
            <a:r>
              <a:rPr lang="en-US" sz="1400" dirty="0">
                <a:latin typeface="Times New Roman" panose="02020603050405020304" pitchFamily="18" charset="0"/>
                <a:cs typeface="Times New Roman" panose="02020603050405020304" pitchFamily="18" charset="0"/>
                <a:hlinkClick r:id="rId8"/>
              </a:rPr>
              <a:t>https://doi.org/10.1007/978-3-662-58438-5_1</a:t>
            </a:r>
            <a:r>
              <a:rPr lang="en-US" sz="1400" dirty="0">
                <a:latin typeface="Times New Roman" panose="02020603050405020304" pitchFamily="18" charset="0"/>
                <a:cs typeface="Times New Roman" panose="02020603050405020304" pitchFamily="18" charset="0"/>
              </a:rPr>
              <a:t>. </a:t>
            </a:r>
          </a:p>
          <a:p>
            <a:pPr>
              <a:lnSpc>
                <a:spcPct val="107000"/>
              </a:lnSpc>
              <a:buClrTx/>
              <a:buSzPct val="100000"/>
            </a:pPr>
            <a:endParaRPr lang="en-US" sz="1400" dirty="0">
              <a:latin typeface="Times New Roman" panose="02020603050405020304" pitchFamily="18" charset="0"/>
              <a:cs typeface="Times New Roman" panose="02020603050405020304" pitchFamily="18" charset="0"/>
            </a:endParaRPr>
          </a:p>
          <a:p>
            <a:pPr>
              <a:lnSpc>
                <a:spcPct val="107000"/>
              </a:lnSpc>
              <a:buClrTx/>
              <a:buSzPct val="100000"/>
            </a:pPr>
            <a:endParaRPr lang="ru-RU" sz="1400" dirty="0">
              <a:latin typeface="Times New Roman" panose="02020603050405020304" pitchFamily="18" charset="0"/>
              <a:cs typeface="Times New Roman" panose="02020603050405020304" pitchFamily="18" charset="0"/>
            </a:endParaRPr>
          </a:p>
        </p:txBody>
      </p:sp>
      <p:sp>
        <p:nvSpPr>
          <p:cNvPr id="4" name="Title 1">
            <a:extLst>
              <a:ext uri="{FF2B5EF4-FFF2-40B4-BE49-F238E27FC236}">
                <a16:creationId xmlns:a16="http://schemas.microsoft.com/office/drawing/2014/main" id="{2B35AFDE-1636-4763-8BA6-51CE82D9042E}"/>
              </a:ext>
            </a:extLst>
          </p:cNvPr>
          <p:cNvSpPr>
            <a:spLocks noGrp="1"/>
          </p:cNvSpPr>
          <p:nvPr>
            <p:ph type="title"/>
          </p:nvPr>
        </p:nvSpPr>
        <p:spPr>
          <a:xfrm>
            <a:off x="622871" y="276349"/>
            <a:ext cx="9691687" cy="1325563"/>
          </a:xfrm>
        </p:spPr>
        <p:txBody>
          <a:bodyPr anchor="ctr"/>
          <a:lstStyle/>
          <a:p>
            <a:r>
              <a:rPr lang="en-GB" b="1" dirty="0">
                <a:latin typeface="Bell MT" panose="02020503060305020303" pitchFamily="18" charset="0"/>
              </a:rPr>
              <a:t>References</a:t>
            </a:r>
            <a:endParaRPr lang="ru-RU" b="1" dirty="0"/>
          </a:p>
        </p:txBody>
      </p:sp>
      <p:sp>
        <p:nvSpPr>
          <p:cNvPr id="2" name="Slide Number Placeholder 1">
            <a:extLst>
              <a:ext uri="{FF2B5EF4-FFF2-40B4-BE49-F238E27FC236}">
                <a16:creationId xmlns:a16="http://schemas.microsoft.com/office/drawing/2014/main" id="{BFAD6FDD-EE9B-4136-BAF6-CB8AA6E1C54C}"/>
              </a:ext>
            </a:extLst>
          </p:cNvPr>
          <p:cNvSpPr>
            <a:spLocks noGrp="1"/>
          </p:cNvSpPr>
          <p:nvPr>
            <p:ph type="sldNum" sz="quarter" idx="12"/>
          </p:nvPr>
        </p:nvSpPr>
        <p:spPr/>
        <p:txBody>
          <a:bodyPr>
            <a:normAutofit lnSpcReduction="10000"/>
          </a:bodyPr>
          <a:lstStyle/>
          <a:p>
            <a:fld id="{EEA8CB31-3ADA-4BD4-9547-F38137F0F034}" type="slidenum">
              <a:rPr lang="ru-RU" smtClean="0"/>
              <a:t>34</a:t>
            </a:fld>
            <a:endParaRPr lang="ru-RU"/>
          </a:p>
        </p:txBody>
      </p:sp>
    </p:spTree>
    <p:extLst>
      <p:ext uri="{BB962C8B-B14F-4D97-AF65-F5344CB8AC3E}">
        <p14:creationId xmlns:p14="http://schemas.microsoft.com/office/powerpoint/2010/main" val="38384504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B35AFDE-1636-4763-8BA6-51CE82D9042E}"/>
              </a:ext>
            </a:extLst>
          </p:cNvPr>
          <p:cNvSpPr>
            <a:spLocks noGrp="1"/>
          </p:cNvSpPr>
          <p:nvPr>
            <p:ph type="title"/>
          </p:nvPr>
        </p:nvSpPr>
        <p:spPr>
          <a:xfrm>
            <a:off x="613444" y="2483414"/>
            <a:ext cx="9691687" cy="1325563"/>
          </a:xfrm>
        </p:spPr>
        <p:txBody>
          <a:bodyPr anchor="ctr"/>
          <a:lstStyle/>
          <a:p>
            <a:pPr algn="ctr"/>
            <a:r>
              <a:rPr lang="en-GB" b="1" dirty="0">
                <a:latin typeface="Bell MT" panose="02020503060305020303" pitchFamily="18" charset="0"/>
              </a:rPr>
              <a:t>Thank you for your attention</a:t>
            </a:r>
            <a:endParaRPr lang="ru-RU" b="1" dirty="0"/>
          </a:p>
        </p:txBody>
      </p:sp>
      <p:sp>
        <p:nvSpPr>
          <p:cNvPr id="6" name="Slide Number Placeholder 5">
            <a:extLst>
              <a:ext uri="{FF2B5EF4-FFF2-40B4-BE49-F238E27FC236}">
                <a16:creationId xmlns:a16="http://schemas.microsoft.com/office/drawing/2014/main" id="{E6D0294B-B573-4F35-8572-7F919AA6270D}"/>
              </a:ext>
            </a:extLst>
          </p:cNvPr>
          <p:cNvSpPr>
            <a:spLocks noGrp="1"/>
          </p:cNvSpPr>
          <p:nvPr>
            <p:ph type="sldNum" sz="quarter" idx="12"/>
          </p:nvPr>
        </p:nvSpPr>
        <p:spPr/>
        <p:txBody>
          <a:bodyPr>
            <a:normAutofit lnSpcReduction="10000"/>
          </a:bodyPr>
          <a:lstStyle/>
          <a:p>
            <a:fld id="{EEA8CB31-3ADA-4BD4-9547-F38137F0F034}" type="slidenum">
              <a:rPr lang="ru-RU" smtClean="0"/>
              <a:t>35</a:t>
            </a:fld>
            <a:endParaRPr lang="ru-RU"/>
          </a:p>
        </p:txBody>
      </p:sp>
    </p:spTree>
    <p:extLst>
      <p:ext uri="{BB962C8B-B14F-4D97-AF65-F5344CB8AC3E}">
        <p14:creationId xmlns:p14="http://schemas.microsoft.com/office/powerpoint/2010/main" val="23258045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EF09925-8FC3-42FE-8393-81D9538623B7}"/>
              </a:ext>
            </a:extLst>
          </p:cNvPr>
          <p:cNvSpPr>
            <a:spLocks noGrp="1"/>
          </p:cNvSpPr>
          <p:nvPr>
            <p:ph type="title"/>
          </p:nvPr>
        </p:nvSpPr>
        <p:spPr>
          <a:xfrm>
            <a:off x="576475" y="109511"/>
            <a:ext cx="5095784" cy="951659"/>
          </a:xfrm>
        </p:spPr>
        <p:txBody>
          <a:bodyPr anchor="ctr">
            <a:normAutofit/>
          </a:bodyPr>
          <a:lstStyle/>
          <a:p>
            <a:r>
              <a:rPr lang="en-GB" b="1" dirty="0">
                <a:latin typeface="Times New Roman" panose="02020603050405020304" pitchFamily="18" charset="0"/>
                <a:cs typeface="Times New Roman" panose="02020603050405020304" pitchFamily="18" charset="0"/>
              </a:rPr>
              <a:t>Introduction</a:t>
            </a:r>
            <a:endParaRPr lang="ru-RU"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2F5FDAC9-0244-4F37-8ED5-1EB69CEF3BBD}"/>
              </a:ext>
            </a:extLst>
          </p:cNvPr>
          <p:cNvSpPr>
            <a:spLocks noGrp="1"/>
          </p:cNvSpPr>
          <p:nvPr>
            <p:ph idx="1"/>
          </p:nvPr>
        </p:nvSpPr>
        <p:spPr>
          <a:xfrm>
            <a:off x="413706" y="1608395"/>
            <a:ext cx="10317930" cy="4199553"/>
          </a:xfrm>
        </p:spPr>
        <p:txBody>
          <a:bodyPr>
            <a:noAutofit/>
          </a:bodyPr>
          <a:lstStyle/>
          <a:p>
            <a:pPr>
              <a:lnSpc>
                <a:spcPct val="100000"/>
              </a:lnSpc>
              <a:buClrTx/>
              <a:buSzPct val="100000"/>
            </a:pPr>
            <a:r>
              <a:rPr lang="en-US" dirty="0">
                <a:latin typeface="Times New Roman" panose="02020603050405020304" pitchFamily="18" charset="0"/>
                <a:ea typeface="Calibri" panose="020F0502020204030204" pitchFamily="34" charset="0"/>
                <a:cs typeface="Times New Roman" panose="02020603050405020304" pitchFamily="18" charset="0"/>
              </a:rPr>
              <a:t>ECC has a high dosage of ordinary Portland cement in its composite.</a:t>
            </a:r>
          </a:p>
          <a:p>
            <a:pPr>
              <a:lnSpc>
                <a:spcPct val="100000"/>
              </a:lnSpc>
              <a:buClrTx/>
              <a:buSzPct val="100000"/>
            </a:pPr>
            <a:r>
              <a:rPr lang="en-US" dirty="0">
                <a:latin typeface="Times New Roman" panose="02020603050405020304" pitchFamily="18" charset="0"/>
                <a:ea typeface="Calibri" panose="020F0502020204030204" pitchFamily="34" charset="0"/>
                <a:cs typeface="Times New Roman" panose="02020603050405020304" pitchFamily="18" charset="0"/>
              </a:rPr>
              <a:t>Engineered geopolymer composite (EGC) is seen to be a possible alternative. </a:t>
            </a:r>
          </a:p>
          <a:p>
            <a:pPr>
              <a:lnSpc>
                <a:spcPct val="100000"/>
              </a:lnSpc>
              <a:buClrTx/>
              <a:buSzPct val="100000"/>
            </a:pPr>
            <a:r>
              <a:rPr lang="en-US" dirty="0">
                <a:latin typeface="Times New Roman" panose="02020603050405020304" pitchFamily="18" charset="0"/>
                <a:ea typeface="Calibri" panose="020F0502020204030204" pitchFamily="34" charset="0"/>
                <a:cs typeface="Times New Roman" panose="02020603050405020304" pitchFamily="18" charset="0"/>
              </a:rPr>
              <a:t>Geopolymer, an inorganic polymer made by alkali-activating industrial byproducts such as fly ash and GGBFS, is used as the binder of EGC.</a:t>
            </a:r>
          </a:p>
          <a:p>
            <a:pPr>
              <a:lnSpc>
                <a:spcPct val="100000"/>
              </a:lnSpc>
              <a:buClrTx/>
              <a:buSzPct val="100000"/>
            </a:pPr>
            <a:r>
              <a:rPr lang="en-US" dirty="0">
                <a:effectLst/>
                <a:latin typeface="Times New Roman" panose="02020603050405020304" pitchFamily="18" charset="0"/>
                <a:ea typeface="Calibri" panose="020F0502020204030204" pitchFamily="34" charset="0"/>
                <a:cs typeface="Times New Roman" panose="02020603050405020304" pitchFamily="18" charset="0"/>
              </a:rPr>
              <a:t>By 2017, Kazakhstan was producing 19 million tons of fly ash annually, while the nation's stockpiles of coal fly ash had grown to 300 million tons.</a:t>
            </a:r>
          </a:p>
          <a:p>
            <a:pPr>
              <a:lnSpc>
                <a:spcPct val="100000"/>
              </a:lnSpc>
              <a:buClrTx/>
              <a:buSzPct val="100000"/>
            </a:pPr>
            <a:r>
              <a:rPr lang="en-US" dirty="0">
                <a:effectLst/>
                <a:latin typeface="Times New Roman" panose="02020603050405020304" pitchFamily="18" charset="0"/>
                <a:ea typeface="Calibri" panose="020F0502020204030204" pitchFamily="34" charset="0"/>
                <a:cs typeface="Times New Roman" panose="02020603050405020304" pitchFamily="18" charset="0"/>
              </a:rPr>
              <a:t>Local fly ash is categorized as non-conventional fly ash. </a:t>
            </a:r>
          </a:p>
          <a:p>
            <a:pPr>
              <a:lnSpc>
                <a:spcPct val="100000"/>
              </a:lnSpc>
              <a:buClrTx/>
              <a:buSzPct val="100000"/>
            </a:pPr>
            <a:r>
              <a:rPr lang="en-US" dirty="0">
                <a:effectLst/>
                <a:latin typeface="Times New Roman" panose="02020603050405020304" pitchFamily="18" charset="0"/>
                <a:ea typeface="Calibri" panose="020F0502020204030204" pitchFamily="34" charset="0"/>
                <a:cs typeface="Times New Roman" panose="02020603050405020304" pitchFamily="18" charset="0"/>
              </a:rPr>
              <a:t>Oiled Polyvinyl Alcohol (PVA) fibers are expensive and produced by Kuraray Co., Ltd Japan.</a:t>
            </a:r>
          </a:p>
          <a:p>
            <a:pPr>
              <a:lnSpc>
                <a:spcPct val="100000"/>
              </a:lnSpc>
              <a:buClrTx/>
              <a:buSzPct val="100000"/>
            </a:pPr>
            <a:r>
              <a:rPr lang="en-US" dirty="0">
                <a:effectLst/>
                <a:latin typeface="Times New Roman" panose="02020603050405020304" pitchFamily="18" charset="0"/>
                <a:ea typeface="Calibri" panose="020F0502020204030204" pitchFamily="34" charset="0"/>
                <a:cs typeface="Times New Roman" panose="02020603050405020304" pitchFamily="18" charset="0"/>
              </a:rPr>
              <a:t>The thermal conductivity of the ECC with a normal weight is significantly higher than that of the ECC with a lightweight fill.</a:t>
            </a:r>
          </a:p>
        </p:txBody>
      </p:sp>
      <p:sp>
        <p:nvSpPr>
          <p:cNvPr id="2" name="Slide Number Placeholder 1">
            <a:extLst>
              <a:ext uri="{FF2B5EF4-FFF2-40B4-BE49-F238E27FC236}">
                <a16:creationId xmlns:a16="http://schemas.microsoft.com/office/drawing/2014/main" id="{00C01814-A791-4C8F-9DB9-397759DC800F}"/>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4</a:t>
            </a:fld>
            <a:endParaRPr lang="ru-RU">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4367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EF09925-8FC3-42FE-8393-81D9538623B7}"/>
              </a:ext>
            </a:extLst>
          </p:cNvPr>
          <p:cNvSpPr>
            <a:spLocks noGrp="1"/>
          </p:cNvSpPr>
          <p:nvPr>
            <p:ph type="title"/>
          </p:nvPr>
        </p:nvSpPr>
        <p:spPr>
          <a:xfrm>
            <a:off x="576475" y="139656"/>
            <a:ext cx="5095784" cy="951659"/>
          </a:xfrm>
        </p:spPr>
        <p:txBody>
          <a:bodyPr anchor="ctr">
            <a:normAutofit/>
          </a:bodyPr>
          <a:lstStyle/>
          <a:p>
            <a:r>
              <a:rPr lang="en-GB" b="1" dirty="0">
                <a:latin typeface="Times New Roman" panose="02020603050405020304" pitchFamily="18" charset="0"/>
                <a:cs typeface="Times New Roman" panose="02020603050405020304" pitchFamily="18" charset="0"/>
              </a:rPr>
              <a:t>Introduction</a:t>
            </a:r>
            <a:endParaRPr lang="ru-RU"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2F5FDAC9-0244-4F37-8ED5-1EB69CEF3BBD}"/>
              </a:ext>
            </a:extLst>
          </p:cNvPr>
          <p:cNvSpPr>
            <a:spLocks noGrp="1"/>
          </p:cNvSpPr>
          <p:nvPr>
            <p:ph idx="1"/>
          </p:nvPr>
        </p:nvSpPr>
        <p:spPr>
          <a:xfrm>
            <a:off x="323274" y="820434"/>
            <a:ext cx="10969566" cy="4907964"/>
          </a:xfrm>
        </p:spPr>
        <p:txBody>
          <a:bodyPr>
            <a:noAutofit/>
          </a:bodyPr>
          <a:lstStyle/>
          <a:p>
            <a:pPr>
              <a:lnSpc>
                <a:spcPct val="150000"/>
              </a:lnSpc>
              <a:buClrTx/>
            </a:pPr>
            <a:r>
              <a:rPr lang="en-GB" sz="1600" b="1" dirty="0">
                <a:latin typeface="Times New Roman" panose="02020603050405020304" pitchFamily="18" charset="0"/>
                <a:cs typeface="Times New Roman" panose="02020603050405020304" pitchFamily="18" charset="0"/>
              </a:rPr>
              <a:t>Aim</a:t>
            </a:r>
          </a:p>
          <a:p>
            <a:pPr lvl="1">
              <a:lnSpc>
                <a:spcPct val="150000"/>
              </a:lnSpc>
              <a:buClrTx/>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To develop multifunctional EGC containing non-conventional fly ash and GGBFS reinforced with hybrid Polyvinyl Alcohol (PVA), Polypropylene (PP), and steel fibers.</a:t>
            </a:r>
          </a:p>
          <a:p>
            <a:pPr>
              <a:lnSpc>
                <a:spcPct val="150000"/>
              </a:lnSpc>
              <a:buClrTx/>
            </a:pPr>
            <a:r>
              <a:rPr lang="en-GB" sz="1600" b="1" dirty="0">
                <a:latin typeface="Times New Roman" panose="02020603050405020304" pitchFamily="18" charset="0"/>
                <a:cs typeface="Times New Roman" panose="02020603050405020304" pitchFamily="18" charset="0"/>
              </a:rPr>
              <a:t>Objectives</a:t>
            </a:r>
          </a:p>
          <a:p>
            <a:pPr lvl="1">
              <a:lnSpc>
                <a:spcPct val="150000"/>
              </a:lnSpc>
              <a:buClrTx/>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Investigate the drying shrinkage for the EGC mixed with non-conventional fly ash and GGBFS.</a:t>
            </a:r>
          </a:p>
          <a:p>
            <a:pPr lvl="1">
              <a:lnSpc>
                <a:spcPct val="150000"/>
              </a:lnSpc>
              <a:buClrTx/>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Investigate the strength and ductility of the EGC mixed with non-conventional fly ash and GGBFS.</a:t>
            </a:r>
          </a:p>
          <a:p>
            <a:pPr lvl="1">
              <a:lnSpc>
                <a:spcPct val="150000"/>
              </a:lnSpc>
              <a:buClrTx/>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Investigate the thermal conductivity for the EGC mixed with non-conventional fly ash and GGBFS.</a:t>
            </a:r>
          </a:p>
          <a:p>
            <a:pPr lvl="1">
              <a:lnSpc>
                <a:spcPct val="150000"/>
              </a:lnSpc>
              <a:buClrTx/>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Evaluate the synergistic effect of different fibers on the properties of EGC.</a:t>
            </a:r>
            <a:endParaRPr lang="en-US" dirty="0">
              <a:latin typeface="Times New Roman" panose="02020603050405020304" pitchFamily="18" charset="0"/>
              <a:cs typeface="Times New Roman" panose="02020603050405020304" pitchFamily="18" charset="0"/>
            </a:endParaRPr>
          </a:p>
          <a:p>
            <a:pPr>
              <a:lnSpc>
                <a:spcPct val="150000"/>
              </a:lnSpc>
              <a:buClrTx/>
            </a:pPr>
            <a:r>
              <a:rPr lang="en-GB" sz="1600" b="1" dirty="0">
                <a:latin typeface="Times New Roman" panose="02020603050405020304" pitchFamily="18" charset="0"/>
                <a:cs typeface="Times New Roman" panose="02020603050405020304" pitchFamily="18" charset="0"/>
              </a:rPr>
              <a:t>Research hypothesis</a:t>
            </a:r>
          </a:p>
          <a:p>
            <a:pPr lvl="1">
              <a:lnSpc>
                <a:spcPct val="150000"/>
              </a:lnSpc>
              <a:buClrTx/>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The use of non-conventional fly ash with GGBFS can produce engineered geopolymer composite with required strength and ductility.</a:t>
            </a:r>
          </a:p>
          <a:p>
            <a:pPr lvl="1">
              <a:lnSpc>
                <a:spcPct val="150000"/>
              </a:lnSpc>
              <a:buClrTx/>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Mixing of different fibers in the EGC can have a synergistic effect for a better performance. </a:t>
            </a:r>
          </a:p>
          <a:p>
            <a:pPr lvl="1">
              <a:lnSpc>
                <a:spcPct val="150000"/>
              </a:lnSpc>
              <a:buClrTx/>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Using the lightweight aggregate can improve the thermal conductivity performance.</a:t>
            </a:r>
          </a:p>
        </p:txBody>
      </p:sp>
      <p:sp>
        <p:nvSpPr>
          <p:cNvPr id="2" name="Slide Number Placeholder 1">
            <a:extLst>
              <a:ext uri="{FF2B5EF4-FFF2-40B4-BE49-F238E27FC236}">
                <a16:creationId xmlns:a16="http://schemas.microsoft.com/office/drawing/2014/main" id="{00C01814-A791-4C8F-9DB9-397759DC800F}"/>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5</a:t>
            </a:fld>
            <a:endParaRPr lang="ru-RU">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985035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E2F906F-6D72-4EC9-8764-5B89D98EFE7C}"/>
              </a:ext>
            </a:extLst>
          </p:cNvPr>
          <p:cNvSpPr>
            <a:spLocks noGrp="1"/>
          </p:cNvSpPr>
          <p:nvPr>
            <p:ph idx="1"/>
          </p:nvPr>
        </p:nvSpPr>
        <p:spPr>
          <a:xfrm>
            <a:off x="622872" y="1805187"/>
            <a:ext cx="5481407" cy="3291840"/>
          </a:xfrm>
        </p:spPr>
        <p:txBody>
          <a:bodyPr>
            <a:noAutofit/>
          </a:bodyPr>
          <a:lstStyle/>
          <a:p>
            <a:pPr>
              <a:lnSpc>
                <a:spcPct val="100000"/>
              </a:lnSpc>
              <a:buClrTx/>
              <a:buSzPct val="100000"/>
            </a:pPr>
            <a:r>
              <a:rPr lang="en-US" b="1" u="sng" dirty="0">
                <a:latin typeface="Times New Roman" panose="02020603050405020304" pitchFamily="18" charset="0"/>
                <a:ea typeface="Calibri" panose="020F0502020204030204" pitchFamily="34" charset="0"/>
                <a:cs typeface="Times New Roman" panose="02020603050405020304" pitchFamily="18" charset="0"/>
              </a:rPr>
              <a:t>Engineered cementitious composite: PVA and PP</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0000"/>
              </a:lnSpc>
              <a:buClrTx/>
              <a:buSzPct val="100000"/>
            </a:pPr>
            <a:r>
              <a:rPr lang="en-US" dirty="0">
                <a:latin typeface="Times New Roman" panose="02020603050405020304" pitchFamily="18" charset="0"/>
                <a:ea typeface="Calibri" panose="020F0502020204030204" pitchFamily="34" charset="0"/>
                <a:cs typeface="Times New Roman" panose="02020603050405020304" pitchFamily="18" charset="0"/>
              </a:rPr>
              <a:t>Lin et al. (2020), studied static and dynamic properties (compression, tensile and impact resistance) of the PP-PVA-ECC and compared with those of PVA-ECC. </a:t>
            </a:r>
          </a:p>
          <a:p>
            <a:pPr>
              <a:lnSpc>
                <a:spcPct val="100000"/>
              </a:lnSpc>
              <a:buClrTx/>
              <a:buSzPct val="100000"/>
            </a:pPr>
            <a:r>
              <a:rPr lang="en-US" dirty="0">
                <a:latin typeface="Times New Roman" panose="02020603050405020304" pitchFamily="18" charset="0"/>
                <a:cs typeface="Times New Roman" panose="02020603050405020304" pitchFamily="18" charset="0"/>
              </a:rPr>
              <a:t>The compressive strength decreased as the PP fiber increased.</a:t>
            </a:r>
          </a:p>
          <a:p>
            <a:pPr>
              <a:lnSpc>
                <a:spcPct val="100000"/>
              </a:lnSpc>
              <a:buClrTx/>
              <a:buSzPct val="100000"/>
            </a:pPr>
            <a:r>
              <a:rPr lang="en-US" dirty="0">
                <a:latin typeface="Times New Roman" panose="02020603050405020304" pitchFamily="18" charset="0"/>
                <a:cs typeface="Times New Roman" panose="02020603050405020304" pitchFamily="18" charset="0"/>
              </a:rPr>
              <a:t>Increasing PVA fiber content increased both tensile strength and strain.</a:t>
            </a:r>
          </a:p>
          <a:p>
            <a:pPr>
              <a:lnSpc>
                <a:spcPct val="100000"/>
              </a:lnSpc>
              <a:buClrTx/>
              <a:buSzPct val="100000"/>
            </a:pPr>
            <a:r>
              <a:rPr lang="en-US" dirty="0">
                <a:latin typeface="Times New Roman" panose="02020603050405020304" pitchFamily="18" charset="0"/>
                <a:cs typeface="Times New Roman" panose="02020603050405020304" pitchFamily="18" charset="0"/>
              </a:rPr>
              <a:t>Replacing PVA fiber with PP fiber decreased both tensile strength and strain.  </a:t>
            </a:r>
          </a:p>
        </p:txBody>
      </p:sp>
      <p:sp>
        <p:nvSpPr>
          <p:cNvPr id="2" name="Slide Number Placeholder 1">
            <a:extLst>
              <a:ext uri="{FF2B5EF4-FFF2-40B4-BE49-F238E27FC236}">
                <a16:creationId xmlns:a16="http://schemas.microsoft.com/office/drawing/2014/main" id="{BDB03465-2FCA-491D-9C37-11AAA2351E1C}"/>
              </a:ext>
            </a:extLst>
          </p:cNvPr>
          <p:cNvSpPr>
            <a:spLocks noGrp="1"/>
          </p:cNvSpPr>
          <p:nvPr>
            <p:ph type="sldNum" sz="quarter" idx="12"/>
          </p:nvPr>
        </p:nvSpPr>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6</a:t>
            </a:fld>
            <a:endParaRPr lang="ru-RU">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1C3A2D2F-E819-28D9-A3A4-9C760EF434EC}"/>
              </a:ext>
            </a:extLst>
          </p:cNvPr>
          <p:cNvSpPr txBox="1">
            <a:spLocks/>
          </p:cNvSpPr>
          <p:nvPr/>
        </p:nvSpPr>
        <p:spPr>
          <a:xfrm>
            <a:off x="576475" y="350668"/>
            <a:ext cx="5095784" cy="95165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en-GB" b="1">
                <a:latin typeface="Times New Roman" panose="02020603050405020304" pitchFamily="18" charset="0"/>
                <a:cs typeface="Times New Roman" panose="02020603050405020304" pitchFamily="18" charset="0"/>
              </a:rPr>
              <a:t>Literature Review</a:t>
            </a:r>
            <a:endParaRPr lang="ru-RU" b="1" dirty="0">
              <a:latin typeface="Times New Roman" panose="02020603050405020304" pitchFamily="18" charset="0"/>
              <a:cs typeface="Times New Roman" panose="02020603050405020304" pitchFamily="18" charset="0"/>
            </a:endParaRPr>
          </a:p>
        </p:txBody>
      </p:sp>
      <p:pic>
        <p:nvPicPr>
          <p:cNvPr id="8" name="Picture 7" descr="Chart&#10;&#10;Description automatically generated">
            <a:extLst>
              <a:ext uri="{FF2B5EF4-FFF2-40B4-BE49-F238E27FC236}">
                <a16:creationId xmlns:a16="http://schemas.microsoft.com/office/drawing/2014/main" id="{1228F6BC-23B6-54FF-9EC9-3197A59686CD}"/>
              </a:ext>
            </a:extLst>
          </p:cNvPr>
          <p:cNvPicPr>
            <a:picLocks noChangeAspect="1"/>
          </p:cNvPicPr>
          <p:nvPr/>
        </p:nvPicPr>
        <p:blipFill>
          <a:blip r:embed="rId2"/>
          <a:stretch>
            <a:fillRect/>
          </a:stretch>
        </p:blipFill>
        <p:spPr>
          <a:xfrm>
            <a:off x="6150676" y="3928368"/>
            <a:ext cx="4677540" cy="2039086"/>
          </a:xfrm>
          <a:prstGeom prst="rect">
            <a:avLst/>
          </a:prstGeom>
        </p:spPr>
      </p:pic>
      <p:pic>
        <p:nvPicPr>
          <p:cNvPr id="10" name="Picture 9">
            <a:extLst>
              <a:ext uri="{FF2B5EF4-FFF2-40B4-BE49-F238E27FC236}">
                <a16:creationId xmlns:a16="http://schemas.microsoft.com/office/drawing/2014/main" id="{A17FF146-A529-53EB-0349-6B312074656D}"/>
              </a:ext>
            </a:extLst>
          </p:cNvPr>
          <p:cNvPicPr>
            <a:picLocks noChangeAspect="1"/>
          </p:cNvPicPr>
          <p:nvPr/>
        </p:nvPicPr>
        <p:blipFill rotWithShape="1">
          <a:blip r:embed="rId3"/>
          <a:srcRect r="50185" b="11854"/>
          <a:stretch/>
        </p:blipFill>
        <p:spPr>
          <a:xfrm>
            <a:off x="7324379" y="1635645"/>
            <a:ext cx="2330134" cy="1793355"/>
          </a:xfrm>
          <a:prstGeom prst="rect">
            <a:avLst/>
          </a:prstGeom>
        </p:spPr>
      </p:pic>
      <p:sp>
        <p:nvSpPr>
          <p:cNvPr id="11" name="TextBox 10">
            <a:extLst>
              <a:ext uri="{FF2B5EF4-FFF2-40B4-BE49-F238E27FC236}">
                <a16:creationId xmlns:a16="http://schemas.microsoft.com/office/drawing/2014/main" id="{C29DAEC4-865D-E076-744E-425C3220BBEE}"/>
              </a:ext>
            </a:extLst>
          </p:cNvPr>
          <p:cNvSpPr txBox="1"/>
          <p:nvPr/>
        </p:nvSpPr>
        <p:spPr>
          <a:xfrm>
            <a:off x="7392543" y="1302327"/>
            <a:ext cx="2089611" cy="338554"/>
          </a:xfrm>
          <a:prstGeom prst="rect">
            <a:avLst/>
          </a:prstGeom>
          <a:noFill/>
        </p:spPr>
        <p:txBody>
          <a:bodyPr wrap="none" rtlCol="0">
            <a:spAutoFit/>
          </a:bodyPr>
          <a:lstStyle/>
          <a:p>
            <a:pPr algn="ctr"/>
            <a:r>
              <a:rPr lang="en-GB" sz="1600" b="1" dirty="0">
                <a:latin typeface="Times New Roman" panose="02020603050405020304" pitchFamily="18" charset="0"/>
                <a:cs typeface="Times New Roman" panose="02020603050405020304" pitchFamily="18" charset="0"/>
              </a:rPr>
              <a:t>Compressive strength</a:t>
            </a:r>
            <a:endParaRPr lang="ru-KZ" sz="1600" b="1" dirty="0">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id="{3085FBA5-DEEF-2207-DAD8-C51FAC19276B}"/>
              </a:ext>
            </a:extLst>
          </p:cNvPr>
          <p:cNvSpPr txBox="1"/>
          <p:nvPr/>
        </p:nvSpPr>
        <p:spPr>
          <a:xfrm>
            <a:off x="7826435" y="3600495"/>
            <a:ext cx="1744260" cy="338554"/>
          </a:xfrm>
          <a:prstGeom prst="rect">
            <a:avLst/>
          </a:prstGeom>
          <a:noFill/>
        </p:spPr>
        <p:txBody>
          <a:bodyPr wrap="none" rtlCol="0">
            <a:spAutoFit/>
          </a:bodyPr>
          <a:lstStyle/>
          <a:p>
            <a:pPr algn="ctr"/>
            <a:r>
              <a:rPr lang="en-GB" sz="1600" b="1" dirty="0">
                <a:latin typeface="Times New Roman" panose="02020603050405020304" pitchFamily="18" charset="0"/>
                <a:cs typeface="Times New Roman" panose="02020603050405020304" pitchFamily="18" charset="0"/>
              </a:rPr>
              <a:t>Tensile properties</a:t>
            </a:r>
            <a:endParaRPr lang="ru-KZ" sz="1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016514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Content Placeholder 2">
            <a:extLst>
              <a:ext uri="{FF2B5EF4-FFF2-40B4-BE49-F238E27FC236}">
                <a16:creationId xmlns:a16="http://schemas.microsoft.com/office/drawing/2014/main" id="{61D64F80-57BA-661A-E16F-5D523746DFE9}"/>
              </a:ext>
            </a:extLst>
          </p:cNvPr>
          <p:cNvSpPr>
            <a:spLocks noGrp="1"/>
          </p:cNvSpPr>
          <p:nvPr>
            <p:ph idx="1"/>
          </p:nvPr>
        </p:nvSpPr>
        <p:spPr>
          <a:xfrm>
            <a:off x="607632" y="1641734"/>
            <a:ext cx="5481407" cy="3994767"/>
          </a:xfrm>
        </p:spPr>
        <p:txBody>
          <a:bodyPr>
            <a:noAutofit/>
          </a:bodyPr>
          <a:lstStyle/>
          <a:p>
            <a:pPr>
              <a:lnSpc>
                <a:spcPct val="100000"/>
              </a:lnSpc>
              <a:buClrTx/>
              <a:buSzPct val="100000"/>
            </a:pPr>
            <a:r>
              <a:rPr lang="en-US" b="1" u="sng" dirty="0">
                <a:latin typeface="Times New Roman" panose="02020603050405020304" pitchFamily="18" charset="0"/>
                <a:ea typeface="Calibri" panose="020F0502020204030204" pitchFamily="34" charset="0"/>
                <a:cs typeface="Times New Roman" panose="02020603050405020304" pitchFamily="18" charset="0"/>
              </a:rPr>
              <a:t>Engineered cementitious composite: PVA and steel</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0000"/>
              </a:lnSpc>
              <a:buClrTx/>
              <a:buSzPct val="100000"/>
            </a:pPr>
            <a:r>
              <a:rPr lang="en-US" dirty="0">
                <a:latin typeface="Times New Roman" panose="02020603050405020304" pitchFamily="18" charset="0"/>
                <a:ea typeface="Calibri" panose="020F0502020204030204" pitchFamily="34" charset="0"/>
                <a:cs typeface="Times New Roman" panose="02020603050405020304" pitchFamily="18" charset="0"/>
              </a:rPr>
              <a:t>Yu et al. (2019) </a:t>
            </a:r>
            <a:r>
              <a:rPr lang="en-US" dirty="0">
                <a:effectLst/>
                <a:latin typeface="Times New Roman" panose="02020603050405020304" pitchFamily="18" charset="0"/>
              </a:rPr>
              <a:t>comprehensively studied mechanical performance of ECC reinforced with hybrid PVA-steel fibers under compression, tension, static three-point bending and cyclic four-point bending.</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0000"/>
              </a:lnSpc>
              <a:buClrTx/>
              <a:buSzPct val="100000"/>
            </a:pPr>
            <a:r>
              <a:rPr lang="en-US" dirty="0">
                <a:latin typeface="Times New Roman" panose="02020603050405020304" pitchFamily="18" charset="0"/>
                <a:cs typeface="Times New Roman" panose="02020603050405020304" pitchFamily="18" charset="0"/>
              </a:rPr>
              <a:t>Wei et al. (2021) analyzed compressive strength, flexural strength, and ductility of cementitious composite reinforced with hybrid PVA-steel fibers. </a:t>
            </a:r>
          </a:p>
          <a:p>
            <a:pPr>
              <a:lnSpc>
                <a:spcPct val="100000"/>
              </a:lnSpc>
              <a:buClrTx/>
              <a:buSzPct val="100000"/>
            </a:pPr>
            <a:r>
              <a:rPr lang="en-US" dirty="0">
                <a:latin typeface="Times New Roman" panose="02020603050405020304" pitchFamily="18" charset="0"/>
                <a:cs typeface="Times New Roman" panose="02020603050405020304" pitchFamily="18" charset="0"/>
              </a:rPr>
              <a:t>Increasing steel fiber dosage in the ECC enhanced the compressive strength. </a:t>
            </a:r>
          </a:p>
          <a:p>
            <a:pPr>
              <a:lnSpc>
                <a:spcPct val="100000"/>
              </a:lnSpc>
              <a:buClrTx/>
              <a:buSzPct val="100000"/>
            </a:pPr>
            <a:r>
              <a:rPr lang="en-US" dirty="0">
                <a:latin typeface="Times New Roman" panose="02020603050405020304" pitchFamily="18" charset="0"/>
                <a:cs typeface="Times New Roman" panose="02020603050405020304" pitchFamily="18" charset="0"/>
              </a:rPr>
              <a:t>Increasing steel fiber content decreased tensile strain capacity.</a:t>
            </a:r>
          </a:p>
        </p:txBody>
      </p:sp>
      <p:sp>
        <p:nvSpPr>
          <p:cNvPr id="25" name="Slide Number Placeholder 1">
            <a:extLst>
              <a:ext uri="{FF2B5EF4-FFF2-40B4-BE49-F238E27FC236}">
                <a16:creationId xmlns:a16="http://schemas.microsoft.com/office/drawing/2014/main" id="{C9823338-5A23-1877-16E1-90C829CBE681}"/>
              </a:ext>
            </a:extLst>
          </p:cNvPr>
          <p:cNvSpPr>
            <a:spLocks noGrp="1"/>
          </p:cNvSpPr>
          <p:nvPr>
            <p:ph type="sldNum" sz="quarter" idx="12"/>
          </p:nvPr>
        </p:nvSpPr>
        <p:spPr>
          <a:xfrm>
            <a:off x="11292840" y="6172200"/>
            <a:ext cx="914400" cy="593725"/>
          </a:xfrm>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7</a:t>
            </a:fld>
            <a:endParaRPr lang="ru-RU">
              <a:latin typeface="Times New Roman" panose="02020603050405020304" pitchFamily="18" charset="0"/>
              <a:cs typeface="Times New Roman" panose="02020603050405020304" pitchFamily="18" charset="0"/>
            </a:endParaRPr>
          </a:p>
        </p:txBody>
      </p:sp>
      <p:sp>
        <p:nvSpPr>
          <p:cNvPr id="26" name="Title 1">
            <a:extLst>
              <a:ext uri="{FF2B5EF4-FFF2-40B4-BE49-F238E27FC236}">
                <a16:creationId xmlns:a16="http://schemas.microsoft.com/office/drawing/2014/main" id="{9005C7A4-CCA7-22C8-88B3-A47962D5E51E}"/>
              </a:ext>
            </a:extLst>
          </p:cNvPr>
          <p:cNvSpPr txBox="1">
            <a:spLocks/>
          </p:cNvSpPr>
          <p:nvPr/>
        </p:nvSpPr>
        <p:spPr>
          <a:xfrm>
            <a:off x="576475" y="350668"/>
            <a:ext cx="5095784" cy="95165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en-GB" b="1">
                <a:latin typeface="Times New Roman" panose="02020603050405020304" pitchFamily="18" charset="0"/>
                <a:cs typeface="Times New Roman" panose="02020603050405020304" pitchFamily="18" charset="0"/>
              </a:rPr>
              <a:t>Literature Review</a:t>
            </a:r>
            <a:endParaRPr lang="ru-RU" b="1" dirty="0">
              <a:latin typeface="Times New Roman" panose="02020603050405020304" pitchFamily="18" charset="0"/>
              <a:cs typeface="Times New Roman" panose="02020603050405020304" pitchFamily="18" charset="0"/>
            </a:endParaRPr>
          </a:p>
        </p:txBody>
      </p:sp>
      <p:sp>
        <p:nvSpPr>
          <p:cNvPr id="27" name="TextBox 26">
            <a:extLst>
              <a:ext uri="{FF2B5EF4-FFF2-40B4-BE49-F238E27FC236}">
                <a16:creationId xmlns:a16="http://schemas.microsoft.com/office/drawing/2014/main" id="{A7C94B1D-07B1-DC17-944E-D5184F7637F6}"/>
              </a:ext>
            </a:extLst>
          </p:cNvPr>
          <p:cNvSpPr txBox="1"/>
          <p:nvPr/>
        </p:nvSpPr>
        <p:spPr>
          <a:xfrm>
            <a:off x="7392543" y="1010688"/>
            <a:ext cx="2089611" cy="338554"/>
          </a:xfrm>
          <a:prstGeom prst="rect">
            <a:avLst/>
          </a:prstGeom>
          <a:noFill/>
        </p:spPr>
        <p:txBody>
          <a:bodyPr wrap="none" rtlCol="0">
            <a:spAutoFit/>
          </a:bodyPr>
          <a:lstStyle/>
          <a:p>
            <a:pPr algn="ctr"/>
            <a:r>
              <a:rPr lang="en-GB" sz="1600" b="1" dirty="0">
                <a:latin typeface="Times New Roman" panose="02020603050405020304" pitchFamily="18" charset="0"/>
                <a:cs typeface="Times New Roman" panose="02020603050405020304" pitchFamily="18" charset="0"/>
              </a:rPr>
              <a:t>Compressive strength</a:t>
            </a:r>
            <a:endParaRPr lang="ru-KZ" sz="1600" b="1" dirty="0">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a16="http://schemas.microsoft.com/office/drawing/2014/main" id="{759E0635-28E3-3342-3E31-C1BD55BEE1CA}"/>
              </a:ext>
            </a:extLst>
          </p:cNvPr>
          <p:cNvSpPr txBox="1"/>
          <p:nvPr/>
        </p:nvSpPr>
        <p:spPr>
          <a:xfrm>
            <a:off x="7826435" y="3048842"/>
            <a:ext cx="1744260" cy="338554"/>
          </a:xfrm>
          <a:prstGeom prst="rect">
            <a:avLst/>
          </a:prstGeom>
          <a:noFill/>
        </p:spPr>
        <p:txBody>
          <a:bodyPr wrap="none" rtlCol="0">
            <a:spAutoFit/>
          </a:bodyPr>
          <a:lstStyle/>
          <a:p>
            <a:pPr algn="ctr"/>
            <a:r>
              <a:rPr lang="en-GB" sz="1600" b="1" dirty="0">
                <a:latin typeface="Times New Roman" panose="02020603050405020304" pitchFamily="18" charset="0"/>
                <a:cs typeface="Times New Roman" panose="02020603050405020304" pitchFamily="18" charset="0"/>
              </a:rPr>
              <a:t>Tensile properties</a:t>
            </a:r>
            <a:endParaRPr lang="ru-KZ" sz="1600" b="1" dirty="0">
              <a:latin typeface="Times New Roman" panose="02020603050405020304" pitchFamily="18" charset="0"/>
              <a:cs typeface="Times New Roman" panose="02020603050405020304" pitchFamily="18" charset="0"/>
            </a:endParaRPr>
          </a:p>
        </p:txBody>
      </p:sp>
      <p:pic>
        <p:nvPicPr>
          <p:cNvPr id="29" name="Picture 28">
            <a:extLst>
              <a:ext uri="{FF2B5EF4-FFF2-40B4-BE49-F238E27FC236}">
                <a16:creationId xmlns:a16="http://schemas.microsoft.com/office/drawing/2014/main" id="{CB421921-E240-9666-0C35-41299EF0DB07}"/>
              </a:ext>
            </a:extLst>
          </p:cNvPr>
          <p:cNvPicPr>
            <a:picLocks noChangeAspect="1"/>
          </p:cNvPicPr>
          <p:nvPr/>
        </p:nvPicPr>
        <p:blipFill>
          <a:blip r:embed="rId2"/>
          <a:stretch>
            <a:fillRect/>
          </a:stretch>
        </p:blipFill>
        <p:spPr>
          <a:xfrm>
            <a:off x="6256302" y="1349242"/>
            <a:ext cx="2442258" cy="1685391"/>
          </a:xfrm>
          <a:prstGeom prst="rect">
            <a:avLst/>
          </a:prstGeom>
        </p:spPr>
      </p:pic>
      <p:pic>
        <p:nvPicPr>
          <p:cNvPr id="30" name="Picture 29">
            <a:extLst>
              <a:ext uri="{FF2B5EF4-FFF2-40B4-BE49-F238E27FC236}">
                <a16:creationId xmlns:a16="http://schemas.microsoft.com/office/drawing/2014/main" id="{2BE848FA-A8BB-E138-3EA3-42B0358EAF5C}"/>
              </a:ext>
            </a:extLst>
          </p:cNvPr>
          <p:cNvPicPr>
            <a:picLocks noChangeAspect="1"/>
          </p:cNvPicPr>
          <p:nvPr/>
        </p:nvPicPr>
        <p:blipFill>
          <a:blip r:embed="rId3"/>
          <a:stretch>
            <a:fillRect/>
          </a:stretch>
        </p:blipFill>
        <p:spPr>
          <a:xfrm>
            <a:off x="8745468" y="1349241"/>
            <a:ext cx="2441401" cy="1685391"/>
          </a:xfrm>
          <a:prstGeom prst="rect">
            <a:avLst/>
          </a:prstGeom>
        </p:spPr>
      </p:pic>
      <p:pic>
        <p:nvPicPr>
          <p:cNvPr id="31" name="Picture 30">
            <a:extLst>
              <a:ext uri="{FF2B5EF4-FFF2-40B4-BE49-F238E27FC236}">
                <a16:creationId xmlns:a16="http://schemas.microsoft.com/office/drawing/2014/main" id="{319B5278-76AE-CA61-4903-6EDDBCEDD932}"/>
              </a:ext>
            </a:extLst>
          </p:cNvPr>
          <p:cNvPicPr>
            <a:picLocks noChangeAspect="1"/>
          </p:cNvPicPr>
          <p:nvPr/>
        </p:nvPicPr>
        <p:blipFill>
          <a:blip r:embed="rId4"/>
          <a:stretch>
            <a:fillRect/>
          </a:stretch>
        </p:blipFill>
        <p:spPr>
          <a:xfrm>
            <a:off x="7064769" y="5473047"/>
            <a:ext cx="3267581" cy="1034044"/>
          </a:xfrm>
          <a:prstGeom prst="rect">
            <a:avLst/>
          </a:prstGeom>
        </p:spPr>
      </p:pic>
      <p:sp>
        <p:nvSpPr>
          <p:cNvPr id="32" name="Rectangle 31">
            <a:extLst>
              <a:ext uri="{FF2B5EF4-FFF2-40B4-BE49-F238E27FC236}">
                <a16:creationId xmlns:a16="http://schemas.microsoft.com/office/drawing/2014/main" id="{68A64BA9-A1D7-D167-A017-3CD8E43731CD}"/>
              </a:ext>
            </a:extLst>
          </p:cNvPr>
          <p:cNvSpPr/>
          <p:nvPr/>
        </p:nvSpPr>
        <p:spPr>
          <a:xfrm>
            <a:off x="9954025" y="5579727"/>
            <a:ext cx="378325" cy="1034044"/>
          </a:xfrm>
          <a:prstGeom prst="rect">
            <a:avLst/>
          </a:prstGeom>
          <a:noFill/>
          <a:ln w="1905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ru-KZ"/>
          </a:p>
        </p:txBody>
      </p:sp>
      <p:pic>
        <p:nvPicPr>
          <p:cNvPr id="33" name="Picture 32">
            <a:extLst>
              <a:ext uri="{FF2B5EF4-FFF2-40B4-BE49-F238E27FC236}">
                <a16:creationId xmlns:a16="http://schemas.microsoft.com/office/drawing/2014/main" id="{F887C508-B663-D746-5B5E-CE76435FA0E8}"/>
              </a:ext>
            </a:extLst>
          </p:cNvPr>
          <p:cNvPicPr>
            <a:picLocks noChangeAspect="1"/>
          </p:cNvPicPr>
          <p:nvPr/>
        </p:nvPicPr>
        <p:blipFill>
          <a:blip r:embed="rId5"/>
          <a:stretch>
            <a:fillRect/>
          </a:stretch>
        </p:blipFill>
        <p:spPr>
          <a:xfrm>
            <a:off x="6104279" y="3357837"/>
            <a:ext cx="4878568" cy="1898686"/>
          </a:xfrm>
          <a:prstGeom prst="rect">
            <a:avLst/>
          </a:prstGeom>
        </p:spPr>
      </p:pic>
    </p:spTree>
    <p:extLst>
      <p:ext uri="{BB962C8B-B14F-4D97-AF65-F5344CB8AC3E}">
        <p14:creationId xmlns:p14="http://schemas.microsoft.com/office/powerpoint/2010/main" val="25179449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37DF01F8-8F77-F07B-391B-2F99968C7B2B}"/>
              </a:ext>
            </a:extLst>
          </p:cNvPr>
          <p:cNvSpPr>
            <a:spLocks noGrp="1"/>
          </p:cNvSpPr>
          <p:nvPr>
            <p:ph idx="1"/>
          </p:nvPr>
        </p:nvSpPr>
        <p:spPr>
          <a:xfrm>
            <a:off x="485712" y="1568216"/>
            <a:ext cx="5481407" cy="4008120"/>
          </a:xfrm>
        </p:spPr>
        <p:txBody>
          <a:bodyPr>
            <a:noAutofit/>
          </a:bodyPr>
          <a:lstStyle/>
          <a:p>
            <a:pPr>
              <a:lnSpc>
                <a:spcPct val="100000"/>
              </a:lnSpc>
              <a:buClrTx/>
              <a:buSzPct val="100000"/>
            </a:pPr>
            <a:r>
              <a:rPr lang="en-US" b="1" u="sng" dirty="0">
                <a:latin typeface="Times New Roman" panose="02020603050405020304" pitchFamily="18" charset="0"/>
                <a:ea typeface="Calibri" panose="020F0502020204030204" pitchFamily="34" charset="0"/>
                <a:cs typeface="Times New Roman" panose="02020603050405020304" pitchFamily="18" charset="0"/>
              </a:rPr>
              <a:t>Engineered cementitious composite: PVA and steel</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0000"/>
              </a:lnSpc>
              <a:buClrTx/>
              <a:buSzPct val="100000"/>
            </a:pPr>
            <a:r>
              <a:rPr lang="en-US" dirty="0">
                <a:latin typeface="Times New Roman" panose="02020603050405020304" pitchFamily="18" charset="0"/>
                <a:ea typeface="Calibri" panose="020F0502020204030204" pitchFamily="34" charset="0"/>
                <a:cs typeface="Times New Roman" panose="02020603050405020304" pitchFamily="18" charset="0"/>
              </a:rPr>
              <a:t>Sridhar and Prasad (2019) </a:t>
            </a:r>
            <a:r>
              <a:rPr lang="en-US" dirty="0">
                <a:effectLst/>
                <a:latin typeface="Times New Roman" panose="02020603050405020304" pitchFamily="18" charset="0"/>
              </a:rPr>
              <a:t>studied the behavior of ECC</a:t>
            </a:r>
            <a:r>
              <a:rPr lang="ru-RU" dirty="0">
                <a:effectLst/>
                <a:latin typeface="Times New Roman" panose="02020603050405020304" pitchFamily="18" charset="0"/>
              </a:rPr>
              <a:t> </a:t>
            </a:r>
            <a:r>
              <a:rPr lang="en-GB" dirty="0">
                <a:effectLst/>
                <a:latin typeface="Times New Roman" panose="02020603050405020304" pitchFamily="18" charset="0"/>
              </a:rPr>
              <a:t>reinforced with hybrid PVA-steel fibers</a:t>
            </a:r>
            <a:r>
              <a:rPr lang="en-US" dirty="0">
                <a:effectLst/>
                <a:latin typeface="Times New Roman" panose="02020603050405020304" pitchFamily="18" charset="0"/>
              </a:rPr>
              <a:t> accompanied by compressive, flexural and uniaxial tensile strength.</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0000"/>
              </a:lnSpc>
              <a:buClrTx/>
              <a:buSzPct val="100000"/>
            </a:pPr>
            <a:r>
              <a:rPr lang="en-US" dirty="0">
                <a:latin typeface="Times New Roman" panose="02020603050405020304" pitchFamily="18" charset="0"/>
                <a:cs typeface="Times New Roman" panose="02020603050405020304" pitchFamily="18" charset="0"/>
              </a:rPr>
              <a:t>Li et al. (2022) developed high-ductility cementitious composite reinforced with PVA and steel fiber. The compressive strength, tensile, and bending properties were analyzed.</a:t>
            </a:r>
          </a:p>
          <a:p>
            <a:pPr>
              <a:lnSpc>
                <a:spcPct val="100000"/>
              </a:lnSpc>
              <a:buClrTx/>
              <a:buSzPct val="100000"/>
            </a:pPr>
            <a:r>
              <a:rPr lang="en-US" dirty="0">
                <a:latin typeface="Times New Roman" panose="02020603050405020304" pitchFamily="18" charset="0"/>
                <a:cs typeface="Times New Roman" panose="02020603050405020304" pitchFamily="18" charset="0"/>
              </a:rPr>
              <a:t>The composites reinforced with 1.5%PVA-0.5%PP had the maximum compressive strength. </a:t>
            </a:r>
          </a:p>
          <a:p>
            <a:pPr>
              <a:lnSpc>
                <a:spcPct val="100000"/>
              </a:lnSpc>
              <a:buClrTx/>
              <a:buSzPct val="100000"/>
            </a:pPr>
            <a:r>
              <a:rPr lang="en-US" dirty="0">
                <a:latin typeface="Times New Roman" panose="02020603050405020304" pitchFamily="18" charset="0"/>
                <a:cs typeface="Times New Roman" panose="02020603050405020304" pitchFamily="18" charset="0"/>
              </a:rPr>
              <a:t>Adding steel fiber decreased tensile strain. </a:t>
            </a:r>
          </a:p>
        </p:txBody>
      </p:sp>
      <p:sp>
        <p:nvSpPr>
          <p:cNvPr id="9" name="Slide Number Placeholder 1">
            <a:extLst>
              <a:ext uri="{FF2B5EF4-FFF2-40B4-BE49-F238E27FC236}">
                <a16:creationId xmlns:a16="http://schemas.microsoft.com/office/drawing/2014/main" id="{D33D0082-8DB4-C11C-BD12-C30157745F8A}"/>
              </a:ext>
            </a:extLst>
          </p:cNvPr>
          <p:cNvSpPr>
            <a:spLocks noGrp="1"/>
          </p:cNvSpPr>
          <p:nvPr>
            <p:ph type="sldNum" sz="quarter" idx="12"/>
          </p:nvPr>
        </p:nvSpPr>
        <p:spPr>
          <a:xfrm>
            <a:off x="11292840" y="6172200"/>
            <a:ext cx="914400" cy="593725"/>
          </a:xfrm>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8</a:t>
            </a:fld>
            <a:endParaRPr lang="ru-RU">
              <a:latin typeface="Times New Roman" panose="02020603050405020304" pitchFamily="18" charset="0"/>
              <a:cs typeface="Times New Roman" panose="02020603050405020304" pitchFamily="18" charset="0"/>
            </a:endParaRPr>
          </a:p>
        </p:txBody>
      </p:sp>
      <p:sp>
        <p:nvSpPr>
          <p:cNvPr id="13" name="Title 1">
            <a:extLst>
              <a:ext uri="{FF2B5EF4-FFF2-40B4-BE49-F238E27FC236}">
                <a16:creationId xmlns:a16="http://schemas.microsoft.com/office/drawing/2014/main" id="{E43DB3E7-4F81-A4BA-269E-66E14D5037D2}"/>
              </a:ext>
            </a:extLst>
          </p:cNvPr>
          <p:cNvSpPr txBox="1">
            <a:spLocks/>
          </p:cNvSpPr>
          <p:nvPr/>
        </p:nvSpPr>
        <p:spPr>
          <a:xfrm>
            <a:off x="576475" y="350668"/>
            <a:ext cx="5095784" cy="95165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en-GB" b="1">
                <a:latin typeface="Times New Roman" panose="02020603050405020304" pitchFamily="18" charset="0"/>
                <a:cs typeface="Times New Roman" panose="02020603050405020304" pitchFamily="18" charset="0"/>
              </a:rPr>
              <a:t>Literature Review</a:t>
            </a:r>
            <a:endParaRPr lang="ru-RU" b="1" dirty="0">
              <a:latin typeface="Times New Roman" panose="02020603050405020304" pitchFamily="18" charset="0"/>
              <a:cs typeface="Times New Roman" panose="02020603050405020304" pitchFamily="18" charset="0"/>
            </a:endParaRPr>
          </a:p>
        </p:txBody>
      </p:sp>
      <p:sp>
        <p:nvSpPr>
          <p:cNvPr id="14" name="TextBox 13">
            <a:extLst>
              <a:ext uri="{FF2B5EF4-FFF2-40B4-BE49-F238E27FC236}">
                <a16:creationId xmlns:a16="http://schemas.microsoft.com/office/drawing/2014/main" id="{8EBA0C00-33E8-D8CE-71E0-5098C5408B45}"/>
              </a:ext>
            </a:extLst>
          </p:cNvPr>
          <p:cNvSpPr txBox="1"/>
          <p:nvPr/>
        </p:nvSpPr>
        <p:spPr>
          <a:xfrm>
            <a:off x="7650445" y="1528742"/>
            <a:ext cx="2089611" cy="338554"/>
          </a:xfrm>
          <a:prstGeom prst="rect">
            <a:avLst/>
          </a:prstGeom>
          <a:noFill/>
        </p:spPr>
        <p:txBody>
          <a:bodyPr wrap="none" rtlCol="0">
            <a:spAutoFit/>
          </a:bodyPr>
          <a:lstStyle/>
          <a:p>
            <a:pPr algn="ctr"/>
            <a:r>
              <a:rPr lang="en-GB" sz="1600" b="1" dirty="0">
                <a:latin typeface="Times New Roman" panose="02020603050405020304" pitchFamily="18" charset="0"/>
                <a:cs typeface="Times New Roman" panose="02020603050405020304" pitchFamily="18" charset="0"/>
              </a:rPr>
              <a:t>Compressive strength</a:t>
            </a:r>
            <a:endParaRPr lang="ru-KZ" sz="1600" b="1" dirty="0">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2E477238-F274-05CF-CBDB-4990F67E86D5}"/>
              </a:ext>
            </a:extLst>
          </p:cNvPr>
          <p:cNvSpPr txBox="1"/>
          <p:nvPr/>
        </p:nvSpPr>
        <p:spPr>
          <a:xfrm>
            <a:off x="7826435" y="3510359"/>
            <a:ext cx="1744260" cy="338554"/>
          </a:xfrm>
          <a:prstGeom prst="rect">
            <a:avLst/>
          </a:prstGeom>
          <a:noFill/>
        </p:spPr>
        <p:txBody>
          <a:bodyPr wrap="none" rtlCol="0">
            <a:spAutoFit/>
          </a:bodyPr>
          <a:lstStyle/>
          <a:p>
            <a:pPr algn="ctr"/>
            <a:r>
              <a:rPr lang="en-GB" sz="1600" b="1" dirty="0">
                <a:latin typeface="Times New Roman" panose="02020603050405020304" pitchFamily="18" charset="0"/>
                <a:cs typeface="Times New Roman" panose="02020603050405020304" pitchFamily="18" charset="0"/>
              </a:rPr>
              <a:t>Tensile properties</a:t>
            </a:r>
            <a:endParaRPr lang="ru-KZ" sz="1600" b="1" dirty="0">
              <a:latin typeface="Times New Roman" panose="02020603050405020304" pitchFamily="18" charset="0"/>
              <a:cs typeface="Times New Roman" panose="02020603050405020304" pitchFamily="18" charset="0"/>
            </a:endParaRPr>
          </a:p>
        </p:txBody>
      </p:sp>
      <p:pic>
        <p:nvPicPr>
          <p:cNvPr id="16" name="Picture 15">
            <a:extLst>
              <a:ext uri="{FF2B5EF4-FFF2-40B4-BE49-F238E27FC236}">
                <a16:creationId xmlns:a16="http://schemas.microsoft.com/office/drawing/2014/main" id="{7EC52BF2-8C31-8CA6-6B1A-22C2B2121342}"/>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5816184" y="1826127"/>
            <a:ext cx="3411449" cy="1643065"/>
          </a:xfrm>
          <a:prstGeom prst="rect">
            <a:avLst/>
          </a:prstGeom>
        </p:spPr>
      </p:pic>
      <p:pic>
        <p:nvPicPr>
          <p:cNvPr id="17" name="Picture 16">
            <a:extLst>
              <a:ext uri="{FF2B5EF4-FFF2-40B4-BE49-F238E27FC236}">
                <a16:creationId xmlns:a16="http://schemas.microsoft.com/office/drawing/2014/main" id="{7FEA8B0D-7DD6-01FC-EE27-305E8B0DDA56}"/>
              </a:ext>
            </a:extLst>
          </p:cNvPr>
          <p:cNvPicPr>
            <a:picLocks noChangeAspect="1"/>
          </p:cNvPicPr>
          <p:nvPr/>
        </p:nvPicPr>
        <p:blipFill>
          <a:blip r:embed="rId4">
            <a:extLst>
              <a:ext uri="{BEBA8EAE-BF5A-486C-A8C5-ECC9F3942E4B}">
                <a14:imgProps xmlns:a14="http://schemas.microsoft.com/office/drawing/2010/main">
                  <a14:imgLayer r:embed="rId5">
                    <a14:imgEffect>
                      <a14:sharpenSoften amount="50000"/>
                    </a14:imgEffect>
                  </a14:imgLayer>
                </a14:imgProps>
              </a:ext>
            </a:extLst>
          </a:blip>
          <a:stretch>
            <a:fillRect/>
          </a:stretch>
        </p:blipFill>
        <p:spPr>
          <a:xfrm>
            <a:off x="9227633" y="1867296"/>
            <a:ext cx="1885842" cy="1560578"/>
          </a:xfrm>
          <a:prstGeom prst="rect">
            <a:avLst/>
          </a:prstGeom>
        </p:spPr>
      </p:pic>
      <p:pic>
        <p:nvPicPr>
          <p:cNvPr id="18" name="Picture 17">
            <a:extLst>
              <a:ext uri="{FF2B5EF4-FFF2-40B4-BE49-F238E27FC236}">
                <a16:creationId xmlns:a16="http://schemas.microsoft.com/office/drawing/2014/main" id="{1B868D64-141D-C03D-1FBC-DC23292AD241}"/>
              </a:ext>
            </a:extLst>
          </p:cNvPr>
          <p:cNvPicPr>
            <a:picLocks noChangeAspect="1"/>
          </p:cNvPicPr>
          <p:nvPr/>
        </p:nvPicPr>
        <p:blipFill>
          <a:blip r:embed="rId6"/>
          <a:stretch>
            <a:fillRect/>
          </a:stretch>
        </p:blipFill>
        <p:spPr>
          <a:xfrm>
            <a:off x="7025235" y="3831687"/>
            <a:ext cx="3346659" cy="2571444"/>
          </a:xfrm>
          <a:prstGeom prst="rect">
            <a:avLst/>
          </a:prstGeom>
        </p:spPr>
      </p:pic>
    </p:spTree>
    <p:extLst>
      <p:ext uri="{BB962C8B-B14F-4D97-AF65-F5344CB8AC3E}">
        <p14:creationId xmlns:p14="http://schemas.microsoft.com/office/powerpoint/2010/main" val="35970936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CB673EE8-CED2-426F-3D95-5EB7B91A147F}"/>
              </a:ext>
            </a:extLst>
          </p:cNvPr>
          <p:cNvSpPr>
            <a:spLocks noGrp="1"/>
          </p:cNvSpPr>
          <p:nvPr>
            <p:ph idx="1"/>
          </p:nvPr>
        </p:nvSpPr>
        <p:spPr>
          <a:xfrm>
            <a:off x="622873" y="1207312"/>
            <a:ext cx="6039184" cy="4663440"/>
          </a:xfrm>
        </p:spPr>
        <p:txBody>
          <a:bodyPr>
            <a:noAutofit/>
          </a:bodyPr>
          <a:lstStyle/>
          <a:p>
            <a:pPr>
              <a:lnSpc>
                <a:spcPct val="100000"/>
              </a:lnSpc>
              <a:buClrTx/>
              <a:buSzPct val="100000"/>
            </a:pPr>
            <a:r>
              <a:rPr lang="en-US" b="1" u="sng" dirty="0">
                <a:latin typeface="Times New Roman" panose="02020603050405020304" pitchFamily="18" charset="0"/>
                <a:ea typeface="Calibri" panose="020F0502020204030204" pitchFamily="34" charset="0"/>
                <a:cs typeface="Times New Roman" panose="02020603050405020304" pitchFamily="18" charset="0"/>
              </a:rPr>
              <a:t>Engineered geopolymer composite: PVA and PP</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0000"/>
              </a:lnSpc>
              <a:buClrTx/>
              <a:buSzPct val="100000"/>
            </a:pPr>
            <a:r>
              <a:rPr lang="en-US" dirty="0">
                <a:latin typeface="Times New Roman" panose="02020603050405020304" pitchFamily="18" charset="0"/>
                <a:ea typeface="Calibri" panose="020F0502020204030204" pitchFamily="34" charset="0"/>
                <a:cs typeface="Times New Roman" panose="02020603050405020304" pitchFamily="18" charset="0"/>
              </a:rPr>
              <a:t>Guo et al. (2020) </a:t>
            </a:r>
            <a:r>
              <a:rPr lang="en-US" dirty="0">
                <a:effectLst/>
                <a:latin typeface="Times New Roman" panose="02020603050405020304" pitchFamily="18" charset="0"/>
              </a:rPr>
              <a:t>studied the compressive and flexural strength of metakaolin activated EGC containing class F fly ash and GGBFS. As reinforcement unoiled PVA and PP fibers were used.</a:t>
            </a:r>
          </a:p>
          <a:p>
            <a:pPr>
              <a:lnSpc>
                <a:spcPct val="100000"/>
              </a:lnSpc>
              <a:buClrTx/>
              <a:buSzPct val="100000"/>
            </a:pPr>
            <a:r>
              <a:rPr lang="en-US" dirty="0" err="1">
                <a:latin typeface="Times New Roman" panose="02020603050405020304" pitchFamily="18" charset="0"/>
                <a:cs typeface="Times New Roman" panose="02020603050405020304" pitchFamily="18" charset="0"/>
              </a:rPr>
              <a:t>Humur</a:t>
            </a:r>
            <a:r>
              <a:rPr lang="en-US" dirty="0">
                <a:latin typeface="Times New Roman" panose="02020603050405020304" pitchFamily="18" charset="0"/>
                <a:cs typeface="Times New Roman" panose="02020603050405020304" pitchFamily="18" charset="0"/>
              </a:rPr>
              <a:t> and </a:t>
            </a:r>
            <a:r>
              <a:rPr lang="en-US" dirty="0" err="1">
                <a:latin typeface="Times New Roman" panose="02020603050405020304" pitchFamily="18" charset="0"/>
                <a:cs typeface="Times New Roman" panose="02020603050405020304" pitchFamily="18" charset="0"/>
              </a:rPr>
              <a:t>Cevik</a:t>
            </a:r>
            <a:r>
              <a:rPr lang="en-US" dirty="0">
                <a:latin typeface="Times New Roman" panose="02020603050405020304" pitchFamily="18" charset="0"/>
                <a:cs typeface="Times New Roman" panose="02020603050405020304" pitchFamily="18" charset="0"/>
              </a:rPr>
              <a:t> (2022) analyzed the effect of hybrid PVA-PP fibers on compressive, flexural, and tensile properties EGC containing class F fly ash and GGBFS.</a:t>
            </a:r>
          </a:p>
          <a:p>
            <a:pPr>
              <a:lnSpc>
                <a:spcPct val="100000"/>
              </a:lnSpc>
              <a:buClrTx/>
              <a:buSzPct val="100000"/>
            </a:pPr>
            <a:r>
              <a:rPr lang="en-US" dirty="0">
                <a:latin typeface="Times New Roman" panose="02020603050405020304" pitchFamily="18" charset="0"/>
                <a:cs typeface="Times New Roman" panose="02020603050405020304" pitchFamily="18" charset="0"/>
              </a:rPr>
              <a:t>The composites reinforced with 1% PVA-1% PP had the maximum compressive strength.</a:t>
            </a:r>
          </a:p>
          <a:p>
            <a:pPr>
              <a:lnSpc>
                <a:spcPct val="100000"/>
              </a:lnSpc>
              <a:buClrTx/>
              <a:buSzPct val="100000"/>
            </a:pPr>
            <a:r>
              <a:rPr lang="en-US" dirty="0">
                <a:latin typeface="Times New Roman" panose="02020603050405020304" pitchFamily="18" charset="0"/>
                <a:cs typeface="Times New Roman" panose="02020603050405020304" pitchFamily="18" charset="0"/>
              </a:rPr>
              <a:t>Adding PP fiber decreased the tensile strength; however, increased the tensile strain.</a:t>
            </a:r>
          </a:p>
          <a:p>
            <a:pPr>
              <a:lnSpc>
                <a:spcPct val="100000"/>
              </a:lnSpc>
              <a:buClrTx/>
              <a:buSzPct val="100000"/>
            </a:pPr>
            <a:r>
              <a:rPr lang="en-US" dirty="0">
                <a:latin typeface="Times New Roman" panose="02020603050405020304" pitchFamily="18" charset="0"/>
                <a:cs typeface="Times New Roman" panose="02020603050405020304" pitchFamily="18" charset="0"/>
              </a:rPr>
              <a:t>There is no research on EGC containing non-conventional fly ash and reinforced with PVA, PP, and steel fibers.</a:t>
            </a:r>
          </a:p>
        </p:txBody>
      </p:sp>
      <p:sp>
        <p:nvSpPr>
          <p:cNvPr id="10" name="Slide Number Placeholder 1">
            <a:extLst>
              <a:ext uri="{FF2B5EF4-FFF2-40B4-BE49-F238E27FC236}">
                <a16:creationId xmlns:a16="http://schemas.microsoft.com/office/drawing/2014/main" id="{1E349014-880B-81A2-10C6-ED1DAC75033E}"/>
              </a:ext>
            </a:extLst>
          </p:cNvPr>
          <p:cNvSpPr>
            <a:spLocks noGrp="1"/>
          </p:cNvSpPr>
          <p:nvPr>
            <p:ph type="sldNum" sz="quarter" idx="12"/>
          </p:nvPr>
        </p:nvSpPr>
        <p:spPr>
          <a:xfrm>
            <a:off x="11292840" y="6172200"/>
            <a:ext cx="914400" cy="593725"/>
          </a:xfrm>
        </p:spPr>
        <p:txBody>
          <a:bodyPr>
            <a:normAutofit lnSpcReduction="10000"/>
          </a:bodyPr>
          <a:lstStyle/>
          <a:p>
            <a:fld id="{EEA8CB31-3ADA-4BD4-9547-F38137F0F034}" type="slidenum">
              <a:rPr lang="ru-RU" smtClean="0">
                <a:latin typeface="Times New Roman" panose="02020603050405020304" pitchFamily="18" charset="0"/>
                <a:cs typeface="Times New Roman" panose="02020603050405020304" pitchFamily="18" charset="0"/>
              </a:rPr>
              <a:t>9</a:t>
            </a:fld>
            <a:endParaRPr lang="ru-RU">
              <a:latin typeface="Times New Roman" panose="02020603050405020304" pitchFamily="18" charset="0"/>
              <a:cs typeface="Times New Roman" panose="02020603050405020304" pitchFamily="18" charset="0"/>
            </a:endParaRPr>
          </a:p>
        </p:txBody>
      </p:sp>
      <p:sp>
        <p:nvSpPr>
          <p:cNvPr id="13" name="Title 1">
            <a:extLst>
              <a:ext uri="{FF2B5EF4-FFF2-40B4-BE49-F238E27FC236}">
                <a16:creationId xmlns:a16="http://schemas.microsoft.com/office/drawing/2014/main" id="{9CB30E9C-F6B3-D293-0C1F-3B7BF7E0B3D7}"/>
              </a:ext>
            </a:extLst>
          </p:cNvPr>
          <p:cNvSpPr txBox="1">
            <a:spLocks/>
          </p:cNvSpPr>
          <p:nvPr/>
        </p:nvSpPr>
        <p:spPr>
          <a:xfrm>
            <a:off x="576475" y="350668"/>
            <a:ext cx="5095784" cy="95165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en-GB" b="1">
                <a:latin typeface="Times New Roman" panose="02020603050405020304" pitchFamily="18" charset="0"/>
                <a:cs typeface="Times New Roman" panose="02020603050405020304" pitchFamily="18" charset="0"/>
              </a:rPr>
              <a:t>Literature Review</a:t>
            </a:r>
            <a:endParaRPr lang="ru-RU" b="1" dirty="0">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FECF5C07-A012-B376-7017-709B7BEECE28}"/>
              </a:ext>
            </a:extLst>
          </p:cNvPr>
          <p:cNvSpPr txBox="1"/>
          <p:nvPr/>
        </p:nvSpPr>
        <p:spPr>
          <a:xfrm>
            <a:off x="7650445" y="825362"/>
            <a:ext cx="2089611" cy="338554"/>
          </a:xfrm>
          <a:prstGeom prst="rect">
            <a:avLst/>
          </a:prstGeom>
          <a:noFill/>
        </p:spPr>
        <p:txBody>
          <a:bodyPr wrap="none" rtlCol="0">
            <a:spAutoFit/>
          </a:bodyPr>
          <a:lstStyle/>
          <a:p>
            <a:pPr algn="ctr"/>
            <a:r>
              <a:rPr lang="en-GB" sz="1600" b="1" dirty="0">
                <a:latin typeface="Times New Roman" panose="02020603050405020304" pitchFamily="18" charset="0"/>
                <a:cs typeface="Times New Roman" panose="02020603050405020304" pitchFamily="18" charset="0"/>
              </a:rPr>
              <a:t>Compressive strength</a:t>
            </a:r>
            <a:endParaRPr lang="ru-KZ" sz="1600" b="1" dirty="0">
              <a:latin typeface="Times New Roman" panose="02020603050405020304" pitchFamily="18" charset="0"/>
              <a:cs typeface="Times New Roman" panose="02020603050405020304" pitchFamily="18" charset="0"/>
            </a:endParaRPr>
          </a:p>
        </p:txBody>
      </p:sp>
      <p:sp>
        <p:nvSpPr>
          <p:cNvPr id="17" name="TextBox 16">
            <a:extLst>
              <a:ext uri="{FF2B5EF4-FFF2-40B4-BE49-F238E27FC236}">
                <a16:creationId xmlns:a16="http://schemas.microsoft.com/office/drawing/2014/main" id="{ED4E5D6F-D64E-1C83-E216-1C4C64FC23E5}"/>
              </a:ext>
            </a:extLst>
          </p:cNvPr>
          <p:cNvSpPr txBox="1"/>
          <p:nvPr/>
        </p:nvSpPr>
        <p:spPr>
          <a:xfrm>
            <a:off x="7826435" y="3188814"/>
            <a:ext cx="1744260" cy="338554"/>
          </a:xfrm>
          <a:prstGeom prst="rect">
            <a:avLst/>
          </a:prstGeom>
          <a:noFill/>
        </p:spPr>
        <p:txBody>
          <a:bodyPr wrap="none" rtlCol="0">
            <a:spAutoFit/>
          </a:bodyPr>
          <a:lstStyle/>
          <a:p>
            <a:pPr algn="ctr"/>
            <a:r>
              <a:rPr lang="en-GB" sz="1600" b="1" dirty="0">
                <a:latin typeface="Times New Roman" panose="02020603050405020304" pitchFamily="18" charset="0"/>
                <a:cs typeface="Times New Roman" panose="02020603050405020304" pitchFamily="18" charset="0"/>
              </a:rPr>
              <a:t>Tensile properties</a:t>
            </a:r>
            <a:endParaRPr lang="ru-KZ" sz="1600" b="1" dirty="0">
              <a:latin typeface="Times New Roman" panose="02020603050405020304" pitchFamily="18" charset="0"/>
              <a:cs typeface="Times New Roman" panose="02020603050405020304" pitchFamily="18" charset="0"/>
            </a:endParaRPr>
          </a:p>
        </p:txBody>
      </p:sp>
      <p:pic>
        <p:nvPicPr>
          <p:cNvPr id="18" name="Picture 17">
            <a:extLst>
              <a:ext uri="{FF2B5EF4-FFF2-40B4-BE49-F238E27FC236}">
                <a16:creationId xmlns:a16="http://schemas.microsoft.com/office/drawing/2014/main" id="{D0B39643-5988-1BF7-05A0-F1A93ADF78B9}"/>
              </a:ext>
            </a:extLst>
          </p:cNvPr>
          <p:cNvPicPr>
            <a:picLocks noChangeAspect="1"/>
          </p:cNvPicPr>
          <p:nvPr/>
        </p:nvPicPr>
        <p:blipFill>
          <a:blip r:embed="rId2"/>
          <a:stretch>
            <a:fillRect/>
          </a:stretch>
        </p:blipFill>
        <p:spPr>
          <a:xfrm>
            <a:off x="7730933" y="1162974"/>
            <a:ext cx="1935252" cy="2006687"/>
          </a:xfrm>
          <a:prstGeom prst="rect">
            <a:avLst/>
          </a:prstGeom>
        </p:spPr>
      </p:pic>
      <p:pic>
        <p:nvPicPr>
          <p:cNvPr id="20" name="Picture 19">
            <a:extLst>
              <a:ext uri="{FF2B5EF4-FFF2-40B4-BE49-F238E27FC236}">
                <a16:creationId xmlns:a16="http://schemas.microsoft.com/office/drawing/2014/main" id="{4A277ABA-8DC8-241C-8BD8-8F598C688C54}"/>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Lst>
          </a:blip>
          <a:stretch>
            <a:fillRect/>
          </a:stretch>
        </p:blipFill>
        <p:spPr>
          <a:xfrm>
            <a:off x="6967674" y="3556962"/>
            <a:ext cx="1969045" cy="1535908"/>
          </a:xfrm>
          <a:prstGeom prst="rect">
            <a:avLst/>
          </a:prstGeom>
        </p:spPr>
      </p:pic>
      <p:pic>
        <p:nvPicPr>
          <p:cNvPr id="21" name="Picture 20">
            <a:extLst>
              <a:ext uri="{FF2B5EF4-FFF2-40B4-BE49-F238E27FC236}">
                <a16:creationId xmlns:a16="http://schemas.microsoft.com/office/drawing/2014/main" id="{DB1B1264-387E-701C-40BF-68374B0C0904}"/>
              </a:ext>
            </a:extLst>
          </p:cNvPr>
          <p:cNvPicPr>
            <a:picLocks noChangeAspect="1"/>
          </p:cNvPicPr>
          <p:nvPr/>
        </p:nvPicPr>
        <p:blipFill>
          <a:blip r:embed="rId5">
            <a:extLst>
              <a:ext uri="{BEBA8EAE-BF5A-486C-A8C5-ECC9F3942E4B}">
                <a14:imgProps xmlns:a14="http://schemas.microsoft.com/office/drawing/2010/main">
                  <a14:imgLayer r:embed="rId6">
                    <a14:imgEffect>
                      <a14:sharpenSoften amount="50000"/>
                    </a14:imgEffect>
                  </a14:imgLayer>
                </a14:imgProps>
              </a:ext>
            </a:extLst>
          </a:blip>
          <a:stretch>
            <a:fillRect/>
          </a:stretch>
        </p:blipFill>
        <p:spPr>
          <a:xfrm>
            <a:off x="8966863" y="3575077"/>
            <a:ext cx="1899134" cy="1498903"/>
          </a:xfrm>
          <a:prstGeom prst="rect">
            <a:avLst/>
          </a:prstGeom>
        </p:spPr>
      </p:pic>
      <p:pic>
        <p:nvPicPr>
          <p:cNvPr id="22" name="Picture 21">
            <a:extLst>
              <a:ext uri="{FF2B5EF4-FFF2-40B4-BE49-F238E27FC236}">
                <a16:creationId xmlns:a16="http://schemas.microsoft.com/office/drawing/2014/main" id="{0F70EB73-DF98-25E4-123F-38FD343EB5A2}"/>
              </a:ext>
            </a:extLst>
          </p:cNvPr>
          <p:cNvPicPr>
            <a:picLocks noChangeAspect="1"/>
          </p:cNvPicPr>
          <p:nvPr/>
        </p:nvPicPr>
        <p:blipFill>
          <a:blip r:embed="rId7">
            <a:extLst>
              <a:ext uri="{BEBA8EAE-BF5A-486C-A8C5-ECC9F3942E4B}">
                <a14:imgProps xmlns:a14="http://schemas.microsoft.com/office/drawing/2010/main">
                  <a14:imgLayer r:embed="rId8">
                    <a14:imgEffect>
                      <a14:sharpenSoften amount="50000"/>
                    </a14:imgEffect>
                  </a14:imgLayer>
                </a14:imgProps>
              </a:ext>
            </a:extLst>
          </a:blip>
          <a:stretch>
            <a:fillRect/>
          </a:stretch>
        </p:blipFill>
        <p:spPr>
          <a:xfrm>
            <a:off x="7771011" y="5140579"/>
            <a:ext cx="1969045" cy="1505583"/>
          </a:xfrm>
          <a:prstGeom prst="rect">
            <a:avLst/>
          </a:prstGeom>
        </p:spPr>
      </p:pic>
      <p:sp>
        <p:nvSpPr>
          <p:cNvPr id="23" name="TextBox 22">
            <a:extLst>
              <a:ext uri="{FF2B5EF4-FFF2-40B4-BE49-F238E27FC236}">
                <a16:creationId xmlns:a16="http://schemas.microsoft.com/office/drawing/2014/main" id="{9C200E14-4F47-1B5A-5E93-E23CCA76D7E6}"/>
              </a:ext>
            </a:extLst>
          </p:cNvPr>
          <p:cNvSpPr txBox="1"/>
          <p:nvPr/>
        </p:nvSpPr>
        <p:spPr>
          <a:xfrm>
            <a:off x="8262273" y="3570519"/>
            <a:ext cx="598241" cy="230832"/>
          </a:xfrm>
          <a:prstGeom prst="rect">
            <a:avLst/>
          </a:prstGeom>
          <a:noFill/>
        </p:spPr>
        <p:txBody>
          <a:bodyPr wrap="none" rtlCol="0">
            <a:spAutoFit/>
          </a:bodyPr>
          <a:lstStyle/>
          <a:p>
            <a:r>
              <a:rPr lang="en-GB" sz="900" dirty="0">
                <a:latin typeface="Times New Roman" panose="02020603050405020304" pitchFamily="18" charset="0"/>
                <a:cs typeface="Times New Roman" panose="02020603050405020304" pitchFamily="18" charset="0"/>
              </a:rPr>
              <a:t>2% PVA</a:t>
            </a:r>
            <a:endParaRPr lang="ru-KZ" sz="900" dirty="0">
              <a:latin typeface="Times New Roman" panose="02020603050405020304" pitchFamily="18" charset="0"/>
              <a:cs typeface="Times New Roman" panose="02020603050405020304" pitchFamily="18" charset="0"/>
            </a:endParaRPr>
          </a:p>
        </p:txBody>
      </p:sp>
      <p:sp>
        <p:nvSpPr>
          <p:cNvPr id="25" name="TextBox 24">
            <a:extLst>
              <a:ext uri="{FF2B5EF4-FFF2-40B4-BE49-F238E27FC236}">
                <a16:creationId xmlns:a16="http://schemas.microsoft.com/office/drawing/2014/main" id="{BAB6B6D9-1789-53F7-FFD3-C87292C1A81E}"/>
              </a:ext>
            </a:extLst>
          </p:cNvPr>
          <p:cNvSpPr txBox="1"/>
          <p:nvPr/>
        </p:nvSpPr>
        <p:spPr>
          <a:xfrm>
            <a:off x="9193603" y="3576381"/>
            <a:ext cx="1167912" cy="230832"/>
          </a:xfrm>
          <a:prstGeom prst="rect">
            <a:avLst/>
          </a:prstGeom>
          <a:noFill/>
        </p:spPr>
        <p:txBody>
          <a:bodyPr wrap="square">
            <a:spAutoFit/>
          </a:bodyPr>
          <a:lstStyle/>
          <a:p>
            <a:r>
              <a:rPr lang="en-GB" sz="900" dirty="0">
                <a:latin typeface="Times New Roman" panose="02020603050405020304" pitchFamily="18" charset="0"/>
                <a:cs typeface="Times New Roman" panose="02020603050405020304" pitchFamily="18" charset="0"/>
              </a:rPr>
              <a:t>1% PVA – 1% PP</a:t>
            </a:r>
            <a:endParaRPr lang="ru-KZ" sz="900" dirty="0">
              <a:latin typeface="Times New Roman" panose="02020603050405020304" pitchFamily="18" charset="0"/>
              <a:cs typeface="Times New Roman" panose="02020603050405020304" pitchFamily="18" charset="0"/>
            </a:endParaRPr>
          </a:p>
        </p:txBody>
      </p:sp>
      <p:sp>
        <p:nvSpPr>
          <p:cNvPr id="27" name="TextBox 26">
            <a:extLst>
              <a:ext uri="{FF2B5EF4-FFF2-40B4-BE49-F238E27FC236}">
                <a16:creationId xmlns:a16="http://schemas.microsoft.com/office/drawing/2014/main" id="{5F961628-0168-42F7-2436-CCBC4A372A55}"/>
              </a:ext>
            </a:extLst>
          </p:cNvPr>
          <p:cNvSpPr txBox="1"/>
          <p:nvPr/>
        </p:nvSpPr>
        <p:spPr>
          <a:xfrm>
            <a:off x="8009495" y="5154420"/>
            <a:ext cx="540727" cy="230832"/>
          </a:xfrm>
          <a:prstGeom prst="rect">
            <a:avLst/>
          </a:prstGeom>
          <a:noFill/>
        </p:spPr>
        <p:txBody>
          <a:bodyPr wrap="square">
            <a:spAutoFit/>
          </a:bodyPr>
          <a:lstStyle/>
          <a:p>
            <a:r>
              <a:rPr lang="en-GB" sz="900" dirty="0">
                <a:latin typeface="Times New Roman" panose="02020603050405020304" pitchFamily="18" charset="0"/>
                <a:cs typeface="Times New Roman" panose="02020603050405020304" pitchFamily="18" charset="0"/>
              </a:rPr>
              <a:t>2% PP</a:t>
            </a:r>
            <a:endParaRPr lang="ru-KZ" sz="9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0407250"/>
      </p:ext>
    </p:extLst>
  </p:cSld>
  <p:clrMapOvr>
    <a:masterClrMapping/>
  </p:clrMapOvr>
</p:sld>
</file>

<file path=ppt/theme/theme1.xml><?xml version="1.0" encoding="utf-8"?>
<a:theme xmlns:a="http://schemas.openxmlformats.org/drawingml/2006/main" name="View">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w Cen MT-Rockwell">
      <a:majorFont>
        <a:latin typeface="Tw Cen MT" panose="020B0602020104020603"/>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TM03457515[[fn=View]]</Template>
  <TotalTime>3255</TotalTime>
  <Words>3030</Words>
  <Application>Microsoft Office PowerPoint</Application>
  <PresentationFormat>Widescreen</PresentationFormat>
  <Paragraphs>481</Paragraphs>
  <Slides>35</Slides>
  <Notes>23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35</vt:i4>
      </vt:variant>
    </vt:vector>
  </HeadingPairs>
  <TitlesOfParts>
    <vt:vector size="46" baseType="lpstr">
      <vt:lpstr>Arial</vt:lpstr>
      <vt:lpstr>Bell MT</vt:lpstr>
      <vt:lpstr>Calibri</vt:lpstr>
      <vt:lpstr>Cambria</vt:lpstr>
      <vt:lpstr>Cambria Math</vt:lpstr>
      <vt:lpstr>Rockwell</vt:lpstr>
      <vt:lpstr>Symbol</vt:lpstr>
      <vt:lpstr>Times New Roman</vt:lpstr>
      <vt:lpstr>Tw Cen MT</vt:lpstr>
      <vt:lpstr>Wingdings 2</vt:lpstr>
      <vt:lpstr>View</vt:lpstr>
      <vt:lpstr>Properties of Hybrid Fibers Reinforced Engineered Geopolymer Composite Containing GGBFS and Non-conventional Fly Ash</vt:lpstr>
      <vt:lpstr>Presentation Outline</vt:lpstr>
      <vt:lpstr>Introduction</vt:lpstr>
      <vt:lpstr>Introduction</vt:lpstr>
      <vt:lpstr>Introduction</vt:lpstr>
      <vt:lpstr>PowerPoint Presentation</vt:lpstr>
      <vt:lpstr>PowerPoint Presentation</vt:lpstr>
      <vt:lpstr>PowerPoint Presentation</vt:lpstr>
      <vt:lpstr>PowerPoint Presentation</vt:lpstr>
      <vt:lpstr>Experimental Program</vt:lpstr>
      <vt:lpstr>Experimental Program</vt:lpstr>
      <vt:lpstr>Experimental Program</vt:lpstr>
      <vt:lpstr>PowerPoint Presentation</vt:lpstr>
      <vt:lpstr>PowerPoint Presentation</vt:lpstr>
      <vt:lpstr>PowerPoint Presentation</vt:lpstr>
      <vt:lpstr>PowerPoint Presentation</vt:lpstr>
      <vt:lpstr>PowerPoint Presentation</vt:lpstr>
      <vt:lpstr>PowerPoint Presentation</vt:lpstr>
      <vt:lpstr>Experimental Program</vt:lpstr>
      <vt:lpstr>Results and Discussion (Study I)</vt:lpstr>
      <vt:lpstr>Results and Discussion (Study I)</vt:lpstr>
      <vt:lpstr>PowerPoint Presentation</vt:lpstr>
      <vt:lpstr>Results and Discussion (Study I)</vt:lpstr>
      <vt:lpstr>Results and Discussion (Study I)</vt:lpstr>
      <vt:lpstr>Results and Discussion (Study I)</vt:lpstr>
      <vt:lpstr>Results and Discussion (Study I)</vt:lpstr>
      <vt:lpstr>Results and Discussion (Study II)</vt:lpstr>
      <vt:lpstr>PowerPoint Presentation</vt:lpstr>
      <vt:lpstr>Results and Discussion (Study II)</vt:lpstr>
      <vt:lpstr>Results and Discussion (Study II)</vt:lpstr>
      <vt:lpstr>Results and Discussion (Study II)</vt:lpstr>
      <vt:lpstr>Results and Discussion (Study II)</vt:lpstr>
      <vt:lpstr>Conclusions</vt:lpstr>
      <vt:lpstr>References</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Waste Material for Slope Protection against Landslides</dc:title>
  <dc:creator>Rezat Abishev</dc:creator>
  <cp:lastModifiedBy>Zhanbolat Artyk</cp:lastModifiedBy>
  <cp:revision>235</cp:revision>
  <dcterms:created xsi:type="dcterms:W3CDTF">2022-03-07T12:04:44Z</dcterms:created>
  <dcterms:modified xsi:type="dcterms:W3CDTF">2023-04-24T08:04:57Z</dcterms:modified>
</cp:coreProperties>
</file>