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5" roundtripDataSignature="AMtx7mgBUjkosVtnXEdWH7cOnuWH+40c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45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3" name="Google Shape;173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0" name="Google Shape;18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Мы учились в процессе…</a:t>
            </a:r>
            <a:endParaRPr/>
          </a:p>
        </p:txBody>
      </p:sp>
      <p:sp>
        <p:nvSpPr>
          <p:cNvPr id="181" name="Google Shape;181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89" name="Google Shape;18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" name="Google Shape;236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69" name="Google Shape;269;p2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Это и есть то, на что мы ориентируемся</a:t>
            </a:r>
            <a:endParaRPr/>
          </a:p>
        </p:txBody>
      </p:sp>
      <p:sp>
        <p:nvSpPr>
          <p:cNvPr id="100" name="Google Shape;100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9" name="Google Shape;13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1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1"/>
          <p:cNvSpPr txBox="1"/>
          <p:nvPr>
            <p:ph idx="1" type="subTitle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8" name="Google Shape;18;p4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0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50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5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5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5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1"/>
          <p:cNvSpPr txBox="1"/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51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5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5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5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2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b="1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2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3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3"/>
          <p:cNvSpPr txBox="1"/>
          <p:nvPr>
            <p:ph idx="1" type="body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4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4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4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5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5"/>
          <p:cNvSpPr txBox="1"/>
          <p:nvPr>
            <p:ph idx="1" type="body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3" name="Google Shape;43;p45"/>
          <p:cNvSpPr txBox="1"/>
          <p:nvPr>
            <p:ph idx="2" type="body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5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5" name="Google Shape;45;p45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4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4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6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4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8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8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1" name="Google Shape;61;p48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2" name="Google Shape;62;p4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9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9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49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9" name="Google Shape;69;p4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0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40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4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4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original.rdatoolkit.org/" TargetMode="External"/><Relationship Id="rId4" Type="http://schemas.openxmlformats.org/officeDocument/2006/relationships/image" Target="../media/image8.png"/><Relationship Id="rId5" Type="http://schemas.openxmlformats.org/officeDocument/2006/relationships/hyperlink" Target="https://original.rdatoolkit.org/document.php?id=jscmap1" TargetMode="External"/><Relationship Id="rId6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repository.ifla.org/handle/123456789/48" TargetMode="External"/><Relationship Id="rId4" Type="http://schemas.openxmlformats.org/officeDocument/2006/relationships/image" Target="../media/image1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9.png"/><Relationship Id="rId6" Type="http://schemas.openxmlformats.org/officeDocument/2006/relationships/hyperlink" Target="https://ela.kpi.ua/bitstream/123456789/31355/1/Ecat_stand_program.pdf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Relationship Id="rId5" Type="http://schemas.openxmlformats.org/officeDocument/2006/relationships/hyperlink" Target="https://ela.kpi.ua/handle/123456789/41964" TargetMode="Externa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ekmair.ukma.edu.ua/bitstream/handle/123456789/2610/MARC-BIB-short-2009.pdf?sequence=1&amp;isAllowed=y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ownloads\Zoom_фон_ШБТ-2021 (2).png" id="88" name="Google Shape;8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0" y="-773"/>
            <a:ext cx="9142620" cy="5144274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/>
        </p:nvSpPr>
        <p:spPr>
          <a:xfrm>
            <a:off x="3563888" y="2357467"/>
            <a:ext cx="54006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Опыт внедрения в Украине международных стандартов каталогизации: MARC 21, LRM, RDA</a:t>
            </a:r>
            <a:endParaRPr sz="180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>
            <p:ph idx="1" type="subTitle"/>
          </p:nvPr>
        </p:nvSpPr>
        <p:spPr>
          <a:xfrm>
            <a:off x="4572690" y="4011910"/>
            <a:ext cx="4561347" cy="1008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rPr lang="ru-RU" sz="1200">
                <a:solidFill>
                  <a:schemeClr val="lt2"/>
                </a:solidFill>
              </a:rPr>
              <a:t>Баньковская И.М., </a:t>
            </a:r>
            <a:endParaRPr sz="12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rPr lang="ru-RU" sz="1200">
                <a:solidFill>
                  <a:schemeClr val="lt2"/>
                </a:solidFill>
              </a:rPr>
              <a:t>Научно-техническая библиотека им. Г.И. Денисенка Национального технического университета Украины </a:t>
            </a:r>
            <a:br>
              <a:rPr lang="ru-RU" sz="1200">
                <a:solidFill>
                  <a:schemeClr val="lt2"/>
                </a:solidFill>
              </a:rPr>
            </a:br>
            <a:r>
              <a:rPr lang="ru-RU" sz="1200">
                <a:solidFill>
                  <a:schemeClr val="lt2"/>
                </a:solidFill>
              </a:rPr>
              <a:t>«Киевский политехнический институт имени Игоря Сикорского», Киев, Украина</a:t>
            </a:r>
            <a:endParaRPr sz="12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0"/>
          <p:cNvSpPr txBox="1"/>
          <p:nvPr>
            <p:ph type="title"/>
          </p:nvPr>
        </p:nvSpPr>
        <p:spPr>
          <a:xfrm>
            <a:off x="611560" y="2674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Новый опыт</a:t>
            </a:r>
            <a:endParaRPr/>
          </a:p>
        </p:txBody>
      </p:sp>
      <p:sp>
        <p:nvSpPr>
          <p:cNvPr id="156" name="Google Shape;156;p10"/>
          <p:cNvSpPr txBox="1"/>
          <p:nvPr>
            <p:ph idx="1" type="body"/>
          </p:nvPr>
        </p:nvSpPr>
        <p:spPr>
          <a:xfrm>
            <a:off x="611560" y="1230857"/>
            <a:ext cx="7886700" cy="35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26551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/>
              <a:t>Первый, но очень неполный опыт от использования правил RDA мы получили в процессе работы над авторитетными файлами на имена преподавателей университета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/>
              <a:t>Авторитетный файл на имена преподавателей университета :</a:t>
            </a:r>
            <a:endParaRPr/>
          </a:p>
          <a:p>
            <a:pPr indent="-205740" lvl="0" marL="20574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Ведется с 2016 года </a:t>
            </a:r>
            <a:endParaRPr/>
          </a:p>
          <a:p>
            <a:pPr indent="-205740" lvl="0" marL="20574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Используется коммуникативный формат MARC 21 для авторитетных данных</a:t>
            </a:r>
            <a:endParaRPr/>
          </a:p>
          <a:p>
            <a:pPr indent="-205740" lvl="0" marL="20574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С самого начала – ориентация на требования RDA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1"/>
          <p:cNvSpPr txBox="1"/>
          <p:nvPr>
            <p:ph type="title"/>
          </p:nvPr>
        </p:nvSpPr>
        <p:spPr>
          <a:xfrm>
            <a:off x="827584" y="303498"/>
            <a:ext cx="7308812" cy="541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Наш опыт - традиции каталогизации </a:t>
            </a:r>
            <a:endParaRPr/>
          </a:p>
        </p:txBody>
      </p:sp>
      <p:sp>
        <p:nvSpPr>
          <p:cNvPr id="163" name="Google Shape;163;p11"/>
          <p:cNvSpPr txBox="1"/>
          <p:nvPr>
            <p:ph idx="1" type="body"/>
          </p:nvPr>
        </p:nvSpPr>
        <p:spPr>
          <a:xfrm>
            <a:off x="683568" y="1113588"/>
            <a:ext cx="7398822" cy="32920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Библиографические данные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Коммуникативный формат MARC 21 для библиографических данных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ДСТУ ГОСТ 7.1:2006 «Система стандартів з інформації, бібліотечної та видавничої справи. Бібліографічний запис, бібліографічний опис. Загальні вимоги та правила складання»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ДСТУ ГОСТ 7.80:2007 «Система стандартів з інформації, бібліотечної та видавничої справи. Бібліографічний запис. Заголовок. Загальні вимоги та правила складання»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2"/>
          <p:cNvSpPr txBox="1"/>
          <p:nvPr>
            <p:ph type="title"/>
          </p:nvPr>
        </p:nvSpPr>
        <p:spPr>
          <a:xfrm>
            <a:off x="251520" y="303498"/>
            <a:ext cx="8424936" cy="5953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Начало работ над проектом внедрения правил RDA </a:t>
            </a:r>
            <a:endParaRPr/>
          </a:p>
        </p:txBody>
      </p:sp>
      <p:sp>
        <p:nvSpPr>
          <p:cNvPr id="170" name="Google Shape;170;p12"/>
          <p:cNvSpPr txBox="1"/>
          <p:nvPr>
            <p:ph idx="1" type="body"/>
          </p:nvPr>
        </p:nvSpPr>
        <p:spPr>
          <a:xfrm>
            <a:off x="628650" y="1059582"/>
            <a:ext cx="7886700" cy="35731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Конец 2016 года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Подготовительные работы и принятие решения 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Оценка изменений, которые мы должны ввести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Работа над соответствующими материалами: чем будут отличаться новые записи от создаваемых в настоящий момент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Создание списка полей MARC 21 для сравнения отличий записей, созданных по правилам RDA и записей, созданных согласно нашим правилам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2017 год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Окончательное принятие решения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3"/>
          <p:cNvSpPr txBox="1"/>
          <p:nvPr>
            <p:ph type="title"/>
          </p:nvPr>
        </p:nvSpPr>
        <p:spPr>
          <a:xfrm>
            <a:off x="467544" y="249493"/>
            <a:ext cx="8496944" cy="65008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Начало работ над проектом внедрения правил RDA </a:t>
            </a:r>
            <a:endParaRPr/>
          </a:p>
        </p:txBody>
      </p:sp>
      <p:pic>
        <p:nvPicPr>
          <p:cNvPr id="177" name="Google Shape;177;p1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28235" l="12185" r="13107" t="29192"/>
          <a:stretch/>
        </p:blipFill>
        <p:spPr>
          <a:xfrm>
            <a:off x="1230369" y="1491630"/>
            <a:ext cx="6744010" cy="2160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4"/>
          <p:cNvSpPr txBox="1"/>
          <p:nvPr>
            <p:ph type="title"/>
          </p:nvPr>
        </p:nvSpPr>
        <p:spPr>
          <a:xfrm>
            <a:off x="323528" y="357504"/>
            <a:ext cx="7812868" cy="4250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Начало работ над проектом внедрения правил RDA </a:t>
            </a:r>
            <a:endParaRPr/>
          </a:p>
        </p:txBody>
      </p:sp>
      <p:sp>
        <p:nvSpPr>
          <p:cNvPr id="184" name="Google Shape;184;p14"/>
          <p:cNvSpPr txBox="1"/>
          <p:nvPr>
            <p:ph idx="1" type="body"/>
          </p:nvPr>
        </p:nvSpPr>
        <p:spPr>
          <a:xfrm>
            <a:off x="395536" y="951570"/>
            <a:ext cx="7362818" cy="7560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Пример сравнительной рабочей таблицы – ДСТУ ГОСТ 7.1:2006 vs. RDA</a:t>
            </a:r>
            <a:endParaRPr/>
          </a:p>
        </p:txBody>
      </p:sp>
      <p:pic>
        <p:nvPicPr>
          <p:cNvPr id="185" name="Google Shape;185;p14"/>
          <p:cNvPicPr preferRelativeResize="0"/>
          <p:nvPr/>
        </p:nvPicPr>
        <p:blipFill rotWithShape="1">
          <a:blip r:embed="rId3">
            <a:alphaModFix/>
          </a:blip>
          <a:srcRect b="5703" l="12367" r="12919" t="21454"/>
          <a:stretch/>
        </p:blipFill>
        <p:spPr>
          <a:xfrm>
            <a:off x="1439466" y="1491630"/>
            <a:ext cx="6156722" cy="3375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5"/>
          <p:cNvSpPr txBox="1"/>
          <p:nvPr>
            <p:ph type="title"/>
          </p:nvPr>
        </p:nvSpPr>
        <p:spPr>
          <a:xfrm>
            <a:off x="467544" y="303498"/>
            <a:ext cx="7614846" cy="541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План работ для проекта внедрения RDA</a:t>
            </a:r>
            <a:endParaRPr/>
          </a:p>
        </p:txBody>
      </p:sp>
      <p:sp>
        <p:nvSpPr>
          <p:cNvPr id="192" name="Google Shape;192;p15"/>
          <p:cNvSpPr txBox="1"/>
          <p:nvPr>
            <p:ph idx="1" type="body"/>
          </p:nvPr>
        </p:nvSpPr>
        <p:spPr>
          <a:xfrm>
            <a:off x="467544" y="1085850"/>
            <a:ext cx="8424936" cy="3862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ru-RU"/>
              <a:t>Изложение на украинском языке содержания правил (по возможности – так как текст правил достаточно объемный) и изучение материалов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ru-RU"/>
              <a:t>Создание собственных методических материалов – адаптация, создание списков стандартизированных терминов (для полей 1ХХ, 3ХХ библиографических записей и т.п.)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ru-RU"/>
              <a:t>Технические настройки для АБИС – добавление необходимых полей в шаблоны каталогизации и т.п.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ru-RU"/>
              <a:t>Разработка и проведение тренингов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ru-RU"/>
              <a:t>Переход на новые правила, работа в тестовом режиме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ru-RU"/>
              <a:t>Окончательный переход на новые правила.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6"/>
          <p:cNvSpPr txBox="1"/>
          <p:nvPr>
            <p:ph type="title"/>
          </p:nvPr>
        </p:nvSpPr>
        <p:spPr>
          <a:xfrm>
            <a:off x="323528" y="303499"/>
            <a:ext cx="8640960" cy="4881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Работы над проектом внедрения правил RDA </a:t>
            </a:r>
            <a:endParaRPr/>
          </a:p>
        </p:txBody>
      </p:sp>
      <p:sp>
        <p:nvSpPr>
          <p:cNvPr id="198" name="Google Shape;198;p16"/>
          <p:cNvSpPr txBox="1"/>
          <p:nvPr>
            <p:ph idx="1" type="body"/>
          </p:nvPr>
        </p:nvSpPr>
        <p:spPr>
          <a:xfrm>
            <a:off x="628650" y="987574"/>
            <a:ext cx="7886700" cy="3645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/>
              <a:t>2017 год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Решение о создании постоянной Рабочей группы, состоящей из 3 человек – 2 каталогизаторов и системного библиотекаря. 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Цель группы - создание собственных методических материалов по использованию правил RDA.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Встречи Рабочей группы проводились еженедельно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В перспективе материалы, созданные этой Рабочей группой, должны были использоваться при обучении каталогизаторов.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7"/>
          <p:cNvSpPr txBox="1"/>
          <p:nvPr>
            <p:ph type="title"/>
          </p:nvPr>
        </p:nvSpPr>
        <p:spPr>
          <a:xfrm>
            <a:off x="107504" y="141480"/>
            <a:ext cx="8640960" cy="7036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Первый этап работ над проектом внедрения правил RDA</a:t>
            </a:r>
            <a:endParaRPr/>
          </a:p>
        </p:txBody>
      </p:sp>
      <p:sp>
        <p:nvSpPr>
          <p:cNvPr id="205" name="Google Shape;205;p17"/>
          <p:cNvSpPr txBox="1"/>
          <p:nvPr>
            <p:ph idx="1" type="body"/>
          </p:nvPr>
        </p:nvSpPr>
        <p:spPr>
          <a:xfrm>
            <a:off x="467544" y="1059582"/>
            <a:ext cx="8136904" cy="34563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Первоначально Рабочая группа занималась изучением и переводом методических материалов для тренингов, созданных другими библиотеками, в частности, Библиотекой Конгресса США.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В процессе работы был создан наш собственный небольшой словарь терминов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Но было ясно, что нам нужно работать с текстом первоисточника – то есть RDA (RDA Toolkit). Существовала необходимость обработки оригинального текста – поскольку требовались отдельные собственные решения по поводу отдельных политик – а материалы, созданные другими библиотеками, были приспособлены именно к их собственным политикам каталогизации и автоматизированным системам</a:t>
            </a:r>
            <a:endParaRPr/>
          </a:p>
          <a:p>
            <a:pPr indent="-46990" lvl="0" marL="20574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2500"/>
              <a:buFont typeface="Noto Sans Symbols"/>
              <a:buNone/>
            </a:pPr>
            <a:r>
              <a:t/>
            </a:r>
            <a:endParaRPr sz="25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8"/>
          <p:cNvSpPr txBox="1"/>
          <p:nvPr>
            <p:ph type="title"/>
          </p:nvPr>
        </p:nvSpPr>
        <p:spPr>
          <a:xfrm>
            <a:off x="251520" y="141480"/>
            <a:ext cx="8568952" cy="757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Первый этап работ над проектом внедрения правил RDA</a:t>
            </a:r>
            <a:endParaRPr/>
          </a:p>
        </p:txBody>
      </p:sp>
      <p:sp>
        <p:nvSpPr>
          <p:cNvPr id="211" name="Google Shape;211;p18"/>
          <p:cNvSpPr txBox="1"/>
          <p:nvPr>
            <p:ph idx="1" type="body"/>
          </p:nvPr>
        </p:nvSpPr>
        <p:spPr>
          <a:xfrm>
            <a:off x="611560" y="1113588"/>
            <a:ext cx="3096344" cy="2034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Источник информации – RDA Toolkit – тогда еще его предыдущая версия - </a:t>
            </a:r>
            <a:r>
              <a:rPr lang="ru-RU" u="sng">
                <a:solidFill>
                  <a:schemeClr val="hlink"/>
                </a:solidFill>
                <a:hlinkClick r:id="rId3"/>
              </a:rPr>
              <a:t>https://original.rdatoolkit.org/</a:t>
            </a:r>
            <a:r>
              <a:rPr lang="ru-RU"/>
              <a:t>  - возможность получить тестовый доступ на 1 месяц</a:t>
            </a:r>
            <a:endParaRPr/>
          </a:p>
        </p:txBody>
      </p:sp>
      <p:pic>
        <p:nvPicPr>
          <p:cNvPr id="212" name="Google Shape;212;p18"/>
          <p:cNvPicPr preferRelativeResize="0"/>
          <p:nvPr/>
        </p:nvPicPr>
        <p:blipFill rotWithShape="1">
          <a:blip r:embed="rId4">
            <a:alphaModFix/>
          </a:blip>
          <a:srcRect b="9524" l="0" r="0" t="3481"/>
          <a:stretch/>
        </p:blipFill>
        <p:spPr>
          <a:xfrm>
            <a:off x="4427984" y="1059582"/>
            <a:ext cx="3337954" cy="1633189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8"/>
          <p:cNvSpPr txBox="1"/>
          <p:nvPr/>
        </p:nvSpPr>
        <p:spPr>
          <a:xfrm>
            <a:off x="467544" y="3156292"/>
            <a:ext cx="3456384" cy="11934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Очень полезной в работе была разметка полей MARC 21 и элементов RDA – в свободном доступе</a:t>
            </a:r>
            <a:endParaRPr/>
          </a:p>
          <a:p>
            <a:pPr indent="-205740" lvl="0" marL="20574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None/>
            </a:pPr>
            <a:r>
              <a:rPr lang="ru-RU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https://original.rdatoolkit.org/document.php?id=jscmap1</a:t>
            </a: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4" name="Google Shape;214;p18"/>
          <p:cNvPicPr preferRelativeResize="0"/>
          <p:nvPr/>
        </p:nvPicPr>
        <p:blipFill rotWithShape="1">
          <a:blip r:embed="rId6">
            <a:alphaModFix/>
          </a:blip>
          <a:srcRect b="9157" l="0" r="0" t="3481"/>
          <a:stretch/>
        </p:blipFill>
        <p:spPr>
          <a:xfrm>
            <a:off x="4067944" y="2863228"/>
            <a:ext cx="4392563" cy="215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9"/>
          <p:cNvSpPr txBox="1"/>
          <p:nvPr>
            <p:ph type="title"/>
          </p:nvPr>
        </p:nvSpPr>
        <p:spPr>
          <a:xfrm>
            <a:off x="323528" y="303498"/>
            <a:ext cx="8640960" cy="541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Первый этап работ над проектом внедрения правил RDA</a:t>
            </a:r>
            <a:endParaRPr/>
          </a:p>
        </p:txBody>
      </p:sp>
      <p:sp>
        <p:nvSpPr>
          <p:cNvPr id="221" name="Google Shape;221;p19"/>
          <p:cNvSpPr txBox="1"/>
          <p:nvPr>
            <p:ph idx="1" type="body"/>
          </p:nvPr>
        </p:nvSpPr>
        <p:spPr>
          <a:xfrm>
            <a:off x="755576" y="1221600"/>
            <a:ext cx="7110790" cy="37264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Перевод терминов Глоссария 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Обработка и изложение глав RDA по порядку – это изложение предназначено именно для нашей внутренней работы (так как мы не имеем права на официальный перевод RDA)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Результат на 2018 год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К 2018 году мы уже имели полностью проработанные нами правила – они стали базой для наших вспомогательных материалов для каталогизаторов. Это были черновики – наше изложение правил на украинском языке.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Также мы окончательно согласовывали терминологию на более поздних этапах работы, когда начали готовить наши тренинги.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lang="ru-RU" sz="2800"/>
              <a:t>Современные стандарты каталогизации MARC 21, IFLA LRM, RDA</a:t>
            </a:r>
            <a:endParaRPr/>
          </a:p>
        </p:txBody>
      </p:sp>
      <p:sp>
        <p:nvSpPr>
          <p:cNvPr id="96" name="Google Shape;96;p2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ru-RU" sz="1900"/>
              <a:t>Имеют большое значение в онлайн среде, так как были созданы именно для работы в этой среде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ru-RU" sz="1900"/>
              <a:t>Теоретическая база для подачи библиографической информации 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ru-RU" sz="1900"/>
              <a:t>Ключ к пониманию потребностей своего пользователя, который ищет в нашем каталоге/базе данных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ru-RU" sz="1900"/>
              <a:t>Помощь в понимании важности отдельных составляющих информационного ресурса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ru-RU" sz="1900"/>
              <a:t>Основа для формирования и реализации требований к работе своей библиотечной информационной системы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ru-RU" sz="1900"/>
              <a:t>Играют решающую роль в формировании мнения каталогизатора</a:t>
            </a:r>
            <a:endParaRPr sz="1900"/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0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Первый этап работ над проектом внедрения правил RDA</a:t>
            </a:r>
            <a:endParaRPr/>
          </a:p>
        </p:txBody>
      </p:sp>
      <p:sp>
        <p:nvSpPr>
          <p:cNvPr id="227" name="Google Shape;227;p20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Также в 2018 году мы расширили состав Рабочей группы по внедрению правил – за счет каталогизаторов нашей Библиотеки, прошедших обучение. Сложные вопросы обговаривались вместе. Такие коллективные обсуждения помогали «привыкнуть» к новым правилам.  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Мы понимали, что процесс адаптации должен занять какое-то время – происходила своеобразная перестройка психологии каталогизатора. Каталогизаторы должны были развивать новый способ мышления – так как мнению каталогизатора, который должен становиться на место пользователя, осуществляющего поиск, в процессе создания записей – в правилах отводится большая роль. </a:t>
            </a:r>
            <a:endParaRPr/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1"/>
          <p:cNvSpPr txBox="1"/>
          <p:nvPr>
            <p:ph type="title"/>
          </p:nvPr>
        </p:nvSpPr>
        <p:spPr>
          <a:xfrm>
            <a:off x="107504" y="249492"/>
            <a:ext cx="9001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Особенности работ: трудности и преимущества</a:t>
            </a:r>
            <a:endParaRPr/>
          </a:p>
        </p:txBody>
      </p:sp>
      <p:sp>
        <p:nvSpPr>
          <p:cNvPr id="233" name="Google Shape;233;p21"/>
          <p:cNvSpPr txBox="1"/>
          <p:nvPr>
            <p:ph idx="1" type="body"/>
          </p:nvPr>
        </p:nvSpPr>
        <p:spPr>
          <a:xfrm>
            <a:off x="395536" y="951570"/>
            <a:ext cx="7992888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05740" lvl="0" marL="20574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Трудности в работе</a:t>
            </a:r>
            <a:endParaRPr/>
          </a:p>
          <a:p>
            <a:pPr indent="-205740" lvl="0" marL="20574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В плане обработки материалов: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Профессиональная лексика узкого назначения – если библиотека не каталогизирует все виды материалов, которые могут существовать – возникают трудности с терминологией, ведь то, что не используется, понять трудно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Отсутствие перевода RDA на украинский язык и отсутствие права перевода</a:t>
            </a:r>
            <a:endParaRPr/>
          </a:p>
          <a:p>
            <a:pPr indent="176213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Мы понимали, что адаптация и составление собственных материалов для работы, собственных списков стандартизированных терминов, используемых в отдельных полях MARC 21 и формирование примеров к правилам (все примеры в RDA сформированы точки зрения библиотеки, предпочитающей английский язык при каталогизации) – все это требует много времени. </a:t>
            </a:r>
            <a:endParaRPr/>
          </a:p>
          <a:p>
            <a:pPr indent="176213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t/>
            </a:r>
            <a:endParaRPr/>
          </a:p>
          <a:p>
            <a:pPr indent="176213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900"/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2"/>
          <p:cNvSpPr txBox="1"/>
          <p:nvPr>
            <p:ph type="title"/>
          </p:nvPr>
        </p:nvSpPr>
        <p:spPr>
          <a:xfrm>
            <a:off x="323528" y="229285"/>
            <a:ext cx="83529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Особенности работ: трудности и преимущества</a:t>
            </a:r>
            <a:endParaRPr/>
          </a:p>
        </p:txBody>
      </p:sp>
      <p:sp>
        <p:nvSpPr>
          <p:cNvPr id="240" name="Google Shape;240;p22"/>
          <p:cNvSpPr txBox="1"/>
          <p:nvPr>
            <p:ph idx="1" type="body"/>
          </p:nvPr>
        </p:nvSpPr>
        <p:spPr>
          <a:xfrm>
            <a:off x="539552" y="782892"/>
            <a:ext cx="7180312" cy="3683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Плюсы и минусы нашей работы.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Круг документов, каталогизируемых в нашей библиотеке – относительно не широк - это обычные книги. Есть также многотомные издания, периодические издания, продолжающиеся и неопубликованные издания – это основной массив ресурсов.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Конечно, мы сожалеем, что работа по адаптации/переводу правил не проводилась на национальном уровне, но у нас был шанс на примере простых описаний книг разобраться с основами, а потом уже идти дальше от простого к сложному.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Особенности работ: трудности и преимущества</a:t>
            </a:r>
            <a:endParaRPr/>
          </a:p>
        </p:txBody>
      </p:sp>
      <p:sp>
        <p:nvSpPr>
          <p:cNvPr id="246" name="Google Shape;246;p2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/>
              <a:t>Другие наши трудности:</a:t>
            </a:r>
            <a:endParaRPr/>
          </a:p>
          <a:p>
            <a:pPr indent="185738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/>
              <a:t>Другие традиции каталогизации, которые отличаются от англо-американских. В процессе работы найти те же отличия новых правил от ACCR2 (в кратком изложении) – совсем несложно, тогда как отличия RDA от ДСТУ ГОСТ вряд ли возможно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4"/>
          <p:cNvSpPr txBox="1"/>
          <p:nvPr>
            <p:ph type="title"/>
          </p:nvPr>
        </p:nvSpPr>
        <p:spPr>
          <a:xfrm>
            <a:off x="323528" y="339502"/>
            <a:ext cx="8712968" cy="541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Второй этап работ над проектом внедрения RDA</a:t>
            </a:r>
            <a:endParaRPr/>
          </a:p>
        </p:txBody>
      </p:sp>
      <p:sp>
        <p:nvSpPr>
          <p:cNvPr id="253" name="Google Shape;253;p24"/>
          <p:cNvSpPr txBox="1"/>
          <p:nvPr>
            <p:ph idx="1" type="body"/>
          </p:nvPr>
        </p:nvSpPr>
        <p:spPr>
          <a:xfrm>
            <a:off x="323528" y="915566"/>
            <a:ext cx="8496944" cy="3960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/>
              <a:t>Период 2018 можно охарактеризовать как «тестирование, обсуждение обучения, принятие отдельных решений».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/>
              <a:t>Что сделано конкретно: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ru-RU"/>
              <a:t>Были прочитаны вводные занятия для каталогизаторов Библиотеки КПИ:  общая тема библиотечных стандартов и их особенностей, особенности заполнения полей MARC 21 согласно правилам RDA.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ru-RU"/>
              <a:t>Совершались соответствующие настройки в АБИС (шаблон для описания книг в АБИС, настройки для проверки ошибок каталогизации – чтобы система правильно воспринимала новые поля). Стандартизированные термины отдельных полей добавлены в специальные списки - для выбора каталогизаторами – это предотвращает ошибки.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ru-RU"/>
              <a:t>Осуществлялась разработка более подробных тренингов на основе переведенных материалов и на основе тренингов библиотеки Конгресса США, находящихся в свободном доступе.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5"/>
          <p:cNvSpPr txBox="1"/>
          <p:nvPr>
            <p:ph type="title"/>
          </p:nvPr>
        </p:nvSpPr>
        <p:spPr>
          <a:xfrm>
            <a:off x="323528" y="87474"/>
            <a:ext cx="8496944" cy="7597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Второй этап работ над проектом внедрения RDA</a:t>
            </a:r>
            <a:endParaRPr/>
          </a:p>
        </p:txBody>
      </p:sp>
      <p:sp>
        <p:nvSpPr>
          <p:cNvPr id="259" name="Google Shape;259;p25"/>
          <p:cNvSpPr txBox="1"/>
          <p:nvPr>
            <p:ph idx="1" type="body"/>
          </p:nvPr>
        </p:nvSpPr>
        <p:spPr>
          <a:xfrm>
            <a:off x="628650" y="915566"/>
            <a:ext cx="7886700" cy="37171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Мы начали создавать программу обучающего модуля – «МЕЖДУНАРОДНЫЕ СТАНДАРТЫ ДЛЯ СОЗДАНИЯ ЭЛЕКТРОННЫХ КАТАЛОГОВ: Программа учебного модуля повышения квалификации работников библиотек»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Мы планировали ее как комплексную программу – позволяющую изучить круг вопросов, необходимых современному каталогизатору.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Учебно-тематический план предусматривал лекционные, семинарские, практические занятия по отдельным темам. Для каждой темы были разработаны задачи для самостоятельной работы, вопросы для самопроверки, вопросы для контроля усвоения полученных знаний через экспресс-опрос. Предусмотрено также проведение исходного контроля знаний слушателей – с помощью заключительных онлайн тестирований/опросов – с получением баллов.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Занятия рассчитаны на 46 часов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6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Работа над «Программой учебного модуля повышения квалификации работников библиотек»</a:t>
            </a:r>
            <a:endParaRPr/>
          </a:p>
        </p:txBody>
      </p:sp>
      <p:sp>
        <p:nvSpPr>
          <p:cNvPr id="265" name="Google Shape;265;p26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В процессе работы обнаружилась серьёзная проблема – невозможно было обучить библиотекарей теоретическим знаниям, изложенным в IFLA LRM без ее перевода (FRBR, FRAD и FRSAD уже были недействительны). Очень немногие библиотекари обладали достаточным уровнем английского языка, позволяющим им читать модель самостоятельно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Оптимальное решение – перевод модели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7"/>
          <p:cNvSpPr txBox="1"/>
          <p:nvPr>
            <p:ph type="title"/>
          </p:nvPr>
        </p:nvSpPr>
        <p:spPr>
          <a:xfrm>
            <a:off x="683568" y="195486"/>
            <a:ext cx="7135728" cy="792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Перевод «Библиотечной эталонной модели IFLA» (IFLA LRM)</a:t>
            </a:r>
            <a:endParaRPr/>
          </a:p>
        </p:txBody>
      </p:sp>
      <p:sp>
        <p:nvSpPr>
          <p:cNvPr id="272" name="Google Shape;272;p27"/>
          <p:cNvSpPr txBox="1"/>
          <p:nvPr>
            <p:ph idx="1" type="body"/>
          </p:nvPr>
        </p:nvSpPr>
        <p:spPr>
          <a:xfrm>
            <a:off x="539552" y="1180454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Перевод концептуальной модели для библиографических данных на украинский язык был достаточно сложной задачей из-за того, что по сути, это был первый подобный перевод.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Трудности: терминология, текст модели, омонимия, примеры.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Перевод был осуществлен под эгидой Украинской библиотечной ассоциации и сейчас доступен на сайте IFLA для изучения и применения во всех украинских библиотеках.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8"/>
          <p:cNvSpPr txBox="1"/>
          <p:nvPr>
            <p:ph type="title"/>
          </p:nvPr>
        </p:nvSpPr>
        <p:spPr>
          <a:xfrm>
            <a:off x="628650" y="273844"/>
            <a:ext cx="7886700" cy="4789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Перевод модели на сайте IFLA</a:t>
            </a:r>
            <a:endParaRPr/>
          </a:p>
        </p:txBody>
      </p:sp>
      <p:sp>
        <p:nvSpPr>
          <p:cNvPr id="278" name="Google Shape;278;p28"/>
          <p:cNvSpPr txBox="1"/>
          <p:nvPr>
            <p:ph idx="1" type="body"/>
          </p:nvPr>
        </p:nvSpPr>
        <p:spPr>
          <a:xfrm>
            <a:off x="4211960" y="1369219"/>
            <a:ext cx="430339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</a:pPr>
            <a:r>
              <a:rPr lang="ru-RU" sz="1050" u="sng">
                <a:solidFill>
                  <a:schemeClr val="hlink"/>
                </a:solidFill>
                <a:hlinkClick r:id="rId3"/>
              </a:rPr>
              <a:t>https://repository.ifla.org/handle/123456789/48</a:t>
            </a:r>
            <a:endParaRPr sz="1050"/>
          </a:p>
        </p:txBody>
      </p:sp>
      <p:pic>
        <p:nvPicPr>
          <p:cNvPr id="279" name="Google Shape;279;p28"/>
          <p:cNvPicPr preferRelativeResize="0"/>
          <p:nvPr/>
        </p:nvPicPr>
        <p:blipFill rotWithShape="1">
          <a:blip r:embed="rId4">
            <a:alphaModFix/>
          </a:blip>
          <a:srcRect b="3641" l="36342" r="26408" t="14679"/>
          <a:stretch/>
        </p:blipFill>
        <p:spPr>
          <a:xfrm>
            <a:off x="467543" y="752768"/>
            <a:ext cx="3284781" cy="40512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Работа над «Программой учебного модуля повышения квалификации работников библиотек»</a:t>
            </a:r>
            <a:endParaRPr/>
          </a:p>
        </p:txBody>
      </p:sp>
      <p:sp>
        <p:nvSpPr>
          <p:cNvPr id="285" name="Google Shape;285;p29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После того как перевод LRM был размещен на странице IFLA мы смогли завершить разработку цикла занятий для учебного модуля повышения квалификации работников библиотек «Международные стандарты для создания электронных каталогов». 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Программа также была создана под эгидой Украинской библиотечной ассоциации.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3"/>
          <p:cNvPicPr preferRelativeResize="0"/>
          <p:nvPr/>
        </p:nvPicPr>
        <p:blipFill rotWithShape="1">
          <a:blip r:embed="rId3">
            <a:alphaModFix/>
          </a:blip>
          <a:srcRect b="22001" l="32675" r="32675" t="8001"/>
          <a:stretch/>
        </p:blipFill>
        <p:spPr>
          <a:xfrm>
            <a:off x="435737" y="23201"/>
            <a:ext cx="3168352" cy="36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3"/>
          <p:cNvSpPr txBox="1"/>
          <p:nvPr>
            <p:ph idx="1" type="body"/>
          </p:nvPr>
        </p:nvSpPr>
        <p:spPr>
          <a:xfrm>
            <a:off x="3201010" y="743540"/>
            <a:ext cx="2863230" cy="3381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</a:pPr>
            <a:r>
              <a:rPr lang="ru-RU" sz="1050"/>
              <a:t>https://www.loc.gov/marc/</a:t>
            </a:r>
            <a:endParaRPr sz="1050"/>
          </a:p>
        </p:txBody>
      </p:sp>
      <p:pic>
        <p:nvPicPr>
          <p:cNvPr id="104" name="Google Shape;104;p3"/>
          <p:cNvPicPr preferRelativeResize="0"/>
          <p:nvPr/>
        </p:nvPicPr>
        <p:blipFill rotWithShape="1">
          <a:blip r:embed="rId4">
            <a:alphaModFix/>
          </a:blip>
          <a:srcRect b="11353" l="33463" r="33463" t="15847"/>
          <a:stretch/>
        </p:blipFill>
        <p:spPr>
          <a:xfrm>
            <a:off x="6084168" y="145346"/>
            <a:ext cx="3024336" cy="3744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3"/>
          <p:cNvPicPr preferRelativeResize="0"/>
          <p:nvPr/>
        </p:nvPicPr>
        <p:blipFill rotWithShape="1">
          <a:blip r:embed="rId5">
            <a:alphaModFix/>
          </a:blip>
          <a:srcRect b="35999" l="22436" r="27949" t="8002"/>
          <a:stretch/>
        </p:blipFill>
        <p:spPr>
          <a:xfrm>
            <a:off x="1763688" y="2139702"/>
            <a:ext cx="4536504" cy="288032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06" name="Google Shape;106;p3"/>
          <p:cNvSpPr txBox="1"/>
          <p:nvPr/>
        </p:nvSpPr>
        <p:spPr>
          <a:xfrm>
            <a:off x="3707904" y="1654315"/>
            <a:ext cx="2863230" cy="3381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r>
              <a:rPr lang="ru-RU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https://access.rdatoolkit.org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3"/>
          <p:cNvSpPr txBox="1"/>
          <p:nvPr/>
        </p:nvSpPr>
        <p:spPr>
          <a:xfrm>
            <a:off x="3491880" y="73338"/>
            <a:ext cx="5616624" cy="3381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r>
              <a:rPr lang="ru-RU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https://repository.ifla.org/bitstream/123456789/40/1/ifla-lrm-august-2017_rev201712.pdf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30"/>
          <p:cNvPicPr preferRelativeResize="0"/>
          <p:nvPr/>
        </p:nvPicPr>
        <p:blipFill rotWithShape="1">
          <a:blip r:embed="rId3">
            <a:alphaModFix/>
          </a:blip>
          <a:srcRect b="5201" l="32675" r="33463" t="10799"/>
          <a:stretch/>
        </p:blipFill>
        <p:spPr>
          <a:xfrm>
            <a:off x="323528" y="172313"/>
            <a:ext cx="3456384" cy="4822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30"/>
          <p:cNvPicPr preferRelativeResize="0"/>
          <p:nvPr/>
        </p:nvPicPr>
        <p:blipFill rotWithShape="1">
          <a:blip r:embed="rId4">
            <a:alphaModFix/>
          </a:blip>
          <a:srcRect b="3649" l="30784" r="32175" t="13397"/>
          <a:stretch/>
        </p:blipFill>
        <p:spPr>
          <a:xfrm>
            <a:off x="5117392" y="123478"/>
            <a:ext cx="3515604" cy="49428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96;p3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5773" l="33993" r="32810" t="12557"/>
          <a:stretch/>
        </p:blipFill>
        <p:spPr>
          <a:xfrm>
            <a:off x="3275856" y="627533"/>
            <a:ext cx="2691608" cy="372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31"/>
          <p:cNvPicPr preferRelativeResize="0"/>
          <p:nvPr/>
        </p:nvPicPr>
        <p:blipFill rotWithShape="1">
          <a:blip r:embed="rId4">
            <a:alphaModFix/>
          </a:blip>
          <a:srcRect b="7999" l="31887" r="32675" t="13600"/>
          <a:stretch/>
        </p:blipFill>
        <p:spPr>
          <a:xfrm>
            <a:off x="179512" y="699542"/>
            <a:ext cx="3240360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1"/>
          <p:cNvPicPr preferRelativeResize="0"/>
          <p:nvPr/>
        </p:nvPicPr>
        <p:blipFill rotWithShape="1">
          <a:blip r:embed="rId5">
            <a:alphaModFix/>
          </a:blip>
          <a:srcRect b="5201" l="31099" r="31887" t="10799"/>
          <a:stretch/>
        </p:blipFill>
        <p:spPr>
          <a:xfrm>
            <a:off x="5589766" y="555526"/>
            <a:ext cx="3384376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1"/>
          <p:cNvSpPr txBox="1"/>
          <p:nvPr/>
        </p:nvSpPr>
        <p:spPr>
          <a:xfrm>
            <a:off x="323528" y="123478"/>
            <a:ext cx="7632848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https://ela.kpi.ua/bitstream/123456789/31355/1/Ecat_stand_program.pdf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2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Заключительный этап внедрения новых правил каталогизации в Библиотеке КПИ</a:t>
            </a:r>
            <a:endParaRPr/>
          </a:p>
        </p:txBody>
      </p:sp>
      <p:sp>
        <p:nvSpPr>
          <p:cNvPr id="305" name="Google Shape;305;p32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Каталогизаторы Библиотеки КПИ перешли на новые правила каталогизации с 1 января 2019 года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Все новые записи создаются по правилам RDA </a:t>
            </a:r>
            <a:endParaRPr/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Обучение библиотекарей других библиотек</a:t>
            </a:r>
            <a:endParaRPr/>
          </a:p>
        </p:txBody>
      </p:sp>
      <p:sp>
        <p:nvSpPr>
          <p:cNvPr id="311" name="Google Shape;311;p3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</a:pPr>
            <a:r>
              <a:rPr lang="ru-RU" sz="1950"/>
              <a:t>В 2019 году мы также начали обучение библиотекарей других библиотек Украины в тесном сотрудничестве с УБА.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</a:pPr>
            <a:r>
              <a:rPr lang="ru-RU" sz="1950"/>
              <a:t>Первое обучение было проведено во Львове в Библиотеке Украинского католического университета в 2019 году.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</a:pPr>
            <a:r>
              <a:rPr lang="ru-RU" sz="1950"/>
              <a:t>Занятия проводились в рамках «Школы каталогизатора» 27-29 марта 2019 г. </a:t>
            </a:r>
            <a:endParaRPr sz="1950"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</a:pPr>
            <a:r>
              <a:rPr lang="ru-RU" sz="1950"/>
              <a:t>Следующее обучение – «Школа каталогизатора» для библиотекарей Львова и Львовской области, внедряющих Koha - Львов - 11-13 декабря 2019 г.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4"/>
          <p:cNvSpPr txBox="1"/>
          <p:nvPr>
            <p:ph type="title"/>
          </p:nvPr>
        </p:nvSpPr>
        <p:spPr>
          <a:xfrm>
            <a:off x="628650" y="205979"/>
            <a:ext cx="7214616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Обучение библиотекарей других библиотек. Подготовка тренеров</a:t>
            </a:r>
            <a:endParaRPr/>
          </a:p>
        </p:txBody>
      </p:sp>
      <p:sp>
        <p:nvSpPr>
          <p:cNvPr id="317" name="Google Shape;317;p34"/>
          <p:cNvSpPr txBox="1"/>
          <p:nvPr>
            <p:ph idx="1" type="body"/>
          </p:nvPr>
        </p:nvSpPr>
        <p:spPr>
          <a:xfrm>
            <a:off x="628650" y="1059582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/>
              <a:t>2020 год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6 - 8 июля онлайн тренинг для представителей перемещенных университетов (Zoom) на общую тему «АБИС Koha и создание электронного каталога в библиотеках высшего образования» (В рамках проекта при поддержке Отдела прессы, образования и культуры Посольства США в Украине)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Подготовка 2 новых тренеров для проведения таких же занятий. Новые тренеры провели следующее обучение каталогизаторов (Школа каталогизации, Ивано-Франковск- Zoom, 8 и 10 сентября)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В наши обязанности входил анализ проведения занятий новыми тренерами, которые проводили их самостоятельно впервые и совместная работа по исправлению различных неточностей, ответы на вопросы и т.д.</a:t>
            </a:r>
            <a:endParaRPr/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5"/>
          <p:cNvSpPr txBox="1"/>
          <p:nvPr>
            <p:ph type="title"/>
          </p:nvPr>
        </p:nvSpPr>
        <p:spPr>
          <a:xfrm>
            <a:off x="539552" y="195486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Работа новых тренеров</a:t>
            </a:r>
            <a:endParaRPr/>
          </a:p>
        </p:txBody>
      </p:sp>
      <p:sp>
        <p:nvSpPr>
          <p:cNvPr id="323" name="Google Shape;323;p35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Новые тренера провели самостоятельно 3 «Школы каталогизатора» для библиотек, внедряющих Koha.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Работа продолжается.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6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Разработка методических материалов</a:t>
            </a:r>
            <a:endParaRPr/>
          </a:p>
        </p:txBody>
      </p:sp>
      <p:sp>
        <p:nvSpPr>
          <p:cNvPr id="329" name="Google Shape;329;p36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Одновременно с разработкой «Программы учебного модуля повышения квалификации работников библиотек» продолжалась работа над созданием методических материалов в помощь каталогизаторам. 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В частности, подготовка методического издания – «MARC 21 формат для бібліографічних даних: методичні рекомендації: (скорочений варіант)» (MARC 21 формат для библиографических данных: методические рекомендации: (сокращенный вариант)) – где информация описания полей MARC 21 дополнена правилами заполнения этих полей согласно правил RDA. 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Официальный год издания материалов - 2021 (использовались и раньше в процессе обучения)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p3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5070" l="33466" r="34251" t="13262"/>
          <a:stretch/>
        </p:blipFill>
        <p:spPr>
          <a:xfrm>
            <a:off x="5148064" y="281330"/>
            <a:ext cx="3086615" cy="43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37"/>
          <p:cNvPicPr preferRelativeResize="0"/>
          <p:nvPr/>
        </p:nvPicPr>
        <p:blipFill rotWithShape="1">
          <a:blip r:embed="rId4">
            <a:alphaModFix/>
          </a:blip>
          <a:srcRect b="5201" l="32675" r="33463" t="10799"/>
          <a:stretch/>
        </p:blipFill>
        <p:spPr>
          <a:xfrm>
            <a:off x="467544" y="244634"/>
            <a:ext cx="3096344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37"/>
          <p:cNvSpPr txBox="1"/>
          <p:nvPr/>
        </p:nvSpPr>
        <p:spPr>
          <a:xfrm>
            <a:off x="3995936" y="4227934"/>
            <a:ext cx="446449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https://ela.kpi.ua/handle/123456789/41964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8"/>
          <p:cNvSpPr txBox="1"/>
          <p:nvPr>
            <p:ph type="title"/>
          </p:nvPr>
        </p:nvSpPr>
        <p:spPr>
          <a:xfrm>
            <a:off x="827584" y="205979"/>
            <a:ext cx="7015682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Настоящее и дальнейшие планы</a:t>
            </a:r>
            <a:endParaRPr/>
          </a:p>
        </p:txBody>
      </p:sp>
      <p:sp>
        <p:nvSpPr>
          <p:cNvPr id="342" name="Google Shape;342;p38"/>
          <p:cNvSpPr txBox="1"/>
          <p:nvPr>
            <p:ph idx="1" type="body"/>
          </p:nvPr>
        </p:nvSpPr>
        <p:spPr>
          <a:xfrm>
            <a:off x="628650" y="1063229"/>
            <a:ext cx="7886700" cy="35694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Работа с содержанием теперь уже нового, согласованного с IFLA LRM, RDA Toolkit, продолжается  наработка своих собственных материалов,  осуществляется перевод текста правил (для внутренних потребностей) и отслеживание изменений.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Обучение тренеров – в наших планах - создание специальной программы для обучения тренеров, которая бы предусматривала углубленное изучение  международных стандартов каталогизации, IFLA LRM и правил каталогизации RDA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Создание методических рекомендаций (MARC 21 для авторитетных данных с рекомендациями RDA и т.д.). </a:t>
            </a:r>
            <a:endParaRPr/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9"/>
          <p:cNvSpPr txBox="1"/>
          <p:nvPr>
            <p:ph type="title"/>
          </p:nvPr>
        </p:nvSpPr>
        <p:spPr>
          <a:xfrm>
            <a:off x="623888" y="1635646"/>
            <a:ext cx="7886700" cy="7780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lang="ru-RU"/>
              <a:t>Спасибо за внимание!</a:t>
            </a:r>
            <a:endParaRPr/>
          </a:p>
        </p:txBody>
      </p:sp>
      <p:sp>
        <p:nvSpPr>
          <p:cNvPr id="348" name="Google Shape;348;p39"/>
          <p:cNvSpPr txBox="1"/>
          <p:nvPr>
            <p:ph idx="1" type="body"/>
          </p:nvPr>
        </p:nvSpPr>
        <p:spPr>
          <a:xfrm>
            <a:off x="1907704" y="2715766"/>
            <a:ext cx="5976664" cy="11322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889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ru-RU" sz="2400"/>
              <a:t>iryna.bankovska@gmail.com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Опыт работы со стандартами</a:t>
            </a:r>
            <a:endParaRPr/>
          </a:p>
        </p:txBody>
      </p:sp>
      <p:sp>
        <p:nvSpPr>
          <p:cNvPr id="113" name="Google Shape;113;p4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Действия и мероприятия, проведенные НТБ КПИ имени Игоря Сикорского, направленные на обеспечение перехода на новые правила каталогизации (с 2016- года и по настоящее время)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Проведении различных мероприятий для библиотекарей Украины, способствующих внедрению новых стандартов каталогизации (тренинги и семинары) при поддержке Украинской библиотечной ассоциации. Например, специальное обучение проходили практикующие каталогизаторы публичных и вузовских библиотек во время внедрения свободного программного обеспечения – АБИС Koha. </a:t>
            </a:r>
            <a:endParaRPr/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MARC 21  в Украине</a:t>
            </a:r>
            <a:endParaRPr/>
          </a:p>
        </p:txBody>
      </p:sp>
      <p:sp>
        <p:nvSpPr>
          <p:cNvPr id="119" name="Google Shape;119;p5"/>
          <p:cNvSpPr txBox="1"/>
          <p:nvPr>
            <p:ph idx="1" type="body"/>
          </p:nvPr>
        </p:nvSpPr>
        <p:spPr>
          <a:xfrm>
            <a:off x="628650" y="1059582"/>
            <a:ext cx="7886700" cy="35731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Картина использования машиночитаемых форматов достаточно неоднородная – библиотеки используют как MARC 21 так и форматы, производные от UNIMARC (в 2002-2004 годах даже существовал проект создания UKRMARC на его основе)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Все же, много библиотек работает с MARC 21 – это, в основном библиотеки, которые используют АБИС Koha, ALEPH 500 (когда мы говорим о стандартах – многое зависит от АБИС. Об использовании BIBFRAME – говорить еще рано).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Опыт работы с MARC 21 – наиболее давний – если говорить конкретно о MARC 21, IFLA LRM и RDA</a:t>
            </a:r>
            <a:endParaRPr/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/>
          <p:nvPr>
            <p:ph type="title"/>
          </p:nvPr>
        </p:nvSpPr>
        <p:spPr>
          <a:xfrm>
            <a:off x="395536" y="123478"/>
            <a:ext cx="6679654" cy="7844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MARC 21 в Украине</a:t>
            </a:r>
            <a:endParaRPr/>
          </a:p>
        </p:txBody>
      </p:sp>
      <p:sp>
        <p:nvSpPr>
          <p:cNvPr id="125" name="Google Shape;125;p6"/>
          <p:cNvSpPr txBox="1"/>
          <p:nvPr>
            <p:ph idx="1" type="body"/>
          </p:nvPr>
        </p:nvSpPr>
        <p:spPr>
          <a:xfrm>
            <a:off x="6804248" y="555526"/>
            <a:ext cx="1855118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</a:pPr>
            <a:r>
              <a:rPr lang="ru-RU" sz="1050"/>
              <a:t>Пример методических материалов (на основе самостоятельных переводов библиотеки-составителя)</a:t>
            </a:r>
            <a:endParaRPr/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6" name="Google Shape;126;p6"/>
          <p:cNvSpPr/>
          <p:nvPr/>
        </p:nvSpPr>
        <p:spPr>
          <a:xfrm>
            <a:off x="3419872" y="4443958"/>
            <a:ext cx="509547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u="sng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http://ekmair.ukma.edu.ua/bitstream/handle/123456789/2610/MARC-BIB-short-2009.pdf?sequence=1&amp;isAllowed=y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6"/>
          <p:cNvPicPr preferRelativeResize="0"/>
          <p:nvPr/>
        </p:nvPicPr>
        <p:blipFill rotWithShape="1">
          <a:blip r:embed="rId4">
            <a:alphaModFix/>
          </a:blip>
          <a:srcRect b="5200" l="32675" r="33463" t="12200"/>
          <a:stretch/>
        </p:blipFill>
        <p:spPr>
          <a:xfrm>
            <a:off x="251520" y="865818"/>
            <a:ext cx="3096344" cy="4248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6"/>
          <p:cNvPicPr preferRelativeResize="0"/>
          <p:nvPr/>
        </p:nvPicPr>
        <p:blipFill rotWithShape="1">
          <a:blip r:embed="rId5">
            <a:alphaModFix/>
          </a:blip>
          <a:srcRect b="5358" l="32710" r="33779" t="11117"/>
          <a:stretch/>
        </p:blipFill>
        <p:spPr>
          <a:xfrm>
            <a:off x="3419872" y="515727"/>
            <a:ext cx="2819400" cy="395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"/>
          <p:cNvSpPr txBox="1"/>
          <p:nvPr>
            <p:ph idx="1" type="body"/>
          </p:nvPr>
        </p:nvSpPr>
        <p:spPr>
          <a:xfrm>
            <a:off x="467544" y="1131590"/>
            <a:ext cx="4104456" cy="3528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</a:pPr>
            <a:r>
              <a:rPr lang="ru-RU" sz="1050"/>
              <a:t>«Библиотечная эталонная модель IFLA» (IFLA LRM )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</a:pPr>
            <a:r>
              <a:rPr lang="ru-RU" sz="1050"/>
              <a:t>Разработка завершена в 2017 году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</a:pPr>
            <a:r>
              <a:rPr lang="ru-RU" sz="1050"/>
              <a:t>Самая новая модель для библиографических данных, пришедшая на смену предыдущим моделям  семейства функциональных требований FRBR, FRAD и FRSAD и являющаяся их консолидацией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</a:pPr>
            <a:r>
              <a:rPr lang="ru-RU" sz="1050"/>
              <a:t>Концептуальная эталонная модель высокого уровня, разработанная в рамках расширенного моделирующего базиса «сущность-связь».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</a:pPr>
            <a:r>
              <a:rPr lang="ru-RU" sz="1050"/>
              <a:t>При разработке модели использовались последние исследования потребностей и поведения конечных пользователей библиографических и авторитетных баз данных. Результаты таких исследований помогли выделить пять основных задач пользователя, которые выполняются им при поиске - находить, идентифицировать, отбирать, получать и исследовать. Функциональные возможности библиотечных информационных систем и записи в них должны способствовать выполнению каждой из этих пяти задач, служащих начальной точкой для развития модели.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</a:pPr>
            <a:r>
              <a:rPr lang="ru-RU" sz="1050"/>
              <a:t>Как и все модели «сущность-связь» IFLA LRM состоит из сущностей, их атрибутов и связей (задания пользователя – это отправные точки для их определения). </a:t>
            </a:r>
            <a:endParaRPr sz="1050"/>
          </a:p>
        </p:txBody>
      </p:sp>
      <p:pic>
        <p:nvPicPr>
          <p:cNvPr id="134" name="Google Shape;134;p7"/>
          <p:cNvPicPr preferRelativeResize="0"/>
          <p:nvPr/>
        </p:nvPicPr>
        <p:blipFill rotWithShape="1">
          <a:blip r:embed="rId3">
            <a:alphaModFix/>
          </a:blip>
          <a:srcRect b="62177" l="33463" r="33463" t="18221"/>
          <a:stretch/>
        </p:blipFill>
        <p:spPr>
          <a:xfrm>
            <a:off x="467544" y="123478"/>
            <a:ext cx="3024336" cy="1008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7"/>
          <p:cNvPicPr preferRelativeResize="0"/>
          <p:nvPr/>
        </p:nvPicPr>
        <p:blipFill rotWithShape="1">
          <a:blip r:embed="rId4">
            <a:alphaModFix/>
          </a:blip>
          <a:srcRect b="70999" l="22436" r="27949" t="8002"/>
          <a:stretch/>
        </p:blipFill>
        <p:spPr>
          <a:xfrm>
            <a:off x="4139952" y="123478"/>
            <a:ext cx="4536504" cy="108012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36" name="Google Shape;136;p7"/>
          <p:cNvSpPr txBox="1"/>
          <p:nvPr/>
        </p:nvSpPr>
        <p:spPr>
          <a:xfrm>
            <a:off x="4788024" y="1563638"/>
            <a:ext cx="4104456" cy="33123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Char char="•"/>
            </a:pPr>
            <a:r>
              <a:rPr lang="ru-RU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Правила RDA «Описание ресурса и доступ» (Resource Description and Access) - правила каталогизации</a:t>
            </a:r>
            <a:endParaRPr/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Char char="•"/>
            </a:pPr>
            <a:r>
              <a:rPr lang="ru-RU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Готовились как замена ACCR2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Char char="•"/>
            </a:pPr>
            <a:r>
              <a:rPr lang="ru-RU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Впервые опубликованы в 2010 году. С тех про постоянно развиваются и приспосабливаются к требованиям времени. </a:t>
            </a:r>
            <a:endParaRPr/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Char char="•"/>
            </a:pPr>
            <a:r>
              <a:rPr lang="ru-RU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Всегда базировались на самых новых специальных моделях для библиографических данных от Международной федерации библиотечных ассоциаций и учреждений (IFLA), т.е. были и есть практической реализацией моделей IFLA.</a:t>
            </a:r>
            <a:endParaRPr/>
          </a:p>
          <a:p>
            <a:pPr indent="-104775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r>
              <a:t/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04775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r>
              <a:t/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r>
              <a:rPr b="1" lang="ru-RU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Модель и правила коренным образом меняют взгляд на каталогизацию. Они предполагают своеобразную перестройку психологии библиотекаря, который при создании описаний ресурсов для электронного каталога должен становиться на место пользователя, осуществляющего поиск. </a:t>
            </a:r>
            <a:endParaRPr b="1"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 txBox="1"/>
          <p:nvPr>
            <p:ph type="title"/>
          </p:nvPr>
        </p:nvSpPr>
        <p:spPr>
          <a:xfrm>
            <a:off x="683568" y="195486"/>
            <a:ext cx="7992888" cy="5404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Новые правила каталогизации – почему?</a:t>
            </a:r>
            <a:endParaRPr/>
          </a:p>
        </p:txBody>
      </p:sp>
      <p:sp>
        <p:nvSpPr>
          <p:cNvPr id="143" name="Google Shape;143;p8"/>
          <p:cNvSpPr txBox="1"/>
          <p:nvPr>
            <p:ph idx="1" type="body"/>
          </p:nvPr>
        </p:nvSpPr>
        <p:spPr>
          <a:xfrm>
            <a:off x="611560" y="843558"/>
            <a:ext cx="7470830" cy="37267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05740" lvl="0" marL="20574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i="1" lang="ru-RU"/>
              <a:t>Каждая библиотека выбирает свой путь развития</a:t>
            </a:r>
            <a:endParaRPr/>
          </a:p>
          <a:p>
            <a:pPr indent="-205740" lvl="0" marL="20574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Библиотека КПИ, 2016 год. Предпосылки 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Желание изменяться в соответствии с потребностями наших пользователей </a:t>
            </a:r>
            <a:endParaRPr/>
          </a:p>
          <a:p>
            <a:pPr indent="-205740" lvl="0" marL="20574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Поддерживать качество научной деятельности университета, обучения и преподавание на надлежащем уровне</a:t>
            </a:r>
            <a:endParaRPr/>
          </a:p>
          <a:p>
            <a:pPr indent="-205740" lvl="0" marL="20574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Одна из наших целей: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ru-RU"/>
              <a:t>Продолжать интенсивное развитие электронного каталога библиотеки путем освоения и применения международных стандартов, повышения качества библиографических записей, ведения авторитетной базы данных и внедрения новых сервисов. Интегрировать электронный каталог в WorldCat (мировой электронный каталог).</a:t>
            </a:r>
            <a:endParaRPr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/>
              <a:t>(«Стратегия развития НАУЧНО-ТЕХНИЧЕСКОЙ БИБЛИОТЕКИ КПИ ИМ. ИГОРЯ СИКОРСКОГО 2017-2020 рр.») </a:t>
            </a:r>
            <a:endParaRPr/>
          </a:p>
          <a:p>
            <a:pPr indent="-91440" lvl="0" marL="20574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"/>
          <p:cNvSpPr txBox="1"/>
          <p:nvPr>
            <p:ph type="title"/>
          </p:nvPr>
        </p:nvSpPr>
        <p:spPr>
          <a:xfrm>
            <a:off x="683568" y="357505"/>
            <a:ext cx="7992887" cy="7020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/>
              <a:t>Новые правила каталогизации – почему? </a:t>
            </a:r>
            <a:br>
              <a:rPr lang="ru-RU"/>
            </a:br>
            <a:endParaRPr/>
          </a:p>
        </p:txBody>
      </p:sp>
      <p:sp>
        <p:nvSpPr>
          <p:cNvPr id="149" name="Google Shape;149;p9"/>
          <p:cNvSpPr txBox="1"/>
          <p:nvPr>
            <p:ph idx="1" type="body"/>
          </p:nvPr>
        </p:nvSpPr>
        <p:spPr>
          <a:xfrm>
            <a:off x="755576" y="1221600"/>
            <a:ext cx="6894766" cy="28063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Чтобы достичь намеченных целей, нам были нужны современные стандарты и правила каталогизации, отвечающие международным требованиям, способствующие интернационализации и приспособленные к электронной среде и потребностям пользователя.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2021-11-05T08:39:17Z</dcterms:created>
  <dc:creator>Пользователь Windows</dc:creator>
</cp:coreProperties>
</file>