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507" r:id="rId3"/>
    <p:sldId id="510" r:id="rId4"/>
    <p:sldId id="508" r:id="rId5"/>
    <p:sldId id="509" r:id="rId6"/>
    <p:sldId id="497" r:id="rId7"/>
    <p:sldId id="498" r:id="rId8"/>
    <p:sldId id="499" r:id="rId9"/>
    <p:sldId id="500" r:id="rId10"/>
    <p:sldId id="501" r:id="rId11"/>
    <p:sldId id="502" r:id="rId12"/>
    <p:sldId id="503" r:id="rId13"/>
    <p:sldId id="504" r:id="rId14"/>
    <p:sldId id="505" r:id="rId15"/>
    <p:sldId id="506" r:id="rId16"/>
    <p:sldId id="511" r:id="rId17"/>
    <p:sldId id="491" r:id="rId18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EF9F19-935B-4C44-934C-4FFB336324E5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BEDCED9-6304-4ED0-83DF-6329BD304486}">
      <dgm:prSet phldrT="[Text]"/>
      <dgm:spPr/>
      <dgm:t>
        <a:bodyPr/>
        <a:lstStyle/>
        <a:p>
          <a:r>
            <a:rPr lang="en-US" dirty="0" smtClean="0"/>
            <a:t>Academic Integrity</a:t>
          </a:r>
          <a:endParaRPr lang="en-US" dirty="0"/>
        </a:p>
      </dgm:t>
    </dgm:pt>
    <dgm:pt modelId="{C5AD8ABA-4C30-4B7F-BAA7-6A8D033FECBB}" type="parTrans" cxnId="{05C7991F-52C5-4B1F-A35E-C65C25B4935E}">
      <dgm:prSet/>
      <dgm:spPr/>
      <dgm:t>
        <a:bodyPr/>
        <a:lstStyle/>
        <a:p>
          <a:endParaRPr lang="en-US"/>
        </a:p>
      </dgm:t>
    </dgm:pt>
    <dgm:pt modelId="{EB3FFCDA-4D5A-4ED7-9DA3-D987A7EA3801}" type="sibTrans" cxnId="{05C7991F-52C5-4B1F-A35E-C65C25B4935E}">
      <dgm:prSet/>
      <dgm:spPr/>
      <dgm:t>
        <a:bodyPr/>
        <a:lstStyle/>
        <a:p>
          <a:r>
            <a:rPr lang="en-US" dirty="0" smtClean="0"/>
            <a:t>Boards of Trustees</a:t>
          </a:r>
          <a:endParaRPr lang="en-US" dirty="0"/>
        </a:p>
      </dgm:t>
    </dgm:pt>
    <dgm:pt modelId="{0C0A9358-4210-439F-8299-942D358CB787}">
      <dgm:prSet phldrT="[Text]"/>
      <dgm:spPr/>
      <dgm:t>
        <a:bodyPr/>
        <a:lstStyle/>
        <a:p>
          <a:r>
            <a:rPr lang="en-US" dirty="0" smtClean="0"/>
            <a:t>Governance changes </a:t>
          </a:r>
          <a:endParaRPr lang="en-US" dirty="0"/>
        </a:p>
      </dgm:t>
    </dgm:pt>
    <dgm:pt modelId="{3828D14B-BBCB-4959-BD92-0D27F9DBA8F6}" type="parTrans" cxnId="{BDC172C9-FB90-402D-B5E6-F81DDED2F26A}">
      <dgm:prSet/>
      <dgm:spPr/>
      <dgm:t>
        <a:bodyPr/>
        <a:lstStyle/>
        <a:p>
          <a:endParaRPr lang="en-US"/>
        </a:p>
      </dgm:t>
    </dgm:pt>
    <dgm:pt modelId="{45BAFD3E-0BF1-4317-B0E5-74AA68EAFFB9}" type="sibTrans" cxnId="{BDC172C9-FB90-402D-B5E6-F81DDED2F26A}">
      <dgm:prSet/>
      <dgm:spPr/>
      <dgm:t>
        <a:bodyPr/>
        <a:lstStyle/>
        <a:p>
          <a:endParaRPr lang="en-US"/>
        </a:p>
      </dgm:t>
    </dgm:pt>
    <dgm:pt modelId="{80E56BBB-54ED-4340-B96A-0AC4831FC276}">
      <dgm:prSet phldrT="[Text]"/>
      <dgm:spPr/>
      <dgm:t>
        <a:bodyPr/>
        <a:lstStyle/>
        <a:p>
          <a:r>
            <a:rPr lang="en-US" dirty="0" smtClean="0"/>
            <a:t>Autonomy</a:t>
          </a:r>
          <a:endParaRPr lang="en-US" dirty="0"/>
        </a:p>
      </dgm:t>
    </dgm:pt>
    <dgm:pt modelId="{CF1AC38E-3DE2-47BB-85B7-4B210BE49795}" type="parTrans" cxnId="{F4301AD7-5CC5-40BF-AFCD-585A0756A33F}">
      <dgm:prSet/>
      <dgm:spPr/>
      <dgm:t>
        <a:bodyPr/>
        <a:lstStyle/>
        <a:p>
          <a:endParaRPr lang="en-US"/>
        </a:p>
      </dgm:t>
    </dgm:pt>
    <dgm:pt modelId="{43E3DA88-9FDE-43D2-830F-AE5031D032DA}" type="sibTrans" cxnId="{F4301AD7-5CC5-40BF-AFCD-585A0756A33F}">
      <dgm:prSet/>
      <dgm:spPr/>
      <dgm:t>
        <a:bodyPr/>
        <a:lstStyle/>
        <a:p>
          <a:r>
            <a:rPr lang="en-US" dirty="0" smtClean="0"/>
            <a:t>Student centered learning</a:t>
          </a:r>
          <a:endParaRPr lang="en-US" dirty="0"/>
        </a:p>
      </dgm:t>
    </dgm:pt>
    <dgm:pt modelId="{5585D367-E968-42C0-8444-C378A0B7A943}">
      <dgm:prSet phldrT="[Text]"/>
      <dgm:spPr/>
      <dgm:t>
        <a:bodyPr/>
        <a:lstStyle/>
        <a:p>
          <a:r>
            <a:rPr lang="en-US" dirty="0" smtClean="0"/>
            <a:t>International standards</a:t>
          </a:r>
          <a:endParaRPr lang="en-US" dirty="0"/>
        </a:p>
      </dgm:t>
    </dgm:pt>
    <dgm:pt modelId="{0957D60C-F8FC-49A0-8FD7-9229DB610634}" type="parTrans" cxnId="{83DE53DF-86D3-49E8-8031-55000BD49201}">
      <dgm:prSet/>
      <dgm:spPr/>
      <dgm:t>
        <a:bodyPr/>
        <a:lstStyle/>
        <a:p>
          <a:endParaRPr lang="en-US"/>
        </a:p>
      </dgm:t>
    </dgm:pt>
    <dgm:pt modelId="{482FF857-0585-4189-9CFF-5B201342D8ED}" type="sibTrans" cxnId="{83DE53DF-86D3-49E8-8031-55000BD49201}">
      <dgm:prSet/>
      <dgm:spPr/>
      <dgm:t>
        <a:bodyPr/>
        <a:lstStyle/>
        <a:p>
          <a:endParaRPr lang="en-US"/>
        </a:p>
      </dgm:t>
    </dgm:pt>
    <dgm:pt modelId="{8806F894-4ADF-4DFF-A8AD-929029339071}">
      <dgm:prSet phldrT="[Text]"/>
      <dgm:spPr/>
      <dgm:t>
        <a:bodyPr/>
        <a:lstStyle/>
        <a:p>
          <a:r>
            <a:rPr lang="en-US" dirty="0" smtClean="0"/>
            <a:t>Technology</a:t>
          </a:r>
          <a:endParaRPr lang="en-US" dirty="0"/>
        </a:p>
      </dgm:t>
    </dgm:pt>
    <dgm:pt modelId="{E4AF91B8-131D-4394-820C-7C23A90E006A}" type="parTrans" cxnId="{947AD812-ADBE-4D3D-9133-29D853AE3AE1}">
      <dgm:prSet/>
      <dgm:spPr/>
      <dgm:t>
        <a:bodyPr/>
        <a:lstStyle/>
        <a:p>
          <a:endParaRPr lang="en-US"/>
        </a:p>
      </dgm:t>
    </dgm:pt>
    <dgm:pt modelId="{408D86E7-1AC2-43A7-8DFB-25DA1D067954}" type="sibTrans" cxnId="{947AD812-ADBE-4D3D-9133-29D853AE3AE1}">
      <dgm:prSet/>
      <dgm:spPr/>
      <dgm:t>
        <a:bodyPr/>
        <a:lstStyle/>
        <a:p>
          <a:r>
            <a:rPr lang="en-US" dirty="0" smtClean="0"/>
            <a:t>New curricula</a:t>
          </a:r>
          <a:endParaRPr lang="en-US" dirty="0"/>
        </a:p>
      </dgm:t>
    </dgm:pt>
    <dgm:pt modelId="{4335B769-21F3-4A4D-95CC-29F775C28F8D}">
      <dgm:prSet phldrT="[Text]"/>
      <dgm:spPr/>
      <dgm:t>
        <a:bodyPr/>
        <a:lstStyle/>
        <a:p>
          <a:r>
            <a:rPr lang="en-US" dirty="0" smtClean="0"/>
            <a:t>Increased autonomy</a:t>
          </a:r>
          <a:endParaRPr lang="en-US" dirty="0"/>
        </a:p>
      </dgm:t>
    </dgm:pt>
    <dgm:pt modelId="{066F0A22-C4DB-4836-BE44-F4A6390CA899}" type="parTrans" cxnId="{9FFAF44E-A573-4C03-94CC-3D7A138FE971}">
      <dgm:prSet/>
      <dgm:spPr/>
      <dgm:t>
        <a:bodyPr/>
        <a:lstStyle/>
        <a:p>
          <a:endParaRPr lang="en-US"/>
        </a:p>
      </dgm:t>
    </dgm:pt>
    <dgm:pt modelId="{C4E573A0-932F-4E14-BD67-43A9B85CD552}" type="sibTrans" cxnId="{9FFAF44E-A573-4C03-94CC-3D7A138FE971}">
      <dgm:prSet/>
      <dgm:spPr/>
      <dgm:t>
        <a:bodyPr/>
        <a:lstStyle/>
        <a:p>
          <a:endParaRPr lang="en-US"/>
        </a:p>
      </dgm:t>
    </dgm:pt>
    <dgm:pt modelId="{25D47F3D-C9E6-4662-B2B0-5DA0ACA88512}" type="pres">
      <dgm:prSet presAssocID="{4DEF9F19-935B-4C44-934C-4FFB336324E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75A9B15-E94E-40D0-A527-C26C0AC1C617}" type="pres">
      <dgm:prSet presAssocID="{DBEDCED9-6304-4ED0-83DF-6329BD304486}" presName="composite" presStyleCnt="0"/>
      <dgm:spPr/>
    </dgm:pt>
    <dgm:pt modelId="{4DDF8F0B-819F-47D1-B16E-57386F9B1E0D}" type="pres">
      <dgm:prSet presAssocID="{DBEDCED9-6304-4ED0-83DF-6329BD304486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D3D16-E01C-4E7C-B5BD-E30E375951BB}" type="pres">
      <dgm:prSet presAssocID="{DBEDCED9-6304-4ED0-83DF-6329BD304486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EED1E9-B1AF-4E47-865E-AAE8DF01F3E6}" type="pres">
      <dgm:prSet presAssocID="{DBEDCED9-6304-4ED0-83DF-6329BD304486}" presName="BalanceSpacing" presStyleCnt="0"/>
      <dgm:spPr/>
    </dgm:pt>
    <dgm:pt modelId="{C8462A15-AAF0-4832-A015-56FBF03D6707}" type="pres">
      <dgm:prSet presAssocID="{DBEDCED9-6304-4ED0-83DF-6329BD304486}" presName="BalanceSpacing1" presStyleCnt="0"/>
      <dgm:spPr/>
    </dgm:pt>
    <dgm:pt modelId="{410E33DB-338B-4535-9DFF-304038116E0D}" type="pres">
      <dgm:prSet presAssocID="{EB3FFCDA-4D5A-4ED7-9DA3-D987A7EA3801}" presName="Accent1Text" presStyleLbl="node1" presStyleIdx="1" presStyleCnt="6"/>
      <dgm:spPr/>
      <dgm:t>
        <a:bodyPr/>
        <a:lstStyle/>
        <a:p>
          <a:endParaRPr lang="en-US"/>
        </a:p>
      </dgm:t>
    </dgm:pt>
    <dgm:pt modelId="{E794F298-34D8-434B-9E4B-A2CDE12D3BB2}" type="pres">
      <dgm:prSet presAssocID="{EB3FFCDA-4D5A-4ED7-9DA3-D987A7EA3801}" presName="spaceBetweenRectangles" presStyleCnt="0"/>
      <dgm:spPr/>
    </dgm:pt>
    <dgm:pt modelId="{E9BEF062-AB2F-4C42-B5E5-972534D391CC}" type="pres">
      <dgm:prSet presAssocID="{80E56BBB-54ED-4340-B96A-0AC4831FC276}" presName="composite" presStyleCnt="0"/>
      <dgm:spPr/>
    </dgm:pt>
    <dgm:pt modelId="{0EA4B788-02DA-4D8F-BAEE-E3D1D9A6571B}" type="pres">
      <dgm:prSet presAssocID="{80E56BBB-54ED-4340-B96A-0AC4831FC276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418E45-B55F-4035-B32B-7A9B84CB3305}" type="pres">
      <dgm:prSet presAssocID="{80E56BBB-54ED-4340-B96A-0AC4831FC276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88774A-45BD-411C-BB99-1D7C8C007D1F}" type="pres">
      <dgm:prSet presAssocID="{80E56BBB-54ED-4340-B96A-0AC4831FC276}" presName="BalanceSpacing" presStyleCnt="0"/>
      <dgm:spPr/>
    </dgm:pt>
    <dgm:pt modelId="{F517DED1-2E85-4C93-8349-6F30B7DFC4F4}" type="pres">
      <dgm:prSet presAssocID="{80E56BBB-54ED-4340-B96A-0AC4831FC276}" presName="BalanceSpacing1" presStyleCnt="0"/>
      <dgm:spPr/>
    </dgm:pt>
    <dgm:pt modelId="{CDFFC31B-4A76-49CB-A73E-BF1716575655}" type="pres">
      <dgm:prSet presAssocID="{43E3DA88-9FDE-43D2-830F-AE5031D032DA}" presName="Accent1Text" presStyleLbl="node1" presStyleIdx="3" presStyleCnt="6"/>
      <dgm:spPr/>
      <dgm:t>
        <a:bodyPr/>
        <a:lstStyle/>
        <a:p>
          <a:endParaRPr lang="en-US"/>
        </a:p>
      </dgm:t>
    </dgm:pt>
    <dgm:pt modelId="{18853C4A-3301-402E-BE2B-FCB242633D4E}" type="pres">
      <dgm:prSet presAssocID="{43E3DA88-9FDE-43D2-830F-AE5031D032DA}" presName="spaceBetweenRectangles" presStyleCnt="0"/>
      <dgm:spPr/>
    </dgm:pt>
    <dgm:pt modelId="{5AE1F2BA-A752-49A7-82E9-55573E7CA5F0}" type="pres">
      <dgm:prSet presAssocID="{8806F894-4ADF-4DFF-A8AD-929029339071}" presName="composite" presStyleCnt="0"/>
      <dgm:spPr/>
    </dgm:pt>
    <dgm:pt modelId="{5B412D38-37AA-43B1-944B-83917580ACCF}" type="pres">
      <dgm:prSet presAssocID="{8806F894-4ADF-4DFF-A8AD-92902933907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118180-F7B4-41F6-9F17-0DF00916D9ED}" type="pres">
      <dgm:prSet presAssocID="{8806F894-4ADF-4DFF-A8AD-92902933907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DD9502-6386-44B5-ACF2-D45B84D4B874}" type="pres">
      <dgm:prSet presAssocID="{8806F894-4ADF-4DFF-A8AD-929029339071}" presName="BalanceSpacing" presStyleCnt="0"/>
      <dgm:spPr/>
    </dgm:pt>
    <dgm:pt modelId="{0F60CAC6-B6FA-4D4F-840C-65A6B398073B}" type="pres">
      <dgm:prSet presAssocID="{8806F894-4ADF-4DFF-A8AD-929029339071}" presName="BalanceSpacing1" presStyleCnt="0"/>
      <dgm:spPr/>
    </dgm:pt>
    <dgm:pt modelId="{B56C33D4-D926-4A21-B9AF-F4BEBE253A0D}" type="pres">
      <dgm:prSet presAssocID="{408D86E7-1AC2-43A7-8DFB-25DA1D067954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2B829D36-9B5C-42A1-8B14-BFF81C2C9195}" type="presOf" srcId="{8806F894-4ADF-4DFF-A8AD-929029339071}" destId="{5B412D38-37AA-43B1-944B-83917580ACCF}" srcOrd="0" destOrd="0" presId="urn:microsoft.com/office/officeart/2008/layout/AlternatingHexagons"/>
    <dgm:cxn modelId="{E1BFDFC4-6273-4C62-BF61-230294A9A103}" type="presOf" srcId="{80E56BBB-54ED-4340-B96A-0AC4831FC276}" destId="{0EA4B788-02DA-4D8F-BAEE-E3D1D9A6571B}" srcOrd="0" destOrd="0" presId="urn:microsoft.com/office/officeart/2008/layout/AlternatingHexagons"/>
    <dgm:cxn modelId="{143E48E8-EBF8-42B0-8882-53DF0716623A}" type="presOf" srcId="{DBEDCED9-6304-4ED0-83DF-6329BD304486}" destId="{4DDF8F0B-819F-47D1-B16E-57386F9B1E0D}" srcOrd="0" destOrd="0" presId="urn:microsoft.com/office/officeart/2008/layout/AlternatingHexagons"/>
    <dgm:cxn modelId="{9FFAF44E-A573-4C03-94CC-3D7A138FE971}" srcId="{8806F894-4ADF-4DFF-A8AD-929029339071}" destId="{4335B769-21F3-4A4D-95CC-29F775C28F8D}" srcOrd="0" destOrd="0" parTransId="{066F0A22-C4DB-4836-BE44-F4A6390CA899}" sibTransId="{C4E573A0-932F-4E14-BD67-43A9B85CD552}"/>
    <dgm:cxn modelId="{BDC172C9-FB90-402D-B5E6-F81DDED2F26A}" srcId="{DBEDCED9-6304-4ED0-83DF-6329BD304486}" destId="{0C0A9358-4210-439F-8299-942D358CB787}" srcOrd="0" destOrd="0" parTransId="{3828D14B-BBCB-4959-BD92-0D27F9DBA8F6}" sibTransId="{45BAFD3E-0BF1-4317-B0E5-74AA68EAFFB9}"/>
    <dgm:cxn modelId="{947AD812-ADBE-4D3D-9133-29D853AE3AE1}" srcId="{4DEF9F19-935B-4C44-934C-4FFB336324E5}" destId="{8806F894-4ADF-4DFF-A8AD-929029339071}" srcOrd="2" destOrd="0" parTransId="{E4AF91B8-131D-4394-820C-7C23A90E006A}" sibTransId="{408D86E7-1AC2-43A7-8DFB-25DA1D067954}"/>
    <dgm:cxn modelId="{05C7991F-52C5-4B1F-A35E-C65C25B4935E}" srcId="{4DEF9F19-935B-4C44-934C-4FFB336324E5}" destId="{DBEDCED9-6304-4ED0-83DF-6329BD304486}" srcOrd="0" destOrd="0" parTransId="{C5AD8ABA-4C30-4B7F-BAA7-6A8D033FECBB}" sibTransId="{EB3FFCDA-4D5A-4ED7-9DA3-D987A7EA3801}"/>
    <dgm:cxn modelId="{12830574-CE5B-4703-9A36-9454640774E5}" type="presOf" srcId="{5585D367-E968-42C0-8444-C378A0B7A943}" destId="{DE418E45-B55F-4035-B32B-7A9B84CB3305}" srcOrd="0" destOrd="0" presId="urn:microsoft.com/office/officeart/2008/layout/AlternatingHexagons"/>
    <dgm:cxn modelId="{BC11941B-D739-47C5-AAD4-45651EF66861}" type="presOf" srcId="{43E3DA88-9FDE-43D2-830F-AE5031D032DA}" destId="{CDFFC31B-4A76-49CB-A73E-BF1716575655}" srcOrd="0" destOrd="0" presId="urn:microsoft.com/office/officeart/2008/layout/AlternatingHexagons"/>
    <dgm:cxn modelId="{B6FB10C7-38E1-473F-9A72-A4F116D8931A}" type="presOf" srcId="{0C0A9358-4210-439F-8299-942D358CB787}" destId="{879D3D16-E01C-4E7C-B5BD-E30E375951BB}" srcOrd="0" destOrd="0" presId="urn:microsoft.com/office/officeart/2008/layout/AlternatingHexagons"/>
    <dgm:cxn modelId="{01953085-0994-43AF-AAD6-0284A41D84C3}" type="presOf" srcId="{4DEF9F19-935B-4C44-934C-4FFB336324E5}" destId="{25D47F3D-C9E6-4662-B2B0-5DA0ACA88512}" srcOrd="0" destOrd="0" presId="urn:microsoft.com/office/officeart/2008/layout/AlternatingHexagons"/>
    <dgm:cxn modelId="{D5919317-7539-4CB6-BFAB-B8EE6BE5C100}" type="presOf" srcId="{4335B769-21F3-4A4D-95CC-29F775C28F8D}" destId="{E9118180-F7B4-41F6-9F17-0DF00916D9ED}" srcOrd="0" destOrd="0" presId="urn:microsoft.com/office/officeart/2008/layout/AlternatingHexagons"/>
    <dgm:cxn modelId="{83DE53DF-86D3-49E8-8031-55000BD49201}" srcId="{80E56BBB-54ED-4340-B96A-0AC4831FC276}" destId="{5585D367-E968-42C0-8444-C378A0B7A943}" srcOrd="0" destOrd="0" parTransId="{0957D60C-F8FC-49A0-8FD7-9229DB610634}" sibTransId="{482FF857-0585-4189-9CFF-5B201342D8ED}"/>
    <dgm:cxn modelId="{BA509D8C-4B6C-44C3-B7BD-62D9F618A2E4}" type="presOf" srcId="{EB3FFCDA-4D5A-4ED7-9DA3-D987A7EA3801}" destId="{410E33DB-338B-4535-9DFF-304038116E0D}" srcOrd="0" destOrd="0" presId="urn:microsoft.com/office/officeart/2008/layout/AlternatingHexagons"/>
    <dgm:cxn modelId="{F4301AD7-5CC5-40BF-AFCD-585A0756A33F}" srcId="{4DEF9F19-935B-4C44-934C-4FFB336324E5}" destId="{80E56BBB-54ED-4340-B96A-0AC4831FC276}" srcOrd="1" destOrd="0" parTransId="{CF1AC38E-3DE2-47BB-85B7-4B210BE49795}" sibTransId="{43E3DA88-9FDE-43D2-830F-AE5031D032DA}"/>
    <dgm:cxn modelId="{97806F0A-861F-43A3-A95F-383F4E5FF5A9}" type="presOf" srcId="{408D86E7-1AC2-43A7-8DFB-25DA1D067954}" destId="{B56C33D4-D926-4A21-B9AF-F4BEBE253A0D}" srcOrd="0" destOrd="0" presId="urn:microsoft.com/office/officeart/2008/layout/AlternatingHexagons"/>
    <dgm:cxn modelId="{F0E7DB5C-5D14-4EA3-A0C5-4FDFF4C50C9D}" type="presParOf" srcId="{25D47F3D-C9E6-4662-B2B0-5DA0ACA88512}" destId="{A75A9B15-E94E-40D0-A527-C26C0AC1C617}" srcOrd="0" destOrd="0" presId="urn:microsoft.com/office/officeart/2008/layout/AlternatingHexagons"/>
    <dgm:cxn modelId="{147AFA68-9611-4534-9D69-8A6F083671A6}" type="presParOf" srcId="{A75A9B15-E94E-40D0-A527-C26C0AC1C617}" destId="{4DDF8F0B-819F-47D1-B16E-57386F9B1E0D}" srcOrd="0" destOrd="0" presId="urn:microsoft.com/office/officeart/2008/layout/AlternatingHexagons"/>
    <dgm:cxn modelId="{74886288-5EA9-47E1-97F3-0DE7A1972BAD}" type="presParOf" srcId="{A75A9B15-E94E-40D0-A527-C26C0AC1C617}" destId="{879D3D16-E01C-4E7C-B5BD-E30E375951BB}" srcOrd="1" destOrd="0" presId="urn:microsoft.com/office/officeart/2008/layout/AlternatingHexagons"/>
    <dgm:cxn modelId="{E6BB4C2A-8108-4EC5-8AF5-BCFE08B9BD2D}" type="presParOf" srcId="{A75A9B15-E94E-40D0-A527-C26C0AC1C617}" destId="{E5EED1E9-B1AF-4E47-865E-AAE8DF01F3E6}" srcOrd="2" destOrd="0" presId="urn:microsoft.com/office/officeart/2008/layout/AlternatingHexagons"/>
    <dgm:cxn modelId="{FDE35CB8-FF5D-48F2-814B-BC450B03FF7E}" type="presParOf" srcId="{A75A9B15-E94E-40D0-A527-C26C0AC1C617}" destId="{C8462A15-AAF0-4832-A015-56FBF03D6707}" srcOrd="3" destOrd="0" presId="urn:microsoft.com/office/officeart/2008/layout/AlternatingHexagons"/>
    <dgm:cxn modelId="{07C7F117-DA3D-49B3-A07E-B4C352F9A0EA}" type="presParOf" srcId="{A75A9B15-E94E-40D0-A527-C26C0AC1C617}" destId="{410E33DB-338B-4535-9DFF-304038116E0D}" srcOrd="4" destOrd="0" presId="urn:microsoft.com/office/officeart/2008/layout/AlternatingHexagons"/>
    <dgm:cxn modelId="{D3B235B7-649D-443C-8CF2-D0154EE49F94}" type="presParOf" srcId="{25D47F3D-C9E6-4662-B2B0-5DA0ACA88512}" destId="{E794F298-34D8-434B-9E4B-A2CDE12D3BB2}" srcOrd="1" destOrd="0" presId="urn:microsoft.com/office/officeart/2008/layout/AlternatingHexagons"/>
    <dgm:cxn modelId="{C4116F38-61C0-4269-8DA5-63C3418C8CA9}" type="presParOf" srcId="{25D47F3D-C9E6-4662-B2B0-5DA0ACA88512}" destId="{E9BEF062-AB2F-4C42-B5E5-972534D391CC}" srcOrd="2" destOrd="0" presId="urn:microsoft.com/office/officeart/2008/layout/AlternatingHexagons"/>
    <dgm:cxn modelId="{1D8CB692-441E-4A18-AD2A-45AF8D6E117A}" type="presParOf" srcId="{E9BEF062-AB2F-4C42-B5E5-972534D391CC}" destId="{0EA4B788-02DA-4D8F-BAEE-E3D1D9A6571B}" srcOrd="0" destOrd="0" presId="urn:microsoft.com/office/officeart/2008/layout/AlternatingHexagons"/>
    <dgm:cxn modelId="{C55BE400-A70B-41E9-BE8F-470855BF8AF7}" type="presParOf" srcId="{E9BEF062-AB2F-4C42-B5E5-972534D391CC}" destId="{DE418E45-B55F-4035-B32B-7A9B84CB3305}" srcOrd="1" destOrd="0" presId="urn:microsoft.com/office/officeart/2008/layout/AlternatingHexagons"/>
    <dgm:cxn modelId="{904E75FC-9BBC-4C55-A6B1-043B16A067C8}" type="presParOf" srcId="{E9BEF062-AB2F-4C42-B5E5-972534D391CC}" destId="{A788774A-45BD-411C-BB99-1D7C8C007D1F}" srcOrd="2" destOrd="0" presId="urn:microsoft.com/office/officeart/2008/layout/AlternatingHexagons"/>
    <dgm:cxn modelId="{F3596AE6-A138-4554-8D17-385DB80D9EFE}" type="presParOf" srcId="{E9BEF062-AB2F-4C42-B5E5-972534D391CC}" destId="{F517DED1-2E85-4C93-8349-6F30B7DFC4F4}" srcOrd="3" destOrd="0" presId="urn:microsoft.com/office/officeart/2008/layout/AlternatingHexagons"/>
    <dgm:cxn modelId="{4B81C7CD-0CA3-4280-8E81-ACE750D0F369}" type="presParOf" srcId="{E9BEF062-AB2F-4C42-B5E5-972534D391CC}" destId="{CDFFC31B-4A76-49CB-A73E-BF1716575655}" srcOrd="4" destOrd="0" presId="urn:microsoft.com/office/officeart/2008/layout/AlternatingHexagons"/>
    <dgm:cxn modelId="{926AA178-3FF1-4E08-AF30-51D94FE1356A}" type="presParOf" srcId="{25D47F3D-C9E6-4662-B2B0-5DA0ACA88512}" destId="{18853C4A-3301-402E-BE2B-FCB242633D4E}" srcOrd="3" destOrd="0" presId="urn:microsoft.com/office/officeart/2008/layout/AlternatingHexagons"/>
    <dgm:cxn modelId="{3DC24E50-C246-41D9-BA9B-94BE85F745AC}" type="presParOf" srcId="{25D47F3D-C9E6-4662-B2B0-5DA0ACA88512}" destId="{5AE1F2BA-A752-49A7-82E9-55573E7CA5F0}" srcOrd="4" destOrd="0" presId="urn:microsoft.com/office/officeart/2008/layout/AlternatingHexagons"/>
    <dgm:cxn modelId="{527A986F-CA6F-4A74-A8A2-B70F8AE0AE90}" type="presParOf" srcId="{5AE1F2BA-A752-49A7-82E9-55573E7CA5F0}" destId="{5B412D38-37AA-43B1-944B-83917580ACCF}" srcOrd="0" destOrd="0" presId="urn:microsoft.com/office/officeart/2008/layout/AlternatingHexagons"/>
    <dgm:cxn modelId="{7894C32B-636C-4B38-B92C-AB14F62BBD44}" type="presParOf" srcId="{5AE1F2BA-A752-49A7-82E9-55573E7CA5F0}" destId="{E9118180-F7B4-41F6-9F17-0DF00916D9ED}" srcOrd="1" destOrd="0" presId="urn:microsoft.com/office/officeart/2008/layout/AlternatingHexagons"/>
    <dgm:cxn modelId="{C1DC08C0-0308-4EB4-8402-DA93A1A4A384}" type="presParOf" srcId="{5AE1F2BA-A752-49A7-82E9-55573E7CA5F0}" destId="{67DD9502-6386-44B5-ACF2-D45B84D4B874}" srcOrd="2" destOrd="0" presId="urn:microsoft.com/office/officeart/2008/layout/AlternatingHexagons"/>
    <dgm:cxn modelId="{81958DDC-6A83-4C85-9B04-8252107ECFAC}" type="presParOf" srcId="{5AE1F2BA-A752-49A7-82E9-55573E7CA5F0}" destId="{0F60CAC6-B6FA-4D4F-840C-65A6B398073B}" srcOrd="3" destOrd="0" presId="urn:microsoft.com/office/officeart/2008/layout/AlternatingHexagons"/>
    <dgm:cxn modelId="{04B7FAAC-D05D-4098-9C8D-486E21F51BD3}" type="presParOf" srcId="{5AE1F2BA-A752-49A7-82E9-55573E7CA5F0}" destId="{B56C33D4-D926-4A21-B9AF-F4BEBE253A0D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DF8F0B-819F-47D1-B16E-57386F9B1E0D}">
      <dsp:nvSpPr>
        <dsp:cNvPr id="0" name=""/>
        <dsp:cNvSpPr/>
      </dsp:nvSpPr>
      <dsp:spPr>
        <a:xfrm rot="5400000">
          <a:off x="3649725" y="110628"/>
          <a:ext cx="1676548" cy="14585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Academic Integrity</a:t>
          </a:r>
          <a:endParaRPr lang="en-US" sz="1500" kern="1200" dirty="0"/>
        </a:p>
      </dsp:txBody>
      <dsp:txXfrm rot="-5400000">
        <a:off x="3985998" y="262915"/>
        <a:ext cx="1004001" cy="1154024"/>
      </dsp:txXfrm>
    </dsp:sp>
    <dsp:sp modelId="{879D3D16-E01C-4E7C-B5BD-E30E375951BB}">
      <dsp:nvSpPr>
        <dsp:cNvPr id="0" name=""/>
        <dsp:cNvSpPr/>
      </dsp:nvSpPr>
      <dsp:spPr>
        <a:xfrm>
          <a:off x="5261559" y="336962"/>
          <a:ext cx="1871028" cy="1005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Governance changes </a:t>
          </a:r>
          <a:endParaRPr lang="en-US" sz="1500" kern="1200" dirty="0"/>
        </a:p>
      </dsp:txBody>
      <dsp:txXfrm>
        <a:off x="5261559" y="336962"/>
        <a:ext cx="1871028" cy="1005929"/>
      </dsp:txXfrm>
    </dsp:sp>
    <dsp:sp modelId="{410E33DB-338B-4535-9DFF-304038116E0D}">
      <dsp:nvSpPr>
        <dsp:cNvPr id="0" name=""/>
        <dsp:cNvSpPr/>
      </dsp:nvSpPr>
      <dsp:spPr>
        <a:xfrm rot="5400000">
          <a:off x="2074440" y="110628"/>
          <a:ext cx="1676548" cy="14585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Boards of Trustees</a:t>
          </a:r>
          <a:endParaRPr lang="en-US" sz="2300" kern="1200" dirty="0"/>
        </a:p>
      </dsp:txBody>
      <dsp:txXfrm rot="-5400000">
        <a:off x="2410713" y="262915"/>
        <a:ext cx="1004001" cy="1154024"/>
      </dsp:txXfrm>
    </dsp:sp>
    <dsp:sp modelId="{0EA4B788-02DA-4D8F-BAEE-E3D1D9A6571B}">
      <dsp:nvSpPr>
        <dsp:cNvPr id="0" name=""/>
        <dsp:cNvSpPr/>
      </dsp:nvSpPr>
      <dsp:spPr>
        <a:xfrm rot="5400000">
          <a:off x="2859064" y="1533682"/>
          <a:ext cx="1676548" cy="14585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Autonomy</a:t>
          </a:r>
          <a:endParaRPr lang="en-US" sz="1500" kern="1200" dirty="0"/>
        </a:p>
      </dsp:txBody>
      <dsp:txXfrm rot="-5400000">
        <a:off x="3195337" y="1685969"/>
        <a:ext cx="1004001" cy="1154024"/>
      </dsp:txXfrm>
    </dsp:sp>
    <dsp:sp modelId="{DE418E45-B55F-4035-B32B-7A9B84CB3305}">
      <dsp:nvSpPr>
        <dsp:cNvPr id="0" name=""/>
        <dsp:cNvSpPr/>
      </dsp:nvSpPr>
      <dsp:spPr>
        <a:xfrm>
          <a:off x="1097012" y="1760016"/>
          <a:ext cx="1810672" cy="1005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International standards</a:t>
          </a:r>
          <a:endParaRPr lang="en-US" sz="1500" kern="1200" dirty="0"/>
        </a:p>
      </dsp:txBody>
      <dsp:txXfrm>
        <a:off x="1097012" y="1760016"/>
        <a:ext cx="1810672" cy="1005929"/>
      </dsp:txXfrm>
    </dsp:sp>
    <dsp:sp modelId="{CDFFC31B-4A76-49CB-A73E-BF1716575655}">
      <dsp:nvSpPr>
        <dsp:cNvPr id="0" name=""/>
        <dsp:cNvSpPr/>
      </dsp:nvSpPr>
      <dsp:spPr>
        <a:xfrm rot="5400000">
          <a:off x="4434350" y="1533682"/>
          <a:ext cx="1676548" cy="14585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Student centered learning</a:t>
          </a:r>
          <a:endParaRPr lang="en-US" sz="2100" kern="1200" dirty="0"/>
        </a:p>
      </dsp:txBody>
      <dsp:txXfrm rot="-5400000">
        <a:off x="4770623" y="1685969"/>
        <a:ext cx="1004001" cy="1154024"/>
      </dsp:txXfrm>
    </dsp:sp>
    <dsp:sp modelId="{5B412D38-37AA-43B1-944B-83917580ACCF}">
      <dsp:nvSpPr>
        <dsp:cNvPr id="0" name=""/>
        <dsp:cNvSpPr/>
      </dsp:nvSpPr>
      <dsp:spPr>
        <a:xfrm rot="5400000">
          <a:off x="3649725" y="2956737"/>
          <a:ext cx="1676548" cy="14585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Technology</a:t>
          </a:r>
          <a:endParaRPr lang="en-US" sz="1500" kern="1200" dirty="0"/>
        </a:p>
      </dsp:txBody>
      <dsp:txXfrm rot="-5400000">
        <a:off x="3985998" y="3109024"/>
        <a:ext cx="1004001" cy="1154024"/>
      </dsp:txXfrm>
    </dsp:sp>
    <dsp:sp modelId="{E9118180-F7B4-41F6-9F17-0DF00916D9ED}">
      <dsp:nvSpPr>
        <dsp:cNvPr id="0" name=""/>
        <dsp:cNvSpPr/>
      </dsp:nvSpPr>
      <dsp:spPr>
        <a:xfrm>
          <a:off x="5261559" y="3183071"/>
          <a:ext cx="1871028" cy="1005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Increased autonomy</a:t>
          </a:r>
          <a:endParaRPr lang="en-US" sz="1500" kern="1200" dirty="0"/>
        </a:p>
      </dsp:txBody>
      <dsp:txXfrm>
        <a:off x="5261559" y="3183071"/>
        <a:ext cx="1871028" cy="1005929"/>
      </dsp:txXfrm>
    </dsp:sp>
    <dsp:sp modelId="{B56C33D4-D926-4A21-B9AF-F4BEBE253A0D}">
      <dsp:nvSpPr>
        <dsp:cNvPr id="0" name=""/>
        <dsp:cNvSpPr/>
      </dsp:nvSpPr>
      <dsp:spPr>
        <a:xfrm rot="5400000">
          <a:off x="2074440" y="2956737"/>
          <a:ext cx="1676548" cy="14585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New curricula</a:t>
          </a:r>
          <a:endParaRPr lang="en-US" sz="2200" kern="1200" dirty="0"/>
        </a:p>
      </dsp:txBody>
      <dsp:txXfrm rot="-5400000">
        <a:off x="2410713" y="3109024"/>
        <a:ext cx="1004001" cy="1154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0823E-A23B-4B91-94F7-5C0310B502BB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135A4-7A1A-454A-A3BB-ABE2D82ED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17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6F95B-00C8-440F-B8D2-043FFF0F8F9E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5C3C6-8404-4D1B-8684-B3B73F64B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16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DE6A3-CC22-4248-AA8C-452813FAAB63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61FB2-2F25-488B-B39E-04BB48D2CBDD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DE6A3-CC22-4248-AA8C-452813FAAB63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61FB2-2F25-488B-B39E-04BB48D2CBDD}" type="slidenum">
              <a:rPr lang="en-AU" smtClean="0"/>
              <a:pPr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8894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0F38-8142-4F18-903E-210FB2538B00}" type="datetime1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991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56FB-B5B3-4BF7-8A66-256D68CB6855}" type="datetime1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53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F29A-9BC7-40A1-B7C3-61238CCD6BE0}" type="datetime1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45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04A8-5292-4207-8E9E-42D79D6F6BBB}" type="datetime1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99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AC05-8053-4182-A772-E054B46EB4EE}" type="datetime1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56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C243-707B-40B8-BC01-5D6EDA71BF59}" type="datetime1">
              <a:rPr lang="ru-RU" smtClean="0"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34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E892-4D64-4A11-A1F0-3F3AD5B9519B}" type="datetime1">
              <a:rPr lang="ru-RU" smtClean="0"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445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E923-99D6-49B6-94D5-C913A2882D52}" type="datetime1">
              <a:rPr lang="ru-RU" smtClean="0"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886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90F05-492F-48A1-A3DB-FF8B243FC3FD}" type="datetime1">
              <a:rPr lang="ru-RU" smtClean="0"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066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76CC-0987-4AAD-BA1E-6522EFE3C5F9}" type="datetime1">
              <a:rPr lang="ru-RU" smtClean="0"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76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81C-286B-4763-8071-4BBEECED5918}" type="datetime1">
              <a:rPr lang="ru-RU" smtClean="0"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00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91E31-D2E7-4F74-AC6D-2E6410E2D4D0}" type="datetime1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135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diigo.com/outliner/d5z26v/Innovation-in-Libraries?key=lx643gryby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meshighereducation.com/five-of-the-most-striking-university-libraries-you-will-ever-see/2012248.article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meshighereducation.com/five-of-the-most-striking-university-libraries-you-will-ever-see/2012248.articl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5 вариантов шаблонов презентаций 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0"/>
            <a:ext cx="9144000" cy="6855314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034473" y="3427657"/>
            <a:ext cx="7772400" cy="2070099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	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Creating a Culture for Innovation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>
                <a:solidFill>
                  <a:schemeClr val="bg1"/>
                </a:solidFill>
              </a:rPr>
              <a:t/>
            </a:r>
            <a:br>
              <a:rPr lang="en-US" sz="6000" dirty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Dr Loretta O’Donnell and </a:t>
            </a:r>
            <a:r>
              <a:rPr lang="en-US" sz="3200" dirty="0" err="1" smtClean="0">
                <a:solidFill>
                  <a:schemeClr val="bg1"/>
                </a:solidFill>
              </a:rPr>
              <a:t>Dr</a:t>
            </a:r>
            <a:r>
              <a:rPr lang="en-US" sz="3200" dirty="0" smtClean="0">
                <a:solidFill>
                  <a:schemeClr val="bg1"/>
                </a:solidFill>
              </a:rPr>
              <a:t> Dina </a:t>
            </a:r>
            <a:r>
              <a:rPr lang="en-US" sz="3200" dirty="0" err="1" smtClean="0">
                <a:solidFill>
                  <a:schemeClr val="bg1"/>
                </a:solidFill>
              </a:rPr>
              <a:t>Vyortkina</a:t>
            </a: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Office of the Provost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May, 2017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06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Innovative </a:t>
            </a:r>
            <a:r>
              <a:rPr lang="en-US" sz="3200" b="1" i="1" dirty="0" smtClean="0">
                <a:solidFill>
                  <a:srgbClr val="C00000"/>
                </a:solidFill>
              </a:rPr>
              <a:t>facilities </a:t>
            </a:r>
            <a:br>
              <a:rPr lang="en-US" sz="3200" b="1" i="1" dirty="0" smtClean="0">
                <a:solidFill>
                  <a:srgbClr val="C00000"/>
                </a:solidFill>
              </a:rPr>
            </a:br>
            <a:r>
              <a:rPr lang="en-US" sz="3200" b="1" dirty="0" smtClean="0"/>
              <a:t>(selected examples)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Modernized library facilities</a:t>
            </a:r>
          </a:p>
          <a:p>
            <a:r>
              <a:rPr lang="en-US" dirty="0"/>
              <a:t>Spacious rooms</a:t>
            </a:r>
          </a:p>
          <a:p>
            <a:r>
              <a:rPr lang="en-US" dirty="0"/>
              <a:t>Computer labs</a:t>
            </a:r>
          </a:p>
          <a:p>
            <a:r>
              <a:rPr lang="en-US" dirty="0"/>
              <a:t>Reading rooms </a:t>
            </a:r>
            <a:r>
              <a:rPr lang="en-US" dirty="0" smtClean="0"/>
              <a:t>(for specific</a:t>
            </a:r>
          </a:p>
          <a:p>
            <a:pPr marL="0" indent="0">
              <a:buNone/>
            </a:pPr>
            <a:r>
              <a:rPr lang="en-US" dirty="0" smtClean="0"/>
              <a:t>	departments)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9F8BD-6B81-4D06-B1F6-7D544E91DB6B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584" y="1886086"/>
            <a:ext cx="2817419" cy="290344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76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712429" y="1581296"/>
            <a:ext cx="6325506" cy="4251468"/>
            <a:chOff x="1072822" y="1428896"/>
            <a:chExt cx="6325506" cy="425146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t="3736" r="7159" b="11673"/>
            <a:stretch/>
          </p:blipFill>
          <p:spPr>
            <a:xfrm>
              <a:off x="1072822" y="1428896"/>
              <a:ext cx="6325506" cy="425146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r="68159" b="19656"/>
            <a:stretch/>
          </p:blipFill>
          <p:spPr>
            <a:xfrm>
              <a:off x="6388388" y="4119063"/>
              <a:ext cx="635323" cy="24825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69492" t="8722"/>
            <a:stretch/>
          </p:blipFill>
          <p:spPr>
            <a:xfrm>
              <a:off x="1103698" y="1852323"/>
              <a:ext cx="608731" cy="31263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33975" t="19411" r="28428" b="1964"/>
            <a:stretch/>
          </p:blipFill>
          <p:spPr>
            <a:xfrm>
              <a:off x="1150415" y="3876718"/>
              <a:ext cx="750155" cy="26929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429" y="639369"/>
            <a:ext cx="7431571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/>
              <a:t>Do you consider </a:t>
            </a:r>
            <a:r>
              <a:rPr lang="en-US" sz="4000" b="1" dirty="0">
                <a:solidFill>
                  <a:srgbClr val="C00000"/>
                </a:solidFill>
              </a:rPr>
              <a:t>technologies</a:t>
            </a:r>
            <a:r>
              <a:rPr lang="en-US" sz="4000" b="1" dirty="0"/>
              <a:t> used in your library to be innovative?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9F8BD-6B81-4D06-B1F6-7D544E91DB6B}" type="slidenum">
              <a:rPr lang="en-US" smtClean="0"/>
              <a:t>11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47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Innovative </a:t>
            </a:r>
            <a:r>
              <a:rPr lang="en-US" b="1" i="1" dirty="0" smtClean="0">
                <a:solidFill>
                  <a:srgbClr val="C00000"/>
                </a:solidFill>
              </a:rPr>
              <a:t>technologies </a:t>
            </a:r>
            <a:br>
              <a:rPr lang="en-US" b="1" i="1" dirty="0" smtClean="0">
                <a:solidFill>
                  <a:srgbClr val="C00000"/>
                </a:solidFill>
              </a:rPr>
            </a:br>
            <a:r>
              <a:rPr lang="en-US" b="1" dirty="0" smtClean="0"/>
              <a:t>(selected examples)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Automated services</a:t>
            </a:r>
          </a:p>
          <a:p>
            <a:r>
              <a:rPr lang="en-US" dirty="0" smtClean="0"/>
              <a:t>Electronic databases</a:t>
            </a:r>
          </a:p>
          <a:p>
            <a:r>
              <a:rPr lang="en-US" dirty="0" smtClean="0"/>
              <a:t>Remote online access to services and catalogues</a:t>
            </a:r>
          </a:p>
          <a:p>
            <a:r>
              <a:rPr lang="en-US" dirty="0" smtClean="0"/>
              <a:t>Social media</a:t>
            </a:r>
          </a:p>
          <a:p>
            <a:r>
              <a:rPr lang="en-US" dirty="0" smtClean="0"/>
              <a:t>Electronic interlibrary loan</a:t>
            </a:r>
          </a:p>
          <a:p>
            <a:r>
              <a:rPr lang="en-US" dirty="0" smtClean="0"/>
              <a:t>RFID technologies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9F8BD-6B81-4D06-B1F6-7D544E91DB6B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982" y="3386476"/>
            <a:ext cx="3421495" cy="226617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3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What’s needed?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Highly qualified staff</a:t>
            </a:r>
          </a:p>
          <a:p>
            <a:r>
              <a:rPr lang="en-US" dirty="0"/>
              <a:t>Innovative managers</a:t>
            </a:r>
          </a:p>
          <a:p>
            <a:r>
              <a:rPr lang="en-US" dirty="0"/>
              <a:t>Continuous improvement</a:t>
            </a:r>
          </a:p>
          <a:p>
            <a:r>
              <a:rPr lang="en-US" dirty="0"/>
              <a:t>Funding, resources, and infrastructure</a:t>
            </a:r>
          </a:p>
          <a:p>
            <a:r>
              <a:rPr lang="en-US" dirty="0"/>
              <a:t>Policies and regulations supporting innovation</a:t>
            </a:r>
          </a:p>
          <a:p>
            <a:r>
              <a:rPr lang="en-US" dirty="0"/>
              <a:t>Innovative projects and initiatives</a:t>
            </a:r>
          </a:p>
          <a:p>
            <a:r>
              <a:rPr lang="en-US" dirty="0"/>
              <a:t>Improvement in catalogue in Kazakhstan</a:t>
            </a:r>
          </a:p>
          <a:p>
            <a:r>
              <a:rPr lang="en-US" dirty="0"/>
              <a:t>Access to databases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9F8BD-6B81-4D06-B1F6-7D544E91DB6B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10985">
            <a:off x="5932158" y="688773"/>
            <a:ext cx="2759271" cy="207196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00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Diigo collection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Resources</a:t>
            </a:r>
            <a:r>
              <a:rPr lang="en-US" dirty="0" smtClean="0"/>
              <a:t> available to all</a:t>
            </a:r>
          </a:p>
          <a:p>
            <a:r>
              <a:rPr lang="en-US" dirty="0" smtClean="0"/>
              <a:t>Prepared by </a:t>
            </a:r>
            <a:r>
              <a:rPr lang="en-US" dirty="0" err="1" smtClean="0"/>
              <a:t>Dr</a:t>
            </a:r>
            <a:r>
              <a:rPr lang="en-US" dirty="0" smtClean="0"/>
              <a:t> Dina </a:t>
            </a:r>
            <a:r>
              <a:rPr lang="en-US" dirty="0" err="1" smtClean="0"/>
              <a:t>Vyortkina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9F8BD-6B81-4D06-B1F6-7D544E91DB6B}" type="slidenum">
              <a:rPr lang="en-US" smtClean="0"/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463" y="2919747"/>
            <a:ext cx="5836845" cy="265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0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Living innovation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It is not just about technology</a:t>
            </a:r>
          </a:p>
          <a:p>
            <a:r>
              <a:rPr lang="en-US" dirty="0" smtClean="0"/>
              <a:t>Maker spaces, 3D printing tools for collaboration</a:t>
            </a:r>
          </a:p>
          <a:p>
            <a:r>
              <a:rPr lang="en-US" dirty="0" smtClean="0"/>
              <a:t>Hiring people with fresh perspectives and new ideas</a:t>
            </a:r>
          </a:p>
          <a:p>
            <a:r>
              <a:rPr lang="en-US" dirty="0" smtClean="0"/>
              <a:t>Culture of forgiving failure and rewarding innovative ideas </a:t>
            </a:r>
          </a:p>
          <a:p>
            <a:pPr lvl="1"/>
            <a:r>
              <a:rPr lang="en-US" dirty="0" smtClean="0"/>
              <a:t>(e.g</a:t>
            </a:r>
            <a:r>
              <a:rPr lang="en-US" dirty="0" smtClean="0"/>
              <a:t>., </a:t>
            </a:r>
            <a:r>
              <a:rPr lang="en-US" dirty="0" smtClean="0"/>
              <a:t>giving staff student interns to assist in new projects)</a:t>
            </a:r>
          </a:p>
          <a:p>
            <a:r>
              <a:rPr lang="en-US" dirty="0" smtClean="0"/>
              <a:t>Technology partners can become innovation partners</a:t>
            </a:r>
          </a:p>
          <a:p>
            <a:r>
              <a:rPr lang="en-US" dirty="0" smtClean="0"/>
              <a:t>May need additional fundraising </a:t>
            </a:r>
          </a:p>
          <a:p>
            <a:r>
              <a:rPr lang="en-US" dirty="0" smtClean="0"/>
              <a:t>Make technology accessible and use it to connect people: students to faculty, faculty to faculty</a:t>
            </a:r>
          </a:p>
          <a:p>
            <a:pPr lvl="2"/>
            <a:r>
              <a:rPr lang="en-US" dirty="0" smtClean="0"/>
              <a:t>Show off technology, don’t hide it</a:t>
            </a:r>
          </a:p>
          <a:p>
            <a:r>
              <a:rPr lang="en-US" dirty="0" smtClean="0"/>
              <a:t>Flagship projects need an inspirational narrative</a:t>
            </a:r>
          </a:p>
          <a:p>
            <a:endParaRPr lang="en-US" dirty="0">
              <a:hlinkClick r:id="rId2"/>
            </a:endParaRP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://campustechnology.com/Articles/2017/04/19/6-Ways-to-Feed-Innovation-in-Your-Library.aspx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00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Content Placeholder 7"/>
          <p:cNvGrpSpPr>
            <a:grpSpLocks noGrp="1" noChangeAspect="1"/>
          </p:cNvGrpSpPr>
          <p:nvPr/>
        </p:nvGrpSpPr>
        <p:grpSpPr bwMode="auto">
          <a:xfrm>
            <a:off x="-507938" y="1412776"/>
            <a:ext cx="9613492" cy="5232890"/>
            <a:chOff x="1722" y="2366"/>
            <a:chExt cx="9491" cy="7781"/>
          </a:xfrm>
        </p:grpSpPr>
        <p:sp>
          <p:nvSpPr>
            <p:cNvPr id="6" name="AutoShape 16"/>
            <p:cNvSpPr>
              <a:spLocks noChangeAspect="1" noChangeArrowheads="1" noTextEdit="1"/>
            </p:cNvSpPr>
            <p:nvPr/>
          </p:nvSpPr>
          <p:spPr bwMode="auto">
            <a:xfrm>
              <a:off x="2346" y="2366"/>
              <a:ext cx="7304" cy="7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" name="_s1039"/>
            <p:cNvSpPr>
              <a:spLocks noChangeArrowheads="1"/>
            </p:cNvSpPr>
            <p:nvPr/>
          </p:nvSpPr>
          <p:spPr bwMode="auto">
            <a:xfrm>
              <a:off x="5344" y="3272"/>
              <a:ext cx="2326" cy="1519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rgbClr val="3D5100"/>
              </a:solidFill>
              <a:round/>
              <a:headEnd/>
              <a:tailEnd/>
            </a:ln>
            <a:effectLst>
              <a:outerShdw dist="53882" dir="2700000" algn="ctr" rotWithShape="0">
                <a:srgbClr val="666600">
                  <a:alpha val="50000"/>
                </a:srgbClr>
              </a:outerShdw>
            </a:effectLst>
          </p:spPr>
          <p:txBody>
            <a:bodyPr lIns="107899" tIns="53950" rIns="107899" bIns="539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tabLst>
                  <a:tab pos="5486400" algn="r"/>
                </a:tabLst>
                <a:defRPr/>
              </a:pPr>
              <a:endParaRPr lang="en-AU" sz="1400" b="0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1722" y="7636"/>
              <a:ext cx="3036" cy="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tabLst>
                  <a:tab pos="5486400" algn="r"/>
                </a:tabLst>
              </a:pPr>
              <a:r>
                <a:rPr lang="en-AU" sz="1600" b="1" dirty="0">
                  <a:ea typeface="Times New Roman" pitchFamily="18" charset="0"/>
                  <a:cs typeface="Arial" pitchFamily="34" charset="0"/>
                </a:rPr>
                <a:t>Indicator of stability</a:t>
              </a:r>
              <a:endParaRPr lang="en-AU" sz="1600" b="1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8279" y="7103"/>
              <a:ext cx="2934" cy="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tabLst>
                  <a:tab pos="5486400" algn="r"/>
                </a:tabLst>
              </a:pPr>
              <a:r>
                <a:rPr lang="en-AU" sz="1600" b="1" dirty="0">
                  <a:ea typeface="Times New Roman" pitchFamily="18" charset="0"/>
                  <a:cs typeface="Arial" pitchFamily="34" charset="0"/>
                </a:rPr>
                <a:t>Indicator of efficiency</a:t>
              </a:r>
              <a:endParaRPr lang="en-AU" sz="1600" b="1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7656" y="4727"/>
              <a:ext cx="3423" cy="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tabLst>
                  <a:tab pos="5486400" algn="r"/>
                </a:tabLst>
              </a:pPr>
              <a:r>
                <a:rPr lang="en-AU" sz="1600" b="1" dirty="0">
                  <a:ea typeface="Times New Roman" pitchFamily="18" charset="0"/>
                  <a:cs typeface="Arial" pitchFamily="34" charset="0"/>
                </a:rPr>
                <a:t>Indicator of renewal</a:t>
              </a:r>
              <a:endParaRPr lang="en-AU" sz="1600" b="1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2044" y="4339"/>
              <a:ext cx="3009" cy="1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tabLst>
                  <a:tab pos="5486400" algn="r"/>
                </a:tabLst>
              </a:pPr>
              <a:r>
                <a:rPr lang="en-AU" sz="1600" b="1" dirty="0">
                  <a:ea typeface="Times New Roman" pitchFamily="18" charset="0"/>
                  <a:cs typeface="Arial" pitchFamily="34" charset="0"/>
                </a:rPr>
                <a:t>Indicator of creativity</a:t>
              </a:r>
            </a:p>
            <a:p>
              <a:pPr algn="ctr">
                <a:tabLst>
                  <a:tab pos="5486400" algn="r"/>
                </a:tabLst>
              </a:pPr>
              <a:r>
                <a:rPr lang="en-AU" sz="1600" b="1" dirty="0">
                  <a:ea typeface="Times New Roman" pitchFamily="18" charset="0"/>
                  <a:cs typeface="Arial" pitchFamily="34" charset="0"/>
                </a:rPr>
                <a:t>and adaptability</a:t>
              </a:r>
            </a:p>
            <a:p>
              <a:pPr algn="ctr">
                <a:tabLst>
                  <a:tab pos="5486400" algn="r"/>
                </a:tabLst>
              </a:pPr>
              <a:endParaRPr lang="en-AU" sz="1200" b="0" dirty="0">
                <a:solidFill>
                  <a:schemeClr val="tx1"/>
                </a:solidFill>
                <a:ea typeface="Times New Roman" pitchFamily="18" charset="0"/>
                <a:cs typeface="Lucida Sans" charset="0"/>
              </a:endParaRPr>
            </a:p>
          </p:txBody>
        </p:sp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5279" y="2698"/>
              <a:ext cx="2573" cy="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tabLst>
                  <a:tab pos="5486400" algn="r"/>
                </a:tabLst>
              </a:pPr>
              <a:r>
                <a:rPr lang="en-AU" sz="1600" b="1" dirty="0">
                  <a:ea typeface="Times New Roman" pitchFamily="18" charset="0"/>
                  <a:cs typeface="Arial" pitchFamily="34" charset="0"/>
                </a:rPr>
                <a:t>Indicator of  growth</a:t>
              </a:r>
            </a:p>
            <a:p>
              <a:pPr algn="ctr">
                <a:tabLst>
                  <a:tab pos="5486400" algn="r"/>
                </a:tabLst>
              </a:pPr>
              <a:endParaRPr lang="en-AU" sz="1200" b="0" dirty="0">
                <a:solidFill>
                  <a:schemeClr val="tx1"/>
                </a:solidFill>
                <a:ea typeface="Times New Roman" pitchFamily="18" charset="0"/>
                <a:cs typeface="Lucida Sans" charset="0"/>
              </a:endParaRPr>
            </a:p>
          </p:txBody>
        </p:sp>
        <p:sp>
          <p:nvSpPr>
            <p:cNvPr id="16" name="AutoShape 6"/>
            <p:cNvSpPr>
              <a:spLocks noChangeArrowheads="1"/>
            </p:cNvSpPr>
            <p:nvPr/>
          </p:nvSpPr>
          <p:spPr bwMode="auto">
            <a:xfrm>
              <a:off x="5344" y="4822"/>
              <a:ext cx="2422" cy="2469"/>
            </a:xfrm>
            <a:prstGeom prst="star5">
              <a:avLst/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AU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18743" y="6001543"/>
            <a:ext cx="38652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/>
              <a:t>[Adapted from O’Donnell, Kramar &amp; Dyball (2009)]</a:t>
            </a:r>
            <a:endParaRPr lang="en-US" sz="1400" i="1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AC93-20D5-4B8A-8B9D-F4C43D897587}" type="slidenum">
              <a:rPr lang="en-AU" smtClean="0"/>
              <a:pPr/>
              <a:t>16</a:t>
            </a:fld>
            <a:endParaRPr lang="en-AU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64549" y="136178"/>
            <a:ext cx="8229600" cy="109597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Summary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Indicators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Changing Culture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baseline="0" dirty="0" smtClean="0">
                <a:solidFill>
                  <a:schemeClr val="accent1"/>
                </a:solidFill>
              </a:rPr>
              <a:t>Your thoughts?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_s1039"/>
          <p:cNvSpPr>
            <a:spLocks noChangeArrowheads="1"/>
          </p:cNvSpPr>
          <p:nvPr/>
        </p:nvSpPr>
        <p:spPr bwMode="auto">
          <a:xfrm>
            <a:off x="910520" y="3271083"/>
            <a:ext cx="2226604" cy="96533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3D5100"/>
            </a:solidFill>
            <a:round/>
            <a:headEnd/>
            <a:tailEnd/>
          </a:ln>
          <a:effectLst>
            <a:outerShdw dist="53882" dir="2700000" algn="ctr" rotWithShape="0">
              <a:srgbClr val="666600">
                <a:alpha val="50000"/>
              </a:srgbClr>
            </a:outerShdw>
          </a:effectLst>
        </p:spPr>
        <p:txBody>
          <a:bodyPr lIns="107899" tIns="53950" rIns="107899" bIns="5395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tabLst>
                <a:tab pos="5486400" algn="r"/>
              </a:tabLst>
              <a:defRPr/>
            </a:pPr>
            <a:endParaRPr lang="en-AU" sz="1400" b="0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4" name="_s1039"/>
          <p:cNvSpPr>
            <a:spLocks noChangeArrowheads="1"/>
          </p:cNvSpPr>
          <p:nvPr/>
        </p:nvSpPr>
        <p:spPr bwMode="auto">
          <a:xfrm>
            <a:off x="5796136" y="3327765"/>
            <a:ext cx="2226604" cy="96533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3D5100"/>
            </a:solidFill>
            <a:round/>
            <a:headEnd/>
            <a:tailEnd/>
          </a:ln>
          <a:effectLst>
            <a:outerShdw dist="53882" dir="2700000" algn="ctr" rotWithShape="0">
              <a:srgbClr val="666600">
                <a:alpha val="50000"/>
              </a:srgbClr>
            </a:outerShdw>
          </a:effectLst>
        </p:spPr>
        <p:txBody>
          <a:bodyPr lIns="107899" tIns="53950" rIns="107899" bIns="5395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tabLst>
                <a:tab pos="5486400" algn="r"/>
              </a:tabLst>
              <a:defRPr/>
            </a:pPr>
            <a:endParaRPr lang="en-AU" sz="1400" b="0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5" name="_s1039"/>
          <p:cNvSpPr>
            <a:spLocks noChangeArrowheads="1"/>
          </p:cNvSpPr>
          <p:nvPr/>
        </p:nvSpPr>
        <p:spPr bwMode="auto">
          <a:xfrm>
            <a:off x="1913348" y="4653136"/>
            <a:ext cx="2226604" cy="96533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3D5100"/>
            </a:solidFill>
            <a:round/>
            <a:headEnd/>
            <a:tailEnd/>
          </a:ln>
          <a:effectLst>
            <a:outerShdw dist="53882" dir="2700000" algn="ctr" rotWithShape="0">
              <a:srgbClr val="666600">
                <a:alpha val="50000"/>
              </a:srgbClr>
            </a:outerShdw>
          </a:effectLst>
        </p:spPr>
        <p:txBody>
          <a:bodyPr lIns="107899" tIns="53950" rIns="107899" bIns="5395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tabLst>
                <a:tab pos="5486400" algn="r"/>
              </a:tabLst>
              <a:defRPr/>
            </a:pPr>
            <a:endParaRPr lang="en-AU" sz="1400" b="0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6" name="_s1039"/>
          <p:cNvSpPr>
            <a:spLocks noChangeArrowheads="1"/>
          </p:cNvSpPr>
          <p:nvPr/>
        </p:nvSpPr>
        <p:spPr bwMode="auto">
          <a:xfrm>
            <a:off x="5009692" y="4725144"/>
            <a:ext cx="2226604" cy="96533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3D5100"/>
            </a:solidFill>
            <a:round/>
            <a:headEnd/>
            <a:tailEnd/>
          </a:ln>
          <a:effectLst>
            <a:outerShdw dist="53882" dir="2700000" algn="ctr" rotWithShape="0">
              <a:srgbClr val="666600">
                <a:alpha val="50000"/>
              </a:srgbClr>
            </a:outerShdw>
          </a:effectLst>
        </p:spPr>
        <p:txBody>
          <a:bodyPr lIns="107899" tIns="53950" rIns="107899" bIns="5395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tabLst>
                <a:tab pos="5486400" algn="r"/>
              </a:tabLst>
              <a:defRPr/>
            </a:pPr>
            <a:endParaRPr lang="en-AU" sz="1400" b="0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7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395536" y="6309320"/>
            <a:ext cx="1728192" cy="476250"/>
          </a:xfrm>
        </p:spPr>
        <p:txBody>
          <a:bodyPr/>
          <a:lstStyle/>
          <a:p>
            <a:pPr algn="l"/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9218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758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AU" dirty="0" smtClean="0"/>
              <a:t>O'Donnell </a:t>
            </a:r>
            <a:r>
              <a:rPr lang="en-AU" dirty="0"/>
              <a:t>L., </a:t>
            </a:r>
            <a:r>
              <a:rPr lang="en-AU" dirty="0" err="1"/>
              <a:t>Kramar</a:t>
            </a:r>
            <a:r>
              <a:rPr lang="en-AU" dirty="0"/>
              <a:t> R. and </a:t>
            </a:r>
            <a:r>
              <a:rPr lang="en-AU" dirty="0" err="1"/>
              <a:t>Dyball</a:t>
            </a:r>
            <a:r>
              <a:rPr lang="en-AU" dirty="0"/>
              <a:t>, M., 'Human Capital Reporting: Should </a:t>
            </a:r>
            <a:r>
              <a:rPr lang="en-AU" dirty="0" smtClean="0"/>
              <a:t>It </a:t>
            </a:r>
            <a:r>
              <a:rPr lang="en-AU" dirty="0"/>
              <a:t>B</a:t>
            </a:r>
            <a:r>
              <a:rPr lang="en-AU" dirty="0" smtClean="0"/>
              <a:t>e </a:t>
            </a:r>
            <a:r>
              <a:rPr lang="en-AU" dirty="0"/>
              <a:t>Industry Specific?' </a:t>
            </a:r>
            <a:r>
              <a:rPr lang="en-AU" i="1" dirty="0"/>
              <a:t>Asia Pacific Journal of Human Resources.</a:t>
            </a:r>
            <a:r>
              <a:rPr lang="en-AU" dirty="0"/>
              <a:t> Vol. 47 (3</a:t>
            </a:r>
            <a:r>
              <a:rPr lang="en-AU" dirty="0" smtClean="0"/>
              <a:t>), 2009.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Turner, D. and Crawford, M</a:t>
            </a:r>
            <a:r>
              <a:rPr lang="en-US" dirty="0" smtClean="0"/>
              <a:t>., </a:t>
            </a:r>
            <a:r>
              <a:rPr lang="en-US" i="1" dirty="0" smtClean="0"/>
              <a:t>Change </a:t>
            </a:r>
            <a:r>
              <a:rPr lang="en-US" i="1" dirty="0"/>
              <a:t>Power: Capabilities That Drive Corporate </a:t>
            </a:r>
            <a:r>
              <a:rPr lang="en-US" i="1" dirty="0" smtClean="0"/>
              <a:t>Renewal</a:t>
            </a:r>
            <a:r>
              <a:rPr lang="en-US" dirty="0" smtClean="0"/>
              <a:t>, Allen </a:t>
            </a:r>
            <a:r>
              <a:rPr lang="en-US" dirty="0"/>
              <a:t>&amp; Unwin, </a:t>
            </a:r>
            <a:r>
              <a:rPr lang="en-US" dirty="0" smtClean="0"/>
              <a:t>1998.</a:t>
            </a:r>
            <a:endParaRPr lang="en-US" dirty="0" smtClean="0">
              <a:hlinkClick r:id="rId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hlinkClick r:id="rId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hlinkClick r:id="rId2"/>
              </a:rPr>
              <a:t>6 way to feed innovation in your library (accessed 25 May, 2017)</a:t>
            </a:r>
            <a:endParaRPr lang="en-US" dirty="0">
              <a:hlinkClick r:id="rId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>
                <a:solidFill>
                  <a:schemeClr val="bg1"/>
                </a:solidFill>
              </a:rPr>
              <a:t>17</a:t>
            </a:fld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24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34494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12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61864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+mj-lt"/>
              </a:rPr>
              <a:t>Changing Culture</a:t>
            </a:r>
            <a:endParaRPr lang="en-US" sz="40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3600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sz="1600" b="1" dirty="0" smtClean="0">
                <a:solidFill>
                  <a:schemeClr val="accent1"/>
                </a:solidFill>
              </a:rPr>
              <a:t>Turner and Crawford Corporate Capabilities Model (1998)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AC93-20D5-4B8A-8B9D-F4C43D897587}" type="slidenum">
              <a:rPr lang="en-AU" smtClean="0"/>
              <a:pPr/>
              <a:t>3</a:t>
            </a:fld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5517232"/>
            <a:ext cx="1800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835696" y="2492896"/>
            <a:ext cx="2376264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Operational</a:t>
            </a:r>
            <a:endParaRPr lang="en-US" sz="2400" dirty="0"/>
          </a:p>
        </p:txBody>
      </p:sp>
      <p:sp>
        <p:nvSpPr>
          <p:cNvPr id="11" name="Oval 10"/>
          <p:cNvSpPr/>
          <p:nvPr/>
        </p:nvSpPr>
        <p:spPr>
          <a:xfrm>
            <a:off x="4644008" y="2492896"/>
            <a:ext cx="223224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Reshaping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971600" y="3933056"/>
            <a:ext cx="136815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Business Technology</a:t>
            </a:r>
            <a:endParaRPr lang="en-US" sz="1100" dirty="0"/>
          </a:p>
        </p:txBody>
      </p:sp>
      <p:sp>
        <p:nvSpPr>
          <p:cNvPr id="13" name="Oval 12"/>
          <p:cNvSpPr/>
          <p:nvPr/>
        </p:nvSpPr>
        <p:spPr>
          <a:xfrm>
            <a:off x="2339752" y="3933056"/>
            <a:ext cx="136815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900" dirty="0" smtClean="0"/>
              <a:t>Market Responsiveness</a:t>
            </a:r>
            <a:endParaRPr lang="en-US" sz="900" dirty="0"/>
          </a:p>
        </p:txBody>
      </p:sp>
      <p:sp>
        <p:nvSpPr>
          <p:cNvPr id="14" name="Oval 13"/>
          <p:cNvSpPr/>
          <p:nvPr/>
        </p:nvSpPr>
        <p:spPr>
          <a:xfrm>
            <a:off x="3707904" y="3933056"/>
            <a:ext cx="136815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Performance Management</a:t>
            </a:r>
            <a:endParaRPr lang="en-US" sz="1100" dirty="0"/>
          </a:p>
        </p:txBody>
      </p:sp>
      <p:sp>
        <p:nvSpPr>
          <p:cNvPr id="15" name="Oval 14"/>
          <p:cNvSpPr/>
          <p:nvPr/>
        </p:nvSpPr>
        <p:spPr>
          <a:xfrm>
            <a:off x="5076056" y="3933056"/>
            <a:ext cx="136815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Engagement</a:t>
            </a:r>
            <a:endParaRPr lang="en-US" sz="1100" dirty="0"/>
          </a:p>
        </p:txBody>
      </p:sp>
      <p:sp>
        <p:nvSpPr>
          <p:cNvPr id="16" name="Oval 15"/>
          <p:cNvSpPr/>
          <p:nvPr/>
        </p:nvSpPr>
        <p:spPr>
          <a:xfrm>
            <a:off x="6444208" y="3933056"/>
            <a:ext cx="136815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dirty="0" smtClean="0"/>
              <a:t>Development</a:t>
            </a:r>
            <a:endParaRPr lang="en-US" sz="1100" dirty="0"/>
          </a:p>
        </p:txBody>
      </p:sp>
      <p:cxnSp>
        <p:nvCxnSpPr>
          <p:cNvPr id="29" name="Straight Arrow Connector 28"/>
          <p:cNvCxnSpPr/>
          <p:nvPr/>
        </p:nvCxnSpPr>
        <p:spPr>
          <a:xfrm rot="16200000" flipH="1">
            <a:off x="5562110" y="5535235"/>
            <a:ext cx="504056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5382090" y="5319211"/>
            <a:ext cx="432048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 flipH="1">
            <a:off x="5814138" y="5283207"/>
            <a:ext cx="432048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808051" y="3356992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Capabilities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518645" y="5301208"/>
            <a:ext cx="1949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Competencies</a:t>
            </a:r>
            <a:endParaRPr lang="en-US" b="1" dirty="0"/>
          </a:p>
        </p:txBody>
      </p:sp>
      <p:cxnSp>
        <p:nvCxnSpPr>
          <p:cNvPr id="40" name="Straight Arrow Connector 39"/>
          <p:cNvCxnSpPr/>
          <p:nvPr/>
        </p:nvCxnSpPr>
        <p:spPr>
          <a:xfrm rot="16200000" flipH="1">
            <a:off x="6894258" y="5535235"/>
            <a:ext cx="504056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>
            <a:off x="6714238" y="5319211"/>
            <a:ext cx="432048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6200000" flipH="1">
            <a:off x="7146286" y="5283207"/>
            <a:ext cx="432048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6200000" flipH="1">
            <a:off x="4157954" y="5535235"/>
            <a:ext cx="504056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>
            <a:off x="3977934" y="5319211"/>
            <a:ext cx="432048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16200000" flipH="1">
            <a:off x="4409982" y="5283207"/>
            <a:ext cx="432048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16200000" flipH="1">
            <a:off x="2789802" y="5535234"/>
            <a:ext cx="504056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2609782" y="5319210"/>
            <a:ext cx="432048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16200000" flipH="1">
            <a:off x="3041830" y="5283206"/>
            <a:ext cx="432048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6200000" flipH="1">
            <a:off x="1421650" y="5535234"/>
            <a:ext cx="504056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>
            <a:off x="1241630" y="5319210"/>
            <a:ext cx="432048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6200000" flipH="1">
            <a:off x="1673678" y="5283206"/>
            <a:ext cx="432048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4"/>
            <a:endCxn id="12" idx="0"/>
          </p:cNvCxnSpPr>
          <p:nvPr/>
        </p:nvCxnSpPr>
        <p:spPr>
          <a:xfrm rot="5400000">
            <a:off x="2123728" y="3032956"/>
            <a:ext cx="432048" cy="1368152"/>
          </a:xfrm>
          <a:prstGeom prst="straightConnector1">
            <a:avLst/>
          </a:prstGeom>
          <a:ln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4"/>
            <a:endCxn id="14" idx="0"/>
          </p:cNvCxnSpPr>
          <p:nvPr/>
        </p:nvCxnSpPr>
        <p:spPr>
          <a:xfrm rot="16200000" flipH="1">
            <a:off x="3491880" y="3032956"/>
            <a:ext cx="432048" cy="1368152"/>
          </a:xfrm>
          <a:prstGeom prst="straightConnector1">
            <a:avLst/>
          </a:prstGeom>
          <a:ln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4"/>
            <a:endCxn id="13" idx="0"/>
          </p:cNvCxnSpPr>
          <p:nvPr/>
        </p:nvCxnSpPr>
        <p:spPr>
          <a:xfrm rot="5400000">
            <a:off x="2807804" y="3717032"/>
            <a:ext cx="432048" cy="1588"/>
          </a:xfrm>
          <a:prstGeom prst="straightConnector1">
            <a:avLst/>
          </a:prstGeom>
          <a:ln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" idx="4"/>
            <a:endCxn id="14" idx="0"/>
          </p:cNvCxnSpPr>
          <p:nvPr/>
        </p:nvCxnSpPr>
        <p:spPr>
          <a:xfrm rot="5400000">
            <a:off x="4860032" y="3032956"/>
            <a:ext cx="432048" cy="1368152"/>
          </a:xfrm>
          <a:prstGeom prst="straightConnector1">
            <a:avLst/>
          </a:prstGeom>
          <a:ln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4"/>
            <a:endCxn id="15" idx="0"/>
          </p:cNvCxnSpPr>
          <p:nvPr/>
        </p:nvCxnSpPr>
        <p:spPr>
          <a:xfrm rot="5400000">
            <a:off x="5544108" y="3717032"/>
            <a:ext cx="432048" cy="1588"/>
          </a:xfrm>
          <a:prstGeom prst="straightConnector1">
            <a:avLst/>
          </a:prstGeom>
          <a:ln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1" idx="4"/>
            <a:endCxn id="16" idx="0"/>
          </p:cNvCxnSpPr>
          <p:nvPr/>
        </p:nvCxnSpPr>
        <p:spPr>
          <a:xfrm rot="16200000" flipH="1">
            <a:off x="6228184" y="3032956"/>
            <a:ext cx="432048" cy="1368152"/>
          </a:xfrm>
          <a:prstGeom prst="straightConnector1">
            <a:avLst/>
          </a:prstGeom>
          <a:ln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82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Content Placeholder 7"/>
          <p:cNvGrpSpPr>
            <a:grpSpLocks noGrp="1" noChangeAspect="1"/>
          </p:cNvGrpSpPr>
          <p:nvPr/>
        </p:nvGrpSpPr>
        <p:grpSpPr bwMode="auto">
          <a:xfrm>
            <a:off x="-507938" y="1412776"/>
            <a:ext cx="9613492" cy="5232890"/>
            <a:chOff x="1722" y="2366"/>
            <a:chExt cx="9491" cy="7781"/>
          </a:xfrm>
        </p:grpSpPr>
        <p:sp>
          <p:nvSpPr>
            <p:cNvPr id="6" name="AutoShape 16"/>
            <p:cNvSpPr>
              <a:spLocks noChangeAspect="1" noChangeArrowheads="1" noTextEdit="1"/>
            </p:cNvSpPr>
            <p:nvPr/>
          </p:nvSpPr>
          <p:spPr bwMode="auto">
            <a:xfrm>
              <a:off x="2346" y="2366"/>
              <a:ext cx="7304" cy="7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" name="_s1039"/>
            <p:cNvSpPr>
              <a:spLocks noChangeArrowheads="1"/>
            </p:cNvSpPr>
            <p:nvPr/>
          </p:nvSpPr>
          <p:spPr bwMode="auto">
            <a:xfrm>
              <a:off x="5344" y="3272"/>
              <a:ext cx="2326" cy="1519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rgbClr val="3D5100"/>
              </a:solidFill>
              <a:round/>
              <a:headEnd/>
              <a:tailEnd/>
            </a:ln>
            <a:effectLst>
              <a:outerShdw dist="53882" dir="2700000" algn="ctr" rotWithShape="0">
                <a:srgbClr val="666600">
                  <a:alpha val="50000"/>
                </a:srgbClr>
              </a:outerShdw>
            </a:effectLst>
          </p:spPr>
          <p:txBody>
            <a:bodyPr lIns="107899" tIns="53950" rIns="107899" bIns="539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tabLst>
                  <a:tab pos="5486400" algn="r"/>
                </a:tabLst>
                <a:defRPr/>
              </a:pPr>
              <a:r>
                <a:rPr lang="en-AU" sz="1400" b="0" dirty="0">
                  <a:solidFill>
                    <a:srgbClr val="000000"/>
                  </a:solidFill>
                  <a:ea typeface="Times New Roman" pitchFamily="18" charset="0"/>
                  <a:cs typeface="Arial" pitchFamily="34" charset="0"/>
                </a:rPr>
                <a:t>Recruitment</a:t>
              </a:r>
              <a:endParaRPr lang="en-AU" sz="1400" b="0" dirty="0">
                <a:ea typeface="Times New Roman" pitchFamily="18" charset="0"/>
                <a:cs typeface="Arial" pitchFamily="34" charset="0"/>
              </a:endParaRPr>
            </a:p>
            <a:p>
              <a:pPr algn="ctr">
                <a:tabLst>
                  <a:tab pos="5486400" algn="r"/>
                </a:tabLst>
                <a:defRPr/>
              </a:pPr>
              <a:r>
                <a:rPr lang="en-AU" sz="1400" b="0" dirty="0">
                  <a:solidFill>
                    <a:srgbClr val="000000"/>
                  </a:solidFill>
                  <a:ea typeface="Times New Roman" pitchFamily="18" charset="0"/>
                  <a:cs typeface="Arial" pitchFamily="34" charset="0"/>
                </a:rPr>
                <a:t>systems</a:t>
              </a:r>
              <a:endParaRPr lang="en-AU" sz="1400" b="0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1722" y="7636"/>
              <a:ext cx="3036" cy="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tabLst>
                  <a:tab pos="5486400" algn="r"/>
                </a:tabLst>
              </a:pPr>
              <a:r>
                <a:rPr lang="en-AU" sz="1600" b="1" dirty="0">
                  <a:ea typeface="Times New Roman" pitchFamily="18" charset="0"/>
                  <a:cs typeface="Arial" pitchFamily="34" charset="0"/>
                </a:rPr>
                <a:t>Indicator of stability</a:t>
              </a:r>
              <a:endParaRPr lang="en-AU" sz="1600" b="1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8279" y="7103"/>
              <a:ext cx="2934" cy="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tabLst>
                  <a:tab pos="5486400" algn="r"/>
                </a:tabLst>
              </a:pPr>
              <a:r>
                <a:rPr lang="en-AU" sz="1600" b="1" dirty="0">
                  <a:ea typeface="Times New Roman" pitchFamily="18" charset="0"/>
                  <a:cs typeface="Arial" pitchFamily="34" charset="0"/>
                </a:rPr>
                <a:t>Indicator of efficiency</a:t>
              </a:r>
              <a:endParaRPr lang="en-AU" sz="1600" b="1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7656" y="4727"/>
              <a:ext cx="3423" cy="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tabLst>
                  <a:tab pos="5486400" algn="r"/>
                </a:tabLst>
              </a:pPr>
              <a:r>
                <a:rPr lang="en-AU" sz="1600" b="1" dirty="0">
                  <a:ea typeface="Times New Roman" pitchFamily="18" charset="0"/>
                  <a:cs typeface="Arial" pitchFamily="34" charset="0"/>
                </a:rPr>
                <a:t>Indicator of renewal</a:t>
              </a:r>
              <a:endParaRPr lang="en-AU" sz="1600" b="1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2044" y="4339"/>
              <a:ext cx="3009" cy="1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tabLst>
                  <a:tab pos="5486400" algn="r"/>
                </a:tabLst>
              </a:pPr>
              <a:r>
                <a:rPr lang="en-AU" sz="1600" b="1" dirty="0">
                  <a:ea typeface="Times New Roman" pitchFamily="18" charset="0"/>
                  <a:cs typeface="Arial" pitchFamily="34" charset="0"/>
                </a:rPr>
                <a:t>Indicator of creativity</a:t>
              </a:r>
            </a:p>
            <a:p>
              <a:pPr algn="ctr">
                <a:tabLst>
                  <a:tab pos="5486400" algn="r"/>
                </a:tabLst>
              </a:pPr>
              <a:r>
                <a:rPr lang="en-AU" sz="1600" b="1" dirty="0">
                  <a:ea typeface="Times New Roman" pitchFamily="18" charset="0"/>
                  <a:cs typeface="Arial" pitchFamily="34" charset="0"/>
                </a:rPr>
                <a:t>and adaptability</a:t>
              </a:r>
            </a:p>
            <a:p>
              <a:pPr algn="ctr">
                <a:tabLst>
                  <a:tab pos="5486400" algn="r"/>
                </a:tabLst>
              </a:pPr>
              <a:endParaRPr lang="en-AU" sz="1200" b="0" dirty="0">
                <a:solidFill>
                  <a:schemeClr val="tx1"/>
                </a:solidFill>
                <a:ea typeface="Times New Roman" pitchFamily="18" charset="0"/>
                <a:cs typeface="Lucida Sans" charset="0"/>
              </a:endParaRPr>
            </a:p>
          </p:txBody>
        </p:sp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5279" y="2698"/>
              <a:ext cx="2573" cy="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tabLst>
                  <a:tab pos="5486400" algn="r"/>
                </a:tabLst>
              </a:pPr>
              <a:r>
                <a:rPr lang="en-AU" sz="1600" b="1" dirty="0">
                  <a:ea typeface="Times New Roman" pitchFamily="18" charset="0"/>
                  <a:cs typeface="Arial" pitchFamily="34" charset="0"/>
                </a:rPr>
                <a:t>Indicator of  growth</a:t>
              </a:r>
            </a:p>
            <a:p>
              <a:pPr algn="ctr">
                <a:tabLst>
                  <a:tab pos="5486400" algn="r"/>
                </a:tabLst>
              </a:pPr>
              <a:endParaRPr lang="en-AU" sz="1200" b="0" dirty="0">
                <a:solidFill>
                  <a:schemeClr val="tx1"/>
                </a:solidFill>
                <a:ea typeface="Times New Roman" pitchFamily="18" charset="0"/>
                <a:cs typeface="Lucida Sans" charset="0"/>
              </a:endParaRPr>
            </a:p>
          </p:txBody>
        </p:sp>
        <p:sp>
          <p:nvSpPr>
            <p:cNvPr id="16" name="AutoShape 6"/>
            <p:cNvSpPr>
              <a:spLocks noChangeArrowheads="1"/>
            </p:cNvSpPr>
            <p:nvPr/>
          </p:nvSpPr>
          <p:spPr bwMode="auto">
            <a:xfrm>
              <a:off x="5344" y="4822"/>
              <a:ext cx="2422" cy="2469"/>
            </a:xfrm>
            <a:prstGeom prst="star5">
              <a:avLst/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AU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18743" y="6001543"/>
            <a:ext cx="38652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/>
              <a:t>[Adapted from O’Donnell, Kramar &amp; Dyball (2009)]</a:t>
            </a:r>
            <a:endParaRPr lang="en-US" sz="1400" i="1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AC93-20D5-4B8A-8B9D-F4C43D897587}" type="slidenum">
              <a:rPr lang="en-AU" smtClean="0"/>
              <a:pPr/>
              <a:t>4</a:t>
            </a:fld>
            <a:endParaRPr lang="en-AU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67544" y="676839"/>
            <a:ext cx="8229600" cy="1095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Indicators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Changing Culture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_s1039"/>
          <p:cNvSpPr>
            <a:spLocks noChangeArrowheads="1"/>
          </p:cNvSpPr>
          <p:nvPr/>
        </p:nvSpPr>
        <p:spPr bwMode="auto">
          <a:xfrm>
            <a:off x="910520" y="3271083"/>
            <a:ext cx="2226604" cy="96533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3D5100"/>
            </a:solidFill>
            <a:round/>
            <a:headEnd/>
            <a:tailEnd/>
          </a:ln>
          <a:effectLst>
            <a:outerShdw dist="53882" dir="2700000" algn="ctr" rotWithShape="0">
              <a:srgbClr val="666600">
                <a:alpha val="50000"/>
              </a:srgbClr>
            </a:outerShdw>
          </a:effectLst>
        </p:spPr>
        <p:txBody>
          <a:bodyPr lIns="107899" tIns="53950" rIns="107899" bIns="5395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tabLst>
                <a:tab pos="5486400" algn="r"/>
              </a:tabLst>
              <a:defRPr/>
            </a:pPr>
            <a:r>
              <a:rPr lang="en-AU" sz="1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Work/life balance and innovation systems</a:t>
            </a:r>
            <a:endParaRPr lang="en-AU" sz="1400" b="0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4" name="_s1039"/>
          <p:cNvSpPr>
            <a:spLocks noChangeArrowheads="1"/>
          </p:cNvSpPr>
          <p:nvPr/>
        </p:nvSpPr>
        <p:spPr bwMode="auto">
          <a:xfrm>
            <a:off x="5796136" y="3327765"/>
            <a:ext cx="2226604" cy="96533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3D5100"/>
            </a:solidFill>
            <a:round/>
            <a:headEnd/>
            <a:tailEnd/>
          </a:ln>
          <a:effectLst>
            <a:outerShdw dist="53882" dir="2700000" algn="ctr" rotWithShape="0">
              <a:srgbClr val="666600">
                <a:alpha val="50000"/>
              </a:srgbClr>
            </a:outerShdw>
          </a:effectLst>
        </p:spPr>
        <p:txBody>
          <a:bodyPr lIns="107899" tIns="53950" rIns="107899" bIns="5395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tabLst>
                <a:tab pos="5486400" algn="r"/>
              </a:tabLst>
              <a:defRPr/>
            </a:pPr>
            <a:r>
              <a:rPr lang="en-AU" sz="1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Training and development systems</a:t>
            </a:r>
            <a:endParaRPr lang="en-AU" sz="1400" b="0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5" name="_s1039"/>
          <p:cNvSpPr>
            <a:spLocks noChangeArrowheads="1"/>
          </p:cNvSpPr>
          <p:nvPr/>
        </p:nvSpPr>
        <p:spPr bwMode="auto">
          <a:xfrm>
            <a:off x="1913348" y="4653136"/>
            <a:ext cx="2226604" cy="96533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3D5100"/>
            </a:solidFill>
            <a:round/>
            <a:headEnd/>
            <a:tailEnd/>
          </a:ln>
          <a:effectLst>
            <a:outerShdw dist="53882" dir="2700000" algn="ctr" rotWithShape="0">
              <a:srgbClr val="666600">
                <a:alpha val="50000"/>
              </a:srgbClr>
            </a:outerShdw>
          </a:effectLst>
        </p:spPr>
        <p:txBody>
          <a:bodyPr lIns="107899" tIns="53950" rIns="107899" bIns="5395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tabLst>
                <a:tab pos="5486400" algn="r"/>
              </a:tabLst>
              <a:defRPr/>
            </a:pPr>
            <a:r>
              <a:rPr lang="en-AU" sz="1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Career planning and succession planning systems</a:t>
            </a:r>
            <a:endParaRPr lang="en-AU" sz="1400" b="0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6" name="_s1039"/>
          <p:cNvSpPr>
            <a:spLocks noChangeArrowheads="1"/>
          </p:cNvSpPr>
          <p:nvPr/>
        </p:nvSpPr>
        <p:spPr bwMode="auto">
          <a:xfrm>
            <a:off x="5009692" y="4725144"/>
            <a:ext cx="2226604" cy="96533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3D5100"/>
            </a:solidFill>
            <a:round/>
            <a:headEnd/>
            <a:tailEnd/>
          </a:ln>
          <a:effectLst>
            <a:outerShdw dist="53882" dir="2700000" algn="ctr" rotWithShape="0">
              <a:srgbClr val="666600">
                <a:alpha val="50000"/>
              </a:srgbClr>
            </a:outerShdw>
          </a:effectLst>
        </p:spPr>
        <p:txBody>
          <a:bodyPr lIns="107899" tIns="53950" rIns="107899" bIns="5395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tabLst>
                <a:tab pos="5486400" algn="r"/>
              </a:tabLst>
              <a:defRPr/>
            </a:pPr>
            <a:r>
              <a:rPr lang="en-AU" sz="1400" b="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Rewards </a:t>
            </a:r>
            <a:r>
              <a:rPr lang="en-AU" sz="1400" b="0" dirty="0" err="1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perf</a:t>
            </a:r>
            <a:r>
              <a:rPr lang="en-AU" sz="1400" b="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. </a:t>
            </a:r>
            <a:r>
              <a:rPr lang="en-AU" sz="1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m</a:t>
            </a:r>
            <a:r>
              <a:rPr lang="en-AU" sz="1400" b="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gt. knowledge mgt. systems</a:t>
            </a:r>
            <a:endParaRPr lang="en-AU" sz="1400" b="0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7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395536" y="6309320"/>
            <a:ext cx="1728192" cy="476250"/>
          </a:xfrm>
        </p:spPr>
        <p:txBody>
          <a:bodyPr/>
          <a:lstStyle/>
          <a:p>
            <a:pPr algn="l"/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66245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"/>
          <p:cNvSpPr>
            <a:spLocks noChangeArrowheads="1"/>
          </p:cNvSpPr>
          <p:nvPr/>
        </p:nvSpPr>
        <p:spPr bwMode="auto">
          <a:xfrm>
            <a:off x="2480494" y="2451979"/>
            <a:ext cx="4192588" cy="3268662"/>
          </a:xfrm>
          <a:custGeom>
            <a:avLst/>
            <a:gdLst>
              <a:gd name="G0" fmla="*/ 1 0 51712"/>
              <a:gd name="G1" fmla="+- 21600 0 0"/>
              <a:gd name="G2" fmla="+- 10797 0 0"/>
              <a:gd name="G3" fmla="+- 8278 0 0"/>
              <a:gd name="G4" fmla="+- 8256 0 0"/>
              <a:gd name="G5" fmla="+- 6722 0 0"/>
              <a:gd name="G6" fmla="+- 13405 0 0"/>
              <a:gd name="G7" fmla="+- 4198 0 0"/>
              <a:gd name="G8" fmla="+- 16580 0 0"/>
              <a:gd name="G9" fmla="+- 17401 0 0"/>
              <a:gd name="G10" fmla="+- 14878 0 0"/>
              <a:gd name="G11" fmla="+- 13321 0 0"/>
              <a:gd name="G12" fmla="+- G1 0 G0"/>
              <a:gd name="G13" fmla="*/ G12 1 21600"/>
              <a:gd name="G14" fmla="*/ 6722 G13 1"/>
              <a:gd name="G15" fmla="*/ 14878 G13 1"/>
              <a:gd name="G16" fmla="*/ 15460 G13 1"/>
              <a:gd name="G17" fmla="*/ 8256 G13 1"/>
              <a:gd name="G18" fmla="*/ G14 1 G13"/>
              <a:gd name="G19" fmla="*/ G15 1 G13"/>
              <a:gd name="G20" fmla="*/ G17 1 G13"/>
              <a:gd name="G21" fmla="*/ G16 1 G13"/>
              <a:gd name="T0" fmla="*/ 10797 w 21600"/>
              <a:gd name="T1" fmla="*/ 0 h 21600"/>
              <a:gd name="T2" fmla="*/ 8278 w 21600"/>
              <a:gd name="T3" fmla="*/ 8256 h 21600"/>
              <a:gd name="T4" fmla="*/ 0 w 21600"/>
              <a:gd name="T5" fmla="*/ 8256 h 21600"/>
              <a:gd name="T6" fmla="*/ 6722 w 21600"/>
              <a:gd name="T7" fmla="*/ 13405 h 21600"/>
              <a:gd name="T8" fmla="*/ 4198 w 21600"/>
              <a:gd name="T9" fmla="*/ 21600 h 21600"/>
              <a:gd name="T10" fmla="*/ 10797 w 21600"/>
              <a:gd name="T11" fmla="*/ 16580 h 21600"/>
              <a:gd name="T12" fmla="*/ 17401 w 21600"/>
              <a:gd name="T13" fmla="*/ 21600 h 21600"/>
              <a:gd name="T14" fmla="*/ 14878 w 21600"/>
              <a:gd name="T15" fmla="*/ 13405 h 21600"/>
              <a:gd name="T16" fmla="*/ 21600 w 21600"/>
              <a:gd name="T17" fmla="*/ 8256 h 21600"/>
              <a:gd name="T18" fmla="*/ 13321 w 21600"/>
              <a:gd name="T19" fmla="*/ 8256 h 21600"/>
              <a:gd name="T20" fmla="*/ 10797 w 21600"/>
              <a:gd name="T21" fmla="*/ 0 h 21600"/>
              <a:gd name="T22" fmla="*/ G18 w 21600"/>
              <a:gd name="T23" fmla="*/ G20 h 21600"/>
              <a:gd name="T24" fmla="*/ G19 w 21600"/>
              <a:gd name="T25" fmla="*/ G2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10797" y="0"/>
                </a:moveTo>
                <a:lnTo>
                  <a:pt x="8278" y="8256"/>
                </a:lnTo>
                <a:lnTo>
                  <a:pt x="0" y="8256"/>
                </a:lnTo>
                <a:lnTo>
                  <a:pt x="6722" y="13405"/>
                </a:lnTo>
                <a:lnTo>
                  <a:pt x="4198" y="21600"/>
                </a:lnTo>
                <a:lnTo>
                  <a:pt x="10797" y="16580"/>
                </a:lnTo>
                <a:lnTo>
                  <a:pt x="17401" y="21600"/>
                </a:lnTo>
                <a:lnTo>
                  <a:pt x="14878" y="13405"/>
                </a:lnTo>
                <a:lnTo>
                  <a:pt x="21600" y="8256"/>
                </a:lnTo>
                <a:lnTo>
                  <a:pt x="13321" y="8256"/>
                </a:lnTo>
                <a:lnTo>
                  <a:pt x="10797" y="0"/>
                </a:lnTo>
                <a:close/>
              </a:path>
            </a:pathLst>
          </a:custGeom>
          <a:solidFill>
            <a:srgbClr val="92D050"/>
          </a:solidFill>
          <a:ln w="126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/>
          <a:p>
            <a:pPr algn="ctr" hangingPunct="1">
              <a:lnSpc>
                <a:spcPct val="102000"/>
              </a:lnSpc>
              <a:spcAft>
                <a:spcPts val="1000"/>
              </a:spcAft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</a:tabLst>
            </a:pPr>
            <a:endParaRPr lang="en-AU" b="1" dirty="0">
              <a:solidFill>
                <a:srgbClr val="000000"/>
              </a:solidFill>
              <a:latin typeface="Calibri" charset="0"/>
              <a:cs typeface="Calibri" charset="0"/>
            </a:endParaRP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3419872" y="1628801"/>
            <a:ext cx="2667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0" tIns="45711" rIns="91420" bIns="45711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marL="171450" indent="-171450" hangingPunct="1">
              <a:lnSpc>
                <a:spcPct val="115000"/>
              </a:lnSpc>
              <a:buFont typeface="Calibri" pitchFamily="34" charset="0"/>
              <a:buChar char="-"/>
            </a:pPr>
            <a:r>
              <a:rPr lang="en-AU" sz="1100" dirty="0" smtClean="0">
                <a:latin typeface="Calibri" charset="0"/>
                <a:cs typeface="Calibri" charset="0"/>
              </a:rPr>
              <a:t>Internal </a:t>
            </a:r>
            <a:r>
              <a:rPr lang="en-AU" sz="1100" dirty="0">
                <a:latin typeface="Calibri" charset="0"/>
                <a:cs typeface="Calibri" charset="0"/>
              </a:rPr>
              <a:t>Recruitment</a:t>
            </a:r>
          </a:p>
          <a:p>
            <a:pPr marL="171450" indent="-171450" hangingPunct="1">
              <a:lnSpc>
                <a:spcPct val="115000"/>
              </a:lnSpc>
              <a:buFont typeface="Calibri" pitchFamily="34" charset="0"/>
              <a:buChar char="-"/>
            </a:pPr>
            <a:r>
              <a:rPr lang="en-AU" sz="1100" dirty="0" smtClean="0">
                <a:latin typeface="Calibri" charset="0"/>
                <a:cs typeface="Calibri" charset="0"/>
              </a:rPr>
              <a:t>Diversity </a:t>
            </a:r>
            <a:r>
              <a:rPr lang="en-AU" sz="1100" dirty="0">
                <a:latin typeface="Calibri" charset="0"/>
                <a:cs typeface="Calibri" charset="0"/>
              </a:rPr>
              <a:t>of employees:</a:t>
            </a:r>
          </a:p>
          <a:p>
            <a:pPr marL="171450" indent="-171450" hangingPunct="1">
              <a:lnSpc>
                <a:spcPct val="115000"/>
              </a:lnSpc>
              <a:buFont typeface="Calibri" pitchFamily="34" charset="0"/>
              <a:buChar char="-"/>
            </a:pPr>
            <a:r>
              <a:rPr lang="en-AU" sz="1100" dirty="0" smtClean="0">
                <a:latin typeface="Calibri" charset="0"/>
                <a:cs typeface="Calibri" charset="0"/>
              </a:rPr>
              <a:t>Recruitment </a:t>
            </a:r>
            <a:r>
              <a:rPr lang="en-AU" sz="1100" dirty="0">
                <a:latin typeface="Calibri" charset="0"/>
                <a:cs typeface="Calibri" charset="0"/>
              </a:rPr>
              <a:t>system </a:t>
            </a:r>
            <a:r>
              <a:rPr lang="en-AU" sz="1100" dirty="0" smtClean="0">
                <a:latin typeface="Calibri" charset="0"/>
                <a:cs typeface="Calibri" charset="0"/>
              </a:rPr>
              <a:t>encouraged to </a:t>
            </a:r>
            <a:r>
              <a:rPr lang="en-AU" sz="1100" dirty="0">
                <a:latin typeface="Calibri" charset="0"/>
                <a:cs typeface="Calibri" charset="0"/>
              </a:rPr>
              <a:t>hire candidates from all over the world</a:t>
            </a:r>
          </a:p>
          <a:p>
            <a:pPr hangingPunct="1">
              <a:lnSpc>
                <a:spcPct val="115000"/>
              </a:lnSpc>
              <a:spcAft>
                <a:spcPts val="1000"/>
              </a:spcAft>
            </a:pPr>
            <a:r>
              <a:rPr lang="en-AU" sz="1100" dirty="0">
                <a:latin typeface="Calibri" charset="0"/>
                <a:cs typeface="Calibri" charset="0"/>
              </a:rPr>
              <a:t> 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703833" y="3054474"/>
            <a:ext cx="2304256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0" tIns="45711" rIns="91420" bIns="45711"/>
          <a:lstStyle>
            <a:lvl1pPr marL="685800" indent="-684213"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marL="173037" indent="-171450" hangingPunct="1">
              <a:lnSpc>
                <a:spcPct val="115000"/>
              </a:lnSpc>
              <a:buFont typeface="Calibri" pitchFamily="34" charset="0"/>
              <a:buChar char="-"/>
            </a:pPr>
            <a:r>
              <a:rPr lang="en-AU" sz="1100" dirty="0">
                <a:latin typeface="Calibri" charset="0"/>
                <a:cs typeface="Calibri" charset="0"/>
              </a:rPr>
              <a:t>Leadership </a:t>
            </a:r>
            <a:r>
              <a:rPr lang="en-AU" sz="1100" dirty="0" smtClean="0">
                <a:latin typeface="Calibri" charset="0"/>
                <a:cs typeface="Calibri" charset="0"/>
              </a:rPr>
              <a:t>focus</a:t>
            </a:r>
            <a:endParaRPr lang="en-AU" sz="1100" dirty="0">
              <a:latin typeface="Calibri" charset="0"/>
              <a:cs typeface="Calibri" charset="0"/>
            </a:endParaRPr>
          </a:p>
          <a:p>
            <a:pPr marL="173038" indent="-171450" hangingPunct="1">
              <a:lnSpc>
                <a:spcPct val="115000"/>
              </a:lnSpc>
              <a:buFont typeface="Calibri" pitchFamily="34" charset="0"/>
              <a:buChar char="-"/>
            </a:pPr>
            <a:r>
              <a:rPr lang="en-AU" sz="1100" b="1" dirty="0">
                <a:latin typeface="Calibri" charset="0"/>
                <a:cs typeface="Calibri" charset="0"/>
              </a:rPr>
              <a:t> </a:t>
            </a:r>
            <a:r>
              <a:rPr lang="en-AU" sz="1100" dirty="0" smtClean="0">
                <a:latin typeface="Calibri" charset="0"/>
                <a:cs typeface="Calibri" charset="0"/>
              </a:rPr>
              <a:t>Internal </a:t>
            </a:r>
            <a:r>
              <a:rPr lang="en-AU" sz="1100" dirty="0">
                <a:latin typeface="Calibri" charset="0"/>
                <a:cs typeface="Calibri" charset="0"/>
              </a:rPr>
              <a:t>training</a:t>
            </a:r>
          </a:p>
          <a:p>
            <a:pPr marL="173038" indent="-171450" hangingPunct="1">
              <a:lnSpc>
                <a:spcPct val="115000"/>
              </a:lnSpc>
              <a:buFont typeface="Calibri" pitchFamily="34" charset="0"/>
              <a:buChar char="-"/>
            </a:pPr>
            <a:endParaRPr lang="en-AU" sz="1100" dirty="0">
              <a:latin typeface="Calibri" charset="0"/>
              <a:cs typeface="Calibri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5791919" y="5085184"/>
            <a:ext cx="1876425" cy="989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0" tIns="45711" rIns="91420" bIns="45711" anchorCtr="1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marL="171450" indent="-171450" hangingPunct="1">
              <a:lnSpc>
                <a:spcPct val="115000"/>
              </a:lnSpc>
              <a:buFont typeface="Calibri" pitchFamily="34" charset="0"/>
              <a:buChar char="-"/>
            </a:pPr>
            <a:r>
              <a:rPr lang="en-AU" sz="1100" dirty="0">
                <a:latin typeface="Calibri" charset="0"/>
                <a:cs typeface="Calibri" charset="0"/>
              </a:rPr>
              <a:t>Performance-Based Remuneration Systems</a:t>
            </a:r>
          </a:p>
          <a:p>
            <a:pPr marL="171450" indent="-171450" hangingPunct="1">
              <a:lnSpc>
                <a:spcPct val="115000"/>
              </a:lnSpc>
              <a:buFont typeface="Calibri" pitchFamily="34" charset="0"/>
              <a:buChar char="-"/>
            </a:pPr>
            <a:r>
              <a:rPr lang="en-AU" sz="1100" dirty="0">
                <a:latin typeface="Calibri" charset="0"/>
                <a:cs typeface="Calibri" charset="0"/>
              </a:rPr>
              <a:t> </a:t>
            </a:r>
            <a:r>
              <a:rPr lang="en-AU" sz="1100" dirty="0" smtClean="0">
                <a:latin typeface="Calibri" charset="0"/>
                <a:cs typeface="Calibri" charset="0"/>
              </a:rPr>
              <a:t>‘</a:t>
            </a:r>
            <a:r>
              <a:rPr lang="en-AU" sz="1100" dirty="0">
                <a:latin typeface="Calibri" charset="0"/>
                <a:cs typeface="Calibri" charset="0"/>
              </a:rPr>
              <a:t>Pay-for-performance’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860574" y="2784301"/>
            <a:ext cx="2127250" cy="1004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0" tIns="45711" rIns="91420" bIns="45711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marL="171450" indent="-171450">
              <a:buFont typeface="Calibri" pitchFamily="34" charset="0"/>
              <a:buChar char="-"/>
            </a:pPr>
            <a:r>
              <a:rPr lang="en-AU" sz="1100" dirty="0" smtClean="0">
                <a:latin typeface="Calibri" pitchFamily="34" charset="0"/>
                <a:cs typeface="Calibri" pitchFamily="34" charset="0"/>
              </a:rPr>
              <a:t>Work-life </a:t>
            </a:r>
            <a:r>
              <a:rPr lang="en-AU" sz="1100" dirty="0">
                <a:latin typeface="Calibri" pitchFamily="34" charset="0"/>
                <a:cs typeface="Calibri" pitchFamily="34" charset="0"/>
              </a:rPr>
              <a:t>Balance</a:t>
            </a:r>
          </a:p>
          <a:p>
            <a:pPr marL="171450" indent="-171450">
              <a:buFont typeface="Calibri" pitchFamily="34" charset="0"/>
              <a:buChar char="-"/>
            </a:pPr>
            <a:r>
              <a:rPr lang="en-AU" sz="1100" dirty="0">
                <a:latin typeface="Calibri" pitchFamily="34" charset="0"/>
                <a:cs typeface="Calibri" pitchFamily="34" charset="0"/>
              </a:rPr>
              <a:t>Family friendly policies</a:t>
            </a:r>
          </a:p>
          <a:p>
            <a:pPr marL="171450" indent="-171450">
              <a:buFont typeface="Calibri" pitchFamily="34" charset="0"/>
              <a:buChar char="-"/>
            </a:pPr>
            <a:r>
              <a:rPr lang="en-AU" sz="1100" dirty="0">
                <a:latin typeface="Calibri" pitchFamily="34" charset="0"/>
                <a:cs typeface="Calibri" pitchFamily="34" charset="0"/>
              </a:rPr>
              <a:t>Possibility of engagement </a:t>
            </a:r>
            <a:r>
              <a:rPr lang="en-AU" sz="1100" dirty="0" smtClean="0">
                <a:latin typeface="Calibri" pitchFamily="34" charset="0"/>
                <a:cs typeface="Calibri" pitchFamily="34" charset="0"/>
              </a:rPr>
              <a:t>in community </a:t>
            </a:r>
            <a:r>
              <a:rPr lang="en-AU" sz="1100" dirty="0">
                <a:latin typeface="Calibri" pitchFamily="34" charset="0"/>
                <a:cs typeface="Calibri" pitchFamily="34" charset="0"/>
              </a:rPr>
              <a:t>development </a:t>
            </a:r>
            <a:r>
              <a:rPr lang="en-AU" sz="1100" dirty="0" smtClean="0">
                <a:latin typeface="Calibri" pitchFamily="34" charset="0"/>
                <a:cs typeface="Calibri" pitchFamily="34" charset="0"/>
              </a:rPr>
              <a:t>sectors</a:t>
            </a:r>
            <a:r>
              <a:rPr lang="en-AU" sz="1100" dirty="0">
                <a:latin typeface="Calibri" pitchFamily="34" charset="0"/>
                <a:cs typeface="Calibri" pitchFamily="34" charset="0"/>
              </a:rPr>
              <a:t> 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899592" y="4869160"/>
            <a:ext cx="269704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0" tIns="45711" rIns="91420" bIns="45711"/>
          <a:lstStyle>
            <a:lvl1pPr marL="685800" indent="-684213"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marL="173037" indent="-171450" hangingPunct="1">
              <a:lnSpc>
                <a:spcPct val="115000"/>
              </a:lnSpc>
              <a:buFont typeface="Calibri" pitchFamily="34" charset="0"/>
              <a:buChar char="-"/>
            </a:pPr>
            <a:r>
              <a:rPr lang="en-AU" sz="1100" dirty="0" smtClean="0">
                <a:latin typeface="Calibri" charset="0"/>
                <a:cs typeface="Calibri" charset="0"/>
              </a:rPr>
              <a:t>Advanced Succession </a:t>
            </a:r>
            <a:r>
              <a:rPr lang="en-AU" sz="1100" dirty="0">
                <a:latin typeface="Calibri" charset="0"/>
                <a:cs typeface="Calibri" charset="0"/>
              </a:rPr>
              <a:t>Planning </a:t>
            </a:r>
            <a:r>
              <a:rPr lang="en-AU" sz="1100" dirty="0" smtClean="0">
                <a:latin typeface="Calibri" charset="0"/>
                <a:cs typeface="Calibri" charset="0"/>
              </a:rPr>
              <a:t>Systems </a:t>
            </a:r>
            <a:r>
              <a:rPr lang="en-AU" sz="1100" dirty="0">
                <a:latin typeface="Calibri" charset="0"/>
                <a:cs typeface="Calibri" charset="0"/>
              </a:rPr>
              <a:t> </a:t>
            </a:r>
          </a:p>
          <a:p>
            <a:pPr marL="176213" indent="-174625" hangingPunct="1">
              <a:lnSpc>
                <a:spcPct val="115000"/>
              </a:lnSpc>
              <a:buFont typeface="Calibri" pitchFamily="34" charset="0"/>
              <a:buChar char="-"/>
            </a:pPr>
            <a:r>
              <a:rPr lang="en-AU" sz="1100" dirty="0">
                <a:latin typeface="Calibri" charset="0"/>
                <a:cs typeface="Calibri" charset="0"/>
              </a:rPr>
              <a:t>Career-planning systems in place</a:t>
            </a:r>
          </a:p>
          <a:p>
            <a:pPr marL="176213" indent="-174625" hangingPunct="1">
              <a:lnSpc>
                <a:spcPct val="115000"/>
              </a:lnSpc>
              <a:buFont typeface="Calibri" pitchFamily="34" charset="0"/>
              <a:buChar char="-"/>
            </a:pPr>
            <a:r>
              <a:rPr lang="en-AU" sz="1100" dirty="0">
                <a:latin typeface="Calibri" charset="0"/>
                <a:cs typeface="Calibri" charset="0"/>
              </a:rPr>
              <a:t>Providing “money cannot buy” experience</a:t>
            </a:r>
          </a:p>
          <a:p>
            <a:pPr hangingPunct="1">
              <a:lnSpc>
                <a:spcPct val="115000"/>
              </a:lnSpc>
              <a:spcAft>
                <a:spcPts val="1000"/>
              </a:spcAft>
              <a:buClrTx/>
              <a:buSzTx/>
            </a:pPr>
            <a:r>
              <a:rPr lang="en-AU" sz="1100" dirty="0">
                <a:latin typeface="Calibri" charset="0"/>
                <a:cs typeface="Calibri" charset="0"/>
              </a:rPr>
              <a:t> 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3794946" y="3041476"/>
            <a:ext cx="15716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0" tIns="45711" rIns="91420" bIns="45711" anchorCtr="1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ctr" hangingPunct="1">
              <a:lnSpc>
                <a:spcPct val="115000"/>
              </a:lnSpc>
              <a:spcAft>
                <a:spcPts val="1000"/>
              </a:spcAft>
            </a:pPr>
            <a:r>
              <a:rPr lang="en-AU" sz="1000" b="1" i="1">
                <a:latin typeface="Calibri" charset="0"/>
                <a:cs typeface="Calibri" charset="0"/>
              </a:rPr>
              <a:t>GROWTH</a:t>
            </a: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5263381" y="3655838"/>
            <a:ext cx="1571625" cy="56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0" tIns="45711" rIns="91420" bIns="45711" anchorCtr="1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ctr" hangingPunct="1">
              <a:lnSpc>
                <a:spcPct val="115000"/>
              </a:lnSpc>
              <a:spcAft>
                <a:spcPts val="1000"/>
              </a:spcAft>
            </a:pPr>
            <a:r>
              <a:rPr lang="en-US" sz="1000" b="1" i="1">
                <a:latin typeface="Calibri" charset="0"/>
                <a:cs typeface="Calibri" charset="0"/>
              </a:rPr>
              <a:t>RENEWAL</a:t>
            </a: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4509321" y="4994101"/>
            <a:ext cx="1571625" cy="56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0" tIns="45711" rIns="91420" bIns="45711" anchorCtr="1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ctr" hangingPunct="1">
              <a:lnSpc>
                <a:spcPct val="115000"/>
              </a:lnSpc>
              <a:spcAft>
                <a:spcPts val="1000"/>
              </a:spcAft>
            </a:pPr>
            <a:r>
              <a:rPr lang="en-US" sz="1000" b="1" i="1">
                <a:latin typeface="Calibri" charset="0"/>
                <a:cs typeface="Calibri" charset="0"/>
              </a:rPr>
              <a:t>EFFICIENCY</a:t>
            </a: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3032946" y="5024263"/>
            <a:ext cx="1571625" cy="56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0" tIns="45711" rIns="91420" bIns="45711" anchorCtr="1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ctr" hangingPunct="1">
              <a:lnSpc>
                <a:spcPct val="115000"/>
              </a:lnSpc>
              <a:spcAft>
                <a:spcPts val="1000"/>
              </a:spcAft>
            </a:pPr>
            <a:r>
              <a:rPr lang="en-US" sz="1000" b="1" i="1">
                <a:latin typeface="Calibri" charset="0"/>
                <a:cs typeface="Calibri" charset="0"/>
              </a:rPr>
              <a:t>STABILITY</a:t>
            </a: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594796" y="3641551"/>
            <a:ext cx="1571625" cy="56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0" tIns="45711" rIns="91420" bIns="45711" anchorCtr="1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ctr" hangingPunct="1">
              <a:lnSpc>
                <a:spcPct val="115000"/>
              </a:lnSpc>
              <a:spcAft>
                <a:spcPts val="1000"/>
              </a:spcAft>
            </a:pPr>
            <a:r>
              <a:rPr lang="en-US" sz="1000" b="1" i="1" dirty="0">
                <a:latin typeface="Calibri" charset="0"/>
                <a:cs typeface="Calibri" charset="0"/>
              </a:rPr>
              <a:t>CREATIVITY &amp; ADAPTABILITY</a:t>
            </a:r>
          </a:p>
        </p:txBody>
      </p:sp>
      <p:sp>
        <p:nvSpPr>
          <p:cNvPr id="27" name="AutoShape 6"/>
          <p:cNvSpPr>
            <a:spLocks noChangeArrowheads="1"/>
          </p:cNvSpPr>
          <p:nvPr/>
        </p:nvSpPr>
        <p:spPr bwMode="auto">
          <a:xfrm>
            <a:off x="3419872" y="3429000"/>
            <a:ext cx="2304256" cy="1584176"/>
          </a:xfrm>
          <a:prstGeom prst="star5">
            <a:avLst/>
          </a:prstGeom>
          <a:solidFill>
            <a:schemeClr val="accent6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AU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AC93-20D5-4B8A-8B9D-F4C43D897587}" type="slidenum">
              <a:rPr lang="en-AU" smtClean="0"/>
              <a:pPr/>
              <a:t>5</a:t>
            </a:fld>
            <a:endParaRPr lang="en-AU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89771" y="783148"/>
            <a:ext cx="8229600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sz="3200" b="1" i="1" dirty="0" smtClean="0">
                <a:solidFill>
                  <a:schemeClr val="accent1"/>
                </a:solidFill>
              </a:rPr>
              <a:t>Example: Innovative Libraries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  <p:sp>
        <p:nvSpPr>
          <p:cNvPr id="31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395536" y="6309320"/>
            <a:ext cx="1728192" cy="476250"/>
          </a:xfrm>
        </p:spPr>
        <p:txBody>
          <a:bodyPr/>
          <a:lstStyle/>
          <a:p>
            <a:pPr algn="l"/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382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Survey of </a:t>
            </a:r>
            <a:br>
              <a:rPr lang="en-US" b="1" dirty="0" smtClean="0"/>
            </a:br>
            <a:r>
              <a:rPr lang="en-US" b="1" dirty="0" smtClean="0"/>
              <a:t>Kazakh library innovations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 full responses</a:t>
            </a:r>
          </a:p>
          <a:p>
            <a:r>
              <a:rPr lang="en-US" dirty="0" smtClean="0"/>
              <a:t>Innovations in services, facilities, and technologies</a:t>
            </a:r>
          </a:p>
          <a:p>
            <a:r>
              <a:rPr lang="en-US" dirty="0" smtClean="0"/>
              <a:t>What needs to be done to become a more innovative library</a:t>
            </a:r>
          </a:p>
          <a:p>
            <a:r>
              <a:rPr lang="en-US" dirty="0" smtClean="0"/>
              <a:t>Full report will become available upon request</a:t>
            </a:r>
          </a:p>
          <a:p>
            <a:r>
              <a:rPr lang="en-US" dirty="0" smtClean="0"/>
              <a:t>Diigo collection of resources developed by </a:t>
            </a:r>
            <a:r>
              <a:rPr lang="en-US" dirty="0" err="1" smtClean="0"/>
              <a:t>Dr</a:t>
            </a:r>
            <a:r>
              <a:rPr lang="en-US" dirty="0" smtClean="0"/>
              <a:t> Dina </a:t>
            </a:r>
            <a:r>
              <a:rPr lang="en-US" dirty="0" err="1" smtClean="0"/>
              <a:t>Vyortkina</a:t>
            </a:r>
            <a:r>
              <a:rPr lang="en-US" dirty="0" smtClean="0"/>
              <a:t>, available from Piotr </a:t>
            </a:r>
            <a:r>
              <a:rPr lang="en-US" dirty="0" err="1" smtClean="0"/>
              <a:t>Lapo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9F8BD-6B81-4D06-B1F6-7D544E91DB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4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33600" y="1648804"/>
            <a:ext cx="5805055" cy="4031673"/>
            <a:chOff x="2096459" y="1763621"/>
            <a:chExt cx="4969361" cy="343592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4096" b="22257"/>
            <a:stretch/>
          </p:blipFill>
          <p:spPr>
            <a:xfrm>
              <a:off x="2096459" y="1763621"/>
              <a:ext cx="4969360" cy="343592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67190" t="13636"/>
            <a:stretch/>
          </p:blipFill>
          <p:spPr>
            <a:xfrm>
              <a:off x="2339903" y="2216725"/>
              <a:ext cx="515649" cy="29614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24683" t="16162" r="28595" b="15151"/>
            <a:stretch/>
          </p:blipFill>
          <p:spPr>
            <a:xfrm>
              <a:off x="2230582" y="3997036"/>
              <a:ext cx="734292" cy="235527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r="67631" b="26768"/>
            <a:stretch/>
          </p:blipFill>
          <p:spPr>
            <a:xfrm>
              <a:off x="6557098" y="3745922"/>
              <a:ext cx="508722" cy="25111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8654" y="786355"/>
            <a:ext cx="7150655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100" b="1" dirty="0"/>
              <a:t>In your opinion, do you consider </a:t>
            </a:r>
            <a:r>
              <a:rPr lang="en-US" sz="3100" b="1" dirty="0">
                <a:solidFill>
                  <a:srgbClr val="C00000"/>
                </a:solidFill>
              </a:rPr>
              <a:t>services</a:t>
            </a:r>
            <a:r>
              <a:rPr lang="en-US" sz="3100" b="1" dirty="0"/>
              <a:t> </a:t>
            </a: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your </a:t>
            </a:r>
            <a:r>
              <a:rPr lang="en-US" sz="3100" b="1" dirty="0"/>
              <a:t>library offers to students and faculty to be innovative?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9F8BD-6B81-4D06-B1F6-7D544E91DB6B}" type="slidenum">
              <a:rPr lang="en-US" smtClean="0"/>
              <a:t>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74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Innovative </a:t>
            </a:r>
            <a:r>
              <a:rPr lang="en-US" b="1" i="1" dirty="0" smtClean="0">
                <a:solidFill>
                  <a:srgbClr val="C00000"/>
                </a:solidFill>
              </a:rPr>
              <a:t>services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r>
              <a:rPr lang="en-US" b="1" dirty="0" smtClean="0"/>
              <a:t>(selected examples)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Making resources available electronically, online services, </a:t>
            </a:r>
            <a:r>
              <a:rPr lang="en-US" dirty="0" smtClean="0"/>
              <a:t>technologies</a:t>
            </a:r>
            <a:endParaRPr lang="en-US" dirty="0"/>
          </a:p>
          <a:p>
            <a:r>
              <a:rPr lang="en-US" dirty="0"/>
              <a:t>Courses and reference resources for users</a:t>
            </a:r>
          </a:p>
          <a:p>
            <a:r>
              <a:rPr lang="en-US" dirty="0" smtClean="0"/>
              <a:t>Engaging </a:t>
            </a:r>
            <a:r>
              <a:rPr lang="en-US" dirty="0"/>
              <a:t>with patrons</a:t>
            </a:r>
          </a:p>
          <a:p>
            <a:r>
              <a:rPr lang="en-US" dirty="0" smtClean="0"/>
              <a:t>Facilities</a:t>
            </a:r>
            <a:endParaRPr lang="en-US" dirty="0"/>
          </a:p>
          <a:p>
            <a:r>
              <a:rPr lang="en-US" dirty="0" smtClean="0"/>
              <a:t>Library </a:t>
            </a:r>
            <a:r>
              <a:rPr lang="en-US" dirty="0"/>
              <a:t>management</a:t>
            </a:r>
          </a:p>
          <a:p>
            <a:r>
              <a:rPr lang="en-US" dirty="0" smtClean="0"/>
              <a:t>Working </a:t>
            </a:r>
            <a:r>
              <a:rPr lang="en-US" dirty="0"/>
              <a:t>with other libraries</a:t>
            </a:r>
          </a:p>
          <a:p>
            <a:r>
              <a:rPr lang="en-US" dirty="0" smtClean="0"/>
              <a:t>Libraries </a:t>
            </a:r>
            <a:r>
              <a:rPr lang="en-US" dirty="0"/>
              <a:t>using social media</a:t>
            </a:r>
          </a:p>
          <a:p>
            <a:r>
              <a:rPr lang="en-US" dirty="0" smtClean="0"/>
              <a:t>Subject </a:t>
            </a:r>
            <a:r>
              <a:rPr lang="en-US" dirty="0"/>
              <a:t>and expert librarians</a:t>
            </a:r>
          </a:p>
          <a:p>
            <a:r>
              <a:rPr lang="en-US" dirty="0" smtClean="0"/>
              <a:t>Accessibility </a:t>
            </a:r>
            <a:r>
              <a:rPr lang="en-US" dirty="0"/>
              <a:t>accommodations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9F8BD-6B81-4D06-B1F6-7D544E91DB6B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654" y="3013071"/>
            <a:ext cx="3228109" cy="156052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19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7964" y="601085"/>
            <a:ext cx="7121236" cy="11430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Do you consider the </a:t>
            </a:r>
            <a:r>
              <a:rPr lang="en-US" sz="3200" b="1" dirty="0" smtClean="0">
                <a:solidFill>
                  <a:srgbClr val="C00000"/>
                </a:solidFill>
              </a:rPr>
              <a:t>facilities</a:t>
            </a:r>
            <a:r>
              <a:rPr lang="en-US" sz="3200" b="1" dirty="0" smtClean="0"/>
              <a:t> </a:t>
            </a:r>
            <a:br>
              <a:rPr lang="en-US" sz="3200" b="1" dirty="0" smtClean="0"/>
            </a:br>
            <a:r>
              <a:rPr lang="en-US" sz="3200" b="1" dirty="0" smtClean="0"/>
              <a:t>of your library to be conducive to innovation?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9F8BD-6B81-4D06-B1F6-7D544E91DB6B}" type="slidenum">
              <a:rPr lang="en-US" smtClean="0"/>
              <a:t>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717964" y="1577831"/>
            <a:ext cx="5727123" cy="4363360"/>
            <a:chOff x="304799" y="1895114"/>
            <a:chExt cx="5727123" cy="436336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4148" r="4656" b="21282"/>
            <a:stretch/>
          </p:blipFill>
          <p:spPr>
            <a:xfrm>
              <a:off x="304799" y="1895114"/>
              <a:ext cx="5727123" cy="436336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r="44337" b="-4112"/>
            <a:stretch/>
          </p:blipFill>
          <p:spPr>
            <a:xfrm>
              <a:off x="5130511" y="5841972"/>
              <a:ext cx="646834" cy="41650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50820" t="39142"/>
            <a:stretch/>
          </p:blipFill>
          <p:spPr>
            <a:xfrm>
              <a:off x="304799" y="2514022"/>
              <a:ext cx="571498" cy="243464"/>
            </a:xfrm>
            <a:prstGeom prst="rect">
              <a:avLst/>
            </a:prstGeom>
          </p:spPr>
        </p:pic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83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</Template>
  <TotalTime>3710</TotalTime>
  <Words>528</Words>
  <Application>Microsoft Office PowerPoint</Application>
  <PresentationFormat>On-screen Show (4:3)</PresentationFormat>
  <Paragraphs>151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Lucida Sans</vt:lpstr>
      <vt:lpstr>Times New Roman</vt:lpstr>
      <vt:lpstr>3</vt:lpstr>
      <vt:lpstr>         Creating a Culture for Innovation   Dr Loretta O’Donnell and Dr Dina Vyortkina Office of the Provost May, 2017        </vt:lpstr>
      <vt:lpstr>Context</vt:lpstr>
      <vt:lpstr>Changing Culture</vt:lpstr>
      <vt:lpstr>PowerPoint Presentation</vt:lpstr>
      <vt:lpstr>PowerPoint Presentation</vt:lpstr>
      <vt:lpstr>Survey of  Kazakh library innovations</vt:lpstr>
      <vt:lpstr>In your opinion, do you consider services  your library offers to students and faculty to be innovative? </vt:lpstr>
      <vt:lpstr>Innovative services  (selected examples)</vt:lpstr>
      <vt:lpstr>Do you consider the facilities  of your library to be conducive to innovation? </vt:lpstr>
      <vt:lpstr>Innovative facilities  (selected examples)</vt:lpstr>
      <vt:lpstr>Do you consider technologies used in your library to be innovative? </vt:lpstr>
      <vt:lpstr>Innovative technologies  (selected examples)</vt:lpstr>
      <vt:lpstr>What’s needed?</vt:lpstr>
      <vt:lpstr>Diigo collection</vt:lpstr>
      <vt:lpstr>Living innovation</vt:lpstr>
      <vt:lpstr>PowerPoint Presentation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Zhassulan Meshtayev</dc:creator>
  <cp:lastModifiedBy>Vyortkina, Dina</cp:lastModifiedBy>
  <cp:revision>510</cp:revision>
  <dcterms:created xsi:type="dcterms:W3CDTF">2014-01-08T03:04:02Z</dcterms:created>
  <dcterms:modified xsi:type="dcterms:W3CDTF">2017-05-30T22:29:14Z</dcterms:modified>
</cp:coreProperties>
</file>