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3.xml" ContentType="application/vnd.openxmlformats-officedocument.presentationml.comments+xml"/>
  <Override PartName="/ppt/notesSlides/notesSlide5.xml" ContentType="application/vnd.openxmlformats-officedocument.presentationml.notesSlide+xml"/>
  <Override PartName="/ppt/comments/comment4.xml" ContentType="application/vnd.openxmlformats-officedocument.presentationml.comments+xml"/>
  <Override PartName="/ppt/notesSlides/notesSlide6.xml" ContentType="application/vnd.openxmlformats-officedocument.presentationml.notesSlide+xml"/>
  <Override PartName="/ppt/comments/comment5.xml" ContentType="application/vnd.openxmlformats-officedocument.presentationml.comments+xml"/>
  <Override PartName="/ppt/notesSlides/notesSlide7.xml" ContentType="application/vnd.openxmlformats-officedocument.presentationml.notesSlide+xml"/>
  <Override PartName="/ppt/comments/comment6.xml" ContentType="application/vnd.openxmlformats-officedocument.presentationml.comments+xml"/>
  <Override PartName="/ppt/notesSlides/notesSlide8.xml" ContentType="application/vnd.openxmlformats-officedocument.presentationml.notesSlide+xml"/>
  <Override PartName="/ppt/comments/comment7.xml" ContentType="application/vnd.openxmlformats-officedocument.presentationml.comments+xml"/>
  <Override PartName="/ppt/notesSlides/notesSlide9.xml" ContentType="application/vnd.openxmlformats-officedocument.presentationml.notesSlide+xml"/>
  <Override PartName="/ppt/comments/comment8.xml" ContentType="application/vnd.openxmlformats-officedocument.presentationml.comments+xml"/>
  <Override PartName="/ppt/notesSlides/notesSlide10.xml" ContentType="application/vnd.openxmlformats-officedocument.presentationml.notesSlide+xml"/>
  <Override PartName="/ppt/comments/comment9.xml" ContentType="application/vnd.openxmlformats-officedocument.presentationml.comments+xml"/>
  <Override PartName="/ppt/notesSlides/notesSlide11.xml" ContentType="application/vnd.openxmlformats-officedocument.presentationml.notesSlide+xml"/>
  <Override PartName="/ppt/comments/comment10.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1.xml" ContentType="application/vnd.openxmlformats-officedocument.presentationml.comments+xml"/>
  <Override PartName="/ppt/notesSlides/notesSlide14.xml" ContentType="application/vnd.openxmlformats-officedocument.presentationml.notesSlide+xml"/>
  <Override PartName="/ppt/comments/comment12.xml" ContentType="application/vnd.openxmlformats-officedocument.presentationml.comments+xml"/>
  <Override PartName="/ppt/notesSlides/notesSlide15.xml" ContentType="application/vnd.openxmlformats-officedocument.presentationml.notesSlide+xml"/>
  <Override PartName="/ppt/comments/comment13.xml" ContentType="application/vnd.openxmlformats-officedocument.presentationml.comments+xml"/>
  <Override PartName="/ppt/notesSlides/notesSlide16.xml" ContentType="application/vnd.openxmlformats-officedocument.presentationml.notesSlide+xml"/>
  <Override PartName="/ppt/comments/comment14.xml" ContentType="application/vnd.openxmlformats-officedocument.presentationml.comments+xml"/>
  <Override PartName="/ppt/notesSlides/notesSlide17.xml" ContentType="application/vnd.openxmlformats-officedocument.presentationml.notesSlide+xml"/>
  <Override PartName="/ppt/comments/comment15.xml" ContentType="application/vnd.openxmlformats-officedocument.presentationml.comments+xml"/>
  <Override PartName="/ppt/notesSlides/notesSlide18.xml" ContentType="application/vnd.openxmlformats-officedocument.presentationml.notesSlide+xml"/>
  <Override PartName="/ppt/comments/comment16.xml" ContentType="application/vnd.openxmlformats-officedocument.presentationml.comments+xml"/>
  <Override PartName="/ppt/notesSlides/notesSlide19.xml" ContentType="application/vnd.openxmlformats-officedocument.presentationml.notesSlide+xml"/>
  <Override PartName="/ppt/comments/comment17.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comment18.xml" ContentType="application/vnd.openxmlformats-officedocument.presentationml.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3"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Lst>
  <p:sldSz cx="9144000" cy="5143500" type="screen16x9"/>
  <p:notesSz cx="6858000" cy="9144000"/>
  <p:embeddedFontLst>
    <p:embeddedFont>
      <p:font typeface="Cambria Math" panose="02040503050406030204" pitchFamily="18" charset="0"/>
      <p:regular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9" clrIdx="0"/>
  <p:cmAuthor id="1" name="Viktoriya Malikova"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C8D9ECF-D436-437C-988C-F56C72AA2C34}">
  <a:tblStyle styleId="{AC8D9ECF-D436-437C-988C-F56C72AA2C34}"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EED"/>
          </a:solidFill>
        </a:fill>
      </a:tcStyle>
    </a:wholeTbl>
    <a:band1H>
      <a:tcTxStyle b="off" i="off"/>
      <a:tcStyle>
        <a:tcBdr/>
        <a:fill>
          <a:solidFill>
            <a:srgbClr val="CADCD9"/>
          </a:solidFill>
        </a:fill>
      </a:tcStyle>
    </a:band1H>
    <a:band2H>
      <a:tcTxStyle b="off" i="off"/>
      <a:tcStyle>
        <a:tcBdr/>
      </a:tcStyle>
    </a:band2H>
    <a:band1V>
      <a:tcTxStyle b="off" i="off"/>
      <a:tcStyle>
        <a:tcBdr/>
        <a:fill>
          <a:solidFill>
            <a:srgbClr val="CADCD9"/>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2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font" Target="fonts/font1.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1-04-29T14:18:46.443" idx="1">
    <p:pos x="6000" y="0"/>
    <p:text>Good afternoon everyone, My name is Zhenis Otarbay and the topic of my presentation is Development and Control of a Shoulder Joint for Humanoid Robotics Application.
-Zhenis Otarbay</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21-04-29T14:18:46.472" idx="10">
    <p:pos x="6000" y="0"/>
    <p:text>The mechanical design and the electronics part represent the core of my thesis. 
The design of our shoulder joint initially was aimed to operate using tendons such as humanoid arm’s shoulder implemented by Kim et al.[8].
-Zhenis Otarbay</p:text>
  </p:cm>
</p:cmLst>
</file>

<file path=ppt/comments/comment11.xml><?xml version="1.0" encoding="utf-8"?>
<p:cmLst xmlns:a="http://schemas.openxmlformats.org/drawingml/2006/main" xmlns:r="http://schemas.openxmlformats.org/officeDocument/2006/relationships" xmlns:p="http://schemas.openxmlformats.org/presentationml/2006/main">
  <p:cm authorId="0" dt="2021-04-29T14:18:46.480" idx="11">
    <p:pos x="6000" y="0"/>
    <p:text>In [11],  the robotic arm UR5 is controlled using EEG signals acquired from the brain. 
The accuracy of classification to control left and right or up and down movements achieved for 7 different subjects is about 75.9% on average.
-Zhenis Otarbay</p:text>
  </p:cm>
</p:cmLst>
</file>

<file path=ppt/comments/comment12.xml><?xml version="1.0" encoding="utf-8"?>
<p:cmLst xmlns:a="http://schemas.openxmlformats.org/drawingml/2006/main" xmlns:r="http://schemas.openxmlformats.org/officeDocument/2006/relationships" xmlns:p="http://schemas.openxmlformats.org/presentationml/2006/main">
  <p:cm authorId="0" dt="2021-04-29T14:18:46.475" idx="12">
    <p:pos x="6000" y="0"/>
    <p:text>Most of the research works that I listed in the literature review are not employing a spherical joint in the shoulder, but a sequence of revolute joints.
The payload is generally limited, especially in the tendon-driven systems. 
Different systems are also not  accurate or report just simulated models.
Very few examples are available of integration of EEG signals in the control architecture.
-Zhenis Otarbay</p:text>
  </p:cm>
</p:cmLst>
</file>

<file path=ppt/comments/comment13.xml><?xml version="1.0" encoding="utf-8"?>
<p:cmLst xmlns:a="http://schemas.openxmlformats.org/drawingml/2006/main" xmlns:r="http://schemas.openxmlformats.org/officeDocument/2006/relationships" xmlns:p="http://schemas.openxmlformats.org/presentationml/2006/main">
  <p:cm authorId="0" dt="2021-04-29T14:18:46.490" idx="13">
    <p:pos x="6000" y="0"/>
    <p:text>Let's now talk about Design and implementation
-Zhenis Otarbay</p:text>
  </p:cm>
</p:cmLst>
</file>

<file path=ppt/comments/comment14.xml><?xml version="1.0" encoding="utf-8"?>
<p:cmLst xmlns:a="http://schemas.openxmlformats.org/drawingml/2006/main" xmlns:r="http://schemas.openxmlformats.org/officeDocument/2006/relationships" xmlns:p="http://schemas.openxmlformats.org/presentationml/2006/main">
  <p:cm authorId="0" dt="2021-04-29T14:18:46.487" idx="14">
    <p:pos x="6000" y="0"/>
    <p:text>3D CAD model represent the design Solidworks  was used to design the prototype &amp; to conduct the first simulations.
After the V-REP model was implemented, the constraints such as max force, motor speed, torque were integrated into the V-REP model
-Zhenis Otarbay</p:text>
  </p:cm>
</p:cmLst>
</file>

<file path=ppt/comments/comment15.xml><?xml version="1.0" encoding="utf-8"?>
<p:cmLst xmlns:a="http://schemas.openxmlformats.org/drawingml/2006/main" xmlns:r="http://schemas.openxmlformats.org/officeDocument/2006/relationships" xmlns:p="http://schemas.openxmlformats.org/presentationml/2006/main">
  <p:cm authorId="0" dt="2021-04-29T14:18:46.492" idx="16">
    <p:pos x="6000" y="100"/>
    <p:text>The tendon is rotated in a small pulley to loosen and tighten.
The Figure demonstrates how tendon actuation in our shoulder joint works.
The yellow one which is the tendon is rotated to the head of the actuator.
-Zhenis Otarbay</p:text>
  </p:cm>
  <p:cm authorId="0" dt="2021-04-29T14:18:46.494" idx="15">
    <p:pos x="6000" y="0"/>
    <p:text>For tendon to not go outside of we the limits we increased notch(выемка) in motor shaft
-zhenis otarbay</p:text>
  </p:cm>
</p:cmLst>
</file>

<file path=ppt/comments/comment16.xml><?xml version="1.0" encoding="utf-8"?>
<p:cmLst xmlns:a="http://schemas.openxmlformats.org/drawingml/2006/main" xmlns:r="http://schemas.openxmlformats.org/officeDocument/2006/relationships" xmlns:p="http://schemas.openxmlformats.org/presentationml/2006/main">
  <p:cm authorId="0" dt="2021-04-29T14:18:46.490" idx="17">
    <p:pos x="6000" y="0"/>
    <p:text>The table shows the shoulder joint part materials, approximate dimensions, and their quantity. 
The CAD model is as good as the actual 3D printed shoulder joint.
-Zhenis Otarbay</p:text>
  </p:cm>
</p:cmLst>
</file>

<file path=ppt/comments/comment17.xml><?xml version="1.0" encoding="utf-8"?>
<p:cmLst xmlns:a="http://schemas.openxmlformats.org/drawingml/2006/main" xmlns:r="http://schemas.openxmlformats.org/officeDocument/2006/relationships" xmlns:p="http://schemas.openxmlformats.org/presentationml/2006/main">
  <p:cm authorId="0" dt="2021-04-29T14:18:46.495" idx="18">
    <p:pos x="6000" y="0"/>
    <p:text>The Figure shows the schematics 
of the circuit of the mother-board that reads the sensory information, controls the actuation system and communicates with the PC where 
the GUI is running.
-Zhenis Otarbay</p:text>
  </p:cm>
</p:cmLst>
</file>

<file path=ppt/comments/comment18.xml><?xml version="1.0" encoding="utf-8"?>
<p:cmLst xmlns:a="http://schemas.openxmlformats.org/drawingml/2006/main" xmlns:r="http://schemas.openxmlformats.org/officeDocument/2006/relationships" xmlns:p="http://schemas.openxmlformats.org/presentationml/2006/main">
  <p:cm authorId="0" dt="2021-04-29T14:18:46.482" idx="19">
    <p:pos x="6000" y="0"/>
    <p:text>One of the problem was that when reading from Serial port real-time data, the Main Program was busy, and GUI was not responding. So that decision was made to create 4 threads to each motor. Maybe it was to some extent more than necessary cause there is only one Com Port for reading and sending data, but it made each process less dependent on each other. Here is an example of creating 4 threads when the Main Program is initialized, also notice that worker and thread objects of PyQt5 are not deleted (deletion is commented) to be able to start process again if we send a new command.
-zhenis otarbay</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21-04-29T15:24:41.765" idx="2">
    <p:pos x="6000" y="0"/>
    <p:text>Thanks to my supervisor, co-supervisor, second co-supervisor for supporting and providing me valuable and useful feedbacks.
-Zhenis Otarbay</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21-04-29T14:18:46.448" idx="3">
    <p:pos x="6000" y="0"/>
    <p:text>Let’s start from Introduction.
-Zhenis Otarbay</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21-04-29T14:18:46.448" idx="4">
    <p:pos x="6000" y="0"/>
    <p:text>Humanoid robotics aims at developing robotics systems that manipulate objects and move in the environment in a similar way humans can do.
In most of the systems developed so far, a sequence of revolute joints is used to reproduce the mobility of complex articulations present in the human body. 
In this thesis work, we developed a tendon actuated spherical joint that can reproduce the behavior of the humerus-glenoid cavity  present in the human shoulder.
-Zhenis Otarbay</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21-04-29T14:18:46.452" idx="5">
    <p:pos x="6000" y="0"/>
    <p:text>The problem we intend to solve is very important for future applications in the field of humanoid robotics. 
An actuated spherical joint will  allow the  robot to move more naturally
and to simplify its design.
Due to the fact that the actuation system will be installed before the joint, the upper arm will be lighter and, therefore, capable to move faster and displace bigger payloads.
-Zhenis Otarbay</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21-04-29T14:18:46.455" idx="6">
    <p:pos x="6000" y="0"/>
    <p:text>The problem we intend to solve is very important for future applications in the field of humanoid robotics. 
An actuated spherical joint will  allow the  robot to move more naturally
and to simplify its design.
Due to the fact that the actuation system will be installed before the joint, the upper arm will be lighter and, therefore, capable to move faster and displace bigger payloads.
-Zhenis Otarbay</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21-04-29T14:18:46.460" idx="7">
    <p:pos x="6000" y="0"/>
    <p:text>The possibility to integrate EEG signals into the control architecture of the artificial shoulder represents an important open research question.
Using brain signals to assist the control of the shoulder motion may be beneficial for many people who lost their limb and need a more natural control of their prosthetic arm. 
The system can also be used  for tele-operation purposes, facilitating the operation of an exoskeleton (master-arm). 
Predicting the motion of the operator arm could be used to reduce the stiffness of the exoskeleton and to allow a more natural operation.
-Zhenis Otarbay</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21-04-29T14:18:46.464" idx="8">
    <p:pos x="6000" y="0"/>
    <p:text>The literature listed below included only application papers. 
All of the papers were theoretically proven, most of them were based on modeling  in CAD. 
Some papers used a tendon-driven mechanism, for example, Lims-ambidex 2 and some other scientific publications that were compared and contrasted
The construction process of the design of the 3-DOF spherical joint was started and is close to the final version.
-Zhenis Otarbay</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21-04-29T14:18:46.468" idx="9">
    <p:pos x="6000" y="0"/>
    <p:text>Six publication were compared and contrasted. Ball et al presented relatively robust and rehabilitation aimed exoskeletons. Tendon based actuation is comprehensive and a bit more robust for shoulder or wrist joint substitute purposes. Like some of the works we reviewed here, we are also going to apply the simulation techniques for the shoulder joint before we test each of the movements in the real prototype.
-Zhenis Otarbay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425824935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 name="Google Shape;4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Clr>
                <a:srgbClr val="000000"/>
              </a:buClr>
              <a:buSzPts val="1100"/>
              <a:buFont typeface="Arial"/>
              <a:buChar char="●"/>
            </a:pPr>
            <a:r>
              <a:rPr lang="en-US">
                <a:latin typeface="Twentieth Century"/>
                <a:ea typeface="Twentieth Century"/>
                <a:cs typeface="Twentieth Century"/>
                <a:sym typeface="Twentieth Century"/>
              </a:rPr>
              <a:t>Good afternoon everyone, My name is Zhenis Otarbay and the topic of my presentation is </a:t>
            </a:r>
            <a:r>
              <a:rPr lang="en-US" sz="1100">
                <a:solidFill>
                  <a:schemeClr val="dk1"/>
                </a:solidFill>
                <a:latin typeface="Arial"/>
                <a:ea typeface="Arial"/>
                <a:cs typeface="Arial"/>
                <a:sym typeface="Arial"/>
              </a:rPr>
              <a:t>Development and Control of a Shoulder Joint for Humanoid Robotics Application.</a:t>
            </a:r>
            <a:endParaRPr sz="1100">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479399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sz="1100" b="0" i="0" u="none" strike="noStrike" cap="none">
                <a:solidFill>
                  <a:srgbClr val="000000"/>
                </a:solidFill>
                <a:latin typeface="Twentieth Century"/>
                <a:ea typeface="Twentieth Century"/>
                <a:cs typeface="Twentieth Century"/>
                <a:sym typeface="Twentieth Century"/>
              </a:rPr>
              <a:t>In particular, six publications were chosen to be compared and contrasted. Ball et al presented relatively robust and rehabilitation aimed exoskeletons. Tendon-based actuation is comprehensive and a bit more robust for shoulder or wrist joint substitute purposes. </a:t>
            </a:r>
            <a:r>
              <a:rPr lang="en-US">
                <a:latin typeface="Twentieth Century"/>
                <a:ea typeface="Twentieth Century"/>
                <a:cs typeface="Twentieth Century"/>
                <a:sym typeface="Twentieth Century"/>
              </a:rPr>
              <a:t>SImilarly to </a:t>
            </a:r>
            <a:r>
              <a:rPr lang="en-US" sz="1100" b="0" i="0" u="none" strike="noStrike" cap="none">
                <a:solidFill>
                  <a:srgbClr val="000000"/>
                </a:solidFill>
                <a:latin typeface="Twentieth Century"/>
                <a:ea typeface="Twentieth Century"/>
                <a:cs typeface="Twentieth Century"/>
                <a:sym typeface="Twentieth Century"/>
              </a:rPr>
              <a:t>some of the works we reviewed here, we also applied the simulation techniques for the shoulder joint before we tested each of the movements in the real prototype.</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548588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SzPts val="1800"/>
              <a:buFont typeface="Arial"/>
              <a:buChar char="•"/>
            </a:pPr>
            <a:r>
              <a:rPr lang="en-US">
                <a:latin typeface="Twentieth Century"/>
                <a:ea typeface="Twentieth Century"/>
                <a:cs typeface="Twentieth Century"/>
                <a:sym typeface="Twentieth Century"/>
              </a:rPr>
              <a:t>The mechanic al design and the electronics part represent the core of my thesis. </a:t>
            </a:r>
            <a:endParaRPr>
              <a:latin typeface="Twentieth Century"/>
              <a:ea typeface="Twentieth Century"/>
              <a:cs typeface="Twentieth Century"/>
              <a:sym typeface="Twentieth Century"/>
            </a:endParaRPr>
          </a:p>
          <a:p>
            <a:pPr marL="285750" lvl="0" indent="-285750" algn="l" rtl="0">
              <a:lnSpc>
                <a:spcPct val="115000"/>
              </a:lnSpc>
              <a:spcBef>
                <a:spcPts val="0"/>
              </a:spcBef>
              <a:spcAft>
                <a:spcPts val="0"/>
              </a:spcAft>
              <a:buSzPts val="1800"/>
              <a:buFont typeface="Arial"/>
              <a:buChar char="•"/>
            </a:pPr>
            <a:r>
              <a:rPr lang="en-US">
                <a:latin typeface="Twentieth Century"/>
                <a:ea typeface="Twentieth Century"/>
                <a:cs typeface="Twentieth Century"/>
                <a:sym typeface="Twentieth Century"/>
              </a:rPr>
              <a:t>The design of our shoulder is aimed to operate using tendons such as the humanoid arm’s shoulder designed by Kim et al.[8].</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Font typeface="Arial"/>
              <a:buNone/>
            </a:pP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Font typeface="Arial"/>
              <a:buNone/>
            </a:pPr>
            <a:r>
              <a:rPr lang="en-US">
                <a:latin typeface="Twentieth Century"/>
                <a:ea typeface="Twentieth Century"/>
                <a:cs typeface="Twentieth Century"/>
                <a:sym typeface="Twentieth Century"/>
              </a:rPr>
              <a:t>Additionally, this paper uses the quaternion  representation of the shoulder joint kinematics and implements the forward and inverse kinematics. </a:t>
            </a:r>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97040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This design  suggests a robust electronics and safe operation thanks to its software.</a:t>
            </a:r>
            <a:endParaRPr>
              <a:latin typeface="Twentieth Century"/>
              <a:ea typeface="Twentieth Century"/>
              <a:cs typeface="Twentieth Century"/>
              <a:sym typeface="Twentieth Century"/>
            </a:endParaRPr>
          </a:p>
          <a:p>
            <a:pPr marL="285750" lvl="0" indent="-2857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The voltage and the available power of the hardware were also designed to be safe in any condition.</a:t>
            </a:r>
            <a:endParaRPr>
              <a:latin typeface="Twentieth Century"/>
              <a:ea typeface="Twentieth Century"/>
              <a:cs typeface="Twentieth Century"/>
              <a:sym typeface="Twentieth Century"/>
            </a:endParaRPr>
          </a:p>
          <a:p>
            <a:pPr marL="285750" lvl="0" indent="-2857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This research presents teleoperation-based hardware and software based on movement prediction techniques which is important for my thesis work.</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756600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This is lower than real-time control requirement. It can make the subjects tired, so that makes this control mechanism not suitable for our purposes.</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530550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1600"/>
              </a:spcBef>
              <a:spcAft>
                <a:spcPts val="0"/>
              </a:spcAft>
              <a:buSzPts val="1800"/>
              <a:buFont typeface="Arial"/>
              <a:buChar char="•"/>
            </a:pPr>
            <a:r>
              <a:rPr lang="en-US">
                <a:latin typeface="Twentieth Century"/>
                <a:ea typeface="Twentieth Century"/>
                <a:cs typeface="Twentieth Century"/>
                <a:sym typeface="Twentieth Century"/>
              </a:rPr>
              <a:t>Most of the research works that I listed in the literature review are not employing a spherical joint in the shoulder, but a sequence of revolute joints.</a:t>
            </a:r>
            <a:endParaRPr>
              <a:latin typeface="Twentieth Century"/>
              <a:ea typeface="Twentieth Century"/>
              <a:cs typeface="Twentieth Century"/>
              <a:sym typeface="Twentieth Century"/>
            </a:endParaRPr>
          </a:p>
          <a:p>
            <a:pPr marL="285750" lvl="0" indent="-285750" algn="l" rtl="0">
              <a:lnSpc>
                <a:spcPct val="115000"/>
              </a:lnSpc>
              <a:spcBef>
                <a:spcPts val="1600"/>
              </a:spcBef>
              <a:spcAft>
                <a:spcPts val="0"/>
              </a:spcAft>
              <a:buSzPts val="1800"/>
              <a:buFont typeface="Arial"/>
              <a:buChar char="•"/>
            </a:pPr>
            <a:r>
              <a:rPr lang="en-US">
                <a:latin typeface="Twentieth Century"/>
                <a:ea typeface="Twentieth Century"/>
                <a:cs typeface="Twentieth Century"/>
                <a:sym typeface="Twentieth Century"/>
              </a:rPr>
              <a:t>The payload is generally limited, especially in the tendon-driven systems. </a:t>
            </a:r>
            <a:endParaRPr>
              <a:latin typeface="Twentieth Century"/>
              <a:ea typeface="Twentieth Century"/>
              <a:cs typeface="Twentieth Century"/>
              <a:sym typeface="Twentieth Century"/>
            </a:endParaRPr>
          </a:p>
          <a:p>
            <a:pPr marL="285750" lvl="0" indent="-285750" algn="l" rtl="0">
              <a:lnSpc>
                <a:spcPct val="115000"/>
              </a:lnSpc>
              <a:spcBef>
                <a:spcPts val="1600"/>
              </a:spcBef>
              <a:spcAft>
                <a:spcPts val="0"/>
              </a:spcAft>
              <a:buSzPts val="1800"/>
              <a:buFont typeface="Arial"/>
              <a:buChar char="•"/>
            </a:pPr>
            <a:r>
              <a:rPr lang="en-US">
                <a:latin typeface="Twentieth Century"/>
                <a:ea typeface="Twentieth Century"/>
                <a:cs typeface="Twentieth Century"/>
                <a:sym typeface="Twentieth Century"/>
              </a:rPr>
              <a:t>Different systems are also not  accurate or report just simulated models.</a:t>
            </a:r>
            <a:endParaRPr>
              <a:latin typeface="Twentieth Century"/>
              <a:ea typeface="Twentieth Century"/>
              <a:cs typeface="Twentieth Century"/>
              <a:sym typeface="Twentieth Century"/>
            </a:endParaRPr>
          </a:p>
          <a:p>
            <a:pPr marL="285750" lvl="0" indent="-285750" algn="l" rtl="0">
              <a:lnSpc>
                <a:spcPct val="115000"/>
              </a:lnSpc>
              <a:spcBef>
                <a:spcPts val="1600"/>
              </a:spcBef>
              <a:spcAft>
                <a:spcPts val="0"/>
              </a:spcAft>
              <a:buSzPts val="1800"/>
              <a:buFont typeface="Arial"/>
              <a:buChar char="•"/>
            </a:pPr>
            <a:r>
              <a:rPr lang="en-US">
                <a:latin typeface="Twentieth Century"/>
                <a:ea typeface="Twentieth Century"/>
                <a:cs typeface="Twentieth Century"/>
                <a:sym typeface="Twentieth Century"/>
              </a:rPr>
              <a:t>Very few examples are available that integrate EEG signals in the control architecture. </a:t>
            </a:r>
            <a:endParaRPr>
              <a:latin typeface="Twentieth Century"/>
              <a:ea typeface="Twentieth Century"/>
              <a:cs typeface="Twentieth Century"/>
              <a:sym typeface="Twentieth Century"/>
            </a:endParaRPr>
          </a:p>
          <a:p>
            <a:pPr marL="158750" lvl="0" indent="0" algn="l" rtl="0">
              <a:lnSpc>
                <a:spcPct val="100000"/>
              </a:lnSpc>
              <a:spcBef>
                <a:spcPts val="1600"/>
              </a:spcBef>
              <a:spcAft>
                <a:spcPts val="0"/>
              </a:spcAft>
              <a:buSzPts val="1100"/>
              <a:buNone/>
            </a:pPr>
            <a:endParaRPr sz="1200" b="1">
              <a:latin typeface="Twentieth Century"/>
              <a:ea typeface="Twentieth Century"/>
              <a:cs typeface="Twentieth Century"/>
              <a:sym typeface="Twentieth Century"/>
            </a:endParaRPr>
          </a:p>
          <a:p>
            <a:pPr marL="457200" marR="0" lvl="0" indent="-228600" algn="l" rtl="0">
              <a:lnSpc>
                <a:spcPct val="100000"/>
              </a:lnSpc>
              <a:spcBef>
                <a:spcPts val="160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738985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Let's now talk about Design and implementation</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137" name="Google Shape;13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15996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The symmetric orientation of the platform compared to the base makes 60 degrees. </a:t>
            </a: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962076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So, when an actuator is rotated clockwise and anticlockwise, the tendon is tightened and loosened. </a:t>
            </a:r>
            <a:r>
              <a:rPr lang="en-US" i="1">
                <a:latin typeface="Twentieth Century"/>
                <a:ea typeface="Twentieth Century"/>
                <a:cs typeface="Twentieth Century"/>
                <a:sym typeface="Twentieth Century"/>
              </a:rPr>
              <a:t>For the tendon  not to go</a:t>
            </a:r>
            <a:r>
              <a:rPr lang="en-US" i="1"/>
              <a:t> </a:t>
            </a:r>
            <a:r>
              <a:rPr lang="en-US" i="1">
                <a:latin typeface="Twentieth Century"/>
                <a:ea typeface="Twentieth Century"/>
                <a:cs typeface="Twentieth Century"/>
                <a:sym typeface="Twentieth Century"/>
              </a:rPr>
              <a:t>outside of the limits we increased the notch(</a:t>
            </a:r>
            <a:r>
              <a:rPr lang="en-US" i="1"/>
              <a:t>выемка)</a:t>
            </a:r>
            <a:r>
              <a:rPr lang="en-US" i="1">
                <a:latin typeface="Twentieth Century"/>
                <a:ea typeface="Twentieth Century"/>
                <a:cs typeface="Twentieth Century"/>
                <a:sym typeface="Twentieth Century"/>
              </a:rPr>
              <a:t> in the motor shaft</a:t>
            </a:r>
            <a:endParaRPr/>
          </a:p>
          <a:p>
            <a:pPr marL="158750" marR="0" lvl="0" indent="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868788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table shows the shoulder joint part materials, approximate dimensions, and their quantity. </a:t>
            </a:r>
            <a:endParaRPr>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actual 3D printed shoulder joint reproduce accurately the CAD model. </a:t>
            </a:r>
            <a:endParaRPr>
              <a:latin typeface="Twentieth Century"/>
              <a:ea typeface="Twentieth Century"/>
              <a:cs typeface="Twentieth Century"/>
              <a:sym typeface="Twentieth Century"/>
            </a:endParaRPr>
          </a:p>
          <a:p>
            <a:pPr marL="457200" lvl="0" indent="-228600" algn="l" rtl="0">
              <a:lnSpc>
                <a:spcPct val="115000"/>
              </a:lnSpc>
              <a:spcBef>
                <a:spcPts val="0"/>
              </a:spcBef>
              <a:spcAft>
                <a:spcPts val="0"/>
              </a:spcAft>
              <a:buSzPts val="1800"/>
              <a:buNone/>
            </a:pP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937836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15000"/>
              </a:lnSpc>
              <a:spcBef>
                <a:spcPts val="0"/>
              </a:spcBef>
              <a:spcAft>
                <a:spcPts val="0"/>
              </a:spcAft>
              <a:buSzPts val="1800"/>
              <a:buNone/>
            </a:pPr>
            <a:r>
              <a:rPr lang="en-US">
                <a:latin typeface="Twentieth Century"/>
                <a:ea typeface="Twentieth Century"/>
                <a:cs typeface="Twentieth Century"/>
                <a:sym typeface="Twentieth Century"/>
              </a:rPr>
              <a:t>The Figure shows the schematics </a:t>
            </a:r>
            <a:endParaRPr>
              <a:latin typeface="Twentieth Century"/>
              <a:ea typeface="Twentieth Century"/>
              <a:cs typeface="Twentieth Century"/>
              <a:sym typeface="Twentieth Century"/>
            </a:endParaRPr>
          </a:p>
          <a:p>
            <a:pPr marL="158750" lvl="0" indent="0" algn="l" rtl="0">
              <a:lnSpc>
                <a:spcPct val="115000"/>
              </a:lnSpc>
              <a:spcBef>
                <a:spcPts val="0"/>
              </a:spcBef>
              <a:spcAft>
                <a:spcPts val="0"/>
              </a:spcAft>
              <a:buSzPts val="1800"/>
              <a:buNone/>
            </a:pPr>
            <a:r>
              <a:rPr lang="en-US">
                <a:latin typeface="Twentieth Century"/>
                <a:ea typeface="Twentieth Century"/>
                <a:cs typeface="Twentieth Century"/>
                <a:sym typeface="Twentieth Century"/>
              </a:rPr>
              <a:t>of the circuit of the motherboard that reads the sensory information, controls the actuation system and communicates with the PC where </a:t>
            </a:r>
            <a:endParaRPr>
              <a:latin typeface="Twentieth Century"/>
              <a:ea typeface="Twentieth Century"/>
              <a:cs typeface="Twentieth Century"/>
              <a:sym typeface="Twentieth Century"/>
            </a:endParaRPr>
          </a:p>
          <a:p>
            <a:pPr marL="158750" lvl="0" indent="0" algn="l" rtl="0">
              <a:lnSpc>
                <a:spcPct val="115000"/>
              </a:lnSpc>
              <a:spcBef>
                <a:spcPts val="0"/>
              </a:spcBef>
              <a:spcAft>
                <a:spcPts val="0"/>
              </a:spcAft>
              <a:buSzPts val="1800"/>
              <a:buNone/>
            </a:pPr>
            <a:r>
              <a:rPr lang="en-US">
                <a:latin typeface="Twentieth Century"/>
                <a:ea typeface="Twentieth Century"/>
                <a:cs typeface="Twentieth Century"/>
                <a:sym typeface="Twentieth Century"/>
              </a:rPr>
              <a:t>the GUI is running.</a:t>
            </a:r>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858581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 I would like thank my supervisor, co-supervisor, second co-supervisor for supporting and providing me with valuable and useful feedbacks.</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3" name="Google Shape;5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500429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I have made a KiCAD model to engrave the PCB for the shoulder joint.</a:t>
            </a:r>
            <a:endParaRPr b="0">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The figure reports the KiCAD PCB of the motherboard where all the necessary electronic components and the additional electronics boards can be mounted.</a:t>
            </a:r>
            <a:endParaRPr b="0">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The PCB was built to reduce the number of required wires to connect to the sensors and actuators.</a:t>
            </a:r>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The KiCAD model is flipped for all components which allows checking the Teensy 3.5 pins easily by looking at its numbered side. This is one of the unusual sides of the design. However, this does not affect the functionality. Also, the reset button of Teensy 3.5 can be used in implementing some control function.</a:t>
            </a:r>
            <a:endParaRPr/>
          </a:p>
          <a:p>
            <a:pPr marL="457200" lvl="0" indent="-228600" algn="l" rtl="0">
              <a:lnSpc>
                <a:spcPct val="100000"/>
              </a:lnSpc>
              <a:spcBef>
                <a:spcPts val="0"/>
              </a:spcBef>
              <a:spcAft>
                <a:spcPts val="0"/>
              </a:spcAft>
              <a:buSzPts val="1100"/>
              <a:buNone/>
            </a:pPr>
            <a:endParaRPr b="0">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594303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However, it can be extended to include 3 DOFs if we implement the YAW rotation using an additional motor whose shaft can pass through the center of the joint. Each of the three actuators winds the tendons and thread through holes of the platforms. And the next end of the tendons is fixed to the moving platform. The angle between each tendon is 120 degrees.  There are included two rotary encoders for a real-time (with Teensy constraints) testing of the shoulder joint motion manually.</a:t>
            </a:r>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Also, 4 magnetic encoders sense the rotation of the actuators in clockwise and anticlockwise directions and send the measurement to the Teensy as a PWM signal. </a:t>
            </a:r>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b="1">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695490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To make the best movement, it was decided to make all tendons tightened at first, and coordinate them according to the motion we wanted to realize</a:t>
            </a: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278328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The PCB plate contacts have been tested with a multi-meter to detect short-circuits or discontinuities. The motor boards and the Teensy 3.6 were mounted using male \&amp; female connectors in a way to easily substitute them if required. In particular, the female connectors where soldered on the mother-board while the male connectors on the Teensy 3.6 and the motor boards.  After seeing that it is working as expected, each component was soldered one after another and the correct integration with the Teensy 3.6 verified. </a:t>
            </a:r>
            <a:endParaRPr>
              <a:latin typeface="Twentieth Century"/>
              <a:ea typeface="Twentieth Century"/>
              <a:cs typeface="Twentieth Century"/>
              <a:sym typeface="Twentieth Century"/>
            </a:endParaRPr>
          </a:p>
          <a:p>
            <a:pPr marL="158750" marR="0" lvl="0" indent="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b="0">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9641002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Clr>
                <a:srgbClr val="000000"/>
              </a:buClr>
              <a:buSzPts val="1100"/>
              <a:buFont typeface="Arial"/>
              <a:buChar char="●"/>
            </a:pPr>
            <a:r>
              <a:rPr lang="en-US" sz="1100" b="0" i="0" u="none" strike="noStrike" cap="none">
                <a:solidFill>
                  <a:srgbClr val="000000"/>
                </a:solidFill>
                <a:latin typeface="Twentieth Century"/>
                <a:ea typeface="Twentieth Century"/>
                <a:cs typeface="Twentieth Century"/>
                <a:sym typeface="Twentieth Century"/>
              </a:rPr>
              <a:t>One of the problems that was encountered when reading from the Serial port real-time data, was that the Main Program was busy, and the GUI was not responding. To solve this, 4 threads were created, one for each motor. Maybe it was, to some extent, more than necessary because there is only one Com Port for reading and sending data, but it made each process less dependent on the others. Here reported  an example of creating 4 threads when the Main Program is initialized, also notice that worker and thread objects of PyQt5 are not deleted (deletion is commented) to be able to start the process again if we send a new command.</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997069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Control command is sent to Teensy and Command in one line below programmed to send back to GUI application that are parsed from input. If bytes are sent and received separately, it creates chance of data loss .</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2181140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current position is always saved in a text file. </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When the program starts, counters are set to the positions stored in the control text file. </a:t>
            </a:r>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encoder decrements according to the direction and then increments from that point. </a:t>
            </a:r>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This implement the calibration procedure.</a:t>
            </a:r>
            <a:endParaRPr>
              <a:latin typeface="Twentieth Century"/>
              <a:ea typeface="Twentieth Century"/>
              <a:cs typeface="Twentieth Century"/>
              <a:sym typeface="Twentieth Century"/>
            </a:endParaRPr>
          </a:p>
          <a:p>
            <a:pPr marL="457200" lvl="0" indent="-228600" algn="l" rtl="0">
              <a:lnSpc>
                <a:spcPct val="115000"/>
              </a:lnSpc>
              <a:spcBef>
                <a:spcPts val="0"/>
              </a:spcBef>
              <a:spcAft>
                <a:spcPts val="0"/>
              </a:spcAft>
              <a:buSzPts val="18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5951987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a:solidFill>
                  <a:schemeClr val="lt1"/>
                </a:solidFill>
                <a:latin typeface="Twentieth Century"/>
                <a:ea typeface="Twentieth Century"/>
                <a:cs typeface="Twentieth Century"/>
                <a:sym typeface="Twentieth Century"/>
              </a:rPr>
              <a:t>Up to now the interface works as expected and can control the shoulder joint.  </a:t>
            </a: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The dial in the interface is used to represent the negative and positive values from -220 to 220. The button "send the value" is used to send the values in the dial. "Turn off the actuators" is used to turn off all the actuators. "Actuator 1" actuates actuator 1 and deactivates it back. "Actuator 2" actuates the actuator 2 and deactivates back and so on. And the red indicator is turned on when one of the actuators is activated. The graph for the encoder represents the corresponding position values received from each of the magnetic encoders that are installed over the head of the actuators such that the encoder can increase or decrease its values depending on the direction of the motor rotation.</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8092306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main program is organized in such a way, that pressing GUI buttons and accessing GUI Dial object, generate command line self.cmd. </a:t>
            </a:r>
            <a:endParaRPr>
              <a:latin typeface="Twentieth Century"/>
              <a:ea typeface="Twentieth Century"/>
              <a:cs typeface="Twentieth Century"/>
              <a:sym typeface="Twentieth Century"/>
            </a:endParaRPr>
          </a:p>
          <a:p>
            <a:pPr marL="114300" lvl="0" indent="0" algn="l" rtl="0">
              <a:lnSpc>
                <a:spcPct val="115000"/>
              </a:lnSpc>
              <a:spcBef>
                <a:spcPts val="0"/>
              </a:spcBef>
              <a:spcAft>
                <a:spcPts val="0"/>
              </a:spcAft>
              <a:buSzPts val="1800"/>
              <a:buNone/>
            </a:pP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447719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This is the second page of the GUI and it is working as expected.</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Other fields were added to the GUI, thus AngX and AngY, to control also the V-REP.</a:t>
            </a:r>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Also the button "set 0” was added. </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When the motor is installed in default position, this button refreshes the configuration file to pos:0|0|0|0|.</a:t>
            </a:r>
            <a:endParaRPr>
              <a:latin typeface="Twentieth Century"/>
              <a:ea typeface="Twentieth Century"/>
              <a:cs typeface="Twentieth Century"/>
              <a:sym typeface="Twentieth Century"/>
            </a:endParaRPr>
          </a:p>
          <a:p>
            <a:pPr marL="457200" lvl="0" indent="-228600" algn="l" rtl="0">
              <a:lnSpc>
                <a:spcPct val="115000"/>
              </a:lnSpc>
              <a:spcBef>
                <a:spcPts val="0"/>
              </a:spcBef>
              <a:spcAft>
                <a:spcPts val="0"/>
              </a:spcAft>
              <a:buSzPts val="1800"/>
              <a:buNone/>
            </a:pPr>
            <a:endParaRPr>
              <a:latin typeface="Twentieth Century"/>
              <a:ea typeface="Twentieth Century"/>
              <a:cs typeface="Twentieth Century"/>
              <a:sym typeface="Twentieth Century"/>
            </a:endParaRPr>
          </a:p>
          <a:p>
            <a:pPr marL="15875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22656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 name="Google Shape;5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This is the outline of my presentation. First of all, I will talk about the importance and aim of the project, research question and Literature review. Then I will talk about Design and implementation. After that I will introduce the Shoulder Joint model and simulation. Thereafter, I will be talking about Testing, results, analysis, and evaluation. Finally, I will draw the conclusions and indicate possible  future work.</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 </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1741242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This represents the overall control scheme based on a cascade of two PIDs, however only the position control loop was implemented.</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5681037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length of the tendon is about 0.14m.</a:t>
            </a:r>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relationship between position encoder measurements, rotation counts, voltage on the actuators are correlated.</a:t>
            </a:r>
            <a:endParaRPr/>
          </a:p>
          <a:p>
            <a:pPr marL="457200" lvl="0" indent="-228600" algn="l" rtl="0">
              <a:lnSpc>
                <a:spcPct val="115000"/>
              </a:lnSpc>
              <a:spcBef>
                <a:spcPts val="0"/>
              </a:spcBef>
              <a:spcAft>
                <a:spcPts val="0"/>
              </a:spcAft>
              <a:buSzPts val="18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4612979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Position, voltage, time, and number of rotations</a:t>
            </a:r>
            <a:endParaRPr b="0">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N is the linear dependency between supply power and torque (supply current is constant)</a:t>
            </a:r>
            <a:endParaRPr b="0">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Right now the motor rotates from -514 to 514 degrees. </a:t>
            </a:r>
            <a:endParaRPr b="0">
              <a:latin typeface="Twentieth Century"/>
              <a:ea typeface="Twentieth Century"/>
              <a:cs typeface="Twentieth Century"/>
              <a:sym typeface="Twentieth Century"/>
            </a:endParaRPr>
          </a:p>
          <a:p>
            <a:pPr marL="457200" lvl="0" indent="-298450" algn="l" rtl="0">
              <a:lnSpc>
                <a:spcPct val="100000"/>
              </a:lnSpc>
              <a:spcBef>
                <a:spcPts val="0"/>
              </a:spcBef>
              <a:spcAft>
                <a:spcPts val="0"/>
              </a:spcAft>
              <a:buSzPts val="1100"/>
              <a:buChar char="●"/>
            </a:pPr>
            <a:r>
              <a:rPr lang="en-US" sz="1100" b="0" i="0" u="none" strike="noStrike" cap="none">
                <a:solidFill>
                  <a:srgbClr val="000000"/>
                </a:solidFill>
                <a:latin typeface="Twentieth Century"/>
                <a:ea typeface="Twentieth Century"/>
                <a:cs typeface="Twentieth Century"/>
                <a:sym typeface="Twentieth Century"/>
              </a:rPr>
              <a:t>It takes approximately 3 rotations.</a:t>
            </a:r>
            <a:endParaRPr b="0">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Clr>
                <a:srgbClr val="000000"/>
              </a:buClr>
              <a:buSzPts val="1100"/>
              <a:buFont typeface="Arial"/>
              <a:buChar char="●"/>
            </a:pPr>
            <a:r>
              <a:rPr lang="en-US" b="0">
                <a:latin typeface="Twentieth Century"/>
                <a:ea typeface="Twentieth Century"/>
                <a:cs typeface="Twentieth Century"/>
                <a:sym typeface="Twentieth Century"/>
              </a:rPr>
              <a:t/>
            </a:r>
            <a:br>
              <a:rPr lang="en-US" b="0">
                <a:latin typeface="Twentieth Century"/>
                <a:ea typeface="Twentieth Century"/>
                <a:cs typeface="Twentieth Century"/>
                <a:sym typeface="Twentieth Century"/>
              </a:rPr>
            </a:br>
            <a:endParaRPr b="0">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8588525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300" name="Google Shape;300;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2816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dirty="0">
                <a:latin typeface="Twentieth Century"/>
                <a:ea typeface="Twentieth Century"/>
                <a:cs typeface="Twentieth Century"/>
                <a:sym typeface="Twentieth Century"/>
              </a:rPr>
              <a:t/>
            </a:r>
            <a:br>
              <a:rPr lang="en-US" dirty="0">
                <a:latin typeface="Twentieth Century"/>
                <a:ea typeface="Twentieth Century"/>
                <a:cs typeface="Twentieth Century"/>
                <a:sym typeface="Twentieth Century"/>
              </a:rPr>
            </a:br>
            <a:endParaRPr dirty="0">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419671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3" name="Google Shape;313;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4732924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322" name="Google Shape;322;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458431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2" name="Google Shape;332;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b="1">
                <a:latin typeface="Twentieth Century"/>
                <a:ea typeface="Twentieth Century"/>
                <a:cs typeface="Twentieth Century"/>
                <a:sym typeface="Twentieth Century"/>
              </a:rPr>
              <a:t> </a:t>
            </a:r>
            <a:r>
              <a:rPr lang="en-US">
                <a:latin typeface="Twentieth Century"/>
                <a:ea typeface="Twentieth Century"/>
                <a:cs typeface="Twentieth Century"/>
                <a:sym typeface="Twentieth Century"/>
              </a:rPr>
              <a:t>Kinematics of PM using Successive Screw Method</a:t>
            </a: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6559484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469138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By changing the angle of the first two joints in the first leg it is possible to change the position and orientation of the end-effector, thus the parallel structure has only two DOFs</a:t>
            </a: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070938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Let’s start from introducing the research field.</a:t>
            </a:r>
            <a:endParaRPr>
              <a:latin typeface="Twentieth Century"/>
              <a:ea typeface="Twentieth Century"/>
              <a:cs typeface="Twentieth Century"/>
              <a:sym typeface="Twentieth Century"/>
            </a:endParaRPr>
          </a:p>
        </p:txBody>
      </p:sp>
      <p:sp>
        <p:nvSpPr>
          <p:cNvPr id="65" name="Google Shape;6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886812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moving platform is considered as spatially oriented, thus, it will be analyzed as three extensible limbs connected to the moving platform at points 𝐵</a:t>
            </a:r>
            <a:r>
              <a:rPr lang="en-US" baseline="-25000">
                <a:latin typeface="Twentieth Century"/>
                <a:ea typeface="Twentieth Century"/>
                <a:cs typeface="Twentieth Century"/>
                <a:sym typeface="Twentieth Century"/>
              </a:rPr>
              <a:t>𝑖</a:t>
            </a:r>
            <a:r>
              <a:rPr lang="en-US">
                <a:latin typeface="Twentieth Century"/>
                <a:ea typeface="Twentieth Century"/>
                <a:cs typeface="Twentieth Century"/>
                <a:sym typeface="Twentieth Century"/>
              </a:rPr>
              <a:t> and the fixed base at points 𝐴</a:t>
            </a:r>
            <a:r>
              <a:rPr lang="en-US" baseline="-25000">
                <a:latin typeface="Twentieth Century"/>
                <a:ea typeface="Twentieth Century"/>
                <a:cs typeface="Twentieth Century"/>
                <a:sym typeface="Twentieth Century"/>
              </a:rPr>
              <a:t>𝑖</a:t>
            </a:r>
            <a:r>
              <a:rPr lang="en-US">
                <a:latin typeface="Twentieth Century"/>
                <a:ea typeface="Twentieth Century"/>
                <a:cs typeface="Twentieth Century"/>
                <a:sym typeface="Twentieth Century"/>
              </a:rPr>
              <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Pulleys across the platform can be used to vary the lengths L of the robe to control the motion of the moving platform</a:t>
            </a:r>
            <a:br>
              <a:rPr lang="en-US">
                <a:latin typeface="Twentieth Century"/>
                <a:ea typeface="Twentieth Century"/>
                <a:cs typeface="Twentieth Century"/>
                <a:sym typeface="Twentieth Century"/>
              </a:rPr>
            </a:b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8998772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100"/>
              <a:buNone/>
            </a:pPr>
            <a:endParaRPr sz="1100">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The initial orientation of the moving frame E</a:t>
            </a: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 coincides with the fixed frame O and the final</a:t>
            </a: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 displacement is obtained by performing a rotation of</a:t>
            </a: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 an angle  ɸ  about the z-axis, followed by a second rotation of </a:t>
            </a:r>
            <a:r>
              <a:rPr lang="en-US" sz="1100" i="0">
                <a:latin typeface="Cambria Math"/>
                <a:ea typeface="Cambria Math"/>
                <a:cs typeface="Cambria Math"/>
                <a:sym typeface="Cambria Math"/>
              </a:rPr>
              <a:t>"ɵ</a:t>
            </a:r>
            <a:r>
              <a:rPr lang="en-US" sz="1100" i="0">
                <a:latin typeface="Twentieth Century"/>
                <a:ea typeface="Twentieth Century"/>
                <a:cs typeface="Twentieth Century"/>
                <a:sym typeface="Twentieth Century"/>
              </a:rPr>
              <a:t>"</a:t>
            </a:r>
            <a:r>
              <a:rPr lang="en-US" sz="1100" baseline="-25000">
                <a:latin typeface="Twentieth Century"/>
                <a:ea typeface="Twentieth Century"/>
                <a:cs typeface="Twentieth Century"/>
                <a:sym typeface="Twentieth Century"/>
              </a:rPr>
              <a:t>2</a:t>
            </a:r>
            <a:r>
              <a:rPr lang="en-US" sz="1100">
                <a:latin typeface="Twentieth Century"/>
                <a:ea typeface="Twentieth Century"/>
                <a:cs typeface="Twentieth Century"/>
                <a:sym typeface="Twentieth Century"/>
              </a:rPr>
              <a:t> </a:t>
            </a: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about the y-axis, followed by a translation of a quantity h along the </a:t>
            </a:r>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z-axis,  a rotation of </a:t>
            </a:r>
            <a:r>
              <a:rPr lang="en-US" sz="1100" i="0">
                <a:latin typeface="Twentieth Century"/>
                <a:ea typeface="Twentieth Century"/>
                <a:cs typeface="Twentieth Century"/>
                <a:sym typeface="Twentieth Century"/>
              </a:rPr>
              <a:t>"ɵ</a:t>
            </a:r>
            <a:r>
              <a:rPr lang="en-US" sz="1100" i="0">
                <a:latin typeface="Cambria Math"/>
                <a:ea typeface="Cambria Math"/>
                <a:cs typeface="Cambria Math"/>
                <a:sym typeface="Cambria Math"/>
              </a:rPr>
              <a:t>" /</a:t>
            </a:r>
            <a:r>
              <a:rPr lang="en-US" sz="1100" b="0" i="0">
                <a:latin typeface="Cambria Math"/>
                <a:ea typeface="Cambria Math"/>
                <a:cs typeface="Cambria Math"/>
                <a:sym typeface="Cambria Math"/>
              </a:rPr>
              <a:t>2</a:t>
            </a:r>
            <a:r>
              <a:rPr lang="en-US" sz="1100">
                <a:latin typeface="Twentieth Century"/>
                <a:ea typeface="Twentieth Century"/>
                <a:cs typeface="Twentieth Century"/>
                <a:sym typeface="Twentieth Century"/>
              </a:rPr>
              <a:t> about the y-axis and finally a rotation of an</a:t>
            </a: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r>
              <a:rPr lang="en-US" sz="1100">
                <a:latin typeface="Twentieth Century"/>
                <a:ea typeface="Twentieth Century"/>
                <a:cs typeface="Twentieth Century"/>
                <a:sym typeface="Twentieth Century"/>
              </a:rPr>
              <a:t> angle ɸ about the z-axis.  The resulting transformation matrix is given by equation </a:t>
            </a:r>
            <a:r>
              <a:rPr lang="en-US" sz="1100" baseline="30000">
                <a:latin typeface="Twentieth Century"/>
                <a:ea typeface="Twentieth Century"/>
                <a:cs typeface="Twentieth Century"/>
                <a:sym typeface="Twentieth Century"/>
              </a:rPr>
              <a:t>0</a:t>
            </a:r>
            <a:r>
              <a:rPr lang="en-US" sz="1100">
                <a:latin typeface="Twentieth Century"/>
                <a:ea typeface="Twentieth Century"/>
                <a:cs typeface="Twentieth Century"/>
                <a:sym typeface="Twentieth Century"/>
              </a:rPr>
              <a:t>T</a:t>
            </a:r>
            <a:r>
              <a:rPr lang="en-US" sz="1100" baseline="-25000">
                <a:latin typeface="Twentieth Century"/>
                <a:ea typeface="Twentieth Century"/>
                <a:cs typeface="Twentieth Century"/>
                <a:sym typeface="Twentieth Century"/>
              </a:rPr>
              <a:t>e</a:t>
            </a:r>
            <a:r>
              <a:rPr lang="en-US" sz="1100">
                <a:latin typeface="Twentieth Century"/>
                <a:ea typeface="Twentieth Century"/>
                <a:cs typeface="Twentieth Century"/>
                <a:sym typeface="Twentieth Century"/>
              </a:rPr>
              <a:t>, adapted from Kim:2018 et al.</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a:p>
            <a:pPr marL="13970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128993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376" name="Google Shape;376;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799745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6" name="Google Shape;386;p4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27850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395" name="Google Shape;395;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760065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3" name="Google Shape;403;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US" sz="1100" b="0" i="0" u="none" strike="noStrike" cap="none">
                <a:latin typeface="Twentieth Century"/>
                <a:ea typeface="Twentieth Century"/>
                <a:cs typeface="Twentieth Century"/>
                <a:sym typeface="Twentieth Century"/>
              </a:rPr>
              <a:t>The V-REP </a:t>
            </a:r>
            <a:r>
              <a:rPr lang="en-US">
                <a:latin typeface="Twentieth Century"/>
                <a:ea typeface="Twentieth Century"/>
                <a:cs typeface="Twentieth Century"/>
                <a:sym typeface="Twentieth Century"/>
              </a:rPr>
              <a:t> model was simulated using universal joints with spring constants by means of Hooks law,</a:t>
            </a: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Theta x and Theta y are bending angles, K – spring constant, T1, T2, T3 – torques that must be applied to tendons.</a:t>
            </a: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We can see here that both angles depends on Theta 3. If we take Theta 3 as constant value, we still can achieve balance controlling T1 and T3.</a:t>
            </a: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Second formula is the dependency between torque and physical characteristics of the motor.</a:t>
            </a: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𝜏 is the torque applied to tendons, where P is the power of the actuator which depends on supply power, </a:t>
            </a:r>
            <a:r>
              <a:rPr lang="en-US" i="0">
                <a:latin typeface="Cambria Math"/>
                <a:ea typeface="Cambria Math"/>
                <a:cs typeface="Cambria Math"/>
                <a:sym typeface="Cambria Math"/>
              </a:rPr>
              <a:t>𝜔</a:t>
            </a:r>
            <a:r>
              <a:rPr lang="en-US">
                <a:latin typeface="Twentieth Century"/>
                <a:ea typeface="Twentieth Century"/>
                <a:cs typeface="Twentieth Century"/>
                <a:sym typeface="Twentieth Century"/>
              </a:rPr>
              <a:t> is the angular speed or velocity of actuators.</a:t>
            </a:r>
            <a:endParaRPr>
              <a:latin typeface="Twentieth Century"/>
              <a:ea typeface="Twentieth Century"/>
              <a:cs typeface="Twentieth Century"/>
              <a:sym typeface="Twentieth Century"/>
            </a:endParaRPr>
          </a:p>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at first, we tried to imitate flexible tendons that were bending at equally divided positions. But it was computationally expensive.</a:t>
            </a: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8060587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4" name="Google Shape;414;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sz="1100">
                <a:latin typeface="Twentieth Century"/>
                <a:ea typeface="Twentieth Century"/>
                <a:cs typeface="Twentieth Century"/>
                <a:sym typeface="Twentieth Century"/>
              </a:rPr>
              <a:t>V-REP simulation, a) speed control of the model which is controlled with x and y angles b) speed control of the tendon actuated shoulder joint simulation c) graph which is obtained from shoulder joint simulation d) the model which is controlled with x and y angles is bent to a target location e) simulation of the tendon actuated shoulder joint where it is bent to a target location</a:t>
            </a:r>
            <a:br>
              <a:rPr lang="en-US" sz="1100">
                <a:latin typeface="Twentieth Century"/>
                <a:ea typeface="Twentieth Century"/>
                <a:cs typeface="Twentieth Century"/>
                <a:sym typeface="Twentieth Century"/>
              </a:rPr>
            </a:b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4064221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1" name="Google Shape;421;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15000"/>
              </a:lnSpc>
              <a:spcBef>
                <a:spcPts val="0"/>
              </a:spcBef>
              <a:spcAft>
                <a:spcPts val="0"/>
              </a:spcAft>
              <a:buSzPts val="1800"/>
              <a:buNone/>
            </a:pPr>
            <a:r>
              <a:rPr lang="en-US" sz="1100">
                <a:latin typeface="Twentieth Century"/>
                <a:ea typeface="Twentieth Century"/>
                <a:cs typeface="Twentieth Century"/>
                <a:sym typeface="Twentieth Century"/>
              </a:rPr>
              <a:t>Figure 3-14. d) shows the model which is controlled with x and y angles is bent to a target location </a:t>
            </a:r>
            <a:endParaRPr>
              <a:latin typeface="Twentieth Century"/>
              <a:ea typeface="Twentieth Century"/>
              <a:cs typeface="Twentieth Century"/>
              <a:sym typeface="Twentieth Century"/>
            </a:endParaRPr>
          </a:p>
          <a:p>
            <a:pPr marL="139700" lvl="0" indent="0" algn="l" rtl="0">
              <a:lnSpc>
                <a:spcPct val="115000"/>
              </a:lnSpc>
              <a:spcBef>
                <a:spcPts val="0"/>
              </a:spcBef>
              <a:spcAft>
                <a:spcPts val="0"/>
              </a:spcAft>
              <a:buSzPts val="1800"/>
              <a:buNone/>
            </a:pPr>
            <a:endParaRPr sz="1100">
              <a:latin typeface="Twentieth Century"/>
              <a:ea typeface="Twentieth Century"/>
              <a:cs typeface="Twentieth Century"/>
              <a:sym typeface="Twentieth Century"/>
            </a:endParaRPr>
          </a:p>
          <a:p>
            <a:pPr marL="139700" lvl="0" indent="0" algn="l" rtl="0">
              <a:lnSpc>
                <a:spcPct val="115000"/>
              </a:lnSpc>
              <a:spcBef>
                <a:spcPts val="0"/>
              </a:spcBef>
              <a:spcAft>
                <a:spcPts val="0"/>
              </a:spcAft>
              <a:buSzPts val="1800"/>
              <a:buNone/>
            </a:pPr>
            <a:r>
              <a:rPr lang="en-US" sz="1100">
                <a:latin typeface="Twentieth Century"/>
                <a:ea typeface="Twentieth Century"/>
                <a:cs typeface="Twentieth Century"/>
                <a:sym typeface="Twentieth Century"/>
              </a:rPr>
              <a:t>e) simulation of the tendon actuated shoulder joint where it is bent to a target location</a:t>
            </a: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1008474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Figure shows an approach to imitating the spherical joint.</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Due to the difficulty of replicating the tendon in V-REP, we have built a V-REP model which is a simulation of the real hardware.</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However, the workspace shows that the imitation model differs from the real hardware.</a:t>
            </a:r>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429" name="Google Shape;429;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425952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For the EEG integration part, it is possible to use a motor imagery dataset to pars the shoulder movements and their duration time (in the source code they are stated as x, y, z directions) and then to use this information to control actuators 1, 2, and 3 correspondingly to move the shoulder joint.</a:t>
            </a:r>
            <a:br>
              <a:rPr lang="en-US">
                <a:latin typeface="Twentieth Century"/>
                <a:ea typeface="Twentieth Century"/>
                <a:cs typeface="Twentieth Century"/>
                <a:sym typeface="Twentieth Century"/>
              </a:rPr>
            </a:b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So, firstly we can test the system without EEG with the motor imagery dataset and when we can make it work we will use EEG to directly do the control.</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In the code I adapted, for example, we will only have a com port for the shoulder teensy 3.5, because the IP address is there was for the UR5.</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438" name="Google Shape;438;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1673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Humanoid robotics aims at developing robotics systems that manipulate objects and move in the environment in a similar way humans can do.</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In most of the systems developed so far, a sequence of revolute joints is used to reproduce the mobility of complex articulations present in the human body. </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In this thesis work, we developed a tendon actuated spherical joint that can reproduce the behavior of the humerus-glenoid cavity  present in the human shoulder. </a:t>
            </a:r>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71" name="Google Shape;7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56354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latin typeface="Twentieth Century"/>
                <a:ea typeface="Twentieth Century"/>
                <a:cs typeface="Twentieth Century"/>
                <a:sym typeface="Twentieth Century"/>
              </a:rPr>
              <a:t>Let’s talk about Testing and results</a:t>
            </a:r>
            <a:endParaRPr>
              <a:latin typeface="Twentieth Century"/>
              <a:ea typeface="Twentieth Century"/>
              <a:cs typeface="Twentieth Century"/>
              <a:sym typeface="Twentieth Century"/>
            </a:endParaRPr>
          </a:p>
        </p:txBody>
      </p:sp>
      <p:sp>
        <p:nvSpPr>
          <p:cNvPr id="445" name="Google Shape;445;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58458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a:latin typeface="Twentieth Century"/>
                <a:ea typeface="Twentieth Century"/>
                <a:cs typeface="Twentieth Century"/>
                <a:sym typeface="Twentieth Century"/>
              </a:rPr>
              <a:t>The Figure 4-1 shows proof of concept for a 3-DOF shoulder joint with an elastic tendon (only two actuated) realized in PLA.</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The shoulder joint is bent to the target position.</a:t>
            </a: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450" name="Google Shape;450;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04656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7" name="Google Shape;457;p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4249403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468" name="Google Shape;468;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338710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479" name="Google Shape;479;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55983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8" name="Google Shape;488;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SzPts val="1100"/>
              <a:buFont typeface="Arial"/>
              <a:buChar char="●"/>
            </a:pPr>
            <a:r>
              <a:rPr lang="en-US">
                <a:latin typeface="Twentieth Century"/>
                <a:ea typeface="Twentieth Century"/>
                <a:cs typeface="Twentieth Century"/>
                <a:sym typeface="Twentieth Century"/>
              </a:rPr>
              <a:t>To observe the behavior of the pulley while winding and unwinding the tendon we build a small motor setup, see figure</a:t>
            </a:r>
            <a:br>
              <a:rPr lang="en-US">
                <a:latin typeface="Twentieth Century"/>
                <a:ea typeface="Twentieth Century"/>
                <a:cs typeface="Twentieth Century"/>
                <a:sym typeface="Twentieth Century"/>
              </a:rPr>
            </a:b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3573453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6" name="Google Shape;496;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31339102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7" name="Google Shape;507;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SzPts val="1100"/>
              <a:buFont typeface="Arial"/>
              <a:buChar char="●"/>
            </a:pPr>
            <a:r>
              <a:rPr lang="en-US" sz="1100">
                <a:latin typeface="Twentieth Century"/>
                <a:ea typeface="Twentieth Century"/>
                <a:cs typeface="Twentieth Century"/>
                <a:sym typeface="Twentieth Century"/>
              </a:rPr>
              <a:t>In this experiment the model of the robot was moved in order to cover different points of the workspace.</a:t>
            </a:r>
            <a:br>
              <a:rPr lang="en-US" sz="1100">
                <a:latin typeface="Twentieth Century"/>
                <a:ea typeface="Twentieth Century"/>
                <a:cs typeface="Twentieth Century"/>
                <a:sym typeface="Twentieth Century"/>
              </a:rPr>
            </a:br>
            <a:r>
              <a:rPr lang="en-US" sz="1100">
                <a:latin typeface="Twentieth Century"/>
                <a:ea typeface="Twentieth Century"/>
                <a:cs typeface="Twentieth Century"/>
                <a:sym typeface="Twentieth Century"/>
              </a:rPr>
              <a:t>In particular, the two angles defined the orientation of the moving platform were range in the interval 0-90 degrees.</a:t>
            </a:r>
            <a:br>
              <a:rPr lang="en-US" sz="1100">
                <a:latin typeface="Twentieth Century"/>
                <a:ea typeface="Twentieth Century"/>
                <a:cs typeface="Twentieth Century"/>
                <a:sym typeface="Twentieth Century"/>
              </a:rPr>
            </a:br>
            <a:r>
              <a:rPr lang="en-US" sz="1100">
                <a:latin typeface="Twentieth Century"/>
                <a:ea typeface="Twentieth Century"/>
                <a:cs typeface="Twentieth Century"/>
                <a:sym typeface="Twentieth Century"/>
              </a:rPr>
              <a:t>The Figure  shows the second tab of the interface, the workspace can be drawn according to the angle of the rotation given to the moving platform.</a:t>
            </a: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08020100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16" name="Google Shape;516;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2548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22" name="Google Shape;522;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9255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problem we intend to solve is very important for the future applications in the field of humanoid robotics. </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An actuated spherical joint will  allow the  robot to move more naturally</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and to simplify its design.</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Due to the fact that the actuation system will be installed before the joint, the upper arm will be lighter and therefore capable to move faster and to displace bigger payloads.</a:t>
            </a:r>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77" name="Google Shape;7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971272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28" name="Google Shape;528;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4341746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3" name="Google Shape;533;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7552287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1" name="Google Shape;541;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17673118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9" name="Google Shape;549;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416138434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57" name="Google Shape;55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316822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562" name="Google Shape;562;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48805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problem we intend to solve is very important for future applications in the field of humanoid robotics. </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An actuated spherical joint will  allow the  robot to move more naturally</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and to simplify its design.</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Due to the fact that the actuation system will be installed before the joint, the upper arm will be lighter and therefore capable to move faster and to displace bigger payloads.</a:t>
            </a:r>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lvl="0" indent="-228600" algn="l" rtl="0">
              <a:lnSpc>
                <a:spcPct val="100000"/>
              </a:lnSpc>
              <a:spcBef>
                <a:spcPts val="0"/>
              </a:spcBef>
              <a:spcAft>
                <a:spcPts val="0"/>
              </a:spcAft>
              <a:buClr>
                <a:srgbClr val="000000"/>
              </a:buClr>
              <a:buSzPts val="1100"/>
              <a:buNone/>
            </a:pP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83" name="Google Shape;8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09613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possibility to integrate the EEG signals into the control architecture of the artificial shoulder represents an important open research question.</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Using brain signals to assist in controlling the shoulder motion may be beneficial for many people who lost their limb and need a more natural control of their prosthetic arm. </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The system can also be used  for tele-operation purposes, facilitating the operation of an exoskeleton (master-arm). </a:t>
            </a:r>
            <a:endParaRPr/>
          </a:p>
          <a:p>
            <a:pPr marL="457200" lvl="0" indent="-298450" algn="l" rtl="0">
              <a:lnSpc>
                <a:spcPct val="100000"/>
              </a:lnSpc>
              <a:spcBef>
                <a:spcPts val="0"/>
              </a:spcBef>
              <a:spcAft>
                <a:spcPts val="0"/>
              </a:spcAft>
              <a:buSzPts val="1100"/>
              <a:buChar char="●"/>
            </a:pPr>
            <a:r>
              <a:rPr lang="en-US">
                <a:latin typeface="Twentieth Century"/>
                <a:ea typeface="Twentieth Century"/>
                <a:cs typeface="Twentieth Century"/>
                <a:sym typeface="Twentieth Century"/>
              </a:rPr>
              <a:t>Predicting the motion of the operator arm could be used to reduce the stiffness of the exoskeleton and to allow a more natural operation.</a:t>
            </a:r>
            <a:endParaRPr/>
          </a:p>
          <a:p>
            <a:pPr marL="457200" marR="0" lvl="0" indent="0" algn="l" rtl="0">
              <a:lnSpc>
                <a:spcPct val="100000"/>
              </a:lnSpc>
              <a:spcBef>
                <a:spcPts val="0"/>
              </a:spcBef>
              <a:spcAft>
                <a:spcPts val="0"/>
              </a:spcAft>
              <a:buNone/>
            </a:pPr>
            <a:r>
              <a:rPr lang="en-US">
                <a:latin typeface="Twentieth Century"/>
                <a:ea typeface="Twentieth Century"/>
                <a:cs typeface="Twentieth Century"/>
                <a:sym typeface="Twentieth Century"/>
              </a:rPr>
              <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
            </a:r>
            <a:br>
              <a:rPr lang="en-US">
                <a:latin typeface="Twentieth Century"/>
                <a:ea typeface="Twentieth Century"/>
                <a:cs typeface="Twentieth Century"/>
                <a:sym typeface="Twentieth Century"/>
              </a:rPr>
            </a:br>
            <a:r>
              <a:rPr lang="en-US">
                <a:latin typeface="Twentieth Century"/>
                <a:ea typeface="Twentieth Century"/>
                <a:cs typeface="Twentieth Century"/>
                <a:sym typeface="Twentieth Century"/>
              </a:rPr>
              <a:t/>
            </a:r>
            <a:br>
              <a:rPr lang="en-US">
                <a:latin typeface="Twentieth Century"/>
                <a:ea typeface="Twentieth Century"/>
                <a:cs typeface="Twentieth Century"/>
                <a:sym typeface="Twentieth Century"/>
              </a:rPr>
            </a:br>
            <a:endParaRPr>
              <a:latin typeface="Twentieth Century"/>
              <a:ea typeface="Twentieth Century"/>
              <a:cs typeface="Twentieth Century"/>
              <a:sym typeface="Twentieth Century"/>
            </a:endParaRPr>
          </a:p>
          <a:p>
            <a:pPr marL="457200" marR="0" lvl="0" indent="-228600" algn="l" rtl="0">
              <a:lnSpc>
                <a:spcPct val="100000"/>
              </a:lnSpc>
              <a:spcBef>
                <a:spcPts val="0"/>
              </a:spcBef>
              <a:spcAft>
                <a:spcPts val="0"/>
              </a:spcAft>
              <a:buClr>
                <a:srgbClr val="000000"/>
              </a:buClr>
              <a:buSzPts val="1100"/>
              <a:buFont typeface="Arial"/>
              <a:buNone/>
            </a:pPr>
            <a:endParaRPr>
              <a:latin typeface="Twentieth Century"/>
              <a:ea typeface="Twentieth Century"/>
              <a:cs typeface="Twentieth Century"/>
              <a:sym typeface="Twentieth Century"/>
            </a:endParaRPr>
          </a:p>
          <a:p>
            <a:pPr marL="0" lvl="0" indent="0" algn="l" rtl="0">
              <a:lnSpc>
                <a:spcPct val="100000"/>
              </a:lnSpc>
              <a:spcBef>
                <a:spcPts val="0"/>
              </a:spcBef>
              <a:spcAft>
                <a:spcPts val="0"/>
              </a:spcAft>
              <a:buSzPts val="1100"/>
              <a:buNone/>
            </a:pPr>
            <a:endParaRPr>
              <a:latin typeface="Twentieth Century"/>
              <a:ea typeface="Twentieth Century"/>
              <a:cs typeface="Twentieth Century"/>
              <a:sym typeface="Twentieth Century"/>
            </a:endParaRPr>
          </a:p>
        </p:txBody>
      </p:sp>
      <p:sp>
        <p:nvSpPr>
          <p:cNvPr id="89" name="Google Shape;8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4881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The literature listed in this work includes only application papers. </a:t>
            </a:r>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All of the papers have a theoretical background, most of them were based on models developed in CAD. </a:t>
            </a:r>
            <a:endParaRPr>
              <a:latin typeface="Twentieth Century"/>
              <a:ea typeface="Twentieth Century"/>
              <a:cs typeface="Twentieth Century"/>
              <a:sym typeface="Twentieth Century"/>
            </a:endParaRPr>
          </a:p>
          <a:p>
            <a:pPr marL="457200" lvl="0" indent="-342900" algn="l" rtl="0">
              <a:lnSpc>
                <a:spcPct val="115000"/>
              </a:lnSpc>
              <a:spcBef>
                <a:spcPts val="0"/>
              </a:spcBef>
              <a:spcAft>
                <a:spcPts val="0"/>
              </a:spcAft>
              <a:buSzPts val="1800"/>
              <a:buChar char="●"/>
            </a:pPr>
            <a:r>
              <a:rPr lang="en-US">
                <a:latin typeface="Twentieth Century"/>
                <a:ea typeface="Twentieth Century"/>
                <a:cs typeface="Twentieth Century"/>
                <a:sym typeface="Twentieth Century"/>
              </a:rPr>
              <a:t>Some papers described tendon-driven mechanisms, for example, the Lims-ambidex 2.</a:t>
            </a:r>
            <a:endParaRPr>
              <a:latin typeface="Twentieth Century"/>
              <a:ea typeface="Twentieth Century"/>
              <a:cs typeface="Twentieth Century"/>
              <a:sym typeface="Twentieth Century"/>
            </a:endParaRPr>
          </a:p>
        </p:txBody>
      </p:sp>
      <p:sp>
        <p:nvSpPr>
          <p:cNvPr id="95" name="Google Shape;9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5330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l="5746" t="10160" r="7837" b="17006"/>
          <a:stretch/>
        </p:blipFill>
        <p:spPr>
          <a:xfrm>
            <a:off x="3" y="0"/>
            <a:ext cx="9143997" cy="5143496"/>
          </a:xfrm>
          <a:prstGeom prst="rect">
            <a:avLst/>
          </a:prstGeom>
          <a:noFill/>
          <a:ln>
            <a:noFill/>
          </a:ln>
        </p:spPr>
      </p:pic>
      <p:sp>
        <p:nvSpPr>
          <p:cNvPr id="11" name="Google Shape;11;p2"/>
          <p:cNvSpPr/>
          <p:nvPr/>
        </p:nvSpPr>
        <p:spPr>
          <a:xfrm>
            <a:off x="3" y="0"/>
            <a:ext cx="9159300" cy="5143496"/>
          </a:xfrm>
          <a:prstGeom prst="rect">
            <a:avLst/>
          </a:prstGeom>
          <a:solidFill>
            <a:srgbClr val="002855">
              <a:alpha val="93725"/>
            </a:srgbClr>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wentieth Century"/>
              <a:ea typeface="Twentieth Century"/>
              <a:cs typeface="Twentieth Century"/>
              <a:sym typeface="Twentieth Century"/>
            </a:endParaRPr>
          </a:p>
        </p:txBody>
      </p:sp>
      <p:sp>
        <p:nvSpPr>
          <p:cNvPr id="12" name="Google Shape;12;p2"/>
          <p:cNvSpPr txBox="1">
            <a:spLocks noGrp="1"/>
          </p:cNvSpPr>
          <p:nvPr>
            <p:ph type="title"/>
          </p:nvPr>
        </p:nvSpPr>
        <p:spPr>
          <a:xfrm>
            <a:off x="311698" y="3989079"/>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atin typeface="Twentieth Century"/>
                <a:ea typeface="Twentieth Century"/>
                <a:cs typeface="Twentieth Century"/>
                <a:sym typeface="Twentieth Century"/>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13" name="Google Shape;13;p2"/>
          <p:cNvPicPr preferRelativeResize="0"/>
          <p:nvPr/>
        </p:nvPicPr>
        <p:blipFill rotWithShape="1">
          <a:blip r:embed="rId3">
            <a:alphaModFix/>
          </a:blip>
          <a:srcRect l="-1110" t="300" r="1110" b="-300"/>
          <a:stretch/>
        </p:blipFill>
        <p:spPr>
          <a:xfrm>
            <a:off x="1945225" y="-602350"/>
            <a:ext cx="4864100" cy="4864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
        <p:cNvGrpSpPr/>
        <p:nvPr/>
      </p:nvGrpSpPr>
      <p:grpSpPr>
        <a:xfrm>
          <a:off x="0" y="0"/>
          <a:ext cx="0" cy="0"/>
          <a:chOff x="0" y="0"/>
          <a:chExt cx="0" cy="0"/>
        </a:xfrm>
      </p:grpSpPr>
      <p:sp>
        <p:nvSpPr>
          <p:cNvPr id="15" name="Google Shape;15;p3"/>
          <p:cNvSpPr/>
          <p:nvPr/>
        </p:nvSpPr>
        <p:spPr>
          <a:xfrm>
            <a:off x="0" y="755700"/>
            <a:ext cx="9144000" cy="43878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16" name="Google Shape;16;p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atin typeface="Twentieth Century"/>
                <a:ea typeface="Twentieth Century"/>
                <a:cs typeface="Twentieth Century"/>
                <a:sym typeface="Twentieth Century"/>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lvl="0"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1pPr>
            <a:lvl2pPr marL="0" lvl="1"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2pPr>
            <a:lvl3pPr marL="0" lvl="2"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3pPr>
            <a:lvl4pPr marL="0" lvl="3"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4pPr>
            <a:lvl5pPr marL="0" lvl="4"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5pPr>
            <a:lvl6pPr marL="0" lvl="5"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6pPr>
            <a:lvl7pPr marL="0" lvl="6"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7pPr>
            <a:lvl8pPr marL="0" lvl="7"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8pPr>
            <a:lvl9pPr marL="0" lvl="8"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
        <p:nvSpPr>
          <p:cNvPr id="18" name="Google Shape;18;p3"/>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atin typeface="Twentieth Century"/>
                <a:ea typeface="Twentieth Century"/>
                <a:cs typeface="Twentieth Century"/>
                <a:sym typeface="Twentieth Century"/>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3"/>
          <p:cNvSpPr/>
          <p:nvPr/>
        </p:nvSpPr>
        <p:spPr>
          <a:xfrm>
            <a:off x="0" y="0"/>
            <a:ext cx="9144000" cy="7557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wentieth Century"/>
              <a:ea typeface="Twentieth Century"/>
              <a:cs typeface="Twentieth Century"/>
              <a:sym typeface="Twentieth Century"/>
            </a:endParaRPr>
          </a:p>
        </p:txBody>
      </p:sp>
      <p:pic>
        <p:nvPicPr>
          <p:cNvPr id="20" name="Google Shape;20;p3"/>
          <p:cNvPicPr preferRelativeResize="0"/>
          <p:nvPr/>
        </p:nvPicPr>
        <p:blipFill rotWithShape="1">
          <a:blip r:embed="rId2">
            <a:alphaModFix/>
          </a:blip>
          <a:srcRect/>
          <a:stretch/>
        </p:blipFill>
        <p:spPr>
          <a:xfrm>
            <a:off x="684090" y="-300700"/>
            <a:ext cx="1922525" cy="1357100"/>
          </a:xfrm>
          <a:prstGeom prst="rect">
            <a:avLst/>
          </a:prstGeom>
          <a:noFill/>
          <a:ln>
            <a:noFill/>
          </a:ln>
        </p:spPr>
      </p:pic>
      <p:sp>
        <p:nvSpPr>
          <p:cNvPr id="21" name="Google Shape;21;p3"/>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atin typeface="Twentieth Century"/>
                <a:ea typeface="Twentieth Century"/>
                <a:cs typeface="Twentieth Century"/>
                <a:sym typeface="Twentieth Century"/>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2" name="Google Shape;22;p3"/>
          <p:cNvPicPr preferRelativeResize="0"/>
          <p:nvPr/>
        </p:nvPicPr>
        <p:blipFill rotWithShape="1">
          <a:blip r:embed="rId3">
            <a:alphaModFix/>
          </a:blip>
          <a:srcRect l="7863" r="7216"/>
          <a:stretch/>
        </p:blipFill>
        <p:spPr>
          <a:xfrm>
            <a:off x="6962775" y="2922675"/>
            <a:ext cx="2238374" cy="230655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Only" type="obj">
  <p:cSld name="OBJECT">
    <p:bg>
      <p:bgPr>
        <a:solidFill>
          <a:schemeClr val="lt1"/>
        </a:solidFill>
        <a:effectLst/>
      </p:bgPr>
    </p:bg>
    <p:spTree>
      <p:nvGrpSpPr>
        <p:cNvPr id="1" name="Shape 23"/>
        <p:cNvGrpSpPr/>
        <p:nvPr/>
      </p:nvGrpSpPr>
      <p:grpSpPr>
        <a:xfrm>
          <a:off x="0" y="0"/>
          <a:ext cx="0" cy="0"/>
          <a:chOff x="0" y="0"/>
          <a:chExt cx="0" cy="0"/>
        </a:xfrm>
      </p:grpSpPr>
      <p:sp>
        <p:nvSpPr>
          <p:cNvPr id="24" name="Google Shape;24;p4"/>
          <p:cNvSpPr/>
          <p:nvPr/>
        </p:nvSpPr>
        <p:spPr>
          <a:xfrm>
            <a:off x="0" y="0"/>
            <a:ext cx="9144000" cy="5143500"/>
          </a:xfrm>
          <a:custGeom>
            <a:avLst/>
            <a:gdLst/>
            <a:ahLst/>
            <a:cxnLst/>
            <a:rect l="l" t="t" r="r" b="b"/>
            <a:pathLst>
              <a:path w="9144000" h="5143500" extrusionOk="0">
                <a:moveTo>
                  <a:pt x="9143999" y="5143499"/>
                </a:moveTo>
                <a:lnTo>
                  <a:pt x="0" y="5143499"/>
                </a:lnTo>
                <a:lnTo>
                  <a:pt x="0" y="0"/>
                </a:lnTo>
                <a:lnTo>
                  <a:pt x="9143999" y="0"/>
                </a:lnTo>
                <a:lnTo>
                  <a:pt x="9143999" y="5143499"/>
                </a:lnTo>
                <a:close/>
              </a:path>
            </a:pathLst>
          </a:custGeom>
          <a:solidFill>
            <a:srgbClr val="00285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wentieth Century"/>
              <a:ea typeface="Twentieth Century"/>
              <a:cs typeface="Twentieth Century"/>
              <a:sym typeface="Twentieth Century"/>
            </a:endParaRPr>
          </a:p>
        </p:txBody>
      </p:sp>
      <p:pic>
        <p:nvPicPr>
          <p:cNvPr id="25" name="Google Shape;25;p4"/>
          <p:cNvPicPr preferRelativeResize="0"/>
          <p:nvPr/>
        </p:nvPicPr>
        <p:blipFill rotWithShape="1">
          <a:blip r:embed="rId2">
            <a:alphaModFix/>
          </a:blip>
          <a:srcRect/>
          <a:stretch/>
        </p:blipFill>
        <p:spPr>
          <a:xfrm>
            <a:off x="684090" y="0"/>
            <a:ext cx="1922525" cy="1056399"/>
          </a:xfrm>
          <a:prstGeom prst="rect">
            <a:avLst/>
          </a:prstGeom>
          <a:noFill/>
          <a:ln>
            <a:noFill/>
          </a:ln>
        </p:spPr>
      </p:pic>
      <p:pic>
        <p:nvPicPr>
          <p:cNvPr id="26" name="Google Shape;26;p4"/>
          <p:cNvPicPr preferRelativeResize="0"/>
          <p:nvPr/>
        </p:nvPicPr>
        <p:blipFill rotWithShape="1">
          <a:blip r:embed="rId3">
            <a:alphaModFix/>
          </a:blip>
          <a:srcRect/>
          <a:stretch/>
        </p:blipFill>
        <p:spPr>
          <a:xfrm>
            <a:off x="3977225" y="0"/>
            <a:ext cx="5166774" cy="5143499"/>
          </a:xfrm>
          <a:prstGeom prst="rect">
            <a:avLst/>
          </a:prstGeom>
          <a:noFill/>
          <a:ln>
            <a:noFill/>
          </a:ln>
        </p:spPr>
      </p:pic>
      <p:sp>
        <p:nvSpPr>
          <p:cNvPr id="27" name="Google Shape;27;p4"/>
          <p:cNvSpPr txBox="1">
            <a:spLocks noGrp="1"/>
          </p:cNvSpPr>
          <p:nvPr>
            <p:ph type="title"/>
          </p:nvPr>
        </p:nvSpPr>
        <p:spPr>
          <a:xfrm>
            <a:off x="311700" y="445025"/>
            <a:ext cx="8520600" cy="5727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2800"/>
              <a:buNone/>
              <a:defRPr sz="3600" b="0" i="0">
                <a:solidFill>
                  <a:schemeClr val="lt1"/>
                </a:solidFill>
                <a:latin typeface="Twentieth Century"/>
                <a:ea typeface="Twentieth Century"/>
                <a:cs typeface="Twentieth Century"/>
                <a:sym typeface="Twentieth Century"/>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4"/>
          <p:cNvSpPr txBox="1">
            <a:spLocks noGrp="1"/>
          </p:cNvSpPr>
          <p:nvPr>
            <p:ph type="ftr" idx="11"/>
          </p:nvPr>
        </p:nvSpPr>
        <p:spPr>
          <a:xfrm>
            <a:off x="0" y="0"/>
            <a:ext cx="3000000" cy="3000000"/>
          </a:xfrm>
          <a:prstGeom prst="rect">
            <a:avLst/>
          </a:prstGeom>
          <a:noFill/>
          <a:ln>
            <a:noFill/>
          </a:ln>
        </p:spPr>
        <p:txBody>
          <a:bodyPr spcFirstLastPara="1" wrap="square" lIns="0" tIns="0" rIns="0" bIns="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9" name="Google Shape;29;p4"/>
          <p:cNvSpPr txBox="1">
            <a:spLocks noGrp="1"/>
          </p:cNvSpPr>
          <p:nvPr>
            <p:ph type="dt" idx="10"/>
          </p:nvPr>
        </p:nvSpPr>
        <p:spPr>
          <a:xfrm>
            <a:off x="0" y="0"/>
            <a:ext cx="3000000" cy="30000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0" name="Google Shape;30;p4"/>
          <p:cNvSpPr txBox="1">
            <a:spLocks noGrp="1"/>
          </p:cNvSpPr>
          <p:nvPr>
            <p:ph type="sldNum" idx="12"/>
          </p:nvPr>
        </p:nvSpPr>
        <p:spPr>
          <a:xfrm>
            <a:off x="8472458" y="4663217"/>
            <a:ext cx="548700" cy="393600"/>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1pPr>
            <a:lvl2pPr marL="0" lvl="1"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2pPr>
            <a:lvl3pPr marL="0" lvl="2"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3pPr>
            <a:lvl4pPr marL="0" lvl="3"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4pPr>
            <a:lvl5pPr marL="0" lvl="4"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5pPr>
            <a:lvl6pPr marL="0" lvl="5"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6pPr>
            <a:lvl7pPr marL="0" lvl="6"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7pPr>
            <a:lvl8pPr marL="0" lvl="7"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8pPr>
            <a:lvl9pPr marL="0" lvl="8" indent="0" algn="r">
              <a:lnSpc>
                <a:spcPct val="100000"/>
              </a:lnSpc>
              <a:spcBef>
                <a:spcPts val="0"/>
              </a:spcBef>
              <a:spcAft>
                <a:spcPts val="0"/>
              </a:spcAft>
              <a:buSzPts val="1000"/>
              <a:buNone/>
              <a:defRPr sz="1000" b="0" i="0" u="none" strike="noStrike" cap="none">
                <a:solidFill>
                  <a:schemeClr val="dk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31"/>
        <p:cNvGrpSpPr/>
        <p:nvPr/>
      </p:nvGrpSpPr>
      <p:grpSpPr>
        <a:xfrm>
          <a:off x="0" y="0"/>
          <a:ext cx="0" cy="0"/>
          <a:chOff x="0" y="0"/>
          <a:chExt cx="0" cy="0"/>
        </a:xfrm>
      </p:grpSpPr>
      <p:sp>
        <p:nvSpPr>
          <p:cNvPr id="32" name="Google Shape;32;p5"/>
          <p:cNvSpPr/>
          <p:nvPr/>
        </p:nvSpPr>
        <p:spPr>
          <a:xfrm>
            <a:off x="0" y="-1"/>
            <a:ext cx="9144000" cy="5143501"/>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wentieth Century"/>
              <a:ea typeface="Twentieth Century"/>
              <a:cs typeface="Twentieth Century"/>
              <a:sym typeface="Twentieth Century"/>
            </a:endParaRPr>
          </a:p>
        </p:txBody>
      </p:sp>
      <p:sp>
        <p:nvSpPr>
          <p:cNvPr id="33" name="Google Shape;33;p5"/>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600"/>
              <a:buNone/>
              <a:defRPr sz="3600">
                <a:latin typeface="Twentieth Century"/>
                <a:ea typeface="Twentieth Century"/>
                <a:cs typeface="Twentieth Century"/>
                <a:sym typeface="Twentieth Century"/>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34" name="Google Shape;34;p5"/>
          <p:cNvPicPr preferRelativeResize="0"/>
          <p:nvPr/>
        </p:nvPicPr>
        <p:blipFill rotWithShape="1">
          <a:blip r:embed="rId2">
            <a:alphaModFix/>
          </a:blip>
          <a:srcRect/>
          <a:stretch/>
        </p:blipFill>
        <p:spPr>
          <a:xfrm>
            <a:off x="684090" y="-300700"/>
            <a:ext cx="1922525" cy="1357100"/>
          </a:xfrm>
          <a:prstGeom prst="rect">
            <a:avLst/>
          </a:prstGeom>
          <a:noFill/>
          <a:ln>
            <a:noFill/>
          </a:ln>
        </p:spPr>
      </p:pic>
      <p:pic>
        <p:nvPicPr>
          <p:cNvPr id="35" name="Google Shape;35;p5"/>
          <p:cNvPicPr preferRelativeResize="0"/>
          <p:nvPr/>
        </p:nvPicPr>
        <p:blipFill rotWithShape="1">
          <a:blip r:embed="rId3">
            <a:alphaModFix/>
          </a:blip>
          <a:srcRect/>
          <a:stretch/>
        </p:blipFill>
        <p:spPr>
          <a:xfrm>
            <a:off x="3977225" y="-45400"/>
            <a:ext cx="6668351" cy="6342499"/>
          </a:xfrm>
          <a:prstGeom prst="rect">
            <a:avLst/>
          </a:prstGeom>
          <a:noFill/>
          <a:ln>
            <a:noFill/>
          </a:ln>
        </p:spPr>
      </p:pic>
      <p:sp>
        <p:nvSpPr>
          <p:cNvPr id="36" name="Google Shape;36;p5"/>
          <p:cNvSpPr txBox="1"/>
          <p:nvPr/>
        </p:nvSpPr>
        <p:spPr>
          <a:xfrm>
            <a:off x="3684693" y="4881890"/>
            <a:ext cx="1774613" cy="2616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C7C7C7"/>
                </a:solidFill>
                <a:latin typeface="Twentieth Century"/>
                <a:ea typeface="Twentieth Century"/>
                <a:cs typeface="Twentieth Century"/>
                <a:sym typeface="Twentieth Century"/>
              </a:rPr>
              <a:t>www.nu.edu.kz</a:t>
            </a:r>
            <a:endParaRPr sz="1100" b="0" i="0" u="none" strike="noStrike" cap="none">
              <a:solidFill>
                <a:srgbClr val="C7C7C7"/>
              </a:solidFill>
              <a:latin typeface="Twentieth Century"/>
              <a:ea typeface="Twentieth Century"/>
              <a:cs typeface="Twentieth Century"/>
              <a:sym typeface="Twentieth Century"/>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37"/>
        <p:cNvGrpSpPr/>
        <p:nvPr/>
      </p:nvGrpSpPr>
      <p:grpSpPr>
        <a:xfrm>
          <a:off x="0" y="0"/>
          <a:ext cx="0" cy="0"/>
          <a:chOff x="0" y="0"/>
          <a:chExt cx="0" cy="0"/>
        </a:xfrm>
      </p:grpSpPr>
      <p:sp>
        <p:nvSpPr>
          <p:cNvPr id="38" name="Google Shape;38;p6"/>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39" name="Google Shape;39;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atin typeface="Twentieth Century"/>
                <a:ea typeface="Twentieth Century"/>
                <a:cs typeface="Twentieth Century"/>
                <a:sym typeface="Twentieth Century"/>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0" name="Google Shape;40;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atin typeface="Twentieth Century"/>
                <a:ea typeface="Twentieth Century"/>
                <a:cs typeface="Twentieth Century"/>
                <a:sym typeface="Twentieth Century"/>
              </a:defRPr>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1" name="Google Shape;41;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atin typeface="Twentieth Century"/>
                <a:ea typeface="Twentieth Century"/>
                <a:cs typeface="Twentieth Century"/>
                <a:sym typeface="Twentieth Century"/>
              </a:defRPr>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2" name="Google Shape;42;p6"/>
          <p:cNvPicPr preferRelativeResize="0"/>
          <p:nvPr/>
        </p:nvPicPr>
        <p:blipFill rotWithShape="1">
          <a:blip r:embed="rId2">
            <a:alphaModFix/>
          </a:blip>
          <a:srcRect l="7863" r="7216"/>
          <a:stretch/>
        </p:blipFill>
        <p:spPr>
          <a:xfrm>
            <a:off x="6962775" y="2922675"/>
            <a:ext cx="2238374" cy="2306553"/>
          </a:xfrm>
          <a:prstGeom prst="rect">
            <a:avLst/>
          </a:prstGeom>
          <a:noFill/>
          <a:ln>
            <a:noFill/>
          </a:ln>
        </p:spPr>
      </p:pic>
      <p:sp>
        <p:nvSpPr>
          <p:cNvPr id="43" name="Google Shape;4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lvl="0"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1pPr>
            <a:lvl2pPr marL="0" lvl="1"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2pPr>
            <a:lvl3pPr marL="0" lvl="2"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3pPr>
            <a:lvl4pPr marL="0" lvl="3"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4pPr>
            <a:lvl5pPr marL="0" lvl="4"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5pPr>
            <a:lvl6pPr marL="0" lvl="5"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6pPr>
            <a:lvl7pPr marL="0" lvl="6"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7pPr>
            <a:lvl8pPr marL="0" lvl="7"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8pPr>
            <a:lvl9pPr marL="0" lvl="8" indent="0" algn="r">
              <a:lnSpc>
                <a:spcPct val="100000"/>
              </a:lnSpc>
              <a:spcBef>
                <a:spcPts val="0"/>
              </a:spcBef>
              <a:spcAft>
                <a:spcPts val="0"/>
              </a:spcAft>
              <a:buSzPts val="1000"/>
              <a:buNone/>
              <a:defRPr sz="1000" b="0" i="0" u="none" strike="noStrike" cap="none">
                <a:solidFill>
                  <a:schemeClr val="lt2"/>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omments" Target="../comments/comment10.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omments" Target="../comments/comment11.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omments" Target="../comments/commen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omments" Target="../comments/commen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omments" Target="../comments/commen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omments" Target="../comments/comment17.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comments" Target="../comments/comment18.xml"/><Relationship Id="rId5" Type="http://schemas.openxmlformats.org/officeDocument/2006/relationships/image" Target="../media/image22.jpg"/><Relationship Id="rId4" Type="http://schemas.openxmlformats.org/officeDocument/2006/relationships/image" Target="../media/image21.jp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3.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hyperlink" Target="http://www.nu.edu.kz/"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omments" Target="../comments/comment3.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53.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54.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66.jpg"/></Relationships>
</file>

<file path=ppt/slides/_rels/slide5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71.png"/><Relationship Id="rId4"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72.png"/><Relationship Id="rId4"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7"/>
          <p:cNvSpPr txBox="1">
            <a:spLocks noGrp="1"/>
          </p:cNvSpPr>
          <p:nvPr>
            <p:ph type="title"/>
          </p:nvPr>
        </p:nvSpPr>
        <p:spPr>
          <a:xfrm>
            <a:off x="262270" y="4029002"/>
            <a:ext cx="8520600" cy="533494"/>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sz="1500" b="1">
                <a:solidFill>
                  <a:schemeClr val="dk1"/>
                </a:solidFill>
              </a:rPr>
              <a:t/>
            </a:r>
            <a:br>
              <a:rPr lang="en-US" sz="1500" b="1">
                <a:solidFill>
                  <a:schemeClr val="dk1"/>
                </a:solidFill>
              </a:rPr>
            </a:br>
            <a:r>
              <a:rPr lang="en-US" sz="1500">
                <a:solidFill>
                  <a:schemeClr val="dk1"/>
                </a:solidFill>
              </a:rPr>
              <a:t>Zhenis Otarbay, MS student</a:t>
            </a:r>
            <a:br>
              <a:rPr lang="en-US" sz="1500">
                <a:solidFill>
                  <a:schemeClr val="dk1"/>
                </a:solidFill>
              </a:rPr>
            </a:br>
            <a:endParaRPr sz="1500">
              <a:solidFill>
                <a:schemeClr val="dk1"/>
              </a:solidFill>
            </a:endParaRPr>
          </a:p>
        </p:txBody>
      </p:sp>
      <p:sp>
        <p:nvSpPr>
          <p:cNvPr id="49" name="Google Shape;49;p7"/>
          <p:cNvSpPr txBox="1"/>
          <p:nvPr/>
        </p:nvSpPr>
        <p:spPr>
          <a:xfrm>
            <a:off x="1075038" y="3212758"/>
            <a:ext cx="7105135" cy="8925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US" sz="2600" b="0" i="0" u="none" strike="noStrike" cap="none">
                <a:solidFill>
                  <a:schemeClr val="dk1"/>
                </a:solidFill>
                <a:latin typeface="Twentieth Century"/>
                <a:ea typeface="Twentieth Century"/>
                <a:cs typeface="Twentieth Century"/>
                <a:sym typeface="Twentieth Century"/>
              </a:rPr>
              <a:t>Development and Control of a Shoulder Joint for Humanoid Robotics Application</a:t>
            </a:r>
            <a:endParaRPr sz="2600" b="0" i="0" u="none" strike="noStrike" cap="none">
              <a:solidFill>
                <a:srgbClr val="000000"/>
              </a:solidFill>
              <a:latin typeface="Twentieth Century"/>
              <a:ea typeface="Twentieth Century"/>
              <a:cs typeface="Twentieth Century"/>
              <a:sym typeface="Twentieth Century"/>
            </a:endParaRPr>
          </a:p>
        </p:txBody>
      </p:sp>
      <p:sp>
        <p:nvSpPr>
          <p:cNvPr id="50" name="Google Shape;50;p7"/>
          <p:cNvSpPr txBox="1"/>
          <p:nvPr/>
        </p:nvSpPr>
        <p:spPr>
          <a:xfrm>
            <a:off x="1513702" y="4562496"/>
            <a:ext cx="6227805" cy="55399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Twentieth Century"/>
                <a:ea typeface="Twentieth Century"/>
                <a:cs typeface="Twentieth Century"/>
                <a:sym typeface="Twentieth Century"/>
              </a:rPr>
              <a:t>Department of Robotics and Mechatronics</a:t>
            </a:r>
            <a:endParaRPr sz="1400" b="0" i="0" u="none" strike="noStrike" cap="none">
              <a:solidFill>
                <a:srgbClr val="000000"/>
              </a:solidFill>
              <a:latin typeface="Twentieth Century"/>
              <a:ea typeface="Twentieth Century"/>
              <a:cs typeface="Twentieth Century"/>
              <a:sym typeface="Twentieth Century"/>
            </a:endParaRPr>
          </a:p>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Twentieth Century"/>
                <a:ea typeface="Twentieth Century"/>
                <a:cs typeface="Twentieth Century"/>
                <a:sym typeface="Twentieth Century"/>
              </a:rPr>
              <a:t>School of Engineering and Digital Sciences</a:t>
            </a:r>
            <a:endParaRPr sz="1400" b="0" i="0" u="none" strike="noStrike" cap="none">
              <a:solidFill>
                <a:srgbClr val="000000"/>
              </a:solidFill>
              <a:latin typeface="Twentieth Century"/>
              <a:ea typeface="Twentieth Century"/>
              <a:cs typeface="Twentieth Century"/>
              <a:sym typeface="Twentieth Century"/>
            </a:endParaRPr>
          </a:p>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Twentieth Century"/>
                <a:ea typeface="Twentieth Century"/>
                <a:cs typeface="Twentieth Century"/>
                <a:sym typeface="Twentieth Century"/>
              </a:rPr>
              <a:t>Nazarbayev University</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aphicFrame>
        <p:nvGraphicFramePr>
          <p:cNvPr id="103" name="Google Shape;103;p16"/>
          <p:cNvGraphicFramePr/>
          <p:nvPr/>
        </p:nvGraphicFramePr>
        <p:xfrm>
          <a:off x="0" y="0"/>
          <a:ext cx="9143925" cy="5444130"/>
        </p:xfrm>
        <a:graphic>
          <a:graphicData uri="http://schemas.openxmlformats.org/drawingml/2006/table">
            <a:tbl>
              <a:tblPr firstRow="1" bandRow="1">
                <a:noFill/>
                <a:tableStyleId>{AC8D9ECF-D436-437C-988C-F56C72AA2C34}</a:tableStyleId>
              </a:tblPr>
              <a:tblGrid>
                <a:gridCol w="1306275">
                  <a:extLst>
                    <a:ext uri="{9D8B030D-6E8A-4147-A177-3AD203B41FA5}">
                      <a16:colId xmlns:a16="http://schemas.microsoft.com/office/drawing/2014/main" val="20000"/>
                    </a:ext>
                  </a:extLst>
                </a:gridCol>
                <a:gridCol w="1306275">
                  <a:extLst>
                    <a:ext uri="{9D8B030D-6E8A-4147-A177-3AD203B41FA5}">
                      <a16:colId xmlns:a16="http://schemas.microsoft.com/office/drawing/2014/main" val="20001"/>
                    </a:ext>
                  </a:extLst>
                </a:gridCol>
                <a:gridCol w="1306275">
                  <a:extLst>
                    <a:ext uri="{9D8B030D-6E8A-4147-A177-3AD203B41FA5}">
                      <a16:colId xmlns:a16="http://schemas.microsoft.com/office/drawing/2014/main" val="20002"/>
                    </a:ext>
                  </a:extLst>
                </a:gridCol>
                <a:gridCol w="1306275">
                  <a:extLst>
                    <a:ext uri="{9D8B030D-6E8A-4147-A177-3AD203B41FA5}">
                      <a16:colId xmlns:a16="http://schemas.microsoft.com/office/drawing/2014/main" val="20003"/>
                    </a:ext>
                  </a:extLst>
                </a:gridCol>
                <a:gridCol w="1306275">
                  <a:extLst>
                    <a:ext uri="{9D8B030D-6E8A-4147-A177-3AD203B41FA5}">
                      <a16:colId xmlns:a16="http://schemas.microsoft.com/office/drawing/2014/main" val="20004"/>
                    </a:ext>
                  </a:extLst>
                </a:gridCol>
                <a:gridCol w="1306275">
                  <a:extLst>
                    <a:ext uri="{9D8B030D-6E8A-4147-A177-3AD203B41FA5}">
                      <a16:colId xmlns:a16="http://schemas.microsoft.com/office/drawing/2014/main" val="20005"/>
                    </a:ext>
                  </a:extLst>
                </a:gridCol>
                <a:gridCol w="1306275">
                  <a:extLst>
                    <a:ext uri="{9D8B030D-6E8A-4147-A177-3AD203B41FA5}">
                      <a16:colId xmlns:a16="http://schemas.microsoft.com/office/drawing/2014/main" val="20006"/>
                    </a:ext>
                  </a:extLst>
                </a:gridCol>
              </a:tblGrid>
              <a:tr h="444775">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Hand authors</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Twentieth Century"/>
                          <a:ea typeface="Twentieth Century"/>
                          <a:cs typeface="Twentieth Century"/>
                          <a:sym typeface="Twentieth Century"/>
                        </a:rPr>
                        <a:t>Mass</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Nominal size</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Number of actuators</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Number of tendons/cables</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Number of sensors</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Number of DOF</a:t>
                      </a:r>
                      <a:endParaRPr sz="1400" u="none" strike="noStrike" cap="none">
                        <a:latin typeface="Twentieth Century"/>
                        <a:ea typeface="Twentieth Century"/>
                        <a:cs typeface="Twentieth Century"/>
                        <a:sym typeface="Twentieth Century"/>
                      </a:endParaRPr>
                    </a:p>
                  </a:txBody>
                  <a:tcPr marL="63500" marR="63500" marT="63500" marB="63500">
                    <a:solidFill>
                      <a:srgbClr val="0070C0"/>
                    </a:solidFill>
                  </a:tcPr>
                </a:tc>
                <a:extLst>
                  <a:ext uri="{0D108BD9-81ED-4DB2-BD59-A6C34878D82A}">
                    <a16:rowId xmlns:a16="http://schemas.microsoft.com/office/drawing/2014/main" val="10000"/>
                  </a:ext>
                </a:extLst>
              </a:tr>
              <a:tr h="1308450">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Kim et al (2018)</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Shoulder: 4.17 kg</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Small size ( not enough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~5+</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~12 in one shoulder or wrist joint</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~6 sensors for shoulder (10-15 sensors for whole robot)</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1"/>
                  </a:ext>
                </a:extLst>
              </a:tr>
              <a:tr h="444775">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Ball et al (2017, August)</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~5+</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4+</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2"/>
                  </a:ext>
                </a:extLst>
              </a:tr>
              <a:tr h="609850">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Buongiorno et al (2018)</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~4.7kg (WRES + driverbox)</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Standard man’s  wrist side hand size</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6+</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3"/>
                  </a:ext>
                </a:extLst>
              </a:tr>
              <a:tr h="382325">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Jiang et al (2019)</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6+</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No information</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7</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4"/>
                  </a:ext>
                </a:extLst>
              </a:tr>
              <a:tr h="719650">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Ball et al (2017, September)</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115 kg (Actuators and exoskeleton</a:t>
                      </a:r>
                      <a:endParaRPr sz="1400" u="none" strike="noStrike" cap="none">
                        <a:latin typeface="Twentieth Century"/>
                        <a:ea typeface="Twentieth Century"/>
                        <a:cs typeface="Twentieth Century"/>
                        <a:sym typeface="Twentieth Century"/>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exoskeleton </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~5+</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5+</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5</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5"/>
                  </a:ext>
                </a:extLst>
              </a:tr>
              <a:tr h="1233675">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Folgheraiter and Otarbay* (planned to send for publishing in 2020-2021)</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~2.4kg</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Radius ~ 140mm and the height is about 300mm </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4</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3-4</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7 (3 force, 4 magnetic encoders)</a:t>
                      </a:r>
                      <a:endParaRPr sz="1400" u="none" strike="noStrike" cap="none">
                        <a:latin typeface="Twentieth Century"/>
                        <a:ea typeface="Twentieth Century"/>
                        <a:cs typeface="Twentieth Century"/>
                        <a:sym typeface="Twentieth Century"/>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Twentieth Century"/>
                          <a:ea typeface="Twentieth Century"/>
                          <a:cs typeface="Twentieth Century"/>
                          <a:sym typeface="Twentieth Century"/>
                        </a:rPr>
                        <a:t>2-3</a:t>
                      </a:r>
                      <a:endParaRPr sz="1400" u="none" strike="noStrike" cap="none">
                        <a:latin typeface="Twentieth Century"/>
                        <a:ea typeface="Twentieth Century"/>
                        <a:cs typeface="Twentieth Century"/>
                        <a:sym typeface="Twentieth Century"/>
                      </a:endParaRPr>
                    </a:p>
                  </a:txBody>
                  <a:tcPr marL="63500" marR="63500" marT="63500" marB="63500"/>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7"/>
          <p:cNvPicPr preferRelativeResize="0"/>
          <p:nvPr/>
        </p:nvPicPr>
        <p:blipFill rotWithShape="1">
          <a:blip r:embed="rId3">
            <a:alphaModFix/>
          </a:blip>
          <a:srcRect/>
          <a:stretch/>
        </p:blipFill>
        <p:spPr>
          <a:xfrm>
            <a:off x="4738718" y="1729313"/>
            <a:ext cx="4405282" cy="2477971"/>
          </a:xfrm>
          <a:prstGeom prst="rect">
            <a:avLst/>
          </a:prstGeom>
          <a:noFill/>
          <a:ln>
            <a:noFill/>
          </a:ln>
        </p:spPr>
      </p:pic>
      <p:sp>
        <p:nvSpPr>
          <p:cNvPr id="109" name="Google Shape;109;p17"/>
          <p:cNvSpPr/>
          <p:nvPr/>
        </p:nvSpPr>
        <p:spPr>
          <a:xfrm>
            <a:off x="119651" y="4430572"/>
            <a:ext cx="8656383" cy="6463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lt2"/>
                </a:solidFill>
                <a:latin typeface="Twentieth Century"/>
                <a:ea typeface="Twentieth Century"/>
                <a:cs typeface="Twentieth Century"/>
                <a:sym typeface="Twentieth Century"/>
              </a:rPr>
              <a:t>Figure 1. [8] Kim, Y. J., Kim, J. I., &amp; Jang, W. (2018, October). Quaternion Joint: Dexterous 3-DOF Joint representing quaternion motion for high-speed safe interaction. In 2018 IEEE/RSJ International Conference on Intelligent Robots and Systems (IROS) (pp. 935-942). IEEE.</a:t>
            </a:r>
            <a:endParaRPr sz="1400" b="0" i="0" u="none" strike="noStrike" cap="none">
              <a:solidFill>
                <a:schemeClr val="lt2"/>
              </a:solidFill>
              <a:latin typeface="Twentieth Century"/>
              <a:ea typeface="Twentieth Century"/>
              <a:cs typeface="Twentieth Century"/>
              <a:sym typeface="Twentieth Century"/>
            </a:endParaRPr>
          </a:p>
        </p:txBody>
      </p:sp>
      <p:sp>
        <p:nvSpPr>
          <p:cNvPr id="110" name="Google Shape;110;p17"/>
          <p:cNvSpPr txBox="1"/>
          <p:nvPr/>
        </p:nvSpPr>
        <p:spPr>
          <a:xfrm>
            <a:off x="-1611864" y="135925"/>
            <a:ext cx="3847127" cy="183864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3600"/>
              <a:buFont typeface="Arial"/>
              <a:buNone/>
            </a:pPr>
            <a:endParaRPr sz="3000" b="0" i="0" u="none" strike="noStrike" cap="none">
              <a:solidFill>
                <a:schemeClr val="lt1"/>
              </a:solidFill>
              <a:latin typeface="Twentieth Century"/>
              <a:ea typeface="Twentieth Century"/>
              <a:cs typeface="Twentieth Century"/>
              <a:sym typeface="Twentieth Century"/>
            </a:endParaRPr>
          </a:p>
        </p:txBody>
      </p:sp>
      <p:sp>
        <p:nvSpPr>
          <p:cNvPr id="111" name="Google Shape;111;p1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1.4.1. Literature review: Humanoid arm</a:t>
            </a:r>
            <a:r>
              <a:rPr lang="en-US" sz="4400">
                <a:solidFill>
                  <a:schemeClr val="lt1"/>
                </a:solidFill>
              </a:rPr>
              <a:t/>
            </a:r>
            <a:br>
              <a:rPr lang="en-US" sz="4400">
                <a:solidFill>
                  <a:schemeClr val="lt1"/>
                </a:solidFill>
              </a:rPr>
            </a:br>
            <a:endParaRPr>
              <a:solidFill>
                <a:schemeClr val="lt1"/>
              </a:solidFill>
            </a:endParaRPr>
          </a:p>
        </p:txBody>
      </p:sp>
      <p:sp>
        <p:nvSpPr>
          <p:cNvPr id="112" name="Google Shape;112;p17"/>
          <p:cNvSpPr txBox="1">
            <a:spLocks noGrp="1"/>
          </p:cNvSpPr>
          <p:nvPr>
            <p:ph type="body" idx="1"/>
          </p:nvPr>
        </p:nvSpPr>
        <p:spPr>
          <a:xfrm>
            <a:off x="320837" y="1639130"/>
            <a:ext cx="3999900" cy="27654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SzPts val="1800"/>
              <a:buFont typeface="Arial"/>
              <a:buChar char="•"/>
            </a:pPr>
            <a:r>
              <a:rPr lang="en-US">
                <a:solidFill>
                  <a:schemeClr val="lt1"/>
                </a:solidFill>
              </a:rPr>
              <a:t>The</a:t>
            </a:r>
            <a:r>
              <a:rPr lang="en-US" b="1">
                <a:solidFill>
                  <a:schemeClr val="lt1"/>
                </a:solidFill>
              </a:rPr>
              <a:t> mechanical design </a:t>
            </a:r>
            <a:r>
              <a:rPr lang="en-US">
                <a:solidFill>
                  <a:schemeClr val="lt1"/>
                </a:solidFill>
              </a:rPr>
              <a:t>and</a:t>
            </a:r>
            <a:r>
              <a:rPr lang="en-US" b="1">
                <a:solidFill>
                  <a:schemeClr val="lt1"/>
                </a:solidFill>
              </a:rPr>
              <a:t> the electronics part </a:t>
            </a:r>
            <a:r>
              <a:rPr lang="en-US">
                <a:solidFill>
                  <a:schemeClr val="lt1"/>
                </a:solidFill>
              </a:rPr>
              <a:t>of this paper</a:t>
            </a:r>
            <a:r>
              <a:rPr lang="en-US" b="1">
                <a:solidFill>
                  <a:schemeClr val="lt1"/>
                </a:solidFill>
              </a:rPr>
              <a:t> </a:t>
            </a:r>
            <a:r>
              <a:rPr lang="en-US">
                <a:solidFill>
                  <a:schemeClr val="lt1"/>
                </a:solidFill>
              </a:rPr>
              <a:t>represent the core of my thesis. </a:t>
            </a:r>
            <a:endParaRPr/>
          </a:p>
          <a:p>
            <a:pPr marL="285750" lvl="0" indent="-285750" algn="l" rtl="0">
              <a:lnSpc>
                <a:spcPct val="115000"/>
              </a:lnSpc>
              <a:spcBef>
                <a:spcPts val="0"/>
              </a:spcBef>
              <a:spcAft>
                <a:spcPts val="0"/>
              </a:spcAft>
              <a:buSzPts val="1800"/>
              <a:buFont typeface="Arial"/>
              <a:buChar char="•"/>
            </a:pPr>
            <a:r>
              <a:rPr lang="en-US">
                <a:solidFill>
                  <a:schemeClr val="lt1"/>
                </a:solidFill>
              </a:rPr>
              <a:t>The design of our shoulder joint initially was aimed to </a:t>
            </a:r>
            <a:r>
              <a:rPr lang="en-US" b="1">
                <a:solidFill>
                  <a:schemeClr val="lt1"/>
                </a:solidFill>
              </a:rPr>
              <a:t>operate using tendons </a:t>
            </a:r>
            <a:r>
              <a:rPr lang="en-US">
                <a:solidFill>
                  <a:schemeClr val="lt1"/>
                </a:solidFill>
              </a:rPr>
              <a:t>such as humanoid arm’s shoulder designed by Kim et al.[8].</a:t>
            </a:r>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8"/>
          <p:cNvPicPr preferRelativeResize="0"/>
          <p:nvPr/>
        </p:nvPicPr>
        <p:blipFill rotWithShape="1">
          <a:blip r:embed="rId3">
            <a:alphaModFix/>
          </a:blip>
          <a:srcRect/>
          <a:stretch/>
        </p:blipFill>
        <p:spPr>
          <a:xfrm>
            <a:off x="4807677" y="1634988"/>
            <a:ext cx="3472280" cy="2740882"/>
          </a:xfrm>
          <a:prstGeom prst="rect">
            <a:avLst/>
          </a:prstGeom>
          <a:noFill/>
          <a:ln>
            <a:noFill/>
          </a:ln>
        </p:spPr>
      </p:pic>
      <p:sp>
        <p:nvSpPr>
          <p:cNvPr id="118" name="Google Shape;118;p1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1.4.3. </a:t>
            </a:r>
            <a:r>
              <a:rPr lang="en-US" sz="3200">
                <a:solidFill>
                  <a:schemeClr val="lt1"/>
                </a:solidFill>
              </a:rPr>
              <a:t>Literature review: EEG Integration</a:t>
            </a:r>
            <a:r>
              <a:rPr lang="en-US" sz="4800">
                <a:solidFill>
                  <a:schemeClr val="lt1"/>
                </a:solidFill>
              </a:rPr>
              <a:t/>
            </a:r>
            <a:br>
              <a:rPr lang="en-US" sz="4800">
                <a:solidFill>
                  <a:schemeClr val="lt1"/>
                </a:solidFill>
              </a:rPr>
            </a:br>
            <a:endParaRPr sz="3000">
              <a:solidFill>
                <a:schemeClr val="lt1"/>
              </a:solidFill>
            </a:endParaRPr>
          </a:p>
        </p:txBody>
      </p:sp>
      <p:sp>
        <p:nvSpPr>
          <p:cNvPr id="119" name="Google Shape;119;p18"/>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SzPts val="1800"/>
              <a:buFont typeface="Arial"/>
              <a:buChar char="•"/>
            </a:pPr>
            <a:r>
              <a:rPr lang="en-US">
                <a:solidFill>
                  <a:schemeClr val="lt1"/>
                </a:solidFill>
              </a:rPr>
              <a:t>In [1],: </a:t>
            </a:r>
            <a:r>
              <a:rPr lang="en-US" b="1">
                <a:solidFill>
                  <a:schemeClr val="lt1"/>
                </a:solidFill>
              </a:rPr>
              <a:t>design of  EEG integrated with  9 DOF shoulder joint. </a:t>
            </a:r>
            <a:endParaRPr b="1"/>
          </a:p>
          <a:p>
            <a:pPr marL="285750" lvl="0" indent="-285750" algn="l" rtl="0">
              <a:lnSpc>
                <a:spcPct val="115000"/>
              </a:lnSpc>
              <a:spcBef>
                <a:spcPts val="0"/>
              </a:spcBef>
              <a:spcAft>
                <a:spcPts val="0"/>
              </a:spcAft>
              <a:buSzPts val="1800"/>
              <a:buFont typeface="Arial"/>
              <a:buChar char="•"/>
            </a:pPr>
            <a:r>
              <a:rPr lang="en-US">
                <a:solidFill>
                  <a:schemeClr val="lt1"/>
                </a:solidFill>
              </a:rPr>
              <a:t>These are used to </a:t>
            </a:r>
            <a:r>
              <a:rPr lang="en-US" b="1">
                <a:solidFill>
                  <a:schemeClr val="lt1"/>
                </a:solidFill>
              </a:rPr>
              <a:t>predict 300 ms in advance the intention of movement </a:t>
            </a:r>
            <a:r>
              <a:rPr lang="en-US">
                <a:solidFill>
                  <a:schemeClr val="lt1"/>
                </a:solidFill>
              </a:rPr>
              <a:t>of the user and to </a:t>
            </a:r>
            <a:r>
              <a:rPr lang="en-US" b="1">
                <a:solidFill>
                  <a:schemeClr val="lt1"/>
                </a:solidFill>
              </a:rPr>
              <a:t>trigger the exoskeleton actuation system</a:t>
            </a:r>
            <a:r>
              <a:rPr lang="en-US">
                <a:solidFill>
                  <a:schemeClr val="lt1"/>
                </a:solidFill>
              </a:rPr>
              <a:t>. </a:t>
            </a:r>
            <a:endParaRPr/>
          </a:p>
          <a:p>
            <a:pPr marL="285750" lvl="0" indent="-17145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p>
        </p:txBody>
      </p:sp>
      <p:sp>
        <p:nvSpPr>
          <p:cNvPr id="120" name="Google Shape;120;p18"/>
          <p:cNvSpPr/>
          <p:nvPr/>
        </p:nvSpPr>
        <p:spPr>
          <a:xfrm>
            <a:off x="119651" y="4521932"/>
            <a:ext cx="8656383" cy="46166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ADADAD"/>
                </a:solidFill>
                <a:latin typeface="Twentieth Century"/>
                <a:ea typeface="Twentieth Century"/>
                <a:cs typeface="Twentieth Century"/>
                <a:sym typeface="Twentieth Century"/>
              </a:rPr>
              <a:t>Figure 1-4: [4] Folgheraiter, M., Jordan, M., Straube, S. et al. Measuring the Improvement of the Interaction Comfort of a Wearable Exoskeleton. Int J of Soc Robotics 4, 285–302 (2012).</a:t>
            </a:r>
            <a:endParaRPr sz="1400" b="0" i="0" u="none" strike="noStrike" cap="none">
              <a:solidFill>
                <a:srgbClr val="ADADAD"/>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19"/>
          <p:cNvPicPr preferRelativeResize="0"/>
          <p:nvPr/>
        </p:nvPicPr>
        <p:blipFill rotWithShape="1">
          <a:blip r:embed="rId3">
            <a:alphaModFix/>
          </a:blip>
          <a:srcRect/>
          <a:stretch/>
        </p:blipFill>
        <p:spPr>
          <a:xfrm>
            <a:off x="4832400" y="1801244"/>
            <a:ext cx="3999900" cy="2339676"/>
          </a:xfrm>
          <a:prstGeom prst="rect">
            <a:avLst/>
          </a:prstGeom>
          <a:noFill/>
          <a:ln>
            <a:noFill/>
          </a:ln>
        </p:spPr>
      </p:pic>
      <p:sp>
        <p:nvSpPr>
          <p:cNvPr id="126" name="Google Shape;126;p19"/>
          <p:cNvSpPr/>
          <p:nvPr/>
        </p:nvSpPr>
        <p:spPr>
          <a:xfrm>
            <a:off x="119651" y="4430572"/>
            <a:ext cx="8656383" cy="6463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ADADAD"/>
                </a:solidFill>
                <a:latin typeface="Twentieth Century"/>
                <a:ea typeface="Twentieth Century"/>
                <a:cs typeface="Twentieth Century"/>
                <a:sym typeface="Twentieth Century"/>
              </a:rPr>
              <a:t>Figure 1-3: [11] Saduanov, B., Tokmurzina, D., Kunanbayev, K., &amp; Abibullaev, B. (2020, February). Design and Optimization of a Real-Time Asynchronous BCI Control Strategy for Robotic Manipulator Assistance. In 2020 8th International Winter Conference on Brain-Computer Interface (BCI) (pp. 1-5). IEEE.</a:t>
            </a:r>
            <a:endParaRPr sz="1400" b="0" i="0" u="none" strike="noStrike" cap="none">
              <a:solidFill>
                <a:srgbClr val="ADADAD"/>
              </a:solidFill>
              <a:latin typeface="Twentieth Century"/>
              <a:ea typeface="Twentieth Century"/>
              <a:cs typeface="Twentieth Century"/>
              <a:sym typeface="Twentieth Century"/>
            </a:endParaRPr>
          </a:p>
        </p:txBody>
      </p:sp>
      <p:sp>
        <p:nvSpPr>
          <p:cNvPr id="127" name="Google Shape;127;p1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1.4.3. Literature review: Humanoid Arm </a:t>
            </a:r>
            <a:r>
              <a:rPr lang="en-US" sz="4400">
                <a:solidFill>
                  <a:schemeClr val="lt1"/>
                </a:solidFill>
              </a:rPr>
              <a:t/>
            </a:r>
            <a:br>
              <a:rPr lang="en-US" sz="4400">
                <a:solidFill>
                  <a:schemeClr val="lt1"/>
                </a:solidFill>
              </a:rPr>
            </a:br>
            <a:endParaRPr>
              <a:solidFill>
                <a:schemeClr val="lt1"/>
              </a:solidFill>
            </a:endParaRPr>
          </a:p>
        </p:txBody>
      </p:sp>
      <p:sp>
        <p:nvSpPr>
          <p:cNvPr id="128" name="Google Shape;128;p19"/>
          <p:cNvSpPr txBox="1">
            <a:spLocks noGrp="1"/>
          </p:cNvSpPr>
          <p:nvPr>
            <p:ph type="body" idx="1"/>
          </p:nvPr>
        </p:nvSpPr>
        <p:spPr>
          <a:xfrm>
            <a:off x="311700" y="1798012"/>
            <a:ext cx="3999900" cy="27654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SzPts val="1800"/>
              <a:buFont typeface="Arial"/>
              <a:buChar char="•"/>
            </a:pPr>
            <a:r>
              <a:rPr lang="en-US">
                <a:solidFill>
                  <a:schemeClr val="lt1"/>
                </a:solidFill>
              </a:rPr>
              <a:t>In [11]: control of the the robotic arm UR5 with help of the  </a:t>
            </a:r>
            <a:r>
              <a:rPr lang="en-US" b="1">
                <a:solidFill>
                  <a:schemeClr val="lt1"/>
                </a:solidFill>
              </a:rPr>
              <a:t>EEG signals acquired from the brain</a:t>
            </a:r>
            <a:r>
              <a:rPr lang="en-US">
                <a:solidFill>
                  <a:schemeClr val="lt1"/>
                </a:solidFill>
              </a:rPr>
              <a:t>. </a:t>
            </a:r>
            <a:endParaRPr/>
          </a:p>
          <a:p>
            <a:pPr marL="285750" lvl="0" indent="-285750" algn="l" rtl="0">
              <a:lnSpc>
                <a:spcPct val="115000"/>
              </a:lnSpc>
              <a:spcBef>
                <a:spcPts val="0"/>
              </a:spcBef>
              <a:spcAft>
                <a:spcPts val="0"/>
              </a:spcAft>
              <a:buSzPts val="1800"/>
              <a:buFont typeface="Arial"/>
              <a:buChar char="•"/>
            </a:pPr>
            <a:r>
              <a:rPr lang="en-US">
                <a:solidFill>
                  <a:schemeClr val="lt1"/>
                </a:solidFill>
              </a:rPr>
              <a:t>The accuracy of classification to control left and right or up and down movements achieved for </a:t>
            </a:r>
            <a:r>
              <a:rPr lang="en-US" b="1">
                <a:solidFill>
                  <a:schemeClr val="lt1"/>
                </a:solidFill>
              </a:rPr>
              <a:t>7 different subjects is about 75.9% on average</a:t>
            </a:r>
            <a:r>
              <a:rPr lang="en-US">
                <a:solidFill>
                  <a:schemeClr val="lt1"/>
                </a:solidFill>
              </a:rPr>
              <a:t>.</a:t>
            </a:r>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1.5. Knowledge gap (What is missing?)</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sp>
        <p:nvSpPr>
          <p:cNvPr id="134" name="Google Shape;134;p20"/>
          <p:cNvSpPr txBox="1">
            <a:spLocks noGrp="1"/>
          </p:cNvSpPr>
          <p:nvPr>
            <p:ph type="body" idx="1"/>
          </p:nvPr>
        </p:nvSpPr>
        <p:spPr>
          <a:xfrm>
            <a:off x="128235" y="1580287"/>
            <a:ext cx="8202000" cy="33231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1600"/>
              </a:spcBef>
              <a:spcAft>
                <a:spcPts val="0"/>
              </a:spcAft>
              <a:buNone/>
            </a:pPr>
            <a:r>
              <a:rPr lang="en-US">
                <a:solidFill>
                  <a:schemeClr val="lt1"/>
                </a:solidFill>
              </a:rPr>
              <a:t>Disadvantages and weaknesses of the current research</a:t>
            </a:r>
            <a:endParaRPr>
              <a:solidFill>
                <a:schemeClr val="lt1"/>
              </a:solidFill>
            </a:endParaRPr>
          </a:p>
          <a:p>
            <a:pPr marL="457200" lvl="0" indent="-342900" algn="l" rtl="0">
              <a:lnSpc>
                <a:spcPct val="115000"/>
              </a:lnSpc>
              <a:spcBef>
                <a:spcPts val="1600"/>
              </a:spcBef>
              <a:spcAft>
                <a:spcPts val="0"/>
              </a:spcAft>
              <a:buClr>
                <a:schemeClr val="lt1"/>
              </a:buClr>
              <a:buSzPts val="1800"/>
              <a:buChar char="●"/>
            </a:pPr>
            <a:r>
              <a:rPr lang="en-US">
                <a:solidFill>
                  <a:schemeClr val="lt1"/>
                </a:solidFill>
              </a:rPr>
              <a:t>Lack of works that would employ </a:t>
            </a:r>
            <a:r>
              <a:rPr lang="en-US" b="1">
                <a:solidFill>
                  <a:schemeClr val="lt1"/>
                </a:solidFill>
              </a:rPr>
              <a:t>a spherical joint in the shoulder</a:t>
            </a:r>
            <a:r>
              <a:rPr lang="en-US">
                <a:solidFill>
                  <a:schemeClr val="lt1"/>
                </a:solidFill>
              </a:rPr>
              <a:t>, most of them use a </a:t>
            </a:r>
            <a:r>
              <a:rPr lang="en-US" b="1">
                <a:solidFill>
                  <a:schemeClr val="lt1"/>
                </a:solidFill>
              </a:rPr>
              <a:t>sequence of revolute joints</a:t>
            </a:r>
            <a:r>
              <a:rPr lang="en-US">
                <a:solidFill>
                  <a:schemeClr val="lt1"/>
                </a:solidFill>
              </a:rPr>
              <a:t>.</a:t>
            </a:r>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Limitations of the  payload is </a:t>
            </a:r>
            <a:r>
              <a:rPr lang="en-US" b="1">
                <a:solidFill>
                  <a:schemeClr val="lt1"/>
                </a:solidFill>
              </a:rPr>
              <a:t>generally especially in the tendon-driven systems</a:t>
            </a:r>
            <a:r>
              <a:rPr lang="en-US">
                <a:solidFill>
                  <a:schemeClr val="lt1"/>
                </a:solidFill>
              </a:rPr>
              <a:t>.</a:t>
            </a:r>
            <a:endParaRPr>
              <a:solidFill>
                <a:schemeClr val="lt1"/>
              </a:solidFill>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Lack of accuracy in the  systems, </a:t>
            </a:r>
            <a:r>
              <a:rPr lang="en-US" b="1">
                <a:solidFill>
                  <a:schemeClr val="lt1"/>
                </a:solidFill>
              </a:rPr>
              <a:t>reports of just simulated models</a:t>
            </a:r>
            <a:r>
              <a:rPr lang="en-US">
                <a:solidFill>
                  <a:schemeClr val="lt1"/>
                </a:solidFill>
              </a:rPr>
              <a:t>.</a:t>
            </a:r>
            <a:endParaRPr/>
          </a:p>
          <a:p>
            <a:pPr marL="457200" lvl="0" indent="-342900" algn="l" rtl="0">
              <a:lnSpc>
                <a:spcPct val="115000"/>
              </a:lnSpc>
              <a:spcBef>
                <a:spcPts val="0"/>
              </a:spcBef>
              <a:spcAft>
                <a:spcPts val="0"/>
              </a:spcAft>
              <a:buClr>
                <a:schemeClr val="lt1"/>
              </a:buClr>
              <a:buSzPts val="1800"/>
              <a:buChar char="●"/>
            </a:pPr>
            <a:r>
              <a:rPr lang="en-US" b="1">
                <a:solidFill>
                  <a:schemeClr val="lt1"/>
                </a:solidFill>
              </a:rPr>
              <a:t>Very few examples</a:t>
            </a:r>
            <a:r>
              <a:rPr lang="en-US">
                <a:solidFill>
                  <a:schemeClr val="lt1"/>
                </a:solidFill>
              </a:rPr>
              <a:t> of integration of EEG signals in the control architecture. </a:t>
            </a:r>
            <a:endParaRPr/>
          </a:p>
          <a:p>
            <a:pPr marL="457200" lvl="0" indent="-228600" algn="l" rtl="0">
              <a:lnSpc>
                <a:spcPct val="115000"/>
              </a:lnSpc>
              <a:spcBef>
                <a:spcPts val="1600"/>
              </a:spcBef>
              <a:spcAft>
                <a:spcPts val="0"/>
              </a:spcAft>
              <a:buSzPts val="1800"/>
              <a:buNone/>
            </a:pPr>
            <a:endParaRPr sz="2000" b="1">
              <a:solidFill>
                <a:schemeClr val="lt1"/>
              </a:solidFill>
            </a:endParaRPr>
          </a:p>
          <a:p>
            <a:pPr marL="457200" lvl="0" indent="-228600" algn="l" rtl="0">
              <a:lnSpc>
                <a:spcPct val="115000"/>
              </a:lnSpc>
              <a:spcBef>
                <a:spcPts val="160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2. Design and implementation</a:t>
            </a: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22"/>
          <p:cNvPicPr preferRelativeResize="0"/>
          <p:nvPr/>
        </p:nvPicPr>
        <p:blipFill rotWithShape="1">
          <a:blip r:embed="rId3">
            <a:alphaModFix/>
          </a:blip>
          <a:srcRect/>
          <a:stretch/>
        </p:blipFill>
        <p:spPr>
          <a:xfrm>
            <a:off x="4832400" y="1805371"/>
            <a:ext cx="3693762" cy="2767911"/>
          </a:xfrm>
          <a:prstGeom prst="rect">
            <a:avLst/>
          </a:prstGeom>
          <a:noFill/>
          <a:ln>
            <a:noFill/>
          </a:ln>
        </p:spPr>
      </p:pic>
      <p:sp>
        <p:nvSpPr>
          <p:cNvPr id="145" name="Google Shape;145;p22"/>
          <p:cNvSpPr/>
          <p:nvPr/>
        </p:nvSpPr>
        <p:spPr>
          <a:xfrm>
            <a:off x="173741" y="4588233"/>
            <a:ext cx="8796517"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ADADAD"/>
                </a:solidFill>
                <a:latin typeface="Twentieth Century"/>
                <a:ea typeface="Twentieth Century"/>
                <a:cs typeface="Twentieth Century"/>
                <a:sym typeface="Twentieth Century"/>
              </a:rPr>
              <a:t>Figure 2-1: a) Views of the shoulder joint in Solidworks that resembles the functionality of the articulatio humeri assembly, b) Shoulder joint bent to the target position</a:t>
            </a:r>
            <a:r>
              <a:rPr lang="en-US" sz="1400" b="0" i="0" u="none" strike="noStrike" cap="none">
                <a:solidFill>
                  <a:schemeClr val="lt1"/>
                </a:solidFill>
                <a:latin typeface="Twentieth Century"/>
                <a:ea typeface="Twentieth Century"/>
                <a:cs typeface="Twentieth Century"/>
                <a:sym typeface="Twentieth Century"/>
              </a:rPr>
              <a:t>.</a:t>
            </a:r>
            <a:endParaRPr sz="1400" b="0" i="0" u="none" strike="noStrike" cap="none">
              <a:solidFill>
                <a:srgbClr val="000000"/>
              </a:solidFill>
              <a:latin typeface="Twentieth Century"/>
              <a:ea typeface="Twentieth Century"/>
              <a:cs typeface="Twentieth Century"/>
              <a:sym typeface="Twentieth Century"/>
            </a:endParaRPr>
          </a:p>
        </p:txBody>
      </p:sp>
      <p:sp>
        <p:nvSpPr>
          <p:cNvPr id="146" name="Google Shape;146;p2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2.1. Mechanical design (Computer-Aided Design)</a:t>
            </a:r>
            <a:endParaRPr/>
          </a:p>
        </p:txBody>
      </p:sp>
      <p:sp>
        <p:nvSpPr>
          <p:cNvPr id="147" name="Google Shape;147;p22"/>
          <p:cNvSpPr txBox="1">
            <a:spLocks noGrp="1"/>
          </p:cNvSpPr>
          <p:nvPr>
            <p:ph type="body" idx="1"/>
          </p:nvPr>
        </p:nvSpPr>
        <p:spPr>
          <a:xfrm>
            <a:off x="246703" y="1721351"/>
            <a:ext cx="4358419"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Solidworks  =&gt; design of the prototype and conduction of the </a:t>
            </a:r>
            <a:r>
              <a:rPr lang="en-US" b="1">
                <a:solidFill>
                  <a:schemeClr val="lt1"/>
                </a:solidFill>
              </a:rPr>
              <a:t>first simulations</a:t>
            </a:r>
            <a:r>
              <a:rPr lang="en-US">
                <a:solidFill>
                  <a:schemeClr val="lt1"/>
                </a:solidFill>
              </a:rPr>
              <a:t>.</a:t>
            </a: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After the V-REP model was implemented, constraints were added to the V-REP model, such as</a:t>
            </a:r>
            <a:r>
              <a:rPr lang="en-US" b="1">
                <a:solidFill>
                  <a:schemeClr val="lt1"/>
                </a:solidFill>
              </a:rPr>
              <a:t> max force, max motor speed, and  max torque.</a:t>
            </a:r>
            <a:endParaRPr b="1">
              <a:solidFill>
                <a:schemeClr val="lt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p23"/>
          <p:cNvPicPr preferRelativeResize="0"/>
          <p:nvPr/>
        </p:nvPicPr>
        <p:blipFill rotWithShape="1">
          <a:blip r:embed="rId3">
            <a:alphaModFix/>
          </a:blip>
          <a:srcRect l="17553"/>
          <a:stretch/>
        </p:blipFill>
        <p:spPr>
          <a:xfrm>
            <a:off x="4540102" y="1803475"/>
            <a:ext cx="4292197" cy="2765400"/>
          </a:xfrm>
          <a:prstGeom prst="rect">
            <a:avLst/>
          </a:prstGeom>
          <a:noFill/>
          <a:ln>
            <a:noFill/>
          </a:ln>
        </p:spPr>
      </p:pic>
      <p:sp>
        <p:nvSpPr>
          <p:cNvPr id="153" name="Google Shape;153;p23"/>
          <p:cNvSpPr txBox="1"/>
          <p:nvPr/>
        </p:nvSpPr>
        <p:spPr>
          <a:xfrm>
            <a:off x="3526971" y="4729689"/>
            <a:ext cx="248016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Figure 2-2. Tendon actuation</a:t>
            </a:r>
            <a:endParaRPr sz="1400" b="0" i="0" u="none" strike="noStrike" cap="none">
              <a:solidFill>
                <a:schemeClr val="lt1"/>
              </a:solidFill>
              <a:latin typeface="Twentieth Century"/>
              <a:ea typeface="Twentieth Century"/>
              <a:cs typeface="Twentieth Century"/>
              <a:sym typeface="Twentieth Century"/>
            </a:endParaRPr>
          </a:p>
        </p:txBody>
      </p:sp>
      <p:sp>
        <p:nvSpPr>
          <p:cNvPr id="154" name="Google Shape;154;p23"/>
          <p:cNvSpPr txBox="1"/>
          <p:nvPr/>
        </p:nvSpPr>
        <p:spPr>
          <a:xfrm>
            <a:off x="311699" y="313276"/>
            <a:ext cx="8520600" cy="45473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endParaRPr sz="1600" b="0" i="0" u="none" strike="noStrike" cap="none">
              <a:solidFill>
                <a:schemeClr val="lt1"/>
              </a:solidFill>
              <a:latin typeface="Twentieth Century"/>
              <a:ea typeface="Twentieth Century"/>
              <a:cs typeface="Twentieth Century"/>
              <a:sym typeface="Twentieth Century"/>
            </a:endParaRPr>
          </a:p>
        </p:txBody>
      </p:sp>
      <p:sp>
        <p:nvSpPr>
          <p:cNvPr id="155" name="Google Shape;155;p2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2.1. Mechanical design (Computer-Aided Design)</a:t>
            </a:r>
            <a:br>
              <a:rPr lang="en-US">
                <a:solidFill>
                  <a:schemeClr val="lt1"/>
                </a:solidFill>
              </a:rPr>
            </a:br>
            <a:endParaRPr>
              <a:solidFill>
                <a:schemeClr val="lt1"/>
              </a:solidFill>
            </a:endParaRPr>
          </a:p>
        </p:txBody>
      </p:sp>
      <p:sp>
        <p:nvSpPr>
          <p:cNvPr id="156" name="Google Shape;156;p23"/>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Figure demonstrates how the tendon actuation in our shoulder joint works.</a:t>
            </a:r>
            <a:endParaRPr/>
          </a:p>
          <a:p>
            <a:pPr marL="457200" lvl="0" indent="-342900" algn="l" rtl="0">
              <a:lnSpc>
                <a:spcPct val="115000"/>
              </a:lnSpc>
              <a:spcBef>
                <a:spcPts val="0"/>
              </a:spcBef>
              <a:spcAft>
                <a:spcPts val="0"/>
              </a:spcAft>
              <a:buSzPts val="1800"/>
              <a:buChar char="●"/>
            </a:pPr>
            <a:r>
              <a:rPr lang="en-US">
                <a:solidFill>
                  <a:schemeClr val="lt1"/>
                </a:solidFill>
              </a:rPr>
              <a:t>The tendon is loosen and tighten thanks to a small pulley attached to the motor.</a:t>
            </a: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The yellow part shows how the tendon is rotated toward the head of the actuator.</a:t>
            </a:r>
            <a:br>
              <a:rPr lang="en-US">
                <a:solidFill>
                  <a:schemeClr val="lt1"/>
                </a:solidFill>
              </a:rPr>
            </a:br>
            <a:endParaRPr>
              <a:solidFill>
                <a:schemeClr val="lt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24"/>
          <p:cNvPicPr preferRelativeResize="0"/>
          <p:nvPr/>
        </p:nvPicPr>
        <p:blipFill rotWithShape="1">
          <a:blip r:embed="rId3">
            <a:alphaModFix/>
          </a:blip>
          <a:srcRect/>
          <a:stretch/>
        </p:blipFill>
        <p:spPr>
          <a:xfrm>
            <a:off x="4311600" y="1803475"/>
            <a:ext cx="4598045" cy="2836235"/>
          </a:xfrm>
          <a:prstGeom prst="rect">
            <a:avLst/>
          </a:prstGeom>
          <a:noFill/>
          <a:ln>
            <a:noFill/>
          </a:ln>
        </p:spPr>
      </p:pic>
      <p:sp>
        <p:nvSpPr>
          <p:cNvPr id="162" name="Google Shape;162;p24"/>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2.1. Mechanical design (Computer-Aided Design)</a:t>
            </a:r>
            <a:br>
              <a:rPr lang="en-US">
                <a:solidFill>
                  <a:schemeClr val="lt1"/>
                </a:solidFill>
              </a:rPr>
            </a:br>
            <a:endParaRPr>
              <a:solidFill>
                <a:schemeClr val="lt1"/>
              </a:solidFill>
            </a:endParaRPr>
          </a:p>
        </p:txBody>
      </p:sp>
      <p:sp>
        <p:nvSpPr>
          <p:cNvPr id="163" name="Google Shape;163;p24"/>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table shows the shoulder joint part materials, approximate dimensions, and their quantity. </a:t>
            </a:r>
            <a:endParaRPr/>
          </a:p>
          <a:p>
            <a:pPr marL="457200" lvl="0" indent="-342900" algn="l" rtl="0">
              <a:lnSpc>
                <a:spcPct val="115000"/>
              </a:lnSpc>
              <a:spcBef>
                <a:spcPts val="0"/>
              </a:spcBef>
              <a:spcAft>
                <a:spcPts val="0"/>
              </a:spcAft>
              <a:buSzPts val="1800"/>
              <a:buChar char="●"/>
            </a:pPr>
            <a:r>
              <a:rPr lang="en-US">
                <a:solidFill>
                  <a:schemeClr val="lt1"/>
                </a:solidFill>
              </a:rPr>
              <a:t>The actual 3D printed shoulder joint reproduce accurately the CAD model. </a:t>
            </a:r>
            <a:endParaRPr/>
          </a:p>
          <a:p>
            <a:pPr marL="457200" lvl="0" indent="-228600" algn="l" rtl="0">
              <a:lnSpc>
                <a:spcPct val="115000"/>
              </a:lnSpc>
              <a:spcBef>
                <a:spcPts val="0"/>
              </a:spcBef>
              <a:spcAft>
                <a:spcPts val="0"/>
              </a:spcAft>
              <a:buSzPts val="1800"/>
              <a:buNone/>
            </a:pPr>
            <a:endParaRPr>
              <a:solidFill>
                <a:schemeClr val="lt1"/>
              </a:solidFill>
            </a:endParaRPr>
          </a:p>
        </p:txBody>
      </p:sp>
      <p:sp>
        <p:nvSpPr>
          <p:cNvPr id="164" name="Google Shape;164;p24"/>
          <p:cNvSpPr txBox="1"/>
          <p:nvPr/>
        </p:nvSpPr>
        <p:spPr>
          <a:xfrm>
            <a:off x="4311600" y="4712458"/>
            <a:ext cx="208582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Table 2.1: Parts of SPM</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25"/>
          <p:cNvPicPr preferRelativeResize="0"/>
          <p:nvPr/>
        </p:nvPicPr>
        <p:blipFill rotWithShape="1">
          <a:blip r:embed="rId3">
            <a:alphaModFix/>
          </a:blip>
          <a:srcRect/>
          <a:stretch/>
        </p:blipFill>
        <p:spPr>
          <a:xfrm>
            <a:off x="3865013" y="1379518"/>
            <a:ext cx="5041428" cy="2974217"/>
          </a:xfrm>
          <a:prstGeom prst="rect">
            <a:avLst/>
          </a:prstGeom>
          <a:noFill/>
          <a:ln>
            <a:noFill/>
          </a:ln>
        </p:spPr>
      </p:pic>
      <p:sp>
        <p:nvSpPr>
          <p:cNvPr id="170" name="Google Shape;170;p25"/>
          <p:cNvSpPr txBox="1"/>
          <p:nvPr/>
        </p:nvSpPr>
        <p:spPr>
          <a:xfrm>
            <a:off x="4311600" y="4642031"/>
            <a:ext cx="39581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2-3. Circuit schematics design in KiCAD.</a:t>
            </a:r>
            <a:endParaRPr sz="1400" b="0" i="0" u="none" strike="noStrike" cap="none">
              <a:solidFill>
                <a:schemeClr val="lt1"/>
              </a:solidFill>
              <a:latin typeface="Twentieth Century"/>
              <a:ea typeface="Twentieth Century"/>
              <a:cs typeface="Twentieth Century"/>
              <a:sym typeface="Twentieth Century"/>
            </a:endParaRPr>
          </a:p>
        </p:txBody>
      </p:sp>
      <p:sp>
        <p:nvSpPr>
          <p:cNvPr id="171" name="Google Shape;171;p25"/>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2.2. Electrical design</a:t>
            </a:r>
            <a:endParaRPr/>
          </a:p>
        </p:txBody>
      </p:sp>
      <p:sp>
        <p:nvSpPr>
          <p:cNvPr id="172" name="Google Shape;172;p25"/>
          <p:cNvSpPr txBox="1">
            <a:spLocks noGrp="1"/>
          </p:cNvSpPr>
          <p:nvPr>
            <p:ph type="body" idx="1"/>
          </p:nvPr>
        </p:nvSpPr>
        <p:spPr>
          <a:xfrm>
            <a:off x="311700" y="1803575"/>
            <a:ext cx="3635548" cy="2765400"/>
          </a:xfrm>
          <a:prstGeom prst="rect">
            <a:avLst/>
          </a:prstGeom>
          <a:noFill/>
          <a:ln>
            <a:noFill/>
          </a:ln>
        </p:spPr>
        <p:txBody>
          <a:bodyPr spcFirstLastPara="1" wrap="square" lIns="91425" tIns="91425" rIns="91425" bIns="91425" anchor="t" anchorCtr="0">
            <a:noAutofit/>
          </a:bodyPr>
          <a:lstStyle/>
          <a:p>
            <a:pPr marL="158750" lvl="0" indent="0" algn="l" rtl="0">
              <a:lnSpc>
                <a:spcPct val="115000"/>
              </a:lnSpc>
              <a:spcBef>
                <a:spcPts val="0"/>
              </a:spcBef>
              <a:spcAft>
                <a:spcPts val="0"/>
              </a:spcAft>
              <a:buSzPts val="1800"/>
              <a:buNone/>
            </a:pPr>
            <a:r>
              <a:rPr lang="en-US">
                <a:solidFill>
                  <a:schemeClr val="lt1"/>
                </a:solidFill>
              </a:rPr>
              <a:t>The Figure shows the schematics of the circuit of the motherboard that reads the sensory information, controls the actuation system and communicates with the PC where the GUI is running.</a:t>
            </a:r>
            <a:endParaRPr>
              <a:solidFill>
                <a:schemeClr val="l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rgbClr val="000000"/>
                </a:solidFill>
              </a:rPr>
              <a:t>Supervisory committee</a:t>
            </a:r>
            <a:endParaRPr/>
          </a:p>
        </p:txBody>
      </p:sp>
      <p:sp>
        <p:nvSpPr>
          <p:cNvPr id="56" name="Google Shape;56;p8"/>
          <p:cNvSpPr txBox="1">
            <a:spLocks noGrp="1"/>
          </p:cNvSpPr>
          <p:nvPr>
            <p:ph type="body" idx="1"/>
          </p:nvPr>
        </p:nvSpPr>
        <p:spPr>
          <a:xfrm>
            <a:off x="311699" y="1803575"/>
            <a:ext cx="7707835" cy="2765400"/>
          </a:xfrm>
          <a:prstGeom prst="rect">
            <a:avLst/>
          </a:prstGeom>
          <a:noFill/>
          <a:ln>
            <a:noFill/>
          </a:ln>
        </p:spPr>
        <p:txBody>
          <a:bodyPr spcFirstLastPara="1" wrap="square" lIns="91425" tIns="91425" rIns="91425" bIns="91425" anchor="t" anchorCtr="0">
            <a:noAutofit/>
          </a:bodyPr>
          <a:lstStyle/>
          <a:p>
            <a:pPr marL="348615" lvl="0" indent="-336550" algn="l" rtl="0">
              <a:lnSpc>
                <a:spcPct val="100000"/>
              </a:lnSpc>
              <a:spcBef>
                <a:spcPts val="425"/>
              </a:spcBef>
              <a:spcAft>
                <a:spcPts val="0"/>
              </a:spcAft>
              <a:buSzPts val="1800"/>
              <a:buChar char="●"/>
            </a:pPr>
            <a:r>
              <a:rPr lang="en-US" sz="1400">
                <a:solidFill>
                  <a:schemeClr val="lt1"/>
                </a:solidFill>
              </a:rPr>
              <a:t>Lead Supervisor</a:t>
            </a:r>
            <a:endParaRPr sz="1400">
              <a:solidFill>
                <a:schemeClr val="lt1"/>
              </a:solidFill>
            </a:endParaRPr>
          </a:p>
          <a:p>
            <a:pPr marL="805815" lvl="1" indent="-321310" algn="l" rtl="0">
              <a:lnSpc>
                <a:spcPct val="100000"/>
              </a:lnSpc>
              <a:spcBef>
                <a:spcPts val="275"/>
              </a:spcBef>
              <a:spcAft>
                <a:spcPts val="0"/>
              </a:spcAft>
              <a:buSzPts val="1400"/>
              <a:buChar char="○"/>
            </a:pPr>
            <a:r>
              <a:rPr lang="en-US" sz="1200">
                <a:solidFill>
                  <a:schemeClr val="lt1"/>
                </a:solidFill>
                <a:latin typeface="Twentieth Century"/>
                <a:ea typeface="Twentieth Century"/>
                <a:cs typeface="Twentieth Century"/>
                <a:sym typeface="Twentieth Century"/>
              </a:rPr>
              <a:t>Michele Folgheraiter, Associate Professor,</a:t>
            </a:r>
            <a:endParaRPr>
              <a:latin typeface="Twentieth Century"/>
              <a:ea typeface="Twentieth Century"/>
              <a:cs typeface="Twentieth Century"/>
              <a:sym typeface="Twentieth Century"/>
            </a:endParaRPr>
          </a:p>
          <a:p>
            <a:pPr marL="1263015" lvl="2" indent="-321308" algn="l" rtl="0">
              <a:lnSpc>
                <a:spcPct val="100000"/>
              </a:lnSpc>
              <a:spcBef>
                <a:spcPts val="210"/>
              </a:spcBef>
              <a:spcAft>
                <a:spcPts val="0"/>
              </a:spcAft>
              <a:buSzPts val="1400"/>
              <a:buChar char="■"/>
            </a:pPr>
            <a:r>
              <a:rPr lang="en-US" sz="1200">
                <a:solidFill>
                  <a:schemeClr val="lt1"/>
                </a:solidFill>
                <a:latin typeface="Twentieth Century"/>
                <a:ea typeface="Twentieth Century"/>
                <a:cs typeface="Twentieth Century"/>
                <a:sym typeface="Twentieth Century"/>
              </a:rPr>
              <a:t>Nazarbayev University, School of Engineering and Digital Sciences, Robotics</a:t>
            </a:r>
            <a:endParaRPr sz="1200">
              <a:solidFill>
                <a:schemeClr val="lt1"/>
              </a:solidFill>
              <a:latin typeface="Twentieth Century"/>
              <a:ea typeface="Twentieth Century"/>
              <a:cs typeface="Twentieth Century"/>
              <a:sym typeface="Twentieth Century"/>
            </a:endParaRPr>
          </a:p>
          <a:p>
            <a:pPr marL="348615" lvl="0" indent="-336550" algn="l" rtl="0">
              <a:lnSpc>
                <a:spcPct val="100000"/>
              </a:lnSpc>
              <a:spcBef>
                <a:spcPts val="204"/>
              </a:spcBef>
              <a:spcAft>
                <a:spcPts val="0"/>
              </a:spcAft>
              <a:buSzPts val="1800"/>
              <a:buChar char="●"/>
            </a:pPr>
            <a:r>
              <a:rPr lang="en-US" sz="1400">
                <a:solidFill>
                  <a:schemeClr val="lt1"/>
                </a:solidFill>
              </a:rPr>
              <a:t>Co-Supervisor</a:t>
            </a:r>
            <a:endParaRPr sz="1400">
              <a:solidFill>
                <a:schemeClr val="lt1"/>
              </a:solidFill>
            </a:endParaRPr>
          </a:p>
          <a:p>
            <a:pPr marL="805815" lvl="1" indent="-321310" algn="l" rtl="0">
              <a:lnSpc>
                <a:spcPct val="100000"/>
              </a:lnSpc>
              <a:spcBef>
                <a:spcPts val="275"/>
              </a:spcBef>
              <a:spcAft>
                <a:spcPts val="0"/>
              </a:spcAft>
              <a:buSzPts val="1400"/>
              <a:buChar char="○"/>
            </a:pPr>
            <a:r>
              <a:rPr lang="en-US" sz="1200">
                <a:solidFill>
                  <a:schemeClr val="lt1"/>
                </a:solidFill>
                <a:latin typeface="Twentieth Century"/>
                <a:ea typeface="Twentieth Century"/>
                <a:cs typeface="Twentieth Century"/>
                <a:sym typeface="Twentieth Century"/>
              </a:rPr>
              <a:t>Berdakh Abibullaev, Assistant Professor,</a:t>
            </a:r>
            <a:endParaRPr>
              <a:latin typeface="Twentieth Century"/>
              <a:ea typeface="Twentieth Century"/>
              <a:cs typeface="Twentieth Century"/>
              <a:sym typeface="Twentieth Century"/>
            </a:endParaRPr>
          </a:p>
          <a:p>
            <a:pPr marL="1263015" lvl="2" indent="-321308" algn="l" rtl="0">
              <a:lnSpc>
                <a:spcPct val="100000"/>
              </a:lnSpc>
              <a:spcBef>
                <a:spcPts val="210"/>
              </a:spcBef>
              <a:spcAft>
                <a:spcPts val="0"/>
              </a:spcAft>
              <a:buSzPts val="1400"/>
              <a:buChar char="■"/>
            </a:pPr>
            <a:r>
              <a:rPr lang="en-US" sz="1200">
                <a:solidFill>
                  <a:schemeClr val="lt1"/>
                </a:solidFill>
                <a:latin typeface="Twentieth Century"/>
                <a:ea typeface="Twentieth Century"/>
                <a:cs typeface="Twentieth Century"/>
                <a:sym typeface="Twentieth Century"/>
              </a:rPr>
              <a:t>Nazarbayev University, School of Engineering and Digital Sciences, Robotics</a:t>
            </a:r>
            <a:endParaRPr sz="1200">
              <a:solidFill>
                <a:schemeClr val="lt1"/>
              </a:solidFill>
              <a:latin typeface="Twentieth Century"/>
              <a:ea typeface="Twentieth Century"/>
              <a:cs typeface="Twentieth Century"/>
              <a:sym typeface="Twentieth Century"/>
            </a:endParaRPr>
          </a:p>
          <a:p>
            <a:pPr marL="348615" lvl="0" indent="-336550" algn="l" rtl="0">
              <a:lnSpc>
                <a:spcPct val="100000"/>
              </a:lnSpc>
              <a:spcBef>
                <a:spcPts val="204"/>
              </a:spcBef>
              <a:spcAft>
                <a:spcPts val="0"/>
              </a:spcAft>
              <a:buSzPts val="1800"/>
              <a:buChar char="●"/>
            </a:pPr>
            <a:r>
              <a:rPr lang="en-US" sz="1400">
                <a:solidFill>
                  <a:schemeClr val="lt1"/>
                </a:solidFill>
              </a:rPr>
              <a:t>Co-Supervisor</a:t>
            </a:r>
            <a:endParaRPr sz="1400">
              <a:solidFill>
                <a:schemeClr val="lt1"/>
              </a:solidFill>
            </a:endParaRPr>
          </a:p>
          <a:p>
            <a:pPr marL="805815" lvl="1" indent="-321310" algn="l" rtl="0">
              <a:lnSpc>
                <a:spcPct val="100000"/>
              </a:lnSpc>
              <a:spcBef>
                <a:spcPts val="275"/>
              </a:spcBef>
              <a:spcAft>
                <a:spcPts val="0"/>
              </a:spcAft>
              <a:buSzPts val="1400"/>
              <a:buChar char="○"/>
            </a:pPr>
            <a:r>
              <a:rPr lang="en-US" sz="1200">
                <a:solidFill>
                  <a:schemeClr val="lt1"/>
                </a:solidFill>
                <a:latin typeface="Twentieth Century"/>
                <a:ea typeface="Twentieth Century"/>
                <a:cs typeface="Twentieth Century"/>
                <a:sym typeface="Twentieth Century"/>
              </a:rPr>
              <a:t>Mohamad Mosadeghzad, Associate Professor,</a:t>
            </a:r>
            <a:endParaRPr>
              <a:latin typeface="Twentieth Century"/>
              <a:ea typeface="Twentieth Century"/>
              <a:cs typeface="Twentieth Century"/>
              <a:sym typeface="Twentieth Century"/>
            </a:endParaRPr>
          </a:p>
          <a:p>
            <a:pPr marL="1263015" lvl="2" indent="-321308" algn="l" rtl="0">
              <a:lnSpc>
                <a:spcPct val="100000"/>
              </a:lnSpc>
              <a:spcBef>
                <a:spcPts val="210"/>
              </a:spcBef>
              <a:spcAft>
                <a:spcPts val="0"/>
              </a:spcAft>
              <a:buSzPts val="1400"/>
              <a:buChar char="■"/>
            </a:pPr>
            <a:r>
              <a:rPr lang="en-US" sz="1200">
                <a:solidFill>
                  <a:schemeClr val="lt1"/>
                </a:solidFill>
                <a:latin typeface="Twentieth Century"/>
                <a:ea typeface="Twentieth Century"/>
                <a:cs typeface="Twentieth Century"/>
                <a:sym typeface="Twentieth Century"/>
              </a:rPr>
              <a:t>Nazarbayev University, School of Engineering and Digital Sciences, Robotics</a:t>
            </a:r>
            <a:endParaRPr sz="1200">
              <a:solidFill>
                <a:schemeClr val="lt1"/>
              </a:solidFill>
              <a:latin typeface="Twentieth Century"/>
              <a:ea typeface="Twentieth Century"/>
              <a:cs typeface="Twentieth Century"/>
              <a:sym typeface="Twentieth Century"/>
            </a:endParaRPr>
          </a:p>
          <a:p>
            <a:pPr marL="12065" lvl="0" indent="0" algn="l" rtl="0">
              <a:lnSpc>
                <a:spcPct val="100000"/>
              </a:lnSpc>
              <a:spcBef>
                <a:spcPts val="204"/>
              </a:spcBef>
              <a:spcAft>
                <a:spcPts val="0"/>
              </a:spcAft>
              <a:buSzPts val="1800"/>
              <a:buNone/>
            </a:pPr>
            <a:endParaRPr sz="1200">
              <a:solidFill>
                <a:schemeClr val="lt1"/>
              </a:solidFill>
            </a:endParaRPr>
          </a:p>
          <a:p>
            <a:pPr marL="941705" lvl="2" indent="0" algn="l" rtl="0">
              <a:lnSpc>
                <a:spcPct val="100000"/>
              </a:lnSpc>
              <a:spcBef>
                <a:spcPts val="210"/>
              </a:spcBef>
              <a:spcAft>
                <a:spcPts val="0"/>
              </a:spcAft>
              <a:buSzPts val="1400"/>
              <a:buNone/>
            </a:pPr>
            <a:endParaRPr sz="1200">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6"/>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2.2. Electrical design</a:t>
            </a:r>
            <a:endParaRPr/>
          </a:p>
        </p:txBody>
      </p:sp>
      <p:pic>
        <p:nvPicPr>
          <p:cNvPr id="178" name="Google Shape;178;p26"/>
          <p:cNvPicPr preferRelativeResize="0"/>
          <p:nvPr/>
        </p:nvPicPr>
        <p:blipFill rotWithShape="1">
          <a:blip r:embed="rId3">
            <a:alphaModFix/>
          </a:blip>
          <a:srcRect l="2258"/>
          <a:stretch/>
        </p:blipFill>
        <p:spPr>
          <a:xfrm>
            <a:off x="374175" y="1726681"/>
            <a:ext cx="3445153" cy="2819092"/>
          </a:xfrm>
          <a:prstGeom prst="rect">
            <a:avLst/>
          </a:prstGeom>
          <a:noFill/>
          <a:ln>
            <a:noFill/>
          </a:ln>
        </p:spPr>
      </p:pic>
      <p:sp>
        <p:nvSpPr>
          <p:cNvPr id="179" name="Google Shape;179;p26"/>
          <p:cNvSpPr txBox="1"/>
          <p:nvPr/>
        </p:nvSpPr>
        <p:spPr>
          <a:xfrm>
            <a:off x="474684" y="4586528"/>
            <a:ext cx="302795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2-5. PCB design in KiCAD</a:t>
            </a:r>
            <a:endParaRPr sz="1400" b="0" i="0" u="none" strike="noStrike" cap="none">
              <a:solidFill>
                <a:schemeClr val="lt1"/>
              </a:solidFill>
              <a:latin typeface="Twentieth Century"/>
              <a:ea typeface="Twentieth Century"/>
              <a:cs typeface="Twentieth Century"/>
              <a:sym typeface="Twentieth Century"/>
            </a:endParaRPr>
          </a:p>
        </p:txBody>
      </p:sp>
      <p:pic>
        <p:nvPicPr>
          <p:cNvPr id="180" name="Google Shape;180;p26"/>
          <p:cNvPicPr preferRelativeResize="0"/>
          <p:nvPr/>
        </p:nvPicPr>
        <p:blipFill rotWithShape="1">
          <a:blip r:embed="rId4">
            <a:alphaModFix/>
          </a:blip>
          <a:srcRect/>
          <a:stretch/>
        </p:blipFill>
        <p:spPr>
          <a:xfrm>
            <a:off x="4184813" y="1516556"/>
            <a:ext cx="4653457" cy="2669849"/>
          </a:xfrm>
          <a:prstGeom prst="rect">
            <a:avLst/>
          </a:prstGeom>
          <a:noFill/>
          <a:ln>
            <a:noFill/>
          </a:ln>
        </p:spPr>
      </p:pic>
      <p:sp>
        <p:nvSpPr>
          <p:cNvPr id="181" name="Google Shape;181;p26"/>
          <p:cNvSpPr txBox="1"/>
          <p:nvPr/>
        </p:nvSpPr>
        <p:spPr>
          <a:xfrm>
            <a:off x="5143068" y="4334054"/>
            <a:ext cx="368308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2-4. Teensy and motor driver pins, data-sheet is from driver chip’s website</a:t>
            </a: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7"/>
          <p:cNvSpPr txBox="1"/>
          <p:nvPr/>
        </p:nvSpPr>
        <p:spPr>
          <a:xfrm>
            <a:off x="5247653" y="3104005"/>
            <a:ext cx="3429852" cy="1222698"/>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grpSp>
        <p:nvGrpSpPr>
          <p:cNvPr id="187" name="Google Shape;187;p27"/>
          <p:cNvGrpSpPr/>
          <p:nvPr/>
        </p:nvGrpSpPr>
        <p:grpSpPr>
          <a:xfrm>
            <a:off x="4832400" y="1888017"/>
            <a:ext cx="3999900" cy="2572771"/>
            <a:chOff x="3031066" y="1100667"/>
            <a:chExt cx="5817358" cy="3568484"/>
          </a:xfrm>
        </p:grpSpPr>
        <p:pic>
          <p:nvPicPr>
            <p:cNvPr id="188" name="Google Shape;188;p27"/>
            <p:cNvPicPr preferRelativeResize="0"/>
            <p:nvPr/>
          </p:nvPicPr>
          <p:blipFill rotWithShape="1">
            <a:blip r:embed="rId3">
              <a:alphaModFix/>
            </a:blip>
            <a:srcRect/>
            <a:stretch/>
          </p:blipFill>
          <p:spPr>
            <a:xfrm>
              <a:off x="3057407" y="1100667"/>
              <a:ext cx="5791017" cy="3568484"/>
            </a:xfrm>
            <a:prstGeom prst="rect">
              <a:avLst/>
            </a:prstGeom>
            <a:noFill/>
            <a:ln>
              <a:noFill/>
            </a:ln>
          </p:spPr>
        </p:pic>
        <p:cxnSp>
          <p:nvCxnSpPr>
            <p:cNvPr id="189" name="Google Shape;189;p27"/>
            <p:cNvCxnSpPr>
              <a:stCxn id="190" idx="1"/>
            </p:cNvCxnSpPr>
            <p:nvPr/>
          </p:nvCxnSpPr>
          <p:spPr>
            <a:xfrm flipH="1">
              <a:off x="5870323" y="1803270"/>
              <a:ext cx="1269900" cy="153300"/>
            </a:xfrm>
            <a:prstGeom prst="straightConnector1">
              <a:avLst/>
            </a:prstGeom>
            <a:noFill/>
            <a:ln w="25400" cap="flat" cmpd="sng">
              <a:solidFill>
                <a:srgbClr val="FF0000"/>
              </a:solidFill>
              <a:prstDash val="solid"/>
              <a:round/>
              <a:headEnd type="none" w="sm" len="sm"/>
              <a:tailEnd type="none" w="sm" len="sm"/>
            </a:ln>
            <a:effectLst>
              <a:outerShdw blurRad="40000" dist="20000" dir="5400000" rotWithShape="0">
                <a:srgbClr val="000000">
                  <a:alpha val="37254"/>
                </a:srgbClr>
              </a:outerShdw>
            </a:effectLst>
          </p:spPr>
        </p:cxnSp>
        <p:sp>
          <p:nvSpPr>
            <p:cNvPr id="190" name="Google Shape;190;p27"/>
            <p:cNvSpPr txBox="1"/>
            <p:nvPr/>
          </p:nvSpPr>
          <p:spPr>
            <a:xfrm>
              <a:off x="7140223" y="1589852"/>
              <a:ext cx="1422313" cy="4268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Tendons</a:t>
              </a:r>
              <a:endParaRPr sz="1400" b="0" i="0" u="none" strike="noStrike" cap="none">
                <a:solidFill>
                  <a:srgbClr val="000000"/>
                </a:solidFill>
                <a:latin typeface="Twentieth Century"/>
                <a:ea typeface="Twentieth Century"/>
                <a:cs typeface="Twentieth Century"/>
                <a:sym typeface="Twentieth Century"/>
              </a:endParaRPr>
            </a:p>
          </p:txBody>
        </p:sp>
        <p:sp>
          <p:nvSpPr>
            <p:cNvPr id="191" name="Google Shape;191;p27"/>
            <p:cNvSpPr txBox="1"/>
            <p:nvPr/>
          </p:nvSpPr>
          <p:spPr>
            <a:xfrm>
              <a:off x="3031066" y="2372547"/>
              <a:ext cx="1893656" cy="72566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Motors</a:t>
              </a:r>
              <a:endParaRPr sz="1400" b="0" i="0" u="none" strike="noStrike" cap="none">
                <a:solidFill>
                  <a:srgbClr val="000000"/>
                </a:solidFill>
                <a:latin typeface="Twentieth Century"/>
                <a:ea typeface="Twentieth Century"/>
                <a:cs typeface="Twentieth Century"/>
                <a:sym typeface="Twentieth Century"/>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With Pulleys</a:t>
              </a:r>
              <a:endParaRPr sz="1400" b="0" i="0" u="none" strike="noStrike" cap="none">
                <a:solidFill>
                  <a:srgbClr val="000000"/>
                </a:solidFill>
                <a:latin typeface="Twentieth Century"/>
                <a:ea typeface="Twentieth Century"/>
                <a:cs typeface="Twentieth Century"/>
                <a:sym typeface="Twentieth Century"/>
              </a:endParaRPr>
            </a:p>
          </p:txBody>
        </p:sp>
        <p:cxnSp>
          <p:nvCxnSpPr>
            <p:cNvPr id="192" name="Google Shape;192;p27"/>
            <p:cNvCxnSpPr>
              <a:stCxn id="190" idx="1"/>
            </p:cNvCxnSpPr>
            <p:nvPr/>
          </p:nvCxnSpPr>
          <p:spPr>
            <a:xfrm flipH="1">
              <a:off x="5842123" y="1803270"/>
              <a:ext cx="1298100" cy="1442100"/>
            </a:xfrm>
            <a:prstGeom prst="straightConnector1">
              <a:avLst/>
            </a:prstGeom>
            <a:noFill/>
            <a:ln w="25400" cap="flat" cmpd="sng">
              <a:solidFill>
                <a:srgbClr val="FF0000"/>
              </a:solidFill>
              <a:prstDash val="solid"/>
              <a:round/>
              <a:headEnd type="none" w="sm" len="sm"/>
              <a:tailEnd type="none" w="sm" len="sm"/>
            </a:ln>
            <a:effectLst>
              <a:outerShdw blurRad="40000" dist="20000" dir="5400000" rotWithShape="0">
                <a:srgbClr val="000000">
                  <a:alpha val="37254"/>
                </a:srgbClr>
              </a:outerShdw>
            </a:effectLst>
          </p:spPr>
        </p:cxnSp>
        <p:cxnSp>
          <p:nvCxnSpPr>
            <p:cNvPr id="193" name="Google Shape;193;p27"/>
            <p:cNvCxnSpPr>
              <a:stCxn id="190" idx="1"/>
            </p:cNvCxnSpPr>
            <p:nvPr/>
          </p:nvCxnSpPr>
          <p:spPr>
            <a:xfrm flipH="1">
              <a:off x="6171223" y="1803270"/>
              <a:ext cx="969000" cy="877800"/>
            </a:xfrm>
            <a:prstGeom prst="straightConnector1">
              <a:avLst/>
            </a:prstGeom>
            <a:noFill/>
            <a:ln w="25400" cap="flat" cmpd="sng">
              <a:solidFill>
                <a:srgbClr val="FF0000"/>
              </a:solidFill>
              <a:prstDash val="solid"/>
              <a:round/>
              <a:headEnd type="none" w="sm" len="sm"/>
              <a:tailEnd type="none" w="sm" len="sm"/>
            </a:ln>
            <a:effectLst>
              <a:outerShdw blurRad="40000" dist="20000" dir="5400000" rotWithShape="0">
                <a:srgbClr val="000000">
                  <a:alpha val="37254"/>
                </a:srgbClr>
              </a:outerShdw>
            </a:effectLst>
          </p:spPr>
        </p:cxnSp>
        <p:cxnSp>
          <p:nvCxnSpPr>
            <p:cNvPr id="194" name="Google Shape;194;p27"/>
            <p:cNvCxnSpPr/>
            <p:nvPr/>
          </p:nvCxnSpPr>
          <p:spPr>
            <a:xfrm flipH="1">
              <a:off x="3941704" y="2286000"/>
              <a:ext cx="508000" cy="216370"/>
            </a:xfrm>
            <a:prstGeom prst="straightConnector1">
              <a:avLst/>
            </a:prstGeom>
            <a:noFill/>
            <a:ln w="25400" cap="flat" cmpd="sng">
              <a:solidFill>
                <a:srgbClr val="FF0000"/>
              </a:solidFill>
              <a:prstDash val="solid"/>
              <a:round/>
              <a:headEnd type="none" w="sm" len="sm"/>
              <a:tailEnd type="none" w="sm" len="sm"/>
            </a:ln>
            <a:effectLst>
              <a:outerShdw blurRad="40000" dist="20000" dir="5400000" rotWithShape="0">
                <a:srgbClr val="000000">
                  <a:alpha val="37254"/>
                </a:srgbClr>
              </a:outerShdw>
            </a:effectLst>
          </p:spPr>
        </p:cxnSp>
      </p:grpSp>
      <p:sp>
        <p:nvSpPr>
          <p:cNvPr id="195" name="Google Shape;195;p2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2.3. Manufacturing and assembly</a:t>
            </a:r>
            <a:br>
              <a:rPr lang="en-US">
                <a:solidFill>
                  <a:schemeClr val="lt1"/>
                </a:solidFill>
              </a:rPr>
            </a:br>
            <a:endParaRPr>
              <a:solidFill>
                <a:schemeClr val="lt1"/>
              </a:solidFill>
            </a:endParaRPr>
          </a:p>
        </p:txBody>
      </p:sp>
      <p:sp>
        <p:nvSpPr>
          <p:cNvPr id="196" name="Google Shape;196;p27"/>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Figure shows the built prototype of our tendon-driven joint which is intended to replicate the functionality of the human's shoulder joint. </a:t>
            </a:r>
            <a:endParaRPr/>
          </a:p>
          <a:p>
            <a:pPr marL="457200" lvl="0" indent="-342900" algn="l" rtl="0">
              <a:lnSpc>
                <a:spcPct val="115000"/>
              </a:lnSpc>
              <a:spcBef>
                <a:spcPts val="0"/>
              </a:spcBef>
              <a:spcAft>
                <a:spcPts val="0"/>
              </a:spcAft>
              <a:buSzPts val="1800"/>
              <a:buChar char="●"/>
            </a:pPr>
            <a:r>
              <a:rPr lang="en-US">
                <a:solidFill>
                  <a:schemeClr val="lt1"/>
                </a:solidFill>
              </a:rPr>
              <a:t>At the moment it is limited to 2 DOFs as long as we are using only 3 tendons. </a:t>
            </a:r>
            <a:endParaRPr/>
          </a:p>
        </p:txBody>
      </p:sp>
      <p:sp>
        <p:nvSpPr>
          <p:cNvPr id="197" name="Google Shape;197;p27"/>
          <p:cNvSpPr/>
          <p:nvPr/>
        </p:nvSpPr>
        <p:spPr>
          <a:xfrm>
            <a:off x="4850512" y="4551866"/>
            <a:ext cx="4187162" cy="523220"/>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2-6. Proof of concept for a 3-DOF shoulder joint (only two actuated) realized in PLA</a:t>
            </a: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28"/>
          <p:cNvPicPr preferRelativeResize="0"/>
          <p:nvPr/>
        </p:nvPicPr>
        <p:blipFill rotWithShape="1">
          <a:blip r:embed="rId3">
            <a:alphaModFix/>
          </a:blip>
          <a:srcRect/>
          <a:stretch/>
        </p:blipFill>
        <p:spPr>
          <a:xfrm>
            <a:off x="4759965" y="1803476"/>
            <a:ext cx="3503107" cy="2988588"/>
          </a:xfrm>
          <a:prstGeom prst="rect">
            <a:avLst/>
          </a:prstGeom>
          <a:noFill/>
          <a:ln>
            <a:noFill/>
          </a:ln>
        </p:spPr>
      </p:pic>
      <p:sp>
        <p:nvSpPr>
          <p:cNvPr id="203" name="Google Shape;203;p28"/>
          <p:cNvSpPr/>
          <p:nvPr/>
        </p:nvSpPr>
        <p:spPr>
          <a:xfrm>
            <a:off x="654908" y="0"/>
            <a:ext cx="2100649" cy="634774"/>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204" name="Google Shape;204;p28"/>
          <p:cNvSpPr txBox="1"/>
          <p:nvPr/>
        </p:nvSpPr>
        <p:spPr>
          <a:xfrm>
            <a:off x="3286476" y="-670632"/>
            <a:ext cx="3847127" cy="183864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3600"/>
              <a:buFont typeface="Arial"/>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05" name="Google Shape;205;p28"/>
          <p:cNvSpPr txBox="1"/>
          <p:nvPr/>
        </p:nvSpPr>
        <p:spPr>
          <a:xfrm>
            <a:off x="4759966" y="4703882"/>
            <a:ext cx="4075800" cy="12228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2-7. Concept explanation</a:t>
            </a:r>
            <a:endParaRPr sz="1400" b="0" i="0" u="none" strike="noStrike" cap="none">
              <a:solidFill>
                <a:schemeClr val="lt1"/>
              </a:solidFill>
              <a:latin typeface="Twentieth Century"/>
              <a:ea typeface="Twentieth Century"/>
              <a:cs typeface="Twentieth Century"/>
              <a:sym typeface="Twentieth Century"/>
            </a:endParaRPr>
          </a:p>
        </p:txBody>
      </p:sp>
      <p:sp>
        <p:nvSpPr>
          <p:cNvPr id="206" name="Google Shape;206;p2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2.3. Manufacturing and assembly</a:t>
            </a:r>
            <a:br>
              <a:rPr lang="en-US">
                <a:solidFill>
                  <a:schemeClr val="lt1"/>
                </a:solidFill>
              </a:rPr>
            </a:br>
            <a:endParaRPr>
              <a:solidFill>
                <a:schemeClr val="lt1"/>
              </a:solidFill>
            </a:endParaRPr>
          </a:p>
        </p:txBody>
      </p:sp>
      <p:sp>
        <p:nvSpPr>
          <p:cNvPr id="207" name="Google Shape;207;p28"/>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Three tendons work in parallel, in order to have motion, the force that is applied to the actuated tendon should be opposite compared to the other two tendons that have to loosen/tighten.</a:t>
            </a: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Google Shape;212;p29"/>
          <p:cNvPicPr preferRelativeResize="0"/>
          <p:nvPr/>
        </p:nvPicPr>
        <p:blipFill rotWithShape="1">
          <a:blip r:embed="rId3">
            <a:alphaModFix/>
          </a:blip>
          <a:srcRect l="2894" r="3026"/>
          <a:stretch/>
        </p:blipFill>
        <p:spPr>
          <a:xfrm>
            <a:off x="4369981" y="1834709"/>
            <a:ext cx="4625164" cy="2765400"/>
          </a:xfrm>
          <a:prstGeom prst="rect">
            <a:avLst/>
          </a:prstGeom>
          <a:noFill/>
          <a:ln>
            <a:noFill/>
          </a:ln>
        </p:spPr>
      </p:pic>
      <p:sp>
        <p:nvSpPr>
          <p:cNvPr id="213" name="Google Shape;213;p29"/>
          <p:cNvSpPr/>
          <p:nvPr/>
        </p:nvSpPr>
        <p:spPr>
          <a:xfrm>
            <a:off x="667265" y="144084"/>
            <a:ext cx="4609070" cy="572700"/>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214" name="Google Shape;214;p29"/>
          <p:cNvSpPr txBox="1"/>
          <p:nvPr/>
        </p:nvSpPr>
        <p:spPr>
          <a:xfrm>
            <a:off x="311699" y="144084"/>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15" name="Google Shape;215;p2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2.3. Manufacturing and assembly </a:t>
            </a:r>
            <a:endParaRPr/>
          </a:p>
        </p:txBody>
      </p:sp>
      <p:sp>
        <p:nvSpPr>
          <p:cNvPr id="216" name="Google Shape;216;p29"/>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In the Figure the motherboard is shown. </a:t>
            </a:r>
            <a:endParaRPr/>
          </a:p>
          <a:p>
            <a:pPr marL="457200" lvl="0" indent="-342900" algn="l" rtl="0">
              <a:lnSpc>
                <a:spcPct val="115000"/>
              </a:lnSpc>
              <a:spcBef>
                <a:spcPts val="0"/>
              </a:spcBef>
              <a:spcAft>
                <a:spcPts val="0"/>
              </a:spcAft>
              <a:buSzPts val="1800"/>
              <a:buChar char="●"/>
            </a:pPr>
            <a:r>
              <a:rPr lang="en-US">
                <a:solidFill>
                  <a:schemeClr val="lt1"/>
                </a:solidFill>
              </a:rPr>
              <a:t>It includes the microcontroller, the motor boards and all the wires necessary to connect the force sensors and the  position encoders. </a:t>
            </a:r>
            <a:endParaRPr>
              <a:solidFill>
                <a:schemeClr val="lt1"/>
              </a:solidFill>
            </a:endParaRPr>
          </a:p>
          <a:p>
            <a:pPr marL="457200" lvl="0" indent="-228600" algn="l" rtl="0">
              <a:lnSpc>
                <a:spcPct val="115000"/>
              </a:lnSpc>
              <a:spcBef>
                <a:spcPts val="0"/>
              </a:spcBef>
              <a:spcAft>
                <a:spcPts val="0"/>
              </a:spcAft>
              <a:buSzPts val="1800"/>
              <a:buNone/>
            </a:pPr>
            <a:endParaRPr/>
          </a:p>
        </p:txBody>
      </p:sp>
      <p:sp>
        <p:nvSpPr>
          <p:cNvPr id="217" name="Google Shape;217;p29"/>
          <p:cNvSpPr txBox="1"/>
          <p:nvPr/>
        </p:nvSpPr>
        <p:spPr>
          <a:xfrm>
            <a:off x="4311600" y="4600109"/>
            <a:ext cx="4683545"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US" sz="1200" b="0" i="0" u="none" strike="noStrike" cap="none">
                <a:solidFill>
                  <a:schemeClr val="lt1"/>
                </a:solidFill>
                <a:latin typeface="Twentieth Century"/>
                <a:ea typeface="Twentieth Century"/>
                <a:cs typeface="Twentieth Century"/>
                <a:sym typeface="Twentieth Century"/>
              </a:rPr>
              <a:t>Figure 2-8 Motherboard which incorporates a Teensy 3.5, force sensors amplifiers, motor controllers, and rotary encoders</a:t>
            </a:r>
            <a:endParaRPr sz="12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 Interrupt method (Threads)</a:t>
            </a:r>
            <a:endParaRPr/>
          </a:p>
        </p:txBody>
      </p:sp>
      <p:pic>
        <p:nvPicPr>
          <p:cNvPr id="223" name="Google Shape;223;p30"/>
          <p:cNvPicPr preferRelativeResize="0"/>
          <p:nvPr/>
        </p:nvPicPr>
        <p:blipFill rotWithShape="1">
          <a:blip r:embed="rId3">
            <a:alphaModFix/>
          </a:blip>
          <a:srcRect/>
          <a:stretch/>
        </p:blipFill>
        <p:spPr>
          <a:xfrm>
            <a:off x="311700" y="2211250"/>
            <a:ext cx="3999900" cy="1762038"/>
          </a:xfrm>
          <a:prstGeom prst="rect">
            <a:avLst/>
          </a:prstGeom>
          <a:noFill/>
          <a:ln>
            <a:noFill/>
          </a:ln>
        </p:spPr>
      </p:pic>
      <p:pic>
        <p:nvPicPr>
          <p:cNvPr id="224" name="Google Shape;224;p30"/>
          <p:cNvPicPr preferRelativeResize="0"/>
          <p:nvPr/>
        </p:nvPicPr>
        <p:blipFill rotWithShape="1">
          <a:blip r:embed="rId4">
            <a:alphaModFix/>
          </a:blip>
          <a:srcRect/>
          <a:stretch/>
        </p:blipFill>
        <p:spPr>
          <a:xfrm>
            <a:off x="4832400" y="2198898"/>
            <a:ext cx="3707395" cy="1124374"/>
          </a:xfrm>
          <a:prstGeom prst="rect">
            <a:avLst/>
          </a:prstGeom>
          <a:noFill/>
          <a:ln>
            <a:noFill/>
          </a:ln>
        </p:spPr>
      </p:pic>
      <p:pic>
        <p:nvPicPr>
          <p:cNvPr id="225" name="Google Shape;225;p30"/>
          <p:cNvPicPr preferRelativeResize="0"/>
          <p:nvPr/>
        </p:nvPicPr>
        <p:blipFill rotWithShape="1">
          <a:blip r:embed="rId5">
            <a:alphaModFix/>
          </a:blip>
          <a:srcRect/>
          <a:stretch/>
        </p:blipFill>
        <p:spPr>
          <a:xfrm>
            <a:off x="4832400" y="3323264"/>
            <a:ext cx="3999900" cy="792983"/>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p31"/>
          <p:cNvPicPr preferRelativeResize="0"/>
          <p:nvPr/>
        </p:nvPicPr>
        <p:blipFill rotWithShape="1">
          <a:blip r:embed="rId3">
            <a:alphaModFix/>
          </a:blip>
          <a:srcRect/>
          <a:stretch/>
        </p:blipFill>
        <p:spPr>
          <a:xfrm>
            <a:off x="311701" y="2232726"/>
            <a:ext cx="4520700" cy="1973484"/>
          </a:xfrm>
          <a:prstGeom prst="rect">
            <a:avLst/>
          </a:prstGeom>
          <a:noFill/>
          <a:ln>
            <a:noFill/>
          </a:ln>
        </p:spPr>
      </p:pic>
      <p:pic>
        <p:nvPicPr>
          <p:cNvPr id="231" name="Google Shape;231;p31"/>
          <p:cNvPicPr preferRelativeResize="0"/>
          <p:nvPr/>
        </p:nvPicPr>
        <p:blipFill rotWithShape="1">
          <a:blip r:embed="rId4">
            <a:alphaModFix/>
          </a:blip>
          <a:srcRect/>
          <a:stretch/>
        </p:blipFill>
        <p:spPr>
          <a:xfrm>
            <a:off x="4832401" y="3335969"/>
            <a:ext cx="4311600" cy="962924"/>
          </a:xfrm>
          <a:prstGeom prst="rect">
            <a:avLst/>
          </a:prstGeom>
          <a:noFill/>
          <a:ln>
            <a:noFill/>
          </a:ln>
        </p:spPr>
      </p:pic>
      <p:sp>
        <p:nvSpPr>
          <p:cNvPr id="232" name="Google Shape;232;p3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 Command codes from Python to Arduino</a:t>
            </a:r>
            <a:endParaRPr/>
          </a:p>
        </p:txBody>
      </p:sp>
      <p:pic>
        <p:nvPicPr>
          <p:cNvPr id="233" name="Google Shape;233;p31"/>
          <p:cNvPicPr preferRelativeResize="0"/>
          <p:nvPr/>
        </p:nvPicPr>
        <p:blipFill rotWithShape="1">
          <a:blip r:embed="rId5">
            <a:alphaModFix/>
          </a:blip>
          <a:srcRect/>
          <a:stretch/>
        </p:blipFill>
        <p:spPr>
          <a:xfrm>
            <a:off x="4832402" y="2142939"/>
            <a:ext cx="4162512" cy="974654"/>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32"/>
          <p:cNvPicPr preferRelativeResize="0"/>
          <p:nvPr/>
        </p:nvPicPr>
        <p:blipFill rotWithShape="1">
          <a:blip r:embed="rId3">
            <a:alphaModFix/>
          </a:blip>
          <a:srcRect l="2220" r="18693"/>
          <a:stretch/>
        </p:blipFill>
        <p:spPr>
          <a:xfrm>
            <a:off x="4444409" y="1780276"/>
            <a:ext cx="4146698" cy="1068763"/>
          </a:xfrm>
          <a:prstGeom prst="rect">
            <a:avLst/>
          </a:prstGeom>
          <a:noFill/>
          <a:ln>
            <a:noFill/>
          </a:ln>
        </p:spPr>
      </p:pic>
      <p:sp>
        <p:nvSpPr>
          <p:cNvPr id="239" name="Google Shape;239;p32"/>
          <p:cNvSpPr txBox="1"/>
          <p:nvPr/>
        </p:nvSpPr>
        <p:spPr>
          <a:xfrm>
            <a:off x="487437" y="3167800"/>
            <a:ext cx="7478899" cy="768072"/>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r>
              <a:rPr lang="en-US" sz="1400" b="0" i="0" u="none" strike="noStrike" cap="none">
                <a:solidFill>
                  <a:schemeClr val="dk1"/>
                </a:solidFill>
                <a:latin typeface="Twentieth Century"/>
                <a:ea typeface="Twentieth Century"/>
                <a:cs typeface="Twentieth Century"/>
                <a:sym typeface="Twentieth Century"/>
              </a:rPr>
              <a:t>Figure 11: Position is saved on a text file</a:t>
            </a:r>
            <a:endParaRPr sz="1400" b="0" i="0" u="none" strike="noStrike" cap="none">
              <a:solidFill>
                <a:schemeClr val="dk1"/>
              </a:solidFill>
              <a:latin typeface="Twentieth Century"/>
              <a:ea typeface="Twentieth Century"/>
              <a:cs typeface="Twentieth Century"/>
              <a:sym typeface="Twentieth Century"/>
            </a:endParaRPr>
          </a:p>
        </p:txBody>
      </p:sp>
      <p:sp>
        <p:nvSpPr>
          <p:cNvPr id="240" name="Google Shape;240;p32"/>
          <p:cNvSpPr txBox="1"/>
          <p:nvPr/>
        </p:nvSpPr>
        <p:spPr>
          <a:xfrm>
            <a:off x="11660" y="0"/>
            <a:ext cx="9008771" cy="841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3600"/>
              <a:buFont typeface="Arial"/>
              <a:buNone/>
            </a:pPr>
            <a:endParaRPr sz="1800" b="0" i="0" u="none" strike="noStrike" cap="none">
              <a:solidFill>
                <a:schemeClr val="dk1"/>
              </a:solidFill>
              <a:latin typeface="Twentieth Century"/>
              <a:ea typeface="Twentieth Century"/>
              <a:cs typeface="Twentieth Century"/>
              <a:sym typeface="Twentieth Century"/>
            </a:endParaRPr>
          </a:p>
        </p:txBody>
      </p:sp>
      <p:sp>
        <p:nvSpPr>
          <p:cNvPr id="241" name="Google Shape;241;p3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 </a:t>
            </a:r>
            <a:br>
              <a:rPr lang="en-US">
                <a:solidFill>
                  <a:schemeClr val="lt1"/>
                </a:solidFill>
              </a:rPr>
            </a:br>
            <a:endParaRPr>
              <a:solidFill>
                <a:schemeClr val="lt1"/>
              </a:solidFill>
            </a:endParaRPr>
          </a:p>
        </p:txBody>
      </p:sp>
      <p:sp>
        <p:nvSpPr>
          <p:cNvPr id="242" name="Google Shape;242;p32"/>
          <p:cNvSpPr txBox="1"/>
          <p:nvPr/>
        </p:nvSpPr>
        <p:spPr>
          <a:xfrm>
            <a:off x="4415110" y="3260421"/>
            <a:ext cx="35573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2-23: Position is saved on a text file</a:t>
            </a:r>
            <a:endParaRPr sz="1400" b="0" i="0" u="none" strike="noStrike" cap="none">
              <a:solidFill>
                <a:srgbClr val="000000"/>
              </a:solidFill>
              <a:latin typeface="Twentieth Century"/>
              <a:ea typeface="Twentieth Century"/>
              <a:cs typeface="Twentieth Century"/>
              <a:sym typeface="Twentieth Century"/>
            </a:endParaRPr>
          </a:p>
        </p:txBody>
      </p:sp>
      <p:sp>
        <p:nvSpPr>
          <p:cNvPr id="243" name="Google Shape;243;p32"/>
          <p:cNvSpPr txBox="1">
            <a:spLocks noGrp="1"/>
          </p:cNvSpPr>
          <p:nvPr>
            <p:ph type="body" idx="1"/>
          </p:nvPr>
        </p:nvSpPr>
        <p:spPr>
          <a:xfrm>
            <a:off x="444500" y="1803475"/>
            <a:ext cx="3999900" cy="32295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lt1"/>
              </a:buClr>
              <a:buSzPts val="1800"/>
              <a:buAutoNum type="arabicParenR"/>
            </a:pPr>
            <a:r>
              <a:rPr lang="en-US">
                <a:solidFill>
                  <a:schemeClr val="lt1"/>
                </a:solidFill>
              </a:rPr>
              <a:t>The current position is always saved in a text file.</a:t>
            </a:r>
            <a:endParaRPr>
              <a:solidFill>
                <a:schemeClr val="lt1"/>
              </a:solidFill>
            </a:endParaRPr>
          </a:p>
          <a:p>
            <a:pPr marL="457200" lvl="0" indent="-342900" algn="l" rtl="0">
              <a:lnSpc>
                <a:spcPct val="115000"/>
              </a:lnSpc>
              <a:spcBef>
                <a:spcPts val="0"/>
              </a:spcBef>
              <a:spcAft>
                <a:spcPts val="0"/>
              </a:spcAft>
              <a:buClr>
                <a:schemeClr val="lt1"/>
              </a:buClr>
              <a:buSzPts val="1800"/>
              <a:buAutoNum type="arabicParenR"/>
            </a:pPr>
            <a:r>
              <a:rPr lang="en-US">
                <a:solidFill>
                  <a:schemeClr val="lt1"/>
                </a:solidFill>
              </a:rPr>
              <a:t>Start of the program =&gt; setting of the counters to the positions stored in the control text file. </a:t>
            </a:r>
            <a:endParaRPr>
              <a:solidFill>
                <a:schemeClr val="lt1"/>
              </a:solidFill>
            </a:endParaRPr>
          </a:p>
          <a:p>
            <a:pPr marL="457200" lvl="0" indent="-342900" algn="l" rtl="0">
              <a:lnSpc>
                <a:spcPct val="115000"/>
              </a:lnSpc>
              <a:spcBef>
                <a:spcPts val="0"/>
              </a:spcBef>
              <a:spcAft>
                <a:spcPts val="0"/>
              </a:spcAft>
              <a:buClr>
                <a:schemeClr val="lt1"/>
              </a:buClr>
              <a:buSzPts val="1800"/>
              <a:buAutoNum type="arabicParenR"/>
            </a:pPr>
            <a:r>
              <a:rPr lang="en-US">
                <a:solidFill>
                  <a:schemeClr val="lt1"/>
                </a:solidFill>
              </a:rPr>
              <a:t>The encoder decrements according to the direction =&gt; increments from that point =&gt; the calibration procedure.</a:t>
            </a:r>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p33"/>
          <p:cNvPicPr preferRelativeResize="0"/>
          <p:nvPr/>
        </p:nvPicPr>
        <p:blipFill rotWithShape="1">
          <a:blip r:embed="rId3">
            <a:alphaModFix/>
          </a:blip>
          <a:srcRect/>
          <a:stretch/>
        </p:blipFill>
        <p:spPr>
          <a:xfrm>
            <a:off x="358513" y="1865260"/>
            <a:ext cx="4327585" cy="2765400"/>
          </a:xfrm>
          <a:prstGeom prst="rect">
            <a:avLst/>
          </a:prstGeom>
          <a:noFill/>
          <a:ln>
            <a:noFill/>
          </a:ln>
        </p:spPr>
      </p:pic>
      <p:pic>
        <p:nvPicPr>
          <p:cNvPr id="249" name="Google Shape;249;p33"/>
          <p:cNvPicPr preferRelativeResize="0"/>
          <p:nvPr/>
        </p:nvPicPr>
        <p:blipFill rotWithShape="1">
          <a:blip r:embed="rId4">
            <a:alphaModFix/>
          </a:blip>
          <a:srcRect/>
          <a:stretch/>
        </p:blipFill>
        <p:spPr>
          <a:xfrm>
            <a:off x="5287045" y="1840546"/>
            <a:ext cx="2080629" cy="2890710"/>
          </a:xfrm>
          <a:prstGeom prst="rect">
            <a:avLst/>
          </a:prstGeom>
          <a:noFill/>
          <a:ln>
            <a:noFill/>
          </a:ln>
        </p:spPr>
      </p:pic>
      <p:sp>
        <p:nvSpPr>
          <p:cNvPr id="250" name="Google Shape;250;p33"/>
          <p:cNvSpPr/>
          <p:nvPr/>
        </p:nvSpPr>
        <p:spPr>
          <a:xfrm>
            <a:off x="4016940" y="1852903"/>
            <a:ext cx="653737" cy="27654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251" name="Google Shape;251;p33"/>
          <p:cNvSpPr/>
          <p:nvPr/>
        </p:nvSpPr>
        <p:spPr>
          <a:xfrm>
            <a:off x="4742128" y="2968765"/>
            <a:ext cx="488887" cy="369332"/>
          </a:xfrm>
          <a:prstGeom prst="rightArrow">
            <a:avLst>
              <a:gd name="adj1" fmla="val 50000"/>
              <a:gd name="adj2" fmla="val 50000"/>
            </a:avLst>
          </a:prstGeom>
          <a:solidFill>
            <a:schemeClr val="accent1"/>
          </a:solidFill>
          <a:ln w="25400" cap="flat" cmpd="sng">
            <a:solidFill>
              <a:srgbClr val="006D6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252" name="Google Shape;252;p33"/>
          <p:cNvSpPr txBox="1"/>
          <p:nvPr/>
        </p:nvSpPr>
        <p:spPr>
          <a:xfrm>
            <a:off x="358513" y="4532151"/>
            <a:ext cx="7637300" cy="1222698"/>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2-18</a:t>
            </a:r>
            <a:r>
              <a:rPr lang="en-US" sz="1400" b="0" i="0" u="none" strike="noStrike" cap="none">
                <a:solidFill>
                  <a:schemeClr val="lt1"/>
                </a:solidFill>
                <a:latin typeface="Twentieth Century"/>
                <a:ea typeface="Twentieth Century"/>
                <a:cs typeface="Twentieth Century"/>
                <a:sym typeface="Twentieth Century"/>
              </a:rPr>
              <a:t>: Dynamic position and force measurements in GUI</a:t>
            </a:r>
            <a:endParaRPr sz="1400" b="0" i="0" u="none" strike="noStrike" cap="none">
              <a:solidFill>
                <a:srgbClr val="000000"/>
              </a:solidFill>
              <a:latin typeface="Twentieth Century"/>
              <a:ea typeface="Twentieth Century"/>
              <a:cs typeface="Twentieth Century"/>
              <a:sym typeface="Twentieth Century"/>
            </a:endParaRPr>
          </a:p>
        </p:txBody>
      </p:sp>
      <p:sp>
        <p:nvSpPr>
          <p:cNvPr id="253" name="Google Shape;253;p33"/>
          <p:cNvSpPr txBox="1"/>
          <p:nvPr/>
        </p:nvSpPr>
        <p:spPr>
          <a:xfrm>
            <a:off x="479493" y="62131"/>
            <a:ext cx="9008771" cy="841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3600"/>
              <a:buFont typeface="Arial"/>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54" name="Google Shape;254;p3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 </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59" name="Google Shape;259;p34"/>
          <p:cNvPicPr preferRelativeResize="0"/>
          <p:nvPr/>
        </p:nvPicPr>
        <p:blipFill rotWithShape="1">
          <a:blip r:embed="rId3">
            <a:alphaModFix/>
          </a:blip>
          <a:srcRect/>
          <a:stretch/>
        </p:blipFill>
        <p:spPr>
          <a:xfrm>
            <a:off x="4311600" y="1803475"/>
            <a:ext cx="4751715" cy="2612819"/>
          </a:xfrm>
          <a:prstGeom prst="rect">
            <a:avLst/>
          </a:prstGeom>
          <a:noFill/>
          <a:ln>
            <a:noFill/>
          </a:ln>
        </p:spPr>
      </p:pic>
      <p:sp>
        <p:nvSpPr>
          <p:cNvPr id="260" name="Google Shape;260;p34"/>
          <p:cNvSpPr txBox="1"/>
          <p:nvPr/>
        </p:nvSpPr>
        <p:spPr>
          <a:xfrm>
            <a:off x="4311600" y="4416294"/>
            <a:ext cx="8958649" cy="1222698"/>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2-18. GUI, tab1, shoulder joint control</a:t>
            </a:r>
            <a:endParaRPr sz="1400" b="0" i="0" u="none" strike="noStrike" cap="none">
              <a:solidFill>
                <a:schemeClr val="lt1"/>
              </a:solidFill>
              <a:latin typeface="Twentieth Century"/>
              <a:ea typeface="Twentieth Century"/>
              <a:cs typeface="Twentieth Century"/>
              <a:sym typeface="Twentieth Century"/>
            </a:endParaRPr>
          </a:p>
        </p:txBody>
      </p:sp>
      <p:sp>
        <p:nvSpPr>
          <p:cNvPr id="261" name="Google Shape;261;p34"/>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 </a:t>
            </a:r>
            <a:br>
              <a:rPr lang="en-US">
                <a:solidFill>
                  <a:schemeClr val="lt1"/>
                </a:solidFill>
              </a:rPr>
            </a:br>
            <a:endParaRPr>
              <a:solidFill>
                <a:schemeClr val="lt1"/>
              </a:solidFill>
            </a:endParaRPr>
          </a:p>
        </p:txBody>
      </p:sp>
      <p:sp>
        <p:nvSpPr>
          <p:cNvPr id="262" name="Google Shape;262;p34"/>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main program is organized in such a way, that pressing GUI buttons and accessing GUI Dial object, generate command line self.cmd. </a:t>
            </a:r>
            <a:endParaRPr/>
          </a:p>
          <a:p>
            <a:pPr marL="114300" lvl="0" indent="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35"/>
          <p:cNvPicPr preferRelativeResize="0"/>
          <p:nvPr/>
        </p:nvPicPr>
        <p:blipFill rotWithShape="1">
          <a:blip r:embed="rId3">
            <a:alphaModFix/>
          </a:blip>
          <a:srcRect r="4939" b="11516"/>
          <a:stretch/>
        </p:blipFill>
        <p:spPr>
          <a:xfrm>
            <a:off x="4333522" y="1803475"/>
            <a:ext cx="4590141" cy="2393952"/>
          </a:xfrm>
          <a:prstGeom prst="rect">
            <a:avLst/>
          </a:prstGeom>
          <a:noFill/>
          <a:ln>
            <a:noFill/>
          </a:ln>
        </p:spPr>
      </p:pic>
      <p:sp>
        <p:nvSpPr>
          <p:cNvPr id="268" name="Google Shape;268;p35"/>
          <p:cNvSpPr txBox="1"/>
          <p:nvPr/>
        </p:nvSpPr>
        <p:spPr>
          <a:xfrm>
            <a:off x="506627" y="140350"/>
            <a:ext cx="7560009"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69" name="Google Shape;269;p35"/>
          <p:cNvSpPr txBox="1"/>
          <p:nvPr/>
        </p:nvSpPr>
        <p:spPr>
          <a:xfrm>
            <a:off x="4286631" y="4197427"/>
            <a:ext cx="8847438" cy="1222698"/>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160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Figure 2-19: GUI, tab2, V-REP control</a:t>
            </a:r>
            <a:endParaRPr sz="1400" b="0" i="0" u="none" strike="noStrike" cap="none">
              <a:solidFill>
                <a:schemeClr val="lt1"/>
              </a:solidFill>
              <a:latin typeface="Twentieth Century"/>
              <a:ea typeface="Twentieth Century"/>
              <a:cs typeface="Twentieth Century"/>
              <a:sym typeface="Twentieth Century"/>
            </a:endParaRPr>
          </a:p>
        </p:txBody>
      </p:sp>
      <p:sp>
        <p:nvSpPr>
          <p:cNvPr id="270" name="Google Shape;270;p35"/>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2.4. Software part and GUI to  control the joint</a:t>
            </a:r>
            <a:endParaRPr/>
          </a:p>
        </p:txBody>
      </p:sp>
      <p:sp>
        <p:nvSpPr>
          <p:cNvPr id="271" name="Google Shape;271;p35"/>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This is the second page of the GUI and it is working as expected.</a:t>
            </a:r>
            <a:endParaRPr/>
          </a:p>
          <a:p>
            <a:pPr marL="457200" lvl="0" indent="-342900" algn="l" rtl="0">
              <a:lnSpc>
                <a:spcPct val="115000"/>
              </a:lnSpc>
              <a:spcBef>
                <a:spcPts val="0"/>
              </a:spcBef>
              <a:spcAft>
                <a:spcPts val="0"/>
              </a:spcAft>
              <a:buSzPts val="1800"/>
              <a:buChar char="●"/>
            </a:pPr>
            <a:r>
              <a:rPr lang="en-US">
                <a:solidFill>
                  <a:schemeClr val="lt1"/>
                </a:solidFill>
              </a:rPr>
              <a:t>Other fields were added to the GUI, thus AngX and AngY, to control also the V-REP.</a:t>
            </a:r>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Outline</a:t>
            </a:r>
            <a:r>
              <a:rPr lang="en-US" sz="4000">
                <a:solidFill>
                  <a:schemeClr val="lt1"/>
                </a:solidFill>
              </a:rPr>
              <a:t/>
            </a:r>
            <a:br>
              <a:rPr lang="en-US" sz="4000">
                <a:solidFill>
                  <a:schemeClr val="lt1"/>
                </a:solidFill>
              </a:rPr>
            </a:br>
            <a:endParaRPr>
              <a:solidFill>
                <a:schemeClr val="lt1"/>
              </a:solidFill>
            </a:endParaRPr>
          </a:p>
        </p:txBody>
      </p:sp>
      <p:sp>
        <p:nvSpPr>
          <p:cNvPr id="62" name="Google Shape;62;p9"/>
          <p:cNvSpPr txBox="1">
            <a:spLocks noGrp="1"/>
          </p:cNvSpPr>
          <p:nvPr>
            <p:ph type="body" idx="1"/>
          </p:nvPr>
        </p:nvSpPr>
        <p:spPr>
          <a:xfrm>
            <a:off x="311700" y="1803575"/>
            <a:ext cx="7621200" cy="2765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US">
                <a:solidFill>
                  <a:schemeClr val="lt1"/>
                </a:solidFill>
              </a:rPr>
              <a:t>Part 1 – Importance and aim of the project, research question and literature review</a:t>
            </a:r>
            <a:br>
              <a:rPr lang="en-US">
                <a:solidFill>
                  <a:schemeClr val="lt1"/>
                </a:solidFill>
              </a:rPr>
            </a:br>
            <a:r>
              <a:rPr lang="en-US">
                <a:solidFill>
                  <a:schemeClr val="lt1"/>
                </a:solidFill>
              </a:rPr>
              <a:t>Part 2 – Design and implementation</a:t>
            </a:r>
            <a:br>
              <a:rPr lang="en-US">
                <a:solidFill>
                  <a:schemeClr val="lt1"/>
                </a:solidFill>
              </a:rPr>
            </a:br>
            <a:r>
              <a:rPr lang="en-US">
                <a:solidFill>
                  <a:schemeClr val="lt1"/>
                </a:solidFill>
              </a:rPr>
              <a:t>Part 3 – Articulatio spheroidea model and simulation</a:t>
            </a:r>
            <a:br>
              <a:rPr lang="en-US">
                <a:solidFill>
                  <a:schemeClr val="lt1"/>
                </a:solidFill>
              </a:rPr>
            </a:br>
            <a:r>
              <a:rPr lang="en-US">
                <a:solidFill>
                  <a:schemeClr val="lt1"/>
                </a:solidFill>
              </a:rPr>
              <a:t>Part 4 – Testing, results, analysis, evaluation </a:t>
            </a:r>
            <a:br>
              <a:rPr lang="en-US">
                <a:solidFill>
                  <a:schemeClr val="lt1"/>
                </a:solidFill>
              </a:rPr>
            </a:br>
            <a:r>
              <a:rPr lang="en-US">
                <a:solidFill>
                  <a:schemeClr val="lt1"/>
                </a:solidFill>
              </a:rPr>
              <a:t>Part 5 – Conclusion and future work</a:t>
            </a:r>
            <a:endParaRPr>
              <a:solidFill>
                <a:schemeClr val="l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36"/>
          <p:cNvPicPr preferRelativeResize="0"/>
          <p:nvPr/>
        </p:nvPicPr>
        <p:blipFill rotWithShape="1">
          <a:blip r:embed="rId3">
            <a:alphaModFix/>
          </a:blip>
          <a:srcRect r="2983" b="16246"/>
          <a:stretch/>
        </p:blipFill>
        <p:spPr>
          <a:xfrm>
            <a:off x="1561356" y="1620757"/>
            <a:ext cx="5729161" cy="2737429"/>
          </a:xfrm>
          <a:prstGeom prst="rect">
            <a:avLst/>
          </a:prstGeom>
          <a:noFill/>
          <a:ln>
            <a:noFill/>
          </a:ln>
        </p:spPr>
      </p:pic>
      <p:sp>
        <p:nvSpPr>
          <p:cNvPr id="277" name="Google Shape;277;p36"/>
          <p:cNvSpPr txBox="1"/>
          <p:nvPr/>
        </p:nvSpPr>
        <p:spPr>
          <a:xfrm>
            <a:off x="1780648" y="4300347"/>
            <a:ext cx="6561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2-22. Force and position control</a:t>
            </a:r>
            <a:endParaRPr sz="1400" b="0" i="0" u="none" strike="noStrike" cap="none">
              <a:solidFill>
                <a:schemeClr val="lt1"/>
              </a:solidFill>
              <a:latin typeface="Twentieth Century"/>
              <a:ea typeface="Twentieth Century"/>
              <a:cs typeface="Twentieth Century"/>
              <a:sym typeface="Twentieth Century"/>
            </a:endParaRPr>
          </a:p>
        </p:txBody>
      </p:sp>
      <p:sp>
        <p:nvSpPr>
          <p:cNvPr id="278" name="Google Shape;278;p36"/>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2.5. Force and position control</a:t>
            </a:r>
            <a:br>
              <a:rPr lang="en-US">
                <a:solidFill>
                  <a:schemeClr val="lt1"/>
                </a:solidFill>
              </a:rPr>
            </a:br>
            <a:endParaRPr>
              <a:solidFill>
                <a:schemeClr val="lt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Google Shape;283;p37"/>
          <p:cNvPicPr preferRelativeResize="0"/>
          <p:nvPr/>
        </p:nvPicPr>
        <p:blipFill rotWithShape="1">
          <a:blip r:embed="rId3">
            <a:alphaModFix/>
          </a:blip>
          <a:srcRect r="2311"/>
          <a:stretch/>
        </p:blipFill>
        <p:spPr>
          <a:xfrm>
            <a:off x="4814975" y="1803476"/>
            <a:ext cx="4180168" cy="1875389"/>
          </a:xfrm>
          <a:prstGeom prst="rect">
            <a:avLst/>
          </a:prstGeom>
          <a:noFill/>
          <a:ln>
            <a:noFill/>
          </a:ln>
        </p:spPr>
      </p:pic>
      <p:sp>
        <p:nvSpPr>
          <p:cNvPr id="284" name="Google Shape;284;p37"/>
          <p:cNvSpPr txBox="1"/>
          <p:nvPr/>
        </p:nvSpPr>
        <p:spPr>
          <a:xfrm>
            <a:off x="4814975" y="3678865"/>
            <a:ext cx="347723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2-20. Position or angle relationship</a:t>
            </a:r>
            <a:endParaRPr sz="1400" b="0" i="0" u="none" strike="noStrike" cap="none">
              <a:solidFill>
                <a:schemeClr val="lt1"/>
              </a:solidFill>
              <a:latin typeface="Twentieth Century"/>
              <a:ea typeface="Twentieth Century"/>
              <a:cs typeface="Twentieth Century"/>
              <a:sym typeface="Twentieth Century"/>
            </a:endParaRPr>
          </a:p>
        </p:txBody>
      </p:sp>
      <p:sp>
        <p:nvSpPr>
          <p:cNvPr id="285" name="Google Shape;285;p3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2.5 Position control with updated design</a:t>
            </a:r>
            <a:br>
              <a:rPr lang="en-US">
                <a:solidFill>
                  <a:schemeClr val="lt1"/>
                </a:solidFill>
              </a:rPr>
            </a:br>
            <a:endParaRPr>
              <a:solidFill>
                <a:schemeClr val="lt1"/>
              </a:solidFill>
            </a:endParaRPr>
          </a:p>
        </p:txBody>
      </p:sp>
      <p:sp>
        <p:nvSpPr>
          <p:cNvPr id="286" name="Google Shape;286;p37"/>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length of the tendon - about 0.14m.</a:t>
            </a:r>
            <a:endParaRPr/>
          </a:p>
          <a:p>
            <a:pPr marL="457200" lvl="0" indent="-342900" algn="l" rtl="0">
              <a:lnSpc>
                <a:spcPct val="115000"/>
              </a:lnSpc>
              <a:spcBef>
                <a:spcPts val="0"/>
              </a:spcBef>
              <a:spcAft>
                <a:spcPts val="0"/>
              </a:spcAft>
              <a:buSzPts val="1800"/>
              <a:buChar char="●"/>
            </a:pPr>
            <a:r>
              <a:rPr lang="en-US">
                <a:solidFill>
                  <a:schemeClr val="lt1"/>
                </a:solidFill>
              </a:rPr>
              <a:t>There is a correlation  between:</a:t>
            </a:r>
            <a:endParaRPr>
              <a:solidFill>
                <a:schemeClr val="lt1"/>
              </a:solidFill>
            </a:endParaRPr>
          </a:p>
          <a:p>
            <a:pPr marL="457200" lvl="0" indent="0" algn="l" rtl="0">
              <a:lnSpc>
                <a:spcPct val="115000"/>
              </a:lnSpc>
              <a:spcBef>
                <a:spcPts val="0"/>
              </a:spcBef>
              <a:spcAft>
                <a:spcPts val="0"/>
              </a:spcAft>
              <a:buNone/>
            </a:pPr>
            <a:r>
              <a:rPr lang="en-US">
                <a:solidFill>
                  <a:schemeClr val="lt1"/>
                </a:solidFill>
              </a:rPr>
              <a:t>position encoder measurements, rotation counts, </a:t>
            </a:r>
            <a:endParaRPr>
              <a:solidFill>
                <a:schemeClr val="lt1"/>
              </a:solidFill>
            </a:endParaRPr>
          </a:p>
          <a:p>
            <a:pPr marL="457200" lvl="0" indent="0" algn="l" rtl="0">
              <a:lnSpc>
                <a:spcPct val="115000"/>
              </a:lnSpc>
              <a:spcBef>
                <a:spcPts val="0"/>
              </a:spcBef>
              <a:spcAft>
                <a:spcPts val="0"/>
              </a:spcAft>
              <a:buNone/>
            </a:pPr>
            <a:r>
              <a:rPr lang="en-US">
                <a:solidFill>
                  <a:schemeClr val="lt1"/>
                </a:solidFill>
              </a:rPr>
              <a:t>voltage on the actuators</a:t>
            </a: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graphicFrame>
        <p:nvGraphicFramePr>
          <p:cNvPr id="291" name="Google Shape;291;p38"/>
          <p:cNvGraphicFramePr/>
          <p:nvPr/>
        </p:nvGraphicFramePr>
        <p:xfrm>
          <a:off x="311700" y="1870323"/>
          <a:ext cx="4232800" cy="2468940"/>
        </p:xfrm>
        <a:graphic>
          <a:graphicData uri="http://schemas.openxmlformats.org/drawingml/2006/table">
            <a:tbl>
              <a:tblPr firstRow="1" bandRow="1">
                <a:noFill/>
                <a:tableStyleId>{AC8D9ECF-D436-437C-988C-F56C72AA2C34}</a:tableStyleId>
              </a:tblPr>
              <a:tblGrid>
                <a:gridCol w="1058200">
                  <a:extLst>
                    <a:ext uri="{9D8B030D-6E8A-4147-A177-3AD203B41FA5}">
                      <a16:colId xmlns:a16="http://schemas.microsoft.com/office/drawing/2014/main" val="20000"/>
                    </a:ext>
                  </a:extLst>
                </a:gridCol>
                <a:gridCol w="1058200">
                  <a:extLst>
                    <a:ext uri="{9D8B030D-6E8A-4147-A177-3AD203B41FA5}">
                      <a16:colId xmlns:a16="http://schemas.microsoft.com/office/drawing/2014/main" val="20001"/>
                    </a:ext>
                  </a:extLst>
                </a:gridCol>
                <a:gridCol w="1058200">
                  <a:extLst>
                    <a:ext uri="{9D8B030D-6E8A-4147-A177-3AD203B41FA5}">
                      <a16:colId xmlns:a16="http://schemas.microsoft.com/office/drawing/2014/main" val="20002"/>
                    </a:ext>
                  </a:extLst>
                </a:gridCol>
                <a:gridCol w="1058200">
                  <a:extLst>
                    <a:ext uri="{9D8B030D-6E8A-4147-A177-3AD203B41FA5}">
                      <a16:colId xmlns:a16="http://schemas.microsoft.com/office/drawing/2014/main" val="20003"/>
                    </a:ext>
                  </a:extLst>
                </a:gridCol>
              </a:tblGrid>
              <a:tr h="4570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dial value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sec</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degree/sec</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N</a:t>
                      </a:r>
                      <a:endParaRPr sz="1400" u="none" strike="noStrike" cap="none"/>
                    </a:p>
                  </a:txBody>
                  <a:tcPr marL="91450" marR="91450" marT="45725" marB="45725"/>
                </a:tc>
                <a:extLst>
                  <a:ext uri="{0D108BD9-81ED-4DB2-BD59-A6C34878D82A}">
                    <a16:rowId xmlns:a16="http://schemas.microsoft.com/office/drawing/2014/main" val="10000"/>
                  </a:ext>
                </a:extLst>
              </a:tr>
              <a:tr h="26882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FF0000"/>
                          </a:solidFill>
                          <a:latin typeface="Twentieth Century"/>
                          <a:ea typeface="Twentieth Century"/>
                          <a:cs typeface="Twentieth Century"/>
                          <a:sym typeface="Twentieth Century"/>
                        </a:rPr>
                        <a:t>40</a:t>
                      </a:r>
                      <a:endParaRPr sz="1400" u="none" strike="noStrike" cap="none" dirty="0">
                        <a:solidFill>
                          <a:srgbClr val="FF0000"/>
                        </a:solidFill>
                        <a:latin typeface="Twentieth Century"/>
                        <a:ea typeface="Twentieth Century"/>
                        <a:cs typeface="Twentieth Century"/>
                        <a:sym typeface="Twentieth Century"/>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45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8</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5</a:t>
                      </a:r>
                      <a:endParaRPr sz="1400" u="none" strike="noStrike" cap="none"/>
                    </a:p>
                  </a:txBody>
                  <a:tcPr marL="91450" marR="91450" marT="45725" marB="45725"/>
                </a:tc>
                <a:extLst>
                  <a:ext uri="{0D108BD9-81ED-4DB2-BD59-A6C34878D82A}">
                    <a16:rowId xmlns:a16="http://schemas.microsoft.com/office/drawing/2014/main" val="10001"/>
                  </a:ext>
                </a:extLst>
              </a:tr>
              <a:tr h="26882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FF0000"/>
                          </a:solidFill>
                          <a:latin typeface="Twentieth Century"/>
                          <a:ea typeface="Twentieth Century"/>
                          <a:cs typeface="Twentieth Century"/>
                          <a:sym typeface="Twentieth Century"/>
                        </a:rPr>
                        <a:t>45</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32</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11.25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4</a:t>
                      </a:r>
                      <a:endParaRPr sz="1400" u="none" strike="noStrike" cap="none"/>
                    </a:p>
                  </a:txBody>
                  <a:tcPr marL="91450" marR="91450" marT="45725" marB="45725"/>
                </a:tc>
                <a:extLst>
                  <a:ext uri="{0D108BD9-81ED-4DB2-BD59-A6C34878D82A}">
                    <a16:rowId xmlns:a16="http://schemas.microsoft.com/office/drawing/2014/main" val="10002"/>
                  </a:ext>
                </a:extLst>
              </a:tr>
              <a:tr h="26882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50</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29</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12,4137931</a:t>
                      </a:r>
                      <a:endParaRPr sz="1400" u="none" strike="noStrike" cap="none">
                        <a:solidFill>
                          <a:srgbClr val="FF0000"/>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4,027778</a:t>
                      </a:r>
                      <a:endParaRPr sz="1400" u="none" strike="noStrike" cap="none">
                        <a:solidFill>
                          <a:srgbClr val="FF0000"/>
                        </a:solidFill>
                      </a:endParaRPr>
                    </a:p>
                  </a:txBody>
                  <a:tcPr marL="91450" marR="91450" marT="45725" marB="45725"/>
                </a:tc>
                <a:extLst>
                  <a:ext uri="{0D108BD9-81ED-4DB2-BD59-A6C34878D82A}">
                    <a16:rowId xmlns:a16="http://schemas.microsoft.com/office/drawing/2014/main" val="10003"/>
                  </a:ext>
                </a:extLst>
              </a:tr>
              <a:tr h="26882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55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25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14,4</a:t>
                      </a:r>
                      <a:endParaRPr sz="1400" u="none" strike="noStrike" cap="none">
                        <a:solidFill>
                          <a:srgbClr val="FF0000"/>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3,819444</a:t>
                      </a:r>
                      <a:endParaRPr sz="1400" u="none" strike="noStrike" cap="none">
                        <a:solidFill>
                          <a:srgbClr val="FF0000"/>
                        </a:solidFill>
                      </a:endParaRPr>
                    </a:p>
                  </a:txBody>
                  <a:tcPr marL="91450" marR="91450" marT="45725" marB="45725"/>
                </a:tc>
                <a:extLst>
                  <a:ext uri="{0D108BD9-81ED-4DB2-BD59-A6C34878D82A}">
                    <a16:rowId xmlns:a16="http://schemas.microsoft.com/office/drawing/2014/main" val="10004"/>
                  </a:ext>
                </a:extLst>
              </a:tr>
              <a:tr h="4570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FF0000"/>
                          </a:solidFill>
                          <a:latin typeface="Twentieth Century"/>
                          <a:ea typeface="Twentieth Century"/>
                          <a:cs typeface="Twentieth Century"/>
                          <a:sym typeface="Twentieth Century"/>
                        </a:rPr>
                        <a:t>60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0000"/>
                          </a:solidFill>
                          <a:latin typeface="Twentieth Century"/>
                          <a:ea typeface="Twentieth Century"/>
                          <a:cs typeface="Twentieth Century"/>
                          <a:sym typeface="Twentieth Century"/>
                        </a:rPr>
                        <a:t>22</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FF0000"/>
                          </a:solidFill>
                          <a:latin typeface="Twentieth Century"/>
                          <a:ea typeface="Twentieth Century"/>
                          <a:cs typeface="Twentieth Century"/>
                          <a:sym typeface="Twentieth Century"/>
                        </a:rPr>
                        <a:t>16,36363636</a:t>
                      </a:r>
                      <a:endParaRPr sz="1400" u="none" strike="noStrike" cap="none">
                        <a:solidFill>
                          <a:srgbClr val="FF0000"/>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FF0000"/>
                          </a:solidFill>
                          <a:latin typeface="Twentieth Century"/>
                          <a:ea typeface="Twentieth Century"/>
                          <a:cs typeface="Twentieth Century"/>
                          <a:sym typeface="Twentieth Century"/>
                        </a:rPr>
                        <a:t>3,666667</a:t>
                      </a:r>
                      <a:endParaRPr sz="1400" u="none" strike="noStrike" cap="none" dirty="0">
                        <a:solidFill>
                          <a:srgbClr val="FF0000"/>
                        </a:solidFill>
                      </a:endParaRPr>
                    </a:p>
                  </a:txBody>
                  <a:tcPr marL="91450" marR="91450" marT="45725" marB="45725"/>
                </a:tc>
                <a:extLst>
                  <a:ext uri="{0D108BD9-81ED-4DB2-BD59-A6C34878D82A}">
                    <a16:rowId xmlns:a16="http://schemas.microsoft.com/office/drawing/2014/main" val="10005"/>
                  </a:ext>
                </a:extLst>
              </a:tr>
            </a:tbl>
          </a:graphicData>
        </a:graphic>
      </p:graphicFrame>
      <p:sp>
        <p:nvSpPr>
          <p:cNvPr id="292" name="Google Shape;292;p38"/>
          <p:cNvSpPr/>
          <p:nvPr/>
        </p:nvSpPr>
        <p:spPr>
          <a:xfrm>
            <a:off x="5366150" y="2699073"/>
            <a:ext cx="377785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17. Position and angle </a:t>
            </a:r>
            <a:endParaRPr sz="1400" b="0" i="0" u="none" strike="noStrike" cap="none">
              <a:solidFill>
                <a:srgbClr val="000000"/>
              </a:solidFill>
              <a:latin typeface="Twentieth Century"/>
              <a:ea typeface="Twentieth Century"/>
              <a:cs typeface="Twentieth Century"/>
              <a:sym typeface="Twentieth Century"/>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relationship</a:t>
            </a:r>
            <a:endParaRPr sz="1400" b="0" i="0" u="none" strike="noStrike" cap="none">
              <a:solidFill>
                <a:srgbClr val="000000"/>
              </a:solidFill>
              <a:latin typeface="Twentieth Century"/>
              <a:ea typeface="Twentieth Century"/>
              <a:cs typeface="Twentieth Century"/>
              <a:sym typeface="Twentieth Century"/>
            </a:endParaRPr>
          </a:p>
        </p:txBody>
      </p:sp>
      <p:pic>
        <p:nvPicPr>
          <p:cNvPr id="293" name="Google Shape;293;p38"/>
          <p:cNvPicPr preferRelativeResize="0"/>
          <p:nvPr/>
        </p:nvPicPr>
        <p:blipFill rotWithShape="1">
          <a:blip r:embed="rId3">
            <a:alphaModFix/>
          </a:blip>
          <a:srcRect/>
          <a:stretch/>
        </p:blipFill>
        <p:spPr>
          <a:xfrm>
            <a:off x="4832400" y="1821578"/>
            <a:ext cx="4162029" cy="2304265"/>
          </a:xfrm>
          <a:prstGeom prst="rect">
            <a:avLst/>
          </a:prstGeom>
          <a:noFill/>
          <a:ln>
            <a:noFill/>
          </a:ln>
        </p:spPr>
      </p:pic>
      <p:sp>
        <p:nvSpPr>
          <p:cNvPr id="294" name="Google Shape;294;p38"/>
          <p:cNvSpPr txBox="1"/>
          <p:nvPr/>
        </p:nvSpPr>
        <p:spPr>
          <a:xfrm>
            <a:off x="7866003" y="3849930"/>
            <a:ext cx="2256851"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chemeClr val="lt1"/>
                </a:solidFill>
                <a:latin typeface="Twentieth Century"/>
                <a:ea typeface="Twentieth Century"/>
                <a:cs typeface="Twentieth Century"/>
                <a:sym typeface="Twentieth Century"/>
              </a:rPr>
              <a:t>(N: # of turns)</a:t>
            </a:r>
            <a:endParaRPr sz="1400" b="0" i="0" u="none" strike="noStrike" cap="none">
              <a:solidFill>
                <a:srgbClr val="000000"/>
              </a:solidFill>
              <a:latin typeface="Twentieth Century"/>
              <a:ea typeface="Twentieth Century"/>
              <a:cs typeface="Twentieth Century"/>
              <a:sym typeface="Twentieth Century"/>
            </a:endParaRPr>
          </a:p>
        </p:txBody>
      </p:sp>
      <p:sp>
        <p:nvSpPr>
          <p:cNvPr id="295" name="Google Shape;295;p3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2.5. Position control with an updated design</a:t>
            </a:r>
            <a:endParaRPr>
              <a:solidFill>
                <a:schemeClr val="lt1"/>
              </a:solidFill>
            </a:endParaRPr>
          </a:p>
        </p:txBody>
      </p:sp>
      <p:sp>
        <p:nvSpPr>
          <p:cNvPr id="296" name="Google Shape;296;p38"/>
          <p:cNvSpPr txBox="1"/>
          <p:nvPr/>
        </p:nvSpPr>
        <p:spPr>
          <a:xfrm>
            <a:off x="4832401" y="4423144"/>
            <a:ext cx="3833134"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Figure 2-21. Position, voltage, time and number of rotations</a:t>
            </a:r>
            <a:endParaRPr sz="1400" b="0" i="0" u="none" strike="noStrike" cap="none">
              <a:solidFill>
                <a:srgbClr val="000000"/>
              </a:solidFill>
              <a:latin typeface="Twentieth Century"/>
              <a:ea typeface="Twentieth Century"/>
              <a:cs typeface="Twentieth Century"/>
              <a:sym typeface="Twentieth Century"/>
            </a:endParaRPr>
          </a:p>
        </p:txBody>
      </p:sp>
      <p:sp>
        <p:nvSpPr>
          <p:cNvPr id="297" name="Google Shape;297;p38"/>
          <p:cNvSpPr txBox="1"/>
          <p:nvPr/>
        </p:nvSpPr>
        <p:spPr>
          <a:xfrm>
            <a:off x="311700" y="4423144"/>
            <a:ext cx="438789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Table 2.2: Position voltage-time and supply power-torque linear coefficient N</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9"/>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3. Articulatio spheroidea model and simulation</a:t>
            </a:r>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3.1 Detailed design of 3D of freedom manipulator</a:t>
            </a:r>
            <a:endParaRPr/>
          </a:p>
        </p:txBody>
      </p:sp>
      <p:sp>
        <p:nvSpPr>
          <p:cNvPr id="308" name="Google Shape;308;p40"/>
          <p:cNvSpPr txBox="1">
            <a:spLocks noGrp="1"/>
          </p:cNvSpPr>
          <p:nvPr>
            <p:ph type="body" idx="1"/>
          </p:nvPr>
        </p:nvSpPr>
        <p:spPr>
          <a:xfrm>
            <a:off x="164555" y="1580287"/>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sz="1600" dirty="0" smtClean="0">
                <a:solidFill>
                  <a:schemeClr val="bg1"/>
                </a:solidFill>
              </a:rPr>
              <a:t>L </a:t>
            </a:r>
            <a:r>
              <a:rPr lang="en-US" sz="1600" dirty="0" smtClean="0">
                <a:solidFill>
                  <a:schemeClr val="bg1"/>
                </a:solidFill>
              </a:rPr>
              <a:t>is</a:t>
            </a:r>
            <a:r>
              <a:rPr lang="en-US" sz="1600" dirty="0" smtClean="0">
                <a:solidFill>
                  <a:schemeClr val="bg1"/>
                </a:solidFill>
              </a:rPr>
              <a:t> </a:t>
            </a:r>
            <a:r>
              <a:rPr lang="en-US" sz="1600" dirty="0">
                <a:solidFill>
                  <a:schemeClr val="bg1"/>
                </a:solidFill>
              </a:rPr>
              <a:t>the </a:t>
            </a:r>
            <a:r>
              <a:rPr lang="en-US" sz="1600" dirty="0" smtClean="0">
                <a:solidFill>
                  <a:schemeClr val="bg1"/>
                </a:solidFill>
              </a:rPr>
              <a:t># </a:t>
            </a:r>
            <a:r>
              <a:rPr lang="en-US" sz="1600" dirty="0">
                <a:solidFill>
                  <a:schemeClr val="bg1"/>
                </a:solidFill>
              </a:rPr>
              <a:t>of independent loops in the closed kinematic chain, </a:t>
            </a:r>
            <a:endParaRPr sz="1600" dirty="0">
              <a:solidFill>
                <a:schemeClr val="bg1"/>
              </a:solidFill>
            </a:endParaRPr>
          </a:p>
          <a:p>
            <a:pPr marL="457200" lvl="0" indent="-342900" algn="l" rtl="0">
              <a:lnSpc>
                <a:spcPct val="115000"/>
              </a:lnSpc>
              <a:spcBef>
                <a:spcPts val="0"/>
              </a:spcBef>
              <a:spcAft>
                <a:spcPts val="0"/>
              </a:spcAft>
              <a:buSzPts val="1800"/>
              <a:buChar char="●"/>
            </a:pPr>
            <a:r>
              <a:rPr lang="en-US" sz="1600" dirty="0">
                <a:solidFill>
                  <a:schemeClr val="bg1"/>
                </a:solidFill>
              </a:rPr>
              <a:t>n=11 is the </a:t>
            </a:r>
            <a:r>
              <a:rPr lang="en-US" sz="1600" dirty="0" smtClean="0">
                <a:solidFill>
                  <a:schemeClr val="bg1"/>
                </a:solidFill>
              </a:rPr>
              <a:t># </a:t>
            </a:r>
            <a:r>
              <a:rPr lang="en-US" sz="1600" dirty="0">
                <a:solidFill>
                  <a:schemeClr val="bg1"/>
                </a:solidFill>
              </a:rPr>
              <a:t>of links including the fixed and moving base, </a:t>
            </a:r>
            <a:endParaRPr sz="1600" dirty="0">
              <a:solidFill>
                <a:schemeClr val="bg1"/>
              </a:solidFill>
            </a:endParaRPr>
          </a:p>
          <a:p>
            <a:pPr marL="457200" lvl="0" indent="-342900" algn="l" rtl="0">
              <a:lnSpc>
                <a:spcPct val="115000"/>
              </a:lnSpc>
              <a:spcBef>
                <a:spcPts val="0"/>
              </a:spcBef>
              <a:spcAft>
                <a:spcPts val="0"/>
              </a:spcAft>
              <a:buSzPts val="1800"/>
              <a:buChar char="●"/>
            </a:pPr>
            <a:r>
              <a:rPr lang="en-US" sz="1600" dirty="0">
                <a:solidFill>
                  <a:schemeClr val="bg1"/>
                </a:solidFill>
              </a:rPr>
              <a:t>and j=12 is the number of binary joints.</a:t>
            </a:r>
            <a:endParaRPr sz="1600" dirty="0">
              <a:solidFill>
                <a:schemeClr val="bg1"/>
              </a:solidFill>
            </a:endParaRPr>
          </a:p>
          <a:p>
            <a:pPr marL="457200" lvl="0" indent="-342900" algn="l" rtl="0">
              <a:lnSpc>
                <a:spcPct val="115000"/>
              </a:lnSpc>
              <a:spcBef>
                <a:spcPts val="0"/>
              </a:spcBef>
              <a:spcAft>
                <a:spcPts val="0"/>
              </a:spcAft>
              <a:buSzPts val="1800"/>
              <a:buChar char="●"/>
            </a:pPr>
            <a:r>
              <a:rPr lang="en-US" sz="1600" dirty="0">
                <a:solidFill>
                  <a:schemeClr val="bg1"/>
                </a:solidFill>
              </a:rPr>
              <a:t>L=j-n+1</a:t>
            </a:r>
            <a:endParaRPr sz="1600" dirty="0">
              <a:solidFill>
                <a:schemeClr val="bg1"/>
              </a:solidFill>
            </a:endParaRPr>
          </a:p>
          <a:p>
            <a:pPr lvl="0"/>
            <a:r>
              <a:rPr lang="en-US" sz="1600" dirty="0">
                <a:solidFill>
                  <a:schemeClr val="bg1"/>
                </a:solidFill>
              </a:rPr>
              <a:t>L=12-11+1=2</a:t>
            </a:r>
            <a:br>
              <a:rPr lang="en-US" sz="1600" dirty="0">
                <a:solidFill>
                  <a:schemeClr val="bg1"/>
                </a:solidFill>
              </a:rPr>
            </a:br>
            <a:r>
              <a:rPr lang="en-US" sz="1600" dirty="0" smtClean="0">
                <a:solidFill>
                  <a:schemeClr val="bg1"/>
                </a:solidFill>
              </a:rPr>
              <a:t>&amp; </a:t>
            </a:r>
            <a:r>
              <a:rPr lang="en-US" sz="1600" dirty="0">
                <a:solidFill>
                  <a:schemeClr val="bg1"/>
                </a:solidFill>
              </a:rPr>
              <a:t>for any </a:t>
            </a:r>
            <a:r>
              <a:rPr lang="en-US" sz="1600" dirty="0" smtClean="0">
                <a:solidFill>
                  <a:schemeClr val="bg1"/>
                </a:solidFill>
              </a:rPr>
              <a:t>PM </a:t>
            </a:r>
            <a:r>
              <a:rPr lang="en-US" sz="1600" dirty="0">
                <a:solidFill>
                  <a:schemeClr val="bg1"/>
                </a:solidFill>
              </a:rPr>
              <a:t>the number of limb:</a:t>
            </a:r>
            <a:br>
              <a:rPr lang="en-US" sz="1600" dirty="0">
                <a:solidFill>
                  <a:schemeClr val="bg1"/>
                </a:solidFill>
              </a:rPr>
            </a:br>
            <a:r>
              <a:rPr lang="en-US" sz="1600" dirty="0" smtClean="0">
                <a:solidFill>
                  <a:schemeClr val="bg1"/>
                </a:solidFill>
              </a:rPr>
              <a:t>m=L+1=2+1=3</a:t>
            </a:r>
            <a:br>
              <a:rPr lang="en-US" sz="1600" dirty="0" smtClean="0">
                <a:solidFill>
                  <a:schemeClr val="bg1"/>
                </a:solidFill>
              </a:rPr>
            </a:br>
            <a:endParaRPr sz="1600" dirty="0">
              <a:solidFill>
                <a:schemeClr val="bg1"/>
              </a:solidFill>
            </a:endParaRPr>
          </a:p>
        </p:txBody>
      </p:sp>
      <p:pic>
        <p:nvPicPr>
          <p:cNvPr id="309" name="Google Shape;309;p40"/>
          <p:cNvPicPr preferRelativeResize="0"/>
          <p:nvPr/>
        </p:nvPicPr>
        <p:blipFill rotWithShape="1">
          <a:blip r:embed="rId3">
            <a:alphaModFix/>
          </a:blip>
          <a:srcRect/>
          <a:stretch/>
        </p:blipFill>
        <p:spPr>
          <a:xfrm>
            <a:off x="4832400" y="1803476"/>
            <a:ext cx="3429279" cy="2765400"/>
          </a:xfrm>
          <a:prstGeom prst="rect">
            <a:avLst/>
          </a:prstGeom>
          <a:noFill/>
          <a:ln>
            <a:noFill/>
          </a:ln>
        </p:spPr>
      </p:pic>
      <p:sp>
        <p:nvSpPr>
          <p:cNvPr id="310" name="Google Shape;310;p40"/>
          <p:cNvSpPr txBox="1"/>
          <p:nvPr/>
        </p:nvSpPr>
        <p:spPr>
          <a:xfrm>
            <a:off x="4832400" y="4530453"/>
            <a:ext cx="394089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lt1"/>
                </a:solidFill>
                <a:latin typeface="Twentieth Century"/>
                <a:ea typeface="Twentieth Century"/>
                <a:cs typeface="Twentieth Century"/>
                <a:sym typeface="Twentieth Century"/>
              </a:rPr>
              <a:t>Figure </a:t>
            </a:r>
            <a:r>
              <a:rPr lang="en-US" sz="1400" b="0" i="0" u="none" strike="noStrike" cap="none" dirty="0">
                <a:solidFill>
                  <a:srgbClr val="000000"/>
                </a:solidFill>
                <a:latin typeface="Twentieth Century"/>
                <a:ea typeface="Twentieth Century"/>
                <a:cs typeface="Twentieth Century"/>
                <a:sym typeface="Twentieth Century"/>
              </a:rPr>
              <a:t>3-1</a:t>
            </a:r>
            <a:r>
              <a:rPr lang="en-US" sz="1400" b="0" i="0" u="none" strike="noStrike" cap="none" dirty="0">
                <a:solidFill>
                  <a:schemeClr val="lt1"/>
                </a:solidFill>
                <a:latin typeface="Twentieth Century"/>
                <a:ea typeface="Twentieth Century"/>
                <a:cs typeface="Twentieth Century"/>
                <a:sym typeface="Twentieth Century"/>
              </a:rPr>
              <a:t>. Architecture of parallel kinematic mechanism with rotational joints.</a:t>
            </a:r>
            <a:endParaRPr sz="1400" b="0" i="0" u="none" strike="noStrike" cap="none" dirty="0">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3.2. Kinematics for the primary limb</a:t>
            </a:r>
            <a:br>
              <a:rPr lang="en-US">
                <a:solidFill>
                  <a:schemeClr val="lt1"/>
                </a:solidFill>
              </a:rPr>
            </a:br>
            <a:endParaRPr>
              <a:solidFill>
                <a:schemeClr val="lt1"/>
              </a:solidFill>
            </a:endParaRPr>
          </a:p>
        </p:txBody>
      </p:sp>
      <p:sp>
        <p:nvSpPr>
          <p:cNvPr id="316" name="Google Shape;316;p41"/>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dirty="0">
                <a:solidFill>
                  <a:schemeClr val="lt1"/>
                </a:solidFill>
              </a:rPr>
              <a:t>For this parallel manipulator, </a:t>
            </a:r>
            <a:r>
              <a:rPr lang="en-US" dirty="0" err="1">
                <a:solidFill>
                  <a:schemeClr val="lt1"/>
                </a:solidFill>
              </a:rPr>
              <a:t>w</a:t>
            </a:r>
            <a:r>
              <a:rPr lang="en-US" baseline="-25000" dirty="0" err="1">
                <a:solidFill>
                  <a:schemeClr val="lt1"/>
                </a:solidFill>
              </a:rPr>
              <a:t>c</a:t>
            </a:r>
            <a:r>
              <a:rPr lang="en-US" dirty="0">
                <a:solidFill>
                  <a:schemeClr val="lt1"/>
                </a:solidFill>
              </a:rPr>
              <a:t>=47.44mm, </a:t>
            </a:r>
            <a:r>
              <a:rPr lang="en-US" dirty="0" err="1">
                <a:solidFill>
                  <a:schemeClr val="lt1"/>
                </a:solidFill>
              </a:rPr>
              <a:t>l</a:t>
            </a:r>
            <a:r>
              <a:rPr lang="en-US" baseline="-25000" dirty="0" err="1">
                <a:solidFill>
                  <a:schemeClr val="lt1"/>
                </a:solidFill>
              </a:rPr>
              <a:t>c</a:t>
            </a:r>
            <a:r>
              <a:rPr lang="en-US" dirty="0">
                <a:solidFill>
                  <a:schemeClr val="lt1"/>
                </a:solidFill>
              </a:rPr>
              <a:t>=109.25mm, h</a:t>
            </a:r>
            <a:r>
              <a:rPr lang="en-US" baseline="-25000" dirty="0">
                <a:solidFill>
                  <a:schemeClr val="lt1"/>
                </a:solidFill>
              </a:rPr>
              <a:t>0</a:t>
            </a:r>
            <a:r>
              <a:rPr lang="en-US" dirty="0">
                <a:solidFill>
                  <a:schemeClr val="lt1"/>
                </a:solidFill>
              </a:rPr>
              <a:t>=128.32mm</a:t>
            </a:r>
            <a:br>
              <a:rPr lang="en-US" dirty="0">
                <a:solidFill>
                  <a:schemeClr val="lt1"/>
                </a:solidFill>
              </a:rPr>
            </a:br>
            <a:r>
              <a:rPr lang="en-US" dirty="0">
                <a:solidFill>
                  <a:schemeClr val="lt1"/>
                </a:solidFill>
              </a:rPr>
              <a:t>Our assumption: each leg is an open kinematic chain=&gt; the screw method can be used to formalize the forward model</a:t>
            </a:r>
            <a:r>
              <a:rPr lang="en-US" dirty="0" smtClean="0">
                <a:solidFill>
                  <a:schemeClr val="lt1"/>
                </a:solidFill>
              </a:rPr>
              <a:t>.</a:t>
            </a:r>
          </a:p>
          <a:p>
            <a:pPr marL="457200" lvl="0" indent="-342900" algn="l" rtl="0">
              <a:lnSpc>
                <a:spcPct val="115000"/>
              </a:lnSpc>
              <a:spcBef>
                <a:spcPts val="0"/>
              </a:spcBef>
              <a:spcAft>
                <a:spcPts val="0"/>
              </a:spcAft>
              <a:buSzPts val="1800"/>
              <a:buChar char="●"/>
            </a:pPr>
            <a:r>
              <a:rPr lang="en-US" dirty="0" smtClean="0">
                <a:solidFill>
                  <a:schemeClr val="lt1"/>
                </a:solidFill>
              </a:rPr>
              <a:t>Introduce antiparallelogram:</a:t>
            </a:r>
          </a:p>
          <a:p>
            <a:pPr marL="457200" lvl="0" indent="-342900" algn="l" rtl="0">
              <a:lnSpc>
                <a:spcPct val="115000"/>
              </a:lnSpc>
              <a:spcBef>
                <a:spcPts val="0"/>
              </a:spcBef>
              <a:spcAft>
                <a:spcPts val="0"/>
              </a:spcAft>
              <a:buSzPts val="1800"/>
              <a:buChar char="●"/>
            </a:pPr>
            <a:endParaRPr lang="en-US" dirty="0" smtClean="0">
              <a:solidFill>
                <a:schemeClr val="lt1"/>
              </a:solidFill>
            </a:endParaRPr>
          </a:p>
          <a:p>
            <a:pPr marL="457200" lvl="0" indent="-342900" algn="l" rtl="0">
              <a:lnSpc>
                <a:spcPct val="115000"/>
              </a:lnSpc>
              <a:spcBef>
                <a:spcPts val="0"/>
              </a:spcBef>
              <a:spcAft>
                <a:spcPts val="0"/>
              </a:spcAft>
              <a:buSzPts val="1800"/>
              <a:buChar char="●"/>
            </a:pPr>
            <a:r>
              <a:rPr lang="en-US" dirty="0">
                <a:solidFill>
                  <a:schemeClr val="lt1"/>
                </a:solidFill>
              </a:rPr>
              <a:t/>
            </a:r>
            <a:br>
              <a:rPr lang="en-US" dirty="0">
                <a:solidFill>
                  <a:schemeClr val="lt1"/>
                </a:solidFill>
              </a:rPr>
            </a:br>
            <a:endParaRPr dirty="0">
              <a:solidFill>
                <a:schemeClr val="lt1"/>
              </a:solidFill>
            </a:endParaRPr>
          </a:p>
        </p:txBody>
      </p:sp>
      <p:pic>
        <p:nvPicPr>
          <p:cNvPr id="317" name="Google Shape;317;p41"/>
          <p:cNvPicPr preferRelativeResize="0"/>
          <p:nvPr/>
        </p:nvPicPr>
        <p:blipFill rotWithShape="1">
          <a:blip r:embed="rId3">
            <a:alphaModFix/>
          </a:blip>
          <a:srcRect/>
          <a:stretch/>
        </p:blipFill>
        <p:spPr>
          <a:xfrm>
            <a:off x="4832400" y="1803476"/>
            <a:ext cx="3137708" cy="2785746"/>
          </a:xfrm>
          <a:prstGeom prst="rect">
            <a:avLst/>
          </a:prstGeom>
          <a:noFill/>
          <a:ln>
            <a:noFill/>
          </a:ln>
        </p:spPr>
      </p:pic>
      <p:sp>
        <p:nvSpPr>
          <p:cNvPr id="318" name="Google Shape;318;p41"/>
          <p:cNvSpPr/>
          <p:nvPr/>
        </p:nvSpPr>
        <p:spPr>
          <a:xfrm>
            <a:off x="4832400" y="4589222"/>
            <a:ext cx="457200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3-2</a:t>
            </a:r>
            <a:r>
              <a:rPr lang="en-US" sz="1400" b="0" i="0" u="none" strike="noStrike" cap="none">
                <a:solidFill>
                  <a:schemeClr val="lt1"/>
                </a:solidFill>
                <a:latin typeface="Twentieth Century"/>
                <a:ea typeface="Twentieth Century"/>
                <a:cs typeface="Twentieth Century"/>
                <a:sym typeface="Twentieth Century"/>
              </a:rPr>
              <a:t>. Joint part dimensions</a:t>
            </a:r>
            <a:endParaRPr sz="1400" b="0" i="0" u="none" strike="noStrike" cap="none">
              <a:solidFill>
                <a:srgbClr val="000000"/>
              </a:solidFill>
              <a:latin typeface="Twentieth Century"/>
              <a:ea typeface="Twentieth Century"/>
              <a:cs typeface="Twentieth Century"/>
              <a:sym typeface="Twentieth Century"/>
            </a:endParaRPr>
          </a:p>
        </p:txBody>
      </p:sp>
      <p:sp>
        <p:nvSpPr>
          <p:cNvPr id="319" name="Google Shape;319;p41"/>
          <p:cNvSpPr/>
          <p:nvPr/>
        </p:nvSpPr>
        <p:spPr>
          <a:xfrm>
            <a:off x="116959" y="6442"/>
            <a:ext cx="9462976" cy="369332"/>
          </a:xfrm>
          <a:prstGeom prst="rect">
            <a:avLst/>
          </a:prstGeom>
          <a:noFill/>
          <a:ln>
            <a:noFill/>
          </a:ln>
        </p:spPr>
        <p:txBody>
          <a:bodyPr spcFirstLastPara="1" wrap="square" lIns="91425" tIns="45700" rIns="91425" bIns="45700" anchor="t" anchorCtr="0">
            <a:noAutofit/>
          </a:bodyPr>
          <a:lstStyle/>
          <a:p>
            <a:pPr marL="139700" marR="0" lvl="0" indent="0" algn="l" rtl="0">
              <a:lnSpc>
                <a:spcPct val="100000"/>
              </a:lnSpc>
              <a:spcBef>
                <a:spcPts val="0"/>
              </a:spcBef>
              <a:spcAft>
                <a:spcPts val="0"/>
              </a:spcAft>
              <a:buClr>
                <a:srgbClr val="000000"/>
              </a:buClr>
              <a:buSzPts val="1800"/>
              <a:buFont typeface="Arial"/>
              <a:buNone/>
            </a:pPr>
            <a:endParaRPr sz="1800" b="1"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3.2. Kinematics for the primary limb</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sp>
        <p:nvSpPr>
          <p:cNvPr id="325" name="Google Shape;325;p42"/>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We used the successive screw method to formalize the DK.</a:t>
            </a:r>
            <a:br>
              <a:rPr lang="en-US">
                <a:solidFill>
                  <a:schemeClr val="lt1"/>
                </a:solidFill>
              </a:rPr>
            </a:b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Starting from a reference</a:t>
            </a:r>
            <a:br>
              <a:rPr lang="en-US">
                <a:solidFill>
                  <a:schemeClr val="lt1"/>
                </a:solidFill>
              </a:rPr>
            </a:br>
            <a:r>
              <a:rPr lang="en-US">
                <a:solidFill>
                  <a:schemeClr val="lt1"/>
                </a:solidFill>
              </a:rPr>
              <a:t>frame we can define the four screws as the table.</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pic>
        <p:nvPicPr>
          <p:cNvPr id="326" name="Google Shape;326;p42"/>
          <p:cNvPicPr preferRelativeResize="0"/>
          <p:nvPr/>
        </p:nvPicPr>
        <p:blipFill rotWithShape="1">
          <a:blip r:embed="rId3">
            <a:alphaModFix/>
          </a:blip>
          <a:srcRect r="8571"/>
          <a:stretch/>
        </p:blipFill>
        <p:spPr>
          <a:xfrm>
            <a:off x="7405623" y="1727466"/>
            <a:ext cx="1713664" cy="2741593"/>
          </a:xfrm>
          <a:prstGeom prst="rect">
            <a:avLst/>
          </a:prstGeom>
          <a:noFill/>
          <a:ln>
            <a:noFill/>
          </a:ln>
        </p:spPr>
      </p:pic>
      <p:graphicFrame>
        <p:nvGraphicFramePr>
          <p:cNvPr id="327" name="Google Shape;327;p42"/>
          <p:cNvGraphicFramePr/>
          <p:nvPr/>
        </p:nvGraphicFramePr>
        <p:xfrm>
          <a:off x="4832400" y="1803475"/>
          <a:ext cx="2664550" cy="1788210"/>
        </p:xfrm>
        <a:graphic>
          <a:graphicData uri="http://schemas.openxmlformats.org/drawingml/2006/table">
            <a:tbl>
              <a:tblPr firstRow="1" bandRow="1">
                <a:noFill/>
                <a:tableStyleId>{AC8D9ECF-D436-437C-988C-F56C72AA2C34}</a:tableStyleId>
              </a:tblPr>
              <a:tblGrid>
                <a:gridCol w="1209375">
                  <a:extLst>
                    <a:ext uri="{9D8B030D-6E8A-4147-A177-3AD203B41FA5}">
                      <a16:colId xmlns:a16="http://schemas.microsoft.com/office/drawing/2014/main" val="20000"/>
                    </a:ext>
                  </a:extLst>
                </a:gridCol>
                <a:gridCol w="1455175">
                  <a:extLst>
                    <a:ext uri="{9D8B030D-6E8A-4147-A177-3AD203B41FA5}">
                      <a16:colId xmlns:a16="http://schemas.microsoft.com/office/drawing/2014/main" val="20001"/>
                    </a:ext>
                  </a:extLst>
                </a:gridCol>
              </a:tblGrid>
              <a:tr h="248950">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s</a:t>
                      </a:r>
                      <a:r>
                        <a:rPr lang="en-US" sz="1400" b="0" i="1" u="none" strike="noStrike" cap="none" baseline="-25000">
                          <a:solidFill>
                            <a:schemeClr val="lt1"/>
                          </a:solidFill>
                          <a:latin typeface="Twentieth Century"/>
                          <a:ea typeface="Twentieth Century"/>
                          <a:cs typeface="Twentieth Century"/>
                          <a:sym typeface="Twentieth Century"/>
                        </a:rPr>
                        <a:t>i</a:t>
                      </a:r>
                      <a:endParaRPr sz="1400" u="none" strike="noStrike" cap="none">
                        <a:solidFill>
                          <a:schemeClr val="lt1"/>
                        </a:solidFill>
                      </a:endParaRPr>
                    </a:p>
                  </a:txBody>
                  <a:tcPr marL="91450" marR="91450" marT="45725" marB="45725">
                    <a:solidFill>
                      <a:srgbClr val="0070C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s</a:t>
                      </a:r>
                      <a:r>
                        <a:rPr lang="en-US" sz="1400" b="0" i="0" u="none" strike="noStrike" cap="none" baseline="-25000">
                          <a:solidFill>
                            <a:schemeClr val="lt1"/>
                          </a:solidFill>
                          <a:latin typeface="Twentieth Century"/>
                          <a:ea typeface="Twentieth Century"/>
                          <a:cs typeface="Twentieth Century"/>
                          <a:sym typeface="Twentieth Century"/>
                        </a:rPr>
                        <a:t>oi</a:t>
                      </a:r>
                      <a:endParaRPr sz="1400" u="none" strike="noStrike" cap="none">
                        <a:solidFill>
                          <a:schemeClr val="lt1"/>
                        </a:solidFill>
                      </a:endParaRPr>
                    </a:p>
                  </a:txBody>
                  <a:tcPr marL="91450" marR="91450" marT="45725" marB="45725">
                    <a:solidFill>
                      <a:srgbClr val="0070C0"/>
                    </a:solid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(1, 0, 0)</a:t>
                      </a:r>
                      <a:endParaRPr sz="1400" u="none" strike="noStrike" cap="none">
                        <a:solidFill>
                          <a:schemeClr val="lt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0</a:t>
                      </a:r>
                      <a:r>
                        <a:rPr lang="en-US" sz="1400" b="0" i="0" u="none" strike="noStrike" cap="none">
                          <a:solidFill>
                            <a:schemeClr val="lt1"/>
                          </a:solidFill>
                          <a:latin typeface="Twentieth Century"/>
                          <a:ea typeface="Twentieth Century"/>
                          <a:cs typeface="Twentieth Century"/>
                          <a:sym typeface="Twentieth Century"/>
                        </a:rPr>
                        <a:t>,0,0)</a:t>
                      </a:r>
                      <a:endParaRPr sz="1400" u="none" strike="noStrike" cap="none">
                        <a:solidFill>
                          <a:schemeClr val="lt1"/>
                        </a:solidFill>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(0, 1, 0)</a:t>
                      </a:r>
                      <a:endParaRPr sz="1400" u="none" strike="noStrike" cap="none">
                        <a:solidFill>
                          <a:schemeClr val="lt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0</a:t>
                      </a:r>
                      <a:r>
                        <a:rPr lang="en-US" sz="1400" b="0" i="0" u="none" strike="noStrike" cap="none">
                          <a:solidFill>
                            <a:schemeClr val="lt1"/>
                          </a:solidFill>
                          <a:latin typeface="Twentieth Century"/>
                          <a:ea typeface="Twentieth Century"/>
                          <a:cs typeface="Twentieth Century"/>
                          <a:sym typeface="Twentieth Century"/>
                        </a:rPr>
                        <a:t>,0,a</a:t>
                      </a:r>
                      <a:r>
                        <a:rPr lang="en-US" sz="1400" b="0" i="0" u="none" strike="noStrike" cap="none" baseline="-25000">
                          <a:solidFill>
                            <a:schemeClr val="lt1"/>
                          </a:solidFill>
                          <a:latin typeface="Twentieth Century"/>
                          <a:ea typeface="Twentieth Century"/>
                          <a:cs typeface="Twentieth Century"/>
                          <a:sym typeface="Twentieth Century"/>
                        </a:rPr>
                        <a:t>1</a:t>
                      </a:r>
                      <a:r>
                        <a:rPr lang="en-US" sz="1400" b="0" i="0" u="none" strike="noStrike" cap="none">
                          <a:solidFill>
                            <a:schemeClr val="lt1"/>
                          </a:solidFill>
                          <a:latin typeface="Twentieth Century"/>
                          <a:ea typeface="Twentieth Century"/>
                          <a:cs typeface="Twentieth Century"/>
                          <a:sym typeface="Twentieth Century"/>
                        </a:rPr>
                        <a:t>)</a:t>
                      </a:r>
                      <a:endParaRPr sz="1400" u="none" strike="noStrike" cap="none">
                        <a:solidFill>
                          <a:schemeClr val="lt1"/>
                        </a:solidFill>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(0, 1, 0)</a:t>
                      </a:r>
                      <a:endParaRPr sz="1400" u="none" strike="noStrike" cap="none">
                        <a:solidFill>
                          <a:schemeClr val="lt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0</a:t>
                      </a:r>
                      <a:r>
                        <a:rPr lang="en-US" sz="1400" b="0" i="0" u="none" strike="noStrike" cap="none">
                          <a:solidFill>
                            <a:schemeClr val="lt1"/>
                          </a:solidFill>
                          <a:latin typeface="Twentieth Century"/>
                          <a:ea typeface="Twentieth Century"/>
                          <a:cs typeface="Twentieth Century"/>
                          <a:sym typeface="Twentieth Century"/>
                        </a:rPr>
                        <a:t>,0,a</a:t>
                      </a:r>
                      <a:r>
                        <a:rPr lang="en-US" sz="1400" b="0" i="0" u="none" strike="noStrike" cap="none" baseline="-25000">
                          <a:solidFill>
                            <a:schemeClr val="lt1"/>
                          </a:solidFill>
                          <a:latin typeface="Twentieth Century"/>
                          <a:ea typeface="Twentieth Century"/>
                          <a:cs typeface="Twentieth Century"/>
                          <a:sym typeface="Twentieth Century"/>
                        </a:rPr>
                        <a:t>1</a:t>
                      </a: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2</a:t>
                      </a:r>
                      <a:r>
                        <a:rPr lang="en-US" sz="1400" b="0" i="0" u="none" strike="noStrike" cap="none">
                          <a:solidFill>
                            <a:schemeClr val="lt1"/>
                          </a:solidFill>
                          <a:latin typeface="Twentieth Century"/>
                          <a:ea typeface="Twentieth Century"/>
                          <a:cs typeface="Twentieth Century"/>
                          <a:sym typeface="Twentieth Century"/>
                        </a:rPr>
                        <a:t>)</a:t>
                      </a:r>
                      <a:endParaRPr sz="1400" u="none" strike="noStrike" cap="none">
                        <a:solidFill>
                          <a:schemeClr val="lt1"/>
                        </a:solidFill>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(1, 0, 0)</a:t>
                      </a:r>
                      <a:endParaRPr sz="1400" u="none" strike="noStrike" cap="none">
                        <a:solidFill>
                          <a:schemeClr val="lt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0</a:t>
                      </a:r>
                      <a:r>
                        <a:rPr lang="en-US" sz="1400" b="0" i="0" u="none" strike="noStrike" cap="none">
                          <a:solidFill>
                            <a:schemeClr val="lt1"/>
                          </a:solidFill>
                          <a:latin typeface="Twentieth Century"/>
                          <a:ea typeface="Twentieth Century"/>
                          <a:cs typeface="Twentieth Century"/>
                          <a:sym typeface="Twentieth Century"/>
                        </a:rPr>
                        <a:t>,0,2a</a:t>
                      </a:r>
                      <a:r>
                        <a:rPr lang="en-US" sz="1400" b="0" i="0" u="none" strike="noStrike" cap="none" baseline="-25000">
                          <a:solidFill>
                            <a:schemeClr val="lt1"/>
                          </a:solidFill>
                          <a:latin typeface="Twentieth Century"/>
                          <a:ea typeface="Twentieth Century"/>
                          <a:cs typeface="Twentieth Century"/>
                          <a:sym typeface="Twentieth Century"/>
                        </a:rPr>
                        <a:t>1</a:t>
                      </a:r>
                      <a:r>
                        <a:rPr lang="en-US" sz="1400" b="0" i="0" u="none" strike="noStrike" cap="none">
                          <a:solidFill>
                            <a:schemeClr val="lt1"/>
                          </a:solidFill>
                          <a:latin typeface="Twentieth Century"/>
                          <a:ea typeface="Twentieth Century"/>
                          <a:cs typeface="Twentieth Century"/>
                          <a:sym typeface="Twentieth Century"/>
                        </a:rPr>
                        <a:t>+a</a:t>
                      </a:r>
                      <a:r>
                        <a:rPr lang="en-US" sz="1400" b="0" i="0" u="none" strike="noStrike" cap="none" baseline="-25000">
                          <a:solidFill>
                            <a:schemeClr val="lt1"/>
                          </a:solidFill>
                          <a:latin typeface="Twentieth Century"/>
                          <a:ea typeface="Twentieth Century"/>
                          <a:cs typeface="Twentieth Century"/>
                          <a:sym typeface="Twentieth Century"/>
                        </a:rPr>
                        <a:t>2</a:t>
                      </a:r>
                      <a:r>
                        <a:rPr lang="en-US" sz="1400" b="0" i="0" u="none" strike="noStrike" cap="none">
                          <a:solidFill>
                            <a:schemeClr val="lt1"/>
                          </a:solidFill>
                          <a:latin typeface="Twentieth Century"/>
                          <a:ea typeface="Twentieth Century"/>
                          <a:cs typeface="Twentieth Century"/>
                          <a:sym typeface="Twentieth Century"/>
                        </a:rPr>
                        <a:t>)</a:t>
                      </a:r>
                      <a:endParaRPr sz="1400" u="none" strike="noStrike" cap="none">
                        <a:solidFill>
                          <a:schemeClr val="lt1"/>
                        </a:solidFill>
                      </a:endParaRPr>
                    </a:p>
                  </a:txBody>
                  <a:tcPr marL="91450" marR="91450" marT="45725" marB="45725"/>
                </a:tc>
                <a:extLst>
                  <a:ext uri="{0D108BD9-81ED-4DB2-BD59-A6C34878D82A}">
                    <a16:rowId xmlns:a16="http://schemas.microsoft.com/office/drawing/2014/main" val="10004"/>
                  </a:ext>
                </a:extLst>
              </a:tr>
            </a:tbl>
          </a:graphicData>
        </a:graphic>
      </p:graphicFrame>
      <p:sp>
        <p:nvSpPr>
          <p:cNvPr id="328" name="Google Shape;328;p42"/>
          <p:cNvSpPr/>
          <p:nvPr/>
        </p:nvSpPr>
        <p:spPr>
          <a:xfrm>
            <a:off x="7496941" y="4616238"/>
            <a:ext cx="1658508"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Figure 3-3: Screw method</a:t>
            </a:r>
            <a:endParaRPr sz="1400" b="0" i="0" u="none" strike="noStrike" cap="none">
              <a:solidFill>
                <a:srgbClr val="000000"/>
              </a:solidFill>
              <a:latin typeface="Twentieth Century"/>
              <a:ea typeface="Twentieth Century"/>
              <a:cs typeface="Twentieth Century"/>
              <a:sym typeface="Twentieth Century"/>
            </a:endParaRPr>
          </a:p>
        </p:txBody>
      </p:sp>
      <p:sp>
        <p:nvSpPr>
          <p:cNvPr id="329" name="Google Shape;329;p42"/>
          <p:cNvSpPr/>
          <p:nvPr/>
        </p:nvSpPr>
        <p:spPr>
          <a:xfrm>
            <a:off x="4832400" y="3722569"/>
            <a:ext cx="262123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Twentieth Century"/>
                <a:ea typeface="Twentieth Century"/>
                <a:cs typeface="Twentieth Century"/>
                <a:sym typeface="Twentieth Century"/>
              </a:rPr>
              <a:t>Table 3-1: Screw method table</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2800"/>
              <a:buNone/>
            </a:pPr>
            <a:r>
              <a:rPr lang="en-US">
                <a:solidFill>
                  <a:schemeClr val="lt1"/>
                </a:solidFill>
              </a:rPr>
              <a:t>3.2. Kinematics for the primary limb</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i="1">
                <a:solidFill>
                  <a:schemeClr val="lt1"/>
                </a:solidFill>
              </a:rPr>
              <a:t/>
            </a:r>
            <a:br>
              <a:rPr lang="en-US" i="1">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endParaRPr/>
          </a:p>
        </p:txBody>
      </p:sp>
      <p:sp>
        <p:nvSpPr>
          <p:cNvPr id="335" name="Google Shape;335;p43"/>
          <p:cNvSpPr txBox="1">
            <a:spLocks noGrp="1"/>
          </p:cNvSpPr>
          <p:nvPr>
            <p:ph type="body" idx="1"/>
          </p:nvPr>
        </p:nvSpPr>
        <p:spPr>
          <a:xfrm>
            <a:off x="129047" y="3134066"/>
            <a:ext cx="949136" cy="648188"/>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r>
              <a:rPr lang="en-US" i="1">
                <a:solidFill>
                  <a:schemeClr val="lt1"/>
                </a:solidFill>
              </a:rPr>
              <a:t> A</a:t>
            </a:r>
            <a:r>
              <a:rPr lang="en-US" i="1" baseline="-25000">
                <a:solidFill>
                  <a:schemeClr val="lt1"/>
                </a:solidFill>
              </a:rPr>
              <a:t>2</a:t>
            </a:r>
            <a:r>
              <a:rPr lang="en-US" i="1">
                <a:solidFill>
                  <a:schemeClr val="lt1"/>
                </a:solidFill>
              </a:rPr>
              <a:t>=</a:t>
            </a:r>
            <a:endParaRPr i="1">
              <a:solidFill>
                <a:schemeClr val="lt1"/>
              </a:solidFill>
            </a:endParaRPr>
          </a:p>
        </p:txBody>
      </p:sp>
      <p:pic>
        <p:nvPicPr>
          <p:cNvPr id="336" name="Google Shape;336;p43" descr="https://lh4.googleusercontent.com/vIN6pScRrw82hkgFcW2yh9Pg11aKKydb19eE2MYD8YOvnKANJBcxjGj-T9uzaMnZ-MdIVM6eioKt0Fj5rK4tjnyb5wzQlpTFgTbsLwRuPeYbLcm7OJCSRfYegMFTW2tidP-Yv5ufbkJIrswCwA"/>
          <p:cNvPicPr preferRelativeResize="0"/>
          <p:nvPr/>
        </p:nvPicPr>
        <p:blipFill rotWithShape="1">
          <a:blip r:embed="rId3">
            <a:alphaModFix/>
          </a:blip>
          <a:srcRect/>
          <a:stretch/>
        </p:blipFill>
        <p:spPr>
          <a:xfrm>
            <a:off x="1209243" y="1996936"/>
            <a:ext cx="2152650" cy="847725"/>
          </a:xfrm>
          <a:prstGeom prst="rect">
            <a:avLst/>
          </a:prstGeom>
          <a:noFill/>
          <a:ln>
            <a:noFill/>
          </a:ln>
        </p:spPr>
      </p:pic>
      <p:pic>
        <p:nvPicPr>
          <p:cNvPr id="337" name="Google Shape;337;p43" descr="https://lh4.googleusercontent.com/n_U6CyDinXg7FAUvzXrADr4LlWHcwhQC2NBNi6Qpno3W-HDwDmqIK3ixJYLnzMHKtrJ47z-GUIt29F1ZowZty1TlH1triilhfui_vseduPWNvT9oSmL8G_LnEMPDbXbxTepKKI7Y495eFZpwCg"/>
          <p:cNvPicPr preferRelativeResize="0"/>
          <p:nvPr/>
        </p:nvPicPr>
        <p:blipFill rotWithShape="1">
          <a:blip r:embed="rId4">
            <a:alphaModFix/>
          </a:blip>
          <a:srcRect/>
          <a:stretch/>
        </p:blipFill>
        <p:spPr>
          <a:xfrm>
            <a:off x="1202183" y="3020964"/>
            <a:ext cx="4676775" cy="847725"/>
          </a:xfrm>
          <a:prstGeom prst="rect">
            <a:avLst/>
          </a:prstGeom>
          <a:noFill/>
          <a:ln>
            <a:noFill/>
          </a:ln>
        </p:spPr>
      </p:pic>
      <p:sp>
        <p:nvSpPr>
          <p:cNvPr id="338" name="Google Shape;338;p43"/>
          <p:cNvSpPr/>
          <p:nvPr/>
        </p:nvSpPr>
        <p:spPr>
          <a:xfrm>
            <a:off x="311700" y="4007961"/>
            <a:ext cx="766483" cy="98022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Twentieth Century"/>
                <a:ea typeface="Twentieth Century"/>
                <a:cs typeface="Twentieth Century"/>
                <a:sym typeface="Twentieth Century"/>
              </a:rPr>
              <a:t/>
            </a:r>
            <a:br>
              <a:rPr lang="en-US" sz="1800" b="0" i="0" u="none" strike="noStrike" cap="none">
                <a:solidFill>
                  <a:srgbClr val="000000"/>
                </a:solidFill>
                <a:latin typeface="Twentieth Century"/>
                <a:ea typeface="Twentieth Century"/>
                <a:cs typeface="Twentieth Century"/>
                <a:sym typeface="Twentieth Century"/>
              </a:rPr>
            </a:br>
            <a:r>
              <a:rPr lang="en-US" sz="1800" b="0" i="1" u="none" strike="noStrike" cap="none">
                <a:solidFill>
                  <a:srgbClr val="000000"/>
                </a:solidFill>
                <a:latin typeface="Twentieth Century"/>
                <a:ea typeface="Twentieth Century"/>
                <a:cs typeface="Twentieth Century"/>
                <a:sym typeface="Twentieth Century"/>
              </a:rPr>
              <a:t>A</a:t>
            </a:r>
            <a:r>
              <a:rPr lang="en-US" sz="1800" b="0" i="1" u="none" strike="noStrike" cap="none" baseline="-25000">
                <a:solidFill>
                  <a:srgbClr val="000000"/>
                </a:solidFill>
                <a:latin typeface="Twentieth Century"/>
                <a:ea typeface="Twentieth Century"/>
                <a:cs typeface="Twentieth Century"/>
                <a:sym typeface="Twentieth Century"/>
              </a:rPr>
              <a:t>3</a:t>
            </a:r>
            <a:r>
              <a:rPr lang="en-US" sz="1800" b="0" i="1" u="none" strike="noStrike" cap="none">
                <a:solidFill>
                  <a:srgbClr val="000000"/>
                </a:solidFill>
                <a:latin typeface="Twentieth Century"/>
                <a:ea typeface="Twentieth Century"/>
                <a:cs typeface="Twentieth Century"/>
                <a:sym typeface="Twentieth Century"/>
              </a:rPr>
              <a:t>=</a:t>
            </a:r>
            <a:endParaRPr sz="1800" b="0" i="0" u="none" strike="noStrike" cap="none">
              <a:solidFill>
                <a:srgbClr val="000000"/>
              </a:solidFill>
              <a:latin typeface="Twentieth Century"/>
              <a:ea typeface="Twentieth Century"/>
              <a:cs typeface="Twentieth Century"/>
              <a:sym typeface="Twentieth Century"/>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Twentieth Century"/>
                <a:ea typeface="Twentieth Century"/>
                <a:cs typeface="Twentieth Century"/>
                <a:sym typeface="Twentieth Century"/>
              </a:rPr>
              <a:t/>
            </a:r>
            <a:br>
              <a:rPr lang="en-US" sz="1800" b="0" i="0" u="none" strike="noStrike" cap="none">
                <a:solidFill>
                  <a:srgbClr val="000000"/>
                </a:solidFill>
                <a:latin typeface="Twentieth Century"/>
                <a:ea typeface="Twentieth Century"/>
                <a:cs typeface="Twentieth Century"/>
                <a:sym typeface="Twentieth Century"/>
              </a:rPr>
            </a:br>
            <a:endParaRPr sz="1800" b="0" i="0" u="none" strike="noStrike" cap="none">
              <a:solidFill>
                <a:srgbClr val="000000"/>
              </a:solidFill>
              <a:latin typeface="Twentieth Century"/>
              <a:ea typeface="Twentieth Century"/>
              <a:cs typeface="Twentieth Century"/>
              <a:sym typeface="Twentieth Century"/>
            </a:endParaRPr>
          </a:p>
        </p:txBody>
      </p:sp>
      <p:pic>
        <p:nvPicPr>
          <p:cNvPr id="339" name="Google Shape;339;p43" descr="https://lh6.googleusercontent.com/KUhppie0CyxMJ0blTSxpkLgKf6IAbMt5kSHoNFMxJ1LBJ0tNS_Ul2Jn_3c7wMGrIK8bN4xjS9EGqvx0tlXeFhJyhocjokL40BddDMlnPqwFHhafGm7BoAQyLf3MAxve-IRC5fW4LqSF6jW2_ug"/>
          <p:cNvPicPr preferRelativeResize="0"/>
          <p:nvPr/>
        </p:nvPicPr>
        <p:blipFill rotWithShape="1">
          <a:blip r:embed="rId5">
            <a:alphaModFix/>
          </a:blip>
          <a:srcRect/>
          <a:stretch/>
        </p:blipFill>
        <p:spPr>
          <a:xfrm>
            <a:off x="1197741" y="4184262"/>
            <a:ext cx="4543425" cy="847725"/>
          </a:xfrm>
          <a:prstGeom prst="rect">
            <a:avLst/>
          </a:prstGeom>
          <a:noFill/>
          <a:ln>
            <a:noFill/>
          </a:ln>
        </p:spPr>
      </p:pic>
      <p:sp>
        <p:nvSpPr>
          <p:cNvPr id="340" name="Google Shape;340;p43"/>
          <p:cNvSpPr txBox="1"/>
          <p:nvPr/>
        </p:nvSpPr>
        <p:spPr>
          <a:xfrm>
            <a:off x="4443461" y="2183055"/>
            <a:ext cx="57900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1" u="none" strike="noStrike" cap="none">
                <a:solidFill>
                  <a:srgbClr val="000000"/>
                </a:solidFill>
                <a:latin typeface="Twentieth Century"/>
                <a:ea typeface="Twentieth Century"/>
                <a:cs typeface="Twentieth Century"/>
                <a:sym typeface="Twentieth Century"/>
              </a:rPr>
              <a:t>A</a:t>
            </a:r>
            <a:r>
              <a:rPr lang="en-US" sz="1800" b="0" i="1" u="none" strike="noStrike" cap="none" baseline="-25000">
                <a:solidFill>
                  <a:srgbClr val="000000"/>
                </a:solidFill>
                <a:latin typeface="Twentieth Century"/>
                <a:ea typeface="Twentieth Century"/>
                <a:cs typeface="Twentieth Century"/>
                <a:sym typeface="Twentieth Century"/>
              </a:rPr>
              <a:t>4</a:t>
            </a:r>
            <a:r>
              <a:rPr lang="en-US" sz="1800" b="0" i="1" u="none" strike="noStrike" cap="none">
                <a:solidFill>
                  <a:srgbClr val="000000"/>
                </a:solidFill>
                <a:latin typeface="Twentieth Century"/>
                <a:ea typeface="Twentieth Century"/>
                <a:cs typeface="Twentieth Century"/>
                <a:sym typeface="Twentieth Century"/>
              </a:rPr>
              <a:t>=</a:t>
            </a:r>
            <a:endParaRPr sz="1800" b="0" i="0" u="none" strike="noStrike" cap="none">
              <a:solidFill>
                <a:srgbClr val="000000"/>
              </a:solidFill>
              <a:latin typeface="Twentieth Century"/>
              <a:ea typeface="Twentieth Century"/>
              <a:cs typeface="Twentieth Century"/>
              <a:sym typeface="Twentieth Century"/>
            </a:endParaRPr>
          </a:p>
        </p:txBody>
      </p:sp>
      <p:pic>
        <p:nvPicPr>
          <p:cNvPr id="341" name="Google Shape;341;p43" descr="https://lh4.googleusercontent.com/Z4XFEp7kSwSXBoz7cGMCuhasctg4hduk_z8ESXZ8zY7JP5kPuH6pAnYBSQ2SYgS7Xi2Jf3LoK7OXHnbHkzp1WDZGL_B9ELG0FEmS5jd8etkwzN1ZvS0917nm_zyQJbnxSFgzluKIAnpSHmRpcQ"/>
          <p:cNvPicPr preferRelativeResize="0"/>
          <p:nvPr/>
        </p:nvPicPr>
        <p:blipFill rotWithShape="1">
          <a:blip r:embed="rId6">
            <a:alphaModFix/>
          </a:blip>
          <a:srcRect/>
          <a:stretch/>
        </p:blipFill>
        <p:spPr>
          <a:xfrm>
            <a:off x="5137527" y="1914972"/>
            <a:ext cx="3914775" cy="847725"/>
          </a:xfrm>
          <a:prstGeom prst="rect">
            <a:avLst/>
          </a:prstGeom>
          <a:noFill/>
          <a:ln>
            <a:noFill/>
          </a:ln>
        </p:spPr>
      </p:pic>
      <p:sp>
        <p:nvSpPr>
          <p:cNvPr id="342" name="Google Shape;342;p43"/>
          <p:cNvSpPr/>
          <p:nvPr/>
        </p:nvSpPr>
        <p:spPr>
          <a:xfrm>
            <a:off x="311700" y="2367721"/>
            <a:ext cx="579005"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1" u="none" strike="noStrike" cap="none">
                <a:solidFill>
                  <a:schemeClr val="lt1"/>
                </a:solidFill>
                <a:latin typeface="Twentieth Century"/>
                <a:ea typeface="Twentieth Century"/>
                <a:cs typeface="Twentieth Century"/>
                <a:sym typeface="Twentieth Century"/>
              </a:rPr>
              <a:t>A</a:t>
            </a:r>
            <a:r>
              <a:rPr lang="en-US" sz="1800" b="0" i="1" u="none" strike="noStrike" cap="none" baseline="-25000">
                <a:solidFill>
                  <a:schemeClr val="lt1"/>
                </a:solidFill>
                <a:latin typeface="Twentieth Century"/>
                <a:ea typeface="Twentieth Century"/>
                <a:cs typeface="Twentieth Century"/>
                <a:sym typeface="Twentieth Century"/>
              </a:rPr>
              <a:t>1</a:t>
            </a:r>
            <a:r>
              <a:rPr lang="en-US" sz="1800" b="0" i="1" u="none" strike="noStrike" cap="none">
                <a:solidFill>
                  <a:schemeClr val="lt1"/>
                </a:solidFill>
                <a:latin typeface="Twentieth Century"/>
                <a:ea typeface="Twentieth Century"/>
                <a:cs typeface="Twentieth Century"/>
                <a:sym typeface="Twentieth Century"/>
              </a:rPr>
              <a:t>=</a:t>
            </a:r>
            <a:endParaRPr sz="18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44"/>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3.3. Single Limb Inverse Kinematics</a:t>
            </a:r>
            <a:br>
              <a:rPr lang="en-US">
                <a:solidFill>
                  <a:schemeClr val="lt1"/>
                </a:solidFill>
              </a:rPr>
            </a:br>
            <a:endParaRPr>
              <a:solidFill>
                <a:schemeClr val="lt1"/>
              </a:solidFill>
            </a:endParaRPr>
          </a:p>
        </p:txBody>
      </p:sp>
      <p:sp>
        <p:nvSpPr>
          <p:cNvPr id="348" name="Google Shape;348;p44"/>
          <p:cNvSpPr txBox="1">
            <a:spLocks noGrp="1"/>
          </p:cNvSpPr>
          <p:nvPr>
            <p:ph type="body" idx="1"/>
          </p:nvPr>
        </p:nvSpPr>
        <p:spPr>
          <a:xfrm>
            <a:off x="311700" y="1803575"/>
            <a:ext cx="8832300" cy="2765400"/>
          </a:xfrm>
          <a:prstGeom prst="rect">
            <a:avLst/>
          </a:prstGeom>
          <a:blipFill rotWithShape="1">
            <a:blip r:embed="rId3">
              <a:alphaModFix/>
            </a:blip>
            <a:stretch>
              <a:fillRect/>
            </a:stretch>
          </a:blip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t> </a:t>
            </a:r>
            <a:endParaRPr/>
          </a:p>
        </p:txBody>
      </p:sp>
      <p:sp>
        <p:nvSpPr>
          <p:cNvPr id="349" name="Google Shape;349;p44"/>
          <p:cNvSpPr txBox="1">
            <a:spLocks noGrp="1"/>
          </p:cNvSpPr>
          <p:nvPr>
            <p:ph type="body" idx="2"/>
          </p:nvPr>
        </p:nvSpPr>
        <p:spPr>
          <a:xfrm>
            <a:off x="311700" y="3632275"/>
            <a:ext cx="8931154" cy="2765400"/>
          </a:xfrm>
          <a:prstGeom prst="rect">
            <a:avLst/>
          </a:prstGeom>
          <a:blipFill rotWithShape="1">
            <a:blip r:embed="rId4">
              <a:alphaModFix/>
            </a:blip>
            <a:stretch>
              <a:fillRect/>
            </a:stretch>
          </a:blip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t> </a:t>
            </a:r>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5"/>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3.5. MatLab simulation of PM</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sp>
        <p:nvSpPr>
          <p:cNvPr id="355" name="Google Shape;355;p45"/>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We have simulated one limb of the parallel manipulator in MatLab as it can be seen in the video. </a:t>
            </a: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When one leg is moved the other two legs follow. </a:t>
            </a:r>
            <a:endParaRPr/>
          </a:p>
          <a:p>
            <a:pPr marL="114300" lvl="0" indent="0" algn="l" rtl="0">
              <a:lnSpc>
                <a:spcPct val="115000"/>
              </a:lnSpc>
              <a:spcBef>
                <a:spcPts val="0"/>
              </a:spcBef>
              <a:spcAft>
                <a:spcPts val="0"/>
              </a:spcAft>
              <a:buSzPts val="1800"/>
              <a:buNone/>
            </a:pPr>
            <a:endParaRPr>
              <a:solidFill>
                <a:schemeClr val="lt1"/>
              </a:solidFill>
            </a:endParaRPr>
          </a:p>
        </p:txBody>
      </p:sp>
      <p:pic>
        <p:nvPicPr>
          <p:cNvPr id="7" name="Без названия">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1352" t="14874" r="6622" b="10366"/>
          <a:stretch/>
        </p:blipFill>
        <p:spPr>
          <a:xfrm>
            <a:off x="4311600" y="1803475"/>
            <a:ext cx="4708831" cy="2412597"/>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0"/>
          <p:cNvSpPr txBox="1"/>
          <p:nvPr/>
        </p:nvSpPr>
        <p:spPr>
          <a:xfrm>
            <a:off x="4089797" y="4901701"/>
            <a:ext cx="963930" cy="182101"/>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Clr>
                <a:srgbClr val="000000"/>
              </a:buClr>
              <a:buSzPts val="1100"/>
              <a:buFont typeface="Arial"/>
              <a:buNone/>
            </a:pPr>
            <a:r>
              <a:rPr lang="en-US" sz="1100" b="0" i="0" u="sng" strike="noStrike" cap="none">
                <a:solidFill>
                  <a:schemeClr val="hlink"/>
                </a:solidFill>
                <a:latin typeface="Twentieth Century"/>
                <a:ea typeface="Twentieth Century"/>
                <a:cs typeface="Twentieth Century"/>
                <a:sym typeface="Twentieth Century"/>
                <a:hlinkClick r:id="rId3"/>
              </a:rPr>
              <a:t>www.nu.edu.kz</a:t>
            </a:r>
            <a:endParaRPr sz="1100" b="0" i="0" u="none" strike="noStrike" cap="none">
              <a:solidFill>
                <a:srgbClr val="000000"/>
              </a:solidFill>
              <a:latin typeface="Twentieth Century"/>
              <a:ea typeface="Twentieth Century"/>
              <a:cs typeface="Twentieth Century"/>
              <a:sym typeface="Twentieth Century"/>
            </a:endParaRPr>
          </a:p>
        </p:txBody>
      </p:sp>
      <p:sp>
        <p:nvSpPr>
          <p:cNvPr id="68" name="Google Shape;68;p10"/>
          <p:cNvSpPr txBox="1">
            <a:spLocks noGrp="1"/>
          </p:cNvSpPr>
          <p:nvPr>
            <p:ph type="title"/>
          </p:nvPr>
        </p:nvSpPr>
        <p:spPr>
          <a:xfrm>
            <a:off x="418592" y="2221091"/>
            <a:ext cx="3263722" cy="579646"/>
          </a:xfrm>
          <a:prstGeom prst="rect">
            <a:avLst/>
          </a:prstGeom>
          <a:noFill/>
          <a:ln>
            <a:noFill/>
          </a:ln>
        </p:spPr>
        <p:txBody>
          <a:bodyPr spcFirstLastPara="1" wrap="square" lIns="0" tIns="12700" rIns="0" bIns="0" anchor="t" anchorCtr="0">
            <a:spAutoFit/>
          </a:bodyPr>
          <a:lstStyle/>
          <a:p>
            <a:pPr marL="12700" lvl="0" indent="0" algn="l" rtl="0">
              <a:lnSpc>
                <a:spcPct val="100000"/>
              </a:lnSpc>
              <a:spcBef>
                <a:spcPts val="100"/>
              </a:spcBef>
              <a:spcAft>
                <a:spcPts val="0"/>
              </a:spcAft>
              <a:buSzPts val="2800"/>
              <a:buNone/>
            </a:pPr>
            <a:r>
              <a:rPr lang="en-US">
                <a:solidFill>
                  <a:schemeClr val="dk1"/>
                </a:solidFill>
              </a:rPr>
              <a:t>1. Introduction</a:t>
            </a:r>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46"/>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Inv. Kinematics Planar Case – Geom. Method</a:t>
            </a:r>
            <a:br>
              <a:rPr lang="en-US">
                <a:solidFill>
                  <a:schemeClr val="lt1"/>
                </a:solidFill>
              </a:rPr>
            </a:br>
            <a:endParaRPr>
              <a:solidFill>
                <a:schemeClr val="lt1"/>
              </a:solidFill>
            </a:endParaRPr>
          </a:p>
        </p:txBody>
      </p:sp>
      <p:sp>
        <p:nvSpPr>
          <p:cNvPr id="362" name="Google Shape;362;p46"/>
          <p:cNvSpPr txBox="1">
            <a:spLocks noGrp="1"/>
          </p:cNvSpPr>
          <p:nvPr>
            <p:ph type="body" idx="1"/>
          </p:nvPr>
        </p:nvSpPr>
        <p:spPr>
          <a:xfrm>
            <a:off x="3117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Adapted from Kim et al.</a:t>
            </a:r>
            <a:endParaRPr/>
          </a:p>
          <a:p>
            <a:pPr marL="457200" lvl="0" indent="-342900" algn="l" rtl="0">
              <a:lnSpc>
                <a:spcPct val="115000"/>
              </a:lnSpc>
              <a:spcBef>
                <a:spcPts val="0"/>
              </a:spcBef>
              <a:spcAft>
                <a:spcPts val="0"/>
              </a:spcAft>
              <a:buSzPts val="1800"/>
              <a:buChar char="●"/>
            </a:pPr>
            <a:r>
              <a:rPr lang="en-US">
                <a:solidFill>
                  <a:schemeClr val="lt1"/>
                </a:solidFill>
              </a:rPr>
              <a:t>The Figure shows the kinematic model of the shoulder joint that included: </a:t>
            </a:r>
            <a:endParaRPr>
              <a:solidFill>
                <a:schemeClr val="lt1"/>
              </a:solidFill>
            </a:endParaRPr>
          </a:p>
          <a:p>
            <a:pPr marL="457200" lvl="0" indent="0" algn="l" rtl="0">
              <a:lnSpc>
                <a:spcPct val="115000"/>
              </a:lnSpc>
              <a:spcBef>
                <a:spcPts val="0"/>
              </a:spcBef>
              <a:spcAft>
                <a:spcPts val="0"/>
              </a:spcAft>
              <a:buNone/>
            </a:pPr>
            <a:r>
              <a:rPr lang="en-US">
                <a:solidFill>
                  <a:schemeClr val="lt1"/>
                </a:solidFill>
              </a:rPr>
              <a:t>a moving platform, </a:t>
            </a:r>
            <a:endParaRPr>
              <a:solidFill>
                <a:schemeClr val="lt1"/>
              </a:solidFill>
            </a:endParaRPr>
          </a:p>
          <a:p>
            <a:pPr marL="457200" lvl="0" indent="0" algn="l" rtl="0">
              <a:lnSpc>
                <a:spcPct val="115000"/>
              </a:lnSpc>
              <a:spcBef>
                <a:spcPts val="0"/>
              </a:spcBef>
              <a:spcAft>
                <a:spcPts val="0"/>
              </a:spcAft>
              <a:buNone/>
            </a:pPr>
            <a:r>
              <a:rPr lang="en-US">
                <a:solidFill>
                  <a:schemeClr val="lt1"/>
                </a:solidFill>
              </a:rPr>
              <a:t>fixed base, </a:t>
            </a:r>
            <a:endParaRPr>
              <a:solidFill>
                <a:schemeClr val="lt1"/>
              </a:solidFill>
            </a:endParaRPr>
          </a:p>
          <a:p>
            <a:pPr marL="457200" lvl="0" indent="0" algn="l" rtl="0">
              <a:lnSpc>
                <a:spcPct val="115000"/>
              </a:lnSpc>
              <a:spcBef>
                <a:spcPts val="0"/>
              </a:spcBef>
              <a:spcAft>
                <a:spcPts val="0"/>
              </a:spcAft>
              <a:buNone/>
            </a:pPr>
            <a:r>
              <a:rPr lang="en-US">
                <a:solidFill>
                  <a:schemeClr val="lt1"/>
                </a:solidFill>
              </a:rPr>
              <a:t>a central limb that allows a rolling motion.</a:t>
            </a:r>
            <a:endParaRPr/>
          </a:p>
          <a:p>
            <a:pPr marL="114300" lvl="0" indent="0" algn="l" rtl="0">
              <a:lnSpc>
                <a:spcPct val="115000"/>
              </a:lnSpc>
              <a:spcBef>
                <a:spcPts val="0"/>
              </a:spcBef>
              <a:spcAft>
                <a:spcPts val="0"/>
              </a:spcAft>
              <a:buSzPts val="1800"/>
              <a:buNone/>
            </a:pPr>
            <a:r>
              <a:rPr lang="en-US">
                <a:solidFill>
                  <a:schemeClr val="lt1"/>
                </a:solidFill>
              </a:rPr>
              <a:t/>
            </a:r>
            <a:br>
              <a:rPr lang="en-US">
                <a:solidFill>
                  <a:schemeClr val="lt1"/>
                </a:solidFill>
              </a:rPr>
            </a:b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pic>
        <p:nvPicPr>
          <p:cNvPr id="363" name="Google Shape;363;p46"/>
          <p:cNvPicPr preferRelativeResize="0"/>
          <p:nvPr/>
        </p:nvPicPr>
        <p:blipFill rotWithShape="1">
          <a:blip r:embed="rId3">
            <a:alphaModFix/>
          </a:blip>
          <a:srcRect/>
          <a:stretch/>
        </p:blipFill>
        <p:spPr>
          <a:xfrm>
            <a:off x="4705294" y="1719508"/>
            <a:ext cx="3000000" cy="2933333"/>
          </a:xfrm>
          <a:prstGeom prst="rect">
            <a:avLst/>
          </a:prstGeom>
          <a:noFill/>
          <a:ln>
            <a:noFill/>
          </a:ln>
        </p:spPr>
      </p:pic>
      <p:sp>
        <p:nvSpPr>
          <p:cNvPr id="364" name="Google Shape;364;p46"/>
          <p:cNvSpPr/>
          <p:nvPr/>
        </p:nvSpPr>
        <p:spPr>
          <a:xfrm>
            <a:off x="4705294" y="4540936"/>
            <a:ext cx="2967479"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3-7. Geometry of movement</a:t>
            </a: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4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Inv. Kinematics Planar Case – Geom. Method</a:t>
            </a:r>
            <a:br>
              <a:rPr lang="en-US">
                <a:solidFill>
                  <a:schemeClr val="lt1"/>
                </a:solidFill>
              </a:rPr>
            </a:br>
            <a:endParaRPr>
              <a:solidFill>
                <a:schemeClr val="lt1"/>
              </a:solidFill>
            </a:endParaRPr>
          </a:p>
        </p:txBody>
      </p:sp>
      <p:sp>
        <p:nvSpPr>
          <p:cNvPr id="370" name="Google Shape;370;p47"/>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139700" lvl="0" indent="0" algn="l" rtl="0">
              <a:lnSpc>
                <a:spcPct val="115000"/>
              </a:lnSpc>
              <a:spcBef>
                <a:spcPts val="0"/>
              </a:spcBef>
              <a:spcAft>
                <a:spcPts val="0"/>
              </a:spcAft>
              <a:buSzPts val="1800"/>
              <a:buNone/>
            </a:pPr>
            <a:r>
              <a:rPr lang="en-US" sz="1600">
                <a:solidFill>
                  <a:schemeClr val="lt1"/>
                </a:solidFill>
              </a:rPr>
              <a:t>For analysis, two Cartesian coordinate systems O(x</a:t>
            </a:r>
            <a:r>
              <a:rPr lang="en-US" sz="1600" baseline="-25000">
                <a:solidFill>
                  <a:schemeClr val="lt1"/>
                </a:solidFill>
              </a:rPr>
              <a:t>0</a:t>
            </a:r>
            <a:r>
              <a:rPr lang="en-US" sz="1600">
                <a:solidFill>
                  <a:schemeClr val="lt1"/>
                </a:solidFill>
              </a:rPr>
              <a:t>,y</a:t>
            </a:r>
            <a:r>
              <a:rPr lang="en-US" sz="1600" baseline="-25000">
                <a:solidFill>
                  <a:schemeClr val="lt1"/>
                </a:solidFill>
              </a:rPr>
              <a:t>0</a:t>
            </a:r>
            <a:r>
              <a:rPr lang="en-US" sz="1600">
                <a:solidFill>
                  <a:schemeClr val="lt1"/>
                </a:solidFill>
              </a:rPr>
              <a:t>,z</a:t>
            </a:r>
            <a:r>
              <a:rPr lang="en-US" sz="1600" baseline="-25000">
                <a:solidFill>
                  <a:schemeClr val="lt1"/>
                </a:solidFill>
              </a:rPr>
              <a:t>0</a:t>
            </a:r>
            <a:r>
              <a:rPr lang="en-US" sz="1600">
                <a:solidFill>
                  <a:schemeClr val="lt1"/>
                </a:solidFill>
              </a:rPr>
              <a:t>) and E(x</a:t>
            </a:r>
            <a:r>
              <a:rPr lang="en-US" sz="1600" baseline="-25000">
                <a:solidFill>
                  <a:schemeClr val="lt1"/>
                </a:solidFill>
              </a:rPr>
              <a:t>1</a:t>
            </a:r>
            <a:r>
              <a:rPr lang="en-US" sz="1600">
                <a:solidFill>
                  <a:schemeClr val="lt1"/>
                </a:solidFill>
              </a:rPr>
              <a:t>,y</a:t>
            </a:r>
            <a:r>
              <a:rPr lang="en-US" sz="1600" baseline="-25000">
                <a:solidFill>
                  <a:schemeClr val="lt1"/>
                </a:solidFill>
              </a:rPr>
              <a:t>1</a:t>
            </a:r>
            <a:r>
              <a:rPr lang="en-US" sz="1600">
                <a:solidFill>
                  <a:schemeClr val="lt1"/>
                </a:solidFill>
              </a:rPr>
              <a:t>,z</a:t>
            </a:r>
            <a:r>
              <a:rPr lang="en-US" sz="1600" baseline="-25000">
                <a:solidFill>
                  <a:schemeClr val="lt1"/>
                </a:solidFill>
              </a:rPr>
              <a:t>1</a:t>
            </a:r>
            <a:r>
              <a:rPr lang="en-US" sz="1600">
                <a:solidFill>
                  <a:schemeClr val="lt1"/>
                </a:solidFill>
              </a:rPr>
              <a:t>) are attached to the fixed base and they move platform respectively. </a:t>
            </a:r>
            <a:endParaRPr/>
          </a:p>
          <a:p>
            <a:pPr marL="139700" lvl="0" indent="0" algn="l" rtl="0">
              <a:lnSpc>
                <a:spcPct val="115000"/>
              </a:lnSpc>
              <a:spcBef>
                <a:spcPts val="0"/>
              </a:spcBef>
              <a:spcAft>
                <a:spcPts val="0"/>
              </a:spcAft>
              <a:buSzPts val="1800"/>
              <a:buNone/>
            </a:pPr>
            <a:r>
              <a:rPr lang="en-US" sz="1600">
                <a:solidFill>
                  <a:schemeClr val="lt1"/>
                </a:solidFill>
              </a:rPr>
              <a:t>The origin of the platform is chosen to be at the center of an additional limb.   </a:t>
            </a:r>
            <a:endParaRPr/>
          </a:p>
          <a:p>
            <a:pPr marL="139700" lvl="0" indent="0" algn="l" rtl="0">
              <a:lnSpc>
                <a:spcPct val="115000"/>
              </a:lnSpc>
              <a:spcBef>
                <a:spcPts val="0"/>
              </a:spcBef>
              <a:spcAft>
                <a:spcPts val="0"/>
              </a:spcAft>
              <a:buSzPts val="1800"/>
              <a:buNone/>
            </a:pPr>
            <a:r>
              <a:rPr lang="en-US" sz="1600">
                <a:solidFill>
                  <a:schemeClr val="lt1"/>
                </a:solidFill>
              </a:rPr>
              <a:t>The transformation from the moving frame E to the fixed frame O is described by a 4x4 transformation</a:t>
            </a:r>
            <a:endParaRPr/>
          </a:p>
          <a:p>
            <a:pPr marL="139700" lvl="0" indent="0" algn="l" rtl="0">
              <a:lnSpc>
                <a:spcPct val="115000"/>
              </a:lnSpc>
              <a:spcBef>
                <a:spcPts val="0"/>
              </a:spcBef>
              <a:spcAft>
                <a:spcPts val="0"/>
              </a:spcAft>
              <a:buSzPts val="1800"/>
              <a:buNone/>
            </a:pPr>
            <a:r>
              <a:rPr lang="en-US" sz="1600">
                <a:solidFill>
                  <a:schemeClr val="lt1"/>
                </a:solidFill>
              </a:rPr>
              <a:t> matrix </a:t>
            </a:r>
            <a:r>
              <a:rPr lang="en-US" sz="1600" baseline="30000">
                <a:solidFill>
                  <a:schemeClr val="lt1"/>
                </a:solidFill>
              </a:rPr>
              <a:t>O</a:t>
            </a:r>
            <a:r>
              <a:rPr lang="en-US" sz="1600">
                <a:solidFill>
                  <a:schemeClr val="lt1"/>
                </a:solidFill>
              </a:rPr>
              <a:t>T</a:t>
            </a:r>
            <a:r>
              <a:rPr lang="en-US" sz="1600" baseline="-25000">
                <a:solidFill>
                  <a:schemeClr val="lt1"/>
                </a:solidFill>
              </a:rPr>
              <a:t>E</a:t>
            </a:r>
            <a:r>
              <a:rPr lang="en-US" sz="1600">
                <a:solidFill>
                  <a:schemeClr val="lt1"/>
                </a:solidFill>
              </a:rPr>
              <a:t>. </a:t>
            </a:r>
            <a:endParaRPr/>
          </a:p>
        </p:txBody>
      </p:sp>
      <p:pic>
        <p:nvPicPr>
          <p:cNvPr id="371" name="Google Shape;371;p47"/>
          <p:cNvPicPr preferRelativeResize="0"/>
          <p:nvPr/>
        </p:nvPicPr>
        <p:blipFill rotWithShape="1">
          <a:blip r:embed="rId3">
            <a:alphaModFix/>
          </a:blip>
          <a:srcRect l="23312" t="34831" r="12557" b="15985"/>
          <a:stretch/>
        </p:blipFill>
        <p:spPr>
          <a:xfrm>
            <a:off x="4832400" y="1803475"/>
            <a:ext cx="3978871" cy="1626309"/>
          </a:xfrm>
          <a:prstGeom prst="rect">
            <a:avLst/>
          </a:prstGeom>
          <a:noFill/>
          <a:ln>
            <a:noFill/>
          </a:ln>
        </p:spPr>
      </p:pic>
      <p:pic>
        <p:nvPicPr>
          <p:cNvPr id="372" name="Google Shape;372;p47"/>
          <p:cNvPicPr preferRelativeResize="0"/>
          <p:nvPr/>
        </p:nvPicPr>
        <p:blipFill rotWithShape="1">
          <a:blip r:embed="rId4">
            <a:alphaModFix/>
          </a:blip>
          <a:srcRect l="26353" t="31265" r="3368" b="36656"/>
          <a:stretch/>
        </p:blipFill>
        <p:spPr>
          <a:xfrm>
            <a:off x="5406986" y="3426860"/>
            <a:ext cx="2829697" cy="688305"/>
          </a:xfrm>
          <a:prstGeom prst="rect">
            <a:avLst/>
          </a:prstGeom>
          <a:noFill/>
          <a:ln>
            <a:noFill/>
          </a:ln>
        </p:spPr>
      </p:pic>
      <p:pic>
        <p:nvPicPr>
          <p:cNvPr id="373" name="Google Shape;373;p47"/>
          <p:cNvPicPr preferRelativeResize="0"/>
          <p:nvPr/>
        </p:nvPicPr>
        <p:blipFill rotWithShape="1">
          <a:blip r:embed="rId5">
            <a:alphaModFix/>
          </a:blip>
          <a:srcRect l="31955" t="38217" r="18944" b="41823"/>
          <a:stretch/>
        </p:blipFill>
        <p:spPr>
          <a:xfrm>
            <a:off x="5406986" y="4115165"/>
            <a:ext cx="2434290" cy="527352"/>
          </a:xfrm>
          <a:prstGeom prst="rect">
            <a:avLst/>
          </a:prstGeom>
          <a:noFill/>
          <a:ln>
            <a:no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Inv. Kinematics Planar Case – Geom. Method</a:t>
            </a:r>
            <a:br>
              <a:rPr lang="en-US">
                <a:solidFill>
                  <a:schemeClr val="lt1"/>
                </a:solidFill>
              </a:rPr>
            </a:br>
            <a:endParaRPr/>
          </a:p>
        </p:txBody>
      </p:sp>
      <p:sp>
        <p:nvSpPr>
          <p:cNvPr id="379" name="Google Shape;379;p48"/>
          <p:cNvSpPr txBox="1">
            <a:spLocks noGrp="1"/>
          </p:cNvSpPr>
          <p:nvPr>
            <p:ph type="body" idx="1"/>
          </p:nvPr>
        </p:nvSpPr>
        <p:spPr>
          <a:xfrm>
            <a:off x="311700" y="1803575"/>
            <a:ext cx="3999900" cy="2765400"/>
          </a:xfrm>
          <a:prstGeom prst="rect">
            <a:avLst/>
          </a:prstGeom>
          <a:blipFill rotWithShape="1">
            <a:blip r:embed="rId3">
              <a:alphaModFix/>
            </a:blip>
            <a:stretch>
              <a:fillRect/>
            </a:stretch>
          </a:blip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t> </a:t>
            </a:r>
            <a:endParaRPr/>
          </a:p>
        </p:txBody>
      </p:sp>
      <p:sp>
        <p:nvSpPr>
          <p:cNvPr id="380" name="Google Shape;380;p48"/>
          <p:cNvSpPr/>
          <p:nvPr/>
        </p:nvSpPr>
        <p:spPr>
          <a:xfrm>
            <a:off x="3358350" y="4135828"/>
            <a:ext cx="2496884"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Figure </a:t>
            </a:r>
            <a:r>
              <a:rPr lang="en-US" sz="1400" b="0" i="0" u="none" strike="noStrike" cap="none">
                <a:solidFill>
                  <a:srgbClr val="000000"/>
                </a:solidFill>
                <a:latin typeface="Twentieth Century"/>
                <a:ea typeface="Twentieth Century"/>
                <a:cs typeface="Twentieth Century"/>
                <a:sym typeface="Twentieth Century"/>
              </a:rPr>
              <a:t>3-6. Formulation of dependency</a:t>
            </a:r>
            <a:endParaRPr sz="1400" b="0" i="0" u="none" strike="noStrike" cap="none">
              <a:solidFill>
                <a:schemeClr val="lt1"/>
              </a:solidFill>
              <a:latin typeface="Arial"/>
              <a:ea typeface="Arial"/>
              <a:cs typeface="Arial"/>
              <a:sym typeface="Arial"/>
            </a:endParaRPr>
          </a:p>
        </p:txBody>
      </p:sp>
      <p:pic>
        <p:nvPicPr>
          <p:cNvPr id="381" name="Google Shape;381;p48"/>
          <p:cNvPicPr preferRelativeResize="0"/>
          <p:nvPr/>
        </p:nvPicPr>
        <p:blipFill rotWithShape="1">
          <a:blip r:embed="rId4">
            <a:alphaModFix/>
          </a:blip>
          <a:srcRect/>
          <a:stretch/>
        </p:blipFill>
        <p:spPr>
          <a:xfrm>
            <a:off x="5922956" y="1773522"/>
            <a:ext cx="2991267" cy="2276793"/>
          </a:xfrm>
          <a:prstGeom prst="rect">
            <a:avLst/>
          </a:prstGeom>
          <a:noFill/>
          <a:ln>
            <a:noFill/>
          </a:ln>
        </p:spPr>
      </p:pic>
      <p:pic>
        <p:nvPicPr>
          <p:cNvPr id="382" name="Google Shape;382;p48"/>
          <p:cNvPicPr preferRelativeResize="0"/>
          <p:nvPr/>
        </p:nvPicPr>
        <p:blipFill rotWithShape="1">
          <a:blip r:embed="rId5">
            <a:alphaModFix/>
          </a:blip>
          <a:srcRect/>
          <a:stretch/>
        </p:blipFill>
        <p:spPr>
          <a:xfrm>
            <a:off x="3809566" y="1892020"/>
            <a:ext cx="2045668" cy="1670466"/>
          </a:xfrm>
          <a:prstGeom prst="rect">
            <a:avLst/>
          </a:prstGeom>
          <a:noFill/>
          <a:ln>
            <a:noFill/>
          </a:ln>
        </p:spPr>
      </p:pic>
      <p:sp>
        <p:nvSpPr>
          <p:cNvPr id="383" name="Google Shape;383;p48"/>
          <p:cNvSpPr/>
          <p:nvPr/>
        </p:nvSpPr>
        <p:spPr>
          <a:xfrm>
            <a:off x="5922956" y="4243550"/>
            <a:ext cx="2715808"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Twentieth Century"/>
                <a:ea typeface="Twentieth Century"/>
                <a:cs typeface="Twentieth Century"/>
                <a:sym typeface="Twentieth Century"/>
              </a:rPr>
              <a:t>Figure 3-7: Geometry of movement</a:t>
            </a:r>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Inv. Kinematics Planar Case – Geom. Method</a:t>
            </a:r>
            <a:br>
              <a:rPr lang="en-US">
                <a:solidFill>
                  <a:schemeClr val="lt1"/>
                </a:solidFill>
              </a:rPr>
            </a:br>
            <a:endParaRPr/>
          </a:p>
        </p:txBody>
      </p:sp>
      <p:sp>
        <p:nvSpPr>
          <p:cNvPr id="389" name="Google Shape;389;p49"/>
          <p:cNvSpPr txBox="1">
            <a:spLocks noGrp="1"/>
          </p:cNvSpPr>
          <p:nvPr>
            <p:ph type="body" idx="4294967295"/>
          </p:nvPr>
        </p:nvSpPr>
        <p:spPr>
          <a:xfrm>
            <a:off x="311699" y="1803575"/>
            <a:ext cx="4826357" cy="27654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0"/>
              </a:spcBef>
              <a:spcAft>
                <a:spcPts val="0"/>
              </a:spcAft>
              <a:buClr>
                <a:schemeClr val="lt2"/>
              </a:buClr>
              <a:buSzPts val="1800"/>
              <a:buFont typeface="Arial"/>
              <a:buNone/>
            </a:pPr>
            <a:endParaRPr>
              <a:solidFill>
                <a:schemeClr val="lt1"/>
              </a:solidFill>
              <a:latin typeface="Twentieth Century"/>
              <a:ea typeface="Twentieth Century"/>
              <a:cs typeface="Twentieth Century"/>
              <a:sym typeface="Twentieth Century"/>
            </a:endParaRPr>
          </a:p>
          <a:p>
            <a:pPr marL="457200" marR="0" lvl="0" indent="-228600" algn="l" rtl="0">
              <a:lnSpc>
                <a:spcPct val="115000"/>
              </a:lnSpc>
              <a:spcBef>
                <a:spcPts val="0"/>
              </a:spcBef>
              <a:spcAft>
                <a:spcPts val="0"/>
              </a:spcAft>
              <a:buClr>
                <a:schemeClr val="lt2"/>
              </a:buClr>
              <a:buSzPts val="1800"/>
              <a:buFont typeface="Arial"/>
              <a:buNone/>
            </a:pPr>
            <a:endParaRPr>
              <a:solidFill>
                <a:schemeClr val="lt1"/>
              </a:solidFill>
              <a:latin typeface="Twentieth Century"/>
              <a:ea typeface="Twentieth Century"/>
              <a:cs typeface="Twentieth Century"/>
              <a:sym typeface="Twentieth Century"/>
            </a:endParaRPr>
          </a:p>
          <a:p>
            <a:pPr marL="457200" marR="0" lvl="0" indent="-228600" algn="l" rtl="0">
              <a:lnSpc>
                <a:spcPct val="115000"/>
              </a:lnSpc>
              <a:spcBef>
                <a:spcPts val="0"/>
              </a:spcBef>
              <a:spcAft>
                <a:spcPts val="0"/>
              </a:spcAft>
              <a:buClr>
                <a:schemeClr val="lt2"/>
              </a:buClr>
              <a:buSzPts val="1800"/>
              <a:buFont typeface="Arial"/>
              <a:buNone/>
            </a:pPr>
            <a:endParaRPr>
              <a:solidFill>
                <a:schemeClr val="lt1"/>
              </a:solidFill>
              <a:latin typeface="Twentieth Century"/>
              <a:ea typeface="Twentieth Century"/>
              <a:cs typeface="Twentieth Century"/>
              <a:sym typeface="Twentieth Century"/>
            </a:endParaRPr>
          </a:p>
          <a:p>
            <a:pPr marL="457200" marR="0" lvl="0" indent="-228600" algn="l" rtl="0">
              <a:lnSpc>
                <a:spcPct val="115000"/>
              </a:lnSpc>
              <a:spcBef>
                <a:spcPts val="0"/>
              </a:spcBef>
              <a:spcAft>
                <a:spcPts val="0"/>
              </a:spcAft>
              <a:buClr>
                <a:schemeClr val="lt2"/>
              </a:buClr>
              <a:buSzPts val="1800"/>
              <a:buFont typeface="Arial"/>
              <a:buNone/>
            </a:pPr>
            <a:endParaRPr>
              <a:solidFill>
                <a:schemeClr val="lt1"/>
              </a:solidFill>
              <a:latin typeface="Twentieth Century"/>
              <a:ea typeface="Twentieth Century"/>
              <a:cs typeface="Twentieth Century"/>
              <a:sym typeface="Twentieth Century"/>
            </a:endParaRPr>
          </a:p>
          <a:p>
            <a:pPr marL="457200" marR="0" lvl="0" indent="-228600" algn="l" rtl="0">
              <a:lnSpc>
                <a:spcPct val="115000"/>
              </a:lnSpc>
              <a:spcBef>
                <a:spcPts val="0"/>
              </a:spcBef>
              <a:spcAft>
                <a:spcPts val="0"/>
              </a:spcAft>
              <a:buClr>
                <a:schemeClr val="lt2"/>
              </a:buClr>
              <a:buSzPts val="1800"/>
              <a:buFont typeface="Arial"/>
              <a:buNone/>
            </a:pPr>
            <a:endParaRPr>
              <a:solidFill>
                <a:schemeClr val="lt1"/>
              </a:solidFill>
              <a:latin typeface="Twentieth Century"/>
              <a:ea typeface="Twentieth Century"/>
              <a:cs typeface="Twentieth Century"/>
              <a:sym typeface="Twentieth Century"/>
            </a:endParaRPr>
          </a:p>
          <a:p>
            <a:pPr marL="114300" lvl="0" indent="0" algn="l" rtl="0">
              <a:lnSpc>
                <a:spcPct val="115000"/>
              </a:lnSpc>
              <a:spcBef>
                <a:spcPts val="0"/>
              </a:spcBef>
              <a:spcAft>
                <a:spcPts val="0"/>
              </a:spcAft>
              <a:buSzPts val="1800"/>
              <a:buNone/>
            </a:pPr>
            <a:endParaRPr>
              <a:solidFill>
                <a:schemeClr val="lt1"/>
              </a:solidFill>
              <a:latin typeface="Twentieth Century"/>
              <a:ea typeface="Twentieth Century"/>
              <a:cs typeface="Twentieth Century"/>
              <a:sym typeface="Twentieth Century"/>
            </a:endParaRPr>
          </a:p>
          <a:p>
            <a:pPr marL="457200" marR="0" lvl="0" indent="-342900" algn="l" rtl="0">
              <a:lnSpc>
                <a:spcPct val="115000"/>
              </a:lnSpc>
              <a:spcBef>
                <a:spcPts val="0"/>
              </a:spcBef>
              <a:spcAft>
                <a:spcPts val="0"/>
              </a:spcAft>
              <a:buClr>
                <a:schemeClr val="lt2"/>
              </a:buClr>
              <a:buSzPts val="1800"/>
              <a:buFont typeface="Arial"/>
              <a:buChar char="●"/>
            </a:pPr>
            <a:r>
              <a:rPr lang="en-US">
                <a:solidFill>
                  <a:schemeClr val="lt1"/>
                </a:solidFill>
                <a:latin typeface="Twentieth Century"/>
                <a:ea typeface="Twentieth Century"/>
                <a:cs typeface="Twentieth Century"/>
                <a:sym typeface="Twentieth Century"/>
              </a:rPr>
              <a:t>𝑧</a:t>
            </a:r>
            <a:r>
              <a:rPr lang="en-US" baseline="-25000">
                <a:solidFill>
                  <a:schemeClr val="lt1"/>
                </a:solidFill>
                <a:latin typeface="Twentieth Century"/>
                <a:ea typeface="Twentieth Century"/>
                <a:cs typeface="Twentieth Century"/>
                <a:sym typeface="Twentieth Century"/>
              </a:rPr>
              <a:t>0</a:t>
            </a:r>
            <a:r>
              <a:rPr lang="en-US">
                <a:solidFill>
                  <a:schemeClr val="lt1"/>
                </a:solidFill>
                <a:latin typeface="Twentieth Century"/>
                <a:ea typeface="Twentieth Century"/>
                <a:cs typeface="Twentieth Century"/>
                <a:sym typeface="Twentieth Century"/>
              </a:rPr>
              <a:t> = 𝑥</a:t>
            </a:r>
            <a:r>
              <a:rPr lang="en-US" baseline="-25000">
                <a:solidFill>
                  <a:schemeClr val="lt1"/>
                </a:solidFill>
                <a:latin typeface="Twentieth Century"/>
                <a:ea typeface="Twentieth Century"/>
                <a:cs typeface="Twentieth Century"/>
                <a:sym typeface="Twentieth Century"/>
              </a:rPr>
              <a:t>𝑎</a:t>
            </a:r>
            <a:r>
              <a:rPr lang="en-US">
                <a:solidFill>
                  <a:schemeClr val="lt1"/>
                </a:solidFill>
                <a:latin typeface="Twentieth Century"/>
                <a:ea typeface="Twentieth Century"/>
                <a:cs typeface="Twentieth Century"/>
                <a:sym typeface="Twentieth Century"/>
              </a:rPr>
              <a:t> = 𝑓 + 𝑠</a:t>
            </a:r>
            <a:r>
              <a:rPr lang="en-US" baseline="-25000">
                <a:solidFill>
                  <a:schemeClr val="lt1"/>
                </a:solidFill>
                <a:latin typeface="Twentieth Century"/>
                <a:ea typeface="Twentieth Century"/>
                <a:cs typeface="Twentieth Century"/>
                <a:sym typeface="Twentieth Century"/>
              </a:rPr>
              <a:t>2</a:t>
            </a:r>
            <a:r>
              <a:rPr lang="en-US">
                <a:solidFill>
                  <a:schemeClr val="lt1"/>
                </a:solidFill>
                <a:latin typeface="Twentieth Century"/>
                <a:ea typeface="Twentieth Century"/>
                <a:cs typeface="Twentieth Century"/>
                <a:sym typeface="Twentieth Century"/>
              </a:rPr>
              <a:t> * 𝑚 + 𝑠</a:t>
            </a:r>
            <a:r>
              <a:rPr lang="en-US" baseline="-25000">
                <a:solidFill>
                  <a:schemeClr val="lt1"/>
                </a:solidFill>
                <a:latin typeface="Twentieth Century"/>
                <a:ea typeface="Twentieth Century"/>
                <a:cs typeface="Twentieth Century"/>
                <a:sym typeface="Twentieth Century"/>
              </a:rPr>
              <a:t>3</a:t>
            </a:r>
            <a:r>
              <a:rPr lang="en-US">
                <a:solidFill>
                  <a:schemeClr val="lt1"/>
                </a:solidFill>
                <a:latin typeface="Twentieth Century"/>
                <a:ea typeface="Twentieth Century"/>
                <a:cs typeface="Twentieth Century"/>
                <a:sym typeface="Twentieth Century"/>
              </a:rPr>
              <a:t>𝑛 − f</a:t>
            </a:r>
            <a:endParaRPr/>
          </a:p>
          <a:p>
            <a:pPr marL="457200" marR="0" lvl="0" indent="-342900" algn="l" rtl="0">
              <a:lnSpc>
                <a:spcPct val="115000"/>
              </a:lnSpc>
              <a:spcBef>
                <a:spcPts val="0"/>
              </a:spcBef>
              <a:spcAft>
                <a:spcPts val="0"/>
              </a:spcAft>
              <a:buClr>
                <a:schemeClr val="lt2"/>
              </a:buClr>
              <a:buSzPts val="1800"/>
              <a:buFont typeface="Arial"/>
              <a:buChar char="●"/>
            </a:pPr>
            <a:r>
              <a:rPr lang="en-US">
                <a:solidFill>
                  <a:schemeClr val="lt1"/>
                </a:solidFill>
                <a:latin typeface="Twentieth Century"/>
                <a:ea typeface="Twentieth Century"/>
                <a:cs typeface="Twentieth Century"/>
                <a:sym typeface="Twentieth Century"/>
              </a:rPr>
              <a:t>𝑥</a:t>
            </a:r>
            <a:r>
              <a:rPr lang="en-US" baseline="-25000">
                <a:solidFill>
                  <a:schemeClr val="lt1"/>
                </a:solidFill>
                <a:latin typeface="Twentieth Century"/>
                <a:ea typeface="Twentieth Century"/>
                <a:cs typeface="Twentieth Century"/>
                <a:sym typeface="Twentieth Century"/>
              </a:rPr>
              <a:t>0</a:t>
            </a:r>
            <a:r>
              <a:rPr lang="en-US">
                <a:solidFill>
                  <a:schemeClr val="lt1"/>
                </a:solidFill>
                <a:latin typeface="Twentieth Century"/>
                <a:ea typeface="Twentieth Century"/>
                <a:cs typeface="Twentieth Century"/>
                <a:sym typeface="Twentieth Century"/>
              </a:rPr>
              <a:t> = 𝑦</a:t>
            </a:r>
            <a:r>
              <a:rPr lang="en-US" baseline="-25000">
                <a:solidFill>
                  <a:schemeClr val="lt1"/>
                </a:solidFill>
                <a:latin typeface="Twentieth Century"/>
                <a:ea typeface="Twentieth Century"/>
                <a:cs typeface="Twentieth Century"/>
                <a:sym typeface="Twentieth Century"/>
              </a:rPr>
              <a:t>𝑎</a:t>
            </a:r>
            <a:r>
              <a:rPr lang="en-US">
                <a:solidFill>
                  <a:schemeClr val="lt1"/>
                </a:solidFill>
                <a:latin typeface="Twentieth Century"/>
                <a:ea typeface="Twentieth Century"/>
                <a:cs typeface="Twentieth Century"/>
                <a:sym typeface="Twentieth Century"/>
              </a:rPr>
              <a:t> = 𝑠</a:t>
            </a:r>
            <a:r>
              <a:rPr lang="en-US" baseline="-25000">
                <a:solidFill>
                  <a:schemeClr val="lt1"/>
                </a:solidFill>
                <a:latin typeface="Twentieth Century"/>
                <a:ea typeface="Twentieth Century"/>
                <a:cs typeface="Twentieth Century"/>
                <a:sym typeface="Twentieth Century"/>
              </a:rPr>
              <a:t>1</a:t>
            </a:r>
            <a:r>
              <a:rPr lang="en-US">
                <a:solidFill>
                  <a:schemeClr val="lt1"/>
                </a:solidFill>
                <a:latin typeface="Twentieth Century"/>
                <a:ea typeface="Twentieth Century"/>
                <a:cs typeface="Twentieth Century"/>
                <a:sym typeface="Twentieth Century"/>
              </a:rPr>
              <a:t> * 𝑛 + 𝑠</a:t>
            </a:r>
            <a:r>
              <a:rPr lang="en-US" baseline="-25000">
                <a:solidFill>
                  <a:schemeClr val="lt1"/>
                </a:solidFill>
                <a:latin typeface="Twentieth Century"/>
                <a:ea typeface="Twentieth Century"/>
                <a:cs typeface="Twentieth Century"/>
                <a:sym typeface="Twentieth Century"/>
              </a:rPr>
              <a:t>4 </a:t>
            </a:r>
            <a:r>
              <a:rPr lang="en-US">
                <a:solidFill>
                  <a:schemeClr val="lt1"/>
                </a:solidFill>
                <a:latin typeface="Twentieth Century"/>
                <a:ea typeface="Twentieth Century"/>
                <a:cs typeface="Twentieth Century"/>
                <a:sym typeface="Twentieth Century"/>
              </a:rPr>
              <a:t>* k</a:t>
            </a:r>
            <a:endParaRPr/>
          </a:p>
          <a:p>
            <a:pPr marL="457200" marR="0" lvl="0" indent="-342900" algn="l" rtl="0">
              <a:lnSpc>
                <a:spcPct val="115000"/>
              </a:lnSpc>
              <a:spcBef>
                <a:spcPts val="0"/>
              </a:spcBef>
              <a:spcAft>
                <a:spcPts val="0"/>
              </a:spcAft>
              <a:buClr>
                <a:schemeClr val="lt2"/>
              </a:buClr>
              <a:buSzPts val="1800"/>
              <a:buFont typeface="Arial"/>
              <a:buChar char="●"/>
            </a:pPr>
            <a:r>
              <a:rPr lang="en-US">
                <a:solidFill>
                  <a:schemeClr val="lt1"/>
                </a:solidFill>
                <a:latin typeface="Twentieth Century"/>
                <a:ea typeface="Twentieth Century"/>
                <a:cs typeface="Twentieth Century"/>
                <a:sym typeface="Twentieth Century"/>
              </a:rPr>
              <a:t>𝑦</a:t>
            </a:r>
            <a:r>
              <a:rPr lang="en-US" baseline="-25000">
                <a:solidFill>
                  <a:schemeClr val="lt1"/>
                </a:solidFill>
                <a:latin typeface="Twentieth Century"/>
                <a:ea typeface="Twentieth Century"/>
                <a:cs typeface="Twentieth Century"/>
                <a:sym typeface="Twentieth Century"/>
              </a:rPr>
              <a:t>0</a:t>
            </a:r>
            <a:r>
              <a:rPr lang="en-US">
                <a:solidFill>
                  <a:schemeClr val="lt1"/>
                </a:solidFill>
                <a:latin typeface="Twentieth Century"/>
                <a:ea typeface="Twentieth Century"/>
                <a:cs typeface="Twentieth Century"/>
                <a:sym typeface="Twentieth Century"/>
              </a:rPr>
              <a:t> = 𝑧</a:t>
            </a:r>
            <a:r>
              <a:rPr lang="en-US" baseline="-25000">
                <a:solidFill>
                  <a:schemeClr val="lt1"/>
                </a:solidFill>
                <a:latin typeface="Twentieth Century"/>
                <a:ea typeface="Twentieth Century"/>
                <a:cs typeface="Twentieth Century"/>
                <a:sym typeface="Twentieth Century"/>
              </a:rPr>
              <a:t>𝑎</a:t>
            </a:r>
            <a:r>
              <a:rPr lang="en-US">
                <a:solidFill>
                  <a:schemeClr val="lt1"/>
                </a:solidFill>
                <a:latin typeface="Twentieth Century"/>
                <a:ea typeface="Twentieth Century"/>
                <a:cs typeface="Twentieth Century"/>
                <a:sym typeface="Twentieth Century"/>
              </a:rPr>
              <a:t> = 𝑐</a:t>
            </a:r>
            <a:r>
              <a:rPr lang="en-US" baseline="-25000">
                <a:solidFill>
                  <a:schemeClr val="lt1"/>
                </a:solidFill>
                <a:latin typeface="Twentieth Century"/>
                <a:ea typeface="Twentieth Century"/>
                <a:cs typeface="Twentieth Century"/>
                <a:sym typeface="Twentieth Century"/>
              </a:rPr>
              <a:t>4</a:t>
            </a:r>
            <a:r>
              <a:rPr lang="en-US">
                <a:solidFill>
                  <a:schemeClr val="lt1"/>
                </a:solidFill>
                <a:latin typeface="Twentieth Century"/>
                <a:ea typeface="Twentieth Century"/>
                <a:cs typeface="Twentieth Century"/>
                <a:sym typeface="Twentieth Century"/>
              </a:rPr>
              <a:t> * 𝑛 + 𝑐</a:t>
            </a:r>
            <a:r>
              <a:rPr lang="en-US" baseline="-25000">
                <a:solidFill>
                  <a:schemeClr val="lt1"/>
                </a:solidFill>
                <a:latin typeface="Twentieth Century"/>
                <a:ea typeface="Twentieth Century"/>
                <a:cs typeface="Twentieth Century"/>
                <a:sym typeface="Twentieth Century"/>
              </a:rPr>
              <a:t>2</a:t>
            </a:r>
            <a:r>
              <a:rPr lang="en-US">
                <a:solidFill>
                  <a:schemeClr val="lt1"/>
                </a:solidFill>
                <a:latin typeface="Twentieth Century"/>
                <a:ea typeface="Twentieth Century"/>
                <a:cs typeface="Twentieth Century"/>
                <a:sym typeface="Twentieth Century"/>
              </a:rPr>
              <a:t> * 𝑚 + 𝑠</a:t>
            </a:r>
            <a:r>
              <a:rPr lang="en-US" baseline="-25000">
                <a:solidFill>
                  <a:schemeClr val="lt1"/>
                </a:solidFill>
                <a:latin typeface="Twentieth Century"/>
                <a:ea typeface="Twentieth Century"/>
                <a:cs typeface="Twentieth Century"/>
                <a:sym typeface="Twentieth Century"/>
              </a:rPr>
              <a:t>3</a:t>
            </a:r>
            <a:r>
              <a:rPr lang="en-US">
                <a:solidFill>
                  <a:schemeClr val="lt1"/>
                </a:solidFill>
                <a:latin typeface="Twentieth Century"/>
                <a:ea typeface="Twentieth Century"/>
                <a:cs typeface="Twentieth Century"/>
                <a:sym typeface="Twentieth Century"/>
              </a:rPr>
              <a:t> * 𝑛 + 𝑐</a:t>
            </a:r>
            <a:r>
              <a:rPr lang="en-US" baseline="-25000">
                <a:solidFill>
                  <a:schemeClr val="lt1"/>
                </a:solidFill>
                <a:latin typeface="Twentieth Century"/>
                <a:ea typeface="Twentieth Century"/>
                <a:cs typeface="Twentieth Century"/>
                <a:sym typeface="Twentieth Century"/>
              </a:rPr>
              <a:t>4</a:t>
            </a:r>
            <a:r>
              <a:rPr lang="en-US">
                <a:solidFill>
                  <a:schemeClr val="lt1"/>
                </a:solidFill>
                <a:latin typeface="Twentieth Century"/>
                <a:ea typeface="Twentieth Century"/>
                <a:cs typeface="Twentieth Century"/>
                <a:sym typeface="Twentieth Century"/>
              </a:rPr>
              <a:t> * k</a:t>
            </a:r>
            <a:endParaRPr>
              <a:solidFill>
                <a:schemeClr val="lt1"/>
              </a:solidFill>
              <a:latin typeface="Twentieth Century"/>
              <a:ea typeface="Twentieth Century"/>
              <a:cs typeface="Twentieth Century"/>
              <a:sym typeface="Twentieth Century"/>
            </a:endParaRPr>
          </a:p>
        </p:txBody>
      </p:sp>
      <p:pic>
        <p:nvPicPr>
          <p:cNvPr id="390" name="Google Shape;390;p49"/>
          <p:cNvPicPr preferRelativeResize="0"/>
          <p:nvPr/>
        </p:nvPicPr>
        <p:blipFill rotWithShape="1">
          <a:blip r:embed="rId3">
            <a:alphaModFix/>
          </a:blip>
          <a:srcRect/>
          <a:stretch/>
        </p:blipFill>
        <p:spPr>
          <a:xfrm>
            <a:off x="5863564" y="1803475"/>
            <a:ext cx="2991267" cy="2276793"/>
          </a:xfrm>
          <a:prstGeom prst="rect">
            <a:avLst/>
          </a:prstGeom>
          <a:noFill/>
          <a:ln>
            <a:noFill/>
          </a:ln>
        </p:spPr>
      </p:pic>
      <p:sp>
        <p:nvSpPr>
          <p:cNvPr id="391" name="Google Shape;391;p49"/>
          <p:cNvSpPr/>
          <p:nvPr/>
        </p:nvSpPr>
        <p:spPr>
          <a:xfrm>
            <a:off x="5841033" y="4029031"/>
            <a:ext cx="2715808"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Twentieth Century"/>
                <a:ea typeface="Twentieth Century"/>
                <a:cs typeface="Twentieth Century"/>
                <a:sym typeface="Twentieth Century"/>
              </a:rPr>
              <a:t>Figure 3-7: Geometry of movement</a:t>
            </a:r>
            <a:endParaRPr/>
          </a:p>
        </p:txBody>
      </p:sp>
      <p:pic>
        <p:nvPicPr>
          <p:cNvPr id="392" name="Google Shape;392;p49"/>
          <p:cNvPicPr preferRelativeResize="0"/>
          <p:nvPr/>
        </p:nvPicPr>
        <p:blipFill rotWithShape="1">
          <a:blip r:embed="rId4">
            <a:alphaModFix/>
          </a:blip>
          <a:srcRect l="5149" r="6287" b="2962"/>
          <a:stretch/>
        </p:blipFill>
        <p:spPr>
          <a:xfrm>
            <a:off x="849233" y="1580287"/>
            <a:ext cx="2342881" cy="2014280"/>
          </a:xfrm>
          <a:prstGeom prst="rect">
            <a:avLst/>
          </a:prstGeom>
          <a:noFill/>
          <a:ln>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5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3D design components of PM</a:t>
            </a:r>
            <a:br>
              <a:rPr lang="en-US">
                <a:solidFill>
                  <a:schemeClr val="lt1"/>
                </a:solidFill>
              </a:rPr>
            </a:br>
            <a:endParaRPr>
              <a:solidFill>
                <a:schemeClr val="lt1"/>
              </a:solidFill>
            </a:endParaRPr>
          </a:p>
        </p:txBody>
      </p:sp>
      <p:sp>
        <p:nvSpPr>
          <p:cNvPr id="398" name="Google Shape;398;p50"/>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r>
              <a:rPr lang="en-US">
                <a:solidFill>
                  <a:schemeClr val="lt1"/>
                </a:solidFill>
              </a:rPr>
              <a:t>1 - fixed base,</a:t>
            </a:r>
            <a:br>
              <a:rPr lang="en-US">
                <a:solidFill>
                  <a:schemeClr val="lt1"/>
                </a:solidFill>
              </a:rPr>
            </a:br>
            <a:r>
              <a:rPr lang="en-US">
                <a:solidFill>
                  <a:schemeClr val="lt1"/>
                </a:solidFill>
              </a:rPr>
              <a:t>2 - base and limb connection,</a:t>
            </a:r>
            <a:br>
              <a:rPr lang="en-US">
                <a:solidFill>
                  <a:schemeClr val="lt1"/>
                </a:solidFill>
              </a:rPr>
            </a:br>
            <a:r>
              <a:rPr lang="en-US">
                <a:solidFill>
                  <a:schemeClr val="lt1"/>
                </a:solidFill>
              </a:rPr>
              <a:t>3 - rotational joint,</a:t>
            </a:r>
            <a:br>
              <a:rPr lang="en-US">
                <a:solidFill>
                  <a:schemeClr val="lt1"/>
                </a:solidFill>
              </a:rPr>
            </a:br>
            <a:r>
              <a:rPr lang="en-US">
                <a:solidFill>
                  <a:schemeClr val="lt1"/>
                </a:solidFill>
              </a:rPr>
              <a:t>4 - link,</a:t>
            </a:r>
            <a:br>
              <a:rPr lang="en-US">
                <a:solidFill>
                  <a:schemeClr val="lt1"/>
                </a:solidFill>
              </a:rPr>
            </a:br>
            <a:r>
              <a:rPr lang="en-US">
                <a:solidFill>
                  <a:schemeClr val="lt1"/>
                </a:solidFill>
              </a:rPr>
              <a:t>5 - rotational joint,</a:t>
            </a:r>
            <a:br>
              <a:rPr lang="en-US">
                <a:solidFill>
                  <a:schemeClr val="lt1"/>
                </a:solidFill>
              </a:rPr>
            </a:br>
            <a:r>
              <a:rPr lang="en-US">
                <a:solidFill>
                  <a:schemeClr val="lt1"/>
                </a:solidFill>
              </a:rPr>
              <a:t>6 - union,</a:t>
            </a:r>
            <a:br>
              <a:rPr lang="en-US">
                <a:solidFill>
                  <a:schemeClr val="lt1"/>
                </a:solidFill>
              </a:rPr>
            </a:br>
            <a:r>
              <a:rPr lang="en-US">
                <a:solidFill>
                  <a:schemeClr val="lt1"/>
                </a:solidFill>
              </a:rPr>
              <a:t>7- platform and limb connection,</a:t>
            </a:r>
            <a:br>
              <a:rPr lang="en-US">
                <a:solidFill>
                  <a:schemeClr val="lt1"/>
                </a:solidFill>
              </a:rPr>
            </a:br>
            <a:r>
              <a:rPr lang="en-US">
                <a:solidFill>
                  <a:schemeClr val="lt1"/>
                </a:solidFill>
              </a:rPr>
              <a:t>8 - moving platform.</a:t>
            </a:r>
            <a:endParaRPr/>
          </a:p>
        </p:txBody>
      </p:sp>
      <p:pic>
        <p:nvPicPr>
          <p:cNvPr id="399" name="Google Shape;399;p50"/>
          <p:cNvPicPr preferRelativeResize="0"/>
          <p:nvPr/>
        </p:nvPicPr>
        <p:blipFill rotWithShape="1">
          <a:blip r:embed="rId3">
            <a:alphaModFix/>
          </a:blip>
          <a:srcRect l="14580" r="25301"/>
          <a:stretch/>
        </p:blipFill>
        <p:spPr>
          <a:xfrm>
            <a:off x="4832400" y="1803475"/>
            <a:ext cx="2341834" cy="2765400"/>
          </a:xfrm>
          <a:prstGeom prst="rect">
            <a:avLst/>
          </a:prstGeom>
          <a:noFill/>
          <a:ln>
            <a:noFill/>
          </a:ln>
        </p:spPr>
      </p:pic>
      <p:sp>
        <p:nvSpPr>
          <p:cNvPr id="400" name="Google Shape;400;p50"/>
          <p:cNvSpPr/>
          <p:nvPr/>
        </p:nvSpPr>
        <p:spPr>
          <a:xfrm>
            <a:off x="4832400" y="4638174"/>
            <a:ext cx="2662563"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3-13. V-REP simulation</a:t>
            </a: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51"/>
          <p:cNvSpPr/>
          <p:nvPr/>
        </p:nvSpPr>
        <p:spPr>
          <a:xfrm>
            <a:off x="4454820" y="2417862"/>
            <a:ext cx="23436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 </a:t>
            </a:r>
            <a:endParaRPr sz="1400" b="0" i="0" u="none" strike="noStrike" cap="none">
              <a:solidFill>
                <a:srgbClr val="000000"/>
              </a:solidFill>
              <a:latin typeface="Twentieth Century"/>
              <a:ea typeface="Twentieth Century"/>
              <a:cs typeface="Twentieth Century"/>
              <a:sym typeface="Twentieth Century"/>
            </a:endParaRPr>
          </a:p>
        </p:txBody>
      </p:sp>
      <p:pic>
        <p:nvPicPr>
          <p:cNvPr id="406" name="Google Shape;406;p51"/>
          <p:cNvPicPr preferRelativeResize="0"/>
          <p:nvPr/>
        </p:nvPicPr>
        <p:blipFill rotWithShape="1">
          <a:blip r:embed="rId3">
            <a:alphaModFix/>
          </a:blip>
          <a:srcRect l="26990"/>
          <a:stretch/>
        </p:blipFill>
        <p:spPr>
          <a:xfrm>
            <a:off x="4689180" y="1709241"/>
            <a:ext cx="3929965" cy="2566641"/>
          </a:xfrm>
          <a:prstGeom prst="rect">
            <a:avLst/>
          </a:prstGeom>
          <a:noFill/>
          <a:ln>
            <a:noFill/>
          </a:ln>
        </p:spPr>
      </p:pic>
      <p:sp>
        <p:nvSpPr>
          <p:cNvPr id="407" name="Google Shape;407;p5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3.6. 3D design components of PM</a:t>
            </a:r>
            <a:endParaRPr/>
          </a:p>
        </p:txBody>
      </p:sp>
      <p:sp>
        <p:nvSpPr>
          <p:cNvPr id="408" name="Google Shape;408;p51"/>
          <p:cNvSpPr txBox="1">
            <a:spLocks noGrp="1"/>
          </p:cNvSpPr>
          <p:nvPr>
            <p:ph type="body" idx="1"/>
          </p:nvPr>
        </p:nvSpPr>
        <p:spPr>
          <a:xfrm>
            <a:off x="311699" y="1663907"/>
            <a:ext cx="3999900" cy="2765400"/>
          </a:xfrm>
          <a:prstGeom prst="rect">
            <a:avLst/>
          </a:prstGeom>
          <a:blipFill rotWithShape="1">
            <a:blip r:embed="rId4">
              <a:alphaModFix/>
            </a:blip>
            <a:stretch>
              <a:fillRect r="-2131"/>
            </a:stretch>
          </a:blip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t> </a:t>
            </a:r>
            <a:endParaRPr/>
          </a:p>
        </p:txBody>
      </p:sp>
      <p:sp>
        <p:nvSpPr>
          <p:cNvPr id="409" name="Google Shape;409;p51"/>
          <p:cNvSpPr/>
          <p:nvPr/>
        </p:nvSpPr>
        <p:spPr>
          <a:xfrm>
            <a:off x="4454821" y="4404836"/>
            <a:ext cx="437748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3-12. V-REP simulation, a) the model which is controlled with x and y angles b) shoulder joint </a:t>
            </a:r>
            <a:endParaRPr sz="1400" b="0" i="0" u="none" strike="noStrike" cap="none">
              <a:solidFill>
                <a:schemeClr val="lt1"/>
              </a:solidFill>
              <a:latin typeface="Twentieth Century"/>
              <a:ea typeface="Twentieth Century"/>
              <a:cs typeface="Twentieth Century"/>
              <a:sym typeface="Twentieth Century"/>
            </a:endParaRPr>
          </a:p>
        </p:txBody>
      </p:sp>
      <p:pic>
        <p:nvPicPr>
          <p:cNvPr id="410" name="Google Shape;410;p51"/>
          <p:cNvPicPr preferRelativeResize="0"/>
          <p:nvPr/>
        </p:nvPicPr>
        <p:blipFill rotWithShape="1">
          <a:blip r:embed="rId5">
            <a:alphaModFix/>
          </a:blip>
          <a:srcRect/>
          <a:stretch/>
        </p:blipFill>
        <p:spPr>
          <a:xfrm>
            <a:off x="999952" y="1709241"/>
            <a:ext cx="2333625" cy="942975"/>
          </a:xfrm>
          <a:prstGeom prst="rect">
            <a:avLst/>
          </a:prstGeom>
          <a:noFill/>
          <a:ln>
            <a:noFill/>
          </a:ln>
        </p:spPr>
      </p:pic>
      <p:pic>
        <p:nvPicPr>
          <p:cNvPr id="411" name="Google Shape;411;p51"/>
          <p:cNvPicPr preferRelativeResize="0"/>
          <p:nvPr/>
        </p:nvPicPr>
        <p:blipFill rotWithShape="1">
          <a:blip r:embed="rId6">
            <a:alphaModFix/>
          </a:blip>
          <a:srcRect/>
          <a:stretch/>
        </p:blipFill>
        <p:spPr>
          <a:xfrm>
            <a:off x="311699" y="4266396"/>
            <a:ext cx="4029075" cy="800100"/>
          </a:xfrm>
          <a:prstGeom prst="rect">
            <a:avLst/>
          </a:prstGeom>
          <a:noFill/>
          <a:ln>
            <a:noFill/>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pic>
        <p:nvPicPr>
          <p:cNvPr id="416" name="Google Shape;416;p52"/>
          <p:cNvPicPr preferRelativeResize="0"/>
          <p:nvPr/>
        </p:nvPicPr>
        <p:blipFill rotWithShape="1">
          <a:blip r:embed="rId3">
            <a:alphaModFix/>
          </a:blip>
          <a:srcRect l="-157" t="-442" r="66309" b="-364"/>
          <a:stretch/>
        </p:blipFill>
        <p:spPr>
          <a:xfrm>
            <a:off x="6289589" y="1007587"/>
            <a:ext cx="2644345" cy="3971607"/>
          </a:xfrm>
          <a:prstGeom prst="rect">
            <a:avLst/>
          </a:prstGeom>
          <a:noFill/>
          <a:ln>
            <a:noFill/>
          </a:ln>
        </p:spPr>
      </p:pic>
      <p:sp>
        <p:nvSpPr>
          <p:cNvPr id="417" name="Google Shape;417;p5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3.7. 3D design components of PM </a:t>
            </a:r>
            <a:br>
              <a:rPr lang="en-US">
                <a:solidFill>
                  <a:schemeClr val="lt1"/>
                </a:solidFill>
              </a:rPr>
            </a:br>
            <a:endParaRPr>
              <a:solidFill>
                <a:schemeClr val="lt1"/>
              </a:solidFill>
            </a:endParaRPr>
          </a:p>
        </p:txBody>
      </p:sp>
      <p:sp>
        <p:nvSpPr>
          <p:cNvPr id="418" name="Google Shape;418;p52"/>
          <p:cNvSpPr txBox="1">
            <a:spLocks noGrp="1"/>
          </p:cNvSpPr>
          <p:nvPr>
            <p:ph type="body" idx="1"/>
          </p:nvPr>
        </p:nvSpPr>
        <p:spPr>
          <a:xfrm>
            <a:off x="311700" y="1803575"/>
            <a:ext cx="4260300" cy="27654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r>
              <a:rPr lang="en-US">
                <a:solidFill>
                  <a:schemeClr val="lt1"/>
                </a:solidFill>
              </a:rPr>
              <a:t>The Figure 3-13. V-REP simulation, </a:t>
            </a:r>
            <a:endParaRPr>
              <a:solidFill>
                <a:schemeClr val="lt1"/>
              </a:solidFill>
            </a:endParaRPr>
          </a:p>
          <a:p>
            <a:pPr marL="0" lvl="0" indent="0" algn="l" rtl="0">
              <a:lnSpc>
                <a:spcPct val="115000"/>
              </a:lnSpc>
              <a:spcBef>
                <a:spcPts val="0"/>
              </a:spcBef>
              <a:spcAft>
                <a:spcPts val="0"/>
              </a:spcAft>
              <a:buSzPts val="1800"/>
              <a:buNone/>
            </a:pPr>
            <a:r>
              <a:rPr lang="en-US">
                <a:solidFill>
                  <a:schemeClr val="lt1"/>
                </a:solidFill>
              </a:rPr>
              <a:t>a) speed control of the tendon activates the shoulder joint simulation </a:t>
            </a:r>
            <a:endParaRPr>
              <a:solidFill>
                <a:schemeClr val="lt1"/>
              </a:solidFill>
            </a:endParaRPr>
          </a:p>
          <a:p>
            <a:pPr marL="0" lvl="0" indent="0" algn="l" rtl="0">
              <a:lnSpc>
                <a:spcPct val="115000"/>
              </a:lnSpc>
              <a:spcBef>
                <a:spcPts val="0"/>
              </a:spcBef>
              <a:spcAft>
                <a:spcPts val="0"/>
              </a:spcAft>
              <a:buSzPts val="1800"/>
              <a:buNone/>
            </a:pPr>
            <a:r>
              <a:rPr lang="en-US">
                <a:solidFill>
                  <a:schemeClr val="lt1"/>
                </a:solidFill>
              </a:rPr>
              <a:t>b) speed control of the model which is controlled with x and y angles </a:t>
            </a:r>
            <a:endParaRPr>
              <a:solidFill>
                <a:schemeClr val="lt1"/>
              </a:solidFill>
            </a:endParaRPr>
          </a:p>
          <a:p>
            <a:pPr marL="0" lvl="0" indent="0" algn="l" rtl="0">
              <a:lnSpc>
                <a:spcPct val="115000"/>
              </a:lnSpc>
              <a:spcBef>
                <a:spcPts val="0"/>
              </a:spcBef>
              <a:spcAft>
                <a:spcPts val="0"/>
              </a:spcAft>
              <a:buSzPts val="1800"/>
              <a:buNone/>
            </a:pPr>
            <a:r>
              <a:rPr lang="en-US">
                <a:solidFill>
                  <a:schemeClr val="lt1"/>
                </a:solidFill>
              </a:rPr>
              <a:t>c)  graph which is obtained from the shoulder joint simulation </a:t>
            </a:r>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5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3.7. 3D design components of PM </a:t>
            </a:r>
            <a:br>
              <a:rPr lang="en-US">
                <a:solidFill>
                  <a:schemeClr val="lt1"/>
                </a:solidFill>
              </a:rPr>
            </a:br>
            <a:endParaRPr>
              <a:solidFill>
                <a:schemeClr val="lt1"/>
              </a:solidFill>
            </a:endParaRPr>
          </a:p>
        </p:txBody>
      </p:sp>
      <p:sp>
        <p:nvSpPr>
          <p:cNvPr id="424" name="Google Shape;424;p53"/>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139700" lvl="0" indent="0" algn="l" rtl="0">
              <a:lnSpc>
                <a:spcPct val="115000"/>
              </a:lnSpc>
              <a:spcBef>
                <a:spcPts val="0"/>
              </a:spcBef>
              <a:spcAft>
                <a:spcPts val="0"/>
              </a:spcAft>
              <a:buSzPts val="1800"/>
              <a:buNone/>
            </a:pPr>
            <a:r>
              <a:rPr lang="en-US" sz="1600">
                <a:solidFill>
                  <a:schemeClr val="lt1"/>
                </a:solidFill>
              </a:rPr>
              <a:t>Figure 3-14. d) the model which is controlled with x and y angles is bent to a target location </a:t>
            </a:r>
            <a:endParaRPr/>
          </a:p>
          <a:p>
            <a:pPr marL="139700" lvl="0" indent="0" algn="l" rtl="0">
              <a:lnSpc>
                <a:spcPct val="115000"/>
              </a:lnSpc>
              <a:spcBef>
                <a:spcPts val="0"/>
              </a:spcBef>
              <a:spcAft>
                <a:spcPts val="0"/>
              </a:spcAft>
              <a:buSzPts val="1800"/>
              <a:buNone/>
            </a:pPr>
            <a:endParaRPr sz="1600">
              <a:solidFill>
                <a:schemeClr val="lt1"/>
              </a:solidFill>
            </a:endParaRPr>
          </a:p>
          <a:p>
            <a:pPr marL="139700" lvl="0" indent="0" algn="l" rtl="0">
              <a:lnSpc>
                <a:spcPct val="115000"/>
              </a:lnSpc>
              <a:spcBef>
                <a:spcPts val="0"/>
              </a:spcBef>
              <a:spcAft>
                <a:spcPts val="0"/>
              </a:spcAft>
              <a:buSzPts val="1800"/>
              <a:buNone/>
            </a:pPr>
            <a:r>
              <a:rPr lang="en-US" sz="1600">
                <a:solidFill>
                  <a:schemeClr val="lt1"/>
                </a:solidFill>
              </a:rPr>
              <a:t>e) simulation of the tendon actuated shoulder joint where it is bent to a target location</a:t>
            </a:r>
            <a:endParaRPr/>
          </a:p>
        </p:txBody>
      </p:sp>
      <p:sp>
        <p:nvSpPr>
          <p:cNvPr id="425" name="Google Shape;425;p53"/>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solidFill>
                <a:schemeClr val="lt1"/>
              </a:solidFill>
            </a:endParaRPr>
          </a:p>
        </p:txBody>
      </p:sp>
      <p:pic>
        <p:nvPicPr>
          <p:cNvPr id="426" name="Google Shape;426;p53"/>
          <p:cNvPicPr preferRelativeResize="0"/>
          <p:nvPr/>
        </p:nvPicPr>
        <p:blipFill rotWithShape="1">
          <a:blip r:embed="rId3">
            <a:alphaModFix/>
          </a:blip>
          <a:srcRect l="33285" t="13492" r="270" b="-543"/>
          <a:stretch/>
        </p:blipFill>
        <p:spPr>
          <a:xfrm>
            <a:off x="4277406" y="1507525"/>
            <a:ext cx="4866594" cy="3188043"/>
          </a:xfrm>
          <a:prstGeom prst="rect">
            <a:avLst/>
          </a:prstGeom>
          <a:noFill/>
          <a:ln>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54"/>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3.7. 3D design components of PM</a:t>
            </a:r>
            <a:endParaRPr>
              <a:solidFill>
                <a:schemeClr val="lt1"/>
              </a:solidFill>
            </a:endParaRPr>
          </a:p>
        </p:txBody>
      </p:sp>
      <p:sp>
        <p:nvSpPr>
          <p:cNvPr id="432" name="Google Shape;432;p54"/>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Figure shows an approach to imitating the spherical joint.</a:t>
            </a:r>
            <a:endParaRPr/>
          </a:p>
          <a:p>
            <a:pPr marL="457200" lvl="0" indent="-342900" algn="l" rtl="0">
              <a:lnSpc>
                <a:spcPct val="115000"/>
              </a:lnSpc>
              <a:spcBef>
                <a:spcPts val="0"/>
              </a:spcBef>
              <a:spcAft>
                <a:spcPts val="0"/>
              </a:spcAft>
              <a:buSzPts val="1800"/>
              <a:buChar char="●"/>
            </a:pPr>
            <a:r>
              <a:rPr lang="en-US">
                <a:solidFill>
                  <a:schemeClr val="lt1"/>
                </a:solidFill>
              </a:rPr>
              <a:t>Due to the difficulty of replicating the tendon in V-REP, we have built a V-REP model which is a simulation of the real hardware.</a:t>
            </a:r>
            <a:endParaRPr/>
          </a:p>
          <a:p>
            <a:pPr marL="457200" lvl="0" indent="-342900" algn="l" rtl="0">
              <a:lnSpc>
                <a:spcPct val="115000"/>
              </a:lnSpc>
              <a:spcBef>
                <a:spcPts val="0"/>
              </a:spcBef>
              <a:spcAft>
                <a:spcPts val="0"/>
              </a:spcAft>
              <a:buSzPts val="1800"/>
              <a:buChar char="●"/>
            </a:pPr>
            <a:r>
              <a:rPr lang="en-US">
                <a:solidFill>
                  <a:schemeClr val="lt1"/>
                </a:solidFill>
              </a:rPr>
              <a:t>However, the workspace shows that the imitation model differs from the real hardware.</a:t>
            </a:r>
            <a:endParaRPr>
              <a:solidFill>
                <a:schemeClr val="lt1"/>
              </a:solidFill>
            </a:endParaRPr>
          </a:p>
        </p:txBody>
      </p:sp>
      <p:pic>
        <p:nvPicPr>
          <p:cNvPr id="433" name="Google Shape;433;p54"/>
          <p:cNvPicPr preferRelativeResize="0"/>
          <p:nvPr/>
        </p:nvPicPr>
        <p:blipFill rotWithShape="1">
          <a:blip r:embed="rId3">
            <a:alphaModFix/>
          </a:blip>
          <a:srcRect t="3900" b="4741"/>
          <a:stretch/>
        </p:blipFill>
        <p:spPr>
          <a:xfrm>
            <a:off x="4848447" y="1902940"/>
            <a:ext cx="2981741" cy="2619633"/>
          </a:xfrm>
          <a:prstGeom prst="rect">
            <a:avLst/>
          </a:prstGeom>
          <a:noFill/>
          <a:ln>
            <a:noFill/>
          </a:ln>
        </p:spPr>
      </p:pic>
      <p:sp>
        <p:nvSpPr>
          <p:cNvPr id="434" name="Google Shape;434;p54"/>
          <p:cNvSpPr/>
          <p:nvPr/>
        </p:nvSpPr>
        <p:spPr>
          <a:xfrm>
            <a:off x="4832400" y="4609115"/>
            <a:ext cx="431160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3-15</a:t>
            </a:r>
            <a:r>
              <a:rPr lang="en-US" sz="1400" b="0" i="0" u="none" strike="noStrike" cap="none">
                <a:solidFill>
                  <a:schemeClr val="lt1"/>
                </a:solidFill>
                <a:latin typeface="Twentieth Century"/>
                <a:ea typeface="Twentieth Century"/>
                <a:cs typeface="Twentieth Century"/>
                <a:sym typeface="Twentieth Century"/>
              </a:rPr>
              <a:t>. A V-REP model which imitates the spherical joint bent to 90 degrees </a:t>
            </a:r>
            <a:endParaRPr sz="1400" b="0" i="0" u="none" strike="noStrike" cap="none">
              <a:solidFill>
                <a:srgbClr val="000000"/>
              </a:solidFill>
              <a:latin typeface="Twentieth Century"/>
              <a:ea typeface="Twentieth Century"/>
              <a:cs typeface="Twentieth Century"/>
              <a:sym typeface="Twentieth Century"/>
            </a:endParaRPr>
          </a:p>
        </p:txBody>
      </p:sp>
      <p:sp>
        <p:nvSpPr>
          <p:cNvPr id="435" name="Google Shape;435;p54"/>
          <p:cNvSpPr/>
          <p:nvPr/>
        </p:nvSpPr>
        <p:spPr>
          <a:xfrm>
            <a:off x="116959" y="6442"/>
            <a:ext cx="9462976"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55"/>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3.8. EEG Control System Setup</a:t>
            </a:r>
            <a:br>
              <a:rPr lang="en-US">
                <a:solidFill>
                  <a:schemeClr val="lt1"/>
                </a:solidFill>
              </a:rPr>
            </a:br>
            <a:endParaRPr>
              <a:solidFill>
                <a:schemeClr val="lt1"/>
              </a:solidFill>
            </a:endParaRPr>
          </a:p>
        </p:txBody>
      </p:sp>
      <p:sp>
        <p:nvSpPr>
          <p:cNvPr id="441" name="Google Shape;441;p55"/>
          <p:cNvSpPr txBox="1">
            <a:spLocks noGrp="1"/>
          </p:cNvSpPr>
          <p:nvPr>
            <p:ph type="body" idx="1"/>
          </p:nvPr>
        </p:nvSpPr>
        <p:spPr>
          <a:xfrm>
            <a:off x="3117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EEG integration part:</a:t>
            </a:r>
            <a:endParaRPr>
              <a:solidFill>
                <a:schemeClr val="lt1"/>
              </a:solidFill>
            </a:endParaRPr>
          </a:p>
          <a:p>
            <a:pPr marL="457200" lvl="0" indent="-342900" algn="l" rtl="0">
              <a:lnSpc>
                <a:spcPct val="115000"/>
              </a:lnSpc>
              <a:spcBef>
                <a:spcPts val="0"/>
              </a:spcBef>
              <a:spcAft>
                <a:spcPts val="0"/>
              </a:spcAft>
              <a:buClr>
                <a:schemeClr val="lt1"/>
              </a:buClr>
              <a:buSzPts val="1800"/>
              <a:buAutoNum type="arabicParenR"/>
            </a:pPr>
            <a:r>
              <a:rPr lang="en-US">
                <a:solidFill>
                  <a:schemeClr val="lt1"/>
                </a:solidFill>
              </a:rPr>
              <a:t>a motor imagery dataset is used to pars the shoulder movements and their duration time (in the source code they are stated as x, y, z directions) and</a:t>
            </a:r>
            <a:endParaRPr>
              <a:solidFill>
                <a:schemeClr val="lt1"/>
              </a:solidFill>
            </a:endParaRPr>
          </a:p>
          <a:p>
            <a:pPr marL="0" lvl="0" indent="0" algn="l" rtl="0">
              <a:lnSpc>
                <a:spcPct val="115000"/>
              </a:lnSpc>
              <a:spcBef>
                <a:spcPts val="0"/>
              </a:spcBef>
              <a:spcAft>
                <a:spcPts val="0"/>
              </a:spcAft>
              <a:buNone/>
            </a:pPr>
            <a:r>
              <a:rPr lang="en-US">
                <a:solidFill>
                  <a:schemeClr val="lt1"/>
                </a:solidFill>
              </a:rPr>
              <a:t> 2) this information  is used to control actuators 1, 2, and 3 correspondingly to move the shoulder joint.</a:t>
            </a:r>
            <a:br>
              <a:rPr lang="en-US">
                <a:solidFill>
                  <a:schemeClr val="lt1"/>
                </a:solidFill>
              </a:rPr>
            </a:br>
            <a:endParaRPr>
              <a:solidFill>
                <a:schemeClr val="lt1"/>
              </a:solidFill>
            </a:endParaRPr>
          </a:p>
        </p:txBody>
      </p:sp>
      <p:sp>
        <p:nvSpPr>
          <p:cNvPr id="442" name="Google Shape;442;p55"/>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So, firstly we can test the system without EEG with the motor imagery dataset and when we can make it work we will use EEG to directly do the control.</a:t>
            </a:r>
            <a:endParaRPr/>
          </a:p>
          <a:p>
            <a:pPr marL="457200" lvl="0" indent="-342900" algn="l" rtl="0">
              <a:lnSpc>
                <a:spcPct val="115000"/>
              </a:lnSpc>
              <a:spcBef>
                <a:spcPts val="0"/>
              </a:spcBef>
              <a:spcAft>
                <a:spcPts val="0"/>
              </a:spcAft>
              <a:buSzPts val="1800"/>
              <a:buChar char="●"/>
            </a:pPr>
            <a:r>
              <a:rPr lang="en-US">
                <a:solidFill>
                  <a:schemeClr val="lt1"/>
                </a:solidFill>
              </a:rPr>
              <a:t>In the code I adapted, for example, we will only have a com port for the shoulder teensy 3.5, because the IP address is there was for the UR5.</a:t>
            </a: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1.1. Introduction</a:t>
            </a:r>
            <a:r>
              <a:rPr lang="en-US" sz="4000">
                <a:solidFill>
                  <a:schemeClr val="lt1"/>
                </a:solidFill>
              </a:rPr>
              <a:t/>
            </a:r>
            <a:br>
              <a:rPr lang="en-US" sz="4000">
                <a:solidFill>
                  <a:schemeClr val="lt1"/>
                </a:solidFill>
              </a:rPr>
            </a:br>
            <a:endParaRPr>
              <a:solidFill>
                <a:schemeClr val="lt1"/>
              </a:solidFill>
            </a:endParaRPr>
          </a:p>
        </p:txBody>
      </p:sp>
      <p:sp>
        <p:nvSpPr>
          <p:cNvPr id="74" name="Google Shape;74;p11"/>
          <p:cNvSpPr txBox="1">
            <a:spLocks noGrp="1"/>
          </p:cNvSpPr>
          <p:nvPr>
            <p:ph type="body" idx="1"/>
          </p:nvPr>
        </p:nvSpPr>
        <p:spPr>
          <a:xfrm>
            <a:off x="311699" y="1803575"/>
            <a:ext cx="8684019"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lt1"/>
              </a:buClr>
              <a:buSzPts val="1800"/>
              <a:buChar char="●"/>
            </a:pPr>
            <a:r>
              <a:rPr lang="en-US" b="1">
                <a:solidFill>
                  <a:schemeClr val="lt1"/>
                </a:solidFill>
              </a:rPr>
              <a:t>Humanoid robotics aims at developing robotics systems </a:t>
            </a:r>
            <a:r>
              <a:rPr lang="en-US">
                <a:solidFill>
                  <a:schemeClr val="lt1"/>
                </a:solidFill>
              </a:rPr>
              <a:t>that manipulate objects and move in the environment in a similar way humans can do.</a:t>
            </a:r>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In most of the systems developed so far, a sequence of revolute joints is used to </a:t>
            </a:r>
            <a:r>
              <a:rPr lang="en-US" b="1">
                <a:solidFill>
                  <a:schemeClr val="lt1"/>
                </a:solidFill>
              </a:rPr>
              <a:t>reproduce the mobility of complex articulations </a:t>
            </a:r>
            <a:r>
              <a:rPr lang="en-US">
                <a:solidFill>
                  <a:schemeClr val="lt1"/>
                </a:solidFill>
              </a:rPr>
              <a:t>present in the human body. </a:t>
            </a:r>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In this thesis work, </a:t>
            </a:r>
            <a:r>
              <a:rPr lang="en-US" b="1">
                <a:solidFill>
                  <a:schemeClr val="lt1"/>
                </a:solidFill>
              </a:rPr>
              <a:t>we developed a tendon actuated spherical joint</a:t>
            </a:r>
            <a:r>
              <a:rPr lang="en-US">
                <a:solidFill>
                  <a:schemeClr val="lt1"/>
                </a:solidFill>
              </a:rPr>
              <a:t> that can reproduce the behavior of the humerus-glenoid cavity  present in the human shoulder. </a:t>
            </a:r>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56"/>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solidFill>
                  <a:schemeClr val="dk1"/>
                </a:solidFill>
              </a:rPr>
              <a:t>4. Testing and results</a:t>
            </a:r>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5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 Testing and results</a:t>
            </a:r>
            <a:endParaRPr/>
          </a:p>
        </p:txBody>
      </p:sp>
      <p:sp>
        <p:nvSpPr>
          <p:cNvPr id="453" name="Google Shape;453;p57"/>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Figure 4-1. Proof of concept for a 3-DOF shoulder joint with an elastic tendon (only two actuated) realized in PLA.</a:t>
            </a:r>
            <a:br>
              <a:rPr lang="en-US">
                <a:solidFill>
                  <a:schemeClr val="lt1"/>
                </a:solidFill>
              </a:rPr>
            </a:br>
            <a:r>
              <a:rPr lang="en-US">
                <a:solidFill>
                  <a:schemeClr val="lt1"/>
                </a:solidFill>
              </a:rPr>
              <a:t>The shoulder joint is bent to the target position.</a:t>
            </a:r>
            <a:endParaRPr/>
          </a:p>
        </p:txBody>
      </p:sp>
      <p:pic>
        <p:nvPicPr>
          <p:cNvPr id="454" name="Google Shape;454;p57"/>
          <p:cNvPicPr preferRelativeResize="0"/>
          <p:nvPr/>
        </p:nvPicPr>
        <p:blipFill rotWithShape="1">
          <a:blip r:embed="rId3">
            <a:alphaModFix/>
          </a:blip>
          <a:srcRect/>
          <a:stretch/>
        </p:blipFill>
        <p:spPr>
          <a:xfrm>
            <a:off x="4832400" y="1803475"/>
            <a:ext cx="2544584" cy="2782959"/>
          </a:xfrm>
          <a:prstGeom prst="rect">
            <a:avLst/>
          </a:prstGeom>
          <a:noFill/>
          <a:ln>
            <a:noFill/>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5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4.1. Force sensor experiment results</a:t>
            </a:r>
            <a:br>
              <a:rPr lang="en-US">
                <a:solidFill>
                  <a:schemeClr val="lt1"/>
                </a:solidFill>
              </a:rPr>
            </a:br>
            <a:endParaRPr>
              <a:solidFill>
                <a:schemeClr val="lt1"/>
              </a:solidFill>
            </a:endParaRPr>
          </a:p>
        </p:txBody>
      </p:sp>
      <p:sp>
        <p:nvSpPr>
          <p:cNvPr id="460" name="Google Shape;460;p58"/>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Figure 4-2. </a:t>
            </a:r>
            <a:r>
              <a:rPr lang="en-US" b="1">
                <a:solidFill>
                  <a:schemeClr val="lt1"/>
                </a:solidFill>
              </a:rPr>
              <a:t>а) </a:t>
            </a:r>
            <a:r>
              <a:rPr lang="en-US">
                <a:solidFill>
                  <a:schemeClr val="lt1"/>
                </a:solidFill>
              </a:rPr>
              <a:t>Act bottom (or act top – 90 degrees)</a:t>
            </a:r>
            <a:br>
              <a:rPr lang="en-US">
                <a:solidFill>
                  <a:schemeClr val="lt1"/>
                </a:solidFill>
              </a:rPr>
            </a:br>
            <a:r>
              <a:rPr lang="en-US">
                <a:solidFill>
                  <a:schemeClr val="lt1"/>
                </a:solidFill>
              </a:rPr>
              <a:t>In this experiment we moved the real prototype in all the possible directions while monitoring the value of the tensions in the three tendons. </a:t>
            </a: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This is required to coordinate the tendons in order to avoid over-constrained configurations.</a:t>
            </a:r>
            <a:endParaRPr>
              <a:solidFill>
                <a:schemeClr val="lt1"/>
              </a:solidFill>
            </a:endParaRPr>
          </a:p>
        </p:txBody>
      </p:sp>
      <p:pic>
        <p:nvPicPr>
          <p:cNvPr id="461" name="Google Shape;461;p58" descr="C:\Users\zhenis\Downloads\WhatsApp Image 2021-02-04 at 05.17.12.jpeg"/>
          <p:cNvPicPr preferRelativeResize="0"/>
          <p:nvPr/>
        </p:nvPicPr>
        <p:blipFill rotWithShape="1">
          <a:blip r:embed="rId3">
            <a:alphaModFix/>
          </a:blip>
          <a:srcRect r="44614"/>
          <a:stretch/>
        </p:blipFill>
        <p:spPr>
          <a:xfrm>
            <a:off x="4826211" y="1615790"/>
            <a:ext cx="1948845" cy="1896406"/>
          </a:xfrm>
          <a:prstGeom prst="rect">
            <a:avLst/>
          </a:prstGeom>
          <a:noFill/>
          <a:ln>
            <a:noFill/>
          </a:ln>
        </p:spPr>
      </p:pic>
      <p:pic>
        <p:nvPicPr>
          <p:cNvPr id="462" name="Google Shape;462;p58" descr="C:\Users\zhenis\Downloads\04_02__act_bottom_90_degrees.png"/>
          <p:cNvPicPr preferRelativeResize="0"/>
          <p:nvPr/>
        </p:nvPicPr>
        <p:blipFill rotWithShape="1">
          <a:blip r:embed="rId4">
            <a:alphaModFix/>
          </a:blip>
          <a:srcRect/>
          <a:stretch/>
        </p:blipFill>
        <p:spPr>
          <a:xfrm>
            <a:off x="4826211" y="3547699"/>
            <a:ext cx="3847127" cy="1261353"/>
          </a:xfrm>
          <a:prstGeom prst="rect">
            <a:avLst/>
          </a:prstGeom>
          <a:noFill/>
          <a:ln>
            <a:noFill/>
          </a:ln>
        </p:spPr>
      </p:pic>
      <p:sp>
        <p:nvSpPr>
          <p:cNvPr id="463" name="Google Shape;463;p58"/>
          <p:cNvSpPr txBox="1"/>
          <p:nvPr/>
        </p:nvSpPr>
        <p:spPr>
          <a:xfrm>
            <a:off x="4311600" y="4049971"/>
            <a:ext cx="33374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endParaRPr sz="1400" b="0" i="0" u="none" strike="noStrike" cap="none">
              <a:solidFill>
                <a:srgbClr val="000000"/>
              </a:solidFill>
              <a:latin typeface="Twentieth Century"/>
              <a:ea typeface="Twentieth Century"/>
              <a:cs typeface="Twentieth Century"/>
              <a:sym typeface="Twentieth Century"/>
            </a:endParaRPr>
          </a:p>
        </p:txBody>
      </p:sp>
      <p:sp>
        <p:nvSpPr>
          <p:cNvPr id="464" name="Google Shape;464;p58"/>
          <p:cNvSpPr txBox="1"/>
          <p:nvPr/>
        </p:nvSpPr>
        <p:spPr>
          <a:xfrm>
            <a:off x="4288447" y="2738185"/>
            <a:ext cx="33374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a:</a:t>
            </a:r>
            <a:endParaRPr sz="1400" b="0" i="0" u="none" strike="noStrike" cap="none">
              <a:solidFill>
                <a:srgbClr val="000000"/>
              </a:solidFill>
              <a:latin typeface="Twentieth Century"/>
              <a:ea typeface="Twentieth Century"/>
              <a:cs typeface="Twentieth Century"/>
              <a:sym typeface="Twentieth Century"/>
            </a:endParaRPr>
          </a:p>
        </p:txBody>
      </p:sp>
      <p:sp>
        <p:nvSpPr>
          <p:cNvPr id="465" name="Google Shape;465;p58"/>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5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4.1. Force sensor experiment results</a:t>
            </a:r>
            <a:br>
              <a:rPr lang="en-US">
                <a:solidFill>
                  <a:schemeClr val="lt1"/>
                </a:solidFill>
              </a:rPr>
            </a:br>
            <a:endParaRPr/>
          </a:p>
        </p:txBody>
      </p:sp>
      <p:sp>
        <p:nvSpPr>
          <p:cNvPr id="471" name="Google Shape;471;p59"/>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Figure 4-3.</a:t>
            </a:r>
            <a:r>
              <a:rPr lang="en-US" b="1">
                <a:solidFill>
                  <a:schemeClr val="lt1"/>
                </a:solidFill>
              </a:rPr>
              <a:t> </a:t>
            </a:r>
            <a:r>
              <a:rPr lang="en-US">
                <a:solidFill>
                  <a:schemeClr val="lt1"/>
                </a:solidFill>
              </a:rPr>
              <a:t>Act right 90 degrees.</a:t>
            </a:r>
            <a:br>
              <a:rPr lang="en-US">
                <a:solidFill>
                  <a:schemeClr val="lt1"/>
                </a:solidFill>
              </a:rPr>
            </a:br>
            <a:r>
              <a:rPr lang="en-US">
                <a:solidFill>
                  <a:schemeClr val="lt1"/>
                </a:solidFill>
              </a:rPr>
              <a:t>The green line on the plot corresponds to the 1</a:t>
            </a:r>
            <a:r>
              <a:rPr lang="en-US" baseline="30000">
                <a:solidFill>
                  <a:schemeClr val="lt1"/>
                </a:solidFill>
              </a:rPr>
              <a:t>st</a:t>
            </a:r>
            <a:r>
              <a:rPr lang="en-US">
                <a:solidFill>
                  <a:schemeClr val="lt1"/>
                </a:solidFill>
              </a:rPr>
              <a:t> motor which experiences the highest tension in the tendon</a:t>
            </a:r>
            <a:endParaRPr/>
          </a:p>
          <a:p>
            <a:pPr marL="457200" lvl="0" indent="-228600" algn="l" rtl="0">
              <a:lnSpc>
                <a:spcPct val="115000"/>
              </a:lnSpc>
              <a:spcBef>
                <a:spcPts val="0"/>
              </a:spcBef>
              <a:spcAft>
                <a:spcPts val="0"/>
              </a:spcAft>
              <a:buSzPts val="1800"/>
              <a:buNone/>
            </a:pPr>
            <a:endParaRPr/>
          </a:p>
        </p:txBody>
      </p:sp>
      <p:sp>
        <p:nvSpPr>
          <p:cNvPr id="472" name="Google Shape;472;p59"/>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473" name="Google Shape;473;p59" descr="C:\Users\zhenis\Downloads\Photo-1.jpeg"/>
          <p:cNvPicPr preferRelativeResize="0"/>
          <p:nvPr/>
        </p:nvPicPr>
        <p:blipFill rotWithShape="1">
          <a:blip r:embed="rId3">
            <a:alphaModFix/>
          </a:blip>
          <a:srcRect l="32293" t="24951"/>
          <a:stretch/>
        </p:blipFill>
        <p:spPr>
          <a:xfrm>
            <a:off x="4855609" y="1803475"/>
            <a:ext cx="2046915" cy="1929468"/>
          </a:xfrm>
          <a:prstGeom prst="rect">
            <a:avLst/>
          </a:prstGeom>
          <a:noFill/>
          <a:ln>
            <a:noFill/>
          </a:ln>
        </p:spPr>
      </p:pic>
      <p:pic>
        <p:nvPicPr>
          <p:cNvPr id="474" name="Google Shape;474;p59" descr="C:\Users\zhenis\Downloads\force_measurement_act_right_90_degrees.png"/>
          <p:cNvPicPr preferRelativeResize="0"/>
          <p:nvPr/>
        </p:nvPicPr>
        <p:blipFill rotWithShape="1">
          <a:blip r:embed="rId4">
            <a:alphaModFix/>
          </a:blip>
          <a:srcRect/>
          <a:stretch/>
        </p:blipFill>
        <p:spPr>
          <a:xfrm>
            <a:off x="4794216" y="3653342"/>
            <a:ext cx="3873990" cy="1270161"/>
          </a:xfrm>
          <a:prstGeom prst="rect">
            <a:avLst/>
          </a:prstGeom>
          <a:noFill/>
          <a:ln>
            <a:noFill/>
          </a:ln>
        </p:spPr>
      </p:pic>
      <p:sp>
        <p:nvSpPr>
          <p:cNvPr id="475" name="Google Shape;475;p59"/>
          <p:cNvSpPr txBox="1"/>
          <p:nvPr/>
        </p:nvSpPr>
        <p:spPr>
          <a:xfrm>
            <a:off x="4349784" y="2155149"/>
            <a:ext cx="33374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b:</a:t>
            </a:r>
            <a:endParaRPr sz="1400" b="0" i="0" u="none" strike="noStrike" cap="none">
              <a:solidFill>
                <a:srgbClr val="000000"/>
              </a:solidFill>
              <a:latin typeface="Twentieth Century"/>
              <a:ea typeface="Twentieth Century"/>
              <a:cs typeface="Twentieth Century"/>
              <a:sym typeface="Twentieth Century"/>
            </a:endParaRPr>
          </a:p>
        </p:txBody>
      </p:sp>
      <p:sp>
        <p:nvSpPr>
          <p:cNvPr id="476" name="Google Shape;476;p59"/>
          <p:cNvSpPr txBox="1"/>
          <p:nvPr/>
        </p:nvSpPr>
        <p:spPr>
          <a:xfrm>
            <a:off x="4288391" y="3980645"/>
            <a:ext cx="33374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b:</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6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4.1. Force sensor experiment results</a:t>
            </a:r>
            <a:br>
              <a:rPr lang="en-US">
                <a:solidFill>
                  <a:schemeClr val="lt1"/>
                </a:solidFill>
              </a:rPr>
            </a:br>
            <a:endParaRPr>
              <a:solidFill>
                <a:schemeClr val="lt1"/>
              </a:solidFill>
            </a:endParaRPr>
          </a:p>
        </p:txBody>
      </p:sp>
      <p:sp>
        <p:nvSpPr>
          <p:cNvPr id="482" name="Google Shape;482;p60"/>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Act left about 90 degrees (the blue force sensor in the interface experiences the highest tension in the tendon,  the force sensor value should be multiplied by 10 m Newton or by 0.01 Newton)</a:t>
            </a:r>
            <a:br>
              <a:rPr lang="en-US">
                <a:solidFill>
                  <a:schemeClr val="lt1"/>
                </a:solidFill>
              </a:rPr>
            </a:br>
            <a:endParaRPr>
              <a:solidFill>
                <a:schemeClr val="lt1"/>
              </a:solidFill>
            </a:endParaRPr>
          </a:p>
        </p:txBody>
      </p:sp>
      <p:pic>
        <p:nvPicPr>
          <p:cNvPr id="483" name="Google Shape;483;p60" descr="https://lh4.googleusercontent.com/O4uXFaMibGPUj5_NuRjEMFEYzzlKd578QkDQttatxWTyu03_dox2nPLlYz00chB7gk9ucYW9MNxme4UHq_jrNDtcvsuOM5dmvCvI8nY4IvyQKvCWE8CiUjpZHvuV791HBmdSh9A"/>
          <p:cNvPicPr preferRelativeResize="0"/>
          <p:nvPr/>
        </p:nvPicPr>
        <p:blipFill rotWithShape="1">
          <a:blip r:embed="rId3">
            <a:alphaModFix/>
          </a:blip>
          <a:srcRect l="7017" r="33433"/>
          <a:stretch/>
        </p:blipFill>
        <p:spPr>
          <a:xfrm>
            <a:off x="4530381" y="1577917"/>
            <a:ext cx="1845705" cy="1742845"/>
          </a:xfrm>
          <a:prstGeom prst="rect">
            <a:avLst/>
          </a:prstGeom>
          <a:noFill/>
          <a:ln>
            <a:noFill/>
          </a:ln>
        </p:spPr>
      </p:pic>
      <p:pic>
        <p:nvPicPr>
          <p:cNvPr id="484" name="Google Shape;484;p60" descr="https://lh3.googleusercontent.com/3Fk_S1fS-adT9AJlqgU4MD6CBZCeJqC3Eeid8ueuc-jQ1e8ZcWFLuo6mfH4EpjD-JzZKgThSutq8ELA59zvyw7UjMin-iFwmGrp2gzIyuwW4kE-NX0i49TqWQxCWu3nNc4bNQTc"/>
          <p:cNvPicPr preferRelativeResize="0"/>
          <p:nvPr/>
        </p:nvPicPr>
        <p:blipFill rotWithShape="1">
          <a:blip r:embed="rId4">
            <a:alphaModFix/>
          </a:blip>
          <a:srcRect l="2763" t="13257" r="6424" b="33654"/>
          <a:stretch/>
        </p:blipFill>
        <p:spPr>
          <a:xfrm>
            <a:off x="4221362" y="3380276"/>
            <a:ext cx="4464735" cy="1500196"/>
          </a:xfrm>
          <a:prstGeom prst="rect">
            <a:avLst/>
          </a:prstGeom>
          <a:noFill/>
          <a:ln>
            <a:noFill/>
          </a:ln>
        </p:spPr>
      </p:pic>
      <p:sp>
        <p:nvSpPr>
          <p:cNvPr id="485" name="Google Shape;485;p60"/>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6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4.2. Position encoder experiment results</a:t>
            </a:r>
            <a:br>
              <a:rPr lang="en-US">
                <a:solidFill>
                  <a:schemeClr val="lt1"/>
                </a:solidFill>
              </a:rPr>
            </a:br>
            <a:endParaRPr>
              <a:solidFill>
                <a:schemeClr val="lt1"/>
              </a:solidFill>
            </a:endParaRPr>
          </a:p>
        </p:txBody>
      </p:sp>
      <p:sp>
        <p:nvSpPr>
          <p:cNvPr id="491" name="Google Shape;491;p61"/>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In order to measure the absolute position of the tendons a counter mechanism was installed to allow measuring rotation of the motor from 0 to 360×3 degree.</a:t>
            </a:r>
            <a:endParaRPr/>
          </a:p>
          <a:p>
            <a:pPr marL="457200" lvl="0" indent="-342900" algn="l" rtl="0">
              <a:lnSpc>
                <a:spcPct val="115000"/>
              </a:lnSpc>
              <a:spcBef>
                <a:spcPts val="0"/>
              </a:spcBef>
              <a:spcAft>
                <a:spcPts val="0"/>
              </a:spcAft>
              <a:buSzPts val="1800"/>
              <a:buChar char="●"/>
            </a:pPr>
            <a:r>
              <a:rPr lang="en-US">
                <a:solidFill>
                  <a:schemeClr val="lt1"/>
                </a:solidFill>
              </a:rPr>
              <a:t>This required to store the last position of the motor before shutting down the system.</a:t>
            </a:r>
            <a:endParaRPr/>
          </a:p>
          <a:p>
            <a:pPr marL="114300" lvl="0" indent="0" algn="l" rtl="0">
              <a:lnSpc>
                <a:spcPct val="115000"/>
              </a:lnSpc>
              <a:spcBef>
                <a:spcPts val="0"/>
              </a:spcBef>
              <a:spcAft>
                <a:spcPts val="0"/>
              </a:spcAft>
              <a:buSzPts val="1800"/>
              <a:buNone/>
            </a:pPr>
            <a:r>
              <a:rPr lang="en-US">
                <a:solidFill>
                  <a:schemeClr val="lt1"/>
                </a:solidFill>
              </a:rPr>
              <a:t/>
            </a:r>
            <a:br>
              <a:rPr lang="en-US">
                <a:solidFill>
                  <a:schemeClr val="lt1"/>
                </a:solidFill>
              </a:rPr>
            </a:br>
            <a:r>
              <a:rPr lang="en-US">
                <a:solidFill>
                  <a:schemeClr val="lt1"/>
                </a:solidFill>
              </a:rPr>
              <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pic>
        <p:nvPicPr>
          <p:cNvPr id="492" name="Google Shape;492;p61"/>
          <p:cNvPicPr preferRelativeResize="0"/>
          <p:nvPr/>
        </p:nvPicPr>
        <p:blipFill rotWithShape="1">
          <a:blip r:embed="rId3">
            <a:alphaModFix/>
          </a:blip>
          <a:srcRect/>
          <a:stretch/>
        </p:blipFill>
        <p:spPr>
          <a:xfrm>
            <a:off x="4832400" y="1803475"/>
            <a:ext cx="3150065" cy="2811725"/>
          </a:xfrm>
          <a:prstGeom prst="rect">
            <a:avLst/>
          </a:prstGeom>
          <a:noFill/>
          <a:ln>
            <a:noFill/>
          </a:ln>
        </p:spPr>
      </p:pic>
      <p:sp>
        <p:nvSpPr>
          <p:cNvPr id="493" name="Google Shape;493;p61"/>
          <p:cNvSpPr/>
          <p:nvPr/>
        </p:nvSpPr>
        <p:spPr>
          <a:xfrm>
            <a:off x="4832400" y="4684499"/>
            <a:ext cx="4043094"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4-9</a:t>
            </a:r>
            <a:r>
              <a:rPr lang="en-US" sz="1400" b="0" i="0" u="none" strike="noStrike" cap="none">
                <a:solidFill>
                  <a:schemeClr val="lt1"/>
                </a:solidFill>
                <a:latin typeface="Twentieth Century"/>
                <a:ea typeface="Twentieth Century"/>
                <a:cs typeface="Twentieth Century"/>
                <a:sym typeface="Twentieth Century"/>
              </a:rPr>
              <a:t>. Position encoder experimental setup </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6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4.2. Position encoder experiment results.</a:t>
            </a:r>
            <a:br>
              <a:rPr lang="en-US">
                <a:solidFill>
                  <a:schemeClr val="lt1"/>
                </a:solidFill>
              </a:rPr>
            </a:br>
            <a:endParaRPr>
              <a:solidFill>
                <a:schemeClr val="lt1"/>
              </a:solidFill>
            </a:endParaRPr>
          </a:p>
        </p:txBody>
      </p:sp>
      <p:sp>
        <p:nvSpPr>
          <p:cNvPr id="499" name="Google Shape;499;p62"/>
          <p:cNvSpPr txBox="1">
            <a:spLocks noGrp="1"/>
          </p:cNvSpPr>
          <p:nvPr>
            <p:ph type="body" idx="1"/>
          </p:nvPr>
        </p:nvSpPr>
        <p:spPr>
          <a:xfrm>
            <a:off x="311699" y="1803575"/>
            <a:ext cx="4536747"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Position encoder on forward direction continuous line, we can see the position of the encoder increasing from the last recorded position to 360 degrees then resetting to zero and increasing again.</a:t>
            </a:r>
            <a:endParaRPr>
              <a:solidFill>
                <a:schemeClr val="lt1"/>
              </a:solidFill>
            </a:endParaRPr>
          </a:p>
          <a:p>
            <a:pPr marL="457200" lvl="0" indent="-342900" algn="l" rtl="0">
              <a:lnSpc>
                <a:spcPct val="115000"/>
              </a:lnSpc>
              <a:spcBef>
                <a:spcPts val="0"/>
              </a:spcBef>
              <a:spcAft>
                <a:spcPts val="0"/>
              </a:spcAft>
              <a:buSzPts val="1800"/>
              <a:buChar char="●"/>
            </a:pPr>
            <a:r>
              <a:rPr lang="en-US">
                <a:solidFill>
                  <a:schemeClr val="lt1"/>
                </a:solidFill>
              </a:rPr>
              <a:t>On the dashed line we can see the absolute pulley position ranging from -480 to +480 degrees.</a:t>
            </a:r>
            <a:endParaRPr>
              <a:solidFill>
                <a:schemeClr val="lt1"/>
              </a:solidFill>
            </a:endParaRPr>
          </a:p>
        </p:txBody>
      </p:sp>
      <p:pic>
        <p:nvPicPr>
          <p:cNvPr id="500" name="Google Shape;500;p62"/>
          <p:cNvPicPr preferRelativeResize="0"/>
          <p:nvPr/>
        </p:nvPicPr>
        <p:blipFill rotWithShape="1">
          <a:blip r:embed="rId3">
            <a:alphaModFix/>
          </a:blip>
          <a:srcRect/>
          <a:stretch/>
        </p:blipFill>
        <p:spPr>
          <a:xfrm>
            <a:off x="4848447" y="1769755"/>
            <a:ext cx="4125652" cy="936375"/>
          </a:xfrm>
          <a:prstGeom prst="rect">
            <a:avLst/>
          </a:prstGeom>
          <a:noFill/>
          <a:ln>
            <a:noFill/>
          </a:ln>
        </p:spPr>
      </p:pic>
      <p:sp>
        <p:nvSpPr>
          <p:cNvPr id="501" name="Google Shape;501;p62"/>
          <p:cNvSpPr txBox="1"/>
          <p:nvPr/>
        </p:nvSpPr>
        <p:spPr>
          <a:xfrm>
            <a:off x="4861712" y="2748353"/>
            <a:ext cx="398378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4-10</a:t>
            </a:r>
            <a:r>
              <a:rPr lang="en-US" sz="1400" b="0" i="0" u="none" strike="noStrike" cap="none">
                <a:solidFill>
                  <a:schemeClr val="lt1"/>
                </a:solidFill>
                <a:latin typeface="Twentieth Century"/>
                <a:ea typeface="Twentieth Century"/>
                <a:cs typeface="Twentieth Century"/>
                <a:sym typeface="Twentieth Century"/>
              </a:rPr>
              <a:t>. Position sensor experiment results.</a:t>
            </a:r>
            <a:endParaRPr sz="1400" b="0" i="0" u="none" strike="noStrike" cap="none">
              <a:solidFill>
                <a:srgbClr val="000000"/>
              </a:solidFill>
              <a:latin typeface="Twentieth Century"/>
              <a:ea typeface="Twentieth Century"/>
              <a:cs typeface="Twentieth Century"/>
              <a:sym typeface="Twentieth Century"/>
            </a:endParaRPr>
          </a:p>
        </p:txBody>
      </p:sp>
      <p:sp>
        <p:nvSpPr>
          <p:cNvPr id="502" name="Google Shape;502;p62"/>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pic>
        <p:nvPicPr>
          <p:cNvPr id="503" name="Google Shape;503;p62"/>
          <p:cNvPicPr preferRelativeResize="0"/>
          <p:nvPr/>
        </p:nvPicPr>
        <p:blipFill rotWithShape="1">
          <a:blip r:embed="rId4">
            <a:alphaModFix/>
          </a:blip>
          <a:srcRect/>
          <a:stretch/>
        </p:blipFill>
        <p:spPr>
          <a:xfrm>
            <a:off x="5038730" y="3099776"/>
            <a:ext cx="3629745" cy="1671969"/>
          </a:xfrm>
          <a:prstGeom prst="rect">
            <a:avLst/>
          </a:prstGeom>
          <a:noFill/>
          <a:ln>
            <a:noFill/>
          </a:ln>
        </p:spPr>
      </p:pic>
      <p:sp>
        <p:nvSpPr>
          <p:cNvPr id="504" name="Google Shape;504;p62"/>
          <p:cNvSpPr/>
          <p:nvPr/>
        </p:nvSpPr>
        <p:spPr>
          <a:xfrm>
            <a:off x="4848446" y="4815391"/>
            <a:ext cx="3744936"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Twentieth Century"/>
                <a:ea typeface="Twentieth Century"/>
                <a:cs typeface="Twentieth Century"/>
                <a:sym typeface="Twentieth Century"/>
              </a:rPr>
              <a:t>Figure 4-11: Position encoder on reverse direction</a:t>
            </a:r>
            <a:endParaRPr sz="1400" b="0" i="0" u="none" strike="noStrike" cap="none">
              <a:solidFill>
                <a:srgbClr val="000000"/>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6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4.3.Workspace Measurements</a:t>
            </a:r>
            <a:br>
              <a:rPr lang="en-US">
                <a:solidFill>
                  <a:schemeClr val="lt1"/>
                </a:solidFill>
              </a:rPr>
            </a:br>
            <a:endParaRPr>
              <a:solidFill>
                <a:schemeClr val="lt1"/>
              </a:solidFill>
            </a:endParaRPr>
          </a:p>
        </p:txBody>
      </p:sp>
      <p:sp>
        <p:nvSpPr>
          <p:cNvPr id="510" name="Google Shape;510;p63"/>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workspace resembles the surface of a sphere: its radius is equal to the diameter of one of the two spheres that represent the rolling motion.</a:t>
            </a:r>
            <a:endParaRPr/>
          </a:p>
          <a:p>
            <a:pPr marL="457200" lvl="0" indent="-342900" algn="l" rtl="0">
              <a:lnSpc>
                <a:spcPct val="115000"/>
              </a:lnSpc>
              <a:spcBef>
                <a:spcPts val="0"/>
              </a:spcBef>
              <a:spcAft>
                <a:spcPts val="0"/>
              </a:spcAft>
              <a:buSzPts val="1800"/>
              <a:buChar char="●"/>
            </a:pPr>
            <a:r>
              <a:rPr lang="en-US">
                <a:solidFill>
                  <a:schemeClr val="lt1"/>
                </a:solidFill>
              </a:rPr>
              <a:t>In the Figure the workspace of the shoulder joint is in the 3D space.</a:t>
            </a:r>
            <a:endParaRPr>
              <a:solidFill>
                <a:schemeClr val="lt1"/>
              </a:solidFill>
            </a:endParaRPr>
          </a:p>
        </p:txBody>
      </p:sp>
      <p:pic>
        <p:nvPicPr>
          <p:cNvPr id="511" name="Google Shape;511;p63"/>
          <p:cNvPicPr preferRelativeResize="0"/>
          <p:nvPr/>
        </p:nvPicPr>
        <p:blipFill rotWithShape="1">
          <a:blip r:embed="rId3">
            <a:alphaModFix/>
          </a:blip>
          <a:srcRect/>
          <a:stretch/>
        </p:blipFill>
        <p:spPr>
          <a:xfrm>
            <a:off x="5771237" y="971575"/>
            <a:ext cx="2855927" cy="1600175"/>
          </a:xfrm>
          <a:prstGeom prst="rect">
            <a:avLst/>
          </a:prstGeom>
          <a:noFill/>
          <a:ln>
            <a:noFill/>
          </a:ln>
        </p:spPr>
      </p:pic>
      <p:sp>
        <p:nvSpPr>
          <p:cNvPr id="512" name="Google Shape;512;p63"/>
          <p:cNvSpPr/>
          <p:nvPr/>
        </p:nvSpPr>
        <p:spPr>
          <a:xfrm>
            <a:off x="4590433" y="4770240"/>
            <a:ext cx="4241867"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Twentieth Century"/>
                <a:ea typeface="Twentieth Century"/>
                <a:cs typeface="Twentieth Century"/>
                <a:sym typeface="Twentieth Century"/>
              </a:rPr>
              <a:t>Figure </a:t>
            </a:r>
            <a:r>
              <a:rPr lang="en-US" sz="1400" b="0" i="0" u="none" strike="noStrike" cap="none">
                <a:solidFill>
                  <a:srgbClr val="000000"/>
                </a:solidFill>
                <a:latin typeface="Twentieth Century"/>
                <a:ea typeface="Twentieth Century"/>
                <a:cs typeface="Twentieth Century"/>
                <a:sym typeface="Twentieth Century"/>
              </a:rPr>
              <a:t>4-14</a:t>
            </a:r>
            <a:r>
              <a:rPr lang="en-US" sz="1400" b="0" i="0" u="none" strike="noStrike" cap="none">
                <a:solidFill>
                  <a:schemeClr val="lt1"/>
                </a:solidFill>
                <a:latin typeface="Twentieth Century"/>
                <a:ea typeface="Twentieth Century"/>
                <a:cs typeface="Twentieth Century"/>
                <a:sym typeface="Twentieth Century"/>
              </a:rPr>
              <a:t>. GUI, tab 2, Workspace Measurements</a:t>
            </a:r>
            <a:endParaRPr sz="1400" b="0" i="0" u="none" strike="noStrike" cap="none">
              <a:solidFill>
                <a:schemeClr val="lt1"/>
              </a:solidFill>
              <a:latin typeface="Twentieth Century"/>
              <a:ea typeface="Twentieth Century"/>
              <a:cs typeface="Twentieth Century"/>
              <a:sym typeface="Twentieth Century"/>
            </a:endParaRPr>
          </a:p>
        </p:txBody>
      </p:sp>
      <p:pic>
        <p:nvPicPr>
          <p:cNvPr id="513" name="Google Shape;513;p63"/>
          <p:cNvPicPr preferRelativeResize="0"/>
          <p:nvPr/>
        </p:nvPicPr>
        <p:blipFill rotWithShape="1">
          <a:blip r:embed="rId4">
            <a:alphaModFix/>
          </a:blip>
          <a:srcRect l="22539" t="21342" r="23174" b="14319"/>
          <a:stretch/>
        </p:blipFill>
        <p:spPr>
          <a:xfrm>
            <a:off x="4590433" y="2685258"/>
            <a:ext cx="3570514" cy="2123730"/>
          </a:xfrm>
          <a:prstGeom prst="rect">
            <a:avLst/>
          </a:prstGeom>
          <a:noFill/>
          <a:ln>
            <a:noFill/>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64"/>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endParaRPr/>
          </a:p>
        </p:txBody>
      </p:sp>
      <p:pic>
        <p:nvPicPr>
          <p:cNvPr id="4" name="v-rep-demo-1-muted_V2DQgCzV_Qk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588"/>
            <a:ext cx="9144000" cy="514032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65"/>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endParaRPr/>
          </a:p>
        </p:txBody>
      </p:sp>
      <p:pic>
        <p:nvPicPr>
          <p:cNvPr id="4" name="demo-v3_DwdYPzvc_KRC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9144000" cy="51435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solidFill>
                  <a:schemeClr val="lt1"/>
                </a:solidFill>
              </a:rPr>
              <a:t>1.2. Research objective</a:t>
            </a:r>
            <a:endParaRPr>
              <a:solidFill>
                <a:schemeClr val="lt1"/>
              </a:solidFill>
            </a:endParaRPr>
          </a:p>
        </p:txBody>
      </p:sp>
      <p:sp>
        <p:nvSpPr>
          <p:cNvPr id="80" name="Google Shape;80;p12"/>
          <p:cNvSpPr txBox="1">
            <a:spLocks noGrp="1"/>
          </p:cNvSpPr>
          <p:nvPr>
            <p:ph type="body" idx="1"/>
          </p:nvPr>
        </p:nvSpPr>
        <p:spPr>
          <a:xfrm>
            <a:off x="311700" y="1803575"/>
            <a:ext cx="8684100" cy="33399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Clr>
                <a:schemeClr val="lt1"/>
              </a:buClr>
              <a:buSzPts val="1800"/>
              <a:buNone/>
            </a:pPr>
            <a:r>
              <a:rPr lang="en-US" b="1">
                <a:solidFill>
                  <a:schemeClr val="lt1"/>
                </a:solidFill>
              </a:rPr>
              <a:t>To develop a shoulder joint </a:t>
            </a:r>
            <a:r>
              <a:rPr lang="en-US">
                <a:solidFill>
                  <a:schemeClr val="lt1"/>
                </a:solidFill>
              </a:rPr>
              <a:t>for the future of applications in the field of humanoid robotics.</a:t>
            </a:r>
            <a:endParaRPr>
              <a:solidFill>
                <a:schemeClr val="lt1"/>
              </a:solidFill>
            </a:endParaRPr>
          </a:p>
          <a:p>
            <a:pPr marL="114300" lvl="0" indent="0" algn="l" rtl="0">
              <a:lnSpc>
                <a:spcPct val="115000"/>
              </a:lnSpc>
              <a:spcBef>
                <a:spcPts val="0"/>
              </a:spcBef>
              <a:spcAft>
                <a:spcPts val="0"/>
              </a:spcAft>
              <a:buClr>
                <a:schemeClr val="lt1"/>
              </a:buClr>
              <a:buSzPts val="1800"/>
              <a:buNone/>
            </a:pPr>
            <a:r>
              <a:rPr lang="en-US">
                <a:solidFill>
                  <a:schemeClr val="lt1"/>
                </a:solidFill>
              </a:rPr>
              <a:t>Goals to achieve with help of actuation system: </a:t>
            </a:r>
            <a:endParaRPr/>
          </a:p>
          <a:p>
            <a:pPr marL="914400" lvl="1" indent="-317500" algn="l" rtl="0">
              <a:lnSpc>
                <a:spcPct val="115000"/>
              </a:lnSpc>
              <a:spcBef>
                <a:spcPts val="1600"/>
              </a:spcBef>
              <a:spcAft>
                <a:spcPts val="0"/>
              </a:spcAft>
              <a:buClr>
                <a:schemeClr val="lt1"/>
              </a:buClr>
              <a:buSzPts val="1400"/>
              <a:buChar char="○"/>
            </a:pPr>
            <a:r>
              <a:rPr lang="en-US">
                <a:solidFill>
                  <a:schemeClr val="lt1"/>
                </a:solidFill>
                <a:latin typeface="Twentieth Century"/>
                <a:ea typeface="Twentieth Century"/>
                <a:cs typeface="Twentieth Century"/>
                <a:sym typeface="Twentieth Century"/>
              </a:rPr>
              <a:t>More natural movement</a:t>
            </a:r>
            <a:endParaRPr>
              <a:solidFill>
                <a:schemeClr val="lt1"/>
              </a:solidFill>
              <a:latin typeface="Twentieth Century"/>
              <a:ea typeface="Twentieth Century"/>
              <a:cs typeface="Twentieth Century"/>
              <a:sym typeface="Twentieth Century"/>
            </a:endParaRPr>
          </a:p>
          <a:p>
            <a:pPr marL="914400" lvl="1" indent="-317500" algn="l" rtl="0">
              <a:lnSpc>
                <a:spcPct val="115000"/>
              </a:lnSpc>
              <a:spcBef>
                <a:spcPts val="1600"/>
              </a:spcBef>
              <a:spcAft>
                <a:spcPts val="0"/>
              </a:spcAft>
              <a:buClr>
                <a:schemeClr val="lt1"/>
              </a:buClr>
              <a:buSzPts val="1400"/>
              <a:buChar char="○"/>
            </a:pPr>
            <a:r>
              <a:rPr lang="en-US">
                <a:solidFill>
                  <a:schemeClr val="lt1"/>
                </a:solidFill>
                <a:latin typeface="Twentieth Century"/>
                <a:ea typeface="Twentieth Century"/>
                <a:cs typeface="Twentieth Century"/>
                <a:sym typeface="Twentieth Century"/>
              </a:rPr>
              <a:t>SImplified design and </a:t>
            </a:r>
            <a:endParaRPr>
              <a:latin typeface="Twentieth Century"/>
              <a:ea typeface="Twentieth Century"/>
              <a:cs typeface="Twentieth Century"/>
              <a:sym typeface="Twentieth Century"/>
            </a:endParaRPr>
          </a:p>
          <a:p>
            <a:pPr marL="914400" lvl="1" indent="-317500" algn="l" rtl="0">
              <a:lnSpc>
                <a:spcPct val="115000"/>
              </a:lnSpc>
              <a:spcBef>
                <a:spcPts val="1600"/>
              </a:spcBef>
              <a:spcAft>
                <a:spcPts val="0"/>
              </a:spcAft>
              <a:buClr>
                <a:schemeClr val="lt1"/>
              </a:buClr>
              <a:buSzPts val="1400"/>
              <a:buChar char="○"/>
            </a:pPr>
            <a:r>
              <a:rPr lang="en-US">
                <a:solidFill>
                  <a:schemeClr val="lt1"/>
                </a:solidFill>
                <a:latin typeface="Twentieth Century"/>
                <a:ea typeface="Twentieth Century"/>
                <a:cs typeface="Twentieth Century"/>
                <a:sym typeface="Twentieth Century"/>
              </a:rPr>
              <a:t>Lighter wight</a:t>
            </a:r>
            <a:endParaRPr>
              <a:solidFill>
                <a:schemeClr val="lt1"/>
              </a:solidFill>
              <a:latin typeface="Twentieth Century"/>
              <a:ea typeface="Twentieth Century"/>
              <a:cs typeface="Twentieth Century"/>
              <a:sym typeface="Twentieth Century"/>
            </a:endParaRPr>
          </a:p>
          <a:p>
            <a:pPr marL="914400" lvl="1" indent="-317500" algn="l" rtl="0">
              <a:lnSpc>
                <a:spcPct val="115000"/>
              </a:lnSpc>
              <a:spcBef>
                <a:spcPts val="1600"/>
              </a:spcBef>
              <a:spcAft>
                <a:spcPts val="0"/>
              </a:spcAft>
              <a:buClr>
                <a:schemeClr val="lt1"/>
              </a:buClr>
              <a:buSzPts val="1400"/>
              <a:buChar char="○"/>
            </a:pPr>
            <a:r>
              <a:rPr lang="en-US" b="1">
                <a:solidFill>
                  <a:schemeClr val="lt1"/>
                </a:solidFill>
                <a:latin typeface="Twentieth Century"/>
                <a:ea typeface="Twentieth Century"/>
                <a:cs typeface="Twentieth Century"/>
                <a:sym typeface="Twentieth Century"/>
              </a:rPr>
              <a:t>Faster movements </a:t>
            </a:r>
            <a:endParaRPr b="1">
              <a:solidFill>
                <a:schemeClr val="lt1"/>
              </a:solidFill>
              <a:latin typeface="Twentieth Century"/>
              <a:ea typeface="Twentieth Century"/>
              <a:cs typeface="Twentieth Century"/>
              <a:sym typeface="Twentieth Century"/>
            </a:endParaRPr>
          </a:p>
          <a:p>
            <a:pPr marL="914400" lvl="1" indent="-317500" algn="l" rtl="0">
              <a:lnSpc>
                <a:spcPct val="115000"/>
              </a:lnSpc>
              <a:spcBef>
                <a:spcPts val="1600"/>
              </a:spcBef>
              <a:spcAft>
                <a:spcPts val="0"/>
              </a:spcAft>
              <a:buClr>
                <a:schemeClr val="lt1"/>
              </a:buClr>
              <a:buSzPts val="1400"/>
              <a:buChar char="○"/>
            </a:pPr>
            <a:r>
              <a:rPr lang="en-US" b="1">
                <a:solidFill>
                  <a:schemeClr val="lt1"/>
                </a:solidFill>
                <a:latin typeface="Twentieth Century"/>
                <a:ea typeface="Twentieth Century"/>
                <a:cs typeface="Twentieth Century"/>
                <a:sym typeface="Twentieth Century"/>
              </a:rPr>
              <a:t>Displacing bigger payloads.</a:t>
            </a:r>
            <a:endParaRPr b="1">
              <a:latin typeface="Twentieth Century"/>
              <a:ea typeface="Twentieth Century"/>
              <a:cs typeface="Twentieth Century"/>
              <a:sym typeface="Twentieth Century"/>
            </a:endParaRPr>
          </a:p>
          <a:p>
            <a:pPr marL="457200" lvl="0" indent="-228600" algn="l" rtl="0">
              <a:lnSpc>
                <a:spcPct val="115000"/>
              </a:lnSpc>
              <a:spcBef>
                <a:spcPts val="0"/>
              </a:spcBef>
              <a:spcAft>
                <a:spcPts val="0"/>
              </a:spcAft>
              <a:buClr>
                <a:schemeClr val="lt2"/>
              </a:buClr>
              <a:buSzPts val="1800"/>
              <a:buNone/>
            </a:pPr>
            <a:endParaRPr>
              <a:solidFill>
                <a:schemeClr val="lt1"/>
              </a:solidFill>
            </a:endParaRPr>
          </a:p>
          <a:p>
            <a:pPr marL="457200" lvl="0" indent="-228600" algn="l" rtl="0">
              <a:lnSpc>
                <a:spcPct val="115000"/>
              </a:lnSpc>
              <a:spcBef>
                <a:spcPts val="0"/>
              </a:spcBef>
              <a:spcAft>
                <a:spcPts val="0"/>
              </a:spcAft>
              <a:buClr>
                <a:schemeClr val="lt2"/>
              </a:buClr>
              <a:buSzPts val="1800"/>
              <a:buNone/>
            </a:pPr>
            <a:endParaRPr>
              <a:solidFill>
                <a:schemeClr val="lt1"/>
              </a:solidFill>
            </a:endParaRPr>
          </a:p>
          <a:p>
            <a:pPr marL="457200" lvl="0" indent="-228600" algn="l" rtl="0">
              <a:lnSpc>
                <a:spcPct val="115000"/>
              </a:lnSpc>
              <a:spcBef>
                <a:spcPts val="0"/>
              </a:spcBef>
              <a:spcAft>
                <a:spcPts val="0"/>
              </a:spcAft>
              <a:buClr>
                <a:schemeClr val="lt2"/>
              </a:buClr>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66"/>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solidFill>
                  <a:schemeClr val="dk1"/>
                </a:solidFill>
              </a:rPr>
              <a:t>5. Conclusion and future work</a:t>
            </a:r>
            <a:r>
              <a:rPr lang="en-US" b="1">
                <a:solidFill>
                  <a:schemeClr val="dk1"/>
                </a:solidFill>
              </a:rPr>
              <a:t/>
            </a:r>
            <a:br>
              <a:rPr lang="en-US" b="1">
                <a:solidFill>
                  <a:schemeClr val="dk1"/>
                </a:solidFill>
              </a:rPr>
            </a:br>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67"/>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536" name="Google Shape;536;p67"/>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Conclusion and future work</a:t>
            </a:r>
            <a:r>
              <a:rPr lang="en-US" b="1">
                <a:solidFill>
                  <a:schemeClr val="lt1"/>
                </a:solidFill>
              </a:rPr>
              <a:t/>
            </a:r>
            <a:br>
              <a:rPr lang="en-US" b="1">
                <a:solidFill>
                  <a:schemeClr val="lt1"/>
                </a:solidFill>
              </a:rPr>
            </a:br>
            <a:endParaRPr>
              <a:solidFill>
                <a:schemeClr val="lt1"/>
              </a:solidFill>
            </a:endParaRPr>
          </a:p>
        </p:txBody>
      </p:sp>
      <p:sp>
        <p:nvSpPr>
          <p:cNvPr id="537" name="Google Shape;537;p67"/>
          <p:cNvSpPr txBox="1">
            <a:spLocks noGrp="1"/>
          </p:cNvSpPr>
          <p:nvPr>
            <p:ph type="body" idx="1"/>
          </p:nvPr>
        </p:nvSpPr>
        <p:spPr>
          <a:xfrm>
            <a:off x="311700" y="1803575"/>
            <a:ext cx="4124376"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In this work a shoulder joint was developed for application in humanoid robotics.</a:t>
            </a:r>
            <a:endParaRPr/>
          </a:p>
          <a:p>
            <a:pPr marL="457200" lvl="0" indent="-342900" algn="l" rtl="0">
              <a:lnSpc>
                <a:spcPct val="115000"/>
              </a:lnSpc>
              <a:spcBef>
                <a:spcPts val="0"/>
              </a:spcBef>
              <a:spcAft>
                <a:spcPts val="0"/>
              </a:spcAft>
              <a:buSzPts val="1800"/>
              <a:buChar char="●"/>
            </a:pPr>
            <a:r>
              <a:rPr lang="en-US">
                <a:solidFill>
                  <a:schemeClr val="lt1"/>
                </a:solidFill>
              </a:rPr>
              <a:t>The mechanism has a parallel kinematic structure with three limbs that allow a total of 2DOFs.</a:t>
            </a:r>
            <a:endParaRPr/>
          </a:p>
          <a:p>
            <a:pPr marL="457200" lvl="0" indent="-342900" algn="l" rtl="0">
              <a:lnSpc>
                <a:spcPct val="115000"/>
              </a:lnSpc>
              <a:spcBef>
                <a:spcPts val="0"/>
              </a:spcBef>
              <a:spcAft>
                <a:spcPts val="0"/>
              </a:spcAft>
              <a:buSzPts val="1800"/>
              <a:buChar char="●"/>
            </a:pPr>
            <a:r>
              <a:rPr lang="en-US">
                <a:solidFill>
                  <a:schemeClr val="lt1"/>
                </a:solidFill>
              </a:rPr>
              <a:t>The shoulder joint is actuated with three tendons that are controlled by revolute motors.</a:t>
            </a:r>
            <a:endParaRPr/>
          </a:p>
          <a:p>
            <a:pPr marL="457200" lvl="0" indent="-228600" algn="l" rtl="0">
              <a:lnSpc>
                <a:spcPct val="115000"/>
              </a:lnSpc>
              <a:spcBef>
                <a:spcPts val="0"/>
              </a:spcBef>
              <a:spcAft>
                <a:spcPts val="0"/>
              </a:spcAft>
              <a:buSzPts val="1800"/>
              <a:buNone/>
            </a:pPr>
            <a:endParaRPr>
              <a:solidFill>
                <a:schemeClr val="lt1"/>
              </a:solidFill>
            </a:endParaRPr>
          </a:p>
        </p:txBody>
      </p:sp>
      <p:sp>
        <p:nvSpPr>
          <p:cNvPr id="538" name="Google Shape;538;p67"/>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Magnetic encoders were installed to estimate the lengths of the tendons and therefore the orientation of the moving platform.</a:t>
            </a:r>
            <a:endParaRPr/>
          </a:p>
          <a:p>
            <a:pPr marL="457200" lvl="0" indent="-342900" algn="l" rtl="0">
              <a:lnSpc>
                <a:spcPct val="115000"/>
              </a:lnSpc>
              <a:spcBef>
                <a:spcPts val="0"/>
              </a:spcBef>
              <a:spcAft>
                <a:spcPts val="0"/>
              </a:spcAft>
              <a:buSzPts val="1800"/>
              <a:buChar char="●"/>
            </a:pPr>
            <a:r>
              <a:rPr lang="en-US">
                <a:solidFill>
                  <a:schemeClr val="lt1"/>
                </a:solidFill>
              </a:rPr>
              <a:t>In addition force sensors were installed to measure the tension of the tendons and therefore the forces applied to the moving platform.</a:t>
            </a:r>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68"/>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544" name="Google Shape;544;p6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Conclusion and future work</a:t>
            </a:r>
            <a:r>
              <a:rPr lang="en-US" b="1">
                <a:solidFill>
                  <a:schemeClr val="lt1"/>
                </a:solidFill>
              </a:rPr>
              <a:t/>
            </a:r>
            <a:br>
              <a:rPr lang="en-US" b="1">
                <a:solidFill>
                  <a:schemeClr val="lt1"/>
                </a:solidFill>
              </a:rPr>
            </a:br>
            <a:endParaRPr>
              <a:solidFill>
                <a:schemeClr val="lt1"/>
              </a:solidFill>
            </a:endParaRPr>
          </a:p>
        </p:txBody>
      </p:sp>
      <p:sp>
        <p:nvSpPr>
          <p:cNvPr id="545" name="Google Shape;545;p68"/>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Development of a kinematic model to allow controlling the robot.</a:t>
            </a:r>
            <a:endParaRPr/>
          </a:p>
          <a:p>
            <a:pPr marL="457200" lvl="0" indent="-342900" algn="l" rtl="0">
              <a:lnSpc>
                <a:spcPct val="115000"/>
              </a:lnSpc>
              <a:spcBef>
                <a:spcPts val="0"/>
              </a:spcBef>
              <a:spcAft>
                <a:spcPts val="0"/>
              </a:spcAft>
              <a:buSzPts val="1800"/>
              <a:buChar char="●"/>
            </a:pPr>
            <a:r>
              <a:rPr lang="en-US">
                <a:solidFill>
                  <a:schemeClr val="lt1"/>
                </a:solidFill>
              </a:rPr>
              <a:t>Development of a realistic kinematic-dynamic model in V-REP software.</a:t>
            </a:r>
            <a:endParaRPr/>
          </a:p>
        </p:txBody>
      </p:sp>
      <p:sp>
        <p:nvSpPr>
          <p:cNvPr id="546" name="Google Shape;546;p68"/>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Design of graphical interface in order to monitor all the sensory data and conduct a series of experiments on the model and the real prototype.</a:t>
            </a:r>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69"/>
          <p:cNvSpPr/>
          <p:nvPr/>
        </p:nvSpPr>
        <p:spPr>
          <a:xfrm>
            <a:off x="667265" y="1"/>
            <a:ext cx="2063578" cy="679622"/>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wentieth Century"/>
              <a:ea typeface="Twentieth Century"/>
              <a:cs typeface="Twentieth Century"/>
              <a:sym typeface="Twentieth Century"/>
            </a:endParaRPr>
          </a:p>
        </p:txBody>
      </p:sp>
      <p:sp>
        <p:nvSpPr>
          <p:cNvPr id="552" name="Google Shape;552;p69"/>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Conclusion and future work</a:t>
            </a:r>
            <a:br>
              <a:rPr lang="en-US">
                <a:solidFill>
                  <a:schemeClr val="lt1"/>
                </a:solidFill>
              </a:rPr>
            </a:br>
            <a:endParaRPr>
              <a:solidFill>
                <a:schemeClr val="lt1"/>
              </a:solidFill>
            </a:endParaRPr>
          </a:p>
        </p:txBody>
      </p:sp>
      <p:sp>
        <p:nvSpPr>
          <p:cNvPr id="553" name="Google Shape;553;p69"/>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r>
              <a:rPr lang="en-US">
                <a:solidFill>
                  <a:schemeClr val="lt1"/>
                </a:solidFill>
              </a:rPr>
              <a:t>The workspace of the shoulder joint was measured by controlling the lengths of the tendons within their maximum range. Overall, we have achieved full control of tendon actuated shoulder joint. The kinematic model we developed is based on the simplifying assumption that one limb moves and the other two limbs follow the first one.</a:t>
            </a:r>
            <a:endParaRPr/>
          </a:p>
          <a:p>
            <a:pPr marL="114300" lvl="0" indent="0" algn="l" rtl="0">
              <a:lnSpc>
                <a:spcPct val="115000"/>
              </a:lnSpc>
              <a:spcBef>
                <a:spcPts val="0"/>
              </a:spcBef>
              <a:spcAft>
                <a:spcPts val="0"/>
              </a:spcAft>
              <a:buSzPts val="1800"/>
              <a:buNone/>
            </a:pPr>
            <a:endParaRPr>
              <a:solidFill>
                <a:schemeClr val="lt1"/>
              </a:solidFill>
            </a:endParaRPr>
          </a:p>
        </p:txBody>
      </p:sp>
      <p:sp>
        <p:nvSpPr>
          <p:cNvPr id="554" name="Google Shape;554;p69"/>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a:solidFill>
                  <a:schemeClr val="lt1"/>
                </a:solidFill>
              </a:rPr>
              <a:t>The geometric method finds the length d</a:t>
            </a:r>
            <a:r>
              <a:rPr lang="en-US" baseline="-25000">
                <a:solidFill>
                  <a:schemeClr val="lt1"/>
                </a:solidFill>
              </a:rPr>
              <a:t>i</a:t>
            </a:r>
            <a:r>
              <a:rPr lang="en-US">
                <a:solidFill>
                  <a:schemeClr val="lt1"/>
                </a:solidFill>
              </a:rPr>
              <a:t> of the manipulator which gives us the position and orientation of the moving platform.</a:t>
            </a:r>
            <a:endParaRPr/>
          </a:p>
          <a:p>
            <a:pPr marL="457200" lvl="0" indent="-342900" algn="l" rtl="0">
              <a:lnSpc>
                <a:spcPct val="115000"/>
              </a:lnSpc>
              <a:spcBef>
                <a:spcPts val="0"/>
              </a:spcBef>
              <a:spcAft>
                <a:spcPts val="0"/>
              </a:spcAft>
              <a:buSzPts val="1800"/>
              <a:buChar char="●"/>
            </a:pPr>
            <a:r>
              <a:rPr lang="en-US">
                <a:solidFill>
                  <a:schemeClr val="lt1"/>
                </a:solidFill>
              </a:rPr>
              <a:t>This method requires further investigation and research in the future.</a:t>
            </a:r>
            <a:endParaRPr/>
          </a:p>
          <a:p>
            <a:pPr marL="457200" lvl="0" indent="-228600" algn="l" rtl="0">
              <a:lnSpc>
                <a:spcPct val="115000"/>
              </a:lnSpc>
              <a:spcBef>
                <a:spcPts val="0"/>
              </a:spcBef>
              <a:spcAft>
                <a:spcPts val="0"/>
              </a:spcAft>
              <a:buSzPts val="1800"/>
              <a:buNone/>
            </a:pPr>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70"/>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solidFill>
                  <a:schemeClr val="dk1"/>
                </a:solidFill>
              </a:rPr>
              <a:t>References</a:t>
            </a:r>
            <a:br>
              <a:rPr lang="en-US">
                <a:solidFill>
                  <a:schemeClr val="dk1"/>
                </a:solidFill>
              </a:rPr>
            </a:br>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71"/>
          <p:cNvSpPr txBox="1"/>
          <p:nvPr/>
        </p:nvSpPr>
        <p:spPr>
          <a:xfrm>
            <a:off x="0" y="679623"/>
            <a:ext cx="8520600" cy="3416400"/>
          </a:xfrm>
          <a:prstGeom prst="rect">
            <a:avLst/>
          </a:prstGeom>
          <a:noFill/>
          <a:ln>
            <a:noFill/>
          </a:ln>
        </p:spPr>
        <p:txBody>
          <a:bodyPr spcFirstLastPara="1" wrap="square" lIns="91425" tIns="91425" rIns="91425" bIns="91425" anchor="t" anchorCtr="0">
            <a:noAutofit/>
          </a:bodyPr>
          <a:lstStyle/>
          <a:p>
            <a:pPr marL="11430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Twentieth Century"/>
              <a:ea typeface="Twentieth Century"/>
              <a:cs typeface="Twentieth Century"/>
              <a:sym typeface="Twentieth Century"/>
            </a:endParaRPr>
          </a:p>
        </p:txBody>
      </p:sp>
      <p:sp>
        <p:nvSpPr>
          <p:cNvPr id="565" name="Google Shape;565;p71"/>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References</a:t>
            </a:r>
            <a:br>
              <a:rPr lang="en-US">
                <a:solidFill>
                  <a:schemeClr val="lt1"/>
                </a:solidFill>
              </a:rPr>
            </a:br>
            <a:endParaRPr>
              <a:solidFill>
                <a:schemeClr val="lt1"/>
              </a:solidFill>
            </a:endParaRPr>
          </a:p>
        </p:txBody>
      </p:sp>
      <p:sp>
        <p:nvSpPr>
          <p:cNvPr id="566" name="Google Shape;566;p71"/>
          <p:cNvSpPr txBox="1">
            <a:spLocks noGrp="1"/>
          </p:cNvSpPr>
          <p:nvPr>
            <p:ph type="body" idx="1"/>
          </p:nvPr>
        </p:nvSpPr>
        <p:spPr>
          <a:xfrm>
            <a:off x="135925" y="1803575"/>
            <a:ext cx="8896864" cy="2765400"/>
          </a:xfrm>
          <a:prstGeom prst="rect">
            <a:avLst/>
          </a:prstGeom>
          <a:noFill/>
          <a:ln>
            <a:noFill/>
          </a:ln>
        </p:spPr>
        <p:txBody>
          <a:bodyPr spcFirstLastPara="1" wrap="square" lIns="91425" tIns="91425" rIns="91425" bIns="91425" anchor="t" anchorCtr="0">
            <a:noAutofit/>
          </a:bodyPr>
          <a:lstStyle/>
          <a:p>
            <a:pPr marL="114300" lvl="0" indent="-114300" algn="l" rtl="0">
              <a:lnSpc>
                <a:spcPct val="115000"/>
              </a:lnSpc>
              <a:spcBef>
                <a:spcPts val="0"/>
              </a:spcBef>
              <a:spcAft>
                <a:spcPts val="0"/>
              </a:spcAft>
              <a:buSzPts val="1800"/>
              <a:buChar char="●"/>
            </a:pPr>
            <a:r>
              <a:rPr lang="en-US" sz="550">
                <a:solidFill>
                  <a:schemeClr val="lt1"/>
                </a:solidFill>
              </a:rPr>
              <a:t>[1] Ball, S. J., Brown, I. E., &amp; Scott, S. H. Medarm: a rehabilitation robot with 5dof atthe shoulder complex.IEEE/ASME international conference on Advanced intelligentmechatronics, 2007.</a:t>
            </a:r>
            <a:endParaRPr/>
          </a:p>
          <a:p>
            <a:pPr marL="114300" lvl="0" indent="-114300" algn="l" rtl="0">
              <a:lnSpc>
                <a:spcPct val="115000"/>
              </a:lnSpc>
              <a:spcBef>
                <a:spcPts val="0"/>
              </a:spcBef>
              <a:spcAft>
                <a:spcPts val="0"/>
              </a:spcAft>
              <a:buSzPts val="1800"/>
              <a:buChar char="●"/>
            </a:pPr>
            <a:r>
              <a:rPr lang="en-US" sz="550">
                <a:solidFill>
                  <a:schemeClr val="lt1"/>
                </a:solidFill>
              </a:rPr>
              <a:t>[2] Bhattacharyya, S., Konar, A., &amp; Tibarewala, D. N. . Motor imagery, p300 and error-related eeg-based robot arm movement control for rehabilitation purpose.Medical&amp; biological engineering &amp; computing, 52(12):1007–1017, 2014.</a:t>
            </a:r>
            <a:endParaRPr/>
          </a:p>
          <a:p>
            <a:pPr marL="114300" lvl="0" indent="-114300" algn="l" rtl="0">
              <a:lnSpc>
                <a:spcPct val="115000"/>
              </a:lnSpc>
              <a:spcBef>
                <a:spcPts val="0"/>
              </a:spcBef>
              <a:spcAft>
                <a:spcPts val="0"/>
              </a:spcAft>
              <a:buSzPts val="1800"/>
              <a:buChar char="●"/>
            </a:pPr>
            <a:r>
              <a:rPr lang="en-US" sz="550">
                <a:solidFill>
                  <a:schemeClr val="lt1"/>
                </a:solidFill>
              </a:rPr>
              <a:t>[3] Buongiorno, D., Sotgiu, E., Leonardis, D., Marcheschi, S., Solazzi, M., &amp; Frisoli, A.Wres: a novel 3 dof wrist exoskeleton with tendon-driven differential transmissionfor neuro-rehabilitation and teleoperation.IEEE Robotics and Automation Letter.,3(3):2152–2159, 2001.[4] Graimann, B., Allison, B., &amp; Pfurtscheller, G. . Brain-computer interfaces: A gentleintroduction.In Brain-computer interfaces, pages 1–27, 2009.[5] Hussein, M. E. . 3d printed myoelectric prosthetic arm.(Thesis Bachelor degreeEngineering (Mechatronics), pages 1–87, 2014.[6] Jiang, H., Zhang, T., Xiao, C., Li, J., &amp; Guan, Y. Modular design of 7-dof cable-driven humanoid arms.In International Conference on Intelligent Robotics andApplications, pages 680–691, 2019, August.[7] Kim, Y. J., Kim, J. I., &amp; Jang, W. Quaternion joint: Dexterous 3-dof joint rep-resenting quaternion motion for high-speed safe interaction.In 2018 IEEE/RSJInternational Conference on Intelligent Robots and Systems (IROS), pages 935–942,2018, October.[8] Saduanov, B., Tokmurzina, D., Kunanbayev, K., &amp; Abibullaev, B. . Design andoptimization of a real-time asynchronous bci control strategy for robotic manipu-lator assistance.In 2020 8th International Winter Conference on Brain-ComputerInterface (BCI), pages 1–5, (2020, February).[9] Al-Quraishi, M. S., Elamvazuthi, I., Daud, S. A., Parasuraman, S., &amp; Borboni,A. Eeg-based control for upper and lower limb exoskeletons and prostheses: Asystematic review.Sensors, 18(10):3342, 2018.[10] Bhagat, N. A., Venkatakrishnan, A., Abibullaev, B., Artz, E. J., Yozbatiran, N.,Blank, A. A., ... &amp; Francisco, G. E. Design and optimization of an eeg-based brainmachine interface (bmi) to an upper-limb exoskeleton for stroke survivors.Frontiersin neuroscience, 10(122), 2016.</a:t>
            </a:r>
            <a:endParaRPr/>
          </a:p>
          <a:p>
            <a:pPr marL="114300" lvl="0" indent="-114300" algn="l" rtl="0">
              <a:lnSpc>
                <a:spcPct val="115000"/>
              </a:lnSpc>
              <a:spcBef>
                <a:spcPts val="0"/>
              </a:spcBef>
              <a:spcAft>
                <a:spcPts val="0"/>
              </a:spcAft>
              <a:buSzPts val="1800"/>
              <a:buChar char="●"/>
            </a:pPr>
            <a:r>
              <a:rPr lang="en-US" sz="550">
                <a:solidFill>
                  <a:schemeClr val="lt1"/>
                </a:solidFill>
              </a:rPr>
              <a:t>[11] A.D. Biryukov. Development of software for contactless control of an anthropomor-phic robot (doctoral dissertation, south ural state university).dspace.susu.ru, pages1780–1785, 2017.[12] Filimonov, S. A. . Development of a methodology for designing a robotic arm usingapplication software packages.Visnik of the Cherkasy State Technological University.Series: Technic Sciences, 1:27–32, 2015.[13] Folgheraiter, M., Jordan, M., Straube, S., Seeland, A., Kim, S. K., &amp; Kirchner, E.A. Measuring the improvement of the interaction comfort of a wearable exoskeleton.International Journal of Social Robotics, 4(3):285–302, 2012.[14] Frolov, A.A., Biryukova, E.V., Bobrov, P.D., Kurgan, M.E., Pavlova, O.G., Kondur,A.A., ... &amp; Kotov, S. V. The effectiveness of complex neurorehabilitation of pa-tients with post-stroke paresis of the hand using the brain-computer + exoskeletonneurointerface.Almanac of Clinical Medicine, 44(3), 2016.[15] Fu, M. J., Daly, J. J., &amp; Cavusoglu, M. C. Assessment of eeg event-related desynchro-nization in stroke survivors performing shoulder-elbow movements.In Proceedings2006 IEEE International Conference on Robotics and Automation, pages 3158–3164,2006, May.[16] Guger, C., Allison, B. Z., Großwindhager, B., Prückl, R., Hintermüller, C., Kapeller,C., ... &amp; Edlinger. How many people could use an ssvep bci?Frontiers in neuro-science, 6:169, 2012.[17] Lew, E. Y., Chavarriaga, R., Silvoni, S., &amp; Millán, J. D. R. . Single trial predictionof self-paced reaching directions from eeg signals.Frontiers in neuroscience, 8(222),2014.[18] Luu, T. P., Nakagome, S., He, Y., &amp; Contreras-Vidal, J. L. Real-time eeg-basedbrain-computer interface to a virtual avatar enhances cortical involvement in humantreadmill walking.Scientific reports, 7(1):1–12, 2017.[19] Marakhin, E. Yu., &amp; Belyaeva, A. S. Increasing the speed of the positional controlof the movement of the robot arm.PROBLEMS OF MODERN SCIENCE ANDEDUCATION, 29, 2015.[20] Nurtay, B., Suranshy, T., &amp; Folgheraiter, M. Development of a semi-rigid tendonactuated limb for robotics applications.In 2020 5th International Conference onRobotics and Automation Engineering (ICRAE), 5:31–35, 2020.[21] Z. Otarbay, I. Assylgali, A. Yskak, and M. Folgheraiter. Development of a teachpendant for humanoid robotics with cartesian and joint-space control modalities. In2019 28th IEEE International Conference on Robot and Human Interactive Com-munication (RO-MAN), pages 1–6, 2019.[22] Popov, L.A. . Anthropomorphic robot by means of 3d printing.In COLLECTIONOF ARTICLES FORTY-SEVENTH INTERNATIONAL SCIENTIFIC CONFER-ENCE "TECHNOKONGRESS", 217:14, 2019, October 07.[23] S. S. Ryumkin. Adaptive control of a robotic arm.LBC 32.965 AND 74 EDITORIALBOARD, page 30, 2018.</a:t>
            </a:r>
            <a:endParaRPr/>
          </a:p>
          <a:p>
            <a:pPr marL="114300" lvl="0" indent="-114300" algn="l" rtl="0">
              <a:lnSpc>
                <a:spcPct val="115000"/>
              </a:lnSpc>
              <a:spcBef>
                <a:spcPts val="0"/>
              </a:spcBef>
              <a:spcAft>
                <a:spcPts val="0"/>
              </a:spcAft>
              <a:buSzPts val="1800"/>
              <a:buChar char="●"/>
            </a:pPr>
            <a:r>
              <a:rPr lang="en-US" sz="550">
                <a:solidFill>
                  <a:schemeClr val="lt1"/>
                </a:solidFill>
              </a:rPr>
              <a:t>[24] Shcherbak, D. Yu., Ignatiev, V. V., Leshchenko, S. A., &amp; Ignatieva, A. S. Solution ofthe problem of control of a robot-manipulator with the help of fuzzy logic.ComputerScience, Computer Science and Engineering Education, 1:41–53, 2018.[25] Stienen, A. H., Hekman, E. E., Van Der Helm, F. C., &amp; Van Der Kooij, H. . Self-aligning exoskeleton axes through decoupling of joint rotations and translations.IEEE Transactions on Robotics, 25(3):628–633, 2009.[26] Tursynbek, I., &amp; Shintemirov, A. . Infinite torsional motion generation of a sphericalparallel manipulator with coaxial input axes.In 2020 IEEE/ASME InternationalConference on Advanced Intelligent Mechatronics (AIM), pages 1780–1785, 2020,July.[27] Tursynbek, I., Niyetkaliye, A., &amp; Shintemirov, A. . Computation of unique kine-matic solutions of a spherical parallel manipulator with coaxial input shafts.In2019 IEEE 15th International Conference on Automation Science and Engineering(CASE), pages 1524–1531, 2020, December.[28] Vorobiev, A. A., Petrukhin, A. V., Zasypkina, O. A., &amp; Krivonozhkina, P. S. Ex-oskeleton - new opportunities for abilitation and rehabilitation (analytical review).Questions of reconstructive and plastic surgery, 2(53), 2015.[29] Zakirov, R.I., Aliev, M.I., &amp; Morozov, A.I. . Determination of kinematic charac-teristics of a delta-robot by given parameters of the working area.Electrical andinformation complexes and systems, 14:4, 2018.[30] E. D. Zavyalov. Development of a robotic platform for ultrasonic testing of weldedseams: master’s thesis in the field of training: 15.04.Mechatronics and Robotics,15(4), 2018.[31] Zavyalova, T.V. The problem of optimal stabilization of the speed of the angle ofrotation of the robotic arm.In Mathematical Modeling and Information Technologies,pages 123–128, 2016.</a:t>
            </a:r>
            <a:endParaRPr sz="550">
              <a:solidFill>
                <a:schemeClr val="l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solidFill>
                  <a:schemeClr val="lt1"/>
                </a:solidFill>
              </a:rPr>
              <a:t>1.2. Research Questions</a:t>
            </a:r>
            <a:endParaRPr>
              <a:solidFill>
                <a:schemeClr val="lt1"/>
              </a:solidFill>
            </a:endParaRPr>
          </a:p>
        </p:txBody>
      </p:sp>
      <p:sp>
        <p:nvSpPr>
          <p:cNvPr id="86" name="Google Shape;86;p13"/>
          <p:cNvSpPr txBox="1">
            <a:spLocks noGrp="1"/>
          </p:cNvSpPr>
          <p:nvPr>
            <p:ph type="body" idx="1"/>
          </p:nvPr>
        </p:nvSpPr>
        <p:spPr>
          <a:xfrm>
            <a:off x="311699" y="1803575"/>
            <a:ext cx="8684019"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lt1"/>
              </a:buClr>
              <a:buSzPts val="1800"/>
              <a:buFont typeface="Arial"/>
              <a:buAutoNum type="arabicPeriod"/>
            </a:pPr>
            <a:r>
              <a:rPr lang="en-US">
                <a:solidFill>
                  <a:schemeClr val="lt1"/>
                </a:solidFill>
              </a:rPr>
              <a:t>What are the</a:t>
            </a:r>
            <a:r>
              <a:rPr lang="en-US" b="1">
                <a:solidFill>
                  <a:schemeClr val="lt1"/>
                </a:solidFill>
              </a:rPr>
              <a:t> improved methods </a:t>
            </a:r>
            <a:r>
              <a:rPr lang="en-US">
                <a:solidFill>
                  <a:schemeClr val="lt1"/>
                </a:solidFill>
              </a:rPr>
              <a:t>of</a:t>
            </a:r>
            <a:r>
              <a:rPr lang="en-US" b="1">
                <a:solidFill>
                  <a:schemeClr val="lt1"/>
                </a:solidFill>
              </a:rPr>
              <a:t> making spherical joint? </a:t>
            </a:r>
            <a:endParaRPr/>
          </a:p>
          <a:p>
            <a:pPr marL="457200" lvl="0" indent="-342900" algn="l" rtl="0">
              <a:lnSpc>
                <a:spcPct val="115000"/>
              </a:lnSpc>
              <a:spcBef>
                <a:spcPts val="0"/>
              </a:spcBef>
              <a:spcAft>
                <a:spcPts val="0"/>
              </a:spcAft>
              <a:buClr>
                <a:schemeClr val="lt1"/>
              </a:buClr>
              <a:buSzPts val="1800"/>
              <a:buFont typeface="Arial"/>
              <a:buAutoNum type="arabicPeriod"/>
            </a:pPr>
            <a:r>
              <a:rPr lang="en-US">
                <a:solidFill>
                  <a:schemeClr val="lt1"/>
                </a:solidFill>
              </a:rPr>
              <a:t>How can individuals </a:t>
            </a:r>
            <a:r>
              <a:rPr lang="en-US" b="1">
                <a:solidFill>
                  <a:schemeClr val="lt1"/>
                </a:solidFill>
              </a:rPr>
              <a:t>control this spherical joint so that it would be safe and convenient?</a:t>
            </a:r>
            <a:endParaRPr/>
          </a:p>
          <a:p>
            <a:pPr marL="114300" lvl="0" indent="0" algn="l" rtl="0">
              <a:lnSpc>
                <a:spcPct val="115000"/>
              </a:lnSpc>
              <a:spcBef>
                <a:spcPts val="0"/>
              </a:spcBef>
              <a:spcAft>
                <a:spcPts val="0"/>
              </a:spcAft>
              <a:buClr>
                <a:schemeClr val="lt1"/>
              </a:buClr>
              <a:buSzPts val="1800"/>
              <a:buNone/>
            </a:pPr>
            <a:r>
              <a:rPr lang="en-US" b="1">
                <a:solidFill>
                  <a:schemeClr val="lt1"/>
                </a:solidFill>
              </a:rPr>
              <a:t>3.   </a:t>
            </a:r>
            <a:r>
              <a:rPr lang="en-US">
                <a:solidFill>
                  <a:schemeClr val="lt1"/>
                </a:solidFill>
              </a:rPr>
              <a:t>Is this </a:t>
            </a:r>
            <a:r>
              <a:rPr lang="en-US" b="1">
                <a:solidFill>
                  <a:schemeClr val="lt1"/>
                </a:solidFill>
              </a:rPr>
              <a:t>model theoretically, in simulation </a:t>
            </a:r>
            <a:r>
              <a:rPr lang="en-US">
                <a:solidFill>
                  <a:schemeClr val="lt1"/>
                </a:solidFill>
              </a:rPr>
              <a:t>and as </a:t>
            </a:r>
            <a:r>
              <a:rPr lang="en-US" b="1">
                <a:solidFill>
                  <a:schemeClr val="lt1"/>
                </a:solidFill>
              </a:rPr>
              <a:t>a real porotype proven?</a:t>
            </a:r>
            <a:endParaRPr>
              <a:solidFill>
                <a:schemeClr val="lt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1.2. Introduction – Brain Interface</a:t>
            </a:r>
            <a:br>
              <a:rPr lang="en-US">
                <a:solidFill>
                  <a:schemeClr val="lt1"/>
                </a:solidFill>
              </a:rPr>
            </a:br>
            <a:r>
              <a:rPr lang="en-US">
                <a:solidFill>
                  <a:schemeClr val="lt1"/>
                </a:solidFill>
              </a:rPr>
              <a:t/>
            </a:r>
            <a:br>
              <a:rPr lang="en-US">
                <a:solidFill>
                  <a:schemeClr val="lt1"/>
                </a:solidFill>
              </a:rPr>
            </a:br>
            <a:endParaRPr>
              <a:solidFill>
                <a:schemeClr val="lt1"/>
              </a:solidFill>
            </a:endParaRPr>
          </a:p>
        </p:txBody>
      </p:sp>
      <p:sp>
        <p:nvSpPr>
          <p:cNvPr id="92" name="Google Shape;92;p14"/>
          <p:cNvSpPr txBox="1">
            <a:spLocks noGrp="1"/>
          </p:cNvSpPr>
          <p:nvPr>
            <p:ph type="body" idx="1"/>
          </p:nvPr>
        </p:nvSpPr>
        <p:spPr>
          <a:xfrm>
            <a:off x="311700" y="1803575"/>
            <a:ext cx="8031600" cy="3339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b="1">
                <a:solidFill>
                  <a:schemeClr val="lt1"/>
                </a:solidFill>
              </a:rPr>
              <a:t>Open research question:  </a:t>
            </a:r>
            <a:r>
              <a:rPr lang="en-US">
                <a:solidFill>
                  <a:schemeClr val="lt1"/>
                </a:solidFill>
              </a:rPr>
              <a:t>possibility to integrate EEG signals into the control architecture</a:t>
            </a:r>
            <a:r>
              <a:rPr lang="en-US" b="1">
                <a:solidFill>
                  <a:schemeClr val="lt1"/>
                </a:solidFill>
              </a:rPr>
              <a:t> </a:t>
            </a:r>
            <a:r>
              <a:rPr lang="en-US">
                <a:solidFill>
                  <a:schemeClr val="lt1"/>
                </a:solidFill>
              </a:rPr>
              <a:t>of the artificial shoulder</a:t>
            </a:r>
            <a:endParaRPr/>
          </a:p>
          <a:p>
            <a:pPr marL="0" lvl="0" indent="0" algn="l" rtl="0">
              <a:lnSpc>
                <a:spcPct val="115000"/>
              </a:lnSpc>
              <a:spcBef>
                <a:spcPts val="0"/>
              </a:spcBef>
              <a:spcAft>
                <a:spcPts val="0"/>
              </a:spcAft>
              <a:buNone/>
            </a:pPr>
            <a:r>
              <a:rPr lang="en-US">
                <a:solidFill>
                  <a:schemeClr val="lt1"/>
                </a:solidFill>
              </a:rPr>
              <a:t>Importance of the research: </a:t>
            </a:r>
            <a:endParaRPr>
              <a:solidFill>
                <a:schemeClr val="lt1"/>
              </a:solidFill>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using brain signals to assist the control of the shoulder motion </a:t>
            </a:r>
            <a:r>
              <a:rPr lang="en-US" b="1">
                <a:solidFill>
                  <a:schemeClr val="lt1"/>
                </a:solidFill>
              </a:rPr>
              <a:t>may be beneficial for many people who lost their limb </a:t>
            </a:r>
            <a:r>
              <a:rPr lang="en-US">
                <a:solidFill>
                  <a:schemeClr val="lt1"/>
                </a:solidFill>
              </a:rPr>
              <a:t>and </a:t>
            </a:r>
            <a:r>
              <a:rPr lang="en-US" b="1">
                <a:solidFill>
                  <a:schemeClr val="lt1"/>
                </a:solidFill>
              </a:rPr>
              <a:t>need a more natural control of their prosthetic arm</a:t>
            </a:r>
            <a:r>
              <a:rPr lang="en-US">
                <a:solidFill>
                  <a:schemeClr val="lt1"/>
                </a:solidFill>
              </a:rPr>
              <a:t>.</a:t>
            </a:r>
            <a:endParaRPr>
              <a:solidFill>
                <a:schemeClr val="lt1"/>
              </a:solidFill>
            </a:endParaRPr>
          </a:p>
          <a:p>
            <a:pPr marL="457200" lvl="0" indent="-342900" algn="l" rtl="0">
              <a:lnSpc>
                <a:spcPct val="115000"/>
              </a:lnSpc>
              <a:spcBef>
                <a:spcPts val="0"/>
              </a:spcBef>
              <a:spcAft>
                <a:spcPts val="0"/>
              </a:spcAft>
              <a:buClr>
                <a:schemeClr val="lt1"/>
              </a:buClr>
              <a:buSzPts val="1800"/>
              <a:buChar char="●"/>
            </a:pPr>
            <a:r>
              <a:rPr lang="en-US" b="1">
                <a:solidFill>
                  <a:schemeClr val="lt1"/>
                </a:solidFill>
              </a:rPr>
              <a:t>tele-operation purposes, facilitating the operation of an exoskeleton (master-arm)</a:t>
            </a:r>
            <a:r>
              <a:rPr lang="en-US">
                <a:solidFill>
                  <a:schemeClr val="lt1"/>
                </a:solidFill>
              </a:rPr>
              <a:t>. </a:t>
            </a:r>
            <a:endParaRPr/>
          </a:p>
          <a:p>
            <a:pPr marL="457200" lvl="0" indent="-342900" algn="l" rtl="0">
              <a:lnSpc>
                <a:spcPct val="115000"/>
              </a:lnSpc>
              <a:spcBef>
                <a:spcPts val="0"/>
              </a:spcBef>
              <a:spcAft>
                <a:spcPts val="0"/>
              </a:spcAft>
              <a:buClr>
                <a:schemeClr val="lt1"/>
              </a:buClr>
              <a:buSzPts val="1800"/>
              <a:buChar char="●"/>
            </a:pPr>
            <a:r>
              <a:rPr lang="en-US" b="1">
                <a:solidFill>
                  <a:schemeClr val="lt1"/>
                </a:solidFill>
              </a:rPr>
              <a:t>reduction of the stiffness of the exoskeleton </a:t>
            </a:r>
            <a:endParaRPr b="1">
              <a:solidFill>
                <a:schemeClr val="lt1"/>
              </a:solidFill>
            </a:endParaRPr>
          </a:p>
          <a:p>
            <a:pPr marL="457200" lvl="0" indent="-342900" algn="l" rtl="0">
              <a:lnSpc>
                <a:spcPct val="115000"/>
              </a:lnSpc>
              <a:spcBef>
                <a:spcPts val="0"/>
              </a:spcBef>
              <a:spcAft>
                <a:spcPts val="0"/>
              </a:spcAft>
              <a:buClr>
                <a:schemeClr val="lt1"/>
              </a:buClr>
              <a:buSzPts val="1800"/>
              <a:buChar char="●"/>
            </a:pPr>
            <a:r>
              <a:rPr lang="en-US" b="1">
                <a:solidFill>
                  <a:schemeClr val="lt1"/>
                </a:solidFill>
              </a:rPr>
              <a:t>more natural operation due to </a:t>
            </a:r>
            <a:r>
              <a:rPr lang="en-US">
                <a:solidFill>
                  <a:schemeClr val="lt1"/>
                </a:solidFill>
              </a:rPr>
              <a:t>predicting the motion of the operator arm</a:t>
            </a:r>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a:p>
            <a:pPr marL="457200" lvl="0" indent="-228600" algn="l" rtl="0">
              <a:lnSpc>
                <a:spcPct val="115000"/>
              </a:lnSpc>
              <a:spcBef>
                <a:spcPts val="0"/>
              </a:spcBef>
              <a:spcAft>
                <a:spcPts val="0"/>
              </a:spcAft>
              <a:buSzPts val="1800"/>
              <a:buNone/>
            </a:pPr>
            <a:endParaRPr>
              <a:solidFill>
                <a:schemeClr val="lt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solidFill>
                  <a:schemeClr val="lt1"/>
                </a:solidFill>
              </a:rPr>
              <a:t>1.4. Literature review</a:t>
            </a:r>
            <a:br>
              <a:rPr lang="en-US">
                <a:solidFill>
                  <a:schemeClr val="lt1"/>
                </a:solidFill>
              </a:rPr>
            </a:br>
            <a:endParaRPr>
              <a:solidFill>
                <a:schemeClr val="lt1"/>
              </a:solidFill>
            </a:endParaRPr>
          </a:p>
        </p:txBody>
      </p:sp>
      <p:sp>
        <p:nvSpPr>
          <p:cNvPr id="98" name="Google Shape;98;p15"/>
          <p:cNvSpPr txBox="1">
            <a:spLocks noGrp="1"/>
          </p:cNvSpPr>
          <p:nvPr>
            <p:ph type="body" idx="1"/>
          </p:nvPr>
        </p:nvSpPr>
        <p:spPr>
          <a:xfrm>
            <a:off x="311700" y="1803575"/>
            <a:ext cx="8140322" cy="2765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lt1"/>
              </a:buClr>
              <a:buSzPts val="1800"/>
              <a:buChar char="●"/>
            </a:pPr>
            <a:r>
              <a:rPr lang="en-US">
                <a:solidFill>
                  <a:schemeClr val="lt1"/>
                </a:solidFill>
              </a:rPr>
              <a:t>Included only application papers. </a:t>
            </a:r>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All of the papers were </a:t>
            </a:r>
            <a:r>
              <a:rPr lang="en-US" b="1">
                <a:solidFill>
                  <a:schemeClr val="lt1"/>
                </a:solidFill>
              </a:rPr>
              <a:t>theoretically proven</a:t>
            </a:r>
            <a:r>
              <a:rPr lang="en-US">
                <a:solidFill>
                  <a:schemeClr val="lt1"/>
                </a:solidFill>
              </a:rPr>
              <a:t>, most of them were based on </a:t>
            </a:r>
            <a:r>
              <a:rPr lang="en-US" b="1">
                <a:solidFill>
                  <a:schemeClr val="lt1"/>
                </a:solidFill>
              </a:rPr>
              <a:t>modeling  in CAD</a:t>
            </a:r>
            <a:r>
              <a:rPr lang="en-US">
                <a:solidFill>
                  <a:schemeClr val="lt1"/>
                </a:solidFill>
              </a:rPr>
              <a:t>. </a:t>
            </a:r>
            <a:endParaRPr/>
          </a:p>
          <a:p>
            <a:pPr marL="457200" lvl="0" indent="-342900" algn="l" rtl="0">
              <a:lnSpc>
                <a:spcPct val="115000"/>
              </a:lnSpc>
              <a:spcBef>
                <a:spcPts val="0"/>
              </a:spcBef>
              <a:spcAft>
                <a:spcPts val="0"/>
              </a:spcAft>
              <a:buClr>
                <a:schemeClr val="lt1"/>
              </a:buClr>
              <a:buSzPts val="1800"/>
              <a:buChar char="●"/>
            </a:pPr>
            <a:r>
              <a:rPr lang="en-US">
                <a:solidFill>
                  <a:schemeClr val="lt1"/>
                </a:solidFill>
              </a:rPr>
              <a:t>Some papers used a </a:t>
            </a:r>
            <a:r>
              <a:rPr lang="en-US" b="1">
                <a:solidFill>
                  <a:schemeClr val="lt1"/>
                </a:solidFill>
              </a:rPr>
              <a:t>tendon-driven mechanism</a:t>
            </a:r>
            <a:r>
              <a:rPr lang="en-US">
                <a:solidFill>
                  <a:schemeClr val="lt1"/>
                </a:solidFill>
              </a:rPr>
              <a:t>, for example, Lims-ambidex 2 and some other scientific publications that were compared and contrasted.</a:t>
            </a: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7323</Words>
  <Application>Microsoft Office PowerPoint</Application>
  <PresentationFormat>Экран (16:9)</PresentationFormat>
  <Paragraphs>466</Paragraphs>
  <Slides>65</Slides>
  <Notes>65</Notes>
  <HiddenSlides>0</HiddenSlides>
  <MMClips>3</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65</vt:i4>
      </vt:variant>
    </vt:vector>
  </HeadingPairs>
  <TitlesOfParts>
    <vt:vector size="69" baseType="lpstr">
      <vt:lpstr>Twentieth Century</vt:lpstr>
      <vt:lpstr>Cambria Math</vt:lpstr>
      <vt:lpstr>Arial</vt:lpstr>
      <vt:lpstr>NU blue theme</vt:lpstr>
      <vt:lpstr> Zhenis Otarbay, MS student </vt:lpstr>
      <vt:lpstr>Supervisory committee</vt:lpstr>
      <vt:lpstr>Outline </vt:lpstr>
      <vt:lpstr>1. Introduction</vt:lpstr>
      <vt:lpstr>1.1. Introduction </vt:lpstr>
      <vt:lpstr>1.2. Research objective</vt:lpstr>
      <vt:lpstr>1.2. Research Questions</vt:lpstr>
      <vt:lpstr>1.2. Introduction – Brain Interface  </vt:lpstr>
      <vt:lpstr>1.4. Literature review </vt:lpstr>
      <vt:lpstr>Презентация PowerPoint</vt:lpstr>
      <vt:lpstr>1.4.1. Literature review: Humanoid arm </vt:lpstr>
      <vt:lpstr>1.4.3. Literature review: EEG Integration </vt:lpstr>
      <vt:lpstr>1.4.3. Literature review: Humanoid Arm  </vt:lpstr>
      <vt:lpstr>1.5. Knowledge gap (What is missing?)     </vt:lpstr>
      <vt:lpstr>2. Design and implementation</vt:lpstr>
      <vt:lpstr>2.1. Mechanical design (Computer-Aided Design)</vt:lpstr>
      <vt:lpstr>2.1. Mechanical design (Computer-Aided Design) </vt:lpstr>
      <vt:lpstr>2.1. Mechanical design (Computer-Aided Design) </vt:lpstr>
      <vt:lpstr>2.2. Electrical design</vt:lpstr>
      <vt:lpstr>2.2. Electrical design</vt:lpstr>
      <vt:lpstr>2.3. Manufacturing and assembly </vt:lpstr>
      <vt:lpstr>2.3. Manufacturing and assembly </vt:lpstr>
      <vt:lpstr>2.3. Manufacturing and assembly </vt:lpstr>
      <vt:lpstr>2.4. Software part and GUI to control the joint. Interrupt method (Threads)</vt:lpstr>
      <vt:lpstr>2.4. Software part and GUI to  control the joint. Command codes from Python to Arduino</vt:lpstr>
      <vt:lpstr>2.4. Software part and GUI to control the joint.  </vt:lpstr>
      <vt:lpstr>2.4. Software part and GUI to control the joint.   </vt:lpstr>
      <vt:lpstr>2.4. Software part and GUI to  control the joint  </vt:lpstr>
      <vt:lpstr>2.4. Software part and GUI to  control the joint</vt:lpstr>
      <vt:lpstr>2.5. Force and position control </vt:lpstr>
      <vt:lpstr>2.5 Position control with updated design </vt:lpstr>
      <vt:lpstr>2.5. Position control with an updated design</vt:lpstr>
      <vt:lpstr>3. Articulatio spheroidea model and simulation</vt:lpstr>
      <vt:lpstr>3.1 Detailed design of 3D of freedom manipulator</vt:lpstr>
      <vt:lpstr>3.2. Kinematics for the primary limb </vt:lpstr>
      <vt:lpstr>3.2. Kinematics for the primary limb  </vt:lpstr>
      <vt:lpstr>3.2. Kinematics for the primary limb           </vt:lpstr>
      <vt:lpstr>3.3. Single Limb Inverse Kinematics </vt:lpstr>
      <vt:lpstr>3.5. MatLab simulation of PM   </vt:lpstr>
      <vt:lpstr>3.6. Inv. Kinematics Planar Case – Geom. Method </vt:lpstr>
      <vt:lpstr>3.6. Inv. Kinematics Planar Case – Geom. Method </vt:lpstr>
      <vt:lpstr>3.6. Inv. Kinematics Planar Case – Geom. Method </vt:lpstr>
      <vt:lpstr>3.6. Inv. Kinematics Planar Case – Geom. Method </vt:lpstr>
      <vt:lpstr>3.6. 3D design components of PM </vt:lpstr>
      <vt:lpstr>3.6. 3D design components of PM</vt:lpstr>
      <vt:lpstr>3.7. 3D design components of PM  </vt:lpstr>
      <vt:lpstr>3.7. 3D design components of PM  </vt:lpstr>
      <vt:lpstr>3.7. 3D design components of PM</vt:lpstr>
      <vt:lpstr>3.8. EEG Control System Setup </vt:lpstr>
      <vt:lpstr>4. Testing and results</vt:lpstr>
      <vt:lpstr>4. Testing and results</vt:lpstr>
      <vt:lpstr>4.1. Force sensor experiment results </vt:lpstr>
      <vt:lpstr>4.1. Force sensor experiment results </vt:lpstr>
      <vt:lpstr>4.1. Force sensor experiment results </vt:lpstr>
      <vt:lpstr>4.2. Position encoder experiment results </vt:lpstr>
      <vt:lpstr>4.2. Position encoder experiment results. </vt:lpstr>
      <vt:lpstr>4.3.Workspace Measurements </vt:lpstr>
      <vt:lpstr>Презентация PowerPoint</vt:lpstr>
      <vt:lpstr>Презентация PowerPoint</vt:lpstr>
      <vt:lpstr>5. Conclusion and future work </vt:lpstr>
      <vt:lpstr>Conclusion and future work </vt:lpstr>
      <vt:lpstr>Conclusion and future work </vt:lpstr>
      <vt:lpstr>Conclusion and future work </vt:lpstr>
      <vt:lpstr>References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Zhenis Otarbay, MS student </dc:title>
  <cp:lastModifiedBy>zhenis otarbay</cp:lastModifiedBy>
  <cp:revision>4</cp:revision>
  <dcterms:modified xsi:type="dcterms:W3CDTF">2021-04-30T06:16:11Z</dcterms:modified>
</cp:coreProperties>
</file>