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76" r:id="rId4"/>
    <p:sldId id="263" r:id="rId5"/>
    <p:sldId id="273" r:id="rId6"/>
    <p:sldId id="265" r:id="rId7"/>
    <p:sldId id="266" r:id="rId8"/>
    <p:sldId id="267" r:id="rId9"/>
    <p:sldId id="268" r:id="rId10"/>
    <p:sldId id="271" r:id="rId11"/>
    <p:sldId id="274" r:id="rId12"/>
    <p:sldId id="260" r:id="rId13"/>
    <p:sldId id="258" r:id="rId14"/>
    <p:sldId id="272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031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02" y="13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&#1050;&#1085;&#1080;&#1075;&#1072;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&#1050;&#1085;&#1080;&#1075;&#1072;1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000"/>
              <a:t>Online-</a:t>
            </a:r>
            <a:r>
              <a:rPr lang="ru-RU" sz="2000"/>
              <a:t>посещения библиотеки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Лист1!$E$7</c:f>
              <c:strCache>
                <c:ptCount val="1"/>
                <c:pt idx="0">
                  <c:v>2019</c:v>
                </c:pt>
              </c:strCache>
            </c:strRef>
          </c:tx>
          <c:spPr>
            <a:solidFill>
              <a:srgbClr val="2881DF"/>
            </a:solidFill>
            <a:ln>
              <a:noFill/>
            </a:ln>
            <a:effectLst/>
            <a:sp3d/>
          </c:spPr>
          <c:invertIfNegative val="0"/>
          <c:cat>
            <c:strRef>
              <c:f>Лист1!$F$6</c:f>
              <c:strCache>
                <c:ptCount val="1"/>
                <c:pt idx="0">
                  <c:v>Online-посещения библиотеки</c:v>
                </c:pt>
              </c:strCache>
            </c:strRef>
          </c:cat>
          <c:val>
            <c:numRef>
              <c:f>Лист1!$F$7</c:f>
              <c:numCache>
                <c:formatCode>#,##0</c:formatCode>
                <c:ptCount val="1"/>
                <c:pt idx="0">
                  <c:v>95268</c:v>
                </c:pt>
              </c:numCache>
            </c:numRef>
          </c:val>
        </c:ser>
        <c:ser>
          <c:idx val="1"/>
          <c:order val="1"/>
          <c:tx>
            <c:strRef>
              <c:f>Лист1!$E$8</c:f>
              <c:strCache>
                <c:ptCount val="1"/>
                <c:pt idx="0">
                  <c:v>2020</c:v>
                </c:pt>
              </c:strCache>
            </c:strRef>
          </c:tx>
          <c:spPr>
            <a:solidFill>
              <a:srgbClr val="9E0315"/>
            </a:solidFill>
            <a:ln>
              <a:noFill/>
            </a:ln>
            <a:effectLst/>
            <a:sp3d/>
          </c:spPr>
          <c:invertIfNegative val="0"/>
          <c:cat>
            <c:strRef>
              <c:f>Лист1!$F$6</c:f>
              <c:strCache>
                <c:ptCount val="1"/>
                <c:pt idx="0">
                  <c:v>Online-посещения библиотеки</c:v>
                </c:pt>
              </c:strCache>
            </c:strRef>
          </c:cat>
          <c:val>
            <c:numRef>
              <c:f>Лист1!$F$8</c:f>
              <c:numCache>
                <c:formatCode>#,##0</c:formatCode>
                <c:ptCount val="1"/>
                <c:pt idx="0">
                  <c:v>103476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52631256"/>
        <c:axId val="152631640"/>
        <c:axId val="0"/>
      </c:bar3DChart>
      <c:catAx>
        <c:axId val="15263125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52631640"/>
        <c:crosses val="autoZero"/>
        <c:auto val="1"/>
        <c:lblAlgn val="ctr"/>
        <c:lblOffset val="100"/>
        <c:noMultiLvlLbl val="0"/>
      </c:catAx>
      <c:valAx>
        <c:axId val="1526316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526312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2291163604549433"/>
          <c:y val="0.59780037911927675"/>
          <c:w val="0.37518416447944014"/>
          <c:h val="0.1284962817147856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2000" b="0" i="0" u="none" strike="noStrike" baseline="0">
                <a:effectLst/>
              </a:rPr>
              <a:t>Обращения к электронным документам</a:t>
            </a:r>
            <a:r>
              <a:rPr lang="ru-RU" sz="2000" b="0" i="0" u="none" strike="noStrike" baseline="0"/>
              <a:t> </a:t>
            </a:r>
            <a:endParaRPr lang="ru-RU" sz="200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Лист1!$E$7</c:f>
              <c:strCache>
                <c:ptCount val="1"/>
                <c:pt idx="0">
                  <c:v>2019</c:v>
                </c:pt>
              </c:strCache>
            </c:strRef>
          </c:tx>
          <c:spPr>
            <a:solidFill>
              <a:srgbClr val="2881DF"/>
            </a:solidFill>
            <a:ln>
              <a:noFill/>
            </a:ln>
            <a:effectLst/>
            <a:sp3d/>
          </c:spPr>
          <c:invertIfNegative val="0"/>
          <c:cat>
            <c:strRef>
              <c:f>Лист1!$G$6</c:f>
              <c:strCache>
                <c:ptCount val="1"/>
                <c:pt idx="0">
                  <c:v>Обращения к электронным документам</c:v>
                </c:pt>
              </c:strCache>
            </c:strRef>
          </c:cat>
          <c:val>
            <c:numRef>
              <c:f>Лист1!$G$7</c:f>
              <c:numCache>
                <c:formatCode>#,##0</c:formatCode>
                <c:ptCount val="1"/>
                <c:pt idx="0">
                  <c:v>9409262</c:v>
                </c:pt>
              </c:numCache>
            </c:numRef>
          </c:val>
        </c:ser>
        <c:ser>
          <c:idx val="1"/>
          <c:order val="1"/>
          <c:tx>
            <c:strRef>
              <c:f>Лист1!$E$8</c:f>
              <c:strCache>
                <c:ptCount val="1"/>
                <c:pt idx="0">
                  <c:v>2020</c:v>
                </c:pt>
              </c:strCache>
            </c:strRef>
          </c:tx>
          <c:spPr>
            <a:solidFill>
              <a:srgbClr val="9E0315"/>
            </a:solidFill>
            <a:ln>
              <a:noFill/>
            </a:ln>
            <a:effectLst/>
            <a:sp3d/>
          </c:spPr>
          <c:invertIfNegative val="0"/>
          <c:cat>
            <c:strRef>
              <c:f>Лист1!$G$6</c:f>
              <c:strCache>
                <c:ptCount val="1"/>
                <c:pt idx="0">
                  <c:v>Обращения к электронным документам</c:v>
                </c:pt>
              </c:strCache>
            </c:strRef>
          </c:cat>
          <c:val>
            <c:numRef>
              <c:f>Лист1!$G$8</c:f>
              <c:numCache>
                <c:formatCode>#,##0</c:formatCode>
                <c:ptCount val="1"/>
                <c:pt idx="0">
                  <c:v>11888506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52256424"/>
        <c:axId val="129640040"/>
        <c:axId val="0"/>
      </c:bar3DChart>
      <c:catAx>
        <c:axId val="152256424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29640040"/>
        <c:crosses val="autoZero"/>
        <c:auto val="1"/>
        <c:lblAlgn val="ctr"/>
        <c:lblOffset val="100"/>
        <c:noMultiLvlLbl val="0"/>
      </c:catAx>
      <c:valAx>
        <c:axId val="1296400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522564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39578302712161"/>
          <c:y val="0.59780037911927675"/>
          <c:w val="0.36407305336832901"/>
          <c:h val="0.1284962817147856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3DA10-669C-43E0-858C-31CE17FD41B6}" type="datetimeFigureOut">
              <a:rPr lang="ru-RU" smtClean="0"/>
              <a:t>01.12.2021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45AA3-C967-4AAD-A42E-9144841667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04305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3DA10-669C-43E0-858C-31CE17FD41B6}" type="datetimeFigureOut">
              <a:rPr lang="ru-RU" smtClean="0"/>
              <a:t>01.12.2021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45AA3-C967-4AAD-A42E-9144841667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1526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3DA10-669C-43E0-858C-31CE17FD41B6}" type="datetimeFigureOut">
              <a:rPr lang="ru-RU" smtClean="0"/>
              <a:t>01.12.2021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45AA3-C967-4AAD-A42E-9144841667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0356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3DA10-669C-43E0-858C-31CE17FD41B6}" type="datetimeFigureOut">
              <a:rPr lang="ru-RU" smtClean="0"/>
              <a:t>01.12.2021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45AA3-C967-4AAD-A42E-9144841667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7733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3DA10-669C-43E0-858C-31CE17FD41B6}" type="datetimeFigureOut">
              <a:rPr lang="ru-RU" smtClean="0"/>
              <a:t>01.12.2021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45AA3-C967-4AAD-A42E-9144841667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37909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3DA10-669C-43E0-858C-31CE17FD41B6}" type="datetimeFigureOut">
              <a:rPr lang="ru-RU" smtClean="0"/>
              <a:t>01.12.2021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45AA3-C967-4AAD-A42E-9144841667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5195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3DA10-669C-43E0-858C-31CE17FD41B6}" type="datetimeFigureOut">
              <a:rPr lang="ru-RU" smtClean="0"/>
              <a:t>01.12.2021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45AA3-C967-4AAD-A42E-9144841667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19309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3DA10-669C-43E0-858C-31CE17FD41B6}" type="datetimeFigureOut">
              <a:rPr lang="ru-RU" smtClean="0"/>
              <a:t>01.12.2021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45AA3-C967-4AAD-A42E-9144841667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14696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3DA10-669C-43E0-858C-31CE17FD41B6}" type="datetimeFigureOut">
              <a:rPr lang="ru-RU" smtClean="0"/>
              <a:t>01.12.2021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45AA3-C967-4AAD-A42E-9144841667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93854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3DA10-669C-43E0-858C-31CE17FD41B6}" type="datetimeFigureOut">
              <a:rPr lang="ru-RU" smtClean="0"/>
              <a:t>01.12.2021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45AA3-C967-4AAD-A42E-9144841667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21602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3DA10-669C-43E0-858C-31CE17FD41B6}" type="datetimeFigureOut">
              <a:rPr lang="ru-RU" smtClean="0"/>
              <a:t>01.12.2021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45AA3-C967-4AAD-A42E-9144841667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7902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B3DA10-669C-43E0-858C-31CE17FD41B6}" type="datetimeFigureOut">
              <a:rPr lang="ru-RU" smtClean="0"/>
              <a:t>01.12.2021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145AA3-C967-4AAD-A42E-9144841667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7105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8840" y="2783738"/>
            <a:ext cx="11874320" cy="238760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5000" dirty="0">
                <a:solidFill>
                  <a:srgbClr val="9E031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Цифровые коллекции </a:t>
            </a:r>
            <a:r>
              <a:rPr lang="en-US" sz="5000" dirty="0" smtClean="0">
                <a:solidFill>
                  <a:srgbClr val="9E031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5000" dirty="0" smtClean="0">
                <a:solidFill>
                  <a:srgbClr val="9E031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5000" dirty="0" smtClean="0">
                <a:solidFill>
                  <a:srgbClr val="9E031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вузовской библиотеки. </a:t>
            </a:r>
            <a:r>
              <a:rPr lang="en-US" sz="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5000" dirty="0" smtClean="0">
                <a:solidFill>
                  <a:srgbClr val="9E031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Организация</a:t>
            </a:r>
            <a:r>
              <a:rPr lang="en-US" sz="5000" dirty="0" smtClean="0">
                <a:solidFill>
                  <a:srgbClr val="9E031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5000" dirty="0" smtClean="0">
                <a:solidFill>
                  <a:srgbClr val="9E031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дистанционной </a:t>
            </a:r>
            <a:r>
              <a:rPr lang="ru-RU" sz="5000" dirty="0">
                <a:solidFill>
                  <a:srgbClr val="9E031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работы </a:t>
            </a:r>
            <a:r>
              <a:rPr lang="en-US" sz="5000" dirty="0" smtClean="0">
                <a:solidFill>
                  <a:srgbClr val="9E031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5000" dirty="0" smtClean="0">
                <a:solidFill>
                  <a:srgbClr val="9E031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5000" dirty="0" smtClean="0">
                <a:solidFill>
                  <a:srgbClr val="9E031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sz="5000" dirty="0">
                <a:solidFill>
                  <a:srgbClr val="9E031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условиях </a:t>
            </a:r>
            <a:r>
              <a:rPr lang="ru-RU" sz="5000" dirty="0" err="1">
                <a:solidFill>
                  <a:srgbClr val="9E031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локдауна</a:t>
            </a:r>
            <a:endParaRPr lang="ru-RU" sz="5000" dirty="0">
              <a:solidFill>
                <a:srgbClr val="9E031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36146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4" name="Рисунок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5" name="Рисунок 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0599" b="78498"/>
            <a:stretch/>
          </p:blipFill>
          <p:spPr>
            <a:xfrm rot="10800000">
              <a:off x="0" y="5383368"/>
              <a:ext cx="1146220" cy="1474631"/>
            </a:xfrm>
            <a:prstGeom prst="rect">
              <a:avLst/>
            </a:prstGeom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9E031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Дистанционная работа </a:t>
            </a:r>
            <a:br>
              <a:rPr lang="ru-RU" dirty="0" smtClean="0">
                <a:solidFill>
                  <a:srgbClr val="9E031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solidFill>
                  <a:srgbClr val="9E031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научной библиотеки </a:t>
            </a:r>
            <a:r>
              <a:rPr lang="ru-RU" dirty="0" err="1" smtClean="0">
                <a:solidFill>
                  <a:srgbClr val="9E031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ЮУрГУ</a:t>
            </a:r>
            <a:endParaRPr lang="ru-RU" dirty="0">
              <a:solidFill>
                <a:srgbClr val="9E031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0761" y="2177333"/>
            <a:ext cx="11741238" cy="4351338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dirty="0" smtClean="0"/>
              <a:t>Сквозная интеграция подписных электронно-библиотечных </a:t>
            </a:r>
            <a:r>
              <a:rPr lang="ru-RU" dirty="0"/>
              <a:t>систем (ЭБС) </a:t>
            </a:r>
            <a:endParaRPr lang="ru-RU" dirty="0" smtClean="0"/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dirty="0" smtClean="0"/>
              <a:t>в </a:t>
            </a:r>
            <a:r>
              <a:rPr lang="ru-RU" dirty="0"/>
              <a:t>портал </a:t>
            </a:r>
            <a:r>
              <a:rPr lang="ru-RU" dirty="0" smtClean="0"/>
              <a:t>«Электронный </a:t>
            </a:r>
            <a:r>
              <a:rPr lang="ru-RU" dirty="0" err="1" smtClean="0"/>
              <a:t>ЮУрГУ</a:t>
            </a:r>
            <a:r>
              <a:rPr lang="ru-RU" dirty="0" smtClean="0"/>
              <a:t>», что позволило обеспечить упрощенный </a:t>
            </a:r>
            <a:r>
              <a:rPr lang="ru-RU" dirty="0"/>
              <a:t>доступ к полнотекстовым коллекциям учебной и научной литературы. </a:t>
            </a:r>
          </a:p>
          <a:p>
            <a:pPr>
              <a:spcAft>
                <a:spcPts val="600"/>
              </a:spcAft>
            </a:pPr>
            <a:endParaRPr lang="ru-RU" dirty="0" smtClean="0"/>
          </a:p>
          <a:p>
            <a:pPr marL="0" indent="0">
              <a:spcBef>
                <a:spcPts val="0"/>
              </a:spcBef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71104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/>
          <p:nvPr/>
        </p:nvGrpSpPr>
        <p:grpSpPr>
          <a:xfrm>
            <a:off x="0" y="103031"/>
            <a:ext cx="12192000" cy="6858000"/>
            <a:chOff x="0" y="0"/>
            <a:chExt cx="12192000" cy="6858000"/>
          </a:xfrm>
        </p:grpSpPr>
        <p:pic>
          <p:nvPicPr>
            <p:cNvPr id="4" name="Рисунок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5" name="Рисунок 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0599" b="78498"/>
            <a:stretch/>
          </p:blipFill>
          <p:spPr>
            <a:xfrm rot="10800000">
              <a:off x="0" y="5383368"/>
              <a:ext cx="1146220" cy="1474631"/>
            </a:xfrm>
            <a:prstGeom prst="rect">
              <a:avLst/>
            </a:prstGeom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9E031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Дистанционная работа </a:t>
            </a:r>
            <a:br>
              <a:rPr lang="ru-RU" dirty="0" smtClean="0">
                <a:solidFill>
                  <a:srgbClr val="9E031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solidFill>
                  <a:srgbClr val="9E031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научной библиотеки </a:t>
            </a:r>
            <a:r>
              <a:rPr lang="ru-RU" dirty="0" err="1" smtClean="0">
                <a:solidFill>
                  <a:srgbClr val="9E031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ЮУрГУ</a:t>
            </a:r>
            <a:endParaRPr lang="ru-RU" dirty="0">
              <a:solidFill>
                <a:srgbClr val="9E031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1820" y="1690688"/>
            <a:ext cx="11771290" cy="5167311"/>
          </a:xfrm>
        </p:spPr>
        <p:txBody>
          <a:bodyPr>
            <a:normAutofit lnSpcReduction="10000"/>
          </a:bodyPr>
          <a:lstStyle/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Участие в некоммерческом проекте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ЭБС </a:t>
            </a:r>
            <a:r>
              <a:rPr lang="ru-RU" sz="2400" dirty="0"/>
              <a:t>«Лань» </a:t>
            </a:r>
            <a:r>
              <a:rPr lang="ru-RU" sz="2400" dirty="0" smtClean="0"/>
              <a:t>«</a:t>
            </a:r>
            <a:r>
              <a:rPr lang="ru-RU" sz="2400" dirty="0"/>
              <a:t>Сетевая электронная библиотека</a:t>
            </a:r>
            <a:r>
              <a:rPr lang="ru-RU" sz="2400" dirty="0" smtClean="0"/>
              <a:t>»</a:t>
            </a:r>
            <a:endParaRPr lang="ru-RU" sz="2400" dirty="0"/>
          </a:p>
          <a:p>
            <a:pPr marL="0" indent="0">
              <a:spcBef>
                <a:spcPts val="0"/>
              </a:spcBef>
              <a:buNone/>
            </a:pPr>
            <a:r>
              <a:rPr lang="ru-RU" altLang="ru-RU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	             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altLang="ru-RU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 </a:t>
            </a:r>
            <a:r>
              <a:rPr lang="ru-RU" alt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рамках проекта вузы-участники (более 300) </a:t>
            </a:r>
            <a:endParaRPr lang="ru-RU" altLang="ru-RU" sz="24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altLang="ru-RU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размещают </a:t>
            </a:r>
            <a:r>
              <a:rPr lang="ru-RU" alt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университетский научный и учебный </a:t>
            </a:r>
            <a:r>
              <a:rPr lang="ru-RU" altLang="ru-RU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altLang="ru-RU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контент </a:t>
            </a:r>
            <a:r>
              <a:rPr lang="ru-RU" alt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(около 45 000 документов</a:t>
            </a:r>
            <a:r>
              <a:rPr lang="ru-RU" altLang="ru-RU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altLang="ru-RU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для </a:t>
            </a:r>
            <a:r>
              <a:rPr lang="ru-RU" alt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взаимного бесплатного </a:t>
            </a:r>
            <a:r>
              <a:rPr lang="ru-RU" altLang="ru-RU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использования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altLang="ru-RU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altLang="ru-RU" sz="2400" dirty="0" smtClean="0">
                <a:solidFill>
                  <a:srgbClr val="9E0315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 </a:t>
            </a:r>
            <a:r>
              <a:rPr lang="ru-RU" altLang="ru-RU" sz="2400" dirty="0">
                <a:solidFill>
                  <a:srgbClr val="9E0315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первый год развития проекта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altLang="ru-RU" sz="2400" dirty="0" err="1" smtClean="0">
                <a:solidFill>
                  <a:srgbClr val="9E0315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ЮУрГУ</a:t>
            </a:r>
            <a:r>
              <a:rPr lang="ru-RU" altLang="ru-RU" sz="2400" dirty="0" smtClean="0">
                <a:solidFill>
                  <a:srgbClr val="9E0315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400" dirty="0">
                <a:solidFill>
                  <a:srgbClr val="9E0315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стал самым читающим вузом </a:t>
            </a:r>
          </a:p>
          <a:p>
            <a:pPr marL="0" indent="0">
              <a:spcBef>
                <a:spcPts val="0"/>
              </a:spcBef>
              <a:buNone/>
            </a:pPr>
            <a:endParaRPr lang="ru-RU" altLang="ru-RU" sz="24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altLang="ru-RU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altLang="ru-RU" sz="2400" spc="-1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	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altLang="ru-RU" sz="2400" spc="-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ru-RU" altLang="ru-RU" sz="2000" spc="-1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Источник данных: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altLang="ru-RU" sz="2000" spc="-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ru-RU" altLang="ru-RU" sz="2000" spc="-1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Контент </a:t>
            </a:r>
            <a:r>
              <a:rPr lang="ru-RU" altLang="ru-RU" sz="2000" spc="-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255 вузов России востребован более чем </a:t>
            </a:r>
            <a:r>
              <a:rPr lang="ru-RU" altLang="ru-RU" sz="2000" spc="-1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altLang="ru-RU" sz="2000" spc="-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ru-RU" altLang="ru-RU" sz="2000" spc="-1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80% // Университетская книга. – 2021. – Март. – С. 29-33.</a:t>
            </a:r>
            <a:endParaRPr lang="ru-RU" dirty="0"/>
          </a:p>
        </p:txBody>
      </p:sp>
      <p:pic>
        <p:nvPicPr>
          <p:cNvPr id="7" name="Рисунок 1" descr="kontent-255-vuzov-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84"/>
          <a:stretch>
            <a:fillRect/>
          </a:stretch>
        </p:blipFill>
        <p:spPr bwMode="auto">
          <a:xfrm>
            <a:off x="7043122" y="1690687"/>
            <a:ext cx="5054434" cy="5167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44283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0" y="103031"/>
            <a:ext cx="12192000" cy="6858000"/>
            <a:chOff x="0" y="0"/>
            <a:chExt cx="12192000" cy="6858000"/>
          </a:xfrm>
        </p:grpSpPr>
        <p:pic>
          <p:nvPicPr>
            <p:cNvPr id="5" name="Рисунок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6" name="Рисунок 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0599" b="78498"/>
            <a:stretch/>
          </p:blipFill>
          <p:spPr>
            <a:xfrm rot="10800000">
              <a:off x="0" y="5383368"/>
              <a:ext cx="1146220" cy="1474631"/>
            </a:xfrm>
            <a:prstGeom prst="rect">
              <a:avLst/>
            </a:prstGeom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9E031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Дистанционные услуги библиотеки </a:t>
            </a:r>
            <a:r>
              <a:rPr lang="ru-RU" dirty="0" err="1" smtClean="0">
                <a:solidFill>
                  <a:srgbClr val="9E031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ЮУрГУ</a:t>
            </a:r>
            <a:r>
              <a:rPr lang="ru-RU" dirty="0" smtClean="0">
                <a:solidFill>
                  <a:srgbClr val="9E031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 период </a:t>
            </a:r>
            <a:r>
              <a:rPr lang="ru-RU" dirty="0" err="1" smtClean="0">
                <a:solidFill>
                  <a:srgbClr val="9E031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локдауна</a:t>
            </a:r>
            <a:endParaRPr lang="ru-RU" dirty="0">
              <a:solidFill>
                <a:srgbClr val="9E031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954414"/>
            <a:ext cx="10515600" cy="4351338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9E0315"/>
                </a:solidFill>
              </a:rPr>
              <a:t>Удаленный доступ </a:t>
            </a:r>
            <a:r>
              <a:rPr lang="ru-RU" dirty="0">
                <a:solidFill>
                  <a:srgbClr val="9E0315"/>
                </a:solidFill>
              </a:rPr>
              <a:t>к </a:t>
            </a:r>
            <a:r>
              <a:rPr lang="ru-RU" dirty="0" smtClean="0">
                <a:solidFill>
                  <a:srgbClr val="9E0315"/>
                </a:solidFill>
              </a:rPr>
              <a:t>АБИС </a:t>
            </a:r>
            <a:r>
              <a:rPr lang="ru-RU" dirty="0" smtClean="0"/>
              <a:t>библиотеки для </a:t>
            </a:r>
            <a:r>
              <a:rPr lang="ru-RU" dirty="0"/>
              <a:t>работы с читателями и фондом библиотеки. </a:t>
            </a:r>
            <a:endParaRPr lang="ru-RU" dirty="0" smtClean="0"/>
          </a:p>
          <a:p>
            <a:r>
              <a:rPr lang="ru-RU" dirty="0" smtClean="0"/>
              <a:t>Организация доступа к </a:t>
            </a:r>
            <a:r>
              <a:rPr lang="ru-RU" dirty="0" smtClean="0">
                <a:solidFill>
                  <a:srgbClr val="9E0315"/>
                </a:solidFill>
              </a:rPr>
              <a:t>онлайн-сервисам ЭБС по </a:t>
            </a:r>
            <a:r>
              <a:rPr lang="ru-RU" dirty="0">
                <a:solidFill>
                  <a:srgbClr val="9E0315"/>
                </a:solidFill>
              </a:rPr>
              <a:t>замене книг</a:t>
            </a:r>
            <a:r>
              <a:rPr lang="ru-RU" dirty="0"/>
              <a:t>, утерянных читателями. </a:t>
            </a:r>
            <a:endParaRPr lang="ru-RU" dirty="0" smtClean="0"/>
          </a:p>
          <a:p>
            <a:r>
              <a:rPr lang="ru-RU" dirty="0" smtClean="0">
                <a:solidFill>
                  <a:srgbClr val="9E0315"/>
                </a:solidFill>
              </a:rPr>
              <a:t>Онлайн-продление </a:t>
            </a:r>
            <a:r>
              <a:rPr lang="ru-RU" dirty="0">
                <a:solidFill>
                  <a:srgbClr val="9E0315"/>
                </a:solidFill>
              </a:rPr>
              <a:t>читательских билетов </a:t>
            </a:r>
            <a:r>
              <a:rPr lang="ru-RU" dirty="0"/>
              <a:t>через личные кабинеты пользователей в корпоративной информационно-аналитической системе </a:t>
            </a:r>
            <a:r>
              <a:rPr lang="ru-RU" dirty="0" smtClean="0"/>
              <a:t>университета. </a:t>
            </a:r>
          </a:p>
          <a:p>
            <a:r>
              <a:rPr lang="ru-RU" dirty="0" smtClean="0"/>
              <a:t>Автоматизированное взаимодействие </a:t>
            </a:r>
            <a:r>
              <a:rPr lang="ru-RU" dirty="0"/>
              <a:t>с информационной системой университета по </a:t>
            </a:r>
            <a:r>
              <a:rPr lang="ru-RU" dirty="0">
                <a:solidFill>
                  <a:srgbClr val="9E0315"/>
                </a:solidFill>
              </a:rPr>
              <a:t>оформлению читательских билетов </a:t>
            </a:r>
            <a:r>
              <a:rPr lang="ru-RU" dirty="0"/>
              <a:t>для студентов, позволяющее значительно сократить трудовые и временные </a:t>
            </a:r>
            <a:r>
              <a:rPr lang="ru-RU" dirty="0" smtClean="0"/>
              <a:t>затраты.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16546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5" name="Рисунок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6" name="Рисунок 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0599" b="78498"/>
            <a:stretch/>
          </p:blipFill>
          <p:spPr>
            <a:xfrm rot="10800000">
              <a:off x="0" y="5383368"/>
              <a:ext cx="1146220" cy="1474631"/>
            </a:xfrm>
            <a:prstGeom prst="rect">
              <a:avLst/>
            </a:prstGeom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9E031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Эффективность использования электронных ресурсов в </a:t>
            </a:r>
            <a:r>
              <a:rPr lang="ru-RU" dirty="0" err="1" smtClean="0">
                <a:solidFill>
                  <a:srgbClr val="9E031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локдаун</a:t>
            </a:r>
            <a:endParaRPr lang="ru-RU" dirty="0">
              <a:solidFill>
                <a:srgbClr val="9E031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6220" y="5955514"/>
            <a:ext cx="10765666" cy="721027"/>
          </a:xfrm>
        </p:spPr>
        <p:txBody>
          <a:bodyPr>
            <a:normAutofit/>
          </a:bodyPr>
          <a:lstStyle/>
          <a:p>
            <a:pPr marL="0" indent="0">
              <a:lnSpc>
                <a:spcPct val="70000"/>
              </a:lnSpc>
              <a:spcBef>
                <a:spcPts val="0"/>
              </a:spcBef>
              <a:buNone/>
            </a:pPr>
            <a:r>
              <a:rPr lang="ru-RU" sz="2400" dirty="0" smtClean="0"/>
              <a:t>За 2020 г. посещений сайта и групп библиотеки в </a:t>
            </a:r>
            <a:r>
              <a:rPr lang="ru-RU" sz="2400" dirty="0" err="1" smtClean="0"/>
              <a:t>соцсетях</a:t>
            </a:r>
            <a:r>
              <a:rPr lang="ru-RU" sz="2400" dirty="0" smtClean="0"/>
              <a:t> больше на 8 200, </a:t>
            </a:r>
          </a:p>
          <a:p>
            <a:pPr marL="0" indent="0">
              <a:lnSpc>
                <a:spcPct val="70000"/>
              </a:lnSpc>
              <a:spcBef>
                <a:spcPts val="0"/>
              </a:spcBef>
              <a:buNone/>
            </a:pPr>
            <a:r>
              <a:rPr lang="ru-RU" sz="2400" dirty="0" smtClean="0"/>
              <a:t>а обращений к электронным документам больше на 2,5 млн, </a:t>
            </a:r>
            <a:r>
              <a:rPr lang="ru-RU" sz="2400" dirty="0"/>
              <a:t>чем в очном 2019 г</a:t>
            </a:r>
            <a:r>
              <a:rPr lang="ru-RU" sz="2400" dirty="0" smtClean="0"/>
              <a:t>. </a:t>
            </a:r>
            <a:endParaRPr lang="ru-RU" sz="2400" dirty="0"/>
          </a:p>
        </p:txBody>
      </p:sp>
      <p:graphicFrame>
        <p:nvGraphicFramePr>
          <p:cNvPr id="9" name="Диаграмма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79047589"/>
              </p:ext>
            </p:extLst>
          </p:nvPr>
        </p:nvGraphicFramePr>
        <p:xfrm>
          <a:off x="424315" y="2055813"/>
          <a:ext cx="5814041" cy="37672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Диаграмма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94225691"/>
              </p:ext>
            </p:extLst>
          </p:nvPr>
        </p:nvGraphicFramePr>
        <p:xfrm>
          <a:off x="5805153" y="2055813"/>
          <a:ext cx="5552941" cy="36972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4915980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5" name="Рисунок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6" name="Рисунок 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0599" b="78498"/>
            <a:stretch/>
          </p:blipFill>
          <p:spPr>
            <a:xfrm rot="10800000">
              <a:off x="0" y="5383368"/>
              <a:ext cx="1146220" cy="1474631"/>
            </a:xfrm>
            <a:prstGeom prst="rect">
              <a:avLst/>
            </a:prstGeom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9E031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Эффективность использования электронных ресурсов в </a:t>
            </a:r>
            <a:r>
              <a:rPr lang="ru-RU" dirty="0" err="1" smtClean="0">
                <a:solidFill>
                  <a:srgbClr val="9E031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локдаун</a:t>
            </a:r>
            <a:endParaRPr lang="ru-RU" dirty="0">
              <a:solidFill>
                <a:srgbClr val="9E031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13167" y="2307626"/>
            <a:ext cx="10765666" cy="4783347"/>
          </a:xfrm>
        </p:spPr>
        <p:txBody>
          <a:bodyPr>
            <a:normAutofit/>
          </a:bodyPr>
          <a:lstStyle/>
          <a:p>
            <a:pPr lvl="0">
              <a:spcAft>
                <a:spcPts val="600"/>
              </a:spcAft>
            </a:pPr>
            <a:r>
              <a:rPr lang="ru-RU" sz="2400" dirty="0" smtClean="0"/>
              <a:t>Число </a:t>
            </a:r>
            <a:r>
              <a:rPr lang="ru-RU" sz="2400" dirty="0">
                <a:solidFill>
                  <a:srgbClr val="9E0315"/>
                </a:solidFill>
              </a:rPr>
              <a:t>онлайн консультаций </a:t>
            </a:r>
            <a:r>
              <a:rPr lang="ru-RU" sz="2400" dirty="0"/>
              <a:t>по работе с электронными ресурсами библиотеки увеличилось в 1,5 </a:t>
            </a:r>
            <a:r>
              <a:rPr lang="ru-RU" sz="2400" dirty="0" smtClean="0"/>
              <a:t>раза</a:t>
            </a:r>
          </a:p>
          <a:p>
            <a:pPr>
              <a:spcAft>
                <a:spcPts val="600"/>
              </a:spcAft>
            </a:pPr>
            <a:r>
              <a:rPr lang="ru-RU" sz="2400" dirty="0" smtClean="0"/>
              <a:t>Услуги </a:t>
            </a:r>
            <a:r>
              <a:rPr lang="ru-RU" sz="2400" dirty="0">
                <a:solidFill>
                  <a:srgbClr val="9E0315"/>
                </a:solidFill>
              </a:rPr>
              <a:t>виртуальной справочной службы </a:t>
            </a:r>
            <a:r>
              <a:rPr lang="ru-RU" sz="2400" dirty="0" smtClean="0"/>
              <a:t>также стали </a:t>
            </a:r>
            <a:r>
              <a:rPr lang="ru-RU" sz="2400" dirty="0"/>
              <a:t>популярнее в 1,5 </a:t>
            </a:r>
            <a:r>
              <a:rPr lang="ru-RU" sz="2400" dirty="0" smtClean="0"/>
              <a:t>раза </a:t>
            </a:r>
          </a:p>
          <a:p>
            <a:pPr>
              <a:spcAft>
                <a:spcPts val="600"/>
              </a:spcAft>
            </a:pPr>
            <a:r>
              <a:rPr lang="ru-RU" sz="2400" dirty="0" smtClean="0"/>
              <a:t>Команда </a:t>
            </a:r>
            <a:r>
              <a:rPr lang="ru-RU" sz="2400" dirty="0"/>
              <a:t>по </a:t>
            </a:r>
            <a:r>
              <a:rPr lang="ru-RU" sz="2400" dirty="0" smtClean="0">
                <a:solidFill>
                  <a:srgbClr val="9E0315"/>
                </a:solidFill>
              </a:rPr>
              <a:t>разработке </a:t>
            </a:r>
            <a:r>
              <a:rPr lang="ru-RU" sz="2400" dirty="0">
                <a:solidFill>
                  <a:srgbClr val="9E0315"/>
                </a:solidFill>
              </a:rPr>
              <a:t>материалов </a:t>
            </a:r>
            <a:r>
              <a:rPr lang="ru-RU" sz="2400" dirty="0" smtClean="0">
                <a:solidFill>
                  <a:srgbClr val="9E0315"/>
                </a:solidFill>
              </a:rPr>
              <a:t>для </a:t>
            </a:r>
            <a:r>
              <a:rPr lang="ru-RU" sz="2400" dirty="0" err="1" smtClean="0">
                <a:solidFill>
                  <a:srgbClr val="9E0315"/>
                </a:solidFill>
              </a:rPr>
              <a:t>соцсетей</a:t>
            </a:r>
            <a:r>
              <a:rPr lang="ru-RU" sz="2400" dirty="0" smtClean="0">
                <a:solidFill>
                  <a:srgbClr val="9E0315"/>
                </a:solidFill>
              </a:rPr>
              <a:t> </a:t>
            </a:r>
            <a:r>
              <a:rPr lang="ru-RU" sz="2400" dirty="0"/>
              <a:t>увеличилась в 2 </a:t>
            </a:r>
            <a:r>
              <a:rPr lang="ru-RU" sz="2400" dirty="0" smtClean="0"/>
              <a:t>раза</a:t>
            </a:r>
          </a:p>
          <a:p>
            <a:pPr>
              <a:spcAft>
                <a:spcPts val="600"/>
              </a:spcAft>
            </a:pPr>
            <a:r>
              <a:rPr lang="ru-RU" sz="2400" dirty="0" smtClean="0"/>
              <a:t>Средний </a:t>
            </a:r>
            <a:r>
              <a:rPr lang="ru-RU" sz="2400" dirty="0" smtClean="0">
                <a:solidFill>
                  <a:srgbClr val="9E0315"/>
                </a:solidFill>
              </a:rPr>
              <a:t>охват </a:t>
            </a:r>
            <a:r>
              <a:rPr lang="ru-RU" sz="2400" dirty="0">
                <a:solidFill>
                  <a:srgbClr val="9E0315"/>
                </a:solidFill>
              </a:rPr>
              <a:t>постов в </a:t>
            </a:r>
            <a:r>
              <a:rPr lang="ru-RU" sz="2400" dirty="0" err="1" smtClean="0">
                <a:solidFill>
                  <a:srgbClr val="9E0315"/>
                </a:solidFill>
              </a:rPr>
              <a:t>соцсетях</a:t>
            </a:r>
            <a:r>
              <a:rPr lang="ru-RU" sz="2400" dirty="0" smtClean="0">
                <a:solidFill>
                  <a:srgbClr val="9E0315"/>
                </a:solidFill>
              </a:rPr>
              <a:t> </a:t>
            </a:r>
            <a:r>
              <a:rPr lang="ru-RU" sz="2400" dirty="0" smtClean="0"/>
              <a:t>увеличился почти в 2,5 </a:t>
            </a:r>
            <a:r>
              <a:rPr lang="ru-RU" sz="2400" dirty="0"/>
              <a:t>раза </a:t>
            </a:r>
            <a:endParaRPr lang="ru-RU" sz="2400" dirty="0" smtClean="0"/>
          </a:p>
          <a:p>
            <a:pPr>
              <a:spcAft>
                <a:spcPts val="600"/>
              </a:spcAft>
            </a:pPr>
            <a:r>
              <a:rPr lang="ru-RU" sz="2400" dirty="0" smtClean="0"/>
              <a:t>Число </a:t>
            </a:r>
            <a:r>
              <a:rPr lang="ru-RU" sz="2400" dirty="0" err="1" smtClean="0">
                <a:solidFill>
                  <a:srgbClr val="9E0315"/>
                </a:solidFill>
              </a:rPr>
              <a:t>репостов</a:t>
            </a:r>
            <a:r>
              <a:rPr lang="ru-RU" sz="2400" dirty="0" smtClean="0">
                <a:solidFill>
                  <a:srgbClr val="9E0315"/>
                </a:solidFill>
              </a:rPr>
              <a:t> в </a:t>
            </a:r>
            <a:r>
              <a:rPr lang="ru-RU" sz="2400" dirty="0" err="1" smtClean="0">
                <a:solidFill>
                  <a:srgbClr val="9E0315"/>
                </a:solidFill>
              </a:rPr>
              <a:t>соцсетях</a:t>
            </a:r>
            <a:r>
              <a:rPr lang="ru-RU" sz="2400" dirty="0" smtClean="0">
                <a:solidFill>
                  <a:srgbClr val="9E0315"/>
                </a:solidFill>
              </a:rPr>
              <a:t> </a:t>
            </a:r>
            <a:r>
              <a:rPr lang="ru-RU" sz="2400" dirty="0" smtClean="0"/>
              <a:t>выше </a:t>
            </a:r>
            <a:r>
              <a:rPr lang="ru-RU" sz="2400" dirty="0"/>
              <a:t>почти в 8 </a:t>
            </a:r>
            <a:r>
              <a:rPr lang="ru-RU" sz="2400" dirty="0" smtClean="0"/>
              <a:t>раз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599402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5" name="Рисунок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6" name="Рисунок 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0599" b="78498"/>
            <a:stretch/>
          </p:blipFill>
          <p:spPr>
            <a:xfrm rot="10800000">
              <a:off x="0" y="5383368"/>
              <a:ext cx="1146220" cy="1474631"/>
            </a:xfrm>
            <a:prstGeom prst="rect">
              <a:avLst/>
            </a:prstGeom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9E031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Электронные ресурсы библиотеки</a:t>
            </a:r>
            <a:endParaRPr lang="ru-RU" dirty="0">
              <a:solidFill>
                <a:srgbClr val="9E031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520567"/>
            <a:ext cx="10515600" cy="4897147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Ежегодная подписка университета составляет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/>
              <a:t> </a:t>
            </a:r>
            <a:r>
              <a:rPr lang="ru-RU" dirty="0" smtClean="0"/>
              <a:t>  </a:t>
            </a:r>
            <a:r>
              <a:rPr lang="ru-RU" dirty="0" smtClean="0">
                <a:solidFill>
                  <a:srgbClr val="9E0315"/>
                </a:solidFill>
              </a:rPr>
              <a:t>около 30 российских и зарубежных информационных ресурсов 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ru-RU" dirty="0"/>
              <a:t> </a:t>
            </a:r>
            <a:r>
              <a:rPr lang="ru-RU" dirty="0" smtClean="0"/>
              <a:t>  из них более 10 крупнейших ресурсов можно использовать удаленно.</a:t>
            </a:r>
          </a:p>
          <a:p>
            <a:pPr>
              <a:spcAft>
                <a:spcPts val="600"/>
              </a:spcAft>
            </a:pPr>
            <a:r>
              <a:rPr lang="ru-RU" dirty="0" smtClean="0"/>
              <a:t>В рамках централизованной </a:t>
            </a:r>
            <a:r>
              <a:rPr lang="ru-RU" dirty="0"/>
              <a:t>подписки на </a:t>
            </a:r>
            <a:r>
              <a:rPr lang="ru-RU" dirty="0" smtClean="0"/>
              <a:t>ресурсы </a:t>
            </a:r>
            <a:r>
              <a:rPr lang="ru-RU" dirty="0"/>
              <a:t>зарубежных </a:t>
            </a:r>
            <a:r>
              <a:rPr lang="ru-RU" dirty="0" smtClean="0"/>
              <a:t>издательств предоставляются </a:t>
            </a:r>
            <a:r>
              <a:rPr lang="ru-RU" dirty="0" smtClean="0">
                <a:solidFill>
                  <a:srgbClr val="9E0315"/>
                </a:solidFill>
              </a:rPr>
              <a:t>тестовые доступы к 30 ресурсам</a:t>
            </a:r>
            <a:r>
              <a:rPr lang="ru-RU" dirty="0" smtClean="0"/>
              <a:t>, востребованность которых влияет на подписку в следующем году. </a:t>
            </a:r>
          </a:p>
          <a:p>
            <a:r>
              <a:rPr lang="ru-RU" dirty="0" smtClean="0">
                <a:solidFill>
                  <a:srgbClr val="9E0315"/>
                </a:solidFill>
              </a:rPr>
              <a:t>Коллекция электронных учебно-методических изданий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/>
              <a:t> </a:t>
            </a:r>
            <a:r>
              <a:rPr lang="ru-RU" dirty="0" smtClean="0"/>
              <a:t>  превышает 5 000 документов и постоянно пополняется актуальными    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ru-RU" dirty="0"/>
              <a:t> </a:t>
            </a:r>
            <a:r>
              <a:rPr lang="ru-RU" dirty="0" smtClean="0"/>
              <a:t>  оцифрованными экземплярами.</a:t>
            </a:r>
          </a:p>
          <a:p>
            <a:pPr>
              <a:spcAft>
                <a:spcPts val="600"/>
              </a:spcAft>
            </a:pPr>
            <a:r>
              <a:rPr lang="ru-RU" dirty="0" smtClean="0">
                <a:solidFill>
                  <a:srgbClr val="9E0315"/>
                </a:solidFill>
              </a:rPr>
              <a:t>Электронных публикаций по истории </a:t>
            </a:r>
            <a:r>
              <a:rPr lang="ru-RU" dirty="0" err="1" smtClean="0">
                <a:solidFill>
                  <a:srgbClr val="9E0315"/>
                </a:solidFill>
              </a:rPr>
              <a:t>ЮУрГУ</a:t>
            </a:r>
            <a:r>
              <a:rPr lang="en-US" dirty="0" smtClean="0">
                <a:solidFill>
                  <a:srgbClr val="9E0315"/>
                </a:solidFill>
              </a:rPr>
              <a:t> </a:t>
            </a:r>
            <a:r>
              <a:rPr lang="ru-RU" dirty="0" smtClean="0">
                <a:solidFill>
                  <a:srgbClr val="9E0315"/>
                </a:solidFill>
              </a:rPr>
              <a:t>свыше 5 200 документов.</a:t>
            </a:r>
          </a:p>
          <a:p>
            <a:r>
              <a:rPr lang="ru-RU" dirty="0" err="1" smtClean="0">
                <a:solidFill>
                  <a:srgbClr val="9E0315"/>
                </a:solidFill>
              </a:rPr>
              <a:t>Репозиторий</a:t>
            </a:r>
            <a:r>
              <a:rPr lang="ru-RU" dirty="0" smtClean="0">
                <a:solidFill>
                  <a:srgbClr val="9E0315"/>
                </a:solidFill>
              </a:rPr>
              <a:t> университета содержит около 40 000 документов: </a:t>
            </a:r>
          </a:p>
          <a:p>
            <a:pPr lvl="1">
              <a:buFont typeface="Calibri" panose="020F0502020204030204" pitchFamily="34" charset="0"/>
              <a:buChar char="–"/>
            </a:pPr>
            <a:r>
              <a:rPr lang="ru-RU" dirty="0" smtClean="0"/>
              <a:t>около 2 000 авторефератов диссертаций, защищенных в </a:t>
            </a:r>
            <a:r>
              <a:rPr lang="ru-RU" dirty="0" err="1" smtClean="0"/>
              <a:t>ЮУрГУ</a:t>
            </a:r>
            <a:r>
              <a:rPr lang="ru-RU" dirty="0" smtClean="0"/>
              <a:t>;</a:t>
            </a:r>
          </a:p>
          <a:p>
            <a:pPr lvl="1">
              <a:buFont typeface="Calibri" panose="020F0502020204030204" pitchFamily="34" charset="0"/>
              <a:buChar char="–"/>
            </a:pPr>
            <a:r>
              <a:rPr lang="ru-RU" dirty="0" smtClean="0"/>
              <a:t>Около 4 000 статей из сборников ежегодной конференции «Наука </a:t>
            </a:r>
            <a:r>
              <a:rPr lang="ru-RU" dirty="0" err="1" smtClean="0"/>
              <a:t>ЮУрГУ</a:t>
            </a:r>
            <a:r>
              <a:rPr lang="ru-RU" dirty="0" smtClean="0"/>
              <a:t>»;</a:t>
            </a:r>
          </a:p>
          <a:p>
            <a:pPr lvl="1">
              <a:buFont typeface="Calibri" panose="020F0502020204030204" pitchFamily="34" charset="0"/>
              <a:buChar char="–"/>
            </a:pPr>
            <a:r>
              <a:rPr lang="ru-RU" dirty="0"/>
              <a:t>более 7 500 публикаций из 19 научных журналов </a:t>
            </a:r>
            <a:r>
              <a:rPr lang="ru-RU" dirty="0" smtClean="0"/>
              <a:t>университета;</a:t>
            </a:r>
          </a:p>
          <a:p>
            <a:pPr lvl="1">
              <a:buFont typeface="Calibri" panose="020F0502020204030204" pitchFamily="34" charset="0"/>
              <a:buChar char="–"/>
            </a:pPr>
            <a:r>
              <a:rPr lang="ru-RU" dirty="0"/>
              <a:t>свыше 25 000 выпускных квалификационных работ обучающихся в </a:t>
            </a:r>
            <a:r>
              <a:rPr lang="ru-RU" dirty="0" err="1" smtClean="0"/>
              <a:t>ЮУрГУ</a:t>
            </a:r>
            <a:r>
              <a:rPr lang="ru-RU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738058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0" y="66502"/>
            <a:ext cx="12192000" cy="6858000"/>
            <a:chOff x="0" y="0"/>
            <a:chExt cx="12192000" cy="6858000"/>
          </a:xfrm>
        </p:grpSpPr>
        <p:pic>
          <p:nvPicPr>
            <p:cNvPr id="5" name="Рисунок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6" name="Рисунок 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0599" b="78498"/>
            <a:stretch/>
          </p:blipFill>
          <p:spPr>
            <a:xfrm rot="10800000">
              <a:off x="0" y="5383368"/>
              <a:ext cx="1146220" cy="1474631"/>
            </a:xfrm>
            <a:prstGeom prst="rect">
              <a:avLst/>
            </a:prstGeom>
          </p:spPr>
        </p:pic>
      </p:grp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57695" y="174567"/>
            <a:ext cx="5411585" cy="6052503"/>
          </a:xfrm>
          <a:prstGeom prst="rect">
            <a:avLst/>
          </a:prstGeom>
          <a:ln>
            <a:solidFill>
              <a:srgbClr val="00B0F0"/>
            </a:solidFill>
          </a:ln>
        </p:spPr>
      </p:pic>
      <p:sp>
        <p:nvSpPr>
          <p:cNvPr id="8" name="Скругленный прямоугольник 7"/>
          <p:cNvSpPr/>
          <p:nvPr/>
        </p:nvSpPr>
        <p:spPr>
          <a:xfrm>
            <a:off x="3699164" y="4227899"/>
            <a:ext cx="1812175" cy="117209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9" name="Стрелка вправо 8"/>
          <p:cNvSpPr/>
          <p:nvPr/>
        </p:nvSpPr>
        <p:spPr>
          <a:xfrm>
            <a:off x="1816331" y="4962698"/>
            <a:ext cx="1753986" cy="249382"/>
          </a:xfrm>
          <a:prstGeom prst="right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26974" y="706580"/>
            <a:ext cx="6043353" cy="5993477"/>
          </a:xfrm>
          <a:prstGeom prst="rect">
            <a:avLst/>
          </a:prstGeom>
          <a:ln>
            <a:solidFill>
              <a:srgbClr val="00B0F0"/>
            </a:solidFill>
          </a:ln>
        </p:spPr>
      </p:pic>
    </p:spTree>
    <p:extLst>
      <p:ext uri="{BB962C8B-B14F-4D97-AF65-F5344CB8AC3E}">
        <p14:creationId xmlns:p14="http://schemas.microsoft.com/office/powerpoint/2010/main" val="14121753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5" name="Рисунок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6" name="Рисунок 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0599" b="78498"/>
            <a:stretch/>
          </p:blipFill>
          <p:spPr>
            <a:xfrm rot="10800000">
              <a:off x="0" y="5383368"/>
              <a:ext cx="1146220" cy="1474631"/>
            </a:xfrm>
            <a:prstGeom prst="rect">
              <a:avLst/>
            </a:prstGeom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9E031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Электронные ресурсы удаленного доступа</a:t>
            </a:r>
            <a:endParaRPr lang="ru-RU" dirty="0">
              <a:solidFill>
                <a:srgbClr val="9E031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55914" y="1658426"/>
            <a:ext cx="10515600" cy="5050354"/>
          </a:xfrm>
        </p:spPr>
        <p:txBody>
          <a:bodyPr>
            <a:normAutofit/>
          </a:bodyPr>
          <a:lstStyle/>
          <a:p>
            <a:pPr marL="0" indent="0">
              <a:spcBef>
                <a:spcPts val="600"/>
              </a:spcBef>
              <a:buNone/>
            </a:pPr>
            <a:r>
              <a:rPr lang="ru-RU" sz="2400" dirty="0" smtClean="0">
                <a:solidFill>
                  <a:srgbClr val="9E0315"/>
                </a:solidFill>
              </a:rPr>
              <a:t>Российские: </a:t>
            </a:r>
          </a:p>
          <a:p>
            <a:pPr marL="41275" indent="0">
              <a:spcBef>
                <a:spcPts val="600"/>
              </a:spcBef>
              <a:buNone/>
            </a:pPr>
            <a:r>
              <a:rPr lang="ru-RU" sz="2400" dirty="0" smtClean="0"/>
              <a:t>ЭБС «</a:t>
            </a:r>
            <a:r>
              <a:rPr lang="ru-RU" sz="2400" dirty="0"/>
              <a:t>Лань</a:t>
            </a:r>
            <a:r>
              <a:rPr lang="ru-RU" sz="2400" dirty="0" smtClean="0"/>
              <a:t>»</a:t>
            </a:r>
          </a:p>
          <a:p>
            <a:pPr marL="41275" indent="0">
              <a:spcBef>
                <a:spcPts val="600"/>
              </a:spcBef>
              <a:buNone/>
            </a:pPr>
            <a:r>
              <a:rPr lang="ru-RU" sz="2400" dirty="0" smtClean="0"/>
              <a:t>ЭБС «</a:t>
            </a:r>
            <a:r>
              <a:rPr lang="ru-RU" sz="2400" dirty="0" err="1" smtClean="0"/>
              <a:t>Юрайт</a:t>
            </a:r>
            <a:r>
              <a:rPr lang="ru-RU" sz="2400" dirty="0"/>
              <a:t>» </a:t>
            </a:r>
            <a:endParaRPr lang="ru-RU" sz="2400" dirty="0" smtClean="0"/>
          </a:p>
          <a:p>
            <a:pPr marL="41275" indent="0">
              <a:spcBef>
                <a:spcPts val="600"/>
              </a:spcBef>
              <a:buNone/>
            </a:pPr>
            <a:r>
              <a:rPr lang="ru-RU" sz="2400" dirty="0" smtClean="0"/>
              <a:t>ЭБС «</a:t>
            </a:r>
            <a:r>
              <a:rPr lang="en-US" sz="2400" dirty="0"/>
              <a:t>Znanium.com</a:t>
            </a:r>
            <a:r>
              <a:rPr lang="en-US" sz="2400" dirty="0" smtClean="0"/>
              <a:t>»</a:t>
            </a:r>
            <a:endParaRPr lang="ru-RU" sz="2400" dirty="0" smtClean="0"/>
          </a:p>
          <a:p>
            <a:pPr marL="41275" indent="0">
              <a:spcBef>
                <a:spcPts val="600"/>
              </a:spcBef>
              <a:buNone/>
            </a:pPr>
            <a:r>
              <a:rPr lang="ru-RU" sz="2400" dirty="0" smtClean="0"/>
              <a:t>Научная </a:t>
            </a:r>
            <a:r>
              <a:rPr lang="ru-RU" sz="2400" dirty="0"/>
              <a:t>электронная библиотека «</a:t>
            </a:r>
            <a:r>
              <a:rPr lang="en-US" sz="2400" dirty="0" err="1"/>
              <a:t>Elibrary</a:t>
            </a:r>
            <a:r>
              <a:rPr lang="en-US" sz="2400" dirty="0" smtClean="0"/>
              <a:t>»</a:t>
            </a:r>
            <a:endParaRPr lang="ru-RU" sz="2400" dirty="0" smtClean="0"/>
          </a:p>
          <a:p>
            <a:pPr marL="41275" indent="0">
              <a:spcBef>
                <a:spcPts val="600"/>
              </a:spcBef>
              <a:buNone/>
            </a:pPr>
            <a:r>
              <a:rPr lang="en-US" sz="2400" dirty="0"/>
              <a:t>Eastview</a:t>
            </a:r>
            <a:endParaRPr lang="ru-RU" sz="2400" dirty="0"/>
          </a:p>
          <a:p>
            <a:pPr marL="41275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2400" dirty="0" err="1" smtClean="0"/>
              <a:t>Антиплагиат</a:t>
            </a:r>
            <a:r>
              <a:rPr lang="ru-RU" sz="2400" dirty="0" smtClean="0"/>
              <a:t>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7725566" y="1658424"/>
            <a:ext cx="6096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ts val="600"/>
              </a:spcBef>
            </a:pPr>
            <a:r>
              <a:rPr lang="ru-RU" sz="2400" dirty="0" smtClean="0">
                <a:solidFill>
                  <a:srgbClr val="9E0315"/>
                </a:solidFill>
              </a:rPr>
              <a:t>Зарубежные:</a:t>
            </a:r>
          </a:p>
          <a:p>
            <a:pPr>
              <a:spcBef>
                <a:spcPts val="600"/>
              </a:spcBef>
            </a:pPr>
            <a:r>
              <a:rPr lang="en-US" sz="2400" smtClean="0"/>
              <a:t>SpringerLink</a:t>
            </a:r>
            <a:r>
              <a:rPr lang="en-US" sz="2400" dirty="0" smtClean="0"/>
              <a:t> </a:t>
            </a:r>
            <a:endParaRPr lang="ru-RU" sz="2400" dirty="0" smtClean="0"/>
          </a:p>
          <a:p>
            <a:pPr>
              <a:spcBef>
                <a:spcPts val="600"/>
              </a:spcBef>
            </a:pPr>
            <a:r>
              <a:rPr lang="en-US" sz="2400" dirty="0" smtClean="0"/>
              <a:t>Wiley </a:t>
            </a:r>
            <a:r>
              <a:rPr lang="en-US" sz="2400" dirty="0"/>
              <a:t>Online Library </a:t>
            </a:r>
            <a:endParaRPr lang="ru-RU" sz="2400" dirty="0"/>
          </a:p>
          <a:p>
            <a:pPr>
              <a:spcBef>
                <a:spcPts val="600"/>
              </a:spcBef>
            </a:pPr>
            <a:r>
              <a:rPr lang="en-US" sz="2400" dirty="0" err="1"/>
              <a:t>ScienceDirect</a:t>
            </a:r>
            <a:r>
              <a:rPr lang="en-US" sz="2400" dirty="0"/>
              <a:t> </a:t>
            </a:r>
            <a:endParaRPr lang="ru-RU" sz="2400" dirty="0"/>
          </a:p>
          <a:p>
            <a:pPr>
              <a:spcBef>
                <a:spcPts val="600"/>
              </a:spcBef>
            </a:pPr>
            <a:r>
              <a:rPr lang="en-US" sz="2400" dirty="0"/>
              <a:t>Scopus </a:t>
            </a:r>
            <a:endParaRPr lang="ru-RU" sz="2400" dirty="0"/>
          </a:p>
          <a:p>
            <a:pPr>
              <a:spcBef>
                <a:spcPts val="600"/>
              </a:spcBef>
            </a:pPr>
            <a:r>
              <a:rPr lang="en-US" sz="2400" dirty="0"/>
              <a:t>Web of Science</a:t>
            </a:r>
            <a:endParaRPr lang="ru-RU" sz="2400" dirty="0"/>
          </a:p>
          <a:p>
            <a:pPr>
              <a:spcBef>
                <a:spcPts val="600"/>
              </a:spcBef>
            </a:pPr>
            <a:r>
              <a:rPr lang="en-US" sz="2400" dirty="0" err="1"/>
              <a:t>Reaxys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64377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5" name="Рисунок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6" name="Рисунок 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0599" b="78498"/>
            <a:stretch/>
          </p:blipFill>
          <p:spPr>
            <a:xfrm rot="10800000">
              <a:off x="0" y="5383368"/>
              <a:ext cx="1146220" cy="1474631"/>
            </a:xfrm>
            <a:prstGeom prst="rect">
              <a:avLst/>
            </a:prstGeom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532551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9E031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Открытый </a:t>
            </a:r>
            <a:r>
              <a:rPr lang="ru-RU" dirty="0">
                <a:solidFill>
                  <a:srgbClr val="9E031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доступ к </a:t>
            </a:r>
            <a:r>
              <a:rPr lang="ru-RU" dirty="0" smtClean="0">
                <a:solidFill>
                  <a:srgbClr val="9E031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электронным ресурсам на время карантина в 2020 г.</a:t>
            </a:r>
            <a:endParaRPr lang="ru-RU" dirty="0">
              <a:solidFill>
                <a:srgbClr val="9E031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705367"/>
            <a:ext cx="10515600" cy="4351338"/>
          </a:xfrm>
        </p:spPr>
        <p:txBody>
          <a:bodyPr/>
          <a:lstStyle/>
          <a:p>
            <a:r>
              <a:rPr lang="ru-RU" dirty="0" smtClean="0"/>
              <a:t>Более 150 000 учебных и научных изданий </a:t>
            </a:r>
            <a:endParaRPr lang="ru-RU" dirty="0"/>
          </a:p>
          <a:p>
            <a:pPr marL="0" indent="0">
              <a:spcBef>
                <a:spcPts val="0"/>
              </a:spcBef>
              <a:spcAft>
                <a:spcPts val="1800"/>
              </a:spcAft>
              <a:buNone/>
            </a:pPr>
            <a:r>
              <a:rPr lang="ru-RU" dirty="0" smtClean="0"/>
              <a:t>   от российских поставщиков электронных ресурсов.</a:t>
            </a:r>
          </a:p>
          <a:p>
            <a:pPr>
              <a:spcAft>
                <a:spcPts val="600"/>
              </a:spcAft>
            </a:pPr>
            <a:r>
              <a:rPr lang="ru-RU" dirty="0" smtClean="0"/>
              <a:t>Десятки журналов, книги более 100 зарубежных издательств.</a:t>
            </a:r>
          </a:p>
        </p:txBody>
      </p:sp>
    </p:spTree>
    <p:extLst>
      <p:ext uri="{BB962C8B-B14F-4D97-AF65-F5344CB8AC3E}">
        <p14:creationId xmlns:p14="http://schemas.microsoft.com/office/powerpoint/2010/main" val="32329761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4" name="Рисунок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5" name="Рисунок 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0599" b="78498"/>
            <a:stretch/>
          </p:blipFill>
          <p:spPr>
            <a:xfrm rot="10800000">
              <a:off x="0" y="5383368"/>
              <a:ext cx="1146220" cy="1474631"/>
            </a:xfrm>
            <a:prstGeom prst="rect">
              <a:avLst/>
            </a:prstGeom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9E031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Дистанционная работа </a:t>
            </a:r>
            <a:br>
              <a:rPr lang="ru-RU" dirty="0" smtClean="0">
                <a:solidFill>
                  <a:srgbClr val="9E031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solidFill>
                  <a:srgbClr val="9E031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научной библиотеки </a:t>
            </a:r>
            <a:r>
              <a:rPr lang="ru-RU" dirty="0" err="1" smtClean="0">
                <a:solidFill>
                  <a:srgbClr val="9E031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ЮУрГУ</a:t>
            </a:r>
            <a:endParaRPr lang="ru-RU" dirty="0">
              <a:solidFill>
                <a:srgbClr val="9E031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8789" y="2177333"/>
            <a:ext cx="11925836" cy="4351338"/>
          </a:xfrm>
        </p:spPr>
        <p:txBody>
          <a:bodyPr>
            <a:normAutofit/>
          </a:bodyPr>
          <a:lstStyle/>
          <a:p>
            <a:pPr marL="0" indent="0">
              <a:spcBef>
                <a:spcPts val="600"/>
              </a:spcBef>
              <a:buNone/>
            </a:pPr>
            <a:r>
              <a:rPr lang="ru-RU" dirty="0" smtClean="0">
                <a:solidFill>
                  <a:srgbClr val="9E0315"/>
                </a:solidFill>
              </a:rPr>
              <a:t>Информирование об электронных ресурсах: </a:t>
            </a:r>
          </a:p>
          <a:p>
            <a:pPr marL="0" indent="0">
              <a:spcBef>
                <a:spcPts val="600"/>
              </a:spcBef>
              <a:buNone/>
            </a:pPr>
            <a:endParaRPr lang="en-US" sz="1000" dirty="0" smtClean="0"/>
          </a:p>
          <a:p>
            <a:pPr lvl="1">
              <a:spcBef>
                <a:spcPts val="600"/>
              </a:spcBef>
              <a:spcAft>
                <a:spcPts val="600"/>
              </a:spcAft>
              <a:buFont typeface="Calibri" panose="020F0502020204030204" pitchFamily="34" charset="0"/>
              <a:buChar char="–"/>
            </a:pPr>
            <a:r>
              <a:rPr lang="ru-RU" dirty="0" smtClean="0"/>
              <a:t>новости на сайтах библиотеки и университета,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Font typeface="Calibri" panose="020F0502020204030204" pitchFamily="34" charset="0"/>
              <a:buChar char="–"/>
            </a:pPr>
            <a:r>
              <a:rPr lang="ru-RU" dirty="0" smtClean="0"/>
              <a:t>сообщения в библиотечной и университетской группах в социальных сетях,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Font typeface="Calibri" panose="020F0502020204030204" pitchFamily="34" charset="0"/>
              <a:buChar char="–"/>
            </a:pPr>
            <a:r>
              <a:rPr lang="ru-RU" dirty="0" smtClean="0"/>
              <a:t>рассылка писем студентам и преподавателям по корпоративной электронной почте,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Font typeface="Calibri" panose="020F0502020204030204" pitchFamily="34" charset="0"/>
              <a:buChar char="–"/>
            </a:pPr>
            <a:r>
              <a:rPr lang="ru-RU" dirty="0" err="1" smtClean="0"/>
              <a:t>видеоконсультации</a:t>
            </a:r>
            <a:r>
              <a:rPr lang="ru-RU" dirty="0" smtClean="0"/>
              <a:t> пользователей в мессенджерах,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Font typeface="Calibri" panose="020F0502020204030204" pitchFamily="34" charset="0"/>
              <a:buChar char="–"/>
            </a:pPr>
            <a:r>
              <a:rPr lang="ru-RU" dirty="0" err="1" smtClean="0"/>
              <a:t>вебинары</a:t>
            </a:r>
            <a:r>
              <a:rPr lang="ru-RU" dirty="0" smtClean="0"/>
              <a:t> по работе с базами данных цитирования.</a:t>
            </a:r>
          </a:p>
          <a:p>
            <a:pPr marL="0" indent="0">
              <a:spcBef>
                <a:spcPts val="0"/>
              </a:spcBef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565105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7287" y="267281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9E0315"/>
                </a:solidFill>
              </a:rPr>
              <a:t>Новостные сообщения на сайте библиотеки</a:t>
            </a:r>
            <a:endParaRPr lang="ru-RU" dirty="0">
              <a:solidFill>
                <a:srgbClr val="9E0315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1123" t="11643" r="6783" b="25688"/>
          <a:stretch/>
        </p:blipFill>
        <p:spPr>
          <a:xfrm>
            <a:off x="865493" y="1036749"/>
            <a:ext cx="10409497" cy="5666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98370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7287" y="267281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9E0315"/>
                </a:solidFill>
              </a:rPr>
              <a:t>Новостные сообщения на сайте университета</a:t>
            </a:r>
            <a:endParaRPr lang="ru-RU" dirty="0">
              <a:solidFill>
                <a:srgbClr val="9E0315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t="9389" r="1374" b="5353"/>
          <a:stretch/>
        </p:blipFill>
        <p:spPr>
          <a:xfrm>
            <a:off x="1835508" y="901522"/>
            <a:ext cx="8454712" cy="5847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38154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7287" y="267281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ru-RU" dirty="0" err="1" smtClean="0">
                <a:solidFill>
                  <a:srgbClr val="9E0315"/>
                </a:solidFill>
              </a:rPr>
              <a:t>Видеоинструкции</a:t>
            </a:r>
            <a:r>
              <a:rPr lang="ru-RU" dirty="0" smtClean="0">
                <a:solidFill>
                  <a:srgbClr val="9E0315"/>
                </a:solidFill>
              </a:rPr>
              <a:t> в </a:t>
            </a:r>
            <a:r>
              <a:rPr lang="ru-RU" dirty="0" err="1" smtClean="0">
                <a:solidFill>
                  <a:srgbClr val="9E0315"/>
                </a:solidFill>
              </a:rPr>
              <a:t>соцсетях</a:t>
            </a:r>
            <a:r>
              <a:rPr lang="ru-RU" dirty="0" smtClean="0">
                <a:solidFill>
                  <a:srgbClr val="9E0315"/>
                </a:solidFill>
              </a:rPr>
              <a:t> по работе с электронными ресурсами</a:t>
            </a:r>
            <a:endParaRPr lang="ru-RU" dirty="0">
              <a:solidFill>
                <a:srgbClr val="9E0315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25612" t="15586" r="32773" b="12113"/>
          <a:stretch/>
        </p:blipFill>
        <p:spPr>
          <a:xfrm>
            <a:off x="1094706" y="807716"/>
            <a:ext cx="4353060" cy="605028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/>
          <a:srcRect l="24260" t="11079" r="26313" b="10798"/>
          <a:stretch/>
        </p:blipFill>
        <p:spPr>
          <a:xfrm>
            <a:off x="6537101" y="807716"/>
            <a:ext cx="4784960" cy="6050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017550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851</TotalTime>
  <Words>480</Words>
  <Application>Microsoft Office PowerPoint</Application>
  <PresentationFormat>Широкоэкранный</PresentationFormat>
  <Paragraphs>82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Times New Roman</vt:lpstr>
      <vt:lpstr>Тема Office</vt:lpstr>
      <vt:lpstr>Цифровые коллекции  вузовской библиотеки.   Организация дистанционной работы  в условиях локдауна</vt:lpstr>
      <vt:lpstr>Электронные ресурсы библиотеки</vt:lpstr>
      <vt:lpstr>Презентация PowerPoint</vt:lpstr>
      <vt:lpstr>Электронные ресурсы удаленного доступа</vt:lpstr>
      <vt:lpstr>Открытый доступ к электронным ресурсам на время карантина в 2020 г.</vt:lpstr>
      <vt:lpstr>Дистанционная работа  научной библиотеки ЮУрГУ</vt:lpstr>
      <vt:lpstr>Презентация PowerPoint</vt:lpstr>
      <vt:lpstr>Презентация PowerPoint</vt:lpstr>
      <vt:lpstr>Презентация PowerPoint</vt:lpstr>
      <vt:lpstr>Дистанционная работа  научной библиотеки ЮУрГУ</vt:lpstr>
      <vt:lpstr>Дистанционная работа  научной библиотеки ЮУрГУ</vt:lpstr>
      <vt:lpstr>Дистанционные услуги библиотеки ЮУрГУ в период локдауна</vt:lpstr>
      <vt:lpstr>Эффективность использования электронных ресурсов в локдаун</vt:lpstr>
      <vt:lpstr>Эффективность использования электронных ресурсов в локдаун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Цифровые коллекции вузовской библиотеки. Организация дистанционной работы в условиях локдауна</dc:title>
  <dc:creator>common</dc:creator>
  <cp:lastModifiedBy>Svetlana G. Smolina</cp:lastModifiedBy>
  <cp:revision>43</cp:revision>
  <dcterms:created xsi:type="dcterms:W3CDTF">2021-11-15T04:38:05Z</dcterms:created>
  <dcterms:modified xsi:type="dcterms:W3CDTF">2021-12-01T06:37:42Z</dcterms:modified>
</cp:coreProperties>
</file>