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y="5143500" cx="9144000"/>
  <p:notesSz cx="6858000" cy="9144000"/>
  <p:embeddedFontLst>
    <p:embeddedFont>
      <p:font typeface="Roboto"/>
      <p:regular r:id="rId42"/>
      <p:bold r:id="rId43"/>
      <p:italic r:id="rId44"/>
      <p:boldItalic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6" roundtripDataSignature="AMtx7mj+SJBcbXgN8DcFYWMGczUq4QRB6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19B8FA9-2C2E-473C-95BA-8EF27291F94A}">
  <a:tblStyle styleId="{D19B8FA9-2C2E-473C-95BA-8EF27291F94A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920C2726-39A0-40CB-AF26-65936C7446F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font" Target="fonts/Roboto-regular.fntdata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font" Target="fonts/Roboto-italic.fntdata"/><Relationship Id="rId21" Type="http://schemas.openxmlformats.org/officeDocument/2006/relationships/slide" Target="slides/slide15.xml"/><Relationship Id="rId43" Type="http://schemas.openxmlformats.org/officeDocument/2006/relationships/font" Target="fonts/Roboto-bold.fntdata"/><Relationship Id="rId24" Type="http://schemas.openxmlformats.org/officeDocument/2006/relationships/slide" Target="slides/slide18.xml"/><Relationship Id="rId46" Type="http://customschemas.google.com/relationships/presentationmetadata" Target="metadata"/><Relationship Id="rId23" Type="http://schemas.openxmlformats.org/officeDocument/2006/relationships/slide" Target="slides/slide17.xml"/><Relationship Id="rId45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5896a1051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g125896a105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4" name="Google Shape;29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9" name="Google Shape;369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0" name="Google Shape;380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3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224aec30f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1224aec30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7" name="Google Shape;457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5" name="Google Shape;465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125896a1051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125896a1051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81" name="Google Shape;481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7" name="Google Shape;487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1224aec3300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5" name="Google Shape;495;g1224aec33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6"/>
          <p:cNvPicPr preferRelativeResize="0"/>
          <p:nvPr/>
        </p:nvPicPr>
        <p:blipFill rotWithShape="1">
          <a:blip r:embed="rId2">
            <a:alphaModFix/>
          </a:blip>
          <a:srcRect b="17006" l="5746" r="7837" t="10160"/>
          <a:stretch/>
        </p:blipFill>
        <p:spPr>
          <a:xfrm>
            <a:off x="3" y="0"/>
            <a:ext cx="9143997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6"/>
          <p:cNvSpPr/>
          <p:nvPr/>
        </p:nvSpPr>
        <p:spPr>
          <a:xfrm>
            <a:off x="3" y="0"/>
            <a:ext cx="9159300" cy="5143496"/>
          </a:xfrm>
          <a:prstGeom prst="rect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rgbClr val="002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6"/>
          <p:cNvSpPr txBox="1"/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" name="Google Shape;13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g125896a1051_0_410"/>
          <p:cNvPicPr preferRelativeResize="0"/>
          <p:nvPr/>
        </p:nvPicPr>
        <p:blipFill rotWithShape="1">
          <a:blip r:embed="rId2">
            <a:alphaModFix/>
          </a:blip>
          <a:srcRect b="17006" l="5746" r="7837" t="10160"/>
          <a:stretch/>
        </p:blipFill>
        <p:spPr>
          <a:xfrm>
            <a:off x="3" y="0"/>
            <a:ext cx="9144000" cy="514349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g125896a1051_0_410"/>
          <p:cNvSpPr/>
          <p:nvPr/>
        </p:nvSpPr>
        <p:spPr>
          <a:xfrm>
            <a:off x="3" y="0"/>
            <a:ext cx="9159300" cy="5143500"/>
          </a:xfrm>
          <a:prstGeom prst="rect">
            <a:avLst/>
          </a:prstGeom>
          <a:solidFill>
            <a:srgbClr val="002855">
              <a:alpha val="93730"/>
            </a:srgbClr>
          </a:solidFill>
          <a:ln cap="flat" cmpd="sng" w="9525">
            <a:solidFill>
              <a:srgbClr val="002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g125896a1051_0_410"/>
          <p:cNvSpPr txBox="1"/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g125896a1051_0_4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 sz="1300"/>
            </a:lvl1pPr>
            <a:lvl2pPr lvl="1" rtl="0">
              <a:buNone/>
              <a:defRPr sz="1300"/>
            </a:lvl2pPr>
            <a:lvl3pPr lvl="2" rtl="0">
              <a:buNone/>
              <a:defRPr sz="1300"/>
            </a:lvl3pPr>
            <a:lvl4pPr lvl="3" rtl="0">
              <a:buNone/>
              <a:defRPr sz="1300"/>
            </a:lvl4pPr>
            <a:lvl5pPr lvl="4" rtl="0">
              <a:buNone/>
              <a:defRPr sz="1300"/>
            </a:lvl5pPr>
            <a:lvl6pPr lvl="5" rtl="0">
              <a:buNone/>
              <a:defRPr sz="1300"/>
            </a:lvl6pPr>
            <a:lvl7pPr lvl="6" rtl="0">
              <a:buNone/>
              <a:defRPr sz="1300"/>
            </a:lvl7pPr>
            <a:lvl8pPr lvl="7" rtl="0">
              <a:buNone/>
              <a:defRPr sz="1300"/>
            </a:lvl8pPr>
            <a:lvl9pPr lvl="8" rtl="0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4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24" name="Google Shape;24;p47"/>
          <p:cNvPicPr preferRelativeResize="0"/>
          <p:nvPr/>
        </p:nvPicPr>
        <p:blipFill rotWithShape="1">
          <a:blip r:embed="rId2">
            <a:alphaModFix/>
          </a:blip>
          <a:srcRect b="0" l="7863" r="7216" t="0"/>
          <a:stretch/>
        </p:blipFill>
        <p:spPr>
          <a:xfrm>
            <a:off x="6962775" y="2922675"/>
            <a:ext cx="2238374" cy="2306553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8"/>
          <p:cNvSpPr/>
          <p:nvPr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48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" name="Google Shape;30;p48"/>
          <p:cNvSpPr txBox="1"/>
          <p:nvPr>
            <p:ph idx="1" type="body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48"/>
          <p:cNvSpPr/>
          <p:nvPr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002855"/>
          </a:solidFill>
          <a:ln cap="flat" cmpd="sng" w="9525">
            <a:solidFill>
              <a:srgbClr val="002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" name="Google Shape;32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065625" y="-279346"/>
            <a:ext cx="1922525" cy="13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8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34" name="Google Shape;34;p48"/>
          <p:cNvPicPr preferRelativeResize="0"/>
          <p:nvPr/>
        </p:nvPicPr>
        <p:blipFill rotWithShape="1">
          <a:blip r:embed="rId3">
            <a:alphaModFix/>
          </a:blip>
          <a:srcRect b="0" l="7863" r="7216" t="0"/>
          <a:stretch/>
        </p:blipFill>
        <p:spPr>
          <a:xfrm>
            <a:off x="6962775" y="2922675"/>
            <a:ext cx="2238374" cy="2306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25896a1051_0_329"/>
          <p:cNvSpPr/>
          <p:nvPr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g125896a1051_0_329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g125896a1051_0_3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" name="Google Shape;39;g125896a1051_0_329"/>
          <p:cNvSpPr txBox="1"/>
          <p:nvPr>
            <p:ph idx="1" type="body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g125896a1051_0_329"/>
          <p:cNvSpPr/>
          <p:nvPr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002855"/>
          </a:solidFill>
          <a:ln cap="flat" cmpd="sng" w="9525">
            <a:solidFill>
              <a:srgbClr val="002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" name="Google Shape;41;g125896a1051_0_3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065625" y="-279346"/>
            <a:ext cx="1922525" cy="13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g125896a1051_0_329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9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002855"/>
          </a:solidFill>
          <a:ln cap="flat" cmpd="sng" w="9525">
            <a:solidFill>
              <a:srgbClr val="002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49"/>
          <p:cNvSpPr txBox="1"/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46" name="Google Shape;46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49"/>
          <p:cNvSpPr txBox="1"/>
          <p:nvPr/>
        </p:nvSpPr>
        <p:spPr>
          <a:xfrm>
            <a:off x="3684693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C7C7C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rgbClr val="C7C7C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en.wikipedia.org/wiki/Convolutional_neural_network" TargetMode="External"/><Relationship Id="rId4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Relationship Id="rId4" Type="http://schemas.openxmlformats.org/officeDocument/2006/relationships/image" Target="../media/image27.jpg"/><Relationship Id="rId5" Type="http://schemas.openxmlformats.org/officeDocument/2006/relationships/hyperlink" Target="https://paperswithcode.com/method/efficientnet#:~:text=EfficientNet%20is%20a%20convolutional%20neural,resolution%20using%20a%20compound%20coefficient.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Relationship Id="rId4" Type="http://schemas.openxmlformats.org/officeDocument/2006/relationships/image" Target="../media/image4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1.png"/><Relationship Id="rId4" Type="http://schemas.openxmlformats.org/officeDocument/2006/relationships/image" Target="../media/image29.png"/><Relationship Id="rId5" Type="http://schemas.openxmlformats.org/officeDocument/2006/relationships/image" Target="../media/image50.png"/><Relationship Id="rId6" Type="http://schemas.openxmlformats.org/officeDocument/2006/relationships/image" Target="../media/image23.png"/><Relationship Id="rId7" Type="http://schemas.openxmlformats.org/officeDocument/2006/relationships/image" Target="../media/image22.png"/><Relationship Id="rId8" Type="http://schemas.openxmlformats.org/officeDocument/2006/relationships/image" Target="../media/image2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6.png"/></Relationships>
</file>

<file path=ppt/slides/_rels/slide28.xml.rels><?xml version="1.0" encoding="UTF-8" standalone="yes"?><Relationships xmlns="http://schemas.openxmlformats.org/package/2006/relationships"><Relationship Id="rId20" Type="http://schemas.openxmlformats.org/officeDocument/2006/relationships/image" Target="../media/image53.png"/><Relationship Id="rId11" Type="http://schemas.openxmlformats.org/officeDocument/2006/relationships/image" Target="../media/image42.png"/><Relationship Id="rId22" Type="http://schemas.openxmlformats.org/officeDocument/2006/relationships/image" Target="../media/image56.png"/><Relationship Id="rId10" Type="http://schemas.openxmlformats.org/officeDocument/2006/relationships/image" Target="../media/image47.png"/><Relationship Id="rId21" Type="http://schemas.openxmlformats.org/officeDocument/2006/relationships/image" Target="../media/image55.png"/><Relationship Id="rId13" Type="http://schemas.openxmlformats.org/officeDocument/2006/relationships/image" Target="../media/image39.png"/><Relationship Id="rId1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5.png"/><Relationship Id="rId4" Type="http://schemas.openxmlformats.org/officeDocument/2006/relationships/image" Target="../media/image25.png"/><Relationship Id="rId9" Type="http://schemas.openxmlformats.org/officeDocument/2006/relationships/image" Target="../media/image46.png"/><Relationship Id="rId15" Type="http://schemas.openxmlformats.org/officeDocument/2006/relationships/image" Target="../media/image43.png"/><Relationship Id="rId14" Type="http://schemas.openxmlformats.org/officeDocument/2006/relationships/image" Target="../media/image48.png"/><Relationship Id="rId17" Type="http://schemas.openxmlformats.org/officeDocument/2006/relationships/image" Target="../media/image54.png"/><Relationship Id="rId16" Type="http://schemas.openxmlformats.org/officeDocument/2006/relationships/image" Target="../media/image40.png"/><Relationship Id="rId5" Type="http://schemas.openxmlformats.org/officeDocument/2006/relationships/image" Target="../media/image30.png"/><Relationship Id="rId19" Type="http://schemas.openxmlformats.org/officeDocument/2006/relationships/image" Target="../media/image51.png"/><Relationship Id="rId6" Type="http://schemas.openxmlformats.org/officeDocument/2006/relationships/image" Target="../media/image34.png"/><Relationship Id="rId18" Type="http://schemas.openxmlformats.org/officeDocument/2006/relationships/image" Target="../media/image45.png"/><Relationship Id="rId7" Type="http://schemas.openxmlformats.org/officeDocument/2006/relationships/image" Target="../media/image41.png"/><Relationship Id="rId8" Type="http://schemas.openxmlformats.org/officeDocument/2006/relationships/image" Target="../media/image37.png"/></Relationships>
</file>

<file path=ppt/slides/_rels/slide29.xml.rels><?xml version="1.0" encoding="UTF-8" standalone="yes"?><Relationships xmlns="http://schemas.openxmlformats.org/package/2006/relationships"><Relationship Id="rId11" Type="http://schemas.openxmlformats.org/officeDocument/2006/relationships/image" Target="../media/image68.png"/><Relationship Id="rId10" Type="http://schemas.openxmlformats.org/officeDocument/2006/relationships/image" Target="../media/image64.png"/><Relationship Id="rId13" Type="http://schemas.openxmlformats.org/officeDocument/2006/relationships/image" Target="../media/image69.png"/><Relationship Id="rId1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9.png"/><Relationship Id="rId4" Type="http://schemas.openxmlformats.org/officeDocument/2006/relationships/image" Target="../media/image59.png"/><Relationship Id="rId9" Type="http://schemas.openxmlformats.org/officeDocument/2006/relationships/image" Target="../media/image66.png"/><Relationship Id="rId15" Type="http://schemas.openxmlformats.org/officeDocument/2006/relationships/image" Target="../media/image63.png"/><Relationship Id="rId14" Type="http://schemas.openxmlformats.org/officeDocument/2006/relationships/image" Target="../media/image65.png"/><Relationship Id="rId17" Type="http://schemas.openxmlformats.org/officeDocument/2006/relationships/image" Target="../media/image70.png"/><Relationship Id="rId16" Type="http://schemas.openxmlformats.org/officeDocument/2006/relationships/image" Target="../media/image67.png"/><Relationship Id="rId5" Type="http://schemas.openxmlformats.org/officeDocument/2006/relationships/image" Target="../media/image57.png"/><Relationship Id="rId6" Type="http://schemas.openxmlformats.org/officeDocument/2006/relationships/image" Target="../media/image60.png"/><Relationship Id="rId7" Type="http://schemas.openxmlformats.org/officeDocument/2006/relationships/image" Target="../media/image58.png"/><Relationship Id="rId8" Type="http://schemas.openxmlformats.org/officeDocument/2006/relationships/image" Target="../media/image6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Relationship Id="rId3" Type="http://schemas.openxmlformats.org/officeDocument/2006/relationships/hyperlink" Target="https://github.com/UCSD-AI4H/COVID-CT" TargetMode="External"/><Relationship Id="rId4" Type="http://schemas.openxmlformats.org/officeDocument/2006/relationships/hyperlink" Target="https://www.kaggle.com/plameneduardo/sarscov2-ctscan-dataset" TargetMode="External"/><Relationship Id="rId5" Type="http://schemas.openxmlformats.org/officeDocument/2006/relationships/hyperlink" Target="https://www.kaggle.com/hgunraj/covidxct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title"/>
          </p:nvPr>
        </p:nvSpPr>
        <p:spPr>
          <a:xfrm>
            <a:off x="261673" y="52952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COVID-19 Classification in CT Images with Convolutional Neural Network-based ensemble learning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"/>
          <p:cNvSpPr txBox="1"/>
          <p:nvPr/>
        </p:nvSpPr>
        <p:spPr>
          <a:xfrm>
            <a:off x="1141350" y="2263950"/>
            <a:ext cx="6861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School of Engineering and Digital Sciences </a:t>
            </a:r>
            <a:endParaRPr b="1" sz="1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Master of Science in Data Science</a:t>
            </a:r>
            <a:endParaRPr b="1" sz="1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91850" y="3977675"/>
            <a:ext cx="59940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Student: Dina Kushenchirekova</a:t>
            </a:r>
            <a:endParaRPr b="1" i="0" sz="13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Lead Supervisor: Min-Ho Lee  | Assistant Professor of Computer Science</a:t>
            </a:r>
            <a:endParaRPr b="1" i="0" sz="13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" sz="13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Co-Supervisor: Adnan Yazici   | </a:t>
            </a:r>
            <a:r>
              <a:rPr b="1"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Department Chair, Full Professor</a:t>
            </a:r>
            <a:endParaRPr b="1" i="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Google Shape;57;p1"/>
          <p:cNvSpPr txBox="1"/>
          <p:nvPr/>
        </p:nvSpPr>
        <p:spPr>
          <a:xfrm>
            <a:off x="3915600" y="4690675"/>
            <a:ext cx="131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26.04.2022</a:t>
            </a:r>
            <a:endParaRPr b="0" i="0" sz="1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2"/>
          <p:cNvSpPr/>
          <p:nvPr/>
        </p:nvSpPr>
        <p:spPr>
          <a:xfrm>
            <a:off x="6331850" y="2204350"/>
            <a:ext cx="2812200" cy="2939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5025" y="2086426"/>
            <a:ext cx="5690975" cy="193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2"/>
          <p:cNvSpPr txBox="1"/>
          <p:nvPr/>
        </p:nvSpPr>
        <p:spPr>
          <a:xfrm>
            <a:off x="4438125" y="4024125"/>
            <a:ext cx="5143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4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COVID-CT images from the UCSD COVID-CT Dataset. 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Google Shape;142;p12"/>
          <p:cNvSpPr txBox="1"/>
          <p:nvPr>
            <p:ph type="title"/>
          </p:nvPr>
        </p:nvSpPr>
        <p:spPr>
          <a:xfrm>
            <a:off x="4532500" y="1157800"/>
            <a:ext cx="3550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 - </a:t>
            </a: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UCSD COVID-CT [11]</a:t>
            </a:r>
            <a:r>
              <a:rPr b="1" lang="en" sz="3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600">
              <a:solidFill>
                <a:srgbClr val="002855"/>
              </a:solidFill>
            </a:endParaRPr>
          </a:p>
        </p:txBody>
      </p:sp>
      <p:pic>
        <p:nvPicPr>
          <p:cNvPr id="143" name="Google Shape;143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9574" y="1098300"/>
            <a:ext cx="2183477" cy="3913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" name="Google Shape;145;p12"/>
          <p:cNvSpPr/>
          <p:nvPr/>
        </p:nvSpPr>
        <p:spPr>
          <a:xfrm>
            <a:off x="3035675" y="2072275"/>
            <a:ext cx="5659200" cy="19377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2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4"/>
          <p:cNvSpPr txBox="1"/>
          <p:nvPr>
            <p:ph type="title"/>
          </p:nvPr>
        </p:nvSpPr>
        <p:spPr>
          <a:xfrm>
            <a:off x="311700" y="9932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52" name="Google Shape;152;p14"/>
          <p:cNvSpPr/>
          <p:nvPr/>
        </p:nvSpPr>
        <p:spPr>
          <a:xfrm>
            <a:off x="6331850" y="2204350"/>
            <a:ext cx="2812200" cy="2939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4"/>
          <p:cNvSpPr txBox="1"/>
          <p:nvPr>
            <p:ph type="title"/>
          </p:nvPr>
        </p:nvSpPr>
        <p:spPr>
          <a:xfrm>
            <a:off x="4524175" y="1216150"/>
            <a:ext cx="3495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 -</a:t>
            </a:r>
            <a:r>
              <a:rPr b="1"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SARS-COV-2 CT [12]</a:t>
            </a:r>
            <a:r>
              <a:rPr b="1"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600">
              <a:solidFill>
                <a:srgbClr val="002855"/>
              </a:solidFill>
            </a:endParaRPr>
          </a:p>
        </p:txBody>
      </p:sp>
      <p:pic>
        <p:nvPicPr>
          <p:cNvPr id="154" name="Google Shape;15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625" y="1398713"/>
            <a:ext cx="1966922" cy="3272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20575" y="2137825"/>
            <a:ext cx="5515424" cy="1828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4"/>
          <p:cNvSpPr txBox="1"/>
          <p:nvPr/>
        </p:nvSpPr>
        <p:spPr>
          <a:xfrm>
            <a:off x="4363100" y="4032475"/>
            <a:ext cx="5143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5.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COVID-CT images from the SARS-COV-2 CT Dataset. 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" name="Google Shape;1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8" name="Google Shape;158;p14"/>
          <p:cNvSpPr/>
          <p:nvPr/>
        </p:nvSpPr>
        <p:spPr>
          <a:xfrm>
            <a:off x="3035675" y="2100750"/>
            <a:ext cx="5659200" cy="18687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4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3"/>
          <p:cNvSpPr txBox="1"/>
          <p:nvPr>
            <p:ph type="title"/>
          </p:nvPr>
        </p:nvSpPr>
        <p:spPr>
          <a:xfrm>
            <a:off x="311700" y="9932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65" name="Google Shape;165;p13"/>
          <p:cNvSpPr txBox="1"/>
          <p:nvPr>
            <p:ph type="title"/>
          </p:nvPr>
        </p:nvSpPr>
        <p:spPr>
          <a:xfrm>
            <a:off x="4572000" y="1172400"/>
            <a:ext cx="3000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 - </a:t>
            </a: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COVIDX CT [13]</a:t>
            </a:r>
            <a:r>
              <a:rPr b="1" lang="en" sz="3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600">
              <a:solidFill>
                <a:srgbClr val="002855"/>
              </a:solidFill>
            </a:endParaRPr>
          </a:p>
        </p:txBody>
      </p:sp>
      <p:sp>
        <p:nvSpPr>
          <p:cNvPr id="166" name="Google Shape;166;p13"/>
          <p:cNvSpPr/>
          <p:nvPr/>
        </p:nvSpPr>
        <p:spPr>
          <a:xfrm>
            <a:off x="6331850" y="2204350"/>
            <a:ext cx="2812200" cy="2939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4275" y="2140850"/>
            <a:ext cx="5551726" cy="182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7625" y="1283125"/>
            <a:ext cx="2229125" cy="344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3"/>
          <p:cNvSpPr txBox="1"/>
          <p:nvPr/>
        </p:nvSpPr>
        <p:spPr>
          <a:xfrm>
            <a:off x="4496475" y="4049125"/>
            <a:ext cx="5143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6. 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COVID-CT images from the COVIDX CT Dataset. 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1" name="Google Shape;171;p13"/>
          <p:cNvSpPr/>
          <p:nvPr/>
        </p:nvSpPr>
        <p:spPr>
          <a:xfrm>
            <a:off x="3035675" y="2140750"/>
            <a:ext cx="5659200" cy="18288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3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"/>
          <p:cNvSpPr txBox="1"/>
          <p:nvPr>
            <p:ph type="title"/>
          </p:nvPr>
        </p:nvSpPr>
        <p:spPr>
          <a:xfrm>
            <a:off x="311700" y="9932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78" name="Google Shape;178;p15"/>
          <p:cNvSpPr txBox="1"/>
          <p:nvPr>
            <p:ph type="title"/>
          </p:nvPr>
        </p:nvSpPr>
        <p:spPr>
          <a:xfrm>
            <a:off x="311700" y="7630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 </a:t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9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characteristic:</a:t>
            </a:r>
            <a:r>
              <a:rPr lang="en" sz="19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sz="2500">
              <a:solidFill>
                <a:srgbClr val="002855"/>
              </a:solidFill>
            </a:endParaRPr>
          </a:p>
        </p:txBody>
      </p:sp>
      <p:sp>
        <p:nvSpPr>
          <p:cNvPr id="179" name="Google Shape;179;p15"/>
          <p:cNvSpPr txBox="1"/>
          <p:nvPr>
            <p:ph idx="1" type="body"/>
          </p:nvPr>
        </p:nvSpPr>
        <p:spPr>
          <a:xfrm>
            <a:off x="311700" y="1480625"/>
            <a:ext cx="7935300" cy="9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Explicit choice of datasets with different quality, distribution and size of samples.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Large dataset had to be used to get the best possible result for our models.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went through multiple stages of preprocessing and augmentation before training.</a:t>
            </a:r>
            <a:endParaRPr>
              <a:solidFill>
                <a:srgbClr val="002855"/>
              </a:solidFill>
            </a:endParaRPr>
          </a:p>
        </p:txBody>
      </p:sp>
      <p:sp>
        <p:nvSpPr>
          <p:cNvPr id="180" name="Google Shape;180;p15"/>
          <p:cNvSpPr/>
          <p:nvPr/>
        </p:nvSpPr>
        <p:spPr>
          <a:xfrm>
            <a:off x="6594000" y="2867700"/>
            <a:ext cx="2550000" cy="2275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5"/>
          <p:cNvSpPr txBox="1"/>
          <p:nvPr/>
        </p:nvSpPr>
        <p:spPr>
          <a:xfrm>
            <a:off x="2044000" y="4514275"/>
            <a:ext cx="5576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7</a:t>
            </a:r>
            <a:r>
              <a:rPr b="1" lang="en" sz="10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0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COVID-CT images  examples of COVID-19 cases and NON-COVID cases.</a:t>
            </a:r>
            <a:r>
              <a:rPr b="0" i="0" lang="en" sz="11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2" name="Google Shape;1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9850" y="2668900"/>
            <a:ext cx="7044148" cy="168177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5"/>
          <p:cNvSpPr/>
          <p:nvPr/>
        </p:nvSpPr>
        <p:spPr>
          <a:xfrm>
            <a:off x="1049850" y="2595400"/>
            <a:ext cx="7044300" cy="18288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5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6"/>
          <p:cNvSpPr txBox="1"/>
          <p:nvPr>
            <p:ph type="title"/>
          </p:nvPr>
        </p:nvSpPr>
        <p:spPr>
          <a:xfrm>
            <a:off x="80625" y="109616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</a:t>
            </a:r>
            <a:r>
              <a:rPr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" sz="2300">
                <a:solidFill>
                  <a:srgbClr val="002855"/>
                </a:solidFill>
                <a:highlight>
                  <a:schemeClr val="dk1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Convolutional neural network</a:t>
            </a:r>
            <a:r>
              <a:rPr b="1"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b="1" sz="2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1" name="Google Shape;191;p16"/>
          <p:cNvSpPr txBox="1"/>
          <p:nvPr>
            <p:ph idx="1" type="body"/>
          </p:nvPr>
        </p:nvSpPr>
        <p:spPr>
          <a:xfrm>
            <a:off x="-66050" y="1754600"/>
            <a:ext cx="4584900" cy="24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rgbClr val="002855"/>
                </a:solidFill>
                <a:highlight>
                  <a:srgbClr val="FCFCFC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Compared to other image processing methods, CNN automatically identifies the relevant features without any human supervision</a:t>
            </a:r>
            <a:endParaRPr sz="1500">
              <a:solidFill>
                <a:srgbClr val="002855"/>
              </a:solidFill>
              <a:highlight>
                <a:srgbClr val="FCFCFC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rgbClr val="002855"/>
                </a:solidFill>
                <a:highlight>
                  <a:srgbClr val="FCFCFC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Equivalent representations, sparse interactions, and parameter sharing. </a:t>
            </a:r>
            <a:endParaRPr sz="1500">
              <a:solidFill>
                <a:srgbClr val="002855"/>
              </a:solidFill>
              <a:highlight>
                <a:srgbClr val="FCFCFC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Times New Roman"/>
              <a:buChar char="●"/>
            </a:pPr>
            <a:r>
              <a:rPr lang="en" sz="1500">
                <a:solidFill>
                  <a:srgbClr val="002855"/>
                </a:solidFill>
                <a:highlight>
                  <a:srgbClr val="FCFCFC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CNN makes it possible to construct wider and deeper networks.</a:t>
            </a:r>
            <a:endParaRPr sz="1500">
              <a:solidFill>
                <a:srgbClr val="002855"/>
              </a:solidFill>
              <a:highlight>
                <a:srgbClr val="FCFCFC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2" name="Google Shape;192;p16"/>
          <p:cNvSpPr/>
          <p:nvPr/>
        </p:nvSpPr>
        <p:spPr>
          <a:xfrm>
            <a:off x="6546900" y="2571738"/>
            <a:ext cx="2597100" cy="2518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3" name="Google Shape;193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88375" y="1620500"/>
            <a:ext cx="4332774" cy="2974978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6"/>
          <p:cNvSpPr txBox="1"/>
          <p:nvPr/>
        </p:nvSpPr>
        <p:spPr>
          <a:xfrm>
            <a:off x="4790900" y="4698475"/>
            <a:ext cx="4127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8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900" u="none" cap="none" strike="noStrike">
                <a:solidFill>
                  <a:srgbClr val="333333"/>
                </a:solidFill>
                <a:highlight>
                  <a:srgbClr val="FCFCFC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An example of CNN architecture for image classification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6" name="Google Shape;196;p16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1" name="Google Shape;201;p17"/>
          <p:cNvGraphicFramePr/>
          <p:nvPr/>
        </p:nvGraphicFramePr>
        <p:xfrm>
          <a:off x="556923" y="188909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{D19B8FA9-2C2E-473C-95BA-8EF27291F94A}</a:tableStyleId>
              </a:tblPr>
              <a:tblGrid>
                <a:gridCol w="1203325"/>
                <a:gridCol w="1803825"/>
              </a:tblGrid>
              <a:tr h="311525">
                <a:tc>
                  <a:txBody>
                    <a:bodyPr/>
                    <a:lstStyle/>
                    <a:p>
                      <a:pPr indent="0" lvl="1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Model</a:t>
                      </a:r>
                      <a:endParaRPr b="1"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1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Trainable param</a:t>
                      </a:r>
                      <a:endParaRPr b="1"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</a:tr>
              <a:tr h="431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MobileNetV2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 14,613,250</a:t>
                      </a:r>
                      <a:endParaRPr sz="10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414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InceptionV3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 22,491,834</a:t>
                      </a:r>
                      <a:endParaRPr sz="10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414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Xception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 21,985,194</a:t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414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VGG-16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</a:t>
                      </a:r>
                      <a:r>
                        <a:rPr lang="en" sz="1000">
                          <a:solidFill>
                            <a:srgbClr val="23262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119,440, 343</a:t>
                      </a:r>
                      <a:endParaRPr b="0"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414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VGG-19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 </a:t>
                      </a:r>
                      <a:r>
                        <a:rPr lang="en" sz="1000">
                          <a:solidFill>
                            <a:srgbClr val="23262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134,260,552</a:t>
                      </a:r>
                      <a:endParaRPr i="0"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  <p:sp>
        <p:nvSpPr>
          <p:cNvPr id="202" name="Google Shape;202;p17"/>
          <p:cNvSpPr/>
          <p:nvPr/>
        </p:nvSpPr>
        <p:spPr>
          <a:xfrm>
            <a:off x="6341700" y="2733400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5136" y="2989383"/>
            <a:ext cx="3724998" cy="1816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82250" y="995388"/>
            <a:ext cx="4028225" cy="169357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7"/>
          <p:cNvSpPr txBox="1"/>
          <p:nvPr/>
        </p:nvSpPr>
        <p:spPr>
          <a:xfrm>
            <a:off x="129920" y="79382"/>
            <a:ext cx="5691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[9/13] 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7"/>
          <p:cNvSpPr/>
          <p:nvPr/>
        </p:nvSpPr>
        <p:spPr>
          <a:xfrm>
            <a:off x="4652900" y="2989383"/>
            <a:ext cx="3732000" cy="18162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7"/>
          <p:cNvSpPr/>
          <p:nvPr/>
        </p:nvSpPr>
        <p:spPr>
          <a:xfrm>
            <a:off x="4505239" y="995399"/>
            <a:ext cx="3915000" cy="15960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7"/>
          <p:cNvSpPr txBox="1"/>
          <p:nvPr/>
        </p:nvSpPr>
        <p:spPr>
          <a:xfrm>
            <a:off x="4786160" y="2570271"/>
            <a:ext cx="3620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9. 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Architecture  </a:t>
            </a:r>
            <a:r>
              <a:rPr b="0" i="0" lang="en" sz="9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Inception-v3 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model. </a:t>
            </a:r>
            <a:r>
              <a:rPr b="0" i="0" lang="en" sz="9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</a:t>
            </a:r>
            <a:r>
              <a:rPr lang="en" sz="9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r>
            <a:r>
              <a:rPr b="0" i="0" lang="en" sz="9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900" u="none" cap="none" strike="noStrike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9" name="Google Shape;209;p17"/>
          <p:cNvSpPr txBox="1"/>
          <p:nvPr/>
        </p:nvSpPr>
        <p:spPr>
          <a:xfrm>
            <a:off x="4847951" y="4770404"/>
            <a:ext cx="34968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10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Architecture  VGG-16  model. </a:t>
            </a:r>
            <a:r>
              <a:rPr b="0" i="0" lang="en" sz="900" u="none" cap="none" strike="noStrik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</a:t>
            </a:r>
            <a:r>
              <a:rPr lang="en" sz="900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r>
            <a:r>
              <a:rPr b="0" i="0" lang="en" sz="900" u="none" cap="none" strike="noStrik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7"/>
          <p:cNvSpPr txBox="1"/>
          <p:nvPr>
            <p:ph idx="12" type="sldNum"/>
          </p:nvPr>
        </p:nvSpPr>
        <p:spPr>
          <a:xfrm>
            <a:off x="8480808" y="473514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1" name="Google Shape;211;p17"/>
          <p:cNvSpPr txBox="1"/>
          <p:nvPr/>
        </p:nvSpPr>
        <p:spPr>
          <a:xfrm>
            <a:off x="294550" y="1373400"/>
            <a:ext cx="35319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Table 2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900">
                <a:latin typeface="Times New Roman"/>
                <a:ea typeface="Times New Roman"/>
                <a:cs typeface="Times New Roman"/>
                <a:sym typeface="Times New Roman"/>
              </a:rPr>
              <a:t>Number of trainable parameters in each network architecture.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Google Shape;212;p17"/>
          <p:cNvSpPr txBox="1"/>
          <p:nvPr/>
        </p:nvSpPr>
        <p:spPr>
          <a:xfrm>
            <a:off x="129925" y="819300"/>
            <a:ext cx="300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CNN Architectures</a:t>
            </a:r>
            <a:endParaRPr sz="150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"/>
          <p:cNvSpPr/>
          <p:nvPr/>
        </p:nvSpPr>
        <p:spPr>
          <a:xfrm>
            <a:off x="6745788" y="2994300"/>
            <a:ext cx="2398200" cy="2149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8" name="Google Shape;21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72375" y="1177025"/>
            <a:ext cx="4651500" cy="1330322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8"/>
          <p:cNvSpPr txBox="1"/>
          <p:nvPr/>
        </p:nvSpPr>
        <p:spPr>
          <a:xfrm>
            <a:off x="5932175" y="2460250"/>
            <a:ext cx="1945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1.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DenseNet201 model. </a:t>
            </a:r>
            <a:r>
              <a:rPr b="0" i="0" lang="en" sz="9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</a:t>
            </a:r>
            <a:r>
              <a:rPr lang="en" sz="9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16]</a:t>
            </a:r>
            <a:r>
              <a:rPr b="0" i="0" lang="en" sz="9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900" u="none" cap="none" strike="noStrike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0" name="Google Shape;220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0614" y="2883550"/>
            <a:ext cx="4056049" cy="171382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8"/>
          <p:cNvSpPr txBox="1"/>
          <p:nvPr/>
        </p:nvSpPr>
        <p:spPr>
          <a:xfrm>
            <a:off x="5514163" y="4643050"/>
            <a:ext cx="2734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2.</a:t>
            </a: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Architecture of EfficientNet-B3 model. 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Google Shape;222;p18"/>
          <p:cNvSpPr txBox="1"/>
          <p:nvPr/>
        </p:nvSpPr>
        <p:spPr>
          <a:xfrm>
            <a:off x="129929" y="79375"/>
            <a:ext cx="5583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[10/13]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8"/>
          <p:cNvSpPr/>
          <p:nvPr/>
        </p:nvSpPr>
        <p:spPr>
          <a:xfrm>
            <a:off x="4285591" y="1130780"/>
            <a:ext cx="4738200" cy="13767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8"/>
          <p:cNvSpPr/>
          <p:nvPr/>
        </p:nvSpPr>
        <p:spPr>
          <a:xfrm>
            <a:off x="4537202" y="2783356"/>
            <a:ext cx="4263000" cy="18597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8"/>
          <p:cNvSpPr txBox="1"/>
          <p:nvPr>
            <p:ph idx="12" type="sldNum"/>
          </p:nvPr>
        </p:nvSpPr>
        <p:spPr>
          <a:xfrm>
            <a:off x="8475096" y="464304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26" name="Google Shape;226;p18"/>
          <p:cNvGraphicFramePr/>
          <p:nvPr/>
        </p:nvGraphicFramePr>
        <p:xfrm>
          <a:off x="490273" y="201741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{D19B8FA9-2C2E-473C-95BA-8EF27291F94A}</a:tableStyleId>
              </a:tblPr>
              <a:tblGrid>
                <a:gridCol w="1111125"/>
                <a:gridCol w="1896025"/>
              </a:tblGrid>
              <a:tr h="311525">
                <a:tc>
                  <a:txBody>
                    <a:bodyPr/>
                    <a:lstStyle/>
                    <a:p>
                      <a:pPr indent="0" lvl="1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Model</a:t>
                      </a:r>
                      <a:endParaRPr b="1"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1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Trainable param</a:t>
                      </a:r>
                      <a:endParaRPr b="1"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</a:tr>
              <a:tr h="414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ResNet-50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  </a:t>
                      </a:r>
                      <a:r>
                        <a:rPr lang="en" sz="1050">
                          <a:solidFill>
                            <a:srgbClr val="3C40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24,122,070</a:t>
                      </a:r>
                      <a:endParaRPr sz="1050">
                        <a:solidFill>
                          <a:srgbClr val="3C40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InceptionV3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 22,491,834</a:t>
                      </a:r>
                      <a:endParaRPr sz="10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541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Xception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 21,985,194</a:t>
                      </a:r>
                      <a:endParaRPr sz="10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414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DenseNet201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00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 24,690,050</a:t>
                      </a:r>
                      <a:endParaRPr sz="1000">
                        <a:solidFill>
                          <a:srgbClr val="2222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  <a:tr h="403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uFill>
                            <a:noFill/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EfficientNet</a:t>
                      </a: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B3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params: 12,291,764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  <p:sp>
        <p:nvSpPr>
          <p:cNvPr id="227" name="Google Shape;227;p18"/>
          <p:cNvSpPr txBox="1"/>
          <p:nvPr/>
        </p:nvSpPr>
        <p:spPr>
          <a:xfrm>
            <a:off x="349025" y="1525825"/>
            <a:ext cx="35319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Table 3.</a:t>
            </a: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900">
                <a:latin typeface="Times New Roman"/>
                <a:ea typeface="Times New Roman"/>
                <a:cs typeface="Times New Roman"/>
                <a:sym typeface="Times New Roman"/>
              </a:rPr>
              <a:t>Number of trainable parameters in each network architecture.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8" name="Google Shape;228;p18"/>
          <p:cNvSpPr txBox="1"/>
          <p:nvPr/>
        </p:nvSpPr>
        <p:spPr>
          <a:xfrm>
            <a:off x="129925" y="819300"/>
            <a:ext cx="300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CNN Architectures</a:t>
            </a:r>
            <a:endParaRPr sz="150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9"/>
          <p:cNvSpPr/>
          <p:nvPr/>
        </p:nvSpPr>
        <p:spPr>
          <a:xfrm>
            <a:off x="6350000" y="2786300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9"/>
          <p:cNvSpPr txBox="1"/>
          <p:nvPr>
            <p:ph type="title"/>
          </p:nvPr>
        </p:nvSpPr>
        <p:spPr>
          <a:xfrm>
            <a:off x="311700" y="7897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Ensemble learning</a:t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5" name="Google Shape;235;p19"/>
          <p:cNvSpPr txBox="1"/>
          <p:nvPr>
            <p:ph idx="1" type="body"/>
          </p:nvPr>
        </p:nvSpPr>
        <p:spPr>
          <a:xfrm>
            <a:off x="0" y="1452992"/>
            <a:ext cx="4325687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300"/>
              <a:buFont typeface="Noto Sans Symbols"/>
              <a:buChar char="●"/>
            </a:pPr>
            <a:r>
              <a:rPr lang="en" sz="1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Ensemble Algorithm works by combines several models to get the better result and performance.</a:t>
            </a:r>
            <a:endParaRPr sz="1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300"/>
              <a:buFont typeface="Noto Sans Symbols"/>
              <a:buChar char="●"/>
            </a:pPr>
            <a:r>
              <a:rPr lang="en" sz="1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Provides better predictive performance than from any of constituent learning algorithms alone.</a:t>
            </a:r>
            <a:endParaRPr sz="1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300"/>
              <a:buFont typeface="Noto Sans Symbols"/>
              <a:buChar char="●"/>
            </a:pPr>
            <a:r>
              <a:rPr lang="en" sz="1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Eliminate potential errors made by any individual classifier, thereby improving the performance of the model.</a:t>
            </a:r>
            <a:endParaRPr sz="1300"/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33333"/>
              </a:solidFill>
              <a:highlight>
                <a:srgbClr val="FCFCFC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36" name="Google Shape;236;p19"/>
          <p:cNvSpPr/>
          <p:nvPr/>
        </p:nvSpPr>
        <p:spPr>
          <a:xfrm>
            <a:off x="6388500" y="2564235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9"/>
          <p:cNvSpPr/>
          <p:nvPr/>
        </p:nvSpPr>
        <p:spPr>
          <a:xfrm>
            <a:off x="4244475" y="892850"/>
            <a:ext cx="4712100" cy="38946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9"/>
          <p:cNvSpPr txBox="1"/>
          <p:nvPr/>
        </p:nvSpPr>
        <p:spPr>
          <a:xfrm>
            <a:off x="5441423" y="4710630"/>
            <a:ext cx="32004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en" sz="105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</a:t>
            </a:r>
            <a:r>
              <a:rPr b="1" lang="en" sz="1050">
                <a:latin typeface="Times New Roman"/>
                <a:ea typeface="Times New Roman"/>
                <a:cs typeface="Times New Roman"/>
                <a:sym typeface="Times New Roman"/>
              </a:rPr>
              <a:t>3. </a:t>
            </a:r>
            <a:r>
              <a:rPr b="0" i="0" lang="en" sz="105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Ensemble learning methods structure.</a:t>
            </a:r>
            <a:endParaRPr b="0" i="0" sz="105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9" name="Google Shape;23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0" name="Google Shape;240;p19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1" name="Google Shape;24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2775" y="931125"/>
            <a:ext cx="4595501" cy="206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2775" y="3040040"/>
            <a:ext cx="2127226" cy="170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0"/>
          <p:cNvSpPr/>
          <p:nvPr/>
        </p:nvSpPr>
        <p:spPr>
          <a:xfrm>
            <a:off x="6350000" y="2786300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0"/>
          <p:cNvSpPr txBox="1"/>
          <p:nvPr>
            <p:ph type="title"/>
          </p:nvPr>
        </p:nvSpPr>
        <p:spPr>
          <a:xfrm>
            <a:off x="311700" y="9932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Stacking the features </a:t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9" name="Google Shape;249;p20"/>
          <p:cNvSpPr txBox="1"/>
          <p:nvPr/>
        </p:nvSpPr>
        <p:spPr>
          <a:xfrm>
            <a:off x="199350" y="1514075"/>
            <a:ext cx="8745300" cy="24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➔"/>
            </a:pPr>
            <a:r>
              <a:rPr b="0" i="0" lang="en" sz="16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Multiple pre-trained Convolutional Neural Network models and fine-tuned their convolutional layers using 3 of the described datasets are taken. 		</a:t>
            </a:r>
            <a:endParaRPr b="0" i="0" sz="16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9144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➔"/>
            </a:pPr>
            <a:r>
              <a:rPr b="0" i="0" lang="en" sz="16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Fine-tuning process we used the Categorical Cross-Entropy loss function.</a:t>
            </a:r>
            <a:endParaRPr b="0" i="0" sz="16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9144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➔"/>
            </a:pPr>
            <a:r>
              <a:rPr b="0" i="0" lang="en" sz="16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Fine-tuning is done by freezing</a:t>
            </a: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convolutional layers</a:t>
            </a:r>
            <a:r>
              <a:rPr b="0" i="0" lang="en" sz="16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fine-tune only convolution blocks. </a:t>
            </a:r>
            <a:endParaRPr b="0" i="0" sz="16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9144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➔"/>
            </a:pPr>
            <a:r>
              <a:rPr b="0" i="0" lang="en" sz="16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stacked features were used as an input to the Logistic Regression.</a:t>
            </a:r>
            <a:endParaRPr b="0" i="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0" name="Google Shape;25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1" name="Google Shape;251;p20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"/>
          <p:cNvSpPr/>
          <p:nvPr/>
        </p:nvSpPr>
        <p:spPr>
          <a:xfrm>
            <a:off x="6430425" y="2784675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1"/>
          <p:cNvSpPr txBox="1"/>
          <p:nvPr>
            <p:ph type="title"/>
          </p:nvPr>
        </p:nvSpPr>
        <p:spPr>
          <a:xfrm>
            <a:off x="149621" y="75502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Stacking the features </a:t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8" name="Google Shape;258;p21"/>
          <p:cNvSpPr/>
          <p:nvPr/>
        </p:nvSpPr>
        <p:spPr>
          <a:xfrm rot="-711236">
            <a:off x="3272703" y="2776950"/>
            <a:ext cx="1350909" cy="80020"/>
          </a:xfrm>
          <a:prstGeom prst="roundRect">
            <a:avLst>
              <a:gd fmla="val 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9" name="Google Shape;259;p21"/>
          <p:cNvGrpSpPr/>
          <p:nvPr/>
        </p:nvGrpSpPr>
        <p:grpSpPr>
          <a:xfrm>
            <a:off x="3661155" y="1219270"/>
            <a:ext cx="3298756" cy="1381416"/>
            <a:chOff x="2319875" y="959548"/>
            <a:chExt cx="3298756" cy="1301749"/>
          </a:xfrm>
        </p:grpSpPr>
        <p:sp>
          <p:nvSpPr>
            <p:cNvPr id="260" name="Google Shape;260;p21"/>
            <p:cNvSpPr txBox="1"/>
            <p:nvPr/>
          </p:nvSpPr>
          <p:spPr>
            <a:xfrm>
              <a:off x="4921731" y="1985297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1" i="0" sz="8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1" name="Google Shape;261;p21"/>
            <p:cNvSpPr/>
            <p:nvPr/>
          </p:nvSpPr>
          <p:spPr>
            <a:xfrm>
              <a:off x="2319875" y="983705"/>
              <a:ext cx="2316900" cy="12306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21"/>
            <p:cNvSpPr/>
            <p:nvPr/>
          </p:nvSpPr>
          <p:spPr>
            <a:xfrm rot="10800000">
              <a:off x="5220625" y="1919036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21"/>
            <p:cNvSpPr txBox="1"/>
            <p:nvPr/>
          </p:nvSpPr>
          <p:spPr>
            <a:xfrm>
              <a:off x="2380221" y="959548"/>
              <a:ext cx="2367300" cy="5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1" i="0" lang="en" sz="1000" u="none" cap="none" strike="noStrike">
                  <a:solidFill>
                    <a:srgbClr val="222222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The loss function that was used was Categorical Cross Entropy</a:t>
              </a:r>
              <a:endParaRPr b="1" i="0" sz="100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              𝑜𝑢𝑡𝑝𝑢𝑡𝑠𝑖𝑧𝑒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" sz="1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𝐿𝑜𝑠𝑠 = − ∑︁ 𝑦</a:t>
              </a:r>
              <a:r>
                <a:rPr b="0" i="0" lang="en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𝑖 </a:t>
              </a:r>
              <a:r>
                <a:rPr b="0" i="0" lang="en" sz="1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· 𝑙𝑜𝑔(𝑦ˆ</a:t>
              </a:r>
              <a:r>
                <a:rPr b="0" i="0" lang="en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𝑖</a:t>
              </a:r>
              <a:r>
                <a:rPr b="0" i="0" lang="en" sz="1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) (1)</a:t>
              </a: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	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en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                  𝑖=1</a:t>
              </a:r>
              <a:endParaRPr b="1" i="0" sz="100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64" name="Google Shape;264;p21"/>
          <p:cNvSpPr/>
          <p:nvPr/>
        </p:nvSpPr>
        <p:spPr>
          <a:xfrm flipH="1" rot="710967">
            <a:off x="1760298" y="2770148"/>
            <a:ext cx="1580786" cy="71723"/>
          </a:xfrm>
          <a:prstGeom prst="roundRect">
            <a:avLst>
              <a:gd fmla="val 50000" name="adj"/>
            </a:avLst>
          </a:prstGeom>
          <a:solidFill>
            <a:srgbClr val="0C58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1"/>
          <p:cNvSpPr/>
          <p:nvPr/>
        </p:nvSpPr>
        <p:spPr>
          <a:xfrm>
            <a:off x="684576" y="1372174"/>
            <a:ext cx="2316900" cy="927600"/>
          </a:xfrm>
          <a:prstGeom prst="roundRect">
            <a:avLst>
              <a:gd fmla="val 4485" name="adj"/>
            </a:avLst>
          </a:prstGeom>
          <a:solidFill>
            <a:srgbClr val="0C58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1"/>
          <p:cNvSpPr txBox="1"/>
          <p:nvPr/>
        </p:nvSpPr>
        <p:spPr>
          <a:xfrm>
            <a:off x="1494570" y="2237375"/>
            <a:ext cx="696900" cy="2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" sz="1700" u="none" cap="none" strike="noStrike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b="1" i="0" sz="1700" u="none" cap="none" strike="noStrike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7" name="Google Shape;267;p21"/>
          <p:cNvSpPr/>
          <p:nvPr/>
        </p:nvSpPr>
        <p:spPr>
          <a:xfrm rot="10800000">
            <a:off x="1798026" y="2208714"/>
            <a:ext cx="90000" cy="67500"/>
          </a:xfrm>
          <a:prstGeom prst="triangle">
            <a:avLst>
              <a:gd fmla="val 50000" name="adj"/>
            </a:avLst>
          </a:prstGeom>
          <a:solidFill>
            <a:srgbClr val="0C58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1"/>
          <p:cNvSpPr txBox="1"/>
          <p:nvPr/>
        </p:nvSpPr>
        <p:spPr>
          <a:xfrm>
            <a:off x="684564" y="1408861"/>
            <a:ext cx="2295000" cy="6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used multiple pre-trained Convolutional neural network  models.</a:t>
            </a:r>
            <a:endParaRPr b="0" i="0" sz="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1"/>
          <p:cNvSpPr/>
          <p:nvPr/>
        </p:nvSpPr>
        <p:spPr>
          <a:xfrm rot="-1789476">
            <a:off x="1759991" y="2566648"/>
            <a:ext cx="160451" cy="160451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0C58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0" name="Google Shape;270;p21"/>
          <p:cNvGrpSpPr/>
          <p:nvPr/>
        </p:nvGrpSpPr>
        <p:grpSpPr>
          <a:xfrm>
            <a:off x="4951851" y="3140890"/>
            <a:ext cx="2169649" cy="1157700"/>
            <a:chOff x="5796625" y="2735584"/>
            <a:chExt cx="2169649" cy="1036808"/>
          </a:xfrm>
        </p:grpSpPr>
        <p:sp>
          <p:nvSpPr>
            <p:cNvPr id="271" name="Google Shape;271;p21"/>
            <p:cNvSpPr txBox="1"/>
            <p:nvPr/>
          </p:nvSpPr>
          <p:spPr>
            <a:xfrm>
              <a:off x="6296613" y="2735584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en" sz="1700" u="none" cap="none" strike="noStrike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→</a:t>
              </a:r>
              <a:endParaRPr b="1" i="0" sz="800" u="none" cap="none" strike="noStrik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2" name="Google Shape;272;p21"/>
            <p:cNvSpPr/>
            <p:nvPr/>
          </p:nvSpPr>
          <p:spPr>
            <a:xfrm>
              <a:off x="5796625" y="2840292"/>
              <a:ext cx="2077800" cy="9321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21"/>
            <p:cNvSpPr txBox="1"/>
            <p:nvPr/>
          </p:nvSpPr>
          <p:spPr>
            <a:xfrm>
              <a:off x="5945774" y="2914518"/>
              <a:ext cx="20205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Then we extracted features using fine-tuned models and stacked them together.  </a:t>
              </a:r>
              <a:endParaRPr b="0" i="0" sz="11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274" name="Google Shape;274;p21"/>
          <p:cNvGrpSpPr/>
          <p:nvPr/>
        </p:nvGrpSpPr>
        <p:grpSpPr>
          <a:xfrm>
            <a:off x="2207145" y="3260327"/>
            <a:ext cx="2316900" cy="1405794"/>
            <a:chOff x="1033213" y="996070"/>
            <a:chExt cx="2316900" cy="1265227"/>
          </a:xfrm>
        </p:grpSpPr>
        <p:sp>
          <p:nvSpPr>
            <p:cNvPr id="275" name="Google Shape;275;p21"/>
            <p:cNvSpPr/>
            <p:nvPr/>
          </p:nvSpPr>
          <p:spPr>
            <a:xfrm>
              <a:off x="1033213" y="996083"/>
              <a:ext cx="2316900" cy="927600"/>
            </a:xfrm>
            <a:prstGeom prst="roundRect">
              <a:avLst>
                <a:gd fmla="val 4485" name="adj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21"/>
            <p:cNvSpPr txBox="1"/>
            <p:nvPr/>
          </p:nvSpPr>
          <p:spPr>
            <a:xfrm>
              <a:off x="2144544" y="1985297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t/>
              </a:r>
              <a:endParaRPr b="1" i="0" sz="1700" u="none" cap="none" strike="noStrike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7" name="Google Shape;277;p21"/>
            <p:cNvSpPr txBox="1"/>
            <p:nvPr/>
          </p:nvSpPr>
          <p:spPr>
            <a:xfrm>
              <a:off x="1054988" y="996070"/>
              <a:ext cx="22950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" sz="12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Then we fine-tuned their convolutional last layers using 3 of the described datasets. </a:t>
              </a:r>
              <a:endPara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" sz="12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This was done using trainable feature.</a:t>
              </a:r>
              <a:endPara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78" name="Google Shape;278;p21"/>
          <p:cNvSpPr/>
          <p:nvPr/>
        </p:nvSpPr>
        <p:spPr>
          <a:xfrm rot="-1789476">
            <a:off x="3192379" y="2871585"/>
            <a:ext cx="160451" cy="160451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0C58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21"/>
          <p:cNvSpPr txBox="1"/>
          <p:nvPr/>
        </p:nvSpPr>
        <p:spPr>
          <a:xfrm>
            <a:off x="3088895" y="2933662"/>
            <a:ext cx="696900" cy="2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" sz="1700" u="none" cap="none" strike="noStrike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b="1" i="0" sz="1700" u="none" cap="none" strike="noStrike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0" name="Google Shape;280;p21"/>
          <p:cNvSpPr txBox="1"/>
          <p:nvPr/>
        </p:nvSpPr>
        <p:spPr>
          <a:xfrm>
            <a:off x="7029645" y="2298862"/>
            <a:ext cx="696900" cy="2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" sz="1700" u="none" cap="none" strike="noStrike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b="1" i="0" sz="1700" u="none" cap="none" strike="noStrike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" name="Google Shape;281;p21"/>
          <p:cNvSpPr/>
          <p:nvPr/>
        </p:nvSpPr>
        <p:spPr>
          <a:xfrm>
            <a:off x="6521751" y="1285786"/>
            <a:ext cx="1818300" cy="1100400"/>
          </a:xfrm>
          <a:prstGeom prst="roundRect">
            <a:avLst>
              <a:gd fmla="val 4485" name="adj"/>
            </a:avLst>
          </a:prstGeom>
          <a:solidFill>
            <a:srgbClr val="0C58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1"/>
          <p:cNvSpPr txBox="1"/>
          <p:nvPr/>
        </p:nvSpPr>
        <p:spPr>
          <a:xfrm>
            <a:off x="6578724" y="1354036"/>
            <a:ext cx="181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used Logistic regression to classify the stacked features.</a:t>
            </a: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𝑦=𝑙𝑜𝑔( 𝑝 ) / ( 1−𝑝) 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3" name="Google Shape;283;p21"/>
          <p:cNvSpPr txBox="1"/>
          <p:nvPr/>
        </p:nvSpPr>
        <p:spPr>
          <a:xfrm>
            <a:off x="4433170" y="2678962"/>
            <a:ext cx="696900" cy="2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" sz="1700" u="none" cap="none" strike="noStrike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b="1" i="0" sz="1700" u="none" cap="none" strike="noStrike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4" name="Google Shape;284;p21"/>
          <p:cNvSpPr/>
          <p:nvPr/>
        </p:nvSpPr>
        <p:spPr>
          <a:xfrm rot="-711236">
            <a:off x="5847564" y="2776900"/>
            <a:ext cx="1350909" cy="81549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1"/>
          <p:cNvSpPr txBox="1"/>
          <p:nvPr/>
        </p:nvSpPr>
        <p:spPr>
          <a:xfrm>
            <a:off x="5561470" y="2921100"/>
            <a:ext cx="696900" cy="2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" sz="1700" u="none" cap="none" strike="noStrike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   4</a:t>
            </a:r>
            <a:endParaRPr b="1" i="0" sz="1700" u="none" cap="none" strike="noStrike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6" name="Google Shape;286;p21"/>
          <p:cNvSpPr/>
          <p:nvPr/>
        </p:nvSpPr>
        <p:spPr>
          <a:xfrm rot="-10088981">
            <a:off x="4602063" y="2781238"/>
            <a:ext cx="1316253" cy="88610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1"/>
          <p:cNvSpPr/>
          <p:nvPr/>
        </p:nvSpPr>
        <p:spPr>
          <a:xfrm rot="-1789476">
            <a:off x="4512254" y="2604129"/>
            <a:ext cx="160451" cy="160451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0C58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1"/>
          <p:cNvSpPr/>
          <p:nvPr/>
        </p:nvSpPr>
        <p:spPr>
          <a:xfrm rot="-1789476">
            <a:off x="5806729" y="2867304"/>
            <a:ext cx="160451" cy="160451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0C58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1"/>
          <p:cNvSpPr/>
          <p:nvPr/>
        </p:nvSpPr>
        <p:spPr>
          <a:xfrm rot="-1789476">
            <a:off x="7150779" y="2604129"/>
            <a:ext cx="160451" cy="160451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0C58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1" name="Google Shape;291;p21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[13/13]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25896a1051_0_0"/>
          <p:cNvSpPr/>
          <p:nvPr/>
        </p:nvSpPr>
        <p:spPr>
          <a:xfrm>
            <a:off x="6833275" y="2975650"/>
            <a:ext cx="2310600" cy="2167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g125896a1051_0_0"/>
          <p:cNvSpPr txBox="1"/>
          <p:nvPr>
            <p:ph type="title"/>
          </p:nvPr>
        </p:nvSpPr>
        <p:spPr>
          <a:xfrm>
            <a:off x="161625" y="-511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Presentation Outline</a:t>
            </a:r>
            <a:r>
              <a:rPr b="1" lang="en" sz="37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sz="37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2855"/>
              </a:solidFill>
            </a:endParaRPr>
          </a:p>
        </p:txBody>
      </p:sp>
      <p:sp>
        <p:nvSpPr>
          <p:cNvPr id="64" name="Google Shape;64;g125896a1051_0_0"/>
          <p:cNvSpPr txBox="1"/>
          <p:nvPr/>
        </p:nvSpPr>
        <p:spPr>
          <a:xfrm>
            <a:off x="450500" y="995725"/>
            <a:ext cx="66750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AutoNum type="arabicPeriod"/>
            </a:pP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Motivation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 statement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 objectives 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2.	</a:t>
            </a: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Datasets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CNN Architectures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Ensemble learning algorithm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Evaluation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3.	</a:t>
            </a: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4.	</a:t>
            </a: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Limitations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5.    </a:t>
            </a: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 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6.    Future work</a:t>
            </a:r>
            <a:endParaRPr sz="17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7.    </a:t>
            </a:r>
            <a:r>
              <a:rPr b="0" i="0" lang="en" sz="17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 </a:t>
            </a:r>
            <a:endParaRPr b="0" i="0" sz="17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" name="Google Shape;65;g125896a1051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2"/>
          <p:cNvSpPr txBox="1"/>
          <p:nvPr>
            <p:ph type="title"/>
          </p:nvPr>
        </p:nvSpPr>
        <p:spPr>
          <a:xfrm>
            <a:off x="196100" y="800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Evaluation [1/3]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7" name="Google Shape;297;p22"/>
          <p:cNvSpPr/>
          <p:nvPr/>
        </p:nvSpPr>
        <p:spPr>
          <a:xfrm>
            <a:off x="6654350" y="2889600"/>
            <a:ext cx="2489700" cy="2253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2"/>
          <p:cNvSpPr txBox="1"/>
          <p:nvPr/>
        </p:nvSpPr>
        <p:spPr>
          <a:xfrm>
            <a:off x="-72829" y="1565938"/>
            <a:ext cx="8745300" cy="43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Main metrics include:</a:t>
            </a:r>
            <a:endParaRPr b="0" i="0" sz="1600" u="none" cap="none" strike="noStrike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584200" marR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en" sz="160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b="0" i="0" lang="en" sz="105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</a:t>
            </a:r>
            <a:endParaRPr/>
          </a:p>
          <a:p>
            <a:pPr indent="0" lvl="2" marL="914400" marR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en" sz="105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</a:t>
            </a:r>
            <a:endParaRPr/>
          </a:p>
          <a:p>
            <a:pPr indent="0" lvl="2" marL="914400" marR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en" sz="105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		             </a:t>
            </a:r>
            <a:endParaRPr b="0" i="0" sz="1050" u="none" cap="none" strike="noStrike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2" marL="914400" marR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en" sz="105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</a:t>
            </a:r>
            <a:endParaRPr b="0" i="0" sz="1050" u="none" cap="none" strike="noStrike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2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05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</a:t>
            </a:r>
            <a:endParaRPr/>
          </a:p>
          <a:p>
            <a:pPr indent="0" lvl="2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05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/>
          </a:p>
          <a:p>
            <a:pPr indent="0" lvl="2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050" u="none" cap="none" strike="noStrik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                                        </a:t>
            </a:r>
            <a:endParaRPr b="0" i="0" sz="1050" u="none" cap="none" strike="noStrike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Graphical user interface&#10;&#10;Description automatically generated with medium confidence" id="299" name="Google Shape;29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7412" y="1670049"/>
            <a:ext cx="5158345" cy="1907513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2"/>
          <p:cNvSpPr txBox="1"/>
          <p:nvPr/>
        </p:nvSpPr>
        <p:spPr>
          <a:xfrm>
            <a:off x="5060150" y="3715025"/>
            <a:ext cx="33597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900" u="none" cap="none" strike="noStrike">
                <a:solidFill>
                  <a:srgbClr val="2E2E2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</a:t>
            </a:r>
            <a:r>
              <a:rPr b="1" lang="en" sz="900">
                <a:solidFill>
                  <a:srgbClr val="2E2E2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14. </a:t>
            </a:r>
            <a:r>
              <a:rPr lang="en" sz="900">
                <a:solidFill>
                  <a:srgbClr val="2E2E2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900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Model performance metrics.</a:t>
            </a:r>
            <a:r>
              <a:rPr lang="en" sz="900">
                <a:solidFill>
                  <a:srgbClr val="292929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9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[17]</a:t>
            </a:r>
            <a:r>
              <a:rPr i="0" lang="en" sz="9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i="0" sz="900" u="none" cap="none" strike="noStrike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01" name="Google Shape;30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350" y="1998225"/>
            <a:ext cx="2391775" cy="21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3" name="Google Shape;303;p22"/>
          <p:cNvSpPr/>
          <p:nvPr/>
        </p:nvSpPr>
        <p:spPr>
          <a:xfrm>
            <a:off x="3867325" y="1623450"/>
            <a:ext cx="5158500" cy="20007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4" name="Google Shape;304;p22"/>
          <p:cNvPicPr preferRelativeResize="0"/>
          <p:nvPr/>
        </p:nvPicPr>
        <p:blipFill rotWithShape="1">
          <a:blip r:embed="rId5">
            <a:alphaModFix/>
          </a:blip>
          <a:srcRect b="-7590" l="0" r="0" t="7590"/>
          <a:stretch/>
        </p:blipFill>
        <p:spPr>
          <a:xfrm>
            <a:off x="451775" y="3624162"/>
            <a:ext cx="2340925" cy="608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6375" y="3049975"/>
            <a:ext cx="2089900" cy="6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7975" y="2571750"/>
            <a:ext cx="1620842" cy="52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51775" y="1998225"/>
            <a:ext cx="2354350" cy="60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3"/>
          <p:cNvSpPr/>
          <p:nvPr/>
        </p:nvSpPr>
        <p:spPr>
          <a:xfrm>
            <a:off x="6350000" y="2786300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3"/>
          <p:cNvSpPr txBox="1"/>
          <p:nvPr>
            <p:ph idx="1" type="body"/>
          </p:nvPr>
        </p:nvSpPr>
        <p:spPr>
          <a:xfrm>
            <a:off x="178325" y="149692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Aims to solve the problems of PCA: 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Non-linear scaling to represent changes at different levels 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Optimal separation in 2-dimensions</a:t>
            </a:r>
            <a:endParaRPr sz="1600"/>
          </a:p>
          <a:p>
            <a:pPr indent="-2286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4" name="Google Shape;314;p23"/>
          <p:cNvSpPr txBox="1"/>
          <p:nvPr>
            <p:ph idx="2" type="body"/>
          </p:nvPr>
        </p:nvSpPr>
        <p:spPr>
          <a:xfrm>
            <a:off x="178325" y="3091500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Projection: 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Times New Roman"/>
              <a:buChar char="○"/>
            </a:pPr>
            <a:r>
              <a:rPr lang="en" sz="16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Normally 2D, but can be any number of dimensions 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Times New Roman"/>
              <a:buChar char="○"/>
            </a:pPr>
            <a:r>
              <a:rPr lang="en" sz="16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" sz="16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andomly scatter all points within the space</a:t>
            </a:r>
            <a:endParaRPr sz="1600"/>
          </a:p>
          <a:p>
            <a:pPr indent="0" lvl="1" marL="5969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				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5" name="Google Shape;315;p2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285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T-distributed Stochastic </a:t>
            </a:r>
            <a:r>
              <a:rPr lang="en" sz="2300">
                <a:solidFill>
                  <a:srgbClr val="00285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Neighbor</a:t>
            </a:r>
            <a:r>
              <a:rPr lang="en" sz="2300">
                <a:solidFill>
                  <a:srgbClr val="00285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Embedding (tSNE)</a:t>
            </a:r>
            <a:endParaRPr sz="2300">
              <a:solidFill>
                <a:srgbClr val="002855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D5156"/>
                </a:solidFill>
                <a:highlight>
                  <a:srgbClr val="FFFFFF"/>
                </a:highlight>
              </a:rPr>
              <a:t> </a:t>
            </a:r>
            <a:endParaRPr sz="2300">
              <a:solidFill>
                <a:srgbClr val="002855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6" name="Google Shape;316;p23"/>
          <p:cNvSpPr/>
          <p:nvPr/>
        </p:nvSpPr>
        <p:spPr>
          <a:xfrm>
            <a:off x="6696075" y="2943225"/>
            <a:ext cx="2447925" cy="2200275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7" name="Google Shape;31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9900" y="1925425"/>
            <a:ext cx="3502525" cy="258465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23"/>
          <p:cNvSpPr/>
          <p:nvPr/>
        </p:nvSpPr>
        <p:spPr>
          <a:xfrm>
            <a:off x="4991100" y="1925350"/>
            <a:ext cx="3502500" cy="25848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3"/>
          <p:cNvSpPr txBox="1"/>
          <p:nvPr/>
        </p:nvSpPr>
        <p:spPr>
          <a:xfrm>
            <a:off x="5600300" y="4561500"/>
            <a:ext cx="2502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900">
                <a:latin typeface="Times New Roman"/>
                <a:ea typeface="Times New Roman"/>
                <a:cs typeface="Times New Roman"/>
                <a:sym typeface="Times New Roman"/>
              </a:rPr>
              <a:t>Example of t-SNE visualization.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900" u="none" cap="none" strike="noStrike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</a:t>
            </a:r>
            <a:r>
              <a:rPr lang="en" sz="900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18</a:t>
            </a:r>
            <a:r>
              <a:rPr b="0" i="0" lang="en" sz="900" u="none" cap="none" strike="noStrike">
                <a:solidFill>
                  <a:srgbClr val="B7B7B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900" u="none" cap="none" strike="noStrike">
              <a:solidFill>
                <a:srgbClr val="B7B7B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Google Shape;320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1" name="Google Shape;321;p23"/>
          <p:cNvSpPr txBox="1"/>
          <p:nvPr>
            <p:ph type="title"/>
          </p:nvPr>
        </p:nvSpPr>
        <p:spPr>
          <a:xfrm>
            <a:off x="196100" y="800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Evaluation [2/3]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4"/>
          <p:cNvSpPr/>
          <p:nvPr/>
        </p:nvSpPr>
        <p:spPr>
          <a:xfrm>
            <a:off x="6350000" y="2786300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4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0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Grad-CAM: Visualize class activation maps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8" name="Google Shape;328;p24"/>
          <p:cNvSpPr txBox="1"/>
          <p:nvPr>
            <p:ph idx="1" type="body"/>
          </p:nvPr>
        </p:nvSpPr>
        <p:spPr>
          <a:xfrm>
            <a:off x="31700" y="1580275"/>
            <a:ext cx="3784200" cy="31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Reason of use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●"/>
            </a:pP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Easy in use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●"/>
            </a:pP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Universally applicable to various imaging tasks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●"/>
            </a:pP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Provides insights on prediction process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None/>
            </a:pP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the network is </a:t>
            </a:r>
            <a:r>
              <a:rPr i="1"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</a:t>
            </a: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activating around the proper patterns\objects in the image, then we know: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●"/>
            </a:pP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Our network hasn’t properly learned the underlying patterns in our dataset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●"/>
            </a:pP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Our training procedure needs to be revisited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●"/>
            </a:pPr>
            <a:r>
              <a:rPr lang="en" sz="1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may need to collect additional data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9" name="Google Shape;329;p24"/>
          <p:cNvSpPr txBox="1"/>
          <p:nvPr/>
        </p:nvSpPr>
        <p:spPr>
          <a:xfrm>
            <a:off x="3669963" y="3849475"/>
            <a:ext cx="5317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900" u="none" cap="none" strike="noStrike">
                <a:solidFill>
                  <a:srgbClr val="2E2E2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</a:t>
            </a:r>
            <a:r>
              <a:rPr b="1" lang="en" sz="900">
                <a:solidFill>
                  <a:srgbClr val="2E2E2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16.</a:t>
            </a:r>
            <a:r>
              <a:rPr b="0" i="0" lang="en" sz="900" u="none" cap="none" strike="noStrike">
                <a:solidFill>
                  <a:srgbClr val="2E2E2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 simple explanatory diagram of Gradient Weighted Class Activation Mapping (Grad- CAM). </a:t>
            </a:r>
            <a:r>
              <a:rPr b="0" i="0" lang="en" sz="900" u="none" cap="none" strike="noStrike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[19]</a:t>
            </a:r>
            <a:endParaRPr b="0" i="0" sz="900" u="none" cap="none" strike="noStrike">
              <a:solidFill>
                <a:srgbClr val="6666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0" name="Google Shape;330;p24"/>
          <p:cNvSpPr/>
          <p:nvPr/>
        </p:nvSpPr>
        <p:spPr>
          <a:xfrm>
            <a:off x="3739121" y="1681676"/>
            <a:ext cx="5178900" cy="20664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2" name="Google Shape;3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888" y="1773953"/>
            <a:ext cx="5025379" cy="1939475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4"/>
          <p:cNvSpPr txBox="1"/>
          <p:nvPr>
            <p:ph type="title"/>
          </p:nvPr>
        </p:nvSpPr>
        <p:spPr>
          <a:xfrm>
            <a:off x="196100" y="800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Evaluation [3/3]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6"/>
          <p:cNvSpPr txBox="1"/>
          <p:nvPr>
            <p:ph type="title"/>
          </p:nvPr>
        </p:nvSpPr>
        <p:spPr>
          <a:xfrm>
            <a:off x="169635" y="8755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Performance comparison of the proposed CNN models</a:t>
            </a:r>
            <a:endParaRPr b="1"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9" name="Google Shape;339;p26"/>
          <p:cNvSpPr/>
          <p:nvPr/>
        </p:nvSpPr>
        <p:spPr>
          <a:xfrm>
            <a:off x="7099500" y="2914500"/>
            <a:ext cx="2044500" cy="2229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40" name="Google Shape;340;p26"/>
          <p:cNvGraphicFramePr/>
          <p:nvPr/>
        </p:nvGraphicFramePr>
        <p:xfrm>
          <a:off x="382735" y="111580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{D19B8FA9-2C2E-473C-95BA-8EF27291F94A}</a:tableStyleId>
              </a:tblPr>
              <a:tblGrid>
                <a:gridCol w="1841550"/>
                <a:gridCol w="2110800"/>
                <a:gridCol w="2003100"/>
                <a:gridCol w="2423100"/>
              </a:tblGrid>
              <a:tr h="269950"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Dataset</a:t>
                      </a:r>
                      <a:endParaRPr b="1"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 hMerge="1"/>
                <a:tc hMerge="1"/>
                <a:tc hMerge="1"/>
              </a:tr>
              <a:tr h="4865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CNN architecture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D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UCSD COVID-CT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cc|sensitivity|specificity|f-score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D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SARS-COV-2 CT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acc|sensitivity|spec</a:t>
                      </a: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ificity</a:t>
                      </a: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|f-score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D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COVIDX CT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cc|sensitivity|specificity|f-score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DB2"/>
                    </a:solidFill>
                  </a:tcPr>
                </a:tc>
              </a:tr>
              <a:tr h="290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ResNet50v2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0.88| 0.87|0.86|0.87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0.95|0.94|0.92|0.92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0.96|0.95|0.96|0.96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  <a:tr h="267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VGG-16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0.92| 0.93|0.93|0.91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0.95|0.94|0.93|0.93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0.97|0.96|0.97|0.97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  <a:tr h="267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VGG-19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0.94</a:t>
                      </a: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|0.94|0.93|0.93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0.97|</a:t>
                      </a: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0.97|0.97||0.96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0.95|0.94|0.95|0.93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  <a:tr h="267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InceptionV3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0.92|0.93|0.90|0.91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0.96|0.95|0.94|0.95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0.97|</a:t>
                      </a: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0.98|0.97|0.96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  <a:tr h="267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Xception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0.77|0.73|0.74|0.76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0.93|0.92|0.92|0.93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0.94|0.95|0.93|0.94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  <a:tr h="267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MobileNetV2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0.88|0.87|0.87|0.85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0.94|0.94|0.93|0.94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0.96|0.96|0.96|0.95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  <a:tr h="267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DenseNet201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0.91|0.92|0.91|0.90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0.97|0.96|0.96|0.95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0.97|0.95|0.96|0.96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  <a:tr h="267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EfficientNet-b3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0.94|0.93|0.90|0.91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0.76|0.77|0.77|0.76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0.81|0.83|0.81|0.82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  <a:tr h="392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ensemble model –fine tuning + NN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0.9867</a:t>
                      </a: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|0.9855|0.9729|0.9828|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0.990|0.9886|0.9754|0.9932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0.9777|0.9821|0.9765|0.9</a:t>
                      </a: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822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  <a:tr h="392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ensemble model –fine tuning + SVM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0.9643|0.9751|0.</a:t>
                      </a: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9544|0.9754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0.9820|0.99</a:t>
                      </a: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01|0.9888|0.9883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0.9943|0.9</a:t>
                      </a: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933|0.9912|0.9925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9E9"/>
                    </a:solidFill>
                  </a:tcPr>
                </a:tc>
              </a:tr>
            </a:tbl>
          </a:graphicData>
        </a:graphic>
      </p:graphicFrame>
      <p:sp>
        <p:nvSpPr>
          <p:cNvPr id="341" name="Google Shape;341;p26"/>
          <p:cNvSpPr txBox="1"/>
          <p:nvPr/>
        </p:nvSpPr>
        <p:spPr>
          <a:xfrm>
            <a:off x="2632333" y="5173447"/>
            <a:ext cx="4735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3:  Performance comparison of the proposed CNN models.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6"/>
          <p:cNvSpPr txBox="1"/>
          <p:nvPr/>
        </p:nvSpPr>
        <p:spPr>
          <a:xfrm>
            <a:off x="2332200" y="777100"/>
            <a:ext cx="4971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4</a:t>
            </a:r>
            <a:r>
              <a:rPr b="1" lang="en" sz="10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0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Performance comparison of the proposed Ensemble</a:t>
            </a: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 based CNN models</a:t>
            </a:r>
            <a:r>
              <a:rPr b="0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6"/>
          <p:cNvSpPr txBox="1"/>
          <p:nvPr>
            <p:ph idx="12" type="sldNum"/>
          </p:nvPr>
        </p:nvSpPr>
        <p:spPr>
          <a:xfrm>
            <a:off x="848165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4" name="Google Shape;344;p26"/>
          <p:cNvSpPr txBox="1"/>
          <p:nvPr/>
        </p:nvSpPr>
        <p:spPr>
          <a:xfrm>
            <a:off x="311700" y="100439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1/7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350" name="Google Shape;350;p28"/>
          <p:cNvSpPr/>
          <p:nvPr/>
        </p:nvSpPr>
        <p:spPr>
          <a:xfrm>
            <a:off x="6786450" y="2906125"/>
            <a:ext cx="2357700" cy="2196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8"/>
          <p:cNvSpPr txBox="1"/>
          <p:nvPr>
            <p:ph type="title"/>
          </p:nvPr>
        </p:nvSpPr>
        <p:spPr>
          <a:xfrm>
            <a:off x="311700" y="9688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-  </a:t>
            </a:r>
            <a:r>
              <a:rPr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Performance comparison of the proposed Ensemble model</a:t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2" name="Google Shape;352;p28"/>
          <p:cNvSpPr txBox="1"/>
          <p:nvPr/>
        </p:nvSpPr>
        <p:spPr>
          <a:xfrm>
            <a:off x="2204400" y="4789500"/>
            <a:ext cx="4735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</a:t>
            </a:r>
            <a:r>
              <a:rPr b="1" lang="en" sz="1000">
                <a:latin typeface="Times New Roman"/>
                <a:ea typeface="Times New Roman"/>
                <a:cs typeface="Times New Roman"/>
                <a:sym typeface="Times New Roman"/>
              </a:rPr>
              <a:t>7.</a:t>
            </a: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Performance comparison of the proposed Ensemble model. 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4" name="Google Shape;354;p28"/>
          <p:cNvSpPr txBox="1"/>
          <p:nvPr/>
        </p:nvSpPr>
        <p:spPr>
          <a:xfrm>
            <a:off x="311700" y="100439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5" name="Google Shape;355;p2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1888" y="1541525"/>
            <a:ext cx="5260225" cy="3247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9"/>
          <p:cNvSpPr/>
          <p:nvPr/>
        </p:nvSpPr>
        <p:spPr>
          <a:xfrm>
            <a:off x="6350000" y="2786300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9"/>
          <p:cNvSpPr txBox="1"/>
          <p:nvPr>
            <p:ph type="title"/>
          </p:nvPr>
        </p:nvSpPr>
        <p:spPr>
          <a:xfrm>
            <a:off x="311700" y="9932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TSNE (t-distributed stochastic neighbor embedding)</a:t>
            </a:r>
            <a:endParaRPr sz="2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2" name="Google Shape;362;p29"/>
          <p:cNvSpPr txBox="1"/>
          <p:nvPr>
            <p:ph idx="1" type="body"/>
          </p:nvPr>
        </p:nvSpPr>
        <p:spPr>
          <a:xfrm>
            <a:off x="3703350" y="1264075"/>
            <a:ext cx="5233200" cy="3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	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Provides transparency to the models’ decision making process.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T-SNE is based on the conversion of the resemblances of data instances to the probabilities. 		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relies on the minimization of the discrepancy within low- and high-dimensional set of instances. 	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two classes were accurately separated into two clusters, which suggest that the models interpret the data correctly. 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Sao Paulo and CovidX datasets are more linearly separable than UCSD dataset.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Among the models, InceptionV3 is best to provide a cluster separation.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63" name="Google Shape;36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1508" y="1647775"/>
            <a:ext cx="3031918" cy="276540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9"/>
          <p:cNvSpPr txBox="1"/>
          <p:nvPr/>
        </p:nvSpPr>
        <p:spPr>
          <a:xfrm>
            <a:off x="588375" y="4413175"/>
            <a:ext cx="299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</a:t>
            </a:r>
            <a:r>
              <a:rPr b="1" lang="en" sz="1000">
                <a:latin typeface="Times New Roman"/>
                <a:ea typeface="Times New Roman"/>
                <a:cs typeface="Times New Roman"/>
                <a:sym typeface="Times New Roman"/>
              </a:rPr>
              <a:t>18.</a:t>
            </a:r>
            <a:r>
              <a:rPr b="0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TSNE for CT scan dataset. </a:t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5" name="Google Shape;365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6" name="Google Shape;366;p29"/>
          <p:cNvSpPr txBox="1"/>
          <p:nvPr/>
        </p:nvSpPr>
        <p:spPr>
          <a:xfrm>
            <a:off x="311700" y="100439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0"/>
          <p:cNvSpPr/>
          <p:nvPr/>
        </p:nvSpPr>
        <p:spPr>
          <a:xfrm>
            <a:off x="6350000" y="2786300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30"/>
          <p:cNvSpPr txBox="1"/>
          <p:nvPr>
            <p:ph type="title"/>
          </p:nvPr>
        </p:nvSpPr>
        <p:spPr>
          <a:xfrm>
            <a:off x="311700" y="9932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TSNE (t-distributed stochastic neighbor embedding) </a:t>
            </a:r>
            <a:r>
              <a:rPr lang="en" sz="2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contd.</a:t>
            </a:r>
            <a:endParaRPr sz="2500">
              <a:solidFill>
                <a:srgbClr val="002855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3" name="Google Shape;373;p30"/>
          <p:cNvSpPr txBox="1"/>
          <p:nvPr>
            <p:ph idx="1" type="body"/>
          </p:nvPr>
        </p:nvSpPr>
        <p:spPr>
          <a:xfrm>
            <a:off x="3786050" y="1688950"/>
            <a:ext cx="50463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300">
                <a:solidFill>
                  <a:srgbClr val="000000"/>
                </a:solidFill>
              </a:rPr>
              <a:t>					</a:t>
            </a:r>
            <a:endParaRPr sz="13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VGG16, VGG19 and EfficientNet-B3 also does accurately separate COVID-19 Non-COVID images into clusters. 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with previous models, Sao Paulo and CovidX datasets are more linearly separable than UCSD dataset.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Among these 3 models, EfficientNet-B3 is best to divide data samples into clusters.</a:t>
            </a:r>
            <a:endParaRPr sz="1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74" name="Google Shape;37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6400" y="1605656"/>
            <a:ext cx="2992799" cy="2673995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30"/>
          <p:cNvSpPr txBox="1"/>
          <p:nvPr/>
        </p:nvSpPr>
        <p:spPr>
          <a:xfrm>
            <a:off x="311700" y="100439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0"/>
          <p:cNvSpPr txBox="1"/>
          <p:nvPr/>
        </p:nvSpPr>
        <p:spPr>
          <a:xfrm>
            <a:off x="907825" y="4279650"/>
            <a:ext cx="299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</a:t>
            </a:r>
            <a:r>
              <a:rPr b="1" lang="en" sz="1000">
                <a:latin typeface="Times New Roman"/>
                <a:ea typeface="Times New Roman"/>
                <a:cs typeface="Times New Roman"/>
                <a:sym typeface="Times New Roman"/>
              </a:rPr>
              <a:t>19.</a:t>
            </a: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TSNE for  CT scan dataset. </a:t>
            </a:r>
            <a:endParaRPr b="0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7" name="Google Shape;377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1"/>
          <p:cNvSpPr txBox="1"/>
          <p:nvPr>
            <p:ph type="title"/>
          </p:nvPr>
        </p:nvSpPr>
        <p:spPr>
          <a:xfrm>
            <a:off x="311700" y="773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GradCAM heatmap</a:t>
            </a:r>
            <a:r>
              <a:rPr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3" name="Google Shape;383;p31"/>
          <p:cNvSpPr txBox="1"/>
          <p:nvPr/>
        </p:nvSpPr>
        <p:spPr>
          <a:xfrm>
            <a:off x="311700" y="8090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31"/>
          <p:cNvSpPr/>
          <p:nvPr/>
        </p:nvSpPr>
        <p:spPr>
          <a:xfrm>
            <a:off x="6959825" y="2889600"/>
            <a:ext cx="2184300" cy="2220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31"/>
          <p:cNvSpPr txBox="1"/>
          <p:nvPr>
            <p:ph idx="1" type="body"/>
          </p:nvPr>
        </p:nvSpPr>
        <p:spPr>
          <a:xfrm>
            <a:off x="373350" y="3788225"/>
            <a:ext cx="8397300" cy="12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2D representation of the GradCAM heatmap evaluated on a CT scan of an individual patient with highlighted disease spots on the lung region. 					 			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CAM framework allows us to combine data from a variety of sources to create an accurate demonstration of NN models using individual examples from each class and dataset.</a:t>
            </a:r>
            <a:endParaRPr sz="12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86" name="Google Shape;386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0125" y="1305775"/>
            <a:ext cx="5282025" cy="218265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1"/>
          <p:cNvSpPr txBox="1"/>
          <p:nvPr/>
        </p:nvSpPr>
        <p:spPr>
          <a:xfrm>
            <a:off x="684300" y="3449525"/>
            <a:ext cx="7775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</a:t>
            </a:r>
            <a:r>
              <a:rPr b="1" lang="en" sz="1000">
                <a:latin typeface="Times New Roman"/>
                <a:ea typeface="Times New Roman"/>
                <a:cs typeface="Times New Roman"/>
                <a:sym typeface="Times New Roman"/>
              </a:rPr>
              <a:t>20.</a:t>
            </a: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Predicting through GradCAM. Heatmap of Normal and Covid CT-scan images of models. </a:t>
            </a:r>
            <a:endParaRPr b="0" i="0" sz="1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Google Shape;388;p31"/>
          <p:cNvSpPr/>
          <p:nvPr/>
        </p:nvSpPr>
        <p:spPr>
          <a:xfrm>
            <a:off x="1840650" y="1305775"/>
            <a:ext cx="5462700" cy="21825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7"/>
          <p:cNvSpPr/>
          <p:nvPr/>
        </p:nvSpPr>
        <p:spPr>
          <a:xfrm>
            <a:off x="6959700" y="2871150"/>
            <a:ext cx="2184300" cy="2220900"/>
          </a:xfrm>
          <a:prstGeom prst="rect">
            <a:avLst/>
          </a:prstGeom>
          <a:solidFill>
            <a:schemeClr val="dk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black and white image of a person's face&#10;&#10;Description automatically generated with low confidence" id="395" name="Google Shape;39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4360" y="1463587"/>
            <a:ext cx="1215553" cy="744327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96" name="Google Shape;396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59925" y="1463575"/>
            <a:ext cx="1189325" cy="7443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Background pattern&#10;&#10;Description automatically generated" id="397" name="Google Shape;397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75465" y="1463586"/>
            <a:ext cx="1165851" cy="7619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colorful&#10;&#10;Description automatically generated" id="398" name="Google Shape;398;p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107846" y="1463586"/>
            <a:ext cx="1165851" cy="7619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99" name="Google Shape;399;p3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670775" y="2240650"/>
            <a:ext cx="1165850" cy="86412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background pattern&#10;&#10;Description automatically generated" id="400" name="Google Shape;400;p3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875307" y="2249626"/>
            <a:ext cx="1165851" cy="852811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outdoor object&#10;&#10;Description automatically generated" id="401" name="Google Shape;401;p3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323397" y="2249626"/>
            <a:ext cx="1165851" cy="836634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02" name="Google Shape;402;p3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116780" y="2249626"/>
            <a:ext cx="1156918" cy="836634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surface chart&#10;&#10;Description automatically generated" id="403" name="Google Shape;403;p3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6323397" y="1463586"/>
            <a:ext cx="1165851" cy="7619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04" name="Google Shape;404;p37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442792" y="2225536"/>
            <a:ext cx="1189316" cy="860724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text, white, black&#10;&#10;Description automatically generated" id="405" name="Google Shape;405;p37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457478" y="3110350"/>
            <a:ext cx="1189316" cy="852811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background pattern&#10;&#10;Description automatically generated" id="406" name="Google Shape;406;p37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3888275" y="3118425"/>
            <a:ext cx="1189300" cy="8366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outdoor object&#10;&#10;Description automatically generated" id="407" name="Google Shape;407;p37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6323397" y="3118437"/>
            <a:ext cx="1165851" cy="83663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outdoor object&#10;&#10;Description automatically generated" id="408" name="Google Shape;408;p37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5116779" y="3102437"/>
            <a:ext cx="1152892" cy="85263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close-up of a person's face&#10;&#10;Description automatically generated with low confidence" id="409" name="Google Shape;409;p37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2684611" y="3137512"/>
            <a:ext cx="1165853" cy="809023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black and white image of a bird&#10;&#10;Description automatically generated with low confidence" id="410" name="Google Shape;410;p37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1442792" y="3981600"/>
            <a:ext cx="1189316" cy="864119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outdoor object&#10;&#10;Description automatically generated" id="411" name="Google Shape;411;p37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2659912" y="3981601"/>
            <a:ext cx="1165852" cy="856832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A picture containing outdoor object&#10;&#10;Description automatically generated" id="412" name="Google Shape;412;p37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3864362" y="3971075"/>
            <a:ext cx="1215600" cy="83662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13" name="Google Shape;413;p37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6323397" y="3981600"/>
            <a:ext cx="1165851" cy="836634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14" name="Google Shape;414;p37"/>
          <p:cNvPicPr preferRelativeResize="0"/>
          <p:nvPr/>
        </p:nvPicPr>
        <p:blipFill rotWithShape="1">
          <a:blip r:embed="rId22">
            <a:alphaModFix/>
          </a:blip>
          <a:srcRect b="0" l="0" r="0" t="0"/>
          <a:stretch/>
        </p:blipFill>
        <p:spPr>
          <a:xfrm>
            <a:off x="5118550" y="3981600"/>
            <a:ext cx="1165800" cy="83662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15" name="Google Shape;415;p37"/>
          <p:cNvSpPr txBox="1"/>
          <p:nvPr/>
        </p:nvSpPr>
        <p:spPr>
          <a:xfrm>
            <a:off x="2847501" y="1211471"/>
            <a:ext cx="11658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DenseNet201</a:t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37"/>
          <p:cNvSpPr txBox="1"/>
          <p:nvPr/>
        </p:nvSpPr>
        <p:spPr>
          <a:xfrm>
            <a:off x="3985289" y="1211483"/>
            <a:ext cx="11658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InceptionV3</a:t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37"/>
          <p:cNvSpPr txBox="1"/>
          <p:nvPr/>
        </p:nvSpPr>
        <p:spPr>
          <a:xfrm>
            <a:off x="5387183" y="1211466"/>
            <a:ext cx="11658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VGG-19</a:t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37"/>
          <p:cNvSpPr txBox="1"/>
          <p:nvPr/>
        </p:nvSpPr>
        <p:spPr>
          <a:xfrm>
            <a:off x="6452946" y="1211471"/>
            <a:ext cx="1215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MobileNetV2</a:t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37"/>
          <p:cNvSpPr txBox="1"/>
          <p:nvPr/>
        </p:nvSpPr>
        <p:spPr>
          <a:xfrm>
            <a:off x="286950" y="727050"/>
            <a:ext cx="52014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Heatmap visualization</a:t>
            </a:r>
            <a:endParaRPr sz="2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0" name="Google Shape;420;p37"/>
          <p:cNvSpPr txBox="1"/>
          <p:nvPr/>
        </p:nvSpPr>
        <p:spPr>
          <a:xfrm>
            <a:off x="311700" y="8090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422" name="Google Shape;422;p37"/>
          <p:cNvGraphicFramePr/>
          <p:nvPr/>
        </p:nvGraphicFramePr>
        <p:xfrm>
          <a:off x="1444361" y="146358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{D19B8FA9-2C2E-473C-95BA-8EF27291F94A}</a:tableStyleId>
              </a:tblPr>
              <a:tblGrid>
                <a:gridCol w="1219200"/>
                <a:gridCol w="1162875"/>
                <a:gridCol w="1275525"/>
                <a:gridCol w="1219200"/>
                <a:gridCol w="1219200"/>
              </a:tblGrid>
              <a:tr h="765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69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69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69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23" name="Google Shape;423;p37"/>
          <p:cNvSpPr/>
          <p:nvPr/>
        </p:nvSpPr>
        <p:spPr>
          <a:xfrm>
            <a:off x="1424850" y="1265850"/>
            <a:ext cx="6135000" cy="36096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7"/>
          <p:cNvSpPr txBox="1"/>
          <p:nvPr/>
        </p:nvSpPr>
        <p:spPr>
          <a:xfrm>
            <a:off x="1608300" y="4864175"/>
            <a:ext cx="5768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000">
                <a:latin typeface="Times New Roman"/>
                <a:ea typeface="Times New Roman"/>
                <a:cs typeface="Times New Roman"/>
                <a:sym typeface="Times New Roman"/>
              </a:rPr>
              <a:t>Figure 21. </a:t>
            </a: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 Predicting through GradCAM. Heatmap of Covid CT-scan images of models. 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1224aec30fd_0_0"/>
          <p:cNvSpPr/>
          <p:nvPr/>
        </p:nvSpPr>
        <p:spPr>
          <a:xfrm>
            <a:off x="7009725" y="2856300"/>
            <a:ext cx="2184300" cy="2220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g1224aec30fd_0_0"/>
          <p:cNvSpPr txBox="1"/>
          <p:nvPr>
            <p:ph idx="12" type="sldNum"/>
          </p:nvPr>
        </p:nvSpPr>
        <p:spPr>
          <a:xfrm>
            <a:off x="9619333" y="436204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31" name="Google Shape;431;g1224aec30fd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2950" y="1739000"/>
            <a:ext cx="1409900" cy="94225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32" name="Google Shape;432;g1224aec30fd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2950" y="2689830"/>
            <a:ext cx="1409900" cy="92512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33" name="Google Shape;433;g1224aec30fd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22950" y="3623520"/>
            <a:ext cx="1409900" cy="925147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34" name="Google Shape;434;g1224aec30fd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32850" y="1739000"/>
            <a:ext cx="1409900" cy="92512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35" name="Google Shape;435;g1224aec30fd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32854" y="2681260"/>
            <a:ext cx="1409900" cy="92512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36" name="Google Shape;436;g1224aec30fd_0_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32850" y="3623520"/>
            <a:ext cx="1409900" cy="925147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37" name="Google Shape;437;g1224aec30fd_0_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942750" y="1739000"/>
            <a:ext cx="1409900" cy="92512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38" name="Google Shape;438;g1224aec30fd_0_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942750" y="2648998"/>
            <a:ext cx="1409900" cy="100678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39" name="Google Shape;439;g1224aec30fd_0_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942750" y="3638780"/>
            <a:ext cx="1409900" cy="92512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0" name="Google Shape;440;g1224aec30fd_0_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352650" y="1739000"/>
            <a:ext cx="1409900" cy="925147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1" name="Google Shape;441;g1224aec30fd_0_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352650" y="2648998"/>
            <a:ext cx="1409900" cy="100678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2" name="Google Shape;442;g1224aec30fd_0_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352650" y="3630205"/>
            <a:ext cx="1409900" cy="94225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3" name="Google Shape;443;g1224aec30fd_0_0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6762550" y="1739000"/>
            <a:ext cx="1409900" cy="925147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4" name="Google Shape;444;g1224aec30fd_0_0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6762550" y="2648998"/>
            <a:ext cx="1409900" cy="94225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5" name="Google Shape;445;g1224aec30fd_0_0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6762550" y="3608300"/>
            <a:ext cx="1409900" cy="9422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46" name="Google Shape;446;g1224aec30fd_0_0"/>
          <p:cNvSpPr txBox="1"/>
          <p:nvPr/>
        </p:nvSpPr>
        <p:spPr>
          <a:xfrm>
            <a:off x="286950" y="785425"/>
            <a:ext cx="52014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Heatmap visualization</a:t>
            </a:r>
            <a:endParaRPr sz="23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7" name="Google Shape;447;g1224aec30fd_0_0"/>
          <p:cNvSpPr txBox="1"/>
          <p:nvPr/>
        </p:nvSpPr>
        <p:spPr>
          <a:xfrm>
            <a:off x="2776938" y="1431446"/>
            <a:ext cx="11658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DenseNet201</a:t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g1224aec30fd_0_0"/>
          <p:cNvSpPr txBox="1"/>
          <p:nvPr/>
        </p:nvSpPr>
        <p:spPr>
          <a:xfrm>
            <a:off x="4186852" y="1420695"/>
            <a:ext cx="11658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InceptionV3</a:t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Google Shape;449;g1224aec30fd_0_0"/>
          <p:cNvSpPr txBox="1"/>
          <p:nvPr/>
        </p:nvSpPr>
        <p:spPr>
          <a:xfrm>
            <a:off x="5740033" y="1420691"/>
            <a:ext cx="11658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VGG-19</a:t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1224aec30fd_0_0"/>
          <p:cNvSpPr txBox="1"/>
          <p:nvPr/>
        </p:nvSpPr>
        <p:spPr>
          <a:xfrm>
            <a:off x="6959696" y="1420696"/>
            <a:ext cx="1215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MobileNetV2</a:t>
            </a:r>
            <a:endParaRPr b="1" sz="100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51" name="Google Shape;451;g1224aec30fd_0_0"/>
          <p:cNvGraphicFramePr/>
          <p:nvPr/>
        </p:nvGraphicFramePr>
        <p:xfrm>
          <a:off x="1122950" y="1739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{920C2726-39A0-40CB-AF26-65936C7446F8}</a:tableStyleId>
              </a:tblPr>
              <a:tblGrid>
                <a:gridCol w="1409900"/>
                <a:gridCol w="1409900"/>
                <a:gridCol w="1409900"/>
                <a:gridCol w="1409900"/>
                <a:gridCol w="1409900"/>
              </a:tblGrid>
              <a:tr h="944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4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4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52" name="Google Shape;452;g1224aec30fd_0_0"/>
          <p:cNvSpPr txBox="1"/>
          <p:nvPr/>
        </p:nvSpPr>
        <p:spPr>
          <a:xfrm>
            <a:off x="311700" y="8090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g1224aec30fd_0_0"/>
          <p:cNvSpPr txBox="1"/>
          <p:nvPr/>
        </p:nvSpPr>
        <p:spPr>
          <a:xfrm>
            <a:off x="1897150" y="4725525"/>
            <a:ext cx="5501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000">
                <a:latin typeface="Times New Roman"/>
                <a:ea typeface="Times New Roman"/>
                <a:cs typeface="Times New Roman"/>
                <a:sym typeface="Times New Roman"/>
              </a:rPr>
              <a:t>Figure 22. </a:t>
            </a: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 Predicting through GradCAM. Heatmap of Covid CT-scan images of models. 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4" name="Google Shape;454;g1224aec30fd_0_0"/>
          <p:cNvSpPr/>
          <p:nvPr/>
        </p:nvSpPr>
        <p:spPr>
          <a:xfrm>
            <a:off x="1123000" y="1477325"/>
            <a:ext cx="7049400" cy="30951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"/>
          <p:cNvSpPr txBox="1"/>
          <p:nvPr>
            <p:ph idx="4294967295" type="body"/>
          </p:nvPr>
        </p:nvSpPr>
        <p:spPr>
          <a:xfrm>
            <a:off x="0" y="1350475"/>
            <a:ext cx="41712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More than </a:t>
            </a:r>
            <a:r>
              <a:rPr b="1" lang="en" sz="160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506 million</a:t>
            </a: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cases and </a:t>
            </a:r>
            <a:r>
              <a:rPr b="1" lang="en" sz="160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6.2 million</a:t>
            </a: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deaths globally.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Specifically in Kazakhstan number of detected COVID-19 cases reached over  </a:t>
            </a:r>
            <a:r>
              <a:rPr b="1" lang="en" sz="160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1.3 million</a:t>
            </a:r>
            <a:r>
              <a:rPr b="1" lang="en" sz="160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cases</a:t>
            </a: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b="1" lang="en" sz="160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Early</a:t>
            </a: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detection of  COVID-19 cases play an important role in providing emergency help for the affected people.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Deep Learning provides tools to create time efficient method for  COVID-19 disease.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2855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rgbClr val="002855"/>
              </a:solidFill>
            </a:endParaRPr>
          </a:p>
        </p:txBody>
      </p:sp>
      <p:pic>
        <p:nvPicPr>
          <p:cNvPr id="71" name="Google Shape;7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50075" y="1487876"/>
            <a:ext cx="4780394" cy="18396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5"/>
          <p:cNvSpPr txBox="1"/>
          <p:nvPr/>
        </p:nvSpPr>
        <p:spPr>
          <a:xfrm>
            <a:off x="5184375" y="3506925"/>
            <a:ext cx="2911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</a:t>
            </a:r>
            <a:r>
              <a:rPr b="1" lang="en" sz="10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1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Worldwide statistics for COVID-19 cases.</a:t>
            </a:r>
            <a:endParaRPr b="0" i="0" sz="1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4" name="Google Shape;74;p5"/>
          <p:cNvSpPr/>
          <p:nvPr/>
        </p:nvSpPr>
        <p:spPr>
          <a:xfrm>
            <a:off x="4250075" y="1487875"/>
            <a:ext cx="4714500" cy="19899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5"/>
          <p:cNvSpPr txBox="1"/>
          <p:nvPr>
            <p:ph type="title"/>
          </p:nvPr>
        </p:nvSpPr>
        <p:spPr>
          <a:xfrm>
            <a:off x="157742" y="60273"/>
            <a:ext cx="5290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40"/>
          <p:cNvSpPr txBox="1"/>
          <p:nvPr>
            <p:ph type="title"/>
          </p:nvPr>
        </p:nvSpPr>
        <p:spPr>
          <a:xfrm>
            <a:off x="311700" y="1156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Limitations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0" name="Google Shape;460;p40"/>
          <p:cNvSpPr txBox="1"/>
          <p:nvPr>
            <p:ph idx="1" type="body"/>
          </p:nvPr>
        </p:nvSpPr>
        <p:spPr>
          <a:xfrm>
            <a:off x="311700" y="1072350"/>
            <a:ext cx="73536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rgbClr val="002855"/>
                </a:solidFill>
              </a:rPr>
              <a:t>	</a:t>
            </a:r>
            <a:r>
              <a:rPr lang="en" sz="1100">
                <a:solidFill>
                  <a:srgbClr val="002855"/>
                </a:solidFill>
              </a:rPr>
              <a:t>			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 availability of balanced datasets.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Typically for medical images, CT scans may have some noises in the datasets: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○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Labels on the images.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○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Notes on the images.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Non-uniform image sizes.</a:t>
            </a:r>
            <a:endParaRPr sz="14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1" name="Google Shape;461;p40"/>
          <p:cNvSpPr/>
          <p:nvPr/>
        </p:nvSpPr>
        <p:spPr>
          <a:xfrm>
            <a:off x="6860750" y="2988675"/>
            <a:ext cx="2283300" cy="2113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1"/>
          <p:cNvSpPr txBox="1"/>
          <p:nvPr>
            <p:ph type="title"/>
          </p:nvPr>
        </p:nvSpPr>
        <p:spPr>
          <a:xfrm>
            <a:off x="311700" y="1095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8" name="Google Shape;468;p41"/>
          <p:cNvSpPr/>
          <p:nvPr/>
        </p:nvSpPr>
        <p:spPr>
          <a:xfrm>
            <a:off x="6860750" y="2988675"/>
            <a:ext cx="2283300" cy="2113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41"/>
          <p:cNvSpPr txBox="1"/>
          <p:nvPr/>
        </p:nvSpPr>
        <p:spPr>
          <a:xfrm>
            <a:off x="199350" y="1041215"/>
            <a:ext cx="8745300" cy="3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purpose of the current study was:</a:t>
            </a:r>
            <a:endParaRPr b="1"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Finding the Most Effective and Accurate Model for COVID-19 CT Scan classification.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lang="en" sz="1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Running ensemble model with fine-tuning.</a:t>
            </a:r>
            <a:r>
              <a:rPr lang="en" sz="1600">
                <a:solidFill>
                  <a:srgbClr val="002855"/>
                </a:solidFill>
              </a:rPr>
              <a:t>	</a:t>
            </a:r>
            <a:endParaRPr sz="1600">
              <a:solidFill>
                <a:srgbClr val="002855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2855"/>
                </a:solidFill>
              </a:rPr>
              <a:t>					</a:t>
            </a:r>
            <a:endParaRPr sz="1600">
              <a:solidFill>
                <a:srgbClr val="002855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results of this investigation show that: </a:t>
            </a:r>
            <a:endParaRPr b="1"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b="0" i="0" lang="en" sz="16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Artificial Intelligence can play a crucial role in medicine and fight against COVID-19.</a:t>
            </a:r>
            <a:endParaRPr sz="16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b="0" i="0" lang="en" sz="16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results suggested that the most accurate CNN model was VGG-19.</a:t>
            </a:r>
            <a:endParaRPr b="0" i="0" sz="16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b="0" i="0" lang="en" sz="16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every case the performance and accuracy of the Ensemble model were superior to the same metrics achieved by CNN architectures. (Table 4)</a:t>
            </a:r>
            <a:endParaRPr b="0" i="0" sz="16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600"/>
              <a:buFont typeface="Times New Roman"/>
              <a:buChar char="●"/>
            </a:pPr>
            <a:r>
              <a:rPr b="0" i="0" lang="en" sz="1600" u="none" cap="none" strike="noStrike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We can leverage deep learning to automatically learn the best ways to do previously difficult tasks in computer vision. </a:t>
            </a:r>
            <a:endParaRPr b="0" i="0" sz="16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0" name="Google Shape;470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25896a1051_0_351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g125896a1051_0_3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7" name="Google Shape;477;g125896a1051_0_351"/>
          <p:cNvSpPr txBox="1"/>
          <p:nvPr>
            <p:ph type="title"/>
          </p:nvPr>
        </p:nvSpPr>
        <p:spPr>
          <a:xfrm>
            <a:off x="311700" y="1095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Future work 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8" name="Google Shape;478;g125896a1051_0_351"/>
          <p:cNvSpPr txBox="1"/>
          <p:nvPr/>
        </p:nvSpPr>
        <p:spPr>
          <a:xfrm>
            <a:off x="311700" y="1042025"/>
            <a:ext cx="8423100" cy="19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work will focus on:</a:t>
            </a:r>
            <a:endParaRPr sz="17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Generative Adversarial Networks (GANs).</a:t>
            </a:r>
            <a:endParaRPr sz="17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Classify not only the lungs, but all organs and for various diseases.</a:t>
            </a:r>
            <a:endParaRPr sz="17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700"/>
              <a:buFont typeface="Times New Roman"/>
              <a:buChar char="●"/>
            </a:pPr>
            <a:r>
              <a:rPr lang="en" sz="17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Visualize all results in 3D format for better understanding how various diseases evolve. </a:t>
            </a:r>
            <a:endParaRPr sz="17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2"/>
          <p:cNvSpPr txBox="1"/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 sz="2880">
                <a:latin typeface="Times New Roman"/>
                <a:ea typeface="Times New Roman"/>
                <a:cs typeface="Times New Roman"/>
                <a:sym typeface="Times New Roman"/>
              </a:rPr>
              <a:t>Thank you for you</a:t>
            </a:r>
            <a:r>
              <a:rPr b="1" lang="en" sz="288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b="1" lang="en" sz="2880">
                <a:latin typeface="Times New Roman"/>
                <a:ea typeface="Times New Roman"/>
                <a:cs typeface="Times New Roman"/>
                <a:sym typeface="Times New Roman"/>
              </a:rPr>
              <a:t> attention! </a:t>
            </a:r>
            <a:endParaRPr sz="3800"/>
          </a:p>
        </p:txBody>
      </p:sp>
      <p:sp>
        <p:nvSpPr>
          <p:cNvPr id="484" name="Google Shape;484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43"/>
          <p:cNvSpPr/>
          <p:nvPr/>
        </p:nvSpPr>
        <p:spPr>
          <a:xfrm>
            <a:off x="6350000" y="2786300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43"/>
          <p:cNvSpPr txBox="1"/>
          <p:nvPr>
            <p:ph type="title"/>
          </p:nvPr>
        </p:nvSpPr>
        <p:spPr>
          <a:xfrm>
            <a:off x="311700" y="1208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Reference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1" name="Google Shape;491;p43"/>
          <p:cNvSpPr txBox="1"/>
          <p:nvPr>
            <p:ph idx="1" type="body"/>
          </p:nvPr>
        </p:nvSpPr>
        <p:spPr>
          <a:xfrm>
            <a:off x="369000" y="844225"/>
            <a:ext cx="8406000" cy="42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[1] El-Bana, Shimaa, Ahmad Al-Kabbany, and Maha Sharkas. "A multi-task pipeline with specialized streams for classification and segmentation of infection manifestations in COVID-19 scans." </a:t>
            </a:r>
            <a:r>
              <a:rPr i="1"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PeerJ Computer Science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6 (2020): e303.</a:t>
            </a:r>
            <a:endParaRPr sz="11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[2]  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P.Lacerda, B.Barros, C.Albuquerque, A.Conci, Hyper parameter optimization for covid-19 pneumonia diagnosis based on chest ct, Sensors 21 (6) (2021) 2174.</a:t>
            </a:r>
            <a:r>
              <a:rPr lang="en" sz="1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1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[3]  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C.Fang, S.Bai, Q.Chen, Y.Zhou, L.Xia, L.Qin, S.Gong, X.Xie, C.Zhou, D.Tu, etal., Deep learning for predicting covid-19 malignant progression, </a:t>
            </a:r>
            <a:r>
              <a:rPr i="1"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Medical image analysis 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72 (2021) 102096.</a:t>
            </a:r>
            <a:r>
              <a:rPr lang="en" sz="1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1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[4] H.Quan,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X.Xu,T.Zheng,Z.Li,M.Zhao,X.Cui,Densecapsnet:Detectionofcovid-19fromx-rayimagesusingacapsuleneuralnetwork, </a:t>
            </a:r>
            <a:r>
              <a:rPr i="1"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Computers in biology and medicine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133 (2021) 104399.</a:t>
            </a:r>
            <a:endParaRPr sz="1100">
              <a:solidFill>
                <a:srgbClr val="002855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[5] K. Rangarajan, S. Muku, A. K. Garg, P. Gabra, S. H. Shankar, N. Nischal, K. D. Soni, A. S. Bhalla, A. Mohan, P. Tiwari, et al., Artificial intelligence–assisted chest x-ray assessment scheme for covid-19, European radiology (2021) 1–10.</a:t>
            </a:r>
            <a:endParaRPr sz="1100">
              <a:solidFill>
                <a:srgbClr val="002855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[6] 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L. Wang, Z. Q. Lin, A. Wong, Covid-net: A tailored deep convolutional neural network design for detection of covid-19 cases from chest x-ray images, Scientific Reports 10 (1) (2020) 1–12.</a:t>
            </a:r>
            <a:endParaRPr sz="11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[7] 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Z.Zhu, Z.Xingming, G.Tao, T.Dan, J.Li,X.Chen, Y.Li, Z.Zhou, X.Zhang, J.Zhou, etal., Classification of covid-19 by compressed chest ct image through deep learning on a large patients cohort, Interdisciplinary Sciences: Computational Life Sciences 13 (1) (2021) 73–82.</a:t>
            </a:r>
            <a:endParaRPr sz="11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[8] 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D. Dansana, R. Kumar, A. Bhattacharjee, D. J. Hemanth, D. Gupta, A. Khanna, O. Castillo, Early diagnosis of covid-19-affected patients based on x-ray and computed tomography images using deep learning algorithm, Soft Computing (2020) 1–9.</a:t>
            </a:r>
            <a:endParaRPr sz="1100">
              <a:solidFill>
                <a:srgbClr val="002855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[9] E. H. Lee, J. Zheng, E. Colak, M. Mohammadzadeh, G. Houshmand, N. Bevins, F. Kitamura, E. Altinmakas, E. P. Reis, J.-K.     Kim, et al., Deep covid detect: an international experience on covid-19 lung detection and prognosis using chest ct, NPJ digital medicine 4 (1) (2021) 1–11.</a:t>
            </a:r>
            <a:endParaRPr sz="1100">
              <a:solidFill>
                <a:srgbClr val="002855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2" name="Google Shape;492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224aec3300_0_0"/>
          <p:cNvSpPr/>
          <p:nvPr/>
        </p:nvSpPr>
        <p:spPr>
          <a:xfrm>
            <a:off x="6350000" y="2786300"/>
            <a:ext cx="2755500" cy="2357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g1224aec3300_0_0"/>
          <p:cNvSpPr txBox="1"/>
          <p:nvPr>
            <p:ph type="title"/>
          </p:nvPr>
        </p:nvSpPr>
        <p:spPr>
          <a:xfrm>
            <a:off x="311700" y="1208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Reference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9" name="Google Shape;499;g1224aec3300_0_0"/>
          <p:cNvSpPr txBox="1"/>
          <p:nvPr>
            <p:ph idx="1" type="body"/>
          </p:nvPr>
        </p:nvSpPr>
        <p:spPr>
          <a:xfrm>
            <a:off x="369000" y="844225"/>
            <a:ext cx="8406000" cy="42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[10] X. Wang, X. Deng, Q. Fu, Q. Zhou, J. Feng, H. Ma, W. Liu, C. Zheng, A weakly-supervised framework for covid-19 classification and lesion localization from chest ct, IEEE transactions on medical imaging 39 (8) (2020) 2615–2625.</a:t>
            </a:r>
            <a:endParaRPr sz="1100">
              <a:solidFill>
                <a:srgbClr val="002855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[11] UCSD COVID-CT Dataset  </a:t>
            </a:r>
            <a:r>
              <a:rPr lang="en" sz="1100" u="sng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https://github.com/UCSD-AI4H/COVID-CT</a:t>
            </a:r>
            <a:endParaRPr sz="1100">
              <a:solidFill>
                <a:srgbClr val="002855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[12] </a:t>
            </a:r>
            <a:r>
              <a:rPr lang="en" sz="1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SARS-COV-2 Ct-Scan Dataset. </a:t>
            </a:r>
            <a:r>
              <a:rPr lang="en" sz="1100" u="sng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https://www.kaggle.com/plameneduardo/sarscov2-ctscan-dataset</a:t>
            </a:r>
            <a:r>
              <a:rPr lang="en" sz="1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1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[13] COVIDX CT  Dataset  </a:t>
            </a:r>
            <a:r>
              <a:rPr lang="en" sz="1100" u="sng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https://www.kaggle.com/hgunraj/covidxct</a:t>
            </a:r>
            <a:r>
              <a:rPr lang="en" sz="1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1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[14] </a:t>
            </a: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C. Szegedy, V. Vanhoucke, S. Ioffe, J. Shlens and Z. Wojna, "Rethinking the Inception Architecture for Computer Vision," 2016 IEEE Conference on Computer Vision and Pattern Recognition (CVPR), 2016, pp. 2818-2826, doi: 10.1109/CVPR.2016.308.</a:t>
            </a:r>
            <a:endParaRPr sz="11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[15] E.F.Ohata et al., "Automatic detection of COVID-19 infection using chest X-ray images through transfer learning," in IEEE/CAA Journal of Automatica Sinica, vol. 8, no. 1, pp. 239-248, January 2021, doi: 10.1109/JAS.2020.1003393.</a:t>
            </a:r>
            <a:endParaRPr sz="1100">
              <a:solidFill>
                <a:srgbClr val="002855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[16] M. Shaha and M. Pawar, "Transfer Learning for Image Classification," 2018 Second International Conference on Electronics, Communication and Aerospace Technology (ICECA), 2018, pp. 656-660, doi: 10.1109/ICECA.2018.8474802.</a:t>
            </a:r>
            <a:endParaRPr sz="1100">
              <a:solidFill>
                <a:srgbClr val="002855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[17]  Classification Metrics, Medium(https://medium.com/@m.virk1/classification-metrics-65b79bfdd776)</a:t>
            </a:r>
            <a:endParaRPr sz="1100">
              <a:solidFill>
                <a:srgbClr val="002855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[18] S. Arora, W. Hu and P. K. Kothari, An analysis of the t-sne algorithm for data visualization, 2018.</a:t>
            </a:r>
            <a:endParaRPr sz="1100">
              <a:solidFill>
                <a:srgbClr val="002855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100">
                <a:solidFill>
                  <a:srgbClr val="002855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[19] Selvaraju, Ramprasaath R., Michael Cogswell, Abhishek Das, Ramakrishna Vedantam, Devi Parikh, and Dhruv Batra. "Grad-cam: Visual explanations from deep networks via gradient-based localization." In Proceedings of the IEEE international conference on computer vision, pp. 618-626. 2017.</a:t>
            </a:r>
            <a:endParaRPr sz="1100">
              <a:solidFill>
                <a:srgbClr val="002855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0" name="Google Shape;500;g1224aec3300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"/>
          <p:cNvSpPr/>
          <p:nvPr/>
        </p:nvSpPr>
        <p:spPr>
          <a:xfrm>
            <a:off x="6833275" y="2975650"/>
            <a:ext cx="2310600" cy="2167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6"/>
          <p:cNvSpPr txBox="1"/>
          <p:nvPr/>
        </p:nvSpPr>
        <p:spPr>
          <a:xfrm>
            <a:off x="311700" y="863550"/>
            <a:ext cx="8520600" cy="39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Motivation:</a:t>
            </a:r>
            <a:endParaRPr b="1" sz="1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Arial"/>
              <a:buChar char="➔"/>
            </a:pPr>
            <a:r>
              <a:rPr b="0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Detection diseases at an early stage will help reduce the number of deaths and may also create new devices in medicine for detecting defects in medical images. </a:t>
            </a:r>
            <a:r>
              <a:rPr b="0" i="0" lang="en" sz="1500" u="none" cap="none" strike="noStrike">
                <a:solidFill>
                  <a:srgbClr val="002855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  <a:endParaRPr b="0" i="0" sz="1500" u="none" cap="none" strike="noStrike">
              <a:solidFill>
                <a:srgbClr val="00285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Times New Roman"/>
              <a:buChar char="➔"/>
            </a:pPr>
            <a:r>
              <a:rPr b="0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task of working with medical images has always been difficult and time-consuming for even experienced specialists.</a:t>
            </a:r>
            <a:endParaRPr b="0" i="0" sz="15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Times New Roman"/>
              <a:buChar char="➔"/>
            </a:pPr>
            <a:r>
              <a:rPr b="0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Many CNN models were proposed for COVID-19 classification, but they give inconsistent results.</a:t>
            </a:r>
            <a:endParaRPr b="0" i="0" sz="15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 statement:</a:t>
            </a:r>
            <a:endParaRPr b="1" i="0" sz="15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Times New Roman"/>
              <a:buChar char="➔"/>
            </a:pPr>
            <a:r>
              <a:rPr b="0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problem of inconsistency might be the specific structure of each of the CNN architecture.</a:t>
            </a:r>
            <a:endParaRPr b="0" i="0" sz="15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 objectives: </a:t>
            </a:r>
            <a:endParaRPr b="1" i="0" sz="15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Times New Roman"/>
              <a:buChar char="➔"/>
            </a:pPr>
            <a:r>
              <a:rPr b="0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Finding the Most Effective and Accurate Model for COVID-19  CT Scan classification.</a:t>
            </a:r>
            <a:endParaRPr b="0" i="0" sz="15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Times New Roman"/>
              <a:buChar char="➔"/>
            </a:pPr>
            <a:r>
              <a:rPr b="0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 8 architecture in 3 dataset.</a:t>
            </a:r>
            <a:endParaRPr b="0" i="0" sz="15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Arial"/>
              <a:buChar char="➔"/>
            </a:pPr>
            <a:r>
              <a:rPr b="0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Running ensemble model with fine-tuning.</a:t>
            </a:r>
            <a:endParaRPr b="0" i="0" sz="15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500"/>
              <a:buFont typeface="Times New Roman"/>
              <a:buChar char="➔"/>
            </a:pPr>
            <a:r>
              <a:rPr b="0" i="0" lang="en" sz="15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 visualization and explainability to the models.</a:t>
            </a:r>
            <a:endParaRPr b="0" i="0" sz="15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Google Shape;83;p6"/>
          <p:cNvSpPr txBox="1"/>
          <p:nvPr>
            <p:ph type="title"/>
          </p:nvPr>
        </p:nvSpPr>
        <p:spPr>
          <a:xfrm>
            <a:off x="157742" y="60273"/>
            <a:ext cx="5290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7"/>
          <p:cNvSpPr txBox="1"/>
          <p:nvPr>
            <p:ph type="title"/>
          </p:nvPr>
        </p:nvSpPr>
        <p:spPr>
          <a:xfrm>
            <a:off x="124392" y="60273"/>
            <a:ext cx="5290623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Literature review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89" name="Google Shape;89;p7"/>
          <p:cNvSpPr/>
          <p:nvPr/>
        </p:nvSpPr>
        <p:spPr>
          <a:xfrm>
            <a:off x="6827725" y="2592400"/>
            <a:ext cx="2316300" cy="2485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0" name="Google Shape;90;p7"/>
          <p:cNvGraphicFramePr/>
          <p:nvPr/>
        </p:nvGraphicFramePr>
        <p:xfrm>
          <a:off x="409829" y="9479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{D19B8FA9-2C2E-473C-95BA-8EF27291F94A}</a:tableStyleId>
              </a:tblPr>
              <a:tblGrid>
                <a:gridCol w="4216375"/>
                <a:gridCol w="631500"/>
                <a:gridCol w="708050"/>
                <a:gridCol w="931300"/>
                <a:gridCol w="996650"/>
                <a:gridCol w="840450"/>
              </a:tblGrid>
              <a:tr h="312200"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en" sz="1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Publications</a:t>
                      </a:r>
                      <a:endParaRPr b="1" sz="1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 hMerge="1"/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Performance evaluation</a:t>
                      </a:r>
                      <a:endParaRPr b="1"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 hMerge="1"/>
              </a:tr>
              <a:tr h="373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Year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Imaging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Classes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CNN architecture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Accuracy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</a:tr>
              <a:tr h="5779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S. El-Bana et al. [1]</a:t>
                      </a: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multi-task pipeline with specialized streams for classification and segmentation of infection manifestations in COVID-19 scans. </a:t>
                      </a:r>
                      <a:endParaRPr sz="1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CXR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2,C,N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InceptionV3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0.96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505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P.Lacerda et al. [2] Hyperparameter optimization for covid-19 pneumonia diagnosis based on chest ct.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2021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CT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2,C,N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VGG16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0.88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52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C.Fang et al. [3] Deep learning for predicting covid-19 malignant progression, Medical image analysis.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2021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CT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2,C,P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3D ResNet+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0.88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741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H.Quan et al. [4] Dense capsnet: Detection of covid-19 from x-ray images using a capsule neural network.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2021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CXR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3,N,P,C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DenseCapsNet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0.91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741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K. Rangarajan et al. [5] Artificial intelligence–assisted chest x-ray assessment scheme for covid-19.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2021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CXR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2,C,N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CovidAid V2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0.92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  <p:sp>
        <p:nvSpPr>
          <p:cNvPr id="91" name="Google Shape;9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8"/>
          <p:cNvSpPr/>
          <p:nvPr/>
        </p:nvSpPr>
        <p:spPr>
          <a:xfrm>
            <a:off x="6959825" y="2757500"/>
            <a:ext cx="2196000" cy="2352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7" name="Google Shape;97;p8"/>
          <p:cNvGraphicFramePr/>
          <p:nvPr/>
        </p:nvGraphicFramePr>
        <p:xfrm>
          <a:off x="379737" y="95902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{D19B8FA9-2C2E-473C-95BA-8EF27291F94A}</a:tableStyleId>
              </a:tblPr>
              <a:tblGrid>
                <a:gridCol w="4245200"/>
                <a:gridCol w="629000"/>
                <a:gridCol w="716575"/>
                <a:gridCol w="931575"/>
                <a:gridCol w="971375"/>
                <a:gridCol w="890825"/>
              </a:tblGrid>
              <a:tr h="318625"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en" sz="1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Publications</a:t>
                      </a:r>
                      <a:endParaRPr b="1" sz="16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 hMerge="1"/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Performance evaluation</a:t>
                      </a:r>
                      <a:endParaRPr b="1"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 hMerge="1"/>
              </a:tr>
              <a:tr h="39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Year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Imaging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Classes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CNN architecture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1" lang="en" sz="105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Accuracy</a:t>
                      </a:r>
                      <a:endParaRPr b="1" sz="105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</a:tr>
              <a:tr h="513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L. Wang et al. [6] Covid-net: A tailored deep CNN design for detection of covid-19 cases from chest x-ray images.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2020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CXR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 C,N,P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COVID-Net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0.93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532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Z.Zhu et al. [7] Automated Deep Transfer Learning-Based Approach for Detection of COVID-19 Infection in Chest X-rays.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2020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X-Ray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 C,N,P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ResNet50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0.93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529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D. Dansana et al. [8] Early diagnosis of covid-19 affected patients based on.  x-ray and computed tomography images using deep learning algorithm.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2020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CXR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 C,N,P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VGG-16+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0.91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546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E. H. Lee,et al. [9] Deep covid detect: an international experience on covid-19 lung detection and prognosis using chest ct.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2021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CT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2,C,N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3D-CNN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0.88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805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Ziwei Zhu et al.  [10] Classification of covid-19 by compressed chest ct image through deep learning on a large patients cohort. 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2021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CT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2,C,N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ResNet50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2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0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0.95</a:t>
                      </a:r>
                      <a:endParaRPr sz="10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  <p:sp>
        <p:nvSpPr>
          <p:cNvPr id="98" name="Google Shape;98;p8"/>
          <p:cNvSpPr txBox="1"/>
          <p:nvPr/>
        </p:nvSpPr>
        <p:spPr>
          <a:xfrm>
            <a:off x="124392" y="60273"/>
            <a:ext cx="5290623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" sz="2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Literature review contd.</a:t>
            </a:r>
            <a:endParaRPr b="0" i="0" sz="2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"/>
          <p:cNvSpPr txBox="1"/>
          <p:nvPr/>
        </p:nvSpPr>
        <p:spPr>
          <a:xfrm>
            <a:off x="24760" y="922485"/>
            <a:ext cx="4266300" cy="37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included:</a:t>
            </a:r>
            <a:endParaRPr b="0" i="0" sz="14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marR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002855"/>
              </a:buClr>
              <a:buSzPts val="1300"/>
              <a:buFont typeface="Noto Sans Symbols"/>
              <a:buChar char="●"/>
            </a:pPr>
            <a:r>
              <a:rPr b="0" i="0" lang="en" sz="14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A. Standalone CNN models:</a:t>
            </a:r>
            <a:endParaRPr b="0" i="0" sz="1200" u="none" cap="none" strike="noStrike">
              <a:solidFill>
                <a:srgbClr val="00285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200"/>
              <a:buFont typeface="Times New Roman"/>
              <a:buChar char="○"/>
            </a:pPr>
            <a:r>
              <a:rPr b="0" i="0" lang="en" sz="12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 CNN architectures were used: VGG-19, VGG-16, MobileNetV2, Xception, ResNet50V2, DenseNet201, Inception-V3, and EfficientNetB3.</a:t>
            </a:r>
            <a:endParaRPr b="0" i="0" sz="12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300"/>
              <a:buFont typeface="Noto Sans Symbols"/>
              <a:buChar char="●"/>
            </a:pPr>
            <a:r>
              <a:rPr b="0" i="0" lang="en" sz="14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B. Ensemble of CNN models:</a:t>
            </a:r>
            <a:endParaRPr b="0" i="0" sz="14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300"/>
              <a:buFont typeface="Noto Sans Symbols"/>
              <a:buChar char="○"/>
            </a:pPr>
            <a:r>
              <a:rPr b="0" i="0" lang="en" sz="12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Ensemble Learning Algorithm stacks several neural network architectures into one. The logic behind the method is to extract features from the images using several of the above-mentioned models and combine the features into a "stack". </a:t>
            </a:r>
            <a:endParaRPr b="0" i="0" sz="12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5" name="Google Shape;105;p9"/>
          <p:cNvSpPr/>
          <p:nvPr/>
        </p:nvSpPr>
        <p:spPr>
          <a:xfrm>
            <a:off x="6699621" y="2823257"/>
            <a:ext cx="2373900" cy="2233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30384" y="1146850"/>
            <a:ext cx="3991275" cy="342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9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[1/13]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9"/>
          <p:cNvSpPr txBox="1"/>
          <p:nvPr/>
        </p:nvSpPr>
        <p:spPr>
          <a:xfrm>
            <a:off x="5131820" y="4656831"/>
            <a:ext cx="32283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Figure 2.</a:t>
            </a:r>
            <a:r>
              <a:rPr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900"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roposed research </a:t>
            </a:r>
            <a:r>
              <a:rPr lang="en" sz="900">
                <a:latin typeface="Times New Roman"/>
                <a:ea typeface="Times New Roman"/>
                <a:cs typeface="Times New Roman"/>
                <a:sym typeface="Times New Roman"/>
              </a:rPr>
              <a:t>formulation</a:t>
            </a:r>
            <a:r>
              <a:rPr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1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0" name="Google Shape;110;p9"/>
          <p:cNvSpPr/>
          <p:nvPr/>
        </p:nvSpPr>
        <p:spPr>
          <a:xfrm>
            <a:off x="4526625" y="1050375"/>
            <a:ext cx="4207800" cy="35679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"/>
          <p:cNvSpPr/>
          <p:nvPr/>
        </p:nvSpPr>
        <p:spPr>
          <a:xfrm>
            <a:off x="6833275" y="2975650"/>
            <a:ext cx="2310600" cy="2167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0"/>
          <p:cNvSpPr txBox="1"/>
          <p:nvPr>
            <p:ph type="title"/>
          </p:nvPr>
        </p:nvSpPr>
        <p:spPr>
          <a:xfrm>
            <a:off x="0" y="9774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b="1" lang="en" sz="2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 - </a:t>
            </a:r>
            <a:r>
              <a:rPr lang="en" sz="19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CT Findings </a:t>
            </a:r>
            <a:endParaRPr b="1" sz="37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10"/>
          <p:cNvSpPr txBox="1"/>
          <p:nvPr/>
        </p:nvSpPr>
        <p:spPr>
          <a:xfrm>
            <a:off x="-52375" y="1607875"/>
            <a:ext cx="5176500" cy="30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2855"/>
              </a:buClr>
              <a:buSzPts val="1300"/>
              <a:buFont typeface="Times New Roman"/>
              <a:buChar char="●"/>
            </a:pPr>
            <a:r>
              <a:rPr b="0" i="0" lang="en" sz="13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CT is a highly modified X–ray, which represents a computerized imaging device mounted inside of rotating "bagel".       			                                                                                                                                                      </a:t>
            </a:r>
            <a:endParaRPr b="0" i="0" sz="13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200"/>
              <a:buFont typeface="Times New Roman"/>
              <a:buChar char="●"/>
            </a:pPr>
            <a:r>
              <a:rPr b="0" i="0" lang="en" sz="13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 the help of special computer processing reconstruction methods, we get a three-dimensional data set: a set of very thin cross-sections of the human body, from which we can then arbitrarily rebuild any other planes. </a:t>
            </a:r>
            <a:r>
              <a:rPr b="0" i="0" lang="en" sz="1200" u="none" cap="none" strike="noStrike">
                <a:solidFill>
                  <a:srgbClr val="002855"/>
                </a:solidFill>
                <a:latin typeface="Arial"/>
                <a:ea typeface="Arial"/>
                <a:cs typeface="Arial"/>
                <a:sym typeface="Arial"/>
              </a:rPr>
              <a:t>	                                                           	 	 	 </a:t>
            </a:r>
            <a:endParaRPr b="0" i="0" sz="1200" u="none" cap="none" strike="noStrike">
              <a:solidFill>
                <a:srgbClr val="00285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300"/>
              <a:buFont typeface="Times New Roman"/>
              <a:buChar char="●"/>
            </a:pPr>
            <a:r>
              <a:rPr b="0" i="0" lang="en" sz="1300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following are examples of what the lungs look like on a CT-scan of a coronavirus infection. Patients with inflammation caused by coronavirus infection, tomograms show a characteristic radiological sign, which can be viewed in Figure 1. </a:t>
            </a:r>
            <a:endParaRPr b="0" i="0" sz="13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</a:t>
            </a:r>
            <a:endParaRPr b="0" i="0" sz="13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</a:t>
            </a:r>
            <a:endParaRPr b="0" i="0" sz="13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</a:t>
            </a:r>
            <a:endParaRPr b="0" i="0" sz="13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1" i="0" sz="13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8" name="Google Shape;11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71475" y="1457200"/>
            <a:ext cx="3439401" cy="30712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0"/>
          <p:cNvSpPr txBox="1"/>
          <p:nvPr/>
        </p:nvSpPr>
        <p:spPr>
          <a:xfrm>
            <a:off x="5665975" y="4567825"/>
            <a:ext cx="29118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3</a:t>
            </a:r>
            <a:r>
              <a:rPr b="1" lang="en" sz="9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1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Characteristic of radiological signs of coronavirus infection.  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Google Shape;12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1" name="Google Shape;121;p10"/>
          <p:cNvSpPr/>
          <p:nvPr/>
        </p:nvSpPr>
        <p:spPr>
          <a:xfrm>
            <a:off x="5485300" y="1417175"/>
            <a:ext cx="3234600" cy="30711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0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1"/>
          <p:cNvSpPr txBox="1"/>
          <p:nvPr>
            <p:ph type="title"/>
          </p:nvPr>
        </p:nvSpPr>
        <p:spPr>
          <a:xfrm>
            <a:off x="311700" y="7802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2500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 </a:t>
            </a:r>
            <a:endParaRPr b="1" sz="2500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500">
              <a:solidFill>
                <a:srgbClr val="002855"/>
              </a:solidFill>
            </a:endParaRPr>
          </a:p>
        </p:txBody>
      </p:sp>
      <p:sp>
        <p:nvSpPr>
          <p:cNvPr id="128" name="Google Shape;128;p11"/>
          <p:cNvSpPr/>
          <p:nvPr/>
        </p:nvSpPr>
        <p:spPr>
          <a:xfrm>
            <a:off x="6860750" y="2988675"/>
            <a:ext cx="2283300" cy="2113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1"/>
          <p:cNvSpPr txBox="1"/>
          <p:nvPr/>
        </p:nvSpPr>
        <p:spPr>
          <a:xfrm>
            <a:off x="2246260" y="3131049"/>
            <a:ext cx="4651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1</a:t>
            </a:r>
            <a:r>
              <a:rPr b="1" lang="en" sz="11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b="1" i="0" lang="en" sz="11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11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Dataset samples.   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Google Shape;130;p11"/>
          <p:cNvSpPr txBox="1"/>
          <p:nvPr/>
        </p:nvSpPr>
        <p:spPr>
          <a:xfrm>
            <a:off x="737088" y="1288563"/>
            <a:ext cx="7669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the implementation of the CT scan classification problem we used 3 datasets:</a:t>
            </a:r>
            <a:endParaRPr b="0" i="0" sz="1600" u="none" cap="none" strike="noStrik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" name="Google Shape;131;p11"/>
          <p:cNvSpPr txBox="1"/>
          <p:nvPr/>
        </p:nvSpPr>
        <p:spPr>
          <a:xfrm>
            <a:off x="539713" y="1661400"/>
            <a:ext cx="8064600" cy="21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b="0" i="0" lang="en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Aim of this data collection is to encourage artificial intelligence research and development for determining whether a patient is diagnosed with SARS-CoV-2 by monitoring his or her computed tomography scans.	</a:t>
            </a:r>
            <a:endParaRPr b="0" i="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b="0" i="0" lang="en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dataset includes collection of labeled computer tomography scans.</a:t>
            </a:r>
            <a:endParaRPr b="0" i="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b="0" i="0" lang="en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 were divided into train, validation and test, approximately 70/15/15.</a:t>
            </a:r>
            <a:endParaRPr b="0" i="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●"/>
            </a:pPr>
            <a:r>
              <a:rPr b="0" i="0" lang="en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Datasets consist of two classes: </a:t>
            </a:r>
            <a:endParaRPr b="0" i="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855"/>
              </a:buClr>
              <a:buSzPts val="1400"/>
              <a:buFont typeface="Times New Roman"/>
              <a:buChar char="○"/>
            </a:pPr>
            <a:r>
              <a:rPr b="0" i="0" lang="en" u="none" cap="none" strike="noStrike">
                <a:solidFill>
                  <a:srgbClr val="0028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 - Covid, N - NonCovid.</a:t>
            </a:r>
            <a:endParaRPr b="0" i="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285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32" name="Google Shape;132;p11"/>
          <p:cNvGraphicFramePr/>
          <p:nvPr/>
        </p:nvGraphicFramePr>
        <p:xfrm>
          <a:off x="1773394" y="34850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{D19B8FA9-2C2E-473C-95BA-8EF27291F94A}</a:tableStyleId>
              </a:tblPr>
              <a:tblGrid>
                <a:gridCol w="1606500"/>
                <a:gridCol w="976000"/>
                <a:gridCol w="710200"/>
                <a:gridCol w="766575"/>
                <a:gridCol w="642400"/>
                <a:gridCol w="895550"/>
              </a:tblGrid>
              <a:tr h="305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Dataset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Samples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Classes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Train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Test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Validation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7C7C7"/>
                    </a:solidFill>
                  </a:tcPr>
                </a:tc>
              </a:tr>
              <a:tr h="437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0" i="0" lang="en" sz="105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COVIDX CT [9]</a:t>
                      </a:r>
                      <a:endParaRPr b="0" i="0" sz="105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18354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C,N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12847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2753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2754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437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0" i="0" lang="en" sz="105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UCSD COVID-CT [7]</a:t>
                      </a:r>
                      <a:endParaRPr b="0" i="0" sz="105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425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C,N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297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63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  <a:tr h="437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b="0" i="0" lang="en" sz="105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SARS-COV-2 CT [8]</a:t>
                      </a:r>
                      <a:endParaRPr b="0" i="0" sz="105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2482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C,N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1737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372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373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33" name="Google Shape;13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4" name="Google Shape;134;p11"/>
          <p:cNvSpPr txBox="1"/>
          <p:nvPr/>
        </p:nvSpPr>
        <p:spPr>
          <a:xfrm>
            <a:off x="129926" y="79375"/>
            <a:ext cx="376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 [</a:t>
            </a:r>
            <a:r>
              <a:rPr b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b="1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/13]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minho</dc:creator>
</cp:coreProperties>
</file>