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xlsx" ContentType="application/vnd.openxmlformats-officedocument.spreadsheetml.sheet"/>
  <Default Extension="jpg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media/image39.jpg" ContentType="image/jpeg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autoCompressPictures="0">
  <p:sldMasterIdLst>
    <p:sldMasterId id="2147483749" r:id="rId4"/>
    <p:sldMasterId id="2147483767" r:id="rId5"/>
  </p:sldMasterIdLst>
  <p:notesMasterIdLst>
    <p:notesMasterId r:id="rId34"/>
  </p:notesMasterIdLst>
  <p:sldIdLst>
    <p:sldId id="333" r:id="rId6"/>
    <p:sldId id="403" r:id="rId7"/>
    <p:sldId id="373" r:id="rId8"/>
    <p:sldId id="382" r:id="rId9"/>
    <p:sldId id="344" r:id="rId10"/>
    <p:sldId id="410" r:id="rId11"/>
    <p:sldId id="409" r:id="rId12"/>
    <p:sldId id="335" r:id="rId13"/>
    <p:sldId id="367" r:id="rId14"/>
    <p:sldId id="380" r:id="rId15"/>
    <p:sldId id="381" r:id="rId16"/>
    <p:sldId id="411" r:id="rId17"/>
    <p:sldId id="383" r:id="rId18"/>
    <p:sldId id="356" r:id="rId19"/>
    <p:sldId id="405" r:id="rId20"/>
    <p:sldId id="407" r:id="rId21"/>
    <p:sldId id="415" r:id="rId22"/>
    <p:sldId id="375" r:id="rId23"/>
    <p:sldId id="398" r:id="rId24"/>
    <p:sldId id="376" r:id="rId25"/>
    <p:sldId id="378" r:id="rId26"/>
    <p:sldId id="390" r:id="rId27"/>
    <p:sldId id="402" r:id="rId28"/>
    <p:sldId id="393" r:id="rId29"/>
    <p:sldId id="394" r:id="rId30"/>
    <p:sldId id="395" r:id="rId31"/>
    <p:sldId id="414" r:id="rId32"/>
    <p:sldId id="399" r:id="rId33"/>
  </p:sldIdLst>
  <p:sldSz cx="12192000" cy="6858000"/>
  <p:notesSz cx="6858000" cy="9144000"/>
  <p:embeddedFontLst>
    <p:embeddedFont>
      <p:font typeface="Calibri" panose="020F0502020204030204" pitchFamily="34" charset="0"/>
      <p:regular r:id="rId35"/>
      <p:bold r:id="rId36"/>
      <p:italic r:id="rId37"/>
      <p:boldItalic r:id="rId38"/>
    </p:embeddedFont>
    <p:embeddedFont>
      <p:font typeface="Source Sans Pro" panose="020B0604020202020204" charset="0"/>
      <p:regular r:id="rId39"/>
      <p:bold r:id="rId40"/>
      <p:italic r:id="rId41"/>
      <p:boldItalic r:id="rId42"/>
    </p:embeddedFont>
    <p:embeddedFont>
      <p:font typeface="Source Serif Pro" panose="02040603050405020204" pitchFamily="18" charset="0"/>
      <p:regular r:id="rId43"/>
      <p:bold r:id="rId44"/>
    </p:embeddedFont>
    <p:embeddedFont>
      <p:font typeface="Open Sans Semibold" panose="020B0706030804020204" pitchFamily="34" charset="0"/>
      <p:bold r:id="rId45"/>
      <p:boldItalic r:id="rId46"/>
    </p:embeddedFont>
    <p:embeddedFont>
      <p:font typeface="Open Sans Semibold" panose="020B0706030804020204" pitchFamily="34" charset="0"/>
      <p:bold r:id="rId45"/>
      <p:boldItalic r:id="rId46"/>
    </p:embeddedFont>
    <p:embeddedFont>
      <p:font typeface="Open Sans" panose="020B0606030504020204" pitchFamily="34" charset="0"/>
      <p:regular r:id="rId47"/>
      <p:bold r:id="rId48"/>
      <p:italic r:id="rId49"/>
      <p:boldItalic r:id="rId50"/>
    </p:embeddedFont>
    <p:embeddedFont>
      <p:font typeface="Franklin Gothic Book" panose="020B0503020102020204" pitchFamily="34" charset="0"/>
      <p:regular r:id="rId51"/>
      <p:italic r:id="rId52"/>
    </p:embeddedFont>
    <p:embeddedFont>
      <p:font typeface="Open Sans Light" panose="020B0306030504020204" pitchFamily="34" charset="0"/>
      <p:regular r:id="rId53"/>
      <p:italic r:id="rId54"/>
    </p:embeddedFont>
    <p:embeddedFont>
      <p:font typeface="Franklin Gothic Demi Cond" panose="020B0706030402020204" pitchFamily="34" charset="0"/>
      <p:regular r:id="rId55"/>
    </p:embeddedFont>
    <p:embeddedFont>
      <p:font typeface="Open Sans Regular" panose="020B0606030504020204" pitchFamily="34" charset="0"/>
      <p:regular r:id="rId5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570" userDrawn="1">
          <p15:clr>
            <a:srgbClr val="A4A3A4"/>
          </p15:clr>
        </p15:guide>
        <p15:guide id="4" orient="horz" pos="709" userDrawn="1">
          <p15:clr>
            <a:srgbClr val="A4A3A4"/>
          </p15:clr>
        </p15:guide>
        <p15:guide id="5" pos="6762" userDrawn="1">
          <p15:clr>
            <a:srgbClr val="A4A3A4"/>
          </p15:clr>
        </p15:guide>
        <p15:guide id="6" orient="horz" pos="36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4246"/>
    <a:srgbClr val="000000"/>
    <a:srgbClr val="002D64"/>
    <a:srgbClr val="FFAF05"/>
    <a:srgbClr val="009CA9"/>
    <a:srgbClr val="972E92"/>
    <a:srgbClr val="FFD9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E1B683-037C-4824-B53B-21C28E9EFFC4}" v="9" dt="2018-05-23T15:18:35.6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5274" autoAdjust="0"/>
  </p:normalViewPr>
  <p:slideViewPr>
    <p:cSldViewPr snapToGrid="0" snapToObjects="1">
      <p:cViewPr varScale="1">
        <p:scale>
          <a:sx n="87" d="100"/>
          <a:sy n="87" d="100"/>
        </p:scale>
        <p:origin x="389" y="48"/>
      </p:cViewPr>
      <p:guideLst>
        <p:guide orient="horz" pos="2160"/>
        <p:guide pos="3840"/>
        <p:guide pos="570"/>
        <p:guide orient="horz" pos="709"/>
        <p:guide pos="6762"/>
        <p:guide orient="horz" pos="36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361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font" Target="fonts/font5.fntdata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47" Type="http://schemas.openxmlformats.org/officeDocument/2006/relationships/font" Target="fonts/font13.fntdata"/><Relationship Id="rId50" Type="http://schemas.openxmlformats.org/officeDocument/2006/relationships/font" Target="fonts/font16.fntdata"/><Relationship Id="rId55" Type="http://schemas.openxmlformats.org/officeDocument/2006/relationships/font" Target="fonts/font21.fntdata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font" Target="fonts/font7.fntdata"/><Relationship Id="rId54" Type="http://schemas.openxmlformats.org/officeDocument/2006/relationships/font" Target="fonts/font20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3" Type="http://schemas.openxmlformats.org/officeDocument/2006/relationships/font" Target="fonts/font19.fntdata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font" Target="fonts/font2.fntdata"/><Relationship Id="rId49" Type="http://schemas.openxmlformats.org/officeDocument/2006/relationships/font" Target="fonts/font15.fntdata"/><Relationship Id="rId57" Type="http://schemas.openxmlformats.org/officeDocument/2006/relationships/presProps" Target="presProps.xml"/><Relationship Id="rId61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font" Target="fonts/font10.fntdata"/><Relationship Id="rId52" Type="http://schemas.openxmlformats.org/officeDocument/2006/relationships/font" Target="fonts/font18.fntdata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font" Target="fonts/font14.fntdata"/><Relationship Id="rId56" Type="http://schemas.openxmlformats.org/officeDocument/2006/relationships/font" Target="fonts/font22.fntdata"/><Relationship Id="rId8" Type="http://schemas.openxmlformats.org/officeDocument/2006/relationships/slide" Target="slides/slide3.xml"/><Relationship Id="rId51" Type="http://schemas.openxmlformats.org/officeDocument/2006/relationships/font" Target="fonts/font17.fntdata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5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wiley-my.sharepoint.com/personal/sparamonov_wiley_com/Documents/Documents/Business/Uzbekistan/Research%20output%20UZ%20-%20WO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237824133490068"/>
          <c:y val="3.248275569327419E-2"/>
          <c:w val="0.66078302603255734"/>
          <c:h val="0.676423796082093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'2016 (4)'!$C$1</c:f>
              <c:strCache>
                <c:ptCount val="1"/>
                <c:pt idx="0">
                  <c:v>GDP (millions of $US)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'2016 (4)'!$B$2:$B$16</c:f>
              <c:strCache>
                <c:ptCount val="15"/>
                <c:pt idx="0">
                  <c:v>США</c:v>
                </c:pt>
                <c:pt idx="1">
                  <c:v>Китай</c:v>
                </c:pt>
                <c:pt idx="2">
                  <c:v>Япония</c:v>
                </c:pt>
                <c:pt idx="3">
                  <c:v>Германия</c:v>
                </c:pt>
                <c:pt idx="4">
                  <c:v>Великобритания</c:v>
                </c:pt>
                <c:pt idx="5">
                  <c:v>Индия</c:v>
                </c:pt>
                <c:pt idx="6">
                  <c:v>Бразилия</c:v>
                </c:pt>
                <c:pt idx="7">
                  <c:v>Южная Корея</c:v>
                </c:pt>
                <c:pt idx="8">
                  <c:v>Россия</c:v>
                </c:pt>
                <c:pt idx="9">
                  <c:v>Мексика</c:v>
                </c:pt>
                <c:pt idx="10">
                  <c:v>Индонезия</c:v>
                </c:pt>
                <c:pt idx="11">
                  <c:v>Турция</c:v>
                </c:pt>
                <c:pt idx="12">
                  <c:v>Недерланды</c:v>
                </c:pt>
                <c:pt idx="13">
                  <c:v>Швейцария</c:v>
                </c:pt>
                <c:pt idx="14">
                  <c:v>Саудовская Аравия</c:v>
                </c:pt>
              </c:strCache>
            </c:strRef>
          </c:cat>
          <c:val>
            <c:numRef>
              <c:f>'2016 (4)'!$C$2:$C$16</c:f>
              <c:numCache>
                <c:formatCode>#,##0</c:formatCode>
                <c:ptCount val="15"/>
                <c:pt idx="0">
                  <c:v>18569000</c:v>
                </c:pt>
                <c:pt idx="1">
                  <c:v>12000000</c:v>
                </c:pt>
                <c:pt idx="2">
                  <c:v>4939000</c:v>
                </c:pt>
                <c:pt idx="3">
                  <c:v>3467000</c:v>
                </c:pt>
                <c:pt idx="4">
                  <c:v>2620000</c:v>
                </c:pt>
                <c:pt idx="5">
                  <c:v>2263000</c:v>
                </c:pt>
                <c:pt idx="6">
                  <c:v>1796000</c:v>
                </c:pt>
                <c:pt idx="7">
                  <c:v>1411000</c:v>
                </c:pt>
                <c:pt idx="8">
                  <c:v>1283000</c:v>
                </c:pt>
                <c:pt idx="9">
                  <c:v>1045000</c:v>
                </c:pt>
                <c:pt idx="10">
                  <c:v>932000</c:v>
                </c:pt>
                <c:pt idx="11">
                  <c:v>857000</c:v>
                </c:pt>
                <c:pt idx="12">
                  <c:v>770000</c:v>
                </c:pt>
                <c:pt idx="13">
                  <c:v>660000</c:v>
                </c:pt>
                <c:pt idx="14">
                  <c:v>646000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7D-47ED-A649-EAE6091CC1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442746144"/>
        <c:axId val="352760032"/>
      </c:barChart>
      <c:lineChart>
        <c:grouping val="standard"/>
        <c:varyColors val="0"/>
        <c:ser>
          <c:idx val="1"/>
          <c:order val="1"/>
          <c:tx>
            <c:v>Citable documents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'2016 (4)'!$D$2:$D$16</c:f>
              <c:numCache>
                <c:formatCode>#,##0</c:formatCode>
                <c:ptCount val="15"/>
                <c:pt idx="0">
                  <c:v>532297</c:v>
                </c:pt>
                <c:pt idx="1">
                  <c:v>458299</c:v>
                </c:pt>
                <c:pt idx="2">
                  <c:v>112645</c:v>
                </c:pt>
                <c:pt idx="3">
                  <c:v>149645</c:v>
                </c:pt>
                <c:pt idx="4">
                  <c:v>158513</c:v>
                </c:pt>
                <c:pt idx="5">
                  <c:v>128760</c:v>
                </c:pt>
                <c:pt idx="6">
                  <c:v>64850</c:v>
                </c:pt>
                <c:pt idx="7">
                  <c:v>75162</c:v>
                </c:pt>
                <c:pt idx="8">
                  <c:v>70352</c:v>
                </c:pt>
                <c:pt idx="9" formatCode="General">
                  <c:v>19564</c:v>
                </c:pt>
                <c:pt idx="10" formatCode="General">
                  <c:v>11126</c:v>
                </c:pt>
                <c:pt idx="11">
                  <c:v>40257</c:v>
                </c:pt>
                <c:pt idx="12">
                  <c:v>50349</c:v>
                </c:pt>
                <c:pt idx="13">
                  <c:v>39172</c:v>
                </c:pt>
                <c:pt idx="14" formatCode="General">
                  <c:v>18953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37D-47ED-A649-EAE6091CC1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3055728"/>
        <c:axId val="387854928"/>
      </c:lineChart>
      <c:catAx>
        <c:axId val="442746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352760032"/>
        <c:crosses val="autoZero"/>
        <c:auto val="1"/>
        <c:lblAlgn val="ctr"/>
        <c:lblOffset val="100"/>
        <c:noMultiLvlLbl val="0"/>
      </c:catAx>
      <c:valAx>
        <c:axId val="352760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42746144"/>
        <c:crosses val="autoZero"/>
        <c:crossBetween val="between"/>
        <c:majorUnit val="2500000"/>
        <c:minorUnit val="500000"/>
        <c:dispUnits>
          <c:builtInUnit val="millions"/>
        </c:dispUnits>
      </c:valAx>
      <c:valAx>
        <c:axId val="387854928"/>
        <c:scaling>
          <c:orientation val="minMax"/>
          <c:max val="800000"/>
        </c:scaling>
        <c:delete val="0"/>
        <c:axPos val="r"/>
        <c:numFmt formatCode="#,##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53055728"/>
        <c:crosses val="max"/>
        <c:crossBetween val="between"/>
        <c:dispUnits>
          <c:builtInUnit val="thousands"/>
        </c:dispUnits>
      </c:valAx>
      <c:catAx>
        <c:axId val="453055728"/>
        <c:scaling>
          <c:orientation val="minMax"/>
        </c:scaling>
        <c:delete val="1"/>
        <c:axPos val="b"/>
        <c:majorTickMark val="out"/>
        <c:minorTickMark val="none"/>
        <c:tickLblPos val="nextTo"/>
        <c:crossAx val="38785492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+mn-lt"/>
          <a:cs typeface="Arial" panose="020B0604020202020204" pitchFamily="34" charset="0"/>
        </a:defRPr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38100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Sheet1!$A$2:$A$12</c:f>
              <c:numCache>
                <c:formatCode>General</c:formatCod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</c:numCache>
            </c:numRef>
          </c:xVal>
          <c:yVal>
            <c:numRef>
              <c:f>Sheet1!$B$2:$B$12</c:f>
              <c:numCache>
                <c:formatCode>General</c:formatCode>
                <c:ptCount val="11"/>
                <c:pt idx="0">
                  <c:v>465</c:v>
                </c:pt>
                <c:pt idx="1">
                  <c:v>491</c:v>
                </c:pt>
                <c:pt idx="2">
                  <c:v>485</c:v>
                </c:pt>
                <c:pt idx="3">
                  <c:v>511</c:v>
                </c:pt>
                <c:pt idx="4">
                  <c:v>463</c:v>
                </c:pt>
                <c:pt idx="5">
                  <c:v>442</c:v>
                </c:pt>
                <c:pt idx="6">
                  <c:v>456</c:v>
                </c:pt>
                <c:pt idx="7">
                  <c:v>525</c:v>
                </c:pt>
                <c:pt idx="8">
                  <c:v>671</c:v>
                </c:pt>
                <c:pt idx="9">
                  <c:v>688</c:v>
                </c:pt>
                <c:pt idx="10">
                  <c:v>82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E32-41F5-88E6-3E9D6B6AF5A9}"/>
            </c:ext>
          </c:extLst>
        </c:ser>
        <c:ser>
          <c:idx val="1"/>
          <c:order val="1"/>
          <c:spPr>
            <a:ln w="3810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38100">
                <a:solidFill>
                  <a:srgbClr val="0070C0"/>
                </a:solidFill>
              </a:ln>
              <a:effectLst/>
            </c:spPr>
          </c:marker>
          <c:xVal>
            <c:numRef>
              <c:f>Sheet1!$A$2:$A$12</c:f>
              <c:numCache>
                <c:formatCode>General</c:formatCod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</c:numCache>
            </c:numRef>
          </c:xVal>
          <c:yVal>
            <c:numRef>
              <c:f>Sheet1!$C$2:$C$12</c:f>
              <c:numCache>
                <c:formatCode>General</c:formatCode>
                <c:ptCount val="11"/>
                <c:pt idx="0">
                  <c:v>357</c:v>
                </c:pt>
                <c:pt idx="1">
                  <c:v>364</c:v>
                </c:pt>
                <c:pt idx="2">
                  <c:v>364</c:v>
                </c:pt>
                <c:pt idx="3">
                  <c:v>430</c:v>
                </c:pt>
                <c:pt idx="4">
                  <c:v>781</c:v>
                </c:pt>
                <c:pt idx="5">
                  <c:v>997</c:v>
                </c:pt>
                <c:pt idx="6">
                  <c:v>1477</c:v>
                </c:pt>
                <c:pt idx="7">
                  <c:v>2056</c:v>
                </c:pt>
                <c:pt idx="8">
                  <c:v>2491</c:v>
                </c:pt>
                <c:pt idx="9">
                  <c:v>2316</c:v>
                </c:pt>
                <c:pt idx="10">
                  <c:v>277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E32-41F5-88E6-3E9D6B6AF5A9}"/>
            </c:ext>
          </c:extLst>
        </c:ser>
        <c:ser>
          <c:idx val="2"/>
          <c:order val="2"/>
          <c:spPr>
            <a:ln w="38100" cap="rnd">
              <a:solidFill>
                <a:srgbClr val="002D6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rgbClr val="002D64"/>
                </a:solidFill>
              </a:ln>
              <a:effectLst/>
            </c:spPr>
          </c:marker>
          <c:xVal>
            <c:numRef>
              <c:f>Sheet1!$A$2:$A$12</c:f>
              <c:numCache>
                <c:formatCode>General</c:formatCod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</c:numCache>
            </c:numRef>
          </c:xVal>
          <c:yVal>
            <c:numRef>
              <c:f>Sheet1!$D$2:$D$12</c:f>
              <c:numCache>
                <c:formatCode>General</c:formatCode>
                <c:ptCount val="11"/>
                <c:pt idx="0">
                  <c:v>98</c:v>
                </c:pt>
                <c:pt idx="1">
                  <c:v>86</c:v>
                </c:pt>
                <c:pt idx="2">
                  <c:v>84</c:v>
                </c:pt>
                <c:pt idx="3">
                  <c:v>93</c:v>
                </c:pt>
                <c:pt idx="4">
                  <c:v>117</c:v>
                </c:pt>
                <c:pt idx="5">
                  <c:v>161</c:v>
                </c:pt>
                <c:pt idx="6">
                  <c:v>129</c:v>
                </c:pt>
                <c:pt idx="7">
                  <c:v>171</c:v>
                </c:pt>
                <c:pt idx="8">
                  <c:v>219</c:v>
                </c:pt>
                <c:pt idx="9">
                  <c:v>276</c:v>
                </c:pt>
                <c:pt idx="10">
                  <c:v>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E32-41F5-88E6-3E9D6B6AF5A9}"/>
            </c:ext>
          </c:extLst>
        </c:ser>
        <c:ser>
          <c:idx val="5"/>
          <c:order val="3"/>
          <c:spPr>
            <a:ln w="38100" cap="rnd">
              <a:solidFill>
                <a:schemeClr val="tx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2"/>
              </a:solidFill>
              <a:ln w="38100">
                <a:solidFill>
                  <a:schemeClr val="tx2"/>
                </a:solidFill>
              </a:ln>
              <a:effectLst/>
            </c:spPr>
          </c:marker>
          <c:xVal>
            <c:numRef>
              <c:f>Sheet1!$A$2:$A$12</c:f>
              <c:numCache>
                <c:formatCode>General</c:formatCod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</c:numCache>
            </c:numRef>
          </c:xVal>
          <c:yVal>
            <c:numRef>
              <c:f>Sheet1!$G$2:$G$12</c:f>
              <c:numCache>
                <c:formatCode>General</c:formatCode>
                <c:ptCount val="11"/>
                <c:pt idx="0">
                  <c:v>362</c:v>
                </c:pt>
                <c:pt idx="1">
                  <c:v>452</c:v>
                </c:pt>
                <c:pt idx="2">
                  <c:v>591</c:v>
                </c:pt>
                <c:pt idx="3">
                  <c:v>618</c:v>
                </c:pt>
                <c:pt idx="4">
                  <c:v>746</c:v>
                </c:pt>
                <c:pt idx="5">
                  <c:v>540</c:v>
                </c:pt>
                <c:pt idx="6">
                  <c:v>548</c:v>
                </c:pt>
                <c:pt idx="7">
                  <c:v>762</c:v>
                </c:pt>
                <c:pt idx="8">
                  <c:v>974</c:v>
                </c:pt>
                <c:pt idx="9">
                  <c:v>1102</c:v>
                </c:pt>
                <c:pt idx="10">
                  <c:v>169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7E32-41F5-88E6-3E9D6B6AF5A9}"/>
            </c:ext>
          </c:extLst>
        </c:ser>
        <c:ser>
          <c:idx val="8"/>
          <c:order val="4"/>
          <c:spPr>
            <a:ln w="38100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030A0"/>
              </a:solidFill>
              <a:ln w="38100">
                <a:solidFill>
                  <a:srgbClr val="7030A0"/>
                </a:solidFill>
              </a:ln>
              <a:effectLst/>
            </c:spPr>
          </c:marker>
          <c:xVal>
            <c:numRef>
              <c:f>Sheet1!$A$2:$A$12</c:f>
              <c:numCache>
                <c:formatCode>General</c:formatCod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</c:numCache>
            </c:numRef>
          </c:xVal>
          <c:yVal>
            <c:numRef>
              <c:f>Sheet1!$J$2:$J$12</c:f>
              <c:numCache>
                <c:formatCode>General</c:formatCode>
                <c:ptCount val="11"/>
                <c:pt idx="0">
                  <c:v>1404</c:v>
                </c:pt>
                <c:pt idx="1">
                  <c:v>1431</c:v>
                </c:pt>
                <c:pt idx="2">
                  <c:v>1396</c:v>
                </c:pt>
                <c:pt idx="3">
                  <c:v>1400</c:v>
                </c:pt>
                <c:pt idx="4">
                  <c:v>1534</c:v>
                </c:pt>
                <c:pt idx="5">
                  <c:v>1535</c:v>
                </c:pt>
                <c:pt idx="6">
                  <c:v>1579</c:v>
                </c:pt>
                <c:pt idx="7">
                  <c:v>1771</c:v>
                </c:pt>
                <c:pt idx="8">
                  <c:v>1912</c:v>
                </c:pt>
                <c:pt idx="9">
                  <c:v>2030</c:v>
                </c:pt>
                <c:pt idx="10">
                  <c:v>299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7E32-41F5-88E6-3E9D6B6AF5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1908592"/>
        <c:axId val="431911544"/>
      </c:scatterChart>
      <c:valAx>
        <c:axId val="431908592"/>
        <c:scaling>
          <c:orientation val="minMax"/>
          <c:max val="2017"/>
          <c:min val="200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ru-RU"/>
          </a:p>
        </c:txPr>
        <c:crossAx val="431911544"/>
        <c:crosses val="autoZero"/>
        <c:crossBetween val="midCat"/>
        <c:majorUnit val="1"/>
      </c:valAx>
      <c:valAx>
        <c:axId val="431911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ru-RU"/>
          </a:p>
        </c:txPr>
        <c:crossAx val="431908592"/>
        <c:crosses val="autoZero"/>
        <c:crossBetween val="midCat"/>
        <c:majorUnit val="5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10" name="Slide Image Placeholder 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11" name="Notes Placeholder 10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951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460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94F707-D0F9-CC4D-BC24-D90835D71F0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3072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ck Titl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8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040" y="6375744"/>
            <a:ext cx="1096292" cy="229289"/>
          </a:xfrm>
          <a:prstGeom prst="rect">
            <a:avLst/>
          </a:prstGeom>
        </p:spPr>
      </p:pic>
      <p:sp>
        <p:nvSpPr>
          <p:cNvPr id="18" name="Freeform 17"/>
          <p:cNvSpPr>
            <a:spLocks noChangeArrowheads="1"/>
          </p:cNvSpPr>
          <p:nvPr userDrawn="1"/>
        </p:nvSpPr>
        <p:spPr bwMode="auto">
          <a:xfrm rot="10293731">
            <a:off x="2191626" y="5143151"/>
            <a:ext cx="2715244" cy="5437340"/>
          </a:xfrm>
          <a:custGeom>
            <a:avLst/>
            <a:gdLst>
              <a:gd name="T0" fmla="*/ 10484 w 10485"/>
              <a:gd name="T1" fmla="*/ 10372 h 21000"/>
              <a:gd name="T2" fmla="*/ 10484 w 10485"/>
              <a:gd name="T3" fmla="*/ 10372 h 21000"/>
              <a:gd name="T4" fmla="*/ 7396 w 10485"/>
              <a:gd name="T5" fmla="*/ 3033 h 21000"/>
              <a:gd name="T6" fmla="*/ 85 w 10485"/>
              <a:gd name="T7" fmla="*/ 0 h 21000"/>
              <a:gd name="T8" fmla="*/ 28 w 10485"/>
              <a:gd name="T9" fmla="*/ 0 h 21000"/>
              <a:gd name="T10" fmla="*/ 0 w 10485"/>
              <a:gd name="T11" fmla="*/ 56 h 21000"/>
              <a:gd name="T12" fmla="*/ 28 w 10485"/>
              <a:gd name="T13" fmla="*/ 85 h 21000"/>
              <a:gd name="T14" fmla="*/ 28 w 10485"/>
              <a:gd name="T15" fmla="*/ 85 h 21000"/>
              <a:gd name="T16" fmla="*/ 85 w 10485"/>
              <a:gd name="T17" fmla="*/ 85 h 21000"/>
              <a:gd name="T18" fmla="*/ 7339 w 10485"/>
              <a:gd name="T19" fmla="*/ 3089 h 21000"/>
              <a:gd name="T20" fmla="*/ 10400 w 10485"/>
              <a:gd name="T21" fmla="*/ 10372 h 21000"/>
              <a:gd name="T22" fmla="*/ 7396 w 10485"/>
              <a:gd name="T23" fmla="*/ 17712 h 21000"/>
              <a:gd name="T24" fmla="*/ 141 w 10485"/>
              <a:gd name="T25" fmla="*/ 20744 h 21000"/>
              <a:gd name="T26" fmla="*/ 255 w 10485"/>
              <a:gd name="T27" fmla="*/ 20659 h 21000"/>
              <a:gd name="T28" fmla="*/ 255 w 10485"/>
              <a:gd name="T29" fmla="*/ 20603 h 21000"/>
              <a:gd name="T30" fmla="*/ 199 w 10485"/>
              <a:gd name="T31" fmla="*/ 20603 h 21000"/>
              <a:gd name="T32" fmla="*/ 28 w 10485"/>
              <a:gd name="T33" fmla="*/ 20772 h 21000"/>
              <a:gd name="T34" fmla="*/ 0 w 10485"/>
              <a:gd name="T35" fmla="*/ 20800 h 21000"/>
              <a:gd name="T36" fmla="*/ 28 w 10485"/>
              <a:gd name="T37" fmla="*/ 20830 h 21000"/>
              <a:gd name="T38" fmla="*/ 199 w 10485"/>
              <a:gd name="T39" fmla="*/ 20999 h 21000"/>
              <a:gd name="T40" fmla="*/ 227 w 10485"/>
              <a:gd name="T41" fmla="*/ 20999 h 21000"/>
              <a:gd name="T42" fmla="*/ 255 w 10485"/>
              <a:gd name="T43" fmla="*/ 20999 h 21000"/>
              <a:gd name="T44" fmla="*/ 255 w 10485"/>
              <a:gd name="T45" fmla="*/ 20942 h 21000"/>
              <a:gd name="T46" fmla="*/ 141 w 10485"/>
              <a:gd name="T47" fmla="*/ 20830 h 21000"/>
              <a:gd name="T48" fmla="*/ 7453 w 10485"/>
              <a:gd name="T49" fmla="*/ 17769 h 21000"/>
              <a:gd name="T50" fmla="*/ 10484 w 10485"/>
              <a:gd name="T51" fmla="*/ 10372 h 2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485" h="21000">
                <a:moveTo>
                  <a:pt x="10484" y="10372"/>
                </a:moveTo>
                <a:lnTo>
                  <a:pt x="10484" y="10372"/>
                </a:lnTo>
                <a:cubicBezTo>
                  <a:pt x="10484" y="7595"/>
                  <a:pt x="9380" y="4988"/>
                  <a:pt x="7396" y="3033"/>
                </a:cubicBezTo>
                <a:cubicBezTo>
                  <a:pt x="5441" y="1076"/>
                  <a:pt x="2834" y="0"/>
                  <a:pt x="85" y="0"/>
                </a:cubicBezTo>
                <a:cubicBezTo>
                  <a:pt x="56" y="0"/>
                  <a:pt x="56" y="0"/>
                  <a:pt x="28" y="0"/>
                </a:cubicBezTo>
                <a:cubicBezTo>
                  <a:pt x="0" y="28"/>
                  <a:pt x="0" y="28"/>
                  <a:pt x="0" y="56"/>
                </a:cubicBezTo>
                <a:cubicBezTo>
                  <a:pt x="0" y="85"/>
                  <a:pt x="0" y="85"/>
                  <a:pt x="28" y="85"/>
                </a:cubicBezTo>
                <a:lnTo>
                  <a:pt x="28" y="85"/>
                </a:lnTo>
                <a:cubicBezTo>
                  <a:pt x="56" y="85"/>
                  <a:pt x="56" y="85"/>
                  <a:pt x="85" y="85"/>
                </a:cubicBezTo>
                <a:cubicBezTo>
                  <a:pt x="2806" y="85"/>
                  <a:pt x="5413" y="1162"/>
                  <a:pt x="7339" y="3089"/>
                </a:cubicBezTo>
                <a:cubicBezTo>
                  <a:pt x="9294" y="5044"/>
                  <a:pt x="10400" y="7623"/>
                  <a:pt x="10400" y="10372"/>
                </a:cubicBezTo>
                <a:cubicBezTo>
                  <a:pt x="10428" y="13149"/>
                  <a:pt x="9351" y="15757"/>
                  <a:pt x="7396" y="17712"/>
                </a:cubicBezTo>
                <a:cubicBezTo>
                  <a:pt x="5469" y="19667"/>
                  <a:pt x="2890" y="20744"/>
                  <a:pt x="141" y="20744"/>
                </a:cubicBezTo>
                <a:cubicBezTo>
                  <a:pt x="255" y="20659"/>
                  <a:pt x="255" y="20659"/>
                  <a:pt x="255" y="20659"/>
                </a:cubicBezTo>
                <a:cubicBezTo>
                  <a:pt x="255" y="20631"/>
                  <a:pt x="255" y="20603"/>
                  <a:pt x="255" y="20603"/>
                </a:cubicBezTo>
                <a:cubicBezTo>
                  <a:pt x="227" y="20574"/>
                  <a:pt x="199" y="20574"/>
                  <a:pt x="199" y="20603"/>
                </a:cubicBezTo>
                <a:cubicBezTo>
                  <a:pt x="28" y="20772"/>
                  <a:pt x="28" y="20772"/>
                  <a:pt x="28" y="20772"/>
                </a:cubicBezTo>
                <a:cubicBezTo>
                  <a:pt x="0" y="20772"/>
                  <a:pt x="0" y="20800"/>
                  <a:pt x="0" y="20800"/>
                </a:cubicBezTo>
                <a:cubicBezTo>
                  <a:pt x="0" y="20800"/>
                  <a:pt x="0" y="20830"/>
                  <a:pt x="28" y="20830"/>
                </a:cubicBezTo>
                <a:cubicBezTo>
                  <a:pt x="199" y="20999"/>
                  <a:pt x="199" y="20999"/>
                  <a:pt x="199" y="20999"/>
                </a:cubicBezTo>
                <a:cubicBezTo>
                  <a:pt x="199" y="20999"/>
                  <a:pt x="199" y="20999"/>
                  <a:pt x="227" y="20999"/>
                </a:cubicBezTo>
                <a:lnTo>
                  <a:pt x="255" y="20999"/>
                </a:lnTo>
                <a:cubicBezTo>
                  <a:pt x="255" y="20971"/>
                  <a:pt x="255" y="20971"/>
                  <a:pt x="255" y="20942"/>
                </a:cubicBezTo>
                <a:cubicBezTo>
                  <a:pt x="141" y="20830"/>
                  <a:pt x="141" y="20830"/>
                  <a:pt x="141" y="20830"/>
                </a:cubicBezTo>
                <a:cubicBezTo>
                  <a:pt x="2919" y="20830"/>
                  <a:pt x="5526" y="19724"/>
                  <a:pt x="7453" y="17769"/>
                </a:cubicBezTo>
                <a:cubicBezTo>
                  <a:pt x="9436" y="15785"/>
                  <a:pt x="10484" y="13177"/>
                  <a:pt x="10484" y="10372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Oval 18"/>
          <p:cNvSpPr/>
          <p:nvPr userDrawn="1"/>
        </p:nvSpPr>
        <p:spPr>
          <a:xfrm>
            <a:off x="-296776" y="5161041"/>
            <a:ext cx="3200400" cy="3200400"/>
          </a:xfrm>
          <a:prstGeom prst="ellipse">
            <a:avLst/>
          </a:prstGeom>
          <a:noFill/>
          <a:ln w="152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192337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6000" spc="-15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</a:lstStyle>
          <a:p>
            <a:r>
              <a:rPr lang="en-US" dirty="0"/>
              <a:t>Deck Title Option 1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322638"/>
            <a:ext cx="9144000" cy="474662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buNone/>
              <a:defRPr sz="2800" b="1" i="0" baseline="0">
                <a:solidFill>
                  <a:schemeClr val="accent4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style line 1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3797300"/>
            <a:ext cx="9144000" cy="846138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000" b="0" i="0" baseline="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z="2000" b="0" i="0" dirty="0">
                <a:latin typeface="Open Sans" charset="0"/>
                <a:ea typeface="Open Sans" charset="0"/>
                <a:cs typeface="Open Sans" charset="0"/>
              </a:rPr>
              <a:t>Subtext style line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2224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Media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14400" y="482600"/>
            <a:ext cx="0" cy="27432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1" y="1193801"/>
            <a:ext cx="3657600" cy="1473200"/>
          </a:xfrm>
          <a:prstGeom prst="rect">
            <a:avLst/>
          </a:prstGeom>
        </p:spPr>
        <p:txBody>
          <a:bodyPr wrap="square" lIns="182880" rIns="182880" anchor="b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4800" b="0" i="0" spc="-150" baseline="0">
                <a:solidFill>
                  <a:schemeClr val="accent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Large media with text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3940556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0" indent="0">
              <a:buNone/>
              <a:defRPr sz="1600" b="0" i="0" baseline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Title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882900"/>
            <a:ext cx="3657601" cy="2933700"/>
          </a:xfrm>
          <a:prstGeom prst="rect">
            <a:avLst/>
          </a:prstGeom>
        </p:spPr>
        <p:txBody>
          <a:bodyPr lIns="182880" rIns="182880">
            <a:normAutofit/>
          </a:bodyPr>
          <a:lstStyle>
            <a:lvl1pPr marL="0" indent="0">
              <a:lnSpc>
                <a:spcPct val="140000"/>
              </a:lnSpc>
              <a:buNone/>
              <a:defRPr sz="1800" b="0" i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 pharetra. 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 per </a:t>
            </a:r>
            <a:r>
              <a:rPr lang="en-US" dirty="0" err="1"/>
              <a:t>conubia</a:t>
            </a:r>
            <a:r>
              <a:rPr lang="en-US" dirty="0"/>
              <a:t> nostra, per </a:t>
            </a:r>
            <a:r>
              <a:rPr lang="en-US" dirty="0" err="1"/>
              <a:t>inceptos</a:t>
            </a:r>
            <a:r>
              <a:rPr lang="en-US" dirty="0"/>
              <a:t> </a:t>
            </a:r>
            <a:r>
              <a:rPr lang="en-US" dirty="0" err="1"/>
              <a:t>himenaeos</a:t>
            </a:r>
            <a:r>
              <a:rPr lang="en-US" dirty="0"/>
              <a:t>. </a:t>
            </a:r>
            <a:endParaRPr lang="en-US" b="0" i="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5" hasCustomPrompt="1"/>
          </p:nvPr>
        </p:nvSpPr>
        <p:spPr>
          <a:xfrm>
            <a:off x="5105400" y="256033"/>
            <a:ext cx="7086600" cy="557784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dirty="0"/>
              <a:t>Click an icon below to add media</a:t>
            </a:r>
          </a:p>
        </p:txBody>
      </p:sp>
    </p:spTree>
    <p:extLst>
      <p:ext uri="{BB962C8B-B14F-4D97-AF65-F5344CB8AC3E}">
        <p14:creationId xmlns:p14="http://schemas.microsoft.com/office/powerpoint/2010/main" val="2345525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Width Media with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14400" y="482600"/>
            <a:ext cx="0" cy="27432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9756648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0" indent="0">
              <a:buNone/>
              <a:defRPr sz="1600" b="0" i="0" baseline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Title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 hasCustomPrompt="1"/>
          </p:nvPr>
        </p:nvSpPr>
        <p:spPr>
          <a:xfrm>
            <a:off x="914400" y="2871216"/>
            <a:ext cx="10439400" cy="2962656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dirty="0"/>
              <a:t>Click an icon below to add media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1115568"/>
            <a:ext cx="9821682" cy="1513332"/>
          </a:xfrm>
          <a:prstGeom prst="rect">
            <a:avLst/>
          </a:prstGeom>
        </p:spPr>
        <p:txBody>
          <a:bodyPr wrap="square" lIns="182880" rIns="182880" anchor="b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4800" b="0" i="0" spc="-150" baseline="0">
                <a:solidFill>
                  <a:schemeClr val="accent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Large headline with media placeholder</a:t>
            </a:r>
          </a:p>
        </p:txBody>
      </p:sp>
      <p:sp>
        <p:nvSpPr>
          <p:cNvPr id="16" name="Oval 15"/>
          <p:cNvSpPr/>
          <p:nvPr userDrawn="1"/>
        </p:nvSpPr>
        <p:spPr>
          <a:xfrm>
            <a:off x="10736082" y="-1485523"/>
            <a:ext cx="3200400" cy="3200400"/>
          </a:xfrm>
          <a:prstGeom prst="ellipse">
            <a:avLst/>
          </a:prstGeom>
          <a:noFill/>
          <a:ln w="1238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535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14400" y="482600"/>
            <a:ext cx="0" cy="27432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9756648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0" indent="0">
              <a:buNone/>
              <a:defRPr sz="1600" b="0" i="0" baseline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Title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 hasCustomPrompt="1"/>
          </p:nvPr>
        </p:nvSpPr>
        <p:spPr>
          <a:xfrm>
            <a:off x="914400" y="1193801"/>
            <a:ext cx="10439400" cy="4640071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dirty="0"/>
              <a:t>Click an icon below to add media</a:t>
            </a:r>
          </a:p>
        </p:txBody>
      </p:sp>
      <p:sp>
        <p:nvSpPr>
          <p:cNvPr id="6" name="Oval 5"/>
          <p:cNvSpPr/>
          <p:nvPr userDrawn="1"/>
        </p:nvSpPr>
        <p:spPr>
          <a:xfrm>
            <a:off x="10736082" y="-1485523"/>
            <a:ext cx="3200400" cy="3200400"/>
          </a:xfrm>
          <a:prstGeom prst="ellipse">
            <a:avLst/>
          </a:prstGeom>
          <a:noFill/>
          <a:ln w="1238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0719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Oval 5"/>
          <p:cNvSpPr/>
          <p:nvPr userDrawn="1"/>
        </p:nvSpPr>
        <p:spPr>
          <a:xfrm>
            <a:off x="10736082" y="-1485523"/>
            <a:ext cx="3200400" cy="3200400"/>
          </a:xfrm>
          <a:prstGeom prst="ellipse">
            <a:avLst/>
          </a:prstGeom>
          <a:noFill/>
          <a:ln w="1238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14400" y="482600"/>
            <a:ext cx="0" cy="27432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1115568"/>
            <a:ext cx="9821682" cy="4701032"/>
          </a:xfrm>
          <a:prstGeom prst="rect">
            <a:avLst/>
          </a:prstGeom>
        </p:spPr>
        <p:txBody>
          <a:bodyPr lIns="182880" rIns="182880" anchor="ctr" anchorCtr="0">
            <a:normAutofit/>
          </a:bodyPr>
          <a:lstStyle>
            <a:lvl1pPr marL="342900" indent="-342900">
              <a:lnSpc>
                <a:spcPct val="200000"/>
              </a:lnSpc>
              <a:buFont typeface="Arial" charset="0"/>
              <a:buChar char="•"/>
              <a:defRPr sz="2400" b="0" i="0" baseline="0"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 b="0" i="0" dirty="0">
                <a:latin typeface="Open Sans" charset="0"/>
                <a:ea typeface="Open Sans" charset="0"/>
                <a:cs typeface="Open Sans" charset="0"/>
              </a:rPr>
              <a:t>Summary Slide</a:t>
            </a:r>
          </a:p>
          <a:p>
            <a:r>
              <a:rPr lang="en-US" b="0" i="0" dirty="0">
                <a:latin typeface="Open Sans" charset="0"/>
                <a:ea typeface="Open Sans" charset="0"/>
                <a:cs typeface="Open Sans" charset="0"/>
              </a:rPr>
              <a:t>Used to contain bulleted statements</a:t>
            </a:r>
          </a:p>
          <a:p>
            <a:r>
              <a:rPr lang="en-US" b="0" i="0" dirty="0">
                <a:latin typeface="Open Sans" charset="0"/>
                <a:ea typeface="Open Sans" charset="0"/>
                <a:cs typeface="Open Sans" charset="0"/>
              </a:rPr>
              <a:t>Outline the main points</a:t>
            </a:r>
          </a:p>
          <a:p>
            <a:r>
              <a:rPr lang="en-US" b="0" i="0" dirty="0">
                <a:latin typeface="Open Sans" charset="0"/>
                <a:ea typeface="Open Sans" charset="0"/>
                <a:cs typeface="Open Sans" charset="0"/>
              </a:rPr>
              <a:t>And takeaways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9756648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0" indent="0">
              <a:buNone/>
              <a:defRPr sz="1600" b="0" i="0" baseline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15321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0" y="0"/>
            <a:ext cx="12192000" cy="617220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8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399" y="1069769"/>
            <a:ext cx="5704573" cy="2689431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4000" spc="-15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</a:lstStyle>
          <a:p>
            <a:r>
              <a:rPr lang="en-US"/>
              <a:t>Thank you message.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239000" y="1069975"/>
            <a:ext cx="4038600" cy="4630738"/>
          </a:xfrm>
          <a:prstGeom prst="rect">
            <a:avLst/>
          </a:prstGeom>
        </p:spPr>
        <p:txBody>
          <a:bodyPr/>
          <a:lstStyle>
            <a:lvl1pPr marL="0" indent="0">
              <a:buFont typeface="Arial" charset="0"/>
              <a:buNone/>
              <a:defRPr sz="2800" b="0" i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2400" b="0" i="0" spc="0" dirty="0">
                <a:latin typeface="Open Sans" charset="0"/>
                <a:ea typeface="Open Sans" charset="0"/>
                <a:cs typeface="Open Sans" charset="0"/>
              </a:rPr>
              <a:t>Contact:</a:t>
            </a:r>
          </a:p>
          <a:p>
            <a:pPr>
              <a:lnSpc>
                <a:spcPct val="120000"/>
              </a:lnSpc>
            </a:pPr>
            <a:r>
              <a:rPr lang="en-US" sz="2400" b="0" i="0" spc="0" dirty="0" err="1">
                <a:latin typeface="Open Sans" charset="0"/>
                <a:ea typeface="Open Sans" charset="0"/>
                <a:cs typeface="Open Sans" charset="0"/>
              </a:rPr>
              <a:t>abc@wiley.com</a:t>
            </a:r>
            <a:endParaRPr lang="en-US" sz="2400" b="0" i="0" spc="0" dirty="0"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20000"/>
              </a:lnSpc>
            </a:pPr>
            <a:r>
              <a:rPr lang="en-US" sz="2400" b="0" i="0" spc="0" dirty="0">
                <a:latin typeface="Open Sans" charset="0"/>
                <a:ea typeface="Open Sans" charset="0"/>
                <a:cs typeface="Open Sans" charset="0"/>
              </a:rPr>
              <a:t>123-456-7890</a:t>
            </a:r>
            <a:endParaRPr lang="en-US" sz="2400" b="0" i="0" spc="0" dirty="0">
              <a:latin typeface="Open Sans Light" charset="0"/>
              <a:ea typeface="Open Sans Light" charset="0"/>
              <a:cs typeface="Open Sans Light" charset="0"/>
            </a:endParaRP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296776" y="4572000"/>
            <a:ext cx="4907659" cy="3200855"/>
            <a:chOff x="-296776" y="4560157"/>
            <a:chExt cx="4907659" cy="3200855"/>
          </a:xfrm>
        </p:grpSpPr>
        <p:grpSp>
          <p:nvGrpSpPr>
            <p:cNvPr id="14" name="Group 13"/>
            <p:cNvGrpSpPr/>
            <p:nvPr userDrawn="1"/>
          </p:nvGrpSpPr>
          <p:grpSpPr>
            <a:xfrm>
              <a:off x="-296776" y="4560157"/>
              <a:ext cx="3211788" cy="3200855"/>
              <a:chOff x="-296776" y="4534525"/>
              <a:chExt cx="3211788" cy="3200855"/>
            </a:xfrm>
          </p:grpSpPr>
          <p:sp>
            <p:nvSpPr>
              <p:cNvPr id="18" name="Arc 17"/>
              <p:cNvSpPr/>
              <p:nvPr userDrawn="1"/>
            </p:nvSpPr>
            <p:spPr>
              <a:xfrm>
                <a:off x="-296776" y="4534525"/>
                <a:ext cx="3200400" cy="3200400"/>
              </a:xfrm>
              <a:prstGeom prst="arc">
                <a:avLst/>
              </a:prstGeom>
              <a:noFill/>
              <a:ln w="1524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Arc 19"/>
              <p:cNvSpPr/>
              <p:nvPr userDrawn="1"/>
            </p:nvSpPr>
            <p:spPr>
              <a:xfrm flipH="1">
                <a:off x="-285388" y="4534980"/>
                <a:ext cx="3200400" cy="3200400"/>
              </a:xfrm>
              <a:prstGeom prst="arc">
                <a:avLst/>
              </a:prstGeom>
              <a:noFill/>
              <a:ln w="1524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5" name="Freeform 14"/>
            <p:cNvSpPr>
              <a:spLocks noChangeArrowheads="1"/>
            </p:cNvSpPr>
            <p:nvPr userDrawn="1"/>
          </p:nvSpPr>
          <p:spPr bwMode="auto">
            <a:xfrm rot="10293731">
              <a:off x="2237733" y="4574296"/>
              <a:ext cx="2373150" cy="1427785"/>
            </a:xfrm>
            <a:custGeom>
              <a:avLst/>
              <a:gdLst>
                <a:gd name="connsiteX0" fmla="*/ 51534 w 2373150"/>
                <a:gd name="connsiteY0" fmla="*/ 1427785 h 1427785"/>
                <a:gd name="connsiteX1" fmla="*/ 7251 w 2373150"/>
                <a:gd name="connsiteY1" fmla="*/ 1384028 h 1427785"/>
                <a:gd name="connsiteX2" fmla="*/ 0 w 2373150"/>
                <a:gd name="connsiteY2" fmla="*/ 1376261 h 1427785"/>
                <a:gd name="connsiteX3" fmla="*/ 7251 w 2373150"/>
                <a:gd name="connsiteY3" fmla="*/ 1369010 h 1427785"/>
                <a:gd name="connsiteX4" fmla="*/ 51534 w 2373150"/>
                <a:gd name="connsiteY4" fmla="*/ 1325253 h 1427785"/>
                <a:gd name="connsiteX5" fmla="*/ 66036 w 2373150"/>
                <a:gd name="connsiteY5" fmla="*/ 1325253 h 1427785"/>
                <a:gd name="connsiteX6" fmla="*/ 66036 w 2373150"/>
                <a:gd name="connsiteY6" fmla="*/ 1339752 h 1427785"/>
                <a:gd name="connsiteX7" fmla="*/ 36514 w 2373150"/>
                <a:gd name="connsiteY7" fmla="*/ 1361760 h 1427785"/>
                <a:gd name="connsiteX8" fmla="*/ 1915302 w 2373150"/>
                <a:gd name="connsiteY8" fmla="*/ 576712 h 1427785"/>
                <a:gd name="connsiteX9" fmla="*/ 2251458 w 2373150"/>
                <a:gd name="connsiteY9" fmla="*/ 167325 h 1427785"/>
                <a:gd name="connsiteX10" fmla="*/ 2351484 w 2373150"/>
                <a:gd name="connsiteY10" fmla="*/ 0 h 1427785"/>
                <a:gd name="connsiteX11" fmla="*/ 2373150 w 2373150"/>
                <a:gd name="connsiteY11" fmla="*/ 3214 h 1427785"/>
                <a:gd name="connsiteX12" fmla="*/ 2269351 w 2373150"/>
                <a:gd name="connsiteY12" fmla="*/ 177630 h 1427785"/>
                <a:gd name="connsiteX13" fmla="*/ 1930063 w 2373150"/>
                <a:gd name="connsiteY13" fmla="*/ 591471 h 1427785"/>
                <a:gd name="connsiteX14" fmla="*/ 36514 w 2373150"/>
                <a:gd name="connsiteY14" fmla="*/ 1384028 h 1427785"/>
                <a:gd name="connsiteX15" fmla="*/ 66035 w 2373150"/>
                <a:gd name="connsiteY15" fmla="*/ 1413027 h 1427785"/>
                <a:gd name="connsiteX16" fmla="*/ 66036 w 2373150"/>
                <a:gd name="connsiteY16" fmla="*/ 1427785 h 1427785"/>
                <a:gd name="connsiteX17" fmla="*/ 58785 w 2373150"/>
                <a:gd name="connsiteY17" fmla="*/ 1427785 h 1427785"/>
                <a:gd name="connsiteX18" fmla="*/ 51534 w 2373150"/>
                <a:gd name="connsiteY18" fmla="*/ 1427785 h 1427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73150" h="1427785">
                  <a:moveTo>
                    <a:pt x="51534" y="1427785"/>
                  </a:moveTo>
                  <a:cubicBezTo>
                    <a:pt x="51534" y="1427785"/>
                    <a:pt x="51534" y="1427785"/>
                    <a:pt x="7251" y="1384028"/>
                  </a:cubicBezTo>
                  <a:cubicBezTo>
                    <a:pt x="0" y="1384028"/>
                    <a:pt x="0" y="1376261"/>
                    <a:pt x="0" y="1376261"/>
                  </a:cubicBezTo>
                  <a:cubicBezTo>
                    <a:pt x="0" y="1376261"/>
                    <a:pt x="0" y="1369010"/>
                    <a:pt x="7251" y="1369010"/>
                  </a:cubicBezTo>
                  <a:cubicBezTo>
                    <a:pt x="7251" y="1369010"/>
                    <a:pt x="7251" y="1369010"/>
                    <a:pt x="51534" y="1325253"/>
                  </a:cubicBezTo>
                  <a:cubicBezTo>
                    <a:pt x="51534" y="1317744"/>
                    <a:pt x="58785" y="1317744"/>
                    <a:pt x="66036" y="1325253"/>
                  </a:cubicBezTo>
                  <a:cubicBezTo>
                    <a:pt x="66036" y="1325253"/>
                    <a:pt x="66036" y="1332502"/>
                    <a:pt x="66036" y="1339752"/>
                  </a:cubicBezTo>
                  <a:cubicBezTo>
                    <a:pt x="66036" y="1339752"/>
                    <a:pt x="66036" y="1339752"/>
                    <a:pt x="36514" y="1361760"/>
                  </a:cubicBezTo>
                  <a:cubicBezTo>
                    <a:pt x="748408" y="1361760"/>
                    <a:pt x="1416277" y="1082903"/>
                    <a:pt x="1915302" y="576712"/>
                  </a:cubicBezTo>
                  <a:cubicBezTo>
                    <a:pt x="2041871" y="450165"/>
                    <a:pt x="2154229" y="313050"/>
                    <a:pt x="2251458" y="167325"/>
                  </a:cubicBezTo>
                  <a:lnTo>
                    <a:pt x="2351484" y="0"/>
                  </a:lnTo>
                  <a:lnTo>
                    <a:pt x="2373150" y="3214"/>
                  </a:lnTo>
                  <a:lnTo>
                    <a:pt x="2269351" y="177630"/>
                  </a:lnTo>
                  <a:cubicBezTo>
                    <a:pt x="2171693" y="324523"/>
                    <a:pt x="2058445" y="463046"/>
                    <a:pt x="1930063" y="591471"/>
                  </a:cubicBezTo>
                  <a:cubicBezTo>
                    <a:pt x="1431038" y="1097661"/>
                    <a:pt x="755917" y="1384028"/>
                    <a:pt x="36514" y="1384028"/>
                  </a:cubicBezTo>
                  <a:cubicBezTo>
                    <a:pt x="36514" y="1384028"/>
                    <a:pt x="36514" y="1384028"/>
                    <a:pt x="66035" y="1413027"/>
                  </a:cubicBezTo>
                  <a:cubicBezTo>
                    <a:pt x="66036" y="1420536"/>
                    <a:pt x="66036" y="1420536"/>
                    <a:pt x="66036" y="1427785"/>
                  </a:cubicBezTo>
                  <a:lnTo>
                    <a:pt x="58785" y="1427785"/>
                  </a:lnTo>
                  <a:cubicBezTo>
                    <a:pt x="51534" y="1427785"/>
                    <a:pt x="51534" y="1427785"/>
                    <a:pt x="51534" y="142778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28561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8557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ck Titl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7040" y="6375744"/>
            <a:ext cx="1096292" cy="229289"/>
          </a:xfrm>
          <a:prstGeom prst="rect">
            <a:avLst/>
          </a:prstGeom>
        </p:spPr>
      </p:pic>
      <p:sp>
        <p:nvSpPr>
          <p:cNvPr id="18" name="Freeform 17"/>
          <p:cNvSpPr>
            <a:spLocks noChangeArrowheads="1"/>
          </p:cNvSpPr>
          <p:nvPr userDrawn="1"/>
        </p:nvSpPr>
        <p:spPr bwMode="auto">
          <a:xfrm rot="10293731">
            <a:off x="2191626" y="5143151"/>
            <a:ext cx="2715244" cy="5437340"/>
          </a:xfrm>
          <a:custGeom>
            <a:avLst/>
            <a:gdLst>
              <a:gd name="T0" fmla="*/ 10484 w 10485"/>
              <a:gd name="T1" fmla="*/ 10372 h 21000"/>
              <a:gd name="T2" fmla="*/ 10484 w 10485"/>
              <a:gd name="T3" fmla="*/ 10372 h 21000"/>
              <a:gd name="T4" fmla="*/ 7396 w 10485"/>
              <a:gd name="T5" fmla="*/ 3033 h 21000"/>
              <a:gd name="T6" fmla="*/ 85 w 10485"/>
              <a:gd name="T7" fmla="*/ 0 h 21000"/>
              <a:gd name="T8" fmla="*/ 28 w 10485"/>
              <a:gd name="T9" fmla="*/ 0 h 21000"/>
              <a:gd name="T10" fmla="*/ 0 w 10485"/>
              <a:gd name="T11" fmla="*/ 56 h 21000"/>
              <a:gd name="T12" fmla="*/ 28 w 10485"/>
              <a:gd name="T13" fmla="*/ 85 h 21000"/>
              <a:gd name="T14" fmla="*/ 28 w 10485"/>
              <a:gd name="T15" fmla="*/ 85 h 21000"/>
              <a:gd name="T16" fmla="*/ 85 w 10485"/>
              <a:gd name="T17" fmla="*/ 85 h 21000"/>
              <a:gd name="T18" fmla="*/ 7339 w 10485"/>
              <a:gd name="T19" fmla="*/ 3089 h 21000"/>
              <a:gd name="T20" fmla="*/ 10400 w 10485"/>
              <a:gd name="T21" fmla="*/ 10372 h 21000"/>
              <a:gd name="T22" fmla="*/ 7396 w 10485"/>
              <a:gd name="T23" fmla="*/ 17712 h 21000"/>
              <a:gd name="T24" fmla="*/ 141 w 10485"/>
              <a:gd name="T25" fmla="*/ 20744 h 21000"/>
              <a:gd name="T26" fmla="*/ 255 w 10485"/>
              <a:gd name="T27" fmla="*/ 20659 h 21000"/>
              <a:gd name="T28" fmla="*/ 255 w 10485"/>
              <a:gd name="T29" fmla="*/ 20603 h 21000"/>
              <a:gd name="T30" fmla="*/ 199 w 10485"/>
              <a:gd name="T31" fmla="*/ 20603 h 21000"/>
              <a:gd name="T32" fmla="*/ 28 w 10485"/>
              <a:gd name="T33" fmla="*/ 20772 h 21000"/>
              <a:gd name="T34" fmla="*/ 0 w 10485"/>
              <a:gd name="T35" fmla="*/ 20800 h 21000"/>
              <a:gd name="T36" fmla="*/ 28 w 10485"/>
              <a:gd name="T37" fmla="*/ 20830 h 21000"/>
              <a:gd name="T38" fmla="*/ 199 w 10485"/>
              <a:gd name="T39" fmla="*/ 20999 h 21000"/>
              <a:gd name="T40" fmla="*/ 227 w 10485"/>
              <a:gd name="T41" fmla="*/ 20999 h 21000"/>
              <a:gd name="T42" fmla="*/ 255 w 10485"/>
              <a:gd name="T43" fmla="*/ 20999 h 21000"/>
              <a:gd name="T44" fmla="*/ 255 w 10485"/>
              <a:gd name="T45" fmla="*/ 20942 h 21000"/>
              <a:gd name="T46" fmla="*/ 141 w 10485"/>
              <a:gd name="T47" fmla="*/ 20830 h 21000"/>
              <a:gd name="T48" fmla="*/ 7453 w 10485"/>
              <a:gd name="T49" fmla="*/ 17769 h 21000"/>
              <a:gd name="T50" fmla="*/ 10484 w 10485"/>
              <a:gd name="T51" fmla="*/ 10372 h 2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485" h="21000">
                <a:moveTo>
                  <a:pt x="10484" y="10372"/>
                </a:moveTo>
                <a:lnTo>
                  <a:pt x="10484" y="10372"/>
                </a:lnTo>
                <a:cubicBezTo>
                  <a:pt x="10484" y="7595"/>
                  <a:pt x="9380" y="4988"/>
                  <a:pt x="7396" y="3033"/>
                </a:cubicBezTo>
                <a:cubicBezTo>
                  <a:pt x="5441" y="1076"/>
                  <a:pt x="2834" y="0"/>
                  <a:pt x="85" y="0"/>
                </a:cubicBezTo>
                <a:cubicBezTo>
                  <a:pt x="56" y="0"/>
                  <a:pt x="56" y="0"/>
                  <a:pt x="28" y="0"/>
                </a:cubicBezTo>
                <a:cubicBezTo>
                  <a:pt x="0" y="28"/>
                  <a:pt x="0" y="28"/>
                  <a:pt x="0" y="56"/>
                </a:cubicBezTo>
                <a:cubicBezTo>
                  <a:pt x="0" y="85"/>
                  <a:pt x="0" y="85"/>
                  <a:pt x="28" y="85"/>
                </a:cubicBezTo>
                <a:lnTo>
                  <a:pt x="28" y="85"/>
                </a:lnTo>
                <a:cubicBezTo>
                  <a:pt x="56" y="85"/>
                  <a:pt x="56" y="85"/>
                  <a:pt x="85" y="85"/>
                </a:cubicBezTo>
                <a:cubicBezTo>
                  <a:pt x="2806" y="85"/>
                  <a:pt x="5413" y="1162"/>
                  <a:pt x="7339" y="3089"/>
                </a:cubicBezTo>
                <a:cubicBezTo>
                  <a:pt x="9294" y="5044"/>
                  <a:pt x="10400" y="7623"/>
                  <a:pt x="10400" y="10372"/>
                </a:cubicBezTo>
                <a:cubicBezTo>
                  <a:pt x="10428" y="13149"/>
                  <a:pt x="9351" y="15757"/>
                  <a:pt x="7396" y="17712"/>
                </a:cubicBezTo>
                <a:cubicBezTo>
                  <a:pt x="5469" y="19667"/>
                  <a:pt x="2890" y="20744"/>
                  <a:pt x="141" y="20744"/>
                </a:cubicBezTo>
                <a:cubicBezTo>
                  <a:pt x="255" y="20659"/>
                  <a:pt x="255" y="20659"/>
                  <a:pt x="255" y="20659"/>
                </a:cubicBezTo>
                <a:cubicBezTo>
                  <a:pt x="255" y="20631"/>
                  <a:pt x="255" y="20603"/>
                  <a:pt x="255" y="20603"/>
                </a:cubicBezTo>
                <a:cubicBezTo>
                  <a:pt x="227" y="20574"/>
                  <a:pt x="199" y="20574"/>
                  <a:pt x="199" y="20603"/>
                </a:cubicBezTo>
                <a:cubicBezTo>
                  <a:pt x="28" y="20772"/>
                  <a:pt x="28" y="20772"/>
                  <a:pt x="28" y="20772"/>
                </a:cubicBezTo>
                <a:cubicBezTo>
                  <a:pt x="0" y="20772"/>
                  <a:pt x="0" y="20800"/>
                  <a:pt x="0" y="20800"/>
                </a:cubicBezTo>
                <a:cubicBezTo>
                  <a:pt x="0" y="20800"/>
                  <a:pt x="0" y="20830"/>
                  <a:pt x="28" y="20830"/>
                </a:cubicBezTo>
                <a:cubicBezTo>
                  <a:pt x="199" y="20999"/>
                  <a:pt x="199" y="20999"/>
                  <a:pt x="199" y="20999"/>
                </a:cubicBezTo>
                <a:cubicBezTo>
                  <a:pt x="199" y="20999"/>
                  <a:pt x="199" y="20999"/>
                  <a:pt x="227" y="20999"/>
                </a:cubicBezTo>
                <a:lnTo>
                  <a:pt x="255" y="20999"/>
                </a:lnTo>
                <a:cubicBezTo>
                  <a:pt x="255" y="20971"/>
                  <a:pt x="255" y="20971"/>
                  <a:pt x="255" y="20942"/>
                </a:cubicBezTo>
                <a:cubicBezTo>
                  <a:pt x="141" y="20830"/>
                  <a:pt x="141" y="20830"/>
                  <a:pt x="141" y="20830"/>
                </a:cubicBezTo>
                <a:cubicBezTo>
                  <a:pt x="2919" y="20830"/>
                  <a:pt x="5526" y="19724"/>
                  <a:pt x="7453" y="17769"/>
                </a:cubicBezTo>
                <a:cubicBezTo>
                  <a:pt x="9436" y="15785"/>
                  <a:pt x="10484" y="13177"/>
                  <a:pt x="10484" y="10372"/>
                </a:cubicBezTo>
              </a:path>
            </a:pathLst>
          </a:custGeom>
          <a:solidFill>
            <a:srgbClr val="FFAF0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9" name="Oval 18"/>
          <p:cNvSpPr/>
          <p:nvPr userDrawn="1"/>
        </p:nvSpPr>
        <p:spPr>
          <a:xfrm>
            <a:off x="-296776" y="5161041"/>
            <a:ext cx="3200400" cy="3200400"/>
          </a:xfrm>
          <a:prstGeom prst="ellipse">
            <a:avLst/>
          </a:prstGeom>
          <a:noFill/>
          <a:ln w="152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192337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6000" b="0" i="0" spc="-15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</a:lstStyle>
          <a:p>
            <a:r>
              <a:rPr lang="en-US" dirty="0"/>
              <a:t>Deck Title Option 1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322638"/>
            <a:ext cx="9144000" cy="474662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buNone/>
              <a:defRPr sz="2800" b="0" i="0" baseline="0">
                <a:solidFill>
                  <a:srgbClr val="FFAF05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style line 1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3797300"/>
            <a:ext cx="9144000" cy="846138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000" b="0" i="0" baseline="0">
                <a:solidFill>
                  <a:schemeClr val="bg2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z="2000" b="0" i="0" dirty="0">
                <a:latin typeface="Open Sans" charset="0"/>
                <a:ea typeface="Open Sans" charset="0"/>
                <a:cs typeface="Open Sans" charset="0"/>
              </a:rPr>
              <a:t>Subtext style line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3233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ck Titl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2" cy="6858000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7040" y="6375744"/>
            <a:ext cx="1096292" cy="229289"/>
          </a:xfrm>
          <a:prstGeom prst="rect">
            <a:avLst/>
          </a:prstGeom>
        </p:spPr>
      </p:pic>
      <p:sp>
        <p:nvSpPr>
          <p:cNvPr id="19" name="Oval 18"/>
          <p:cNvSpPr/>
          <p:nvPr userDrawn="1"/>
        </p:nvSpPr>
        <p:spPr>
          <a:xfrm>
            <a:off x="-296776" y="5161041"/>
            <a:ext cx="3200400" cy="3200400"/>
          </a:xfrm>
          <a:prstGeom prst="ellipse">
            <a:avLst/>
          </a:prstGeom>
          <a:noFill/>
          <a:ln w="152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192337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6000" b="0" i="0" spc="-15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</a:lstStyle>
          <a:p>
            <a:r>
              <a:rPr lang="en-US" dirty="0"/>
              <a:t>Deck Title Option 2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322638"/>
            <a:ext cx="9144000" cy="474662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buNone/>
              <a:defRPr sz="2800" b="0" i="0" baseline="0">
                <a:solidFill>
                  <a:srgbClr val="FFAF05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style line 1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3797300"/>
            <a:ext cx="9144000" cy="846138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000" b="0" i="0" baseline="0">
                <a:solidFill>
                  <a:schemeClr val="bg2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z="2000" b="0" i="0" dirty="0">
                <a:latin typeface="Open Sans" charset="0"/>
                <a:ea typeface="Open Sans" charset="0"/>
                <a:cs typeface="Open Sans" charset="0"/>
              </a:rPr>
              <a:t>Subtext style line 2</a:t>
            </a:r>
            <a:endParaRPr lang="en-US" dirty="0"/>
          </a:p>
        </p:txBody>
      </p:sp>
      <p:sp>
        <p:nvSpPr>
          <p:cNvPr id="18" name="Freeform 17"/>
          <p:cNvSpPr>
            <a:spLocks noChangeArrowheads="1"/>
          </p:cNvSpPr>
          <p:nvPr userDrawn="1"/>
        </p:nvSpPr>
        <p:spPr bwMode="auto">
          <a:xfrm rot="10293731">
            <a:off x="2191626" y="5143151"/>
            <a:ext cx="2715244" cy="5437340"/>
          </a:xfrm>
          <a:custGeom>
            <a:avLst/>
            <a:gdLst>
              <a:gd name="T0" fmla="*/ 10484 w 10485"/>
              <a:gd name="T1" fmla="*/ 10372 h 21000"/>
              <a:gd name="T2" fmla="*/ 10484 w 10485"/>
              <a:gd name="T3" fmla="*/ 10372 h 21000"/>
              <a:gd name="T4" fmla="*/ 7396 w 10485"/>
              <a:gd name="T5" fmla="*/ 3033 h 21000"/>
              <a:gd name="T6" fmla="*/ 85 w 10485"/>
              <a:gd name="T7" fmla="*/ 0 h 21000"/>
              <a:gd name="T8" fmla="*/ 28 w 10485"/>
              <a:gd name="T9" fmla="*/ 0 h 21000"/>
              <a:gd name="T10" fmla="*/ 0 w 10485"/>
              <a:gd name="T11" fmla="*/ 56 h 21000"/>
              <a:gd name="T12" fmla="*/ 28 w 10485"/>
              <a:gd name="T13" fmla="*/ 85 h 21000"/>
              <a:gd name="T14" fmla="*/ 28 w 10485"/>
              <a:gd name="T15" fmla="*/ 85 h 21000"/>
              <a:gd name="T16" fmla="*/ 85 w 10485"/>
              <a:gd name="T17" fmla="*/ 85 h 21000"/>
              <a:gd name="T18" fmla="*/ 7339 w 10485"/>
              <a:gd name="T19" fmla="*/ 3089 h 21000"/>
              <a:gd name="T20" fmla="*/ 10400 w 10485"/>
              <a:gd name="T21" fmla="*/ 10372 h 21000"/>
              <a:gd name="T22" fmla="*/ 7396 w 10485"/>
              <a:gd name="T23" fmla="*/ 17712 h 21000"/>
              <a:gd name="T24" fmla="*/ 141 w 10485"/>
              <a:gd name="T25" fmla="*/ 20744 h 21000"/>
              <a:gd name="T26" fmla="*/ 255 w 10485"/>
              <a:gd name="T27" fmla="*/ 20659 h 21000"/>
              <a:gd name="T28" fmla="*/ 255 w 10485"/>
              <a:gd name="T29" fmla="*/ 20603 h 21000"/>
              <a:gd name="T30" fmla="*/ 199 w 10485"/>
              <a:gd name="T31" fmla="*/ 20603 h 21000"/>
              <a:gd name="T32" fmla="*/ 28 w 10485"/>
              <a:gd name="T33" fmla="*/ 20772 h 21000"/>
              <a:gd name="T34" fmla="*/ 0 w 10485"/>
              <a:gd name="T35" fmla="*/ 20800 h 21000"/>
              <a:gd name="T36" fmla="*/ 28 w 10485"/>
              <a:gd name="T37" fmla="*/ 20830 h 21000"/>
              <a:gd name="T38" fmla="*/ 199 w 10485"/>
              <a:gd name="T39" fmla="*/ 20999 h 21000"/>
              <a:gd name="T40" fmla="*/ 227 w 10485"/>
              <a:gd name="T41" fmla="*/ 20999 h 21000"/>
              <a:gd name="T42" fmla="*/ 255 w 10485"/>
              <a:gd name="T43" fmla="*/ 20999 h 21000"/>
              <a:gd name="T44" fmla="*/ 255 w 10485"/>
              <a:gd name="T45" fmla="*/ 20942 h 21000"/>
              <a:gd name="T46" fmla="*/ 141 w 10485"/>
              <a:gd name="T47" fmla="*/ 20830 h 21000"/>
              <a:gd name="T48" fmla="*/ 7453 w 10485"/>
              <a:gd name="T49" fmla="*/ 17769 h 21000"/>
              <a:gd name="T50" fmla="*/ 10484 w 10485"/>
              <a:gd name="T51" fmla="*/ 10372 h 2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485" h="21000">
                <a:moveTo>
                  <a:pt x="10484" y="10372"/>
                </a:moveTo>
                <a:lnTo>
                  <a:pt x="10484" y="10372"/>
                </a:lnTo>
                <a:cubicBezTo>
                  <a:pt x="10484" y="7595"/>
                  <a:pt x="9380" y="4988"/>
                  <a:pt x="7396" y="3033"/>
                </a:cubicBezTo>
                <a:cubicBezTo>
                  <a:pt x="5441" y="1076"/>
                  <a:pt x="2834" y="0"/>
                  <a:pt x="85" y="0"/>
                </a:cubicBezTo>
                <a:cubicBezTo>
                  <a:pt x="56" y="0"/>
                  <a:pt x="56" y="0"/>
                  <a:pt x="28" y="0"/>
                </a:cubicBezTo>
                <a:cubicBezTo>
                  <a:pt x="0" y="28"/>
                  <a:pt x="0" y="28"/>
                  <a:pt x="0" y="56"/>
                </a:cubicBezTo>
                <a:cubicBezTo>
                  <a:pt x="0" y="85"/>
                  <a:pt x="0" y="85"/>
                  <a:pt x="28" y="85"/>
                </a:cubicBezTo>
                <a:lnTo>
                  <a:pt x="28" y="85"/>
                </a:lnTo>
                <a:cubicBezTo>
                  <a:pt x="56" y="85"/>
                  <a:pt x="56" y="85"/>
                  <a:pt x="85" y="85"/>
                </a:cubicBezTo>
                <a:cubicBezTo>
                  <a:pt x="2806" y="85"/>
                  <a:pt x="5413" y="1162"/>
                  <a:pt x="7339" y="3089"/>
                </a:cubicBezTo>
                <a:cubicBezTo>
                  <a:pt x="9294" y="5044"/>
                  <a:pt x="10400" y="7623"/>
                  <a:pt x="10400" y="10372"/>
                </a:cubicBezTo>
                <a:cubicBezTo>
                  <a:pt x="10428" y="13149"/>
                  <a:pt x="9351" y="15757"/>
                  <a:pt x="7396" y="17712"/>
                </a:cubicBezTo>
                <a:cubicBezTo>
                  <a:pt x="5469" y="19667"/>
                  <a:pt x="2890" y="20744"/>
                  <a:pt x="141" y="20744"/>
                </a:cubicBezTo>
                <a:cubicBezTo>
                  <a:pt x="255" y="20659"/>
                  <a:pt x="255" y="20659"/>
                  <a:pt x="255" y="20659"/>
                </a:cubicBezTo>
                <a:cubicBezTo>
                  <a:pt x="255" y="20631"/>
                  <a:pt x="255" y="20603"/>
                  <a:pt x="255" y="20603"/>
                </a:cubicBezTo>
                <a:cubicBezTo>
                  <a:pt x="227" y="20574"/>
                  <a:pt x="199" y="20574"/>
                  <a:pt x="199" y="20603"/>
                </a:cubicBezTo>
                <a:cubicBezTo>
                  <a:pt x="28" y="20772"/>
                  <a:pt x="28" y="20772"/>
                  <a:pt x="28" y="20772"/>
                </a:cubicBezTo>
                <a:cubicBezTo>
                  <a:pt x="0" y="20772"/>
                  <a:pt x="0" y="20800"/>
                  <a:pt x="0" y="20800"/>
                </a:cubicBezTo>
                <a:cubicBezTo>
                  <a:pt x="0" y="20800"/>
                  <a:pt x="0" y="20830"/>
                  <a:pt x="28" y="20830"/>
                </a:cubicBezTo>
                <a:cubicBezTo>
                  <a:pt x="199" y="20999"/>
                  <a:pt x="199" y="20999"/>
                  <a:pt x="199" y="20999"/>
                </a:cubicBezTo>
                <a:cubicBezTo>
                  <a:pt x="199" y="20999"/>
                  <a:pt x="199" y="20999"/>
                  <a:pt x="227" y="20999"/>
                </a:cubicBezTo>
                <a:lnTo>
                  <a:pt x="255" y="20999"/>
                </a:lnTo>
                <a:cubicBezTo>
                  <a:pt x="255" y="20971"/>
                  <a:pt x="255" y="20971"/>
                  <a:pt x="255" y="20942"/>
                </a:cubicBezTo>
                <a:cubicBezTo>
                  <a:pt x="141" y="20830"/>
                  <a:pt x="141" y="20830"/>
                  <a:pt x="141" y="20830"/>
                </a:cubicBezTo>
                <a:cubicBezTo>
                  <a:pt x="2919" y="20830"/>
                  <a:pt x="5526" y="19724"/>
                  <a:pt x="7453" y="17769"/>
                </a:cubicBezTo>
                <a:cubicBezTo>
                  <a:pt x="9436" y="15785"/>
                  <a:pt x="10484" y="13177"/>
                  <a:pt x="10484" y="10372"/>
                </a:cubicBezTo>
              </a:path>
            </a:pathLst>
          </a:custGeom>
          <a:solidFill>
            <a:srgbClr val="FFAF0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11697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Titl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149789"/>
          </a:xfrm>
          <a:prstGeom prst="rect">
            <a:avLst/>
          </a:prstGeom>
        </p:spPr>
      </p:pic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703638"/>
            <a:ext cx="9144000" cy="165576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2400" b="0" i="0" baseline="0">
                <a:solidFill>
                  <a:schemeClr val="bg1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Slide subhead or first point</a:t>
            </a:r>
          </a:p>
          <a:p>
            <a:r>
              <a:rPr lang="en-US" dirty="0"/>
              <a:t>Second point</a:t>
            </a:r>
          </a:p>
          <a:p>
            <a:r>
              <a:rPr lang="en-US" dirty="0"/>
              <a:t>Third point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1524000" y="3416300"/>
            <a:ext cx="2197100" cy="0"/>
          </a:xfrm>
          <a:prstGeom prst="line">
            <a:avLst/>
          </a:prstGeom>
          <a:ln w="50800">
            <a:solidFill>
              <a:srgbClr val="FFAF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192337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6000" b="0" i="0" spc="-15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</a:lstStyle>
          <a:p>
            <a:r>
              <a:rPr lang="en-US" dirty="0"/>
              <a:t>Section Title Option 1</a:t>
            </a:r>
          </a:p>
        </p:txBody>
      </p:sp>
    </p:spTree>
    <p:extLst>
      <p:ext uri="{BB962C8B-B14F-4D97-AF65-F5344CB8AC3E}">
        <p14:creationId xmlns:p14="http://schemas.microsoft.com/office/powerpoint/2010/main" val="22798491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152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Titl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07467" cy="6149789"/>
          </a:xfrm>
          <a:prstGeom prst="rect">
            <a:avLst/>
          </a:prstGeom>
        </p:spPr>
      </p:pic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703638"/>
            <a:ext cx="9144000" cy="165576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2400" b="0" i="0" baseline="0">
                <a:solidFill>
                  <a:schemeClr val="bg1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Slide subhead or first point</a:t>
            </a:r>
          </a:p>
          <a:p>
            <a:r>
              <a:rPr lang="en-US" dirty="0"/>
              <a:t>Second point</a:t>
            </a:r>
          </a:p>
          <a:p>
            <a:r>
              <a:rPr lang="en-US" dirty="0"/>
              <a:t>Third point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1524000" y="3416300"/>
            <a:ext cx="2197100" cy="0"/>
          </a:xfrm>
          <a:prstGeom prst="line">
            <a:avLst/>
          </a:prstGeom>
          <a:ln w="50800">
            <a:solidFill>
              <a:srgbClr val="FFAF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192337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6000" b="0" i="0" spc="-15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</a:lstStyle>
          <a:p>
            <a:r>
              <a:rPr lang="en-US" dirty="0"/>
              <a:t>Section Title Option 2</a:t>
            </a:r>
          </a:p>
        </p:txBody>
      </p:sp>
    </p:spTree>
    <p:extLst>
      <p:ext uri="{BB962C8B-B14F-4D97-AF65-F5344CB8AC3E}">
        <p14:creationId xmlns:p14="http://schemas.microsoft.com/office/powerpoint/2010/main" val="13663448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152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ck Titl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Freeform 17"/>
          <p:cNvSpPr>
            <a:spLocks noChangeArrowheads="1"/>
          </p:cNvSpPr>
          <p:nvPr userDrawn="1"/>
        </p:nvSpPr>
        <p:spPr bwMode="auto">
          <a:xfrm rot="10293731">
            <a:off x="2191626" y="5143151"/>
            <a:ext cx="2715244" cy="5437340"/>
          </a:xfrm>
          <a:custGeom>
            <a:avLst/>
            <a:gdLst>
              <a:gd name="T0" fmla="*/ 10484 w 10485"/>
              <a:gd name="T1" fmla="*/ 10372 h 21000"/>
              <a:gd name="T2" fmla="*/ 10484 w 10485"/>
              <a:gd name="T3" fmla="*/ 10372 h 21000"/>
              <a:gd name="T4" fmla="*/ 7396 w 10485"/>
              <a:gd name="T5" fmla="*/ 3033 h 21000"/>
              <a:gd name="T6" fmla="*/ 85 w 10485"/>
              <a:gd name="T7" fmla="*/ 0 h 21000"/>
              <a:gd name="T8" fmla="*/ 28 w 10485"/>
              <a:gd name="T9" fmla="*/ 0 h 21000"/>
              <a:gd name="T10" fmla="*/ 0 w 10485"/>
              <a:gd name="T11" fmla="*/ 56 h 21000"/>
              <a:gd name="T12" fmla="*/ 28 w 10485"/>
              <a:gd name="T13" fmla="*/ 85 h 21000"/>
              <a:gd name="T14" fmla="*/ 28 w 10485"/>
              <a:gd name="T15" fmla="*/ 85 h 21000"/>
              <a:gd name="T16" fmla="*/ 85 w 10485"/>
              <a:gd name="T17" fmla="*/ 85 h 21000"/>
              <a:gd name="T18" fmla="*/ 7339 w 10485"/>
              <a:gd name="T19" fmla="*/ 3089 h 21000"/>
              <a:gd name="T20" fmla="*/ 10400 w 10485"/>
              <a:gd name="T21" fmla="*/ 10372 h 21000"/>
              <a:gd name="T22" fmla="*/ 7396 w 10485"/>
              <a:gd name="T23" fmla="*/ 17712 h 21000"/>
              <a:gd name="T24" fmla="*/ 141 w 10485"/>
              <a:gd name="T25" fmla="*/ 20744 h 21000"/>
              <a:gd name="T26" fmla="*/ 255 w 10485"/>
              <a:gd name="T27" fmla="*/ 20659 h 21000"/>
              <a:gd name="T28" fmla="*/ 255 w 10485"/>
              <a:gd name="T29" fmla="*/ 20603 h 21000"/>
              <a:gd name="T30" fmla="*/ 199 w 10485"/>
              <a:gd name="T31" fmla="*/ 20603 h 21000"/>
              <a:gd name="T32" fmla="*/ 28 w 10485"/>
              <a:gd name="T33" fmla="*/ 20772 h 21000"/>
              <a:gd name="T34" fmla="*/ 0 w 10485"/>
              <a:gd name="T35" fmla="*/ 20800 h 21000"/>
              <a:gd name="T36" fmla="*/ 28 w 10485"/>
              <a:gd name="T37" fmla="*/ 20830 h 21000"/>
              <a:gd name="T38" fmla="*/ 199 w 10485"/>
              <a:gd name="T39" fmla="*/ 20999 h 21000"/>
              <a:gd name="T40" fmla="*/ 227 w 10485"/>
              <a:gd name="T41" fmla="*/ 20999 h 21000"/>
              <a:gd name="T42" fmla="*/ 255 w 10485"/>
              <a:gd name="T43" fmla="*/ 20999 h 21000"/>
              <a:gd name="T44" fmla="*/ 255 w 10485"/>
              <a:gd name="T45" fmla="*/ 20942 h 21000"/>
              <a:gd name="T46" fmla="*/ 141 w 10485"/>
              <a:gd name="T47" fmla="*/ 20830 h 21000"/>
              <a:gd name="T48" fmla="*/ 7453 w 10485"/>
              <a:gd name="T49" fmla="*/ 17769 h 21000"/>
              <a:gd name="T50" fmla="*/ 10484 w 10485"/>
              <a:gd name="T51" fmla="*/ 10372 h 2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485" h="21000">
                <a:moveTo>
                  <a:pt x="10484" y="10372"/>
                </a:moveTo>
                <a:lnTo>
                  <a:pt x="10484" y="10372"/>
                </a:lnTo>
                <a:cubicBezTo>
                  <a:pt x="10484" y="7595"/>
                  <a:pt x="9380" y="4988"/>
                  <a:pt x="7396" y="3033"/>
                </a:cubicBezTo>
                <a:cubicBezTo>
                  <a:pt x="5441" y="1076"/>
                  <a:pt x="2834" y="0"/>
                  <a:pt x="85" y="0"/>
                </a:cubicBezTo>
                <a:cubicBezTo>
                  <a:pt x="56" y="0"/>
                  <a:pt x="56" y="0"/>
                  <a:pt x="28" y="0"/>
                </a:cubicBezTo>
                <a:cubicBezTo>
                  <a:pt x="0" y="28"/>
                  <a:pt x="0" y="28"/>
                  <a:pt x="0" y="56"/>
                </a:cubicBezTo>
                <a:cubicBezTo>
                  <a:pt x="0" y="85"/>
                  <a:pt x="0" y="85"/>
                  <a:pt x="28" y="85"/>
                </a:cubicBezTo>
                <a:lnTo>
                  <a:pt x="28" y="85"/>
                </a:lnTo>
                <a:cubicBezTo>
                  <a:pt x="56" y="85"/>
                  <a:pt x="56" y="85"/>
                  <a:pt x="85" y="85"/>
                </a:cubicBezTo>
                <a:cubicBezTo>
                  <a:pt x="2806" y="85"/>
                  <a:pt x="5413" y="1162"/>
                  <a:pt x="7339" y="3089"/>
                </a:cubicBezTo>
                <a:cubicBezTo>
                  <a:pt x="9294" y="5044"/>
                  <a:pt x="10400" y="7623"/>
                  <a:pt x="10400" y="10372"/>
                </a:cubicBezTo>
                <a:cubicBezTo>
                  <a:pt x="10428" y="13149"/>
                  <a:pt x="9351" y="15757"/>
                  <a:pt x="7396" y="17712"/>
                </a:cubicBezTo>
                <a:cubicBezTo>
                  <a:pt x="5469" y="19667"/>
                  <a:pt x="2890" y="20744"/>
                  <a:pt x="141" y="20744"/>
                </a:cubicBezTo>
                <a:cubicBezTo>
                  <a:pt x="255" y="20659"/>
                  <a:pt x="255" y="20659"/>
                  <a:pt x="255" y="20659"/>
                </a:cubicBezTo>
                <a:cubicBezTo>
                  <a:pt x="255" y="20631"/>
                  <a:pt x="255" y="20603"/>
                  <a:pt x="255" y="20603"/>
                </a:cubicBezTo>
                <a:cubicBezTo>
                  <a:pt x="227" y="20574"/>
                  <a:pt x="199" y="20574"/>
                  <a:pt x="199" y="20603"/>
                </a:cubicBezTo>
                <a:cubicBezTo>
                  <a:pt x="28" y="20772"/>
                  <a:pt x="28" y="20772"/>
                  <a:pt x="28" y="20772"/>
                </a:cubicBezTo>
                <a:cubicBezTo>
                  <a:pt x="0" y="20772"/>
                  <a:pt x="0" y="20800"/>
                  <a:pt x="0" y="20800"/>
                </a:cubicBezTo>
                <a:cubicBezTo>
                  <a:pt x="0" y="20800"/>
                  <a:pt x="0" y="20830"/>
                  <a:pt x="28" y="20830"/>
                </a:cubicBezTo>
                <a:cubicBezTo>
                  <a:pt x="199" y="20999"/>
                  <a:pt x="199" y="20999"/>
                  <a:pt x="199" y="20999"/>
                </a:cubicBezTo>
                <a:cubicBezTo>
                  <a:pt x="199" y="20999"/>
                  <a:pt x="199" y="20999"/>
                  <a:pt x="227" y="20999"/>
                </a:cubicBezTo>
                <a:lnTo>
                  <a:pt x="255" y="20999"/>
                </a:lnTo>
                <a:cubicBezTo>
                  <a:pt x="255" y="20971"/>
                  <a:pt x="255" y="20971"/>
                  <a:pt x="255" y="20942"/>
                </a:cubicBezTo>
                <a:cubicBezTo>
                  <a:pt x="141" y="20830"/>
                  <a:pt x="141" y="20830"/>
                  <a:pt x="141" y="20830"/>
                </a:cubicBezTo>
                <a:cubicBezTo>
                  <a:pt x="2919" y="20830"/>
                  <a:pt x="5526" y="19724"/>
                  <a:pt x="7453" y="17769"/>
                </a:cubicBezTo>
                <a:cubicBezTo>
                  <a:pt x="9436" y="15785"/>
                  <a:pt x="10484" y="13177"/>
                  <a:pt x="10484" y="1037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Oval 18"/>
          <p:cNvSpPr/>
          <p:nvPr userDrawn="1"/>
        </p:nvSpPr>
        <p:spPr>
          <a:xfrm>
            <a:off x="-296776" y="5161041"/>
            <a:ext cx="3200400" cy="3200400"/>
          </a:xfrm>
          <a:prstGeom prst="ellipse">
            <a:avLst/>
          </a:prstGeom>
          <a:noFill/>
          <a:ln w="152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192337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6000" spc="-150">
                <a:solidFill>
                  <a:schemeClr val="tx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</a:lstStyle>
          <a:p>
            <a:r>
              <a:rPr lang="en-US" dirty="0"/>
              <a:t>Deck Title Option 2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322638"/>
            <a:ext cx="9144000" cy="474662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buNone/>
              <a:defRPr sz="2800" b="1" i="0" baseline="0">
                <a:solidFill>
                  <a:schemeClr val="accent1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style line 1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040" y="6375400"/>
            <a:ext cx="1096292" cy="229977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3797300"/>
            <a:ext cx="9144000" cy="66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sz="2000" dirty="0"/>
              <a:t>Subtext style line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2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Titl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2000" cy="6172200"/>
          </a:xfrm>
          <a:prstGeom prst="rect">
            <a:avLst/>
          </a:prstGeom>
          <a:gradFill>
            <a:gsLst>
              <a:gs pos="0">
                <a:schemeClr val="accent2">
                  <a:alpha val="62000"/>
                </a:schemeClr>
              </a:gs>
              <a:gs pos="100000">
                <a:schemeClr val="accent1"/>
              </a:gs>
            </a:gsLst>
            <a:lin ang="18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1890" b="12173"/>
          <a:stretch/>
        </p:blipFill>
        <p:spPr>
          <a:xfrm>
            <a:off x="0" y="0"/>
            <a:ext cx="12192000" cy="6172200"/>
          </a:xfrm>
          <a:prstGeom prst="rect">
            <a:avLst/>
          </a:prstGeom>
        </p:spPr>
      </p:pic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9756648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0" indent="0">
              <a:buNone/>
              <a:defRPr sz="2800" b="0" i="0" baseline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Title with Light Background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954792" y="1252728"/>
            <a:ext cx="9725400" cy="43481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  <a:lvl2pPr>
              <a:defRPr>
                <a:latin typeface="Source Sans Pro" charset="0"/>
                <a:ea typeface="Source Sans Pro" charset="0"/>
                <a:cs typeface="Source Sans Pro" charset="0"/>
              </a:defRPr>
            </a:lvl2pPr>
            <a:lvl3pPr>
              <a:defRPr>
                <a:latin typeface="Source Sans Pro" charset="0"/>
                <a:ea typeface="Source Sans Pro" charset="0"/>
                <a:cs typeface="Source Sans Pro" charset="0"/>
              </a:defRPr>
            </a:lvl3pPr>
            <a:lvl4pPr>
              <a:defRPr>
                <a:latin typeface="Source Sans Pro" charset="0"/>
                <a:ea typeface="Source Sans Pro" charset="0"/>
                <a:cs typeface="Source Sans Pro" charset="0"/>
              </a:defRPr>
            </a:lvl4pPr>
            <a:lvl5pPr>
              <a:defRPr>
                <a:latin typeface="Source Sans Pro" charset="0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Oval 9"/>
          <p:cNvSpPr/>
          <p:nvPr userDrawn="1"/>
        </p:nvSpPr>
        <p:spPr>
          <a:xfrm>
            <a:off x="10736082" y="-1485523"/>
            <a:ext cx="3200400" cy="3200400"/>
          </a:xfrm>
          <a:prstGeom prst="ellipse">
            <a:avLst/>
          </a:prstGeom>
          <a:noFill/>
          <a:ln w="123825">
            <a:solidFill>
              <a:srgbClr val="FFA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914400" y="404734"/>
            <a:ext cx="0" cy="412146"/>
          </a:xfrm>
          <a:prstGeom prst="line">
            <a:avLst/>
          </a:prstGeom>
          <a:ln w="12700">
            <a:solidFill>
              <a:srgbClr val="FFAF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3548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152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ection Titl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2000" cy="6172200"/>
          </a:xfrm>
          <a:prstGeom prst="rect">
            <a:avLst/>
          </a:prstGeom>
          <a:gradFill>
            <a:gsLst>
              <a:gs pos="0">
                <a:schemeClr val="accent2">
                  <a:alpha val="62000"/>
                </a:schemeClr>
              </a:gs>
              <a:gs pos="100000">
                <a:schemeClr val="accent1"/>
              </a:gs>
            </a:gsLst>
            <a:lin ang="18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1890" b="12173"/>
          <a:stretch/>
        </p:blipFill>
        <p:spPr>
          <a:xfrm>
            <a:off x="0" y="0"/>
            <a:ext cx="12192000" cy="6172200"/>
          </a:xfrm>
          <a:prstGeom prst="rect">
            <a:avLst/>
          </a:prstGeom>
        </p:spPr>
      </p:pic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9756648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0" indent="0">
              <a:buNone/>
              <a:defRPr sz="2800" b="0" i="0" baseline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Title with Light Background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954792" y="1252728"/>
            <a:ext cx="9725400" cy="4348162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009CA9"/>
              </a:buClr>
              <a:buFont typeface="Arial" charset="0"/>
              <a:buChar char="•"/>
              <a:defRPr sz="2400" b="0" i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  <a:lvl2pPr>
              <a:defRPr>
                <a:latin typeface="Source Sans Pro" charset="0"/>
                <a:ea typeface="Source Sans Pro" charset="0"/>
                <a:cs typeface="Source Sans Pro" charset="0"/>
              </a:defRPr>
            </a:lvl2pPr>
            <a:lvl3pPr>
              <a:defRPr>
                <a:latin typeface="Source Sans Pro" charset="0"/>
                <a:ea typeface="Source Sans Pro" charset="0"/>
                <a:cs typeface="Source Sans Pro" charset="0"/>
              </a:defRPr>
            </a:lvl3pPr>
            <a:lvl4pPr>
              <a:defRPr>
                <a:latin typeface="Source Sans Pro" charset="0"/>
                <a:ea typeface="Source Sans Pro" charset="0"/>
                <a:cs typeface="Source Sans Pro" charset="0"/>
              </a:defRPr>
            </a:lvl4pPr>
            <a:lvl5pPr>
              <a:defRPr>
                <a:latin typeface="Source Sans Pro" charset="0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Oval 9"/>
          <p:cNvSpPr/>
          <p:nvPr userDrawn="1"/>
        </p:nvSpPr>
        <p:spPr>
          <a:xfrm>
            <a:off x="10736082" y="-1485523"/>
            <a:ext cx="3200400" cy="3200400"/>
          </a:xfrm>
          <a:prstGeom prst="ellipse">
            <a:avLst/>
          </a:prstGeom>
          <a:noFill/>
          <a:ln w="123825">
            <a:solidFill>
              <a:srgbClr val="FFA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914400" y="404734"/>
            <a:ext cx="0" cy="412146"/>
          </a:xfrm>
          <a:prstGeom prst="line">
            <a:avLst/>
          </a:prstGeom>
          <a:ln w="12700">
            <a:solidFill>
              <a:srgbClr val="FFAF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208780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152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Titl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2000" cy="6172200"/>
          </a:xfrm>
          <a:prstGeom prst="rect">
            <a:avLst/>
          </a:prstGeom>
          <a:gradFill>
            <a:gsLst>
              <a:gs pos="0">
                <a:schemeClr val="accent2">
                  <a:alpha val="62000"/>
                </a:schemeClr>
              </a:gs>
              <a:gs pos="100000">
                <a:schemeClr val="accent1"/>
              </a:gs>
            </a:gsLst>
            <a:lin ang="18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1890" b="12173"/>
          <a:stretch/>
        </p:blipFill>
        <p:spPr>
          <a:xfrm>
            <a:off x="0" y="0"/>
            <a:ext cx="12192000" cy="6172200"/>
          </a:xfrm>
          <a:prstGeom prst="rect">
            <a:avLst/>
          </a:prstGeom>
        </p:spPr>
      </p:pic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9756648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0" indent="0">
              <a:buNone/>
              <a:defRPr sz="2800" b="0" i="0" baseline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914400" y="1274080"/>
            <a:ext cx="10439400" cy="4559792"/>
          </a:xfrm>
          <a:prstGeom prst="rect">
            <a:avLst/>
          </a:prstGeom>
        </p:spPr>
        <p:txBody>
          <a:bodyPr/>
          <a:lstStyle>
            <a:lvl1pPr>
              <a:buClr>
                <a:srgbClr val="009CA9"/>
              </a:buClr>
              <a:defRPr sz="2400" b="0" i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r>
              <a:rPr lang="en-US" dirty="0"/>
              <a:t>Click an icon below to add media</a:t>
            </a:r>
          </a:p>
        </p:txBody>
      </p:sp>
      <p:sp>
        <p:nvSpPr>
          <p:cNvPr id="11" name="Oval 10"/>
          <p:cNvSpPr/>
          <p:nvPr userDrawn="1"/>
        </p:nvSpPr>
        <p:spPr>
          <a:xfrm>
            <a:off x="10736082" y="-1485523"/>
            <a:ext cx="3200400" cy="3200400"/>
          </a:xfrm>
          <a:prstGeom prst="ellipse">
            <a:avLst/>
          </a:prstGeom>
          <a:noFill/>
          <a:ln w="123825">
            <a:solidFill>
              <a:srgbClr val="FFA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914400" y="404734"/>
            <a:ext cx="0" cy="412146"/>
          </a:xfrm>
          <a:prstGeom prst="line">
            <a:avLst/>
          </a:prstGeom>
          <a:ln w="12700">
            <a:solidFill>
              <a:srgbClr val="FFAF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977029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152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 Titl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2000" cy="6172200"/>
          </a:xfrm>
          <a:prstGeom prst="rect">
            <a:avLst/>
          </a:prstGeom>
          <a:gradFill>
            <a:gsLst>
              <a:gs pos="0">
                <a:schemeClr val="accent2">
                  <a:alpha val="62000"/>
                </a:schemeClr>
              </a:gs>
              <a:gs pos="100000">
                <a:schemeClr val="accent1"/>
              </a:gs>
            </a:gsLst>
            <a:lin ang="18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1890" b="12173"/>
          <a:stretch/>
        </p:blipFill>
        <p:spPr>
          <a:xfrm>
            <a:off x="0" y="0"/>
            <a:ext cx="12192000" cy="6172200"/>
          </a:xfrm>
          <a:prstGeom prst="rect">
            <a:avLst/>
          </a:prstGeom>
        </p:spPr>
      </p:pic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9756648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0" indent="0">
              <a:buNone/>
              <a:defRPr sz="2800" b="0" i="0" baseline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Title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1115568"/>
            <a:ext cx="9821682" cy="1513332"/>
          </a:xfrm>
          <a:prstGeom prst="rect">
            <a:avLst/>
          </a:prstGeom>
        </p:spPr>
        <p:txBody>
          <a:bodyPr wrap="square" lIns="182880" rIns="182880" anchor="t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4800" b="0" i="0" spc="-150" baseline="0">
                <a:solidFill>
                  <a:schemeClr val="accent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Large headline with additional text and here’s a second line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882900"/>
            <a:ext cx="10350500" cy="2933700"/>
          </a:xfrm>
          <a:prstGeom prst="rect">
            <a:avLst/>
          </a:prstGeom>
        </p:spPr>
        <p:txBody>
          <a:bodyPr lIns="182880" rIns="182880">
            <a:normAutofit/>
          </a:bodyPr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rgbClr val="414246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b="0" i="0" dirty="0">
                <a:latin typeface="Open Sans" charset="0"/>
                <a:ea typeface="Open Sans" charset="0"/>
                <a:cs typeface="Open Sans" charset="0"/>
              </a:rPr>
              <a:t>First point</a:t>
            </a:r>
          </a:p>
          <a:p>
            <a:r>
              <a:rPr lang="en-US" b="0" i="0" dirty="0">
                <a:latin typeface="Open Sans" charset="0"/>
                <a:ea typeface="Open Sans" charset="0"/>
                <a:cs typeface="Open Sans" charset="0"/>
              </a:rPr>
              <a:t>Second point</a:t>
            </a:r>
          </a:p>
          <a:p>
            <a:r>
              <a:rPr lang="en-US" b="0" i="0" dirty="0">
                <a:latin typeface="Open Sans" charset="0"/>
                <a:ea typeface="Open Sans" charset="0"/>
                <a:cs typeface="Open Sans" charset="0"/>
              </a:rPr>
              <a:t>Third point</a:t>
            </a:r>
          </a:p>
        </p:txBody>
      </p:sp>
      <p:sp>
        <p:nvSpPr>
          <p:cNvPr id="10" name="Oval 9"/>
          <p:cNvSpPr/>
          <p:nvPr userDrawn="1"/>
        </p:nvSpPr>
        <p:spPr>
          <a:xfrm>
            <a:off x="10736082" y="-1485523"/>
            <a:ext cx="3200400" cy="3200400"/>
          </a:xfrm>
          <a:prstGeom prst="ellipse">
            <a:avLst/>
          </a:prstGeom>
          <a:noFill/>
          <a:ln w="123825">
            <a:solidFill>
              <a:srgbClr val="FFA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914400" y="404734"/>
            <a:ext cx="0" cy="412146"/>
          </a:xfrm>
          <a:prstGeom prst="line">
            <a:avLst/>
          </a:prstGeom>
          <a:ln w="12700">
            <a:solidFill>
              <a:srgbClr val="FFAF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43542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152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eadlin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151418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1115568"/>
            <a:ext cx="9821682" cy="1513332"/>
          </a:xfrm>
          <a:prstGeom prst="rect">
            <a:avLst/>
          </a:prstGeom>
        </p:spPr>
        <p:txBody>
          <a:bodyPr wrap="square" lIns="182880" rIns="182880" anchor="t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4800" b="0" i="0" spc="-150" baseline="0">
                <a:solidFill>
                  <a:schemeClr val="accent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Large headline with additional text and here’s a second line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9756648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 sz="2800" b="0" i="0" baseline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Title with Background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914400" y="404734"/>
            <a:ext cx="0" cy="412146"/>
          </a:xfrm>
          <a:prstGeom prst="line">
            <a:avLst/>
          </a:prstGeom>
          <a:ln w="12700">
            <a:solidFill>
              <a:srgbClr val="FFAF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>
            <a:spLocks noGrp="1"/>
          </p:cNvSpPr>
          <p:nvPr>
            <p:ph idx="14" hasCustomPrompt="1"/>
          </p:nvPr>
        </p:nvSpPr>
        <p:spPr>
          <a:xfrm>
            <a:off x="914400" y="2871216"/>
            <a:ext cx="10439400" cy="2962656"/>
          </a:xfrm>
          <a:prstGeom prst="rect">
            <a:avLst/>
          </a:prstGeom>
        </p:spPr>
        <p:txBody>
          <a:bodyPr/>
          <a:lstStyle>
            <a:lvl1pPr>
              <a:defRPr sz="2400" b="0" i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r>
              <a:rPr lang="en-US" dirty="0"/>
              <a:t>Click an icon below to add media</a:t>
            </a:r>
          </a:p>
        </p:txBody>
      </p:sp>
    </p:spTree>
    <p:extLst>
      <p:ext uri="{BB962C8B-B14F-4D97-AF65-F5344CB8AC3E}">
        <p14:creationId xmlns:p14="http://schemas.microsoft.com/office/powerpoint/2010/main" val="37792620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151418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1115568"/>
            <a:ext cx="9821682" cy="1513332"/>
          </a:xfrm>
          <a:prstGeom prst="rect">
            <a:avLst/>
          </a:prstGeom>
        </p:spPr>
        <p:txBody>
          <a:bodyPr wrap="square" lIns="182880" rIns="182880" anchor="t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4800" b="0" i="0" spc="-150" baseline="0">
                <a:solidFill>
                  <a:schemeClr val="accent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Large headline with additional text and here’s a second 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882900"/>
            <a:ext cx="10350500" cy="2933700"/>
          </a:xfrm>
          <a:prstGeom prst="rect">
            <a:avLst/>
          </a:prstGeom>
        </p:spPr>
        <p:txBody>
          <a:bodyPr lIns="182880" rIns="182880">
            <a:normAutofit/>
          </a:bodyPr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rgbClr val="414246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b="0" i="0">
                <a:latin typeface="Open Sans" charset="0"/>
                <a:ea typeface="Open Sans" charset="0"/>
                <a:cs typeface="Open Sans" charset="0"/>
              </a:rPr>
              <a:t>First point</a:t>
            </a:r>
          </a:p>
          <a:p>
            <a:r>
              <a:rPr lang="en-US" b="0" i="0">
                <a:latin typeface="Open Sans" charset="0"/>
                <a:ea typeface="Open Sans" charset="0"/>
                <a:cs typeface="Open Sans" charset="0"/>
              </a:rPr>
              <a:t>Second point</a:t>
            </a:r>
          </a:p>
          <a:p>
            <a:r>
              <a:rPr lang="en-US" b="0" i="0">
                <a:latin typeface="Open Sans" charset="0"/>
                <a:ea typeface="Open Sans" charset="0"/>
                <a:cs typeface="Open Sans" charset="0"/>
              </a:rPr>
              <a:t>Third point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9756648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 sz="2800" b="0" i="0" baseline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Title with Background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14400" y="404734"/>
            <a:ext cx="0" cy="412146"/>
          </a:xfrm>
          <a:prstGeom prst="line">
            <a:avLst/>
          </a:prstGeom>
          <a:ln w="12700">
            <a:solidFill>
              <a:srgbClr val="FFAF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53854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eadlin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151418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9756648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 sz="2800" b="0" i="0" baseline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Title with Background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954792" y="1252728"/>
            <a:ext cx="9725400" cy="43481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  <a:lvl2pPr>
              <a:defRPr>
                <a:latin typeface="Source Sans Pro" charset="0"/>
                <a:ea typeface="Source Sans Pro" charset="0"/>
                <a:cs typeface="Source Sans Pro" charset="0"/>
              </a:defRPr>
            </a:lvl2pPr>
            <a:lvl3pPr>
              <a:defRPr>
                <a:latin typeface="Source Sans Pro" charset="0"/>
                <a:ea typeface="Source Sans Pro" charset="0"/>
                <a:cs typeface="Source Sans Pro" charset="0"/>
              </a:defRPr>
            </a:lvl3pPr>
            <a:lvl4pPr>
              <a:defRPr>
                <a:latin typeface="Source Sans Pro" charset="0"/>
                <a:ea typeface="Source Sans Pro" charset="0"/>
                <a:cs typeface="Source Sans Pro" charset="0"/>
              </a:defRPr>
            </a:lvl4pPr>
            <a:lvl5pPr>
              <a:defRPr>
                <a:latin typeface="Source Sans Pro" charset="0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914400" y="404734"/>
            <a:ext cx="0" cy="412146"/>
          </a:xfrm>
          <a:prstGeom prst="line">
            <a:avLst/>
          </a:prstGeom>
          <a:ln w="12700">
            <a:solidFill>
              <a:srgbClr val="FFAF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6958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Statem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151418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9756648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0" indent="0">
              <a:buNone/>
              <a:defRPr sz="2800" b="0" i="0" baseline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Title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1828800"/>
            <a:ext cx="9765792" cy="3746123"/>
          </a:xfrm>
          <a:prstGeom prst="rect">
            <a:avLst/>
          </a:prstGeom>
        </p:spPr>
        <p:txBody>
          <a:bodyPr lIns="182880" rIns="18288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4800" b="0" i="0" spc="-150" baseline="0">
                <a:solidFill>
                  <a:srgbClr val="009CA9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Bold statement layout option 1.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914400" y="404734"/>
            <a:ext cx="0" cy="412146"/>
          </a:xfrm>
          <a:prstGeom prst="line">
            <a:avLst/>
          </a:prstGeom>
          <a:ln w="12700">
            <a:solidFill>
              <a:srgbClr val="FFAF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34876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Statem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151418"/>
          </a:xfrm>
          <a:prstGeom prst="rect">
            <a:avLst/>
          </a:prstGeom>
        </p:spPr>
      </p:pic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1828800"/>
            <a:ext cx="9765792" cy="3746123"/>
          </a:xfrm>
          <a:prstGeom prst="rect">
            <a:avLst/>
          </a:prstGeom>
        </p:spPr>
        <p:txBody>
          <a:bodyPr lIns="182880" rIns="18288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4800" b="0" i="0" spc="-150" baseline="0">
                <a:solidFill>
                  <a:srgbClr val="009CA9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Bold statement layout option 1.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805706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1890" b="12173"/>
          <a:stretch/>
        </p:blipFill>
        <p:spPr>
          <a:xfrm>
            <a:off x="0" y="0"/>
            <a:ext cx="12192000" cy="6172200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1115568"/>
            <a:ext cx="9821682" cy="1513332"/>
          </a:xfrm>
          <a:prstGeom prst="rect">
            <a:avLst/>
          </a:prstGeom>
        </p:spPr>
        <p:txBody>
          <a:bodyPr wrap="square" lIns="182880" rIns="182880" anchor="t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4800" b="0" i="0" spc="-150" baseline="0">
                <a:solidFill>
                  <a:schemeClr val="accent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Large headline with additional text and here’s a second 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882900"/>
            <a:ext cx="10350500" cy="2933700"/>
          </a:xfrm>
          <a:prstGeom prst="rect">
            <a:avLst/>
          </a:prstGeom>
        </p:spPr>
        <p:txBody>
          <a:bodyPr lIns="182880" rIns="182880">
            <a:normAutofit/>
          </a:bodyPr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rgbClr val="414246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b="0" i="0" dirty="0">
                <a:latin typeface="Open Sans" charset="0"/>
                <a:ea typeface="Open Sans" charset="0"/>
                <a:cs typeface="Open Sans" charset="0"/>
              </a:rPr>
              <a:t>First point</a:t>
            </a:r>
          </a:p>
          <a:p>
            <a:r>
              <a:rPr lang="en-US" b="0" i="0" dirty="0">
                <a:latin typeface="Open Sans" charset="0"/>
                <a:ea typeface="Open Sans" charset="0"/>
                <a:cs typeface="Open Sans" charset="0"/>
              </a:rPr>
              <a:t>Second point</a:t>
            </a:r>
          </a:p>
          <a:p>
            <a:r>
              <a:rPr lang="en-US" b="0" i="0" dirty="0">
                <a:latin typeface="Open Sans" charset="0"/>
                <a:ea typeface="Open Sans" charset="0"/>
                <a:cs typeface="Open Sans" charset="0"/>
              </a:rPr>
              <a:t>Third point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9756648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0" indent="0">
              <a:buNone/>
              <a:defRPr sz="2800" b="0" i="0" baseline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Title</a:t>
            </a:r>
          </a:p>
        </p:txBody>
      </p:sp>
      <p:sp>
        <p:nvSpPr>
          <p:cNvPr id="11" name="Oval 10"/>
          <p:cNvSpPr/>
          <p:nvPr userDrawn="1"/>
        </p:nvSpPr>
        <p:spPr>
          <a:xfrm>
            <a:off x="10736082" y="-1485523"/>
            <a:ext cx="3200400" cy="3200400"/>
          </a:xfrm>
          <a:prstGeom prst="ellipse">
            <a:avLst/>
          </a:prstGeom>
          <a:noFill/>
          <a:ln w="123825">
            <a:solidFill>
              <a:srgbClr val="FFA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914400" y="404734"/>
            <a:ext cx="0" cy="412146"/>
          </a:xfrm>
          <a:prstGeom prst="line">
            <a:avLst/>
          </a:prstGeom>
          <a:ln w="12700">
            <a:solidFill>
              <a:srgbClr val="FFAF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8195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703638"/>
            <a:ext cx="9144000" cy="165576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2400" b="0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Slide subhead or first point</a:t>
            </a:r>
          </a:p>
          <a:p>
            <a:r>
              <a:rPr lang="en-US" dirty="0"/>
              <a:t>Second point</a:t>
            </a:r>
          </a:p>
          <a:p>
            <a:r>
              <a:rPr lang="en-US" dirty="0"/>
              <a:t>Third point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457200" y="6126480"/>
            <a:ext cx="1124712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524000" y="3416300"/>
            <a:ext cx="2197100" cy="0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192337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6000" spc="-150">
                <a:solidFill>
                  <a:schemeClr val="tx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</a:lstStyle>
          <a:p>
            <a:r>
              <a:rPr lang="en-US" dirty="0"/>
              <a:t>Section Title Option 1</a:t>
            </a:r>
          </a:p>
        </p:txBody>
      </p:sp>
    </p:spTree>
    <p:extLst>
      <p:ext uri="{BB962C8B-B14F-4D97-AF65-F5344CB8AC3E}">
        <p14:creationId xmlns:p14="http://schemas.microsoft.com/office/powerpoint/2010/main" val="24522684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1890" b="12173"/>
          <a:stretch/>
        </p:blipFill>
        <p:spPr>
          <a:xfrm>
            <a:off x="0" y="0"/>
            <a:ext cx="12192000" cy="6172200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9756648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0" indent="0">
              <a:buNone/>
              <a:defRPr sz="2800" b="0" i="0" baseline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Title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882900"/>
            <a:ext cx="3017520" cy="2697480"/>
          </a:xfrm>
          <a:prstGeom prst="rect">
            <a:avLst/>
          </a:prstGeom>
        </p:spPr>
        <p:txBody>
          <a:bodyPr lIns="182880" rIns="182880">
            <a:noAutofit/>
          </a:bodyPr>
          <a:lstStyle>
            <a:lvl1pPr marL="0" indent="0">
              <a:lnSpc>
                <a:spcPct val="140000"/>
              </a:lnSpc>
              <a:buNone/>
              <a:defRPr sz="1600" b="0" i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 pharetra. 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 per </a:t>
            </a:r>
            <a:r>
              <a:rPr lang="en-US" dirty="0" err="1"/>
              <a:t>conubia</a:t>
            </a:r>
            <a:r>
              <a:rPr lang="en-US" dirty="0"/>
              <a:t> nostra, per </a:t>
            </a:r>
            <a:r>
              <a:rPr lang="en-US" dirty="0" err="1"/>
              <a:t>inceptos</a:t>
            </a:r>
            <a:r>
              <a:rPr lang="en-US" dirty="0"/>
              <a:t> </a:t>
            </a:r>
            <a:r>
              <a:rPr lang="en-US" dirty="0" err="1"/>
              <a:t>himenaeos</a:t>
            </a:r>
            <a:r>
              <a:rPr lang="en-US" dirty="0"/>
              <a:t>. </a:t>
            </a:r>
            <a:endParaRPr lang="en-US" b="0" i="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4587239" y="2882900"/>
            <a:ext cx="3017520" cy="2697480"/>
          </a:xfrm>
          <a:prstGeom prst="rect">
            <a:avLst/>
          </a:prstGeom>
        </p:spPr>
        <p:txBody>
          <a:bodyPr lIns="182880" rIns="182880">
            <a:noAutofit/>
          </a:bodyPr>
          <a:lstStyle>
            <a:lvl1pPr marL="0" indent="0">
              <a:lnSpc>
                <a:spcPct val="140000"/>
              </a:lnSpc>
              <a:buNone/>
              <a:defRPr sz="1600" b="0" i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 pharetra. 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 per </a:t>
            </a:r>
            <a:r>
              <a:rPr lang="en-US" dirty="0" err="1"/>
              <a:t>conubia</a:t>
            </a:r>
            <a:r>
              <a:rPr lang="en-US" dirty="0"/>
              <a:t> nostra, per </a:t>
            </a:r>
            <a:r>
              <a:rPr lang="en-US" dirty="0" err="1"/>
              <a:t>inceptos</a:t>
            </a:r>
            <a:r>
              <a:rPr lang="en-US" dirty="0"/>
              <a:t> </a:t>
            </a:r>
            <a:r>
              <a:rPr lang="en-US" dirty="0" err="1"/>
              <a:t>himenaeos</a:t>
            </a:r>
            <a:r>
              <a:rPr lang="en-US" dirty="0"/>
              <a:t>. </a:t>
            </a:r>
            <a:endParaRPr lang="en-US" b="0" i="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8260079" y="2882900"/>
            <a:ext cx="3017520" cy="2697480"/>
          </a:xfrm>
          <a:prstGeom prst="rect">
            <a:avLst/>
          </a:prstGeom>
        </p:spPr>
        <p:txBody>
          <a:bodyPr lIns="182880" rIns="182880">
            <a:noAutofit/>
          </a:bodyPr>
          <a:lstStyle>
            <a:lvl1pPr marL="0" indent="0">
              <a:lnSpc>
                <a:spcPct val="140000"/>
              </a:lnSpc>
              <a:buNone/>
              <a:defRPr sz="1600" b="0" i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 pharetra. 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 per </a:t>
            </a:r>
            <a:r>
              <a:rPr lang="en-US" dirty="0" err="1"/>
              <a:t>conubia</a:t>
            </a:r>
            <a:r>
              <a:rPr lang="en-US" dirty="0"/>
              <a:t> nostra, per </a:t>
            </a:r>
            <a:r>
              <a:rPr lang="en-US" dirty="0" err="1"/>
              <a:t>inceptos</a:t>
            </a:r>
            <a:r>
              <a:rPr lang="en-US" dirty="0"/>
              <a:t> </a:t>
            </a:r>
            <a:r>
              <a:rPr lang="en-US" dirty="0" err="1"/>
              <a:t>himenaeos</a:t>
            </a:r>
            <a:r>
              <a:rPr lang="en-US" dirty="0"/>
              <a:t>. </a:t>
            </a:r>
            <a:endParaRPr lang="en-US" b="0" i="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1115568"/>
            <a:ext cx="9821682" cy="1513332"/>
          </a:xfrm>
          <a:prstGeom prst="rect">
            <a:avLst/>
          </a:prstGeom>
        </p:spPr>
        <p:txBody>
          <a:bodyPr wrap="square" lIns="182880" rIns="182880" anchor="t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4800" b="0" i="0" spc="-150" baseline="0">
                <a:solidFill>
                  <a:schemeClr val="accent1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Large headline with 3 columns of additional text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914400" y="404734"/>
            <a:ext cx="0" cy="412146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10888482" y="-1333123"/>
            <a:ext cx="3200400" cy="3200400"/>
          </a:xfrm>
          <a:prstGeom prst="ellipse">
            <a:avLst/>
          </a:prstGeom>
          <a:noFill/>
          <a:ln w="123825">
            <a:solidFill>
              <a:srgbClr val="FFA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7985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Media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1890" b="12173"/>
          <a:stretch/>
        </p:blipFill>
        <p:spPr>
          <a:xfrm>
            <a:off x="0" y="0"/>
            <a:ext cx="12192000" cy="6172200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1193801"/>
            <a:ext cx="6502400" cy="1473200"/>
          </a:xfrm>
          <a:prstGeom prst="rect">
            <a:avLst/>
          </a:prstGeom>
        </p:spPr>
        <p:txBody>
          <a:bodyPr wrap="square" lIns="182880" rIns="182880" anchor="t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4800" b="0" i="0" spc="-150" baseline="0">
                <a:solidFill>
                  <a:schemeClr val="accent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Small media with text slide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6671056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0" indent="0">
              <a:buNone/>
              <a:defRPr sz="2800" b="0" i="0" baseline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Title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882900"/>
            <a:ext cx="6502400" cy="2933700"/>
          </a:xfrm>
          <a:prstGeom prst="rect">
            <a:avLst/>
          </a:prstGeom>
        </p:spPr>
        <p:txBody>
          <a:bodyPr lIns="182880" rIns="182880">
            <a:normAutofit/>
          </a:bodyPr>
          <a:lstStyle>
            <a:lvl1pPr marL="0" indent="0">
              <a:lnSpc>
                <a:spcPct val="140000"/>
              </a:lnSpc>
              <a:buNone/>
              <a:defRPr sz="1800" b="0" i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 pharetra. 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 per </a:t>
            </a:r>
            <a:r>
              <a:rPr lang="en-US" dirty="0" err="1"/>
              <a:t>conubia</a:t>
            </a:r>
            <a:r>
              <a:rPr lang="en-US" dirty="0"/>
              <a:t> nostra, per </a:t>
            </a:r>
            <a:r>
              <a:rPr lang="en-US" dirty="0" err="1"/>
              <a:t>inceptos</a:t>
            </a:r>
            <a:r>
              <a:rPr lang="en-US" dirty="0"/>
              <a:t> </a:t>
            </a:r>
            <a:r>
              <a:rPr lang="en-US" dirty="0" err="1"/>
              <a:t>himenaeos</a:t>
            </a:r>
            <a:r>
              <a:rPr lang="en-US" dirty="0"/>
              <a:t>. Integer et dictum </a:t>
            </a:r>
            <a:r>
              <a:rPr lang="en-US" dirty="0" err="1"/>
              <a:t>felis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et libero gravida,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et </a:t>
            </a:r>
            <a:r>
              <a:rPr lang="en-US" dirty="0" err="1"/>
              <a:t>erat</a:t>
            </a:r>
            <a:r>
              <a:rPr lang="en-US" dirty="0"/>
              <a:t> non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a magna. </a:t>
            </a:r>
            <a:endParaRPr lang="en-US" b="0" i="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5" hasCustomPrompt="1"/>
          </p:nvPr>
        </p:nvSpPr>
        <p:spPr>
          <a:xfrm>
            <a:off x="7790688" y="404733"/>
            <a:ext cx="2767594" cy="5429139"/>
          </a:xfrm>
          <a:prstGeom prst="rect">
            <a:avLst/>
          </a:prstGeom>
        </p:spPr>
        <p:txBody>
          <a:bodyPr/>
          <a:lstStyle>
            <a:lvl1pPr>
              <a:buClr>
                <a:srgbClr val="009CA9"/>
              </a:buClr>
              <a:defRPr b="0" i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r>
              <a:rPr lang="en-US" dirty="0"/>
              <a:t>Click an icon below to add media</a:t>
            </a:r>
          </a:p>
        </p:txBody>
      </p:sp>
      <p:sp>
        <p:nvSpPr>
          <p:cNvPr id="12" name="Oval 11"/>
          <p:cNvSpPr/>
          <p:nvPr userDrawn="1"/>
        </p:nvSpPr>
        <p:spPr>
          <a:xfrm>
            <a:off x="10736082" y="-1485523"/>
            <a:ext cx="3200400" cy="3200400"/>
          </a:xfrm>
          <a:prstGeom prst="ellipse">
            <a:avLst/>
          </a:prstGeom>
          <a:noFill/>
          <a:ln w="123825">
            <a:solidFill>
              <a:srgbClr val="FFA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914400" y="404734"/>
            <a:ext cx="0" cy="412146"/>
          </a:xfrm>
          <a:prstGeom prst="line">
            <a:avLst/>
          </a:prstGeom>
          <a:ln w="12700">
            <a:solidFill>
              <a:srgbClr val="FFAF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1274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um Media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1890" b="12173"/>
          <a:stretch/>
        </p:blipFill>
        <p:spPr>
          <a:xfrm>
            <a:off x="0" y="0"/>
            <a:ext cx="12192000" cy="6172200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1193801"/>
            <a:ext cx="4658627" cy="1473200"/>
          </a:xfrm>
          <a:prstGeom prst="rect">
            <a:avLst/>
          </a:prstGeom>
        </p:spPr>
        <p:txBody>
          <a:bodyPr wrap="square" lIns="182880" rIns="182880" anchor="t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4800" b="0" i="0" spc="-150" baseline="0">
                <a:solidFill>
                  <a:schemeClr val="accent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Medium media with text slide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4994656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0" indent="0">
              <a:buNone/>
              <a:defRPr sz="2800" b="0" i="0" baseline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Title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882900"/>
            <a:ext cx="4658627" cy="2933700"/>
          </a:xfrm>
          <a:prstGeom prst="rect">
            <a:avLst/>
          </a:prstGeom>
        </p:spPr>
        <p:txBody>
          <a:bodyPr lIns="182880" rIns="182880">
            <a:normAutofit/>
          </a:bodyPr>
          <a:lstStyle>
            <a:lvl1pPr marL="0" indent="0">
              <a:lnSpc>
                <a:spcPct val="140000"/>
              </a:lnSpc>
              <a:buNone/>
              <a:defRPr sz="1800" b="0" i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 pharetra. 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 per </a:t>
            </a:r>
            <a:r>
              <a:rPr lang="en-US" dirty="0" err="1"/>
              <a:t>conubia</a:t>
            </a:r>
            <a:r>
              <a:rPr lang="en-US" dirty="0"/>
              <a:t> nostra, per </a:t>
            </a:r>
            <a:r>
              <a:rPr lang="en-US" dirty="0" err="1"/>
              <a:t>inceptos</a:t>
            </a:r>
            <a:r>
              <a:rPr lang="en-US" dirty="0"/>
              <a:t> </a:t>
            </a:r>
            <a:r>
              <a:rPr lang="en-US" dirty="0" err="1"/>
              <a:t>himenaeos</a:t>
            </a:r>
            <a:r>
              <a:rPr lang="en-US" dirty="0"/>
              <a:t>. Integer et dictum </a:t>
            </a:r>
            <a:r>
              <a:rPr lang="en-US" dirty="0" err="1"/>
              <a:t>felis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et libero</a:t>
            </a:r>
            <a:endParaRPr lang="en-US" b="0" i="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5" hasCustomPrompt="1"/>
          </p:nvPr>
        </p:nvSpPr>
        <p:spPr>
          <a:xfrm>
            <a:off x="6156960" y="457199"/>
            <a:ext cx="5543628" cy="5376673"/>
          </a:xfrm>
          <a:prstGeom prst="rect">
            <a:avLst/>
          </a:prstGeom>
        </p:spPr>
        <p:txBody>
          <a:bodyPr/>
          <a:lstStyle>
            <a:lvl1pPr>
              <a:buClr>
                <a:srgbClr val="009CA9"/>
              </a:buClr>
              <a:defRPr b="0" i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r>
              <a:rPr lang="en-US" dirty="0"/>
              <a:t>Click an icon below to add media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914400" y="404734"/>
            <a:ext cx="0" cy="412146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10736082" y="-1485523"/>
            <a:ext cx="3200400" cy="3200400"/>
          </a:xfrm>
          <a:prstGeom prst="ellipse">
            <a:avLst/>
          </a:prstGeom>
          <a:noFill/>
          <a:ln w="123825">
            <a:solidFill>
              <a:srgbClr val="FFA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3641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Media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1890" b="12173"/>
          <a:stretch/>
        </p:blipFill>
        <p:spPr>
          <a:xfrm>
            <a:off x="0" y="0"/>
            <a:ext cx="12192000" cy="6172200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1193801"/>
            <a:ext cx="3949699" cy="1473200"/>
          </a:xfrm>
          <a:prstGeom prst="rect">
            <a:avLst/>
          </a:prstGeom>
        </p:spPr>
        <p:txBody>
          <a:bodyPr wrap="square" lIns="182880" rIns="182880" anchor="t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4800" b="0" i="0" spc="-150" baseline="0">
                <a:solidFill>
                  <a:schemeClr val="accent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Large media with text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3940556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0" indent="0">
              <a:buNone/>
              <a:defRPr sz="2800" b="0" i="0" baseline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Title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882900"/>
            <a:ext cx="3657601" cy="2933700"/>
          </a:xfrm>
          <a:prstGeom prst="rect">
            <a:avLst/>
          </a:prstGeom>
        </p:spPr>
        <p:txBody>
          <a:bodyPr lIns="182880" rIns="182880">
            <a:normAutofit/>
          </a:bodyPr>
          <a:lstStyle>
            <a:lvl1pPr marL="0" indent="0">
              <a:lnSpc>
                <a:spcPct val="140000"/>
              </a:lnSpc>
              <a:buNone/>
              <a:defRPr sz="1800" b="0" i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 pharetra. 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 per </a:t>
            </a:r>
            <a:r>
              <a:rPr lang="en-US" dirty="0" err="1"/>
              <a:t>conubia</a:t>
            </a:r>
            <a:r>
              <a:rPr lang="en-US" dirty="0"/>
              <a:t> nostra, per </a:t>
            </a:r>
            <a:r>
              <a:rPr lang="en-US" dirty="0" err="1"/>
              <a:t>inceptos</a:t>
            </a:r>
            <a:r>
              <a:rPr lang="en-US" dirty="0"/>
              <a:t> </a:t>
            </a:r>
            <a:r>
              <a:rPr lang="en-US" dirty="0" err="1"/>
              <a:t>himenaeos</a:t>
            </a:r>
            <a:r>
              <a:rPr lang="en-US" dirty="0"/>
              <a:t>. </a:t>
            </a:r>
            <a:endParaRPr lang="en-US" b="0" i="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5" hasCustomPrompt="1"/>
          </p:nvPr>
        </p:nvSpPr>
        <p:spPr>
          <a:xfrm>
            <a:off x="5243804" y="404733"/>
            <a:ext cx="6475445" cy="5429139"/>
          </a:xfrm>
          <a:prstGeom prst="rect">
            <a:avLst/>
          </a:prstGeom>
        </p:spPr>
        <p:txBody>
          <a:bodyPr/>
          <a:lstStyle>
            <a:lvl1pPr>
              <a:buClr>
                <a:srgbClr val="009CA9"/>
              </a:buClr>
              <a:defRPr b="0" i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r>
              <a:rPr lang="en-US" dirty="0"/>
              <a:t>Click an icon below to add media</a:t>
            </a:r>
          </a:p>
        </p:txBody>
      </p:sp>
      <p:sp>
        <p:nvSpPr>
          <p:cNvPr id="14" name="Oval 13"/>
          <p:cNvSpPr/>
          <p:nvPr userDrawn="1"/>
        </p:nvSpPr>
        <p:spPr>
          <a:xfrm>
            <a:off x="10736082" y="-1485523"/>
            <a:ext cx="3200400" cy="3200400"/>
          </a:xfrm>
          <a:prstGeom prst="ellipse">
            <a:avLst/>
          </a:prstGeom>
          <a:noFill/>
          <a:ln w="123825">
            <a:solidFill>
              <a:srgbClr val="FFA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914400" y="404734"/>
            <a:ext cx="0" cy="412146"/>
          </a:xfrm>
          <a:prstGeom prst="line">
            <a:avLst/>
          </a:prstGeom>
          <a:ln w="12700">
            <a:solidFill>
              <a:srgbClr val="FFAF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91839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Width Media with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1890" b="12173"/>
          <a:stretch/>
        </p:blipFill>
        <p:spPr>
          <a:xfrm>
            <a:off x="0" y="0"/>
            <a:ext cx="12192000" cy="6172200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9756648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0" indent="0">
              <a:buNone/>
              <a:defRPr sz="2800" b="0" i="0" baseline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Title with Light Background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 hasCustomPrompt="1"/>
          </p:nvPr>
        </p:nvSpPr>
        <p:spPr>
          <a:xfrm>
            <a:off x="914400" y="2871216"/>
            <a:ext cx="10439400" cy="2962656"/>
          </a:xfrm>
          <a:prstGeom prst="rect">
            <a:avLst/>
          </a:prstGeom>
        </p:spPr>
        <p:txBody>
          <a:bodyPr/>
          <a:lstStyle>
            <a:lvl1pPr>
              <a:buClr>
                <a:srgbClr val="009CA9"/>
              </a:buClr>
              <a:defRPr b="0" i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r>
              <a:rPr lang="en-US" dirty="0"/>
              <a:t>Click an icon below to add media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1115568"/>
            <a:ext cx="9821682" cy="1513332"/>
          </a:xfrm>
          <a:prstGeom prst="rect">
            <a:avLst/>
          </a:prstGeom>
        </p:spPr>
        <p:txBody>
          <a:bodyPr wrap="square" lIns="182880" rIns="182880" anchor="t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4800" b="0" i="0" spc="-150" baseline="0">
                <a:solidFill>
                  <a:schemeClr val="accent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Large headline with media placeholder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914400" y="404734"/>
            <a:ext cx="0" cy="412146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10736082" y="-1485523"/>
            <a:ext cx="3200400" cy="3200400"/>
          </a:xfrm>
          <a:prstGeom prst="ellipse">
            <a:avLst/>
          </a:prstGeom>
          <a:noFill/>
          <a:ln w="123825">
            <a:solidFill>
              <a:srgbClr val="FFA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5429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1890" b="12173"/>
          <a:stretch/>
        </p:blipFill>
        <p:spPr>
          <a:xfrm>
            <a:off x="0" y="0"/>
            <a:ext cx="12192000" cy="61722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911352" y="365125"/>
            <a:ext cx="10515600" cy="451755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 sz="2800" b="0" i="0" baseline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Title with Light Background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7040" y="6375400"/>
            <a:ext cx="1096292" cy="229977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914400" y="404734"/>
            <a:ext cx="0" cy="412146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10736082" y="-1485523"/>
            <a:ext cx="3200400" cy="3200400"/>
          </a:xfrm>
          <a:prstGeom prst="ellipse">
            <a:avLst/>
          </a:prstGeom>
          <a:noFill/>
          <a:ln w="123825">
            <a:solidFill>
              <a:srgbClr val="FFA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0509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1890" b="12173"/>
          <a:stretch/>
        </p:blipFill>
        <p:spPr>
          <a:xfrm>
            <a:off x="0" y="0"/>
            <a:ext cx="12192000" cy="6172200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1115568"/>
            <a:ext cx="9821682" cy="4701032"/>
          </a:xfrm>
          <a:prstGeom prst="rect">
            <a:avLst/>
          </a:prstGeom>
        </p:spPr>
        <p:txBody>
          <a:bodyPr lIns="182880" rIns="182880" anchor="t" anchorCtr="0">
            <a:normAutofit/>
          </a:bodyPr>
          <a:lstStyle>
            <a:lvl1pPr marL="342900" indent="-342900">
              <a:lnSpc>
                <a:spcPct val="200000"/>
              </a:lnSpc>
              <a:buClr>
                <a:srgbClr val="009CA9"/>
              </a:buClr>
              <a:buFont typeface="Arial" charset="0"/>
              <a:buChar char="•"/>
              <a:defRPr sz="2400" b="0" i="0" baseline="0">
                <a:solidFill>
                  <a:srgbClr val="414246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b="0" i="0" dirty="0">
                <a:latin typeface="Open Sans" charset="0"/>
                <a:ea typeface="Open Sans" charset="0"/>
                <a:cs typeface="Open Sans" charset="0"/>
              </a:rPr>
              <a:t>Summary Slide</a:t>
            </a:r>
          </a:p>
          <a:p>
            <a:r>
              <a:rPr lang="en-US" b="0" i="0" dirty="0">
                <a:latin typeface="Open Sans" charset="0"/>
                <a:ea typeface="Open Sans" charset="0"/>
                <a:cs typeface="Open Sans" charset="0"/>
              </a:rPr>
              <a:t>Used to contain bulleted statements</a:t>
            </a:r>
          </a:p>
          <a:p>
            <a:r>
              <a:rPr lang="en-US" b="0" i="0" dirty="0">
                <a:latin typeface="Open Sans" charset="0"/>
                <a:ea typeface="Open Sans" charset="0"/>
                <a:cs typeface="Open Sans" charset="0"/>
              </a:rPr>
              <a:t>Outline the main points</a:t>
            </a:r>
          </a:p>
          <a:p>
            <a:r>
              <a:rPr lang="en-US" b="0" i="0" dirty="0">
                <a:latin typeface="Open Sans" charset="0"/>
                <a:ea typeface="Open Sans" charset="0"/>
                <a:cs typeface="Open Sans" charset="0"/>
              </a:rPr>
              <a:t>And takeaways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9756648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0" indent="0">
              <a:buNone/>
              <a:defRPr sz="2000" b="0" i="0" baseline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914400" y="404734"/>
            <a:ext cx="0" cy="412146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 userDrawn="1"/>
        </p:nvSpPr>
        <p:spPr>
          <a:xfrm>
            <a:off x="10736082" y="-1485523"/>
            <a:ext cx="3200400" cy="3200400"/>
          </a:xfrm>
          <a:prstGeom prst="ellipse">
            <a:avLst/>
          </a:prstGeom>
          <a:noFill/>
          <a:ln w="123825">
            <a:solidFill>
              <a:srgbClr val="FFA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2171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14437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069769"/>
            <a:ext cx="5579166" cy="2689431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4000" b="0" i="0" spc="-15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</a:lstStyle>
          <a:p>
            <a:r>
              <a:rPr lang="en-US" dirty="0"/>
              <a:t>Thank you message option 1</a:t>
            </a:r>
            <a:br>
              <a:rPr lang="en-US" dirty="0"/>
            </a:br>
            <a:r>
              <a:rPr lang="en-US" dirty="0"/>
              <a:t>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239000" y="1069975"/>
            <a:ext cx="4038600" cy="4630738"/>
          </a:xfrm>
          <a:prstGeom prst="rect">
            <a:avLst/>
          </a:prstGeom>
        </p:spPr>
        <p:txBody>
          <a:bodyPr/>
          <a:lstStyle>
            <a:lvl1pPr marL="0" indent="0">
              <a:buFont typeface="Arial" charset="0"/>
              <a:buNone/>
              <a:defRPr sz="2800" b="0" i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2400" b="0" i="0" spc="0">
                <a:latin typeface="Open Sans" charset="0"/>
                <a:ea typeface="Open Sans" charset="0"/>
                <a:cs typeface="Open Sans" charset="0"/>
              </a:rPr>
              <a:t>Contact:</a:t>
            </a:r>
          </a:p>
          <a:p>
            <a:pPr>
              <a:lnSpc>
                <a:spcPct val="120000"/>
              </a:lnSpc>
            </a:pPr>
            <a:r>
              <a:rPr lang="en-US" sz="2400" b="0" i="0" spc="0" err="1">
                <a:latin typeface="Open Sans" charset="0"/>
                <a:ea typeface="Open Sans" charset="0"/>
                <a:cs typeface="Open Sans" charset="0"/>
              </a:rPr>
              <a:t>abc@wiley.com</a:t>
            </a:r>
            <a:endParaRPr lang="en-US" sz="2400" b="0" i="0" spc="0"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20000"/>
              </a:lnSpc>
            </a:pPr>
            <a:r>
              <a:rPr lang="en-US" sz="2400" b="0" i="0" spc="0">
                <a:latin typeface="Open Sans" charset="0"/>
                <a:ea typeface="Open Sans" charset="0"/>
                <a:cs typeface="Open Sans" charset="0"/>
              </a:rPr>
              <a:t>123-456-7890</a:t>
            </a:r>
            <a:endParaRPr lang="en-US" sz="2400" b="0" i="0" spc="0">
              <a:latin typeface="Open Sans Light" charset="0"/>
              <a:ea typeface="Open Sans Light" charset="0"/>
              <a:cs typeface="Open Sans Light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-296776" y="4542419"/>
            <a:ext cx="3211788" cy="3200855"/>
            <a:chOff x="-296776" y="4534525"/>
            <a:chExt cx="3211788" cy="3200855"/>
          </a:xfrm>
        </p:grpSpPr>
        <p:sp>
          <p:nvSpPr>
            <p:cNvPr id="18" name="Arc 17"/>
            <p:cNvSpPr/>
            <p:nvPr userDrawn="1"/>
          </p:nvSpPr>
          <p:spPr>
            <a:xfrm>
              <a:off x="-296776" y="4534525"/>
              <a:ext cx="3200400" cy="3200400"/>
            </a:xfrm>
            <a:prstGeom prst="arc">
              <a:avLst/>
            </a:prstGeom>
            <a:noFill/>
            <a:ln w="152400">
              <a:solidFill>
                <a:srgbClr val="02E8F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Arc 19"/>
            <p:cNvSpPr/>
            <p:nvPr userDrawn="1"/>
          </p:nvSpPr>
          <p:spPr>
            <a:xfrm flipH="1">
              <a:off x="-285388" y="4534980"/>
              <a:ext cx="3200400" cy="3200400"/>
            </a:xfrm>
            <a:prstGeom prst="arc">
              <a:avLst/>
            </a:prstGeom>
            <a:noFill/>
            <a:ln w="152400">
              <a:solidFill>
                <a:srgbClr val="02E8F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5" name="Freeform 14"/>
          <p:cNvSpPr>
            <a:spLocks noChangeArrowheads="1"/>
          </p:cNvSpPr>
          <p:nvPr userDrawn="1"/>
        </p:nvSpPr>
        <p:spPr bwMode="auto">
          <a:xfrm rot="10293731">
            <a:off x="2237733" y="4553383"/>
            <a:ext cx="2373150" cy="1427785"/>
          </a:xfrm>
          <a:custGeom>
            <a:avLst/>
            <a:gdLst>
              <a:gd name="connsiteX0" fmla="*/ 51534 w 2373150"/>
              <a:gd name="connsiteY0" fmla="*/ 1427785 h 1427785"/>
              <a:gd name="connsiteX1" fmla="*/ 7251 w 2373150"/>
              <a:gd name="connsiteY1" fmla="*/ 1384028 h 1427785"/>
              <a:gd name="connsiteX2" fmla="*/ 0 w 2373150"/>
              <a:gd name="connsiteY2" fmla="*/ 1376261 h 1427785"/>
              <a:gd name="connsiteX3" fmla="*/ 7251 w 2373150"/>
              <a:gd name="connsiteY3" fmla="*/ 1369010 h 1427785"/>
              <a:gd name="connsiteX4" fmla="*/ 51534 w 2373150"/>
              <a:gd name="connsiteY4" fmla="*/ 1325253 h 1427785"/>
              <a:gd name="connsiteX5" fmla="*/ 66036 w 2373150"/>
              <a:gd name="connsiteY5" fmla="*/ 1325253 h 1427785"/>
              <a:gd name="connsiteX6" fmla="*/ 66036 w 2373150"/>
              <a:gd name="connsiteY6" fmla="*/ 1339752 h 1427785"/>
              <a:gd name="connsiteX7" fmla="*/ 36514 w 2373150"/>
              <a:gd name="connsiteY7" fmla="*/ 1361760 h 1427785"/>
              <a:gd name="connsiteX8" fmla="*/ 1915302 w 2373150"/>
              <a:gd name="connsiteY8" fmla="*/ 576712 h 1427785"/>
              <a:gd name="connsiteX9" fmla="*/ 2251458 w 2373150"/>
              <a:gd name="connsiteY9" fmla="*/ 167325 h 1427785"/>
              <a:gd name="connsiteX10" fmla="*/ 2351484 w 2373150"/>
              <a:gd name="connsiteY10" fmla="*/ 0 h 1427785"/>
              <a:gd name="connsiteX11" fmla="*/ 2373150 w 2373150"/>
              <a:gd name="connsiteY11" fmla="*/ 3214 h 1427785"/>
              <a:gd name="connsiteX12" fmla="*/ 2269351 w 2373150"/>
              <a:gd name="connsiteY12" fmla="*/ 177630 h 1427785"/>
              <a:gd name="connsiteX13" fmla="*/ 1930063 w 2373150"/>
              <a:gd name="connsiteY13" fmla="*/ 591471 h 1427785"/>
              <a:gd name="connsiteX14" fmla="*/ 36514 w 2373150"/>
              <a:gd name="connsiteY14" fmla="*/ 1384028 h 1427785"/>
              <a:gd name="connsiteX15" fmla="*/ 66035 w 2373150"/>
              <a:gd name="connsiteY15" fmla="*/ 1413027 h 1427785"/>
              <a:gd name="connsiteX16" fmla="*/ 66036 w 2373150"/>
              <a:gd name="connsiteY16" fmla="*/ 1427785 h 1427785"/>
              <a:gd name="connsiteX17" fmla="*/ 58785 w 2373150"/>
              <a:gd name="connsiteY17" fmla="*/ 1427785 h 1427785"/>
              <a:gd name="connsiteX18" fmla="*/ 51534 w 2373150"/>
              <a:gd name="connsiteY18" fmla="*/ 1427785 h 1427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373150" h="1427785">
                <a:moveTo>
                  <a:pt x="51534" y="1427785"/>
                </a:moveTo>
                <a:cubicBezTo>
                  <a:pt x="51534" y="1427785"/>
                  <a:pt x="51534" y="1427785"/>
                  <a:pt x="7251" y="1384028"/>
                </a:cubicBezTo>
                <a:cubicBezTo>
                  <a:pt x="0" y="1384028"/>
                  <a:pt x="0" y="1376261"/>
                  <a:pt x="0" y="1376261"/>
                </a:cubicBezTo>
                <a:cubicBezTo>
                  <a:pt x="0" y="1376261"/>
                  <a:pt x="0" y="1369010"/>
                  <a:pt x="7251" y="1369010"/>
                </a:cubicBezTo>
                <a:cubicBezTo>
                  <a:pt x="7251" y="1369010"/>
                  <a:pt x="7251" y="1369010"/>
                  <a:pt x="51534" y="1325253"/>
                </a:cubicBezTo>
                <a:cubicBezTo>
                  <a:pt x="51534" y="1317744"/>
                  <a:pt x="58785" y="1317744"/>
                  <a:pt x="66036" y="1325253"/>
                </a:cubicBezTo>
                <a:cubicBezTo>
                  <a:pt x="66036" y="1325253"/>
                  <a:pt x="66036" y="1332502"/>
                  <a:pt x="66036" y="1339752"/>
                </a:cubicBezTo>
                <a:cubicBezTo>
                  <a:pt x="66036" y="1339752"/>
                  <a:pt x="66036" y="1339752"/>
                  <a:pt x="36514" y="1361760"/>
                </a:cubicBezTo>
                <a:cubicBezTo>
                  <a:pt x="748408" y="1361760"/>
                  <a:pt x="1416277" y="1082903"/>
                  <a:pt x="1915302" y="576712"/>
                </a:cubicBezTo>
                <a:cubicBezTo>
                  <a:pt x="2041871" y="450165"/>
                  <a:pt x="2154229" y="313050"/>
                  <a:pt x="2251458" y="167325"/>
                </a:cubicBezTo>
                <a:lnTo>
                  <a:pt x="2351484" y="0"/>
                </a:lnTo>
                <a:lnTo>
                  <a:pt x="2373150" y="3214"/>
                </a:lnTo>
                <a:lnTo>
                  <a:pt x="2269351" y="177630"/>
                </a:lnTo>
                <a:cubicBezTo>
                  <a:pt x="2171693" y="324523"/>
                  <a:pt x="2058445" y="463046"/>
                  <a:pt x="1930063" y="591471"/>
                </a:cubicBezTo>
                <a:cubicBezTo>
                  <a:pt x="1431038" y="1097661"/>
                  <a:pt x="755917" y="1384028"/>
                  <a:pt x="36514" y="1384028"/>
                </a:cubicBezTo>
                <a:cubicBezTo>
                  <a:pt x="36514" y="1384028"/>
                  <a:pt x="36514" y="1384028"/>
                  <a:pt x="66035" y="1413027"/>
                </a:cubicBezTo>
                <a:cubicBezTo>
                  <a:pt x="66036" y="1420536"/>
                  <a:pt x="66036" y="1420536"/>
                  <a:pt x="66036" y="1427785"/>
                </a:cubicBezTo>
                <a:lnTo>
                  <a:pt x="58785" y="1427785"/>
                </a:lnTo>
                <a:cubicBezTo>
                  <a:pt x="51534" y="1427785"/>
                  <a:pt x="51534" y="1427785"/>
                  <a:pt x="51534" y="1427785"/>
                </a:cubicBezTo>
                <a:close/>
              </a:path>
            </a:pathLst>
          </a:custGeom>
          <a:solidFill>
            <a:srgbClr val="02E8FB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5152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osing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bright="-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14437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069769"/>
            <a:ext cx="5539410" cy="2689431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4000" b="0" i="0" spc="-15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</a:lstStyle>
          <a:p>
            <a:r>
              <a:rPr lang="en-US" dirty="0"/>
              <a:t>Thank you message option 2.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239000" y="1069975"/>
            <a:ext cx="4038600" cy="4630738"/>
          </a:xfrm>
          <a:prstGeom prst="rect">
            <a:avLst/>
          </a:prstGeom>
        </p:spPr>
        <p:txBody>
          <a:bodyPr/>
          <a:lstStyle>
            <a:lvl1pPr marL="0" indent="0">
              <a:buFont typeface="Arial" charset="0"/>
              <a:buNone/>
              <a:defRPr sz="2800" b="0" i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2400" b="0" i="0" spc="0">
                <a:latin typeface="Open Sans" charset="0"/>
                <a:ea typeface="Open Sans" charset="0"/>
                <a:cs typeface="Open Sans" charset="0"/>
              </a:rPr>
              <a:t>Contact:</a:t>
            </a:r>
          </a:p>
          <a:p>
            <a:pPr>
              <a:lnSpc>
                <a:spcPct val="120000"/>
              </a:lnSpc>
            </a:pPr>
            <a:r>
              <a:rPr lang="en-US" sz="2400" b="0" i="0" spc="0" err="1">
                <a:latin typeface="Open Sans" charset="0"/>
                <a:ea typeface="Open Sans" charset="0"/>
                <a:cs typeface="Open Sans" charset="0"/>
              </a:rPr>
              <a:t>abc@wiley.com</a:t>
            </a:r>
            <a:endParaRPr lang="en-US" sz="2400" b="0" i="0" spc="0">
              <a:latin typeface="Open Sans" charset="0"/>
              <a:ea typeface="Open Sans" charset="0"/>
              <a:cs typeface="Open Sans" charset="0"/>
            </a:endParaRPr>
          </a:p>
          <a:p>
            <a:pPr>
              <a:lnSpc>
                <a:spcPct val="120000"/>
              </a:lnSpc>
            </a:pPr>
            <a:r>
              <a:rPr lang="en-US" sz="2400" b="0" i="0" spc="0">
                <a:latin typeface="Open Sans" charset="0"/>
                <a:ea typeface="Open Sans" charset="0"/>
                <a:cs typeface="Open Sans" charset="0"/>
              </a:rPr>
              <a:t>123-456-7890</a:t>
            </a:r>
            <a:endParaRPr lang="en-US" sz="2400" b="0" i="0" spc="0">
              <a:latin typeface="Open Sans Light" charset="0"/>
              <a:ea typeface="Open Sans Light" charset="0"/>
              <a:cs typeface="Open Sans Light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-296776" y="4536069"/>
            <a:ext cx="3211788" cy="3200855"/>
            <a:chOff x="-296776" y="4534525"/>
            <a:chExt cx="3211788" cy="3200855"/>
          </a:xfrm>
        </p:grpSpPr>
        <p:sp>
          <p:nvSpPr>
            <p:cNvPr id="18" name="Arc 17"/>
            <p:cNvSpPr/>
            <p:nvPr userDrawn="1"/>
          </p:nvSpPr>
          <p:spPr>
            <a:xfrm>
              <a:off x="-296776" y="4534525"/>
              <a:ext cx="3200400" cy="3200400"/>
            </a:xfrm>
            <a:prstGeom prst="arc">
              <a:avLst/>
            </a:prstGeom>
            <a:noFill/>
            <a:ln w="152400">
              <a:solidFill>
                <a:srgbClr val="02E8F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Arc 19"/>
            <p:cNvSpPr/>
            <p:nvPr userDrawn="1"/>
          </p:nvSpPr>
          <p:spPr>
            <a:xfrm flipH="1">
              <a:off x="-285388" y="4534980"/>
              <a:ext cx="3200400" cy="3200400"/>
            </a:xfrm>
            <a:prstGeom prst="arc">
              <a:avLst/>
            </a:prstGeom>
            <a:noFill/>
            <a:ln w="152400">
              <a:solidFill>
                <a:srgbClr val="02E8F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5" name="Freeform 14"/>
          <p:cNvSpPr>
            <a:spLocks noChangeArrowheads="1"/>
          </p:cNvSpPr>
          <p:nvPr userDrawn="1"/>
        </p:nvSpPr>
        <p:spPr bwMode="auto">
          <a:xfrm rot="10293731">
            <a:off x="2237733" y="4550208"/>
            <a:ext cx="2373150" cy="1427785"/>
          </a:xfrm>
          <a:custGeom>
            <a:avLst/>
            <a:gdLst>
              <a:gd name="connsiteX0" fmla="*/ 51534 w 2373150"/>
              <a:gd name="connsiteY0" fmla="*/ 1427785 h 1427785"/>
              <a:gd name="connsiteX1" fmla="*/ 7251 w 2373150"/>
              <a:gd name="connsiteY1" fmla="*/ 1384028 h 1427785"/>
              <a:gd name="connsiteX2" fmla="*/ 0 w 2373150"/>
              <a:gd name="connsiteY2" fmla="*/ 1376261 h 1427785"/>
              <a:gd name="connsiteX3" fmla="*/ 7251 w 2373150"/>
              <a:gd name="connsiteY3" fmla="*/ 1369010 h 1427785"/>
              <a:gd name="connsiteX4" fmla="*/ 51534 w 2373150"/>
              <a:gd name="connsiteY4" fmla="*/ 1325253 h 1427785"/>
              <a:gd name="connsiteX5" fmla="*/ 66036 w 2373150"/>
              <a:gd name="connsiteY5" fmla="*/ 1325253 h 1427785"/>
              <a:gd name="connsiteX6" fmla="*/ 66036 w 2373150"/>
              <a:gd name="connsiteY6" fmla="*/ 1339752 h 1427785"/>
              <a:gd name="connsiteX7" fmla="*/ 36514 w 2373150"/>
              <a:gd name="connsiteY7" fmla="*/ 1361760 h 1427785"/>
              <a:gd name="connsiteX8" fmla="*/ 1915302 w 2373150"/>
              <a:gd name="connsiteY8" fmla="*/ 576712 h 1427785"/>
              <a:gd name="connsiteX9" fmla="*/ 2251458 w 2373150"/>
              <a:gd name="connsiteY9" fmla="*/ 167325 h 1427785"/>
              <a:gd name="connsiteX10" fmla="*/ 2351484 w 2373150"/>
              <a:gd name="connsiteY10" fmla="*/ 0 h 1427785"/>
              <a:gd name="connsiteX11" fmla="*/ 2373150 w 2373150"/>
              <a:gd name="connsiteY11" fmla="*/ 3214 h 1427785"/>
              <a:gd name="connsiteX12" fmla="*/ 2269351 w 2373150"/>
              <a:gd name="connsiteY12" fmla="*/ 177630 h 1427785"/>
              <a:gd name="connsiteX13" fmla="*/ 1930063 w 2373150"/>
              <a:gd name="connsiteY13" fmla="*/ 591471 h 1427785"/>
              <a:gd name="connsiteX14" fmla="*/ 36514 w 2373150"/>
              <a:gd name="connsiteY14" fmla="*/ 1384028 h 1427785"/>
              <a:gd name="connsiteX15" fmla="*/ 66035 w 2373150"/>
              <a:gd name="connsiteY15" fmla="*/ 1413027 h 1427785"/>
              <a:gd name="connsiteX16" fmla="*/ 66036 w 2373150"/>
              <a:gd name="connsiteY16" fmla="*/ 1427785 h 1427785"/>
              <a:gd name="connsiteX17" fmla="*/ 58785 w 2373150"/>
              <a:gd name="connsiteY17" fmla="*/ 1427785 h 1427785"/>
              <a:gd name="connsiteX18" fmla="*/ 51534 w 2373150"/>
              <a:gd name="connsiteY18" fmla="*/ 1427785 h 1427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373150" h="1427785">
                <a:moveTo>
                  <a:pt x="51534" y="1427785"/>
                </a:moveTo>
                <a:cubicBezTo>
                  <a:pt x="51534" y="1427785"/>
                  <a:pt x="51534" y="1427785"/>
                  <a:pt x="7251" y="1384028"/>
                </a:cubicBezTo>
                <a:cubicBezTo>
                  <a:pt x="0" y="1384028"/>
                  <a:pt x="0" y="1376261"/>
                  <a:pt x="0" y="1376261"/>
                </a:cubicBezTo>
                <a:cubicBezTo>
                  <a:pt x="0" y="1376261"/>
                  <a:pt x="0" y="1369010"/>
                  <a:pt x="7251" y="1369010"/>
                </a:cubicBezTo>
                <a:cubicBezTo>
                  <a:pt x="7251" y="1369010"/>
                  <a:pt x="7251" y="1369010"/>
                  <a:pt x="51534" y="1325253"/>
                </a:cubicBezTo>
                <a:cubicBezTo>
                  <a:pt x="51534" y="1317744"/>
                  <a:pt x="58785" y="1317744"/>
                  <a:pt x="66036" y="1325253"/>
                </a:cubicBezTo>
                <a:cubicBezTo>
                  <a:pt x="66036" y="1325253"/>
                  <a:pt x="66036" y="1332502"/>
                  <a:pt x="66036" y="1339752"/>
                </a:cubicBezTo>
                <a:cubicBezTo>
                  <a:pt x="66036" y="1339752"/>
                  <a:pt x="66036" y="1339752"/>
                  <a:pt x="36514" y="1361760"/>
                </a:cubicBezTo>
                <a:cubicBezTo>
                  <a:pt x="748408" y="1361760"/>
                  <a:pt x="1416277" y="1082903"/>
                  <a:pt x="1915302" y="576712"/>
                </a:cubicBezTo>
                <a:cubicBezTo>
                  <a:pt x="2041871" y="450165"/>
                  <a:pt x="2154229" y="313050"/>
                  <a:pt x="2251458" y="167325"/>
                </a:cubicBezTo>
                <a:lnTo>
                  <a:pt x="2351484" y="0"/>
                </a:lnTo>
                <a:lnTo>
                  <a:pt x="2373150" y="3214"/>
                </a:lnTo>
                <a:lnTo>
                  <a:pt x="2269351" y="177630"/>
                </a:lnTo>
                <a:cubicBezTo>
                  <a:pt x="2171693" y="324523"/>
                  <a:pt x="2058445" y="463046"/>
                  <a:pt x="1930063" y="591471"/>
                </a:cubicBezTo>
                <a:cubicBezTo>
                  <a:pt x="1431038" y="1097661"/>
                  <a:pt x="755917" y="1384028"/>
                  <a:pt x="36514" y="1384028"/>
                </a:cubicBezTo>
                <a:cubicBezTo>
                  <a:pt x="36514" y="1384028"/>
                  <a:pt x="36514" y="1384028"/>
                  <a:pt x="66035" y="1413027"/>
                </a:cubicBezTo>
                <a:cubicBezTo>
                  <a:pt x="66036" y="1420536"/>
                  <a:pt x="66036" y="1420536"/>
                  <a:pt x="66036" y="1427785"/>
                </a:cubicBezTo>
                <a:lnTo>
                  <a:pt x="58785" y="1427785"/>
                </a:lnTo>
                <a:cubicBezTo>
                  <a:pt x="51534" y="1427785"/>
                  <a:pt x="51534" y="1427785"/>
                  <a:pt x="51534" y="1427785"/>
                </a:cubicBezTo>
                <a:close/>
              </a:path>
            </a:pathLst>
          </a:custGeom>
          <a:solidFill>
            <a:srgbClr val="FFAF05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7113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Content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7040" y="6375400"/>
            <a:ext cx="1096292" cy="229977"/>
          </a:xfrm>
          <a:prstGeom prst="rect">
            <a:avLst/>
          </a:prstGeom>
        </p:spPr>
      </p:pic>
      <p:cxnSp>
        <p:nvCxnSpPr>
          <p:cNvPr id="4" name="Straight Connector 3"/>
          <p:cNvCxnSpPr/>
          <p:nvPr userDrawn="1"/>
        </p:nvCxnSpPr>
        <p:spPr>
          <a:xfrm flipH="1">
            <a:off x="508000" y="6128426"/>
            <a:ext cx="111953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508000" y="6297600"/>
            <a:ext cx="56809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C796C7A-94D1-49A9-A3D6-16CE5E2A2683}" type="slidenum">
              <a:rPr lang="en-US" sz="1400" b="1" smtClean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‹#›</a:t>
            </a:fld>
            <a:r>
              <a:rPr lang="en-US" sz="1400" b="1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400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|</a:t>
            </a:r>
            <a:r>
              <a:rPr lang="en-US" sz="1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IMPACTING RESEARCH – THE WILEY STORY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000" y="408561"/>
            <a:ext cx="4064001" cy="2836708"/>
          </a:xfrm>
          <a:prstGeom prst="rect">
            <a:avLst/>
          </a:prstGeom>
        </p:spPr>
        <p:txBody>
          <a:bodyPr wrap="square" lIns="91440" rIns="9144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3200" b="1" i="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Source Serif Pro" charset="0"/>
                <a:cs typeface="Source Serif Pro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Slide Title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508000" y="3425757"/>
            <a:ext cx="4064001" cy="2455696"/>
          </a:xfrm>
          <a:prstGeom prst="rect">
            <a:avLst/>
          </a:prstGeom>
        </p:spPr>
        <p:txBody>
          <a:bodyPr wrap="square" lIns="91440" rIns="91440">
            <a:noAutofit/>
          </a:bodyPr>
          <a:lstStyle>
            <a:lvl1pPr marL="0" indent="0">
              <a:lnSpc>
                <a:spcPct val="100000"/>
              </a:lnSpc>
              <a:buNone/>
              <a:defRPr sz="1800" b="0" i="0">
                <a:solidFill>
                  <a:schemeClr val="bg1">
                    <a:lumMod val="50000"/>
                  </a:schemeClr>
                </a:solidFill>
                <a:latin typeface="+mn-lt"/>
                <a:ea typeface="Open Sans" charset="0"/>
                <a:cs typeface="Open Sans" charset="0"/>
              </a:defRPr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 pharetra. 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 per </a:t>
            </a:r>
            <a:r>
              <a:rPr lang="en-US" dirty="0" err="1"/>
              <a:t>conubia</a:t>
            </a:r>
            <a:r>
              <a:rPr lang="en-US" dirty="0"/>
              <a:t> nostra, per </a:t>
            </a:r>
            <a:r>
              <a:rPr lang="en-US" dirty="0" err="1"/>
              <a:t>inceptos</a:t>
            </a:r>
            <a:r>
              <a:rPr lang="en-US" dirty="0"/>
              <a:t> </a:t>
            </a:r>
            <a:r>
              <a:rPr lang="en-US" dirty="0" err="1"/>
              <a:t>himenaeos</a:t>
            </a:r>
            <a:r>
              <a:rPr lang="en-US" dirty="0"/>
              <a:t>. </a:t>
            </a:r>
            <a:endParaRPr lang="en-US" b="0" i="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844374" y="408561"/>
            <a:ext cx="6858958" cy="5472891"/>
          </a:xfrm>
          <a:prstGeom prst="rect">
            <a:avLst/>
          </a:prstGeom>
        </p:spPr>
        <p:txBody>
          <a:bodyPr wrap="square" lIns="91440" rIns="91440">
            <a:noAutofit/>
          </a:bodyPr>
          <a:lstStyle>
            <a:lvl1pPr>
              <a:defRPr sz="2000" b="0" i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dirty="0"/>
              <a:t>Insert text or media</a:t>
            </a:r>
          </a:p>
        </p:txBody>
      </p:sp>
    </p:spTree>
    <p:extLst>
      <p:ext uri="{BB962C8B-B14F-4D97-AF65-F5344CB8AC3E}">
        <p14:creationId xmlns:p14="http://schemas.microsoft.com/office/powerpoint/2010/main" val="528408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2000" cy="617220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8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3046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152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Statem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Oval 5"/>
          <p:cNvSpPr/>
          <p:nvPr userDrawn="1"/>
        </p:nvSpPr>
        <p:spPr>
          <a:xfrm>
            <a:off x="10736082" y="-1485523"/>
            <a:ext cx="3200400" cy="3200400"/>
          </a:xfrm>
          <a:prstGeom prst="ellipse">
            <a:avLst/>
          </a:prstGeom>
          <a:noFill/>
          <a:ln w="1238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14400" y="482600"/>
            <a:ext cx="0" cy="27432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1828800"/>
            <a:ext cx="10332720" cy="3746123"/>
          </a:xfrm>
          <a:prstGeom prst="rect">
            <a:avLst/>
          </a:prstGeom>
        </p:spPr>
        <p:txBody>
          <a:bodyPr lIns="182880" rIns="182880">
            <a:normAutofit/>
          </a:bodyPr>
          <a:lstStyle>
            <a:lvl1pPr marL="0" indent="0" algn="l">
              <a:lnSpc>
                <a:spcPct val="100000"/>
              </a:lnSpc>
              <a:buNone/>
              <a:defRPr sz="4800" b="0" i="0" spc="-150" baseline="0">
                <a:solidFill>
                  <a:schemeClr val="tx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Bold statement layout option 1.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9756648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0" indent="0">
              <a:buNone/>
              <a:defRPr sz="1600" b="0" i="0" baseline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957770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Oval 5"/>
          <p:cNvSpPr/>
          <p:nvPr userDrawn="1"/>
        </p:nvSpPr>
        <p:spPr>
          <a:xfrm>
            <a:off x="10736082" y="-1485523"/>
            <a:ext cx="3200400" cy="3200400"/>
          </a:xfrm>
          <a:prstGeom prst="ellipse">
            <a:avLst/>
          </a:prstGeom>
          <a:noFill/>
          <a:ln w="1238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1115568"/>
            <a:ext cx="9821682" cy="1513332"/>
          </a:xfrm>
          <a:prstGeom prst="rect">
            <a:avLst/>
          </a:prstGeom>
        </p:spPr>
        <p:txBody>
          <a:bodyPr wrap="square" lIns="182880" rIns="182880" anchor="b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4800" b="0" i="0" spc="-150" baseline="0">
                <a:solidFill>
                  <a:schemeClr val="accent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Large headline with additional text and here’s a second 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882900"/>
            <a:ext cx="10350500" cy="2933700"/>
          </a:xfrm>
          <a:prstGeom prst="rect">
            <a:avLst/>
          </a:prstGeom>
        </p:spPr>
        <p:txBody>
          <a:bodyPr lIns="182880" rIns="182880">
            <a:normAutofit/>
          </a:bodyPr>
          <a:lstStyle>
            <a:lvl1pPr marL="0" indent="0">
              <a:lnSpc>
                <a:spcPct val="100000"/>
              </a:lnSpc>
              <a:buNone/>
              <a:defRPr sz="2400" b="0" i="0"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 b="0" i="0" dirty="0">
                <a:latin typeface="Open Sans" charset="0"/>
                <a:ea typeface="Open Sans" charset="0"/>
                <a:cs typeface="Open Sans" charset="0"/>
              </a:rPr>
              <a:t>First point</a:t>
            </a:r>
          </a:p>
          <a:p>
            <a:r>
              <a:rPr lang="en-US" b="0" i="0" dirty="0">
                <a:latin typeface="Open Sans" charset="0"/>
                <a:ea typeface="Open Sans" charset="0"/>
                <a:cs typeface="Open Sans" charset="0"/>
              </a:rPr>
              <a:t>Second point</a:t>
            </a:r>
          </a:p>
          <a:p>
            <a:r>
              <a:rPr lang="en-US" b="0" i="0" dirty="0">
                <a:latin typeface="Open Sans" charset="0"/>
                <a:ea typeface="Open Sans" charset="0"/>
                <a:cs typeface="Open Sans" charset="0"/>
              </a:rPr>
              <a:t>Third point</a:t>
            </a:r>
          </a:p>
        </p:txBody>
      </p:sp>
    </p:spTree>
    <p:extLst>
      <p:ext uri="{BB962C8B-B14F-4D97-AF65-F5344CB8AC3E}">
        <p14:creationId xmlns:p14="http://schemas.microsoft.com/office/powerpoint/2010/main" val="4165364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14400" y="482600"/>
            <a:ext cx="0" cy="27432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9756648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0" indent="0">
              <a:buNone/>
              <a:defRPr sz="1600" b="0" i="0" baseline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Title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882900"/>
            <a:ext cx="3017520" cy="2697480"/>
          </a:xfrm>
          <a:prstGeom prst="rect">
            <a:avLst/>
          </a:prstGeom>
        </p:spPr>
        <p:txBody>
          <a:bodyPr lIns="182880" rIns="182880">
            <a:noAutofit/>
          </a:bodyPr>
          <a:lstStyle>
            <a:lvl1pPr marL="0" indent="0">
              <a:lnSpc>
                <a:spcPct val="140000"/>
              </a:lnSpc>
              <a:buNone/>
              <a:defRPr sz="1600" b="0" i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 pharetra. 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 per </a:t>
            </a:r>
            <a:r>
              <a:rPr lang="en-US" dirty="0" err="1"/>
              <a:t>conubia</a:t>
            </a:r>
            <a:r>
              <a:rPr lang="en-US" dirty="0"/>
              <a:t> nostra, per </a:t>
            </a:r>
            <a:r>
              <a:rPr lang="en-US" dirty="0" err="1"/>
              <a:t>inceptos</a:t>
            </a:r>
            <a:r>
              <a:rPr lang="en-US" dirty="0"/>
              <a:t> </a:t>
            </a:r>
            <a:r>
              <a:rPr lang="en-US" dirty="0" err="1"/>
              <a:t>himenaeos</a:t>
            </a:r>
            <a:r>
              <a:rPr lang="en-US" dirty="0"/>
              <a:t>. </a:t>
            </a:r>
            <a:endParaRPr lang="en-US" b="0" i="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4587239" y="2882900"/>
            <a:ext cx="3017520" cy="2697480"/>
          </a:xfrm>
          <a:prstGeom prst="rect">
            <a:avLst/>
          </a:prstGeom>
        </p:spPr>
        <p:txBody>
          <a:bodyPr lIns="182880" rIns="182880">
            <a:noAutofit/>
          </a:bodyPr>
          <a:lstStyle>
            <a:lvl1pPr marL="0" indent="0">
              <a:lnSpc>
                <a:spcPct val="140000"/>
              </a:lnSpc>
              <a:buNone/>
              <a:defRPr sz="1600" b="0" i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 pharetra. 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 per </a:t>
            </a:r>
            <a:r>
              <a:rPr lang="en-US" dirty="0" err="1"/>
              <a:t>conubia</a:t>
            </a:r>
            <a:r>
              <a:rPr lang="en-US" dirty="0"/>
              <a:t> nostra, per </a:t>
            </a:r>
            <a:r>
              <a:rPr lang="en-US" dirty="0" err="1"/>
              <a:t>inceptos</a:t>
            </a:r>
            <a:r>
              <a:rPr lang="en-US" dirty="0"/>
              <a:t> </a:t>
            </a:r>
            <a:r>
              <a:rPr lang="en-US" dirty="0" err="1"/>
              <a:t>himenaeos</a:t>
            </a:r>
            <a:r>
              <a:rPr lang="en-US" dirty="0"/>
              <a:t>. </a:t>
            </a:r>
            <a:endParaRPr lang="en-US" b="0" i="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8260079" y="2882900"/>
            <a:ext cx="3017520" cy="2697480"/>
          </a:xfrm>
          <a:prstGeom prst="rect">
            <a:avLst/>
          </a:prstGeom>
        </p:spPr>
        <p:txBody>
          <a:bodyPr lIns="182880" rIns="182880">
            <a:noAutofit/>
          </a:bodyPr>
          <a:lstStyle>
            <a:lvl1pPr marL="0" indent="0">
              <a:lnSpc>
                <a:spcPct val="140000"/>
              </a:lnSpc>
              <a:buNone/>
              <a:defRPr sz="1600" b="0" i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 pharetra. 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 per </a:t>
            </a:r>
            <a:r>
              <a:rPr lang="en-US" dirty="0" err="1"/>
              <a:t>conubia</a:t>
            </a:r>
            <a:r>
              <a:rPr lang="en-US" dirty="0"/>
              <a:t> nostra, per </a:t>
            </a:r>
            <a:r>
              <a:rPr lang="en-US" dirty="0" err="1"/>
              <a:t>inceptos</a:t>
            </a:r>
            <a:r>
              <a:rPr lang="en-US" dirty="0"/>
              <a:t> </a:t>
            </a:r>
            <a:r>
              <a:rPr lang="en-US" dirty="0" err="1"/>
              <a:t>himenaeos</a:t>
            </a:r>
            <a:r>
              <a:rPr lang="en-US" dirty="0"/>
              <a:t>. </a:t>
            </a:r>
            <a:endParaRPr lang="en-US" b="0" i="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10736082" y="-1485523"/>
            <a:ext cx="3200400" cy="3200400"/>
          </a:xfrm>
          <a:prstGeom prst="ellipse">
            <a:avLst/>
          </a:prstGeom>
          <a:noFill/>
          <a:ln w="1238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1115568"/>
            <a:ext cx="9821682" cy="1513332"/>
          </a:xfrm>
          <a:prstGeom prst="rect">
            <a:avLst/>
          </a:prstGeom>
        </p:spPr>
        <p:txBody>
          <a:bodyPr wrap="square" lIns="182880" rIns="182880" anchor="b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4800" b="0" i="0" spc="-150" baseline="0">
                <a:solidFill>
                  <a:schemeClr val="accent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Large headline with 3 columns of additional text</a:t>
            </a:r>
          </a:p>
        </p:txBody>
      </p:sp>
    </p:spTree>
    <p:extLst>
      <p:ext uri="{BB962C8B-B14F-4D97-AF65-F5344CB8AC3E}">
        <p14:creationId xmlns:p14="http://schemas.microsoft.com/office/powerpoint/2010/main" val="1943859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Media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14400" y="482600"/>
            <a:ext cx="0" cy="27432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1193801"/>
            <a:ext cx="6502400" cy="1473200"/>
          </a:xfrm>
          <a:prstGeom prst="rect">
            <a:avLst/>
          </a:prstGeom>
        </p:spPr>
        <p:txBody>
          <a:bodyPr wrap="square" lIns="182880" rIns="182880" anchor="b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4800" b="0" i="0" spc="-150" baseline="0">
                <a:solidFill>
                  <a:schemeClr val="accent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Small media with text slide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6671056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0" indent="0">
              <a:buNone/>
              <a:defRPr sz="1600" b="0" i="0" baseline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Title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882900"/>
            <a:ext cx="6502400" cy="2933700"/>
          </a:xfrm>
          <a:prstGeom prst="rect">
            <a:avLst/>
          </a:prstGeom>
        </p:spPr>
        <p:txBody>
          <a:bodyPr lIns="182880" rIns="182880">
            <a:normAutofit/>
          </a:bodyPr>
          <a:lstStyle>
            <a:lvl1pPr marL="0" indent="0">
              <a:lnSpc>
                <a:spcPct val="140000"/>
              </a:lnSpc>
              <a:buNone/>
              <a:defRPr sz="1800" b="0" i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 pharetra. 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 per </a:t>
            </a:r>
            <a:r>
              <a:rPr lang="en-US" dirty="0" err="1"/>
              <a:t>conubia</a:t>
            </a:r>
            <a:r>
              <a:rPr lang="en-US" dirty="0"/>
              <a:t> nostra, per </a:t>
            </a:r>
            <a:r>
              <a:rPr lang="en-US" dirty="0" err="1"/>
              <a:t>inceptos</a:t>
            </a:r>
            <a:r>
              <a:rPr lang="en-US" dirty="0"/>
              <a:t> </a:t>
            </a:r>
            <a:r>
              <a:rPr lang="en-US" dirty="0" err="1"/>
              <a:t>himenaeos</a:t>
            </a:r>
            <a:r>
              <a:rPr lang="en-US" dirty="0"/>
              <a:t>. Integer et dictum </a:t>
            </a:r>
            <a:r>
              <a:rPr lang="en-US" dirty="0" err="1"/>
              <a:t>felis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et libero gravida,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et </a:t>
            </a:r>
            <a:r>
              <a:rPr lang="en-US" dirty="0" err="1"/>
              <a:t>erat</a:t>
            </a:r>
            <a:r>
              <a:rPr lang="en-US" dirty="0"/>
              <a:t> non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a magna. </a:t>
            </a:r>
            <a:endParaRPr lang="en-US" b="0" i="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5" hasCustomPrompt="1"/>
          </p:nvPr>
        </p:nvSpPr>
        <p:spPr>
          <a:xfrm>
            <a:off x="7790688" y="256033"/>
            <a:ext cx="4401312" cy="557784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dirty="0"/>
              <a:t>Click an icon below to add media</a:t>
            </a:r>
          </a:p>
        </p:txBody>
      </p:sp>
    </p:spTree>
    <p:extLst>
      <p:ext uri="{BB962C8B-B14F-4D97-AF65-F5344CB8AC3E}">
        <p14:creationId xmlns:p14="http://schemas.microsoft.com/office/powerpoint/2010/main" val="3923428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um Media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14400" y="482600"/>
            <a:ext cx="0" cy="27432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1193801"/>
            <a:ext cx="4658627" cy="1473200"/>
          </a:xfrm>
          <a:prstGeom prst="rect">
            <a:avLst/>
          </a:prstGeom>
        </p:spPr>
        <p:txBody>
          <a:bodyPr wrap="square" lIns="182880" rIns="182880" anchor="b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4800" b="0" i="0" spc="-150" baseline="0">
                <a:solidFill>
                  <a:schemeClr val="accent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Medium media with text slide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4994656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0" indent="0">
              <a:buNone/>
              <a:defRPr sz="1600" b="0" i="0" baseline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Section Title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882900"/>
            <a:ext cx="4658627" cy="2933700"/>
          </a:xfrm>
          <a:prstGeom prst="rect">
            <a:avLst/>
          </a:prstGeom>
        </p:spPr>
        <p:txBody>
          <a:bodyPr lIns="182880" rIns="182880">
            <a:normAutofit/>
          </a:bodyPr>
          <a:lstStyle>
            <a:lvl1pPr marL="0" indent="0">
              <a:lnSpc>
                <a:spcPct val="140000"/>
              </a:lnSpc>
              <a:buNone/>
              <a:defRPr sz="1800" b="0" i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 pharetra. 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 per </a:t>
            </a:r>
            <a:r>
              <a:rPr lang="en-US" dirty="0" err="1"/>
              <a:t>conubia</a:t>
            </a:r>
            <a:r>
              <a:rPr lang="en-US" dirty="0"/>
              <a:t> nostra, per </a:t>
            </a:r>
            <a:r>
              <a:rPr lang="en-US" dirty="0" err="1"/>
              <a:t>inceptos</a:t>
            </a:r>
            <a:r>
              <a:rPr lang="en-US" dirty="0"/>
              <a:t> </a:t>
            </a:r>
            <a:r>
              <a:rPr lang="en-US" dirty="0" err="1"/>
              <a:t>himenaeos</a:t>
            </a:r>
            <a:r>
              <a:rPr lang="en-US" dirty="0"/>
              <a:t>. Integer et dictum </a:t>
            </a:r>
            <a:r>
              <a:rPr lang="en-US" dirty="0" err="1"/>
              <a:t>felis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et libero gravida,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.</a:t>
            </a:r>
            <a:endParaRPr lang="en-US" b="0" i="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5" hasCustomPrompt="1"/>
          </p:nvPr>
        </p:nvSpPr>
        <p:spPr>
          <a:xfrm>
            <a:off x="6156960" y="256033"/>
            <a:ext cx="6035040" cy="557784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dirty="0"/>
              <a:t>Click an icon below to add media</a:t>
            </a:r>
          </a:p>
        </p:txBody>
      </p:sp>
    </p:spTree>
    <p:extLst>
      <p:ext uri="{BB962C8B-B14F-4D97-AF65-F5344CB8AC3E}">
        <p14:creationId xmlns:p14="http://schemas.microsoft.com/office/powerpoint/2010/main" val="35846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33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36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2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20" Type="http://schemas.openxmlformats.org/officeDocument/2006/relationships/slideLayout" Target="../slideLayouts/slideLayout35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2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23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25.xml"/><Relationship Id="rId19" Type="http://schemas.openxmlformats.org/officeDocument/2006/relationships/slideLayout" Target="../slideLayouts/slideLayout34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Relationship Id="rId22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126480"/>
            <a:ext cx="12192000" cy="731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040" y="6375400"/>
            <a:ext cx="1096292" cy="229977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6126480"/>
            <a:ext cx="1124712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040" y="6375400"/>
            <a:ext cx="1096292" cy="229977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6126480"/>
            <a:ext cx="1124712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6400800"/>
            <a:ext cx="4300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Wiley: Corporate Overview</a:t>
            </a:r>
            <a:endParaRPr lang="en-US" sz="1200" dirty="0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274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126480"/>
            <a:ext cx="12192000" cy="731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7040" y="6375400"/>
            <a:ext cx="1096292" cy="229977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6126480"/>
            <a:ext cx="1124712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7040" y="6375400"/>
            <a:ext cx="1096292" cy="229977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6126480"/>
            <a:ext cx="1124712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4851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91" r:id="rId13"/>
    <p:sldLayoutId id="2147483780" r:id="rId14"/>
    <p:sldLayoutId id="2147483781" r:id="rId15"/>
    <p:sldLayoutId id="2147483782" r:id="rId16"/>
    <p:sldLayoutId id="2147483783" r:id="rId17"/>
    <p:sldLayoutId id="2147483784" r:id="rId18"/>
    <p:sldLayoutId id="2147483785" r:id="rId19"/>
    <p:sldLayoutId id="2147483786" r:id="rId20"/>
    <p:sldLayoutId id="2147483787" r:id="rId21"/>
    <p:sldLayoutId id="2147483788" r:id="rId22"/>
    <p:sldLayoutId id="2147483789" r:id="rId23"/>
    <p:sldLayoutId id="2147483790" r:id="rId2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1.xml"/><Relationship Id="rId6" Type="http://schemas.microsoft.com/office/2007/relationships/hdphoto" Target="../media/hdphoto4.wdp"/><Relationship Id="rId5" Type="http://schemas.openxmlformats.org/officeDocument/2006/relationships/image" Target="../media/image25.png"/><Relationship Id="rId10" Type="http://schemas.microsoft.com/office/2007/relationships/hdphoto" Target="../media/hdphoto6.wdp"/><Relationship Id="rId4" Type="http://schemas.microsoft.com/office/2007/relationships/hdphoto" Target="../media/hdphoto3.wdp"/><Relationship Id="rId9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6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7" Type="http://schemas.openxmlformats.org/officeDocument/2006/relationships/image" Target="../media/image3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6.xml"/><Relationship Id="rId6" Type="http://schemas.microsoft.com/office/2007/relationships/hdphoto" Target="../media/hdphoto8.wdp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3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925637"/>
          </a:xfrm>
        </p:spPr>
        <p:txBody>
          <a:bodyPr>
            <a:noAutofit/>
          </a:bodyPr>
          <a:lstStyle/>
          <a:p>
            <a:r>
              <a:rPr lang="ru-RU" sz="4800" dirty="0">
                <a:ea typeface="Open Sans" panose="020B0606030504020204" pitchFamily="34" charset="0"/>
                <a:cs typeface="Open Sans" panose="020B0606030504020204" pitchFamily="34" charset="0"/>
              </a:rPr>
              <a:t>Ресурсы </a:t>
            </a:r>
            <a:r>
              <a:rPr lang="en-US" sz="4800" dirty="0">
                <a:ea typeface="Open Sans" panose="020B0606030504020204" pitchFamily="34" charset="0"/>
                <a:cs typeface="Open Sans" panose="020B0606030504020204" pitchFamily="34" charset="0"/>
              </a:rPr>
              <a:t>Wiley </a:t>
            </a:r>
            <a:r>
              <a:rPr lang="ru-RU" sz="4800" dirty="0">
                <a:ea typeface="Open Sans" panose="020B0606030504020204" pitchFamily="34" charset="0"/>
                <a:cs typeface="Open Sans" panose="020B0606030504020204" pitchFamily="34" charset="0"/>
              </a:rPr>
              <a:t>в поддержку развития науки и инноваций в Республике Казахстан</a:t>
            </a:r>
            <a:endParaRPr lang="en-US" sz="4800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Subtitle 5"/>
          <p:cNvSpPr>
            <a:spLocks noGrp="1"/>
          </p:cNvSpPr>
          <p:nvPr>
            <p:ph type="subTitle" idx="1"/>
          </p:nvPr>
        </p:nvSpPr>
        <p:spPr>
          <a:xfrm>
            <a:off x="1524000" y="3150322"/>
            <a:ext cx="9210675" cy="1018453"/>
          </a:xfrm>
        </p:spPr>
        <p:txBody>
          <a:bodyPr numCol="1"/>
          <a:lstStyle/>
          <a:p>
            <a:r>
              <a:rPr lang="ru-RU" sz="18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Сергей Парамонов, к.х.н.</a:t>
            </a:r>
            <a:endParaRPr lang="en-US" sz="1800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r>
              <a:rPr lang="ru-RU" sz="1800" dirty="0"/>
              <a:t>старший менеджер по развитию бизнеса</a:t>
            </a:r>
            <a:r>
              <a:rPr lang="en-US" sz="1800" dirty="0"/>
              <a:t> </a:t>
            </a:r>
            <a:r>
              <a:rPr lang="ru-RU" sz="1800" dirty="0"/>
              <a:t>в регионе СНГ</a:t>
            </a:r>
          </a:p>
          <a:p>
            <a:r>
              <a:rPr lang="en-US" sz="1800" dirty="0"/>
              <a:t>sparamonov@wiley.com</a:t>
            </a:r>
          </a:p>
          <a:p>
            <a:r>
              <a:rPr lang="en-US" sz="1800" dirty="0"/>
              <a:t>+7 916 224 05</a:t>
            </a:r>
            <a:r>
              <a:rPr lang="ru-RU" sz="1800" dirty="0"/>
              <a:t> </a:t>
            </a:r>
            <a:r>
              <a:rPr lang="en-US" sz="1800" dirty="0"/>
              <a:t>01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524000" y="4685453"/>
            <a:ext cx="9144000" cy="846138"/>
          </a:xfrm>
        </p:spPr>
        <p:txBody>
          <a:bodyPr/>
          <a:lstStyle/>
          <a:p>
            <a:r>
              <a:rPr lang="ru-RU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Май</a:t>
            </a: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2018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507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0918" r="9916"/>
          <a:stretch/>
        </p:blipFill>
        <p:spPr>
          <a:xfrm>
            <a:off x="923543" y="1050524"/>
            <a:ext cx="9237494" cy="5335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sz="2000" dirty="0"/>
              <a:t>Единая платформа для поиска научной информации</a:t>
            </a:r>
            <a:endParaRPr lang="en-US" sz="20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850C5D4-9B14-48D8-907D-F815AA905920}"/>
              </a:ext>
            </a:extLst>
          </p:cNvPr>
          <p:cNvSpPr/>
          <p:nvPr/>
        </p:nvSpPr>
        <p:spPr>
          <a:xfrm>
            <a:off x="2660073" y="2918691"/>
            <a:ext cx="5624946" cy="61883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C48933-E58D-495D-B77F-B1FE424C5AEC}"/>
              </a:ext>
            </a:extLst>
          </p:cNvPr>
          <p:cNvSpPr txBox="1"/>
          <p:nvPr/>
        </p:nvSpPr>
        <p:spPr>
          <a:xfrm>
            <a:off x="8322724" y="2152532"/>
            <a:ext cx="39792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chemeClr val="bg1"/>
                </a:solidFill>
                <a:highlight>
                  <a:srgbClr val="009CA9"/>
                </a:highlight>
              </a:rPr>
              <a:t>Единая строка поиска по всему контенту на платформе</a:t>
            </a:r>
          </a:p>
        </p:txBody>
      </p:sp>
    </p:spTree>
    <p:extLst>
      <p:ext uri="{BB962C8B-B14F-4D97-AF65-F5344CB8AC3E}">
        <p14:creationId xmlns:p14="http://schemas.microsoft.com/office/powerpoint/2010/main" val="617853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0918" r="9916"/>
          <a:stretch/>
        </p:blipFill>
        <p:spPr>
          <a:xfrm>
            <a:off x="923543" y="1050524"/>
            <a:ext cx="9237494" cy="5335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sz="2000" dirty="0"/>
              <a:t>Единая платформа для поиска научной информации</a:t>
            </a:r>
            <a:endParaRPr lang="en-US" sz="20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850C5D4-9B14-48D8-907D-F815AA905920}"/>
              </a:ext>
            </a:extLst>
          </p:cNvPr>
          <p:cNvSpPr/>
          <p:nvPr/>
        </p:nvSpPr>
        <p:spPr>
          <a:xfrm>
            <a:off x="1884217" y="4036291"/>
            <a:ext cx="7398327" cy="61883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C48933-E58D-495D-B77F-B1FE424C5AEC}"/>
              </a:ext>
            </a:extLst>
          </p:cNvPr>
          <p:cNvSpPr txBox="1"/>
          <p:nvPr/>
        </p:nvSpPr>
        <p:spPr>
          <a:xfrm>
            <a:off x="7472979" y="4729477"/>
            <a:ext cx="3906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chemeClr val="bg1"/>
                </a:solidFill>
                <a:highlight>
                  <a:srgbClr val="009CA9"/>
                </a:highlight>
              </a:rPr>
              <a:t>Для поиска доступны журналы, справочники и книги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809B32-455A-4BFC-9B58-EE45EC030F55}"/>
              </a:ext>
            </a:extLst>
          </p:cNvPr>
          <p:cNvSpPr txBox="1"/>
          <p:nvPr/>
        </p:nvSpPr>
        <p:spPr>
          <a:xfrm>
            <a:off x="3619924" y="1059951"/>
            <a:ext cx="4363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onlinelibrary.wiley.com</a:t>
            </a:r>
            <a:endParaRPr lang="ru-RU" sz="28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5233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0918" r="9916"/>
          <a:stretch/>
        </p:blipFill>
        <p:spPr>
          <a:xfrm>
            <a:off x="923543" y="1050524"/>
            <a:ext cx="9237494" cy="5335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sz="2000" dirty="0"/>
              <a:t>Единая платформа для поиска научной информации</a:t>
            </a:r>
            <a:endParaRPr lang="en-US" sz="20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850C5D4-9B14-48D8-907D-F815AA905920}"/>
              </a:ext>
            </a:extLst>
          </p:cNvPr>
          <p:cNvSpPr/>
          <p:nvPr/>
        </p:nvSpPr>
        <p:spPr>
          <a:xfrm>
            <a:off x="8571864" y="1127811"/>
            <a:ext cx="1107845" cy="45500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C48933-E58D-495D-B77F-B1FE424C5AEC}"/>
              </a:ext>
            </a:extLst>
          </p:cNvPr>
          <p:cNvSpPr txBox="1"/>
          <p:nvPr/>
        </p:nvSpPr>
        <p:spPr>
          <a:xfrm>
            <a:off x="4840615" y="832472"/>
            <a:ext cx="38131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chemeClr val="bg1"/>
                </a:solidFill>
                <a:highlight>
                  <a:srgbClr val="009CA9"/>
                </a:highlight>
              </a:rPr>
              <a:t>Личный профиль для удаленного доступа и сохранения публикаций, поисковых запросов и настройки оповещений</a:t>
            </a:r>
          </a:p>
        </p:txBody>
      </p:sp>
    </p:spTree>
    <p:extLst>
      <p:ext uri="{BB962C8B-B14F-4D97-AF65-F5344CB8AC3E}">
        <p14:creationId xmlns:p14="http://schemas.microsoft.com/office/powerpoint/2010/main" val="4673574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0918" r="9916"/>
          <a:stretch/>
        </p:blipFill>
        <p:spPr>
          <a:xfrm>
            <a:off x="923543" y="1050524"/>
            <a:ext cx="9237494" cy="5335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sz="2000" dirty="0"/>
              <a:t>Единая платформа для поиска научной информации</a:t>
            </a:r>
            <a:endParaRPr lang="en-US" sz="20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850C5D4-9B14-48D8-907D-F815AA905920}"/>
              </a:ext>
            </a:extLst>
          </p:cNvPr>
          <p:cNvSpPr/>
          <p:nvPr/>
        </p:nvSpPr>
        <p:spPr>
          <a:xfrm>
            <a:off x="3519573" y="5242757"/>
            <a:ext cx="1800572" cy="105644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C48933-E58D-495D-B77F-B1FE424C5AEC}"/>
              </a:ext>
            </a:extLst>
          </p:cNvPr>
          <p:cNvSpPr txBox="1"/>
          <p:nvPr/>
        </p:nvSpPr>
        <p:spPr>
          <a:xfrm>
            <a:off x="3542526" y="4273298"/>
            <a:ext cx="51069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chemeClr val="bg1"/>
                </a:solidFill>
                <a:highlight>
                  <a:srgbClr val="009CA9"/>
                </a:highlight>
              </a:rPr>
              <a:t>Полная информация по ресурсам для библиотекарей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25239A-1B57-4719-99F2-05E9FA7E890A}"/>
              </a:ext>
            </a:extLst>
          </p:cNvPr>
          <p:cNvSpPr txBox="1"/>
          <p:nvPr/>
        </p:nvSpPr>
        <p:spPr>
          <a:xfrm>
            <a:off x="3619924" y="1059951"/>
            <a:ext cx="4363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onlinelibrary.wiley.com</a:t>
            </a:r>
            <a:endParaRPr lang="ru-RU" sz="28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4751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928977" y="457200"/>
            <a:ext cx="6811096" cy="338328"/>
          </a:xfrm>
        </p:spPr>
        <p:txBody>
          <a:bodyPr>
            <a:noAutofit/>
          </a:bodyPr>
          <a:lstStyle/>
          <a:p>
            <a:r>
              <a:rPr lang="ru-RU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Контент на патформе </a:t>
            </a: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Wiley Online Library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5809" y="1932171"/>
            <a:ext cx="2673961" cy="2673961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423630" y="2473512"/>
            <a:ext cx="3796724" cy="1256186"/>
            <a:chOff x="1017835" y="2421748"/>
            <a:chExt cx="3796724" cy="125618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37170" y="2421748"/>
              <a:ext cx="1256186" cy="1256186"/>
            </a:xfrm>
            <a:prstGeom prst="rect">
              <a:avLst/>
            </a:prstGeom>
          </p:spPr>
        </p:pic>
        <p:sp>
          <p:nvSpPr>
            <p:cNvPr id="14" name="Text Placeholder 3"/>
            <p:cNvSpPr txBox="1">
              <a:spLocks/>
            </p:cNvSpPr>
            <p:nvPr/>
          </p:nvSpPr>
          <p:spPr>
            <a:xfrm>
              <a:off x="3315967" y="2814361"/>
              <a:ext cx="1498592" cy="564978"/>
            </a:xfrm>
            <a:prstGeom prst="rect">
              <a:avLst/>
            </a:prstGeom>
          </p:spPr>
          <p:txBody>
            <a:bodyPr lIns="0" tIns="36000" rIns="0" bIns="36000">
              <a:noAutofit/>
            </a:bodyPr>
            <a:lstStyle>
              <a:defPPr>
                <a:defRPr lang="en-US"/>
              </a:defPPr>
              <a:lvl1pPr indent="0" algn="ctr">
                <a:lnSpc>
                  <a:spcPct val="100000"/>
                </a:lnSpc>
                <a:spcBef>
                  <a:spcPts val="1000"/>
                </a:spcBef>
                <a:buFont typeface="Arial"/>
                <a:buNone/>
                <a:defRPr b="1" i="0">
                  <a:solidFill>
                    <a:schemeClr val="bg1"/>
                  </a:solidFill>
                  <a:latin typeface="Source Serif Pro" panose="020B060402020202020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9pPr>
            </a:lstStyle>
            <a:p>
              <a:r>
                <a:rPr lang="ru-RU" sz="1600" dirty="0"/>
                <a:t>актуальных протоколов</a:t>
              </a:r>
            </a:p>
          </p:txBody>
        </p:sp>
        <p:sp>
          <p:nvSpPr>
            <p:cNvPr id="15" name="Text Placeholder 3"/>
            <p:cNvSpPr txBox="1">
              <a:spLocks/>
            </p:cNvSpPr>
            <p:nvPr/>
          </p:nvSpPr>
          <p:spPr>
            <a:xfrm>
              <a:off x="3310769" y="2484863"/>
              <a:ext cx="1498592" cy="564978"/>
            </a:xfrm>
            <a:prstGeom prst="rect">
              <a:avLst/>
            </a:prstGeom>
          </p:spPr>
          <p:txBody>
            <a:bodyPr lIns="182880" rIns="182880">
              <a:noAutofit/>
            </a:bodyPr>
            <a:lstStyle>
              <a:lvl1pPr marL="0" indent="0" algn="l" defTabSz="914400" rtl="0" eaLnBrk="1" latinLnBrk="0" hangingPunct="1">
                <a:lnSpc>
                  <a:spcPct val="140000"/>
                </a:lnSpc>
                <a:spcBef>
                  <a:spcPts val="1000"/>
                </a:spcBef>
                <a:buFont typeface="Arial"/>
                <a:buNone/>
                <a:defRPr sz="1800" b="0" i="0" kern="1200">
                  <a:solidFill>
                    <a:srgbClr val="414246"/>
                  </a:solidFill>
                  <a:latin typeface="Open Sans Regular" charset="0"/>
                  <a:ea typeface="Open Sans Regular" charset="0"/>
                  <a:cs typeface="Open Sans Regular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en-GB" sz="2400" b="1" dirty="0">
                  <a:solidFill>
                    <a:srgbClr val="FFAF05"/>
                  </a:solidFill>
                  <a:latin typeface="Source Serif Pro" panose="020B0604020202020204" charset="0"/>
                  <a:ea typeface="Open Sans" panose="020B0606030504020204" pitchFamily="34" charset="0"/>
                  <a:cs typeface="Open Sans" panose="020B0606030504020204" pitchFamily="34" charset="0"/>
                </a:rPr>
                <a:t>18</a:t>
              </a:r>
              <a:endParaRPr lang="en-GB" sz="2400" dirty="0">
                <a:solidFill>
                  <a:srgbClr val="FFAF05"/>
                </a:solidFill>
                <a:latin typeface="Source Serif Pro" panose="020B060402020202020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017835" y="2680509"/>
              <a:ext cx="2419336" cy="738664"/>
            </a:xfrm>
            <a:prstGeom prst="rect">
              <a:avLst/>
            </a:prstGeom>
            <a:ln w="15875">
              <a:noFill/>
            </a:ln>
          </p:spPr>
          <p:txBody>
            <a:bodyPr wrap="square">
              <a:spAutoFit/>
            </a:bodyPr>
            <a:lstStyle/>
            <a:p>
              <a:pPr algn="r"/>
              <a:r>
                <a:rPr lang="ru-RU" altLang="en-US" sz="1400" dirty="0">
                  <a:solidFill>
                    <a:srgbClr val="41424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Лабораторные методики, насчитывающие более 18 000 записей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899288" y="3895567"/>
            <a:ext cx="5420405" cy="1259463"/>
            <a:chOff x="622099" y="4099911"/>
            <a:chExt cx="5420405" cy="125946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44361" y="4099911"/>
              <a:ext cx="1259463" cy="1259463"/>
            </a:xfrm>
            <a:prstGeom prst="rect">
              <a:avLst/>
            </a:prstGeom>
          </p:spPr>
        </p:pic>
        <p:sp>
          <p:nvSpPr>
            <p:cNvPr id="19" name="Text Placeholder 3"/>
            <p:cNvSpPr txBox="1">
              <a:spLocks/>
            </p:cNvSpPr>
            <p:nvPr/>
          </p:nvSpPr>
          <p:spPr>
            <a:xfrm>
              <a:off x="4801743" y="4237351"/>
              <a:ext cx="717540" cy="564978"/>
            </a:xfrm>
            <a:prstGeom prst="rect">
              <a:avLst/>
            </a:prstGeom>
          </p:spPr>
          <p:txBody>
            <a:bodyPr lIns="182880" rIns="182880">
              <a:noAutofit/>
            </a:bodyPr>
            <a:lstStyle>
              <a:lvl1pPr marL="0" indent="0" algn="l" defTabSz="914400" rtl="0" eaLnBrk="1" latinLnBrk="0" hangingPunct="1">
                <a:lnSpc>
                  <a:spcPct val="140000"/>
                </a:lnSpc>
                <a:spcBef>
                  <a:spcPts val="1000"/>
                </a:spcBef>
                <a:buFont typeface="Arial"/>
                <a:buNone/>
                <a:defRPr sz="1800" b="0" i="0" kern="1200">
                  <a:solidFill>
                    <a:srgbClr val="414246"/>
                  </a:solidFill>
                  <a:latin typeface="Open Sans Regular" charset="0"/>
                  <a:ea typeface="Open Sans Regular" charset="0"/>
                  <a:cs typeface="Open Sans Regular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en-GB" sz="2400" b="1" dirty="0">
                  <a:solidFill>
                    <a:srgbClr val="FFAF05"/>
                  </a:solidFill>
                  <a:latin typeface="Source Serif Pro" panose="020B0604020202020204" charset="0"/>
                  <a:ea typeface="Open Sans" panose="020B0606030504020204" pitchFamily="34" charset="0"/>
                  <a:cs typeface="Open Sans" panose="020B0606030504020204" pitchFamily="34" charset="0"/>
                </a:rPr>
                <a:t>13</a:t>
              </a:r>
              <a:endParaRPr lang="en-GB" sz="2400" dirty="0">
                <a:solidFill>
                  <a:srgbClr val="FFAF05"/>
                </a:solidFill>
                <a:latin typeface="Source Serif Pro" panose="020B060402020202020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Text Placeholder 3"/>
            <p:cNvSpPr txBox="1">
              <a:spLocks/>
            </p:cNvSpPr>
            <p:nvPr/>
          </p:nvSpPr>
          <p:spPr>
            <a:xfrm>
              <a:off x="4285044" y="4606132"/>
              <a:ext cx="1757460" cy="481612"/>
            </a:xfrm>
            <a:prstGeom prst="rect">
              <a:avLst/>
            </a:prstGeom>
          </p:spPr>
          <p:txBody>
            <a:bodyPr lIns="0" tIns="36000" rIns="0" bIns="36000">
              <a:noAutofit/>
            </a:bodyPr>
            <a:lstStyle>
              <a:defPPr>
                <a:defRPr lang="en-US"/>
              </a:defPPr>
              <a:lvl1pPr indent="0" algn="ctr">
                <a:lnSpc>
                  <a:spcPct val="100000"/>
                </a:lnSpc>
                <a:spcBef>
                  <a:spcPts val="1000"/>
                </a:spcBef>
                <a:buFont typeface="Arial"/>
                <a:buNone/>
                <a:defRPr b="1" i="0">
                  <a:solidFill>
                    <a:schemeClr val="bg1"/>
                  </a:solidFill>
                  <a:latin typeface="Source Serif Pro" panose="020B060402020202020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9pPr>
            </a:lstStyle>
            <a:p>
              <a:r>
                <a:rPr lang="ru-RU" dirty="0"/>
                <a:t>баз </a:t>
              </a:r>
              <a:br>
                <a:rPr lang="ru-RU" dirty="0"/>
              </a:br>
              <a:r>
                <a:rPr lang="ru-RU" dirty="0"/>
                <a:t>данных</a:t>
              </a:r>
              <a:endParaRPr lang="en-GB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22099" y="4241241"/>
              <a:ext cx="3933995" cy="954107"/>
            </a:xfrm>
            <a:prstGeom prst="rect">
              <a:avLst/>
            </a:prstGeom>
            <a:ln w="15875">
              <a:noFill/>
            </a:ln>
          </p:spPr>
          <p:txBody>
            <a:bodyPr wrap="square">
              <a:spAutoFit/>
            </a:bodyPr>
            <a:lstStyle/>
            <a:p>
              <a:pPr algn="r"/>
              <a:r>
                <a:rPr lang="ru-RU" altLang="en-US" sz="1400" dirty="0">
                  <a:solidFill>
                    <a:srgbClr val="41424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Химия и доказательная медицина, призванная помочь экспертам в области медицины в получении правильной информации в нужное время</a:t>
              </a:r>
              <a:endParaRPr lang="en-US" sz="14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395434" y="3587029"/>
            <a:ext cx="3703614" cy="1300644"/>
            <a:chOff x="6426521" y="3727259"/>
            <a:chExt cx="3703614" cy="130064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74980" y="3727259"/>
              <a:ext cx="1300644" cy="1300644"/>
            </a:xfrm>
            <a:prstGeom prst="rect">
              <a:avLst/>
            </a:prstGeom>
          </p:spPr>
        </p:pic>
        <p:sp>
          <p:nvSpPr>
            <p:cNvPr id="18" name="Text Placeholder 3"/>
            <p:cNvSpPr txBox="1">
              <a:spLocks/>
            </p:cNvSpPr>
            <p:nvPr/>
          </p:nvSpPr>
          <p:spPr>
            <a:xfrm>
              <a:off x="6534694" y="3804583"/>
              <a:ext cx="1498592" cy="564978"/>
            </a:xfrm>
            <a:prstGeom prst="rect">
              <a:avLst/>
            </a:prstGeom>
          </p:spPr>
          <p:txBody>
            <a:bodyPr lIns="182880" rIns="182880">
              <a:noAutofit/>
            </a:bodyPr>
            <a:lstStyle>
              <a:lvl1pPr marL="0" indent="0" algn="l" defTabSz="914400" rtl="0" eaLnBrk="1" latinLnBrk="0" hangingPunct="1">
                <a:lnSpc>
                  <a:spcPct val="140000"/>
                </a:lnSpc>
                <a:spcBef>
                  <a:spcPts val="1000"/>
                </a:spcBef>
                <a:buFont typeface="Arial"/>
                <a:buNone/>
                <a:defRPr sz="1800" b="0" i="0" kern="1200">
                  <a:solidFill>
                    <a:srgbClr val="414246"/>
                  </a:solidFill>
                  <a:latin typeface="Open Sans Regular" charset="0"/>
                  <a:ea typeface="Open Sans Regular" charset="0"/>
                  <a:cs typeface="Open Sans Regular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en-GB" sz="2400" b="1" dirty="0">
                  <a:solidFill>
                    <a:srgbClr val="FFAF05"/>
                  </a:solidFill>
                  <a:latin typeface="Source Serif Pro" panose="020B0604020202020204" charset="0"/>
                  <a:ea typeface="Open Sans" panose="020B0606030504020204" pitchFamily="34" charset="0"/>
                  <a:cs typeface="Open Sans" panose="020B0606030504020204" pitchFamily="34" charset="0"/>
                </a:rPr>
                <a:t>2</a:t>
              </a:r>
              <a:r>
                <a:rPr lang="ru-RU" sz="2400" b="1" dirty="0">
                  <a:solidFill>
                    <a:srgbClr val="FFAF05"/>
                  </a:solidFill>
                  <a:latin typeface="Source Serif Pro" panose="020B0604020202020204" charset="0"/>
                  <a:ea typeface="Open Sans" panose="020B0606030504020204" pitchFamily="34" charset="0"/>
                  <a:cs typeface="Open Sans" panose="020B0606030504020204" pitchFamily="34" charset="0"/>
                </a:rPr>
                <a:t>0</a:t>
              </a:r>
              <a:r>
                <a:rPr lang="en-GB" sz="2400" b="1" dirty="0">
                  <a:solidFill>
                    <a:srgbClr val="FFAF05"/>
                  </a:solidFill>
                  <a:latin typeface="Source Serif Pro" panose="020B0604020202020204" charset="0"/>
                  <a:ea typeface="Open Sans" panose="020B0606030504020204" pitchFamily="34" charset="0"/>
                  <a:cs typeface="Open Sans" panose="020B0606030504020204" pitchFamily="34" charset="0"/>
                </a:rPr>
                <a:t>0+</a:t>
              </a:r>
              <a:endParaRPr lang="en-GB" sz="2400" dirty="0">
                <a:solidFill>
                  <a:srgbClr val="FFAF05"/>
                </a:solidFill>
                <a:latin typeface="Source Serif Pro" panose="020B060402020202020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Text Placeholder 3"/>
            <p:cNvSpPr txBox="1">
              <a:spLocks/>
            </p:cNvSpPr>
            <p:nvPr/>
          </p:nvSpPr>
          <p:spPr>
            <a:xfrm>
              <a:off x="6426521" y="4176895"/>
              <a:ext cx="1597561" cy="481612"/>
            </a:xfrm>
            <a:prstGeom prst="rect">
              <a:avLst/>
            </a:prstGeom>
          </p:spPr>
          <p:txBody>
            <a:bodyPr lIns="0" tIns="36000" rIns="0" bIns="36000">
              <a:noAutofit/>
            </a:bodyPr>
            <a:lstStyle>
              <a:defPPr>
                <a:defRPr lang="en-US"/>
              </a:defPPr>
              <a:lvl1pPr indent="0" algn="ctr">
                <a:lnSpc>
                  <a:spcPct val="100000"/>
                </a:lnSpc>
                <a:spcBef>
                  <a:spcPts val="1000"/>
                </a:spcBef>
                <a:buFont typeface="Arial"/>
                <a:buNone/>
                <a:defRPr b="1" i="0">
                  <a:solidFill>
                    <a:schemeClr val="bg1"/>
                  </a:solidFill>
                  <a:latin typeface="Source Serif Pro" panose="020B060402020202020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9pPr>
            </a:lstStyle>
            <a:p>
              <a:r>
                <a:rPr lang="ru-RU" dirty="0"/>
                <a:t>справоч-ников</a:t>
              </a:r>
              <a:endParaRPr lang="en-GB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69180" y="3947213"/>
              <a:ext cx="2260955" cy="954107"/>
            </a:xfrm>
            <a:prstGeom prst="rect">
              <a:avLst/>
            </a:prstGeom>
            <a:ln w="15875">
              <a:noFill/>
            </a:ln>
          </p:spPr>
          <p:txBody>
            <a:bodyPr wrap="square">
              <a:spAutoFit/>
            </a:bodyPr>
            <a:lstStyle/>
            <a:p>
              <a:r>
                <a:rPr lang="ru-RU" altLang="en-US" sz="1400" dirty="0">
                  <a:solidFill>
                    <a:srgbClr val="41424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Богатые сборники знаний для студентов, исследователей и клиницистов</a:t>
              </a:r>
              <a:endParaRPr lang="en-US" sz="14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020546" y="1128379"/>
            <a:ext cx="3404567" cy="1300644"/>
            <a:chOff x="2466109" y="916014"/>
            <a:chExt cx="3404567" cy="1300644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44361" y="916014"/>
              <a:ext cx="1300644" cy="1300644"/>
            </a:xfrm>
            <a:prstGeom prst="rect">
              <a:avLst/>
            </a:prstGeom>
          </p:spPr>
        </p:pic>
        <p:sp>
          <p:nvSpPr>
            <p:cNvPr id="30" name="Text Placeholder 3"/>
            <p:cNvSpPr txBox="1">
              <a:spLocks/>
            </p:cNvSpPr>
            <p:nvPr/>
          </p:nvSpPr>
          <p:spPr>
            <a:xfrm>
              <a:off x="4570032" y="1138380"/>
              <a:ext cx="1274220" cy="473858"/>
            </a:xfrm>
            <a:prstGeom prst="rect">
              <a:avLst/>
            </a:prstGeom>
          </p:spPr>
          <p:txBody>
            <a:bodyPr lIns="182880" rIns="182880">
              <a:noAutofit/>
            </a:bodyPr>
            <a:lstStyle>
              <a:lvl1pPr marL="0" indent="0" algn="l" defTabSz="914400" rtl="0" eaLnBrk="1" latinLnBrk="0" hangingPunct="1">
                <a:lnSpc>
                  <a:spcPct val="140000"/>
                </a:lnSpc>
                <a:spcBef>
                  <a:spcPts val="1000"/>
                </a:spcBef>
                <a:buFont typeface="Arial"/>
                <a:buNone/>
                <a:defRPr sz="1800" b="0" i="0" kern="1200">
                  <a:solidFill>
                    <a:srgbClr val="414246"/>
                  </a:solidFill>
                  <a:latin typeface="Open Sans Regular" charset="0"/>
                  <a:ea typeface="Open Sans Regular" charset="0"/>
                  <a:cs typeface="Open Sans Regular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en-GB" sz="2400" b="1" dirty="0">
                  <a:solidFill>
                    <a:srgbClr val="FFAF05"/>
                  </a:solidFill>
                  <a:latin typeface="Source Serif Pro" panose="020B0604020202020204" charset="0"/>
                  <a:ea typeface="Open Sans" panose="020B0606030504020204" pitchFamily="34" charset="0"/>
                  <a:cs typeface="Open Sans" panose="020B0606030504020204" pitchFamily="34" charset="0"/>
                </a:rPr>
                <a:t>1 600+</a:t>
              </a:r>
              <a:endParaRPr lang="en-GB" sz="2400" dirty="0">
                <a:solidFill>
                  <a:srgbClr val="FFAF05"/>
                </a:solidFill>
                <a:latin typeface="Source Serif Pro" panose="020B060402020202020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Text Placeholder 3"/>
            <p:cNvSpPr txBox="1">
              <a:spLocks/>
            </p:cNvSpPr>
            <p:nvPr/>
          </p:nvSpPr>
          <p:spPr>
            <a:xfrm>
              <a:off x="4570032" y="1576271"/>
              <a:ext cx="1300644" cy="318773"/>
            </a:xfrm>
            <a:prstGeom prst="rect">
              <a:avLst/>
            </a:prstGeom>
          </p:spPr>
          <p:txBody>
            <a:bodyPr lIns="0" tIns="36000" rIns="0" bIns="36000">
              <a:noAutofit/>
            </a:bodyPr>
            <a:lstStyle>
              <a:lvl1pPr marL="0" indent="0" algn="l" defTabSz="914400" rtl="0" eaLnBrk="1" latinLnBrk="0" hangingPunct="1">
                <a:lnSpc>
                  <a:spcPct val="140000"/>
                </a:lnSpc>
                <a:spcBef>
                  <a:spcPts val="1000"/>
                </a:spcBef>
                <a:buFont typeface="Arial"/>
                <a:buNone/>
                <a:defRPr sz="1800" b="0" i="0" kern="1200">
                  <a:solidFill>
                    <a:srgbClr val="414246"/>
                  </a:solidFill>
                  <a:latin typeface="Open Sans Regular" charset="0"/>
                  <a:ea typeface="Open Sans Regular" charset="0"/>
                  <a:cs typeface="Open Sans Regular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ru-RU" b="1" dirty="0">
                  <a:solidFill>
                    <a:schemeClr val="bg1"/>
                  </a:solidFill>
                  <a:latin typeface="Source Serif Pro" panose="020B0604020202020204" charset="0"/>
                  <a:ea typeface="Open Sans" panose="020B0606030504020204" pitchFamily="34" charset="0"/>
                  <a:cs typeface="Open Sans" panose="020B0606030504020204" pitchFamily="34" charset="0"/>
                </a:rPr>
                <a:t>журналов</a:t>
              </a:r>
              <a:endParaRPr lang="en-GB" dirty="0">
                <a:solidFill>
                  <a:schemeClr val="bg1"/>
                </a:solidFill>
                <a:latin typeface="Source Serif Pro" panose="020B060402020202020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466109" y="1138380"/>
              <a:ext cx="2103923" cy="738664"/>
            </a:xfrm>
            <a:prstGeom prst="rect">
              <a:avLst/>
            </a:prstGeom>
            <a:ln w="15875">
              <a:noFill/>
            </a:ln>
          </p:spPr>
          <p:txBody>
            <a:bodyPr wrap="square">
              <a:spAutoFit/>
            </a:bodyPr>
            <a:lstStyle/>
            <a:p>
              <a:pPr algn="r"/>
              <a:r>
                <a:rPr lang="ru-RU" altLang="en-US" sz="1400" dirty="0">
                  <a:solidFill>
                    <a:srgbClr val="41424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Уникальная коллекция более </a:t>
              </a:r>
              <a:br>
                <a:rPr lang="ru-RU" altLang="en-US" sz="1400" dirty="0">
                  <a:solidFill>
                    <a:srgbClr val="41424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ru-RU" altLang="en-US" sz="1400" dirty="0">
                  <a:solidFill>
                    <a:srgbClr val="41424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7,5 млн. публикаций</a:t>
              </a:r>
              <a:endParaRPr lang="en-US" sz="14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594495" y="1718064"/>
            <a:ext cx="4550537" cy="1300644"/>
            <a:chOff x="6677894" y="1463865"/>
            <a:chExt cx="4550537" cy="1300644"/>
          </a:xfrm>
        </p:grpSpPr>
        <p:sp>
          <p:nvSpPr>
            <p:cNvPr id="25" name="Rectangle 24"/>
            <p:cNvSpPr/>
            <p:nvPr/>
          </p:nvSpPr>
          <p:spPr>
            <a:xfrm>
              <a:off x="8107299" y="1637133"/>
              <a:ext cx="3121132" cy="954107"/>
            </a:xfrm>
            <a:prstGeom prst="rect">
              <a:avLst/>
            </a:prstGeom>
            <a:ln w="15875">
              <a:noFill/>
            </a:ln>
          </p:spPr>
          <p:txBody>
            <a:bodyPr wrap="square">
              <a:spAutoFit/>
            </a:bodyPr>
            <a:lstStyle/>
            <a:p>
              <a:r>
                <a:rPr lang="ru-RU" altLang="en-US" sz="1400" dirty="0">
                  <a:solidFill>
                    <a:srgbClr val="41424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Академичсекие и профессиональные книги, пособия, словари и уникальные серийные издания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99125" y="1463865"/>
              <a:ext cx="1300644" cy="1300644"/>
            </a:xfrm>
            <a:prstGeom prst="rect">
              <a:avLst/>
            </a:prstGeom>
          </p:spPr>
        </p:pic>
        <p:sp>
          <p:nvSpPr>
            <p:cNvPr id="33" name="Text Placeholder 3"/>
            <p:cNvSpPr txBox="1">
              <a:spLocks/>
            </p:cNvSpPr>
            <p:nvPr/>
          </p:nvSpPr>
          <p:spPr>
            <a:xfrm>
              <a:off x="6677894" y="1640009"/>
              <a:ext cx="1594520" cy="564978"/>
            </a:xfrm>
            <a:prstGeom prst="rect">
              <a:avLst/>
            </a:prstGeom>
          </p:spPr>
          <p:txBody>
            <a:bodyPr lIns="182880" rIns="182880">
              <a:noAutofit/>
            </a:bodyPr>
            <a:lstStyle>
              <a:lvl1pPr marL="0" indent="0" algn="l" defTabSz="914400" rtl="0" eaLnBrk="1" latinLnBrk="0" hangingPunct="1">
                <a:lnSpc>
                  <a:spcPct val="140000"/>
                </a:lnSpc>
                <a:spcBef>
                  <a:spcPts val="1000"/>
                </a:spcBef>
                <a:buFont typeface="Arial"/>
                <a:buNone/>
                <a:defRPr sz="1800" b="0" i="0" kern="1200">
                  <a:solidFill>
                    <a:srgbClr val="414246"/>
                  </a:solidFill>
                  <a:latin typeface="Open Sans Regular" charset="0"/>
                  <a:ea typeface="Open Sans Regular" charset="0"/>
                  <a:cs typeface="Open Sans Regular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en-GB" sz="2400" b="1" dirty="0">
                  <a:solidFill>
                    <a:srgbClr val="FFAF05"/>
                  </a:solidFill>
                  <a:latin typeface="Source Serif Pro" panose="020B0604020202020204" charset="0"/>
                  <a:ea typeface="Open Sans" panose="020B0606030504020204" pitchFamily="34" charset="0"/>
                  <a:cs typeface="Open Sans" panose="020B0606030504020204" pitchFamily="34" charset="0"/>
                </a:rPr>
                <a:t>2</a:t>
              </a:r>
              <a:r>
                <a:rPr lang="ru-RU" sz="2400" b="1" dirty="0">
                  <a:solidFill>
                    <a:srgbClr val="FFAF05"/>
                  </a:solidFill>
                  <a:latin typeface="Source Serif Pro" panose="020B060402020202020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400" b="1" dirty="0">
                  <a:solidFill>
                    <a:srgbClr val="FFAF05"/>
                  </a:solidFill>
                  <a:latin typeface="Source Serif Pro" panose="020B0604020202020204" charset="0"/>
                  <a:ea typeface="Open Sans" panose="020B0606030504020204" pitchFamily="34" charset="0"/>
                  <a:cs typeface="Open Sans" panose="020B0606030504020204" pitchFamily="34" charset="0"/>
                </a:rPr>
                <a:t> 000</a:t>
              </a:r>
              <a:r>
                <a:rPr lang="en-GB" sz="2400" b="1" dirty="0">
                  <a:solidFill>
                    <a:srgbClr val="FFAF05"/>
                  </a:solidFill>
                  <a:latin typeface="Source Serif Pro" panose="020B0604020202020204" charset="0"/>
                  <a:ea typeface="Open Sans" panose="020B0606030504020204" pitchFamily="34" charset="0"/>
                  <a:cs typeface="Open Sans" panose="020B0606030504020204" pitchFamily="34" charset="0"/>
                </a:rPr>
                <a:t>+</a:t>
              </a:r>
              <a:endParaRPr lang="en-GB" sz="2400" dirty="0">
                <a:solidFill>
                  <a:srgbClr val="FFAF05"/>
                </a:solidFill>
                <a:latin typeface="Source Serif Pro" panose="020B060402020202020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Text Placeholder 3"/>
            <p:cNvSpPr txBox="1">
              <a:spLocks/>
            </p:cNvSpPr>
            <p:nvPr/>
          </p:nvSpPr>
          <p:spPr>
            <a:xfrm>
              <a:off x="6856843" y="1990111"/>
              <a:ext cx="1194947" cy="481612"/>
            </a:xfrm>
            <a:prstGeom prst="rect">
              <a:avLst/>
            </a:prstGeom>
          </p:spPr>
          <p:txBody>
            <a:bodyPr lIns="0" tIns="36000" rIns="0" bIns="36000">
              <a:noAutofit/>
            </a:bodyPr>
            <a:lstStyle>
              <a:defPPr>
                <a:defRPr lang="en-US"/>
              </a:defPPr>
              <a:lvl1pPr indent="0" algn="ctr">
                <a:lnSpc>
                  <a:spcPct val="100000"/>
                </a:lnSpc>
                <a:spcBef>
                  <a:spcPts val="1000"/>
                </a:spcBef>
                <a:buFont typeface="Arial"/>
                <a:buNone/>
                <a:defRPr b="1" i="0">
                  <a:solidFill>
                    <a:schemeClr val="bg1"/>
                  </a:solidFill>
                  <a:latin typeface="Source Serif Pro" panose="020B060402020202020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9pPr>
            </a:lstStyle>
            <a:p>
              <a:r>
                <a:rPr lang="ru-RU" dirty="0"/>
                <a:t>онлайн-книг </a:t>
              </a:r>
              <a:endParaRPr lang="en-GB" dirty="0"/>
            </a:p>
          </p:txBody>
        </p:sp>
      </p:grpSp>
      <p:sp>
        <p:nvSpPr>
          <p:cNvPr id="35" name="Freeform 34"/>
          <p:cNvSpPr>
            <a:spLocks noChangeArrowheads="1"/>
          </p:cNvSpPr>
          <p:nvPr/>
        </p:nvSpPr>
        <p:spPr bwMode="auto">
          <a:xfrm rot="9749196">
            <a:off x="2058620" y="5414862"/>
            <a:ext cx="2715244" cy="5437340"/>
          </a:xfrm>
          <a:custGeom>
            <a:avLst/>
            <a:gdLst>
              <a:gd name="T0" fmla="*/ 10484 w 10485"/>
              <a:gd name="T1" fmla="*/ 10372 h 21000"/>
              <a:gd name="T2" fmla="*/ 10484 w 10485"/>
              <a:gd name="T3" fmla="*/ 10372 h 21000"/>
              <a:gd name="T4" fmla="*/ 7396 w 10485"/>
              <a:gd name="T5" fmla="*/ 3033 h 21000"/>
              <a:gd name="T6" fmla="*/ 85 w 10485"/>
              <a:gd name="T7" fmla="*/ 0 h 21000"/>
              <a:gd name="T8" fmla="*/ 28 w 10485"/>
              <a:gd name="T9" fmla="*/ 0 h 21000"/>
              <a:gd name="T10" fmla="*/ 0 w 10485"/>
              <a:gd name="T11" fmla="*/ 56 h 21000"/>
              <a:gd name="T12" fmla="*/ 28 w 10485"/>
              <a:gd name="T13" fmla="*/ 85 h 21000"/>
              <a:gd name="T14" fmla="*/ 28 w 10485"/>
              <a:gd name="T15" fmla="*/ 85 h 21000"/>
              <a:gd name="T16" fmla="*/ 85 w 10485"/>
              <a:gd name="T17" fmla="*/ 85 h 21000"/>
              <a:gd name="T18" fmla="*/ 7339 w 10485"/>
              <a:gd name="T19" fmla="*/ 3089 h 21000"/>
              <a:gd name="T20" fmla="*/ 10400 w 10485"/>
              <a:gd name="T21" fmla="*/ 10372 h 21000"/>
              <a:gd name="T22" fmla="*/ 7396 w 10485"/>
              <a:gd name="T23" fmla="*/ 17712 h 21000"/>
              <a:gd name="T24" fmla="*/ 141 w 10485"/>
              <a:gd name="T25" fmla="*/ 20744 h 21000"/>
              <a:gd name="T26" fmla="*/ 255 w 10485"/>
              <a:gd name="T27" fmla="*/ 20659 h 21000"/>
              <a:gd name="T28" fmla="*/ 255 w 10485"/>
              <a:gd name="T29" fmla="*/ 20603 h 21000"/>
              <a:gd name="T30" fmla="*/ 199 w 10485"/>
              <a:gd name="T31" fmla="*/ 20603 h 21000"/>
              <a:gd name="T32" fmla="*/ 28 w 10485"/>
              <a:gd name="T33" fmla="*/ 20772 h 21000"/>
              <a:gd name="T34" fmla="*/ 0 w 10485"/>
              <a:gd name="T35" fmla="*/ 20800 h 21000"/>
              <a:gd name="T36" fmla="*/ 28 w 10485"/>
              <a:gd name="T37" fmla="*/ 20830 h 21000"/>
              <a:gd name="T38" fmla="*/ 199 w 10485"/>
              <a:gd name="T39" fmla="*/ 20999 h 21000"/>
              <a:gd name="T40" fmla="*/ 227 w 10485"/>
              <a:gd name="T41" fmla="*/ 20999 h 21000"/>
              <a:gd name="T42" fmla="*/ 255 w 10485"/>
              <a:gd name="T43" fmla="*/ 20999 h 21000"/>
              <a:gd name="T44" fmla="*/ 255 w 10485"/>
              <a:gd name="T45" fmla="*/ 20942 h 21000"/>
              <a:gd name="T46" fmla="*/ 141 w 10485"/>
              <a:gd name="T47" fmla="*/ 20830 h 21000"/>
              <a:gd name="T48" fmla="*/ 7453 w 10485"/>
              <a:gd name="T49" fmla="*/ 17769 h 21000"/>
              <a:gd name="T50" fmla="*/ 10484 w 10485"/>
              <a:gd name="T51" fmla="*/ 10372 h 2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485" h="21000">
                <a:moveTo>
                  <a:pt x="10484" y="10372"/>
                </a:moveTo>
                <a:lnTo>
                  <a:pt x="10484" y="10372"/>
                </a:lnTo>
                <a:cubicBezTo>
                  <a:pt x="10484" y="7595"/>
                  <a:pt x="9380" y="4988"/>
                  <a:pt x="7396" y="3033"/>
                </a:cubicBezTo>
                <a:cubicBezTo>
                  <a:pt x="5441" y="1076"/>
                  <a:pt x="2834" y="0"/>
                  <a:pt x="85" y="0"/>
                </a:cubicBezTo>
                <a:cubicBezTo>
                  <a:pt x="56" y="0"/>
                  <a:pt x="56" y="0"/>
                  <a:pt x="28" y="0"/>
                </a:cubicBezTo>
                <a:cubicBezTo>
                  <a:pt x="0" y="28"/>
                  <a:pt x="0" y="28"/>
                  <a:pt x="0" y="56"/>
                </a:cubicBezTo>
                <a:cubicBezTo>
                  <a:pt x="0" y="85"/>
                  <a:pt x="0" y="85"/>
                  <a:pt x="28" y="85"/>
                </a:cubicBezTo>
                <a:lnTo>
                  <a:pt x="28" y="85"/>
                </a:lnTo>
                <a:cubicBezTo>
                  <a:pt x="56" y="85"/>
                  <a:pt x="56" y="85"/>
                  <a:pt x="85" y="85"/>
                </a:cubicBezTo>
                <a:cubicBezTo>
                  <a:pt x="2806" y="85"/>
                  <a:pt x="5413" y="1162"/>
                  <a:pt x="7339" y="3089"/>
                </a:cubicBezTo>
                <a:cubicBezTo>
                  <a:pt x="9294" y="5044"/>
                  <a:pt x="10400" y="7623"/>
                  <a:pt x="10400" y="10372"/>
                </a:cubicBezTo>
                <a:cubicBezTo>
                  <a:pt x="10428" y="13149"/>
                  <a:pt x="9351" y="15757"/>
                  <a:pt x="7396" y="17712"/>
                </a:cubicBezTo>
                <a:cubicBezTo>
                  <a:pt x="5469" y="19667"/>
                  <a:pt x="2890" y="20744"/>
                  <a:pt x="141" y="20744"/>
                </a:cubicBezTo>
                <a:cubicBezTo>
                  <a:pt x="255" y="20659"/>
                  <a:pt x="255" y="20659"/>
                  <a:pt x="255" y="20659"/>
                </a:cubicBezTo>
                <a:cubicBezTo>
                  <a:pt x="255" y="20631"/>
                  <a:pt x="255" y="20603"/>
                  <a:pt x="255" y="20603"/>
                </a:cubicBezTo>
                <a:cubicBezTo>
                  <a:pt x="227" y="20574"/>
                  <a:pt x="199" y="20574"/>
                  <a:pt x="199" y="20603"/>
                </a:cubicBezTo>
                <a:cubicBezTo>
                  <a:pt x="28" y="20772"/>
                  <a:pt x="28" y="20772"/>
                  <a:pt x="28" y="20772"/>
                </a:cubicBezTo>
                <a:cubicBezTo>
                  <a:pt x="0" y="20772"/>
                  <a:pt x="0" y="20800"/>
                  <a:pt x="0" y="20800"/>
                </a:cubicBezTo>
                <a:cubicBezTo>
                  <a:pt x="0" y="20800"/>
                  <a:pt x="0" y="20830"/>
                  <a:pt x="28" y="20830"/>
                </a:cubicBezTo>
                <a:cubicBezTo>
                  <a:pt x="199" y="20999"/>
                  <a:pt x="199" y="20999"/>
                  <a:pt x="199" y="20999"/>
                </a:cubicBezTo>
                <a:cubicBezTo>
                  <a:pt x="199" y="20999"/>
                  <a:pt x="199" y="20999"/>
                  <a:pt x="227" y="20999"/>
                </a:cubicBezTo>
                <a:lnTo>
                  <a:pt x="255" y="20999"/>
                </a:lnTo>
                <a:cubicBezTo>
                  <a:pt x="255" y="20971"/>
                  <a:pt x="255" y="20971"/>
                  <a:pt x="255" y="20942"/>
                </a:cubicBezTo>
                <a:cubicBezTo>
                  <a:pt x="141" y="20830"/>
                  <a:pt x="141" y="20830"/>
                  <a:pt x="141" y="20830"/>
                </a:cubicBezTo>
                <a:cubicBezTo>
                  <a:pt x="2919" y="20830"/>
                  <a:pt x="5526" y="19724"/>
                  <a:pt x="7453" y="17769"/>
                </a:cubicBezTo>
                <a:cubicBezTo>
                  <a:pt x="9436" y="15785"/>
                  <a:pt x="10484" y="13177"/>
                  <a:pt x="10484" y="1037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-296776" y="5161041"/>
            <a:ext cx="3200400" cy="3200400"/>
          </a:xfrm>
          <a:prstGeom prst="ellipse">
            <a:avLst/>
          </a:prstGeom>
          <a:noFill/>
          <a:ln w="152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9897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Журналы на </a:t>
            </a: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Wiley Online Library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23542" y="1141397"/>
            <a:ext cx="5104033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ru-RU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Более 1 600 журналов в 16 дисциплинах:</a:t>
            </a:r>
          </a:p>
          <a:p>
            <a:pPr fontAlgn="b">
              <a:spcAft>
                <a:spcPts val="400"/>
              </a:spcAft>
            </a:pPr>
            <a: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Медицина (234)</a:t>
            </a:r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">
              <a:spcAft>
                <a:spcPts val="400"/>
              </a:spcAft>
            </a:pPr>
            <a: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Общественные науки (198)</a:t>
            </a:r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">
              <a:spcAft>
                <a:spcPts val="400"/>
              </a:spcAft>
            </a:pPr>
            <a: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Науки о жизни (187)</a:t>
            </a:r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">
              <a:spcAft>
                <a:spcPts val="400"/>
              </a:spcAft>
            </a:pPr>
            <a: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Бизнес, экономика, финансы и бухгалтерский учет (167)</a:t>
            </a:r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">
              <a:spcAft>
                <a:spcPts val="400"/>
              </a:spcAft>
            </a:pPr>
            <a: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Физические и инженерные науки (116)</a:t>
            </a:r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">
              <a:spcAft>
                <a:spcPts val="400"/>
              </a:spcAft>
            </a:pPr>
            <a: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Психология (95)</a:t>
            </a:r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">
              <a:spcAft>
                <a:spcPts val="400"/>
              </a:spcAft>
            </a:pPr>
            <a: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Сестринское дело, стоматология, здравоохранение (87)</a:t>
            </a:r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">
              <a:spcAft>
                <a:spcPts val="400"/>
              </a:spcAft>
            </a:pPr>
            <a: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Химия (86)</a:t>
            </a:r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">
              <a:spcAft>
                <a:spcPts val="400"/>
              </a:spcAft>
            </a:pPr>
            <a: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Гуманитарные науки (85)</a:t>
            </a:r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">
              <a:spcAft>
                <a:spcPts val="400"/>
              </a:spcAft>
            </a:pPr>
            <a: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Науки о земле, окружающей среде и космосе (69)</a:t>
            </a:r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">
              <a:spcAft>
                <a:spcPts val="400"/>
              </a:spcAft>
            </a:pPr>
            <a: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Математика и статистика (44)</a:t>
            </a:r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">
              <a:spcAft>
                <a:spcPts val="400"/>
              </a:spcAft>
            </a:pPr>
            <a: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Сельское хозяйство, науки о воде, продовольствие (41)</a:t>
            </a:r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">
              <a:spcAft>
                <a:spcPts val="400"/>
              </a:spcAft>
            </a:pPr>
            <a: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Юриспруденция и криминология (22)</a:t>
            </a:r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">
              <a:spcAft>
                <a:spcPts val="400"/>
              </a:spcAft>
            </a:pPr>
            <a: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Компьютерные науки и ИТ (15)</a:t>
            </a:r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">
              <a:spcAft>
                <a:spcPts val="400"/>
              </a:spcAft>
            </a:pPr>
            <a: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Ветеренарные науки (14)</a:t>
            </a:r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">
              <a:spcAft>
                <a:spcPts val="400"/>
              </a:spcAft>
            </a:pPr>
            <a: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Архитектура и строительство, творчество и прикладное искусство (9)</a:t>
            </a:r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34" name="Picture 1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5745" y="3497024"/>
            <a:ext cx="5642404" cy="2219830"/>
          </a:xfrm>
          <a:prstGeom prst="rect">
            <a:avLst/>
          </a:prstGeom>
        </p:spPr>
      </p:pic>
      <p:grpSp>
        <p:nvGrpSpPr>
          <p:cNvPr id="147" name="Group 146"/>
          <p:cNvGrpSpPr/>
          <p:nvPr/>
        </p:nvGrpSpPr>
        <p:grpSpPr>
          <a:xfrm>
            <a:off x="6193336" y="1471144"/>
            <a:ext cx="2458471" cy="1683529"/>
            <a:chOff x="6440366" y="1358769"/>
            <a:chExt cx="2458471" cy="1683529"/>
          </a:xfrm>
        </p:grpSpPr>
        <p:pic>
          <p:nvPicPr>
            <p:cNvPr id="145" name="Picture 144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5336" y="1358769"/>
              <a:ext cx="1660668" cy="1368197"/>
            </a:xfrm>
            <a:prstGeom prst="rect">
              <a:avLst/>
            </a:prstGeom>
          </p:spPr>
        </p:pic>
        <p:pic>
          <p:nvPicPr>
            <p:cNvPr id="146" name="Picture 145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579648" y="1444113"/>
              <a:ext cx="1379539" cy="781956"/>
            </a:xfrm>
            <a:prstGeom prst="rect">
              <a:avLst/>
            </a:prstGeom>
          </p:spPr>
        </p:pic>
        <p:sp>
          <p:nvSpPr>
            <p:cNvPr id="137" name="Content Placeholder 3"/>
            <p:cNvSpPr txBox="1">
              <a:spLocks/>
            </p:cNvSpPr>
            <p:nvPr/>
          </p:nvSpPr>
          <p:spPr>
            <a:xfrm>
              <a:off x="6440366" y="2633280"/>
              <a:ext cx="1601195" cy="409018"/>
            </a:xfrm>
            <a:prstGeom prst="rect">
              <a:avLst/>
            </a:prstGeom>
          </p:spPr>
          <p:txBody>
            <a:bodyPr wrap="square" lIns="91440" rIns="9144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000" b="0" i="0" kern="1200">
                  <a:solidFill>
                    <a:schemeClr val="tx2"/>
                  </a:solidFill>
                  <a:latin typeface="Open Sans" charset="0"/>
                  <a:ea typeface="Open Sans" charset="0"/>
                  <a:cs typeface="Open Sans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sv-SE" sz="2800" b="1" dirty="0">
                  <a:solidFill>
                    <a:srgbClr val="7030A0"/>
                  </a:solidFill>
                  <a:latin typeface="Source Serif Pro" panose="020B0604020202020204" charset="0"/>
                </a:rPr>
                <a:t>1</a:t>
              </a:r>
              <a:r>
                <a:rPr lang="ru-RU" sz="2800" b="1" dirty="0">
                  <a:solidFill>
                    <a:srgbClr val="7030A0"/>
                  </a:solidFill>
                  <a:latin typeface="Source Serif Pro" panose="020B0604020202020204" charset="0"/>
                </a:rPr>
                <a:t> </a:t>
              </a:r>
              <a:r>
                <a:rPr lang="sv-SE" sz="2800" b="1" dirty="0">
                  <a:solidFill>
                    <a:srgbClr val="7030A0"/>
                  </a:solidFill>
                  <a:latin typeface="Source Serif Pro" panose="020B0604020202020204" charset="0"/>
                </a:rPr>
                <a:t>600+ </a:t>
              </a:r>
              <a:endParaRPr lang="sv-SE" sz="3200" b="1" dirty="0">
                <a:solidFill>
                  <a:srgbClr val="7030A0"/>
                </a:solidFill>
                <a:latin typeface="Source Serif Pro" panose="020B0604020202020204" charset="0"/>
              </a:endParaRPr>
            </a:p>
          </p:txBody>
        </p:sp>
        <p:sp>
          <p:nvSpPr>
            <p:cNvPr id="138" name="Text Placeholder 2"/>
            <p:cNvSpPr txBox="1">
              <a:spLocks/>
            </p:cNvSpPr>
            <p:nvPr/>
          </p:nvSpPr>
          <p:spPr>
            <a:xfrm>
              <a:off x="7585151" y="2642881"/>
              <a:ext cx="1313686" cy="330133"/>
            </a:xfrm>
            <a:prstGeom prst="rect">
              <a:avLst/>
            </a:prstGeom>
          </p:spPr>
          <p:txBody>
            <a:bodyPr wrap="square" lIns="91440" rIns="91440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/>
                <a:buNone/>
                <a:defRPr sz="1800" b="0" i="0" kern="1200">
                  <a:solidFill>
                    <a:schemeClr val="bg1">
                      <a:lumMod val="50000"/>
                    </a:schemeClr>
                  </a:solidFill>
                  <a:latin typeface="+mn-lt"/>
                  <a:ea typeface="Open Sans" charset="0"/>
                  <a:cs typeface="Open Sans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ru-RU" sz="1600" b="1" dirty="0">
                  <a:solidFill>
                    <a:schemeClr val="bg2">
                      <a:lumMod val="25000"/>
                    </a:schemeClr>
                  </a:solidFill>
                </a:rPr>
                <a:t>Журналов</a:t>
              </a:r>
              <a:endParaRPr lang="sv-SE" sz="1600" b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143" name="Text Placeholder 2"/>
          <p:cNvSpPr txBox="1">
            <a:spLocks/>
          </p:cNvSpPr>
          <p:nvPr/>
        </p:nvSpPr>
        <p:spPr>
          <a:xfrm>
            <a:off x="9245819" y="1462324"/>
            <a:ext cx="2722441" cy="819118"/>
          </a:xfrm>
          <a:prstGeom prst="rect">
            <a:avLst/>
          </a:prstGeom>
        </p:spPr>
        <p:txBody>
          <a:bodyPr wrap="square" lIns="91440" rIns="9144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800" b="0" i="0" kern="1200">
                <a:solidFill>
                  <a:schemeClr val="bg1">
                    <a:lumMod val="50000"/>
                  </a:schemeClr>
                </a:solidFill>
                <a:latin typeface="+mn-lt"/>
                <a:ea typeface="Open Sans" charset="0"/>
                <a:cs typeface="Open San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/>
              <a:t>Более</a:t>
            </a:r>
            <a:r>
              <a:rPr lang="en-US" sz="1600" dirty="0"/>
              <a:t> </a:t>
            </a:r>
            <a:r>
              <a:rPr lang="en-US" sz="2800" b="1" dirty="0">
                <a:solidFill>
                  <a:srgbClr val="7030A0"/>
                </a:solidFill>
                <a:latin typeface="Source Serif Pro" panose="020B0604020202020204" charset="0"/>
              </a:rPr>
              <a:t>7</a:t>
            </a:r>
            <a:r>
              <a:rPr lang="ru-RU" sz="2800" b="1" dirty="0">
                <a:solidFill>
                  <a:srgbClr val="7030A0"/>
                </a:solidFill>
                <a:latin typeface="Source Serif Pro" panose="020B0604020202020204" charset="0"/>
              </a:rPr>
              <a:t>,</a:t>
            </a:r>
            <a:r>
              <a:rPr lang="en-US" sz="2800" b="1" dirty="0">
                <a:solidFill>
                  <a:srgbClr val="7030A0"/>
                </a:solidFill>
                <a:latin typeface="Source Serif Pro" panose="020B0604020202020204" charset="0"/>
              </a:rPr>
              <a:t>5</a:t>
            </a:r>
            <a:r>
              <a:rPr lang="en-US" sz="1600" dirty="0"/>
              <a:t> </a:t>
            </a:r>
            <a:r>
              <a:rPr lang="ru-RU" sz="1600" b="1" dirty="0"/>
              <a:t>МИЛЛИОНОВ </a:t>
            </a:r>
            <a:r>
              <a:rPr lang="ru-RU" sz="1600" dirty="0"/>
              <a:t>публикаций</a:t>
            </a:r>
            <a:endParaRPr lang="en-US" sz="1600" dirty="0"/>
          </a:p>
        </p:txBody>
      </p:sp>
      <p:pic>
        <p:nvPicPr>
          <p:cNvPr id="144" name="Picture 143"/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65387" y="1520003"/>
            <a:ext cx="883121" cy="722553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25042" y="2312909"/>
            <a:ext cx="883120" cy="722553"/>
          </a:xfrm>
          <a:prstGeom prst="rect">
            <a:avLst/>
          </a:prstGeom>
        </p:spPr>
      </p:pic>
      <p:sp>
        <p:nvSpPr>
          <p:cNvPr id="142" name="Text Placeholder 2"/>
          <p:cNvSpPr txBox="1">
            <a:spLocks/>
          </p:cNvSpPr>
          <p:nvPr/>
        </p:nvSpPr>
        <p:spPr>
          <a:xfrm>
            <a:off x="9245819" y="2177686"/>
            <a:ext cx="2852337" cy="764693"/>
          </a:xfrm>
          <a:prstGeom prst="rect">
            <a:avLst/>
          </a:prstGeom>
        </p:spPr>
        <p:txBody>
          <a:bodyPr wrap="square" lIns="91440" rIns="9144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800" b="0" i="0" kern="1200">
                <a:solidFill>
                  <a:schemeClr val="bg1">
                    <a:lumMod val="50000"/>
                  </a:schemeClr>
                </a:solidFill>
                <a:latin typeface="+mn-lt"/>
                <a:ea typeface="Open Sans" charset="0"/>
                <a:cs typeface="Open San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/>
              <a:t>Более</a:t>
            </a:r>
            <a:r>
              <a:rPr lang="en-US" sz="1600" dirty="0"/>
              <a:t> </a:t>
            </a:r>
            <a:r>
              <a:rPr lang="en-US" sz="2800" b="1" dirty="0">
                <a:solidFill>
                  <a:srgbClr val="7030A0"/>
                </a:solidFill>
                <a:latin typeface="Source Serif Pro" panose="020B0604020202020204" charset="0"/>
              </a:rPr>
              <a:t>300</a:t>
            </a:r>
            <a:r>
              <a:rPr lang="en-US" sz="1600" dirty="0"/>
              <a:t> </a:t>
            </a:r>
            <a:r>
              <a:rPr lang="ru-RU" sz="1600" b="1" dirty="0"/>
              <a:t>МИЛЛИОНОВ </a:t>
            </a:r>
            <a:r>
              <a:rPr lang="ru-RU" sz="1600" dirty="0"/>
              <a:t>скачиваний в год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742872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3"/>
          <p:cNvSpPr txBox="1">
            <a:spLocks/>
          </p:cNvSpPr>
          <p:nvPr/>
        </p:nvSpPr>
        <p:spPr>
          <a:xfrm>
            <a:off x="325762" y="1253629"/>
            <a:ext cx="3882389" cy="4703932"/>
          </a:xfrm>
          <a:prstGeom prst="rect">
            <a:avLst/>
          </a:prstGeom>
        </p:spPr>
        <p:txBody>
          <a:bodyPr wrap="square" lIns="91440" rIns="9144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b="0" i="0" kern="120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ru-RU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Журналы </a:t>
            </a:r>
            <a:r>
              <a:rPr lang="en-US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Wiley </a:t>
            </a:r>
            <a:r>
              <a:rPr lang="ru-RU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ежегодно занимают лидирующие позиции в </a:t>
            </a:r>
            <a:r>
              <a:rPr lang="en-US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Journal Citation Reports*</a:t>
            </a:r>
            <a:endParaRPr lang="en-US" sz="1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ru-RU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Журнал с ноиболее высоким импакт-фактором</a:t>
            </a:r>
            <a:br>
              <a:rPr lang="en-SG" sz="18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SG" sz="18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CA: a Cancer Journal for Clinicians</a:t>
            </a:r>
            <a:r>
              <a:rPr lang="en-SG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импакт-фактор </a:t>
            </a:r>
            <a:r>
              <a:rPr lang="en-SG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187</a:t>
            </a:r>
            <a:r>
              <a:rPr lang="ru-RU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</a:t>
            </a:r>
            <a:r>
              <a:rPr lang="en-SG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329364" y="1247300"/>
            <a:ext cx="4501187" cy="148086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0" name="Rectangle 19"/>
          <p:cNvSpPr/>
          <p:nvPr/>
        </p:nvSpPr>
        <p:spPr>
          <a:xfrm>
            <a:off x="4329364" y="2914650"/>
            <a:ext cx="2167351" cy="266994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Rectangle 20"/>
          <p:cNvSpPr/>
          <p:nvPr/>
        </p:nvSpPr>
        <p:spPr>
          <a:xfrm>
            <a:off x="6663200" y="2914650"/>
            <a:ext cx="2167351" cy="2669945"/>
          </a:xfrm>
          <a:prstGeom prst="rect">
            <a:avLst/>
          </a:prstGeom>
          <a:solidFill>
            <a:srgbClr val="FF00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Rectangle 21"/>
          <p:cNvSpPr/>
          <p:nvPr/>
        </p:nvSpPr>
        <p:spPr>
          <a:xfrm>
            <a:off x="8935112" y="1247300"/>
            <a:ext cx="2762902" cy="2486500"/>
          </a:xfrm>
          <a:prstGeom prst="rect">
            <a:avLst/>
          </a:prstGeom>
          <a:solidFill>
            <a:schemeClr val="accent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ectangle 22"/>
          <p:cNvSpPr/>
          <p:nvPr/>
        </p:nvSpPr>
        <p:spPr>
          <a:xfrm>
            <a:off x="8935111" y="3833211"/>
            <a:ext cx="2762903" cy="175138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0813" y="1582781"/>
            <a:ext cx="639711" cy="486859"/>
          </a:xfrm>
          <a:prstGeom prst="rect">
            <a:avLst/>
          </a:prstGeom>
        </p:spPr>
      </p:pic>
      <p:sp>
        <p:nvSpPr>
          <p:cNvPr id="25" name="Content Placeholder 3"/>
          <p:cNvSpPr txBox="1">
            <a:spLocks/>
          </p:cNvSpPr>
          <p:nvPr/>
        </p:nvSpPr>
        <p:spPr>
          <a:xfrm>
            <a:off x="6456581" y="1374220"/>
            <a:ext cx="2250755" cy="443003"/>
          </a:xfrm>
          <a:prstGeom prst="rect">
            <a:avLst/>
          </a:prstGeom>
        </p:spPr>
        <p:txBody>
          <a:bodyPr wrap="square" lIns="91440" rIns="9144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b="0" i="0" kern="120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chemeClr val="bg1"/>
                </a:solidFill>
              </a:rPr>
              <a:t>проиндексировано журналов</a:t>
            </a: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6" name="Subtitle 1"/>
          <p:cNvSpPr txBox="1">
            <a:spLocks/>
          </p:cNvSpPr>
          <p:nvPr/>
        </p:nvSpPr>
        <p:spPr>
          <a:xfrm>
            <a:off x="5425306" y="1449407"/>
            <a:ext cx="1269295" cy="554054"/>
          </a:xfrm>
          <a:prstGeom prst="rect">
            <a:avLst/>
          </a:prstGeom>
        </p:spPr>
        <p:txBody>
          <a:bodyPr wrap="square" lIns="91440" rIns="91440" anchor="b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3200" b="1" i="0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Source Serif Pro" charset="0"/>
                <a:cs typeface="Source Serif Pro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  <a:latin typeface="Source Serif Pro" panose="020B0604020202020204" charset="0"/>
              </a:rPr>
              <a:t>1</a:t>
            </a:r>
            <a:r>
              <a:rPr lang="ru-RU" dirty="0">
                <a:solidFill>
                  <a:schemeClr val="bg1"/>
                </a:solidFill>
                <a:latin typeface="Source Serif Pro" panose="020B060402020202020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Source Serif Pro" panose="020B0604020202020204" charset="0"/>
              </a:rPr>
              <a:t>214</a:t>
            </a:r>
            <a:endParaRPr lang="sv-SE" dirty="0">
              <a:solidFill>
                <a:schemeClr val="bg1"/>
              </a:solidFill>
              <a:latin typeface="Source Serif Pro" panose="020B0604020202020204" charset="0"/>
            </a:endParaRPr>
          </a:p>
        </p:txBody>
      </p:sp>
      <p:sp>
        <p:nvSpPr>
          <p:cNvPr id="27" name="Subtitle 1"/>
          <p:cNvSpPr txBox="1">
            <a:spLocks/>
          </p:cNvSpPr>
          <p:nvPr/>
        </p:nvSpPr>
        <p:spPr>
          <a:xfrm>
            <a:off x="4491950" y="3974379"/>
            <a:ext cx="1269295" cy="554054"/>
          </a:xfrm>
          <a:prstGeom prst="rect">
            <a:avLst/>
          </a:prstGeom>
        </p:spPr>
        <p:txBody>
          <a:bodyPr wrap="square" lIns="91440" rIns="91440" anchor="b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3200" b="1" i="0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Source Serif Pro" charset="0"/>
                <a:cs typeface="Source Serif Pro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  <a:latin typeface="Source Serif Pro" panose="020B0604020202020204" charset="0"/>
              </a:rPr>
              <a:t>784</a:t>
            </a:r>
            <a:endParaRPr lang="sv-SE" dirty="0">
              <a:solidFill>
                <a:schemeClr val="bg1"/>
              </a:solidFill>
              <a:latin typeface="Source Serif Pro" panose="020B0604020202020204" charset="0"/>
            </a:endParaRPr>
          </a:p>
        </p:txBody>
      </p:sp>
      <p:sp>
        <p:nvSpPr>
          <p:cNvPr id="28" name="Content Placeholder 3"/>
          <p:cNvSpPr txBox="1">
            <a:spLocks/>
          </p:cNvSpPr>
          <p:nvPr/>
        </p:nvSpPr>
        <p:spPr>
          <a:xfrm>
            <a:off x="4491950" y="4538806"/>
            <a:ext cx="1998154" cy="1240949"/>
          </a:xfrm>
          <a:prstGeom prst="rect">
            <a:avLst/>
          </a:prstGeom>
        </p:spPr>
        <p:txBody>
          <a:bodyPr wrap="square" lIns="91440" rIns="9144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b="0" i="0" kern="120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chemeClr val="bg1"/>
                </a:solidFill>
              </a:rPr>
              <a:t>журналов повысили значения ИФ</a:t>
            </a:r>
            <a:endParaRPr lang="sv-SE" sz="1600" dirty="0">
              <a:solidFill>
                <a:schemeClr val="bg1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37972" y1="43082" x2="37972" y2="43082"/>
                        <a14:foregroundMark x1="43396" y1="43082" x2="43396" y2="43082"/>
                        <a14:foregroundMark x1="49686" y1="44497" x2="49686" y2="44497"/>
                      </a14:backgroundRemoval>
                    </a14:imgEffect>
                    <a14:imgEffect>
                      <a14:brightnessContrast bright="100000" contrast="4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9871" y="3657548"/>
            <a:ext cx="1224742" cy="122474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6582" y="3280195"/>
            <a:ext cx="629672" cy="55301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 cstate="screen">
            <a:biLevel thresh="2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32000" y1="24000" x2="32000" y2="24000"/>
                        <a14:foregroundMark x1="43429" y1="40000" x2="43429" y2="40000"/>
                        <a14:foregroundMark x1="44000" y1="52571" x2="44000" y2="52571"/>
                        <a14:foregroundMark x1="62286" y1="53143" x2="62286" y2="53143"/>
                        <a14:foregroundMark x1="64000" y1="37714" x2="64000" y2="37714"/>
                        <a14:backgroundMark x1="56000" y1="29714" x2="56000" y2="297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7238" y="1898155"/>
            <a:ext cx="830008" cy="83000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>
                        <a14:foregroundMark x1="38235" y1="39412" x2="38235" y2="3941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1950" y="3133541"/>
            <a:ext cx="933356" cy="933356"/>
          </a:xfrm>
          <a:prstGeom prst="rect">
            <a:avLst/>
          </a:prstGeom>
        </p:spPr>
      </p:pic>
      <p:sp>
        <p:nvSpPr>
          <p:cNvPr id="34" name="Subtitle 1"/>
          <p:cNvSpPr txBox="1">
            <a:spLocks/>
          </p:cNvSpPr>
          <p:nvPr/>
        </p:nvSpPr>
        <p:spPr>
          <a:xfrm>
            <a:off x="6810808" y="3971246"/>
            <a:ext cx="1269295" cy="554054"/>
          </a:xfrm>
          <a:prstGeom prst="rect">
            <a:avLst/>
          </a:prstGeom>
        </p:spPr>
        <p:txBody>
          <a:bodyPr wrap="square" lIns="91440" rIns="91440" anchor="b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3200" b="1" i="0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Source Serif Pro" charset="0"/>
                <a:cs typeface="Source Serif Pro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  <a:latin typeface="Source Serif Pro" panose="020B0604020202020204" charset="0"/>
              </a:rPr>
              <a:t>258</a:t>
            </a:r>
            <a:endParaRPr lang="sv-SE" dirty="0">
              <a:solidFill>
                <a:schemeClr val="bg1"/>
              </a:solidFill>
              <a:latin typeface="Source Serif Pro" panose="020B0604020202020204" charset="0"/>
            </a:endParaRPr>
          </a:p>
        </p:txBody>
      </p:sp>
      <p:sp>
        <p:nvSpPr>
          <p:cNvPr id="37" name="Content Placeholder 3"/>
          <p:cNvSpPr txBox="1">
            <a:spLocks/>
          </p:cNvSpPr>
          <p:nvPr/>
        </p:nvSpPr>
        <p:spPr>
          <a:xfrm>
            <a:off x="6815837" y="4538806"/>
            <a:ext cx="1899271" cy="911307"/>
          </a:xfrm>
          <a:prstGeom prst="rect">
            <a:avLst/>
          </a:prstGeom>
        </p:spPr>
        <p:txBody>
          <a:bodyPr wrap="square" lIns="91440" rIns="9144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b="0" i="0" kern="120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chemeClr val="bg1"/>
                </a:solidFill>
              </a:rPr>
              <a:t>журналов в лидерах по категории</a:t>
            </a: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40" name="Subtitle 1"/>
          <p:cNvSpPr txBox="1">
            <a:spLocks/>
          </p:cNvSpPr>
          <p:nvPr/>
        </p:nvSpPr>
        <p:spPr>
          <a:xfrm>
            <a:off x="8783163" y="4564858"/>
            <a:ext cx="3086302" cy="554054"/>
          </a:xfrm>
          <a:prstGeom prst="rect">
            <a:avLst/>
          </a:prstGeom>
        </p:spPr>
        <p:txBody>
          <a:bodyPr wrap="square" lIns="91440" rIns="91440" anchor="b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3200" b="1" i="0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Source Serif Pro" charset="0"/>
                <a:cs typeface="Source Serif Pro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dirty="0">
                <a:solidFill>
                  <a:schemeClr val="bg1"/>
                </a:solidFill>
                <a:latin typeface="Source Serif Pro" panose="020B0604020202020204" charset="0"/>
              </a:rPr>
              <a:t>6</a:t>
            </a:r>
            <a:r>
              <a:rPr lang="ru-RU" dirty="0">
                <a:solidFill>
                  <a:schemeClr val="bg1"/>
                </a:solidFill>
                <a:latin typeface="Source Serif Pro" panose="020B0604020202020204" charset="0"/>
              </a:rPr>
              <a:t> </a:t>
            </a:r>
            <a:r>
              <a:rPr lang="sv-SE" dirty="0">
                <a:solidFill>
                  <a:schemeClr val="bg1"/>
                </a:solidFill>
                <a:latin typeface="Source Serif Pro" panose="020B0604020202020204" charset="0"/>
              </a:rPr>
              <a:t>678</a:t>
            </a:r>
            <a:r>
              <a:rPr lang="ru-RU" dirty="0">
                <a:solidFill>
                  <a:schemeClr val="bg1"/>
                </a:solidFill>
                <a:latin typeface="Source Serif Pro" panose="020B0604020202020204" charset="0"/>
              </a:rPr>
              <a:t> </a:t>
            </a:r>
            <a:r>
              <a:rPr lang="sv-SE" dirty="0">
                <a:solidFill>
                  <a:schemeClr val="bg1"/>
                </a:solidFill>
                <a:latin typeface="Source Serif Pro" panose="020B0604020202020204" charset="0"/>
              </a:rPr>
              <a:t>048</a:t>
            </a:r>
            <a:r>
              <a:rPr lang="sv-SE" dirty="0">
                <a:solidFill>
                  <a:schemeClr val="bg1"/>
                </a:solidFill>
              </a:rPr>
              <a:t> </a:t>
            </a:r>
            <a:endParaRPr lang="sv-SE" sz="2800" dirty="0">
              <a:solidFill>
                <a:schemeClr val="bg1"/>
              </a:solidFill>
            </a:endParaRPr>
          </a:p>
        </p:txBody>
      </p:sp>
      <p:sp>
        <p:nvSpPr>
          <p:cNvPr id="41" name="Content Placeholder 3"/>
          <p:cNvSpPr txBox="1">
            <a:spLocks/>
          </p:cNvSpPr>
          <p:nvPr/>
        </p:nvSpPr>
        <p:spPr>
          <a:xfrm>
            <a:off x="9163094" y="1343994"/>
            <a:ext cx="2400256" cy="385994"/>
          </a:xfrm>
          <a:prstGeom prst="rect">
            <a:avLst/>
          </a:prstGeom>
        </p:spPr>
        <p:txBody>
          <a:bodyPr wrap="square" lIns="91440" rIns="9144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b="0" i="0" kern="120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ru-RU" sz="1600" dirty="0">
                <a:solidFill>
                  <a:schemeClr val="bg1"/>
                </a:solidFill>
              </a:rPr>
              <a:t>Журналы </a:t>
            </a:r>
            <a:r>
              <a:rPr lang="en-US" sz="1600" dirty="0">
                <a:solidFill>
                  <a:schemeClr val="bg1"/>
                </a:solidFill>
              </a:rPr>
              <a:t>Wiley </a:t>
            </a:r>
            <a:r>
              <a:rPr lang="ru-RU" sz="1600" dirty="0">
                <a:solidFill>
                  <a:schemeClr val="bg1"/>
                </a:solidFill>
              </a:rPr>
              <a:t>включены в</a:t>
            </a: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42" name="Subtitle 1"/>
          <p:cNvSpPr txBox="1">
            <a:spLocks/>
          </p:cNvSpPr>
          <p:nvPr/>
        </p:nvSpPr>
        <p:spPr>
          <a:xfrm>
            <a:off x="9106562" y="2477373"/>
            <a:ext cx="2476255" cy="639422"/>
          </a:xfrm>
          <a:prstGeom prst="rect">
            <a:avLst/>
          </a:prstGeom>
        </p:spPr>
        <p:txBody>
          <a:bodyPr wrap="square" lIns="91440" rIns="91440" anchor="b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3200" b="1" i="0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Source Serif Pro" charset="0"/>
                <a:cs typeface="Source Serif Pro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  <a:latin typeface="Source Serif Pro" panose="020B0604020202020204" charset="0"/>
              </a:rPr>
              <a:t>219</a:t>
            </a:r>
            <a:r>
              <a:rPr lang="en-US" b="0" dirty="0">
                <a:solidFill>
                  <a:schemeClr val="bg1"/>
                </a:solidFill>
                <a:latin typeface="Source Serif Pro" panose="020B0604020202020204" charset="0"/>
              </a:rPr>
              <a:t> </a:t>
            </a:r>
            <a:r>
              <a:rPr lang="ru-RU" sz="1800" b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из</a:t>
            </a:r>
            <a:r>
              <a:rPr lang="en-US" sz="1800" b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Source Serif Pro" panose="020B0604020202020204" charset="0"/>
              </a:rPr>
              <a:t>234</a:t>
            </a:r>
            <a:endParaRPr lang="sv-SE" sz="2800" dirty="0">
              <a:solidFill>
                <a:schemeClr val="bg1"/>
              </a:solidFill>
              <a:latin typeface="Source Serif Pro" panose="020B0604020202020204" charset="0"/>
            </a:endParaRPr>
          </a:p>
        </p:txBody>
      </p:sp>
      <p:sp>
        <p:nvSpPr>
          <p:cNvPr id="43" name="Content Placeholder 3"/>
          <p:cNvSpPr txBox="1">
            <a:spLocks/>
          </p:cNvSpPr>
          <p:nvPr/>
        </p:nvSpPr>
        <p:spPr>
          <a:xfrm>
            <a:off x="9332719" y="3042733"/>
            <a:ext cx="1985406" cy="399319"/>
          </a:xfrm>
          <a:prstGeom prst="rect">
            <a:avLst/>
          </a:prstGeom>
        </p:spPr>
        <p:txBody>
          <a:bodyPr wrap="square" lIns="91440" rIns="9144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b="0" i="0" kern="120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ru-RU" sz="1600" dirty="0">
                <a:solidFill>
                  <a:schemeClr val="bg1"/>
                </a:solidFill>
              </a:rPr>
              <a:t>категорий </a:t>
            </a:r>
            <a:r>
              <a:rPr lang="sv-SE" sz="1600" dirty="0">
                <a:solidFill>
                  <a:schemeClr val="bg1"/>
                </a:solidFill>
              </a:rPr>
              <a:t>JCR</a:t>
            </a:r>
            <a:br>
              <a:rPr lang="sv-SE" sz="1600" dirty="0">
                <a:solidFill>
                  <a:schemeClr val="bg1"/>
                </a:solidFill>
              </a:rPr>
            </a:br>
            <a:r>
              <a:rPr lang="sv-SE" sz="1600" dirty="0">
                <a:solidFill>
                  <a:schemeClr val="bg1"/>
                </a:solidFill>
              </a:rPr>
              <a:t>(</a:t>
            </a:r>
            <a:r>
              <a:rPr lang="ru-RU" sz="1600" dirty="0">
                <a:solidFill>
                  <a:schemeClr val="bg1"/>
                </a:solidFill>
              </a:rPr>
              <a:t>охват – </a:t>
            </a:r>
            <a:r>
              <a:rPr lang="sv-SE" sz="1600" dirty="0">
                <a:solidFill>
                  <a:schemeClr val="bg1"/>
                </a:solidFill>
              </a:rPr>
              <a:t>94%)</a:t>
            </a:r>
          </a:p>
        </p:txBody>
      </p:sp>
      <p:sp>
        <p:nvSpPr>
          <p:cNvPr id="38" name="Content Placeholder 3"/>
          <p:cNvSpPr txBox="1">
            <a:spLocks/>
          </p:cNvSpPr>
          <p:nvPr/>
        </p:nvSpPr>
        <p:spPr>
          <a:xfrm>
            <a:off x="9163093" y="5001168"/>
            <a:ext cx="2488407" cy="401320"/>
          </a:xfrm>
          <a:prstGeom prst="rect">
            <a:avLst/>
          </a:prstGeom>
        </p:spPr>
        <p:txBody>
          <a:bodyPr wrap="square" lIns="91440" rIns="9144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b="0" i="0" kern="120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ru-RU" sz="1600" dirty="0">
                <a:solidFill>
                  <a:schemeClr val="bg1"/>
                </a:solidFill>
              </a:rPr>
              <a:t>общее число цитирований </a:t>
            </a: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32" name="Content Placeholder 3"/>
          <p:cNvSpPr txBox="1">
            <a:spLocks/>
          </p:cNvSpPr>
          <p:nvPr/>
        </p:nvSpPr>
        <p:spPr>
          <a:xfrm>
            <a:off x="5426864" y="1972442"/>
            <a:ext cx="3479605" cy="443003"/>
          </a:xfrm>
          <a:prstGeom prst="rect">
            <a:avLst/>
          </a:prstGeom>
        </p:spPr>
        <p:txBody>
          <a:bodyPr wrap="square" lIns="91440" rIns="9144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b="0" i="0" kern="120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bg1"/>
                </a:solidFill>
              </a:rPr>
              <a:t>72% </a:t>
            </a:r>
            <a:r>
              <a:rPr lang="ru-RU" sz="1600" dirty="0">
                <a:solidFill>
                  <a:schemeClr val="bg1"/>
                </a:solidFill>
              </a:rPr>
              <a:t>от общего числа журналов</a:t>
            </a:r>
            <a:endParaRPr lang="en-US" sz="1600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bg1"/>
                </a:solidFill>
              </a:rPr>
              <a:t>57% </a:t>
            </a:r>
            <a:r>
              <a:rPr lang="ru-RU" sz="1600" dirty="0">
                <a:solidFill>
                  <a:schemeClr val="bg1"/>
                </a:solidFill>
              </a:rPr>
              <a:t>всех журналов обществ</a:t>
            </a: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289427" y="5727325"/>
            <a:ext cx="7902573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050" dirty="0">
                <a:solidFill>
                  <a:schemeClr val="tx2"/>
                </a:solidFill>
                <a:ea typeface="Source Sans Pro" panose="020B0503030403020204" pitchFamily="34" charset="0"/>
                <a:cs typeface="Times New Roman" panose="02020603050405020304" pitchFamily="18" charset="0"/>
              </a:rPr>
              <a:t>* Journal Citation Report (JCR) </a:t>
            </a:r>
            <a:r>
              <a:rPr lang="ru-RU" sz="1050" dirty="0">
                <a:solidFill>
                  <a:schemeClr val="tx2"/>
                </a:solidFill>
                <a:ea typeface="Source Sans Pro" panose="020B0503030403020204" pitchFamily="34" charset="0"/>
                <a:cs typeface="Times New Roman" panose="02020603050405020304" pitchFamily="18" charset="0"/>
              </a:rPr>
              <a:t>от </a:t>
            </a:r>
            <a:r>
              <a:rPr lang="en-US" sz="1050" dirty="0" err="1">
                <a:solidFill>
                  <a:schemeClr val="tx2"/>
                </a:solidFill>
                <a:ea typeface="Source Sans Pro" panose="020B0503030403020204" pitchFamily="34" charset="0"/>
                <a:cs typeface="Times New Roman" panose="02020603050405020304" pitchFamily="18" charset="0"/>
              </a:rPr>
              <a:t>C</a:t>
            </a:r>
            <a:r>
              <a:rPr lang="en-US" sz="1050" dirty="0" err="1">
                <a:solidFill>
                  <a:schemeClr val="tx2"/>
                </a:solidFill>
                <a:ea typeface="Source Sans Pro" panose="020B0503030403020204" pitchFamily="34" charset="0"/>
                <a:cs typeface="Arial" panose="020B0604020202020204" pitchFamily="34" charset="0"/>
              </a:rPr>
              <a:t>larivate</a:t>
            </a:r>
            <a:r>
              <a:rPr lang="en-US" sz="1050" dirty="0">
                <a:solidFill>
                  <a:schemeClr val="tx2"/>
                </a:solidFill>
                <a:ea typeface="Source Sans Pro" panose="020B0503030403020204" pitchFamily="34" charset="0"/>
                <a:cs typeface="Arial" panose="020B0604020202020204" pitchFamily="34" charset="0"/>
              </a:rPr>
              <a:t> Analytics</a:t>
            </a:r>
            <a:r>
              <a:rPr lang="en-US" sz="1050" dirty="0">
                <a:solidFill>
                  <a:schemeClr val="tx2"/>
                </a:solidFill>
                <a:ea typeface="Source Sans Pro" panose="020B0503030403020204" pitchFamily="34" charset="0"/>
                <a:cs typeface="Times New Roman" panose="02020603050405020304" pitchFamily="18" charset="0"/>
              </a:rPr>
              <a:t> </a:t>
            </a:r>
            <a:r>
              <a:rPr lang="ru-RU" sz="1050" dirty="0">
                <a:solidFill>
                  <a:schemeClr val="tx2"/>
                </a:solidFill>
                <a:ea typeface="Source Sans Pro" panose="020B0503030403020204" pitchFamily="34" charset="0"/>
                <a:cs typeface="Times New Roman" panose="02020603050405020304" pitchFamily="18" charset="0"/>
              </a:rPr>
              <a:t>отслеживает более </a:t>
            </a:r>
            <a:r>
              <a:rPr lang="en-US" sz="1050" dirty="0">
                <a:solidFill>
                  <a:schemeClr val="tx2"/>
                </a:solidFill>
                <a:ea typeface="Source Sans Pro" panose="020B0503030403020204" pitchFamily="34" charset="0"/>
                <a:cs typeface="Times New Roman" panose="02020603050405020304" pitchFamily="18" charset="0"/>
              </a:rPr>
              <a:t>11</a:t>
            </a:r>
            <a:r>
              <a:rPr lang="ru-RU" sz="1050" dirty="0">
                <a:solidFill>
                  <a:schemeClr val="tx2"/>
                </a:solidFill>
                <a:ea typeface="Source Sans Pro" panose="020B0503030403020204" pitchFamily="34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solidFill>
                  <a:schemeClr val="tx2"/>
                </a:solidFill>
                <a:ea typeface="Source Sans Pro" panose="020B0503030403020204" pitchFamily="34" charset="0"/>
                <a:cs typeface="Times New Roman" panose="02020603050405020304" pitchFamily="18" charset="0"/>
              </a:rPr>
              <a:t>000 </a:t>
            </a:r>
            <a:r>
              <a:rPr lang="ru-RU" sz="1050" dirty="0">
                <a:solidFill>
                  <a:schemeClr val="tx2"/>
                </a:solidFill>
                <a:ea typeface="Source Sans Pro" panose="020B0503030403020204" pitchFamily="34" charset="0"/>
                <a:cs typeface="Times New Roman" panose="02020603050405020304" pitchFamily="18" charset="0"/>
              </a:rPr>
              <a:t>журналов по </a:t>
            </a:r>
            <a:r>
              <a:rPr lang="en-US" sz="1050" dirty="0">
                <a:solidFill>
                  <a:schemeClr val="tx2"/>
                </a:solidFill>
                <a:ea typeface="Source Sans Pro" panose="020B0503030403020204" pitchFamily="34" charset="0"/>
                <a:cs typeface="Times New Roman" panose="02020603050405020304" pitchFamily="18" charset="0"/>
              </a:rPr>
              <a:t>234 </a:t>
            </a:r>
            <a:r>
              <a:rPr lang="ru-RU" sz="1050" dirty="0">
                <a:solidFill>
                  <a:schemeClr val="tx2"/>
                </a:solidFill>
                <a:ea typeface="Source Sans Pro" panose="020B0503030403020204" pitchFamily="34" charset="0"/>
                <a:cs typeface="Times New Roman" panose="02020603050405020304" pitchFamily="18" charset="0"/>
              </a:rPr>
              <a:t>дисциплинам из </a:t>
            </a:r>
            <a:r>
              <a:rPr lang="en-US" sz="1050" dirty="0">
                <a:solidFill>
                  <a:schemeClr val="tx2"/>
                </a:solidFill>
                <a:ea typeface="Source Sans Pro" panose="020B0503030403020204" pitchFamily="34" charset="0"/>
                <a:cs typeface="Times New Roman" panose="02020603050405020304" pitchFamily="18" charset="0"/>
              </a:rPr>
              <a:t>81 </a:t>
            </a:r>
            <a:r>
              <a:rPr lang="ru-RU" sz="1050" dirty="0">
                <a:solidFill>
                  <a:schemeClr val="tx2"/>
                </a:solidFill>
                <a:ea typeface="Source Sans Pro" panose="020B0503030403020204" pitchFamily="34" charset="0"/>
                <a:cs typeface="Times New Roman" panose="02020603050405020304" pitchFamily="18" charset="0"/>
              </a:rPr>
              <a:t>страны и является всемирно признаваемым источником информации о цитировании журналов. Издание 2016 года выпущено в июне 2017.</a:t>
            </a:r>
            <a:endParaRPr lang="en-US" sz="1050" dirty="0">
              <a:solidFill>
                <a:schemeClr val="tx2"/>
              </a:solidFill>
              <a:ea typeface="Source Sans Pro" panose="020B05030304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Журналы на </a:t>
            </a: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Wiley Online Library</a:t>
            </a:r>
          </a:p>
        </p:txBody>
      </p:sp>
    </p:spTree>
    <p:extLst>
      <p:ext uri="{BB962C8B-B14F-4D97-AF65-F5344CB8AC3E}">
        <p14:creationId xmlns:p14="http://schemas.microsoft.com/office/powerpoint/2010/main" val="36488371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Онлайн-книги на </a:t>
            </a: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Wiley Online Library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23544" y="1952118"/>
            <a:ext cx="176362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более</a:t>
            </a:r>
            <a:r>
              <a:rPr lang="ru-RU" sz="16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r>
              <a:rPr lang="ru-RU" sz="4000" b="1" dirty="0">
                <a:solidFill>
                  <a:schemeClr val="accent1"/>
                </a:solidFill>
                <a:latin typeface="Source Serif Pro" panose="020B0604020202020204" charset="0"/>
              </a:rPr>
              <a:t>21 000 </a:t>
            </a:r>
          </a:p>
          <a:p>
            <a:r>
              <a:rPr lang="ru-RU" dirty="0">
                <a:solidFill>
                  <a:srgbClr val="414246"/>
                </a:solidFill>
              </a:rPr>
              <a:t>изданий </a:t>
            </a:r>
            <a:endParaRPr lang="en-US" dirty="0">
              <a:solidFill>
                <a:srgbClr val="414246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23544" y="3905324"/>
            <a:ext cx="2284728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более</a:t>
            </a:r>
          </a:p>
          <a:p>
            <a:r>
              <a:rPr lang="ru-RU" sz="4000" b="1" dirty="0">
                <a:solidFill>
                  <a:schemeClr val="accent1"/>
                </a:solidFill>
                <a:latin typeface="Source Serif Pro" panose="020B0604020202020204" charset="0"/>
              </a:rPr>
              <a:t>1 000</a:t>
            </a:r>
          </a:p>
          <a:p>
            <a:r>
              <a:rPr lang="ru-RU" dirty="0">
                <a:solidFill>
                  <a:srgbClr val="414246"/>
                </a:solidFill>
              </a:rPr>
              <a:t>новых книг ежегодно</a:t>
            </a:r>
            <a:endParaRPr lang="en-US" dirty="0">
              <a:solidFill>
                <a:srgbClr val="41424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3167" y="1317358"/>
            <a:ext cx="2864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Ключевые коллекции</a:t>
            </a:r>
            <a:endParaRPr lang="en-US" b="1" dirty="0">
              <a:solidFill>
                <a:srgbClr val="41424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8484" y="3270564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гуманитарные науки</a:t>
            </a:r>
            <a:endParaRPr lang="en-US" sz="1600" dirty="0">
              <a:solidFill>
                <a:srgbClr val="41424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695641" y="3270563"/>
            <a:ext cx="2236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общественные науки и психология</a:t>
            </a:r>
            <a:endParaRPr lang="en-US" sz="1600" dirty="0">
              <a:solidFill>
                <a:srgbClr val="41424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09034" y="3270564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химические науки</a:t>
            </a:r>
            <a:endParaRPr lang="en-US" sz="1600" dirty="0">
              <a:solidFill>
                <a:srgbClr val="41424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685248" y="3270564"/>
            <a:ext cx="22952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физические и инженерные науки</a:t>
            </a:r>
            <a:endParaRPr lang="en-US" sz="1600" dirty="0">
              <a:solidFill>
                <a:srgbClr val="41424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050127" y="5361227"/>
            <a:ext cx="16455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науки о жизни и земле</a:t>
            </a:r>
            <a:endParaRPr lang="en-US" sz="1600" dirty="0">
              <a:solidFill>
                <a:srgbClr val="41424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695641" y="5361226"/>
            <a:ext cx="2236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медицина и здравоохранение</a:t>
            </a:r>
            <a:endParaRPr lang="en-US" sz="1600" dirty="0">
              <a:solidFill>
                <a:srgbClr val="41424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909034" y="5361227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математика и статистика</a:t>
            </a:r>
            <a:endParaRPr lang="en-US" sz="1600" dirty="0">
              <a:solidFill>
                <a:srgbClr val="41424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9685248" y="5361227"/>
            <a:ext cx="22952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бизнес, финансы и бухгалтерский учет</a:t>
            </a:r>
            <a:endParaRPr lang="en-US" sz="1600" dirty="0">
              <a:solidFill>
                <a:srgbClr val="41424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C270C61-6383-4CE1-93C9-760707B20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0230" y="1961262"/>
            <a:ext cx="6913463" cy="3304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68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23544" y="457200"/>
            <a:ext cx="9088674" cy="338328"/>
          </a:xfrm>
        </p:spPr>
        <p:txBody>
          <a:bodyPr>
            <a:noAutofit/>
          </a:bodyPr>
          <a:lstStyle/>
          <a:p>
            <a:r>
              <a:rPr lang="ru-RU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Справочники и энциклопедии на </a:t>
            </a: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Wiley Online Library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23544" y="1634877"/>
            <a:ext cx="1922293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более</a:t>
            </a:r>
            <a:r>
              <a:rPr lang="ru-RU" sz="16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r>
              <a:rPr lang="ru-RU" sz="4000" b="1" dirty="0">
                <a:solidFill>
                  <a:schemeClr val="accent1"/>
                </a:solidFill>
                <a:latin typeface="Source Serif Pro" panose="020B0604020202020204" charset="0"/>
              </a:rPr>
              <a:t>200 </a:t>
            </a:r>
          </a:p>
          <a:p>
            <a:r>
              <a:rPr lang="ru-RU" dirty="0">
                <a:solidFill>
                  <a:srgbClr val="414246"/>
                </a:solidFill>
              </a:rPr>
              <a:t>справочников и энциклопедий </a:t>
            </a:r>
            <a:endParaRPr lang="en-US" dirty="0">
              <a:solidFill>
                <a:srgbClr val="414246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0360" y="1009061"/>
            <a:ext cx="7326715" cy="529953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923543" y="3594306"/>
            <a:ext cx="214622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более</a:t>
            </a:r>
            <a:r>
              <a:rPr lang="ru-RU" sz="16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r>
              <a:rPr lang="ru-RU" sz="4000" b="1" dirty="0">
                <a:solidFill>
                  <a:schemeClr val="accent1"/>
                </a:solidFill>
                <a:latin typeface="Source Serif Pro" panose="020B0604020202020204" charset="0"/>
              </a:rPr>
              <a:t>30 </a:t>
            </a:r>
          </a:p>
          <a:p>
            <a:r>
              <a:rPr lang="ru-RU" dirty="0">
                <a:solidFill>
                  <a:srgbClr val="414246"/>
                </a:solidFill>
              </a:rPr>
              <a:t>серийный изданий (с обновлениями)</a:t>
            </a:r>
            <a:endParaRPr lang="en-US" dirty="0">
              <a:solidFill>
                <a:srgbClr val="4142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7731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Базы данных на </a:t>
            </a: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Wiley Online Library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23544" y="2434376"/>
            <a:ext cx="5172456" cy="3026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ru-RU" sz="16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 отдельных баз данных, включая базы данных проверенных реакции и синтезов, а также высококачественные спектральные библиотеки. Базы охватывают более 2 миллионов спектров, включая спектры метаболитов человека, а также более 600 000 подтвержденных реакций и синтезов - большинство реакций были независимо воспроизведены ведущими исследователями с обширными описаниями методов.</a:t>
            </a:r>
            <a:endParaRPr lang="en-US" sz="1600" dirty="0">
              <a:solidFill>
                <a:srgbClr val="41424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6FA6063-BE79-4D0E-BDAC-B914588342F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4" y="1123973"/>
            <a:ext cx="4821845" cy="783828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EA3722C-6843-4921-B1A9-2957CA24F0A3}"/>
              </a:ext>
            </a:extLst>
          </p:cNvPr>
          <p:cNvGrpSpPr/>
          <p:nvPr/>
        </p:nvGrpSpPr>
        <p:grpSpPr>
          <a:xfrm>
            <a:off x="6266121" y="1123973"/>
            <a:ext cx="5158984" cy="4534216"/>
            <a:chOff x="6446612" y="1199811"/>
            <a:chExt cx="5158984" cy="453421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A041FD0-FAC2-4BC8-8519-269575B04A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0090"/>
            <a:stretch/>
          </p:blipFill>
          <p:spPr>
            <a:xfrm>
              <a:off x="6446612" y="1644072"/>
              <a:ext cx="5158984" cy="408995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AFCC975-9D2F-41FC-8E25-299976695D70}"/>
                </a:ext>
              </a:extLst>
            </p:cNvPr>
            <p:cNvSpPr txBox="1"/>
            <p:nvPr/>
          </p:nvSpPr>
          <p:spPr>
            <a:xfrm>
              <a:off x="6954062" y="1199811"/>
              <a:ext cx="414408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>
                  <a:solidFill>
                    <a:srgbClr val="4B88C7"/>
                  </a:solidFill>
                  <a:latin typeface="Franklin Gothic Demi Cond" panose="020B0706030402020204" pitchFamily="34" charset="0"/>
                </a:rPr>
                <a:t>2 МИЛЛИОНА СПЕКТРОВ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6081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923544" y="457200"/>
            <a:ext cx="9756648" cy="338328"/>
          </a:xfrm>
        </p:spPr>
        <p:txBody>
          <a:bodyPr>
            <a:noAutofit/>
          </a:bodyPr>
          <a:lstStyle/>
          <a:p>
            <a:r>
              <a:rPr lang="ru-RU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История издательства 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Wiley</a:t>
            </a:r>
          </a:p>
        </p:txBody>
      </p:sp>
      <p:sp>
        <p:nvSpPr>
          <p:cNvPr id="129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75943" y="1324673"/>
            <a:ext cx="4702046" cy="4401964"/>
          </a:xfrm>
        </p:spPr>
        <p:txBody>
          <a:bodyPr>
            <a:normAutofit fontScale="92500" lnSpcReduction="10000"/>
          </a:bodyPr>
          <a:lstStyle/>
          <a:p>
            <a:pPr marL="0" lvl="0" indent="0" defTabSz="685783">
              <a:lnSpc>
                <a:spcPct val="90000"/>
              </a:lnSpc>
              <a:spcBef>
                <a:spcPts val="750"/>
              </a:spcBef>
              <a:buNone/>
            </a:pPr>
            <a:r>
              <a:rPr lang="en-GB" sz="2600" dirty="0">
                <a:latin typeface="Source Serif Pro"/>
                <a:ea typeface="Open Sans" panose="020B0606030504020204" pitchFamily="34" charset="0"/>
                <a:cs typeface="Open Sans" panose="020B0606030504020204" pitchFamily="34" charset="0"/>
              </a:rPr>
              <a:t>210 </a:t>
            </a:r>
            <a:r>
              <a:rPr lang="ru-RU" sz="2600" dirty="0">
                <a:latin typeface="Source Serif Pro"/>
                <a:ea typeface="Open Sans" panose="020B0606030504020204" pitchFamily="34" charset="0"/>
                <a:cs typeface="Open Sans" panose="020B0606030504020204" pitchFamily="34" charset="0"/>
              </a:rPr>
              <a:t>лет истории</a:t>
            </a:r>
            <a:endParaRPr lang="en-GB" sz="2600" dirty="0">
              <a:latin typeface="Source Serif Pro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defTabSz="685783">
              <a:lnSpc>
                <a:spcPct val="90000"/>
              </a:lnSpc>
              <a:spcBef>
                <a:spcPts val="750"/>
              </a:spcBef>
            </a:pPr>
            <a:endParaRPr lang="en-GB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defTabSz="1219170">
              <a:lnSpc>
                <a:spcPct val="110000"/>
              </a:lnSpc>
              <a:spcBef>
                <a:spcPts val="1800"/>
              </a:spcBef>
              <a:buNone/>
            </a:pPr>
            <a:r>
              <a:rPr lang="ru-RU" sz="17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Образованное 210 лет назад в 1807 году Чарльзом Вайли, в настоящий момент издательство находится под управлением 7</a:t>
            </a:r>
            <a:r>
              <a:rPr lang="ru-RU" sz="1700" baseline="30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го</a:t>
            </a:r>
            <a:r>
              <a:rPr lang="ru-RU" sz="17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поколения семьи Вайли. На протяжении всей своей </a:t>
            </a:r>
            <a:r>
              <a:rPr lang="ru-RU" sz="1700" b="1" dirty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210</a:t>
            </a:r>
            <a:r>
              <a:rPr lang="ru-RU" sz="17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-летней истории компания являлась источником достоверной информации для исследователей, экспертов, преподавателей и студентов во всем мире, помогая им реализовывать свои идеи и достигать исследовательских целей. В 30 странах открыто 76 офисов </a:t>
            </a:r>
            <a:r>
              <a:rPr lang="en-US" sz="17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Wiley</a:t>
            </a:r>
            <a:r>
              <a:rPr lang="ru-RU" sz="17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а клиенты и партнеры компании располагаются в более чем 200 странах.</a:t>
            </a:r>
          </a:p>
        </p:txBody>
      </p:sp>
      <p:pic>
        <p:nvPicPr>
          <p:cNvPr id="130" name="Picture 129"/>
          <p:cNvPicPr>
            <a:picLocks noChangeAspect="1"/>
          </p:cNvPicPr>
          <p:nvPr/>
        </p:nvPicPr>
        <p:blipFill>
          <a:blip r:embed="rId2">
            <a:alphaModFix amt="49000"/>
            <a:duotone>
              <a:prstClr val="black"/>
              <a:sysClr val="windowText" lastClr="000000">
                <a:lumMod val="85000"/>
                <a:lumOff val="15000"/>
                <a:tint val="45000"/>
                <a:satMod val="400000"/>
              </a:sysClr>
            </a:duotone>
          </a:blip>
          <a:stretch>
            <a:fillRect/>
          </a:stretch>
        </p:blipFill>
        <p:spPr>
          <a:xfrm>
            <a:off x="5981246" y="2915006"/>
            <a:ext cx="5284959" cy="2629332"/>
          </a:xfrm>
          <a:prstGeom prst="rect">
            <a:avLst/>
          </a:prstGeom>
        </p:spPr>
      </p:pic>
      <p:sp>
        <p:nvSpPr>
          <p:cNvPr id="131" name="Oval 130"/>
          <p:cNvSpPr>
            <a:spLocks noChangeAspect="1"/>
          </p:cNvSpPr>
          <p:nvPr/>
        </p:nvSpPr>
        <p:spPr>
          <a:xfrm>
            <a:off x="8523449" y="3749071"/>
            <a:ext cx="85920" cy="85920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8385061" y="3879801"/>
            <a:ext cx="85920" cy="85920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8606450" y="3864770"/>
            <a:ext cx="85920" cy="85920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8987450" y="3571526"/>
            <a:ext cx="85920" cy="85920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10113546" y="4168966"/>
            <a:ext cx="85920" cy="85920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10329895" y="4325271"/>
            <a:ext cx="85920" cy="85920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8738930" y="5043564"/>
            <a:ext cx="85920" cy="85920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9633931" y="4376060"/>
            <a:ext cx="85920" cy="85920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9CA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782322" y="4860241"/>
            <a:ext cx="85920" cy="85920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7733802" y="4914684"/>
            <a:ext cx="85920" cy="85920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7696402" y="4740788"/>
            <a:ext cx="85920" cy="85920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2" name="Oval 141"/>
          <p:cNvSpPr>
            <a:spLocks noChangeAspect="1"/>
          </p:cNvSpPr>
          <p:nvPr/>
        </p:nvSpPr>
        <p:spPr>
          <a:xfrm>
            <a:off x="6737911" y="4000189"/>
            <a:ext cx="85920" cy="85920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3" name="Oval 142"/>
          <p:cNvSpPr>
            <a:spLocks noChangeAspect="1"/>
          </p:cNvSpPr>
          <p:nvPr/>
        </p:nvSpPr>
        <p:spPr>
          <a:xfrm>
            <a:off x="6944299" y="4050369"/>
            <a:ext cx="85920" cy="85920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4" name="Oval 143"/>
          <p:cNvSpPr>
            <a:spLocks noChangeAspect="1"/>
          </p:cNvSpPr>
          <p:nvPr/>
        </p:nvSpPr>
        <p:spPr>
          <a:xfrm>
            <a:off x="9579645" y="4229012"/>
            <a:ext cx="85920" cy="85920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9CA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45" name="Oval 144"/>
          <p:cNvSpPr>
            <a:spLocks noChangeAspect="1"/>
          </p:cNvSpPr>
          <p:nvPr/>
        </p:nvSpPr>
        <p:spPr>
          <a:xfrm>
            <a:off x="10171083" y="4671448"/>
            <a:ext cx="85920" cy="85920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9CA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46" name="Oval 145"/>
          <p:cNvSpPr>
            <a:spLocks noChangeAspect="1"/>
          </p:cNvSpPr>
          <p:nvPr/>
        </p:nvSpPr>
        <p:spPr>
          <a:xfrm>
            <a:off x="10018683" y="4445231"/>
            <a:ext cx="85920" cy="85920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9CA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47" name="Oval 146"/>
          <p:cNvSpPr>
            <a:spLocks noChangeAspect="1"/>
          </p:cNvSpPr>
          <p:nvPr/>
        </p:nvSpPr>
        <p:spPr>
          <a:xfrm>
            <a:off x="10025396" y="4300812"/>
            <a:ext cx="85920" cy="85920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9CA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48" name="Oval 147"/>
          <p:cNvSpPr>
            <a:spLocks noChangeAspect="1"/>
          </p:cNvSpPr>
          <p:nvPr/>
        </p:nvSpPr>
        <p:spPr>
          <a:xfrm>
            <a:off x="10393247" y="3952958"/>
            <a:ext cx="85920" cy="85920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9CA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49" name="Oval 148"/>
          <p:cNvSpPr>
            <a:spLocks noChangeAspect="1"/>
          </p:cNvSpPr>
          <p:nvPr/>
        </p:nvSpPr>
        <p:spPr>
          <a:xfrm>
            <a:off x="9182810" y="3530917"/>
            <a:ext cx="85920" cy="85920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0" name="Oval 149"/>
          <p:cNvSpPr>
            <a:spLocks noChangeAspect="1"/>
          </p:cNvSpPr>
          <p:nvPr/>
        </p:nvSpPr>
        <p:spPr>
          <a:xfrm>
            <a:off x="8582153" y="3608324"/>
            <a:ext cx="85920" cy="85920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1" name="Oval 150"/>
          <p:cNvSpPr>
            <a:spLocks noChangeAspect="1"/>
          </p:cNvSpPr>
          <p:nvPr/>
        </p:nvSpPr>
        <p:spPr>
          <a:xfrm>
            <a:off x="7089778" y="4018052"/>
            <a:ext cx="94512" cy="94512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2" name="Oval 151"/>
          <p:cNvSpPr>
            <a:spLocks noChangeAspect="1"/>
          </p:cNvSpPr>
          <p:nvPr/>
        </p:nvSpPr>
        <p:spPr>
          <a:xfrm>
            <a:off x="6636886" y="4015094"/>
            <a:ext cx="85920" cy="85920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" name="Oval 152"/>
          <p:cNvSpPr>
            <a:spLocks noChangeAspect="1"/>
          </p:cNvSpPr>
          <p:nvPr/>
        </p:nvSpPr>
        <p:spPr>
          <a:xfrm>
            <a:off x="8937358" y="4036868"/>
            <a:ext cx="85920" cy="85920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" name="Oval 153"/>
          <p:cNvSpPr>
            <a:spLocks noChangeAspect="1"/>
          </p:cNvSpPr>
          <p:nvPr/>
        </p:nvSpPr>
        <p:spPr>
          <a:xfrm>
            <a:off x="6572881" y="3945604"/>
            <a:ext cx="83268" cy="83268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" name="Oval 154"/>
          <p:cNvSpPr>
            <a:spLocks noChangeAspect="1"/>
          </p:cNvSpPr>
          <p:nvPr/>
        </p:nvSpPr>
        <p:spPr>
          <a:xfrm>
            <a:off x="6781081" y="3940483"/>
            <a:ext cx="83268" cy="83268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6" name="Oval 155"/>
          <p:cNvSpPr>
            <a:spLocks noChangeAspect="1"/>
          </p:cNvSpPr>
          <p:nvPr/>
        </p:nvSpPr>
        <p:spPr>
          <a:xfrm>
            <a:off x="7174773" y="4109371"/>
            <a:ext cx="83268" cy="83268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7" name="Oval 156"/>
          <p:cNvSpPr>
            <a:spLocks noChangeAspect="1"/>
          </p:cNvSpPr>
          <p:nvPr/>
        </p:nvSpPr>
        <p:spPr>
          <a:xfrm>
            <a:off x="7287161" y="3903970"/>
            <a:ext cx="83268" cy="83268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8" name="Oval 157"/>
          <p:cNvSpPr>
            <a:spLocks noChangeAspect="1"/>
          </p:cNvSpPr>
          <p:nvPr/>
        </p:nvSpPr>
        <p:spPr>
          <a:xfrm>
            <a:off x="7133139" y="3940483"/>
            <a:ext cx="83268" cy="83268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9" name="Oval 158"/>
          <p:cNvSpPr>
            <a:spLocks noChangeAspect="1"/>
          </p:cNvSpPr>
          <p:nvPr/>
        </p:nvSpPr>
        <p:spPr>
          <a:xfrm>
            <a:off x="6974788" y="3945604"/>
            <a:ext cx="83268" cy="83268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0" name="Oval 159"/>
          <p:cNvSpPr>
            <a:spLocks noChangeAspect="1"/>
          </p:cNvSpPr>
          <p:nvPr/>
        </p:nvSpPr>
        <p:spPr>
          <a:xfrm>
            <a:off x="7115460" y="3834927"/>
            <a:ext cx="83268" cy="83268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1" name="Oval 160"/>
          <p:cNvSpPr>
            <a:spLocks noChangeAspect="1"/>
          </p:cNvSpPr>
          <p:nvPr/>
        </p:nvSpPr>
        <p:spPr>
          <a:xfrm>
            <a:off x="7751613" y="4803837"/>
            <a:ext cx="83268" cy="83268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2" name="Oval 161"/>
          <p:cNvSpPr>
            <a:spLocks noChangeAspect="1"/>
          </p:cNvSpPr>
          <p:nvPr/>
        </p:nvSpPr>
        <p:spPr>
          <a:xfrm>
            <a:off x="8294109" y="3668157"/>
            <a:ext cx="83268" cy="83268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3" name="Oval 162"/>
          <p:cNvSpPr>
            <a:spLocks noChangeAspect="1"/>
          </p:cNvSpPr>
          <p:nvPr/>
        </p:nvSpPr>
        <p:spPr>
          <a:xfrm>
            <a:off x="8550297" y="3745422"/>
            <a:ext cx="83268" cy="83268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4" name="Oval 163"/>
          <p:cNvSpPr>
            <a:spLocks noChangeAspect="1"/>
          </p:cNvSpPr>
          <p:nvPr/>
        </p:nvSpPr>
        <p:spPr>
          <a:xfrm>
            <a:off x="8591931" y="3607463"/>
            <a:ext cx="83268" cy="83268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5" name="Oval 164"/>
          <p:cNvSpPr>
            <a:spLocks noChangeAspect="1"/>
          </p:cNvSpPr>
          <p:nvPr/>
        </p:nvSpPr>
        <p:spPr>
          <a:xfrm>
            <a:off x="9161877" y="4151005"/>
            <a:ext cx="83268" cy="83268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9CA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66" name="Oval 165"/>
          <p:cNvSpPr>
            <a:spLocks noChangeAspect="1"/>
          </p:cNvSpPr>
          <p:nvPr/>
        </p:nvSpPr>
        <p:spPr>
          <a:xfrm>
            <a:off x="9918927" y="4559755"/>
            <a:ext cx="83268" cy="83268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9CA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67" name="Oval 166"/>
          <p:cNvSpPr>
            <a:spLocks noChangeAspect="1"/>
          </p:cNvSpPr>
          <p:nvPr/>
        </p:nvSpPr>
        <p:spPr>
          <a:xfrm>
            <a:off x="10098730" y="3945604"/>
            <a:ext cx="83268" cy="83268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9CA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68" name="Oval 167"/>
          <p:cNvSpPr>
            <a:spLocks noChangeAspect="1"/>
          </p:cNvSpPr>
          <p:nvPr/>
        </p:nvSpPr>
        <p:spPr>
          <a:xfrm>
            <a:off x="9546055" y="4151005"/>
            <a:ext cx="83268" cy="83268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9CA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69" name="Oval 168"/>
          <p:cNvSpPr>
            <a:spLocks noChangeAspect="1"/>
          </p:cNvSpPr>
          <p:nvPr/>
        </p:nvSpPr>
        <p:spPr>
          <a:xfrm>
            <a:off x="10412489" y="4042139"/>
            <a:ext cx="83268" cy="83268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9CA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70" name="Oval 169"/>
          <p:cNvSpPr>
            <a:spLocks noChangeAspect="1"/>
          </p:cNvSpPr>
          <p:nvPr/>
        </p:nvSpPr>
        <p:spPr>
          <a:xfrm>
            <a:off x="10153631" y="4069258"/>
            <a:ext cx="83268" cy="83268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9CA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71" name="Oval 170"/>
          <p:cNvSpPr>
            <a:spLocks noChangeAspect="1"/>
          </p:cNvSpPr>
          <p:nvPr/>
        </p:nvSpPr>
        <p:spPr>
          <a:xfrm>
            <a:off x="10631465" y="4935692"/>
            <a:ext cx="83268" cy="83268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9CA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72" name="Oval 171"/>
          <p:cNvSpPr>
            <a:spLocks noChangeAspect="1"/>
          </p:cNvSpPr>
          <p:nvPr/>
        </p:nvSpPr>
        <p:spPr>
          <a:xfrm>
            <a:off x="10495756" y="5115494"/>
            <a:ext cx="83268" cy="83268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9CA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73" name="Oval 172"/>
          <p:cNvSpPr>
            <a:spLocks noChangeAspect="1"/>
          </p:cNvSpPr>
          <p:nvPr/>
        </p:nvSpPr>
        <p:spPr>
          <a:xfrm>
            <a:off x="7131882" y="3927866"/>
            <a:ext cx="83268" cy="83268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4" name="Oval 173"/>
          <p:cNvSpPr>
            <a:spLocks noChangeAspect="1"/>
          </p:cNvSpPr>
          <p:nvPr/>
        </p:nvSpPr>
        <p:spPr>
          <a:xfrm>
            <a:off x="7316096" y="3927866"/>
            <a:ext cx="83268" cy="83268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5" name="Oval 174"/>
          <p:cNvSpPr>
            <a:spLocks noChangeAspect="1"/>
          </p:cNvSpPr>
          <p:nvPr/>
        </p:nvSpPr>
        <p:spPr>
          <a:xfrm>
            <a:off x="8310530" y="3626523"/>
            <a:ext cx="83268" cy="83268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6" name="Oval 175"/>
          <p:cNvSpPr>
            <a:spLocks noChangeAspect="1"/>
          </p:cNvSpPr>
          <p:nvPr/>
        </p:nvSpPr>
        <p:spPr>
          <a:xfrm>
            <a:off x="6805020" y="3825029"/>
            <a:ext cx="83268" cy="83268"/>
          </a:xfrm>
          <a:prstGeom prst="ellipse">
            <a:avLst/>
          </a:prstGeom>
          <a:solidFill>
            <a:srgbClr val="009CA9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9CA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5454495" y="5171292"/>
            <a:ext cx="3127658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spcAft>
                <a:spcPts val="300"/>
              </a:spcAft>
            </a:pPr>
            <a:r>
              <a:rPr lang="en-US" sz="1200" b="1" dirty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  <a:r>
              <a:rPr lang="ru-RU" sz="1200" b="1" dirty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b="1" dirty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142 </a:t>
            </a:r>
            <a:r>
              <a:rPr lang="ru-RU" sz="12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сотрудников</a:t>
            </a:r>
          </a:p>
          <a:p>
            <a:pPr defTabSz="1219170">
              <a:spcAft>
                <a:spcPts val="300"/>
              </a:spcAft>
            </a:pPr>
            <a:r>
              <a:rPr lang="ru-RU" sz="1200" b="1" dirty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76</a:t>
            </a:r>
            <a:r>
              <a:rPr lang="en-US" sz="1200" b="1" dirty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12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офисов в </a:t>
            </a:r>
            <a:r>
              <a:rPr lang="ru-RU" sz="1200" b="1" dirty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</a:t>
            </a:r>
            <a:r>
              <a:rPr lang="ru-RU" sz="12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странах</a:t>
            </a:r>
            <a:r>
              <a:rPr lang="en-US" sz="1200" b="1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 </a:t>
            </a:r>
          </a:p>
          <a:p>
            <a:pPr defTabSz="1219170">
              <a:spcAft>
                <a:spcPts val="300"/>
              </a:spcAft>
            </a:pPr>
            <a:r>
              <a:rPr lang="en-US" sz="1200" b="1" dirty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450+ </a:t>
            </a:r>
            <a:r>
              <a:rPr lang="ru-RU" sz="12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Нобелевских лауреатов публиковались в журналах </a:t>
            </a:r>
            <a:r>
              <a:rPr lang="en-US" sz="12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Wiley</a:t>
            </a:r>
          </a:p>
        </p:txBody>
      </p:sp>
      <p:sp>
        <p:nvSpPr>
          <p:cNvPr id="182" name="Rectangle 181"/>
          <p:cNvSpPr/>
          <p:nvPr/>
        </p:nvSpPr>
        <p:spPr>
          <a:xfrm>
            <a:off x="7377260" y="1324673"/>
            <a:ext cx="3392220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spcAft>
                <a:spcPts val="300"/>
              </a:spcAft>
            </a:pPr>
            <a:r>
              <a:rPr lang="en-US" sz="1200" b="1" dirty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15</a:t>
            </a:r>
            <a:r>
              <a:rPr lang="ru-RU" sz="1200" b="1" dirty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млн.</a:t>
            </a:r>
            <a:r>
              <a:rPr lang="en-US" sz="12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12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исследователей и</a:t>
            </a:r>
            <a:r>
              <a:rPr lang="en-US" sz="12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12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экспертов работают с </a:t>
            </a:r>
            <a:r>
              <a:rPr lang="en-US" sz="1200" b="1" dirty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1200</a:t>
            </a:r>
            <a:r>
              <a:rPr lang="en-US" sz="12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12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некоммерческими организациями-партнерами издательства</a:t>
            </a:r>
          </a:p>
          <a:p>
            <a:pPr defTabSz="1219170">
              <a:spcAft>
                <a:spcPts val="300"/>
              </a:spcAft>
            </a:pPr>
            <a:r>
              <a:rPr lang="en-US" sz="1200" b="1" dirty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222</a:t>
            </a:r>
            <a:r>
              <a:rPr lang="en-US" sz="12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12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партнерских онлайн-программ с университетами</a:t>
            </a:r>
            <a:endParaRPr lang="en-US" sz="1200" dirty="0">
              <a:solidFill>
                <a:srgbClr val="41424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defTabSz="1219170">
              <a:spcAft>
                <a:spcPts val="300"/>
              </a:spcAft>
            </a:pPr>
            <a:r>
              <a:rPr lang="en-US" sz="1200" b="1" dirty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</a:t>
            </a:r>
            <a:r>
              <a:rPr lang="ru-RU" sz="1200" b="1" dirty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млн.</a:t>
            </a:r>
            <a:r>
              <a:rPr lang="en-US" sz="12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12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пользователей используют образовательные платформы</a:t>
            </a:r>
            <a:endParaRPr lang="en-US" sz="1200" dirty="0">
              <a:solidFill>
                <a:srgbClr val="41424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9868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Базы данных на </a:t>
            </a: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Wiley Online Library</a:t>
            </a:r>
          </a:p>
        </p:txBody>
      </p:sp>
      <p:pic>
        <p:nvPicPr>
          <p:cNvPr id="6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453" y="0"/>
            <a:ext cx="2742414" cy="6176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Cochrane_Library_Logo_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5" y="1204809"/>
            <a:ext cx="3153934" cy="10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5634" y="2429600"/>
            <a:ext cx="71205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002D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Коллекция баз данных, содержащих различные независимые, высокачественные обзоры и наблюдения, созданные для поддержки экспертов в области медицины и медицинских исследований</a:t>
            </a:r>
            <a:endParaRPr lang="en-US" sz="1600" dirty="0">
              <a:solidFill>
                <a:srgbClr val="002D6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5635" y="3344121"/>
            <a:ext cx="25474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972E9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Cochrane Database of Systematic Reviews</a:t>
            </a:r>
            <a:endParaRPr lang="en-US" sz="1600" b="1" dirty="0">
              <a:solidFill>
                <a:srgbClr val="972E9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80413" y="3344120"/>
            <a:ext cx="28421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972E9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Cochrane Central Register of Controlled Trials</a:t>
            </a:r>
            <a:endParaRPr lang="en-US" sz="1600" b="1" dirty="0">
              <a:solidFill>
                <a:srgbClr val="972E9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946562" y="3344119"/>
            <a:ext cx="20602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972E9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Cochrane Clinical Answers (CCAs)</a:t>
            </a:r>
            <a:endParaRPr lang="en-US" sz="1600" b="1" dirty="0">
              <a:solidFill>
                <a:srgbClr val="972E9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5634" y="3930096"/>
            <a:ext cx="245295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2D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База данных систематических обзоров в области здравоохранения и медицины, создаваемых независимыми экспертами по всему миру и прошедших строгое рецензирование. </a:t>
            </a:r>
          </a:p>
          <a:p>
            <a:r>
              <a:rPr lang="ru-RU" sz="1400" dirty="0">
                <a:solidFill>
                  <a:srgbClr val="002D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Более 9 500 обзоров.</a:t>
            </a:r>
            <a:endParaRPr lang="en-US" sz="1400" dirty="0">
              <a:solidFill>
                <a:srgbClr val="002D6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80411" y="3930095"/>
            <a:ext cx="265433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2D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Обширная база по рандомизированным и квазирандомизированным контролируемых клинических испытаниях. Более 975 000 записей.</a:t>
            </a:r>
            <a:endParaRPr lang="en-US" sz="1400" dirty="0">
              <a:solidFill>
                <a:srgbClr val="002D6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75882" y="3930094"/>
            <a:ext cx="27345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2D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База данных ответов на возникающие вопросы для практикующих клиницистов, основанных на систематических обзорах. </a:t>
            </a:r>
          </a:p>
          <a:p>
            <a:r>
              <a:rPr lang="ru-RU" sz="1400" dirty="0">
                <a:solidFill>
                  <a:srgbClr val="002D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Более 1000 записей.</a:t>
            </a:r>
            <a:endParaRPr lang="en-US" sz="1400" dirty="0">
              <a:solidFill>
                <a:srgbClr val="002D6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6215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ea typeface="Open Sans" panose="020B0606030504020204" pitchFamily="34" charset="0"/>
                <a:cs typeface="Open Sans" panose="020B0606030504020204" pitchFamily="34" charset="0"/>
              </a:rPr>
              <a:t>Wiley Researcher Academy</a:t>
            </a:r>
          </a:p>
        </p:txBody>
      </p:sp>
      <p:sp>
        <p:nvSpPr>
          <p:cNvPr id="4" name="Subtitle 5"/>
          <p:cNvSpPr>
            <a:spLocks noGrp="1"/>
          </p:cNvSpPr>
          <p:nvPr>
            <p:ph type="subTitle" idx="1"/>
          </p:nvPr>
        </p:nvSpPr>
        <p:spPr>
          <a:xfrm>
            <a:off x="1548714" y="3559969"/>
            <a:ext cx="7022718" cy="160592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AF05"/>
                </a:solidFill>
              </a:rPr>
              <a:t>Онлайн-платформа, предназначенная для обучения и совершенствования навыков написания высококачественных публикаций</a:t>
            </a:r>
            <a:endParaRPr lang="en-US" dirty="0">
              <a:solidFill>
                <a:srgbClr val="FFAF0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1985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/>
              <a:t>Современная высокотехнологичная платформа онлайн-обучения</a:t>
            </a:r>
            <a:endParaRPr lang="en-US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18AC3F78-05AB-40F0-B50C-376F57228F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038" t="22307" r="30000" b="31327"/>
          <a:stretch/>
        </p:blipFill>
        <p:spPr>
          <a:xfrm>
            <a:off x="904875" y="1741618"/>
            <a:ext cx="7550968" cy="480771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6F786B9-838D-4272-B304-89A36DF6BBDA}"/>
              </a:ext>
            </a:extLst>
          </p:cNvPr>
          <p:cNvSpPr txBox="1"/>
          <p:nvPr/>
        </p:nvSpPr>
        <p:spPr>
          <a:xfrm>
            <a:off x="923544" y="1142051"/>
            <a:ext cx="57664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  <a:latin typeface="+mj-lt"/>
              </a:rPr>
              <a:t>WileyResearcherAcademy.com</a:t>
            </a:r>
            <a:endParaRPr lang="ru-RU" sz="2800" b="1" dirty="0">
              <a:solidFill>
                <a:schemeClr val="accent5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321722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/>
              <a:t>Комплексный подход к онлайн-обучению </a:t>
            </a:r>
            <a:r>
              <a:rPr lang="en-US" dirty="0"/>
              <a:t>– Wiley Researcher Academy</a:t>
            </a:r>
            <a:endParaRPr lang="en-GB" dirty="0"/>
          </a:p>
        </p:txBody>
      </p:sp>
      <p:sp>
        <p:nvSpPr>
          <p:cNvPr id="59" name="Shape 460">
            <a:extLst>
              <a:ext uri="{FF2B5EF4-FFF2-40B4-BE49-F238E27FC236}">
                <a16:creationId xmlns:a16="http://schemas.microsoft.com/office/drawing/2014/main" id="{A64C7846-265B-42D3-AA78-A4AEA3333541}"/>
              </a:ext>
            </a:extLst>
          </p:cNvPr>
          <p:cNvSpPr/>
          <p:nvPr/>
        </p:nvSpPr>
        <p:spPr>
          <a:xfrm>
            <a:off x="1061513" y="4295487"/>
            <a:ext cx="9673162" cy="201056"/>
          </a:xfrm>
          <a:prstGeom prst="rect">
            <a:avLst/>
          </a:prstGeom>
          <a:noFill/>
          <a:ln>
            <a:noFill/>
          </a:ln>
        </p:spPr>
        <p:txBody>
          <a:bodyPr wrap="none" lIns="108000" tIns="252000" rIns="0" bIns="36000" anchor="b" anchorCtr="0">
            <a:noAutofit/>
          </a:bodyPr>
          <a:lstStyle/>
          <a:p>
            <a:pPr marL="0" lvl="1">
              <a:buSzPct val="25000"/>
            </a:pPr>
            <a:r>
              <a:rPr lang="en-GB" sz="1200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Open access to scientific literature</a:t>
            </a:r>
          </a:p>
        </p:txBody>
      </p:sp>
      <p:sp>
        <p:nvSpPr>
          <p:cNvPr id="83" name="Shape 415">
            <a:extLst>
              <a:ext uri="{FF2B5EF4-FFF2-40B4-BE49-F238E27FC236}">
                <a16:creationId xmlns:a16="http://schemas.microsoft.com/office/drawing/2014/main" id="{1598C7F3-FBA5-4491-9001-4A65F707384F}"/>
              </a:ext>
            </a:extLst>
          </p:cNvPr>
          <p:cNvSpPr/>
          <p:nvPr/>
        </p:nvSpPr>
        <p:spPr>
          <a:xfrm>
            <a:off x="923544" y="5573949"/>
            <a:ext cx="9080623" cy="181534"/>
          </a:xfrm>
          <a:prstGeom prst="roundRect">
            <a:avLst>
              <a:gd name="adj" fmla="val 16667"/>
            </a:avLst>
          </a:prstGeom>
          <a:solidFill>
            <a:srgbClr val="E7E7E7"/>
          </a:solidFill>
          <a:ln>
            <a:noFill/>
          </a:ln>
        </p:spPr>
        <p:txBody>
          <a:bodyPr lIns="104242" tIns="52121" rIns="104242" bIns="52121" anchor="t" anchorCtr="0">
            <a:noAutofit/>
          </a:bodyPr>
          <a:lstStyle/>
          <a:p>
            <a:endParaRPr sz="1400" dirty="0">
              <a:solidFill>
                <a:srgbClr val="D2D3D5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158" name="Shape 479">
            <a:extLst>
              <a:ext uri="{FF2B5EF4-FFF2-40B4-BE49-F238E27FC236}">
                <a16:creationId xmlns:a16="http://schemas.microsoft.com/office/drawing/2014/main" id="{63DD9372-8737-4078-9871-21D34443CE4E}"/>
              </a:ext>
            </a:extLst>
          </p:cNvPr>
          <p:cNvSpPr/>
          <p:nvPr/>
        </p:nvSpPr>
        <p:spPr>
          <a:xfrm>
            <a:off x="5154930" y="5562969"/>
            <a:ext cx="4810100" cy="207311"/>
          </a:xfrm>
          <a:prstGeom prst="roundRect">
            <a:avLst>
              <a:gd name="adj" fmla="val 16667"/>
            </a:avLst>
          </a:prstGeom>
          <a:solidFill>
            <a:srgbClr val="075B81"/>
          </a:solidFill>
          <a:ln>
            <a:noFill/>
          </a:ln>
        </p:spPr>
        <p:txBody>
          <a:bodyPr wrap="none" lIns="108000" tIns="252000" rIns="0" bIns="36000" anchor="b" anchorCtr="0">
            <a:noAutofit/>
          </a:bodyPr>
          <a:lstStyle/>
          <a:p>
            <a:pPr>
              <a:lnSpc>
                <a:spcPct val="110000"/>
              </a:lnSpc>
              <a:buSzPct val="25000"/>
            </a:pPr>
            <a:r>
              <a:rPr lang="en-GB" sz="1250" dirty="0">
                <a:solidFill>
                  <a:srgbClr val="00B3B0"/>
                </a:solidFill>
                <a:latin typeface="+mj-lt"/>
                <a:ea typeface="Calibri"/>
                <a:cs typeface="Arial" panose="020B0604020202020204" pitchFamily="34" charset="0"/>
                <a:sym typeface="Calibri"/>
              </a:rPr>
              <a:t>`</a:t>
            </a:r>
          </a:p>
        </p:txBody>
      </p:sp>
      <p:sp>
        <p:nvSpPr>
          <p:cNvPr id="159" name="Shape 480">
            <a:extLst>
              <a:ext uri="{FF2B5EF4-FFF2-40B4-BE49-F238E27FC236}">
                <a16:creationId xmlns:a16="http://schemas.microsoft.com/office/drawing/2014/main" id="{1257811C-C388-47A1-8759-3BC45378FB3D}"/>
              </a:ext>
            </a:extLst>
          </p:cNvPr>
          <p:cNvSpPr/>
          <p:nvPr/>
        </p:nvSpPr>
        <p:spPr>
          <a:xfrm>
            <a:off x="5154929" y="5567606"/>
            <a:ext cx="2504413" cy="197997"/>
          </a:xfrm>
          <a:prstGeom prst="rect">
            <a:avLst/>
          </a:prstGeom>
          <a:noFill/>
          <a:ln>
            <a:noFill/>
          </a:ln>
        </p:spPr>
        <p:txBody>
          <a:bodyPr wrap="none" lIns="108000" tIns="252000" rIns="0" bIns="36000" anchor="b" anchorCtr="0">
            <a:noAutofit/>
          </a:bodyPr>
          <a:lstStyle/>
          <a:p>
            <a:pPr marL="0" lvl="1">
              <a:buSzPct val="25000"/>
            </a:pPr>
            <a:r>
              <a:rPr lang="ru-RU" sz="1250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Развитие навыков рецензирования научных статей</a:t>
            </a:r>
            <a:endParaRPr lang="en-GB" sz="125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Shape 415">
            <a:extLst>
              <a:ext uri="{FF2B5EF4-FFF2-40B4-BE49-F238E27FC236}">
                <a16:creationId xmlns:a16="http://schemas.microsoft.com/office/drawing/2014/main" id="{53F49895-0D61-4012-98AE-099CA750605B}"/>
              </a:ext>
            </a:extLst>
          </p:cNvPr>
          <p:cNvSpPr/>
          <p:nvPr/>
        </p:nvSpPr>
        <p:spPr>
          <a:xfrm>
            <a:off x="923544" y="2180831"/>
            <a:ext cx="9080623" cy="181534"/>
          </a:xfrm>
          <a:prstGeom prst="roundRect">
            <a:avLst>
              <a:gd name="adj" fmla="val 16667"/>
            </a:avLst>
          </a:prstGeom>
          <a:solidFill>
            <a:srgbClr val="E7E7E7"/>
          </a:solidFill>
          <a:ln>
            <a:noFill/>
          </a:ln>
        </p:spPr>
        <p:txBody>
          <a:bodyPr lIns="104242" tIns="52121" rIns="104242" bIns="52121" anchor="t" anchorCtr="0">
            <a:noAutofit/>
          </a:bodyPr>
          <a:lstStyle/>
          <a:p>
            <a:endParaRPr sz="1400" dirty="0">
              <a:solidFill>
                <a:srgbClr val="D2D3D5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87" name="Shape 415">
            <a:extLst>
              <a:ext uri="{FF2B5EF4-FFF2-40B4-BE49-F238E27FC236}">
                <a16:creationId xmlns:a16="http://schemas.microsoft.com/office/drawing/2014/main" id="{CDEF0D8B-C7A6-42FA-983F-179331B2B3FC}"/>
              </a:ext>
            </a:extLst>
          </p:cNvPr>
          <p:cNvSpPr/>
          <p:nvPr/>
        </p:nvSpPr>
        <p:spPr>
          <a:xfrm>
            <a:off x="923544" y="2434100"/>
            <a:ext cx="9080623" cy="181534"/>
          </a:xfrm>
          <a:prstGeom prst="roundRect">
            <a:avLst>
              <a:gd name="adj" fmla="val 16667"/>
            </a:avLst>
          </a:prstGeom>
          <a:solidFill>
            <a:srgbClr val="E7E7E7"/>
          </a:solidFill>
          <a:ln>
            <a:noFill/>
          </a:ln>
        </p:spPr>
        <p:txBody>
          <a:bodyPr lIns="104242" tIns="52121" rIns="104242" bIns="52121" anchor="t" anchorCtr="0">
            <a:noAutofit/>
          </a:bodyPr>
          <a:lstStyle/>
          <a:p>
            <a:endParaRPr sz="1400" dirty="0">
              <a:solidFill>
                <a:srgbClr val="D2D3D5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88" name="Shape 415">
            <a:extLst>
              <a:ext uri="{FF2B5EF4-FFF2-40B4-BE49-F238E27FC236}">
                <a16:creationId xmlns:a16="http://schemas.microsoft.com/office/drawing/2014/main" id="{BD8AD85C-AE29-4E8F-8964-F4CB62D7F605}"/>
              </a:ext>
            </a:extLst>
          </p:cNvPr>
          <p:cNvSpPr/>
          <p:nvPr/>
        </p:nvSpPr>
        <p:spPr>
          <a:xfrm>
            <a:off x="923544" y="2697535"/>
            <a:ext cx="9080623" cy="181534"/>
          </a:xfrm>
          <a:prstGeom prst="roundRect">
            <a:avLst>
              <a:gd name="adj" fmla="val 16667"/>
            </a:avLst>
          </a:prstGeom>
          <a:solidFill>
            <a:srgbClr val="E7E7E7"/>
          </a:solidFill>
          <a:ln>
            <a:noFill/>
          </a:ln>
        </p:spPr>
        <p:txBody>
          <a:bodyPr lIns="104242" tIns="52121" rIns="104242" bIns="52121" anchor="t" anchorCtr="0">
            <a:noAutofit/>
          </a:bodyPr>
          <a:lstStyle/>
          <a:p>
            <a:endParaRPr sz="1400" dirty="0">
              <a:solidFill>
                <a:srgbClr val="D2D3D5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89" name="Shape 415">
            <a:extLst>
              <a:ext uri="{FF2B5EF4-FFF2-40B4-BE49-F238E27FC236}">
                <a16:creationId xmlns:a16="http://schemas.microsoft.com/office/drawing/2014/main" id="{F55044A1-948C-44D2-B429-1854B01E1B27}"/>
              </a:ext>
            </a:extLst>
          </p:cNvPr>
          <p:cNvSpPr/>
          <p:nvPr/>
        </p:nvSpPr>
        <p:spPr>
          <a:xfrm>
            <a:off x="923544" y="2971135"/>
            <a:ext cx="9080623" cy="181534"/>
          </a:xfrm>
          <a:prstGeom prst="roundRect">
            <a:avLst>
              <a:gd name="adj" fmla="val 16667"/>
            </a:avLst>
          </a:prstGeom>
          <a:solidFill>
            <a:srgbClr val="E7E7E7"/>
          </a:solidFill>
          <a:ln>
            <a:noFill/>
          </a:ln>
        </p:spPr>
        <p:txBody>
          <a:bodyPr lIns="104242" tIns="52121" rIns="104242" bIns="52121" anchor="t" anchorCtr="0">
            <a:noAutofit/>
          </a:bodyPr>
          <a:lstStyle/>
          <a:p>
            <a:endParaRPr sz="1400" dirty="0">
              <a:solidFill>
                <a:srgbClr val="D2D3D5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90" name="Shape 415">
            <a:extLst>
              <a:ext uri="{FF2B5EF4-FFF2-40B4-BE49-F238E27FC236}">
                <a16:creationId xmlns:a16="http://schemas.microsoft.com/office/drawing/2014/main" id="{CA5C0522-DAFE-4CCC-B610-3DC88F427C5E}"/>
              </a:ext>
            </a:extLst>
          </p:cNvPr>
          <p:cNvSpPr/>
          <p:nvPr/>
        </p:nvSpPr>
        <p:spPr>
          <a:xfrm>
            <a:off x="923544" y="3244736"/>
            <a:ext cx="9080623" cy="181534"/>
          </a:xfrm>
          <a:prstGeom prst="roundRect">
            <a:avLst>
              <a:gd name="adj" fmla="val 16667"/>
            </a:avLst>
          </a:prstGeom>
          <a:solidFill>
            <a:srgbClr val="E7E7E7"/>
          </a:solidFill>
          <a:ln>
            <a:noFill/>
          </a:ln>
        </p:spPr>
        <p:txBody>
          <a:bodyPr lIns="104242" tIns="52121" rIns="104242" bIns="52121" anchor="t" anchorCtr="0">
            <a:noAutofit/>
          </a:bodyPr>
          <a:lstStyle/>
          <a:p>
            <a:endParaRPr sz="1400" dirty="0">
              <a:solidFill>
                <a:srgbClr val="D2D3D5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91" name="Shape 415">
            <a:extLst>
              <a:ext uri="{FF2B5EF4-FFF2-40B4-BE49-F238E27FC236}">
                <a16:creationId xmlns:a16="http://schemas.microsoft.com/office/drawing/2014/main" id="{E89617F1-72BA-4C05-A74F-8EF12D5EBCB0}"/>
              </a:ext>
            </a:extLst>
          </p:cNvPr>
          <p:cNvSpPr/>
          <p:nvPr/>
        </p:nvSpPr>
        <p:spPr>
          <a:xfrm>
            <a:off x="923544" y="3487839"/>
            <a:ext cx="9080623" cy="181534"/>
          </a:xfrm>
          <a:prstGeom prst="roundRect">
            <a:avLst>
              <a:gd name="adj" fmla="val 16667"/>
            </a:avLst>
          </a:prstGeom>
          <a:solidFill>
            <a:srgbClr val="E7E7E7"/>
          </a:solidFill>
          <a:ln>
            <a:noFill/>
          </a:ln>
        </p:spPr>
        <p:txBody>
          <a:bodyPr lIns="104242" tIns="52121" rIns="104242" bIns="52121" anchor="t" anchorCtr="0">
            <a:noAutofit/>
          </a:bodyPr>
          <a:lstStyle/>
          <a:p>
            <a:endParaRPr sz="1400" dirty="0">
              <a:solidFill>
                <a:srgbClr val="D2D3D5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92" name="Shape 415">
            <a:extLst>
              <a:ext uri="{FF2B5EF4-FFF2-40B4-BE49-F238E27FC236}">
                <a16:creationId xmlns:a16="http://schemas.microsoft.com/office/drawing/2014/main" id="{22DBA6E6-779A-4FF7-9207-53E94328D36E}"/>
              </a:ext>
            </a:extLst>
          </p:cNvPr>
          <p:cNvSpPr/>
          <p:nvPr/>
        </p:nvSpPr>
        <p:spPr>
          <a:xfrm>
            <a:off x="923544" y="3730943"/>
            <a:ext cx="9080623" cy="181534"/>
          </a:xfrm>
          <a:prstGeom prst="roundRect">
            <a:avLst>
              <a:gd name="adj" fmla="val 16667"/>
            </a:avLst>
          </a:prstGeom>
          <a:solidFill>
            <a:srgbClr val="E7E7E7"/>
          </a:solidFill>
          <a:ln>
            <a:noFill/>
          </a:ln>
        </p:spPr>
        <p:txBody>
          <a:bodyPr lIns="104242" tIns="52121" rIns="104242" bIns="52121" anchor="t" anchorCtr="0">
            <a:noAutofit/>
          </a:bodyPr>
          <a:lstStyle/>
          <a:p>
            <a:endParaRPr sz="1400" dirty="0">
              <a:solidFill>
                <a:srgbClr val="D2D3D5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93" name="Shape 415">
            <a:extLst>
              <a:ext uri="{FF2B5EF4-FFF2-40B4-BE49-F238E27FC236}">
                <a16:creationId xmlns:a16="http://schemas.microsoft.com/office/drawing/2014/main" id="{00224D9A-D82D-4E61-8B9E-2584458EA094}"/>
              </a:ext>
            </a:extLst>
          </p:cNvPr>
          <p:cNvSpPr/>
          <p:nvPr/>
        </p:nvSpPr>
        <p:spPr>
          <a:xfrm>
            <a:off x="923544" y="3984214"/>
            <a:ext cx="9080623" cy="181534"/>
          </a:xfrm>
          <a:prstGeom prst="roundRect">
            <a:avLst>
              <a:gd name="adj" fmla="val 16667"/>
            </a:avLst>
          </a:prstGeom>
          <a:solidFill>
            <a:srgbClr val="E7E7E7"/>
          </a:solidFill>
          <a:ln>
            <a:noFill/>
          </a:ln>
        </p:spPr>
        <p:txBody>
          <a:bodyPr lIns="104242" tIns="52121" rIns="104242" bIns="52121" anchor="t" anchorCtr="0">
            <a:noAutofit/>
          </a:bodyPr>
          <a:lstStyle/>
          <a:p>
            <a:endParaRPr sz="1400" dirty="0">
              <a:solidFill>
                <a:srgbClr val="D2D3D5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94" name="Shape 415">
            <a:extLst>
              <a:ext uri="{FF2B5EF4-FFF2-40B4-BE49-F238E27FC236}">
                <a16:creationId xmlns:a16="http://schemas.microsoft.com/office/drawing/2014/main" id="{9F9B8039-5C57-42B6-A288-4811852A3831}"/>
              </a:ext>
            </a:extLst>
          </p:cNvPr>
          <p:cNvSpPr/>
          <p:nvPr/>
        </p:nvSpPr>
        <p:spPr>
          <a:xfrm>
            <a:off x="923544" y="4235338"/>
            <a:ext cx="9080623" cy="181534"/>
          </a:xfrm>
          <a:prstGeom prst="roundRect">
            <a:avLst>
              <a:gd name="adj" fmla="val 16667"/>
            </a:avLst>
          </a:prstGeom>
          <a:solidFill>
            <a:srgbClr val="E7E7E7"/>
          </a:solidFill>
          <a:ln>
            <a:noFill/>
          </a:ln>
        </p:spPr>
        <p:txBody>
          <a:bodyPr lIns="104242" tIns="52121" rIns="104242" bIns="52121" anchor="t" anchorCtr="0">
            <a:noAutofit/>
          </a:bodyPr>
          <a:lstStyle/>
          <a:p>
            <a:endParaRPr sz="1400" dirty="0">
              <a:solidFill>
                <a:srgbClr val="D2D3D5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95" name="Shape 415">
            <a:extLst>
              <a:ext uri="{FF2B5EF4-FFF2-40B4-BE49-F238E27FC236}">
                <a16:creationId xmlns:a16="http://schemas.microsoft.com/office/drawing/2014/main" id="{9A6B3698-1EBC-4100-BFD3-72BBE6D31631}"/>
              </a:ext>
            </a:extLst>
          </p:cNvPr>
          <p:cNvSpPr/>
          <p:nvPr/>
        </p:nvSpPr>
        <p:spPr>
          <a:xfrm>
            <a:off x="923544" y="4513773"/>
            <a:ext cx="9080623" cy="181534"/>
          </a:xfrm>
          <a:prstGeom prst="roundRect">
            <a:avLst>
              <a:gd name="adj" fmla="val 16667"/>
            </a:avLst>
          </a:prstGeom>
          <a:solidFill>
            <a:srgbClr val="E7E7E7"/>
          </a:solidFill>
          <a:ln>
            <a:noFill/>
          </a:ln>
        </p:spPr>
        <p:txBody>
          <a:bodyPr lIns="104242" tIns="52121" rIns="104242" bIns="52121" anchor="t" anchorCtr="0">
            <a:noAutofit/>
          </a:bodyPr>
          <a:lstStyle/>
          <a:p>
            <a:endParaRPr sz="1400" dirty="0">
              <a:solidFill>
                <a:srgbClr val="D2D3D5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96" name="Shape 415">
            <a:extLst>
              <a:ext uri="{FF2B5EF4-FFF2-40B4-BE49-F238E27FC236}">
                <a16:creationId xmlns:a16="http://schemas.microsoft.com/office/drawing/2014/main" id="{3C1ADF96-EA0B-4826-8F68-1E23FE69158C}"/>
              </a:ext>
            </a:extLst>
          </p:cNvPr>
          <p:cNvSpPr/>
          <p:nvPr/>
        </p:nvSpPr>
        <p:spPr>
          <a:xfrm>
            <a:off x="923544" y="4784166"/>
            <a:ext cx="9080623" cy="181534"/>
          </a:xfrm>
          <a:prstGeom prst="roundRect">
            <a:avLst>
              <a:gd name="adj" fmla="val 16667"/>
            </a:avLst>
          </a:prstGeom>
          <a:solidFill>
            <a:srgbClr val="E7E7E7"/>
          </a:solidFill>
          <a:ln>
            <a:noFill/>
          </a:ln>
        </p:spPr>
        <p:txBody>
          <a:bodyPr lIns="104242" tIns="52121" rIns="104242" bIns="52121" anchor="t" anchorCtr="0">
            <a:noAutofit/>
          </a:bodyPr>
          <a:lstStyle/>
          <a:p>
            <a:endParaRPr sz="1400" dirty="0">
              <a:solidFill>
                <a:srgbClr val="D2D3D5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97" name="Shape 415">
            <a:extLst>
              <a:ext uri="{FF2B5EF4-FFF2-40B4-BE49-F238E27FC236}">
                <a16:creationId xmlns:a16="http://schemas.microsoft.com/office/drawing/2014/main" id="{36857531-8D86-4CD9-9298-E93529AC01B9}"/>
              </a:ext>
            </a:extLst>
          </p:cNvPr>
          <p:cNvSpPr/>
          <p:nvPr/>
        </p:nvSpPr>
        <p:spPr>
          <a:xfrm>
            <a:off x="923544" y="5054559"/>
            <a:ext cx="9080623" cy="181534"/>
          </a:xfrm>
          <a:prstGeom prst="roundRect">
            <a:avLst>
              <a:gd name="adj" fmla="val 16667"/>
            </a:avLst>
          </a:prstGeom>
          <a:solidFill>
            <a:srgbClr val="E7E7E7"/>
          </a:solidFill>
          <a:ln>
            <a:noFill/>
          </a:ln>
        </p:spPr>
        <p:txBody>
          <a:bodyPr lIns="104242" tIns="52121" rIns="104242" bIns="52121" anchor="t" anchorCtr="0">
            <a:noAutofit/>
          </a:bodyPr>
          <a:lstStyle/>
          <a:p>
            <a:endParaRPr sz="1400" dirty="0">
              <a:solidFill>
                <a:srgbClr val="D2D3D5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98" name="Shape 415">
            <a:extLst>
              <a:ext uri="{FF2B5EF4-FFF2-40B4-BE49-F238E27FC236}">
                <a16:creationId xmlns:a16="http://schemas.microsoft.com/office/drawing/2014/main" id="{1BC88615-9234-4F6C-BE1A-A9914D8D1446}"/>
              </a:ext>
            </a:extLst>
          </p:cNvPr>
          <p:cNvSpPr/>
          <p:nvPr/>
        </p:nvSpPr>
        <p:spPr>
          <a:xfrm>
            <a:off x="923544" y="5324952"/>
            <a:ext cx="9080623" cy="181534"/>
          </a:xfrm>
          <a:prstGeom prst="roundRect">
            <a:avLst>
              <a:gd name="adj" fmla="val 16667"/>
            </a:avLst>
          </a:prstGeom>
          <a:solidFill>
            <a:srgbClr val="E7E7E7"/>
          </a:solidFill>
          <a:ln>
            <a:noFill/>
          </a:ln>
        </p:spPr>
        <p:txBody>
          <a:bodyPr lIns="104242" tIns="52121" rIns="104242" bIns="52121" anchor="t" anchorCtr="0">
            <a:noAutofit/>
          </a:bodyPr>
          <a:lstStyle/>
          <a:p>
            <a:endParaRPr sz="1400" dirty="0">
              <a:solidFill>
                <a:srgbClr val="D2D3D5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BEF092C4-ED6B-4326-B770-10F804040960}"/>
              </a:ext>
            </a:extLst>
          </p:cNvPr>
          <p:cNvGrpSpPr/>
          <p:nvPr/>
        </p:nvGrpSpPr>
        <p:grpSpPr>
          <a:xfrm>
            <a:off x="8406071" y="1136493"/>
            <a:ext cx="1579867" cy="1145273"/>
            <a:chOff x="7534299" y="-1814"/>
            <a:chExt cx="2024891" cy="1785429"/>
          </a:xfrm>
        </p:grpSpPr>
        <p:pic>
          <p:nvPicPr>
            <p:cNvPr id="156" name="Shape 423">
              <a:extLst>
                <a:ext uri="{FF2B5EF4-FFF2-40B4-BE49-F238E27FC236}">
                  <a16:creationId xmlns:a16="http://schemas.microsoft.com/office/drawing/2014/main" id="{6A92F251-662A-42B6-8DF2-0F58AA7FB9EE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rcRect/>
            <a:stretch/>
          </p:blipFill>
          <p:spPr>
            <a:xfrm>
              <a:off x="7809301" y="544409"/>
              <a:ext cx="1388657" cy="123920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7" name="Shape 426">
              <a:extLst>
                <a:ext uri="{FF2B5EF4-FFF2-40B4-BE49-F238E27FC236}">
                  <a16:creationId xmlns:a16="http://schemas.microsoft.com/office/drawing/2014/main" id="{6DD5FA9D-815A-46FB-81D3-9EB630FD86B9}"/>
                </a:ext>
              </a:extLst>
            </p:cNvPr>
            <p:cNvSpPr/>
            <p:nvPr/>
          </p:nvSpPr>
          <p:spPr>
            <a:xfrm>
              <a:off x="7534299" y="-1814"/>
              <a:ext cx="2024891" cy="345541"/>
            </a:xfrm>
            <a:prstGeom prst="rect">
              <a:avLst/>
            </a:prstGeom>
            <a:noFill/>
            <a:ln>
              <a:noFill/>
            </a:ln>
          </p:spPr>
          <p:txBody>
            <a:bodyPr lIns="104242" tIns="52121" rIns="104242" bIns="52121" anchor="t" anchorCtr="0">
              <a:noAutofit/>
            </a:bodyPr>
            <a:lstStyle/>
            <a:p>
              <a:pPr marL="520700" lvl="1" indent="-520700" algn="ctr">
                <a:lnSpc>
                  <a:spcPct val="133333"/>
                </a:lnSpc>
                <a:buSzPct val="25000"/>
              </a:pPr>
              <a:r>
                <a:rPr lang="ru-RU" sz="1400" dirty="0">
                  <a:solidFill>
                    <a:srgbClr val="5E6167"/>
                  </a:solidFill>
                  <a:latin typeface="+mj-lt"/>
                  <a:cs typeface="Arial" panose="020B0604020202020204" pitchFamily="34" charset="0"/>
                </a:rPr>
                <a:t>Преподаватель</a:t>
              </a:r>
              <a:endParaRPr lang="en-GB" sz="1400" dirty="0">
                <a:solidFill>
                  <a:srgbClr val="5E6167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F63A2636-4BC7-4ED0-8422-7127EEADA9EB}"/>
              </a:ext>
            </a:extLst>
          </p:cNvPr>
          <p:cNvGrpSpPr/>
          <p:nvPr/>
        </p:nvGrpSpPr>
        <p:grpSpPr>
          <a:xfrm>
            <a:off x="3140631" y="1125537"/>
            <a:ext cx="2425422" cy="860759"/>
            <a:chOff x="2227647" y="33875"/>
            <a:chExt cx="3108625" cy="1341886"/>
          </a:xfrm>
        </p:grpSpPr>
        <p:pic>
          <p:nvPicPr>
            <p:cNvPr id="154" name="Shape 420">
              <a:extLst>
                <a:ext uri="{FF2B5EF4-FFF2-40B4-BE49-F238E27FC236}">
                  <a16:creationId xmlns:a16="http://schemas.microsoft.com/office/drawing/2014/main" id="{A71BCF54-8AC8-488C-9FEA-522A0CC02BC4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b="27931"/>
            <a:stretch/>
          </p:blipFill>
          <p:spPr>
            <a:xfrm>
              <a:off x="3427764" y="623962"/>
              <a:ext cx="668338" cy="7517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5" name="Shape 428">
              <a:extLst>
                <a:ext uri="{FF2B5EF4-FFF2-40B4-BE49-F238E27FC236}">
                  <a16:creationId xmlns:a16="http://schemas.microsoft.com/office/drawing/2014/main" id="{645D7987-0EC8-4242-9440-897071F010BD}"/>
                </a:ext>
              </a:extLst>
            </p:cNvPr>
            <p:cNvSpPr/>
            <p:nvPr/>
          </p:nvSpPr>
          <p:spPr>
            <a:xfrm>
              <a:off x="2227647" y="33875"/>
              <a:ext cx="3108625" cy="327991"/>
            </a:xfrm>
            <a:prstGeom prst="rect">
              <a:avLst/>
            </a:prstGeom>
            <a:noFill/>
            <a:ln>
              <a:noFill/>
            </a:ln>
          </p:spPr>
          <p:txBody>
            <a:bodyPr lIns="104242" tIns="52121" rIns="104242" bIns="52121" anchor="t" anchorCtr="0">
              <a:noAutofit/>
            </a:bodyPr>
            <a:lstStyle/>
            <a:p>
              <a:pPr marL="520700" lvl="1" indent="-520700" algn="ctr">
                <a:lnSpc>
                  <a:spcPct val="133333"/>
                </a:lnSpc>
                <a:buSzPct val="25000"/>
              </a:pPr>
              <a:r>
                <a:rPr lang="ru-RU" sz="1400" dirty="0">
                  <a:solidFill>
                    <a:srgbClr val="5E6167"/>
                  </a:solidFill>
                  <a:latin typeface="+mj-lt"/>
                  <a:cs typeface="Arial" panose="020B0604020202020204" pitchFamily="34" charset="0"/>
                </a:rPr>
                <a:t>Аспирант</a:t>
              </a:r>
              <a:endParaRPr lang="en-GB" sz="1400" dirty="0">
                <a:solidFill>
                  <a:srgbClr val="5E6167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918E004C-BD7E-4688-8BF3-B1A31C1A4B47}"/>
              </a:ext>
            </a:extLst>
          </p:cNvPr>
          <p:cNvGrpSpPr/>
          <p:nvPr/>
        </p:nvGrpSpPr>
        <p:grpSpPr>
          <a:xfrm>
            <a:off x="6092904" y="1132073"/>
            <a:ext cx="1579867" cy="1139388"/>
            <a:chOff x="5792386" y="-5166"/>
            <a:chExt cx="2024891" cy="1776256"/>
          </a:xfrm>
        </p:grpSpPr>
        <p:pic>
          <p:nvPicPr>
            <p:cNvPr id="152" name="Shape 422">
              <a:extLst>
                <a:ext uri="{FF2B5EF4-FFF2-40B4-BE49-F238E27FC236}">
                  <a16:creationId xmlns:a16="http://schemas.microsoft.com/office/drawing/2014/main" id="{05085FDE-9321-43F0-942F-A2D7C72C9BAA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/>
          </p:blipFill>
          <p:spPr>
            <a:xfrm>
              <a:off x="6488055" y="531883"/>
              <a:ext cx="646059" cy="123920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3" name="Shape 429">
              <a:extLst>
                <a:ext uri="{FF2B5EF4-FFF2-40B4-BE49-F238E27FC236}">
                  <a16:creationId xmlns:a16="http://schemas.microsoft.com/office/drawing/2014/main" id="{35050A81-49C9-4AC5-B78F-74453F5047B4}"/>
                </a:ext>
              </a:extLst>
            </p:cNvPr>
            <p:cNvSpPr/>
            <p:nvPr/>
          </p:nvSpPr>
          <p:spPr>
            <a:xfrm>
              <a:off x="5792386" y="-5166"/>
              <a:ext cx="2024891" cy="327991"/>
            </a:xfrm>
            <a:prstGeom prst="rect">
              <a:avLst/>
            </a:prstGeom>
            <a:noFill/>
            <a:ln>
              <a:noFill/>
            </a:ln>
          </p:spPr>
          <p:txBody>
            <a:bodyPr lIns="104242" tIns="52121" rIns="104242" bIns="52121" anchor="t" anchorCtr="0">
              <a:noAutofit/>
            </a:bodyPr>
            <a:lstStyle/>
            <a:p>
              <a:pPr marL="520700" lvl="1" indent="-520700" algn="ctr">
                <a:lnSpc>
                  <a:spcPct val="133333"/>
                </a:lnSpc>
                <a:buSzPct val="25000"/>
              </a:pPr>
              <a:r>
                <a:rPr lang="ru-RU" sz="1400" dirty="0">
                  <a:solidFill>
                    <a:srgbClr val="5E6167"/>
                  </a:solidFill>
                  <a:latin typeface="+mj-lt"/>
                  <a:cs typeface="Arial" panose="020B0604020202020204" pitchFamily="34" charset="0"/>
                </a:rPr>
                <a:t>Исследователь</a:t>
              </a:r>
              <a:endParaRPr lang="en-GB" sz="1400" dirty="0">
                <a:solidFill>
                  <a:srgbClr val="5E6167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1786556D-9E38-421B-A9E5-EC3A8FB73C67}"/>
              </a:ext>
            </a:extLst>
          </p:cNvPr>
          <p:cNvGrpSpPr/>
          <p:nvPr/>
        </p:nvGrpSpPr>
        <p:grpSpPr>
          <a:xfrm>
            <a:off x="1034560" y="1147752"/>
            <a:ext cx="1569630" cy="837715"/>
            <a:chOff x="649989" y="117488"/>
            <a:chExt cx="2011770" cy="1305962"/>
          </a:xfrm>
        </p:grpSpPr>
        <p:pic>
          <p:nvPicPr>
            <p:cNvPr id="150" name="Shape 419">
              <a:extLst>
                <a:ext uri="{FF2B5EF4-FFF2-40B4-BE49-F238E27FC236}">
                  <a16:creationId xmlns:a16="http://schemas.microsoft.com/office/drawing/2014/main" id="{405D4BE2-1124-4DCE-B3AA-1DE73DAE9BDD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  <a:grayscl/>
            </a:blip>
            <a:srcRect/>
            <a:stretch/>
          </p:blipFill>
          <p:spPr>
            <a:xfrm>
              <a:off x="1280863" y="618315"/>
              <a:ext cx="750023" cy="8051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1" name="Shape 430">
              <a:extLst>
                <a:ext uri="{FF2B5EF4-FFF2-40B4-BE49-F238E27FC236}">
                  <a16:creationId xmlns:a16="http://schemas.microsoft.com/office/drawing/2014/main" id="{AF681494-F18B-42B5-BA4B-5EE8C18D6388}"/>
                </a:ext>
              </a:extLst>
            </p:cNvPr>
            <p:cNvSpPr/>
            <p:nvPr/>
          </p:nvSpPr>
          <p:spPr>
            <a:xfrm>
              <a:off x="649989" y="117488"/>
              <a:ext cx="2011770" cy="327991"/>
            </a:xfrm>
            <a:prstGeom prst="rect">
              <a:avLst/>
            </a:prstGeom>
            <a:noFill/>
            <a:ln>
              <a:noFill/>
            </a:ln>
          </p:spPr>
          <p:txBody>
            <a:bodyPr lIns="104242" tIns="52121" rIns="104242" bIns="52121" anchor="t" anchorCtr="0">
              <a:noAutofit/>
            </a:bodyPr>
            <a:lstStyle/>
            <a:p>
              <a:pPr marL="0" lvl="1" algn="ctr">
                <a:lnSpc>
                  <a:spcPct val="133333"/>
                </a:lnSpc>
                <a:buSzPct val="25000"/>
              </a:pPr>
              <a:r>
                <a:rPr lang="ru-RU" sz="1400" dirty="0">
                  <a:solidFill>
                    <a:srgbClr val="5E6167"/>
                  </a:solidFill>
                  <a:latin typeface="+mj-lt"/>
                  <a:cs typeface="Arial" panose="020B0604020202020204" pitchFamily="34" charset="0"/>
                </a:rPr>
                <a:t>Студент</a:t>
              </a:r>
              <a:endParaRPr lang="en-GB" sz="1400" dirty="0">
                <a:solidFill>
                  <a:srgbClr val="5E6167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sp>
        <p:nvSpPr>
          <p:cNvPr id="103" name="Shape 433">
            <a:extLst>
              <a:ext uri="{FF2B5EF4-FFF2-40B4-BE49-F238E27FC236}">
                <a16:creationId xmlns:a16="http://schemas.microsoft.com/office/drawing/2014/main" id="{4D172CCF-7573-4D30-870E-EF6EA902C11E}"/>
              </a:ext>
            </a:extLst>
          </p:cNvPr>
          <p:cNvSpPr/>
          <p:nvPr/>
        </p:nvSpPr>
        <p:spPr>
          <a:xfrm>
            <a:off x="984276" y="2408367"/>
            <a:ext cx="3477975" cy="207313"/>
          </a:xfrm>
          <a:prstGeom prst="rect">
            <a:avLst/>
          </a:prstGeom>
          <a:solidFill>
            <a:srgbClr val="075B81"/>
          </a:solidFill>
          <a:ln>
            <a:noFill/>
          </a:ln>
        </p:spPr>
        <p:txBody>
          <a:bodyPr wrap="none" lIns="108000" tIns="252000" rIns="0" bIns="36000" anchor="b" anchorCtr="0">
            <a:noAutofit/>
          </a:bodyPr>
          <a:lstStyle/>
          <a:p>
            <a:pPr marL="0" lvl="1">
              <a:buSzPct val="25000"/>
            </a:pPr>
            <a:r>
              <a:rPr lang="ru-RU" sz="1250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Исследования и публикация: взаимосвязь</a:t>
            </a:r>
            <a:endParaRPr lang="en-GB" sz="125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6FC9BFD4-58C3-4CDE-9882-1A054CDCFFEE}"/>
              </a:ext>
            </a:extLst>
          </p:cNvPr>
          <p:cNvGrpSpPr/>
          <p:nvPr/>
        </p:nvGrpSpPr>
        <p:grpSpPr>
          <a:xfrm>
            <a:off x="984277" y="2670404"/>
            <a:ext cx="5222349" cy="207313"/>
            <a:chOff x="832511" y="2335220"/>
            <a:chExt cx="6083265" cy="288000"/>
          </a:xfrm>
        </p:grpSpPr>
        <p:sp>
          <p:nvSpPr>
            <p:cNvPr id="148" name="Shape 435">
              <a:extLst>
                <a:ext uri="{FF2B5EF4-FFF2-40B4-BE49-F238E27FC236}">
                  <a16:creationId xmlns:a16="http://schemas.microsoft.com/office/drawing/2014/main" id="{E131A3E2-30AA-4448-B706-46A9B918615D}"/>
                </a:ext>
              </a:extLst>
            </p:cNvPr>
            <p:cNvSpPr/>
            <p:nvPr/>
          </p:nvSpPr>
          <p:spPr>
            <a:xfrm>
              <a:off x="832511" y="2335220"/>
              <a:ext cx="6083265" cy="288000"/>
            </a:xfrm>
            <a:prstGeom prst="roundRect">
              <a:avLst>
                <a:gd name="adj" fmla="val 16667"/>
              </a:avLst>
            </a:prstGeom>
            <a:solidFill>
              <a:srgbClr val="075B81"/>
            </a:solidFill>
            <a:ln>
              <a:noFill/>
            </a:ln>
          </p:spPr>
          <p:txBody>
            <a:bodyPr wrap="none" lIns="108000" tIns="252000" rIns="0" bIns="36000" anchor="b" anchorCtr="0">
              <a:noAutofit/>
            </a:bodyPr>
            <a:lstStyle/>
            <a:p>
              <a:pPr>
                <a:lnSpc>
                  <a:spcPct val="110000"/>
                </a:lnSpc>
                <a:buSzPct val="25000"/>
              </a:pPr>
              <a:r>
                <a:rPr lang="en-GB" sz="1250" dirty="0">
                  <a:solidFill>
                    <a:srgbClr val="00B3B0"/>
                  </a:solidFill>
                  <a:latin typeface="+mj-lt"/>
                  <a:ea typeface="Calibri"/>
                  <a:cs typeface="Arial" panose="020B0604020202020204" pitchFamily="34" charset="0"/>
                  <a:sym typeface="Calibri"/>
                </a:rPr>
                <a:t>`</a:t>
              </a:r>
            </a:p>
          </p:txBody>
        </p:sp>
        <p:sp>
          <p:nvSpPr>
            <p:cNvPr id="149" name="Shape 436">
              <a:extLst>
                <a:ext uri="{FF2B5EF4-FFF2-40B4-BE49-F238E27FC236}">
                  <a16:creationId xmlns:a16="http://schemas.microsoft.com/office/drawing/2014/main" id="{47145A3E-7A61-4AF1-ACBA-8FD87C205CFF}"/>
                </a:ext>
              </a:extLst>
            </p:cNvPr>
            <p:cNvSpPr/>
            <p:nvPr/>
          </p:nvSpPr>
          <p:spPr>
            <a:xfrm>
              <a:off x="832511" y="2370164"/>
              <a:ext cx="4092736" cy="2181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108000" tIns="252000" rIns="0" bIns="36000" anchor="b" anchorCtr="0">
              <a:noAutofit/>
            </a:bodyPr>
            <a:lstStyle/>
            <a:p>
              <a:pPr marL="0" lvl="1">
                <a:buSzPct val="25000"/>
              </a:pPr>
              <a:r>
                <a:rPr lang="ru-RU" sz="1250" dirty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Финансирование исслдеовательского проекта</a:t>
              </a:r>
              <a:endParaRPr lang="en-GB" sz="1250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7265B416-11D0-4961-953B-CF02F5866799}"/>
              </a:ext>
            </a:extLst>
          </p:cNvPr>
          <p:cNvGrpSpPr/>
          <p:nvPr/>
        </p:nvGrpSpPr>
        <p:grpSpPr>
          <a:xfrm>
            <a:off x="984277" y="2942606"/>
            <a:ext cx="5222349" cy="207313"/>
            <a:chOff x="832511" y="2716768"/>
            <a:chExt cx="5594808" cy="288000"/>
          </a:xfrm>
        </p:grpSpPr>
        <p:sp>
          <p:nvSpPr>
            <p:cNvPr id="146" name="Shape 439">
              <a:extLst>
                <a:ext uri="{FF2B5EF4-FFF2-40B4-BE49-F238E27FC236}">
                  <a16:creationId xmlns:a16="http://schemas.microsoft.com/office/drawing/2014/main" id="{AB636303-7968-4F29-B073-6715EA363160}"/>
                </a:ext>
              </a:extLst>
            </p:cNvPr>
            <p:cNvSpPr/>
            <p:nvPr/>
          </p:nvSpPr>
          <p:spPr>
            <a:xfrm>
              <a:off x="832511" y="2716768"/>
              <a:ext cx="5594808" cy="288000"/>
            </a:xfrm>
            <a:prstGeom prst="roundRect">
              <a:avLst>
                <a:gd name="adj" fmla="val 16667"/>
              </a:avLst>
            </a:prstGeom>
            <a:solidFill>
              <a:srgbClr val="075B81"/>
            </a:solidFill>
            <a:ln>
              <a:noFill/>
            </a:ln>
          </p:spPr>
          <p:txBody>
            <a:bodyPr wrap="none" lIns="108000" tIns="252000" rIns="0" bIns="36000" anchor="b" anchorCtr="0">
              <a:noAutofit/>
            </a:bodyPr>
            <a:lstStyle/>
            <a:p>
              <a:pPr>
                <a:lnSpc>
                  <a:spcPct val="110000"/>
                </a:lnSpc>
                <a:buSzPct val="25000"/>
              </a:pPr>
              <a:r>
                <a:rPr lang="en-GB" sz="1250" dirty="0">
                  <a:solidFill>
                    <a:srgbClr val="00B3B0"/>
                  </a:solidFill>
                  <a:latin typeface="+mj-lt"/>
                  <a:ea typeface="Calibri"/>
                  <a:cs typeface="Arial" panose="020B0604020202020204" pitchFamily="34" charset="0"/>
                  <a:sym typeface="Calibri"/>
                </a:rPr>
                <a:t>`</a:t>
              </a:r>
            </a:p>
          </p:txBody>
        </p:sp>
        <p:sp>
          <p:nvSpPr>
            <p:cNvPr id="147" name="Shape 440">
              <a:extLst>
                <a:ext uri="{FF2B5EF4-FFF2-40B4-BE49-F238E27FC236}">
                  <a16:creationId xmlns:a16="http://schemas.microsoft.com/office/drawing/2014/main" id="{DD54B2F4-077B-4B2A-8EF5-05DB73BB106D}"/>
                </a:ext>
              </a:extLst>
            </p:cNvPr>
            <p:cNvSpPr/>
            <p:nvPr/>
          </p:nvSpPr>
          <p:spPr>
            <a:xfrm>
              <a:off x="832511" y="2780333"/>
              <a:ext cx="3697916" cy="16087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108000" tIns="252000" rIns="0" bIns="36000" anchor="b" anchorCtr="0">
              <a:noAutofit/>
            </a:bodyPr>
            <a:lstStyle/>
            <a:p>
              <a:pPr marL="520700" lvl="1" indent="-520700">
                <a:buSzPct val="25000"/>
              </a:pPr>
              <a:r>
                <a:rPr lang="ru-RU" sz="125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Выбор журнала </a:t>
              </a:r>
              <a:r>
                <a:rPr lang="ru-RU" sz="1250" dirty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для публикации</a:t>
              </a:r>
              <a:endParaRPr lang="en-GB" sz="1250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225C6FA4-CA7D-4E12-9C25-624A4875BFE8}"/>
              </a:ext>
            </a:extLst>
          </p:cNvPr>
          <p:cNvGrpSpPr/>
          <p:nvPr/>
        </p:nvGrpSpPr>
        <p:grpSpPr>
          <a:xfrm>
            <a:off x="984277" y="3214808"/>
            <a:ext cx="5222349" cy="207313"/>
            <a:chOff x="832511" y="3098316"/>
            <a:chExt cx="8402622" cy="288000"/>
          </a:xfrm>
        </p:grpSpPr>
        <p:sp>
          <p:nvSpPr>
            <p:cNvPr id="144" name="Shape 443">
              <a:extLst>
                <a:ext uri="{FF2B5EF4-FFF2-40B4-BE49-F238E27FC236}">
                  <a16:creationId xmlns:a16="http://schemas.microsoft.com/office/drawing/2014/main" id="{723F6F48-3043-4742-A340-52069D750701}"/>
                </a:ext>
              </a:extLst>
            </p:cNvPr>
            <p:cNvSpPr/>
            <p:nvPr/>
          </p:nvSpPr>
          <p:spPr>
            <a:xfrm>
              <a:off x="832511" y="3098316"/>
              <a:ext cx="8402622" cy="288000"/>
            </a:xfrm>
            <a:prstGeom prst="roundRect">
              <a:avLst>
                <a:gd name="adj" fmla="val 16667"/>
              </a:avLst>
            </a:prstGeom>
            <a:solidFill>
              <a:srgbClr val="075B81"/>
            </a:solidFill>
            <a:ln>
              <a:noFill/>
            </a:ln>
          </p:spPr>
          <p:txBody>
            <a:bodyPr wrap="none" lIns="108000" tIns="252000" rIns="0" bIns="36000" anchor="b" anchorCtr="0">
              <a:noAutofit/>
            </a:bodyPr>
            <a:lstStyle/>
            <a:p>
              <a:pPr>
                <a:lnSpc>
                  <a:spcPct val="110000"/>
                </a:lnSpc>
                <a:buSzPct val="25000"/>
              </a:pPr>
              <a:r>
                <a:rPr lang="en-GB" sz="1250" dirty="0">
                  <a:solidFill>
                    <a:srgbClr val="00B3B0"/>
                  </a:solidFill>
                  <a:latin typeface="+mj-lt"/>
                  <a:ea typeface="Calibri"/>
                  <a:cs typeface="Arial" panose="020B0604020202020204" pitchFamily="34" charset="0"/>
                  <a:sym typeface="Calibri"/>
                </a:rPr>
                <a:t>`</a:t>
              </a:r>
            </a:p>
          </p:txBody>
        </p:sp>
        <p:sp>
          <p:nvSpPr>
            <p:cNvPr id="145" name="Shape 444">
              <a:extLst>
                <a:ext uri="{FF2B5EF4-FFF2-40B4-BE49-F238E27FC236}">
                  <a16:creationId xmlns:a16="http://schemas.microsoft.com/office/drawing/2014/main" id="{4509DFAB-E140-4FF2-96D0-2B5274AADE0B}"/>
                </a:ext>
              </a:extLst>
            </p:cNvPr>
            <p:cNvSpPr/>
            <p:nvPr/>
          </p:nvSpPr>
          <p:spPr>
            <a:xfrm>
              <a:off x="832511" y="3098579"/>
              <a:ext cx="4366848" cy="28747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108000" tIns="252000" rIns="0" bIns="36000" anchor="b" anchorCtr="0">
              <a:noAutofit/>
            </a:bodyPr>
            <a:lstStyle/>
            <a:p>
              <a:pPr marL="520700" lvl="1" indent="-520700">
                <a:buSzPct val="25000"/>
              </a:pPr>
              <a:r>
                <a:rPr lang="ru-RU" sz="1250" dirty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Лучшие практики по написанию научных публикаций</a:t>
              </a:r>
              <a:endParaRPr lang="en-GB" sz="1250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2825847E-9ABA-4106-ABA5-2463D1CF5A50}"/>
              </a:ext>
            </a:extLst>
          </p:cNvPr>
          <p:cNvGrpSpPr/>
          <p:nvPr/>
        </p:nvGrpSpPr>
        <p:grpSpPr>
          <a:xfrm>
            <a:off x="984277" y="3456518"/>
            <a:ext cx="5222349" cy="211002"/>
            <a:chOff x="832511" y="3496221"/>
            <a:chExt cx="8364082" cy="293124"/>
          </a:xfrm>
        </p:grpSpPr>
        <p:sp>
          <p:nvSpPr>
            <p:cNvPr id="142" name="Shape 447">
              <a:extLst>
                <a:ext uri="{FF2B5EF4-FFF2-40B4-BE49-F238E27FC236}">
                  <a16:creationId xmlns:a16="http://schemas.microsoft.com/office/drawing/2014/main" id="{E6B901CB-E6E8-470B-83FA-08CD7E8623E3}"/>
                </a:ext>
              </a:extLst>
            </p:cNvPr>
            <p:cNvSpPr/>
            <p:nvPr/>
          </p:nvSpPr>
          <p:spPr>
            <a:xfrm>
              <a:off x="832511" y="3520834"/>
              <a:ext cx="8364082" cy="268511"/>
            </a:xfrm>
            <a:prstGeom prst="roundRect">
              <a:avLst>
                <a:gd name="adj" fmla="val 16667"/>
              </a:avLst>
            </a:prstGeom>
            <a:solidFill>
              <a:srgbClr val="075B81"/>
            </a:solidFill>
            <a:ln>
              <a:noFill/>
            </a:ln>
          </p:spPr>
          <p:txBody>
            <a:bodyPr wrap="none" lIns="108000" tIns="252000" rIns="0" bIns="36000" anchor="b" anchorCtr="0">
              <a:noAutofit/>
            </a:bodyPr>
            <a:lstStyle/>
            <a:p>
              <a:pPr>
                <a:buSzPct val="25000"/>
              </a:pPr>
              <a:r>
                <a:rPr lang="en-GB" sz="1250" dirty="0">
                  <a:solidFill>
                    <a:srgbClr val="00B3B0"/>
                  </a:solidFill>
                  <a:latin typeface="+mj-lt"/>
                  <a:ea typeface="Calibri"/>
                  <a:cs typeface="Arial" panose="020B0604020202020204" pitchFamily="34" charset="0"/>
                  <a:sym typeface="Calibri"/>
                </a:rPr>
                <a:t>`</a:t>
              </a:r>
            </a:p>
          </p:txBody>
        </p:sp>
        <p:sp>
          <p:nvSpPr>
            <p:cNvPr id="143" name="Shape 448">
              <a:extLst>
                <a:ext uri="{FF2B5EF4-FFF2-40B4-BE49-F238E27FC236}">
                  <a16:creationId xmlns:a16="http://schemas.microsoft.com/office/drawing/2014/main" id="{849A14F9-B482-4D93-8B10-6C6400562BC3}"/>
                </a:ext>
              </a:extLst>
            </p:cNvPr>
            <p:cNvSpPr/>
            <p:nvPr/>
          </p:nvSpPr>
          <p:spPr>
            <a:xfrm>
              <a:off x="832511" y="3496221"/>
              <a:ext cx="4892207" cy="2880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108000" tIns="252000" rIns="0" bIns="36000" anchor="b" anchorCtr="0">
              <a:noAutofit/>
            </a:bodyPr>
            <a:lstStyle/>
            <a:p>
              <a:pPr marL="0" lvl="1">
                <a:buSzPct val="25000"/>
              </a:pPr>
              <a:r>
                <a:rPr lang="ru-RU" sz="1250" dirty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Ключевые элементы научной статьи</a:t>
              </a:r>
              <a:endParaRPr lang="en-GB" sz="1250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108" name="Shape 450">
            <a:extLst>
              <a:ext uri="{FF2B5EF4-FFF2-40B4-BE49-F238E27FC236}">
                <a16:creationId xmlns:a16="http://schemas.microsoft.com/office/drawing/2014/main" id="{5C2E7451-ED77-4760-A5BC-5C24CB5112AA}"/>
              </a:ext>
            </a:extLst>
          </p:cNvPr>
          <p:cNvGrpSpPr/>
          <p:nvPr/>
        </p:nvGrpSpPr>
        <p:grpSpPr>
          <a:xfrm>
            <a:off x="984276" y="3708384"/>
            <a:ext cx="3477975" cy="207313"/>
            <a:chOff x="762988" y="3665798"/>
            <a:chExt cx="7359083" cy="323843"/>
          </a:xfrm>
        </p:grpSpPr>
        <p:sp>
          <p:nvSpPr>
            <p:cNvPr id="140" name="Shape 451">
              <a:extLst>
                <a:ext uri="{FF2B5EF4-FFF2-40B4-BE49-F238E27FC236}">
                  <a16:creationId xmlns:a16="http://schemas.microsoft.com/office/drawing/2014/main" id="{8D1A708B-C9F4-4BC2-AE2E-032C0FE5F1D2}"/>
                </a:ext>
              </a:extLst>
            </p:cNvPr>
            <p:cNvSpPr/>
            <p:nvPr/>
          </p:nvSpPr>
          <p:spPr>
            <a:xfrm>
              <a:off x="762988" y="3678128"/>
              <a:ext cx="7359083" cy="311513"/>
            </a:xfrm>
            <a:prstGeom prst="roundRect">
              <a:avLst>
                <a:gd name="adj" fmla="val 16667"/>
              </a:avLst>
            </a:prstGeom>
            <a:solidFill>
              <a:srgbClr val="075B81"/>
            </a:solidFill>
            <a:ln>
              <a:noFill/>
            </a:ln>
          </p:spPr>
          <p:txBody>
            <a:bodyPr wrap="none" lIns="108000" tIns="252000" rIns="0" bIns="36000" anchor="b" anchorCtr="0">
              <a:noAutofit/>
            </a:bodyPr>
            <a:lstStyle/>
            <a:p>
              <a:pPr>
                <a:lnSpc>
                  <a:spcPct val="110000"/>
                </a:lnSpc>
                <a:buSzPct val="25000"/>
              </a:pPr>
              <a:r>
                <a:rPr lang="en-GB" sz="1250" dirty="0">
                  <a:solidFill>
                    <a:srgbClr val="00B3B0"/>
                  </a:solidFill>
                  <a:latin typeface="+mj-lt"/>
                  <a:ea typeface="Calibri"/>
                  <a:cs typeface="Arial" panose="020B0604020202020204" pitchFamily="34" charset="0"/>
                  <a:sym typeface="Calibri"/>
                </a:rPr>
                <a:t>`</a:t>
              </a:r>
            </a:p>
          </p:txBody>
        </p:sp>
        <p:sp>
          <p:nvSpPr>
            <p:cNvPr id="141" name="Shape 452">
              <a:extLst>
                <a:ext uri="{FF2B5EF4-FFF2-40B4-BE49-F238E27FC236}">
                  <a16:creationId xmlns:a16="http://schemas.microsoft.com/office/drawing/2014/main" id="{B2AA8AAE-32F3-4AEB-9AD8-BFC49408F874}"/>
                </a:ext>
              </a:extLst>
            </p:cNvPr>
            <p:cNvSpPr/>
            <p:nvPr/>
          </p:nvSpPr>
          <p:spPr>
            <a:xfrm>
              <a:off x="762988" y="3665798"/>
              <a:ext cx="5982371" cy="29751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108000" tIns="252000" rIns="0" bIns="36000" anchor="b" anchorCtr="0">
              <a:noAutofit/>
            </a:bodyPr>
            <a:lstStyle/>
            <a:p>
              <a:pPr marL="0" lvl="1">
                <a:buSzPct val="25000"/>
              </a:pPr>
              <a:r>
                <a:rPr lang="ru-RU" sz="1250" dirty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Отправка рукописи в журнал</a:t>
              </a:r>
              <a:endParaRPr lang="en-GB" sz="1250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0C198131-D5D1-4884-982E-3997EDDB9E93}"/>
              </a:ext>
            </a:extLst>
          </p:cNvPr>
          <p:cNvGrpSpPr/>
          <p:nvPr/>
        </p:nvGrpSpPr>
        <p:grpSpPr>
          <a:xfrm>
            <a:off x="984277" y="3960254"/>
            <a:ext cx="5222349" cy="207313"/>
            <a:chOff x="726508" y="4248442"/>
            <a:chExt cx="8238602" cy="277036"/>
          </a:xfrm>
        </p:grpSpPr>
        <p:sp>
          <p:nvSpPr>
            <p:cNvPr id="138" name="Shape 455">
              <a:extLst>
                <a:ext uri="{FF2B5EF4-FFF2-40B4-BE49-F238E27FC236}">
                  <a16:creationId xmlns:a16="http://schemas.microsoft.com/office/drawing/2014/main" id="{EEDB6574-017B-4A7B-A3F7-03E90FD0EB48}"/>
                </a:ext>
              </a:extLst>
            </p:cNvPr>
            <p:cNvSpPr/>
            <p:nvPr/>
          </p:nvSpPr>
          <p:spPr>
            <a:xfrm>
              <a:off x="726508" y="4248442"/>
              <a:ext cx="8238602" cy="277036"/>
            </a:xfrm>
            <a:prstGeom prst="roundRect">
              <a:avLst>
                <a:gd name="adj" fmla="val 16667"/>
              </a:avLst>
            </a:prstGeom>
            <a:solidFill>
              <a:srgbClr val="075B81"/>
            </a:solidFill>
            <a:ln>
              <a:noFill/>
            </a:ln>
          </p:spPr>
          <p:txBody>
            <a:bodyPr wrap="none" lIns="108000" tIns="252000" rIns="36000" bIns="45700" anchor="b" anchorCtr="0">
              <a:noAutofit/>
            </a:bodyPr>
            <a:lstStyle/>
            <a:p>
              <a:pPr>
                <a:lnSpc>
                  <a:spcPct val="110000"/>
                </a:lnSpc>
                <a:buSzPct val="25000"/>
              </a:pPr>
              <a:r>
                <a:rPr lang="en-GB" sz="1250" dirty="0">
                  <a:solidFill>
                    <a:srgbClr val="00B3B0"/>
                  </a:solidFill>
                  <a:latin typeface="+mj-lt"/>
                  <a:ea typeface="Calibri"/>
                  <a:cs typeface="Arial" panose="020B0604020202020204" pitchFamily="34" charset="0"/>
                  <a:sym typeface="Calibri"/>
                </a:rPr>
                <a:t>`</a:t>
              </a:r>
            </a:p>
          </p:txBody>
        </p:sp>
        <p:sp>
          <p:nvSpPr>
            <p:cNvPr id="139" name="Shape 456">
              <a:extLst>
                <a:ext uri="{FF2B5EF4-FFF2-40B4-BE49-F238E27FC236}">
                  <a16:creationId xmlns:a16="http://schemas.microsoft.com/office/drawing/2014/main" id="{12A07C98-6E70-4117-B8A8-6E2218036792}"/>
                </a:ext>
              </a:extLst>
            </p:cNvPr>
            <p:cNvSpPr/>
            <p:nvPr/>
          </p:nvSpPr>
          <p:spPr>
            <a:xfrm>
              <a:off x="726508" y="4254666"/>
              <a:ext cx="2334758" cy="26458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108000" tIns="252000" rIns="36000" bIns="45700" anchor="b" anchorCtr="0">
              <a:noAutofit/>
            </a:bodyPr>
            <a:lstStyle/>
            <a:p>
              <a:pPr marL="0" lvl="1">
                <a:buSzPct val="25000"/>
              </a:pPr>
              <a:r>
                <a:rPr lang="ru-RU" sz="1250" dirty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Рецензирование</a:t>
              </a:r>
              <a:endParaRPr lang="en-GB" sz="1250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F2701B37-8A61-483C-B899-125BAB2D4E5D}"/>
              </a:ext>
            </a:extLst>
          </p:cNvPr>
          <p:cNvGrpSpPr/>
          <p:nvPr/>
        </p:nvGrpSpPr>
        <p:grpSpPr>
          <a:xfrm>
            <a:off x="984277" y="4232460"/>
            <a:ext cx="9750398" cy="212823"/>
            <a:chOff x="2416214" y="4602820"/>
            <a:chExt cx="8418023" cy="284398"/>
          </a:xfrm>
        </p:grpSpPr>
        <p:sp>
          <p:nvSpPr>
            <p:cNvPr id="136" name="Shape 459">
              <a:extLst>
                <a:ext uri="{FF2B5EF4-FFF2-40B4-BE49-F238E27FC236}">
                  <a16:creationId xmlns:a16="http://schemas.microsoft.com/office/drawing/2014/main" id="{F9196BE8-F746-46B7-8451-7771165B7565}"/>
                </a:ext>
              </a:extLst>
            </p:cNvPr>
            <p:cNvSpPr/>
            <p:nvPr/>
          </p:nvSpPr>
          <p:spPr>
            <a:xfrm>
              <a:off x="2416214" y="4602820"/>
              <a:ext cx="7747424" cy="277036"/>
            </a:xfrm>
            <a:prstGeom prst="roundRect">
              <a:avLst>
                <a:gd name="adj" fmla="val 16667"/>
              </a:avLst>
            </a:prstGeom>
            <a:solidFill>
              <a:srgbClr val="075B81"/>
            </a:solidFill>
            <a:ln>
              <a:noFill/>
            </a:ln>
          </p:spPr>
          <p:txBody>
            <a:bodyPr wrap="none" lIns="108000" tIns="252000" rIns="0" bIns="36000" anchor="b" anchorCtr="0">
              <a:noAutofit/>
            </a:bodyPr>
            <a:lstStyle/>
            <a:p>
              <a:pPr>
                <a:lnSpc>
                  <a:spcPct val="110000"/>
                </a:lnSpc>
                <a:buSzPct val="25000"/>
              </a:pPr>
              <a:r>
                <a:rPr lang="en-GB" sz="1250" dirty="0">
                  <a:solidFill>
                    <a:srgbClr val="00B3B0"/>
                  </a:solidFill>
                  <a:latin typeface="+mj-lt"/>
                  <a:ea typeface="Calibri"/>
                  <a:cs typeface="Arial" panose="020B0604020202020204" pitchFamily="34" charset="0"/>
                  <a:sym typeface="Calibri"/>
                </a:rPr>
                <a:t>`</a:t>
              </a:r>
            </a:p>
          </p:txBody>
        </p:sp>
        <p:sp>
          <p:nvSpPr>
            <p:cNvPr id="137" name="Shape 460">
              <a:extLst>
                <a:ext uri="{FF2B5EF4-FFF2-40B4-BE49-F238E27FC236}">
                  <a16:creationId xmlns:a16="http://schemas.microsoft.com/office/drawing/2014/main" id="{A6F56964-9955-4576-AC4B-175057896DD9}"/>
                </a:ext>
              </a:extLst>
            </p:cNvPr>
            <p:cNvSpPr/>
            <p:nvPr/>
          </p:nvSpPr>
          <p:spPr>
            <a:xfrm>
              <a:off x="2416214" y="4622630"/>
              <a:ext cx="8418023" cy="2645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108000" tIns="252000" rIns="0" bIns="36000" anchor="b" anchorCtr="0">
              <a:noAutofit/>
            </a:bodyPr>
            <a:lstStyle/>
            <a:p>
              <a:pPr marL="0" lvl="1">
                <a:buSzPct val="25000"/>
              </a:pPr>
              <a:r>
                <a:rPr lang="ru-RU" sz="1250" dirty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Открытый доступ в мире научной публикации</a:t>
              </a:r>
              <a:endParaRPr lang="en-GB" sz="1250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6B65E2C6-E69C-4782-9093-29F9E39FFDCC}"/>
              </a:ext>
            </a:extLst>
          </p:cNvPr>
          <p:cNvGrpSpPr/>
          <p:nvPr/>
        </p:nvGrpSpPr>
        <p:grpSpPr>
          <a:xfrm>
            <a:off x="984277" y="4494492"/>
            <a:ext cx="8995723" cy="207313"/>
            <a:chOff x="2416213" y="5011538"/>
            <a:chExt cx="7795755" cy="277036"/>
          </a:xfrm>
        </p:grpSpPr>
        <p:sp>
          <p:nvSpPr>
            <p:cNvPr id="134" name="Shape 463">
              <a:extLst>
                <a:ext uri="{FF2B5EF4-FFF2-40B4-BE49-F238E27FC236}">
                  <a16:creationId xmlns:a16="http://schemas.microsoft.com/office/drawing/2014/main" id="{18D507B1-26A2-4552-96B2-0C420E1388C7}"/>
                </a:ext>
              </a:extLst>
            </p:cNvPr>
            <p:cNvSpPr/>
            <p:nvPr/>
          </p:nvSpPr>
          <p:spPr>
            <a:xfrm>
              <a:off x="2416213" y="5011538"/>
              <a:ext cx="7795755" cy="277036"/>
            </a:xfrm>
            <a:prstGeom prst="roundRect">
              <a:avLst>
                <a:gd name="adj" fmla="val 16667"/>
              </a:avLst>
            </a:prstGeom>
            <a:solidFill>
              <a:srgbClr val="075B81"/>
            </a:solidFill>
            <a:ln>
              <a:noFill/>
            </a:ln>
          </p:spPr>
          <p:txBody>
            <a:bodyPr wrap="none" lIns="108000" tIns="252000" rIns="0" bIns="36000" anchor="b" anchorCtr="0">
              <a:noAutofit/>
            </a:bodyPr>
            <a:lstStyle/>
            <a:p>
              <a:pPr>
                <a:lnSpc>
                  <a:spcPct val="110000"/>
                </a:lnSpc>
                <a:buSzPct val="25000"/>
              </a:pPr>
              <a:r>
                <a:rPr lang="en-GB" sz="1250" dirty="0">
                  <a:solidFill>
                    <a:srgbClr val="00B3B0"/>
                  </a:solidFill>
                  <a:latin typeface="+mj-lt"/>
                  <a:ea typeface="Calibri"/>
                  <a:cs typeface="Arial" panose="020B0604020202020204" pitchFamily="34" charset="0"/>
                  <a:sym typeface="Calibri"/>
                </a:rPr>
                <a:t>`</a:t>
              </a:r>
            </a:p>
          </p:txBody>
        </p:sp>
        <p:sp>
          <p:nvSpPr>
            <p:cNvPr id="135" name="Shape 464">
              <a:extLst>
                <a:ext uri="{FF2B5EF4-FFF2-40B4-BE49-F238E27FC236}">
                  <a16:creationId xmlns:a16="http://schemas.microsoft.com/office/drawing/2014/main" id="{39B72A39-EEC9-4179-8A95-D3225C121E40}"/>
                </a:ext>
              </a:extLst>
            </p:cNvPr>
            <p:cNvSpPr/>
            <p:nvPr/>
          </p:nvSpPr>
          <p:spPr>
            <a:xfrm>
              <a:off x="2416213" y="5017768"/>
              <a:ext cx="5225523" cy="26458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108000" tIns="252000" rIns="0" bIns="36000" anchor="b" anchorCtr="0">
              <a:noAutofit/>
            </a:bodyPr>
            <a:lstStyle/>
            <a:p>
              <a:pPr marL="0" lvl="1">
                <a:buSzPct val="25000"/>
              </a:pPr>
              <a:r>
                <a:rPr lang="ru-RU" sz="1250" dirty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Управление исследовательскими данными </a:t>
              </a:r>
              <a:endParaRPr lang="en-GB" sz="1250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F30C5D23-BC27-4C53-A45C-443E2C71534E}"/>
              </a:ext>
            </a:extLst>
          </p:cNvPr>
          <p:cNvGrpSpPr/>
          <p:nvPr/>
        </p:nvGrpSpPr>
        <p:grpSpPr>
          <a:xfrm>
            <a:off x="984277" y="4766681"/>
            <a:ext cx="8995723" cy="207313"/>
            <a:chOff x="2305264" y="5393086"/>
            <a:chExt cx="7938324" cy="277037"/>
          </a:xfrm>
        </p:grpSpPr>
        <p:sp>
          <p:nvSpPr>
            <p:cNvPr id="132" name="Shape 467">
              <a:extLst>
                <a:ext uri="{FF2B5EF4-FFF2-40B4-BE49-F238E27FC236}">
                  <a16:creationId xmlns:a16="http://schemas.microsoft.com/office/drawing/2014/main" id="{3678894C-69F2-4003-8EF6-8E2CFACA9879}"/>
                </a:ext>
              </a:extLst>
            </p:cNvPr>
            <p:cNvSpPr/>
            <p:nvPr/>
          </p:nvSpPr>
          <p:spPr>
            <a:xfrm>
              <a:off x="2305264" y="5393086"/>
              <a:ext cx="7938324" cy="277037"/>
            </a:xfrm>
            <a:prstGeom prst="roundRect">
              <a:avLst>
                <a:gd name="adj" fmla="val 16667"/>
              </a:avLst>
            </a:prstGeom>
            <a:solidFill>
              <a:srgbClr val="075B81"/>
            </a:solidFill>
            <a:ln>
              <a:noFill/>
            </a:ln>
          </p:spPr>
          <p:txBody>
            <a:bodyPr wrap="none" lIns="108000" tIns="252000" rIns="0" bIns="36000" anchor="b" anchorCtr="0">
              <a:noAutofit/>
            </a:bodyPr>
            <a:lstStyle/>
            <a:p>
              <a:pPr>
                <a:lnSpc>
                  <a:spcPct val="110000"/>
                </a:lnSpc>
                <a:buSzPct val="25000"/>
              </a:pPr>
              <a:r>
                <a:rPr lang="en-GB" sz="1250" dirty="0">
                  <a:solidFill>
                    <a:srgbClr val="00B3B0"/>
                  </a:solidFill>
                  <a:latin typeface="+mj-lt"/>
                  <a:ea typeface="Calibri"/>
                  <a:cs typeface="Arial" panose="020B0604020202020204" pitchFamily="34" charset="0"/>
                  <a:sym typeface="Calibri"/>
                </a:rPr>
                <a:t>`</a:t>
              </a:r>
            </a:p>
          </p:txBody>
        </p:sp>
        <p:sp>
          <p:nvSpPr>
            <p:cNvPr id="133" name="Shape 468">
              <a:extLst>
                <a:ext uri="{FF2B5EF4-FFF2-40B4-BE49-F238E27FC236}">
                  <a16:creationId xmlns:a16="http://schemas.microsoft.com/office/drawing/2014/main" id="{B6C584C8-6FAB-49EB-9602-0A85D6EA1CD2}"/>
                </a:ext>
              </a:extLst>
            </p:cNvPr>
            <p:cNvSpPr/>
            <p:nvPr/>
          </p:nvSpPr>
          <p:spPr>
            <a:xfrm>
              <a:off x="2305264" y="5399311"/>
              <a:ext cx="4369289" cy="264587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108000" tIns="252000" rIns="0" bIns="36000" anchor="b" anchorCtr="0">
              <a:noAutofit/>
            </a:bodyPr>
            <a:lstStyle/>
            <a:p>
              <a:pPr marL="0" lvl="1">
                <a:buSzPct val="25000"/>
              </a:pPr>
              <a:r>
                <a:rPr lang="ru-RU" sz="1250" dirty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Этические аспекты написания научных публикаций</a:t>
              </a:r>
              <a:endParaRPr lang="en-GB" sz="1250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EAC4F16B-1C7E-4CCA-846D-07399624925F}"/>
              </a:ext>
            </a:extLst>
          </p:cNvPr>
          <p:cNvGrpSpPr/>
          <p:nvPr/>
        </p:nvGrpSpPr>
        <p:grpSpPr>
          <a:xfrm>
            <a:off x="984277" y="5038889"/>
            <a:ext cx="7518473" cy="202655"/>
            <a:chOff x="2273752" y="5774634"/>
            <a:chExt cx="7370102" cy="270812"/>
          </a:xfrm>
        </p:grpSpPr>
        <p:sp>
          <p:nvSpPr>
            <p:cNvPr id="130" name="Shape 471">
              <a:extLst>
                <a:ext uri="{FF2B5EF4-FFF2-40B4-BE49-F238E27FC236}">
                  <a16:creationId xmlns:a16="http://schemas.microsoft.com/office/drawing/2014/main" id="{84133114-74C3-4288-AFA4-7A421A6C2E4C}"/>
                </a:ext>
              </a:extLst>
            </p:cNvPr>
            <p:cNvSpPr/>
            <p:nvPr/>
          </p:nvSpPr>
          <p:spPr>
            <a:xfrm>
              <a:off x="2273752" y="5774634"/>
              <a:ext cx="6034001" cy="270811"/>
            </a:xfrm>
            <a:prstGeom prst="roundRect">
              <a:avLst>
                <a:gd name="adj" fmla="val 16667"/>
              </a:avLst>
            </a:prstGeom>
            <a:solidFill>
              <a:srgbClr val="075B81"/>
            </a:solidFill>
            <a:ln>
              <a:noFill/>
            </a:ln>
          </p:spPr>
          <p:txBody>
            <a:bodyPr wrap="none" lIns="108000" tIns="252000" rIns="0" bIns="36000" anchor="b" anchorCtr="0">
              <a:noAutofit/>
            </a:bodyPr>
            <a:lstStyle/>
            <a:p>
              <a:pPr>
                <a:lnSpc>
                  <a:spcPct val="110000"/>
                </a:lnSpc>
                <a:buSzPct val="25000"/>
              </a:pPr>
              <a:r>
                <a:rPr lang="en-GB" sz="1250" dirty="0">
                  <a:solidFill>
                    <a:srgbClr val="00B3B0"/>
                  </a:solidFill>
                  <a:latin typeface="+mj-lt"/>
                  <a:ea typeface="Calibri"/>
                  <a:cs typeface="Arial" panose="020B0604020202020204" pitchFamily="34" charset="0"/>
                  <a:sym typeface="Calibri"/>
                </a:rPr>
                <a:t>`</a:t>
              </a:r>
            </a:p>
          </p:txBody>
        </p:sp>
        <p:sp>
          <p:nvSpPr>
            <p:cNvPr id="131" name="Shape 472">
              <a:extLst>
                <a:ext uri="{FF2B5EF4-FFF2-40B4-BE49-F238E27FC236}">
                  <a16:creationId xmlns:a16="http://schemas.microsoft.com/office/drawing/2014/main" id="{7E35F12A-CAFE-4D9A-93AF-0C850AC93A28}"/>
                </a:ext>
              </a:extLst>
            </p:cNvPr>
            <p:cNvSpPr/>
            <p:nvPr/>
          </p:nvSpPr>
          <p:spPr>
            <a:xfrm>
              <a:off x="2273752" y="5780859"/>
              <a:ext cx="7370102" cy="264587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108000" tIns="252000" rIns="0" bIns="36000" anchor="b" anchorCtr="0">
              <a:noAutofit/>
            </a:bodyPr>
            <a:lstStyle/>
            <a:p>
              <a:pPr marL="0" lvl="1">
                <a:buSzPct val="25000"/>
              </a:pPr>
              <a:r>
                <a:rPr lang="ru-RU" sz="1250" dirty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Роли издателя и редактора журнала</a:t>
              </a:r>
              <a:endParaRPr lang="en-GB" sz="1250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59DC5361-7EB8-4D1F-8552-7A057178968A}"/>
              </a:ext>
            </a:extLst>
          </p:cNvPr>
          <p:cNvGrpSpPr/>
          <p:nvPr/>
        </p:nvGrpSpPr>
        <p:grpSpPr>
          <a:xfrm>
            <a:off x="984277" y="5311099"/>
            <a:ext cx="8995723" cy="207313"/>
            <a:chOff x="2305248" y="6182444"/>
            <a:chExt cx="7808457" cy="277036"/>
          </a:xfrm>
        </p:grpSpPr>
        <p:sp>
          <p:nvSpPr>
            <p:cNvPr id="128" name="Shape 475">
              <a:extLst>
                <a:ext uri="{FF2B5EF4-FFF2-40B4-BE49-F238E27FC236}">
                  <a16:creationId xmlns:a16="http://schemas.microsoft.com/office/drawing/2014/main" id="{9AD04823-7399-403B-A05B-AF3DD319F2F6}"/>
                </a:ext>
              </a:extLst>
            </p:cNvPr>
            <p:cNvSpPr/>
            <p:nvPr/>
          </p:nvSpPr>
          <p:spPr>
            <a:xfrm>
              <a:off x="2305248" y="6182444"/>
              <a:ext cx="7808457" cy="277036"/>
            </a:xfrm>
            <a:prstGeom prst="roundRect">
              <a:avLst>
                <a:gd name="adj" fmla="val 16667"/>
              </a:avLst>
            </a:prstGeom>
            <a:solidFill>
              <a:srgbClr val="075B81"/>
            </a:solidFill>
            <a:ln>
              <a:noFill/>
            </a:ln>
          </p:spPr>
          <p:txBody>
            <a:bodyPr wrap="none" lIns="108000" tIns="252000" rIns="0" bIns="36000" anchor="b" anchorCtr="0">
              <a:noAutofit/>
            </a:bodyPr>
            <a:lstStyle/>
            <a:p>
              <a:pPr>
                <a:lnSpc>
                  <a:spcPct val="110000"/>
                </a:lnSpc>
                <a:buSzPct val="25000"/>
              </a:pPr>
              <a:r>
                <a:rPr lang="en-GB" sz="1250" dirty="0">
                  <a:solidFill>
                    <a:srgbClr val="00B3B0"/>
                  </a:solidFill>
                  <a:latin typeface="+mj-lt"/>
                  <a:ea typeface="Calibri"/>
                  <a:cs typeface="Arial" panose="020B0604020202020204" pitchFamily="34" charset="0"/>
                  <a:sym typeface="Calibri"/>
                </a:rPr>
                <a:t>`</a:t>
              </a:r>
            </a:p>
          </p:txBody>
        </p:sp>
        <p:sp>
          <p:nvSpPr>
            <p:cNvPr id="129" name="Shape 476">
              <a:extLst>
                <a:ext uri="{FF2B5EF4-FFF2-40B4-BE49-F238E27FC236}">
                  <a16:creationId xmlns:a16="http://schemas.microsoft.com/office/drawing/2014/main" id="{A5FF5773-429B-4203-BDAC-252015DB403D}"/>
                </a:ext>
              </a:extLst>
            </p:cNvPr>
            <p:cNvSpPr/>
            <p:nvPr/>
          </p:nvSpPr>
          <p:spPr>
            <a:xfrm>
              <a:off x="2305248" y="6188662"/>
              <a:ext cx="4249255" cy="2645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108000" tIns="252000" rIns="0" bIns="36000" anchor="b" anchorCtr="0">
              <a:noAutofit/>
            </a:bodyPr>
            <a:lstStyle/>
            <a:p>
              <a:pPr marL="0" lvl="1">
                <a:buSzPct val="25000"/>
              </a:pPr>
              <a:r>
                <a:rPr lang="ru-RU" sz="1250" dirty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Активность после опубликования статьи, повышение видимости</a:t>
              </a:r>
              <a:endParaRPr lang="en-GB" sz="1250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29A63B6D-75B6-45D0-A07B-66A1B2A974AF}"/>
              </a:ext>
            </a:extLst>
          </p:cNvPr>
          <p:cNvGrpSpPr/>
          <p:nvPr/>
        </p:nvGrpSpPr>
        <p:grpSpPr>
          <a:xfrm>
            <a:off x="984276" y="2156497"/>
            <a:ext cx="3682312" cy="207313"/>
            <a:chOff x="845733" y="1572124"/>
            <a:chExt cx="3801489" cy="288000"/>
          </a:xfrm>
        </p:grpSpPr>
        <p:sp>
          <p:nvSpPr>
            <p:cNvPr id="126" name="Shape 482">
              <a:extLst>
                <a:ext uri="{FF2B5EF4-FFF2-40B4-BE49-F238E27FC236}">
                  <a16:creationId xmlns:a16="http://schemas.microsoft.com/office/drawing/2014/main" id="{EE5D8735-7F33-4161-B0D3-E093F01FDBCE}"/>
                </a:ext>
              </a:extLst>
            </p:cNvPr>
            <p:cNvSpPr/>
            <p:nvPr/>
          </p:nvSpPr>
          <p:spPr>
            <a:xfrm>
              <a:off x="845733" y="1590173"/>
              <a:ext cx="3612636" cy="251902"/>
            </a:xfrm>
            <a:prstGeom prst="roundRect">
              <a:avLst>
                <a:gd name="adj" fmla="val 16667"/>
              </a:avLst>
            </a:prstGeom>
            <a:solidFill>
              <a:srgbClr val="075B81"/>
            </a:solidFill>
            <a:ln>
              <a:noFill/>
            </a:ln>
          </p:spPr>
          <p:txBody>
            <a:bodyPr wrap="none" lIns="108000" tIns="252000" rIns="0" bIns="36000" anchor="b" anchorCtr="0">
              <a:noAutofit/>
            </a:bodyPr>
            <a:lstStyle/>
            <a:p>
              <a:pPr>
                <a:buSzPct val="25000"/>
              </a:pPr>
              <a:r>
                <a:rPr lang="en-GB" sz="1250" dirty="0">
                  <a:solidFill>
                    <a:srgbClr val="00B3B0"/>
                  </a:solidFill>
                  <a:latin typeface="+mj-lt"/>
                  <a:ea typeface="Calibri"/>
                  <a:cs typeface="Arial" panose="020B0604020202020204" pitchFamily="34" charset="0"/>
                  <a:sym typeface="Calibri"/>
                </a:rPr>
                <a:t>`</a:t>
              </a:r>
            </a:p>
          </p:txBody>
        </p:sp>
        <p:sp>
          <p:nvSpPr>
            <p:cNvPr id="127" name="Shape 483">
              <a:extLst>
                <a:ext uri="{FF2B5EF4-FFF2-40B4-BE49-F238E27FC236}">
                  <a16:creationId xmlns:a16="http://schemas.microsoft.com/office/drawing/2014/main" id="{A73B203E-B9AB-4637-B8BF-14B3B0B1C032}"/>
                </a:ext>
              </a:extLst>
            </p:cNvPr>
            <p:cNvSpPr/>
            <p:nvPr/>
          </p:nvSpPr>
          <p:spPr>
            <a:xfrm>
              <a:off x="845733" y="1572124"/>
              <a:ext cx="3801489" cy="2880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108000" tIns="252000" rIns="0" bIns="36000" anchor="b" anchorCtr="0">
              <a:noAutofit/>
            </a:bodyPr>
            <a:lstStyle/>
            <a:p>
              <a:pPr marL="0" lvl="1">
                <a:buSzPct val="25000"/>
              </a:pPr>
              <a:r>
                <a:rPr lang="ru-RU" sz="1250" dirty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Навыки современного исследователя</a:t>
              </a:r>
              <a:endParaRPr lang="en-GB" sz="1250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4F316883-B148-4200-AB6D-2DC52536035E}"/>
              </a:ext>
            </a:extLst>
          </p:cNvPr>
          <p:cNvGrpSpPr/>
          <p:nvPr/>
        </p:nvGrpSpPr>
        <p:grpSpPr>
          <a:xfrm>
            <a:off x="7688373" y="1517058"/>
            <a:ext cx="572630" cy="218863"/>
            <a:chOff x="8635309" y="797221"/>
            <a:chExt cx="733930" cy="341196"/>
          </a:xfrm>
        </p:grpSpPr>
        <p:sp>
          <p:nvSpPr>
            <p:cNvPr id="124" name="Arrow: Chevron 123">
              <a:extLst>
                <a:ext uri="{FF2B5EF4-FFF2-40B4-BE49-F238E27FC236}">
                  <a16:creationId xmlns:a16="http://schemas.microsoft.com/office/drawing/2014/main" id="{BA14E6A4-F767-49A9-9FB5-DC41C2BBB7F5}"/>
                </a:ext>
              </a:extLst>
            </p:cNvPr>
            <p:cNvSpPr/>
            <p:nvPr/>
          </p:nvSpPr>
          <p:spPr>
            <a:xfrm>
              <a:off x="8872937" y="797223"/>
              <a:ext cx="496302" cy="341194"/>
            </a:xfrm>
            <a:prstGeom prst="chevron">
              <a:avLst/>
            </a:prstGeom>
            <a:solidFill>
              <a:srgbClr val="075B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25" name="Arrow: Chevron 124">
              <a:extLst>
                <a:ext uri="{FF2B5EF4-FFF2-40B4-BE49-F238E27FC236}">
                  <a16:creationId xmlns:a16="http://schemas.microsoft.com/office/drawing/2014/main" id="{B1748F2A-2650-401A-9E67-39C249F99972}"/>
                </a:ext>
              </a:extLst>
            </p:cNvPr>
            <p:cNvSpPr/>
            <p:nvPr/>
          </p:nvSpPr>
          <p:spPr>
            <a:xfrm>
              <a:off x="8635309" y="797221"/>
              <a:ext cx="343902" cy="341190"/>
            </a:xfrm>
            <a:prstGeom prst="chevron">
              <a:avLst/>
            </a:prstGeom>
            <a:solidFill>
              <a:srgbClr val="075B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+mj-lt"/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2663AE90-6576-4F53-965F-A3C685422343}"/>
              </a:ext>
            </a:extLst>
          </p:cNvPr>
          <p:cNvGrpSpPr/>
          <p:nvPr/>
        </p:nvGrpSpPr>
        <p:grpSpPr>
          <a:xfrm>
            <a:off x="5201925" y="1517058"/>
            <a:ext cx="572630" cy="218863"/>
            <a:chOff x="8635309" y="797221"/>
            <a:chExt cx="733930" cy="341196"/>
          </a:xfrm>
        </p:grpSpPr>
        <p:sp>
          <p:nvSpPr>
            <p:cNvPr id="122" name="Arrow: Chevron 121">
              <a:extLst>
                <a:ext uri="{FF2B5EF4-FFF2-40B4-BE49-F238E27FC236}">
                  <a16:creationId xmlns:a16="http://schemas.microsoft.com/office/drawing/2014/main" id="{E7E2CDA9-680F-4DE0-A19B-1E4F3443FF12}"/>
                </a:ext>
              </a:extLst>
            </p:cNvPr>
            <p:cNvSpPr/>
            <p:nvPr/>
          </p:nvSpPr>
          <p:spPr>
            <a:xfrm>
              <a:off x="8872937" y="797221"/>
              <a:ext cx="496302" cy="341190"/>
            </a:xfrm>
            <a:prstGeom prst="chevron">
              <a:avLst/>
            </a:prstGeom>
            <a:solidFill>
              <a:srgbClr val="075B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23" name="Arrow: Chevron 122">
              <a:extLst>
                <a:ext uri="{FF2B5EF4-FFF2-40B4-BE49-F238E27FC236}">
                  <a16:creationId xmlns:a16="http://schemas.microsoft.com/office/drawing/2014/main" id="{C6DBDABE-3563-4E3B-8EF8-4961FE24C2A6}"/>
                </a:ext>
              </a:extLst>
            </p:cNvPr>
            <p:cNvSpPr/>
            <p:nvPr/>
          </p:nvSpPr>
          <p:spPr>
            <a:xfrm>
              <a:off x="8635309" y="797223"/>
              <a:ext cx="343902" cy="341194"/>
            </a:xfrm>
            <a:prstGeom prst="chevron">
              <a:avLst/>
            </a:prstGeom>
            <a:solidFill>
              <a:srgbClr val="075B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+mj-lt"/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3AD1CB3-B5B9-4F9D-8442-F1C3A2AEA6E2}"/>
              </a:ext>
            </a:extLst>
          </p:cNvPr>
          <p:cNvGrpSpPr/>
          <p:nvPr/>
        </p:nvGrpSpPr>
        <p:grpSpPr>
          <a:xfrm>
            <a:off x="2715476" y="1517058"/>
            <a:ext cx="572630" cy="218863"/>
            <a:chOff x="8635309" y="797221"/>
            <a:chExt cx="733930" cy="341196"/>
          </a:xfrm>
        </p:grpSpPr>
        <p:sp>
          <p:nvSpPr>
            <p:cNvPr id="120" name="Arrow: Chevron 119">
              <a:extLst>
                <a:ext uri="{FF2B5EF4-FFF2-40B4-BE49-F238E27FC236}">
                  <a16:creationId xmlns:a16="http://schemas.microsoft.com/office/drawing/2014/main" id="{734F3443-068D-4F53-96D6-1680617DD8DA}"/>
                </a:ext>
              </a:extLst>
            </p:cNvPr>
            <p:cNvSpPr/>
            <p:nvPr/>
          </p:nvSpPr>
          <p:spPr>
            <a:xfrm>
              <a:off x="8872937" y="797223"/>
              <a:ext cx="496302" cy="341194"/>
            </a:xfrm>
            <a:prstGeom prst="chevron">
              <a:avLst/>
            </a:prstGeom>
            <a:solidFill>
              <a:srgbClr val="075B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21" name="Arrow: Chevron 120">
              <a:extLst>
                <a:ext uri="{FF2B5EF4-FFF2-40B4-BE49-F238E27FC236}">
                  <a16:creationId xmlns:a16="http://schemas.microsoft.com/office/drawing/2014/main" id="{753BAF95-CF0B-4588-A085-109F0168519D}"/>
                </a:ext>
              </a:extLst>
            </p:cNvPr>
            <p:cNvSpPr/>
            <p:nvPr/>
          </p:nvSpPr>
          <p:spPr>
            <a:xfrm>
              <a:off x="8635309" y="797221"/>
              <a:ext cx="343902" cy="341190"/>
            </a:xfrm>
            <a:prstGeom prst="chevron">
              <a:avLst/>
            </a:prstGeom>
            <a:solidFill>
              <a:srgbClr val="075B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119" name="Oval 118">
            <a:extLst>
              <a:ext uri="{FF2B5EF4-FFF2-40B4-BE49-F238E27FC236}">
                <a16:creationId xmlns:a16="http://schemas.microsoft.com/office/drawing/2014/main" id="{F5B4633D-7E1B-4C59-8E9C-8D8940DEEE79}"/>
              </a:ext>
            </a:extLst>
          </p:cNvPr>
          <p:cNvSpPr/>
          <p:nvPr/>
        </p:nvSpPr>
        <p:spPr>
          <a:xfrm>
            <a:off x="8750332" y="2473868"/>
            <a:ext cx="2569679" cy="256967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ru-RU" sz="2000" b="1" dirty="0">
                <a:latin typeface="+mj-lt"/>
                <a:cs typeface="Arial" panose="020B0604020202020204" pitchFamily="34" charset="0"/>
              </a:rPr>
              <a:t>Все аспекты процесса публикации!</a:t>
            </a:r>
            <a:endParaRPr lang="en-GB" sz="2000" b="1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7542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/>
              <a:t>Создана признанными экспертами со всего мира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85" r="3458" b="17608"/>
          <a:stretch/>
        </p:blipFill>
        <p:spPr>
          <a:xfrm>
            <a:off x="222060" y="1223890"/>
            <a:ext cx="11309402" cy="48832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78139" y="1527208"/>
            <a:ext cx="1683075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50" b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Dr Bernd </a:t>
            </a:r>
            <a:r>
              <a:rPr lang="en-GB" sz="1150" b="1" dirty="0" err="1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Pulverer</a:t>
            </a:r>
            <a:endParaRPr lang="en-GB" sz="1150" b="1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  <a:p>
            <a:pPr>
              <a:defRPr/>
            </a:pPr>
            <a:endParaRPr lang="en-GB" sz="1150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Head of Scientific Publications &amp; Chief Editor, EMBO Journal</a:t>
            </a:r>
            <a:r>
              <a:rPr lang="en-US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 </a:t>
            </a:r>
            <a:r>
              <a:rPr lang="en-GB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 </a:t>
            </a:r>
            <a:endParaRPr lang="en-US" sz="1150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91798" y="1527208"/>
            <a:ext cx="192021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50" b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Dr Margaret Cargill</a:t>
            </a:r>
          </a:p>
          <a:p>
            <a:pPr>
              <a:defRPr/>
            </a:pPr>
            <a:endParaRPr lang="en-GB" sz="1150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Adjunct Senior Lecturer, </a:t>
            </a:r>
          </a:p>
          <a:p>
            <a:pPr>
              <a:defRPr/>
            </a:pPr>
            <a:r>
              <a:rPr lang="en-GB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University of Adelaide</a:t>
            </a:r>
            <a:endParaRPr lang="en-US" sz="1150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78210" y="1527208"/>
            <a:ext cx="1450126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50" b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Dr Oliver </a:t>
            </a:r>
            <a:r>
              <a:rPr lang="en-GB" sz="1150" b="1" dirty="0" err="1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Renn</a:t>
            </a:r>
            <a:endParaRPr lang="en-GB" sz="1150" b="1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  <a:p>
            <a:pPr>
              <a:defRPr/>
            </a:pPr>
            <a:endParaRPr lang="en-GB" sz="1150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Head of Science Communication,</a:t>
            </a:r>
          </a:p>
          <a:p>
            <a:pPr>
              <a:defRPr/>
            </a:pPr>
            <a:r>
              <a:rPr lang="en-GB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ETH Z</a:t>
            </a:r>
            <a:r>
              <a:rPr lang="tr-TR" sz="1150" dirty="0" err="1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ür</a:t>
            </a:r>
            <a:r>
              <a:rPr lang="en-GB" sz="1150" dirty="0" err="1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ich</a:t>
            </a:r>
            <a:endParaRPr lang="en-US" sz="1150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72439" y="1527208"/>
            <a:ext cx="1818334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50" b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Dr Paul-</a:t>
            </a:r>
            <a:r>
              <a:rPr lang="en-GB" sz="1150" b="1" dirty="0" err="1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Andr</a:t>
            </a:r>
            <a:r>
              <a:rPr lang="pt-BR" sz="1150" b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é </a:t>
            </a:r>
            <a:r>
              <a:rPr lang="pt-BR" sz="1150" b="1" dirty="0" err="1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Genest</a:t>
            </a:r>
            <a:r>
              <a:rPr lang="pt-BR" sz="1150" b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 </a:t>
            </a:r>
          </a:p>
          <a:p>
            <a:pPr>
              <a:defRPr/>
            </a:pPr>
            <a:endParaRPr lang="pt-BR" sz="1150" b="1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Adjunct Professor, </a:t>
            </a:r>
          </a:p>
          <a:p>
            <a:pPr>
              <a:defRPr/>
            </a:pPr>
            <a:r>
              <a:rPr lang="en-GB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Stanford University</a:t>
            </a:r>
          </a:p>
          <a:p>
            <a:pPr>
              <a:defRPr/>
            </a:pPr>
            <a:r>
              <a:rPr lang="en-GB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&amp; Senior Editor, Wiley</a:t>
            </a:r>
            <a:endParaRPr lang="en-US" sz="1150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78139" y="2687458"/>
            <a:ext cx="1920213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50" b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Prof John Watts</a:t>
            </a:r>
          </a:p>
          <a:p>
            <a:pPr>
              <a:defRPr/>
            </a:pPr>
            <a:endParaRPr lang="en-GB" sz="1150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Professor of</a:t>
            </a:r>
          </a:p>
          <a:p>
            <a:pPr>
              <a:defRPr/>
            </a:pPr>
            <a:r>
              <a:rPr lang="en-US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Materials Science, </a:t>
            </a:r>
          </a:p>
          <a:p>
            <a:pPr>
              <a:defRPr/>
            </a:pPr>
            <a:r>
              <a:rPr lang="en-US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University of Surrey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91798" y="2687460"/>
            <a:ext cx="1343821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50" b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Dr Jose Oliveira</a:t>
            </a:r>
          </a:p>
          <a:p>
            <a:pPr>
              <a:defRPr/>
            </a:pPr>
            <a:endParaRPr lang="en-GB" sz="1150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150" dirty="0" err="1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EiC</a:t>
            </a:r>
            <a:r>
              <a:rPr lang="en-GB" sz="115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, </a:t>
            </a:r>
            <a:r>
              <a:rPr lang="en-GB" sz="1150" i="1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Small</a:t>
            </a:r>
            <a:endParaRPr lang="en-US" sz="1150" i="1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78212" y="2687460"/>
            <a:ext cx="1920213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50" b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Dr Mark </a:t>
            </a:r>
            <a:r>
              <a:rPr lang="en-GB" sz="1150" b="1" dirty="0" err="1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Isalan</a:t>
            </a:r>
            <a:endParaRPr lang="en-GB" sz="1150" b="1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  <a:p>
            <a:pPr>
              <a:defRPr/>
            </a:pPr>
            <a:endParaRPr lang="en-GB" sz="1150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Reader in Gene </a:t>
            </a:r>
          </a:p>
          <a:p>
            <a:pPr>
              <a:defRPr/>
            </a:pPr>
            <a:r>
              <a:rPr lang="en-GB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Network Engineering, </a:t>
            </a:r>
          </a:p>
          <a:p>
            <a:pPr>
              <a:defRPr/>
            </a:pPr>
            <a:r>
              <a:rPr lang="en-GB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Imperial College </a:t>
            </a:r>
          </a:p>
          <a:p>
            <a:pPr>
              <a:defRPr/>
            </a:pPr>
            <a:r>
              <a:rPr lang="en-GB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London</a:t>
            </a:r>
            <a:r>
              <a:rPr lang="en-US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 </a:t>
            </a:r>
            <a:endParaRPr lang="en-US" sz="1150" i="1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972439" y="2687458"/>
            <a:ext cx="1664123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50" b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Dr Jenny Mahoney</a:t>
            </a:r>
          </a:p>
          <a:p>
            <a:pPr>
              <a:defRPr/>
            </a:pPr>
            <a:endParaRPr lang="en-GB" sz="1150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150" dirty="0" err="1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EiC</a:t>
            </a:r>
            <a:r>
              <a:rPr lang="en-GB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, </a:t>
            </a:r>
            <a:r>
              <a:rPr lang="en-GB" sz="1150" i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Journal of Polymer Science: Polymer Physics</a:t>
            </a:r>
            <a:endParaRPr lang="en-US" sz="1150" i="1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78139" y="3851850"/>
            <a:ext cx="1920213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50" b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Chris Graf</a:t>
            </a:r>
          </a:p>
          <a:p>
            <a:pPr>
              <a:defRPr/>
            </a:pPr>
            <a:endParaRPr lang="en-GB" sz="1150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Co-Vice-Chair,</a:t>
            </a:r>
          </a:p>
          <a:p>
            <a:pPr>
              <a:defRPr/>
            </a:pPr>
            <a:r>
              <a:rPr lang="en-US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Committee on </a:t>
            </a:r>
          </a:p>
          <a:p>
            <a:pPr>
              <a:defRPr/>
            </a:pPr>
            <a:r>
              <a:rPr lang="en-US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Publication Ethics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91798" y="3851850"/>
            <a:ext cx="1920213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50" b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Dr David del </a:t>
            </a:r>
            <a:r>
              <a:rPr lang="en-GB" sz="1150" b="1" dirty="0" err="1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Álamo</a:t>
            </a:r>
            <a:r>
              <a:rPr lang="en-GB" sz="1150" b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 </a:t>
            </a:r>
          </a:p>
          <a:p>
            <a:pPr>
              <a:defRPr/>
            </a:pPr>
            <a:endParaRPr lang="en-GB" sz="1150" b="1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Manager, </a:t>
            </a:r>
          </a:p>
          <a:p>
            <a:pPr>
              <a:defRPr/>
            </a:pPr>
            <a:r>
              <a:rPr lang="en-GB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EMBO Fellowships </a:t>
            </a:r>
          </a:p>
          <a:p>
            <a:pPr>
              <a:defRPr/>
            </a:pPr>
            <a:r>
              <a:rPr lang="en-GB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Programme</a:t>
            </a:r>
            <a:endParaRPr lang="en-US" sz="1150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78212" y="3851852"/>
            <a:ext cx="1920213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50" b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Dr Andrew Moore</a:t>
            </a:r>
          </a:p>
          <a:p>
            <a:pPr>
              <a:defRPr/>
            </a:pPr>
            <a:endParaRPr lang="en-GB" sz="1150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150" dirty="0" err="1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EiC</a:t>
            </a:r>
            <a:r>
              <a:rPr lang="en-US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, </a:t>
            </a:r>
            <a:r>
              <a:rPr lang="en-US" sz="1150" i="1" dirty="0" err="1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Bioessays</a:t>
            </a:r>
            <a:endParaRPr lang="en-US" sz="1150" i="1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972437" y="3851850"/>
            <a:ext cx="181833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50" b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Dr Eric Prager</a:t>
            </a:r>
          </a:p>
          <a:p>
            <a:pPr>
              <a:defRPr/>
            </a:pPr>
            <a:endParaRPr lang="en-GB" sz="1150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150" dirty="0" err="1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EiC</a:t>
            </a:r>
            <a:r>
              <a:rPr lang="en-US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, </a:t>
            </a:r>
            <a:r>
              <a:rPr lang="en-GB" sz="1150" i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Journal of Neuroscience Research</a:t>
            </a:r>
            <a:r>
              <a:rPr lang="en-US" sz="1150" i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78139" y="5004405"/>
            <a:ext cx="1607377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50" b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Fiona Murphy</a:t>
            </a:r>
          </a:p>
          <a:p>
            <a:pPr>
              <a:defRPr/>
            </a:pPr>
            <a:endParaRPr lang="en-GB" sz="1150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Publishing, Research </a:t>
            </a:r>
          </a:p>
          <a:p>
            <a:pPr>
              <a:defRPr/>
            </a:pPr>
            <a:r>
              <a:rPr lang="en-GB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Data and Scholarly Communications specialist</a:t>
            </a:r>
            <a:endParaRPr lang="en-US" sz="1150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91798" y="5004403"/>
            <a:ext cx="1599823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50" b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Dr Matteo </a:t>
            </a:r>
            <a:r>
              <a:rPr lang="en-GB" sz="1150" b="1" dirty="0" err="1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Cavalleri</a:t>
            </a:r>
            <a:endParaRPr lang="en-GB" sz="1150" b="1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  <a:p>
            <a:pPr>
              <a:defRPr/>
            </a:pPr>
            <a:endParaRPr lang="en-GB" sz="1150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150" dirty="0" err="1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EiC</a:t>
            </a:r>
            <a:r>
              <a:rPr lang="en-US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, </a:t>
            </a:r>
            <a:r>
              <a:rPr lang="en-US" sz="1150" i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International </a:t>
            </a:r>
          </a:p>
          <a:p>
            <a:pPr>
              <a:defRPr/>
            </a:pPr>
            <a:r>
              <a:rPr lang="en-US" sz="1150" i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Journal of Quantum Chemistry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178212" y="5004403"/>
            <a:ext cx="192021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50" b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Dr </a:t>
            </a:r>
            <a:r>
              <a:rPr lang="en-GB" sz="1150" b="1" dirty="0" err="1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Gerlind</a:t>
            </a:r>
            <a:r>
              <a:rPr lang="en-GB" sz="1150" b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 </a:t>
            </a:r>
            <a:r>
              <a:rPr lang="en-GB" sz="1150" b="1" dirty="0" err="1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Wallon</a:t>
            </a:r>
            <a:endParaRPr lang="en-GB" sz="1150" b="1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  <a:p>
            <a:pPr>
              <a:defRPr/>
            </a:pPr>
            <a:endParaRPr lang="en-GB" sz="1150" b="1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Deputy Director, </a:t>
            </a:r>
          </a:p>
          <a:p>
            <a:pPr>
              <a:defRPr/>
            </a:pPr>
            <a:r>
              <a:rPr lang="en-US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EMBO</a:t>
            </a:r>
            <a:endParaRPr lang="en-US" sz="1150" i="1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972439" y="5004403"/>
            <a:ext cx="1657019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150" b="1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Dr Samuel </a:t>
            </a:r>
            <a:r>
              <a:rPr lang="en-GB" sz="1150" b="1" dirty="0" err="1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Caddick</a:t>
            </a:r>
            <a:endParaRPr lang="en-GB" sz="1150" b="1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  <a:p>
            <a:pPr>
              <a:defRPr/>
            </a:pPr>
            <a:endParaRPr lang="en-GB" sz="1150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150" dirty="0">
                <a:solidFill>
                  <a:schemeClr val="tx2"/>
                </a:solidFill>
                <a:latin typeface="+mj-lt"/>
                <a:ea typeface="Liberation Sans" charset="0"/>
                <a:cs typeface="Arial" panose="020B0604020202020204" pitchFamily="34" charset="0"/>
              </a:rPr>
              <a:t>EMBO Lab Management Training</a:t>
            </a:r>
            <a:endParaRPr lang="en-US" sz="1150" dirty="0">
              <a:solidFill>
                <a:schemeClr val="tx2"/>
              </a:solidFill>
              <a:latin typeface="+mj-lt"/>
              <a:ea typeface="Liberation Sans" charset="0"/>
              <a:cs typeface="Arial" panose="020B060402020202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8E51B50-6970-482B-A069-06727D2240C7}"/>
              </a:ext>
            </a:extLst>
          </p:cNvPr>
          <p:cNvSpPr/>
          <p:nvPr/>
        </p:nvSpPr>
        <p:spPr>
          <a:xfrm>
            <a:off x="8076440" y="2406426"/>
            <a:ext cx="2472391" cy="2472391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 fontScale="92500" lnSpcReduction="20000"/>
          </a:bodyPr>
          <a:lstStyle/>
          <a:p>
            <a:pPr algn="ctr"/>
            <a:r>
              <a:rPr lang="ru-RU" sz="2000" b="1" dirty="0">
                <a:latin typeface="+mj-lt"/>
                <a:cs typeface="Arial" panose="020B0604020202020204" pitchFamily="34" charset="0"/>
              </a:rPr>
              <a:t>Высокое качество, примеры из практики, широкий охват направлений</a:t>
            </a:r>
          </a:p>
        </p:txBody>
      </p:sp>
    </p:spTree>
    <p:extLst>
      <p:ext uri="{BB962C8B-B14F-4D97-AF65-F5344CB8AC3E}">
        <p14:creationId xmlns:p14="http://schemas.microsoft.com/office/powerpoint/2010/main" val="4163528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/>
              <a:t>Продуманный дизайн курсов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D373F17-AF31-4DD1-B2F4-DC550BCB3424}"/>
              </a:ext>
            </a:extLst>
          </p:cNvPr>
          <p:cNvGrpSpPr/>
          <p:nvPr/>
        </p:nvGrpSpPr>
        <p:grpSpPr>
          <a:xfrm>
            <a:off x="455315" y="1031248"/>
            <a:ext cx="7588723" cy="4401882"/>
            <a:chOff x="488255" y="4160277"/>
            <a:chExt cx="5393830" cy="2927715"/>
          </a:xfrm>
          <a:solidFill>
            <a:srgbClr val="203864"/>
          </a:solidFill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17CF2FE-1651-4F90-B11A-C5CBF454A0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3396" b="10425"/>
            <a:stretch/>
          </p:blipFill>
          <p:spPr>
            <a:xfrm>
              <a:off x="488255" y="4567169"/>
              <a:ext cx="5393830" cy="2520823"/>
            </a:xfrm>
            <a:prstGeom prst="rect">
              <a:avLst/>
            </a:prstGeom>
            <a:grpFill/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34240C3-414C-4728-A06B-9628052AFC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9978" b="76604"/>
            <a:stretch/>
          </p:blipFill>
          <p:spPr>
            <a:xfrm>
              <a:off x="488255" y="4160277"/>
              <a:ext cx="5393830" cy="406892"/>
            </a:xfrm>
            <a:prstGeom prst="rect">
              <a:avLst/>
            </a:prstGeom>
            <a:grpFill/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A7D6463-6FFF-42E0-8323-81FD06485B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0410" t="28247" r="85816" b="16379"/>
            <a:stretch/>
          </p:blipFill>
          <p:spPr>
            <a:xfrm>
              <a:off x="671015" y="4714756"/>
              <a:ext cx="270686" cy="2232560"/>
            </a:xfrm>
            <a:prstGeom prst="rect">
              <a:avLst/>
            </a:prstGeom>
            <a:grpFill/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7499421-E309-4D0A-9299-A6EA5C5F99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9348" t="28247" r="18732" b="19556"/>
            <a:stretch/>
          </p:blipFill>
          <p:spPr>
            <a:xfrm>
              <a:off x="941700" y="4714756"/>
              <a:ext cx="4710626" cy="2232560"/>
            </a:xfrm>
            <a:prstGeom prst="rect">
              <a:avLst/>
            </a:prstGeom>
            <a:grpFill/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4DEEC16-E7F8-47CF-9B2F-5F147A382F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1530" t="33418" r="18732" b="17763"/>
            <a:stretch/>
          </p:blipFill>
          <p:spPr>
            <a:xfrm>
              <a:off x="928052" y="4769347"/>
              <a:ext cx="4710626" cy="2164320"/>
            </a:xfrm>
            <a:prstGeom prst="rect">
              <a:avLst/>
            </a:prstGeom>
            <a:grpFill/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0010003-2A56-4FD3-81F3-71B2A2E73880}"/>
              </a:ext>
            </a:extLst>
          </p:cNvPr>
          <p:cNvGrpSpPr/>
          <p:nvPr/>
        </p:nvGrpSpPr>
        <p:grpSpPr>
          <a:xfrm>
            <a:off x="4372167" y="1968848"/>
            <a:ext cx="7547448" cy="4155753"/>
            <a:chOff x="6741082" y="4160276"/>
            <a:chExt cx="5364493" cy="2764013"/>
          </a:xfrm>
          <a:solidFill>
            <a:srgbClr val="203864"/>
          </a:solidFill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C6AFF99-C380-49E0-8C0F-8EF77DE94D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0116" b="7703"/>
            <a:stretch/>
          </p:blipFill>
          <p:spPr>
            <a:xfrm>
              <a:off x="6741082" y="4160276"/>
              <a:ext cx="5350340" cy="2472097"/>
            </a:xfrm>
            <a:prstGeom prst="rect">
              <a:avLst/>
            </a:prstGeom>
            <a:grpFill/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3665ED8-F823-4FB1-96A0-90F964BB1E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9030" t="27850" r="16557" b="23171"/>
            <a:stretch/>
          </p:blipFill>
          <p:spPr>
            <a:xfrm>
              <a:off x="6741083" y="4630954"/>
              <a:ext cx="5364492" cy="2293335"/>
            </a:xfrm>
            <a:prstGeom prst="rect">
              <a:avLst/>
            </a:prstGeom>
            <a:grpFill/>
          </p:spPr>
        </p:pic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E44B9B3B-B9C7-4E5A-ABCD-8A2459BBF8B2}"/>
              </a:ext>
            </a:extLst>
          </p:cNvPr>
          <p:cNvSpPr/>
          <p:nvPr/>
        </p:nvSpPr>
        <p:spPr>
          <a:xfrm>
            <a:off x="9228841" y="2398074"/>
            <a:ext cx="2543718" cy="2543718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ru-RU" sz="1600" b="1" dirty="0">
                <a:latin typeface="+mj-lt"/>
                <a:cs typeface="Arial" panose="020B0604020202020204" pitchFamily="34" charset="0"/>
              </a:rPr>
              <a:t>Интерактивный формат заданий для наивысшего вовлечения в процесс обучения</a:t>
            </a:r>
          </a:p>
        </p:txBody>
      </p:sp>
    </p:spTree>
    <p:extLst>
      <p:ext uri="{BB962C8B-B14F-4D97-AF65-F5344CB8AC3E}">
        <p14:creationId xmlns:p14="http://schemas.microsoft.com/office/powerpoint/2010/main" val="18297237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/>
              <a:t>Отслеживание прогресса и эффективности обучения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34" t="15449" r="834" b="14357"/>
          <a:stretch/>
        </p:blipFill>
        <p:spPr bwMode="auto">
          <a:xfrm>
            <a:off x="-259017" y="1125538"/>
            <a:ext cx="8158679" cy="679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>
            <a:spLocks noChangeAspect="1"/>
          </p:cNvSpPr>
          <p:nvPr/>
        </p:nvSpPr>
        <p:spPr>
          <a:xfrm>
            <a:off x="7277225" y="1191420"/>
            <a:ext cx="4475160" cy="4475160"/>
          </a:xfrm>
          <a:prstGeom prst="ellipse">
            <a:avLst/>
          </a:prstGeom>
          <a:solidFill>
            <a:schemeClr val="accent2">
              <a:alpha val="87843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285750" indent="-190500" defTabSz="987425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rPr>
              <a:t>Интерактивные отчеты </a:t>
            </a:r>
          </a:p>
          <a:p>
            <a:pPr marL="285750" indent="-190500" defTabSz="987425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rPr>
              <a:t>Статистика использования, отслеживание прогресса обучения для групп и пользователей</a:t>
            </a:r>
          </a:p>
          <a:p>
            <a:pPr marL="285750" indent="-190500" defTabSz="987425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rPr>
              <a:t>Анализ компетенций обучающихся</a:t>
            </a:r>
          </a:p>
        </p:txBody>
      </p:sp>
    </p:spTree>
    <p:extLst>
      <p:ext uri="{BB962C8B-B14F-4D97-AF65-F5344CB8AC3E}">
        <p14:creationId xmlns:p14="http://schemas.microsoft.com/office/powerpoint/2010/main" val="21287866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23543" y="457200"/>
            <a:ext cx="10454609" cy="338328"/>
          </a:xfrm>
        </p:spPr>
        <p:txBody>
          <a:bodyPr/>
          <a:lstStyle/>
          <a:p>
            <a:r>
              <a:rPr lang="ru-RU" dirty="0"/>
              <a:t>Решения «</a:t>
            </a:r>
            <a:r>
              <a:rPr lang="en-US" dirty="0"/>
              <a:t>read-and-write</a:t>
            </a:r>
            <a:r>
              <a:rPr lang="ru-RU" dirty="0"/>
              <a:t>»* от </a:t>
            </a:r>
            <a:r>
              <a:rPr lang="en-US" dirty="0"/>
              <a:t>Wiley</a:t>
            </a:r>
            <a:r>
              <a:rPr lang="ru-RU" dirty="0"/>
              <a:t> в поддержку развития исследований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ACFE5DC-FF33-4CE1-918F-CF67243256A6}"/>
              </a:ext>
            </a:extLst>
          </p:cNvPr>
          <p:cNvSpPr/>
          <p:nvPr/>
        </p:nvSpPr>
        <p:spPr>
          <a:xfrm>
            <a:off x="904875" y="6306473"/>
            <a:ext cx="17314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/>
              <a:t>*чтение-и-письмо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52E1A58-5EE5-47E9-9CCD-4CD13E13BF8B}"/>
              </a:ext>
            </a:extLst>
          </p:cNvPr>
          <p:cNvSpPr/>
          <p:nvPr/>
        </p:nvSpPr>
        <p:spPr>
          <a:xfrm>
            <a:off x="9115588" y="1335174"/>
            <a:ext cx="1188000" cy="418765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4C0AA293-9C44-4FD0-8157-ED10630A3596}"/>
              </a:ext>
            </a:extLst>
          </p:cNvPr>
          <p:cNvSpPr/>
          <p:nvPr/>
        </p:nvSpPr>
        <p:spPr>
          <a:xfrm rot="5400000">
            <a:off x="2244920" y="2178627"/>
            <a:ext cx="6352168" cy="2633204"/>
          </a:xfrm>
          <a:prstGeom prst="triangle">
            <a:avLst/>
          </a:prstGeom>
          <a:gradFill flip="none" rotWithShape="1">
            <a:gsLst>
              <a:gs pos="0">
                <a:schemeClr val="accent5">
                  <a:alpha val="80000"/>
                </a:schemeClr>
              </a:gs>
              <a:gs pos="41000">
                <a:schemeClr val="accent5">
                  <a:lumMod val="20000"/>
                  <a:lumOff val="80000"/>
                  <a:alpha val="9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7C209D9-3B70-4C54-A19C-8CEEDDE70E71}"/>
              </a:ext>
            </a:extLst>
          </p:cNvPr>
          <p:cNvSpPr/>
          <p:nvPr/>
        </p:nvSpPr>
        <p:spPr>
          <a:xfrm>
            <a:off x="8267570" y="3429000"/>
            <a:ext cx="1188000" cy="20938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C33B847-CA7B-4BAF-9CA8-A4D2AD243BE5}"/>
              </a:ext>
            </a:extLst>
          </p:cNvPr>
          <p:cNvSpPr/>
          <p:nvPr/>
        </p:nvSpPr>
        <p:spPr>
          <a:xfrm>
            <a:off x="7457930" y="4301836"/>
            <a:ext cx="1188000" cy="1220991"/>
          </a:xfrm>
          <a:prstGeom prst="rect">
            <a:avLst/>
          </a:prstGeom>
          <a:solidFill>
            <a:srgbClr val="4142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12C566-0045-4C1A-97D4-87A601726893}"/>
              </a:ext>
            </a:extLst>
          </p:cNvPr>
          <p:cNvSpPr txBox="1"/>
          <p:nvPr/>
        </p:nvSpPr>
        <p:spPr>
          <a:xfrm>
            <a:off x="1223384" y="1277282"/>
            <a:ext cx="4508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800" b="1" dirty="0">
                <a:solidFill>
                  <a:schemeClr val="accent2"/>
                </a:solidFill>
                <a:latin typeface="+mj-lt"/>
              </a:rPr>
              <a:t>Wiley Online Library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F29EC45-F92F-4C2E-82BC-6DC7A3731209}"/>
              </a:ext>
            </a:extLst>
          </p:cNvPr>
          <p:cNvSpPr txBox="1"/>
          <p:nvPr/>
        </p:nvSpPr>
        <p:spPr>
          <a:xfrm>
            <a:off x="836497" y="5180825"/>
            <a:ext cx="5282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800" b="1" dirty="0">
                <a:solidFill>
                  <a:schemeClr val="accent1"/>
                </a:solidFill>
                <a:latin typeface="+mj-lt"/>
              </a:rPr>
              <a:t>Wiley Researcher Academy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D72AA12-130A-4C05-A82A-6D5414CBB251}"/>
              </a:ext>
            </a:extLst>
          </p:cNvPr>
          <p:cNvSpPr txBox="1"/>
          <p:nvPr/>
        </p:nvSpPr>
        <p:spPr>
          <a:xfrm>
            <a:off x="6452199" y="1243268"/>
            <a:ext cx="226685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>
                <a:solidFill>
                  <a:schemeClr val="accent5"/>
                </a:solidFill>
                <a:latin typeface="+mj-lt"/>
              </a:rPr>
              <a:t>Больше публикаций</a:t>
            </a:r>
          </a:p>
          <a:p>
            <a:pPr>
              <a:spcAft>
                <a:spcPts val="600"/>
              </a:spcAft>
            </a:pPr>
            <a:r>
              <a:rPr lang="ru-RU" b="1" dirty="0">
                <a:solidFill>
                  <a:schemeClr val="accent5"/>
                </a:solidFill>
                <a:latin typeface="+mj-lt"/>
              </a:rPr>
              <a:t>Больше цитирований</a:t>
            </a:r>
          </a:p>
        </p:txBody>
      </p:sp>
      <p:sp>
        <p:nvSpPr>
          <p:cNvPr id="12" name="Shape 11">
            <a:extLst>
              <a:ext uri="{FF2B5EF4-FFF2-40B4-BE49-F238E27FC236}">
                <a16:creationId xmlns:a16="http://schemas.microsoft.com/office/drawing/2014/main" id="{0DE87CE4-3B36-43E9-BDC1-A19BFD3D62CD}"/>
              </a:ext>
            </a:extLst>
          </p:cNvPr>
          <p:cNvSpPr/>
          <p:nvPr/>
        </p:nvSpPr>
        <p:spPr>
          <a:xfrm rot="16870849" flipV="1">
            <a:off x="6814879" y="1341204"/>
            <a:ext cx="3258442" cy="2063283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5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6FDC85A-2436-4F19-914C-58E2FE2921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100" b="24100"/>
          <a:stretch/>
        </p:blipFill>
        <p:spPr>
          <a:xfrm>
            <a:off x="1746222" y="1767877"/>
            <a:ext cx="3462828" cy="348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4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7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8" grpId="0" animBg="1"/>
      <p:bldP spid="27" grpId="0" animBg="1"/>
      <p:bldP spid="6" grpId="0" animBg="1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914400" y="1069769"/>
            <a:ext cx="5181600" cy="2689431"/>
          </a:xfrm>
        </p:spPr>
        <p:txBody>
          <a:bodyPr>
            <a:noAutofit/>
          </a:bodyPr>
          <a:lstStyle/>
          <a:p>
            <a:r>
              <a:rPr lang="ru-RU" sz="4800" dirty="0"/>
              <a:t>Благодарю за внимание!</a:t>
            </a:r>
            <a:br>
              <a:rPr lang="en-US" sz="4800" dirty="0"/>
            </a:br>
            <a:r>
              <a:rPr lang="ru-RU" sz="4800" dirty="0">
                <a:solidFill>
                  <a:schemeClr val="accent5"/>
                </a:solidFill>
              </a:rPr>
              <a:t>Готов ответить на Ваши вопросы</a:t>
            </a:r>
            <a:endParaRPr lang="en-US" sz="4800" dirty="0">
              <a:solidFill>
                <a:schemeClr val="accent5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E90E2A-39D2-4379-AEDB-FF95B0C903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0" y="1069975"/>
            <a:ext cx="5181600" cy="4630738"/>
          </a:xfrm>
        </p:spPr>
        <p:txBody>
          <a:bodyPr/>
          <a:lstStyle/>
          <a:p>
            <a:r>
              <a:rPr lang="ru-RU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Сергей Парамонов, к.х.н.</a:t>
            </a:r>
            <a:endParaRPr lang="en-US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r>
              <a:rPr lang="ru-RU" dirty="0"/>
              <a:t>старший менеджер по развитию бизнеса</a:t>
            </a:r>
            <a:r>
              <a:rPr lang="en-US" dirty="0"/>
              <a:t> </a:t>
            </a:r>
            <a:r>
              <a:rPr lang="ru-RU" dirty="0"/>
              <a:t>в регионе СНГ</a:t>
            </a:r>
          </a:p>
          <a:p>
            <a:r>
              <a:rPr lang="en-US" dirty="0"/>
              <a:t>sparamonov@wiley.com</a:t>
            </a:r>
          </a:p>
          <a:p>
            <a:r>
              <a:rPr lang="en-US" dirty="0"/>
              <a:t>+7 916 224 05</a:t>
            </a:r>
            <a:r>
              <a:rPr lang="ru-RU" dirty="0"/>
              <a:t> </a:t>
            </a:r>
            <a:r>
              <a:rPr lang="en-US" dirty="0"/>
              <a:t>01</a:t>
            </a:r>
            <a:endParaRPr lang="ru-RU" dirty="0"/>
          </a:p>
          <a:p>
            <a:r>
              <a:rPr lang="ru-RU" dirty="0"/>
              <a:t>+7 </a:t>
            </a:r>
            <a:r>
              <a:rPr lang="en-US" dirty="0"/>
              <a:t>499 426 27 04  </a:t>
            </a:r>
          </a:p>
        </p:txBody>
      </p:sp>
    </p:spTree>
    <p:extLst>
      <p:ext uri="{BB962C8B-B14F-4D97-AF65-F5344CB8AC3E}">
        <p14:creationId xmlns:p14="http://schemas.microsoft.com/office/powerpoint/2010/main" val="299225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923544" y="457200"/>
            <a:ext cx="9756648" cy="338328"/>
          </a:xfrm>
        </p:spPr>
        <p:txBody>
          <a:bodyPr>
            <a:noAutofit/>
          </a:bodyPr>
          <a:lstStyle/>
          <a:p>
            <a:r>
              <a:rPr lang="ru-RU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История издательства </a:t>
            </a: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Wiley</a:t>
            </a:r>
          </a:p>
        </p:txBody>
      </p:sp>
      <p:sp>
        <p:nvSpPr>
          <p:cNvPr id="128" name="Subtitle 2"/>
          <p:cNvSpPr txBox="1">
            <a:spLocks/>
          </p:cNvSpPr>
          <p:nvPr/>
        </p:nvSpPr>
        <p:spPr>
          <a:xfrm>
            <a:off x="919993" y="1171794"/>
            <a:ext cx="6502400" cy="55887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200" spc="-150" dirty="0">
                <a:solidFill>
                  <a:srgbClr val="009CA9"/>
                </a:solidFill>
                <a:latin typeface="Source Serif Pro" panose="020B0604020202020204" charset="0"/>
              </a:rPr>
              <a:t>Wiley </a:t>
            </a:r>
            <a:r>
              <a:rPr lang="ru-RU" sz="3200" spc="-150" dirty="0">
                <a:solidFill>
                  <a:srgbClr val="009CA9"/>
                </a:solidFill>
                <a:latin typeface="Source Serif Pro" panose="020B0604020202020204" charset="0"/>
              </a:rPr>
              <a:t>в России</a:t>
            </a:r>
            <a:endParaRPr lang="en-US" sz="3200" spc="-150" dirty="0">
              <a:solidFill>
                <a:srgbClr val="009CA9"/>
              </a:solidFill>
              <a:latin typeface="Source Serif Pro" panose="020B060402020202020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998067" y="-421163"/>
            <a:ext cx="12938125" cy="7279163"/>
            <a:chOff x="3572278" y="-1120592"/>
            <a:chExt cx="12938125" cy="727916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9F9F9"/>
                </a:clrFrom>
                <a:clrTo>
                  <a:srgbClr val="F9F9F9">
                    <a:alpha val="0"/>
                  </a:srgbClr>
                </a:clrTo>
              </a:clrChange>
            </a:blip>
            <a:srcRect l="7264" t="17205" r="5877" b="17681"/>
            <a:stretch/>
          </p:blipFill>
          <p:spPr>
            <a:xfrm>
              <a:off x="3572278" y="-1120592"/>
              <a:ext cx="12938125" cy="7279163"/>
            </a:xfrm>
            <a:prstGeom prst="rect">
              <a:avLst/>
            </a:prstGeom>
          </p:spPr>
        </p:pic>
        <p:sp>
          <p:nvSpPr>
            <p:cNvPr id="154" name="Oval 153"/>
            <p:cNvSpPr>
              <a:spLocks noChangeAspect="1"/>
            </p:cNvSpPr>
            <p:nvPr/>
          </p:nvSpPr>
          <p:spPr>
            <a:xfrm rot="18425056">
              <a:off x="5098641" y="3321682"/>
              <a:ext cx="184154" cy="184154"/>
            </a:xfrm>
            <a:prstGeom prst="ellipse">
              <a:avLst/>
            </a:prstGeom>
            <a:solidFill>
              <a:srgbClr val="009CA9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9CA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Oval 55"/>
            <p:cNvSpPr>
              <a:spLocks noChangeAspect="1"/>
            </p:cNvSpPr>
            <p:nvPr/>
          </p:nvSpPr>
          <p:spPr>
            <a:xfrm rot="18425056">
              <a:off x="5285330" y="3336922"/>
              <a:ext cx="184154" cy="184154"/>
            </a:xfrm>
            <a:prstGeom prst="ellipse">
              <a:avLst/>
            </a:prstGeom>
            <a:solidFill>
              <a:srgbClr val="009CA9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9CA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061742" y="2646072"/>
              <a:ext cx="225420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Головной офис</a:t>
              </a:r>
              <a:br>
                <a:rPr lang="ru-RU" sz="16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ru-RU" sz="2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г. Королёв (МО)</a:t>
              </a:r>
              <a:endParaRPr lang="en-US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476618" y="3298290"/>
              <a:ext cx="265880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Филиал</a:t>
              </a:r>
            </a:p>
            <a:p>
              <a:r>
                <a:rPr lang="ru-RU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г. Нижний Новгород</a:t>
              </a:r>
              <a:endParaRPr lang="en-US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60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919993" y="1977065"/>
            <a:ext cx="5050419" cy="4104302"/>
          </a:xfrm>
        </p:spPr>
        <p:txBody>
          <a:bodyPr>
            <a:noAutofit/>
          </a:bodyPr>
          <a:lstStyle/>
          <a:p>
            <a:pPr marL="0" lvl="0" indent="0" defTabSz="685783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>
                <a:latin typeface="Source Serif Pro"/>
                <a:ea typeface="Open Sans" panose="020B0606030504020204" pitchFamily="34" charset="0"/>
                <a:cs typeface="Open Sans" panose="020B0606030504020204" pitchFamily="34" charset="0"/>
              </a:rPr>
              <a:t>С 1993 года в России</a:t>
            </a:r>
          </a:p>
          <a:p>
            <a:pPr marL="0" lvl="0" indent="0" defTabSz="685783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200" dirty="0">
                <a:latin typeface="Source Serif Pro"/>
                <a:ea typeface="Open Sans" panose="020B0606030504020204" pitchFamily="34" charset="0"/>
                <a:cs typeface="Open Sans" panose="020B0606030504020204" pitchFamily="34" charset="0"/>
              </a:rPr>
              <a:t>Более 15 лет с </a:t>
            </a:r>
            <a:r>
              <a:rPr lang="en-US" sz="2200" dirty="0">
                <a:latin typeface="Source Serif Pro"/>
                <a:ea typeface="Open Sans" panose="020B0606030504020204" pitchFamily="34" charset="0"/>
                <a:cs typeface="Open Sans" panose="020B0606030504020204" pitchFamily="34" charset="0"/>
              </a:rPr>
              <a:t>Wiley </a:t>
            </a:r>
            <a:r>
              <a:rPr lang="ru-RU" sz="2200" dirty="0">
                <a:latin typeface="Source Serif Pro"/>
                <a:ea typeface="Open Sans" panose="020B0606030504020204" pitchFamily="34" charset="0"/>
                <a:cs typeface="Open Sans" panose="020B0606030504020204" pitchFamily="34" charset="0"/>
              </a:rPr>
              <a:t>(с 2002)</a:t>
            </a:r>
            <a:endParaRPr lang="en-GB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defTabSz="121917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Российское представительство –крупнейший технологический центр </a:t>
            </a: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Wiley </a:t>
            </a:r>
            <a:r>
              <a:rPr lang="ru-RU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 мире. </a:t>
            </a:r>
          </a:p>
          <a:p>
            <a:pPr marL="0" indent="0" defTabSz="121917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Российские специалисты участвуют в разработке и поддержке всех ключевых решений компании: </a:t>
            </a:r>
          </a:p>
          <a:p>
            <a:pPr marL="354013" indent="0" defTabSz="121917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Wiley PLUS</a:t>
            </a:r>
            <a:b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Wiley Online Library</a:t>
            </a:r>
            <a:b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Wiley Efficient Learning</a:t>
            </a:r>
            <a:b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Wiley Journals</a:t>
            </a:r>
            <a:b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Wiley Open Access</a:t>
            </a:r>
            <a:b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Cochrane Library</a:t>
            </a:r>
            <a:b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Wiley Author Services</a:t>
            </a:r>
            <a:b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Leadership Practice Inventory и</a:t>
            </a:r>
            <a:r>
              <a:rPr lang="ru-RU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др.</a:t>
            </a:r>
          </a:p>
        </p:txBody>
      </p:sp>
      <p:sp>
        <p:nvSpPr>
          <p:cNvPr id="61" name="Rectangle 60"/>
          <p:cNvSpPr/>
          <p:nvPr/>
        </p:nvSpPr>
        <p:spPr>
          <a:xfrm>
            <a:off x="6433554" y="1230621"/>
            <a:ext cx="3127658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spcAft>
                <a:spcPts val="300"/>
              </a:spcAft>
            </a:pPr>
            <a:r>
              <a:rPr lang="ru-RU" sz="1600" b="1" dirty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270+</a:t>
            </a:r>
            <a:r>
              <a:rPr lang="en-US" sz="1600" b="1" dirty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16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сотрудников</a:t>
            </a:r>
          </a:p>
          <a:p>
            <a:pPr defTabSz="1219170">
              <a:spcAft>
                <a:spcPts val="300"/>
              </a:spcAft>
            </a:pPr>
            <a:r>
              <a:rPr lang="ru-RU" sz="1600" b="1" dirty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r>
              <a:rPr lang="en-US" sz="1600" b="1" dirty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1600" dirty="0">
                <a:solidFill>
                  <a:srgbClr val="4142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офиса</a:t>
            </a:r>
            <a:endParaRPr lang="en-US" sz="1600" b="1" dirty="0">
              <a:solidFill>
                <a:srgbClr val="41424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222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Placeholder 3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/>
              <a:t>Развитие экономики, основанной на знаниях</a:t>
            </a:r>
            <a:endParaRPr lang="en-US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1977DC4-0A91-4FFB-9BC8-1C539D1DE2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1741183"/>
              </p:ext>
            </p:extLst>
          </p:nvPr>
        </p:nvGraphicFramePr>
        <p:xfrm>
          <a:off x="904875" y="1108076"/>
          <a:ext cx="9829800" cy="4711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F140C5E9-F0B9-47B1-9531-526D9663D1A3}"/>
              </a:ext>
            </a:extLst>
          </p:cNvPr>
          <p:cNvSpPr/>
          <p:nvPr/>
        </p:nvSpPr>
        <p:spPr>
          <a:xfrm>
            <a:off x="904875" y="5819775"/>
            <a:ext cx="5200847" cy="27699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dirty="0">
                <a:cs typeface="Arial" panose="020B0604020202020204" pitchFamily="34" charset="0"/>
              </a:rPr>
              <a:t>Источник</a:t>
            </a:r>
            <a:r>
              <a:rPr lang="en-GB" sz="1200" dirty="0">
                <a:cs typeface="Arial" panose="020B0604020202020204" pitchFamily="34" charset="0"/>
              </a:rPr>
              <a:t>: </a:t>
            </a:r>
            <a:r>
              <a:rPr lang="en-GB" sz="1200" dirty="0" err="1">
                <a:cs typeface="Arial" panose="020B0604020202020204" pitchFamily="34" charset="0"/>
              </a:rPr>
              <a:t>SCImago</a:t>
            </a:r>
            <a:r>
              <a:rPr lang="en-GB" sz="1200" dirty="0">
                <a:cs typeface="Arial" panose="020B0604020202020204" pitchFamily="34" charset="0"/>
              </a:rPr>
              <a:t> Journal &amp; Country Rank, </a:t>
            </a:r>
            <a:r>
              <a:rPr lang="ru-RU" sz="1200" dirty="0">
                <a:cs typeface="Arial" panose="020B0604020202020204" pitchFamily="34" charset="0"/>
              </a:rPr>
              <a:t>данные Всемирного банка</a:t>
            </a:r>
            <a:endParaRPr lang="en-GB" sz="1200" dirty="0"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 rot="16200000">
            <a:off x="260781" y="2248717"/>
            <a:ext cx="2597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+mj-lt"/>
              </a:rPr>
              <a:t>ВВП, трлн. долл. США</a:t>
            </a:r>
            <a:endParaRPr lang="en-US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 rot="5400000">
            <a:off x="7866414" y="2604547"/>
            <a:ext cx="3305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+mj-lt"/>
              </a:rPr>
              <a:t>Научные публикации, тыс.</a:t>
            </a:r>
            <a:endParaRPr lang="en-US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92197" y="1228382"/>
            <a:ext cx="22515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18,7</a:t>
            </a:r>
            <a:r>
              <a:rPr lang="ru-RU" sz="1400" b="1" dirty="0">
                <a:solidFill>
                  <a:schemeClr val="accent1"/>
                </a:solidFill>
                <a:latin typeface="+mj-lt"/>
              </a:rPr>
              <a:t> трлн. долл. США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88412" y="2011431"/>
            <a:ext cx="15034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  <a:latin typeface="+mj-lt"/>
              </a:rPr>
              <a:t>532</a:t>
            </a:r>
            <a:r>
              <a:rPr lang="ru-RU" sz="1400" b="1" dirty="0">
                <a:solidFill>
                  <a:schemeClr val="accent2"/>
                </a:solidFill>
                <a:latin typeface="+mj-lt"/>
              </a:rPr>
              <a:t> тыс.</a:t>
            </a:r>
            <a:endParaRPr lang="en-US" sz="14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37630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9182449"/>
              </p:ext>
            </p:extLst>
          </p:nvPr>
        </p:nvGraphicFramePr>
        <p:xfrm>
          <a:off x="904875" y="1612167"/>
          <a:ext cx="5004506" cy="4207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7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923544" y="457200"/>
            <a:ext cx="9756648" cy="338328"/>
          </a:xfrm>
        </p:spPr>
        <p:txBody>
          <a:bodyPr>
            <a:noAutofit/>
          </a:bodyPr>
          <a:lstStyle/>
          <a:p>
            <a:r>
              <a:rPr lang="ru-RU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Публикационная активность </a:t>
            </a:r>
            <a:r>
              <a:rPr lang="ru-RU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Казахстана</a:t>
            </a:r>
            <a:endParaRPr lang="en-US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4876" y="1190672"/>
            <a:ext cx="5191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  <a:latin typeface="+mj-lt"/>
              </a:rPr>
              <a:t>Число публикаций в </a:t>
            </a:r>
            <a:r>
              <a:rPr lang="en-US" b="1" dirty="0">
                <a:solidFill>
                  <a:schemeClr val="tx2"/>
                </a:solidFill>
                <a:latin typeface="+mj-lt"/>
              </a:rPr>
              <a:t>Web of Science*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73717" y="2020465"/>
            <a:ext cx="12770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0070C0"/>
                </a:solidFill>
                <a:latin typeface="+mj-lt"/>
              </a:rPr>
              <a:t>Казахстан</a:t>
            </a:r>
            <a:endParaRPr lang="en-US" sz="16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73717" y="4684021"/>
            <a:ext cx="1436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/>
                </a:solidFill>
                <a:latin typeface="+mj-lt"/>
              </a:rPr>
              <a:t>Узбекистан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4875" y="5853143"/>
            <a:ext cx="3485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*</a:t>
            </a:r>
            <a:r>
              <a:rPr lang="ru-RU" sz="1200" dirty="0"/>
              <a:t>Источник</a:t>
            </a:r>
            <a:r>
              <a:rPr lang="en-US" sz="1200" dirty="0"/>
              <a:t>: Web of Science, Clarivate Analytics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04531" y="5853143"/>
            <a:ext cx="3648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/>
              <a:t>*</a:t>
            </a:r>
            <a:r>
              <a:rPr lang="en-US" sz="1200" dirty="0"/>
              <a:t>*</a:t>
            </a:r>
            <a:r>
              <a:rPr lang="ru-RU" sz="1200" dirty="0"/>
              <a:t>Источник</a:t>
            </a:r>
            <a:r>
              <a:rPr lang="en-US" sz="1200" dirty="0"/>
              <a:t>: Wiley (</a:t>
            </a:r>
            <a:r>
              <a:rPr lang="ru-RU" sz="1200"/>
              <a:t>только рукописи </a:t>
            </a:r>
            <a:r>
              <a:rPr lang="en-US" sz="1200"/>
              <a:t>ScholarOne</a:t>
            </a:r>
            <a:r>
              <a:rPr lang="en-US" sz="1200" dirty="0"/>
              <a:t>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993466" y="1097135"/>
            <a:ext cx="486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  <a:latin typeface="+mj-lt"/>
              </a:rPr>
              <a:t>Доля одобрения статей к публикации в журналах </a:t>
            </a:r>
            <a:r>
              <a:rPr lang="en-US" b="1" dirty="0">
                <a:solidFill>
                  <a:schemeClr val="tx2"/>
                </a:solidFill>
                <a:latin typeface="+mj-lt"/>
              </a:rPr>
              <a:t>Wiley (2016)**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05226"/>
              </p:ext>
            </p:extLst>
          </p:nvPr>
        </p:nvGraphicFramePr>
        <p:xfrm>
          <a:off x="6391249" y="1844873"/>
          <a:ext cx="4129268" cy="384048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489378">
                  <a:extLst>
                    <a:ext uri="{9D8B030D-6E8A-4147-A177-3AD203B41FA5}">
                      <a16:colId xmlns:a16="http://schemas.microsoft.com/office/drawing/2014/main" val="1863051451"/>
                    </a:ext>
                  </a:extLst>
                </a:gridCol>
                <a:gridCol w="1319945">
                  <a:extLst>
                    <a:ext uri="{9D8B030D-6E8A-4147-A177-3AD203B41FA5}">
                      <a16:colId xmlns:a16="http://schemas.microsoft.com/office/drawing/2014/main" val="215938610"/>
                    </a:ext>
                  </a:extLst>
                </a:gridCol>
                <a:gridCol w="1319945">
                  <a:extLst>
                    <a:ext uri="{9D8B030D-6E8A-4147-A177-3AD203B41FA5}">
                      <a16:colId xmlns:a16="http://schemas.microsoft.com/office/drawing/2014/main" val="2129523959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r>
                        <a:rPr lang="ru-RU" sz="1200" dirty="0"/>
                        <a:t>Страна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Одобрение </a:t>
                      </a:r>
                      <a:r>
                        <a:rPr lang="en-US" sz="1200" dirty="0"/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Отказ </a:t>
                      </a:r>
                      <a:r>
                        <a:rPr lang="en-US" sz="1200" dirty="0"/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66713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ru-RU" sz="1200" dirty="0"/>
                        <a:t>Азербайджан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661328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ru-RU" sz="1200" b="1" dirty="0">
                          <a:latin typeface="+mj-lt"/>
                        </a:rPr>
                        <a:t>Казахстан</a:t>
                      </a:r>
                      <a:endParaRPr lang="en-US" sz="12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+mj-lt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+mj-lt"/>
                        </a:rPr>
                        <a:t>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55153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ru-RU" sz="1200" dirty="0"/>
                        <a:t>Киргизстан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045654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ru-RU" sz="1200" dirty="0"/>
                        <a:t>Турция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88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488787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ru-RU" sz="1200" dirty="0"/>
                        <a:t>Украина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823918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ru-RU" sz="1200" dirty="0"/>
                        <a:t>Иран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84292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ru-RU" sz="1200" b="0" dirty="0">
                          <a:latin typeface="+mn-lt"/>
                        </a:rPr>
                        <a:t>Узбекистан</a:t>
                      </a:r>
                      <a:endParaRPr lang="en-US" sz="12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latin typeface="+mn-lt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latin typeface="+mn-lt"/>
                        </a:rPr>
                        <a:t>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19313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j-lt"/>
                        </a:rPr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64936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+mn-lt"/>
                        </a:rPr>
                        <a:t>Австралия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212134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+mn-lt"/>
                        </a:rPr>
                        <a:t>Канада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074258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+mn-lt"/>
                        </a:rPr>
                        <a:t>Германия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5474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+mn-lt"/>
                        </a:rPr>
                        <a:t>Нидерланды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3928854"/>
                  </a:ext>
                </a:extLst>
              </a:tr>
              <a:tr h="172414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+mn-lt"/>
                        </a:rPr>
                        <a:t>Великобритания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005027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773717" y="5179009"/>
            <a:ext cx="1438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2"/>
                </a:solidFill>
                <a:latin typeface="+mj-lt"/>
              </a:rPr>
              <a:t>Киргизстан</a:t>
            </a:r>
            <a:endParaRPr lang="en-US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38690" y="3715729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tx2"/>
                </a:solidFill>
                <a:latin typeface="+mj-lt"/>
              </a:rPr>
              <a:t>Азербайджан</a:t>
            </a:r>
            <a:endParaRPr lang="en-US" sz="16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73717" y="3194406"/>
            <a:ext cx="1171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+mj-lt"/>
              </a:rPr>
              <a:t>Беларусь</a:t>
            </a:r>
            <a:endParaRPr lang="en-US" sz="1600" b="1" dirty="0">
              <a:solidFill>
                <a:srgbClr val="7030A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36021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ubtitle 32">
            <a:extLst>
              <a:ext uri="{FF2B5EF4-FFF2-40B4-BE49-F238E27FC236}">
                <a16:creationId xmlns:a16="http://schemas.microsoft.com/office/drawing/2014/main" id="{0CC89B7F-1BF1-4EA0-B9CA-33D584A9BC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Как сохранить рост и улучшить цитируемость публикаций?</a:t>
            </a:r>
          </a:p>
        </p:txBody>
      </p:sp>
    </p:spTree>
    <p:extLst>
      <p:ext uri="{BB962C8B-B14F-4D97-AF65-F5344CB8AC3E}">
        <p14:creationId xmlns:p14="http://schemas.microsoft.com/office/powerpoint/2010/main" val="3490568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0CE62BFD-C2B7-4462-A415-A3D48789F9D1}"/>
              </a:ext>
            </a:extLst>
          </p:cNvPr>
          <p:cNvGrpSpPr/>
          <p:nvPr/>
        </p:nvGrpSpPr>
        <p:grpSpPr>
          <a:xfrm rot="5400000">
            <a:off x="4088583" y="2505983"/>
            <a:ext cx="3465732" cy="3239593"/>
            <a:chOff x="3803506" y="877824"/>
            <a:chExt cx="4265080" cy="3986784"/>
          </a:xfrm>
        </p:grpSpPr>
        <p:sp>
          <p:nvSpPr>
            <p:cNvPr id="28" name="Block Arc 27">
              <a:extLst>
                <a:ext uri="{FF2B5EF4-FFF2-40B4-BE49-F238E27FC236}">
                  <a16:creationId xmlns:a16="http://schemas.microsoft.com/office/drawing/2014/main" id="{F91DCBDD-7F7F-4B19-B077-18592443DF17}"/>
                </a:ext>
              </a:extLst>
            </p:cNvPr>
            <p:cNvSpPr/>
            <p:nvPr/>
          </p:nvSpPr>
          <p:spPr>
            <a:xfrm>
              <a:off x="3942654" y="877824"/>
              <a:ext cx="3986784" cy="3986784"/>
            </a:xfrm>
            <a:prstGeom prst="blockArc">
              <a:avLst>
                <a:gd name="adj1" fmla="val 10991215"/>
                <a:gd name="adj2" fmla="val 344550"/>
                <a:gd name="adj3" fmla="val 2508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5" name="Block Arc 34">
              <a:extLst>
                <a:ext uri="{FF2B5EF4-FFF2-40B4-BE49-F238E27FC236}">
                  <a16:creationId xmlns:a16="http://schemas.microsoft.com/office/drawing/2014/main" id="{DFF0293C-DEDC-4806-92D6-71BF155EE201}"/>
                </a:ext>
              </a:extLst>
            </p:cNvPr>
            <p:cNvSpPr/>
            <p:nvPr/>
          </p:nvSpPr>
          <p:spPr>
            <a:xfrm flipV="1">
              <a:off x="3942654" y="877824"/>
              <a:ext cx="3986784" cy="3986784"/>
            </a:xfrm>
            <a:prstGeom prst="blockArc">
              <a:avLst>
                <a:gd name="adj1" fmla="val 10662261"/>
                <a:gd name="adj2" fmla="val 21532892"/>
                <a:gd name="adj3" fmla="val 2445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Isosceles Triangle 35">
              <a:extLst>
                <a:ext uri="{FF2B5EF4-FFF2-40B4-BE49-F238E27FC236}">
                  <a16:creationId xmlns:a16="http://schemas.microsoft.com/office/drawing/2014/main" id="{3EC70C7F-9A4C-4F64-B69A-BA25AF349981}"/>
                </a:ext>
              </a:extLst>
            </p:cNvPr>
            <p:cNvSpPr/>
            <p:nvPr/>
          </p:nvSpPr>
          <p:spPr>
            <a:xfrm>
              <a:off x="3803506" y="2385391"/>
              <a:ext cx="1261872" cy="475488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DB50BC4B-1649-4BBB-A24A-0CD6A0E2320F}"/>
                </a:ext>
              </a:extLst>
            </p:cNvPr>
            <p:cNvSpPr/>
            <p:nvPr/>
          </p:nvSpPr>
          <p:spPr>
            <a:xfrm flipV="1">
              <a:off x="6806714" y="2871216"/>
              <a:ext cx="1261872" cy="475488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F8F0F399-23BD-4583-AE77-E215B529F7DA}"/>
              </a:ext>
            </a:extLst>
          </p:cNvPr>
          <p:cNvGrpSpPr/>
          <p:nvPr/>
        </p:nvGrpSpPr>
        <p:grpSpPr>
          <a:xfrm>
            <a:off x="2430069" y="2599599"/>
            <a:ext cx="6782761" cy="3052361"/>
            <a:chOff x="2430069" y="2634266"/>
            <a:chExt cx="6782761" cy="305236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9477904-4797-45B5-8C73-C73634161171}"/>
                </a:ext>
              </a:extLst>
            </p:cNvPr>
            <p:cNvSpPr txBox="1"/>
            <p:nvPr/>
          </p:nvSpPr>
          <p:spPr>
            <a:xfrm rot="16200000">
              <a:off x="5409186" y="1882983"/>
              <a:ext cx="3031078" cy="457621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3993969"/>
                </a:avLst>
              </a:prstTxWarp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+mj-lt"/>
                </a:rPr>
                <a:t>READ  </a:t>
              </a:r>
              <a:r>
                <a:rPr lang="en-US" sz="2800" dirty="0">
                  <a:solidFill>
                    <a:schemeClr val="bg1"/>
                  </a:solidFill>
                  <a:latin typeface="+mj-lt"/>
                </a:rPr>
                <a:t>/  </a:t>
              </a:r>
              <a:r>
                <a:rPr lang="ru-RU" sz="2800" dirty="0">
                  <a:solidFill>
                    <a:schemeClr val="bg1"/>
                  </a:solidFill>
                  <a:latin typeface="+mj-lt"/>
                </a:rPr>
                <a:t>ЧТЕНИЕ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6D4303A-7F27-4BDD-B65C-7471C34B42B3}"/>
                </a:ext>
              </a:extLst>
            </p:cNvPr>
            <p:cNvSpPr txBox="1"/>
            <p:nvPr/>
          </p:nvSpPr>
          <p:spPr>
            <a:xfrm rot="16200000" flipH="1" flipV="1">
              <a:off x="3202635" y="1861700"/>
              <a:ext cx="3031078" cy="457621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3718715"/>
                </a:avLst>
              </a:prstTxWarp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+mj-lt"/>
                </a:rPr>
                <a:t>WRITE  </a:t>
              </a:r>
              <a:r>
                <a:rPr lang="en-US" sz="2800" dirty="0">
                  <a:solidFill>
                    <a:schemeClr val="bg1"/>
                  </a:solidFill>
                  <a:latin typeface="+mj-lt"/>
                </a:rPr>
                <a:t>/ </a:t>
              </a:r>
              <a:r>
                <a:rPr lang="en-US" sz="2800" b="1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ru-RU" sz="2800" dirty="0">
                  <a:solidFill>
                    <a:schemeClr val="bg1"/>
                  </a:solidFill>
                  <a:latin typeface="+mj-lt"/>
                </a:rPr>
                <a:t>ПИСЬМО</a:t>
              </a: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23543" y="457200"/>
            <a:ext cx="10454609" cy="338328"/>
          </a:xfrm>
        </p:spPr>
        <p:txBody>
          <a:bodyPr/>
          <a:lstStyle/>
          <a:p>
            <a:r>
              <a:rPr lang="ru-RU" dirty="0"/>
              <a:t>Принцип «</a:t>
            </a:r>
            <a:r>
              <a:rPr lang="en-US" dirty="0"/>
              <a:t>read-and-write</a:t>
            </a:r>
            <a:r>
              <a:rPr lang="ru-RU" dirty="0"/>
              <a:t>»* от </a:t>
            </a:r>
            <a:r>
              <a:rPr lang="en-US" dirty="0"/>
              <a:t>Wiley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75163" y="1700582"/>
            <a:ext cx="360504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b="1" dirty="0">
                <a:solidFill>
                  <a:schemeClr val="accent2"/>
                </a:solidFill>
                <a:latin typeface="+mj-lt"/>
              </a:rPr>
              <a:t>Wiley Online Library</a:t>
            </a:r>
          </a:p>
          <a:p>
            <a:pPr>
              <a:spcAft>
                <a:spcPts val="1200"/>
              </a:spcAft>
            </a:pPr>
            <a:r>
              <a:rPr lang="ru-RU" dirty="0">
                <a:solidFill>
                  <a:srgbClr val="414246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Доступ к электронной коллекции из более 1600 лучших мировых научных журналов </a:t>
            </a:r>
            <a:r>
              <a:rPr lang="en-US" dirty="0">
                <a:solidFill>
                  <a:srgbClr val="414246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Wiley </a:t>
            </a:r>
            <a:r>
              <a:rPr lang="ru-RU" dirty="0">
                <a:solidFill>
                  <a:srgbClr val="414246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как задача по обеспечению исследователей информацией по передовым разработкам в науке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555284" y="3648765"/>
            <a:ext cx="42237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b="1" dirty="0">
                <a:solidFill>
                  <a:schemeClr val="accent1"/>
                </a:solidFill>
                <a:latin typeface="+mj-lt"/>
              </a:rPr>
              <a:t>Wiley Researcher Academy</a:t>
            </a:r>
          </a:p>
          <a:p>
            <a:pPr>
              <a:spcAft>
                <a:spcPts val="1200"/>
              </a:spcAft>
            </a:pPr>
            <a:r>
              <a:rPr lang="ru-RU" dirty="0">
                <a:solidFill>
                  <a:srgbClr val="414246"/>
                </a:solidFill>
                <a:latin typeface="+mj-lt"/>
              </a:rPr>
              <a:t>Качественная онлайн-платформа по обучению навыкам написания публикаций, а также процессу подачи рукописей в международные научные журналы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308407" y="1004673"/>
            <a:ext cx="526042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5"/>
                </a:solidFill>
                <a:latin typeface="+mj-lt"/>
              </a:rPr>
              <a:t>Более качественные результаты за счет лучшей информированности ученых</a:t>
            </a:r>
            <a:endParaRPr lang="en-US" dirty="0">
              <a:solidFill>
                <a:schemeClr val="accent5"/>
              </a:solidFill>
              <a:latin typeface="+mj-lt"/>
            </a:endParaRPr>
          </a:p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5"/>
                </a:solidFill>
                <a:latin typeface="+mj-lt"/>
              </a:rPr>
              <a:t>Более качественные публикации</a:t>
            </a:r>
            <a:endParaRPr lang="en-US" dirty="0">
              <a:solidFill>
                <a:schemeClr val="accent5"/>
              </a:solidFill>
              <a:latin typeface="+mj-lt"/>
            </a:endParaRPr>
          </a:p>
          <a:p>
            <a:pPr>
              <a:spcAft>
                <a:spcPts val="600"/>
              </a:spcAft>
            </a:pPr>
            <a:r>
              <a:rPr lang="ru-RU" b="1" dirty="0">
                <a:solidFill>
                  <a:schemeClr val="accent5"/>
                </a:solidFill>
                <a:latin typeface="+mj-lt"/>
              </a:rPr>
              <a:t>Рост качества</a:t>
            </a:r>
            <a:r>
              <a:rPr lang="en-US" b="1" dirty="0">
                <a:solidFill>
                  <a:schemeClr val="accent5"/>
                </a:solidFill>
                <a:latin typeface="+mj-lt"/>
              </a:rPr>
              <a:t>,</a:t>
            </a:r>
            <a:r>
              <a:rPr lang="ru-RU" b="1" dirty="0">
                <a:solidFill>
                  <a:schemeClr val="accent5"/>
                </a:solidFill>
                <a:latin typeface="+mj-lt"/>
              </a:rPr>
              <a:t> больше публикаций</a:t>
            </a:r>
            <a:r>
              <a:rPr lang="en-US" b="1" dirty="0">
                <a:solidFill>
                  <a:schemeClr val="accent5"/>
                </a:solidFill>
                <a:latin typeface="+mj-lt"/>
              </a:rPr>
              <a:t>, </a:t>
            </a:r>
            <a:br>
              <a:rPr lang="en-US" b="1" dirty="0">
                <a:solidFill>
                  <a:schemeClr val="accent5"/>
                </a:solidFill>
                <a:latin typeface="+mj-lt"/>
              </a:rPr>
            </a:br>
            <a:r>
              <a:rPr lang="ru-RU" b="1" dirty="0">
                <a:solidFill>
                  <a:schemeClr val="accent5"/>
                </a:solidFill>
                <a:latin typeface="+mj-lt"/>
              </a:rPr>
              <a:t>улучшение цитирования публикаций</a:t>
            </a:r>
            <a:endParaRPr lang="en-US" b="1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ACFE5DC-FF33-4CE1-918F-CF67243256A6}"/>
              </a:ext>
            </a:extLst>
          </p:cNvPr>
          <p:cNvSpPr/>
          <p:nvPr/>
        </p:nvSpPr>
        <p:spPr>
          <a:xfrm>
            <a:off x="904875" y="6306473"/>
            <a:ext cx="17314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/>
              <a:t>*чтение-и-письмо</a:t>
            </a:r>
          </a:p>
        </p:txBody>
      </p:sp>
    </p:spTree>
    <p:extLst>
      <p:ext uri="{BB962C8B-B14F-4D97-AF65-F5344CB8AC3E}">
        <p14:creationId xmlns:p14="http://schemas.microsoft.com/office/powerpoint/2010/main" val="4051334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ea typeface="Open Sans" panose="020B0606030504020204" pitchFamily="34" charset="0"/>
                <a:cs typeface="Open Sans" panose="020B0606030504020204" pitchFamily="34" charset="0"/>
              </a:rPr>
              <a:t>Wiley Online Library</a:t>
            </a:r>
          </a:p>
        </p:txBody>
      </p:sp>
      <p:sp>
        <p:nvSpPr>
          <p:cNvPr id="4" name="Subtitle 5"/>
          <p:cNvSpPr>
            <a:spLocks noGrp="1"/>
          </p:cNvSpPr>
          <p:nvPr>
            <p:ph type="subTitle" idx="1"/>
          </p:nvPr>
        </p:nvSpPr>
        <p:spPr>
          <a:xfrm>
            <a:off x="1548714" y="3559969"/>
            <a:ext cx="5397031" cy="101203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AF05"/>
                </a:solidFill>
              </a:rPr>
              <a:t>Ускоряя исследования сегодня, создаем будущее</a:t>
            </a:r>
            <a:endParaRPr lang="en-US" dirty="0">
              <a:solidFill>
                <a:srgbClr val="FFAF0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68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0918" r="9916"/>
          <a:stretch/>
        </p:blipFill>
        <p:spPr>
          <a:xfrm>
            <a:off x="923543" y="1050524"/>
            <a:ext cx="9237494" cy="5335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sz="2000" dirty="0"/>
              <a:t>Единая платформа для поиска научной информации</a:t>
            </a:r>
            <a:endParaRPr lang="en-US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CD2AFC-6A91-4ED4-8071-2020DCE3DAC5}"/>
              </a:ext>
            </a:extLst>
          </p:cNvPr>
          <p:cNvSpPr txBox="1"/>
          <p:nvPr/>
        </p:nvSpPr>
        <p:spPr>
          <a:xfrm>
            <a:off x="3619924" y="1059951"/>
            <a:ext cx="4363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onlinelibrary.wiley.com</a:t>
            </a:r>
            <a:endParaRPr lang="ru-RU" sz="28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8976591"/>
      </p:ext>
    </p:extLst>
  </p:cSld>
  <p:clrMapOvr>
    <a:masterClrMapping/>
  </p:clrMapOvr>
</p:sld>
</file>

<file path=ppt/theme/theme1.xml><?xml version="1.0" encoding="utf-8"?>
<a:theme xmlns:a="http://schemas.openxmlformats.org/drawingml/2006/main" name="Wiley-corporate-6192017-teal-Mac">
  <a:themeElements>
    <a:clrScheme name="Wiley EMEA Sales">
      <a:dk1>
        <a:srgbClr val="000000"/>
      </a:dk1>
      <a:lt1>
        <a:srgbClr val="FFFFFF"/>
      </a:lt1>
      <a:dk2>
        <a:srgbClr val="414146"/>
      </a:dk2>
      <a:lt2>
        <a:srgbClr val="D8D9DA"/>
      </a:lt2>
      <a:accent1>
        <a:srgbClr val="009CA9"/>
      </a:accent1>
      <a:accent2>
        <a:srgbClr val="003851"/>
      </a:accent2>
      <a:accent3>
        <a:srgbClr val="02E8FB"/>
      </a:accent3>
      <a:accent4>
        <a:srgbClr val="FFD905"/>
      </a:accent4>
      <a:accent5>
        <a:srgbClr val="FFAF05"/>
      </a:accent5>
      <a:accent6>
        <a:srgbClr val="EB431B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ley-corporate-6192017-teal-Mac" id="{904BAB11-473C-F646-913E-76624756D0A0}" vid="{FF56C473-C6E5-D04C-9EA4-274E5790FEDC}"/>
    </a:ext>
  </a:extLst>
</a:theme>
</file>

<file path=ppt/theme/theme2.xml><?xml version="1.0" encoding="utf-8"?>
<a:theme xmlns:a="http://schemas.openxmlformats.org/drawingml/2006/main" name="1_Wiley-corporate-6192017-teal-Mac">
  <a:themeElements>
    <a:clrScheme name="Wiley">
      <a:dk1>
        <a:srgbClr val="000000"/>
      </a:dk1>
      <a:lt1>
        <a:srgbClr val="FFFFFF"/>
      </a:lt1>
      <a:dk2>
        <a:srgbClr val="414146"/>
      </a:dk2>
      <a:lt2>
        <a:srgbClr val="D8D9DA"/>
      </a:lt2>
      <a:accent1>
        <a:srgbClr val="009CA9"/>
      </a:accent1>
      <a:accent2>
        <a:srgbClr val="003851"/>
      </a:accent2>
      <a:accent3>
        <a:srgbClr val="02E8FB"/>
      </a:accent3>
      <a:accent4>
        <a:srgbClr val="FFD905"/>
      </a:accent4>
      <a:accent5>
        <a:srgbClr val="FFAF05"/>
      </a:accent5>
      <a:accent6>
        <a:srgbClr val="EB431B"/>
      </a:accent6>
      <a:hlink>
        <a:srgbClr val="0563C1"/>
      </a:hlink>
      <a:folHlink>
        <a:srgbClr val="954F72"/>
      </a:folHlink>
    </a:clrScheme>
    <a:fontScheme name="Wiley">
      <a:majorFont>
        <a:latin typeface="Open Sans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" id="{7C0D279C-CE26-FE42-BC66-6012F351397B}" vid="{52857A85-C30F-BB49-82A0-8A3D9E66054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793bce0-76ba-428d-bcc7-577c165f19bf">
      <Value>112</Value>
      <Value>195</Value>
    </TaxCatchAll>
    <LikesCount xmlns="http://schemas.microsoft.com/sharepoint/v3" xsi:nil="true"/>
    <JWDocumentTypeTaxHTField0 xmlns="7fb072d1-f7c6-40ed-b02e-cf2d5189d681">
      <Terms xmlns="http://schemas.microsoft.com/office/infopath/2007/PartnerControls">
        <TermInfo xmlns="http://schemas.microsoft.com/office/infopath/2007/PartnerControls">
          <TermName xmlns="http://schemas.microsoft.com/office/infopath/2007/PartnerControls">Informational</TermName>
          <TermId xmlns="http://schemas.microsoft.com/office/infopath/2007/PartnerControls">1325d64e-f487-4afa-8db7-a135a08eb7d1</TermId>
        </TermInfo>
      </Terms>
    </JWDocumentTypeTaxHTField0>
    <JWInitiativeTaxHTField0 xmlns="7fb072d1-f7c6-40ed-b02e-cf2d5189d681">
      <Terms xmlns="http://schemas.microsoft.com/office/infopath/2007/PartnerControls"/>
    </JWInitiativeTaxHTField0>
    <Ratings xmlns="http://schemas.microsoft.com/sharepoint/v3" xsi:nil="true"/>
    <JWWileyDepartmentTaxHTField0 xmlns="7fb072d1-f7c6-40ed-b02e-cf2d5189d681">
      <Terms xmlns="http://schemas.microsoft.com/office/infopath/2007/PartnerControls">
        <TermInfo xmlns="http://schemas.microsoft.com/office/infopath/2007/PartnerControls">
          <TermName xmlns="http://schemas.microsoft.com/office/infopath/2007/PartnerControls">Branding ＆ Content Marketing</TermName>
          <TermId xmlns="http://schemas.microsoft.com/office/infopath/2007/PartnerControls">e86d414e-3e94-4440-8e8c-92ef4ccb0567</TermId>
        </TermInfo>
      </Terms>
    </JWWileyDepartmentTaxHTField0>
    <JWCountryTaxHTField0 xmlns="7fb072d1-f7c6-40ed-b02e-cf2d5189d681">
      <Terms xmlns="http://schemas.microsoft.com/office/infopath/2007/PartnerControls"/>
    </JWCountryTaxHTField0>
    <JWTopicTaxHTField0 xmlns="7fb072d1-f7c6-40ed-b02e-cf2d5189d681">
      <Terms xmlns="http://schemas.microsoft.com/office/infopath/2007/PartnerControls"/>
    </JWTopicTaxHTField0>
    <JWReviewDate xmlns="7fb072d1-f7c6-40ed-b02e-cf2d5189d681">2018-04-04T21:00:00+00:00</JWReviewDate>
    <LikedBy xmlns="http://schemas.microsoft.com/sharepoint/v3">
      <UserInfo>
        <DisplayName/>
        <AccountId xsi:nil="true"/>
        <AccountType/>
      </UserInfo>
    </LikedBy>
    <JWContentOwner xmlns="7fb072d1-f7c6-40ed-b02e-cf2d5189d681">
      <UserInfo xmlns="7fb072d1-f7c6-40ed-b02e-cf2d5189d681">
        <DisplayName xmlns="7fb072d1-f7c6-40ed-b02e-cf2d5189d681">Paramonov, Sergey - Moscow</DisplayName>
        <AccountId xmlns="7fb072d1-f7c6-40ed-b02e-cf2d5189d681">4</AccountId>
        <AccountType xmlns="7fb072d1-f7c6-40ed-b02e-cf2d5189d681"/>
      </UserInfo>
    </JWContentOwner>
    <JWOfficeLocationTaxHTField0 xmlns="7fb072d1-f7c6-40ed-b02e-cf2d5189d681">
      <Terms xmlns="http://schemas.microsoft.com/office/infopath/2007/PartnerControls"/>
    </JWOfficeLocationTaxHTField0>
    <RatedBy xmlns="http://schemas.microsoft.com/sharepoint/v3">
      <UserInfo>
        <DisplayName/>
        <AccountId xsi:nil="true"/>
        <AccountType/>
      </UserInfo>
    </RatedBy>
    <IconOverlay xmlns="http://schemas.microsoft.com/sharepoint/v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Wiley Document" ma:contentTypeID="0x0101004E68917A042643588112A6E211BA980200C886182E22BCD540B5FE0CA44A9CEE12" ma:contentTypeVersion="30" ma:contentTypeDescription="Create a new document." ma:contentTypeScope="" ma:versionID="01b83e216c7692fd45eacdc7d22b2def">
  <xsd:schema xmlns:xsd="http://www.w3.org/2001/XMLSchema" xmlns:xs="http://www.w3.org/2001/XMLSchema" xmlns:p="http://schemas.microsoft.com/office/2006/metadata/properties" xmlns:ns1="http://schemas.microsoft.com/sharepoint/v3" xmlns:ns2="7fb072d1-f7c6-40ed-b02e-cf2d5189d681" xmlns:ns3="9793bce0-76ba-428d-bcc7-577c165f19bf" xmlns:ns4="1f59c6c5-9f56-401c-bd36-ed4e654d8b62" xmlns:ns5="http://schemas.microsoft.com/sharepoint/v4" xmlns:ns6="40ccaac4-43f7-48d9-bbee-4ddf02b42a55" targetNamespace="http://schemas.microsoft.com/office/2006/metadata/properties" ma:root="true" ma:fieldsID="69ef65713a1e9714178f42ae24e0dfc4" ns1:_="" ns2:_="" ns3:_="" ns4:_="" ns5:_="" ns6:_="">
    <xsd:import namespace="http://schemas.microsoft.com/sharepoint/v3"/>
    <xsd:import namespace="7fb072d1-f7c6-40ed-b02e-cf2d5189d681"/>
    <xsd:import namespace="9793bce0-76ba-428d-bcc7-577c165f19bf"/>
    <xsd:import namespace="1f59c6c5-9f56-401c-bd36-ed4e654d8b62"/>
    <xsd:import namespace="http://schemas.microsoft.com/sharepoint/v4"/>
    <xsd:import namespace="40ccaac4-43f7-48d9-bbee-4ddf02b42a55"/>
    <xsd:element name="properties">
      <xsd:complexType>
        <xsd:sequence>
          <xsd:element name="documentManagement">
            <xsd:complexType>
              <xsd:all>
                <xsd:element ref="ns2:JWDocumentTypeTaxHTField0" minOccurs="0"/>
                <xsd:element ref="ns3:TaxCatchAll" minOccurs="0"/>
                <xsd:element ref="ns3:TaxCatchAllLabel" minOccurs="0"/>
                <xsd:element ref="ns2:JWWileyDepartmentTaxHTField0" minOccurs="0"/>
                <xsd:element ref="ns2:JWCountryTaxHTField0" minOccurs="0"/>
                <xsd:element ref="ns2:JWOfficeLocationTaxHTField0" minOccurs="0"/>
                <xsd:element ref="ns2:JWTopicTaxHTField0" minOccurs="0"/>
                <xsd:element ref="ns2:JWContentOwner"/>
                <xsd:element ref="ns2:JWReviewDate"/>
                <xsd:element ref="ns2:JWInitiativeTaxHTField0" minOccurs="0"/>
                <xsd:element ref="ns1:Ratings" minOccurs="0"/>
                <xsd:element ref="ns1:AverageRating" minOccurs="0"/>
                <xsd:element ref="ns1:LikedBy" minOccurs="0"/>
                <xsd:element ref="ns1:LikesCount" minOccurs="0"/>
                <xsd:element ref="ns4:MediaServiceMetadata" minOccurs="0"/>
                <xsd:element ref="ns4:MediaServiceFastMetadata" minOccurs="0"/>
                <xsd:element ref="ns1:RatingCount" minOccurs="0"/>
                <xsd:element ref="ns1:RatedBy" minOccurs="0"/>
                <xsd:element ref="ns5:IconOverlay" minOccurs="0"/>
                <xsd:element ref="ns6:SharedWithUsers" minOccurs="0"/>
                <xsd:element ref="ns6:SharedWithDetails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Ratings" ma:index="24" nillable="true" ma:displayName="User ratings" ma:description="User ratings for the item" ma:hidden="true" ma:internalName="Ratings">
      <xsd:simpleType>
        <xsd:restriction base="dms:Note"/>
      </xsd:simpleType>
    </xsd:element>
    <xsd:element name="AverageRating" ma:index="25" nillable="true" ma:displayName="Rating (0-5)" ma:decimals="2" ma:description="Average value of all the ratings that have been submitted" ma:internalName="AverageRating" ma:readOnly="true">
      <xsd:simpleType>
        <xsd:restriction base="dms:Number"/>
      </xsd:simpleType>
    </xsd:element>
    <xsd:element name="LikedBy" ma:index="26" nillable="true" ma:displayName="Liked By" ma:hidden="true" ma:list="UserInfo" ma:internalName="Lik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LikesCount" ma:index="27" nillable="true" ma:displayName="Number of Likes" ma:internalName="LikesCount">
      <xsd:simpleType>
        <xsd:restriction base="dms:Unknown"/>
      </xsd:simpleType>
    </xsd:element>
    <xsd:element name="RatingCount" ma:index="30" nillable="true" ma:displayName="Number of Ratings" ma:decimals="0" ma:description="Number of ratings submitted" ma:internalName="RatingCount" ma:readOnly="true">
      <xsd:simpleType>
        <xsd:restriction base="dms:Number"/>
      </xsd:simpleType>
    </xsd:element>
    <xsd:element name="RatedBy" ma:index="31" nillable="true" ma:displayName="Rated By" ma:description="Users rated the item." ma:hidden="true" ma:list="UserInfo" ma:internalName="Rat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b072d1-f7c6-40ed-b02e-cf2d5189d681" elementFormDefault="qualified">
    <xsd:import namespace="http://schemas.microsoft.com/office/2006/documentManagement/types"/>
    <xsd:import namespace="http://schemas.microsoft.com/office/infopath/2007/PartnerControls"/>
    <xsd:element name="JWDocumentTypeTaxHTField0" ma:index="8" ma:taxonomy="true" ma:internalName="JWDocumentTypeTaxHTField0" ma:taxonomyFieldName="JWDocumentType" ma:displayName="Document Type" ma:fieldId="{789bdc5d-0205-4c32-9677-4a94f1ebe20e}" ma:taxonomyMulti="true" ma:sspId="87414def-154c-4d25-b3bb-ada8546948f6" ma:termSetId="fa65d6c6-821a-4762-820e-a8e43e52681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JWWileyDepartmentTaxHTField0" ma:index="12" nillable="true" ma:taxonomy="true" ma:internalName="JWWileyDepartmentTaxHTField0" ma:taxonomyFieldName="JWWileyDepartment" ma:displayName="Wiley Department" ma:fieldId="{4f0ad047-9146-441d-8dd6-fc41c2aee29b}" ma:taxonomyMulti="true" ma:sspId="87414def-154c-4d25-b3bb-ada8546948f6" ma:termSetId="300a426a-ca91-4d6e-86c5-c1cc8c160f6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JWCountryTaxHTField0" ma:index="14" nillable="true" ma:taxonomy="true" ma:internalName="JWCountryTaxHTField0" ma:taxonomyFieldName="JWCountry" ma:displayName="Country" ma:fieldId="{9ff46696-786f-472c-98c5-e66be8773d2f}" ma:taxonomyMulti="true" ma:sspId="87414def-154c-4d25-b3bb-ada8546948f6" ma:termSetId="2391f6e1-ecba-4a86-84bf-550004ff86e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JWOfficeLocationTaxHTField0" ma:index="16" nillable="true" ma:taxonomy="true" ma:internalName="JWOfficeLocationTaxHTField0" ma:taxonomyFieldName="JWOfficeLocation" ma:displayName="Office Location" ma:fieldId="{31450125-b710-4be6-b592-3ff9a64dede4}" ma:taxonomyMulti="true" ma:sspId="87414def-154c-4d25-b3bb-ada8546948f6" ma:termSetId="69672a56-3e3b-493d-a62a-c2a8b27b97f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JWTopicTaxHTField0" ma:index="18" nillable="true" ma:taxonomy="true" ma:internalName="JWTopicTaxHTField0" ma:taxonomyFieldName="JWTopic" ma:displayName="Topic" ma:fieldId="{de7747ef-033e-4414-bdf3-c59279d5f099}" ma:taxonomyMulti="true" ma:sspId="87414def-154c-4d25-b3bb-ada8546948f6" ma:termSetId="82203dc4-8a81-423e-a3f7-6b29b2bf590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JWContentOwner" ma:index="20" ma:displayName="Content Owner" ma:internalName="JWContent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JWReviewDate" ma:index="21" ma:displayName="Review Date" ma:format="DateOnly" ma:internalName="JWReviewDate">
      <xsd:simpleType>
        <xsd:restriction base="dms:DateTime"/>
      </xsd:simpleType>
    </xsd:element>
    <xsd:element name="JWInitiativeTaxHTField0" ma:index="22" nillable="true" ma:taxonomy="true" ma:internalName="JWInitiativeTaxHTField0" ma:taxonomyFieldName="JWInitiative" ma:displayName="Initiative" ma:fieldId="{a5852551-1458-41b9-bc8b-4e63517776bb}" ma:taxonomyMulti="true" ma:sspId="87414def-154c-4d25-b3bb-ada8546948f6" ma:termSetId="4e5f39ff-b516-4ebe-8751-8ec8a214c5b5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93bce0-76ba-428d-bcc7-577c165f19bf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ff019b60-76e4-4219-8f49-6f866dd4b308}" ma:internalName="TaxCatchAll" ma:showField="CatchAllData" ma:web="9793bce0-76ba-428d-bcc7-577c165f19b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ff019b60-76e4-4219-8f49-6f866dd4b308}" ma:internalName="TaxCatchAllLabel" ma:readOnly="true" ma:showField="CatchAllDataLabel" ma:web="9793bce0-76ba-428d-bcc7-577c165f19b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59c6c5-9f56-401c-bd36-ed4e654d8b6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2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3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6" nillable="true" ma:displayName="MediaServiceAutoTags" ma:internalName="MediaServiceAutoTags" ma:readOnly="true">
      <xsd:simpleType>
        <xsd:restriction base="dms:Text"/>
      </xsd:simpleType>
    </xsd:element>
    <xsd:element name="MediaServiceOCR" ma:index="3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38" nillable="true" ma:displayName="MediaService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32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ccaac4-43f7-48d9-bbee-4ddf02b42a55" elementFormDefault="qualified">
    <xsd:import namespace="http://schemas.microsoft.com/office/2006/documentManagement/types"/>
    <xsd:import namespace="http://schemas.microsoft.com/office/infopath/2007/PartnerControls"/>
    <xsd:element name="SharedWithUsers" ma:index="33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4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B09B4F4-ABA3-41AD-BB54-C81065808454}">
  <ds:schemaRefs>
    <ds:schemaRef ds:uri="40ccaac4-43f7-48d9-bbee-4ddf02b42a55"/>
    <ds:schemaRef ds:uri="http://schemas.microsoft.com/office/2006/documentManagement/types"/>
    <ds:schemaRef ds:uri="1f59c6c5-9f56-401c-bd36-ed4e654d8b62"/>
    <ds:schemaRef ds:uri="http://purl.org/dc/dcmitype/"/>
    <ds:schemaRef ds:uri="http://schemas.openxmlformats.org/package/2006/metadata/core-properties"/>
    <ds:schemaRef ds:uri="http://schemas.microsoft.com/sharepoint/v3"/>
    <ds:schemaRef ds:uri="http://purl.org/dc/elements/1.1/"/>
    <ds:schemaRef ds:uri="http://purl.org/dc/terms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schemas.microsoft.com/sharepoint/v4"/>
    <ds:schemaRef ds:uri="9793bce0-76ba-428d-bcc7-577c165f19bf"/>
    <ds:schemaRef ds:uri="7fb072d1-f7c6-40ed-b02e-cf2d5189d681"/>
  </ds:schemaRefs>
</ds:datastoreItem>
</file>

<file path=customXml/itemProps2.xml><?xml version="1.0" encoding="utf-8"?>
<ds:datastoreItem xmlns:ds="http://schemas.openxmlformats.org/officeDocument/2006/customXml" ds:itemID="{F34CF70E-41C3-464A-91F7-C07EB49005F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3A43161-306D-4A02-8864-E5DE066DA0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fb072d1-f7c6-40ed-b02e-cf2d5189d681"/>
    <ds:schemaRef ds:uri="9793bce0-76ba-428d-bcc7-577c165f19bf"/>
    <ds:schemaRef ds:uri="1f59c6c5-9f56-401c-bd36-ed4e654d8b62"/>
    <ds:schemaRef ds:uri="http://schemas.microsoft.com/sharepoint/v4"/>
    <ds:schemaRef ds:uri="40ccaac4-43f7-48d9-bbee-4ddf02b42a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Wiley-corporate-6192017-teal-PC</Template>
  <TotalTime>0</TotalTime>
  <Words>1457</Words>
  <Application>Microsoft Office PowerPoint</Application>
  <PresentationFormat>Widescreen</PresentationFormat>
  <Paragraphs>338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43" baseType="lpstr">
      <vt:lpstr>Calibri</vt:lpstr>
      <vt:lpstr>Source Sans Pro</vt:lpstr>
      <vt:lpstr>Times New Roman</vt:lpstr>
      <vt:lpstr>Liberation Sans</vt:lpstr>
      <vt:lpstr>Source Serif Pro</vt:lpstr>
      <vt:lpstr>Open Sans Semibold</vt:lpstr>
      <vt:lpstr>Open Sans Semibold</vt:lpstr>
      <vt:lpstr>Open Sans</vt:lpstr>
      <vt:lpstr>Franklin Gothic Book</vt:lpstr>
      <vt:lpstr>Arial</vt:lpstr>
      <vt:lpstr>Open Sans Light</vt:lpstr>
      <vt:lpstr>Franklin Gothic Demi Cond</vt:lpstr>
      <vt:lpstr>Open Sans Regular</vt:lpstr>
      <vt:lpstr>Wiley-corporate-6192017-teal-Mac</vt:lpstr>
      <vt:lpstr>1_Wiley-corporate-6192017-teal-Mac</vt:lpstr>
      <vt:lpstr>Ресурсы Wiley в поддержку развития науки и инноваций в Республике Казахстан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Wiley Online Library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Wiley Researcher Academy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Благодарю за внимание! Готов ответить на Ваши вопросы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2017-06-26T08:47:14Z</dcterms:created>
  <dcterms:modified xsi:type="dcterms:W3CDTF">2018-05-24T04:10:29Z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0x0101004E68917A042643588112A6E211BA980200C886182E22BCD540B5FE0CA44A9CEE12</vt:lpwstr>
  </property>
  <property fmtid="{D5CDD505-2E9C-101B-9397-08002B2CF9AE}" pid="3" name="JWDocumentType">
    <vt:lpwstr>112;#Informational|1325d64e-f487-4afa-8db7-a135a08eb7d1</vt:lpwstr>
  </property>
  <property fmtid="{D5CDD505-2E9C-101B-9397-08002B2CF9AE}" pid="4" name="JWWileyDepartment">
    <vt:lpwstr>195;#Branding ＆ Content Marketing|e86d414e-3e94-4440-8e8c-92ef4ccb0567</vt:lpwstr>
  </property>
  <property fmtid="{D5CDD505-2E9C-101B-9397-08002B2CF9AE}" pid="5" name="JWCountry">
    <vt:lpwstr/>
  </property>
  <property fmtid="{D5CDD505-2E9C-101B-9397-08002B2CF9AE}" pid="6" name="JWOfficeLocation">
    <vt:lpwstr/>
  </property>
  <property fmtid="{D5CDD505-2E9C-101B-9397-08002B2CF9AE}" pid="7" name="JWTopic">
    <vt:lpwstr/>
  </property>
  <property fmtid="{D5CDD505-2E9C-101B-9397-08002B2CF9AE}" pid="8" name="JWInitiative">
    <vt:lpwstr/>
  </property>
</Properties>
</file>