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365" r:id="rId2"/>
    <p:sldId id="362" r:id="rId3"/>
    <p:sldId id="363" r:id="rId4"/>
    <p:sldId id="364" r:id="rId5"/>
    <p:sldId id="366" r:id="rId6"/>
    <p:sldId id="367" r:id="rId7"/>
    <p:sldId id="368" r:id="rId8"/>
    <p:sldId id="333" r:id="rId9"/>
    <p:sldId id="334" r:id="rId10"/>
    <p:sldId id="389" r:id="rId11"/>
    <p:sldId id="339" r:id="rId12"/>
    <p:sldId id="337" r:id="rId13"/>
    <p:sldId id="338" r:id="rId14"/>
    <p:sldId id="332" r:id="rId15"/>
    <p:sldId id="369" r:id="rId16"/>
    <p:sldId id="370" r:id="rId17"/>
    <p:sldId id="371" r:id="rId18"/>
    <p:sldId id="372" r:id="rId19"/>
    <p:sldId id="388" r:id="rId20"/>
    <p:sldId id="373" r:id="rId21"/>
    <p:sldId id="374" r:id="rId22"/>
    <p:sldId id="382" r:id="rId23"/>
    <p:sldId id="376" r:id="rId24"/>
    <p:sldId id="375" r:id="rId25"/>
    <p:sldId id="377" r:id="rId26"/>
    <p:sldId id="378" r:id="rId27"/>
    <p:sldId id="379" r:id="rId28"/>
    <p:sldId id="380" r:id="rId29"/>
    <p:sldId id="381" r:id="rId30"/>
    <p:sldId id="383" r:id="rId31"/>
    <p:sldId id="384" r:id="rId32"/>
    <p:sldId id="385" r:id="rId33"/>
    <p:sldId id="386" r:id="rId34"/>
    <p:sldId id="387" r:id="rId35"/>
  </p:sldIdLst>
  <p:sldSz cx="9144000" cy="6858000" type="screen4x3"/>
  <p:notesSz cx="6858000" cy="9144000"/>
  <p:custDataLst>
    <p:tags r:id="rId3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xmlns:mv="urn:schemas-microsoft-com:mac:vml" xmlns:mc="http://schemas.openxmlformats.org/markup-compatibility/2006">
        <p15:guide id="1" orient="horz" pos="2160">
          <p15:clr>
            <a:srgbClr val="A4A3A4"/>
          </p15:clr>
        </p15:guide>
        <p15:guide id="2" pos="2880">
          <p15:clr>
            <a:srgbClr val="A4A3A4"/>
          </p15:clr>
        </p15:guide>
      </p15:sldGuideLst>
    </p:ext>
    <p:ext uri="{2D200454-40CA-4A62-9FC3-DE9A4176ACB9}">
      <p15:notesGuideLst xmlns:p15="http://schemas.microsoft.com/office/powerpoint/2012/main" xmlns="" xmlns:mv="urn:schemas-microsoft-com:mac:vml" xmlns:mc="http://schemas.openxmlformats.org/markup-compatibility/2006"/>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398"/>
    <a:srgbClr val="75787B"/>
    <a:srgbClr val="FF8200"/>
    <a:srgbClr val="F0F0E8"/>
    <a:srgbClr val="A04111"/>
    <a:srgbClr val="8F7029"/>
    <a:srgbClr val="C1AE84"/>
    <a:srgbClr val="482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xmlns:mv="urn:schemas-microsoft-com:mac:vml" xmlns:mc="http://schemas.openxmlformats.org/markup-compatibility/2006"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9" autoAdjust="0"/>
    <p:restoredTop sz="88810" autoAdjust="0"/>
  </p:normalViewPr>
  <p:slideViewPr>
    <p:cSldViewPr snapToGrid="0">
      <p:cViewPr>
        <p:scale>
          <a:sx n="91" d="100"/>
          <a:sy n="91" d="100"/>
        </p:scale>
        <p:origin x="-600" y="504"/>
      </p:cViewPr>
      <p:guideLst>
        <p:guide orient="horz" pos="866"/>
        <p:guide orient="horz" pos="4105"/>
        <p:guide orient="horz" pos="4201"/>
        <p:guide pos="5616"/>
        <p:guide pos="15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3" d="100"/>
          <a:sy n="83" d="100"/>
        </p:scale>
        <p:origin x="-382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8DEC3D-46D6-4F61-BF6B-CC341CDF9050}" type="doc">
      <dgm:prSet loTypeId="urn:microsoft.com/office/officeart/2005/8/layout/list1" loCatId="list" qsTypeId="urn:microsoft.com/office/officeart/2005/8/quickstyle/simple2" qsCatId="simple" csTypeId="urn:microsoft.com/office/officeart/2005/8/colors/accent2_2" csCatId="accent2" phldr="1"/>
      <dgm:spPr/>
      <dgm:t>
        <a:bodyPr/>
        <a:lstStyle/>
        <a:p>
          <a:endParaRPr lang="en-US"/>
        </a:p>
      </dgm:t>
    </dgm:pt>
    <dgm:pt modelId="{40DBE098-4996-4E1D-9CC7-DFB69394764B}">
      <dgm:prSet custT="1"/>
      <dgm:spPr/>
      <dgm:t>
        <a:bodyPr/>
        <a:lstStyle/>
        <a:p>
          <a:pPr rtl="0"/>
          <a:r>
            <a:rPr lang="en-GB" sz="1400" b="1" strike="noStrike" cap="none" baseline="0" dirty="0" smtClean="0">
              <a:latin typeface="Calibri" pitchFamily="34" charset="0"/>
              <a:cs typeface="Calibri" pitchFamily="34" charset="0"/>
            </a:rPr>
            <a:t>1. </a:t>
          </a:r>
          <a:r>
            <a:rPr lang="ru-RU" sz="1400" b="1" strike="noStrike" cap="none" baseline="0" dirty="0" smtClean="0">
              <a:latin typeface="Calibri" pitchFamily="34" charset="0"/>
              <a:cs typeface="Calibri" pitchFamily="34" charset="0"/>
            </a:rPr>
            <a:t>Возможности для финансирования</a:t>
          </a:r>
          <a:endParaRPr lang="en-GB" sz="1400" strike="noStrike" cap="none" baseline="0" dirty="0">
            <a:latin typeface="Calibri" pitchFamily="34" charset="0"/>
            <a:cs typeface="Calibri" pitchFamily="34" charset="0"/>
          </a:endParaRPr>
        </a:p>
      </dgm:t>
    </dgm:pt>
    <dgm:pt modelId="{4F7455AF-0172-4CA3-B09F-4B9D1187AD01}" type="parTrans" cxnId="{DE2DDD71-5E6B-4F47-ACFE-2DD64CBC4CCE}">
      <dgm:prSet/>
      <dgm:spPr/>
      <dgm:t>
        <a:bodyPr/>
        <a:lstStyle/>
        <a:p>
          <a:endParaRPr lang="en-US"/>
        </a:p>
      </dgm:t>
    </dgm:pt>
    <dgm:pt modelId="{129A1E6F-A9BD-43DC-AECD-64BCD465FF79}" type="sibTrans" cxnId="{DE2DDD71-5E6B-4F47-ACFE-2DD64CBC4CCE}">
      <dgm:prSet/>
      <dgm:spPr/>
      <dgm:t>
        <a:bodyPr/>
        <a:lstStyle/>
        <a:p>
          <a:endParaRPr lang="en-US"/>
        </a:p>
      </dgm:t>
    </dgm:pt>
    <dgm:pt modelId="{23FFC479-DCED-4987-B74C-E93E6F695DC8}">
      <dgm:prSet custT="1"/>
      <dgm:spPr/>
      <dgm:t>
        <a:bodyPr/>
        <a:lstStyle/>
        <a:p>
          <a:pPr rtl="0"/>
          <a:r>
            <a:rPr lang="en-GB" sz="1400" b="1" dirty="0" smtClean="0">
              <a:latin typeface="Calibri" pitchFamily="34" charset="0"/>
              <a:cs typeface="Calibri" pitchFamily="34" charset="0"/>
            </a:rPr>
            <a:t>2. </a:t>
          </a:r>
          <a:r>
            <a:rPr lang="ru-RU" sz="1400" b="1" dirty="0" smtClean="0">
              <a:latin typeface="Calibri" pitchFamily="34" charset="0"/>
              <a:cs typeface="Calibri" pitchFamily="34" charset="0"/>
            </a:rPr>
            <a:t>И</a:t>
          </a:r>
          <a:r>
            <a:rPr lang="ru-RU" sz="1400" b="1" i="0" dirty="0" smtClean="0"/>
            <a:t>стория предоставления грантов</a:t>
          </a:r>
          <a:endParaRPr lang="en-GB" sz="1400" b="1" dirty="0">
            <a:latin typeface="Calibri" pitchFamily="34" charset="0"/>
            <a:cs typeface="Calibri" pitchFamily="34" charset="0"/>
          </a:endParaRPr>
        </a:p>
      </dgm:t>
    </dgm:pt>
    <dgm:pt modelId="{5B65A1E1-9728-48FF-B0C1-6C404D816DEC}" type="parTrans" cxnId="{010F0755-081D-46A5-9B19-C50284E4213D}">
      <dgm:prSet/>
      <dgm:spPr/>
      <dgm:t>
        <a:bodyPr/>
        <a:lstStyle/>
        <a:p>
          <a:endParaRPr lang="en-US"/>
        </a:p>
      </dgm:t>
    </dgm:pt>
    <dgm:pt modelId="{21B5F4A7-D27F-45BC-86FD-9F44F4203636}" type="sibTrans" cxnId="{010F0755-081D-46A5-9B19-C50284E4213D}">
      <dgm:prSet/>
      <dgm:spPr/>
      <dgm:t>
        <a:bodyPr/>
        <a:lstStyle/>
        <a:p>
          <a:endParaRPr lang="en-US"/>
        </a:p>
      </dgm:t>
    </dgm:pt>
    <dgm:pt modelId="{BB21CCFC-6BCC-4533-8B76-CAEB7B044C60}">
      <dgm:prSet custT="1"/>
      <dgm:spPr/>
      <dgm:t>
        <a:bodyPr/>
        <a:lstStyle/>
        <a:p>
          <a:pPr rtl="0"/>
          <a:r>
            <a:rPr lang="en-GB" sz="1400" b="1" dirty="0" smtClean="0">
              <a:latin typeface="Calibri" pitchFamily="34" charset="0"/>
              <a:cs typeface="Calibri" pitchFamily="34" charset="0"/>
            </a:rPr>
            <a:t>3. </a:t>
          </a:r>
          <a:r>
            <a:rPr lang="ru-RU" sz="1400" b="1" dirty="0" smtClean="0">
              <a:latin typeface="Calibri" pitchFamily="34" charset="0"/>
              <a:cs typeface="Calibri" pitchFamily="34" charset="0"/>
            </a:rPr>
            <a:t>Целевые рекомендации</a:t>
          </a:r>
          <a:endParaRPr lang="en-US" sz="1400" dirty="0">
            <a:latin typeface="Calibri" pitchFamily="34" charset="0"/>
            <a:cs typeface="Calibri" pitchFamily="34" charset="0"/>
          </a:endParaRPr>
        </a:p>
      </dgm:t>
    </dgm:pt>
    <dgm:pt modelId="{DF8D6FF4-4789-4194-86E0-3B3C838A563A}" type="parTrans" cxnId="{42DAD338-BDE2-430B-93BF-E6FAEDD0A24D}">
      <dgm:prSet/>
      <dgm:spPr/>
      <dgm:t>
        <a:bodyPr/>
        <a:lstStyle/>
        <a:p>
          <a:endParaRPr lang="en-US"/>
        </a:p>
      </dgm:t>
    </dgm:pt>
    <dgm:pt modelId="{6E6FA148-E372-4A9C-944C-2D42CB5942FA}" type="sibTrans" cxnId="{42DAD338-BDE2-430B-93BF-E6FAEDD0A24D}">
      <dgm:prSet/>
      <dgm:spPr/>
      <dgm:t>
        <a:bodyPr/>
        <a:lstStyle/>
        <a:p>
          <a:endParaRPr lang="en-US"/>
        </a:p>
      </dgm:t>
    </dgm:pt>
    <dgm:pt modelId="{3F1CAB05-56DC-44E5-AC13-CD89E58BC124}">
      <dgm:prSet custT="1"/>
      <dgm:spPr/>
      <dgm:t>
        <a:bodyPr/>
        <a:lstStyle/>
        <a:p>
          <a:pPr rtl="0"/>
          <a:r>
            <a:rPr lang="ru-RU" sz="1400" b="0" i="0" dirty="0" smtClean="0"/>
            <a:t>Каталог текущих доступных открытых грантовых проектов</a:t>
          </a:r>
          <a:endParaRPr lang="en-GB" sz="1400" dirty="0">
            <a:latin typeface="Calibri" pitchFamily="34" charset="0"/>
            <a:cs typeface="Calibri" pitchFamily="34" charset="0"/>
          </a:endParaRPr>
        </a:p>
      </dgm:t>
    </dgm:pt>
    <dgm:pt modelId="{255760AB-8036-4159-9094-69634D4FDF57}" type="parTrans" cxnId="{E6A5592F-30CC-4F20-9138-35E2925D3D66}">
      <dgm:prSet/>
      <dgm:spPr/>
      <dgm:t>
        <a:bodyPr/>
        <a:lstStyle/>
        <a:p>
          <a:endParaRPr lang="en-US"/>
        </a:p>
      </dgm:t>
    </dgm:pt>
    <dgm:pt modelId="{95A1088A-C48C-4F8D-BA09-82E1EAD3014D}" type="sibTrans" cxnId="{E6A5592F-30CC-4F20-9138-35E2925D3D66}">
      <dgm:prSet/>
      <dgm:spPr/>
      <dgm:t>
        <a:bodyPr/>
        <a:lstStyle/>
        <a:p>
          <a:endParaRPr lang="en-US"/>
        </a:p>
      </dgm:t>
    </dgm:pt>
    <dgm:pt modelId="{FC4F588F-DAA2-4DA6-AC3C-03DEDC2CF913}">
      <dgm:prSet custT="1"/>
      <dgm:spPr/>
      <dgm:t>
        <a:bodyPr/>
        <a:lstStyle/>
        <a:p>
          <a:pPr rtl="0"/>
          <a:r>
            <a:rPr lang="ru-RU" sz="1400" b="0" i="0" dirty="0" smtClean="0"/>
            <a:t>Доступ более чем к 5000 источникам финансирования</a:t>
          </a:r>
          <a:endParaRPr lang="en-GB" sz="1400" dirty="0">
            <a:latin typeface="Calibri" pitchFamily="34" charset="0"/>
            <a:cs typeface="Calibri" pitchFamily="34" charset="0"/>
          </a:endParaRPr>
        </a:p>
      </dgm:t>
    </dgm:pt>
    <dgm:pt modelId="{1B0C3544-EC83-4C71-B81E-4DC1DCE45E9C}" type="parTrans" cxnId="{7B14BF59-3736-4138-96E9-F4F26E123E35}">
      <dgm:prSet/>
      <dgm:spPr/>
      <dgm:t>
        <a:bodyPr/>
        <a:lstStyle/>
        <a:p>
          <a:endParaRPr lang="en-US"/>
        </a:p>
      </dgm:t>
    </dgm:pt>
    <dgm:pt modelId="{3CFAC082-7E9C-4E7E-A50A-A7F038A6F193}" type="sibTrans" cxnId="{7B14BF59-3736-4138-96E9-F4F26E123E35}">
      <dgm:prSet/>
      <dgm:spPr/>
      <dgm:t>
        <a:bodyPr/>
        <a:lstStyle/>
        <a:p>
          <a:endParaRPr lang="en-US"/>
        </a:p>
      </dgm:t>
    </dgm:pt>
    <dgm:pt modelId="{6BD04181-8988-433F-AF76-2C3E1F5A8C13}">
      <dgm:prSet custT="1"/>
      <dgm:spPr/>
      <dgm:t>
        <a:bodyPr/>
        <a:lstStyle/>
        <a:p>
          <a:pPr rtl="0"/>
          <a:r>
            <a:rPr lang="ru-RU" sz="1400" b="0" i="0" dirty="0" smtClean="0"/>
            <a:t>Составленные на основе предварительно заполненных научных профилей</a:t>
          </a:r>
          <a:endParaRPr lang="en-US" sz="1400" dirty="0">
            <a:latin typeface="Calibri" pitchFamily="34" charset="0"/>
            <a:cs typeface="Calibri" pitchFamily="34" charset="0"/>
          </a:endParaRPr>
        </a:p>
      </dgm:t>
    </dgm:pt>
    <dgm:pt modelId="{2D1A51F7-E012-4CBC-989A-69B9E1C9F846}" type="parTrans" cxnId="{86359B2B-6FCF-4D7F-8523-ACA721749A85}">
      <dgm:prSet/>
      <dgm:spPr/>
      <dgm:t>
        <a:bodyPr/>
        <a:lstStyle/>
        <a:p>
          <a:endParaRPr lang="en-US"/>
        </a:p>
      </dgm:t>
    </dgm:pt>
    <dgm:pt modelId="{F8989CE8-B34E-4701-9B8C-D0DED6F0CF89}" type="sibTrans" cxnId="{86359B2B-6FCF-4D7F-8523-ACA721749A85}">
      <dgm:prSet/>
      <dgm:spPr/>
      <dgm:t>
        <a:bodyPr/>
        <a:lstStyle/>
        <a:p>
          <a:endParaRPr lang="en-US"/>
        </a:p>
      </dgm:t>
    </dgm:pt>
    <dgm:pt modelId="{8706DBFE-2C5B-4A22-BE09-DC31FA978A09}" type="pres">
      <dgm:prSet presAssocID="{008DEC3D-46D6-4F61-BF6B-CC341CDF9050}" presName="linear" presStyleCnt="0">
        <dgm:presLayoutVars>
          <dgm:dir/>
          <dgm:animLvl val="lvl"/>
          <dgm:resizeHandles val="exact"/>
        </dgm:presLayoutVars>
      </dgm:prSet>
      <dgm:spPr/>
      <dgm:t>
        <a:bodyPr/>
        <a:lstStyle/>
        <a:p>
          <a:endParaRPr lang="en-US"/>
        </a:p>
      </dgm:t>
    </dgm:pt>
    <dgm:pt modelId="{428F4467-6C84-4384-8052-D13B38F77E3C}" type="pres">
      <dgm:prSet presAssocID="{40DBE098-4996-4E1D-9CC7-DFB69394764B}" presName="parentLin" presStyleCnt="0"/>
      <dgm:spPr/>
      <dgm:t>
        <a:bodyPr/>
        <a:lstStyle/>
        <a:p>
          <a:endParaRPr lang="en-US"/>
        </a:p>
      </dgm:t>
    </dgm:pt>
    <dgm:pt modelId="{C42AFA41-5DAA-45B9-8489-49D149338276}" type="pres">
      <dgm:prSet presAssocID="{40DBE098-4996-4E1D-9CC7-DFB69394764B}" presName="parentLeftMargin" presStyleLbl="node1" presStyleIdx="0" presStyleCnt="3"/>
      <dgm:spPr/>
      <dgm:t>
        <a:bodyPr/>
        <a:lstStyle/>
        <a:p>
          <a:endParaRPr lang="en-US"/>
        </a:p>
      </dgm:t>
    </dgm:pt>
    <dgm:pt modelId="{72E7FDD0-0A1F-4093-A60D-D35360D513C8}" type="pres">
      <dgm:prSet presAssocID="{40DBE098-4996-4E1D-9CC7-DFB69394764B}" presName="parentText" presStyleLbl="node1" presStyleIdx="0" presStyleCnt="3">
        <dgm:presLayoutVars>
          <dgm:chMax val="0"/>
          <dgm:bulletEnabled val="1"/>
        </dgm:presLayoutVars>
      </dgm:prSet>
      <dgm:spPr/>
      <dgm:t>
        <a:bodyPr/>
        <a:lstStyle/>
        <a:p>
          <a:endParaRPr lang="en-US"/>
        </a:p>
      </dgm:t>
    </dgm:pt>
    <dgm:pt modelId="{6D3774D6-EC2B-46C9-B839-4A640A5043DF}" type="pres">
      <dgm:prSet presAssocID="{40DBE098-4996-4E1D-9CC7-DFB69394764B}" presName="negativeSpace" presStyleCnt="0"/>
      <dgm:spPr/>
      <dgm:t>
        <a:bodyPr/>
        <a:lstStyle/>
        <a:p>
          <a:endParaRPr lang="en-US"/>
        </a:p>
      </dgm:t>
    </dgm:pt>
    <dgm:pt modelId="{0F81CC71-7D29-43E1-A559-73BCE0F72A17}" type="pres">
      <dgm:prSet presAssocID="{40DBE098-4996-4E1D-9CC7-DFB69394764B}" presName="childText" presStyleLbl="conFgAcc1" presStyleIdx="0" presStyleCnt="3">
        <dgm:presLayoutVars>
          <dgm:bulletEnabled val="1"/>
        </dgm:presLayoutVars>
      </dgm:prSet>
      <dgm:spPr/>
      <dgm:t>
        <a:bodyPr/>
        <a:lstStyle/>
        <a:p>
          <a:endParaRPr lang="en-US"/>
        </a:p>
      </dgm:t>
    </dgm:pt>
    <dgm:pt modelId="{D61FBF0A-D655-498F-99EB-F3330BE97009}" type="pres">
      <dgm:prSet presAssocID="{129A1E6F-A9BD-43DC-AECD-64BCD465FF79}" presName="spaceBetweenRectangles" presStyleCnt="0"/>
      <dgm:spPr/>
      <dgm:t>
        <a:bodyPr/>
        <a:lstStyle/>
        <a:p>
          <a:endParaRPr lang="en-US"/>
        </a:p>
      </dgm:t>
    </dgm:pt>
    <dgm:pt modelId="{2114476B-348D-4ED6-96C8-22B765E0CC32}" type="pres">
      <dgm:prSet presAssocID="{23FFC479-DCED-4987-B74C-E93E6F695DC8}" presName="parentLin" presStyleCnt="0"/>
      <dgm:spPr/>
      <dgm:t>
        <a:bodyPr/>
        <a:lstStyle/>
        <a:p>
          <a:endParaRPr lang="en-US"/>
        </a:p>
      </dgm:t>
    </dgm:pt>
    <dgm:pt modelId="{04727CD9-2CF1-4D0A-8B3D-9B00728BF77C}" type="pres">
      <dgm:prSet presAssocID="{23FFC479-DCED-4987-B74C-E93E6F695DC8}" presName="parentLeftMargin" presStyleLbl="node1" presStyleIdx="0" presStyleCnt="3"/>
      <dgm:spPr/>
      <dgm:t>
        <a:bodyPr/>
        <a:lstStyle/>
        <a:p>
          <a:endParaRPr lang="en-US"/>
        </a:p>
      </dgm:t>
    </dgm:pt>
    <dgm:pt modelId="{9533AC30-6E25-426B-AEA4-65B11F5779E1}" type="pres">
      <dgm:prSet presAssocID="{23FFC479-DCED-4987-B74C-E93E6F695DC8}" presName="parentText" presStyleLbl="node1" presStyleIdx="1" presStyleCnt="3" custLinFactNeighborY="1287">
        <dgm:presLayoutVars>
          <dgm:chMax val="0"/>
          <dgm:bulletEnabled val="1"/>
        </dgm:presLayoutVars>
      </dgm:prSet>
      <dgm:spPr/>
      <dgm:t>
        <a:bodyPr/>
        <a:lstStyle/>
        <a:p>
          <a:endParaRPr lang="en-US"/>
        </a:p>
      </dgm:t>
    </dgm:pt>
    <dgm:pt modelId="{8D39BAD1-D26E-4CCA-B2D5-A92FD4EF61A5}" type="pres">
      <dgm:prSet presAssocID="{23FFC479-DCED-4987-B74C-E93E6F695DC8}" presName="negativeSpace" presStyleCnt="0"/>
      <dgm:spPr/>
      <dgm:t>
        <a:bodyPr/>
        <a:lstStyle/>
        <a:p>
          <a:endParaRPr lang="en-US"/>
        </a:p>
      </dgm:t>
    </dgm:pt>
    <dgm:pt modelId="{AD197FD1-DEA0-4A44-96DB-32E14CBDF8CF}" type="pres">
      <dgm:prSet presAssocID="{23FFC479-DCED-4987-B74C-E93E6F695DC8}" presName="childText" presStyleLbl="conFgAcc1" presStyleIdx="1" presStyleCnt="3">
        <dgm:presLayoutVars>
          <dgm:bulletEnabled val="1"/>
        </dgm:presLayoutVars>
      </dgm:prSet>
      <dgm:spPr/>
      <dgm:t>
        <a:bodyPr/>
        <a:lstStyle/>
        <a:p>
          <a:endParaRPr lang="en-US"/>
        </a:p>
      </dgm:t>
    </dgm:pt>
    <dgm:pt modelId="{FD2CF7A4-D3DB-401F-AECB-973F4ABE0FFD}" type="pres">
      <dgm:prSet presAssocID="{21B5F4A7-D27F-45BC-86FD-9F44F4203636}" presName="spaceBetweenRectangles" presStyleCnt="0"/>
      <dgm:spPr/>
      <dgm:t>
        <a:bodyPr/>
        <a:lstStyle/>
        <a:p>
          <a:endParaRPr lang="en-US"/>
        </a:p>
      </dgm:t>
    </dgm:pt>
    <dgm:pt modelId="{DC8A7769-D85C-450F-891F-64B47E7C0A56}" type="pres">
      <dgm:prSet presAssocID="{BB21CCFC-6BCC-4533-8B76-CAEB7B044C60}" presName="parentLin" presStyleCnt="0"/>
      <dgm:spPr/>
      <dgm:t>
        <a:bodyPr/>
        <a:lstStyle/>
        <a:p>
          <a:endParaRPr lang="en-US"/>
        </a:p>
      </dgm:t>
    </dgm:pt>
    <dgm:pt modelId="{3CAD00CC-3A7B-4363-AC99-45D7FF480E21}" type="pres">
      <dgm:prSet presAssocID="{BB21CCFC-6BCC-4533-8B76-CAEB7B044C60}" presName="parentLeftMargin" presStyleLbl="node1" presStyleIdx="1" presStyleCnt="3"/>
      <dgm:spPr/>
      <dgm:t>
        <a:bodyPr/>
        <a:lstStyle/>
        <a:p>
          <a:endParaRPr lang="en-US"/>
        </a:p>
      </dgm:t>
    </dgm:pt>
    <dgm:pt modelId="{E0BECBB8-3DAB-438F-B668-D9787F45D7FE}" type="pres">
      <dgm:prSet presAssocID="{BB21CCFC-6BCC-4533-8B76-CAEB7B044C60}" presName="parentText" presStyleLbl="node1" presStyleIdx="2" presStyleCnt="3">
        <dgm:presLayoutVars>
          <dgm:chMax val="0"/>
          <dgm:bulletEnabled val="1"/>
        </dgm:presLayoutVars>
      </dgm:prSet>
      <dgm:spPr/>
      <dgm:t>
        <a:bodyPr/>
        <a:lstStyle/>
        <a:p>
          <a:endParaRPr lang="en-US"/>
        </a:p>
      </dgm:t>
    </dgm:pt>
    <dgm:pt modelId="{A50ADFE4-4728-45E7-A576-048A7A66EEDE}" type="pres">
      <dgm:prSet presAssocID="{BB21CCFC-6BCC-4533-8B76-CAEB7B044C60}" presName="negativeSpace" presStyleCnt="0"/>
      <dgm:spPr/>
      <dgm:t>
        <a:bodyPr/>
        <a:lstStyle/>
        <a:p>
          <a:endParaRPr lang="en-US"/>
        </a:p>
      </dgm:t>
    </dgm:pt>
    <dgm:pt modelId="{941C0484-7A5A-4C03-AB27-4827526DAB3A}" type="pres">
      <dgm:prSet presAssocID="{BB21CCFC-6BCC-4533-8B76-CAEB7B044C60}" presName="childText" presStyleLbl="conFgAcc1" presStyleIdx="2" presStyleCnt="3">
        <dgm:presLayoutVars>
          <dgm:bulletEnabled val="1"/>
        </dgm:presLayoutVars>
      </dgm:prSet>
      <dgm:spPr/>
      <dgm:t>
        <a:bodyPr/>
        <a:lstStyle/>
        <a:p>
          <a:endParaRPr lang="en-US"/>
        </a:p>
      </dgm:t>
    </dgm:pt>
  </dgm:ptLst>
  <dgm:cxnLst>
    <dgm:cxn modelId="{CECBFF63-8C66-4CD1-A551-1AEBCFEF3B76}" type="presOf" srcId="{3F1CAB05-56DC-44E5-AC13-CD89E58BC124}" destId="{0F81CC71-7D29-43E1-A559-73BCE0F72A17}" srcOrd="0" destOrd="0" presId="urn:microsoft.com/office/officeart/2005/8/layout/list1"/>
    <dgm:cxn modelId="{96F41DC6-03C6-4AAF-834E-E93FB404AA75}" type="presOf" srcId="{008DEC3D-46D6-4F61-BF6B-CC341CDF9050}" destId="{8706DBFE-2C5B-4A22-BE09-DC31FA978A09}" srcOrd="0" destOrd="0" presId="urn:microsoft.com/office/officeart/2005/8/layout/list1"/>
    <dgm:cxn modelId="{A7CAF21A-E554-43EC-8803-171CFBB7E669}" type="presOf" srcId="{40DBE098-4996-4E1D-9CC7-DFB69394764B}" destId="{C42AFA41-5DAA-45B9-8489-49D149338276}" srcOrd="0" destOrd="0" presId="urn:microsoft.com/office/officeart/2005/8/layout/list1"/>
    <dgm:cxn modelId="{7B14BF59-3736-4138-96E9-F4F26E123E35}" srcId="{23FFC479-DCED-4987-B74C-E93E6F695DC8}" destId="{FC4F588F-DAA2-4DA6-AC3C-03DEDC2CF913}" srcOrd="0" destOrd="0" parTransId="{1B0C3544-EC83-4C71-B81E-4DC1DCE45E9C}" sibTransId="{3CFAC082-7E9C-4E7E-A50A-A7F038A6F193}"/>
    <dgm:cxn modelId="{DE2DDD71-5E6B-4F47-ACFE-2DD64CBC4CCE}" srcId="{008DEC3D-46D6-4F61-BF6B-CC341CDF9050}" destId="{40DBE098-4996-4E1D-9CC7-DFB69394764B}" srcOrd="0" destOrd="0" parTransId="{4F7455AF-0172-4CA3-B09F-4B9D1187AD01}" sibTransId="{129A1E6F-A9BD-43DC-AECD-64BCD465FF79}"/>
    <dgm:cxn modelId="{EE85AC33-BEC7-4A5F-945D-BF10E09467D8}" type="presOf" srcId="{FC4F588F-DAA2-4DA6-AC3C-03DEDC2CF913}" destId="{AD197FD1-DEA0-4A44-96DB-32E14CBDF8CF}" srcOrd="0" destOrd="0" presId="urn:microsoft.com/office/officeart/2005/8/layout/list1"/>
    <dgm:cxn modelId="{F35D0403-539A-4905-9576-9C34C323800E}" type="presOf" srcId="{BB21CCFC-6BCC-4533-8B76-CAEB7B044C60}" destId="{E0BECBB8-3DAB-438F-B668-D9787F45D7FE}" srcOrd="1" destOrd="0" presId="urn:microsoft.com/office/officeart/2005/8/layout/list1"/>
    <dgm:cxn modelId="{A7C0591D-1FDF-4968-BF8B-F6C9FA0245E9}" type="presOf" srcId="{40DBE098-4996-4E1D-9CC7-DFB69394764B}" destId="{72E7FDD0-0A1F-4093-A60D-D35360D513C8}" srcOrd="1" destOrd="0" presId="urn:microsoft.com/office/officeart/2005/8/layout/list1"/>
    <dgm:cxn modelId="{B7D131B6-AF45-42A9-9BE7-C40D1CEF84ED}" type="presOf" srcId="{23FFC479-DCED-4987-B74C-E93E6F695DC8}" destId="{04727CD9-2CF1-4D0A-8B3D-9B00728BF77C}" srcOrd="0" destOrd="0" presId="urn:microsoft.com/office/officeart/2005/8/layout/list1"/>
    <dgm:cxn modelId="{333F35EA-82AA-46C8-9F19-789978D5BACA}" type="presOf" srcId="{6BD04181-8988-433F-AF76-2C3E1F5A8C13}" destId="{941C0484-7A5A-4C03-AB27-4827526DAB3A}" srcOrd="0" destOrd="0" presId="urn:microsoft.com/office/officeart/2005/8/layout/list1"/>
    <dgm:cxn modelId="{2BA70960-97DD-48B2-8127-F10E9260A9DB}" type="presOf" srcId="{23FFC479-DCED-4987-B74C-E93E6F695DC8}" destId="{9533AC30-6E25-426B-AEA4-65B11F5779E1}" srcOrd="1" destOrd="0" presId="urn:microsoft.com/office/officeart/2005/8/layout/list1"/>
    <dgm:cxn modelId="{A31CB0E7-9387-4A0B-B7E7-5D5827AFB1CB}" type="presOf" srcId="{BB21CCFC-6BCC-4533-8B76-CAEB7B044C60}" destId="{3CAD00CC-3A7B-4363-AC99-45D7FF480E21}" srcOrd="0" destOrd="0" presId="urn:microsoft.com/office/officeart/2005/8/layout/list1"/>
    <dgm:cxn modelId="{42DAD338-BDE2-430B-93BF-E6FAEDD0A24D}" srcId="{008DEC3D-46D6-4F61-BF6B-CC341CDF9050}" destId="{BB21CCFC-6BCC-4533-8B76-CAEB7B044C60}" srcOrd="2" destOrd="0" parTransId="{DF8D6FF4-4789-4194-86E0-3B3C838A563A}" sibTransId="{6E6FA148-E372-4A9C-944C-2D42CB5942FA}"/>
    <dgm:cxn modelId="{E6A5592F-30CC-4F20-9138-35E2925D3D66}" srcId="{40DBE098-4996-4E1D-9CC7-DFB69394764B}" destId="{3F1CAB05-56DC-44E5-AC13-CD89E58BC124}" srcOrd="0" destOrd="0" parTransId="{255760AB-8036-4159-9094-69634D4FDF57}" sibTransId="{95A1088A-C48C-4F8D-BA09-82E1EAD3014D}"/>
    <dgm:cxn modelId="{86359B2B-6FCF-4D7F-8523-ACA721749A85}" srcId="{BB21CCFC-6BCC-4533-8B76-CAEB7B044C60}" destId="{6BD04181-8988-433F-AF76-2C3E1F5A8C13}" srcOrd="0" destOrd="0" parTransId="{2D1A51F7-E012-4CBC-989A-69B9E1C9F846}" sibTransId="{F8989CE8-B34E-4701-9B8C-D0DED6F0CF89}"/>
    <dgm:cxn modelId="{010F0755-081D-46A5-9B19-C50284E4213D}" srcId="{008DEC3D-46D6-4F61-BF6B-CC341CDF9050}" destId="{23FFC479-DCED-4987-B74C-E93E6F695DC8}" srcOrd="1" destOrd="0" parTransId="{5B65A1E1-9728-48FF-B0C1-6C404D816DEC}" sibTransId="{21B5F4A7-D27F-45BC-86FD-9F44F4203636}"/>
    <dgm:cxn modelId="{856B4BC3-75F9-488C-97D7-D5B22C3EE7BD}" type="presParOf" srcId="{8706DBFE-2C5B-4A22-BE09-DC31FA978A09}" destId="{428F4467-6C84-4384-8052-D13B38F77E3C}" srcOrd="0" destOrd="0" presId="urn:microsoft.com/office/officeart/2005/8/layout/list1"/>
    <dgm:cxn modelId="{8A746F66-9A46-4E8F-895D-1C4859D8DACF}" type="presParOf" srcId="{428F4467-6C84-4384-8052-D13B38F77E3C}" destId="{C42AFA41-5DAA-45B9-8489-49D149338276}" srcOrd="0" destOrd="0" presId="urn:microsoft.com/office/officeart/2005/8/layout/list1"/>
    <dgm:cxn modelId="{E9FAF8CD-7008-4A2E-9257-08F437E1FA7C}" type="presParOf" srcId="{428F4467-6C84-4384-8052-D13B38F77E3C}" destId="{72E7FDD0-0A1F-4093-A60D-D35360D513C8}" srcOrd="1" destOrd="0" presId="urn:microsoft.com/office/officeart/2005/8/layout/list1"/>
    <dgm:cxn modelId="{273DEC52-D236-4B0B-A952-39623BB9102C}" type="presParOf" srcId="{8706DBFE-2C5B-4A22-BE09-DC31FA978A09}" destId="{6D3774D6-EC2B-46C9-B839-4A640A5043DF}" srcOrd="1" destOrd="0" presId="urn:microsoft.com/office/officeart/2005/8/layout/list1"/>
    <dgm:cxn modelId="{1B8226E8-FF62-46DE-81D1-9522ECFF22A4}" type="presParOf" srcId="{8706DBFE-2C5B-4A22-BE09-DC31FA978A09}" destId="{0F81CC71-7D29-43E1-A559-73BCE0F72A17}" srcOrd="2" destOrd="0" presId="urn:microsoft.com/office/officeart/2005/8/layout/list1"/>
    <dgm:cxn modelId="{D4C98D8E-94CB-405B-9778-5E888DD52435}" type="presParOf" srcId="{8706DBFE-2C5B-4A22-BE09-DC31FA978A09}" destId="{D61FBF0A-D655-498F-99EB-F3330BE97009}" srcOrd="3" destOrd="0" presId="urn:microsoft.com/office/officeart/2005/8/layout/list1"/>
    <dgm:cxn modelId="{051367E8-E8A6-4C18-8F96-9F340A6224C9}" type="presParOf" srcId="{8706DBFE-2C5B-4A22-BE09-DC31FA978A09}" destId="{2114476B-348D-4ED6-96C8-22B765E0CC32}" srcOrd="4" destOrd="0" presId="urn:microsoft.com/office/officeart/2005/8/layout/list1"/>
    <dgm:cxn modelId="{D5F091DC-7AB2-4E6C-8AB0-AAC2EDC3792E}" type="presParOf" srcId="{2114476B-348D-4ED6-96C8-22B765E0CC32}" destId="{04727CD9-2CF1-4D0A-8B3D-9B00728BF77C}" srcOrd="0" destOrd="0" presId="urn:microsoft.com/office/officeart/2005/8/layout/list1"/>
    <dgm:cxn modelId="{012783ED-BAEB-4B03-B073-2F2904B5A46F}" type="presParOf" srcId="{2114476B-348D-4ED6-96C8-22B765E0CC32}" destId="{9533AC30-6E25-426B-AEA4-65B11F5779E1}" srcOrd="1" destOrd="0" presId="urn:microsoft.com/office/officeart/2005/8/layout/list1"/>
    <dgm:cxn modelId="{E033A202-4CC7-42CB-96CF-912A014B7643}" type="presParOf" srcId="{8706DBFE-2C5B-4A22-BE09-DC31FA978A09}" destId="{8D39BAD1-D26E-4CCA-B2D5-A92FD4EF61A5}" srcOrd="5" destOrd="0" presId="urn:microsoft.com/office/officeart/2005/8/layout/list1"/>
    <dgm:cxn modelId="{18376734-D1F7-41A4-84EF-DF54210D7845}" type="presParOf" srcId="{8706DBFE-2C5B-4A22-BE09-DC31FA978A09}" destId="{AD197FD1-DEA0-4A44-96DB-32E14CBDF8CF}" srcOrd="6" destOrd="0" presId="urn:microsoft.com/office/officeart/2005/8/layout/list1"/>
    <dgm:cxn modelId="{338ABA13-55CF-4405-B092-EC477447DB8E}" type="presParOf" srcId="{8706DBFE-2C5B-4A22-BE09-DC31FA978A09}" destId="{FD2CF7A4-D3DB-401F-AECB-973F4ABE0FFD}" srcOrd="7" destOrd="0" presId="urn:microsoft.com/office/officeart/2005/8/layout/list1"/>
    <dgm:cxn modelId="{BCD23CD4-C432-4B5D-9B91-9F7B2E195652}" type="presParOf" srcId="{8706DBFE-2C5B-4A22-BE09-DC31FA978A09}" destId="{DC8A7769-D85C-450F-891F-64B47E7C0A56}" srcOrd="8" destOrd="0" presId="urn:microsoft.com/office/officeart/2005/8/layout/list1"/>
    <dgm:cxn modelId="{9A066F91-4A6B-42A5-9EAD-42C2816F2D4E}" type="presParOf" srcId="{DC8A7769-D85C-450F-891F-64B47E7C0A56}" destId="{3CAD00CC-3A7B-4363-AC99-45D7FF480E21}" srcOrd="0" destOrd="0" presId="urn:microsoft.com/office/officeart/2005/8/layout/list1"/>
    <dgm:cxn modelId="{B6F440E1-ACE9-4BE9-851F-D08346AF5504}" type="presParOf" srcId="{DC8A7769-D85C-450F-891F-64B47E7C0A56}" destId="{E0BECBB8-3DAB-438F-B668-D9787F45D7FE}" srcOrd="1" destOrd="0" presId="urn:microsoft.com/office/officeart/2005/8/layout/list1"/>
    <dgm:cxn modelId="{8EB11B98-783D-4053-B0CB-E38E3213DDF0}" type="presParOf" srcId="{8706DBFE-2C5B-4A22-BE09-DC31FA978A09}" destId="{A50ADFE4-4728-45E7-A576-048A7A66EEDE}" srcOrd="9" destOrd="0" presId="urn:microsoft.com/office/officeart/2005/8/layout/list1"/>
    <dgm:cxn modelId="{C7809D8D-5ABA-423A-99F2-1241734FA7BA}" type="presParOf" srcId="{8706DBFE-2C5B-4A22-BE09-DC31FA978A09}" destId="{941C0484-7A5A-4C03-AB27-4827526DAB3A}"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1CC71-7D29-43E1-A559-73BCE0F72A17}">
      <dsp:nvSpPr>
        <dsp:cNvPr id="0" name=""/>
        <dsp:cNvSpPr/>
      </dsp:nvSpPr>
      <dsp:spPr>
        <a:xfrm>
          <a:off x="0" y="382229"/>
          <a:ext cx="3200400" cy="10017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387" tIns="499872" rIns="248387" bIns="99568" numCol="1" spcCol="1270" anchor="t" anchorCtr="0">
          <a:noAutofit/>
        </a:bodyPr>
        <a:lstStyle/>
        <a:p>
          <a:pPr marL="114300" lvl="1" indent="-114300" algn="l" defTabSz="622300" rtl="0">
            <a:lnSpc>
              <a:spcPct val="90000"/>
            </a:lnSpc>
            <a:spcBef>
              <a:spcPct val="0"/>
            </a:spcBef>
            <a:spcAft>
              <a:spcPct val="15000"/>
            </a:spcAft>
            <a:buChar char="••"/>
          </a:pPr>
          <a:r>
            <a:rPr lang="ru-RU" sz="1400" b="0" i="0" kern="1200" dirty="0" smtClean="0"/>
            <a:t>Каталог текущих доступных открытых грантовых проектов</a:t>
          </a:r>
          <a:endParaRPr lang="en-GB" sz="1400" kern="1200" dirty="0">
            <a:latin typeface="Calibri" pitchFamily="34" charset="0"/>
            <a:cs typeface="Calibri" pitchFamily="34" charset="0"/>
          </a:endParaRPr>
        </a:p>
      </dsp:txBody>
      <dsp:txXfrm>
        <a:off x="0" y="382229"/>
        <a:ext cx="3200400" cy="1001700"/>
      </dsp:txXfrm>
    </dsp:sp>
    <dsp:sp modelId="{72E7FDD0-0A1F-4093-A60D-D35360D513C8}">
      <dsp:nvSpPr>
        <dsp:cNvPr id="0" name=""/>
        <dsp:cNvSpPr/>
      </dsp:nvSpPr>
      <dsp:spPr>
        <a:xfrm>
          <a:off x="160020" y="27989"/>
          <a:ext cx="2240280" cy="70848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4677" tIns="0" rIns="84677" bIns="0" numCol="1" spcCol="1270" anchor="ctr" anchorCtr="0">
          <a:noAutofit/>
        </a:bodyPr>
        <a:lstStyle/>
        <a:p>
          <a:pPr lvl="0" algn="l" defTabSz="622300" rtl="0">
            <a:lnSpc>
              <a:spcPct val="90000"/>
            </a:lnSpc>
            <a:spcBef>
              <a:spcPct val="0"/>
            </a:spcBef>
            <a:spcAft>
              <a:spcPct val="35000"/>
            </a:spcAft>
          </a:pPr>
          <a:r>
            <a:rPr lang="en-GB" sz="1400" b="1" strike="noStrike" kern="1200" cap="none" baseline="0" dirty="0" smtClean="0">
              <a:latin typeface="Calibri" pitchFamily="34" charset="0"/>
              <a:cs typeface="Calibri" pitchFamily="34" charset="0"/>
            </a:rPr>
            <a:t>1. </a:t>
          </a:r>
          <a:r>
            <a:rPr lang="ru-RU" sz="1400" b="1" strike="noStrike" kern="1200" cap="none" baseline="0" dirty="0" smtClean="0">
              <a:latin typeface="Calibri" pitchFamily="34" charset="0"/>
              <a:cs typeface="Calibri" pitchFamily="34" charset="0"/>
            </a:rPr>
            <a:t>Возможности для финансирования</a:t>
          </a:r>
          <a:endParaRPr lang="en-GB" sz="1400" strike="noStrike" kern="1200" cap="none" baseline="0" dirty="0">
            <a:latin typeface="Calibri" pitchFamily="34" charset="0"/>
            <a:cs typeface="Calibri" pitchFamily="34" charset="0"/>
          </a:endParaRPr>
        </a:p>
      </dsp:txBody>
      <dsp:txXfrm>
        <a:off x="194605" y="62574"/>
        <a:ext cx="2171110" cy="639310"/>
      </dsp:txXfrm>
    </dsp:sp>
    <dsp:sp modelId="{AD197FD1-DEA0-4A44-96DB-32E14CBDF8CF}">
      <dsp:nvSpPr>
        <dsp:cNvPr id="0" name=""/>
        <dsp:cNvSpPr/>
      </dsp:nvSpPr>
      <dsp:spPr>
        <a:xfrm>
          <a:off x="0" y="1867770"/>
          <a:ext cx="3200400" cy="10017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387" tIns="499872" rIns="248387" bIns="99568" numCol="1" spcCol="1270" anchor="t" anchorCtr="0">
          <a:noAutofit/>
        </a:bodyPr>
        <a:lstStyle/>
        <a:p>
          <a:pPr marL="114300" lvl="1" indent="-114300" algn="l" defTabSz="622300" rtl="0">
            <a:lnSpc>
              <a:spcPct val="90000"/>
            </a:lnSpc>
            <a:spcBef>
              <a:spcPct val="0"/>
            </a:spcBef>
            <a:spcAft>
              <a:spcPct val="15000"/>
            </a:spcAft>
            <a:buChar char="••"/>
          </a:pPr>
          <a:r>
            <a:rPr lang="ru-RU" sz="1400" b="0" i="0" kern="1200" dirty="0" smtClean="0"/>
            <a:t>Доступ более чем к 5000 источникам финансирования</a:t>
          </a:r>
          <a:endParaRPr lang="en-GB" sz="1400" kern="1200" dirty="0">
            <a:latin typeface="Calibri" pitchFamily="34" charset="0"/>
            <a:cs typeface="Calibri" pitchFamily="34" charset="0"/>
          </a:endParaRPr>
        </a:p>
      </dsp:txBody>
      <dsp:txXfrm>
        <a:off x="0" y="1867770"/>
        <a:ext cx="3200400" cy="1001700"/>
      </dsp:txXfrm>
    </dsp:sp>
    <dsp:sp modelId="{9533AC30-6E25-426B-AEA4-65B11F5779E1}">
      <dsp:nvSpPr>
        <dsp:cNvPr id="0" name=""/>
        <dsp:cNvSpPr/>
      </dsp:nvSpPr>
      <dsp:spPr>
        <a:xfrm>
          <a:off x="160020" y="1522648"/>
          <a:ext cx="2240280" cy="70848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4677" tIns="0" rIns="84677" bIns="0" numCol="1" spcCol="1270" anchor="ctr" anchorCtr="0">
          <a:noAutofit/>
        </a:bodyPr>
        <a:lstStyle/>
        <a:p>
          <a:pPr lvl="0" algn="l" defTabSz="622300" rtl="0">
            <a:lnSpc>
              <a:spcPct val="90000"/>
            </a:lnSpc>
            <a:spcBef>
              <a:spcPct val="0"/>
            </a:spcBef>
            <a:spcAft>
              <a:spcPct val="35000"/>
            </a:spcAft>
          </a:pPr>
          <a:r>
            <a:rPr lang="en-GB" sz="1400" b="1" kern="1200" dirty="0" smtClean="0">
              <a:latin typeface="Calibri" pitchFamily="34" charset="0"/>
              <a:cs typeface="Calibri" pitchFamily="34" charset="0"/>
            </a:rPr>
            <a:t>2. </a:t>
          </a:r>
          <a:r>
            <a:rPr lang="ru-RU" sz="1400" b="1" kern="1200" dirty="0" smtClean="0">
              <a:latin typeface="Calibri" pitchFamily="34" charset="0"/>
              <a:cs typeface="Calibri" pitchFamily="34" charset="0"/>
            </a:rPr>
            <a:t>И</a:t>
          </a:r>
          <a:r>
            <a:rPr lang="ru-RU" sz="1400" b="1" i="0" kern="1200" dirty="0" smtClean="0"/>
            <a:t>стория предоставления грантов</a:t>
          </a:r>
          <a:endParaRPr lang="en-GB" sz="1400" b="1" kern="1200" dirty="0">
            <a:latin typeface="Calibri" pitchFamily="34" charset="0"/>
            <a:cs typeface="Calibri" pitchFamily="34" charset="0"/>
          </a:endParaRPr>
        </a:p>
      </dsp:txBody>
      <dsp:txXfrm>
        <a:off x="194605" y="1557233"/>
        <a:ext cx="2171110" cy="639310"/>
      </dsp:txXfrm>
    </dsp:sp>
    <dsp:sp modelId="{941C0484-7A5A-4C03-AB27-4827526DAB3A}">
      <dsp:nvSpPr>
        <dsp:cNvPr id="0" name=""/>
        <dsp:cNvSpPr/>
      </dsp:nvSpPr>
      <dsp:spPr>
        <a:xfrm>
          <a:off x="0" y="3353310"/>
          <a:ext cx="3200400" cy="11907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387" tIns="499872" rIns="248387" bIns="99568" numCol="1" spcCol="1270" anchor="t" anchorCtr="0">
          <a:noAutofit/>
        </a:bodyPr>
        <a:lstStyle/>
        <a:p>
          <a:pPr marL="114300" lvl="1" indent="-114300" algn="l" defTabSz="622300" rtl="0">
            <a:lnSpc>
              <a:spcPct val="90000"/>
            </a:lnSpc>
            <a:spcBef>
              <a:spcPct val="0"/>
            </a:spcBef>
            <a:spcAft>
              <a:spcPct val="15000"/>
            </a:spcAft>
            <a:buChar char="••"/>
          </a:pPr>
          <a:r>
            <a:rPr lang="ru-RU" sz="1400" b="0" i="0" kern="1200" dirty="0" smtClean="0"/>
            <a:t>Составленные на основе предварительно заполненных научных профилей</a:t>
          </a:r>
          <a:endParaRPr lang="en-US" sz="1400" kern="1200" dirty="0">
            <a:latin typeface="Calibri" pitchFamily="34" charset="0"/>
            <a:cs typeface="Calibri" pitchFamily="34" charset="0"/>
          </a:endParaRPr>
        </a:p>
      </dsp:txBody>
      <dsp:txXfrm>
        <a:off x="0" y="3353310"/>
        <a:ext cx="3200400" cy="1190700"/>
      </dsp:txXfrm>
    </dsp:sp>
    <dsp:sp modelId="{E0BECBB8-3DAB-438F-B668-D9787F45D7FE}">
      <dsp:nvSpPr>
        <dsp:cNvPr id="0" name=""/>
        <dsp:cNvSpPr/>
      </dsp:nvSpPr>
      <dsp:spPr>
        <a:xfrm>
          <a:off x="160020" y="2999070"/>
          <a:ext cx="2240280" cy="70848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4677" tIns="0" rIns="84677" bIns="0" numCol="1" spcCol="1270" anchor="ctr" anchorCtr="0">
          <a:noAutofit/>
        </a:bodyPr>
        <a:lstStyle/>
        <a:p>
          <a:pPr lvl="0" algn="l" defTabSz="622300" rtl="0">
            <a:lnSpc>
              <a:spcPct val="90000"/>
            </a:lnSpc>
            <a:spcBef>
              <a:spcPct val="0"/>
            </a:spcBef>
            <a:spcAft>
              <a:spcPct val="35000"/>
            </a:spcAft>
          </a:pPr>
          <a:r>
            <a:rPr lang="en-GB" sz="1400" b="1" kern="1200" dirty="0" smtClean="0">
              <a:latin typeface="Calibri" pitchFamily="34" charset="0"/>
              <a:cs typeface="Calibri" pitchFamily="34" charset="0"/>
            </a:rPr>
            <a:t>3. </a:t>
          </a:r>
          <a:r>
            <a:rPr lang="ru-RU" sz="1400" b="1" kern="1200" dirty="0" smtClean="0">
              <a:latin typeface="Calibri" pitchFamily="34" charset="0"/>
              <a:cs typeface="Calibri" pitchFamily="34" charset="0"/>
            </a:rPr>
            <a:t>Целевые рекомендации</a:t>
          </a:r>
          <a:endParaRPr lang="en-US" sz="1400" kern="1200" dirty="0">
            <a:latin typeface="Calibri" pitchFamily="34" charset="0"/>
            <a:cs typeface="Calibri" pitchFamily="34" charset="0"/>
          </a:endParaRPr>
        </a:p>
      </dsp:txBody>
      <dsp:txXfrm>
        <a:off x="194605" y="3033655"/>
        <a:ext cx="2171110" cy="63931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smtClean="0"/>
              <a:t>Changing scientific ecosystem</a:t>
            </a:r>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CC3E3F2-CFAC-4B96-93BE-C4FCEE529209}" type="datetimeFigureOut">
              <a:rPr lang="en-US" smtClean="0"/>
              <a:pPr/>
              <a:t>5/25/2016</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DE3D88D-38BE-4ED4-9CE3-096BF9489740}" type="slidenum">
              <a:rPr lang="en-US" smtClean="0"/>
              <a:pPr/>
              <a:t>‹#›</a:t>
            </a:fld>
            <a:endParaRPr lang="en-US" dirty="0"/>
          </a:p>
        </p:txBody>
      </p:sp>
    </p:spTree>
    <p:extLst>
      <p:ext uri="{BB962C8B-B14F-4D97-AF65-F5344CB8AC3E}">
        <p14:creationId xmlns:p14="http://schemas.microsoft.com/office/powerpoint/2010/main" val="2172574357"/>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smtClean="0"/>
              <a:t>Changing scientific ecosystem</a:t>
            </a:r>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7B5FCC-9116-4EB0-82EE-240C31BE59BE}" type="datetimeFigureOut">
              <a:rPr lang="en-US" smtClean="0"/>
              <a:pPr/>
              <a:t>5/25/2016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81F8ED-CEC2-4A76-85B5-D62B57BD95D5}" type="slidenum">
              <a:rPr lang="en-US" smtClean="0"/>
              <a:pPr/>
              <a:t>‹#›</a:t>
            </a:fld>
            <a:endParaRPr lang="en-US" dirty="0"/>
          </a:p>
        </p:txBody>
      </p:sp>
    </p:spTree>
    <p:extLst>
      <p:ext uri="{BB962C8B-B14F-4D97-AF65-F5344CB8AC3E}">
        <p14:creationId xmlns:p14="http://schemas.microsoft.com/office/powerpoint/2010/main" val="575757017"/>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9A5DA5-EBDF-4793-AD02-38CEB168DEBB}" type="slidenum">
              <a:rPr lang="en-US" smtClean="0"/>
              <a:pPr/>
              <a:t>1</a:t>
            </a:fld>
            <a:endParaRPr lang="en-US" dirty="0"/>
          </a:p>
        </p:txBody>
      </p:sp>
      <p:sp>
        <p:nvSpPr>
          <p:cNvPr id="5" name="Header Placeholder 4"/>
          <p:cNvSpPr>
            <a:spLocks noGrp="1"/>
          </p:cNvSpPr>
          <p:nvPr>
            <p:ph type="hdr" sz="quarter" idx="11"/>
          </p:nvPr>
        </p:nvSpPr>
        <p:spPr/>
        <p:txBody>
          <a:bodyPr/>
          <a:lstStyle/>
          <a:p>
            <a:r>
              <a:rPr lang="en-US" smtClean="0"/>
              <a:t>Changing scientific ecosystem</a:t>
            </a:r>
            <a:endParaRPr lang="en-US" dirty="0"/>
          </a:p>
        </p:txBody>
      </p:sp>
    </p:spTree>
    <p:extLst>
      <p:ext uri="{BB962C8B-B14F-4D97-AF65-F5344CB8AC3E}">
        <p14:creationId xmlns:p14="http://schemas.microsoft.com/office/powerpoint/2010/main" val="680463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Shape 614"/>
          <p:cNvSpPr>
            <a:spLocks noGrp="1" noRot="1" noChangeAspect="1"/>
          </p:cNvSpPr>
          <p:nvPr>
            <p:ph type="sldImg" idx="2"/>
          </p:nvPr>
        </p:nvSpPr>
        <p:spPr>
          <a:xfrm>
            <a:off x="1143000" y="684213"/>
            <a:ext cx="4572000" cy="3430587"/>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615" name="Shape 615"/>
          <p:cNvSpPr txBox="1">
            <a:spLocks noGrp="1"/>
          </p:cNvSpPr>
          <p:nvPr>
            <p:ph type="body" idx="1"/>
          </p:nvPr>
        </p:nvSpPr>
        <p:spPr>
          <a:xfrm>
            <a:off x="685802" y="4343400"/>
            <a:ext cx="5486399" cy="4114801"/>
          </a:xfrm>
          <a:prstGeom prst="rect">
            <a:avLst/>
          </a:prstGeom>
          <a:noFill/>
          <a:ln>
            <a:noFill/>
          </a:ln>
        </p:spPr>
        <p:txBody>
          <a:bodyPr lIns="89606" tIns="44791" rIns="89606" bIns="44791" anchor="t" anchorCtr="0">
            <a:noAutofit/>
          </a:bodyPr>
          <a:lstStyle/>
          <a:p>
            <a:pPr marL="168038" indent="-168038">
              <a:buClr>
                <a:schemeClr val="dk1"/>
              </a:buClr>
              <a:buSzPct val="100000"/>
              <a:buFont typeface="Calibri"/>
              <a:buChar char="•"/>
            </a:pPr>
            <a:r>
              <a:rPr lang="en-US" dirty="0">
                <a:solidFill>
                  <a:schemeClr val="dk1"/>
                </a:solidFill>
                <a:latin typeface="Calibri"/>
                <a:ea typeface="Calibri"/>
                <a:cs typeface="Calibri"/>
                <a:sym typeface="Calibri"/>
              </a:rPr>
              <a:t>Research managers; primary investigators, managers of institutions and departments, top-level managers at faculty or institution level can run reports </a:t>
            </a:r>
          </a:p>
          <a:p>
            <a:pPr marL="168038" indent="-168038">
              <a:buClr>
                <a:schemeClr val="dk1"/>
              </a:buClr>
              <a:buSzPct val="100000"/>
              <a:buFont typeface="Calibri"/>
              <a:buChar char="•"/>
            </a:pPr>
            <a:r>
              <a:rPr lang="en-US" dirty="0">
                <a:solidFill>
                  <a:schemeClr val="dk1"/>
                </a:solidFill>
                <a:latin typeface="Calibri"/>
                <a:ea typeface="Calibri"/>
                <a:cs typeface="Calibri"/>
                <a:sym typeface="Calibri"/>
              </a:rPr>
              <a:t>Reporting can be about any type of content in Pure: Publications, Projects, Activities, Organizational Units, Persons, Journals, Publishers, External Organizations, Users, Impact cases, and so on</a:t>
            </a:r>
          </a:p>
          <a:p>
            <a:pPr marL="168038" indent="-168038">
              <a:buClr>
                <a:schemeClr val="dk1"/>
              </a:buClr>
              <a:buSzPct val="100000"/>
              <a:buFont typeface="Calibri"/>
              <a:buChar char="•"/>
            </a:pPr>
            <a:r>
              <a:rPr lang="en-US" dirty="0">
                <a:solidFill>
                  <a:schemeClr val="dk1"/>
                </a:solidFill>
                <a:latin typeface="Calibri"/>
                <a:ea typeface="Calibri"/>
                <a:cs typeface="Calibri"/>
                <a:sym typeface="Calibri"/>
              </a:rPr>
              <a:t>Reports are completely customizable, can be saved and scheduled to run at specific intervals (daily, weekly, monthly, quarterly, yearly and custom) and then automatically sent to a distribution list</a:t>
            </a:r>
          </a:p>
          <a:p>
            <a:endParaRPr sz="1800" dirty="0"/>
          </a:p>
        </p:txBody>
      </p:sp>
      <p:sp>
        <p:nvSpPr>
          <p:cNvPr id="616" name="Shape 616"/>
          <p:cNvSpPr txBox="1">
            <a:spLocks noGrp="1"/>
          </p:cNvSpPr>
          <p:nvPr>
            <p:ph type="sldNum" idx="12"/>
          </p:nvPr>
        </p:nvSpPr>
        <p:spPr>
          <a:xfrm>
            <a:off x="3884615" y="8685214"/>
            <a:ext cx="2971799" cy="457201"/>
          </a:xfrm>
          <a:prstGeom prst="rect">
            <a:avLst/>
          </a:prstGeom>
          <a:noFill/>
          <a:ln>
            <a:noFill/>
          </a:ln>
        </p:spPr>
        <p:txBody>
          <a:bodyPr lIns="89606" tIns="44791" rIns="89606" bIns="44791" anchor="b" anchorCtr="0">
            <a:noAutofit/>
          </a:bodyPr>
          <a:lstStyle/>
          <a:p>
            <a:pPr>
              <a:buSzPct val="25000"/>
            </a:pPr>
            <a:r>
              <a:rPr lang="en-US"/>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SciVal’s</a:t>
            </a:r>
            <a:r>
              <a:rPr lang="en-US" dirty="0"/>
              <a:t> integrated modular platform allows you to configure, visualize and export information according to your specific institution’s needs and preferences, so that you can benchmark with meaning and accuracy to better understand your institution’s position relative to your peers, as well as global and domestic standards.</a:t>
            </a:r>
          </a:p>
        </p:txBody>
      </p:sp>
      <p:sp>
        <p:nvSpPr>
          <p:cNvPr id="4" name="Slide Number Placeholder 3"/>
          <p:cNvSpPr>
            <a:spLocks noGrp="1"/>
          </p:cNvSpPr>
          <p:nvPr>
            <p:ph type="sldNum" sz="quarter" idx="10"/>
          </p:nvPr>
        </p:nvSpPr>
        <p:spPr/>
        <p:txBody>
          <a:bodyPr/>
          <a:lstStyle/>
          <a:p>
            <a:pPr>
              <a:defRPr/>
            </a:pPr>
            <a:fld id="{E2141A22-3248-4456-B7A9-DB57E5749C67}" type="slidenum">
              <a:rPr lang="en-US" smtClean="0">
                <a:solidFill>
                  <a:prstClr val="black"/>
                </a:solidFill>
              </a:rPr>
              <a:pPr>
                <a:defRPr/>
              </a:pPr>
              <a:t>15</a:t>
            </a:fld>
            <a:endParaRPr lang="en-US">
              <a:solidFill>
                <a:prstClr val="black"/>
              </a:solidFill>
            </a:endParaRPr>
          </a:p>
        </p:txBody>
      </p:sp>
    </p:spTree>
    <p:extLst>
      <p:ext uri="{BB962C8B-B14F-4D97-AF65-F5344CB8AC3E}">
        <p14:creationId xmlns:p14="http://schemas.microsoft.com/office/powerpoint/2010/main" val="456374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kern="0" dirty="0">
                <a:solidFill>
                  <a:srgbClr val="4D4D4D"/>
                </a:solidFill>
              </a:rPr>
              <a:t>Overview page provides at-a-glance, standardized reports to provide 360 degree performance overview of:</a:t>
            </a:r>
          </a:p>
          <a:p>
            <a:r>
              <a:rPr lang="en-US" kern="0" dirty="0">
                <a:solidFill>
                  <a:srgbClr val="4D4D4D"/>
                </a:solidFill>
              </a:rPr>
              <a:t>4,600 institutions and groups</a:t>
            </a:r>
          </a:p>
          <a:p>
            <a:r>
              <a:rPr lang="en-US" kern="0" dirty="0">
                <a:solidFill>
                  <a:srgbClr val="4D4D4D"/>
                </a:solidFill>
              </a:rPr>
              <a:t>Researchers and groups</a:t>
            </a:r>
          </a:p>
          <a:p>
            <a:r>
              <a:rPr lang="en-US" kern="0" dirty="0">
                <a:solidFill>
                  <a:srgbClr val="4D4D4D"/>
                </a:solidFill>
              </a:rPr>
              <a:t>220 Countries and groups</a:t>
            </a:r>
          </a:p>
          <a:p>
            <a:r>
              <a:rPr lang="en-US" kern="0" dirty="0">
                <a:solidFill>
                  <a:srgbClr val="4D4D4D"/>
                </a:solidFill>
              </a:rPr>
              <a:t>Research areas and groups</a:t>
            </a:r>
          </a:p>
          <a:p>
            <a:endParaRPr lang="en-US" dirty="0" smtClean="0"/>
          </a:p>
        </p:txBody>
      </p:sp>
      <p:sp>
        <p:nvSpPr>
          <p:cNvPr id="4" name="Slide Number Placeholder 3"/>
          <p:cNvSpPr>
            <a:spLocks noGrp="1"/>
          </p:cNvSpPr>
          <p:nvPr>
            <p:ph type="sldNum" sz="quarter" idx="10"/>
          </p:nvPr>
        </p:nvSpPr>
        <p:spPr/>
        <p:txBody>
          <a:bodyPr/>
          <a:lstStyle/>
          <a:p>
            <a:pPr>
              <a:defRPr/>
            </a:pPr>
            <a:fld id="{E2141A22-3248-4456-B7A9-DB57E5749C67}" type="slidenum">
              <a:rPr lang="en-US" smtClean="0"/>
              <a:pPr>
                <a:defRPr/>
              </a:pPr>
              <a:t>16</a:t>
            </a:fld>
            <a:endParaRPr lang="en-US"/>
          </a:p>
        </p:txBody>
      </p:sp>
    </p:spTree>
    <p:extLst>
      <p:ext uri="{BB962C8B-B14F-4D97-AF65-F5344CB8AC3E}">
        <p14:creationId xmlns:p14="http://schemas.microsoft.com/office/powerpoint/2010/main" val="39415712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Create virtual teams and</a:t>
            </a:r>
            <a:r>
              <a:rPr lang="en-US" baseline="0" dirty="0" smtClean="0"/>
              <a:t> compare using multiple metrics</a:t>
            </a:r>
            <a:endParaRPr lang="en-US" dirty="0"/>
          </a:p>
        </p:txBody>
      </p:sp>
      <p:sp>
        <p:nvSpPr>
          <p:cNvPr id="4" name="Slide Number Placeholder 3"/>
          <p:cNvSpPr>
            <a:spLocks noGrp="1"/>
          </p:cNvSpPr>
          <p:nvPr>
            <p:ph type="sldNum" sz="quarter" idx="10"/>
          </p:nvPr>
        </p:nvSpPr>
        <p:spPr/>
        <p:txBody>
          <a:bodyPr/>
          <a:lstStyle/>
          <a:p>
            <a:pPr>
              <a:defRPr/>
            </a:pPr>
            <a:fld id="{E2141A22-3248-4456-B7A9-DB57E5749C67}" type="slidenum">
              <a:rPr lang="en-US" smtClean="0"/>
              <a:pPr>
                <a:defRPr/>
              </a:pPr>
              <a:t>17</a:t>
            </a:fld>
            <a:endParaRPr lang="en-US"/>
          </a:p>
        </p:txBody>
      </p:sp>
    </p:spTree>
    <p:extLst>
      <p:ext uri="{BB962C8B-B14F-4D97-AF65-F5344CB8AC3E}">
        <p14:creationId xmlns:p14="http://schemas.microsoft.com/office/powerpoint/2010/main" val="989441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Create virtual teams and</a:t>
            </a:r>
            <a:r>
              <a:rPr lang="en-US" baseline="0" dirty="0" smtClean="0"/>
              <a:t> compare using multiple metrics</a:t>
            </a:r>
            <a:endParaRPr lang="en-US" dirty="0"/>
          </a:p>
        </p:txBody>
      </p:sp>
      <p:sp>
        <p:nvSpPr>
          <p:cNvPr id="4" name="Slide Number Placeholder 3"/>
          <p:cNvSpPr>
            <a:spLocks noGrp="1"/>
          </p:cNvSpPr>
          <p:nvPr>
            <p:ph type="sldNum" sz="quarter" idx="10"/>
          </p:nvPr>
        </p:nvSpPr>
        <p:spPr/>
        <p:txBody>
          <a:bodyPr/>
          <a:lstStyle/>
          <a:p>
            <a:pPr>
              <a:defRPr/>
            </a:pPr>
            <a:fld id="{E2141A22-3248-4456-B7A9-DB57E5749C67}" type="slidenum">
              <a:rPr lang="en-US" smtClean="0"/>
              <a:pPr>
                <a:defRPr/>
              </a:pPr>
              <a:t>18</a:t>
            </a:fld>
            <a:endParaRPr lang="en-US"/>
          </a:p>
        </p:txBody>
      </p:sp>
    </p:spTree>
    <p:extLst>
      <p:ext uri="{BB962C8B-B14F-4D97-AF65-F5344CB8AC3E}">
        <p14:creationId xmlns:p14="http://schemas.microsoft.com/office/powerpoint/2010/main" val="989441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4167B0-D68E-4616-ABF5-B7A9E036985B}" type="slidenum">
              <a:rPr lang="en-US" smtClean="0">
                <a:latin typeface="Arial" charset="0"/>
              </a:rPr>
              <a:pPr fontAlgn="base">
                <a:spcBef>
                  <a:spcPct val="0"/>
                </a:spcBef>
                <a:spcAft>
                  <a:spcPct val="0"/>
                </a:spcAft>
                <a:defRPr/>
              </a:pPr>
              <a:t>19</a:t>
            </a:fld>
            <a:endParaRPr lang="en-US" smtClean="0">
              <a:latin typeface="Arial" charset="0"/>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13421" indent="-213421">
              <a:spcBef>
                <a:spcPct val="0"/>
              </a:spcBef>
            </a:pPr>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74584">
              <a:defRPr/>
            </a:pPr>
            <a:r>
              <a:rPr lang="en-US" dirty="0" smtClean="0"/>
              <a:t>-SciVal</a:t>
            </a:r>
            <a:r>
              <a:rPr lang="en-US" baseline="0" dirty="0" smtClean="0"/>
              <a:t> Analytics supports decision making in various ways</a:t>
            </a:r>
          </a:p>
          <a:p>
            <a:pPr defTabSz="874584">
              <a:defRPr/>
            </a:pPr>
            <a:r>
              <a:rPr lang="en-US" baseline="0" dirty="0" smtClean="0"/>
              <a:t>	</a:t>
            </a:r>
          </a:p>
          <a:p>
            <a:pPr defTabSz="874584">
              <a:defRPr/>
            </a:pPr>
            <a:r>
              <a:rPr lang="en-US" baseline="0" dirty="0" smtClean="0"/>
              <a:t>-Providing customized services which enable for example funding bodies to perform their own research evaluation programs (e.g. Higher Education Funding Council of England REF 2014, and Australian Research Council ERA)</a:t>
            </a:r>
          </a:p>
          <a:p>
            <a:pPr defTabSz="874584">
              <a:defRPr/>
            </a:pPr>
            <a:endParaRPr lang="en-US" baseline="0" dirty="0" smtClean="0"/>
          </a:p>
          <a:p>
            <a:pPr defTabSz="874584">
              <a:defRPr/>
            </a:pPr>
            <a:r>
              <a:rPr lang="en-US" baseline="0" dirty="0" smtClean="0"/>
              <a:t>	-Sophisticated comprehensive studies such as the BIS report provide data driven insights at a country level, spanning many subject areas</a:t>
            </a:r>
          </a:p>
          <a:p>
            <a:pPr defTabSz="874584">
              <a:defRPr/>
            </a:pPr>
            <a:r>
              <a:rPr lang="en-US" baseline="0" dirty="0" smtClean="0"/>
              <a:t>	-Theme specific reports which look into, for example, world food and water research</a:t>
            </a:r>
          </a:p>
          <a:p>
            <a:pPr defTabSz="874584">
              <a:defRPr/>
            </a:pPr>
            <a:endParaRPr lang="de-DE" baseline="0" dirty="0" smtClean="0"/>
          </a:p>
          <a:p>
            <a:pPr defTabSz="874584">
              <a:defRPr/>
            </a:pPr>
            <a:r>
              <a:rPr lang="de-DE" baseline="0" dirty="0" smtClean="0"/>
              <a:t>-This stem cell report is a report on a specific theme, it looks to understand the overall field as well as look at specific countries‘ contribution </a:t>
            </a:r>
            <a:endParaRPr lang="en-US" baseline="0" dirty="0" smtClean="0"/>
          </a:p>
        </p:txBody>
      </p:sp>
      <p:sp>
        <p:nvSpPr>
          <p:cNvPr id="4" name="Slide Number Placeholder 3"/>
          <p:cNvSpPr>
            <a:spLocks noGrp="1"/>
          </p:cNvSpPr>
          <p:nvPr>
            <p:ph type="sldNum" sz="quarter" idx="10"/>
          </p:nvPr>
        </p:nvSpPr>
        <p:spPr/>
        <p:txBody>
          <a:bodyPr/>
          <a:lstStyle/>
          <a:p>
            <a:fld id="{31681E11-888E-4B95-A013-789BB8492D98}" type="slidenum">
              <a:rPr lang="en-US" smtClean="0">
                <a:solidFill>
                  <a:prstClr val="black"/>
                </a:solidFill>
              </a:rPr>
              <a:pPr/>
              <a:t>21</a:t>
            </a:fld>
            <a:endParaRPr 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l"/>
            <a:r>
              <a:rPr lang="ru-RU" b="1" i="1" dirty="0" smtClean="0">
                <a:solidFill>
                  <a:schemeClr val="tx1"/>
                </a:solidFill>
              </a:rPr>
              <a:t>Слайд №</a:t>
            </a:r>
            <a:r>
              <a:rPr lang="en-US" b="1" i="1" dirty="0" smtClean="0">
                <a:solidFill>
                  <a:schemeClr val="tx1"/>
                </a:solidFill>
              </a:rPr>
              <a:t>4 – </a:t>
            </a:r>
            <a:r>
              <a:rPr lang="ru-RU" b="1" i="1" dirty="0" smtClean="0">
                <a:solidFill>
                  <a:schemeClr val="tx1"/>
                </a:solidFill>
              </a:rPr>
              <a:t>Что такое  </a:t>
            </a:r>
            <a:r>
              <a:rPr lang="en-US" b="1" i="1" baseline="0" dirty="0" err="1" smtClean="0">
                <a:solidFill>
                  <a:schemeClr val="tx1"/>
                </a:solidFill>
              </a:rPr>
              <a:t>Geofacets</a:t>
            </a:r>
            <a:r>
              <a:rPr lang="en-US" b="1" i="1" baseline="0" dirty="0" smtClean="0">
                <a:solidFill>
                  <a:schemeClr val="tx1"/>
                </a:solidFill>
              </a:rPr>
              <a:t>?</a:t>
            </a:r>
          </a:p>
          <a:p>
            <a:r>
              <a:rPr lang="en-US" dirty="0" err="1"/>
              <a:t>Geofacets</a:t>
            </a:r>
            <a:r>
              <a:rPr lang="en-US" dirty="0"/>
              <a:t> </a:t>
            </a:r>
            <a:r>
              <a:rPr lang="ru-RU" dirty="0" smtClean="0"/>
              <a:t>– это Веб приложение для геологов, комбинирующее расширенные возможности поиска на </a:t>
            </a:r>
            <a:r>
              <a:rPr lang="ru-RU" dirty="0" err="1" smtClean="0"/>
              <a:t>картированном</a:t>
            </a:r>
            <a:r>
              <a:rPr lang="ru-RU" dirty="0" smtClean="0"/>
              <a:t> интерфейсе и достоверных научных картах из рецензированных источников, включая карты с привязкой к местности, которые можно интегрировать в геофизическое программное обеспечение и презентации.</a:t>
            </a:r>
          </a:p>
          <a:p>
            <a:pPr defTabSz="902421">
              <a:defRPr/>
            </a:pPr>
            <a:endParaRPr lang="en-US" dirty="0">
              <a:ea typeface="Calibri"/>
            </a:endParaRPr>
          </a:p>
          <a:p>
            <a:pPr defTabSz="902421">
              <a:defRPr/>
            </a:pPr>
            <a:r>
              <a:rPr lang="ru-RU" dirty="0" smtClean="0">
                <a:ea typeface="Calibri"/>
              </a:rPr>
              <a:t>Оно</a:t>
            </a:r>
            <a:r>
              <a:rPr lang="ru-RU" baseline="0" dirty="0" smtClean="0">
                <a:ea typeface="Calibri"/>
              </a:rPr>
              <a:t> было разработано для удовлетворения исследовательских потребностей и для улучшения методов работы геологов</a:t>
            </a:r>
            <a:r>
              <a:rPr lang="en-US" dirty="0" smtClean="0">
                <a:ea typeface="Calibri"/>
              </a:rPr>
              <a:t>.</a:t>
            </a:r>
            <a:endParaRPr lang="en-US" dirty="0">
              <a:ea typeface="Calibri"/>
            </a:endParaRPr>
          </a:p>
          <a:p>
            <a:pPr defTabSz="902421">
              <a:defRPr/>
            </a:pPr>
            <a:endParaRPr lang="en-US" b="0" i="0" baseline="0" dirty="0" smtClean="0">
              <a:solidFill>
                <a:schemeClr val="tx1"/>
              </a:solidFill>
            </a:endParaRPr>
          </a:p>
          <a:p>
            <a:r>
              <a:rPr lang="en-US" b="0" i="0" baseline="0" dirty="0" err="1" smtClean="0">
                <a:solidFill>
                  <a:schemeClr val="tx1"/>
                </a:solidFill>
              </a:rPr>
              <a:t>Geofacets</a:t>
            </a:r>
            <a:r>
              <a:rPr lang="en-US" b="0" i="0" baseline="0" dirty="0" smtClean="0">
                <a:solidFill>
                  <a:schemeClr val="tx1"/>
                </a:solidFill>
              </a:rPr>
              <a:t> </a:t>
            </a:r>
            <a:r>
              <a:rPr lang="ru-RU" b="0" i="0" baseline="0" dirty="0" smtClean="0">
                <a:solidFill>
                  <a:schemeClr val="tx1"/>
                </a:solidFill>
              </a:rPr>
              <a:t>занимает выгодное положение на рынке для исследователей из металлургических и горнодобывающих компаний</a:t>
            </a:r>
            <a:r>
              <a:rPr lang="en-US" b="0" i="0" baseline="0" dirty="0" smtClean="0">
                <a:solidFill>
                  <a:schemeClr val="tx1"/>
                </a:solidFill>
              </a:rPr>
              <a:t>, </a:t>
            </a:r>
            <a:r>
              <a:rPr lang="ru-RU" b="0" i="0" baseline="0" dirty="0" smtClean="0">
                <a:solidFill>
                  <a:schemeClr val="tx1"/>
                </a:solidFill>
              </a:rPr>
              <a:t>которые пользуются </a:t>
            </a:r>
            <a:r>
              <a:rPr lang="en-US" b="0" i="0" baseline="0" dirty="0" err="1" smtClean="0">
                <a:solidFill>
                  <a:schemeClr val="tx1"/>
                </a:solidFill>
              </a:rPr>
              <a:t>Geofacets</a:t>
            </a:r>
            <a:r>
              <a:rPr lang="en-US" b="0" i="0" baseline="0" dirty="0" smtClean="0">
                <a:solidFill>
                  <a:schemeClr val="tx1"/>
                </a:solidFill>
              </a:rPr>
              <a:t> </a:t>
            </a:r>
            <a:r>
              <a:rPr lang="ru-RU" b="0" i="0" baseline="0" dirty="0" smtClean="0">
                <a:solidFill>
                  <a:schemeClr val="tx1"/>
                </a:solidFill>
              </a:rPr>
              <a:t>для</a:t>
            </a:r>
            <a:r>
              <a:rPr lang="en-US" b="0" i="0" baseline="0" dirty="0" smtClean="0">
                <a:solidFill>
                  <a:schemeClr val="tx1"/>
                </a:solidFill>
              </a:rPr>
              <a:t>:</a:t>
            </a:r>
          </a:p>
          <a:p>
            <a:pPr marL="338408" indent="-338408" defTabSz="902421" fontAlgn="base">
              <a:spcAft>
                <a:spcPct val="0"/>
              </a:spcAft>
              <a:buFont typeface="+mj-lt"/>
              <a:buAutoNum type="arabicPeriod"/>
            </a:pPr>
            <a:r>
              <a:rPr lang="ru-RU" sz="1600" dirty="0" smtClean="0">
                <a:solidFill>
                  <a:prstClr val="black"/>
                </a:solidFill>
                <a:ea typeface="Times New Roman" pitchFamily="18" charset="0"/>
                <a:cs typeface="Times New Roman" pitchFamily="18" charset="0"/>
              </a:rPr>
              <a:t>ПРИНЯТИЯ БОЛЕЕ ВЗВЕШЕННЫХ</a:t>
            </a:r>
            <a:r>
              <a:rPr lang="ru-RU" sz="1600" baseline="0" dirty="0" smtClean="0">
                <a:solidFill>
                  <a:prstClr val="black"/>
                </a:solidFill>
                <a:ea typeface="Times New Roman" pitchFamily="18" charset="0"/>
                <a:cs typeface="Times New Roman" pitchFamily="18" charset="0"/>
              </a:rPr>
              <a:t> РЕШЕНИЙ ПО ИССЛЕДОВАНИЯМ</a:t>
            </a:r>
            <a:endParaRPr lang="en-US" sz="1600" dirty="0">
              <a:solidFill>
                <a:prstClr val="black"/>
              </a:solidFill>
              <a:ea typeface="Times New Roman" pitchFamily="18" charset="0"/>
              <a:cs typeface="Times New Roman" pitchFamily="18" charset="0"/>
            </a:endParaRPr>
          </a:p>
          <a:p>
            <a:pPr marL="338408" indent="-338408" defTabSz="902421" fontAlgn="base">
              <a:spcAft>
                <a:spcPct val="0"/>
              </a:spcAft>
              <a:buFont typeface="+mj-lt"/>
              <a:buAutoNum type="arabicPeriod"/>
            </a:pPr>
            <a:r>
              <a:rPr lang="ru-RU" sz="1600" dirty="0" smtClean="0">
                <a:solidFill>
                  <a:prstClr val="black"/>
                </a:solidFill>
                <a:ea typeface="Times New Roman" pitchFamily="18" charset="0"/>
                <a:cs typeface="Times New Roman" pitchFamily="18" charset="0"/>
              </a:rPr>
              <a:t>ЛУЧШЕЙ ОЦЕНКИ РИСКОВ ПРИ БУРЕНИИ И РАЗРАБОТКЕ МЕСТОРОЖДЕНИЙ</a:t>
            </a:r>
            <a:endParaRPr lang="en-US" sz="1600" dirty="0" smtClean="0">
              <a:solidFill>
                <a:prstClr val="black"/>
              </a:solidFill>
              <a:ea typeface="Times New Roman" pitchFamily="18" charset="0"/>
              <a:cs typeface="Times New Roman" pitchFamily="18" charset="0"/>
            </a:endParaRPr>
          </a:p>
          <a:p>
            <a:pPr marL="338408" indent="-338408" defTabSz="902421" fontAlgn="base">
              <a:spcAft>
                <a:spcPct val="0"/>
              </a:spcAft>
              <a:buFont typeface="+mj-lt"/>
              <a:buAutoNum type="arabicPeriod"/>
            </a:pPr>
            <a:r>
              <a:rPr lang="ru-RU" sz="1600" dirty="0" smtClean="0">
                <a:solidFill>
                  <a:prstClr val="black"/>
                </a:solidFill>
                <a:ea typeface="Times New Roman" pitchFamily="18" charset="0"/>
                <a:cs typeface="Times New Roman" pitchFamily="18" charset="0"/>
              </a:rPr>
              <a:t>ДОСТИЖЕНИЯ</a:t>
            </a:r>
            <a:r>
              <a:rPr lang="ru-RU" sz="1600" baseline="0" dirty="0" smtClean="0">
                <a:solidFill>
                  <a:prstClr val="black"/>
                </a:solidFill>
                <a:ea typeface="Times New Roman" pitchFamily="18" charset="0"/>
                <a:cs typeface="Times New Roman" pitchFamily="18" charset="0"/>
              </a:rPr>
              <a:t> БОЛЬШИХ РЕЗУЛЬТАТОВ ЗА МЕНЬШЕЕ ВРЕМЯ И РЕСУРСЫ</a:t>
            </a:r>
            <a:endParaRPr lang="en-US" sz="1600" dirty="0">
              <a:solidFill>
                <a:prstClr val="black"/>
              </a:solidFill>
              <a:ea typeface="Times New Roman" pitchFamily="18" charset="0"/>
              <a:cs typeface="Times New Roman" pitchFamily="18" charset="0"/>
            </a:endParaRPr>
          </a:p>
          <a:p>
            <a:endParaRPr lang="en-US" b="0" i="0" dirty="0" smtClean="0">
              <a:solidFill>
                <a:schemeClr val="tx1"/>
              </a:solidFill>
            </a:endParaRPr>
          </a:p>
          <a:p>
            <a:pPr marL="169204" indent="-169204">
              <a:buFont typeface="Arial"/>
              <a:buChar char="•"/>
            </a:pPr>
            <a:r>
              <a:rPr lang="en-US" b="0" i="0" baseline="0" dirty="0" err="1" smtClean="0">
                <a:solidFill>
                  <a:schemeClr val="tx1"/>
                </a:solidFill>
              </a:rPr>
              <a:t>Geofacets</a:t>
            </a:r>
            <a:r>
              <a:rPr lang="en-US" b="0" i="0" baseline="0" dirty="0" smtClean="0">
                <a:solidFill>
                  <a:schemeClr val="tx1"/>
                </a:solidFill>
              </a:rPr>
              <a:t> </a:t>
            </a:r>
            <a:r>
              <a:rPr lang="ru-RU" b="0" i="0" baseline="0" dirty="0" smtClean="0">
                <a:solidFill>
                  <a:schemeClr val="tx1"/>
                </a:solidFill>
              </a:rPr>
              <a:t>– это стабильно развивающийся продукт, продолжающий расширять свой контент и функциональные перспективы</a:t>
            </a:r>
            <a:r>
              <a:rPr lang="en-US" b="0" i="0" baseline="0" dirty="0" smtClean="0">
                <a:solidFill>
                  <a:schemeClr val="tx1"/>
                </a:solidFill>
              </a:rPr>
              <a:t>. </a:t>
            </a:r>
            <a:r>
              <a:rPr lang="ru-RU" b="0" i="0" baseline="0" dirty="0" smtClean="0">
                <a:solidFill>
                  <a:schemeClr val="tx1"/>
                </a:solidFill>
              </a:rPr>
              <a:t>К примеру, мы начинали с тысячей карт из журналов </a:t>
            </a:r>
            <a:r>
              <a:rPr lang="en-US" b="0" i="0" baseline="0" dirty="0" smtClean="0">
                <a:solidFill>
                  <a:schemeClr val="tx1"/>
                </a:solidFill>
              </a:rPr>
              <a:t>Elsevier</a:t>
            </a:r>
            <a:r>
              <a:rPr lang="ru-RU" b="0" i="0" baseline="0" dirty="0" smtClean="0">
                <a:solidFill>
                  <a:schemeClr val="tx1"/>
                </a:solidFill>
              </a:rPr>
              <a:t>, а теперь </a:t>
            </a:r>
            <a:r>
              <a:rPr lang="en-US" b="0" i="0" baseline="0" dirty="0" err="1" smtClean="0">
                <a:solidFill>
                  <a:schemeClr val="tx1"/>
                </a:solidFill>
              </a:rPr>
              <a:t>Geofacets</a:t>
            </a:r>
            <a:r>
              <a:rPr lang="ru-RU" b="0" i="0" baseline="0" dirty="0" smtClean="0">
                <a:solidFill>
                  <a:schemeClr val="tx1"/>
                </a:solidFill>
              </a:rPr>
              <a:t> развился до полноценной базы данных с более чем </a:t>
            </a:r>
            <a:r>
              <a:rPr lang="en-US" b="0" i="0" baseline="0" dirty="0" smtClean="0">
                <a:solidFill>
                  <a:schemeClr val="tx1"/>
                </a:solidFill>
              </a:rPr>
              <a:t>375,000 </a:t>
            </a:r>
            <a:r>
              <a:rPr lang="ru-RU" b="0" i="0" baseline="0" dirty="0" smtClean="0">
                <a:solidFill>
                  <a:schemeClr val="tx1"/>
                </a:solidFill>
              </a:rPr>
              <a:t>картами</a:t>
            </a:r>
            <a:r>
              <a:rPr lang="en-US" b="0" i="0" baseline="0" dirty="0" smtClean="0">
                <a:solidFill>
                  <a:schemeClr val="tx1"/>
                </a:solidFill>
              </a:rPr>
              <a:t>. </a:t>
            </a:r>
            <a:r>
              <a:rPr lang="ru-RU" b="0" i="0" baseline="0" dirty="0" smtClean="0">
                <a:solidFill>
                  <a:schemeClr val="tx1"/>
                </a:solidFill>
              </a:rPr>
              <a:t>Два фактора, которые способствуют продвижению базы, это</a:t>
            </a:r>
            <a:r>
              <a:rPr lang="en-US" b="0" i="0" baseline="0" dirty="0" smtClean="0">
                <a:solidFill>
                  <a:schemeClr val="tx1"/>
                </a:solidFill>
              </a:rPr>
              <a:t>:</a:t>
            </a:r>
          </a:p>
          <a:p>
            <a:pPr marL="620415" lvl="1" indent="-169204">
              <a:buFont typeface="Arial"/>
              <a:buChar char="•"/>
            </a:pPr>
            <a:r>
              <a:rPr lang="ru-RU" b="0" i="0" baseline="0" dirty="0" smtClean="0">
                <a:solidFill>
                  <a:schemeClr val="tx1"/>
                </a:solidFill>
              </a:rPr>
              <a:t>Использование карт и контента только от надежных обществ/издателей </a:t>
            </a:r>
            <a:r>
              <a:rPr lang="en-US" b="0" i="0" baseline="0" dirty="0" smtClean="0">
                <a:solidFill>
                  <a:schemeClr val="tx1"/>
                </a:solidFill>
              </a:rPr>
              <a:t>(</a:t>
            </a:r>
            <a:r>
              <a:rPr lang="ru-RU" b="0" i="0" baseline="0" dirty="0" smtClean="0">
                <a:solidFill>
                  <a:schemeClr val="tx1"/>
                </a:solidFill>
              </a:rPr>
              <a:t>Геологическое общество Лондона</a:t>
            </a:r>
            <a:r>
              <a:rPr lang="en-US" b="0" i="0" baseline="0" dirty="0" smtClean="0">
                <a:solidFill>
                  <a:schemeClr val="tx1"/>
                </a:solidFill>
              </a:rPr>
              <a:t>, SEPM, SEG </a:t>
            </a:r>
            <a:r>
              <a:rPr lang="ru-RU" b="0" i="0" baseline="0" dirty="0" smtClean="0">
                <a:solidFill>
                  <a:schemeClr val="tx1"/>
                </a:solidFill>
              </a:rPr>
              <a:t>и </a:t>
            </a:r>
            <a:r>
              <a:rPr lang="en-US" b="0" i="0" baseline="0" dirty="0" smtClean="0">
                <a:solidFill>
                  <a:schemeClr val="tx1"/>
                </a:solidFill>
              </a:rPr>
              <a:t>GSA)</a:t>
            </a:r>
            <a:r>
              <a:rPr lang="ru-RU" b="0" i="0" baseline="0" dirty="0" smtClean="0">
                <a:solidFill>
                  <a:schemeClr val="tx1"/>
                </a:solidFill>
              </a:rPr>
              <a:t>, с которыми </a:t>
            </a:r>
            <a:r>
              <a:rPr lang="en-US" b="0" i="0" baseline="0" dirty="0" smtClean="0">
                <a:solidFill>
                  <a:schemeClr val="tx1"/>
                </a:solidFill>
              </a:rPr>
              <a:t>Elsevier </a:t>
            </a:r>
            <a:r>
              <a:rPr lang="ru-RU" b="0" i="0" baseline="0" dirty="0" smtClean="0">
                <a:solidFill>
                  <a:schemeClr val="tx1"/>
                </a:solidFill>
              </a:rPr>
              <a:t>сотрудничает потому что геологи считают эти ресурсы необходимыми для своей работы</a:t>
            </a:r>
            <a:endParaRPr lang="en-US" b="0" i="0" baseline="0" dirty="0" smtClean="0">
              <a:solidFill>
                <a:schemeClr val="tx1"/>
              </a:solidFill>
            </a:endParaRPr>
          </a:p>
          <a:p>
            <a:pPr marL="620415" lvl="1" indent="-169204">
              <a:buFont typeface="Arial"/>
              <a:buChar char="•"/>
            </a:pPr>
            <a:r>
              <a:rPr lang="ru-RU" b="0" i="0" baseline="0" dirty="0" smtClean="0">
                <a:solidFill>
                  <a:schemeClr val="tx1"/>
                </a:solidFill>
              </a:rPr>
              <a:t>Регулярное обновление, благодаря которому в базу </a:t>
            </a:r>
            <a:r>
              <a:rPr lang="en-US" b="0" i="0" baseline="0" dirty="0" err="1" smtClean="0">
                <a:solidFill>
                  <a:schemeClr val="tx1"/>
                </a:solidFill>
              </a:rPr>
              <a:t>Geofacets</a:t>
            </a:r>
            <a:r>
              <a:rPr lang="ru-RU" b="0" i="0" baseline="0" dirty="0" smtClean="0">
                <a:solidFill>
                  <a:schemeClr val="tx1"/>
                </a:solidFill>
              </a:rPr>
              <a:t> ежемесячно добавляется больше карт от разных издателей, т.к. новые карты публикуются в журнальных статьях</a:t>
            </a:r>
            <a:endParaRPr lang="en-US" dirty="0" smtClean="0"/>
          </a:p>
        </p:txBody>
      </p:sp>
      <p:sp>
        <p:nvSpPr>
          <p:cNvPr id="4" name="Slide Number Placeholder 3"/>
          <p:cNvSpPr>
            <a:spLocks noGrp="1"/>
          </p:cNvSpPr>
          <p:nvPr>
            <p:ph type="sldNum" sz="quarter" idx="10"/>
          </p:nvPr>
        </p:nvSpPr>
        <p:spPr/>
        <p:txBody>
          <a:bodyPr/>
          <a:lstStyle/>
          <a:p>
            <a:fld id="{F393E0C8-FA90-43F6-AE9E-E4AF31EA34EF}"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533373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93E0C8-FA90-43F6-AE9E-E4AF31EA34EF}"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344773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Total solution</a:t>
            </a:r>
            <a:endParaRPr lang="en-US" dirty="0"/>
          </a:p>
        </p:txBody>
      </p:sp>
      <p:sp>
        <p:nvSpPr>
          <p:cNvPr id="4" name="Slide Number Placeholder 3"/>
          <p:cNvSpPr>
            <a:spLocks noGrp="1"/>
          </p:cNvSpPr>
          <p:nvPr>
            <p:ph type="sldNum" sz="quarter" idx="10"/>
          </p:nvPr>
        </p:nvSpPr>
        <p:spPr/>
        <p:txBody>
          <a:bodyPr/>
          <a:lstStyle/>
          <a:p>
            <a:fld id="{F981F8ED-CEC2-4A76-85B5-D62B57BD95D5}" type="slidenum">
              <a:rPr lang="en-US" smtClean="0"/>
              <a:pPr/>
              <a:t>29</a:t>
            </a:fld>
            <a:endParaRPr lang="en-US" dirty="0"/>
          </a:p>
        </p:txBody>
      </p:sp>
      <p:sp>
        <p:nvSpPr>
          <p:cNvPr id="5" name="Header Placeholder 4"/>
          <p:cNvSpPr>
            <a:spLocks noGrp="1"/>
          </p:cNvSpPr>
          <p:nvPr>
            <p:ph type="hdr" sz="quarter" idx="11"/>
          </p:nvPr>
        </p:nvSpPr>
        <p:spPr/>
        <p:txBody>
          <a:bodyPr/>
          <a:lstStyle/>
          <a:p>
            <a:r>
              <a:rPr lang="en-US" smtClean="0"/>
              <a:t>Changing scientific ecosystem</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anose="020B0604020202020204" pitchFamily="34" charset="0"/>
              <a:buChar char="•"/>
            </a:pPr>
            <a:r>
              <a:rPr lang="en-US" dirty="0" smtClean="0"/>
              <a:t>RELX Group is a world-leading provider of information solutions across industries</a:t>
            </a:r>
          </a:p>
          <a:p>
            <a:pPr marL="168244" indent="-168244">
              <a:buFont typeface="Arial" panose="020B0604020202020204" pitchFamily="34" charset="0"/>
              <a:buChar char="•"/>
            </a:pPr>
            <a:r>
              <a:rPr lang="en-US" dirty="0" smtClean="0"/>
              <a:t>We hold</a:t>
            </a:r>
            <a:r>
              <a:rPr lang="en-US" baseline="0" dirty="0" smtClean="0"/>
              <a:t> leading positions across 4 market segments (STM, Risk &amp; Business, Legal, and Exhibitions) through our 4 global businesses (Elsevier, LexisNexis, Reed Exhibitions, and RBI)</a:t>
            </a:r>
          </a:p>
          <a:p>
            <a:pPr marL="616894" lvl="1" indent="-168244">
              <a:buFont typeface="Arial" panose="020B0604020202020204" pitchFamily="34" charset="0"/>
              <a:buChar char="•"/>
            </a:pPr>
            <a:r>
              <a:rPr lang="en-US" baseline="0" dirty="0" smtClean="0"/>
              <a:t>Elsevier is the #1 provider of STM information.</a:t>
            </a:r>
          </a:p>
          <a:p>
            <a:pPr marL="616894" lvl="1" indent="-168244">
              <a:buFont typeface="Arial" panose="020B0604020202020204" pitchFamily="34" charset="0"/>
              <a:buChar char="•"/>
            </a:pPr>
            <a:r>
              <a:rPr lang="en-US" baseline="0" dirty="0" smtClean="0"/>
              <a:t>LNRS is the #1 provider of risk assessment tools in the US.</a:t>
            </a:r>
          </a:p>
          <a:p>
            <a:pPr marL="616894" lvl="1" indent="-168244">
              <a:buFont typeface="Arial" panose="020B0604020202020204" pitchFamily="34" charset="0"/>
              <a:buChar char="•"/>
            </a:pPr>
            <a:r>
              <a:rPr lang="en-US" baseline="0" dirty="0" smtClean="0"/>
              <a:t>LNL&amp;P is the #1 legal/legal online provider in the UK, Canada, France, Australia, China, India, and Malaysia. (#2 in the US)</a:t>
            </a:r>
          </a:p>
          <a:p>
            <a:pPr marL="616894" lvl="1" indent="-168244">
              <a:buFont typeface="Arial" panose="020B0604020202020204" pitchFamily="34" charset="0"/>
              <a:buChar char="•"/>
            </a:pPr>
            <a:r>
              <a:rPr lang="en-US" baseline="0" dirty="0" smtClean="0"/>
              <a:t>Reed Exhibitions is the world’s #1 exhibition company (strong presence in the US, Brazil, Australia, and Japan).</a:t>
            </a:r>
          </a:p>
          <a:p>
            <a:pPr marL="168244" indent="-168244">
              <a:buFont typeface="Arial" panose="020B0604020202020204" pitchFamily="34" charset="0"/>
              <a:buChar char="•"/>
            </a:pPr>
            <a:r>
              <a:rPr lang="en-US" baseline="0" dirty="0" smtClean="0"/>
              <a:t>These four companies employ 28,500 employees around the world and serve customers in 180+ countries – with the universal mission to help professionals make better decisions and be more productive.</a:t>
            </a:r>
          </a:p>
          <a:p>
            <a:pPr marL="168244" indent="-168244">
              <a:buFont typeface="Arial" panose="020B0604020202020204" pitchFamily="34" charset="0"/>
              <a:buChar char="•"/>
            </a:pPr>
            <a:r>
              <a:rPr lang="en-US" i="0" baseline="0" dirty="0" smtClean="0"/>
              <a:t>Next, we will take closer look at Elsevier, RELX Group’s STM business.</a:t>
            </a:r>
            <a:endParaRPr lang="en-US" i="1" baseline="0" dirty="0" smtClean="0"/>
          </a:p>
          <a:p>
            <a:pPr marL="168244" indent="-168244">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D8C6583-0656-450B-8262-D5F8EDBDA932}" type="slidenum">
              <a:rPr lang="en-US" smtClean="0"/>
              <a:t>2</a:t>
            </a:fld>
            <a:endParaRPr lang="en-US" dirty="0"/>
          </a:p>
        </p:txBody>
      </p:sp>
    </p:spTree>
    <p:extLst>
      <p:ext uri="{BB962C8B-B14F-4D97-AF65-F5344CB8AC3E}">
        <p14:creationId xmlns:p14="http://schemas.microsoft.com/office/powerpoint/2010/main" val="22245986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STANFORD:</a:t>
            </a:r>
          </a:p>
          <a:p>
            <a:r>
              <a:rPr lang="en-US" altLang="en-US" smtClean="0"/>
              <a:t>The Stanford School of Medicine giving iPads to all incoming medical students captured a great deal of attention – the story alone received tens of thousands of views. Recently, the School of Medicine highlighted how students have been using their iPads – commenting on how frequently they are being used, textbook capabilities, and even on how certain applications are being used. The school has also collected some preliminary data that quantitates how many of the 91 students who were given iPads are actually using them – or if they are using them at all. Brian Tobin, the school’s instructional technology manager has stated students are customizing their usage of the iPad based on how it helps them to study:</a:t>
            </a:r>
          </a:p>
          <a:p>
            <a:endParaRPr lang="en-US" altLang="en-US" smtClean="0"/>
          </a:p>
          <a:p>
            <a:r>
              <a:rPr lang="en-US" altLang="en-US" smtClean="0"/>
              <a:t>ADELAIDE:</a:t>
            </a:r>
          </a:p>
          <a:p>
            <a:r>
              <a:rPr lang="en-US" altLang="en-US" smtClean="0"/>
              <a:t>"We will be the first university in Australia to teach in this innovative way. Our teaching material will be more accessible, more relevant and more frequently updated, providing the flexible learning environment that students are looking for.</a:t>
            </a:r>
          </a:p>
          <a:p>
            <a:endParaRPr lang="en-US" altLang="en-US" smtClean="0"/>
          </a:p>
        </p:txBody>
      </p:sp>
      <p:sp>
        <p:nvSpPr>
          <p:cNvPr id="4" name="Slide Number Placeholder 3"/>
          <p:cNvSpPr>
            <a:spLocks noGrp="1"/>
          </p:cNvSpPr>
          <p:nvPr>
            <p:ph type="sldNum" sz="quarter" idx="5"/>
          </p:nvPr>
        </p:nvSpPr>
        <p:spPr/>
        <p:txBody>
          <a:bodyPr/>
          <a:lstStyle/>
          <a:p>
            <a:pPr>
              <a:defRPr/>
            </a:pPr>
            <a:fld id="{2522D8E9-C017-4165-8BBC-74BC0CADE2D1}" type="slidenum">
              <a:rPr lang="en-US" smtClean="0"/>
              <a:pPr>
                <a:defRPr/>
              </a:pPr>
              <a:t>31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STANFORD:</a:t>
            </a:r>
          </a:p>
          <a:p>
            <a:r>
              <a:rPr lang="en-US" altLang="en-US" dirty="0" smtClean="0"/>
              <a:t>The Stanford School of Medicine giving iPads to all incoming medical students captured a great deal of attention – the story alone received tens of thousands of views. Recently, the School of Medicine highlighted how students have been using their iPads – commenting on how frequently they are being used, textbook capabilities, and even on how certain applications are being used. The school has also collected some preliminary data that quantitates how many of the 91 students who were given iPads are actually using them – or if they are using them at all. Brian Tobin, the school’s instructional technology manager has stated students are customizing their usage of the iPad based on how it helps them to study:</a:t>
            </a:r>
          </a:p>
          <a:p>
            <a:endParaRPr lang="en-US" altLang="en-US" dirty="0" smtClean="0"/>
          </a:p>
          <a:p>
            <a:r>
              <a:rPr lang="en-US" altLang="en-US" dirty="0" smtClean="0"/>
              <a:t>ADELAIDE:</a:t>
            </a:r>
          </a:p>
          <a:p>
            <a:r>
              <a:rPr lang="en-US" altLang="en-US" dirty="0" smtClean="0"/>
              <a:t>"We will be the first university in Australia to teach in this innovative way. Our teaching material will be more accessible, more relevant and more frequently updated, providing the flexible learning environment that students are looking for.</a:t>
            </a:r>
          </a:p>
          <a:p>
            <a:endParaRPr lang="en-US" altLang="en-US" dirty="0" smtClean="0"/>
          </a:p>
        </p:txBody>
      </p:sp>
      <p:sp>
        <p:nvSpPr>
          <p:cNvPr id="4" name="Slide Number Placeholder 3"/>
          <p:cNvSpPr>
            <a:spLocks noGrp="1"/>
          </p:cNvSpPr>
          <p:nvPr>
            <p:ph type="sldNum" sz="quarter" idx="5"/>
          </p:nvPr>
        </p:nvSpPr>
        <p:spPr/>
        <p:txBody>
          <a:bodyPr/>
          <a:lstStyle/>
          <a:p>
            <a:pPr>
              <a:defRPr/>
            </a:pPr>
            <a:fld id="{5B926B67-92E3-4A56-8C46-308FD2578A07}" type="slidenum">
              <a:rPr lang="en-US" smtClean="0"/>
              <a:pPr>
                <a:defRPr/>
              </a:pPr>
              <a:t>32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Increasing number of eBooks on ScienceDirect are also adding visual perspective view xml files that enable audio, video, and multimedia features that bring the book content to life like never before. Here you see a video file to illustrate the language of apes. </a:t>
            </a:r>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7317B92-29D7-490A-851F-F6A67A78FC31}" type="slidenum">
              <a:rPr lang="en-US" smtClean="0"/>
              <a:pPr>
                <a:defRPr/>
              </a:pPr>
              <a:t>33</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Questions</a:t>
            </a:r>
            <a:r>
              <a:rPr lang="en-US" baseline="0" smtClean="0"/>
              <a:t>? </a:t>
            </a:r>
            <a:endParaRPr lang="en-US" dirty="0"/>
          </a:p>
        </p:txBody>
      </p:sp>
      <p:sp>
        <p:nvSpPr>
          <p:cNvPr id="4" name="Slide Number Placeholder 3"/>
          <p:cNvSpPr>
            <a:spLocks noGrp="1"/>
          </p:cNvSpPr>
          <p:nvPr>
            <p:ph type="sldNum" sz="quarter" idx="10"/>
          </p:nvPr>
        </p:nvSpPr>
        <p:spPr/>
        <p:txBody>
          <a:bodyPr/>
          <a:lstStyle/>
          <a:p>
            <a:fld id="{0D8C6583-0656-450B-8262-D5F8EDBDA932}" type="slidenum">
              <a:rPr lang="en-US" smtClean="0"/>
              <a:t>34</a:t>
            </a:fld>
            <a:endParaRPr lang="en-US"/>
          </a:p>
        </p:txBody>
      </p:sp>
    </p:spTree>
    <p:extLst>
      <p:ext uri="{BB962C8B-B14F-4D97-AF65-F5344CB8AC3E}">
        <p14:creationId xmlns:p14="http://schemas.microsoft.com/office/powerpoint/2010/main" val="871635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anose="020B0604020202020204" pitchFamily="34" charset="0"/>
              <a:buChar char="•"/>
            </a:pPr>
            <a:r>
              <a:rPr lang="en-US" dirty="0" smtClean="0"/>
              <a:t>Elsevier is </a:t>
            </a:r>
            <a:r>
              <a:rPr lang="en-US" baseline="0" dirty="0" smtClean="0"/>
              <a:t>the world’s leading scientific, technical and medical publisher. </a:t>
            </a:r>
          </a:p>
          <a:p>
            <a:pPr marL="168244" indent="-168244">
              <a:buFont typeface="Arial" panose="020B0604020202020204" pitchFamily="34" charset="0"/>
              <a:buChar char="•"/>
            </a:pPr>
            <a:r>
              <a:rPr lang="en-US" dirty="0" smtClean="0"/>
              <a:t>Today,</a:t>
            </a:r>
            <a:r>
              <a:rPr lang="en-US" baseline="0" dirty="0" smtClean="0"/>
              <a:t> we employ over 7,000 people across 25 countries, and you can see our 70+ global offices on the map (</a:t>
            </a:r>
            <a:r>
              <a:rPr lang="en-US" i="1" baseline="0" dirty="0" smtClean="0"/>
              <a:t>below on the left)</a:t>
            </a:r>
            <a:r>
              <a:rPr lang="en-US" i="0" baseline="0" dirty="0" smtClean="0"/>
              <a:t>.</a:t>
            </a:r>
          </a:p>
          <a:p>
            <a:pPr marL="168244" indent="-168244">
              <a:buFont typeface="Arial" panose="020B0604020202020204" pitchFamily="34" charset="0"/>
              <a:buChar char="•"/>
            </a:pPr>
            <a:r>
              <a:rPr lang="en-US" i="0" baseline="0" dirty="0" smtClean="0"/>
              <a:t>Our financial performance continues to be strong, with £2,048M revenue for 2014 –the vast majority of which came from electronic format sales.</a:t>
            </a:r>
          </a:p>
          <a:p>
            <a:pPr marL="168244" indent="-168244">
              <a:buFont typeface="Arial" panose="020B0604020202020204" pitchFamily="34" charset="0"/>
              <a:buChar char="•"/>
            </a:pPr>
            <a:r>
              <a:rPr lang="en-US" i="0" baseline="0" dirty="0" smtClean="0"/>
              <a:t>Moreover, our success has been well-distributed geographically across North America, Europe, and other global markets.</a:t>
            </a:r>
          </a:p>
          <a:p>
            <a:pPr marL="168244" indent="-168244">
              <a:buFont typeface="Arial" panose="020B0604020202020204" pitchFamily="34" charset="0"/>
              <a:buChar char="•"/>
            </a:pPr>
            <a:r>
              <a:rPr lang="en-US" i="0" baseline="0" dirty="0" smtClean="0"/>
              <a:t>And over the course of building this global presence, we have published the most famous scientists from across the world (including Albert Einstein, </a:t>
            </a:r>
            <a:r>
              <a:rPr lang="en-US" i="0" baseline="0" dirty="0" err="1" smtClean="0"/>
              <a:t>Niels</a:t>
            </a:r>
            <a:r>
              <a:rPr lang="en-US" i="0" baseline="0" dirty="0" smtClean="0"/>
              <a:t> Bohr, and Louis Pasteur).</a:t>
            </a:r>
            <a:endParaRPr lang="en-US" dirty="0" smtClean="0"/>
          </a:p>
          <a:p>
            <a:pPr marL="168244" indent="-168244">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0D8C6583-0656-450B-8262-D5F8EDBDA932}" type="slidenum">
              <a:rPr lang="en-US" smtClean="0"/>
              <a:t>3</a:t>
            </a:fld>
            <a:endParaRPr lang="en-US"/>
          </a:p>
        </p:txBody>
      </p:sp>
    </p:spTree>
    <p:extLst>
      <p:ext uri="{BB962C8B-B14F-4D97-AF65-F5344CB8AC3E}">
        <p14:creationId xmlns:p14="http://schemas.microsoft.com/office/powerpoint/2010/main" val="2163518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anose="020B0604020202020204" pitchFamily="34" charset="0"/>
              <a:buChar char="•"/>
            </a:pPr>
            <a:r>
              <a:rPr lang="en-US" baseline="0" dirty="0" smtClean="0"/>
              <a:t>We empower knowledge by transforming data and information into actionable insights that advance science, technology, and health globally.</a:t>
            </a:r>
          </a:p>
          <a:p>
            <a:pPr marL="168244" indent="-168244">
              <a:buFont typeface="Arial" panose="020B0604020202020204" pitchFamily="34" charset="0"/>
              <a:buChar char="•"/>
            </a:pPr>
            <a:r>
              <a:rPr lang="en-US" baseline="0" dirty="0" smtClean="0"/>
              <a:t>Today, we serve over 30 million customers in the academic, government, and corporate sectors. (These customers include ministers, funding agency directors, scientists, educators, academic administrators, students, doctors, nurses, and allied health professionals.)</a:t>
            </a:r>
          </a:p>
          <a:p>
            <a:pPr marL="168244" indent="-168244" defTabSz="897301">
              <a:buFont typeface="Arial" panose="020B0604020202020204" pitchFamily="34" charset="0"/>
              <a:buChar char="•"/>
              <a:defRPr/>
            </a:pPr>
            <a:r>
              <a:rPr lang="en-US" baseline="0" dirty="0" smtClean="0"/>
              <a:t>Our efforts are motivated by over 400 years of publishing experience. (The modern company of Elsevier was founded in 1880 in the Netherlands and takes its name from the House of </a:t>
            </a:r>
            <a:r>
              <a:rPr lang="en-US" baseline="0" dirty="0" err="1" smtClean="0"/>
              <a:t>Elzevier</a:t>
            </a:r>
            <a:r>
              <a:rPr lang="en-US" baseline="0" dirty="0" smtClean="0"/>
              <a:t>, a Dutch family publishing house in 1580.)</a:t>
            </a:r>
          </a:p>
          <a:p>
            <a:pPr marL="168244" indent="-168244" defTabSz="897301">
              <a:buFont typeface="Arial" panose="020B0604020202020204" pitchFamily="34" charset="0"/>
              <a:buChar char="•"/>
              <a:defRPr/>
            </a:pPr>
            <a:r>
              <a:rPr lang="en-US" baseline="0" dirty="0" smtClean="0"/>
              <a:t>Over the years, we’ve published Nobel Prize-winning work by the most important scientists. In fact, the 2014 Nobel Laureates in Medicine, Physics, Chemistry and Economics have all published with Elsevier.</a:t>
            </a:r>
          </a:p>
          <a:p>
            <a:pPr marL="168244" indent="-168244">
              <a:buFont typeface="Arial" panose="020B0604020202020204" pitchFamily="34" charset="0"/>
              <a:buChar char="•"/>
            </a:pPr>
            <a:r>
              <a:rPr lang="en-US" baseline="0" dirty="0" smtClean="0"/>
              <a:t>And compared to our competitors in the STM market, Elsevier is the clear leader. (Our ~25% market share is greater than our next three competitors combined).</a:t>
            </a:r>
          </a:p>
        </p:txBody>
      </p:sp>
      <p:sp>
        <p:nvSpPr>
          <p:cNvPr id="4" name="Slide Number Placeholder 3"/>
          <p:cNvSpPr>
            <a:spLocks noGrp="1"/>
          </p:cNvSpPr>
          <p:nvPr>
            <p:ph type="sldNum" sz="quarter" idx="10"/>
          </p:nvPr>
        </p:nvSpPr>
        <p:spPr/>
        <p:txBody>
          <a:bodyPr/>
          <a:lstStyle/>
          <a:p>
            <a:fld id="{0D8C6583-0656-450B-8262-D5F8EDBDA932}" type="slidenum">
              <a:rPr lang="en-US" smtClean="0"/>
              <a:t>4</a:t>
            </a:fld>
            <a:endParaRPr lang="en-US"/>
          </a:p>
        </p:txBody>
      </p:sp>
    </p:spTree>
    <p:extLst>
      <p:ext uri="{BB962C8B-B14F-4D97-AF65-F5344CB8AC3E}">
        <p14:creationId xmlns:p14="http://schemas.microsoft.com/office/powerpoint/2010/main" val="1566743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Создай</a:t>
            </a:r>
            <a:r>
              <a:rPr lang="ru-RU" baseline="0" dirty="0" smtClean="0"/>
              <a:t> основу, подключи лучших ученых и присоединись к платформе </a:t>
            </a:r>
            <a:r>
              <a:rPr lang="en-US" dirty="0" smtClean="0"/>
              <a:t>Elsevier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981F8ED-CEC2-4A76-85B5-D62B57BD95D5}" type="slidenum">
              <a:rPr lang="en-US" smtClean="0"/>
              <a:pPr/>
              <a:t>5</a:t>
            </a:fld>
            <a:endParaRPr lang="en-US" dirty="0"/>
          </a:p>
        </p:txBody>
      </p:sp>
      <p:sp>
        <p:nvSpPr>
          <p:cNvPr id="5" name="Header Placeholder 4"/>
          <p:cNvSpPr>
            <a:spLocks noGrp="1"/>
          </p:cNvSpPr>
          <p:nvPr>
            <p:ph type="hdr" sz="quarter" idx="11"/>
          </p:nvPr>
        </p:nvSpPr>
        <p:spPr/>
        <p:txBody>
          <a:bodyPr/>
          <a:lstStyle/>
          <a:p>
            <a:r>
              <a:rPr lang="en-US" smtClean="0"/>
              <a:t>Changing scientific ecosystem</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Создай</a:t>
            </a:r>
            <a:r>
              <a:rPr lang="ru-RU" baseline="0" dirty="0" smtClean="0"/>
              <a:t> основу, подключи лучших ученых и присоединись к платформе </a:t>
            </a:r>
            <a:r>
              <a:rPr lang="en-US" dirty="0" smtClean="0"/>
              <a:t>Elsevier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981F8ED-CEC2-4A76-85B5-D62B57BD95D5}" type="slidenum">
              <a:rPr lang="en-US" smtClean="0"/>
              <a:pPr/>
              <a:t>6</a:t>
            </a:fld>
            <a:endParaRPr lang="en-US" dirty="0"/>
          </a:p>
        </p:txBody>
      </p:sp>
      <p:sp>
        <p:nvSpPr>
          <p:cNvPr id="5" name="Header Placeholder 4"/>
          <p:cNvSpPr>
            <a:spLocks noGrp="1"/>
          </p:cNvSpPr>
          <p:nvPr>
            <p:ph type="hdr" sz="quarter" idx="11"/>
          </p:nvPr>
        </p:nvSpPr>
        <p:spPr/>
        <p:txBody>
          <a:bodyPr/>
          <a:lstStyle/>
          <a:p>
            <a:r>
              <a:rPr lang="en-US" smtClean="0"/>
              <a:t>Changing scientific ecosystem</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b="1" i="0" kern="1200" dirty="0" smtClean="0">
                <a:solidFill>
                  <a:schemeClr val="tx1"/>
                </a:solidFill>
                <a:effectLst/>
                <a:latin typeface="+mn-lt"/>
                <a:ea typeface="+mn-ea"/>
                <a:cs typeface="+mn-cs"/>
              </a:rPr>
              <a:t>Setting up access to content so that it’s easier to find and use</a:t>
            </a:r>
            <a:r>
              <a:rPr lang="en-US" sz="1200" b="0" i="0" kern="1200" dirty="0" smtClean="0">
                <a:solidFill>
                  <a:schemeClr val="tx1"/>
                </a:solidFill>
                <a:effectLst/>
                <a:latin typeface="+mn-lt"/>
                <a:ea typeface="+mn-ea"/>
                <a:cs typeface="+mn-cs"/>
              </a:rPr>
              <a:t> – Access routes and all the various vendor platforms are a really complex landscape for both readers and the librarians who need to make sense of it all.</a:t>
            </a:r>
          </a:p>
          <a:p>
            <a:r>
              <a:rPr lang="en-US" sz="1200" b="1" i="0" kern="1200" dirty="0" smtClean="0">
                <a:solidFill>
                  <a:schemeClr val="tx1"/>
                </a:solidFill>
                <a:effectLst/>
                <a:latin typeface="+mn-lt"/>
                <a:ea typeface="+mn-ea"/>
                <a:cs typeface="+mn-cs"/>
              </a:rPr>
              <a:t>Understanding </a:t>
            </a:r>
            <a:r>
              <a:rPr lang="en-US" sz="1200" b="1" i="1" kern="1200" dirty="0" smtClean="0">
                <a:solidFill>
                  <a:schemeClr val="tx1"/>
                </a:solidFill>
                <a:effectLst/>
                <a:latin typeface="+mn-lt"/>
                <a:ea typeface="+mn-ea"/>
                <a:cs typeface="+mn-cs"/>
              </a:rPr>
              <a:t>how</a:t>
            </a:r>
            <a:r>
              <a:rPr lang="en-US" sz="1200" b="1" i="0" kern="1200" dirty="0" smtClean="0">
                <a:solidFill>
                  <a:schemeClr val="tx1"/>
                </a:solidFill>
                <a:effectLst/>
                <a:latin typeface="+mn-lt"/>
                <a:ea typeface="+mn-ea"/>
                <a:cs typeface="+mn-cs"/>
              </a:rPr>
              <a:t> that content is used in their institution, and by whom</a:t>
            </a:r>
            <a:r>
              <a:rPr lang="en-US" sz="1200" b="0" i="0" kern="1200" dirty="0" smtClean="0">
                <a:solidFill>
                  <a:schemeClr val="tx1"/>
                </a:solidFill>
                <a:effectLst/>
                <a:latin typeface="+mn-lt"/>
                <a:ea typeface="+mn-ea"/>
                <a:cs typeface="+mn-cs"/>
              </a:rPr>
              <a:t> – Librarians want to understand usage beyond what the current COUNTER reports deliver, eg. they want to know which articles are being read, in what disciplines, by which type of patron, in which faculty.</a:t>
            </a:r>
          </a:p>
          <a:p>
            <a:r>
              <a:rPr lang="en-US" sz="1200" b="1" i="0" kern="1200" dirty="0" smtClean="0">
                <a:solidFill>
                  <a:schemeClr val="tx1"/>
                </a:solidFill>
                <a:effectLst/>
                <a:latin typeface="+mn-lt"/>
                <a:ea typeface="+mn-ea"/>
                <a:cs typeface="+mn-cs"/>
              </a:rPr>
              <a:t>Understanding their institution’s usage vs. peer institutions</a:t>
            </a:r>
            <a:r>
              <a:rPr lang="en-US" sz="1200" b="0" i="0" kern="1200" dirty="0" smtClean="0">
                <a:solidFill>
                  <a:schemeClr val="tx1"/>
                </a:solidFill>
                <a:effectLst/>
                <a:latin typeface="+mn-lt"/>
                <a:ea typeface="+mn-ea"/>
                <a:cs typeface="+mn-cs"/>
              </a:rPr>
              <a:t> – Is the usage their content is getting ‘good’ or ‘bad’ versus other institutions with a similar profile?  What should be done to make it better?</a:t>
            </a:r>
          </a:p>
          <a:p>
            <a:r>
              <a:rPr lang="en-US" sz="1200" b="1" i="0" kern="1200" dirty="0" smtClean="0">
                <a:solidFill>
                  <a:schemeClr val="tx1"/>
                </a:solidFill>
                <a:effectLst/>
                <a:latin typeface="+mn-lt"/>
                <a:ea typeface="+mn-ea"/>
                <a:cs typeface="+mn-cs"/>
              </a:rPr>
              <a:t>Demonstrating how the content they’ve bought has impacted on the outcomes of the institution</a:t>
            </a:r>
            <a:r>
              <a:rPr lang="en-US" sz="1200" b="0" i="0" kern="1200" dirty="0" smtClean="0">
                <a:solidFill>
                  <a:schemeClr val="tx1"/>
                </a:solidFill>
                <a:effectLst/>
                <a:latin typeface="+mn-lt"/>
                <a:ea typeface="+mn-ea"/>
                <a:cs typeface="+mn-cs"/>
              </a:rPr>
              <a:t> – How can the library prove that it helped to produce a better student, bring in grant funding, make a discovery, secure a patent?  Demonstrating the value proposition to those that hold the purse strings is really critical.</a:t>
            </a:r>
          </a:p>
          <a:p>
            <a:r>
              <a:rPr lang="en-US" sz="1200" b="1" i="0" kern="1200" dirty="0" smtClean="0">
                <a:solidFill>
                  <a:schemeClr val="tx1"/>
                </a:solidFill>
                <a:effectLst/>
                <a:latin typeface="+mn-lt"/>
                <a:ea typeface="+mn-ea"/>
                <a:cs typeface="+mn-cs"/>
              </a:rPr>
              <a:t>How they can best present the nuances of licensing models to their patrons and upper management</a:t>
            </a:r>
            <a:r>
              <a:rPr lang="en-US" sz="1200" b="0" i="0" kern="1200" dirty="0" smtClean="0">
                <a:solidFill>
                  <a:schemeClr val="tx1"/>
                </a:solidFill>
                <a:effectLst/>
                <a:latin typeface="+mn-lt"/>
                <a:ea typeface="+mn-ea"/>
                <a:cs typeface="+mn-cs"/>
              </a:rPr>
              <a:t> – Digital licensing models are complex and explaining these can be difficult to those who are not steeped in them. </a:t>
            </a:r>
          </a:p>
          <a:p>
            <a:r>
              <a:rPr lang="en-US" sz="1200" b="1" i="0" kern="1200" dirty="0" smtClean="0">
                <a:solidFill>
                  <a:schemeClr val="tx1"/>
                </a:solidFill>
                <a:effectLst/>
                <a:latin typeface="+mn-lt"/>
                <a:ea typeface="+mn-ea"/>
                <a:cs typeface="+mn-cs"/>
              </a:rPr>
              <a:t>Embedding their services fully in the researcher and student workflow</a:t>
            </a:r>
            <a:r>
              <a:rPr lang="en-US" sz="1200" b="0" i="0" kern="1200" dirty="0" smtClean="0">
                <a:solidFill>
                  <a:schemeClr val="tx1"/>
                </a:solidFill>
                <a:effectLst/>
                <a:latin typeface="+mn-lt"/>
                <a:ea typeface="+mn-ea"/>
                <a:cs typeface="+mn-cs"/>
              </a:rPr>
              <a:t> – To do this successfully they also need to intimately understand the needs and behavior of their users and the point of interactions with the library service.  How do you deliver relevant information at the point of need with a service which makes a real difference to people’s daily lives?</a:t>
            </a:r>
          </a:p>
          <a:p>
            <a:r>
              <a:rPr lang="en-US" sz="1200" b="1" i="0" kern="1200" dirty="0" smtClean="0">
                <a:solidFill>
                  <a:schemeClr val="tx1"/>
                </a:solidFill>
                <a:effectLst/>
                <a:latin typeface="+mn-lt"/>
                <a:ea typeface="+mn-ea"/>
                <a:cs typeface="+mn-cs"/>
              </a:rPr>
              <a:t>Supporting author/researcher education, especially early career researchers</a:t>
            </a:r>
            <a:r>
              <a:rPr lang="en-US" sz="1200" b="0" i="0" kern="1200" dirty="0" smtClean="0">
                <a:solidFill>
                  <a:schemeClr val="tx1"/>
                </a:solidFill>
                <a:effectLst/>
                <a:latin typeface="+mn-lt"/>
                <a:ea typeface="+mn-ea"/>
                <a:cs typeface="+mn-cs"/>
              </a:rPr>
              <a:t> – Librarians are increasingly acting as knowledge consultants within their organizations and are called upon to deliver training to early year researchers which goes beyond the normal research skills training.  This might include training on understanding copyright, how to write a grant proposal, how to get OA funds and include them in grant applications, how to get published in the best journals, etc.</a:t>
            </a:r>
          </a:p>
          <a:p>
            <a:r>
              <a:rPr lang="en-US" sz="1200" b="1" i="0" kern="1200" dirty="0" smtClean="0">
                <a:solidFill>
                  <a:schemeClr val="tx1"/>
                </a:solidFill>
                <a:effectLst/>
                <a:latin typeface="+mn-lt"/>
                <a:ea typeface="+mn-ea"/>
                <a:cs typeface="+mn-cs"/>
              </a:rPr>
              <a:t>Developing their role with research data management tools</a:t>
            </a:r>
            <a:r>
              <a:rPr lang="en-US" sz="1200" b="0" i="0" kern="1200" dirty="0" smtClean="0">
                <a:solidFill>
                  <a:schemeClr val="tx1"/>
                </a:solidFill>
                <a:effectLst/>
                <a:latin typeface="+mn-lt"/>
                <a:ea typeface="+mn-ea"/>
                <a:cs typeface="+mn-cs"/>
              </a:rPr>
              <a:t> – Is the library best placed within the institution to support the data curation and research management behaviors of the departments and the labs they support?  If not libraries, then who?</a:t>
            </a:r>
          </a:p>
          <a:p>
            <a:r>
              <a:rPr lang="en-US" sz="1200" b="1" i="0" kern="1200" dirty="0" smtClean="0">
                <a:solidFill>
                  <a:schemeClr val="tx1"/>
                </a:solidFill>
                <a:effectLst/>
                <a:latin typeface="+mn-lt"/>
                <a:ea typeface="+mn-ea"/>
                <a:cs typeface="+mn-cs"/>
              </a:rPr>
              <a:t>Evolving their roles and capabilities as librarians </a:t>
            </a:r>
            <a:r>
              <a:rPr lang="en-US" sz="1200" b="0" i="0" kern="1200" dirty="0" smtClean="0">
                <a:solidFill>
                  <a:schemeClr val="tx1"/>
                </a:solidFill>
                <a:effectLst/>
                <a:latin typeface="+mn-lt"/>
                <a:ea typeface="+mn-ea"/>
                <a:cs typeface="+mn-cs"/>
              </a:rPr>
              <a:t>– Supporting the mixed economy of subscriptions plus Open Access and delivering on the expanding knowledge consultancy needs of their organizations requires a reconfiguring of librarian roles in a time of tighter resource.</a:t>
            </a:r>
          </a:p>
          <a:p>
            <a:r>
              <a:rPr lang="en-US" sz="1200" b="1" i="0" kern="1200" dirty="0" smtClean="0">
                <a:solidFill>
                  <a:schemeClr val="tx1"/>
                </a:solidFill>
                <a:effectLst/>
                <a:latin typeface="+mn-lt"/>
                <a:ea typeface="+mn-ea"/>
                <a:cs typeface="+mn-cs"/>
              </a:rPr>
              <a:t>How should they reconfigure library policies to accommodate the mixed economy and the new realities </a:t>
            </a:r>
            <a:r>
              <a:rPr lang="en-US" sz="1200" b="0" i="0" kern="1200" dirty="0" smtClean="0">
                <a:solidFill>
                  <a:schemeClr val="tx1"/>
                </a:solidFill>
                <a:effectLst/>
                <a:latin typeface="+mn-lt"/>
                <a:ea typeface="+mn-ea"/>
                <a:cs typeface="+mn-cs"/>
              </a:rPr>
              <a:t>– If they buy ebooks should they also buy print?  How much should be apportioned to demand driven acquisition?  Should they be buying textbooks at all?  Is it the library’s role to administer OA fees?  All these new issues are still being worked out and there is plenty of experimentation still going 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981F8ED-CEC2-4A76-85B5-D62B57BD95D5}" type="slidenum">
              <a:rPr lang="en-US" smtClean="0"/>
              <a:pPr/>
              <a:t>7</a:t>
            </a:fld>
            <a:endParaRPr lang="en-US" dirty="0"/>
          </a:p>
        </p:txBody>
      </p:sp>
      <p:sp>
        <p:nvSpPr>
          <p:cNvPr id="5" name="Header Placeholder 4"/>
          <p:cNvSpPr>
            <a:spLocks noGrp="1"/>
          </p:cNvSpPr>
          <p:nvPr>
            <p:ph type="hdr" sz="quarter" idx="11"/>
          </p:nvPr>
        </p:nvSpPr>
        <p:spPr/>
        <p:txBody>
          <a:bodyPr/>
          <a:lstStyle/>
          <a:p>
            <a:r>
              <a:rPr lang="en-US" smtClean="0"/>
              <a:t>Changing scientific ecosystem</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ea typeface="ヒラギノ角ゴ Pro W3" pitchFamily="126" charset="-128"/>
            </a:endParaRPr>
          </a:p>
        </p:txBody>
      </p:sp>
      <p:sp>
        <p:nvSpPr>
          <p:cNvPr id="798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ヒラギノ角ゴ Pro W3" pitchFamily="126" charset="-128"/>
              </a:defRPr>
            </a:lvl1pPr>
            <a:lvl2pPr marL="728165" indent="-280064" eaLnBrk="0" hangingPunct="0">
              <a:defRPr sz="2400">
                <a:solidFill>
                  <a:schemeClr val="tx1"/>
                </a:solidFill>
                <a:latin typeface="Arial" pitchFamily="34" charset="0"/>
                <a:ea typeface="ヒラギノ角ゴ Pro W3" pitchFamily="126" charset="-128"/>
              </a:defRPr>
            </a:lvl2pPr>
            <a:lvl3pPr marL="1120254" indent="-224051" eaLnBrk="0" hangingPunct="0">
              <a:defRPr sz="2400">
                <a:solidFill>
                  <a:schemeClr val="tx1"/>
                </a:solidFill>
                <a:latin typeface="Arial" pitchFamily="34" charset="0"/>
                <a:ea typeface="ヒラギノ角ゴ Pro W3" pitchFamily="126" charset="-128"/>
              </a:defRPr>
            </a:lvl3pPr>
            <a:lvl4pPr marL="1568356" indent="-224051" eaLnBrk="0" hangingPunct="0">
              <a:defRPr sz="2400">
                <a:solidFill>
                  <a:schemeClr val="tx1"/>
                </a:solidFill>
                <a:latin typeface="Arial" pitchFamily="34" charset="0"/>
                <a:ea typeface="ヒラギノ角ゴ Pro W3" pitchFamily="126" charset="-128"/>
              </a:defRPr>
            </a:lvl4pPr>
            <a:lvl5pPr marL="2016458" indent="-224051" eaLnBrk="0" hangingPunct="0">
              <a:defRPr sz="2400">
                <a:solidFill>
                  <a:schemeClr val="tx1"/>
                </a:solidFill>
                <a:latin typeface="Arial" pitchFamily="34" charset="0"/>
                <a:ea typeface="ヒラギノ角ゴ Pro W3" pitchFamily="126" charset="-128"/>
              </a:defRPr>
            </a:lvl5pPr>
            <a:lvl6pPr marL="2464559" indent="-224051" eaLnBrk="0" fontAlgn="base" hangingPunct="0">
              <a:spcBef>
                <a:spcPct val="0"/>
              </a:spcBef>
              <a:spcAft>
                <a:spcPct val="0"/>
              </a:spcAft>
              <a:defRPr sz="2400">
                <a:solidFill>
                  <a:schemeClr val="tx1"/>
                </a:solidFill>
                <a:latin typeface="Arial" pitchFamily="34" charset="0"/>
                <a:ea typeface="ヒラギノ角ゴ Pro W3" pitchFamily="126" charset="-128"/>
              </a:defRPr>
            </a:lvl6pPr>
            <a:lvl7pPr marL="2912661" indent="-224051" eaLnBrk="0" fontAlgn="base" hangingPunct="0">
              <a:spcBef>
                <a:spcPct val="0"/>
              </a:spcBef>
              <a:spcAft>
                <a:spcPct val="0"/>
              </a:spcAft>
              <a:defRPr sz="2400">
                <a:solidFill>
                  <a:schemeClr val="tx1"/>
                </a:solidFill>
                <a:latin typeface="Arial" pitchFamily="34" charset="0"/>
                <a:ea typeface="ヒラギノ角ゴ Pro W3" pitchFamily="126" charset="-128"/>
              </a:defRPr>
            </a:lvl7pPr>
            <a:lvl8pPr marL="3360763" indent="-224051" eaLnBrk="0" fontAlgn="base" hangingPunct="0">
              <a:spcBef>
                <a:spcPct val="0"/>
              </a:spcBef>
              <a:spcAft>
                <a:spcPct val="0"/>
              </a:spcAft>
              <a:defRPr sz="2400">
                <a:solidFill>
                  <a:schemeClr val="tx1"/>
                </a:solidFill>
                <a:latin typeface="Arial" pitchFamily="34" charset="0"/>
                <a:ea typeface="ヒラギノ角ゴ Pro W3" pitchFamily="126" charset="-128"/>
              </a:defRPr>
            </a:lvl8pPr>
            <a:lvl9pPr marL="3808865" indent="-224051" eaLnBrk="0" fontAlgn="base" hangingPunct="0">
              <a:spcBef>
                <a:spcPct val="0"/>
              </a:spcBef>
              <a:spcAft>
                <a:spcPct val="0"/>
              </a:spcAft>
              <a:defRPr sz="2400">
                <a:solidFill>
                  <a:schemeClr val="tx1"/>
                </a:solidFill>
                <a:latin typeface="Arial" pitchFamily="34" charset="0"/>
                <a:ea typeface="ヒラギノ角ゴ Pro W3" pitchFamily="126" charset="-128"/>
              </a:defRPr>
            </a:lvl9pPr>
          </a:lstStyle>
          <a:p>
            <a:pPr eaLnBrk="1" hangingPunct="1"/>
            <a:fld id="{11057861-95CA-40AA-896A-06E5CC85FF8A}" type="slidenum">
              <a:rPr lang="en-US" sz="1200">
                <a:latin typeface="Calibri" pitchFamily="34" charset="0"/>
              </a:rPr>
              <a:pPr eaLnBrk="1" hangingPunct="1"/>
              <a:t>9</a:t>
            </a:fld>
            <a:endParaRPr lang="en-US" sz="12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Shape 489"/>
          <p:cNvSpPr txBox="1">
            <a:spLocks noGrp="1"/>
          </p:cNvSpPr>
          <p:nvPr>
            <p:ph type="body" idx="1"/>
          </p:nvPr>
        </p:nvSpPr>
        <p:spPr>
          <a:xfrm>
            <a:off x="685802" y="4343400"/>
            <a:ext cx="5486399" cy="4114801"/>
          </a:xfrm>
          <a:prstGeom prst="rect">
            <a:avLst/>
          </a:prstGeom>
        </p:spPr>
        <p:txBody>
          <a:bodyPr lIns="87749" tIns="87749" rIns="87749" bIns="87749" anchor="ctr" anchorCtr="0">
            <a:noAutofit/>
          </a:bodyPr>
          <a:lstStyle/>
          <a:p>
            <a:r>
              <a:rPr lang="en-GB" dirty="0" smtClean="0"/>
              <a:t>Example researcher page</a:t>
            </a:r>
            <a:endParaRPr dirty="0"/>
          </a:p>
        </p:txBody>
      </p:sp>
      <p:sp>
        <p:nvSpPr>
          <p:cNvPr id="490" name="Shape 490"/>
          <p:cNvSpPr>
            <a:spLocks noGrp="1" noRot="1" noChangeAspect="1"/>
          </p:cNvSpPr>
          <p:nvPr>
            <p:ph type="sldImg" idx="2"/>
          </p:nvPr>
        </p:nvSpPr>
        <p:spPr>
          <a:xfrm>
            <a:off x="1141413" y="684213"/>
            <a:ext cx="4575175" cy="3432175"/>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stretch>
            <a:fillRect/>
          </a:stretch>
        </p:blipFill>
        <p:spPr>
          <a:xfrm>
            <a:off x="378" y="283"/>
            <a:ext cx="9143242" cy="6857432"/>
          </a:xfrm>
          <a:prstGeom prst="rect">
            <a:avLst/>
          </a:prstGeom>
        </p:spPr>
      </p:pic>
      <p:pic>
        <p:nvPicPr>
          <p:cNvPr id="23" name="Picture 22" descr="orangebar.jpg"/>
          <p:cNvPicPr>
            <a:picLocks noChangeAspect="1"/>
          </p:cNvPicPr>
          <p:nvPr userDrawn="1"/>
        </p:nvPicPr>
        <p:blipFill>
          <a:blip r:embed="rId3" cstate="print"/>
          <a:stretch>
            <a:fillRect/>
          </a:stretch>
        </p:blipFill>
        <p:spPr>
          <a:xfrm>
            <a:off x="0" y="2674620"/>
            <a:ext cx="9144000" cy="1508760"/>
          </a:xfrm>
          <a:prstGeom prst="rect">
            <a:avLst/>
          </a:prstGeom>
        </p:spPr>
      </p:pic>
      <p:pic>
        <p:nvPicPr>
          <p:cNvPr id="24" name="Picture 23" descr="infoflow.png"/>
          <p:cNvPicPr>
            <a:picLocks noChangeAspect="1"/>
          </p:cNvPicPr>
          <p:nvPr userDrawn="1"/>
        </p:nvPicPr>
        <p:blipFill>
          <a:blip r:embed="rId4" cstate="print">
            <a:alphaModFix amt="60000"/>
          </a:blip>
          <a:stretch>
            <a:fillRect/>
          </a:stretch>
        </p:blipFill>
        <p:spPr>
          <a:xfrm>
            <a:off x="0" y="3183636"/>
            <a:ext cx="9144000" cy="999744"/>
          </a:xfrm>
          <a:prstGeom prst="rect">
            <a:avLst/>
          </a:prstGeom>
        </p:spPr>
      </p:pic>
      <p:sp>
        <p:nvSpPr>
          <p:cNvPr id="9" name="Text Placeholder 8"/>
          <p:cNvSpPr>
            <a:spLocks noGrp="1"/>
          </p:cNvSpPr>
          <p:nvPr>
            <p:ph type="body" sz="quarter" idx="13" hasCustomPrompt="1"/>
          </p:nvPr>
        </p:nvSpPr>
        <p:spPr>
          <a:xfrm>
            <a:off x="252412" y="3665542"/>
            <a:ext cx="3675062" cy="407987"/>
          </a:xfrm>
          <a:prstGeom prst="rect">
            <a:avLst/>
          </a:prstGeom>
        </p:spPr>
        <p:txBody>
          <a:bodyPr anchor="ctr">
            <a:normAutofit/>
          </a:bodyPr>
          <a:lstStyle>
            <a:lvl1pPr marL="0" indent="0">
              <a:buNone/>
              <a:defRPr sz="1100" b="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pPr lvl="0"/>
            <a:r>
              <a:rPr lang="en-US" dirty="0" smtClean="0"/>
              <a:t>SUBTITLE OF PRESENTATION</a:t>
            </a:r>
            <a:endParaRPr lang="en-US" dirty="0"/>
          </a:p>
        </p:txBody>
      </p:sp>
      <p:sp>
        <p:nvSpPr>
          <p:cNvPr id="5" name="Text Placeholder 4"/>
          <p:cNvSpPr>
            <a:spLocks noGrp="1"/>
          </p:cNvSpPr>
          <p:nvPr>
            <p:ph type="body" sz="quarter" idx="14" hasCustomPrompt="1"/>
          </p:nvPr>
        </p:nvSpPr>
        <p:spPr>
          <a:xfrm>
            <a:off x="913947" y="4401798"/>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err="1" smtClean="0"/>
              <a:t>FirstName</a:t>
            </a:r>
            <a:r>
              <a:rPr lang="en-US" dirty="0" smtClean="0"/>
              <a:t> </a:t>
            </a:r>
            <a:r>
              <a:rPr lang="en-US" dirty="0" err="1" smtClean="0"/>
              <a:t>LastName</a:t>
            </a:r>
            <a:endParaRPr lang="en-US" dirty="0" smtClean="0"/>
          </a:p>
        </p:txBody>
      </p:sp>
      <p:sp>
        <p:nvSpPr>
          <p:cNvPr id="7" name="TextBox 6"/>
          <p:cNvSpPr txBox="1"/>
          <p:nvPr userDrawn="1"/>
        </p:nvSpPr>
        <p:spPr>
          <a:xfrm>
            <a:off x="252412" y="4400662"/>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Presented By</a:t>
            </a:r>
            <a:endParaRPr lang="en-US" sz="800" dirty="0">
              <a:solidFill>
                <a:srgbClr val="75787B"/>
              </a:solidFill>
              <a:latin typeface="Arial" panose="020B0604020202020204" pitchFamily="34" charset="0"/>
              <a:cs typeface="Arial" panose="020B0604020202020204" pitchFamily="34" charset="0"/>
            </a:endParaRPr>
          </a:p>
        </p:txBody>
      </p:sp>
      <p:sp>
        <p:nvSpPr>
          <p:cNvPr id="11" name="Text Placeholder 4"/>
          <p:cNvSpPr>
            <a:spLocks noGrp="1"/>
          </p:cNvSpPr>
          <p:nvPr>
            <p:ph type="body" sz="quarter" idx="15" hasCustomPrompt="1"/>
          </p:nvPr>
        </p:nvSpPr>
        <p:spPr>
          <a:xfrm>
            <a:off x="519341" y="4578690"/>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smtClean="0"/>
              <a:t>XX_XX_XX</a:t>
            </a:r>
          </a:p>
        </p:txBody>
      </p:sp>
      <p:sp>
        <p:nvSpPr>
          <p:cNvPr id="12" name="TextBox 11"/>
          <p:cNvSpPr txBox="1"/>
          <p:nvPr userDrawn="1"/>
        </p:nvSpPr>
        <p:spPr>
          <a:xfrm>
            <a:off x="249691" y="4577554"/>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Date</a:t>
            </a:r>
            <a:endParaRPr lang="en-US" sz="800" dirty="0">
              <a:solidFill>
                <a:srgbClr val="75787B"/>
              </a:solidFill>
              <a:latin typeface="Arial" panose="020B0604020202020204" pitchFamily="34" charset="0"/>
              <a:cs typeface="Arial" panose="020B0604020202020204" pitchFamily="34" charset="0"/>
            </a:endParaRPr>
          </a:p>
        </p:txBody>
      </p:sp>
      <p:pic>
        <p:nvPicPr>
          <p:cNvPr id="21" name="Picture 20" descr="ELS_NS_Logo_2C_RGB.png"/>
          <p:cNvPicPr>
            <a:picLocks noChangeAspect="1"/>
          </p:cNvPicPr>
          <p:nvPr userDrawn="1"/>
        </p:nvPicPr>
        <p:blipFill>
          <a:blip r:embed="rId5" cstate="print"/>
          <a:stretch>
            <a:fillRect/>
          </a:stretch>
        </p:blipFill>
        <p:spPr>
          <a:xfrm>
            <a:off x="342954" y="345829"/>
            <a:ext cx="685800" cy="757502"/>
          </a:xfrm>
          <a:prstGeom prst="rect">
            <a:avLst/>
          </a:prstGeom>
        </p:spPr>
      </p:pic>
      <p:sp>
        <p:nvSpPr>
          <p:cNvPr id="2" name="Title 1"/>
          <p:cNvSpPr>
            <a:spLocks noGrp="1"/>
          </p:cNvSpPr>
          <p:nvPr>
            <p:ph type="ctrTitle" hasCustomPrompt="1"/>
          </p:nvPr>
        </p:nvSpPr>
        <p:spPr>
          <a:xfrm>
            <a:off x="244928" y="2910351"/>
            <a:ext cx="7772400" cy="722764"/>
          </a:xfrm>
        </p:spPr>
        <p:txBody>
          <a:bodyPr anchor="t">
            <a:noAutofit/>
          </a:bodyPr>
          <a:lstStyle>
            <a:lvl1pPr algn="l">
              <a:defRPr sz="2600" b="1"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r>
              <a:rPr lang="en-US" dirty="0" smtClean="0"/>
              <a:t>Cover Slide Title</a:t>
            </a:r>
            <a:br>
              <a:rPr lang="en-US" dirty="0" smtClean="0"/>
            </a:br>
            <a:r>
              <a:rPr lang="en-US" dirty="0" smtClean="0"/>
              <a:t>Second Line If Necessary</a:t>
            </a:r>
            <a:endParaRPr lang="en-US" dirty="0"/>
          </a:p>
        </p:txBody>
      </p:sp>
    </p:spTree>
    <p:extLst>
      <p:ext uri="{BB962C8B-B14F-4D97-AF65-F5344CB8AC3E}">
        <p14:creationId xmlns:p14="http://schemas.microsoft.com/office/powerpoint/2010/main" val="3200136630"/>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xmlns:mv="urn:schemas-microsoft-com:mac:vml" xmlns:mc="http://schemas.openxmlformats.org/markup-compatibility/2006">
        <p15:guide id="1" orient="horz" pos="2160" userDrawn="1">
          <p15:clr>
            <a:srgbClr val="FBAE40"/>
          </p15:clr>
        </p15:guide>
        <p15:guide id="2" pos="21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Author Quot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1093788" y="1804309"/>
            <a:ext cx="5543776" cy="3224891"/>
          </a:xfrm>
          <a:prstGeom prst="rect">
            <a:avLst/>
          </a:prstGeom>
        </p:spPr>
        <p:txBody>
          <a:bodyPr>
            <a:normAutofit/>
          </a:bodyPr>
          <a:lstStyle>
            <a:lvl1pPr marL="0" indent="0">
              <a:buFontTx/>
              <a:buNone/>
              <a:defRPr sz="2600" b="0" i="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2pPr>
            <a:lvl3pPr>
              <a:defRPr sz="11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p:txBody>
      </p:sp>
      <p:sp>
        <p:nvSpPr>
          <p:cNvPr id="12" name="Slide Number Placeholder 7"/>
          <p:cNvSpPr>
            <a:spLocks noGrp="1"/>
          </p:cNvSpPr>
          <p:nvPr>
            <p:ph type="sldNum" sz="quarter" idx="4"/>
          </p:nvPr>
        </p:nvSpPr>
        <p:spPr>
          <a:xfrm>
            <a:off x="8548008" y="24905"/>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2950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6" name="Text Placeholder 13"/>
          <p:cNvSpPr>
            <a:spLocks noGrp="1"/>
          </p:cNvSpPr>
          <p:nvPr>
            <p:ph type="body" sz="quarter" idx="11" hasCustomPrompt="1"/>
          </p:nvPr>
        </p:nvSpPr>
        <p:spPr>
          <a:xfrm>
            <a:off x="1093788" y="1240517"/>
            <a:ext cx="7429500" cy="285750"/>
          </a:xfrm>
        </p:spPr>
        <p:txBody>
          <a:bodyPr>
            <a:noAutofit/>
          </a:bodyPr>
          <a:lstStyle>
            <a:lvl1pPr marL="0" indent="0">
              <a:buNone/>
              <a:defRPr sz="1400" b="0" baseline="0">
                <a:solidFill>
                  <a:srgbClr val="007398"/>
                </a:solidFill>
                <a:latin typeface="Arial" panose="020B0604020202020204" pitchFamily="34" charset="0"/>
                <a:cs typeface="Arial" panose="020B0604020202020204" pitchFamily="34" charset="0"/>
              </a:defRPr>
            </a:lvl1pPr>
          </a:lstStyle>
          <a:p>
            <a:pPr lvl="0"/>
            <a:r>
              <a:rPr lang="en-US" dirty="0" smtClean="0"/>
              <a:t>Subtitle of Slide</a:t>
            </a:r>
            <a:endParaRPr lang="en-US" dirty="0"/>
          </a:p>
        </p:txBody>
      </p:sp>
      <p:sp>
        <p:nvSpPr>
          <p:cNvPr id="7" name="Text Placeholder 13"/>
          <p:cNvSpPr>
            <a:spLocks noGrp="1"/>
          </p:cNvSpPr>
          <p:nvPr>
            <p:ph type="body" sz="quarter" idx="12" hasCustomPrompt="1"/>
          </p:nvPr>
        </p:nvSpPr>
        <p:spPr>
          <a:xfrm>
            <a:off x="1093788" y="5132159"/>
            <a:ext cx="7429500" cy="285750"/>
          </a:xfrm>
        </p:spPr>
        <p:txBody>
          <a:bodyPr>
            <a:noAutofit/>
          </a:bodyPr>
          <a:lstStyle>
            <a:lvl1pPr marL="0" indent="0">
              <a:buNone/>
              <a:defRPr sz="1200" b="1" baseline="0">
                <a:solidFill>
                  <a:schemeClr val="tx1"/>
                </a:solidFill>
                <a:latin typeface="Arial" panose="020B0604020202020204" pitchFamily="34" charset="0"/>
                <a:cs typeface="Arial" panose="020B0604020202020204" pitchFamily="34" charset="0"/>
              </a:defRPr>
            </a:lvl1pPr>
          </a:lstStyle>
          <a:p>
            <a:pPr lvl="0"/>
            <a:r>
              <a:rPr lang="en-US" dirty="0" smtClean="0"/>
              <a:t>Author Name</a:t>
            </a:r>
            <a:endParaRPr lang="en-US" dirty="0"/>
          </a:p>
        </p:txBody>
      </p:sp>
      <p:sp>
        <p:nvSpPr>
          <p:cNvPr id="8" name="Text Placeholder 13"/>
          <p:cNvSpPr>
            <a:spLocks noGrp="1"/>
          </p:cNvSpPr>
          <p:nvPr>
            <p:ph type="body" sz="quarter" idx="13"/>
          </p:nvPr>
        </p:nvSpPr>
        <p:spPr>
          <a:xfrm>
            <a:off x="1093788" y="5352143"/>
            <a:ext cx="7429500" cy="285750"/>
          </a:xfrm>
        </p:spPr>
        <p:txBody>
          <a:bodyPr>
            <a:noAutofit/>
          </a:bodyPr>
          <a:lstStyle>
            <a:lvl1pPr marL="0" indent="0" eaLnBrk="1">
              <a:buNone/>
              <a:defRPr sz="1200" b="0" baseline="0">
                <a:solidFill>
                  <a:srgbClr val="75787B"/>
                </a:solidFill>
                <a:latin typeface="Arial" panose="020B0604020202020204" pitchFamily="34" charset="0"/>
                <a:cs typeface="Arial" panose="020B0604020202020204" pitchFamily="34" charset="0"/>
              </a:defRPr>
            </a:lvl1pPr>
          </a:lstStyle>
          <a:p>
            <a:pPr lvl="0"/>
            <a:endParaRPr lang="en-US" dirty="0"/>
          </a:p>
        </p:txBody>
      </p:sp>
    </p:spTree>
    <p:extLst>
      <p:ext uri="{BB962C8B-B14F-4D97-AF65-F5344CB8AC3E}">
        <p14:creationId xmlns:p14="http://schemas.microsoft.com/office/powerpoint/2010/main" val="2755146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Full Page Photo">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5894615"/>
            <a:ext cx="7429500" cy="759278"/>
          </a:xfrm>
          <a:prstGeom prst="rect">
            <a:avLst/>
          </a:prstGeom>
        </p:spPr>
        <p:txBody>
          <a:bodyPr>
            <a:normAutofit/>
          </a:bodyPr>
          <a:lstStyle>
            <a:lvl1pPr>
              <a:defRPr sz="1200" b="0">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2pPr>
            <a:lvl3pPr>
              <a:defRPr sz="11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p:txBody>
      </p:sp>
      <p:sp>
        <p:nvSpPr>
          <p:cNvPr id="12" name="Slide Number Placeholder 7"/>
          <p:cNvSpPr>
            <a:spLocks noGrp="1"/>
          </p:cNvSpPr>
          <p:nvPr>
            <p:ph type="sldNum" sz="quarter" idx="4"/>
          </p:nvPr>
        </p:nvSpPr>
        <p:spPr>
          <a:xfrm>
            <a:off x="8548008" y="24905"/>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2950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4" name="Picture Placeholder 3"/>
          <p:cNvSpPr>
            <a:spLocks noGrp="1"/>
          </p:cNvSpPr>
          <p:nvPr>
            <p:ph type="pic" sz="quarter" idx="11"/>
          </p:nvPr>
        </p:nvSpPr>
        <p:spPr>
          <a:xfrm>
            <a:off x="0" y="1445079"/>
            <a:ext cx="9144000" cy="4278085"/>
          </a:xfrm>
        </p:spPr>
        <p:txBody>
          <a:bodyPr/>
          <a:lstStyle>
            <a:lvl1pPr>
              <a:defRPr>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9188268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ontent: Three Photos">
    <p:spTree>
      <p:nvGrpSpPr>
        <p:cNvPr id="1" name=""/>
        <p:cNvGrpSpPr/>
        <p:nvPr/>
      </p:nvGrpSpPr>
      <p:grpSpPr>
        <a:xfrm>
          <a:off x="0" y="0"/>
          <a:ext cx="0" cy="0"/>
          <a:chOff x="0" y="0"/>
          <a:chExt cx="0" cy="0"/>
        </a:xfrm>
      </p:grpSpPr>
      <p:sp>
        <p:nvSpPr>
          <p:cNvPr id="12" name="Slide Number Placeholder 7"/>
          <p:cNvSpPr>
            <a:spLocks noGrp="1"/>
          </p:cNvSpPr>
          <p:nvPr>
            <p:ph type="sldNum" sz="quarter" idx="4"/>
          </p:nvPr>
        </p:nvSpPr>
        <p:spPr>
          <a:xfrm>
            <a:off x="8548008" y="24905"/>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solidFill>
                  <a:srgbClr val="FFFFFF"/>
                </a:solidFill>
              </a:rPr>
              <a:pPr/>
              <a:t>‹#›</a:t>
            </a:fld>
            <a:endParaRPr lang="en-US" dirty="0">
              <a:solidFill>
                <a:srgbClr val="FFFFFF"/>
              </a:solidFill>
            </a:endParaRPr>
          </a:p>
        </p:txBody>
      </p:sp>
      <p:sp>
        <p:nvSpPr>
          <p:cNvPr id="14" name="Text Placeholder 13"/>
          <p:cNvSpPr>
            <a:spLocks noGrp="1"/>
          </p:cNvSpPr>
          <p:nvPr>
            <p:ph type="body" sz="quarter" idx="10" hasCustomPrompt="1"/>
          </p:nvPr>
        </p:nvSpPr>
        <p:spPr>
          <a:xfrm>
            <a:off x="242888" y="490940"/>
            <a:ext cx="8656636" cy="285750"/>
          </a:xfrm>
        </p:spPr>
        <p:txBody>
          <a:bodyPr lIns="0" tIns="0" rIns="0" bIns="0">
            <a:noAutofit/>
          </a:bodyPr>
          <a:lstStyle>
            <a:lvl1pPr marL="0" indent="0">
              <a:lnSpc>
                <a:spcPct val="100000"/>
              </a:lnSpc>
              <a:buNone/>
              <a:defRPr sz="1800" baseline="0">
                <a:solidFill>
                  <a:srgbClr val="007398"/>
                </a:solidFill>
                <a:latin typeface="Arial" panose="020B0604020202020204" pitchFamily="34" charset="0"/>
                <a:cs typeface="Arial" panose="020B0604020202020204" pitchFamily="34" charset="0"/>
              </a:defRPr>
            </a:lvl1pPr>
          </a:lstStyle>
          <a:p>
            <a:pPr lvl="0"/>
            <a:r>
              <a:rPr lang="en-US" smtClean="0"/>
              <a:t>Title of Slide</a:t>
            </a:r>
            <a:endParaRPr lang="en-US" dirty="0"/>
          </a:p>
        </p:txBody>
      </p:sp>
    </p:spTree>
    <p:extLst>
      <p:ext uri="{BB962C8B-B14F-4D97-AF65-F5344CB8AC3E}">
        <p14:creationId xmlns:p14="http://schemas.microsoft.com/office/powerpoint/2010/main" val="19194263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over Option 3">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391" y="283"/>
            <a:ext cx="9143243" cy="6857432"/>
          </a:xfrm>
          <a:prstGeom prst="rect">
            <a:avLst/>
          </a:prstGeom>
        </p:spPr>
      </p:pic>
    </p:spTree>
    <p:extLst>
      <p:ext uri="{BB962C8B-B14F-4D97-AF65-F5344CB8AC3E}">
        <p14:creationId xmlns:p14="http://schemas.microsoft.com/office/powerpoint/2010/main" val="1640029283"/>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p15:clr>
            <a:srgbClr val="FBAE40"/>
          </p15:clr>
        </p15:guide>
        <p15:guide id="2" pos="21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16500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 Box Content Slid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1"/>
            </a:lvl1pPr>
          </a:lstStyle>
          <a:p>
            <a:r>
              <a:rPr lang="en-US" dirty="0" smtClean="0"/>
              <a:t>Title of Slide</a:t>
            </a:r>
            <a:endParaRPr lang="en-US" dirty="0"/>
          </a:p>
        </p:txBody>
      </p:sp>
      <p:sp>
        <p:nvSpPr>
          <p:cNvPr id="5" name="Content Placeholder 1"/>
          <p:cNvSpPr>
            <a:spLocks noGrp="1"/>
          </p:cNvSpPr>
          <p:nvPr>
            <p:ph idx="1"/>
          </p:nvPr>
        </p:nvSpPr>
        <p:spPr>
          <a:xfrm>
            <a:off x="457198" y="1500110"/>
            <a:ext cx="8238319"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dirty="0" smtClean="0"/>
              <a:t>Click to edit Master text styles</a:t>
            </a:r>
          </a:p>
          <a:p>
            <a:pPr lvl="1"/>
            <a:r>
              <a:rPr lang="en-US" dirty="0" smtClean="0"/>
              <a:t>Second level</a:t>
            </a:r>
          </a:p>
          <a:p>
            <a:pPr lvl="2"/>
            <a:r>
              <a:rPr lang="en-US" dirty="0" smtClean="0"/>
              <a:t>Third level</a:t>
            </a:r>
          </a:p>
          <a:p>
            <a:endParaRPr lang="en-US" dirty="0"/>
          </a:p>
        </p:txBody>
      </p:sp>
    </p:spTree>
    <p:extLst>
      <p:ext uri="{BB962C8B-B14F-4D97-AF65-F5344CB8AC3E}">
        <p14:creationId xmlns:p14="http://schemas.microsoft.com/office/powerpoint/2010/main" val="2926472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Only Content Slide">
    <p:spTree>
      <p:nvGrpSpPr>
        <p:cNvPr id="1" name=""/>
        <p:cNvGrpSpPr/>
        <p:nvPr/>
      </p:nvGrpSpPr>
      <p:grpSpPr>
        <a:xfrm>
          <a:off x="0" y="0"/>
          <a:ext cx="0" cy="0"/>
          <a:chOff x="0" y="0"/>
          <a:chExt cx="0" cy="0"/>
        </a:xfrm>
      </p:grpSpPr>
      <p:sp>
        <p:nvSpPr>
          <p:cNvPr id="3" name="Title 1"/>
          <p:cNvSpPr>
            <a:spLocks noGrp="1"/>
          </p:cNvSpPr>
          <p:nvPr>
            <p:ph type="title"/>
          </p:nvPr>
        </p:nvSpPr>
        <p:spPr>
          <a:xfrm>
            <a:off x="457199" y="705204"/>
            <a:ext cx="8238319" cy="418645"/>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079156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pPr>
              <a:defRPr/>
            </a:pPr>
            <a:fld id="{4E5371A5-5578-8E49-93D4-3B178012D2E0}" type="slidenum">
              <a:rPr lang="en-US" smtClean="0"/>
              <a:pPr>
                <a:defRPr/>
              </a:pPr>
              <a:t>‹#›</a:t>
            </a:fld>
            <a:endParaRPr lang="en-US"/>
          </a:p>
        </p:txBody>
      </p:sp>
    </p:spTree>
    <p:extLst>
      <p:ext uri="{BB962C8B-B14F-4D97-AF65-F5344CB8AC3E}">
        <p14:creationId xmlns:p14="http://schemas.microsoft.com/office/powerpoint/2010/main" val="4112781092"/>
      </p:ext>
    </p:extLst>
  </p:cSld>
  <p:clrMapOvr>
    <a:masterClrMapping/>
  </p:clrMapOvr>
  <p:transition spd="slow">
    <p:wip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Date Placeholder 3"/>
          <p:cNvSpPr>
            <a:spLocks noGrp="1"/>
          </p:cNvSpPr>
          <p:nvPr>
            <p:ph type="dt" sz="half" idx="2"/>
          </p:nvPr>
        </p:nvSpPr>
        <p:spPr>
          <a:xfrm>
            <a:off x="457200" y="6456360"/>
            <a:ext cx="2133600" cy="365125"/>
          </a:xfrm>
          <a:prstGeom prst="rect">
            <a:avLst/>
          </a:prstGeom>
        </p:spPr>
        <p:txBody>
          <a:bodyPr/>
          <a:lstStyle>
            <a:lvl1pPr>
              <a:defRPr sz="1200">
                <a:solidFill>
                  <a:schemeClr val="bg1">
                    <a:lumMod val="50000"/>
                  </a:schemeClr>
                </a:solidFill>
              </a:defRPr>
            </a:lvl1pPr>
          </a:lstStyle>
          <a:p>
            <a:pPr defTabSz="457200"/>
            <a:fld id="{8F6694F3-2507-4784-A2D1-8C5E53472B06}" type="datetime1">
              <a:rPr lang="en-US" smtClean="0">
                <a:solidFill>
                  <a:prstClr val="white">
                    <a:lumMod val="50000"/>
                  </a:prstClr>
                </a:solidFill>
              </a:rPr>
              <a:pPr defTabSz="457200"/>
              <a:t>5/25/2016</a:t>
            </a:fld>
            <a:endParaRPr lang="en-US" dirty="0">
              <a:solidFill>
                <a:prstClr val="white">
                  <a:lumMod val="50000"/>
                </a:prstClr>
              </a:solidFill>
            </a:endParaRPr>
          </a:p>
        </p:txBody>
      </p:sp>
      <p:sp>
        <p:nvSpPr>
          <p:cNvPr id="17" name="Slide Number Placeholder 5"/>
          <p:cNvSpPr>
            <a:spLocks noGrp="1"/>
          </p:cNvSpPr>
          <p:nvPr>
            <p:ph type="sldNum" sz="quarter" idx="4"/>
          </p:nvPr>
        </p:nvSpPr>
        <p:spPr>
          <a:xfrm>
            <a:off x="7510204" y="6456360"/>
            <a:ext cx="643195" cy="365125"/>
          </a:xfrm>
          <a:prstGeom prst="rect">
            <a:avLst/>
          </a:prstGeom>
        </p:spPr>
        <p:txBody>
          <a:bodyPr/>
          <a:lstStyle>
            <a:lvl1pPr algn="r">
              <a:defRPr sz="1200">
                <a:solidFill>
                  <a:schemeClr val="bg1">
                    <a:lumMod val="50000"/>
                  </a:schemeClr>
                </a:solidFill>
                <a:latin typeface="Arial"/>
                <a:cs typeface="Arial"/>
              </a:defRPr>
            </a:lvl1pPr>
          </a:lstStyle>
          <a:p>
            <a:pPr defTabSz="457200"/>
            <a:fld id="{CBCABEB8-9A19-4843-B404-20C14EEAC27C}" type="slidenum">
              <a:rPr lang="en-US" smtClean="0">
                <a:solidFill>
                  <a:prstClr val="white">
                    <a:lumMod val="50000"/>
                  </a:prstClr>
                </a:solidFill>
              </a:rPr>
              <a:pPr defTabSz="457200"/>
              <a:t>‹#›</a:t>
            </a:fld>
            <a:endParaRPr lang="en-US" dirty="0">
              <a:solidFill>
                <a:prstClr val="white">
                  <a:lumMod val="50000"/>
                </a:prstClr>
              </a:solidFill>
            </a:endParaRPr>
          </a:p>
        </p:txBody>
      </p:sp>
    </p:spTree>
    <p:extLst>
      <p:ext uri="{BB962C8B-B14F-4D97-AF65-F5344CB8AC3E}">
        <p14:creationId xmlns:p14="http://schemas.microsoft.com/office/powerpoint/2010/main" val="5355948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15" name="Date Placeholder 3"/>
          <p:cNvSpPr>
            <a:spLocks noGrp="1"/>
          </p:cNvSpPr>
          <p:nvPr>
            <p:ph type="dt" sz="half" idx="2"/>
          </p:nvPr>
        </p:nvSpPr>
        <p:spPr>
          <a:xfrm>
            <a:off x="457200" y="6456360"/>
            <a:ext cx="2133600" cy="365125"/>
          </a:xfrm>
          <a:prstGeom prst="rect">
            <a:avLst/>
          </a:prstGeom>
        </p:spPr>
        <p:txBody>
          <a:bodyPr/>
          <a:lstStyle>
            <a:lvl1pPr>
              <a:defRPr sz="1200">
                <a:solidFill>
                  <a:schemeClr val="bg1">
                    <a:lumMod val="50000"/>
                  </a:schemeClr>
                </a:solidFill>
              </a:defRPr>
            </a:lvl1pPr>
          </a:lstStyle>
          <a:p>
            <a:pPr defTabSz="457200"/>
            <a:fld id="{8F6694F3-2507-4784-A2D1-8C5E53472B06}" type="datetime1">
              <a:rPr lang="en-US" smtClean="0">
                <a:solidFill>
                  <a:prstClr val="white">
                    <a:lumMod val="50000"/>
                  </a:prstClr>
                </a:solidFill>
              </a:rPr>
              <a:pPr defTabSz="457200"/>
              <a:t>5/25/2016</a:t>
            </a:fld>
            <a:endParaRPr lang="en-US" dirty="0">
              <a:solidFill>
                <a:prstClr val="white">
                  <a:lumMod val="50000"/>
                </a:prstClr>
              </a:solidFill>
            </a:endParaRPr>
          </a:p>
        </p:txBody>
      </p:sp>
      <p:sp>
        <p:nvSpPr>
          <p:cNvPr id="17" name="Slide Number Placeholder 5"/>
          <p:cNvSpPr>
            <a:spLocks noGrp="1"/>
          </p:cNvSpPr>
          <p:nvPr>
            <p:ph type="sldNum" sz="quarter" idx="4"/>
          </p:nvPr>
        </p:nvSpPr>
        <p:spPr>
          <a:xfrm>
            <a:off x="7510204" y="6456360"/>
            <a:ext cx="643195" cy="365125"/>
          </a:xfrm>
          <a:prstGeom prst="rect">
            <a:avLst/>
          </a:prstGeom>
        </p:spPr>
        <p:txBody>
          <a:bodyPr/>
          <a:lstStyle>
            <a:lvl1pPr algn="r">
              <a:defRPr sz="1200">
                <a:solidFill>
                  <a:schemeClr val="bg1">
                    <a:lumMod val="50000"/>
                  </a:schemeClr>
                </a:solidFill>
                <a:latin typeface="Arial"/>
                <a:cs typeface="Arial"/>
              </a:defRPr>
            </a:lvl1pPr>
          </a:lstStyle>
          <a:p>
            <a:pPr defTabSz="457200"/>
            <a:fld id="{CBCABEB8-9A19-4843-B404-20C14EEAC27C}" type="slidenum">
              <a:rPr lang="en-US" smtClean="0">
                <a:solidFill>
                  <a:prstClr val="white">
                    <a:lumMod val="50000"/>
                  </a:prstClr>
                </a:solidFill>
              </a:rPr>
              <a:pPr defTabSz="457200"/>
              <a:t>‹#›</a:t>
            </a:fld>
            <a:endParaRPr lang="en-US" dirty="0">
              <a:solidFill>
                <a:prstClr val="white">
                  <a:lumMod val="50000"/>
                </a:prstClr>
              </a:solidFill>
            </a:endParaRPr>
          </a:p>
        </p:txBody>
      </p:sp>
    </p:spTree>
    <p:extLst>
      <p:ext uri="{BB962C8B-B14F-4D97-AF65-F5344CB8AC3E}">
        <p14:creationId xmlns:p14="http://schemas.microsoft.com/office/powerpoint/2010/main" val="287354929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stretch>
            <a:fillRect/>
          </a:stretch>
        </p:blipFill>
        <p:spPr>
          <a:xfrm>
            <a:off x="378" y="283"/>
            <a:ext cx="9143242" cy="6857432"/>
          </a:xfrm>
          <a:prstGeom prst="rect">
            <a:avLst/>
          </a:prstGeom>
        </p:spPr>
      </p:pic>
      <p:pic>
        <p:nvPicPr>
          <p:cNvPr id="16" name="Picture 15" descr="orangebar.jpg"/>
          <p:cNvPicPr>
            <a:picLocks noChangeAspect="1"/>
          </p:cNvPicPr>
          <p:nvPr userDrawn="1"/>
        </p:nvPicPr>
        <p:blipFill>
          <a:blip r:embed="rId3" cstate="print"/>
          <a:stretch>
            <a:fillRect/>
          </a:stretch>
        </p:blipFill>
        <p:spPr>
          <a:xfrm>
            <a:off x="0" y="2674620"/>
            <a:ext cx="9144000" cy="1508760"/>
          </a:xfrm>
          <a:prstGeom prst="rect">
            <a:avLst/>
          </a:prstGeom>
        </p:spPr>
      </p:pic>
      <p:sp>
        <p:nvSpPr>
          <p:cNvPr id="2" name="Title 1"/>
          <p:cNvSpPr>
            <a:spLocks noGrp="1"/>
          </p:cNvSpPr>
          <p:nvPr>
            <p:ph type="ctrTitle" hasCustomPrompt="1"/>
          </p:nvPr>
        </p:nvSpPr>
        <p:spPr>
          <a:xfrm>
            <a:off x="244928" y="2910351"/>
            <a:ext cx="7772400" cy="722764"/>
          </a:xfrm>
        </p:spPr>
        <p:txBody>
          <a:bodyPr anchor="t">
            <a:noAutofit/>
          </a:bodyPr>
          <a:lstStyle>
            <a:lvl1pPr algn="l">
              <a:defRPr sz="2600" b="1"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r>
              <a:rPr lang="en-US" dirty="0" smtClean="0"/>
              <a:t>Cover Slide Title</a:t>
            </a:r>
            <a:br>
              <a:rPr lang="en-US" dirty="0" smtClean="0"/>
            </a:br>
            <a:r>
              <a:rPr lang="en-US" dirty="0" smtClean="0"/>
              <a:t>Second Line If Necessary</a:t>
            </a:r>
            <a:endParaRPr lang="en-US" dirty="0"/>
          </a:p>
        </p:txBody>
      </p:sp>
      <p:sp>
        <p:nvSpPr>
          <p:cNvPr id="9" name="Text Placeholder 8"/>
          <p:cNvSpPr>
            <a:spLocks noGrp="1"/>
          </p:cNvSpPr>
          <p:nvPr>
            <p:ph type="body" sz="quarter" idx="13" hasCustomPrompt="1"/>
          </p:nvPr>
        </p:nvSpPr>
        <p:spPr>
          <a:xfrm>
            <a:off x="252412" y="3665542"/>
            <a:ext cx="3675062" cy="407987"/>
          </a:xfrm>
          <a:prstGeom prst="rect">
            <a:avLst/>
          </a:prstGeom>
        </p:spPr>
        <p:txBody>
          <a:bodyPr anchor="ctr">
            <a:normAutofit/>
          </a:bodyPr>
          <a:lstStyle>
            <a:lvl1pPr marL="0" indent="0">
              <a:buNone/>
              <a:defRPr sz="1100" b="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pPr lvl="0"/>
            <a:r>
              <a:rPr lang="en-US" dirty="0" smtClean="0"/>
              <a:t>SUBTITLE OF PRESENTATION</a:t>
            </a:r>
            <a:endParaRPr lang="en-US" dirty="0"/>
          </a:p>
        </p:txBody>
      </p:sp>
      <p:sp>
        <p:nvSpPr>
          <p:cNvPr id="4" name="Picture Placeholder 3"/>
          <p:cNvSpPr>
            <a:spLocks noGrp="1"/>
          </p:cNvSpPr>
          <p:nvPr>
            <p:ph type="pic" sz="quarter" idx="16" hasCustomPrompt="1"/>
          </p:nvPr>
        </p:nvSpPr>
        <p:spPr>
          <a:xfrm>
            <a:off x="6834188" y="642938"/>
            <a:ext cx="1093787" cy="301625"/>
          </a:xfrm>
          <a:prstGeom prst="rect">
            <a:avLst/>
          </a:prstGeom>
        </p:spPr>
        <p:txBody>
          <a:bodyPr anchor="ctr">
            <a:noAutofit/>
          </a:bodyPr>
          <a:lstStyle>
            <a:lvl1pPr marL="0" indent="0">
              <a:buNone/>
              <a:defRPr sz="900">
                <a:latin typeface="Arial" panose="020B0604020202020204" pitchFamily="34" charset="0"/>
                <a:cs typeface="Arial" panose="020B0604020202020204" pitchFamily="34" charset="0"/>
              </a:defRPr>
            </a:lvl1pPr>
          </a:lstStyle>
          <a:p>
            <a:r>
              <a:rPr lang="en-US" dirty="0" smtClean="0"/>
              <a:t>Click to Insert Logo</a:t>
            </a:r>
            <a:br>
              <a:rPr lang="en-US" dirty="0" smtClean="0"/>
            </a:br>
            <a:r>
              <a:rPr lang="en-US" dirty="0" smtClean="0"/>
              <a:t>(Adjust as needed)</a:t>
            </a:r>
            <a:endParaRPr lang="en-US" dirty="0"/>
          </a:p>
        </p:txBody>
      </p:sp>
      <p:sp>
        <p:nvSpPr>
          <p:cNvPr id="10" name="Text Placeholder 4"/>
          <p:cNvSpPr>
            <a:spLocks noGrp="1"/>
          </p:cNvSpPr>
          <p:nvPr>
            <p:ph type="body" sz="quarter" idx="14" hasCustomPrompt="1"/>
          </p:nvPr>
        </p:nvSpPr>
        <p:spPr>
          <a:xfrm>
            <a:off x="1379311" y="5953013"/>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err="1" smtClean="0"/>
              <a:t>FirstName</a:t>
            </a:r>
            <a:r>
              <a:rPr lang="en-US" dirty="0" smtClean="0"/>
              <a:t> </a:t>
            </a:r>
            <a:r>
              <a:rPr lang="en-US" dirty="0" err="1" smtClean="0"/>
              <a:t>LastName</a:t>
            </a:r>
            <a:endParaRPr lang="en-US" dirty="0" smtClean="0"/>
          </a:p>
        </p:txBody>
      </p:sp>
      <p:sp>
        <p:nvSpPr>
          <p:cNvPr id="11" name="TextBox 10"/>
          <p:cNvSpPr txBox="1"/>
          <p:nvPr userDrawn="1"/>
        </p:nvSpPr>
        <p:spPr>
          <a:xfrm>
            <a:off x="717776" y="5951877"/>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Presented By</a:t>
            </a:r>
            <a:endParaRPr lang="en-US" sz="800" dirty="0">
              <a:solidFill>
                <a:srgbClr val="75787B"/>
              </a:solidFill>
              <a:latin typeface="Arial" panose="020B0604020202020204" pitchFamily="34" charset="0"/>
              <a:cs typeface="Arial" panose="020B0604020202020204" pitchFamily="34" charset="0"/>
            </a:endParaRPr>
          </a:p>
        </p:txBody>
      </p:sp>
      <p:sp>
        <p:nvSpPr>
          <p:cNvPr id="12" name="Text Placeholder 4"/>
          <p:cNvSpPr>
            <a:spLocks noGrp="1"/>
          </p:cNvSpPr>
          <p:nvPr>
            <p:ph type="body" sz="quarter" idx="15" hasCustomPrompt="1"/>
          </p:nvPr>
        </p:nvSpPr>
        <p:spPr>
          <a:xfrm>
            <a:off x="984705" y="6129905"/>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smtClean="0"/>
              <a:t>XX_XX_XX</a:t>
            </a:r>
          </a:p>
        </p:txBody>
      </p:sp>
      <p:sp>
        <p:nvSpPr>
          <p:cNvPr id="13" name="TextBox 12"/>
          <p:cNvSpPr txBox="1"/>
          <p:nvPr userDrawn="1"/>
        </p:nvSpPr>
        <p:spPr>
          <a:xfrm>
            <a:off x="715055" y="6128769"/>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Date</a:t>
            </a:r>
            <a:endParaRPr lang="en-US" sz="800" dirty="0">
              <a:solidFill>
                <a:srgbClr val="75787B"/>
              </a:solidFill>
              <a:latin typeface="Arial" panose="020B0604020202020204" pitchFamily="34" charset="0"/>
              <a:cs typeface="Arial" panose="020B0604020202020204" pitchFamily="34" charset="0"/>
            </a:endParaRPr>
          </a:p>
        </p:txBody>
      </p:sp>
      <p:pic>
        <p:nvPicPr>
          <p:cNvPr id="14" name="Picture 13" descr="ELS_NS_Logo_2C_RGB.png"/>
          <p:cNvPicPr>
            <a:picLocks noChangeAspect="1"/>
          </p:cNvPicPr>
          <p:nvPr userDrawn="1"/>
        </p:nvPicPr>
        <p:blipFill>
          <a:blip r:embed="rId4" cstate="print"/>
          <a:stretch>
            <a:fillRect/>
          </a:stretch>
        </p:blipFill>
        <p:spPr>
          <a:xfrm>
            <a:off x="8114164" y="349006"/>
            <a:ext cx="685800" cy="757503"/>
          </a:xfrm>
          <a:prstGeom prst="rect">
            <a:avLst/>
          </a:prstGeom>
        </p:spPr>
      </p:pic>
    </p:spTree>
    <p:extLst>
      <p:ext uri="{BB962C8B-B14F-4D97-AF65-F5344CB8AC3E}">
        <p14:creationId xmlns:p14="http://schemas.microsoft.com/office/powerpoint/2010/main" val="3563467440"/>
      </p:ext>
    </p:extLst>
  </p:cSld>
  <p:clrMapOvr>
    <a:masterClrMapping/>
  </p:clrMapOvr>
  <p:extLst mod="1">
    <p:ext uri="{DCECCB84-F9BA-43D5-87BE-67443E8EF086}">
      <p15:sldGuideLst xmlns:p15="http://schemas.microsoft.com/office/powerpoint/2012/main" xmlns="" xmlns:mv="urn:schemas-microsoft-com:mac:vml" xmlns:mc="http://schemas.openxmlformats.org/markup-compatibility/2006">
        <p15:guide id="1" orient="horz" pos="2160">
          <p15:clr>
            <a:srgbClr val="FBAE40"/>
          </p15:clr>
        </p15:guide>
        <p15:guide id="2" pos="216">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pPr fontAlgn="base">
              <a:spcBef>
                <a:spcPct val="0"/>
              </a:spcBef>
              <a:spcAft>
                <a:spcPct val="0"/>
              </a:spcAft>
            </a:pPr>
            <a:fld id="{FCADCB76-81E2-42D3-8EC2-6C52E0F8FC0C}" type="slidenum">
              <a:rPr lang="en-US" smtClean="0">
                <a:solidFill>
                  <a:srgbClr val="FFFFFF"/>
                </a:solidFill>
              </a:rPr>
              <a:pPr fontAlgn="base">
                <a:spcBef>
                  <a:spcPct val="0"/>
                </a:spcBef>
                <a:spcAft>
                  <a:spcPct val="0"/>
                </a:spcAft>
              </a:pPr>
              <a:t>‹#›</a:t>
            </a:fld>
            <a:endParaRPr lang="en-US" dirty="0">
              <a:solidFill>
                <a:srgbClr val="FFFFFF"/>
              </a:solidFill>
            </a:endParaRPr>
          </a:p>
        </p:txBody>
      </p:sp>
      <p:sp>
        <p:nvSpPr>
          <p:cNvPr id="7" name="Title 1"/>
          <p:cNvSpPr>
            <a:spLocks noGrp="1"/>
          </p:cNvSpPr>
          <p:nvPr>
            <p:ph type="title"/>
          </p:nvPr>
        </p:nvSpPr>
        <p:spPr>
          <a:xfrm>
            <a:off x="457200" y="762000"/>
            <a:ext cx="8458200" cy="850106"/>
          </a:xfrm>
        </p:spPr>
        <p:txBody>
          <a:bodyPr lIns="0" tIns="0" rIns="0" bIns="0"/>
          <a:lstStyle>
            <a:lvl1pPr>
              <a:defRPr sz="2800">
                <a:solidFill>
                  <a:schemeClr val="tx2"/>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776448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Option 3">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378" y="283"/>
            <a:ext cx="9143242" cy="6857432"/>
          </a:xfrm>
          <a:prstGeom prst="rect">
            <a:avLst/>
          </a:prstGeom>
        </p:spPr>
      </p:pic>
      <p:sp>
        <p:nvSpPr>
          <p:cNvPr id="2" name="Title 1"/>
          <p:cNvSpPr>
            <a:spLocks noGrp="1"/>
          </p:cNvSpPr>
          <p:nvPr>
            <p:ph type="ctrTitle" hasCustomPrompt="1"/>
          </p:nvPr>
        </p:nvSpPr>
        <p:spPr>
          <a:xfrm>
            <a:off x="715055" y="310026"/>
            <a:ext cx="7772400" cy="722764"/>
          </a:xfrm>
        </p:spPr>
        <p:txBody>
          <a:bodyPr anchor="t">
            <a:noAutofit/>
          </a:bodyPr>
          <a:lstStyle>
            <a:lvl1pPr algn="l">
              <a:defRPr sz="2600" b="1"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r>
              <a:rPr lang="en-US" dirty="0" smtClean="0"/>
              <a:t>Cover Slide Title</a:t>
            </a:r>
            <a:br>
              <a:rPr lang="en-US" dirty="0" smtClean="0"/>
            </a:br>
            <a:r>
              <a:rPr lang="en-US" dirty="0" smtClean="0"/>
              <a:t>Second Line If Necessary</a:t>
            </a:r>
            <a:endParaRPr lang="en-US" dirty="0"/>
          </a:p>
        </p:txBody>
      </p:sp>
      <p:sp>
        <p:nvSpPr>
          <p:cNvPr id="9" name="Text Placeholder 8"/>
          <p:cNvSpPr>
            <a:spLocks noGrp="1"/>
          </p:cNvSpPr>
          <p:nvPr>
            <p:ph type="body" sz="quarter" idx="13" hasCustomPrompt="1"/>
          </p:nvPr>
        </p:nvSpPr>
        <p:spPr>
          <a:xfrm>
            <a:off x="722539" y="1065217"/>
            <a:ext cx="3675062" cy="407987"/>
          </a:xfrm>
          <a:prstGeom prst="rect">
            <a:avLst/>
          </a:prstGeom>
        </p:spPr>
        <p:txBody>
          <a:bodyPr anchor="ctr">
            <a:normAutofit/>
          </a:bodyPr>
          <a:lstStyle>
            <a:lvl1pPr marL="0" indent="0">
              <a:buNone/>
              <a:defRPr sz="1100" b="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pPr lvl="0"/>
            <a:r>
              <a:rPr lang="en-US" dirty="0" smtClean="0"/>
              <a:t>SUBTITLE OF PRESENTATION</a:t>
            </a:r>
            <a:endParaRPr lang="en-US" dirty="0"/>
          </a:p>
        </p:txBody>
      </p:sp>
      <p:sp>
        <p:nvSpPr>
          <p:cNvPr id="10" name="Text Placeholder 4"/>
          <p:cNvSpPr>
            <a:spLocks noGrp="1"/>
          </p:cNvSpPr>
          <p:nvPr>
            <p:ph type="body" sz="quarter" idx="14" hasCustomPrompt="1"/>
          </p:nvPr>
        </p:nvSpPr>
        <p:spPr>
          <a:xfrm>
            <a:off x="1379311" y="5953013"/>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err="1" smtClean="0"/>
              <a:t>FirstName</a:t>
            </a:r>
            <a:r>
              <a:rPr lang="en-US" dirty="0" smtClean="0"/>
              <a:t> </a:t>
            </a:r>
            <a:r>
              <a:rPr lang="en-US" dirty="0" err="1" smtClean="0"/>
              <a:t>LastName</a:t>
            </a:r>
            <a:endParaRPr lang="en-US" dirty="0" smtClean="0"/>
          </a:p>
        </p:txBody>
      </p:sp>
      <p:sp>
        <p:nvSpPr>
          <p:cNvPr id="11" name="TextBox 10"/>
          <p:cNvSpPr txBox="1"/>
          <p:nvPr userDrawn="1"/>
        </p:nvSpPr>
        <p:spPr>
          <a:xfrm>
            <a:off x="717776" y="5951877"/>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Presented By</a:t>
            </a:r>
            <a:endParaRPr lang="en-US" sz="800" dirty="0">
              <a:solidFill>
                <a:srgbClr val="75787B"/>
              </a:solidFill>
              <a:latin typeface="Arial" panose="020B0604020202020204" pitchFamily="34" charset="0"/>
              <a:cs typeface="Arial" panose="020B0604020202020204" pitchFamily="34" charset="0"/>
            </a:endParaRPr>
          </a:p>
        </p:txBody>
      </p:sp>
      <p:sp>
        <p:nvSpPr>
          <p:cNvPr id="12" name="Text Placeholder 4"/>
          <p:cNvSpPr>
            <a:spLocks noGrp="1"/>
          </p:cNvSpPr>
          <p:nvPr>
            <p:ph type="body" sz="quarter" idx="15" hasCustomPrompt="1"/>
          </p:nvPr>
        </p:nvSpPr>
        <p:spPr>
          <a:xfrm>
            <a:off x="984705" y="6129905"/>
            <a:ext cx="3111046" cy="263293"/>
          </a:xfrm>
          <a:prstGeom prst="rect">
            <a:avLst/>
          </a:prstGeom>
        </p:spPr>
        <p:txBody>
          <a:bodyPr>
            <a:noAutofit/>
          </a:bodyPr>
          <a:lstStyle>
            <a:lvl1pPr marL="0" indent="0">
              <a:lnSpc>
                <a:spcPct val="100000"/>
              </a:lnSpc>
              <a:buNone/>
              <a:defRPr sz="800" b="0" baseline="0">
                <a:solidFill>
                  <a:srgbClr val="75787B"/>
                </a:solidFill>
                <a:latin typeface="Arial" panose="020B0604020202020204" pitchFamily="34" charset="0"/>
                <a:cs typeface="Arial" panose="020B0604020202020204" pitchFamily="34" charset="0"/>
              </a:defRPr>
            </a:lvl1pPr>
          </a:lstStyle>
          <a:p>
            <a:pPr lvl="0"/>
            <a:r>
              <a:rPr lang="en-US" dirty="0" smtClean="0"/>
              <a:t>XX_XX_XX</a:t>
            </a:r>
          </a:p>
        </p:txBody>
      </p:sp>
      <p:sp>
        <p:nvSpPr>
          <p:cNvPr id="13" name="TextBox 12"/>
          <p:cNvSpPr txBox="1"/>
          <p:nvPr userDrawn="1"/>
        </p:nvSpPr>
        <p:spPr>
          <a:xfrm>
            <a:off x="715055" y="6128769"/>
            <a:ext cx="1094014" cy="215444"/>
          </a:xfrm>
          <a:prstGeom prst="rect">
            <a:avLst/>
          </a:prstGeom>
          <a:noFill/>
        </p:spPr>
        <p:txBody>
          <a:bodyPr wrap="square" rtlCol="0">
            <a:spAutoFit/>
          </a:bodyPr>
          <a:lstStyle/>
          <a:p>
            <a:r>
              <a:rPr lang="en-US" sz="800" dirty="0" smtClean="0">
                <a:solidFill>
                  <a:srgbClr val="75787B"/>
                </a:solidFill>
                <a:latin typeface="Arial" panose="020B0604020202020204" pitchFamily="34" charset="0"/>
                <a:cs typeface="Arial" panose="020B0604020202020204" pitchFamily="34" charset="0"/>
              </a:rPr>
              <a:t>Date</a:t>
            </a:r>
            <a:endParaRPr lang="en-US" sz="800" dirty="0">
              <a:solidFill>
                <a:srgbClr val="75787B"/>
              </a:solidFill>
              <a:latin typeface="Arial" panose="020B0604020202020204" pitchFamily="34" charset="0"/>
              <a:cs typeface="Arial" panose="020B0604020202020204" pitchFamily="34" charset="0"/>
            </a:endParaRPr>
          </a:p>
        </p:txBody>
      </p:sp>
      <p:grpSp>
        <p:nvGrpSpPr>
          <p:cNvPr id="18" name="Group 17"/>
          <p:cNvGrpSpPr/>
          <p:nvPr userDrawn="1"/>
        </p:nvGrpSpPr>
        <p:grpSpPr>
          <a:xfrm>
            <a:off x="7899400" y="347947"/>
            <a:ext cx="914400" cy="1010004"/>
            <a:chOff x="7899400" y="347947"/>
            <a:chExt cx="914400" cy="1010004"/>
          </a:xfrm>
        </p:grpSpPr>
        <p:pic>
          <p:nvPicPr>
            <p:cNvPr id="15" name="Picture 14" descr="ELS_NS_Logo_1C_White_RGB.png"/>
            <p:cNvPicPr>
              <a:picLocks noChangeAspect="1"/>
            </p:cNvPicPr>
            <p:nvPr userDrawn="1"/>
          </p:nvPicPr>
          <p:blipFill>
            <a:blip r:embed="rId3" cstate="print"/>
            <a:stretch>
              <a:fillRect/>
            </a:stretch>
          </p:blipFill>
          <p:spPr>
            <a:xfrm>
              <a:off x="7899400" y="347947"/>
              <a:ext cx="914400" cy="1010004"/>
            </a:xfrm>
            <a:prstGeom prst="rect">
              <a:avLst/>
            </a:prstGeom>
          </p:spPr>
        </p:pic>
        <p:pic>
          <p:nvPicPr>
            <p:cNvPr id="16" name="Picture 15" descr="ELS_NS_Logo_1C_White_RGB.png"/>
            <p:cNvPicPr>
              <a:picLocks noChangeAspect="1"/>
            </p:cNvPicPr>
            <p:nvPr userDrawn="1"/>
          </p:nvPicPr>
          <p:blipFill>
            <a:blip r:embed="rId3" cstate="print"/>
            <a:stretch>
              <a:fillRect/>
            </a:stretch>
          </p:blipFill>
          <p:spPr>
            <a:xfrm>
              <a:off x="7899400" y="347947"/>
              <a:ext cx="914400" cy="1010004"/>
            </a:xfrm>
            <a:prstGeom prst="rect">
              <a:avLst/>
            </a:prstGeom>
          </p:spPr>
        </p:pic>
      </p:grpSp>
    </p:spTree>
    <p:extLst>
      <p:ext uri="{BB962C8B-B14F-4D97-AF65-F5344CB8AC3E}">
        <p14:creationId xmlns:p14="http://schemas.microsoft.com/office/powerpoint/2010/main" val="2703135168"/>
      </p:ext>
    </p:extLst>
  </p:cSld>
  <p:clrMapOvr>
    <a:masterClrMapping/>
  </p:clrMapOvr>
  <p:extLst mod="1">
    <p:ext uri="{DCECCB84-F9BA-43D5-87BE-67443E8EF086}">
      <p15:sldGuideLst xmlns:p15="http://schemas.microsoft.com/office/powerpoint/2012/main" xmlns="" xmlns:mv="urn:schemas-microsoft-com:mac:vml" xmlns:mc="http://schemas.openxmlformats.org/markup-compatibility/2006">
        <p15:guide id="1" orient="horz" pos="2160">
          <p15:clr>
            <a:srgbClr val="FBAE40"/>
          </p15:clr>
        </p15:guide>
        <p15:guide id="2" pos="21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Option 4">
    <p:bg>
      <p:bgPr>
        <a:solidFill>
          <a:schemeClr val="bg1"/>
        </a:solidFill>
        <a:effectLst/>
      </p:bgPr>
    </p:bg>
    <p:spTree>
      <p:nvGrpSpPr>
        <p:cNvPr id="1" name=""/>
        <p:cNvGrpSpPr/>
        <p:nvPr/>
      </p:nvGrpSpPr>
      <p:grpSpPr>
        <a:xfrm>
          <a:off x="0" y="0"/>
          <a:ext cx="0" cy="0"/>
          <a:chOff x="0" y="0"/>
          <a:chExt cx="0" cy="0"/>
        </a:xfrm>
      </p:grpSpPr>
      <p:pic>
        <p:nvPicPr>
          <p:cNvPr id="13" name="Picture 12" descr="orangebackground.jpg"/>
          <p:cNvPicPr>
            <a:picLocks noChangeAspect="1"/>
          </p:cNvPicPr>
          <p:nvPr userDrawn="1"/>
        </p:nvPicPr>
        <p:blipFill>
          <a:blip r:embed="rId2" cstate="print"/>
          <a:stretch>
            <a:fillRect/>
          </a:stretch>
        </p:blipFill>
        <p:spPr>
          <a:xfrm>
            <a:off x="0" y="0"/>
            <a:ext cx="9144000" cy="6858000"/>
          </a:xfrm>
          <a:prstGeom prst="rect">
            <a:avLst/>
          </a:prstGeom>
        </p:spPr>
      </p:pic>
      <p:sp>
        <p:nvSpPr>
          <p:cNvPr id="15" name="Text Placeholder 8"/>
          <p:cNvSpPr>
            <a:spLocks noGrp="1"/>
          </p:cNvSpPr>
          <p:nvPr>
            <p:ph type="body" sz="quarter" idx="16" hasCustomPrompt="1"/>
          </p:nvPr>
        </p:nvSpPr>
        <p:spPr>
          <a:xfrm>
            <a:off x="252412" y="3665542"/>
            <a:ext cx="3675062" cy="407987"/>
          </a:xfrm>
          <a:prstGeom prst="rect">
            <a:avLst/>
          </a:prstGeom>
        </p:spPr>
        <p:txBody>
          <a:bodyPr anchor="ctr">
            <a:normAutofit/>
          </a:bodyPr>
          <a:lstStyle>
            <a:lvl1pPr marL="0" indent="0">
              <a:buNone/>
              <a:defRPr sz="1100" b="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pPr lvl="0"/>
            <a:r>
              <a:rPr lang="en-US" dirty="0" smtClean="0"/>
              <a:t>SUBTITLE OF PRESENTATION</a:t>
            </a:r>
            <a:endParaRPr lang="en-US" dirty="0"/>
          </a:p>
        </p:txBody>
      </p:sp>
      <p:sp>
        <p:nvSpPr>
          <p:cNvPr id="16" name="Text Placeholder 4"/>
          <p:cNvSpPr>
            <a:spLocks noGrp="1"/>
          </p:cNvSpPr>
          <p:nvPr>
            <p:ph type="body" sz="quarter" idx="17" hasCustomPrompt="1"/>
          </p:nvPr>
        </p:nvSpPr>
        <p:spPr>
          <a:xfrm>
            <a:off x="913947" y="4401798"/>
            <a:ext cx="3111046" cy="263293"/>
          </a:xfrm>
          <a:prstGeom prst="rect">
            <a:avLst/>
          </a:prstGeom>
        </p:spPr>
        <p:txBody>
          <a:bodyPr>
            <a:noAutofit/>
          </a:bodyPr>
          <a:lstStyle>
            <a:lvl1pPr marL="0" indent="0">
              <a:lnSpc>
                <a:spcPct val="100000"/>
              </a:lnSpc>
              <a:buNone/>
              <a:defRPr sz="800" b="0" baseline="0">
                <a:solidFill>
                  <a:schemeClr val="bg1"/>
                </a:solidFill>
                <a:latin typeface="Arial" panose="020B0604020202020204" pitchFamily="34" charset="0"/>
                <a:cs typeface="Arial" panose="020B0604020202020204" pitchFamily="34" charset="0"/>
              </a:defRPr>
            </a:lvl1pPr>
          </a:lstStyle>
          <a:p>
            <a:pPr lvl="0"/>
            <a:r>
              <a:rPr lang="en-US" dirty="0" err="1" smtClean="0"/>
              <a:t>FirstName</a:t>
            </a:r>
            <a:r>
              <a:rPr lang="en-US" dirty="0" smtClean="0"/>
              <a:t> </a:t>
            </a:r>
            <a:r>
              <a:rPr lang="en-US" dirty="0" err="1" smtClean="0"/>
              <a:t>LastName</a:t>
            </a:r>
            <a:endParaRPr lang="en-US" dirty="0" smtClean="0"/>
          </a:p>
        </p:txBody>
      </p:sp>
      <p:sp>
        <p:nvSpPr>
          <p:cNvPr id="17" name="TextBox 16"/>
          <p:cNvSpPr txBox="1"/>
          <p:nvPr userDrawn="1"/>
        </p:nvSpPr>
        <p:spPr>
          <a:xfrm>
            <a:off x="252412" y="4400662"/>
            <a:ext cx="1094014" cy="215444"/>
          </a:xfrm>
          <a:prstGeom prst="rect">
            <a:avLst/>
          </a:prstGeom>
          <a:noFill/>
        </p:spPr>
        <p:txBody>
          <a:bodyPr wrap="square" rtlCol="0">
            <a:spAutoFit/>
          </a:bodyPr>
          <a:lstStyle/>
          <a:p>
            <a:r>
              <a:rPr lang="en-US" sz="800" dirty="0" smtClean="0">
                <a:solidFill>
                  <a:schemeClr val="bg1"/>
                </a:solidFill>
                <a:latin typeface="Arial" panose="020B0604020202020204" pitchFamily="34" charset="0"/>
                <a:cs typeface="Arial" panose="020B0604020202020204" pitchFamily="34" charset="0"/>
              </a:rPr>
              <a:t>Presented By</a:t>
            </a:r>
            <a:endParaRPr lang="en-US" sz="800" dirty="0">
              <a:solidFill>
                <a:schemeClr val="bg1"/>
              </a:solidFill>
              <a:latin typeface="Arial" panose="020B0604020202020204" pitchFamily="34" charset="0"/>
              <a:cs typeface="Arial" panose="020B0604020202020204" pitchFamily="34" charset="0"/>
            </a:endParaRPr>
          </a:p>
        </p:txBody>
      </p:sp>
      <p:sp>
        <p:nvSpPr>
          <p:cNvPr id="18" name="Text Placeholder 4"/>
          <p:cNvSpPr>
            <a:spLocks noGrp="1"/>
          </p:cNvSpPr>
          <p:nvPr>
            <p:ph type="body" sz="quarter" idx="18" hasCustomPrompt="1"/>
          </p:nvPr>
        </p:nvSpPr>
        <p:spPr>
          <a:xfrm>
            <a:off x="519341" y="4578690"/>
            <a:ext cx="3111046" cy="263293"/>
          </a:xfrm>
          <a:prstGeom prst="rect">
            <a:avLst/>
          </a:prstGeom>
        </p:spPr>
        <p:txBody>
          <a:bodyPr>
            <a:noAutofit/>
          </a:bodyPr>
          <a:lstStyle>
            <a:lvl1pPr marL="0" indent="0">
              <a:lnSpc>
                <a:spcPct val="100000"/>
              </a:lnSpc>
              <a:buNone/>
              <a:defRPr sz="800" b="0" baseline="0">
                <a:solidFill>
                  <a:schemeClr val="bg1"/>
                </a:solidFill>
                <a:latin typeface="Arial" panose="020B0604020202020204" pitchFamily="34" charset="0"/>
                <a:cs typeface="Arial" panose="020B0604020202020204" pitchFamily="34" charset="0"/>
              </a:defRPr>
            </a:lvl1pPr>
          </a:lstStyle>
          <a:p>
            <a:pPr lvl="0"/>
            <a:r>
              <a:rPr lang="en-US" dirty="0" smtClean="0"/>
              <a:t>XX_XX_XX</a:t>
            </a:r>
          </a:p>
        </p:txBody>
      </p:sp>
      <p:sp>
        <p:nvSpPr>
          <p:cNvPr id="19" name="TextBox 18"/>
          <p:cNvSpPr txBox="1"/>
          <p:nvPr userDrawn="1"/>
        </p:nvSpPr>
        <p:spPr>
          <a:xfrm>
            <a:off x="249691" y="4577554"/>
            <a:ext cx="1094014" cy="215444"/>
          </a:xfrm>
          <a:prstGeom prst="rect">
            <a:avLst/>
          </a:prstGeom>
          <a:noFill/>
        </p:spPr>
        <p:txBody>
          <a:bodyPr wrap="square" rtlCol="0">
            <a:spAutoFit/>
          </a:bodyPr>
          <a:lstStyle/>
          <a:p>
            <a:r>
              <a:rPr lang="en-US" sz="800" dirty="0" smtClean="0">
                <a:solidFill>
                  <a:schemeClr val="bg1"/>
                </a:solidFill>
                <a:latin typeface="Arial" panose="020B0604020202020204" pitchFamily="34" charset="0"/>
                <a:cs typeface="Arial" panose="020B0604020202020204" pitchFamily="34" charset="0"/>
              </a:rPr>
              <a:t>Date</a:t>
            </a:r>
            <a:endParaRPr lang="en-US" sz="800" dirty="0">
              <a:solidFill>
                <a:schemeClr val="bg1"/>
              </a:solidFill>
              <a:latin typeface="Arial" panose="020B0604020202020204" pitchFamily="34" charset="0"/>
              <a:cs typeface="Arial" panose="020B0604020202020204" pitchFamily="34" charset="0"/>
            </a:endParaRPr>
          </a:p>
        </p:txBody>
      </p:sp>
      <p:grpSp>
        <p:nvGrpSpPr>
          <p:cNvPr id="9" name="Group 8"/>
          <p:cNvGrpSpPr/>
          <p:nvPr userDrawn="1"/>
        </p:nvGrpSpPr>
        <p:grpSpPr>
          <a:xfrm>
            <a:off x="342900" y="347947"/>
            <a:ext cx="914400" cy="1010004"/>
            <a:chOff x="7899400" y="347947"/>
            <a:chExt cx="914400" cy="1010004"/>
          </a:xfrm>
        </p:grpSpPr>
        <p:pic>
          <p:nvPicPr>
            <p:cNvPr id="10" name="Picture 9" descr="ELS_NS_Logo_1C_White_RGB.png"/>
            <p:cNvPicPr>
              <a:picLocks noChangeAspect="1"/>
            </p:cNvPicPr>
            <p:nvPr userDrawn="1"/>
          </p:nvPicPr>
          <p:blipFill>
            <a:blip r:embed="rId3" cstate="print"/>
            <a:stretch>
              <a:fillRect/>
            </a:stretch>
          </p:blipFill>
          <p:spPr>
            <a:xfrm>
              <a:off x="7899400" y="347947"/>
              <a:ext cx="914400" cy="1010004"/>
            </a:xfrm>
            <a:prstGeom prst="rect">
              <a:avLst/>
            </a:prstGeom>
          </p:spPr>
        </p:pic>
        <p:pic>
          <p:nvPicPr>
            <p:cNvPr id="11" name="Picture 10" descr="ELS_NS_Logo_1C_White_RGB.png"/>
            <p:cNvPicPr>
              <a:picLocks noChangeAspect="1"/>
            </p:cNvPicPr>
            <p:nvPr userDrawn="1"/>
          </p:nvPicPr>
          <p:blipFill>
            <a:blip r:embed="rId3" cstate="print"/>
            <a:stretch>
              <a:fillRect/>
            </a:stretch>
          </p:blipFill>
          <p:spPr>
            <a:xfrm>
              <a:off x="7899400" y="347947"/>
              <a:ext cx="914400" cy="1010004"/>
            </a:xfrm>
            <a:prstGeom prst="rect">
              <a:avLst/>
            </a:prstGeom>
          </p:spPr>
        </p:pic>
      </p:grpSp>
      <p:sp>
        <p:nvSpPr>
          <p:cNvPr id="21" name="Title 1"/>
          <p:cNvSpPr>
            <a:spLocks noGrp="1"/>
          </p:cNvSpPr>
          <p:nvPr>
            <p:ph type="ctrTitle" hasCustomPrompt="1"/>
          </p:nvPr>
        </p:nvSpPr>
        <p:spPr>
          <a:xfrm>
            <a:off x="240043" y="2910702"/>
            <a:ext cx="7772400" cy="722764"/>
          </a:xfrm>
        </p:spPr>
        <p:txBody>
          <a:bodyPr anchor="t">
            <a:noAutofit/>
          </a:bodyPr>
          <a:lstStyle>
            <a:lvl1pPr algn="l">
              <a:defRPr sz="2600" b="1"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r>
              <a:rPr lang="en-US" dirty="0" smtClean="0"/>
              <a:t>Cover Slide Title</a:t>
            </a:r>
            <a:br>
              <a:rPr lang="en-US" dirty="0" smtClean="0"/>
            </a:br>
            <a:r>
              <a:rPr lang="en-US" dirty="0" smtClean="0"/>
              <a:t>Second Line If Necessary</a:t>
            </a:r>
            <a:endParaRPr lang="en-US" dirty="0"/>
          </a:p>
        </p:txBody>
      </p:sp>
    </p:spTree>
    <p:extLst>
      <p:ext uri="{BB962C8B-B14F-4D97-AF65-F5344CB8AC3E}">
        <p14:creationId xmlns:p14="http://schemas.microsoft.com/office/powerpoint/2010/main" val="2703135168"/>
      </p:ext>
    </p:extLst>
  </p:cSld>
  <p:clrMapOvr>
    <a:masterClrMapping/>
  </p:clrMapOvr>
  <p:extLst mod="1">
    <p:ext uri="{DCECCB84-F9BA-43D5-87BE-67443E8EF086}">
      <p15:sldGuideLst xmlns:p15="http://schemas.microsoft.com/office/powerpoint/2012/main" xmlns="" xmlns:mv="urn:schemas-microsoft-com:mac:vml" xmlns:mc="http://schemas.openxmlformats.org/markup-compatibility/2006">
        <p15:guide id="1" orient="horz" pos="2160">
          <p15:clr>
            <a:srgbClr val="FBAE40"/>
          </p15:clr>
        </p15:guide>
        <p15:guide id="2" pos="2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er">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stretch>
            <a:fillRect/>
          </a:stretch>
        </p:blipFill>
        <p:spPr>
          <a:xfrm>
            <a:off x="378" y="283"/>
            <a:ext cx="9143242" cy="6857432"/>
          </a:xfrm>
          <a:prstGeom prst="rect">
            <a:avLst/>
          </a:prstGeom>
        </p:spPr>
      </p:pic>
      <p:sp>
        <p:nvSpPr>
          <p:cNvPr id="2" name="Title 1"/>
          <p:cNvSpPr>
            <a:spLocks noGrp="1"/>
          </p:cNvSpPr>
          <p:nvPr>
            <p:ph type="ctrTitle" hasCustomPrompt="1"/>
          </p:nvPr>
        </p:nvSpPr>
        <p:spPr>
          <a:xfrm>
            <a:off x="715055" y="1728080"/>
            <a:ext cx="7772400" cy="503491"/>
          </a:xfrm>
        </p:spPr>
        <p:txBody>
          <a:bodyPr anchor="t">
            <a:noAutofit/>
          </a:bodyPr>
          <a:lstStyle>
            <a:lvl1pPr algn="l">
              <a:defRPr sz="2800" b="0" baseline="0">
                <a:solidFill>
                  <a:schemeClr val="bg1"/>
                </a:solidFill>
                <a:latin typeface="Arial" panose="020B0604020202020204" pitchFamily="34" charset="0"/>
                <a:ea typeface="Verdana" panose="020B0604030504040204" pitchFamily="34" charset="0"/>
                <a:cs typeface="Arial" panose="020B0604020202020204" pitchFamily="34" charset="0"/>
              </a:defRPr>
            </a:lvl1pPr>
          </a:lstStyle>
          <a:p>
            <a:r>
              <a:rPr lang="en-US" dirty="0" smtClean="0"/>
              <a:t>Section Title</a:t>
            </a:r>
            <a:endParaRPr lang="en-US" dirty="0"/>
          </a:p>
        </p:txBody>
      </p:sp>
      <p:sp>
        <p:nvSpPr>
          <p:cNvPr id="6" name="Content Placeholder 5"/>
          <p:cNvSpPr>
            <a:spLocks noGrp="1"/>
          </p:cNvSpPr>
          <p:nvPr>
            <p:ph sz="quarter" idx="16" hasCustomPrompt="1"/>
          </p:nvPr>
        </p:nvSpPr>
        <p:spPr>
          <a:xfrm>
            <a:off x="714375" y="2318657"/>
            <a:ext cx="4567918" cy="2343150"/>
          </a:xfrm>
        </p:spPr>
        <p:txBody>
          <a:bodyPr>
            <a:normAutofit/>
          </a:bodyPr>
          <a:lstStyle>
            <a:lvl1pPr marL="0" indent="0">
              <a:buNone/>
              <a:defRPr sz="2000" b="0" baseline="0">
                <a:solidFill>
                  <a:schemeClr val="bg1"/>
                </a:solidFill>
              </a:defRPr>
            </a:lvl1pPr>
          </a:lstStyle>
          <a:p>
            <a:pPr lvl="0"/>
            <a:r>
              <a:rPr lang="en-US" dirty="0" smtClean="0"/>
              <a:t>Add Section title text here</a:t>
            </a:r>
            <a:endParaRPr lang="en-US" dirty="0"/>
          </a:p>
        </p:txBody>
      </p:sp>
      <p:grpSp>
        <p:nvGrpSpPr>
          <p:cNvPr id="5" name="Group 4"/>
          <p:cNvGrpSpPr/>
          <p:nvPr userDrawn="1"/>
        </p:nvGrpSpPr>
        <p:grpSpPr>
          <a:xfrm>
            <a:off x="7899400" y="347947"/>
            <a:ext cx="914400" cy="1010004"/>
            <a:chOff x="7899400" y="347947"/>
            <a:chExt cx="914400" cy="1010004"/>
          </a:xfrm>
        </p:grpSpPr>
        <p:pic>
          <p:nvPicPr>
            <p:cNvPr id="7" name="Picture 6" descr="ELS_NS_Logo_1C_White_RGB.png"/>
            <p:cNvPicPr>
              <a:picLocks noChangeAspect="1"/>
            </p:cNvPicPr>
            <p:nvPr userDrawn="1"/>
          </p:nvPicPr>
          <p:blipFill>
            <a:blip r:embed="rId3" cstate="print"/>
            <a:stretch>
              <a:fillRect/>
            </a:stretch>
          </p:blipFill>
          <p:spPr>
            <a:xfrm>
              <a:off x="7899400" y="347947"/>
              <a:ext cx="914400" cy="1010004"/>
            </a:xfrm>
            <a:prstGeom prst="rect">
              <a:avLst/>
            </a:prstGeom>
          </p:spPr>
        </p:pic>
        <p:pic>
          <p:nvPicPr>
            <p:cNvPr id="8" name="Picture 7" descr="ELS_NS_Logo_1C_White_RGB.png"/>
            <p:cNvPicPr>
              <a:picLocks noChangeAspect="1"/>
            </p:cNvPicPr>
            <p:nvPr userDrawn="1"/>
          </p:nvPicPr>
          <p:blipFill>
            <a:blip r:embed="rId3" cstate="print"/>
            <a:stretch>
              <a:fillRect/>
            </a:stretch>
          </p:blipFill>
          <p:spPr>
            <a:xfrm>
              <a:off x="7899400" y="347947"/>
              <a:ext cx="914400" cy="1010004"/>
            </a:xfrm>
            <a:prstGeom prst="rect">
              <a:avLst/>
            </a:prstGeom>
          </p:spPr>
        </p:pic>
      </p:grpSp>
    </p:spTree>
    <p:extLst>
      <p:ext uri="{BB962C8B-B14F-4D97-AF65-F5344CB8AC3E}">
        <p14:creationId xmlns:p14="http://schemas.microsoft.com/office/powerpoint/2010/main" val="2491065732"/>
      </p:ext>
    </p:extLst>
  </p:cSld>
  <p:clrMapOvr>
    <a:masterClrMapping/>
  </p:clrMapOvr>
  <p:extLst mod="1">
    <p:ext uri="{DCECCB84-F9BA-43D5-87BE-67443E8EF086}">
      <p15:sldGuideLst xmlns:p15="http://schemas.microsoft.com/office/powerpoint/2012/main" xmlns="" xmlns:mv="urn:schemas-microsoft-com:mac:vml" xmlns:mc="http://schemas.openxmlformats.org/markup-compatibility/2006">
        <p15:guide id="1" orient="horz" pos="2160">
          <p15:clr>
            <a:srgbClr val="FBAE40"/>
          </p15:clr>
        </p15:guide>
        <p15:guide id="2" pos="21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Text &amp; Photo">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1610404"/>
            <a:ext cx="3502478" cy="4798560"/>
          </a:xfrm>
          <a:prstGeom prst="rect">
            <a:avLst/>
          </a:prstGeom>
        </p:spPr>
        <p:txBody>
          <a:bodyPr>
            <a:normAutofit/>
          </a:bodyPr>
          <a:lstStyle>
            <a:lvl1pPr>
              <a:defRPr sz="1500"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1100">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Slide Number Placeholder 7"/>
          <p:cNvSpPr>
            <a:spLocks noGrp="1"/>
          </p:cNvSpPr>
          <p:nvPr>
            <p:ph type="sldNum" sz="quarter" idx="4"/>
          </p:nvPr>
        </p:nvSpPr>
        <p:spPr>
          <a:xfrm>
            <a:off x="8548008" y="24905"/>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5422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4" name="Picture Placeholder 3"/>
          <p:cNvSpPr>
            <a:spLocks noGrp="1"/>
          </p:cNvSpPr>
          <p:nvPr>
            <p:ph type="pic" sz="quarter" idx="11"/>
          </p:nvPr>
        </p:nvSpPr>
        <p:spPr>
          <a:xfrm>
            <a:off x="4759325" y="1610634"/>
            <a:ext cx="4384675" cy="4798316"/>
          </a:xfrm>
        </p:spPr>
        <p:txBody>
          <a:bodyPr/>
          <a:lstStyle/>
          <a:p>
            <a:endParaRPr lang="en-US" dirty="0"/>
          </a:p>
        </p:txBody>
      </p:sp>
    </p:spTree>
    <p:extLst>
      <p:ext uri="{BB962C8B-B14F-4D97-AF65-F5344CB8AC3E}">
        <p14:creationId xmlns:p14="http://schemas.microsoft.com/office/powerpoint/2010/main" val="264340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Three Photos">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3526970"/>
            <a:ext cx="2166481" cy="2873829"/>
          </a:xfrm>
          <a:prstGeom prst="rect">
            <a:avLst/>
          </a:prstGeom>
        </p:spPr>
        <p:txBody>
          <a:bodyPr>
            <a:normAutofit/>
          </a:bodyPr>
          <a:lstStyle>
            <a:lvl1pPr>
              <a:defRPr sz="1200" b="0">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2pPr>
            <a:lvl3pPr>
              <a:defRPr sz="11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p:txBody>
      </p:sp>
      <p:sp>
        <p:nvSpPr>
          <p:cNvPr id="12" name="Slide Number Placeholder 7"/>
          <p:cNvSpPr>
            <a:spLocks noGrp="1"/>
          </p:cNvSpPr>
          <p:nvPr>
            <p:ph type="sldNum" sz="quarter" idx="4"/>
          </p:nvPr>
        </p:nvSpPr>
        <p:spPr>
          <a:xfrm>
            <a:off x="8548008" y="24905"/>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5422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4" name="Picture Placeholder 3"/>
          <p:cNvSpPr>
            <a:spLocks noGrp="1"/>
          </p:cNvSpPr>
          <p:nvPr>
            <p:ph type="pic" sz="quarter" idx="11"/>
          </p:nvPr>
        </p:nvSpPr>
        <p:spPr>
          <a:xfrm>
            <a:off x="1093790" y="1604739"/>
            <a:ext cx="2166479" cy="1799770"/>
          </a:xfrm>
        </p:spPr>
        <p:txBody>
          <a:bodyPr/>
          <a:lstStyle/>
          <a:p>
            <a:endParaRPr lang="en-US" dirty="0"/>
          </a:p>
        </p:txBody>
      </p:sp>
      <p:sp>
        <p:nvSpPr>
          <p:cNvPr id="7" name="Picture Placeholder 3"/>
          <p:cNvSpPr>
            <a:spLocks noGrp="1"/>
          </p:cNvSpPr>
          <p:nvPr>
            <p:ph type="pic" sz="quarter" idx="12"/>
          </p:nvPr>
        </p:nvSpPr>
        <p:spPr>
          <a:xfrm>
            <a:off x="3450546" y="1604739"/>
            <a:ext cx="2166479" cy="1799770"/>
          </a:xfrm>
        </p:spPr>
        <p:txBody>
          <a:bodyPr/>
          <a:lstStyle/>
          <a:p>
            <a:endParaRPr lang="en-US" dirty="0"/>
          </a:p>
        </p:txBody>
      </p:sp>
      <p:sp>
        <p:nvSpPr>
          <p:cNvPr id="8" name="Picture Placeholder 3"/>
          <p:cNvSpPr>
            <a:spLocks noGrp="1"/>
          </p:cNvSpPr>
          <p:nvPr>
            <p:ph type="pic" sz="quarter" idx="13"/>
          </p:nvPr>
        </p:nvSpPr>
        <p:spPr>
          <a:xfrm>
            <a:off x="5793699" y="1604738"/>
            <a:ext cx="2166479" cy="1799770"/>
          </a:xfrm>
        </p:spPr>
        <p:txBody>
          <a:bodyPr/>
          <a:lstStyle/>
          <a:p>
            <a:endParaRPr lang="en-US" dirty="0"/>
          </a:p>
        </p:txBody>
      </p:sp>
      <p:sp>
        <p:nvSpPr>
          <p:cNvPr id="9" name="Content Placeholder 2"/>
          <p:cNvSpPr>
            <a:spLocks noGrp="1"/>
          </p:cNvSpPr>
          <p:nvPr>
            <p:ph idx="14"/>
          </p:nvPr>
        </p:nvSpPr>
        <p:spPr>
          <a:xfrm>
            <a:off x="3450544" y="3526970"/>
            <a:ext cx="2166481" cy="2873829"/>
          </a:xfrm>
          <a:prstGeom prst="rect">
            <a:avLst/>
          </a:prstGeom>
        </p:spPr>
        <p:txBody>
          <a:bodyPr>
            <a:normAutofit/>
          </a:bodyPr>
          <a:lstStyle>
            <a:lvl1pPr>
              <a:defRPr sz="1200" b="0">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2pPr>
            <a:lvl3pPr>
              <a:defRPr sz="11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p:txBody>
      </p:sp>
      <p:sp>
        <p:nvSpPr>
          <p:cNvPr id="10" name="Content Placeholder 2"/>
          <p:cNvSpPr>
            <a:spLocks noGrp="1"/>
          </p:cNvSpPr>
          <p:nvPr>
            <p:ph idx="15"/>
          </p:nvPr>
        </p:nvSpPr>
        <p:spPr>
          <a:xfrm>
            <a:off x="5793697" y="3526970"/>
            <a:ext cx="2166481" cy="2873829"/>
          </a:xfrm>
          <a:prstGeom prst="rect">
            <a:avLst/>
          </a:prstGeom>
        </p:spPr>
        <p:txBody>
          <a:bodyPr>
            <a:normAutofit/>
          </a:bodyPr>
          <a:lstStyle>
            <a:lvl1pPr>
              <a:defRPr sz="1200" b="0">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2pPr>
            <a:lvl3pPr>
              <a:defRPr sz="1100">
                <a:solidFill>
                  <a:srgbClr val="75787B"/>
                </a:solidFill>
                <a:latin typeface="Lucida Sans Unicode" panose="020B0602030504020204" pitchFamily="34" charset="0"/>
                <a:ea typeface="Verdana" panose="020B0604030504040204" pitchFamily="34" charset="0"/>
                <a:cs typeface="Lucida Sans Unicode" panose="020B0602030504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3515262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Two Column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1605184"/>
            <a:ext cx="3706812" cy="4803779"/>
          </a:xfrm>
          <a:prstGeom prst="rect">
            <a:avLst/>
          </a:prstGeom>
        </p:spPr>
        <p:txBody>
          <a:bodyPr>
            <a:normAutofit/>
          </a:bodyPr>
          <a:lstStyle>
            <a:lvl1pPr>
              <a:defRPr sz="1500"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1100">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Slide Number Placeholder 7"/>
          <p:cNvSpPr>
            <a:spLocks noGrp="1"/>
          </p:cNvSpPr>
          <p:nvPr>
            <p:ph type="sldNum" sz="quarter" idx="4"/>
          </p:nvPr>
        </p:nvSpPr>
        <p:spPr>
          <a:xfrm>
            <a:off x="8548008" y="24905"/>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2950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6" name="Content Placeholder 2"/>
          <p:cNvSpPr>
            <a:spLocks noGrp="1"/>
          </p:cNvSpPr>
          <p:nvPr>
            <p:ph idx="11"/>
          </p:nvPr>
        </p:nvSpPr>
        <p:spPr>
          <a:xfrm>
            <a:off x="4816476" y="1605184"/>
            <a:ext cx="3706812" cy="4803779"/>
          </a:xfrm>
          <a:prstGeom prst="rect">
            <a:avLst/>
          </a:prstGeom>
        </p:spPr>
        <p:txBody>
          <a:bodyPr>
            <a:normAutofit/>
          </a:bodyPr>
          <a:lstStyle>
            <a:lvl1pPr>
              <a:defRPr sz="1500"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1100">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06909020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ll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1605188"/>
            <a:ext cx="7429500" cy="4803776"/>
          </a:xfrm>
          <a:prstGeom prst="rect">
            <a:avLst/>
          </a:prstGeom>
        </p:spPr>
        <p:txBody>
          <a:bodyPr>
            <a:normAutofit/>
          </a:bodyPr>
          <a:lstStyle>
            <a:lvl1pPr>
              <a:defRPr sz="1500"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1100">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Slide Number Placeholder 7"/>
          <p:cNvSpPr>
            <a:spLocks noGrp="1"/>
          </p:cNvSpPr>
          <p:nvPr>
            <p:ph type="sldNum" sz="quarter" idx="4"/>
          </p:nvPr>
        </p:nvSpPr>
        <p:spPr>
          <a:xfrm>
            <a:off x="8548008" y="24905"/>
            <a:ext cx="457200" cy="327933"/>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954767"/>
            <a:ext cx="7429500" cy="285750"/>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Tree>
    <p:extLst>
      <p:ext uri="{BB962C8B-B14F-4D97-AF65-F5344CB8AC3E}">
        <p14:creationId xmlns:p14="http://schemas.microsoft.com/office/powerpoint/2010/main" val="3590226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jpeg"/><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3"/>
            </p:custDataLst>
            <p:extLst>
              <p:ext uri="{D42A27DB-BD31-4B8C-83A1-F6EECF244321}">
                <p14:modId xmlns:p14="http://schemas.microsoft.com/office/powerpoint/2010/main" val="3893276563"/>
              </p:ext>
            </p:ext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23592" name="think-cell Slide" r:id="rId24" imgW="572" imgH="572" progId="TCLayout.ActiveDocument.1">
                  <p:embed/>
                </p:oleObj>
              </mc:Choice>
              <mc:Fallback>
                <p:oleObj name="think-cell Slide" r:id="rId24" imgW="572" imgH="572" progId="TCLayout.ActiveDocument.1">
                  <p:embed/>
                  <p:pic>
                    <p:nvPicPr>
                      <p:cNvPr id="0" name="Picture 1" hidden="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4" name="Picture 13" descr="header.jpg"/>
          <p:cNvPicPr>
            <a:picLocks noChangeAspect="1"/>
          </p:cNvPicPr>
          <p:nvPr userDrawn="1"/>
        </p:nvPicPr>
        <p:blipFill>
          <a:blip r:embed="rId26" cstate="print"/>
          <a:stretch>
            <a:fillRect/>
          </a:stretch>
        </p:blipFill>
        <p:spPr>
          <a:xfrm>
            <a:off x="0" y="0"/>
            <a:ext cx="9144000" cy="347472"/>
          </a:xfrm>
          <a:prstGeom prst="rect">
            <a:avLst/>
          </a:prstGeom>
        </p:spPr>
      </p:pic>
      <p:sp>
        <p:nvSpPr>
          <p:cNvPr id="2" name="Title Placeholder 1"/>
          <p:cNvSpPr>
            <a:spLocks noGrp="1"/>
          </p:cNvSpPr>
          <p:nvPr>
            <p:ph type="title"/>
          </p:nvPr>
        </p:nvSpPr>
        <p:spPr>
          <a:xfrm>
            <a:off x="1094016" y="920300"/>
            <a:ext cx="7453992" cy="418645"/>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Slide Number Placeholder 7"/>
          <p:cNvSpPr>
            <a:spLocks noGrp="1"/>
          </p:cNvSpPr>
          <p:nvPr>
            <p:ph type="sldNum" sz="quarter" idx="4"/>
          </p:nvPr>
        </p:nvSpPr>
        <p:spPr>
          <a:xfrm>
            <a:off x="8548008" y="28837"/>
            <a:ext cx="457200" cy="327933"/>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fld id="{DA15E891-66B8-4B28-AB8F-05A4B1DE573C}" type="slidenum">
              <a:rPr lang="en-US" smtClean="0"/>
              <a:pPr/>
              <a:t>‹#›</a:t>
            </a:fld>
            <a:endParaRPr lang="en-US" dirty="0"/>
          </a:p>
        </p:txBody>
      </p:sp>
      <p:sp>
        <p:nvSpPr>
          <p:cNvPr id="9" name="Text Placeholder 8"/>
          <p:cNvSpPr>
            <a:spLocks noGrp="1"/>
          </p:cNvSpPr>
          <p:nvPr>
            <p:ph type="body" idx="1"/>
          </p:nvPr>
        </p:nvSpPr>
        <p:spPr>
          <a:xfrm>
            <a:off x="1094016" y="1776639"/>
            <a:ext cx="7453992"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Box 9"/>
          <p:cNvSpPr txBox="1"/>
          <p:nvPr userDrawn="1"/>
        </p:nvSpPr>
        <p:spPr>
          <a:xfrm>
            <a:off x="6800852" y="91855"/>
            <a:ext cx="1771650" cy="200055"/>
          </a:xfrm>
          <a:prstGeom prst="rect">
            <a:avLst/>
          </a:prstGeom>
          <a:noFill/>
        </p:spPr>
        <p:txBody>
          <a:bodyPr wrap="square" rtlCol="0">
            <a:spAutoFit/>
          </a:bodyPr>
          <a:lstStyle/>
          <a:p>
            <a:pPr algn="r"/>
            <a:r>
              <a:rPr lang="en-US" sz="700" dirty="0" smtClean="0">
                <a:solidFill>
                  <a:schemeClr val="bg1"/>
                </a:solidFill>
                <a:latin typeface="Arial" panose="020B0604020202020204" pitchFamily="34" charset="0"/>
                <a:cs typeface="Arial" panose="020B0604020202020204" pitchFamily="34" charset="0"/>
              </a:rPr>
              <a:t>TITLE</a:t>
            </a:r>
            <a:r>
              <a:rPr lang="en-US" sz="700" baseline="0" dirty="0" smtClean="0">
                <a:solidFill>
                  <a:schemeClr val="bg1"/>
                </a:solidFill>
                <a:latin typeface="Arial" panose="020B0604020202020204" pitchFamily="34" charset="0"/>
                <a:cs typeface="Arial" panose="020B0604020202020204" pitchFamily="34" charset="0"/>
              </a:rPr>
              <a:t> OF PRESENTATION</a:t>
            </a:r>
            <a:endParaRPr lang="en-US" sz="700" dirty="0">
              <a:solidFill>
                <a:schemeClr val="bg1"/>
              </a:solidFill>
              <a:latin typeface="Arial" panose="020B0604020202020204" pitchFamily="34" charset="0"/>
              <a:cs typeface="Arial" panose="020B0604020202020204" pitchFamily="34" charset="0"/>
            </a:endParaRPr>
          </a:p>
        </p:txBody>
      </p:sp>
      <p:sp>
        <p:nvSpPr>
          <p:cNvPr id="11" name="TextBox 10"/>
          <p:cNvSpPr txBox="1"/>
          <p:nvPr userDrawn="1"/>
        </p:nvSpPr>
        <p:spPr>
          <a:xfrm>
            <a:off x="8531679" y="90014"/>
            <a:ext cx="269421" cy="200055"/>
          </a:xfrm>
          <a:prstGeom prst="rect">
            <a:avLst/>
          </a:prstGeom>
          <a:noFill/>
        </p:spPr>
        <p:txBody>
          <a:bodyPr wrap="square" rtlCol="0">
            <a:spAutoFit/>
          </a:bodyPr>
          <a:lstStyle/>
          <a:p>
            <a:r>
              <a:rPr lang="en-US" sz="700" baseline="0" dirty="0" smtClean="0">
                <a:solidFill>
                  <a:schemeClr val="bg1"/>
                </a:solidFill>
                <a:latin typeface="Lucida Sans Unicode" panose="020B0602030504020204" pitchFamily="34" charset="0"/>
                <a:cs typeface="Lucida Sans Unicode" panose="020B0602030504020204" pitchFamily="34" charset="0"/>
              </a:rPr>
              <a:t> |</a:t>
            </a:r>
            <a:endParaRPr lang="en-US" sz="700" dirty="0">
              <a:solidFill>
                <a:schemeClr val="bg1"/>
              </a:solidFill>
              <a:latin typeface="Lucida Sans Unicode" panose="020B0602030504020204" pitchFamily="34" charset="0"/>
              <a:cs typeface="Lucida Sans Unicode" panose="020B0602030504020204" pitchFamily="34" charset="0"/>
            </a:endParaRPr>
          </a:p>
        </p:txBody>
      </p:sp>
    </p:spTree>
    <p:extLst>
      <p:ext uri="{BB962C8B-B14F-4D97-AF65-F5344CB8AC3E}">
        <p14:creationId xmlns:p14="http://schemas.microsoft.com/office/powerpoint/2010/main" val="3489233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70" r:id="rId17"/>
    <p:sldLayoutId id="2147483671" r:id="rId18"/>
    <p:sldLayoutId id="2147483672" r:id="rId19"/>
    <p:sldLayoutId id="2147483673" r:id="rId20"/>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1800" b="1" kern="1200">
          <a:solidFill>
            <a:srgbClr val="00739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500" b="1" kern="1200">
          <a:solidFill>
            <a:srgbClr val="75787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300" kern="1200">
          <a:solidFill>
            <a:srgbClr val="75787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100" kern="1200">
          <a:solidFill>
            <a:srgbClr val="75787B"/>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5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63.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1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77.jpeg"/></Relationships>
</file>

<file path=ppt/slides/_rels/slide1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8.png"/><Relationship Id="rId7" Type="http://schemas.openxmlformats.org/officeDocument/2006/relationships/diagramColors" Target="../diagrams/colors1.xml"/><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image" Target="../media/image21.jpeg"/><Relationship Id="rId11" Type="http://schemas.openxmlformats.org/officeDocument/2006/relationships/image" Target="../media/image26.png"/><Relationship Id="rId5" Type="http://schemas.openxmlformats.org/officeDocument/2006/relationships/image" Target="../media/image20.jp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jpg"/></Relationships>
</file>

<file path=ppt/slides/_rels/slide2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4.xml"/><Relationship Id="rId5" Type="http://schemas.openxmlformats.org/officeDocument/2006/relationships/image" Target="../media/image82.png"/><Relationship Id="rId4" Type="http://schemas.openxmlformats.org/officeDocument/2006/relationships/image" Target="../media/image81.png"/></Relationships>
</file>

<file path=ppt/slides/_rels/slide21.xml.rels><?xml version="1.0" encoding="UTF-8" standalone="yes"?>
<Relationships xmlns="http://schemas.openxmlformats.org/package/2006/relationships"><Relationship Id="rId8" Type="http://schemas.openxmlformats.org/officeDocument/2006/relationships/image" Target="../media/image83.jpeg"/><Relationship Id="rId13" Type="http://schemas.openxmlformats.org/officeDocument/2006/relationships/image" Target="../media/image88.jpeg"/><Relationship Id="rId3" Type="http://schemas.openxmlformats.org/officeDocument/2006/relationships/tags" Target="../tags/tag5.xml"/><Relationship Id="rId7" Type="http://schemas.openxmlformats.org/officeDocument/2006/relationships/notesSlide" Target="../notesSlides/notesSlide16.xml"/><Relationship Id="rId12" Type="http://schemas.openxmlformats.org/officeDocument/2006/relationships/image" Target="../media/image87.emf"/><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14.xml"/><Relationship Id="rId11" Type="http://schemas.openxmlformats.org/officeDocument/2006/relationships/image" Target="../media/image86.png"/><Relationship Id="rId5" Type="http://schemas.openxmlformats.org/officeDocument/2006/relationships/tags" Target="../tags/tag7.xml"/><Relationship Id="rId10" Type="http://schemas.openxmlformats.org/officeDocument/2006/relationships/image" Target="../media/image85.png"/><Relationship Id="rId4" Type="http://schemas.openxmlformats.org/officeDocument/2006/relationships/tags" Target="../tags/tag6.xml"/><Relationship Id="rId9" Type="http://schemas.openxmlformats.org/officeDocument/2006/relationships/image" Target="../media/image84.png"/><Relationship Id="rId14" Type="http://schemas.openxmlformats.org/officeDocument/2006/relationships/image" Target="../media/image8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0.jpeg"/><Relationship Id="rId7" Type="http://schemas.openxmlformats.org/officeDocument/2006/relationships/image" Target="../media/image94.tiff"/><Relationship Id="rId2" Type="http://schemas.openxmlformats.org/officeDocument/2006/relationships/notesSlide" Target="../notesSlides/notesSlide17.xml"/><Relationship Id="rId1" Type="http://schemas.openxmlformats.org/officeDocument/2006/relationships/slideLayout" Target="../slideLayouts/slideLayout19.xml"/><Relationship Id="rId6" Type="http://schemas.openxmlformats.org/officeDocument/2006/relationships/image" Target="../media/image93.jpeg"/><Relationship Id="rId5" Type="http://schemas.openxmlformats.org/officeDocument/2006/relationships/image" Target="../media/image92.png"/><Relationship Id="rId4" Type="http://schemas.openxmlformats.org/officeDocument/2006/relationships/image" Target="../media/image91.jpeg"/><Relationship Id="rId9" Type="http://schemas.openxmlformats.org/officeDocument/2006/relationships/image" Target="../media/image96.png"/></Relationships>
</file>

<file path=ppt/slides/_rels/slide24.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8" Type="http://schemas.openxmlformats.org/officeDocument/2006/relationships/image" Target="../media/image107.png"/><Relationship Id="rId13" Type="http://schemas.openxmlformats.org/officeDocument/2006/relationships/image" Target="../media/image112.png"/><Relationship Id="rId3" Type="http://schemas.openxmlformats.org/officeDocument/2006/relationships/image" Target="../media/image102.png"/><Relationship Id="rId7" Type="http://schemas.openxmlformats.org/officeDocument/2006/relationships/image" Target="../media/image106.jpeg"/><Relationship Id="rId12" Type="http://schemas.openxmlformats.org/officeDocument/2006/relationships/image" Target="../media/image111.png"/><Relationship Id="rId17" Type="http://schemas.openxmlformats.org/officeDocument/2006/relationships/image" Target="../media/image116.png"/><Relationship Id="rId2" Type="http://schemas.openxmlformats.org/officeDocument/2006/relationships/notesSlide" Target="../notesSlides/notesSlide19.xml"/><Relationship Id="rId16" Type="http://schemas.openxmlformats.org/officeDocument/2006/relationships/image" Target="../media/image115.jpeg"/><Relationship Id="rId1" Type="http://schemas.openxmlformats.org/officeDocument/2006/relationships/slideLayout" Target="../slideLayouts/slideLayout12.xml"/><Relationship Id="rId6" Type="http://schemas.openxmlformats.org/officeDocument/2006/relationships/image" Target="../media/image105.png"/><Relationship Id="rId11" Type="http://schemas.openxmlformats.org/officeDocument/2006/relationships/image" Target="../media/image110.png"/><Relationship Id="rId5" Type="http://schemas.openxmlformats.org/officeDocument/2006/relationships/image" Target="../media/image104.png"/><Relationship Id="rId15" Type="http://schemas.openxmlformats.org/officeDocument/2006/relationships/image" Target="../media/image114.png"/><Relationship Id="rId10" Type="http://schemas.openxmlformats.org/officeDocument/2006/relationships/image" Target="../media/image109.png"/><Relationship Id="rId4" Type="http://schemas.openxmlformats.org/officeDocument/2006/relationships/image" Target="../media/image103.jpeg"/><Relationship Id="rId9" Type="http://schemas.openxmlformats.org/officeDocument/2006/relationships/image" Target="../media/image108.png"/><Relationship Id="rId14" Type="http://schemas.openxmlformats.org/officeDocument/2006/relationships/image" Target="../media/image113.png"/></Relationships>
</file>

<file path=ppt/slides/_rels/slide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notesSlide" Target="../notesSlides/notesSlide20.xml"/><Relationship Id="rId1" Type="http://schemas.openxmlformats.org/officeDocument/2006/relationships/slideLayout" Target="../slideLayouts/slideLayout17.xml"/><Relationship Id="rId4" Type="http://schemas.openxmlformats.org/officeDocument/2006/relationships/image" Target="../media/image118.jpeg"/></Relationships>
</file>

<file path=ppt/slides/_rels/slide32.xml.rels><?xml version="1.0" encoding="UTF-8" standalone="yes"?>
<Relationships xmlns="http://schemas.openxmlformats.org/package/2006/relationships"><Relationship Id="rId3" Type="http://schemas.openxmlformats.org/officeDocument/2006/relationships/image" Target="../media/image119.jpeg"/><Relationship Id="rId7" Type="http://schemas.openxmlformats.org/officeDocument/2006/relationships/image" Target="../media/image123.png"/><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image" Target="../media/image122.png"/><Relationship Id="rId5" Type="http://schemas.openxmlformats.org/officeDocument/2006/relationships/image" Target="../media/image121.jpeg"/><Relationship Id="rId4" Type="http://schemas.openxmlformats.org/officeDocument/2006/relationships/image" Target="../media/image120.jpeg"/></Relationships>
</file>

<file path=ppt/slides/_rels/slide3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openxmlformats.org/officeDocument/2006/relationships/image" Target="../media/image125.png"/></Relationships>
</file>

<file path=ppt/slides/_rels/slide34.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8" Type="http://schemas.openxmlformats.org/officeDocument/2006/relationships/image" Target="../media/image37.jpg"/><Relationship Id="rId3" Type="http://schemas.openxmlformats.org/officeDocument/2006/relationships/image" Target="../media/image32.png"/><Relationship Id="rId7" Type="http://schemas.openxmlformats.org/officeDocument/2006/relationships/image" Target="../media/image36.jp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jpg"/><Relationship Id="rId9" Type="http://schemas.openxmlformats.org/officeDocument/2006/relationships/image" Target="../media/image38.jpg"/></Relationships>
</file>

<file path=ppt/slides/_rels/slide5.xml.rels><?xml version="1.0" encoding="UTF-8" standalone="yes"?>
<Relationships xmlns="http://schemas.openxmlformats.org/package/2006/relationships"><Relationship Id="rId8" Type="http://schemas.openxmlformats.org/officeDocument/2006/relationships/image" Target="../media/image42.png"/><Relationship Id="rId13" Type="http://schemas.microsoft.com/office/2007/relationships/hdphoto" Target="../media/hdphoto5.wdp"/><Relationship Id="rId18" Type="http://schemas.openxmlformats.org/officeDocument/2006/relationships/image" Target="../media/image47.png"/><Relationship Id="rId3" Type="http://schemas.openxmlformats.org/officeDocument/2006/relationships/image" Target="../media/image39.jpeg"/><Relationship Id="rId7" Type="http://schemas.microsoft.com/office/2007/relationships/hdphoto" Target="../media/hdphoto2.wdp"/><Relationship Id="rId12" Type="http://schemas.openxmlformats.org/officeDocument/2006/relationships/image" Target="../media/image44.png"/><Relationship Id="rId17" Type="http://schemas.microsoft.com/office/2007/relationships/hdphoto" Target="../media/hdphoto7.wdp"/><Relationship Id="rId2" Type="http://schemas.openxmlformats.org/officeDocument/2006/relationships/notesSlide" Target="../notesSlides/notesSlide5.xml"/><Relationship Id="rId16" Type="http://schemas.openxmlformats.org/officeDocument/2006/relationships/image" Target="../media/image46.png"/><Relationship Id="rId1" Type="http://schemas.openxmlformats.org/officeDocument/2006/relationships/slideLayout" Target="../slideLayouts/slideLayout12.xml"/><Relationship Id="rId6" Type="http://schemas.openxmlformats.org/officeDocument/2006/relationships/image" Target="../media/image41.png"/><Relationship Id="rId11" Type="http://schemas.microsoft.com/office/2007/relationships/hdphoto" Target="../media/hdphoto4.wdp"/><Relationship Id="rId5" Type="http://schemas.microsoft.com/office/2007/relationships/hdphoto" Target="../media/hdphoto1.wdp"/><Relationship Id="rId15" Type="http://schemas.microsoft.com/office/2007/relationships/hdphoto" Target="../media/hdphoto6.wdp"/><Relationship Id="rId10" Type="http://schemas.openxmlformats.org/officeDocument/2006/relationships/image" Target="../media/image43.png"/><Relationship Id="rId19" Type="http://schemas.microsoft.com/office/2007/relationships/hdphoto" Target="../media/hdphoto8.wdp"/><Relationship Id="rId4" Type="http://schemas.openxmlformats.org/officeDocument/2006/relationships/image" Target="../media/image40.png"/><Relationship Id="rId9" Type="http://schemas.microsoft.com/office/2007/relationships/hdphoto" Target="../media/hdphoto3.wdp"/><Relationship Id="rId14" Type="http://schemas.openxmlformats.org/officeDocument/2006/relationships/image" Target="../media/image45.png"/></Relationships>
</file>

<file path=ppt/slides/_rels/slide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7"/>
          </p:nvPr>
        </p:nvSpPr>
        <p:spPr/>
        <p:txBody>
          <a:bodyPr/>
          <a:lstStyle/>
          <a:p>
            <a:r>
              <a:rPr lang="en-US" dirty="0"/>
              <a:t> </a:t>
            </a:r>
            <a:r>
              <a:rPr lang="ru-RU" dirty="0" smtClean="0"/>
              <a:t>Каримов </a:t>
            </a:r>
            <a:r>
              <a:rPr lang="ru-RU" dirty="0" err="1" smtClean="0"/>
              <a:t>Хушнуд</a:t>
            </a:r>
            <a:r>
              <a:rPr lang="ru-RU" dirty="0" smtClean="0"/>
              <a:t>, Директор по бизнес-развитию</a:t>
            </a:r>
            <a:endParaRPr lang="en-US" dirty="0"/>
          </a:p>
        </p:txBody>
      </p:sp>
      <p:sp>
        <p:nvSpPr>
          <p:cNvPr id="11" name="Text Placeholder 10"/>
          <p:cNvSpPr>
            <a:spLocks noGrp="1"/>
          </p:cNvSpPr>
          <p:nvPr>
            <p:ph type="body" sz="quarter" idx="18"/>
          </p:nvPr>
        </p:nvSpPr>
        <p:spPr/>
        <p:txBody>
          <a:bodyPr/>
          <a:lstStyle/>
          <a:p>
            <a:r>
              <a:rPr lang="ru-RU" dirty="0" smtClean="0"/>
              <a:t>25 мая 2016 г.</a:t>
            </a:r>
            <a:endParaRPr lang="en-US" dirty="0"/>
          </a:p>
        </p:txBody>
      </p:sp>
      <p:sp>
        <p:nvSpPr>
          <p:cNvPr id="2" name="Title 1"/>
          <p:cNvSpPr>
            <a:spLocks noGrp="1"/>
          </p:cNvSpPr>
          <p:nvPr>
            <p:ph type="ctrTitle"/>
          </p:nvPr>
        </p:nvSpPr>
        <p:spPr>
          <a:xfrm>
            <a:off x="639437" y="1717342"/>
            <a:ext cx="7772400" cy="722764"/>
          </a:xfrm>
        </p:spPr>
        <p:txBody>
          <a:bodyPr>
            <a:noAutofit/>
          </a:bodyPr>
          <a:lstStyle/>
          <a:p>
            <a:pPr algn="ctr" defTabSz="457200"/>
            <a:r>
              <a:rPr lang="ru-RU" sz="3200" b="0" dirty="0" smtClean="0">
                <a:latin typeface="+mn-lt"/>
              </a:rPr>
              <a:t>Как современные онлайн-инструменты </a:t>
            </a:r>
            <a:r>
              <a:rPr lang="en-US" sz="3200" b="0" dirty="0" smtClean="0"/>
              <a:t>Elsevier</a:t>
            </a:r>
            <a:r>
              <a:rPr lang="ru-RU" sz="3200" b="0" dirty="0" smtClean="0"/>
              <a:t> помогают библиотекарям поддерживать инновации в университетах</a:t>
            </a:r>
            <a:endParaRPr lang="en-US" sz="3200" b="0" dirty="0">
              <a:solidFill>
                <a:schemeClr val="bg1"/>
              </a:solidFill>
              <a:latin typeface="+mn-lt"/>
              <a:cs typeface="+mj-cs"/>
            </a:endParaRPr>
          </a:p>
        </p:txBody>
      </p:sp>
      <p:pic>
        <p:nvPicPr>
          <p:cNvPr id="5" name="Picture 2" descr="http://static.independent.co.uk/s3fs-public/styles/story_large/public/thumbnails/image/2015/10/21/13/elderly-couple-afp.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28600" y="5328557"/>
            <a:ext cx="1814287" cy="13607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www.strath.ac.uk/media/1newwebsite/departmentsubject/engineering-civilandenvironmental/1600x600/sustainability-and-environmental-studies-1600x600.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7942256" y="367648"/>
            <a:ext cx="2982579" cy="11184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www.oneworld365.org/img/101/Farm%20and%20Agriculture%20Jobs%20Overseas.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277995" y="5328557"/>
            <a:ext cx="1707486" cy="136071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http://www.chinadaily.com.cn/china/images/2010WenUN/attachement/jpg/site1/20100921/0013729ece6b0e01d9691a.jp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250107" y="5328555"/>
            <a:ext cx="1511540" cy="136071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http://grantcenter.jdrf.org/wp-content/uploads/2012/12/featured_for-scientists_1600x6001.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4073235" y="5328556"/>
            <a:ext cx="2983627" cy="1360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0912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6869" y="635496"/>
            <a:ext cx="8064682" cy="1073842"/>
          </a:xfrm>
        </p:spPr>
        <p:txBody>
          <a:bodyPr>
            <a:normAutofit lnSpcReduction="10000"/>
          </a:bodyPr>
          <a:lstStyle/>
          <a:p>
            <a:pPr marL="0" indent="0">
              <a:buNone/>
            </a:pPr>
            <a:endParaRPr lang="en-US" sz="1400" dirty="0" smtClean="0">
              <a:latin typeface="+mn-lt"/>
            </a:endParaRPr>
          </a:p>
          <a:p>
            <a:pPr marL="0" indent="0" algn="just">
              <a:buNone/>
            </a:pPr>
            <a:r>
              <a:rPr lang="en-US" sz="1800" dirty="0">
                <a:solidFill>
                  <a:srgbClr val="0C0C0C"/>
                </a:solidFill>
                <a:latin typeface="Arial" pitchFamily="34" charset="0"/>
                <a:cs typeface="Arial" pitchFamily="34" charset="0"/>
              </a:rPr>
              <a:t>Pure</a:t>
            </a:r>
            <a:r>
              <a:rPr lang="en-US" sz="1600" dirty="0">
                <a:solidFill>
                  <a:srgbClr val="0C0C0C"/>
                </a:solidFill>
                <a:latin typeface="Arial" pitchFamily="34" charset="0"/>
                <a:cs typeface="Arial" pitchFamily="34" charset="0"/>
              </a:rPr>
              <a:t> </a:t>
            </a:r>
            <a:r>
              <a:rPr lang="ru-RU" sz="1600" dirty="0" smtClean="0">
                <a:solidFill>
                  <a:srgbClr val="0C0C0C"/>
                </a:solidFill>
                <a:latin typeface="Arial" pitchFamily="34" charset="0"/>
                <a:cs typeface="Arial" pitchFamily="34" charset="0"/>
              </a:rPr>
              <a:t>– Система Управления Научными Исследованиями </a:t>
            </a:r>
            <a:r>
              <a:rPr lang="ru-RU" sz="1600" dirty="0">
                <a:solidFill>
                  <a:srgbClr val="0C0C0C"/>
                </a:solidFill>
                <a:latin typeface="Arial" pitchFamily="34" charset="0"/>
                <a:cs typeface="Arial" pitchFamily="34" charset="0"/>
              </a:rPr>
              <a:t>для академических и государственных организаций, предоставляющая единый источник всех данных о научном процессе в </a:t>
            </a:r>
            <a:r>
              <a:rPr lang="ru-RU" sz="1600" dirty="0" smtClean="0">
                <a:solidFill>
                  <a:srgbClr val="0C0C0C"/>
                </a:solidFill>
                <a:latin typeface="Arial" pitchFamily="34" charset="0"/>
                <a:cs typeface="Arial" pitchFamily="34" charset="0"/>
              </a:rPr>
              <a:t>организации</a:t>
            </a:r>
            <a:r>
              <a:rPr lang="ru-RU" sz="1800" dirty="0" smtClean="0">
                <a:solidFill>
                  <a:srgbClr val="0C0C0C"/>
                </a:solidFill>
              </a:rPr>
              <a:t>:</a:t>
            </a:r>
            <a:endParaRPr lang="en-US" sz="1800" dirty="0">
              <a:solidFill>
                <a:srgbClr val="0C0C0C"/>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14306" y="4324350"/>
            <a:ext cx="3790997" cy="2533650"/>
          </a:xfrm>
          <a:prstGeom prst="rect">
            <a:avLst/>
          </a:prstGeom>
        </p:spPr>
      </p:pic>
      <p:sp>
        <p:nvSpPr>
          <p:cNvPr id="6" name="Rectangle 5"/>
          <p:cNvSpPr/>
          <p:nvPr/>
        </p:nvSpPr>
        <p:spPr>
          <a:xfrm>
            <a:off x="664571" y="1753842"/>
            <a:ext cx="7481752" cy="1477328"/>
          </a:xfrm>
          <a:prstGeom prst="rect">
            <a:avLst/>
          </a:prstGeom>
        </p:spPr>
        <p:txBody>
          <a:bodyPr wrap="square">
            <a:spAutoFit/>
          </a:bodyPr>
          <a:lstStyle/>
          <a:p>
            <a:pPr marL="285750" indent="-285750" algn="just">
              <a:buFont typeface="Arial" pitchFamily="34" charset="0"/>
              <a:buChar char="•"/>
            </a:pPr>
            <a:r>
              <a:rPr lang="ru-RU" sz="1800" b="0" dirty="0">
                <a:solidFill>
                  <a:srgbClr val="0C0C0C"/>
                </a:solidFill>
              </a:rPr>
              <a:t>Объединяет  публикации</a:t>
            </a:r>
            <a:r>
              <a:rPr lang="en-US" sz="1800" b="0" dirty="0" smtClean="0">
                <a:solidFill>
                  <a:srgbClr val="0C0C0C"/>
                </a:solidFill>
              </a:rPr>
              <a:t>,</a:t>
            </a:r>
            <a:r>
              <a:rPr lang="ru-RU" sz="1800" b="0" dirty="0" smtClean="0">
                <a:solidFill>
                  <a:srgbClr val="0C0C0C"/>
                </a:solidFill>
              </a:rPr>
              <a:t> научные </a:t>
            </a:r>
            <a:r>
              <a:rPr lang="ru-RU" sz="1800" b="0" dirty="0">
                <a:solidFill>
                  <a:srgbClr val="0C0C0C"/>
                </a:solidFill>
              </a:rPr>
              <a:t>проекты</a:t>
            </a:r>
            <a:r>
              <a:rPr lang="en-US" sz="1800" b="0" dirty="0">
                <a:solidFill>
                  <a:srgbClr val="0C0C0C"/>
                </a:solidFill>
              </a:rPr>
              <a:t>, </a:t>
            </a:r>
            <a:r>
              <a:rPr lang="ru-RU" sz="1800" b="0" dirty="0" smtClean="0">
                <a:solidFill>
                  <a:srgbClr val="0C0C0C"/>
                </a:solidFill>
              </a:rPr>
              <a:t>данные </a:t>
            </a:r>
            <a:r>
              <a:rPr lang="ru-RU" sz="1800" b="0" dirty="0">
                <a:solidFill>
                  <a:srgbClr val="0C0C0C"/>
                </a:solidFill>
              </a:rPr>
              <a:t>об ученых</a:t>
            </a:r>
            <a:r>
              <a:rPr lang="en-US" sz="1800" b="0" dirty="0">
                <a:solidFill>
                  <a:srgbClr val="0C0C0C"/>
                </a:solidFill>
              </a:rPr>
              <a:t>, </a:t>
            </a:r>
            <a:r>
              <a:rPr lang="ru-RU" sz="1800" b="0" dirty="0">
                <a:solidFill>
                  <a:srgbClr val="0C0C0C"/>
                </a:solidFill>
              </a:rPr>
              <a:t>о факультетах</a:t>
            </a:r>
            <a:r>
              <a:rPr lang="en-US" sz="1800" b="0" dirty="0">
                <a:solidFill>
                  <a:srgbClr val="0C0C0C"/>
                </a:solidFill>
              </a:rPr>
              <a:t>, </a:t>
            </a:r>
            <a:r>
              <a:rPr lang="ru-RU" sz="1800" b="0" dirty="0">
                <a:solidFill>
                  <a:srgbClr val="0C0C0C"/>
                </a:solidFill>
              </a:rPr>
              <a:t>о коллаборациях</a:t>
            </a:r>
            <a:r>
              <a:rPr lang="en-US" sz="1800" b="0" dirty="0">
                <a:solidFill>
                  <a:srgbClr val="0C0C0C"/>
                </a:solidFill>
              </a:rPr>
              <a:t>, </a:t>
            </a:r>
            <a:r>
              <a:rPr lang="ru-RU" sz="1800" b="0" dirty="0">
                <a:solidFill>
                  <a:srgbClr val="0C0C0C"/>
                </a:solidFill>
              </a:rPr>
              <a:t>гранты, отчеты, </a:t>
            </a:r>
            <a:r>
              <a:rPr lang="ru-RU" sz="1800" b="0" dirty="0" smtClean="0">
                <a:solidFill>
                  <a:srgbClr val="0C0C0C"/>
                </a:solidFill>
              </a:rPr>
              <a:t>и </a:t>
            </a:r>
            <a:r>
              <a:rPr lang="ru-RU" sz="1800" b="0" dirty="0">
                <a:solidFill>
                  <a:srgbClr val="0C0C0C"/>
                </a:solidFill>
              </a:rPr>
              <a:t>многое другое</a:t>
            </a:r>
            <a:endParaRPr lang="en-US" sz="1800" b="0" dirty="0">
              <a:solidFill>
                <a:srgbClr val="0C0C0C"/>
              </a:solidFill>
            </a:endParaRPr>
          </a:p>
          <a:p>
            <a:pPr marL="285750" indent="-285750" algn="just">
              <a:buFont typeface="Arial" pitchFamily="34" charset="0"/>
              <a:buChar char="•"/>
            </a:pPr>
            <a:endParaRPr lang="ru-RU" sz="1800" b="0" dirty="0">
              <a:solidFill>
                <a:srgbClr val="0C0C0C"/>
              </a:solidFill>
            </a:endParaRPr>
          </a:p>
          <a:p>
            <a:pPr marL="285750" indent="-285750" algn="just">
              <a:buFont typeface="Arial" pitchFamily="34" charset="0"/>
              <a:buChar char="•"/>
            </a:pPr>
            <a:r>
              <a:rPr lang="ru-RU" sz="1800" b="0" dirty="0">
                <a:solidFill>
                  <a:srgbClr val="0C0C0C"/>
                </a:solidFill>
              </a:rPr>
              <a:t>Интегрируется с внутренними системами организации и с внешними  базами данных</a:t>
            </a:r>
            <a:endParaRPr lang="en-GB" sz="1800" b="0" dirty="0">
              <a:solidFill>
                <a:srgbClr val="0C0C0C"/>
              </a:solidFill>
            </a:endParaRPr>
          </a:p>
        </p:txBody>
      </p:sp>
      <p:sp>
        <p:nvSpPr>
          <p:cNvPr id="7" name="Rectangle 6"/>
          <p:cNvSpPr/>
          <p:nvPr/>
        </p:nvSpPr>
        <p:spPr>
          <a:xfrm>
            <a:off x="584558" y="3265224"/>
            <a:ext cx="8072845" cy="923330"/>
          </a:xfrm>
          <a:prstGeom prst="rect">
            <a:avLst/>
          </a:prstGeom>
        </p:spPr>
        <p:txBody>
          <a:bodyPr wrap="square">
            <a:spAutoFit/>
          </a:bodyPr>
          <a:lstStyle/>
          <a:p>
            <a:pPr marL="0" indent="0" algn="just">
              <a:buNone/>
            </a:pPr>
            <a:r>
              <a:rPr lang="ru-RU" sz="1800" b="0" dirty="0">
                <a:solidFill>
                  <a:srgbClr val="0C0C0C"/>
                </a:solidFill>
              </a:rPr>
              <a:t>Благодаря интеграции внутренних и внешних источников данных в единой системе, Pure поддерживает </a:t>
            </a:r>
            <a:r>
              <a:rPr lang="ru-RU" sz="1800" b="0" dirty="0" smtClean="0">
                <a:solidFill>
                  <a:srgbClr val="0C0C0C"/>
                </a:solidFill>
              </a:rPr>
              <a:t>полный процесс </a:t>
            </a:r>
            <a:r>
              <a:rPr lang="ru-RU" sz="1800" b="0" dirty="0">
                <a:solidFill>
                  <a:srgbClr val="0C0C0C"/>
                </a:solidFill>
              </a:rPr>
              <a:t>мониторинга и обоснованного принятия решений </a:t>
            </a:r>
            <a:r>
              <a:rPr lang="ru-RU" sz="1800" b="0" dirty="0" smtClean="0">
                <a:solidFill>
                  <a:srgbClr val="0C0C0C"/>
                </a:solidFill>
              </a:rPr>
              <a:t>в области научных </a:t>
            </a:r>
            <a:r>
              <a:rPr lang="ru-RU" sz="1800" b="0" dirty="0">
                <a:solidFill>
                  <a:srgbClr val="0C0C0C"/>
                </a:solidFill>
              </a:rPr>
              <a:t>исследований организации.</a:t>
            </a:r>
          </a:p>
        </p:txBody>
      </p:sp>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0674" y="336192"/>
            <a:ext cx="1317823" cy="530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рямоугольник 8"/>
          <p:cNvSpPr/>
          <p:nvPr/>
        </p:nvSpPr>
        <p:spPr>
          <a:xfrm>
            <a:off x="2633117" y="404663"/>
            <a:ext cx="3772186" cy="461665"/>
          </a:xfrm>
          <a:prstGeom prst="rect">
            <a:avLst/>
          </a:prstGeom>
        </p:spPr>
        <p:txBody>
          <a:bodyPr wrap="none">
            <a:spAutoFit/>
          </a:bodyPr>
          <a:lstStyle/>
          <a:p>
            <a:r>
              <a:rPr lang="en-US" sz="2400" b="1" dirty="0" smtClean="0">
                <a:solidFill>
                  <a:schemeClr val="accent3"/>
                </a:solidFill>
              </a:rPr>
              <a:t>Pu</a:t>
            </a:r>
            <a:r>
              <a:rPr lang="en-US" sz="2400" dirty="0" smtClean="0">
                <a:solidFill>
                  <a:schemeClr val="accent3"/>
                </a:solidFill>
              </a:rPr>
              <a:t>blication and </a:t>
            </a:r>
            <a:r>
              <a:rPr lang="en-US" sz="2400" b="1" dirty="0" smtClean="0">
                <a:solidFill>
                  <a:schemeClr val="accent3"/>
                </a:solidFill>
              </a:rPr>
              <a:t>Re</a:t>
            </a:r>
            <a:r>
              <a:rPr lang="en-US" sz="2400" dirty="0" smtClean="0">
                <a:solidFill>
                  <a:schemeClr val="accent3"/>
                </a:solidFill>
              </a:rPr>
              <a:t>search</a:t>
            </a:r>
            <a:endParaRPr lang="ru-RU" sz="2400" dirty="0">
              <a:solidFill>
                <a:schemeClr val="accent3"/>
              </a:solidFill>
            </a:endParaRPr>
          </a:p>
        </p:txBody>
      </p:sp>
    </p:spTree>
    <p:extLst>
      <p:ext uri="{BB962C8B-B14F-4D97-AF65-F5344CB8AC3E}">
        <p14:creationId xmlns:p14="http://schemas.microsoft.com/office/powerpoint/2010/main" val="241933402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pic>
        <p:nvPicPr>
          <p:cNvPr id="481" name="Shape 481"/>
          <p:cNvPicPr preferRelativeResize="0"/>
          <p:nvPr/>
        </p:nvPicPr>
        <p:blipFill rotWithShape="1">
          <a:blip r:embed="rId3"/>
          <a:srcRect l="11273" r="10595"/>
          <a:stretch/>
        </p:blipFill>
        <p:spPr>
          <a:xfrm>
            <a:off x="1463920" y="1272850"/>
            <a:ext cx="6216161" cy="5441849"/>
          </a:xfrm>
          <a:prstGeom prst="rect">
            <a:avLst/>
          </a:prstGeom>
          <a:noFill/>
          <a:ln>
            <a:noFill/>
          </a:ln>
        </p:spPr>
      </p:pic>
      <p:sp>
        <p:nvSpPr>
          <p:cNvPr id="482" name="Shape 482"/>
          <p:cNvSpPr/>
          <p:nvPr/>
        </p:nvSpPr>
        <p:spPr>
          <a:xfrm rot="-8355750">
            <a:off x="311681" y="3874999"/>
            <a:ext cx="1269439" cy="428825"/>
          </a:xfrm>
          <a:custGeom>
            <a:avLst/>
            <a:gdLst/>
            <a:ahLst/>
            <a:cxnLst/>
            <a:rect l="0" t="0" r="0" b="0"/>
            <a:pathLst>
              <a:path w="345057" h="284672" extrusionOk="0">
                <a:moveTo>
                  <a:pt x="0" y="284672"/>
                </a:moveTo>
                <a:lnTo>
                  <a:pt x="345057" y="0"/>
                </a:lnTo>
                <a:lnTo>
                  <a:pt x="198407" y="258792"/>
                </a:lnTo>
              </a:path>
            </a:pathLst>
          </a:custGeom>
          <a:solidFill>
            <a:srgbClr val="0070C0"/>
          </a:solidFill>
          <a:ln>
            <a:noFill/>
          </a:ln>
        </p:spPr>
        <p:txBody>
          <a:bodyPr lIns="91425" tIns="45700" rIns="91425" bIns="45700" anchor="t" anchorCtr="0">
            <a:noAutofit/>
          </a:bodyPr>
          <a:lstStyle/>
          <a:p>
            <a:pPr marL="0" marR="0" lvl="0" indent="0" algn="l" rtl="0">
              <a:spcBef>
                <a:spcPts val="0"/>
              </a:spcBef>
              <a:buNone/>
            </a:pPr>
            <a:endParaRPr sz="1800" b="0" i="0" u="none" strike="noStrike" cap="none" baseline="0">
              <a:solidFill>
                <a:schemeClr val="dk1"/>
              </a:solidFill>
              <a:latin typeface="Arial"/>
              <a:ea typeface="Arial"/>
              <a:cs typeface="Arial"/>
              <a:sym typeface="Arial"/>
            </a:endParaRPr>
          </a:p>
        </p:txBody>
      </p:sp>
      <p:sp>
        <p:nvSpPr>
          <p:cNvPr id="483" name="Shape 483"/>
          <p:cNvSpPr txBox="1"/>
          <p:nvPr/>
        </p:nvSpPr>
        <p:spPr>
          <a:xfrm>
            <a:off x="79128" y="2169968"/>
            <a:ext cx="1301997" cy="1725758"/>
          </a:xfrm>
          <a:prstGeom prst="rect">
            <a:avLst/>
          </a:prstGeom>
          <a:solidFill>
            <a:srgbClr val="0070C0"/>
          </a:solidFill>
          <a:ln w="28575" cap="flat">
            <a:solidFill>
              <a:schemeClr val="lt1"/>
            </a:solidFill>
            <a:prstDash val="solid"/>
            <a:round/>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buSzPct val="25000"/>
              <a:buNone/>
            </a:pPr>
            <a:r>
              <a:rPr lang="ru-RU" sz="1400" b="0" i="0" u="none" strike="noStrike" cap="none" baseline="0" dirty="0" smtClean="0">
                <a:solidFill>
                  <a:schemeClr val="lt1"/>
                </a:solidFill>
                <a:latin typeface="Arial"/>
                <a:ea typeface="Arial"/>
                <a:cs typeface="Arial"/>
                <a:sym typeface="Arial"/>
              </a:rPr>
              <a:t>Поиск потенциаль-ных соавторов, работающих в похожей области</a:t>
            </a:r>
            <a:endParaRPr lang="en-US" sz="1400" b="0" i="0" u="none" strike="noStrike" cap="none" baseline="0" dirty="0">
              <a:solidFill>
                <a:schemeClr val="lt1"/>
              </a:solidFill>
              <a:latin typeface="Arial"/>
              <a:ea typeface="Arial"/>
              <a:cs typeface="Arial"/>
              <a:sym typeface="Arial"/>
            </a:endParaRPr>
          </a:p>
        </p:txBody>
      </p:sp>
      <p:sp>
        <p:nvSpPr>
          <p:cNvPr id="484" name="Shape 484"/>
          <p:cNvSpPr/>
          <p:nvPr/>
        </p:nvSpPr>
        <p:spPr>
          <a:xfrm rot="-1121530">
            <a:off x="5044748" y="4342875"/>
            <a:ext cx="1192819" cy="266478"/>
          </a:xfrm>
          <a:custGeom>
            <a:avLst/>
            <a:gdLst/>
            <a:ahLst/>
            <a:cxnLst/>
            <a:rect l="0" t="0" r="0" b="0"/>
            <a:pathLst>
              <a:path w="345057" h="284672" extrusionOk="0">
                <a:moveTo>
                  <a:pt x="0" y="284672"/>
                </a:moveTo>
                <a:lnTo>
                  <a:pt x="345057" y="0"/>
                </a:lnTo>
                <a:lnTo>
                  <a:pt x="198407" y="258792"/>
                </a:lnTo>
              </a:path>
            </a:pathLst>
          </a:custGeom>
          <a:solidFill>
            <a:srgbClr val="0070C0"/>
          </a:solidFill>
          <a:ln>
            <a:noFill/>
          </a:ln>
        </p:spPr>
        <p:txBody>
          <a:bodyPr lIns="91425" tIns="45700" rIns="91425" bIns="45700" anchor="t" anchorCtr="0">
            <a:noAutofit/>
          </a:bodyPr>
          <a:lstStyle/>
          <a:p>
            <a:pPr marL="0" marR="0" lvl="0" indent="0" algn="l" rtl="0">
              <a:spcBef>
                <a:spcPts val="0"/>
              </a:spcBef>
              <a:buNone/>
            </a:pPr>
            <a:endParaRPr sz="1800" b="0" i="0" u="none" strike="noStrike" cap="none" baseline="0">
              <a:solidFill>
                <a:schemeClr val="dk1"/>
              </a:solidFill>
              <a:latin typeface="Arial"/>
              <a:ea typeface="Arial"/>
              <a:cs typeface="Arial"/>
              <a:sym typeface="Arial"/>
            </a:endParaRPr>
          </a:p>
        </p:txBody>
      </p:sp>
      <p:sp>
        <p:nvSpPr>
          <p:cNvPr id="485" name="Shape 485"/>
          <p:cNvSpPr txBox="1"/>
          <p:nvPr/>
        </p:nvSpPr>
        <p:spPr>
          <a:xfrm>
            <a:off x="5483342" y="3992899"/>
            <a:ext cx="2908183" cy="800565"/>
          </a:xfrm>
          <a:prstGeom prst="rect">
            <a:avLst/>
          </a:prstGeom>
          <a:solidFill>
            <a:srgbClr val="0070C0"/>
          </a:solidFill>
          <a:ln w="28575" cap="flat">
            <a:solidFill>
              <a:schemeClr val="lt1"/>
            </a:solidFill>
            <a:prstDash val="solid"/>
            <a:round/>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buSzPct val="25000"/>
              <a:buNone/>
            </a:pPr>
            <a:r>
              <a:rPr lang="ru-RU" sz="1400" b="0" i="0" u="none" strike="noStrike" cap="none" baseline="0" dirty="0" smtClean="0">
                <a:solidFill>
                  <a:schemeClr val="lt1"/>
                </a:solidFill>
                <a:latin typeface="Arial"/>
                <a:ea typeface="Arial"/>
                <a:cs typeface="Arial"/>
                <a:sym typeface="Arial"/>
              </a:rPr>
              <a:t>Основные компетенции ученого,</a:t>
            </a:r>
            <a:r>
              <a:rPr lang="ru-RU" sz="1400" b="0" i="0" u="none" strike="noStrike" cap="none" dirty="0" smtClean="0">
                <a:solidFill>
                  <a:schemeClr val="lt1"/>
                </a:solidFill>
                <a:latin typeface="Arial"/>
                <a:ea typeface="Arial"/>
                <a:cs typeface="Arial"/>
                <a:sym typeface="Arial"/>
              </a:rPr>
              <a:t> определенные по технологии</a:t>
            </a:r>
            <a:r>
              <a:rPr lang="en-US" sz="1400" b="0" i="0" u="none" strike="noStrike" cap="none" baseline="0" dirty="0" smtClean="0">
                <a:solidFill>
                  <a:schemeClr val="lt1"/>
                </a:solidFill>
                <a:latin typeface="Arial"/>
                <a:ea typeface="Arial"/>
                <a:cs typeface="Arial"/>
                <a:sym typeface="Arial"/>
              </a:rPr>
              <a:t> </a:t>
            </a:r>
            <a:r>
              <a:rPr lang="en-US" sz="1400" b="0" i="0" u="none" strike="noStrike" cap="none" baseline="0" dirty="0">
                <a:solidFill>
                  <a:schemeClr val="lt1"/>
                </a:solidFill>
                <a:latin typeface="Arial"/>
                <a:ea typeface="Arial"/>
                <a:cs typeface="Arial"/>
                <a:sym typeface="Arial"/>
              </a:rPr>
              <a:t>Fingerprint</a:t>
            </a:r>
          </a:p>
        </p:txBody>
      </p:sp>
      <p:sp>
        <p:nvSpPr>
          <p:cNvPr id="486" name="Shape 486"/>
          <p:cNvSpPr/>
          <p:nvPr/>
        </p:nvSpPr>
        <p:spPr>
          <a:xfrm rot="-7854535">
            <a:off x="1593403" y="5600174"/>
            <a:ext cx="1192818" cy="266478"/>
          </a:xfrm>
          <a:custGeom>
            <a:avLst/>
            <a:gdLst/>
            <a:ahLst/>
            <a:cxnLst/>
            <a:rect l="0" t="0" r="0" b="0"/>
            <a:pathLst>
              <a:path w="345057" h="284672" extrusionOk="0">
                <a:moveTo>
                  <a:pt x="0" y="284672"/>
                </a:moveTo>
                <a:lnTo>
                  <a:pt x="345057" y="0"/>
                </a:lnTo>
                <a:lnTo>
                  <a:pt x="198407" y="258792"/>
                </a:lnTo>
              </a:path>
            </a:pathLst>
          </a:custGeom>
          <a:solidFill>
            <a:srgbClr val="0070C0"/>
          </a:solidFill>
          <a:ln>
            <a:noFill/>
          </a:ln>
        </p:spPr>
        <p:txBody>
          <a:bodyPr lIns="91425" tIns="45700" rIns="91425" bIns="45700" anchor="t" anchorCtr="0">
            <a:noAutofit/>
          </a:bodyPr>
          <a:lstStyle/>
          <a:p>
            <a:pPr marL="0" marR="0" lvl="0" indent="0" algn="l" rtl="0">
              <a:spcBef>
                <a:spcPts val="0"/>
              </a:spcBef>
              <a:buNone/>
            </a:pPr>
            <a:endParaRPr sz="1800" b="0" i="0" u="none" strike="noStrike" cap="none" baseline="0">
              <a:solidFill>
                <a:schemeClr val="dk1"/>
              </a:solidFill>
              <a:latin typeface="Arial"/>
              <a:ea typeface="Arial"/>
              <a:cs typeface="Arial"/>
              <a:sym typeface="Arial"/>
            </a:endParaRPr>
          </a:p>
        </p:txBody>
      </p:sp>
      <p:sp>
        <p:nvSpPr>
          <p:cNvPr id="487" name="Shape 487"/>
          <p:cNvSpPr txBox="1"/>
          <p:nvPr/>
        </p:nvSpPr>
        <p:spPr>
          <a:xfrm>
            <a:off x="50801" y="5195423"/>
            <a:ext cx="2139012" cy="429875"/>
          </a:xfrm>
          <a:prstGeom prst="rect">
            <a:avLst/>
          </a:prstGeom>
          <a:solidFill>
            <a:srgbClr val="0070C0"/>
          </a:solidFill>
          <a:ln w="28575" cap="flat">
            <a:solidFill>
              <a:schemeClr val="lt1"/>
            </a:solidFill>
            <a:prstDash val="solid"/>
            <a:round/>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buSzPct val="25000"/>
              <a:buNone/>
            </a:pPr>
            <a:r>
              <a:rPr lang="ru-RU" sz="1400" b="0" i="0" u="none" strike="noStrike" cap="none" baseline="0" dirty="0" smtClean="0">
                <a:solidFill>
                  <a:schemeClr val="lt1"/>
                </a:solidFill>
                <a:latin typeface="Arial"/>
                <a:ea typeface="Arial"/>
                <a:cs typeface="Arial"/>
                <a:sym typeface="Arial"/>
              </a:rPr>
              <a:t>Публикации ученого</a:t>
            </a:r>
            <a:endParaRPr lang="en-US" sz="1400" b="0" i="0" u="none" strike="noStrike" cap="none" baseline="0" dirty="0">
              <a:solidFill>
                <a:schemeClr val="lt1"/>
              </a:solidFill>
              <a:latin typeface="Arial"/>
              <a:ea typeface="Arial"/>
              <a:cs typeface="Arial"/>
              <a:sym typeface="Arial"/>
            </a:endParaRPr>
          </a:p>
        </p:txBody>
      </p:sp>
      <p:sp>
        <p:nvSpPr>
          <p:cNvPr id="12" name="Shape 460"/>
          <p:cNvSpPr txBox="1">
            <a:spLocks noGrp="1"/>
          </p:cNvSpPr>
          <p:nvPr>
            <p:ph type="title"/>
          </p:nvPr>
        </p:nvSpPr>
        <p:spPr>
          <a:xfrm>
            <a:off x="10160" y="503542"/>
            <a:ext cx="8269613" cy="418645"/>
          </a:xfrm>
          <a:prstGeom prst="rect">
            <a:avLst/>
          </a:prstGeom>
          <a:noFill/>
          <a:ln>
            <a:noFill/>
          </a:ln>
        </p:spPr>
        <p:txBody>
          <a:bodyPr lIns="91425" tIns="45700" rIns="91425" bIns="45700" anchor="ctr" anchorCtr="0">
            <a:noAutofit/>
          </a:bodyPr>
          <a:lstStyle/>
          <a:p>
            <a:pPr marL="0" marR="0" lvl="0" indent="0" algn="l" rtl="0">
              <a:spcBef>
                <a:spcPts val="0"/>
              </a:spcBef>
              <a:buClr>
                <a:schemeClr val="accent1"/>
              </a:buClr>
              <a:buSzPct val="25000"/>
              <a:buFont typeface="Arial"/>
              <a:buNone/>
            </a:pPr>
            <a:r>
              <a:rPr lang="ru-RU" sz="2400" b="1" i="0" u="none" strike="noStrike" cap="none" baseline="0" dirty="0" smtClean="0">
                <a:latin typeface="Arial"/>
                <a:ea typeface="Arial"/>
                <a:cs typeface="Arial"/>
                <a:sym typeface="Arial"/>
              </a:rPr>
              <a:t>Демонстрация достижений - </a:t>
            </a:r>
            <a:r>
              <a:rPr lang="en-US" sz="2400" b="1" i="0" u="none" strike="noStrike" cap="none" baseline="0" dirty="0" smtClean="0">
                <a:latin typeface="Arial"/>
                <a:ea typeface="Arial"/>
                <a:cs typeface="Arial"/>
                <a:sym typeface="Arial"/>
              </a:rPr>
              <a:t>Pure Experts Portal</a:t>
            </a:r>
            <a:endParaRPr lang="en-US" sz="2400" b="1" i="0" u="none" strike="noStrike" cap="none" baseline="0" dirty="0">
              <a:latin typeface="Arial"/>
              <a:ea typeface="Arial"/>
              <a:cs typeface="Arial"/>
              <a:sym typeface="Arial"/>
            </a:endParaRPr>
          </a:p>
        </p:txBody>
      </p:sp>
    </p:spTree>
    <p:extLst>
      <p:ext uri="{BB962C8B-B14F-4D97-AF65-F5344CB8AC3E}">
        <p14:creationId xmlns:p14="http://schemas.microsoft.com/office/powerpoint/2010/main" val="2126662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9467" t="14389" r="1132" b="1951"/>
          <a:stretch/>
        </p:blipFill>
        <p:spPr>
          <a:xfrm>
            <a:off x="0" y="891826"/>
            <a:ext cx="4359798" cy="2814218"/>
          </a:xfrm>
          <a:prstGeom prst="rect">
            <a:avLst/>
          </a:prstGeom>
        </p:spPr>
      </p:pic>
      <p:sp>
        <p:nvSpPr>
          <p:cNvPr id="4" name="Slide Number Placeholder 3"/>
          <p:cNvSpPr>
            <a:spLocks noGrp="1"/>
          </p:cNvSpPr>
          <p:nvPr>
            <p:ph type="sldNum" sz="quarter" idx="4294967295"/>
          </p:nvPr>
        </p:nvSpPr>
        <p:spPr>
          <a:xfrm>
            <a:off x="7315200" y="6499225"/>
            <a:ext cx="1371600" cy="328613"/>
          </a:xfrm>
          <a:prstGeom prst="rect">
            <a:avLst/>
          </a:prstGeom>
        </p:spPr>
        <p:txBody>
          <a:bodyPr/>
          <a:lstStyle/>
          <a:p>
            <a:pPr>
              <a:defRPr/>
            </a:pPr>
            <a:fld id="{AD0BF1C4-39DF-4590-925C-7653B7FCF24C}" type="slidenum">
              <a:rPr lang="en-US" smtClean="0">
                <a:solidFill>
                  <a:srgbClr val="808080"/>
                </a:solidFill>
              </a:rPr>
              <a:pPr>
                <a:defRPr/>
              </a:pPr>
              <a:t>12</a:t>
            </a:fld>
            <a:endParaRPr lang="en-US">
              <a:solidFill>
                <a:srgbClr val="808080"/>
              </a:solidFill>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605" t="781" b="4209"/>
          <a:stretch/>
        </p:blipFill>
        <p:spPr>
          <a:xfrm>
            <a:off x="1" y="3447409"/>
            <a:ext cx="5562599" cy="3410590"/>
          </a:xfrm>
          <a:prstGeom prst="rect">
            <a:avLst/>
          </a:prstGeom>
        </p:spPr>
      </p:pic>
      <p:pic>
        <p:nvPicPr>
          <p:cNvPr id="5" name="Content Placeholder 4"/>
          <p:cNvPicPr>
            <a:picLocks noGrp="1" noChangeAspect="1"/>
          </p:cNvPicPr>
          <p:nvPr>
            <p:ph idx="1"/>
          </p:nvPr>
        </p:nvPicPr>
        <p:blipFill rotWithShape="1">
          <a:blip r:embed="rId4">
            <a:extLst>
              <a:ext uri="{28A0092B-C50C-407E-A947-70E740481C1C}">
                <a14:useLocalDpi xmlns:a14="http://schemas.microsoft.com/office/drawing/2010/main" val="0"/>
              </a:ext>
            </a:extLst>
          </a:blip>
          <a:srcRect l="1829" t="1849" r="19755" b="4679"/>
          <a:stretch/>
        </p:blipFill>
        <p:spPr>
          <a:xfrm>
            <a:off x="4274029" y="152400"/>
            <a:ext cx="4869971" cy="3664803"/>
          </a:xfrm>
          <a:prstGeom prst="rect">
            <a:avLst/>
          </a:prstGeom>
        </p:spPr>
      </p:pic>
      <p:sp>
        <p:nvSpPr>
          <p:cNvPr id="9" name="TextBox 9"/>
          <p:cNvSpPr txBox="1"/>
          <p:nvPr/>
        </p:nvSpPr>
        <p:spPr>
          <a:xfrm>
            <a:off x="1660792" y="1288473"/>
            <a:ext cx="1882508" cy="369332"/>
          </a:xfrm>
          <a:prstGeom prst="rect">
            <a:avLst/>
          </a:prstGeom>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u-RU" b="1" dirty="0" smtClean="0">
                <a:solidFill>
                  <a:schemeClr val="bg1"/>
                </a:solidFill>
              </a:rPr>
              <a:t>Визуализация</a:t>
            </a:r>
            <a:endParaRPr lang="en-GB" b="1" dirty="0">
              <a:solidFill>
                <a:schemeClr val="bg1"/>
              </a:solidFill>
            </a:endParaRPr>
          </a:p>
        </p:txBody>
      </p:sp>
      <p:sp>
        <p:nvSpPr>
          <p:cNvPr id="11" name="TextBox 9"/>
          <p:cNvSpPr txBox="1"/>
          <p:nvPr/>
        </p:nvSpPr>
        <p:spPr>
          <a:xfrm>
            <a:off x="7109092" y="316468"/>
            <a:ext cx="2034908" cy="646331"/>
          </a:xfrm>
          <a:prstGeom prst="rect">
            <a:avLst/>
          </a:prstGeom>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u-RU" b="1" dirty="0" smtClean="0">
                <a:solidFill>
                  <a:schemeClr val="bg1"/>
                </a:solidFill>
              </a:rPr>
              <a:t>Профиль ученого</a:t>
            </a:r>
            <a:endParaRPr lang="en-GB" b="1" dirty="0">
              <a:solidFill>
                <a:schemeClr val="bg1"/>
              </a:solidFill>
            </a:endParaRPr>
          </a:p>
        </p:txBody>
      </p:sp>
      <p:sp>
        <p:nvSpPr>
          <p:cNvPr id="12" name="TextBox 9"/>
          <p:cNvSpPr txBox="1"/>
          <p:nvPr/>
        </p:nvSpPr>
        <p:spPr>
          <a:xfrm>
            <a:off x="2819400" y="3489158"/>
            <a:ext cx="1447800" cy="369332"/>
          </a:xfrm>
          <a:prstGeom prst="rect">
            <a:avLst/>
          </a:prstGeom>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u-RU" b="1" dirty="0" smtClean="0">
                <a:solidFill>
                  <a:schemeClr val="bg1"/>
                </a:solidFill>
              </a:rPr>
              <a:t>Аналитика</a:t>
            </a:r>
            <a:endParaRPr lang="en-GB" b="1" dirty="0">
              <a:solidFill>
                <a:schemeClr val="bg1"/>
              </a:solidFill>
            </a:endParaRPr>
          </a:p>
        </p:txBody>
      </p:sp>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1482" t="9418" r="18010" b="2617"/>
          <a:stretch/>
        </p:blipFill>
        <p:spPr>
          <a:xfrm>
            <a:off x="4343400" y="3514526"/>
            <a:ext cx="4800600" cy="3343474"/>
          </a:xfrm>
          <a:prstGeom prst="rect">
            <a:avLst/>
          </a:prstGeom>
        </p:spPr>
      </p:pic>
      <p:sp>
        <p:nvSpPr>
          <p:cNvPr id="13" name="TextBox 9"/>
          <p:cNvSpPr txBox="1"/>
          <p:nvPr/>
        </p:nvSpPr>
        <p:spPr>
          <a:xfrm>
            <a:off x="7772400" y="3505200"/>
            <a:ext cx="1371600" cy="369332"/>
          </a:xfrm>
          <a:prstGeom prst="rect">
            <a:avLst/>
          </a:prstGeom>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u-RU" b="1" dirty="0" smtClean="0">
                <a:solidFill>
                  <a:schemeClr val="bg1"/>
                </a:solidFill>
              </a:rPr>
              <a:t>Отчеты</a:t>
            </a:r>
            <a:endParaRPr lang="en-GB" b="1" dirty="0">
              <a:solidFill>
                <a:schemeClr val="bg1"/>
              </a:solidFill>
            </a:endParaRPr>
          </a:p>
        </p:txBody>
      </p:sp>
      <p:pic>
        <p:nvPicPr>
          <p:cNvPr id="14"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3876" y="49520"/>
            <a:ext cx="1466916" cy="59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2454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Shape 609"/>
          <p:cNvSpPr/>
          <p:nvPr/>
        </p:nvSpPr>
        <p:spPr>
          <a:xfrm>
            <a:off x="0" y="5939951"/>
            <a:ext cx="9144000" cy="918047"/>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Arial"/>
              <a:buNone/>
            </a:pPr>
            <a:endParaRPr sz="2400" b="0" i="0" u="none" strike="noStrike" cap="none" baseline="-25000">
              <a:solidFill>
                <a:schemeClr val="dk1"/>
              </a:solidFill>
              <a:latin typeface="Arial"/>
              <a:ea typeface="Arial"/>
              <a:cs typeface="Arial"/>
              <a:sym typeface="Arial"/>
            </a:endParaRPr>
          </a:p>
        </p:txBody>
      </p:sp>
      <p:sp>
        <p:nvSpPr>
          <p:cNvPr id="610" name="Shape 610"/>
          <p:cNvSpPr txBox="1">
            <a:spLocks noGrp="1"/>
          </p:cNvSpPr>
          <p:nvPr>
            <p:ph type="title"/>
          </p:nvPr>
        </p:nvSpPr>
        <p:spPr>
          <a:xfrm>
            <a:off x="452840" y="562329"/>
            <a:ext cx="8238319" cy="418645"/>
          </a:xfrm>
          <a:prstGeom prst="rect">
            <a:avLst/>
          </a:prstGeom>
          <a:noFill/>
          <a:ln>
            <a:noFill/>
          </a:ln>
        </p:spPr>
        <p:txBody>
          <a:bodyPr lIns="91425" tIns="45700" rIns="91425" bIns="45700" anchor="ctr" anchorCtr="0">
            <a:noAutofit/>
          </a:bodyPr>
          <a:lstStyle/>
          <a:p>
            <a:pPr marL="0" marR="0" lvl="0" indent="0" algn="l" rtl="0">
              <a:spcBef>
                <a:spcPts val="0"/>
              </a:spcBef>
              <a:buClr>
                <a:schemeClr val="accent1"/>
              </a:buClr>
              <a:buSzPct val="25000"/>
              <a:buFont typeface="Calibri"/>
              <a:buNone/>
            </a:pPr>
            <a:r>
              <a:rPr lang="ru-RU" sz="2400" b="1" i="0" u="none" strike="noStrike" cap="none" baseline="0" dirty="0" smtClean="0">
                <a:solidFill>
                  <a:schemeClr val="accent1"/>
                </a:solidFill>
                <a:latin typeface="Calibri"/>
                <a:ea typeface="Calibri"/>
                <a:cs typeface="Calibri"/>
                <a:sym typeface="Calibri"/>
              </a:rPr>
              <a:t>Полная гибкость в создании кастомизированных отчетов</a:t>
            </a:r>
            <a:endParaRPr lang="en-US" sz="2400" b="1" i="0" u="none" strike="noStrike" cap="none" baseline="0" dirty="0">
              <a:solidFill>
                <a:schemeClr val="accent1"/>
              </a:solidFill>
              <a:latin typeface="Calibri"/>
              <a:ea typeface="Calibri"/>
              <a:cs typeface="Calibri"/>
              <a:sym typeface="Calibri"/>
            </a:endParaRPr>
          </a:p>
        </p:txBody>
      </p:sp>
      <p:pic>
        <p:nvPicPr>
          <p:cNvPr id="611" name="Shape 611"/>
          <p:cNvPicPr preferRelativeResize="0"/>
          <p:nvPr/>
        </p:nvPicPr>
        <p:blipFill rotWithShape="1">
          <a:blip r:embed="rId3"/>
          <a:srcRect/>
          <a:stretch/>
        </p:blipFill>
        <p:spPr>
          <a:xfrm>
            <a:off x="1196375" y="1685926"/>
            <a:ext cx="6751249" cy="4898738"/>
          </a:xfrm>
          <a:prstGeom prst="rect">
            <a:avLst/>
          </a:prstGeom>
          <a:noFill/>
          <a:ln w="28575" cap="flat">
            <a:solidFill>
              <a:srgbClr val="4F71B7"/>
            </a:solidFill>
            <a:prstDash val="solid"/>
            <a:miter/>
            <a:headEnd type="none" w="med" len="med"/>
            <a:tailEnd type="none" w="med" len="med"/>
          </a:ln>
        </p:spPr>
      </p:pic>
      <p:sp>
        <p:nvSpPr>
          <p:cNvPr id="612" name="Shape 612"/>
          <p:cNvSpPr txBox="1"/>
          <p:nvPr/>
        </p:nvSpPr>
        <p:spPr>
          <a:xfrm>
            <a:off x="685799" y="965846"/>
            <a:ext cx="8076062" cy="720080"/>
          </a:xfrm>
          <a:prstGeom prst="rect">
            <a:avLst/>
          </a:prstGeom>
          <a:noFill/>
          <a:ln>
            <a:noFill/>
          </a:ln>
        </p:spPr>
        <p:txBody>
          <a:bodyPr lIns="0" tIns="0" rIns="0" bIns="0" anchor="t" anchorCtr="0">
            <a:noAutofit/>
          </a:bodyPr>
          <a:lstStyle/>
          <a:p>
            <a:pPr>
              <a:buSzPct val="25000"/>
            </a:pPr>
            <a:r>
              <a:rPr lang="ru-RU" sz="1600" dirty="0" smtClean="0">
                <a:solidFill>
                  <a:schemeClr val="dk1"/>
                </a:solidFill>
                <a:latin typeface="Calibri"/>
                <a:ea typeface="Calibri"/>
                <a:cs typeface="Calibri"/>
                <a:sym typeface="Calibri"/>
              </a:rPr>
              <a:t>Возможность создания отчетов по любым данным из </a:t>
            </a:r>
            <a:r>
              <a:rPr lang="en-GB" sz="1600" dirty="0" smtClean="0">
                <a:solidFill>
                  <a:schemeClr val="dk1"/>
                </a:solidFill>
                <a:latin typeface="Calibri"/>
                <a:ea typeface="Calibri"/>
                <a:cs typeface="Calibri"/>
                <a:sym typeface="Calibri"/>
              </a:rPr>
              <a:t>Pure</a:t>
            </a:r>
            <a:r>
              <a:rPr lang="en-US" sz="1600" dirty="0" smtClean="0">
                <a:solidFill>
                  <a:schemeClr val="dk1"/>
                </a:solidFill>
                <a:latin typeface="Calibri"/>
                <a:ea typeface="Calibri"/>
                <a:cs typeface="Calibri"/>
                <a:sym typeface="Calibri"/>
              </a:rPr>
              <a:t>: </a:t>
            </a:r>
            <a:r>
              <a:rPr lang="ru-RU" sz="1600" dirty="0" smtClean="0">
                <a:solidFill>
                  <a:schemeClr val="dk1"/>
                </a:solidFill>
                <a:latin typeface="Calibri"/>
                <a:ea typeface="Calibri"/>
                <a:cs typeface="Calibri"/>
                <a:sym typeface="Calibri"/>
              </a:rPr>
              <a:t>Публикации</a:t>
            </a:r>
            <a:r>
              <a:rPr lang="en-US" sz="1600" dirty="0" smtClean="0">
                <a:solidFill>
                  <a:schemeClr val="dk1"/>
                </a:solidFill>
                <a:latin typeface="Calibri"/>
                <a:ea typeface="Calibri"/>
                <a:cs typeface="Calibri"/>
                <a:sym typeface="Calibri"/>
              </a:rPr>
              <a:t>, </a:t>
            </a:r>
            <a:r>
              <a:rPr lang="ru-RU" sz="1600" dirty="0" smtClean="0">
                <a:solidFill>
                  <a:schemeClr val="dk1"/>
                </a:solidFill>
                <a:latin typeface="Calibri"/>
                <a:ea typeface="Calibri"/>
                <a:cs typeface="Calibri"/>
                <a:sym typeface="Calibri"/>
              </a:rPr>
              <a:t>Проекты</a:t>
            </a:r>
            <a:r>
              <a:rPr lang="en-US" sz="1600" dirty="0" smtClean="0">
                <a:solidFill>
                  <a:schemeClr val="dk1"/>
                </a:solidFill>
                <a:latin typeface="Calibri"/>
                <a:ea typeface="Calibri"/>
                <a:cs typeface="Calibri"/>
                <a:sym typeface="Calibri"/>
              </a:rPr>
              <a:t>, </a:t>
            </a:r>
            <a:r>
              <a:rPr lang="ru-RU" sz="1600" dirty="0" smtClean="0">
                <a:solidFill>
                  <a:schemeClr val="dk1"/>
                </a:solidFill>
                <a:latin typeface="Calibri"/>
                <a:ea typeface="Calibri"/>
                <a:cs typeface="Calibri"/>
                <a:sym typeface="Calibri"/>
              </a:rPr>
              <a:t>Цитирование</a:t>
            </a:r>
            <a:r>
              <a:rPr lang="en-US" sz="1600" dirty="0" smtClean="0">
                <a:solidFill>
                  <a:schemeClr val="dk1"/>
                </a:solidFill>
                <a:latin typeface="Calibri"/>
                <a:ea typeface="Calibri"/>
                <a:cs typeface="Calibri"/>
                <a:sym typeface="Calibri"/>
              </a:rPr>
              <a:t>, </a:t>
            </a:r>
            <a:r>
              <a:rPr lang="ru-RU" sz="1600" dirty="0" smtClean="0">
                <a:solidFill>
                  <a:schemeClr val="dk1"/>
                </a:solidFill>
                <a:latin typeface="Calibri"/>
                <a:ea typeface="Calibri"/>
                <a:cs typeface="Calibri"/>
                <a:sym typeface="Calibri"/>
              </a:rPr>
              <a:t>Исследовантельские группы, Ученые, Журналы, и мное другое</a:t>
            </a:r>
            <a:endParaRPr lang="en-US" sz="1600" dirty="0">
              <a:solidFill>
                <a:schemeClr val="dk1"/>
              </a:solidFill>
              <a:latin typeface="Calibri"/>
              <a:ea typeface="Calibri"/>
              <a:cs typeface="Calibri"/>
              <a:sym typeface="Calibri"/>
            </a:endParaRPr>
          </a:p>
          <a:p>
            <a:pPr marL="0" marR="0" lvl="0" indent="0" algn="l" rtl="0">
              <a:spcBef>
                <a:spcPts val="0"/>
              </a:spcBef>
              <a:buSzPct val="25000"/>
              <a:buNone/>
            </a:pPr>
            <a:endParaRPr lang="en-US" sz="1600" b="0" i="0" u="none" strike="noStrike" cap="none" baseline="0" dirty="0">
              <a:solidFill>
                <a:schemeClr val="dk1"/>
              </a:solidFill>
              <a:latin typeface="Arial"/>
              <a:ea typeface="Arial"/>
              <a:cs typeface="Arial"/>
              <a:sym typeface="Arial"/>
            </a:endParaRPr>
          </a:p>
        </p:txBody>
      </p:sp>
      <p:pic>
        <p:nvPicPr>
          <p:cNvPr id="6" name="Shape 621"/>
          <p:cNvPicPr preferRelativeResize="0"/>
          <p:nvPr/>
        </p:nvPicPr>
        <p:blipFill rotWithShape="1">
          <a:blip r:embed="rId4"/>
          <a:srcRect/>
          <a:stretch/>
        </p:blipFill>
        <p:spPr>
          <a:xfrm>
            <a:off x="5423400" y="4596975"/>
            <a:ext cx="3216199" cy="2192208"/>
          </a:xfrm>
          <a:prstGeom prst="rect">
            <a:avLst/>
          </a:prstGeom>
          <a:noFill/>
          <a:ln w="28575" cap="flat">
            <a:solidFill>
              <a:srgbClr val="4F71B7"/>
            </a:solidFill>
            <a:prstDash val="solid"/>
            <a:miter/>
            <a:headEnd type="none" w="med" len="med"/>
            <a:tailEnd type="none" w="med" len="med"/>
          </a:ln>
        </p:spPr>
      </p:pic>
    </p:spTree>
    <p:extLst>
      <p:ext uri="{BB962C8B-B14F-4D97-AF65-F5344CB8AC3E}">
        <p14:creationId xmlns:p14="http://schemas.microsoft.com/office/powerpoint/2010/main" val="3574804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DA15E891-66B8-4B28-AB8F-05A4B1DE573C}" type="slidenum">
              <a:rPr lang="en-US" smtClean="0">
                <a:solidFill>
                  <a:srgbClr val="FFFFFF"/>
                </a:solidFill>
              </a:rPr>
              <a:pPr/>
              <a:t>14</a:t>
            </a:fld>
            <a:endParaRPr lang="en-US" dirty="0">
              <a:solidFill>
                <a:srgbClr val="FFFFFF"/>
              </a:solidFill>
            </a:endParaRPr>
          </a:p>
        </p:txBody>
      </p:sp>
      <p:sp>
        <p:nvSpPr>
          <p:cNvPr id="4" name="TextBox 3"/>
          <p:cNvSpPr txBox="1"/>
          <p:nvPr/>
        </p:nvSpPr>
        <p:spPr>
          <a:xfrm>
            <a:off x="819807" y="2519541"/>
            <a:ext cx="7272375" cy="584775"/>
          </a:xfrm>
          <a:prstGeom prst="rect">
            <a:avLst/>
          </a:prstGeom>
          <a:noFill/>
        </p:spPr>
        <p:txBody>
          <a:bodyPr wrap="none" rtlCol="0">
            <a:spAutoFit/>
          </a:bodyPr>
          <a:lstStyle/>
          <a:p>
            <a:r>
              <a:rPr lang="ru-RU" sz="3200" dirty="0" smtClean="0">
                <a:solidFill>
                  <a:schemeClr val="tx2"/>
                </a:solidFill>
              </a:rPr>
              <a:t>АНАЛИТИЧЕСКИЕ ПРИЛОЖЕНИЯ</a:t>
            </a:r>
            <a:r>
              <a:rPr lang="en-GB" sz="3200" dirty="0" smtClean="0">
                <a:solidFill>
                  <a:schemeClr val="tx2"/>
                </a:solidFill>
              </a:rPr>
              <a:t> – S</a:t>
            </a:r>
            <a:r>
              <a:rPr lang="en-US" sz="3200" dirty="0" smtClean="0">
                <a:solidFill>
                  <a:schemeClr val="tx2"/>
                </a:solidFill>
              </a:rPr>
              <a:t>ci</a:t>
            </a:r>
            <a:r>
              <a:rPr lang="en-GB" sz="3200" dirty="0" smtClean="0">
                <a:solidFill>
                  <a:schemeClr val="tx2"/>
                </a:solidFill>
              </a:rPr>
              <a:t>Val </a:t>
            </a:r>
            <a:endParaRPr lang="en-US" sz="3200" dirty="0">
              <a:solidFill>
                <a:schemeClr val="tx2"/>
              </a:solidFill>
            </a:endParaRPr>
          </a:p>
        </p:txBody>
      </p:sp>
    </p:spTree>
    <p:extLst>
      <p:ext uri="{BB962C8B-B14F-4D97-AF65-F5344CB8AC3E}">
        <p14:creationId xmlns:p14="http://schemas.microsoft.com/office/powerpoint/2010/main" val="280683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666" y="494998"/>
            <a:ext cx="8238319" cy="418645"/>
          </a:xfrm>
        </p:spPr>
        <p:txBody>
          <a:bodyPr/>
          <a:lstStyle/>
          <a:p>
            <a:r>
              <a:rPr lang="en-US" dirty="0" err="1"/>
              <a:t>SciVal</a:t>
            </a:r>
            <a:r>
              <a:rPr lang="ru-RU" dirty="0"/>
              <a:t> - аналитическая платформа для оценки текущего состояния и поиска новых возможностей для исследований </a:t>
            </a:r>
            <a:endParaRPr lang="en-US" dirty="0">
              <a:latin typeface="+mn-lt"/>
              <a:cs typeface="Calibri" panose="020F0502020204030204" pitchFamily="34" charset="0"/>
            </a:endParaRPr>
          </a:p>
        </p:txBody>
      </p:sp>
      <p:sp>
        <p:nvSpPr>
          <p:cNvPr id="8" name="Content Placeholder 7"/>
          <p:cNvSpPr>
            <a:spLocks noGrp="1"/>
          </p:cNvSpPr>
          <p:nvPr>
            <p:ph idx="1"/>
          </p:nvPr>
        </p:nvSpPr>
        <p:spPr>
          <a:xfrm>
            <a:off x="534057" y="916883"/>
            <a:ext cx="8238319" cy="4898146"/>
          </a:xfrm>
        </p:spPr>
        <p:txBody>
          <a:bodyPr/>
          <a:lstStyle/>
          <a:p>
            <a:pPr marL="86868" indent="0">
              <a:buNone/>
            </a:pPr>
            <a:endParaRPr lang="en-US" dirty="0" smtClean="0">
              <a:solidFill>
                <a:srgbClr val="4D4D4D"/>
              </a:solidFill>
            </a:endParaRPr>
          </a:p>
          <a:p>
            <a:pPr marL="86868" indent="0">
              <a:buNone/>
            </a:pPr>
            <a:r>
              <a:rPr lang="en-US" sz="2000" dirty="0" err="1" smtClean="0">
                <a:solidFill>
                  <a:srgbClr val="4D4D4D"/>
                </a:solidFill>
                <a:latin typeface="+mn-lt"/>
              </a:rPr>
              <a:t>SciVal</a:t>
            </a:r>
            <a:r>
              <a:rPr lang="en-US" sz="2000" dirty="0" smtClean="0">
                <a:solidFill>
                  <a:srgbClr val="4D4D4D"/>
                </a:solidFill>
                <a:latin typeface="+mn-lt"/>
              </a:rPr>
              <a:t> </a:t>
            </a:r>
            <a:r>
              <a:rPr lang="ru-RU" sz="2000" dirty="0" smtClean="0">
                <a:solidFill>
                  <a:srgbClr val="4D4D4D"/>
                </a:solidFill>
                <a:latin typeface="+mn-lt"/>
              </a:rPr>
              <a:t>предлагает быстрый, легкий доступ к научным работам 220 стран и 7 500 научно-исследовательских институтов и групп институтов по всему миру</a:t>
            </a:r>
            <a:r>
              <a:rPr lang="en-US" sz="2000" dirty="0" smtClean="0">
                <a:solidFill>
                  <a:srgbClr val="4D4D4D"/>
                </a:solidFill>
                <a:latin typeface="+mn-lt"/>
              </a:rPr>
              <a:t> </a:t>
            </a:r>
            <a:endParaRPr lang="en-US" sz="2000" dirty="0">
              <a:solidFill>
                <a:srgbClr val="4D4D4D"/>
              </a:solidFill>
              <a:latin typeface="+mn-lt"/>
            </a:endParaRPr>
          </a:p>
          <a:p>
            <a:pPr marL="86868" indent="0">
              <a:buNone/>
            </a:pPr>
            <a:endParaRPr lang="en-US" dirty="0"/>
          </a:p>
        </p:txBody>
      </p:sp>
      <p:sp>
        <p:nvSpPr>
          <p:cNvPr id="7" name="TextBox 6"/>
          <p:cNvSpPr txBox="1"/>
          <p:nvPr/>
        </p:nvSpPr>
        <p:spPr>
          <a:xfrm>
            <a:off x="754449" y="2789571"/>
            <a:ext cx="1831579" cy="738664"/>
          </a:xfrm>
          <a:prstGeom prst="rect">
            <a:avLst/>
          </a:prstGeom>
          <a:noFill/>
        </p:spPr>
        <p:txBody>
          <a:bodyPr wrap="square" rtlCol="0">
            <a:spAutoFit/>
          </a:bodyPr>
          <a:lstStyle/>
          <a:p>
            <a:r>
              <a:rPr lang="ru-RU" sz="1400" b="1" dirty="0" smtClean="0">
                <a:solidFill>
                  <a:srgbClr val="FF8200"/>
                </a:solidFill>
              </a:rPr>
              <a:t>Визуализация научной производительности</a:t>
            </a:r>
            <a:endParaRPr lang="en-US" sz="1400" b="1" dirty="0">
              <a:solidFill>
                <a:srgbClr val="FF8200"/>
              </a:solidFill>
            </a:endParaRPr>
          </a:p>
        </p:txBody>
      </p:sp>
      <p:sp>
        <p:nvSpPr>
          <p:cNvPr id="15" name="TextBox 14"/>
          <p:cNvSpPr txBox="1"/>
          <p:nvPr/>
        </p:nvSpPr>
        <p:spPr>
          <a:xfrm>
            <a:off x="3184460" y="2842736"/>
            <a:ext cx="1447800" cy="523220"/>
          </a:xfrm>
          <a:prstGeom prst="rect">
            <a:avLst/>
          </a:prstGeom>
          <a:noFill/>
        </p:spPr>
        <p:txBody>
          <a:bodyPr wrap="square" rtlCol="0">
            <a:spAutoFit/>
          </a:bodyPr>
          <a:lstStyle/>
          <a:p>
            <a:r>
              <a:rPr lang="ru-RU" sz="1400" b="1" dirty="0" smtClean="0">
                <a:solidFill>
                  <a:srgbClr val="FF8200"/>
                </a:solidFill>
              </a:rPr>
              <a:t>Оценка вашего прогресса</a:t>
            </a:r>
            <a:endParaRPr lang="en-US" sz="1400" b="1" dirty="0">
              <a:solidFill>
                <a:srgbClr val="FF8200"/>
              </a:solidFill>
            </a:endParaRPr>
          </a:p>
        </p:txBody>
      </p:sp>
      <p:sp>
        <p:nvSpPr>
          <p:cNvPr id="16" name="TextBox 15"/>
          <p:cNvSpPr txBox="1"/>
          <p:nvPr/>
        </p:nvSpPr>
        <p:spPr>
          <a:xfrm>
            <a:off x="5231219" y="2842736"/>
            <a:ext cx="1626781" cy="523220"/>
          </a:xfrm>
          <a:prstGeom prst="rect">
            <a:avLst/>
          </a:prstGeom>
          <a:noFill/>
        </p:spPr>
        <p:txBody>
          <a:bodyPr wrap="square" rtlCol="0">
            <a:spAutoFit/>
          </a:bodyPr>
          <a:lstStyle/>
          <a:p>
            <a:r>
              <a:rPr lang="ru-RU" sz="1400" b="1" dirty="0" smtClean="0">
                <a:solidFill>
                  <a:srgbClr val="FF8200"/>
                </a:solidFill>
              </a:rPr>
              <a:t>Развитие сотрудничества</a:t>
            </a:r>
            <a:endParaRPr lang="en-US" sz="1400" b="1" dirty="0">
              <a:solidFill>
                <a:srgbClr val="FF8200"/>
              </a:solidFill>
            </a:endParaRPr>
          </a:p>
        </p:txBody>
      </p:sp>
      <p:sp>
        <p:nvSpPr>
          <p:cNvPr id="11" name="Rectangle 10"/>
          <p:cNvSpPr/>
          <p:nvPr/>
        </p:nvSpPr>
        <p:spPr>
          <a:xfrm>
            <a:off x="228600" y="3649792"/>
            <a:ext cx="1676400" cy="954107"/>
          </a:xfrm>
          <a:prstGeom prst="rect">
            <a:avLst/>
          </a:prstGeom>
        </p:spPr>
        <p:txBody>
          <a:bodyPr wrap="square">
            <a:spAutoFit/>
          </a:bodyPr>
          <a:lstStyle/>
          <a:p>
            <a:r>
              <a:rPr lang="ru-RU" sz="1400" kern="0" dirty="0" smtClean="0">
                <a:solidFill>
                  <a:srgbClr val="4D4D4D"/>
                </a:solidFill>
              </a:rPr>
              <a:t>Готовые краткие обзоры по любой выбранной организации</a:t>
            </a:r>
            <a:endParaRPr lang="en-US" sz="1400" kern="0" dirty="0">
              <a:solidFill>
                <a:srgbClr val="4D4D4D"/>
              </a:solidFill>
            </a:endParaRPr>
          </a:p>
        </p:txBody>
      </p:sp>
      <p:sp>
        <p:nvSpPr>
          <p:cNvPr id="29" name="Rectangle 28"/>
          <p:cNvSpPr/>
          <p:nvPr/>
        </p:nvSpPr>
        <p:spPr>
          <a:xfrm>
            <a:off x="2362200" y="3543462"/>
            <a:ext cx="1903458" cy="1169551"/>
          </a:xfrm>
          <a:prstGeom prst="rect">
            <a:avLst/>
          </a:prstGeom>
        </p:spPr>
        <p:txBody>
          <a:bodyPr wrap="square">
            <a:spAutoFit/>
          </a:bodyPr>
          <a:lstStyle/>
          <a:p>
            <a:r>
              <a:rPr lang="ru-RU" sz="1400" kern="0" dirty="0" smtClean="0">
                <a:solidFill>
                  <a:srgbClr val="4D4D4D"/>
                </a:solidFill>
              </a:rPr>
              <a:t>Возможность создавать и сравнивать любые исследовательские команды</a:t>
            </a:r>
            <a:endParaRPr lang="en-US" sz="1400" kern="0" dirty="0">
              <a:solidFill>
                <a:srgbClr val="4D4D4D"/>
              </a:solidFill>
            </a:endParaRPr>
          </a:p>
        </p:txBody>
      </p:sp>
      <p:sp>
        <p:nvSpPr>
          <p:cNvPr id="30" name="Rectangle 29"/>
          <p:cNvSpPr/>
          <p:nvPr/>
        </p:nvSpPr>
        <p:spPr>
          <a:xfrm>
            <a:off x="4572000" y="3617893"/>
            <a:ext cx="1981200" cy="1169551"/>
          </a:xfrm>
          <a:prstGeom prst="rect">
            <a:avLst/>
          </a:prstGeom>
        </p:spPr>
        <p:txBody>
          <a:bodyPr wrap="square">
            <a:spAutoFit/>
          </a:bodyPr>
          <a:lstStyle/>
          <a:p>
            <a:r>
              <a:rPr lang="ru-RU" sz="1400" kern="0" dirty="0" smtClean="0">
                <a:solidFill>
                  <a:srgbClr val="4D4D4D"/>
                </a:solidFill>
              </a:rPr>
              <a:t>Определение и анализ существующих и потенциальный возможностей сотрудничества </a:t>
            </a:r>
            <a:endParaRPr lang="en-US" sz="1400" kern="0" dirty="0">
              <a:solidFill>
                <a:srgbClr val="4D4D4D"/>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724400"/>
            <a:ext cx="1880234"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4002" y="4724400"/>
            <a:ext cx="1881656" cy="1576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0826" y="4724400"/>
            <a:ext cx="2042005" cy="1600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0" y="4724400"/>
            <a:ext cx="204890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descr="C:\Users\jamesc\Documents\Artfile Archive\SciVal\SciVal module icons\SV_Overview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3536" y="2877381"/>
            <a:ext cx="610914" cy="607543"/>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Users\jamesc\Documents\Artfile Archive\SciVal\SciVal module icons\SV_Benchmarking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86029" y="2877381"/>
            <a:ext cx="605014" cy="60838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jamesc\Documents\Artfile Archive\SciVal\SciVal module icons\SV_CollaborationIco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40826" y="2877381"/>
            <a:ext cx="608386" cy="607543"/>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C:\Users\jamesc\Documents\Artfile Archive\SciVal\SciVal module icons\SV_TrendsIcon.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858000" y="2877381"/>
            <a:ext cx="618499" cy="615971"/>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7543800" y="2803267"/>
            <a:ext cx="1371600" cy="738664"/>
          </a:xfrm>
          <a:prstGeom prst="rect">
            <a:avLst/>
          </a:prstGeom>
          <a:noFill/>
        </p:spPr>
        <p:txBody>
          <a:bodyPr wrap="square" rtlCol="0">
            <a:spAutoFit/>
          </a:bodyPr>
          <a:lstStyle/>
          <a:p>
            <a:r>
              <a:rPr lang="ru-RU" sz="1400" b="1" dirty="0" smtClean="0">
                <a:solidFill>
                  <a:srgbClr val="FF8200"/>
                </a:solidFill>
              </a:rPr>
              <a:t>Анализ научных тенденций</a:t>
            </a:r>
            <a:endParaRPr lang="en-US" sz="1400" b="1" dirty="0">
              <a:solidFill>
                <a:srgbClr val="FF8200"/>
              </a:solidFill>
            </a:endParaRPr>
          </a:p>
        </p:txBody>
      </p:sp>
      <p:sp>
        <p:nvSpPr>
          <p:cNvPr id="31" name="Rectangle 30"/>
          <p:cNvSpPr/>
          <p:nvPr/>
        </p:nvSpPr>
        <p:spPr>
          <a:xfrm>
            <a:off x="6858000" y="3617893"/>
            <a:ext cx="1981200" cy="954107"/>
          </a:xfrm>
          <a:prstGeom prst="rect">
            <a:avLst/>
          </a:prstGeom>
        </p:spPr>
        <p:txBody>
          <a:bodyPr wrap="square">
            <a:spAutoFit/>
          </a:bodyPr>
          <a:lstStyle/>
          <a:p>
            <a:r>
              <a:rPr lang="ru-RU" sz="1400" kern="0" dirty="0" smtClean="0">
                <a:solidFill>
                  <a:srgbClr val="4D4D4D"/>
                </a:solidFill>
              </a:rPr>
              <a:t>Анализ научных тенденций для поиска лидеров и восходящих звезд</a:t>
            </a:r>
            <a:endParaRPr lang="en-US" sz="1400" kern="0" dirty="0">
              <a:solidFill>
                <a:srgbClr val="4D4D4D"/>
              </a:solidFill>
            </a:endParaRPr>
          </a:p>
        </p:txBody>
      </p:sp>
    </p:spTree>
    <p:extLst>
      <p:ext uri="{BB962C8B-B14F-4D97-AF65-F5344CB8AC3E}">
        <p14:creationId xmlns:p14="http://schemas.microsoft.com/office/powerpoint/2010/main" val="3470818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980892" y="5667122"/>
            <a:ext cx="1905000" cy="457200"/>
          </a:xfrm>
          <a:prstGeom prst="rect">
            <a:avLst/>
          </a:prstGeom>
        </p:spPr>
        <p:txBody>
          <a:bodyPr/>
          <a:lstStyle/>
          <a:p>
            <a:pPr>
              <a:defRPr/>
            </a:pPr>
            <a:fld id="{90B9E734-E359-402B-B84D-C0765CB73D9E}" type="slidenum">
              <a:rPr lang="en-US" smtClean="0"/>
              <a:pPr>
                <a:defRPr/>
              </a:pPr>
              <a:t>16</a:t>
            </a:fld>
            <a:endParaRPr lang="en-US" dirty="0"/>
          </a:p>
        </p:txBody>
      </p:sp>
      <p:sp>
        <p:nvSpPr>
          <p:cNvPr id="17" name="TextBox 16"/>
          <p:cNvSpPr txBox="1"/>
          <p:nvPr/>
        </p:nvSpPr>
        <p:spPr>
          <a:xfrm>
            <a:off x="148856" y="6230672"/>
            <a:ext cx="8924305"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ru-RU" dirty="0" smtClean="0"/>
              <a:t>Просмотр дисциплинарного направления организаций и лидеров в научных исследованиях</a:t>
            </a:r>
            <a:endParaRPr lang="en-US" dirty="0"/>
          </a:p>
        </p:txBody>
      </p:sp>
      <p:sp>
        <p:nvSpPr>
          <p:cNvPr id="11" name="Rounded Rectangular Callout 10"/>
          <p:cNvSpPr/>
          <p:nvPr/>
        </p:nvSpPr>
        <p:spPr>
          <a:xfrm>
            <a:off x="940240" y="436672"/>
            <a:ext cx="6679760" cy="1021556"/>
          </a:xfrm>
          <a:prstGeom prst="wedgeRoundRectCallout">
            <a:avLst>
              <a:gd name="adj1" fmla="val 54420"/>
              <a:gd name="adj2" fmla="val -17936"/>
              <a:gd name="adj3" fmla="val 16667"/>
            </a:avLst>
          </a:prstGeom>
          <a:ln w="38100">
            <a:solidFill>
              <a:schemeClr val="tx1">
                <a:lumMod val="65000"/>
                <a:lumOff val="35000"/>
              </a:schemeClr>
            </a:solidFill>
          </a:ln>
        </p:spPr>
        <p:txBody>
          <a:bodyPr wrap="square">
            <a:spAutoFit/>
          </a:bodyPr>
          <a:lstStyle/>
          <a:p>
            <a:r>
              <a:rPr lang="en-GB" dirty="0" smtClean="0"/>
              <a:t>“</a:t>
            </a:r>
            <a:r>
              <a:rPr lang="ru-RU" dirty="0" smtClean="0"/>
              <a:t>Как продемонстрировать наше преимущество,  показать наши сильные стороны в лучшем свете для обеспечения финансирования и привлечения студентов</a:t>
            </a:r>
            <a:r>
              <a:rPr lang="en-GB" dirty="0" smtClean="0"/>
              <a:t>?”</a:t>
            </a:r>
            <a:r>
              <a:rPr lang="ru-RU" dirty="0" smtClean="0"/>
              <a:t> </a:t>
            </a:r>
            <a:endParaRPr lang="en-US" dirty="0"/>
          </a:p>
        </p:txBody>
      </p:sp>
      <p:pic>
        <p:nvPicPr>
          <p:cNvPr id="12" name="Picture 5" descr="C:\Users\jamesc\Documents\Pictures\Icons\Person 1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8960" y="558954"/>
            <a:ext cx="874496" cy="11482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9" name="Picture 5" descr="C:\Users\obai\AppData\Local\Temp\SNAGHTMLe86c2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6921" y="1778325"/>
            <a:ext cx="4156241" cy="4556172"/>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obai\AppData\Local\Temp\SNAGHTMLe8c74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733" y="1371600"/>
            <a:ext cx="4683188" cy="475643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89122"/>
            <a:ext cx="858758" cy="630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3106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685800" y="6107668"/>
            <a:ext cx="7772400"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ru-RU" dirty="0" smtClean="0"/>
              <a:t>Подключитесь к </a:t>
            </a:r>
            <a:r>
              <a:rPr lang="en-US" dirty="0"/>
              <a:t>Google map </a:t>
            </a:r>
            <a:r>
              <a:rPr lang="ru-RU" dirty="0" smtClean="0"/>
              <a:t> и определите ваших партнеров в Китае</a:t>
            </a:r>
            <a:endParaRPr lang="en-US" dirty="0"/>
          </a:p>
        </p:txBody>
      </p:sp>
      <p:sp>
        <p:nvSpPr>
          <p:cNvPr id="8" name="Rounded Rectangular Callout 7"/>
          <p:cNvSpPr/>
          <p:nvPr/>
        </p:nvSpPr>
        <p:spPr>
          <a:xfrm>
            <a:off x="1295400" y="504111"/>
            <a:ext cx="6108290" cy="1021556"/>
          </a:xfrm>
          <a:prstGeom prst="wedgeRoundRectCallout">
            <a:avLst>
              <a:gd name="adj1" fmla="val 56000"/>
              <a:gd name="adj2" fmla="val -20686"/>
              <a:gd name="adj3" fmla="val 16667"/>
            </a:avLst>
          </a:prstGeom>
          <a:ln w="38100">
            <a:solidFill>
              <a:schemeClr val="tx1">
                <a:lumMod val="65000"/>
                <a:lumOff val="35000"/>
              </a:schemeClr>
            </a:solidFill>
          </a:ln>
        </p:spPr>
        <p:txBody>
          <a:bodyPr wrap="square">
            <a:spAutoFit/>
          </a:bodyPr>
          <a:lstStyle/>
          <a:p>
            <a:pPr lvl="0"/>
            <a:r>
              <a:rPr lang="en-GB" dirty="0" smtClean="0"/>
              <a:t>“</a:t>
            </a:r>
            <a:r>
              <a:rPr lang="ru-RU" dirty="0" smtClean="0"/>
              <a:t>Наш Ректор едет в Китай</a:t>
            </a:r>
            <a:r>
              <a:rPr lang="en-GB" dirty="0" smtClean="0"/>
              <a:t>; </a:t>
            </a:r>
            <a:r>
              <a:rPr lang="ru-RU" dirty="0" smtClean="0"/>
              <a:t>кто занимается нашим научным сотрудничеством с другими странами</a:t>
            </a:r>
            <a:r>
              <a:rPr lang="en-US" dirty="0" smtClean="0"/>
              <a:t>/</a:t>
            </a:r>
            <a:r>
              <a:rPr lang="ru-RU" dirty="0" smtClean="0"/>
              <a:t>институтами и как мы можем его расширить</a:t>
            </a:r>
            <a:r>
              <a:rPr lang="en-GB" dirty="0" smtClean="0"/>
              <a:t>?”</a:t>
            </a:r>
            <a:endParaRPr lang="en-US" dirty="0"/>
          </a:p>
        </p:txBody>
      </p:sp>
      <p:pic>
        <p:nvPicPr>
          <p:cNvPr id="9" name="Picture 2" descr="C:\Users\jamesc\Documents\Pictures\Icons\Person 1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498129"/>
            <a:ext cx="996718" cy="11020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369" y="1447800"/>
            <a:ext cx="6061953" cy="4419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5662" y="2057400"/>
            <a:ext cx="3507835" cy="2526052"/>
          </a:xfrm>
          <a:prstGeom prst="rect">
            <a:avLst/>
          </a:prstGeom>
          <a:ln w="19050">
            <a:solidFill>
              <a:srgbClr val="FF990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13" name="Rounded Rectangle 12"/>
          <p:cNvSpPr/>
          <p:nvPr/>
        </p:nvSpPr>
        <p:spPr>
          <a:xfrm>
            <a:off x="5334000" y="4774511"/>
            <a:ext cx="640921" cy="330889"/>
          </a:xfrm>
          <a:prstGeom prst="roundRect">
            <a:avLst/>
          </a:prstGeom>
          <a:noFill/>
          <a:ln w="28575"/>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14" name="Straight Connector 13"/>
          <p:cNvCxnSpPr/>
          <p:nvPr/>
        </p:nvCxnSpPr>
        <p:spPr>
          <a:xfrm flipV="1">
            <a:off x="5974921" y="4583452"/>
            <a:ext cx="2864279" cy="49522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5334000" y="4593136"/>
            <a:ext cx="81662" cy="181375"/>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410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47" y="498129"/>
            <a:ext cx="1213032" cy="726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759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ular Callout 12"/>
          <p:cNvSpPr/>
          <p:nvPr/>
        </p:nvSpPr>
        <p:spPr>
          <a:xfrm>
            <a:off x="391886" y="533400"/>
            <a:ext cx="7609114" cy="1021556"/>
          </a:xfrm>
          <a:prstGeom prst="wedgeRoundRectCallout">
            <a:avLst>
              <a:gd name="adj1" fmla="val 53178"/>
              <a:gd name="adj2" fmla="val -19524"/>
              <a:gd name="adj3" fmla="val 16667"/>
            </a:avLst>
          </a:prstGeom>
          <a:ln w="38100">
            <a:solidFill>
              <a:schemeClr val="tx1">
                <a:lumMod val="65000"/>
                <a:lumOff val="35000"/>
              </a:schemeClr>
            </a:solidFill>
          </a:ln>
        </p:spPr>
        <p:txBody>
          <a:bodyPr wrap="square">
            <a:spAutoFit/>
          </a:bodyPr>
          <a:lstStyle/>
          <a:p>
            <a:r>
              <a:rPr lang="en-GB" dirty="0" smtClean="0"/>
              <a:t>“</a:t>
            </a:r>
            <a:r>
              <a:rPr lang="ru-RU" dirty="0" smtClean="0"/>
              <a:t>Наш Проректор спрашивает актуальные показатели  деятельности ученых по стране за сегодняшний день</a:t>
            </a:r>
            <a:r>
              <a:rPr lang="en-GB" dirty="0" smtClean="0"/>
              <a:t>;</a:t>
            </a:r>
            <a:r>
              <a:rPr lang="ru-RU" dirty="0" smtClean="0"/>
              <a:t>  откуда я могу знать  какую научную литературу читают сейчас ученые?</a:t>
            </a:r>
            <a:r>
              <a:rPr lang="en-GB" dirty="0" smtClean="0"/>
              <a:t>”</a:t>
            </a:r>
            <a:endParaRPr lang="en-US" dirty="0"/>
          </a:p>
        </p:txBody>
      </p:sp>
      <p:pic>
        <p:nvPicPr>
          <p:cNvPr id="14" name="Picture 4" descr="C:\Users\jamesc\Documents\Pictures\Icons\Person 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460804"/>
            <a:ext cx="1005325" cy="10941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533400" y="6096000"/>
            <a:ext cx="8153412"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ru-RU" dirty="0" smtClean="0"/>
              <a:t>Анализ по ключевым фразам на основе научного направления и различных фильтров</a:t>
            </a:r>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6014" y="1701790"/>
            <a:ext cx="6880571" cy="4382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ular Callout 1"/>
          <p:cNvSpPr/>
          <p:nvPr/>
        </p:nvSpPr>
        <p:spPr>
          <a:xfrm>
            <a:off x="232377" y="2438399"/>
            <a:ext cx="2027273" cy="1188195"/>
          </a:xfrm>
          <a:prstGeom prst="wedgeRectCallout">
            <a:avLst>
              <a:gd name="adj1" fmla="val 72098"/>
              <a:gd name="adj2" fmla="val 42424"/>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dirty="0" smtClean="0"/>
              <a:t>Источники возобновляемой энергии в Нидерландах</a:t>
            </a:r>
            <a:endParaRPr lang="en-US" dirty="0"/>
          </a:p>
        </p:txBody>
      </p:sp>
    </p:spTree>
    <p:extLst>
      <p:ext uri="{BB962C8B-B14F-4D97-AF65-F5344CB8AC3E}">
        <p14:creationId xmlns:p14="http://schemas.microsoft.com/office/powerpoint/2010/main" val="2839889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4"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7526" y="1295400"/>
            <a:ext cx="5591886" cy="4395844"/>
          </a:xfrm>
          <a:prstGeom prst="rect">
            <a:avLst/>
          </a:prstGeom>
          <a:noFill/>
          <a:ln w="38100">
            <a:solidFill>
              <a:srgbClr val="333399"/>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59" name="Rectangle 2"/>
          <p:cNvSpPr>
            <a:spLocks noGrp="1" noChangeArrowheads="1"/>
          </p:cNvSpPr>
          <p:nvPr>
            <p:ph type="title"/>
          </p:nvPr>
        </p:nvSpPr>
        <p:spPr>
          <a:xfrm>
            <a:off x="244522" y="460612"/>
            <a:ext cx="8382000" cy="438150"/>
          </a:xfrm>
        </p:spPr>
        <p:txBody>
          <a:bodyPr>
            <a:normAutofit fontScale="90000"/>
          </a:bodyPr>
          <a:lstStyle/>
          <a:p>
            <a:pPr>
              <a:spcBef>
                <a:spcPct val="70000"/>
              </a:spcBef>
            </a:pPr>
            <a:r>
              <a:rPr lang="en-US" sz="2400" dirty="0" smtClean="0">
                <a:latin typeface="Calibri" pitchFamily="34" charset="0"/>
              </a:rPr>
              <a:t>SCIVAL FUNDING : </a:t>
            </a:r>
            <a:r>
              <a:rPr lang="ru-RU" sz="2000" dirty="0" smtClean="0">
                <a:latin typeface="Calibri" pitchFamily="34" charset="0"/>
              </a:rPr>
              <a:t>И</a:t>
            </a:r>
            <a:r>
              <a:rPr lang="ru-RU" sz="2000" dirty="0" smtClean="0"/>
              <a:t>нтеллектуальное </a:t>
            </a:r>
            <a:r>
              <a:rPr lang="ru-RU" sz="2000" dirty="0"/>
              <a:t>веб-решение по распределению </a:t>
            </a:r>
            <a:r>
              <a:rPr lang="ru-RU" sz="2000" dirty="0" smtClean="0"/>
              <a:t>фондов</a:t>
            </a:r>
            <a:endParaRPr lang="en-GB" sz="2000" dirty="0" smtClean="0">
              <a:latin typeface="Calibri" pitchFamily="34" charset="0"/>
            </a:endParaRPr>
          </a:p>
        </p:txBody>
      </p:sp>
      <p:graphicFrame>
        <p:nvGraphicFramePr>
          <p:cNvPr id="10" name="Diagram 9"/>
          <p:cNvGraphicFramePr/>
          <p:nvPr>
            <p:extLst>
              <p:ext uri="{D42A27DB-BD31-4B8C-83A1-F6EECF244321}">
                <p14:modId xmlns:p14="http://schemas.microsoft.com/office/powerpoint/2010/main" val="2078038731"/>
              </p:ext>
            </p:extLst>
          </p:nvPr>
        </p:nvGraphicFramePr>
        <p:xfrm>
          <a:off x="76200" y="1066800"/>
          <a:ext cx="3200400" cy="457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Oval 5"/>
          <p:cNvSpPr/>
          <p:nvPr/>
        </p:nvSpPr>
        <p:spPr bwMode="auto">
          <a:xfrm>
            <a:off x="4724400" y="2209800"/>
            <a:ext cx="287338" cy="287338"/>
          </a:xfrm>
          <a:prstGeom prst="ellipse">
            <a:avLst/>
          </a:prstGeom>
          <a:solidFill>
            <a:schemeClr val="tx2">
              <a:lumMod val="60000"/>
              <a:lumOff val="40000"/>
            </a:schemeClr>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anchor="ctr"/>
          <a:lstStyle/>
          <a:p>
            <a:pPr marL="88900" indent="-88900" algn="ctr">
              <a:lnSpc>
                <a:spcPct val="130000"/>
              </a:lnSpc>
              <a:buClr>
                <a:srgbClr val="000000"/>
              </a:buClr>
              <a:defRPr/>
            </a:pPr>
            <a:r>
              <a:rPr lang="en-GB" sz="1600" b="1" dirty="0">
                <a:solidFill>
                  <a:schemeClr val="bg1"/>
                </a:solidFill>
              </a:rPr>
              <a:t>1</a:t>
            </a:r>
            <a:endParaRPr lang="en-US" sz="1600" b="1" dirty="0">
              <a:solidFill>
                <a:schemeClr val="bg1"/>
              </a:solidFill>
            </a:endParaRPr>
          </a:p>
        </p:txBody>
      </p:sp>
      <p:sp>
        <p:nvSpPr>
          <p:cNvPr id="7" name="Oval 6"/>
          <p:cNvSpPr/>
          <p:nvPr/>
        </p:nvSpPr>
        <p:spPr bwMode="auto">
          <a:xfrm>
            <a:off x="6074994" y="4343400"/>
            <a:ext cx="287338" cy="287338"/>
          </a:xfrm>
          <a:prstGeom prst="ellipse">
            <a:avLst/>
          </a:prstGeom>
          <a:solidFill>
            <a:schemeClr val="tx2">
              <a:lumMod val="60000"/>
              <a:lumOff val="40000"/>
            </a:schemeClr>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anchor="ctr"/>
          <a:lstStyle/>
          <a:p>
            <a:pPr marL="88900" indent="-88900" algn="ctr">
              <a:lnSpc>
                <a:spcPct val="130000"/>
              </a:lnSpc>
              <a:buClr>
                <a:srgbClr val="000000"/>
              </a:buClr>
              <a:defRPr/>
            </a:pPr>
            <a:r>
              <a:rPr lang="en-GB" sz="1600" b="1" dirty="0">
                <a:solidFill>
                  <a:schemeClr val="bg1"/>
                </a:solidFill>
              </a:rPr>
              <a:t>2</a:t>
            </a:r>
            <a:endParaRPr lang="en-US" sz="1600" b="1" dirty="0">
              <a:solidFill>
                <a:schemeClr val="bg1"/>
              </a:solidFill>
            </a:endParaRPr>
          </a:p>
        </p:txBody>
      </p:sp>
      <p:sp>
        <p:nvSpPr>
          <p:cNvPr id="8" name="Oval 7"/>
          <p:cNvSpPr/>
          <p:nvPr/>
        </p:nvSpPr>
        <p:spPr bwMode="auto">
          <a:xfrm>
            <a:off x="8153400" y="1600200"/>
            <a:ext cx="287338" cy="287338"/>
          </a:xfrm>
          <a:prstGeom prst="ellipse">
            <a:avLst/>
          </a:prstGeom>
          <a:solidFill>
            <a:schemeClr val="tx2">
              <a:lumMod val="60000"/>
              <a:lumOff val="40000"/>
            </a:schemeClr>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anchor="ctr"/>
          <a:lstStyle/>
          <a:p>
            <a:pPr marL="88900" indent="-88900" algn="ctr">
              <a:lnSpc>
                <a:spcPct val="130000"/>
              </a:lnSpc>
              <a:buClr>
                <a:srgbClr val="000000"/>
              </a:buClr>
              <a:defRPr/>
            </a:pPr>
            <a:r>
              <a:rPr lang="en-GB" sz="1600" b="1" dirty="0">
                <a:solidFill>
                  <a:schemeClr val="bg1"/>
                </a:solidFill>
              </a:rPr>
              <a:t>3</a:t>
            </a:r>
            <a:endParaRPr lang="en-US" sz="1600" b="1" dirty="0">
              <a:solidFill>
                <a:schemeClr val="bg1"/>
              </a:solidFill>
            </a:endParaRPr>
          </a:p>
        </p:txBody>
      </p:sp>
    </p:spTree>
    <p:extLst>
      <p:ext uri="{BB962C8B-B14F-4D97-AF65-F5344CB8AC3E}">
        <p14:creationId xmlns:p14="http://schemas.microsoft.com/office/powerpoint/2010/main" val="291641150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t="22610" b="24322"/>
          <a:stretch/>
        </p:blipFill>
        <p:spPr>
          <a:xfrm>
            <a:off x="2483768" y="462034"/>
            <a:ext cx="4398264" cy="655092"/>
          </a:xfrm>
          <a:prstGeom prst="rect">
            <a:avLst/>
          </a:prstGeom>
        </p:spPr>
      </p:pic>
      <p:sp>
        <p:nvSpPr>
          <p:cNvPr id="15" name="Right Brace 14"/>
          <p:cNvSpPr/>
          <p:nvPr/>
        </p:nvSpPr>
        <p:spPr>
          <a:xfrm>
            <a:off x="3790396" y="1943224"/>
            <a:ext cx="383893" cy="4470347"/>
          </a:xfrm>
          <a:prstGeom prst="rightBrace">
            <a:avLst/>
          </a:prstGeom>
          <a:ln w="38100"/>
        </p:spPr>
        <p:style>
          <a:lnRef idx="3">
            <a:schemeClr val="accent6"/>
          </a:lnRef>
          <a:fillRef idx="0">
            <a:schemeClr val="accent6"/>
          </a:fillRef>
          <a:effectRef idx="2">
            <a:schemeClr val="accent6"/>
          </a:effectRef>
          <a:fontRef idx="minor">
            <a:schemeClr val="tx1"/>
          </a:fontRef>
        </p:style>
        <p:txBody>
          <a:bodyPr rtlCol="0" anchor="ctr"/>
          <a:lstStyle/>
          <a:p>
            <a:pPr algn="ctr"/>
            <a:endParaRPr lang="en-GB" dirty="0"/>
          </a:p>
        </p:txBody>
      </p:sp>
      <p:sp>
        <p:nvSpPr>
          <p:cNvPr id="13" name="TextBox 12"/>
          <p:cNvSpPr txBox="1"/>
          <p:nvPr/>
        </p:nvSpPr>
        <p:spPr>
          <a:xfrm>
            <a:off x="856344" y="1201106"/>
            <a:ext cx="7460342" cy="646331"/>
          </a:xfrm>
          <a:prstGeom prst="rect">
            <a:avLst/>
          </a:prstGeom>
          <a:noFill/>
          <a:ln>
            <a:noFill/>
          </a:ln>
        </p:spPr>
        <p:txBody>
          <a:bodyPr wrap="square">
            <a:spAutoFit/>
          </a:bodyPr>
          <a:lstStyle/>
          <a:p>
            <a:pPr algn="ctr">
              <a:defRPr/>
            </a:pPr>
            <a:r>
              <a:rPr lang="ru-RU" dirty="0" smtClean="0">
                <a:solidFill>
                  <a:srgbClr val="000000"/>
                </a:solidFill>
                <a:cs typeface="Arial" panose="020B0604020202020204" pitchFamily="34" charset="0"/>
              </a:rPr>
              <a:t>Мы являемся 4</a:t>
            </a:r>
            <a:r>
              <a:rPr lang="en-US" dirty="0" smtClean="0">
                <a:solidFill>
                  <a:srgbClr val="000000"/>
                </a:solidFill>
                <a:cs typeface="Arial" panose="020B0604020202020204" pitchFamily="34" charset="0"/>
              </a:rPr>
              <a:t>-</a:t>
            </a:r>
            <a:r>
              <a:rPr lang="ru-RU" dirty="0" smtClean="0">
                <a:solidFill>
                  <a:srgbClr val="000000"/>
                </a:solidFill>
                <a:cs typeface="Arial" panose="020B0604020202020204" pitchFamily="34" charset="0"/>
              </a:rPr>
              <a:t>м крупнейшим в мире поставщиком платного цифрового контента для специалистов из разных сфер деятельности</a:t>
            </a:r>
            <a:endParaRPr lang="en-US" dirty="0">
              <a:solidFill>
                <a:srgbClr val="000000"/>
              </a:solidFill>
              <a:cs typeface="Arial" panose="020B0604020202020204" pitchFamily="34" charset="0"/>
            </a:endParaRPr>
          </a:p>
        </p:txBody>
      </p:sp>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1872" t="22124" r="15035" b="31427"/>
          <a:stretch/>
        </p:blipFill>
        <p:spPr bwMode="auto">
          <a:xfrm>
            <a:off x="4750225" y="2434492"/>
            <a:ext cx="3973848" cy="1922735"/>
          </a:xfrm>
          <a:prstGeom prst="rect">
            <a:avLst/>
          </a:prstGeom>
          <a:solidFill>
            <a:schemeClr val="accent2"/>
          </a:solidFill>
          <a:ln>
            <a:noFill/>
          </a:ln>
          <a:extLst/>
        </p:spPr>
      </p:pic>
      <p:sp>
        <p:nvSpPr>
          <p:cNvPr id="16" name="TextBox 15"/>
          <p:cNvSpPr txBox="1"/>
          <p:nvPr/>
        </p:nvSpPr>
        <p:spPr>
          <a:xfrm>
            <a:off x="4354286" y="1926235"/>
            <a:ext cx="4644571" cy="584775"/>
          </a:xfrm>
          <a:prstGeom prst="rect">
            <a:avLst/>
          </a:prstGeom>
          <a:noFill/>
          <a:ln>
            <a:noFill/>
          </a:ln>
        </p:spPr>
        <p:txBody>
          <a:bodyPr wrap="square">
            <a:spAutoFit/>
          </a:bodyPr>
          <a:lstStyle/>
          <a:p>
            <a:pPr algn="ctr">
              <a:defRPr/>
            </a:pPr>
            <a:r>
              <a:rPr lang="ru-RU" sz="1600" b="1" dirty="0" smtClean="0">
                <a:solidFill>
                  <a:srgbClr val="000000"/>
                </a:solidFill>
                <a:latin typeface="Arial"/>
              </a:rPr>
              <a:t>Выручка за </a:t>
            </a:r>
            <a:r>
              <a:rPr lang="en-US" sz="1600" b="1" dirty="0" smtClean="0">
                <a:solidFill>
                  <a:srgbClr val="000000"/>
                </a:solidFill>
                <a:latin typeface="Arial"/>
              </a:rPr>
              <a:t>2014 </a:t>
            </a:r>
            <a:r>
              <a:rPr lang="ru-RU" sz="1600" b="1" dirty="0" smtClean="0">
                <a:solidFill>
                  <a:srgbClr val="000000"/>
                </a:solidFill>
                <a:latin typeface="Arial"/>
              </a:rPr>
              <a:t>г. </a:t>
            </a:r>
            <a:r>
              <a:rPr lang="en-US" sz="1600" b="1" dirty="0" smtClean="0">
                <a:solidFill>
                  <a:srgbClr val="000000"/>
                </a:solidFill>
                <a:latin typeface="Arial"/>
              </a:rPr>
              <a:t>(5</a:t>
            </a:r>
            <a:r>
              <a:rPr lang="ru-RU" sz="1600" b="1" dirty="0" smtClean="0">
                <a:solidFill>
                  <a:srgbClr val="000000"/>
                </a:solidFill>
                <a:latin typeface="Arial"/>
              </a:rPr>
              <a:t>,</a:t>
            </a:r>
            <a:r>
              <a:rPr lang="en-US" sz="1600" b="1" dirty="0" smtClean="0">
                <a:solidFill>
                  <a:srgbClr val="000000"/>
                </a:solidFill>
                <a:latin typeface="Arial"/>
              </a:rPr>
              <a:t>77</a:t>
            </a:r>
            <a:r>
              <a:rPr lang="ru-RU" sz="1600" b="1" dirty="0" smtClean="0">
                <a:solidFill>
                  <a:srgbClr val="000000"/>
                </a:solidFill>
                <a:latin typeface="Arial"/>
              </a:rPr>
              <a:t> млрд. фунтов стерлингов</a:t>
            </a:r>
            <a:r>
              <a:rPr lang="en-US" sz="1600" b="1" dirty="0" smtClean="0">
                <a:solidFill>
                  <a:srgbClr val="000000"/>
                </a:solidFill>
                <a:latin typeface="Arial"/>
              </a:rPr>
              <a:t>) </a:t>
            </a:r>
            <a:r>
              <a:rPr lang="ru-RU" sz="1600" b="1" dirty="0" smtClean="0">
                <a:solidFill>
                  <a:srgbClr val="000000"/>
                </a:solidFill>
                <a:latin typeface="Arial"/>
              </a:rPr>
              <a:t>по сферам</a:t>
            </a:r>
            <a:endParaRPr lang="en-US" sz="1600" b="1" dirty="0">
              <a:solidFill>
                <a:srgbClr val="000000"/>
              </a:solidFill>
              <a:latin typeface="Arial"/>
            </a:endParaRPr>
          </a:p>
        </p:txBody>
      </p:sp>
      <p:sp>
        <p:nvSpPr>
          <p:cNvPr id="4" name="TextBox 3"/>
          <p:cNvSpPr txBox="1"/>
          <p:nvPr/>
        </p:nvSpPr>
        <p:spPr>
          <a:xfrm>
            <a:off x="4750225" y="4443801"/>
            <a:ext cx="3973848" cy="2246769"/>
          </a:xfrm>
          <a:prstGeom prst="rect">
            <a:avLst/>
          </a:prstGeom>
          <a:solidFill>
            <a:schemeClr val="accent5">
              <a:lumMod val="95000"/>
            </a:schemeClr>
          </a:solidFill>
          <a:ln>
            <a:noFill/>
          </a:ln>
        </p:spPr>
        <p:txBody>
          <a:bodyPr wrap="square" rtlCol="0">
            <a:spAutoFit/>
          </a:bodyPr>
          <a:lstStyle/>
          <a:p>
            <a:pPr>
              <a:spcAft>
                <a:spcPts val="1200"/>
              </a:spcAft>
            </a:pPr>
            <a:r>
              <a:rPr lang="en-US" sz="2800" b="1" u="sng" dirty="0" smtClean="0">
                <a:solidFill>
                  <a:schemeClr val="tx2"/>
                </a:solidFill>
                <a:cs typeface="Arial" panose="020B0604020202020204" pitchFamily="34" charset="0"/>
              </a:rPr>
              <a:t>28</a:t>
            </a:r>
            <a:r>
              <a:rPr lang="ru-RU" sz="2800" b="1" u="sng" dirty="0" smtClean="0">
                <a:solidFill>
                  <a:schemeClr val="tx2"/>
                </a:solidFill>
                <a:cs typeface="Arial" panose="020B0604020202020204" pitchFamily="34" charset="0"/>
              </a:rPr>
              <a:t> </a:t>
            </a:r>
            <a:r>
              <a:rPr lang="en-US" sz="2800" b="1" u="sng" dirty="0" smtClean="0">
                <a:solidFill>
                  <a:schemeClr val="tx2"/>
                </a:solidFill>
                <a:cs typeface="Arial" panose="020B0604020202020204" pitchFamily="34" charset="0"/>
              </a:rPr>
              <a:t>500</a:t>
            </a:r>
            <a:r>
              <a:rPr lang="en-US" b="1" dirty="0" smtClean="0">
                <a:solidFill>
                  <a:srgbClr val="000000"/>
                </a:solidFill>
                <a:cs typeface="Arial" panose="020B0604020202020204" pitchFamily="34" charset="0"/>
              </a:rPr>
              <a:t> </a:t>
            </a:r>
            <a:r>
              <a:rPr lang="ru-RU" b="1" dirty="0" smtClean="0">
                <a:solidFill>
                  <a:srgbClr val="000000"/>
                </a:solidFill>
                <a:cs typeface="Arial" panose="020B0604020202020204" pitchFamily="34" charset="0"/>
              </a:rPr>
              <a:t>сотрудников по всему миру</a:t>
            </a:r>
            <a:endParaRPr lang="en-US" b="1" dirty="0" smtClean="0">
              <a:solidFill>
                <a:srgbClr val="000000"/>
              </a:solidFill>
              <a:cs typeface="Arial" panose="020B0604020202020204" pitchFamily="34" charset="0"/>
            </a:endParaRPr>
          </a:p>
          <a:p>
            <a:pPr>
              <a:spcAft>
                <a:spcPts val="1200"/>
              </a:spcAft>
            </a:pPr>
            <a:r>
              <a:rPr lang="ru-RU" b="1" dirty="0" smtClean="0">
                <a:solidFill>
                  <a:srgbClr val="000000"/>
                </a:solidFill>
                <a:cs typeface="Arial" panose="020B0604020202020204" pitchFamily="34" charset="0"/>
              </a:rPr>
              <a:t>Клиенты в более чем </a:t>
            </a:r>
            <a:r>
              <a:rPr lang="en-US" sz="2800" b="1" u="sng" dirty="0" smtClean="0">
                <a:solidFill>
                  <a:schemeClr val="tx2"/>
                </a:solidFill>
                <a:cs typeface="Arial" panose="020B0604020202020204" pitchFamily="34" charset="0"/>
              </a:rPr>
              <a:t>180</a:t>
            </a:r>
            <a:r>
              <a:rPr lang="ru-RU" sz="2800" b="1" u="sng" dirty="0" smtClean="0">
                <a:solidFill>
                  <a:schemeClr val="tx2"/>
                </a:solidFill>
                <a:cs typeface="Arial" panose="020B0604020202020204" pitchFamily="34" charset="0"/>
              </a:rPr>
              <a:t> </a:t>
            </a:r>
            <a:r>
              <a:rPr lang="ru-RU" b="1" dirty="0" smtClean="0">
                <a:solidFill>
                  <a:srgbClr val="000000"/>
                </a:solidFill>
                <a:cs typeface="Arial" panose="020B0604020202020204" pitchFamily="34" charset="0"/>
              </a:rPr>
              <a:t>странах</a:t>
            </a:r>
            <a:endParaRPr lang="en-US" b="1" dirty="0" smtClean="0">
              <a:solidFill>
                <a:srgbClr val="000000"/>
              </a:solidFill>
              <a:cs typeface="Arial" panose="020B0604020202020204" pitchFamily="34" charset="0"/>
            </a:endParaRPr>
          </a:p>
          <a:p>
            <a:pPr>
              <a:spcAft>
                <a:spcPts val="1200"/>
              </a:spcAft>
            </a:pPr>
            <a:r>
              <a:rPr lang="en-US" sz="2800" b="1" u="sng" dirty="0" smtClean="0">
                <a:solidFill>
                  <a:schemeClr val="tx2"/>
                </a:solidFill>
                <a:cs typeface="Arial" panose="020B0604020202020204" pitchFamily="34" charset="0"/>
              </a:rPr>
              <a:t>66%</a:t>
            </a:r>
            <a:r>
              <a:rPr lang="en-US" sz="2800" b="1" dirty="0" smtClean="0">
                <a:solidFill>
                  <a:schemeClr val="tx2"/>
                </a:solidFill>
                <a:cs typeface="Arial" panose="020B0604020202020204" pitchFamily="34" charset="0"/>
              </a:rPr>
              <a:t> </a:t>
            </a:r>
            <a:r>
              <a:rPr lang="ru-RU" b="1" dirty="0" smtClean="0">
                <a:solidFill>
                  <a:srgbClr val="000000"/>
                </a:solidFill>
                <a:cs typeface="Arial" panose="020B0604020202020204" pitchFamily="34" charset="0"/>
              </a:rPr>
              <a:t>выручки формируется за счет электронных материалов</a:t>
            </a:r>
            <a:endParaRPr lang="en-US" b="1" dirty="0">
              <a:solidFill>
                <a:srgbClr val="000000"/>
              </a:solidFill>
              <a:cs typeface="Arial" panose="020B0604020202020204" pitchFamily="34" charset="0"/>
            </a:endParaRPr>
          </a:p>
        </p:txBody>
      </p:sp>
      <p:pic>
        <p:nvPicPr>
          <p:cNvPr id="19" name="Picture 18"/>
          <p:cNvPicPr>
            <a:picLocks noChangeAspect="1"/>
          </p:cNvPicPr>
          <p:nvPr/>
        </p:nvPicPr>
        <p:blipFill rotWithShape="1">
          <a:blip r:embed="rId5">
            <a:extLst>
              <a:ext uri="{28A0092B-C50C-407E-A947-70E740481C1C}">
                <a14:useLocalDpi xmlns:a14="http://schemas.microsoft.com/office/drawing/2010/main" val="0"/>
              </a:ext>
            </a:extLst>
          </a:blip>
          <a:srcRect l="6434" t="15382" r="10772" b="23936"/>
          <a:stretch/>
        </p:blipFill>
        <p:spPr>
          <a:xfrm>
            <a:off x="515360" y="4381971"/>
            <a:ext cx="3025092" cy="807128"/>
          </a:xfrm>
          <a:prstGeom prst="rect">
            <a:avLst/>
          </a:prstGeom>
        </p:spPr>
      </p:pic>
      <p:pic>
        <p:nvPicPr>
          <p:cNvPr id="20" name="Picture 19"/>
          <p:cNvPicPr>
            <a:picLocks noChangeAspect="1"/>
          </p:cNvPicPr>
          <p:nvPr/>
        </p:nvPicPr>
        <p:blipFill rotWithShape="1">
          <a:blip r:embed="rId6" cstate="email">
            <a:extLst>
              <a:ext uri="{28A0092B-C50C-407E-A947-70E740481C1C}">
                <a14:useLocalDpi xmlns:a14="http://schemas.microsoft.com/office/drawing/2010/main" val="0"/>
              </a:ext>
            </a:extLst>
          </a:blip>
          <a:srcRect t="20223"/>
          <a:stretch/>
        </p:blipFill>
        <p:spPr>
          <a:xfrm>
            <a:off x="471017" y="5603360"/>
            <a:ext cx="3068760" cy="807128"/>
          </a:xfrm>
          <a:prstGeom prst="rect">
            <a:avLst/>
          </a:prstGeom>
        </p:spPr>
      </p:pic>
      <p:grpSp>
        <p:nvGrpSpPr>
          <p:cNvPr id="22" name="Group 21"/>
          <p:cNvGrpSpPr/>
          <p:nvPr/>
        </p:nvGrpSpPr>
        <p:grpSpPr>
          <a:xfrm>
            <a:off x="685447" y="2027273"/>
            <a:ext cx="2639900" cy="663624"/>
            <a:chOff x="718789" y="2216731"/>
            <a:chExt cx="3468135" cy="871828"/>
          </a:xfrm>
        </p:grpSpPr>
        <p:pic>
          <p:nvPicPr>
            <p:cNvPr id="23" name="Picture 2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603344" y="2531865"/>
              <a:ext cx="2583580" cy="397647"/>
            </a:xfrm>
            <a:prstGeom prst="rect">
              <a:avLst/>
            </a:prstGeom>
          </p:spPr>
        </p:pic>
        <p:pic>
          <p:nvPicPr>
            <p:cNvPr id="24" name="Picture 23"/>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18789" y="2216731"/>
              <a:ext cx="792088" cy="871828"/>
            </a:xfrm>
            <a:prstGeom prst="rect">
              <a:avLst/>
            </a:prstGeom>
          </p:spPr>
        </p:pic>
      </p:grpSp>
      <p:grpSp>
        <p:nvGrpSpPr>
          <p:cNvPr id="5" name="Group 4"/>
          <p:cNvGrpSpPr/>
          <p:nvPr/>
        </p:nvGrpSpPr>
        <p:grpSpPr>
          <a:xfrm>
            <a:off x="471436" y="3105159"/>
            <a:ext cx="3069016" cy="862550"/>
            <a:chOff x="389427" y="3931127"/>
            <a:chExt cx="3069016" cy="862550"/>
          </a:xfrm>
        </p:grpSpPr>
        <p:pic>
          <p:nvPicPr>
            <p:cNvPr id="21" name="Pictur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1752" y="3931127"/>
              <a:ext cx="2704366" cy="529272"/>
            </a:xfrm>
            <a:prstGeom prst="rect">
              <a:avLst/>
            </a:prstGeom>
          </p:spPr>
        </p:pic>
        <p:pic>
          <p:nvPicPr>
            <p:cNvPr id="18" name="Picture 17"/>
            <p:cNvPicPr>
              <a:picLocks noChangeAspect="1" noChangeArrowheads="1"/>
            </p:cNvPicPr>
            <p:nvPr/>
          </p:nvPicPr>
          <p:blipFill rotWithShape="1">
            <a:blip r:embed="rId10">
              <a:extLst>
                <a:ext uri="{28A0092B-C50C-407E-A947-70E740481C1C}">
                  <a14:useLocalDpi xmlns:a14="http://schemas.microsoft.com/office/drawing/2010/main" val="0"/>
                </a:ext>
              </a:extLst>
            </a:blip>
            <a:srcRect l="58408" t="12867" r="33454" b="83298"/>
            <a:stretch/>
          </p:blipFill>
          <p:spPr bwMode="auto">
            <a:xfrm>
              <a:off x="389427" y="4514832"/>
              <a:ext cx="1625030" cy="2640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6"/>
            <p:cNvPicPr>
              <a:picLocks noChangeAspect="1" noChangeArrowheads="1"/>
            </p:cNvPicPr>
            <p:nvPr/>
          </p:nvPicPr>
          <p:blipFill rotWithShape="1">
            <a:blip r:embed="rId11">
              <a:extLst>
                <a:ext uri="{28A0092B-C50C-407E-A947-70E740481C1C}">
                  <a14:useLocalDpi xmlns:a14="http://schemas.microsoft.com/office/drawing/2010/main" val="0"/>
                </a:ext>
              </a:extLst>
            </a:blip>
            <a:srcRect l="59488" t="16708" r="33289" b="79025"/>
            <a:stretch/>
          </p:blipFill>
          <p:spPr bwMode="auto">
            <a:xfrm>
              <a:off x="2016233" y="4499991"/>
              <a:ext cx="1442210" cy="293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 name="Slide Number Placeholder 5"/>
          <p:cNvSpPr>
            <a:spLocks noGrp="1"/>
          </p:cNvSpPr>
          <p:nvPr>
            <p:ph type="sldNum" sz="quarter" idx="12"/>
          </p:nvPr>
        </p:nvSpPr>
        <p:spPr/>
        <p:txBody>
          <a:bodyPr/>
          <a:lstStyle/>
          <a:p>
            <a:pPr>
              <a:defRPr/>
            </a:pPr>
            <a:fld id="{4E5371A5-5578-8E49-93D4-3B178012D2E0}" type="slidenum">
              <a:rPr lang="en-US" smtClean="0"/>
              <a:pPr>
                <a:defRPr/>
              </a:pPr>
              <a:t>2</a:t>
            </a:fld>
            <a:endParaRPr lang="en-US" dirty="0"/>
          </a:p>
        </p:txBody>
      </p:sp>
      <p:sp>
        <p:nvSpPr>
          <p:cNvPr id="2" name="TextBox 1"/>
          <p:cNvSpPr txBox="1"/>
          <p:nvPr/>
        </p:nvSpPr>
        <p:spPr>
          <a:xfrm>
            <a:off x="7714670" y="2481907"/>
            <a:ext cx="1009403" cy="507831"/>
          </a:xfrm>
          <a:prstGeom prst="rect">
            <a:avLst/>
          </a:prstGeom>
          <a:solidFill>
            <a:schemeClr val="bg1"/>
          </a:solidFill>
        </p:spPr>
        <p:txBody>
          <a:bodyPr wrap="square" rtlCol="0">
            <a:spAutoFit/>
          </a:bodyPr>
          <a:lstStyle/>
          <a:p>
            <a:r>
              <a:rPr lang="ru-RU" sz="900" dirty="0" smtClean="0">
                <a:latin typeface="Times New Roman" panose="02020603050405020304" pitchFamily="18" charset="0"/>
                <a:cs typeface="Times New Roman" panose="02020603050405020304" pitchFamily="18" charset="0"/>
              </a:rPr>
              <a:t>Научная, техническая и медицинская</a:t>
            </a:r>
            <a:endParaRPr lang="ru-RU" sz="900" dirty="0">
              <a:latin typeface="Times New Roman" panose="02020603050405020304" pitchFamily="18" charset="0"/>
              <a:cs typeface="Times New Roman" panose="02020603050405020304" pitchFamily="18" charset="0"/>
            </a:endParaRPr>
          </a:p>
        </p:txBody>
      </p:sp>
      <p:sp>
        <p:nvSpPr>
          <p:cNvPr id="25" name="TextBox 24"/>
          <p:cNvSpPr txBox="1"/>
          <p:nvPr/>
        </p:nvSpPr>
        <p:spPr>
          <a:xfrm>
            <a:off x="7714669" y="2924952"/>
            <a:ext cx="1009403" cy="507831"/>
          </a:xfrm>
          <a:prstGeom prst="rect">
            <a:avLst/>
          </a:prstGeom>
          <a:solidFill>
            <a:schemeClr val="bg1"/>
          </a:solidFill>
        </p:spPr>
        <p:txBody>
          <a:bodyPr wrap="square" rtlCol="0">
            <a:spAutoFit/>
          </a:bodyPr>
          <a:lstStyle/>
          <a:p>
            <a:r>
              <a:rPr lang="ru-RU" sz="900" dirty="0" smtClean="0">
                <a:latin typeface="Times New Roman" panose="02020603050405020304" pitchFamily="18" charset="0"/>
                <a:cs typeface="Times New Roman" panose="02020603050405020304" pitchFamily="18" charset="0"/>
              </a:rPr>
              <a:t>Риск и коммерческая информация</a:t>
            </a:r>
            <a:endParaRPr lang="ru-RU" sz="900"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7700651" y="3418893"/>
            <a:ext cx="823690" cy="246221"/>
          </a:xfrm>
          <a:prstGeom prst="rect">
            <a:avLst/>
          </a:prstGeom>
          <a:solidFill>
            <a:schemeClr val="bg1"/>
          </a:solidFill>
        </p:spPr>
        <p:txBody>
          <a:bodyPr wrap="square" rtlCol="0">
            <a:spAutoFit/>
          </a:bodyPr>
          <a:lstStyle/>
          <a:p>
            <a:r>
              <a:rPr lang="ru-RU" sz="1000" dirty="0" smtClean="0">
                <a:latin typeface="Times New Roman" panose="02020603050405020304" pitchFamily="18" charset="0"/>
                <a:cs typeface="Times New Roman" panose="02020603050405020304" pitchFamily="18" charset="0"/>
              </a:rPr>
              <a:t>Правовая </a:t>
            </a:r>
            <a:endParaRPr lang="ru-RU" sz="1000" dirty="0">
              <a:latin typeface="Times New Roman" panose="02020603050405020304" pitchFamily="18" charset="0"/>
              <a:cs typeface="Times New Roman" panose="02020603050405020304" pitchFamily="18" charset="0"/>
            </a:endParaRPr>
          </a:p>
        </p:txBody>
      </p:sp>
      <p:sp>
        <p:nvSpPr>
          <p:cNvPr id="27" name="TextBox 26"/>
          <p:cNvSpPr txBox="1"/>
          <p:nvPr/>
        </p:nvSpPr>
        <p:spPr>
          <a:xfrm>
            <a:off x="7700650" y="3629489"/>
            <a:ext cx="823690" cy="246221"/>
          </a:xfrm>
          <a:prstGeom prst="rect">
            <a:avLst/>
          </a:prstGeom>
          <a:solidFill>
            <a:schemeClr val="bg1"/>
          </a:solidFill>
        </p:spPr>
        <p:txBody>
          <a:bodyPr wrap="square" rtlCol="0">
            <a:spAutoFit/>
          </a:bodyPr>
          <a:lstStyle/>
          <a:p>
            <a:r>
              <a:rPr lang="ru-RU" sz="1000" dirty="0" smtClean="0">
                <a:latin typeface="Times New Roman" panose="02020603050405020304" pitchFamily="18" charset="0"/>
                <a:cs typeface="Times New Roman" panose="02020603050405020304" pitchFamily="18" charset="0"/>
              </a:rPr>
              <a:t>Выставки</a:t>
            </a:r>
            <a:endParaRPr lang="ru-RU"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3113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p:cNvSpPr>
            <a:spLocks noGrp="1"/>
          </p:cNvSpPr>
          <p:nvPr>
            <p:ph type="sldNum" sz="quarter" idx="4294967295"/>
          </p:nvPr>
        </p:nvSpPr>
        <p:spPr>
          <a:xfrm>
            <a:off x="6553200" y="62484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BE19B4E3-4281-4D79-8C9B-ACD733C9C76A}" type="slidenum">
              <a:rPr lang="en-US" smtClean="0"/>
              <a:pPr/>
              <a:t>20</a:t>
            </a:fld>
            <a:endParaRPr lang="en-US" dirty="0" smtClean="0"/>
          </a:p>
        </p:txBody>
      </p:sp>
      <p:pic>
        <p:nvPicPr>
          <p:cNvPr id="23561"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9656" y="1225549"/>
            <a:ext cx="5748946" cy="5457031"/>
          </a:xfrm>
          <a:prstGeom prst="rect">
            <a:avLst/>
          </a:prstGeom>
          <a:noFill/>
          <a:ln w="38100">
            <a:solidFill>
              <a:srgbClr val="333399"/>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3124200"/>
            <a:ext cx="2857198" cy="36369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60"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1114425"/>
            <a:ext cx="2856959" cy="19907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23555" name="Title 1"/>
          <p:cNvSpPr>
            <a:spLocks noGrp="1"/>
          </p:cNvSpPr>
          <p:nvPr>
            <p:ph type="title"/>
          </p:nvPr>
        </p:nvSpPr>
        <p:spPr>
          <a:xfrm>
            <a:off x="159655" y="501608"/>
            <a:ext cx="7674159" cy="602776"/>
          </a:xfrm>
        </p:spPr>
        <p:txBody>
          <a:bodyPr>
            <a:noAutofit/>
          </a:bodyPr>
          <a:lstStyle/>
          <a:p>
            <a:r>
              <a:rPr lang="ru-RU" sz="2200" dirty="0" smtClean="0">
                <a:latin typeface="Calibri" pitchFamily="34" charset="0"/>
              </a:rPr>
              <a:t>Данные о возможностях финансирования и финансирующих органах</a:t>
            </a:r>
            <a:endParaRPr lang="en-US" sz="2200" dirty="0" smtClean="0">
              <a:latin typeface="Calibri" pitchFamily="34" charset="0"/>
            </a:endParaRPr>
          </a:p>
        </p:txBody>
      </p:sp>
      <p:sp>
        <p:nvSpPr>
          <p:cNvPr id="27" name="Left-Right Arrow 26"/>
          <p:cNvSpPr/>
          <p:nvPr/>
        </p:nvSpPr>
        <p:spPr bwMode="auto">
          <a:xfrm>
            <a:off x="2275368" y="1713705"/>
            <a:ext cx="5756670" cy="792163"/>
          </a:xfrm>
          <a:prstGeom prst="leftRightArrow">
            <a:avLst/>
          </a:prstGeom>
          <a:solidFill>
            <a:schemeClr val="tx2">
              <a:lumMod val="40000"/>
              <a:lumOff val="60000"/>
              <a:alpha val="90000"/>
            </a:schemeClr>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a:lstStyle/>
          <a:p>
            <a:pPr marL="88900" indent="-88900" algn="ctr">
              <a:lnSpc>
                <a:spcPct val="130000"/>
              </a:lnSpc>
              <a:buClr>
                <a:srgbClr val="000000"/>
              </a:buClr>
              <a:defRPr/>
            </a:pPr>
            <a:r>
              <a:rPr lang="ru-RU" sz="1600" dirty="0" smtClean="0">
                <a:solidFill>
                  <a:schemeClr val="bg1"/>
                </a:solidFill>
                <a:latin typeface="Calibri" pitchFamily="34" charset="0"/>
              </a:rPr>
              <a:t>Переход между результатами поиска и просмотром схем</a:t>
            </a:r>
            <a:endParaRPr lang="en-US" sz="1600" b="1" dirty="0">
              <a:solidFill>
                <a:schemeClr val="bg1"/>
              </a:solidFill>
              <a:latin typeface="Calibri" pitchFamily="34" charset="0"/>
            </a:endParaRPr>
          </a:p>
        </p:txBody>
      </p:sp>
      <p:pic>
        <p:nvPicPr>
          <p:cNvPr id="23558"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7624" y="4196305"/>
            <a:ext cx="2845127" cy="25669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642100" y="1104384"/>
            <a:ext cx="756938" cy="184666"/>
          </a:xfrm>
          <a:prstGeom prst="rect">
            <a:avLst/>
          </a:prstGeom>
          <a:noFill/>
        </p:spPr>
        <p:txBody>
          <a:bodyPr wrap="none" rtlCol="0">
            <a:spAutoFit/>
          </a:bodyPr>
          <a:lstStyle/>
          <a:p>
            <a:r>
              <a:rPr lang="en-US" sz="600" b="1" dirty="0" smtClean="0"/>
              <a:t>Wellcome Trust</a:t>
            </a:r>
            <a:endParaRPr lang="en-US" sz="600" b="1" dirty="0"/>
          </a:p>
        </p:txBody>
      </p:sp>
    </p:spTree>
    <p:extLst>
      <p:ext uri="{BB962C8B-B14F-4D97-AF65-F5344CB8AC3E}">
        <p14:creationId xmlns:p14="http://schemas.microsoft.com/office/powerpoint/2010/main" val="15110763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p:cNvGrpSpPr/>
          <p:nvPr/>
        </p:nvGrpSpPr>
        <p:grpSpPr>
          <a:xfrm>
            <a:off x="500813" y="1245834"/>
            <a:ext cx="8272964" cy="5447794"/>
            <a:chOff x="500813" y="1075664"/>
            <a:chExt cx="8272964" cy="5447794"/>
          </a:xfrm>
        </p:grpSpPr>
        <p:grpSp>
          <p:nvGrpSpPr>
            <p:cNvPr id="4" name="グループ化 3"/>
            <p:cNvGrpSpPr/>
            <p:nvPr/>
          </p:nvGrpSpPr>
          <p:grpSpPr>
            <a:xfrm>
              <a:off x="5324409" y="1076721"/>
              <a:ext cx="3449368" cy="2791709"/>
              <a:chOff x="5090483" y="970391"/>
              <a:chExt cx="3449368" cy="2791709"/>
            </a:xfrm>
          </p:grpSpPr>
          <p:sp>
            <p:nvSpPr>
              <p:cNvPr id="10" name="Rectangle 185"/>
              <p:cNvSpPr>
                <a:spLocks noChangeArrowheads="1"/>
              </p:cNvSpPr>
              <p:nvPr>
                <p:custDataLst>
                  <p:tags r:id="rId5"/>
                </p:custDataLst>
              </p:nvPr>
            </p:nvSpPr>
            <p:spPr bwMode="auto">
              <a:xfrm>
                <a:off x="5090483" y="970391"/>
                <a:ext cx="3449368" cy="579011"/>
              </a:xfrm>
              <a:prstGeom prst="rect">
                <a:avLst/>
              </a:prstGeom>
              <a:noFill/>
              <a:ln w="28575">
                <a:noFill/>
                <a:miter lim="800000"/>
                <a:headEnd/>
                <a:tailEnd/>
              </a:ln>
            </p:spPr>
            <p:txBody>
              <a:bodyPr wrap="square" lIns="72000" tIns="72000" rIns="72000" bIns="72000" anchor="t" anchorCtr="0"/>
              <a:lstStyle/>
              <a:p>
                <a:r>
                  <a:rPr lang="ru-RU" sz="1400" b="1" dirty="0" smtClean="0">
                    <a:solidFill>
                      <a:srgbClr val="333333"/>
                    </a:solidFill>
                    <a:cs typeface="Calibri" pitchFamily="34" charset="0"/>
                  </a:rPr>
                  <a:t>Международный сравнительный анализ эффективности деятельности научно-исследовательской базы Великобритании</a:t>
                </a:r>
                <a:endParaRPr lang="en-US" sz="1400" b="1" dirty="0" smtClean="0">
                  <a:solidFill>
                    <a:srgbClr val="333333"/>
                  </a:solidFill>
                  <a:cs typeface="Calibri" pitchFamily="34" charset="0"/>
                </a:endParaRPr>
              </a:p>
              <a:p>
                <a:r>
                  <a:rPr lang="ru-RU" sz="1400" dirty="0" smtClean="0">
                    <a:solidFill>
                      <a:srgbClr val="333333"/>
                    </a:solidFill>
                    <a:cs typeface="Calibri" pitchFamily="34" charset="0"/>
                  </a:rPr>
                  <a:t>Великобритания </a:t>
                </a:r>
                <a:r>
                  <a:rPr lang="en-US" sz="1400" dirty="0" smtClean="0">
                    <a:solidFill>
                      <a:srgbClr val="333333"/>
                    </a:solidFill>
                    <a:cs typeface="Calibri" pitchFamily="34" charset="0"/>
                  </a:rPr>
                  <a:t>(BIS), 2011 </a:t>
                </a:r>
                <a:r>
                  <a:rPr lang="ru-RU" sz="1400" dirty="0" smtClean="0">
                    <a:solidFill>
                      <a:srgbClr val="333333"/>
                    </a:solidFill>
                    <a:cs typeface="Calibri" pitchFamily="34" charset="0"/>
                  </a:rPr>
                  <a:t>и</a:t>
                </a:r>
                <a:r>
                  <a:rPr lang="en-US" sz="1400" dirty="0" smtClean="0">
                    <a:solidFill>
                      <a:srgbClr val="333333"/>
                    </a:solidFill>
                    <a:cs typeface="Calibri" pitchFamily="34" charset="0"/>
                  </a:rPr>
                  <a:t> 2013</a:t>
                </a:r>
                <a:r>
                  <a:rPr lang="ru-RU" sz="1400" dirty="0" smtClean="0">
                    <a:solidFill>
                      <a:srgbClr val="333333"/>
                    </a:solidFill>
                    <a:cs typeface="Calibri" pitchFamily="34" charset="0"/>
                  </a:rPr>
                  <a:t> гг.</a:t>
                </a:r>
                <a:endParaRPr lang="en-US" sz="1400" dirty="0" smtClean="0">
                  <a:solidFill>
                    <a:srgbClr val="333333"/>
                  </a:solidFill>
                  <a:cs typeface="Calibri" pitchFamily="34" charset="0"/>
                </a:endParaRPr>
              </a:p>
            </p:txBody>
          </p:sp>
          <p:grpSp>
            <p:nvGrpSpPr>
              <p:cNvPr id="15" name="グループ化 14"/>
              <p:cNvGrpSpPr/>
              <p:nvPr/>
            </p:nvGrpSpPr>
            <p:grpSpPr>
              <a:xfrm>
                <a:off x="5481074" y="2002096"/>
                <a:ext cx="2681707" cy="1760004"/>
                <a:chOff x="5185582" y="2016982"/>
                <a:chExt cx="2681707" cy="1760004"/>
              </a:xfrm>
            </p:grpSpPr>
            <p:pic>
              <p:nvPicPr>
                <p:cNvPr id="12" name="Picture 2" descr="C:\Documents and Settings\plumea\Desktop\BIS at home\cover\3346 BIS report artwork cover_Page_1.jpg"/>
                <p:cNvPicPr preferRelativeResize="0">
                  <a:picLocks noChangeArrowheads="1"/>
                </p:cNvPicPr>
                <p:nvPr/>
              </p:nvPicPr>
              <p:blipFill rotWithShape="1">
                <a:blip r:embed="rId8" cstate="print"/>
                <a:srcRect l="48471" t="4280" r="2852" b="-1"/>
                <a:stretch/>
              </p:blipFill>
              <p:spPr bwMode="auto">
                <a:xfrm>
                  <a:off x="5185582" y="2016982"/>
                  <a:ext cx="1255071" cy="1760004"/>
                </a:xfrm>
                <a:prstGeom prst="rect">
                  <a:avLst/>
                </a:prstGeom>
                <a:ln>
                  <a:solidFill>
                    <a:schemeClr val="tx1">
                      <a:lumMod val="85000"/>
                      <a:lumOff val="15000"/>
                    </a:schemeClr>
                  </a:solidFill>
                </a:ln>
                <a:effectLst>
                  <a:outerShdw blurRad="292100" dist="139700" dir="2700000" algn="tl" rotWithShape="0">
                    <a:srgbClr val="333333">
                      <a:alpha val="65000"/>
                    </a:srgbClr>
                  </a:outerShdw>
                </a:effectLst>
              </p:spPr>
            </p:pic>
            <p:pic>
              <p:nvPicPr>
                <p:cNvPr id="19"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24256" y="2019778"/>
                  <a:ext cx="1243033" cy="1757208"/>
                </a:xfrm>
                <a:prstGeom prst="rect">
                  <a:avLst/>
                </a:prstGeom>
                <a:ln w="9525">
                  <a:solidFill>
                    <a:schemeClr val="tx1"/>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grpSp>
        </p:grpSp>
        <p:grpSp>
          <p:nvGrpSpPr>
            <p:cNvPr id="21" name="グループ化 20"/>
            <p:cNvGrpSpPr/>
            <p:nvPr/>
          </p:nvGrpSpPr>
          <p:grpSpPr>
            <a:xfrm>
              <a:off x="5578994" y="3917224"/>
              <a:ext cx="2940199" cy="2606234"/>
              <a:chOff x="5571627" y="3949117"/>
              <a:chExt cx="2940199" cy="2606234"/>
            </a:xfrm>
          </p:grpSpPr>
          <p:sp>
            <p:nvSpPr>
              <p:cNvPr id="6" name="Rectangle 185"/>
              <p:cNvSpPr>
                <a:spLocks noChangeArrowheads="1"/>
              </p:cNvSpPr>
              <p:nvPr>
                <p:custDataLst>
                  <p:tags r:id="rId4"/>
                </p:custDataLst>
              </p:nvPr>
            </p:nvSpPr>
            <p:spPr bwMode="auto">
              <a:xfrm>
                <a:off x="5571627" y="3949117"/>
                <a:ext cx="2940199" cy="635714"/>
              </a:xfrm>
              <a:prstGeom prst="rect">
                <a:avLst/>
              </a:prstGeom>
              <a:noFill/>
              <a:ln w="28575">
                <a:noFill/>
                <a:miter lim="800000"/>
                <a:headEnd/>
                <a:tailEnd/>
              </a:ln>
            </p:spPr>
            <p:txBody>
              <a:bodyPr wrap="square" lIns="72000" tIns="72000" rIns="72000" bIns="72000" anchor="t" anchorCtr="0"/>
              <a:lstStyle/>
              <a:p>
                <a:pPr algn="ctr"/>
                <a:r>
                  <a:rPr lang="ru-RU" sz="1400" b="1" dirty="0" smtClean="0">
                    <a:solidFill>
                      <a:srgbClr val="333333"/>
                    </a:solidFill>
                    <a:cs typeface="Calibri" pitchFamily="34" charset="0"/>
                  </a:rPr>
                  <a:t>Взаимосвязь еды и воды</a:t>
                </a:r>
                <a:r>
                  <a:rPr lang="en-US" sz="1400" dirty="0" smtClean="0">
                    <a:solidFill>
                      <a:srgbClr val="333333"/>
                    </a:solidFill>
                    <a:cs typeface="Calibri" pitchFamily="34" charset="0"/>
                  </a:rPr>
                  <a:t>, 2012</a:t>
                </a:r>
                <a:r>
                  <a:rPr lang="ru-RU" sz="1400" dirty="0" smtClean="0">
                    <a:solidFill>
                      <a:srgbClr val="333333"/>
                    </a:solidFill>
                    <a:cs typeface="Calibri" pitchFamily="34" charset="0"/>
                  </a:rPr>
                  <a:t> год</a:t>
                </a:r>
                <a:r>
                  <a:rPr lang="en-US" sz="1400" dirty="0" smtClean="0">
                    <a:solidFill>
                      <a:srgbClr val="333333"/>
                    </a:solidFill>
                    <a:cs typeface="Calibri" pitchFamily="34" charset="0"/>
                  </a:rPr>
                  <a:t/>
                </a:r>
                <a:br>
                  <a:rPr lang="en-US" sz="1400" dirty="0" smtClean="0">
                    <a:solidFill>
                      <a:srgbClr val="333333"/>
                    </a:solidFill>
                    <a:cs typeface="Calibri" pitchFamily="34" charset="0"/>
                  </a:rPr>
                </a:br>
                <a:r>
                  <a:rPr lang="ru-RU" sz="1400" b="1" dirty="0" smtClean="0">
                    <a:solidFill>
                      <a:srgbClr val="333333"/>
                    </a:solidFill>
                    <a:cs typeface="Calibri" pitchFamily="34" charset="0"/>
                  </a:rPr>
                  <a:t>Исследование стволовых клеток</a:t>
                </a:r>
                <a:r>
                  <a:rPr lang="en-US" sz="1400" b="1" dirty="0" smtClean="0">
                    <a:solidFill>
                      <a:srgbClr val="333333"/>
                    </a:solidFill>
                    <a:cs typeface="Calibri" pitchFamily="34" charset="0"/>
                  </a:rPr>
                  <a:t>, </a:t>
                </a:r>
                <a:r>
                  <a:rPr lang="en-US" sz="1400" dirty="0" smtClean="0">
                    <a:solidFill>
                      <a:srgbClr val="333333"/>
                    </a:solidFill>
                    <a:cs typeface="Calibri" pitchFamily="34" charset="0"/>
                  </a:rPr>
                  <a:t>2013</a:t>
                </a:r>
                <a:r>
                  <a:rPr lang="ru-RU" sz="1400" dirty="0" smtClean="0">
                    <a:solidFill>
                      <a:srgbClr val="333333"/>
                    </a:solidFill>
                    <a:cs typeface="Calibri" pitchFamily="34" charset="0"/>
                  </a:rPr>
                  <a:t> год</a:t>
                </a:r>
                <a:endParaRPr lang="en-US" sz="1400" dirty="0" smtClean="0">
                  <a:solidFill>
                    <a:srgbClr val="333333"/>
                  </a:solidFill>
                  <a:cs typeface="Calibri" pitchFamily="34" charset="0"/>
                </a:endParaRPr>
              </a:p>
            </p:txBody>
          </p:sp>
          <p:grpSp>
            <p:nvGrpSpPr>
              <p:cNvPr id="20" name="グループ化 19"/>
              <p:cNvGrpSpPr/>
              <p:nvPr/>
            </p:nvGrpSpPr>
            <p:grpSpPr>
              <a:xfrm>
                <a:off x="5707633" y="4714642"/>
                <a:ext cx="2793377" cy="1840709"/>
                <a:chOff x="5268260" y="4542122"/>
                <a:chExt cx="2793377" cy="1840709"/>
              </a:xfrm>
            </p:grpSpPr>
            <p:pic>
              <p:nvPicPr>
                <p:cNvPr id="7170"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68260" y="4542122"/>
                  <a:ext cx="1315418" cy="1840709"/>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9218"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778378" y="4552705"/>
                  <a:ext cx="1283259" cy="182715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grpSp>
          <p:nvGrpSpPr>
            <p:cNvPr id="3" name="グループ化 2"/>
            <p:cNvGrpSpPr/>
            <p:nvPr/>
          </p:nvGrpSpPr>
          <p:grpSpPr>
            <a:xfrm>
              <a:off x="500813" y="1075664"/>
              <a:ext cx="4100498" cy="5447794"/>
              <a:chOff x="628409" y="1075664"/>
              <a:chExt cx="4100498" cy="5447794"/>
            </a:xfrm>
          </p:grpSpPr>
          <p:grpSp>
            <p:nvGrpSpPr>
              <p:cNvPr id="8" name="グループ化 7"/>
              <p:cNvGrpSpPr/>
              <p:nvPr/>
            </p:nvGrpSpPr>
            <p:grpSpPr>
              <a:xfrm>
                <a:off x="733647" y="1075664"/>
                <a:ext cx="3879775" cy="1461264"/>
                <a:chOff x="326404" y="1162922"/>
                <a:chExt cx="4059909" cy="1442742"/>
              </a:xfrm>
            </p:grpSpPr>
            <p:sp>
              <p:nvSpPr>
                <p:cNvPr id="5" name="Rectangle 185"/>
                <p:cNvSpPr>
                  <a:spLocks noChangeArrowheads="1"/>
                </p:cNvSpPr>
                <p:nvPr>
                  <p:custDataLst>
                    <p:tags r:id="rId3"/>
                  </p:custDataLst>
                </p:nvPr>
              </p:nvSpPr>
              <p:spPr bwMode="auto">
                <a:xfrm>
                  <a:off x="326404" y="1162922"/>
                  <a:ext cx="4059909" cy="594556"/>
                </a:xfrm>
                <a:prstGeom prst="rect">
                  <a:avLst/>
                </a:prstGeom>
                <a:noFill/>
                <a:ln w="28575">
                  <a:noFill/>
                  <a:miter lim="800000"/>
                  <a:headEnd/>
                  <a:tailEnd/>
                </a:ln>
              </p:spPr>
              <p:txBody>
                <a:bodyPr wrap="square" lIns="72000" tIns="72000" rIns="72000" bIns="72000" anchor="t" anchorCtr="0"/>
                <a:lstStyle/>
                <a:p>
                  <a:pPr algn="ctr"/>
                  <a:r>
                    <a:rPr lang="ru-RU" sz="1400" dirty="0" smtClean="0">
                      <a:solidFill>
                        <a:srgbClr val="333333"/>
                      </a:solidFill>
                      <a:cs typeface="Calibri" pitchFamily="34" charset="0"/>
                    </a:rPr>
                    <a:t>Национальная программа оценки Великобритании </a:t>
                  </a:r>
                  <a:r>
                    <a:rPr lang="ru-RU" sz="1400" b="1" dirty="0" smtClean="0">
                      <a:solidFill>
                        <a:srgbClr val="333333"/>
                      </a:solidFill>
                      <a:cs typeface="Calibri" pitchFamily="34" charset="0"/>
                    </a:rPr>
                    <a:t>«Программа оценки исследовательского потенциала», </a:t>
                  </a:r>
                  <a:r>
                    <a:rPr lang="ru-RU" sz="1400" dirty="0" smtClean="0">
                      <a:solidFill>
                        <a:srgbClr val="333333"/>
                      </a:solidFill>
                      <a:cs typeface="Calibri" pitchFamily="34" charset="0"/>
                    </a:rPr>
                    <a:t>2014 год</a:t>
                  </a:r>
                  <a:endParaRPr lang="en-US" sz="1400" dirty="0">
                    <a:solidFill>
                      <a:srgbClr val="333333"/>
                    </a:solidFill>
                    <a:cs typeface="Calibri" pitchFamily="34" charset="0"/>
                  </a:endParaRPr>
                </a:p>
              </p:txBody>
            </p:sp>
            <p:pic>
              <p:nvPicPr>
                <p:cNvPr id="14" name="Picture 2"/>
                <p:cNvPicPr preferRelativeResize="0">
                  <a:picLocks noChangeArrowheads="1"/>
                </p:cNvPicPr>
                <p:nvPr/>
              </p:nvPicPr>
              <p:blipFill>
                <a:blip r:embed="rId12" cstate="print"/>
                <a:srcRect r="34014" b="60635"/>
                <a:stretch>
                  <a:fillRect/>
                </a:stretch>
              </p:blipFill>
              <p:spPr bwMode="auto">
                <a:xfrm>
                  <a:off x="326404" y="1914436"/>
                  <a:ext cx="3959014" cy="691228"/>
                </a:xfrm>
                <a:prstGeom prst="rect">
                  <a:avLst/>
                </a:prstGeom>
                <a:ln w="28575">
                  <a:noFill/>
                </a:ln>
                <a:effectLst>
                  <a:outerShdw blurRad="292100" dist="139700" dir="2700000" algn="tl" rotWithShape="0">
                    <a:srgbClr val="333333">
                      <a:alpha val="65000"/>
                    </a:srgbClr>
                  </a:outerShdw>
                </a:effectLst>
              </p:spPr>
            </p:pic>
          </p:grpSp>
          <p:grpSp>
            <p:nvGrpSpPr>
              <p:cNvPr id="11" name="グループ化 10"/>
              <p:cNvGrpSpPr/>
              <p:nvPr/>
            </p:nvGrpSpPr>
            <p:grpSpPr>
              <a:xfrm>
                <a:off x="814098" y="4473127"/>
                <a:ext cx="3711039" cy="2050331"/>
                <a:chOff x="155999" y="4473742"/>
                <a:chExt cx="3883339" cy="2145526"/>
              </a:xfrm>
            </p:grpSpPr>
            <p:sp>
              <p:nvSpPr>
                <p:cNvPr id="9" name="Rectangle 185"/>
                <p:cNvSpPr>
                  <a:spLocks noChangeArrowheads="1"/>
                </p:cNvSpPr>
                <p:nvPr>
                  <p:custDataLst>
                    <p:tags r:id="rId2"/>
                  </p:custDataLst>
                </p:nvPr>
              </p:nvSpPr>
              <p:spPr bwMode="auto">
                <a:xfrm>
                  <a:off x="1704402" y="4899563"/>
                  <a:ext cx="2334936" cy="1177361"/>
                </a:xfrm>
                <a:prstGeom prst="rect">
                  <a:avLst/>
                </a:prstGeom>
                <a:noFill/>
                <a:ln w="28575">
                  <a:noFill/>
                  <a:miter lim="800000"/>
                  <a:headEnd/>
                  <a:tailEnd/>
                </a:ln>
              </p:spPr>
              <p:txBody>
                <a:bodyPr wrap="square" lIns="72000" tIns="72000" rIns="72000" bIns="72000" anchor="t" anchorCtr="0"/>
                <a:lstStyle/>
                <a:p>
                  <a:pPr algn="ctr"/>
                  <a:r>
                    <a:rPr lang="ru-RU" sz="1400" b="1" dirty="0" smtClean="0">
                      <a:solidFill>
                        <a:srgbClr val="333333"/>
                      </a:solidFill>
                      <a:cs typeface="Calibri" pitchFamily="34" charset="0"/>
                    </a:rPr>
                    <a:t>Отчет «Научная Европа»</a:t>
                  </a:r>
                  <a:endParaRPr lang="en-GB" sz="1400" b="1" dirty="0" smtClean="0">
                    <a:solidFill>
                      <a:srgbClr val="333333"/>
                    </a:solidFill>
                    <a:cs typeface="Calibri" pitchFamily="34" charset="0"/>
                  </a:endParaRPr>
                </a:p>
                <a:p>
                  <a:pPr algn="ctr"/>
                  <a:r>
                    <a:rPr lang="ru-RU" sz="1400" dirty="0" smtClean="0">
                      <a:solidFill>
                        <a:srgbClr val="333333"/>
                      </a:solidFill>
                      <a:cs typeface="Calibri" pitchFamily="34" charset="0"/>
                    </a:rPr>
                    <a:t>о Европейском научном сотрудничестве и мобильности научных кадров, 2013 год</a:t>
                  </a:r>
                  <a:endParaRPr lang="en-GB" sz="1400" dirty="0">
                    <a:solidFill>
                      <a:srgbClr val="333333"/>
                    </a:solidFill>
                    <a:cs typeface="Calibri" pitchFamily="34" charset="0"/>
                  </a:endParaRPr>
                </a:p>
              </p:txBody>
            </p:sp>
            <p:pic>
              <p:nvPicPr>
                <p:cNvPr id="22" name="Picture 2" descr="C:\Users\plumea\Desktop\BIS home drafting\Launch presentation\SE page images\SE and Elsevier Report Final_Page_01.jpg"/>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55999" y="4473742"/>
                  <a:ext cx="1517956" cy="2145526"/>
                </a:xfrm>
                <a:prstGeom prst="rect">
                  <a:avLst/>
                </a:prstGeom>
                <a:noFill/>
                <a:ln w="3175">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25" name="グループ化 24"/>
              <p:cNvGrpSpPr/>
              <p:nvPr/>
            </p:nvGrpSpPr>
            <p:grpSpPr>
              <a:xfrm>
                <a:off x="628409" y="2807768"/>
                <a:ext cx="4100498" cy="1480325"/>
                <a:chOff x="155999" y="2818630"/>
                <a:chExt cx="4290880" cy="1549057"/>
              </a:xfrm>
            </p:grpSpPr>
            <p:sp>
              <p:nvSpPr>
                <p:cNvPr id="23" name="Rectangle 185"/>
                <p:cNvSpPr>
                  <a:spLocks noChangeArrowheads="1"/>
                </p:cNvSpPr>
                <p:nvPr>
                  <p:custDataLst>
                    <p:tags r:id="rId1"/>
                  </p:custDataLst>
                </p:nvPr>
              </p:nvSpPr>
              <p:spPr bwMode="auto">
                <a:xfrm>
                  <a:off x="2398574" y="2818630"/>
                  <a:ext cx="2048305" cy="1141684"/>
                </a:xfrm>
                <a:prstGeom prst="rect">
                  <a:avLst/>
                </a:prstGeom>
                <a:noFill/>
                <a:ln w="28575">
                  <a:noFill/>
                  <a:miter lim="800000"/>
                  <a:headEnd/>
                  <a:tailEnd/>
                </a:ln>
              </p:spPr>
              <p:txBody>
                <a:bodyPr wrap="square" lIns="72000" tIns="72000" rIns="72000" bIns="72000" anchor="t" anchorCtr="0"/>
                <a:lstStyle/>
                <a:p>
                  <a:pPr algn="ctr"/>
                  <a:r>
                    <a:rPr lang="ru-RU" sz="1400" dirty="0" smtClean="0">
                      <a:solidFill>
                        <a:srgbClr val="333333"/>
                      </a:solidFill>
                      <a:cs typeface="Calibri" pitchFamily="34" charset="0"/>
                    </a:rPr>
                    <a:t>Национальная </a:t>
                  </a:r>
                  <a:r>
                    <a:rPr lang="ru-RU" sz="1400" dirty="0">
                      <a:solidFill>
                        <a:srgbClr val="333333"/>
                      </a:solidFill>
                      <a:cs typeface="Calibri" pitchFamily="34" charset="0"/>
                    </a:rPr>
                    <a:t>программа оценки </a:t>
                  </a:r>
                  <a:r>
                    <a:rPr lang="ru-RU" sz="1400" b="1" dirty="0" smtClean="0">
                      <a:solidFill>
                        <a:srgbClr val="333333"/>
                      </a:solidFill>
                      <a:cs typeface="Calibri" pitchFamily="34" charset="0"/>
                    </a:rPr>
                    <a:t>«Программа оценки качества исследовательской работы в Австралии», </a:t>
                  </a:r>
                  <a:r>
                    <a:rPr lang="ru-RU" sz="1400" dirty="0" smtClean="0">
                      <a:solidFill>
                        <a:srgbClr val="333333"/>
                      </a:solidFill>
                      <a:cs typeface="Calibri" pitchFamily="34" charset="0"/>
                    </a:rPr>
                    <a:t>2012 год</a:t>
                  </a:r>
                  <a:endParaRPr lang="en-US" sz="1400" dirty="0" smtClean="0">
                    <a:solidFill>
                      <a:srgbClr val="333333"/>
                    </a:solidFill>
                    <a:cs typeface="Calibri" pitchFamily="34" charset="0"/>
                  </a:endParaRPr>
                </a:p>
              </p:txBody>
            </p:sp>
            <p:pic>
              <p:nvPicPr>
                <p:cNvPr id="24" name="Picture 3"/>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55999" y="2900834"/>
                  <a:ext cx="2129913" cy="14668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grpSp>
        </p:grpSp>
      </p:grpSp>
      <p:sp>
        <p:nvSpPr>
          <p:cNvPr id="26" name="Title 1"/>
          <p:cNvSpPr txBox="1">
            <a:spLocks/>
          </p:cNvSpPr>
          <p:nvPr/>
        </p:nvSpPr>
        <p:spPr>
          <a:xfrm>
            <a:off x="228600" y="457200"/>
            <a:ext cx="8699501" cy="593559"/>
          </a:xfrm>
          <a:prstGeom prst="rect">
            <a:avLst/>
          </a:prstGeom>
        </p:spPr>
        <p:txBody>
          <a:bodyPr/>
          <a:lstStyle>
            <a:lvl1pPr algn="l" defTabSz="914400" rtl="0" eaLnBrk="1" latinLnBrk="0" hangingPunct="1">
              <a:lnSpc>
                <a:spcPct val="90000"/>
              </a:lnSpc>
              <a:spcBef>
                <a:spcPct val="0"/>
              </a:spcBef>
              <a:buNone/>
              <a:defRPr sz="2400" b="1" kern="1200">
                <a:solidFill>
                  <a:srgbClr val="007398"/>
                </a:solidFill>
                <a:latin typeface="Arial" panose="020B0604020202020204" pitchFamily="34" charset="0"/>
                <a:ea typeface="+mj-ea"/>
                <a:cs typeface="Arial" panose="020B0604020202020204" pitchFamily="34" charset="0"/>
              </a:defRPr>
            </a:lvl1pPr>
          </a:lstStyle>
          <a:p>
            <a:r>
              <a:rPr lang="ru-RU" dirty="0" smtClean="0"/>
              <a:t>Индивидуальный анализ и отчеты для определения научной производительности</a:t>
            </a:r>
            <a:endParaRPr lang="en-US" dirty="0"/>
          </a:p>
        </p:txBody>
      </p:sp>
    </p:spTree>
    <p:extLst>
      <p:ext uri="{BB962C8B-B14F-4D97-AF65-F5344CB8AC3E}">
        <p14:creationId xmlns:p14="http://schemas.microsoft.com/office/powerpoint/2010/main" val="2842694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DA15E891-66B8-4B28-AB8F-05A4B1DE573C}" type="slidenum">
              <a:rPr lang="en-US" smtClean="0">
                <a:solidFill>
                  <a:srgbClr val="FFFFFF"/>
                </a:solidFill>
              </a:rPr>
              <a:pPr/>
              <a:t>22</a:t>
            </a:fld>
            <a:endParaRPr lang="en-US" dirty="0">
              <a:solidFill>
                <a:srgbClr val="FFFFFF"/>
              </a:solidFill>
            </a:endParaRPr>
          </a:p>
        </p:txBody>
      </p:sp>
      <p:sp>
        <p:nvSpPr>
          <p:cNvPr id="4" name="TextBox 3"/>
          <p:cNvSpPr txBox="1"/>
          <p:nvPr/>
        </p:nvSpPr>
        <p:spPr>
          <a:xfrm flipH="1">
            <a:off x="861848" y="2375338"/>
            <a:ext cx="7609489" cy="1077218"/>
          </a:xfrm>
          <a:prstGeom prst="rect">
            <a:avLst/>
          </a:prstGeom>
          <a:noFill/>
        </p:spPr>
        <p:txBody>
          <a:bodyPr wrap="square" rtlCol="0">
            <a:spAutoFit/>
          </a:bodyPr>
          <a:lstStyle/>
          <a:p>
            <a:pPr algn="ctr"/>
            <a:r>
              <a:rPr lang="ru-RU" sz="3200" dirty="0" smtClean="0">
                <a:solidFill>
                  <a:schemeClr val="tx2"/>
                </a:solidFill>
              </a:rPr>
              <a:t>ИННОВАЦИОННЫЕ БАЗЫ ДАННЫХ ПО РАЗЛИЧНЫМ НАПРАВЛЕНИЯМ НАУКИ</a:t>
            </a:r>
            <a:endParaRPr lang="en-US" sz="3200" dirty="0">
              <a:solidFill>
                <a:schemeClr val="tx2"/>
              </a:solidFill>
            </a:endParaRPr>
          </a:p>
        </p:txBody>
      </p:sp>
    </p:spTree>
    <p:extLst>
      <p:ext uri="{BB962C8B-B14F-4D97-AF65-F5344CB8AC3E}">
        <p14:creationId xmlns:p14="http://schemas.microsoft.com/office/powerpoint/2010/main" val="20790337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3898" y="958285"/>
            <a:ext cx="9077741" cy="738664"/>
          </a:xfrm>
          <a:prstGeom prst="rect">
            <a:avLst/>
          </a:prstGeom>
          <a:noFill/>
        </p:spPr>
        <p:txBody>
          <a:bodyPr wrap="square" rtlCol="0">
            <a:spAutoFit/>
          </a:bodyPr>
          <a:lstStyle/>
          <a:p>
            <a:pPr defTabSz="457200"/>
            <a:r>
              <a:rPr lang="ru-RU" sz="1400" b="1" dirty="0" smtClean="0">
                <a:solidFill>
                  <a:prstClr val="black"/>
                </a:solidFill>
              </a:rPr>
              <a:t>Веб приложение для геологов, комбинирующее расширенные возможности поиска на </a:t>
            </a:r>
            <a:r>
              <a:rPr lang="ru-RU" sz="1400" b="1" dirty="0" err="1" smtClean="0">
                <a:solidFill>
                  <a:prstClr val="black"/>
                </a:solidFill>
              </a:rPr>
              <a:t>картированном</a:t>
            </a:r>
            <a:r>
              <a:rPr lang="ru-RU" sz="1400" b="1" dirty="0" smtClean="0">
                <a:solidFill>
                  <a:prstClr val="black"/>
                </a:solidFill>
              </a:rPr>
              <a:t> интерфейсе и достоверных научных картах из рецензированных источников</a:t>
            </a:r>
            <a:r>
              <a:rPr lang="en-US" sz="1400" b="1" dirty="0" smtClean="0">
                <a:solidFill>
                  <a:prstClr val="black"/>
                </a:solidFill>
              </a:rPr>
              <a:t>, </a:t>
            </a:r>
            <a:r>
              <a:rPr lang="ru-RU" sz="1400" b="1" dirty="0" smtClean="0">
                <a:solidFill>
                  <a:prstClr val="black"/>
                </a:solidFill>
              </a:rPr>
              <a:t>включая карты с привязкой к местности, которые можно интегрировать в геофизическое программное обеспечение и презентации</a:t>
            </a:r>
            <a:endParaRPr lang="en-US" sz="1400" dirty="0">
              <a:solidFill>
                <a:prstClr val="black"/>
              </a:solidFill>
            </a:endParaRPr>
          </a:p>
        </p:txBody>
      </p:sp>
      <p:pic>
        <p:nvPicPr>
          <p:cNvPr id="12" name="Picture 2" descr="http://cnd.iit.cnr.it/mobiopp2010/images/logo-elsevier-2.png"/>
          <p:cNvPicPr>
            <a:picLocks noChangeAspect="1" noChangeArrowheads="1"/>
          </p:cNvPicPr>
          <p:nvPr/>
        </p:nvPicPr>
        <p:blipFill>
          <a:blip r:embed="rId3" cstate="email"/>
          <a:srcRect/>
          <a:stretch>
            <a:fillRect/>
          </a:stretch>
        </p:blipFill>
        <p:spPr bwMode="auto">
          <a:xfrm>
            <a:off x="8128579" y="5789610"/>
            <a:ext cx="600075" cy="666750"/>
          </a:xfrm>
          <a:prstGeom prst="rect">
            <a:avLst/>
          </a:prstGeom>
          <a:noFill/>
          <a:ln w="9525">
            <a:noFill/>
            <a:miter lim="800000"/>
            <a:headEnd/>
            <a:tailEnd/>
          </a:ln>
        </p:spPr>
      </p:pic>
      <p:pic>
        <p:nvPicPr>
          <p:cNvPr id="13" name="Picture 9" descr="GSL_logo_vertical.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082553" y="4876990"/>
            <a:ext cx="667512" cy="717804"/>
          </a:xfrm>
          <a:prstGeom prst="rect">
            <a:avLst/>
          </a:prstGeom>
          <a:noFill/>
          <a:ln w="9525">
            <a:noFill/>
            <a:miter lim="800000"/>
            <a:headEnd/>
            <a:tailEnd/>
          </a:ln>
        </p:spPr>
      </p:pic>
      <p:pic>
        <p:nvPicPr>
          <p:cNvPr id="14" name="Picture 4" descr="clr-geo-sepm_sm.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8128579" y="3939207"/>
            <a:ext cx="575461" cy="653495"/>
          </a:xfrm>
          <a:prstGeom prst="rect">
            <a:avLst/>
          </a:prstGeom>
          <a:noFill/>
          <a:ln w="9525">
            <a:noFill/>
            <a:miter lim="800000"/>
            <a:headEnd/>
            <a:tailEnd/>
          </a:ln>
        </p:spPr>
      </p:pic>
      <p:pic>
        <p:nvPicPr>
          <p:cNvPr id="15" name="Picture 4" descr="images.jpg"/>
          <p:cNvPicPr>
            <a:picLocks noChangeAspect="1"/>
          </p:cNvPicPr>
          <p:nvPr/>
        </p:nvPicPr>
        <p:blipFill>
          <a:blip r:embed="rId6" cstate="email"/>
          <a:srcRect/>
          <a:stretch>
            <a:fillRect/>
          </a:stretch>
        </p:blipFill>
        <p:spPr bwMode="auto">
          <a:xfrm>
            <a:off x="8111511" y="3054522"/>
            <a:ext cx="746760" cy="616077"/>
          </a:xfrm>
          <a:prstGeom prst="rect">
            <a:avLst/>
          </a:prstGeom>
          <a:noFill/>
          <a:ln w="9525">
            <a:noFill/>
            <a:miter lim="800000"/>
            <a:headEnd/>
            <a:tailEnd/>
          </a:ln>
        </p:spPr>
      </p:pic>
      <p:pic>
        <p:nvPicPr>
          <p:cNvPr id="16"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096271" y="1999144"/>
            <a:ext cx="762000" cy="859536"/>
          </a:xfrm>
          <a:prstGeom prst="rect">
            <a:avLst/>
          </a:prstGeom>
          <a:noFill/>
          <a:ln w="9525">
            <a:noFill/>
            <a:miter lim="800000"/>
            <a:headEnd/>
            <a:tailEnd/>
          </a:ln>
          <a:effectLst/>
        </p:spPr>
      </p:pic>
      <p:sp>
        <p:nvSpPr>
          <p:cNvPr id="19" name="Rectangle 18"/>
          <p:cNvSpPr/>
          <p:nvPr/>
        </p:nvSpPr>
        <p:spPr>
          <a:xfrm>
            <a:off x="1295401" y="6122985"/>
            <a:ext cx="6622312" cy="584775"/>
          </a:xfrm>
          <a:prstGeom prst="rect">
            <a:avLst/>
          </a:prstGeom>
        </p:spPr>
        <p:txBody>
          <a:bodyPr wrap="square">
            <a:spAutoFit/>
          </a:bodyPr>
          <a:lstStyle/>
          <a:p>
            <a:pPr algn="ctr" defTabSz="457200"/>
            <a:r>
              <a:rPr lang="ru-RU" sz="1600" b="1" i="1" dirty="0" smtClean="0">
                <a:solidFill>
                  <a:prstClr val="black"/>
                </a:solidFill>
              </a:rPr>
              <a:t>В распоряжении </a:t>
            </a:r>
            <a:r>
              <a:rPr lang="en-US" sz="1600" b="1" i="1" dirty="0" err="1" smtClean="0">
                <a:solidFill>
                  <a:prstClr val="black"/>
                </a:solidFill>
              </a:rPr>
              <a:t>Geofacets</a:t>
            </a:r>
            <a:r>
              <a:rPr lang="en-US" sz="1600" b="1" i="1" dirty="0" smtClean="0">
                <a:solidFill>
                  <a:prstClr val="black"/>
                </a:solidFill>
              </a:rPr>
              <a:t> </a:t>
            </a:r>
            <a:r>
              <a:rPr lang="ru-RU" sz="1600" b="1" i="1" dirty="0" smtClean="0">
                <a:solidFill>
                  <a:prstClr val="black"/>
                </a:solidFill>
              </a:rPr>
              <a:t>более </a:t>
            </a:r>
            <a:r>
              <a:rPr lang="en-US" sz="1600" b="1" i="1" dirty="0" smtClean="0">
                <a:solidFill>
                  <a:prstClr val="black"/>
                </a:solidFill>
              </a:rPr>
              <a:t>375,000 (</a:t>
            </a:r>
            <a:r>
              <a:rPr lang="ru-RU" sz="1600" b="1" i="1" dirty="0" smtClean="0">
                <a:solidFill>
                  <a:prstClr val="black"/>
                </a:solidFill>
              </a:rPr>
              <a:t>более</a:t>
            </a:r>
            <a:r>
              <a:rPr lang="en-US" sz="1600" b="1" i="1" dirty="0" smtClean="0">
                <a:solidFill>
                  <a:prstClr val="black"/>
                </a:solidFill>
              </a:rPr>
              <a:t> 265,000 </a:t>
            </a:r>
            <a:r>
              <a:rPr lang="ru-RU" sz="1600" b="1" i="1" dirty="0" smtClean="0">
                <a:solidFill>
                  <a:prstClr val="black"/>
                </a:solidFill>
              </a:rPr>
              <a:t>с привязкой к местности</a:t>
            </a:r>
            <a:r>
              <a:rPr lang="en-US" sz="1600" b="1" i="1" dirty="0" smtClean="0">
                <a:solidFill>
                  <a:prstClr val="black"/>
                </a:solidFill>
              </a:rPr>
              <a:t>) </a:t>
            </a:r>
            <a:r>
              <a:rPr lang="ru-RU" sz="1600" b="1" i="1" dirty="0" smtClean="0">
                <a:solidFill>
                  <a:prstClr val="black"/>
                </a:solidFill>
              </a:rPr>
              <a:t>геологических карт из надежных источников</a:t>
            </a:r>
            <a:endParaRPr lang="en-US" sz="1600" b="1" i="1" dirty="0">
              <a:solidFill>
                <a:prstClr val="black"/>
              </a:solidFill>
            </a:endParaRPr>
          </a:p>
        </p:txBody>
      </p:sp>
      <p:pic>
        <p:nvPicPr>
          <p:cNvPr id="1026"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83898" y="1972206"/>
            <a:ext cx="7833814" cy="4021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4"/>
          </p:nvPr>
        </p:nvSpPr>
        <p:spPr/>
        <p:txBody>
          <a:bodyPr/>
          <a:lstStyle/>
          <a:p>
            <a:fld id="{CBCABEB8-9A19-4843-B404-20C14EEAC27C}" type="slidenum">
              <a:rPr lang="en-US" smtClean="0">
                <a:solidFill>
                  <a:prstClr val="white">
                    <a:lumMod val="50000"/>
                  </a:prstClr>
                </a:solidFill>
              </a:rPr>
              <a:pPr/>
              <a:t>23</a:t>
            </a:fld>
            <a:endParaRPr lang="en-US" dirty="0">
              <a:solidFill>
                <a:prstClr val="white">
                  <a:lumMod val="50000"/>
                </a:prstClr>
              </a:solidFill>
            </a:endParaRPr>
          </a:p>
        </p:txBody>
      </p:sp>
      <p:pic>
        <p:nvPicPr>
          <p:cNvPr id="24578"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323686"/>
            <a:ext cx="2341563" cy="634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8266415"/>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895350"/>
            <a:ext cx="9144001" cy="59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4"/>
          </p:nvPr>
        </p:nvSpPr>
        <p:spPr/>
        <p:txBody>
          <a:bodyPr/>
          <a:lstStyle/>
          <a:p>
            <a:fld id="{CBCABEB8-9A19-4843-B404-20C14EEAC27C}" type="slidenum">
              <a:rPr lang="en-US" smtClean="0">
                <a:solidFill>
                  <a:prstClr val="white">
                    <a:lumMod val="50000"/>
                  </a:prstClr>
                </a:solidFill>
              </a:rPr>
              <a:pPr/>
              <a:t>24</a:t>
            </a:fld>
            <a:endParaRPr lang="en-US" dirty="0">
              <a:solidFill>
                <a:prstClr val="white">
                  <a:lumMod val="50000"/>
                </a:prstClr>
              </a:solidFill>
            </a:endParaRPr>
          </a:p>
        </p:txBody>
      </p:sp>
      <p:sp>
        <p:nvSpPr>
          <p:cNvPr id="4" name="TextBox 3"/>
          <p:cNvSpPr txBox="1"/>
          <p:nvPr/>
        </p:nvSpPr>
        <p:spPr>
          <a:xfrm>
            <a:off x="276131" y="1447800"/>
            <a:ext cx="1878849" cy="584775"/>
          </a:xfrm>
          <a:prstGeom prst="rect">
            <a:avLst/>
          </a:prstGeom>
          <a:solidFill>
            <a:srgbClr val="007E4B"/>
          </a:solidFill>
        </p:spPr>
        <p:txBody>
          <a:bodyPr wrap="none" rtlCol="0">
            <a:spAutoFit/>
          </a:bodyPr>
          <a:lstStyle/>
          <a:p>
            <a:pPr algn="ctr"/>
            <a:r>
              <a:rPr lang="ru-RU" sz="1600" dirty="0" smtClean="0">
                <a:solidFill>
                  <a:schemeClr val="bg1"/>
                </a:solidFill>
                <a:latin typeface="Times New Roman" panose="02020603050405020304" pitchFamily="18" charset="0"/>
                <a:cs typeface="Times New Roman" panose="02020603050405020304" pitchFamily="18" charset="0"/>
              </a:rPr>
              <a:t>Северная Америка:</a:t>
            </a:r>
          </a:p>
          <a:p>
            <a:pPr algn="ctr"/>
            <a:r>
              <a:rPr lang="ru-RU" sz="1600" dirty="0" smtClean="0">
                <a:solidFill>
                  <a:schemeClr val="bg1"/>
                </a:solidFill>
                <a:latin typeface="Times New Roman" panose="02020603050405020304" pitchFamily="18" charset="0"/>
                <a:cs typeface="Times New Roman" panose="02020603050405020304" pitchFamily="18" charset="0"/>
              </a:rPr>
              <a:t>Более 98000 карт</a:t>
            </a:r>
            <a:endParaRPr lang="ru-RU" sz="1600" dirty="0">
              <a:solidFill>
                <a:schemeClr val="bg1"/>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220702" y="1600200"/>
            <a:ext cx="971741" cy="507831"/>
          </a:xfrm>
          <a:prstGeom prst="rect">
            <a:avLst/>
          </a:prstGeom>
          <a:solidFill>
            <a:srgbClr val="007E4B"/>
          </a:solidFill>
        </p:spPr>
        <p:txBody>
          <a:bodyPr wrap="none" rtlCol="0">
            <a:spAutoFit/>
          </a:bodyPr>
          <a:lstStyle/>
          <a:p>
            <a:pPr algn="ctr"/>
            <a:r>
              <a:rPr lang="ru-RU" sz="900" dirty="0" smtClean="0">
                <a:solidFill>
                  <a:schemeClr val="bg1"/>
                </a:solidFill>
                <a:latin typeface="Times New Roman" panose="02020603050405020304" pitchFamily="18" charset="0"/>
                <a:cs typeface="Times New Roman" panose="02020603050405020304" pitchFamily="18" charset="0"/>
              </a:rPr>
              <a:t>Арктика:</a:t>
            </a:r>
          </a:p>
          <a:p>
            <a:pPr algn="ctr"/>
            <a:r>
              <a:rPr lang="ru-RU" sz="900" dirty="0" smtClean="0">
                <a:solidFill>
                  <a:schemeClr val="bg1"/>
                </a:solidFill>
                <a:latin typeface="Times New Roman" panose="02020603050405020304" pitchFamily="18" charset="0"/>
                <a:cs typeface="Times New Roman" panose="02020603050405020304" pitchFamily="18" charset="0"/>
              </a:rPr>
              <a:t>Более 2000 карт</a:t>
            </a:r>
          </a:p>
          <a:p>
            <a:pPr algn="ctr"/>
            <a:endParaRPr lang="ru-RU" sz="900" dirty="0">
              <a:solidFill>
                <a:schemeClr val="bg1"/>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3225425" y="1295400"/>
            <a:ext cx="1978940" cy="738664"/>
          </a:xfrm>
          <a:prstGeom prst="rect">
            <a:avLst/>
          </a:prstGeom>
          <a:solidFill>
            <a:srgbClr val="007E4B"/>
          </a:solidFill>
        </p:spPr>
        <p:txBody>
          <a:bodyPr wrap="none" rtlCol="0">
            <a:spAutoFit/>
          </a:bodyPr>
          <a:lstStyle/>
          <a:p>
            <a:pPr algn="ctr"/>
            <a:r>
              <a:rPr lang="ru-RU" sz="1400" dirty="0" smtClean="0">
                <a:solidFill>
                  <a:schemeClr val="bg1"/>
                </a:solidFill>
                <a:latin typeface="Times New Roman" panose="02020603050405020304" pitchFamily="18" charset="0"/>
                <a:cs typeface="Times New Roman" panose="02020603050405020304" pitchFamily="18" charset="0"/>
              </a:rPr>
              <a:t>Европа и Скандинавия:</a:t>
            </a:r>
          </a:p>
          <a:p>
            <a:pPr algn="ctr"/>
            <a:r>
              <a:rPr lang="ru-RU" sz="1400" dirty="0" smtClean="0">
                <a:solidFill>
                  <a:schemeClr val="bg1"/>
                </a:solidFill>
                <a:latin typeface="Times New Roman" panose="02020603050405020304" pitchFamily="18" charset="0"/>
                <a:cs typeface="Times New Roman" panose="02020603050405020304" pitchFamily="18" charset="0"/>
              </a:rPr>
              <a:t>Более 92000 карт</a:t>
            </a:r>
          </a:p>
          <a:p>
            <a:pPr algn="ctr"/>
            <a:endParaRPr lang="ru-RU" sz="1400" dirty="0">
              <a:solidFill>
                <a:schemeClr val="bg1"/>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5228249" y="1346283"/>
            <a:ext cx="1096351" cy="577081"/>
          </a:xfrm>
          <a:prstGeom prst="rect">
            <a:avLst/>
          </a:prstGeom>
          <a:solidFill>
            <a:srgbClr val="007E4B"/>
          </a:solidFill>
        </p:spPr>
        <p:txBody>
          <a:bodyPr wrap="square" rtlCol="0">
            <a:spAutoFit/>
          </a:bodyPr>
          <a:lstStyle/>
          <a:p>
            <a:pPr algn="ctr"/>
            <a:r>
              <a:rPr lang="ru-RU" sz="1050" dirty="0" smtClean="0">
                <a:solidFill>
                  <a:schemeClr val="bg1"/>
                </a:solidFill>
                <a:latin typeface="Times New Roman" panose="02020603050405020304" pitchFamily="18" charset="0"/>
                <a:cs typeface="Times New Roman" panose="02020603050405020304" pitchFamily="18" charset="0"/>
              </a:rPr>
              <a:t>Россия:</a:t>
            </a:r>
          </a:p>
          <a:p>
            <a:pPr algn="ctr"/>
            <a:r>
              <a:rPr lang="ru-RU" sz="1050" dirty="0" smtClean="0">
                <a:solidFill>
                  <a:schemeClr val="bg1"/>
                </a:solidFill>
                <a:latin typeface="Times New Roman" panose="02020603050405020304" pitchFamily="18" charset="0"/>
                <a:cs typeface="Times New Roman" panose="02020603050405020304" pitchFamily="18" charset="0"/>
              </a:rPr>
              <a:t>Более 9000 карт</a:t>
            </a:r>
          </a:p>
          <a:p>
            <a:pPr algn="ctr"/>
            <a:endParaRPr lang="ru-RU" sz="1050" dirty="0">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273856" y="3048000"/>
            <a:ext cx="1407758" cy="400110"/>
          </a:xfrm>
          <a:prstGeom prst="rect">
            <a:avLst/>
          </a:prstGeom>
          <a:solidFill>
            <a:srgbClr val="007E4B"/>
          </a:solidFill>
        </p:spPr>
        <p:txBody>
          <a:bodyPr wrap="none" rtlCol="0">
            <a:spAutoFit/>
          </a:bodyPr>
          <a:lstStyle/>
          <a:p>
            <a:pPr algn="ctr"/>
            <a:r>
              <a:rPr lang="ru-RU" sz="1000" dirty="0" smtClean="0">
                <a:solidFill>
                  <a:schemeClr val="bg1"/>
                </a:solidFill>
                <a:latin typeface="Times New Roman" panose="02020603050405020304" pitchFamily="18" charset="0"/>
                <a:cs typeface="Times New Roman" panose="02020603050405020304" pitchFamily="18" charset="0"/>
              </a:rPr>
              <a:t>Центральная Америка</a:t>
            </a:r>
          </a:p>
          <a:p>
            <a:pPr algn="ctr"/>
            <a:r>
              <a:rPr lang="ru-RU" sz="1000" dirty="0" smtClean="0">
                <a:solidFill>
                  <a:schemeClr val="bg1"/>
                </a:solidFill>
                <a:latin typeface="Times New Roman" panose="02020603050405020304" pitchFamily="18" charset="0"/>
                <a:cs typeface="Times New Roman" panose="02020603050405020304" pitchFamily="18" charset="0"/>
              </a:rPr>
              <a:t>Более 7000 карт</a:t>
            </a:r>
            <a:endParaRPr lang="ru-RU" sz="900"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883105" y="3581400"/>
            <a:ext cx="1234632" cy="592470"/>
          </a:xfrm>
          <a:prstGeom prst="rect">
            <a:avLst/>
          </a:prstGeom>
          <a:solidFill>
            <a:srgbClr val="007E4B"/>
          </a:solidFill>
        </p:spPr>
        <p:txBody>
          <a:bodyPr wrap="none" rtlCol="0">
            <a:spAutoFit/>
          </a:bodyPr>
          <a:lstStyle/>
          <a:p>
            <a:pPr algn="ctr"/>
            <a:r>
              <a:rPr lang="ru-RU" sz="1100" dirty="0" smtClean="0">
                <a:solidFill>
                  <a:schemeClr val="bg1"/>
                </a:solidFill>
                <a:latin typeface="Times New Roman" panose="02020603050405020304" pitchFamily="18" charset="0"/>
                <a:cs typeface="Times New Roman" panose="02020603050405020304" pitchFamily="18" charset="0"/>
              </a:rPr>
              <a:t>Южная Америка:</a:t>
            </a:r>
          </a:p>
          <a:p>
            <a:pPr algn="ctr"/>
            <a:r>
              <a:rPr lang="ru-RU" sz="1100" dirty="0" smtClean="0">
                <a:solidFill>
                  <a:schemeClr val="bg1"/>
                </a:solidFill>
                <a:latin typeface="Times New Roman" panose="02020603050405020304" pitchFamily="18" charset="0"/>
                <a:cs typeface="Times New Roman" panose="02020603050405020304" pitchFamily="18" charset="0"/>
              </a:rPr>
              <a:t>Более 20000 карт</a:t>
            </a:r>
          </a:p>
          <a:p>
            <a:pPr algn="ctr"/>
            <a:endParaRPr lang="ru-RU" sz="1050" dirty="0">
              <a:solidFill>
                <a:schemeClr val="bg1"/>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2893997" y="2617113"/>
            <a:ext cx="1237839" cy="430887"/>
          </a:xfrm>
          <a:prstGeom prst="rect">
            <a:avLst/>
          </a:prstGeom>
          <a:solidFill>
            <a:srgbClr val="007E4B"/>
          </a:solidFill>
        </p:spPr>
        <p:txBody>
          <a:bodyPr wrap="none" rtlCol="0">
            <a:spAutoFit/>
          </a:bodyPr>
          <a:lstStyle/>
          <a:p>
            <a:pPr algn="ctr"/>
            <a:r>
              <a:rPr lang="ru-RU" sz="1100" dirty="0" smtClean="0">
                <a:solidFill>
                  <a:schemeClr val="bg1"/>
                </a:solidFill>
                <a:latin typeface="Times New Roman" panose="02020603050405020304" pitchFamily="18" charset="0"/>
                <a:cs typeface="Times New Roman" panose="02020603050405020304" pitchFamily="18" charset="0"/>
              </a:rPr>
              <a:t>Ближний Восток:</a:t>
            </a:r>
          </a:p>
          <a:p>
            <a:pPr algn="ctr"/>
            <a:r>
              <a:rPr lang="ru-RU" sz="1100" dirty="0" smtClean="0">
                <a:solidFill>
                  <a:schemeClr val="bg1"/>
                </a:solidFill>
                <a:latin typeface="Times New Roman" panose="02020603050405020304" pitchFamily="18" charset="0"/>
                <a:cs typeface="Times New Roman" panose="02020603050405020304" pitchFamily="18" charset="0"/>
              </a:rPr>
              <a:t>Более 10000 карт</a:t>
            </a:r>
            <a:endParaRPr lang="ru-RU" sz="1050" dirty="0">
              <a:solidFill>
                <a:schemeClr val="bg1"/>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5022976" y="2817168"/>
            <a:ext cx="1308371" cy="461665"/>
          </a:xfrm>
          <a:prstGeom prst="rect">
            <a:avLst/>
          </a:prstGeom>
          <a:solidFill>
            <a:srgbClr val="007E4B"/>
          </a:solidFill>
        </p:spPr>
        <p:txBody>
          <a:bodyPr wrap="none" rtlCol="0">
            <a:spAutoFit/>
          </a:bodyPr>
          <a:lstStyle/>
          <a:p>
            <a:pPr algn="ctr"/>
            <a:r>
              <a:rPr lang="ru-RU" sz="1200" dirty="0" smtClean="0">
                <a:solidFill>
                  <a:schemeClr val="bg1"/>
                </a:solidFill>
                <a:latin typeface="Times New Roman" panose="02020603050405020304" pitchFamily="18" charset="0"/>
                <a:cs typeface="Times New Roman" panose="02020603050405020304" pitchFamily="18" charset="0"/>
              </a:rPr>
              <a:t>Азия:</a:t>
            </a:r>
          </a:p>
          <a:p>
            <a:pPr algn="ctr"/>
            <a:r>
              <a:rPr lang="ru-RU" sz="1200" dirty="0" smtClean="0">
                <a:solidFill>
                  <a:schemeClr val="bg1"/>
                </a:solidFill>
                <a:latin typeface="Times New Roman" panose="02020603050405020304" pitchFamily="18" charset="0"/>
                <a:cs typeface="Times New Roman" panose="02020603050405020304" pitchFamily="18" charset="0"/>
              </a:rPr>
              <a:t>Более 55000 карт</a:t>
            </a:r>
            <a:endParaRPr lang="ru-RU" sz="1100" dirty="0">
              <a:solidFill>
                <a:schemeClr val="bg1"/>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2697706" y="3581400"/>
            <a:ext cx="1493294" cy="707886"/>
          </a:xfrm>
          <a:prstGeom prst="rect">
            <a:avLst/>
          </a:prstGeom>
          <a:solidFill>
            <a:srgbClr val="007E4B"/>
          </a:solidFill>
        </p:spPr>
        <p:txBody>
          <a:bodyPr wrap="none" rtlCol="0">
            <a:spAutoFit/>
          </a:bodyPr>
          <a:lstStyle/>
          <a:p>
            <a:pPr algn="ctr"/>
            <a:r>
              <a:rPr lang="ru-RU" sz="1400" dirty="0" smtClean="0">
                <a:solidFill>
                  <a:schemeClr val="bg1"/>
                </a:solidFill>
                <a:latin typeface="Times New Roman" panose="02020603050405020304" pitchFamily="18" charset="0"/>
                <a:cs typeface="Times New Roman" panose="02020603050405020304" pitchFamily="18" charset="0"/>
              </a:rPr>
              <a:t>Африка:</a:t>
            </a:r>
          </a:p>
          <a:p>
            <a:pPr algn="ctr"/>
            <a:r>
              <a:rPr lang="ru-RU" sz="1400" dirty="0" smtClean="0">
                <a:solidFill>
                  <a:schemeClr val="bg1"/>
                </a:solidFill>
                <a:latin typeface="Times New Roman" panose="02020603050405020304" pitchFamily="18" charset="0"/>
                <a:cs typeface="Times New Roman" panose="02020603050405020304" pitchFamily="18" charset="0"/>
              </a:rPr>
              <a:t>Более 27000 карт</a:t>
            </a:r>
          </a:p>
          <a:p>
            <a:pPr algn="ctr"/>
            <a:endParaRPr lang="ru-RU" sz="1200" dirty="0">
              <a:solidFill>
                <a:schemeClr val="bg1"/>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4301350" y="3643012"/>
            <a:ext cx="1029448" cy="369332"/>
          </a:xfrm>
          <a:prstGeom prst="rect">
            <a:avLst/>
          </a:prstGeom>
          <a:solidFill>
            <a:srgbClr val="007E4B"/>
          </a:solidFill>
        </p:spPr>
        <p:txBody>
          <a:bodyPr wrap="none" rtlCol="0">
            <a:spAutoFit/>
          </a:bodyPr>
          <a:lstStyle/>
          <a:p>
            <a:pPr algn="ctr"/>
            <a:r>
              <a:rPr lang="ru-RU" sz="900" dirty="0" smtClean="0">
                <a:solidFill>
                  <a:schemeClr val="bg1"/>
                </a:solidFill>
                <a:latin typeface="Times New Roman" panose="02020603050405020304" pitchFamily="18" charset="0"/>
                <a:cs typeface="Times New Roman" panose="02020603050405020304" pitchFamily="18" charset="0"/>
              </a:rPr>
              <a:t>Океаны:</a:t>
            </a:r>
          </a:p>
          <a:p>
            <a:pPr algn="ctr"/>
            <a:r>
              <a:rPr lang="ru-RU" sz="900" dirty="0" smtClean="0">
                <a:solidFill>
                  <a:schemeClr val="bg1"/>
                </a:solidFill>
                <a:latin typeface="Times New Roman" panose="02020603050405020304" pitchFamily="18" charset="0"/>
                <a:cs typeface="Times New Roman" panose="02020603050405020304" pitchFamily="18" charset="0"/>
              </a:rPr>
              <a:t>Более 20000 карт</a:t>
            </a:r>
            <a:endParaRPr lang="ru-RU" sz="900" dirty="0">
              <a:solidFill>
                <a:schemeClr val="bg1"/>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2739554" y="4572000"/>
            <a:ext cx="971741" cy="369332"/>
          </a:xfrm>
          <a:prstGeom prst="rect">
            <a:avLst/>
          </a:prstGeom>
          <a:solidFill>
            <a:srgbClr val="007E4B"/>
          </a:solidFill>
        </p:spPr>
        <p:txBody>
          <a:bodyPr wrap="none" rtlCol="0">
            <a:spAutoFit/>
          </a:bodyPr>
          <a:lstStyle/>
          <a:p>
            <a:pPr algn="ctr"/>
            <a:r>
              <a:rPr lang="ru-RU" sz="900" dirty="0" smtClean="0">
                <a:solidFill>
                  <a:schemeClr val="bg1"/>
                </a:solidFill>
                <a:latin typeface="Times New Roman" panose="02020603050405020304" pitchFamily="18" charset="0"/>
                <a:cs typeface="Times New Roman" panose="02020603050405020304" pitchFamily="18" charset="0"/>
              </a:rPr>
              <a:t>Антарктида:</a:t>
            </a:r>
          </a:p>
          <a:p>
            <a:pPr algn="ctr"/>
            <a:r>
              <a:rPr lang="ru-RU" sz="900" dirty="0" smtClean="0">
                <a:solidFill>
                  <a:schemeClr val="bg1"/>
                </a:solidFill>
                <a:latin typeface="Times New Roman" panose="02020603050405020304" pitchFamily="18" charset="0"/>
                <a:cs typeface="Times New Roman" panose="02020603050405020304" pitchFamily="18" charset="0"/>
              </a:rPr>
              <a:t>Более 4000 карт</a:t>
            </a:r>
            <a:endParaRPr lang="ru-RU" sz="900" dirty="0">
              <a:solidFill>
                <a:schemeClr val="bg1"/>
              </a:solidFill>
              <a:latin typeface="Times New Roman" panose="02020603050405020304" pitchFamily="18" charset="0"/>
              <a:cs typeface="Times New Roman" panose="02020603050405020304" pitchFamily="18" charset="0"/>
            </a:endParaRPr>
          </a:p>
        </p:txBody>
      </p:sp>
      <p:sp>
        <p:nvSpPr>
          <p:cNvPr id="17" name="TextBox 16"/>
          <p:cNvSpPr txBox="1"/>
          <p:nvPr/>
        </p:nvSpPr>
        <p:spPr>
          <a:xfrm>
            <a:off x="4937215" y="4114800"/>
            <a:ext cx="1479892" cy="507831"/>
          </a:xfrm>
          <a:prstGeom prst="rect">
            <a:avLst/>
          </a:prstGeom>
          <a:solidFill>
            <a:srgbClr val="007E4B"/>
          </a:solidFill>
        </p:spPr>
        <p:txBody>
          <a:bodyPr wrap="none" rtlCol="0">
            <a:spAutoFit/>
          </a:bodyPr>
          <a:lstStyle/>
          <a:p>
            <a:pPr algn="ctr"/>
            <a:r>
              <a:rPr lang="ru-RU" sz="900" dirty="0" smtClean="0">
                <a:solidFill>
                  <a:schemeClr val="bg1"/>
                </a:solidFill>
                <a:latin typeface="Times New Roman" panose="02020603050405020304" pitchFamily="18" charset="0"/>
                <a:cs typeface="Times New Roman" panose="02020603050405020304" pitchFamily="18" charset="0"/>
              </a:rPr>
              <a:t>Австралия и южная часть </a:t>
            </a:r>
          </a:p>
          <a:p>
            <a:pPr algn="ctr"/>
            <a:r>
              <a:rPr lang="ru-RU" sz="900" dirty="0" smtClean="0">
                <a:solidFill>
                  <a:schemeClr val="bg1"/>
                </a:solidFill>
                <a:latin typeface="Times New Roman" panose="02020603050405020304" pitchFamily="18" charset="0"/>
                <a:cs typeface="Times New Roman" panose="02020603050405020304" pitchFamily="18" charset="0"/>
              </a:rPr>
              <a:t>Тихого океана:</a:t>
            </a:r>
          </a:p>
          <a:p>
            <a:pPr algn="ctr"/>
            <a:r>
              <a:rPr lang="ru-RU" sz="900" dirty="0" smtClean="0">
                <a:solidFill>
                  <a:schemeClr val="bg1"/>
                </a:solidFill>
                <a:latin typeface="Times New Roman" panose="02020603050405020304" pitchFamily="18" charset="0"/>
                <a:cs typeface="Times New Roman" panose="02020603050405020304" pitchFamily="18" charset="0"/>
              </a:rPr>
              <a:t>Более 18000 карт</a:t>
            </a:r>
            <a:endParaRPr lang="ru-RU" sz="900"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192196" y="5638800"/>
            <a:ext cx="3786614" cy="400110"/>
          </a:xfrm>
          <a:prstGeom prst="rect">
            <a:avLst/>
          </a:prstGeom>
          <a:solidFill>
            <a:schemeClr val="accent1">
              <a:lumMod val="50000"/>
            </a:schemeClr>
          </a:solidFill>
        </p:spPr>
        <p:txBody>
          <a:bodyPr wrap="none" rtlCol="0">
            <a:spAutoFit/>
          </a:bodyPr>
          <a:lstStyle/>
          <a:p>
            <a:r>
              <a:rPr lang="ru-RU" sz="2000" u="sng" dirty="0" smtClean="0">
                <a:solidFill>
                  <a:schemeClr val="accent6"/>
                </a:solidFill>
                <a:latin typeface="Times New Roman" panose="02020603050405020304" pitchFamily="18" charset="0"/>
                <a:cs typeface="Times New Roman" panose="02020603050405020304" pitchFamily="18" charset="0"/>
              </a:rPr>
              <a:t>ОБЩЕЕ КОЛИЧЕСТВО КАРТ*:</a:t>
            </a:r>
            <a:endParaRPr lang="ru-RU" sz="2000" u="sng" dirty="0">
              <a:solidFill>
                <a:schemeClr val="accent6"/>
              </a:solidFill>
              <a:latin typeface="Times New Roman" panose="02020603050405020304" pitchFamily="18" charset="0"/>
              <a:cs typeface="Times New Roman" panose="02020603050405020304" pitchFamily="18" charset="0"/>
            </a:endParaRPr>
          </a:p>
        </p:txBody>
      </p:sp>
      <p:sp>
        <p:nvSpPr>
          <p:cNvPr id="18" name="TextBox 17"/>
          <p:cNvSpPr txBox="1"/>
          <p:nvPr/>
        </p:nvSpPr>
        <p:spPr>
          <a:xfrm>
            <a:off x="4778638" y="5986046"/>
            <a:ext cx="4365362" cy="338554"/>
          </a:xfrm>
          <a:prstGeom prst="rect">
            <a:avLst/>
          </a:prstGeom>
          <a:solidFill>
            <a:schemeClr val="accent1">
              <a:lumMod val="50000"/>
            </a:schemeClr>
          </a:solidFill>
        </p:spPr>
        <p:txBody>
          <a:bodyPr wrap="none" rtlCol="0">
            <a:spAutoFit/>
          </a:bodyPr>
          <a:lstStyle/>
          <a:p>
            <a:r>
              <a:rPr lang="ru-RU" sz="1600" dirty="0" smtClean="0">
                <a:solidFill>
                  <a:schemeClr val="bg1"/>
                </a:solidFill>
                <a:latin typeface="Times New Roman" panose="02020603050405020304" pitchFamily="18" charset="0"/>
                <a:cs typeface="Times New Roman" panose="02020603050405020304" pitchFamily="18" charset="0"/>
              </a:rPr>
              <a:t>Из них более 265 000 привязанных к местности</a:t>
            </a:r>
            <a:endParaRPr lang="ru-RU" sz="1600" dirty="0">
              <a:solidFill>
                <a:schemeClr val="bg1"/>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3131048" y="6448455"/>
            <a:ext cx="2866490" cy="200055"/>
          </a:xfrm>
          <a:prstGeom prst="rect">
            <a:avLst/>
          </a:prstGeom>
          <a:solidFill>
            <a:schemeClr val="accent1">
              <a:lumMod val="50000"/>
            </a:schemeClr>
          </a:solidFill>
        </p:spPr>
        <p:txBody>
          <a:bodyPr wrap="none" rtlCol="0">
            <a:spAutoFit/>
          </a:bodyPr>
          <a:lstStyle/>
          <a:p>
            <a:r>
              <a:rPr lang="ru-RU" sz="700" dirty="0" smtClean="0">
                <a:solidFill>
                  <a:schemeClr val="accent6"/>
                </a:solidFill>
                <a:latin typeface="Times New Roman" panose="02020603050405020304" pitchFamily="18" charset="0"/>
                <a:cs typeface="Times New Roman" panose="02020603050405020304" pitchFamily="18" charset="0"/>
              </a:rPr>
              <a:t>*Карты добавляются ежемесячно. Количество карт может изменяться</a:t>
            </a:r>
            <a:endParaRPr lang="ru-RU" sz="700" dirty="0">
              <a:solidFill>
                <a:schemeClr val="accent6"/>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6705600" y="1195372"/>
            <a:ext cx="1891865" cy="200055"/>
          </a:xfrm>
          <a:prstGeom prst="rect">
            <a:avLst/>
          </a:prstGeom>
          <a:solidFill>
            <a:schemeClr val="accent1">
              <a:lumMod val="50000"/>
            </a:schemeClr>
          </a:solidFill>
        </p:spPr>
        <p:txBody>
          <a:bodyPr wrap="none" rtlCol="0">
            <a:spAutoFit/>
          </a:bodyPr>
          <a:lstStyle/>
          <a:p>
            <a:r>
              <a:rPr lang="ru-RU" sz="700" dirty="0" smtClean="0">
                <a:solidFill>
                  <a:schemeClr val="accent6"/>
                </a:solidFill>
                <a:latin typeface="Times New Roman" panose="02020603050405020304" pitchFamily="18" charset="0"/>
                <a:cs typeface="Times New Roman" panose="02020603050405020304" pitchFamily="18" charset="0"/>
              </a:rPr>
              <a:t>ТЕМАТИЧЕСКИЕ НАПРАВЛЕНИЯ КАРТ*</a:t>
            </a:r>
            <a:endParaRPr lang="ru-RU" sz="700" dirty="0">
              <a:solidFill>
                <a:schemeClr val="accent6"/>
              </a:solidFill>
              <a:latin typeface="Times New Roman" panose="02020603050405020304" pitchFamily="18" charset="0"/>
              <a:cs typeface="Times New Roman" panose="02020603050405020304" pitchFamily="18" charset="0"/>
            </a:endParaRPr>
          </a:p>
        </p:txBody>
      </p:sp>
      <p:sp>
        <p:nvSpPr>
          <p:cNvPr id="21" name="TextBox 20"/>
          <p:cNvSpPr txBox="1"/>
          <p:nvPr/>
        </p:nvSpPr>
        <p:spPr>
          <a:xfrm>
            <a:off x="6705600" y="1485155"/>
            <a:ext cx="1981200" cy="246221"/>
          </a:xfrm>
          <a:prstGeom prst="rect">
            <a:avLst/>
          </a:prstGeom>
          <a:solidFill>
            <a:srgbClr val="7F6BB1"/>
          </a:solidFill>
        </p:spPr>
        <p:txBody>
          <a:bodyPr wrap="square" rtlCol="0">
            <a:spAutoFit/>
          </a:bodyPr>
          <a:lstStyle/>
          <a:p>
            <a:r>
              <a:rPr lang="ru-RU" sz="1000" dirty="0" smtClean="0">
                <a:solidFill>
                  <a:schemeClr val="bg1"/>
                </a:solidFill>
                <a:latin typeface="Times New Roman" panose="02020603050405020304" pitchFamily="18" charset="0"/>
                <a:cs typeface="Times New Roman" panose="02020603050405020304" pitchFamily="18" charset="0"/>
              </a:rPr>
              <a:t>Более 285 000 - Геология</a:t>
            </a:r>
            <a:endParaRPr lang="ru-RU" sz="1000" dirty="0">
              <a:solidFill>
                <a:schemeClr val="bg1"/>
              </a:solidFill>
              <a:latin typeface="Times New Roman" panose="02020603050405020304" pitchFamily="18" charset="0"/>
              <a:cs typeface="Times New Roman" panose="02020603050405020304" pitchFamily="18" charset="0"/>
            </a:endParaRPr>
          </a:p>
        </p:txBody>
      </p:sp>
      <p:sp>
        <p:nvSpPr>
          <p:cNvPr id="23" name="TextBox 22"/>
          <p:cNvSpPr txBox="1"/>
          <p:nvPr/>
        </p:nvSpPr>
        <p:spPr>
          <a:xfrm>
            <a:off x="6781800" y="1861810"/>
            <a:ext cx="983818" cy="246221"/>
          </a:xfrm>
          <a:prstGeom prst="rect">
            <a:avLst/>
          </a:prstGeom>
          <a:solidFill>
            <a:srgbClr val="284466"/>
          </a:solidFill>
        </p:spPr>
        <p:txBody>
          <a:bodyPr wrap="square" rtlCol="0">
            <a:spAutoFit/>
          </a:bodyPr>
          <a:lstStyle/>
          <a:p>
            <a:r>
              <a:rPr lang="ru-RU" sz="1000" dirty="0" smtClean="0">
                <a:solidFill>
                  <a:schemeClr val="bg1"/>
                </a:solidFill>
                <a:latin typeface="Times New Roman" panose="02020603050405020304" pitchFamily="18" charset="0"/>
                <a:cs typeface="Times New Roman" panose="02020603050405020304" pitchFamily="18" charset="0"/>
              </a:rPr>
              <a:t>Более 135 000</a:t>
            </a:r>
            <a:endParaRPr lang="ru-RU" sz="1000" dirty="0">
              <a:solidFill>
                <a:schemeClr val="bg1"/>
              </a:solidFill>
              <a:latin typeface="Times New Roman" panose="02020603050405020304" pitchFamily="18" charset="0"/>
              <a:cs typeface="Times New Roman" panose="02020603050405020304" pitchFamily="18" charset="0"/>
            </a:endParaRPr>
          </a:p>
        </p:txBody>
      </p:sp>
      <p:sp>
        <p:nvSpPr>
          <p:cNvPr id="22" name="TextBox 21"/>
          <p:cNvSpPr txBox="1"/>
          <p:nvPr/>
        </p:nvSpPr>
        <p:spPr>
          <a:xfrm>
            <a:off x="7772400" y="1828800"/>
            <a:ext cx="1143000" cy="246221"/>
          </a:xfrm>
          <a:prstGeom prst="rect">
            <a:avLst/>
          </a:prstGeom>
          <a:solidFill>
            <a:schemeClr val="bg1">
              <a:lumMod val="50000"/>
            </a:schemeClr>
          </a:solidFill>
        </p:spPr>
        <p:txBody>
          <a:bodyPr wrap="square" rtlCol="0">
            <a:spAutoFit/>
          </a:bodyPr>
          <a:lstStyle/>
          <a:p>
            <a:r>
              <a:rPr lang="ru-RU" sz="1000" dirty="0" smtClean="0">
                <a:solidFill>
                  <a:schemeClr val="bg1"/>
                </a:solidFill>
                <a:latin typeface="Times New Roman" panose="02020603050405020304" pitchFamily="18" charset="0"/>
                <a:cs typeface="Times New Roman" panose="02020603050405020304" pitchFamily="18" charset="0"/>
              </a:rPr>
              <a:t>Местоположение</a:t>
            </a:r>
            <a:endParaRPr lang="ru-RU" sz="1000" dirty="0">
              <a:solidFill>
                <a:schemeClr val="bg1"/>
              </a:solidFill>
              <a:latin typeface="Times New Roman" panose="02020603050405020304" pitchFamily="18" charset="0"/>
              <a:cs typeface="Times New Roman" panose="02020603050405020304" pitchFamily="18" charset="0"/>
            </a:endParaRPr>
          </a:p>
        </p:txBody>
      </p:sp>
      <p:sp>
        <p:nvSpPr>
          <p:cNvPr id="24" name="TextBox 23"/>
          <p:cNvSpPr txBox="1"/>
          <p:nvPr/>
        </p:nvSpPr>
        <p:spPr>
          <a:xfrm>
            <a:off x="6553200" y="2217003"/>
            <a:ext cx="1933575" cy="246221"/>
          </a:xfrm>
          <a:prstGeom prst="rect">
            <a:avLst/>
          </a:prstGeom>
          <a:solidFill>
            <a:srgbClr val="284466"/>
          </a:solidFill>
        </p:spPr>
        <p:txBody>
          <a:bodyPr wrap="square" rtlCol="0">
            <a:spAutoFit/>
          </a:bodyPr>
          <a:lstStyle/>
          <a:p>
            <a:r>
              <a:rPr lang="ru-RU" sz="1000" dirty="0" smtClean="0">
                <a:solidFill>
                  <a:schemeClr val="bg1"/>
                </a:solidFill>
                <a:latin typeface="Times New Roman" panose="02020603050405020304" pitchFamily="18" charset="0"/>
                <a:cs typeface="Times New Roman" panose="02020603050405020304" pitchFamily="18" charset="0"/>
              </a:rPr>
              <a:t>Более 37 000 - Палеогеография</a:t>
            </a:r>
            <a:endParaRPr lang="ru-RU" sz="1000" dirty="0">
              <a:solidFill>
                <a:schemeClr val="bg1"/>
              </a:solidFill>
              <a:latin typeface="Times New Roman" panose="02020603050405020304" pitchFamily="18" charset="0"/>
              <a:cs typeface="Times New Roman" panose="02020603050405020304" pitchFamily="18" charset="0"/>
            </a:endParaRPr>
          </a:p>
        </p:txBody>
      </p:sp>
      <p:sp>
        <p:nvSpPr>
          <p:cNvPr id="25" name="TextBox 24"/>
          <p:cNvSpPr txBox="1"/>
          <p:nvPr/>
        </p:nvSpPr>
        <p:spPr>
          <a:xfrm>
            <a:off x="6584732" y="2617113"/>
            <a:ext cx="1933575" cy="246221"/>
          </a:xfrm>
          <a:prstGeom prst="rect">
            <a:avLst/>
          </a:prstGeom>
          <a:solidFill>
            <a:srgbClr val="284466"/>
          </a:solidFill>
        </p:spPr>
        <p:txBody>
          <a:bodyPr wrap="square" rtlCol="0">
            <a:spAutoFit/>
          </a:bodyPr>
          <a:lstStyle/>
          <a:p>
            <a:r>
              <a:rPr lang="ru-RU" sz="1000" dirty="0" smtClean="0">
                <a:solidFill>
                  <a:schemeClr val="bg1"/>
                </a:solidFill>
                <a:latin typeface="Times New Roman" panose="02020603050405020304" pitchFamily="18" charset="0"/>
                <a:cs typeface="Times New Roman" panose="02020603050405020304" pitchFamily="18" charset="0"/>
              </a:rPr>
              <a:t>Более 35 000 - Океанография</a:t>
            </a:r>
            <a:endParaRPr lang="ru-RU" sz="1000" dirty="0">
              <a:solidFill>
                <a:schemeClr val="bg1"/>
              </a:solidFill>
              <a:latin typeface="Times New Roman" panose="02020603050405020304" pitchFamily="18" charset="0"/>
              <a:cs typeface="Times New Roman" panose="02020603050405020304" pitchFamily="18" charset="0"/>
            </a:endParaRPr>
          </a:p>
        </p:txBody>
      </p:sp>
      <p:sp>
        <p:nvSpPr>
          <p:cNvPr id="26" name="TextBox 25"/>
          <p:cNvSpPr txBox="1"/>
          <p:nvPr/>
        </p:nvSpPr>
        <p:spPr>
          <a:xfrm>
            <a:off x="6584732" y="2924889"/>
            <a:ext cx="1933575" cy="246221"/>
          </a:xfrm>
          <a:prstGeom prst="rect">
            <a:avLst/>
          </a:prstGeom>
          <a:solidFill>
            <a:srgbClr val="284466"/>
          </a:solidFill>
        </p:spPr>
        <p:txBody>
          <a:bodyPr wrap="square" rtlCol="0">
            <a:spAutoFit/>
          </a:bodyPr>
          <a:lstStyle/>
          <a:p>
            <a:r>
              <a:rPr lang="ru-RU" sz="1000" dirty="0" smtClean="0">
                <a:solidFill>
                  <a:schemeClr val="bg1"/>
                </a:solidFill>
                <a:latin typeface="Times New Roman" panose="02020603050405020304" pitchFamily="18" charset="0"/>
                <a:cs typeface="Times New Roman" panose="02020603050405020304" pitchFamily="18" charset="0"/>
              </a:rPr>
              <a:t>Более 29 000 - Геофизика</a:t>
            </a:r>
            <a:endParaRPr lang="ru-RU" sz="1000" dirty="0">
              <a:solidFill>
                <a:schemeClr val="bg1"/>
              </a:solidFill>
              <a:latin typeface="Times New Roman" panose="02020603050405020304" pitchFamily="18" charset="0"/>
              <a:cs typeface="Times New Roman" panose="02020603050405020304" pitchFamily="18" charset="0"/>
            </a:endParaRPr>
          </a:p>
        </p:txBody>
      </p:sp>
      <p:sp>
        <p:nvSpPr>
          <p:cNvPr id="27" name="TextBox 26"/>
          <p:cNvSpPr txBox="1"/>
          <p:nvPr/>
        </p:nvSpPr>
        <p:spPr>
          <a:xfrm>
            <a:off x="6584732" y="3335179"/>
            <a:ext cx="1933575" cy="246221"/>
          </a:xfrm>
          <a:prstGeom prst="rect">
            <a:avLst/>
          </a:prstGeom>
          <a:solidFill>
            <a:srgbClr val="284466"/>
          </a:solidFill>
        </p:spPr>
        <p:txBody>
          <a:bodyPr wrap="square" rtlCol="0">
            <a:spAutoFit/>
          </a:bodyPr>
          <a:lstStyle/>
          <a:p>
            <a:r>
              <a:rPr lang="ru-RU" sz="1000" dirty="0" smtClean="0">
                <a:solidFill>
                  <a:schemeClr val="bg1"/>
                </a:solidFill>
                <a:latin typeface="Times New Roman" panose="02020603050405020304" pitchFamily="18" charset="0"/>
                <a:cs typeface="Times New Roman" panose="02020603050405020304" pitchFamily="18" charset="0"/>
              </a:rPr>
              <a:t>Более 25 000 - География</a:t>
            </a:r>
            <a:endParaRPr lang="ru-RU" sz="1000" dirty="0">
              <a:solidFill>
                <a:schemeClr val="bg1"/>
              </a:solidFill>
              <a:latin typeface="Times New Roman" panose="02020603050405020304" pitchFamily="18" charset="0"/>
              <a:cs typeface="Times New Roman" panose="02020603050405020304" pitchFamily="18" charset="0"/>
            </a:endParaRPr>
          </a:p>
        </p:txBody>
      </p:sp>
      <p:sp>
        <p:nvSpPr>
          <p:cNvPr id="28" name="TextBox 27"/>
          <p:cNvSpPr txBox="1"/>
          <p:nvPr/>
        </p:nvSpPr>
        <p:spPr>
          <a:xfrm>
            <a:off x="6659127" y="3643012"/>
            <a:ext cx="1933575" cy="400110"/>
          </a:xfrm>
          <a:prstGeom prst="rect">
            <a:avLst/>
          </a:prstGeom>
          <a:solidFill>
            <a:srgbClr val="284466"/>
          </a:solidFill>
        </p:spPr>
        <p:txBody>
          <a:bodyPr wrap="square" rtlCol="0">
            <a:spAutoFit/>
          </a:bodyPr>
          <a:lstStyle/>
          <a:p>
            <a:r>
              <a:rPr lang="ru-RU" sz="1000" dirty="0" smtClean="0">
                <a:solidFill>
                  <a:schemeClr val="bg1"/>
                </a:solidFill>
                <a:latin typeface="Times New Roman" panose="02020603050405020304" pitchFamily="18" charset="0"/>
                <a:cs typeface="Times New Roman" panose="02020603050405020304" pitchFamily="18" charset="0"/>
              </a:rPr>
              <a:t>Более 17 000 – Гидрология/Гидрогеология</a:t>
            </a:r>
            <a:endParaRPr lang="ru-RU" sz="1000" dirty="0">
              <a:solidFill>
                <a:schemeClr val="bg1"/>
              </a:solidFill>
              <a:latin typeface="Times New Roman" panose="02020603050405020304" pitchFamily="18" charset="0"/>
              <a:cs typeface="Times New Roman" panose="02020603050405020304" pitchFamily="18" charset="0"/>
            </a:endParaRPr>
          </a:p>
        </p:txBody>
      </p:sp>
      <p:sp>
        <p:nvSpPr>
          <p:cNvPr id="29" name="TextBox 28"/>
          <p:cNvSpPr txBox="1"/>
          <p:nvPr/>
        </p:nvSpPr>
        <p:spPr>
          <a:xfrm>
            <a:off x="6659126" y="4043122"/>
            <a:ext cx="1933575" cy="400110"/>
          </a:xfrm>
          <a:prstGeom prst="rect">
            <a:avLst/>
          </a:prstGeom>
          <a:solidFill>
            <a:srgbClr val="284466"/>
          </a:solidFill>
        </p:spPr>
        <p:txBody>
          <a:bodyPr wrap="square" rtlCol="0">
            <a:spAutoFit/>
          </a:bodyPr>
          <a:lstStyle/>
          <a:p>
            <a:r>
              <a:rPr lang="ru-RU" sz="1000" dirty="0" smtClean="0">
                <a:solidFill>
                  <a:schemeClr val="bg1"/>
                </a:solidFill>
                <a:latin typeface="Times New Roman" panose="02020603050405020304" pitchFamily="18" charset="0"/>
                <a:cs typeface="Times New Roman" panose="02020603050405020304" pitchFamily="18" charset="0"/>
              </a:rPr>
              <a:t>Более 7 000 – Метеорология/Климатология</a:t>
            </a:r>
            <a:endParaRPr lang="ru-RU" sz="1000" dirty="0">
              <a:solidFill>
                <a:schemeClr val="bg1"/>
              </a:solidFill>
              <a:latin typeface="Times New Roman" panose="02020603050405020304" pitchFamily="18" charset="0"/>
              <a:cs typeface="Times New Roman" panose="02020603050405020304" pitchFamily="18" charset="0"/>
            </a:endParaRPr>
          </a:p>
        </p:txBody>
      </p:sp>
      <p:sp>
        <p:nvSpPr>
          <p:cNvPr id="30" name="TextBox 29"/>
          <p:cNvSpPr txBox="1"/>
          <p:nvPr/>
        </p:nvSpPr>
        <p:spPr>
          <a:xfrm>
            <a:off x="6659127" y="4443232"/>
            <a:ext cx="1933575" cy="246221"/>
          </a:xfrm>
          <a:prstGeom prst="rect">
            <a:avLst/>
          </a:prstGeom>
          <a:solidFill>
            <a:srgbClr val="284466"/>
          </a:solidFill>
        </p:spPr>
        <p:txBody>
          <a:bodyPr wrap="square" rtlCol="0">
            <a:spAutoFit/>
          </a:bodyPr>
          <a:lstStyle/>
          <a:p>
            <a:r>
              <a:rPr lang="ru-RU" sz="1000" dirty="0" smtClean="0">
                <a:solidFill>
                  <a:schemeClr val="bg1"/>
                </a:solidFill>
                <a:latin typeface="Times New Roman" panose="02020603050405020304" pitchFamily="18" charset="0"/>
                <a:cs typeface="Times New Roman" panose="02020603050405020304" pitchFamily="18" charset="0"/>
              </a:rPr>
              <a:t>Более 1 000 – Почвоведение</a:t>
            </a:r>
            <a:endParaRPr lang="ru-RU" sz="1000" dirty="0">
              <a:solidFill>
                <a:schemeClr val="bg1"/>
              </a:solidFill>
              <a:latin typeface="Times New Roman" panose="02020603050405020304" pitchFamily="18" charset="0"/>
              <a:cs typeface="Times New Roman" panose="02020603050405020304" pitchFamily="18" charset="0"/>
            </a:endParaRPr>
          </a:p>
        </p:txBody>
      </p:sp>
      <p:sp>
        <p:nvSpPr>
          <p:cNvPr id="31" name="TextBox 30"/>
          <p:cNvSpPr txBox="1"/>
          <p:nvPr/>
        </p:nvSpPr>
        <p:spPr>
          <a:xfrm>
            <a:off x="-1" y="346682"/>
            <a:ext cx="2220703" cy="523220"/>
          </a:xfrm>
          <a:prstGeom prst="rect">
            <a:avLst/>
          </a:prstGeom>
          <a:noFill/>
        </p:spPr>
        <p:txBody>
          <a:bodyPr wrap="square" rtlCol="0">
            <a:spAutoFit/>
          </a:bodyPr>
          <a:lstStyle/>
          <a:p>
            <a:r>
              <a:rPr lang="en-GB" sz="2800" b="1" dirty="0" smtClean="0">
                <a:solidFill>
                  <a:schemeClr val="tx2"/>
                </a:solidFill>
              </a:rPr>
              <a:t>GEOFACETS</a:t>
            </a:r>
            <a:r>
              <a:rPr lang="en-GB" b="1" dirty="0" smtClean="0"/>
              <a:t> </a:t>
            </a:r>
            <a:endParaRPr lang="en-US" b="1" dirty="0"/>
          </a:p>
        </p:txBody>
      </p:sp>
    </p:spTree>
    <p:extLst>
      <p:ext uri="{BB962C8B-B14F-4D97-AF65-F5344CB8AC3E}">
        <p14:creationId xmlns:p14="http://schemas.microsoft.com/office/powerpoint/2010/main" val="33052221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3899"/>
            <a:ext cx="9144000" cy="6544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58911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95785"/>
            <a:ext cx="9144000" cy="6462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65654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8490"/>
            <a:ext cx="9144000" cy="6489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85697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09433"/>
            <a:ext cx="9144000" cy="6448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37006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DA15E891-66B8-4B28-AB8F-05A4B1DE573C}" type="slidenum">
              <a:rPr lang="en-US" smtClean="0">
                <a:solidFill>
                  <a:srgbClr val="FFFFFF"/>
                </a:solidFill>
              </a:rPr>
              <a:pPr/>
              <a:t>29</a:t>
            </a:fld>
            <a:endParaRPr lang="en-US" dirty="0">
              <a:solidFill>
                <a:srgbClr val="FFFFFF"/>
              </a:solidFill>
            </a:endParaRPr>
          </a:p>
        </p:txBody>
      </p:sp>
      <p:pic>
        <p:nvPicPr>
          <p:cNvPr id="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l="3842" t="8879" r="5014" b="8017"/>
          <a:stretch>
            <a:fillRect/>
          </a:stretch>
        </p:blipFill>
        <p:spPr bwMode="auto">
          <a:xfrm>
            <a:off x="6617584" y="2707914"/>
            <a:ext cx="2297817" cy="785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49237" y="2718372"/>
            <a:ext cx="803370" cy="926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a:picLocks noChangeAspect="1"/>
          </p:cNvPicPr>
          <p:nvPr/>
        </p:nvPicPr>
        <p:blipFill>
          <a:blip r:embed="rId5" cstate="print"/>
          <a:stretch>
            <a:fillRect/>
          </a:stretch>
        </p:blipFill>
        <p:spPr bwMode="auto">
          <a:xfrm>
            <a:off x="1132340" y="2789894"/>
            <a:ext cx="767129" cy="926311"/>
          </a:xfrm>
          <a:prstGeom prst="rect">
            <a:avLst/>
          </a:prstGeom>
          <a:ln w="3175">
            <a:solidFill>
              <a:schemeClr val="bg1">
                <a:lumMod val="85000"/>
              </a:schemeClr>
            </a:solidFill>
          </a:ln>
        </p:spPr>
      </p:pic>
      <p:pic>
        <p:nvPicPr>
          <p:cNvPr id="13"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967727" y="4823492"/>
            <a:ext cx="792476" cy="949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364264" y="3553804"/>
            <a:ext cx="1206927" cy="143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17203" y="3538341"/>
            <a:ext cx="832979" cy="1176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3"/>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052607" y="4608490"/>
            <a:ext cx="846862" cy="109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51"/>
          <p:cNvPicPr>
            <a:picLocks noChangeAspect="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6617583" y="5189616"/>
            <a:ext cx="2297818" cy="582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9"/>
          <p:cNvPicPr>
            <a:picLocks noChangeAspect="1"/>
          </p:cNvPicPr>
          <p:nvPr/>
        </p:nvPicPr>
        <p:blipFill>
          <a:blip r:embed="rId11" cstate="email">
            <a:extLst>
              <a:ext uri="{28A0092B-C50C-407E-A947-70E740481C1C}">
                <a14:useLocalDpi xmlns:a14="http://schemas.microsoft.com/office/drawing/2010/main" val="0"/>
              </a:ext>
            </a:extLst>
          </a:blip>
          <a:srcRect l="11865" t="19831" r="13832" b="19132"/>
          <a:stretch>
            <a:fillRect/>
          </a:stretch>
        </p:blipFill>
        <p:spPr bwMode="auto">
          <a:xfrm>
            <a:off x="8112126" y="4014488"/>
            <a:ext cx="8032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249237" y="2053722"/>
            <a:ext cx="1949141" cy="444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descr="Analytics.png"/>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4400475" y="2463239"/>
            <a:ext cx="1892714" cy="1905334"/>
          </a:xfrm>
          <a:prstGeom prst="rect">
            <a:avLst/>
          </a:prstGeom>
        </p:spPr>
      </p:pic>
      <p:pic>
        <p:nvPicPr>
          <p:cNvPr id="22" name="Picture 21" descr="Content.png"/>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3847027" y="4162574"/>
            <a:ext cx="1769238" cy="1781033"/>
          </a:xfrm>
          <a:prstGeom prst="rect">
            <a:avLst/>
          </a:prstGeom>
        </p:spPr>
      </p:pic>
      <p:pic>
        <p:nvPicPr>
          <p:cNvPr id="23" name="Picture 22" descr="Tech.png"/>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2645769" y="1340271"/>
            <a:ext cx="2138213" cy="2152467"/>
          </a:xfrm>
          <a:prstGeom prst="rect">
            <a:avLst/>
          </a:prstGeom>
        </p:spPr>
      </p:pic>
      <p:pic>
        <p:nvPicPr>
          <p:cNvPr id="20" name="Picture 53"/>
          <p:cNvPicPr>
            <a:picLocks noChangeAspect="1"/>
          </p:cNvPicPr>
          <p:nvPr/>
        </p:nvPicPr>
        <p:blipFill>
          <a:blip r:embed="rId16" cstate="email">
            <a:extLst>
              <a:ext uri="{28A0092B-C50C-407E-A947-70E740481C1C}">
                <a14:useLocalDpi xmlns:a14="http://schemas.microsoft.com/office/drawing/2010/main" val="0"/>
              </a:ext>
            </a:extLst>
          </a:blip>
          <a:srcRect l="8925" t="26577" b="4377"/>
          <a:stretch>
            <a:fillRect/>
          </a:stretch>
        </p:blipFill>
        <p:spPr bwMode="auto">
          <a:xfrm>
            <a:off x="249237" y="1374775"/>
            <a:ext cx="1949141" cy="4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23"/>
          <p:cNvGrpSpPr/>
          <p:nvPr/>
        </p:nvGrpSpPr>
        <p:grpSpPr>
          <a:xfrm>
            <a:off x="5095775" y="1374775"/>
            <a:ext cx="3819626" cy="812060"/>
            <a:chOff x="3111203" y="3580042"/>
            <a:chExt cx="4197101" cy="990620"/>
          </a:xfrm>
        </p:grpSpPr>
        <p:pic>
          <p:nvPicPr>
            <p:cNvPr id="25" name="Picture 3"/>
            <p:cNvPicPr>
              <a:picLocks noChangeAspect="1" noChangeArrowheads="1"/>
            </p:cNvPicPr>
            <p:nvPr/>
          </p:nvPicPr>
          <p:blipFill>
            <a:blip r:embed="rId17" cstate="email">
              <a:extLst>
                <a:ext uri="{28A0092B-C50C-407E-A947-70E740481C1C}">
                  <a14:useLocalDpi xmlns:a14="http://schemas.microsoft.com/office/drawing/2010/main" val="0"/>
                </a:ext>
              </a:extLst>
            </a:blip>
            <a:srcRect/>
            <a:stretch>
              <a:fillRect/>
            </a:stretch>
          </p:blipFill>
          <p:spPr bwMode="auto">
            <a:xfrm>
              <a:off x="3111203" y="3580042"/>
              <a:ext cx="4197101" cy="990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ectangle 25"/>
            <p:cNvSpPr/>
            <p:nvPr/>
          </p:nvSpPr>
          <p:spPr>
            <a:xfrm>
              <a:off x="5868146" y="4069396"/>
              <a:ext cx="1368152" cy="406396"/>
            </a:xfrm>
            <a:prstGeom prst="rect">
              <a:avLst/>
            </a:prstGeom>
            <a:solidFill>
              <a:srgbClr val="EDA01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solidFill>
              </a:endParaRPr>
            </a:p>
          </p:txBody>
        </p:sp>
      </p:grpSp>
      <p:grpSp>
        <p:nvGrpSpPr>
          <p:cNvPr id="31" name="Group 30"/>
          <p:cNvGrpSpPr/>
          <p:nvPr/>
        </p:nvGrpSpPr>
        <p:grpSpPr>
          <a:xfrm>
            <a:off x="1500997" y="5986732"/>
            <a:ext cx="6095012" cy="529956"/>
            <a:chOff x="1500997" y="5986732"/>
            <a:chExt cx="6095012" cy="529956"/>
          </a:xfrm>
        </p:grpSpPr>
        <p:grpSp>
          <p:nvGrpSpPr>
            <p:cNvPr id="29" name="Group 28"/>
            <p:cNvGrpSpPr/>
            <p:nvPr/>
          </p:nvGrpSpPr>
          <p:grpSpPr>
            <a:xfrm>
              <a:off x="1675510" y="6037493"/>
              <a:ext cx="5745985" cy="428435"/>
              <a:chOff x="2513807" y="5739452"/>
              <a:chExt cx="5745985" cy="428435"/>
            </a:xfrm>
          </p:grpSpPr>
          <p:sp>
            <p:nvSpPr>
              <p:cNvPr id="8" name="TextBox 7"/>
              <p:cNvSpPr txBox="1"/>
              <p:nvPr/>
            </p:nvSpPr>
            <p:spPr>
              <a:xfrm>
                <a:off x="6479561" y="5830559"/>
                <a:ext cx="1780231" cy="246221"/>
              </a:xfrm>
              <a:prstGeom prst="rect">
                <a:avLst/>
              </a:prstGeom>
              <a:noFill/>
            </p:spPr>
            <p:txBody>
              <a:bodyPr wrap="none" lIns="0" tIns="0" rIns="0" bIns="0">
                <a:spAutoFit/>
              </a:bodyPr>
              <a:lstStyle/>
              <a:p>
                <a:pPr algn="ctr">
                  <a:defRPr/>
                </a:pPr>
                <a:r>
                  <a:rPr lang="en-US" sz="1600" b="1" dirty="0" smtClean="0">
                    <a:solidFill>
                      <a:prstClr val="white">
                        <a:lumMod val="50000"/>
                      </a:prstClr>
                    </a:solidFill>
                    <a:ea typeface="ＭＳ Ｐゴシック" charset="0"/>
                  </a:rPr>
                  <a:t>Improved Outcomes</a:t>
                </a:r>
                <a:endParaRPr lang="en-US" sz="1600" b="1" dirty="0">
                  <a:solidFill>
                    <a:prstClr val="white">
                      <a:lumMod val="50000"/>
                    </a:prstClr>
                  </a:solidFill>
                  <a:ea typeface="ＭＳ Ｐゴシック" charset="0"/>
                </a:endParaRPr>
              </a:p>
            </p:txBody>
          </p:sp>
          <p:sp>
            <p:nvSpPr>
              <p:cNvPr id="6" name="TextBox 5"/>
              <p:cNvSpPr txBox="1"/>
              <p:nvPr/>
            </p:nvSpPr>
            <p:spPr bwMode="auto">
              <a:xfrm>
                <a:off x="3784919" y="5830559"/>
                <a:ext cx="2090765" cy="246221"/>
              </a:xfrm>
              <a:prstGeom prst="rect">
                <a:avLst/>
              </a:prstGeom>
              <a:noFill/>
            </p:spPr>
            <p:txBody>
              <a:bodyPr wrap="none" lIns="0" tIns="0" rIns="0" bIns="0">
                <a:spAutoFit/>
              </a:bodyPr>
              <a:lstStyle/>
              <a:p>
                <a:pPr>
                  <a:defRPr/>
                </a:pPr>
                <a:r>
                  <a:rPr lang="en-US" sz="1600" dirty="0" smtClean="0">
                    <a:solidFill>
                      <a:srgbClr val="FA8200"/>
                    </a:solidFill>
                    <a:ea typeface="ＭＳ Ｐゴシック" charset="0"/>
                  </a:rPr>
                  <a:t>Technology and Analytics</a:t>
                </a:r>
                <a:endParaRPr lang="en-US" sz="1600" dirty="0">
                  <a:solidFill>
                    <a:srgbClr val="FA8200"/>
                  </a:solidFill>
                  <a:ea typeface="ＭＳ Ｐゴシック" charset="0"/>
                </a:endParaRPr>
              </a:p>
            </p:txBody>
          </p:sp>
          <p:sp>
            <p:nvSpPr>
              <p:cNvPr id="7" name="Plus 6"/>
              <p:cNvSpPr/>
              <p:nvPr/>
            </p:nvSpPr>
            <p:spPr bwMode="auto">
              <a:xfrm>
                <a:off x="3255656" y="5739452"/>
                <a:ext cx="454648" cy="428435"/>
              </a:xfrm>
              <a:prstGeom prst="mathPlus">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dirty="0">
                  <a:solidFill>
                    <a:prstClr val="white"/>
                  </a:solidFill>
                </a:endParaRPr>
              </a:p>
            </p:txBody>
          </p:sp>
          <p:sp>
            <p:nvSpPr>
              <p:cNvPr id="9" name="TextBox 8"/>
              <p:cNvSpPr txBox="1"/>
              <p:nvPr/>
            </p:nvSpPr>
            <p:spPr bwMode="auto">
              <a:xfrm>
                <a:off x="2513807" y="5830559"/>
                <a:ext cx="667234" cy="246221"/>
              </a:xfrm>
              <a:prstGeom prst="rect">
                <a:avLst/>
              </a:prstGeom>
              <a:noFill/>
            </p:spPr>
            <p:txBody>
              <a:bodyPr wrap="none" lIns="0" tIns="0" rIns="0" bIns="0">
                <a:spAutoFit/>
              </a:bodyPr>
              <a:lstStyle/>
              <a:p>
                <a:pPr>
                  <a:defRPr/>
                </a:pPr>
                <a:r>
                  <a:rPr lang="en-US" sz="1600" dirty="0" smtClean="0">
                    <a:solidFill>
                      <a:srgbClr val="FA8200"/>
                    </a:solidFill>
                    <a:ea typeface="ＭＳ Ｐゴシック" charset="0"/>
                  </a:rPr>
                  <a:t>Content</a:t>
                </a:r>
                <a:endParaRPr lang="en-US" sz="1600" dirty="0">
                  <a:solidFill>
                    <a:srgbClr val="FA8200"/>
                  </a:solidFill>
                  <a:ea typeface="ＭＳ Ｐゴシック" charset="0"/>
                </a:endParaRPr>
              </a:p>
            </p:txBody>
          </p:sp>
          <p:sp>
            <p:nvSpPr>
              <p:cNvPr id="28" name="Equal 27"/>
              <p:cNvSpPr/>
              <p:nvPr/>
            </p:nvSpPr>
            <p:spPr bwMode="auto">
              <a:xfrm>
                <a:off x="5950299" y="5739452"/>
                <a:ext cx="454648" cy="428435"/>
              </a:xfrm>
              <a:prstGeom prst="mathEqual">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dirty="0">
                  <a:solidFill>
                    <a:prstClr val="white"/>
                  </a:solidFill>
                </a:endParaRPr>
              </a:p>
            </p:txBody>
          </p:sp>
        </p:grpSp>
        <p:sp>
          <p:nvSpPr>
            <p:cNvPr id="30" name="Rounded Rectangle 29"/>
            <p:cNvSpPr/>
            <p:nvPr/>
          </p:nvSpPr>
          <p:spPr>
            <a:xfrm>
              <a:off x="1500997" y="5986732"/>
              <a:ext cx="6095012" cy="529956"/>
            </a:xfrm>
            <a:prstGeom prst="roundRect">
              <a:avLst>
                <a:gd name="adj" fmla="val 16452"/>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spcBef>
                  <a:spcPts val="200"/>
                </a:spcBef>
              </a:pPr>
              <a:endParaRPr lang="en-US" sz="1600" dirty="0" smtClean="0">
                <a:solidFill>
                  <a:srgbClr val="53565A"/>
                </a:solidFill>
              </a:endParaRPr>
            </a:p>
          </p:txBody>
        </p:sp>
      </p:grpSp>
      <p:sp>
        <p:nvSpPr>
          <p:cNvPr id="32" name="Rectangle 31"/>
          <p:cNvSpPr/>
          <p:nvPr/>
        </p:nvSpPr>
        <p:spPr>
          <a:xfrm>
            <a:off x="7173096" y="114300"/>
            <a:ext cx="1573636" cy="190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328739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33199" y="465936"/>
            <a:ext cx="1018924" cy="115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itle 1"/>
          <p:cNvSpPr txBox="1">
            <a:spLocks/>
          </p:cNvSpPr>
          <p:nvPr/>
        </p:nvSpPr>
        <p:spPr>
          <a:xfrm>
            <a:off x="374980" y="362857"/>
            <a:ext cx="7840106" cy="680813"/>
          </a:xfrm>
          <a:prstGeom prst="rect">
            <a:avLst/>
          </a:prstGeom>
        </p:spPr>
        <p:txBody>
          <a:bodyPr>
            <a:noAutofit/>
          </a:bodyPr>
          <a:lstStyle>
            <a:lvl1pPr algn="l" defTabSz="914400" rtl="0" eaLnBrk="1" latinLnBrk="0" hangingPunct="1">
              <a:lnSpc>
                <a:spcPct val="90000"/>
              </a:lnSpc>
              <a:spcBef>
                <a:spcPct val="0"/>
              </a:spcBef>
              <a:buNone/>
              <a:defRPr sz="1800" b="1" kern="1200">
                <a:solidFill>
                  <a:schemeClr val="tx2"/>
                </a:solidFill>
                <a:latin typeface="Arial" panose="020B0604020202020204" pitchFamily="34" charset="0"/>
                <a:ea typeface="+mj-ea"/>
                <a:cs typeface="Arial" panose="020B0604020202020204" pitchFamily="34" charset="0"/>
              </a:defRPr>
            </a:lvl1pPr>
          </a:lstStyle>
          <a:p>
            <a:r>
              <a:rPr lang="en-US" sz="3000" dirty="0" smtClean="0">
                <a:latin typeface="+mn-lt"/>
              </a:rPr>
              <a:t>ELSEVIER </a:t>
            </a:r>
            <a:r>
              <a:rPr lang="ru-RU" sz="3000" dirty="0" smtClean="0">
                <a:latin typeface="+mn-lt"/>
              </a:rPr>
              <a:t>– ведущий мировой издатель научной,</a:t>
            </a:r>
            <a:r>
              <a:rPr lang="en-US" sz="3000" dirty="0" smtClean="0">
                <a:latin typeface="+mn-lt"/>
              </a:rPr>
              <a:t> </a:t>
            </a:r>
            <a:r>
              <a:rPr lang="ru-RU" sz="3000" dirty="0" smtClean="0">
                <a:latin typeface="+mn-lt"/>
              </a:rPr>
              <a:t>технической и медицинской литературы </a:t>
            </a:r>
            <a:endParaRPr lang="en-US" sz="3000" dirty="0">
              <a:latin typeface="+mn-lt"/>
            </a:endParaRPr>
          </a:p>
        </p:txBody>
      </p:sp>
      <p:sp>
        <p:nvSpPr>
          <p:cNvPr id="33" name="TextBox 32"/>
          <p:cNvSpPr txBox="1"/>
          <p:nvPr/>
        </p:nvSpPr>
        <p:spPr>
          <a:xfrm>
            <a:off x="101235" y="2583875"/>
            <a:ext cx="3757059" cy="338554"/>
          </a:xfrm>
          <a:prstGeom prst="rect">
            <a:avLst/>
          </a:prstGeom>
          <a:solidFill>
            <a:schemeClr val="bg1"/>
          </a:solidFill>
          <a:ln>
            <a:noFill/>
          </a:ln>
        </p:spPr>
        <p:txBody>
          <a:bodyPr wrap="square">
            <a:spAutoFit/>
          </a:bodyPr>
          <a:lstStyle/>
          <a:p>
            <a:pPr algn="ctr">
              <a:defRPr/>
            </a:pPr>
            <a:r>
              <a:rPr lang="ru-RU" sz="1600" b="1" dirty="0" smtClean="0">
                <a:solidFill>
                  <a:srgbClr val="000000"/>
                </a:solidFill>
              </a:rPr>
              <a:t>Наши офисы по всему миру</a:t>
            </a:r>
            <a:endParaRPr lang="en-US" sz="1600" b="1" dirty="0">
              <a:solidFill>
                <a:srgbClr val="000000"/>
              </a:solidFill>
            </a:endParaRPr>
          </a:p>
        </p:txBody>
      </p:sp>
      <p:sp>
        <p:nvSpPr>
          <p:cNvPr id="12" name="TextBox 11"/>
          <p:cNvSpPr txBox="1"/>
          <p:nvPr/>
        </p:nvSpPr>
        <p:spPr>
          <a:xfrm>
            <a:off x="374980" y="1618028"/>
            <a:ext cx="8677143" cy="907941"/>
          </a:xfrm>
          <a:prstGeom prst="rect">
            <a:avLst/>
          </a:prstGeom>
          <a:solidFill>
            <a:schemeClr val="bg1"/>
          </a:solidFill>
          <a:ln>
            <a:noFill/>
          </a:ln>
        </p:spPr>
        <p:txBody>
          <a:bodyPr wrap="square" rtlCol="0">
            <a:spAutoFit/>
          </a:bodyPr>
          <a:lstStyle/>
          <a:p>
            <a:pPr algn="ctr">
              <a:spcAft>
                <a:spcPts val="600"/>
              </a:spcAft>
            </a:pPr>
            <a:r>
              <a:rPr lang="ru-RU" sz="1600" dirty="0" smtClean="0">
                <a:solidFill>
                  <a:srgbClr val="000000"/>
                </a:solidFill>
                <a:latin typeface="Arial" panose="020B0604020202020204" pitchFamily="34" charset="0"/>
                <a:cs typeface="Arial" panose="020B0604020202020204" pitchFamily="34" charset="0"/>
              </a:rPr>
              <a:t>Штат </a:t>
            </a:r>
            <a:r>
              <a:rPr lang="ru-RU" sz="1600" dirty="0">
                <a:solidFill>
                  <a:srgbClr val="000000"/>
                </a:solidFill>
                <a:latin typeface="Arial" panose="020B0604020202020204" pitchFamily="34" charset="0"/>
                <a:cs typeface="Arial" panose="020B0604020202020204" pitchFamily="34" charset="0"/>
              </a:rPr>
              <a:t>нашей </a:t>
            </a:r>
            <a:r>
              <a:rPr lang="ru-RU" sz="1600" dirty="0" smtClean="0">
                <a:solidFill>
                  <a:srgbClr val="000000"/>
                </a:solidFill>
                <a:latin typeface="Arial" panose="020B0604020202020204" pitchFamily="34" charset="0"/>
                <a:cs typeface="Arial" panose="020B0604020202020204" pitchFamily="34" charset="0"/>
              </a:rPr>
              <a:t>компании насчитывает свыше </a:t>
            </a:r>
            <a:r>
              <a:rPr lang="en-US" sz="1600" b="1" u="sng" dirty="0" smtClean="0">
                <a:solidFill>
                  <a:schemeClr val="tx2"/>
                </a:solidFill>
                <a:latin typeface="Arial" panose="020B0604020202020204" pitchFamily="34" charset="0"/>
                <a:cs typeface="Arial" panose="020B0604020202020204" pitchFamily="34" charset="0"/>
              </a:rPr>
              <a:t>7</a:t>
            </a:r>
            <a:r>
              <a:rPr lang="ru-RU" sz="1600" b="1" u="sng" dirty="0" smtClean="0">
                <a:solidFill>
                  <a:schemeClr val="tx2"/>
                </a:solidFill>
                <a:latin typeface="Arial" panose="020B0604020202020204" pitchFamily="34" charset="0"/>
                <a:cs typeface="Arial" panose="020B0604020202020204" pitchFamily="34" charset="0"/>
              </a:rPr>
              <a:t> </a:t>
            </a:r>
            <a:r>
              <a:rPr lang="en-US" sz="1600" b="1" u="sng" dirty="0" smtClean="0">
                <a:solidFill>
                  <a:schemeClr val="tx2"/>
                </a:solidFill>
                <a:latin typeface="Arial" panose="020B0604020202020204" pitchFamily="34" charset="0"/>
                <a:cs typeface="Arial" panose="020B0604020202020204" pitchFamily="34" charset="0"/>
              </a:rPr>
              <a:t>000</a:t>
            </a:r>
            <a:r>
              <a:rPr lang="ru-RU" sz="1600" b="1" u="sng" dirty="0" smtClean="0">
                <a:solidFill>
                  <a:schemeClr val="tx2"/>
                </a:solidFill>
                <a:latin typeface="Arial" panose="020B0604020202020204" pitchFamily="34" charset="0"/>
                <a:cs typeface="Arial" panose="020B0604020202020204" pitchFamily="34" charset="0"/>
              </a:rPr>
              <a:t> </a:t>
            </a:r>
            <a:r>
              <a:rPr lang="ru-RU" sz="1600" dirty="0" smtClean="0">
                <a:solidFill>
                  <a:srgbClr val="000000"/>
                </a:solidFill>
                <a:latin typeface="Arial" panose="020B0604020202020204" pitchFamily="34" charset="0"/>
                <a:cs typeface="Arial" panose="020B0604020202020204" pitchFamily="34" charset="0"/>
              </a:rPr>
              <a:t>сотрудников, работающих в </a:t>
            </a:r>
            <a:r>
              <a:rPr lang="en-US" sz="1600" b="1" u="sng" dirty="0" smtClean="0">
                <a:solidFill>
                  <a:schemeClr val="tx2"/>
                </a:solidFill>
                <a:latin typeface="Arial" panose="020B0604020202020204" pitchFamily="34" charset="0"/>
                <a:cs typeface="Arial" panose="020B0604020202020204" pitchFamily="34" charset="0"/>
              </a:rPr>
              <a:t>25</a:t>
            </a:r>
            <a:r>
              <a:rPr lang="en-US" sz="1600" dirty="0" smtClean="0">
                <a:solidFill>
                  <a:schemeClr val="tx2"/>
                </a:solidFill>
                <a:latin typeface="Arial" panose="020B0604020202020204" pitchFamily="34" charset="0"/>
                <a:cs typeface="Arial" panose="020B0604020202020204" pitchFamily="34" charset="0"/>
              </a:rPr>
              <a:t> </a:t>
            </a:r>
            <a:r>
              <a:rPr lang="ru-RU" sz="1600" dirty="0" smtClean="0">
                <a:solidFill>
                  <a:srgbClr val="000000"/>
                </a:solidFill>
                <a:latin typeface="Arial" panose="020B0604020202020204" pitchFamily="34" charset="0"/>
                <a:cs typeface="Arial" panose="020B0604020202020204" pitchFamily="34" charset="0"/>
              </a:rPr>
              <a:t>странах</a:t>
            </a:r>
            <a:endParaRPr lang="en-US" sz="1600" dirty="0" smtClean="0">
              <a:solidFill>
                <a:srgbClr val="000000"/>
              </a:solidFill>
              <a:latin typeface="Arial" panose="020B0604020202020204" pitchFamily="34" charset="0"/>
              <a:cs typeface="Arial" panose="020B0604020202020204" pitchFamily="34" charset="0"/>
            </a:endParaRPr>
          </a:p>
          <a:p>
            <a:pPr algn="ctr">
              <a:spcAft>
                <a:spcPts val="600"/>
              </a:spcAft>
            </a:pPr>
            <a:r>
              <a:rPr lang="ru-RU" sz="1600" dirty="0" smtClean="0">
                <a:solidFill>
                  <a:srgbClr val="000000"/>
                </a:solidFill>
                <a:latin typeface="Arial" panose="020B0604020202020204" pitchFamily="34" charset="0"/>
                <a:cs typeface="Arial" panose="020B0604020202020204" pitchFamily="34" charset="0"/>
              </a:rPr>
              <a:t>Наша выручка за 2014 год составила</a:t>
            </a:r>
            <a:r>
              <a:rPr lang="en-US" sz="1600" b="1" u="sng" dirty="0">
                <a:solidFill>
                  <a:srgbClr val="FF8200"/>
                </a:solidFill>
                <a:latin typeface="Arial" panose="020B0604020202020204" pitchFamily="34" charset="0"/>
                <a:cs typeface="Arial" panose="020B0604020202020204" pitchFamily="34" charset="0"/>
              </a:rPr>
              <a:t> </a:t>
            </a:r>
            <a:r>
              <a:rPr lang="en-US" sz="1600" b="1" u="sng" dirty="0" smtClean="0">
                <a:solidFill>
                  <a:srgbClr val="FF8200"/>
                </a:solidFill>
                <a:latin typeface="Arial" panose="020B0604020202020204" pitchFamily="34" charset="0"/>
                <a:cs typeface="Arial" panose="020B0604020202020204" pitchFamily="34" charset="0"/>
              </a:rPr>
              <a:t>2</a:t>
            </a:r>
            <a:r>
              <a:rPr lang="ru-RU" sz="1600" b="1" u="sng" dirty="0" smtClean="0">
                <a:solidFill>
                  <a:srgbClr val="FF8200"/>
                </a:solidFill>
                <a:latin typeface="Arial" panose="020B0604020202020204" pitchFamily="34" charset="0"/>
                <a:cs typeface="Arial" panose="020B0604020202020204" pitchFamily="34" charset="0"/>
              </a:rPr>
              <a:t> </a:t>
            </a:r>
            <a:r>
              <a:rPr lang="en-US" sz="1600" b="1" u="sng" dirty="0" smtClean="0">
                <a:solidFill>
                  <a:srgbClr val="FF8200"/>
                </a:solidFill>
                <a:latin typeface="Arial" panose="020B0604020202020204" pitchFamily="34" charset="0"/>
                <a:cs typeface="Arial" panose="020B0604020202020204" pitchFamily="34" charset="0"/>
              </a:rPr>
              <a:t>048</a:t>
            </a:r>
            <a:r>
              <a:rPr lang="ru-RU" sz="1600" b="1" u="sng" dirty="0" smtClean="0">
                <a:solidFill>
                  <a:srgbClr val="FF8200"/>
                </a:solidFill>
                <a:latin typeface="Arial" panose="020B0604020202020204" pitchFamily="34" charset="0"/>
                <a:cs typeface="Arial" panose="020B0604020202020204" pitchFamily="34" charset="0"/>
              </a:rPr>
              <a:t> млн. фунтов стерлингов</a:t>
            </a:r>
            <a:r>
              <a:rPr lang="en-US" sz="1600" dirty="0" smtClean="0">
                <a:solidFill>
                  <a:srgbClr val="000000"/>
                </a:solidFill>
                <a:latin typeface="Arial" panose="020B0604020202020204" pitchFamily="34" charset="0"/>
                <a:cs typeface="Arial" panose="020B0604020202020204" pitchFamily="34" charset="0"/>
              </a:rPr>
              <a:t>, </a:t>
            </a:r>
            <a:r>
              <a:rPr lang="en-US" sz="1600" b="1" u="sng" dirty="0" smtClean="0">
                <a:solidFill>
                  <a:schemeClr val="tx2"/>
                </a:solidFill>
                <a:latin typeface="Arial" panose="020B0604020202020204" pitchFamily="34" charset="0"/>
                <a:cs typeface="Arial" panose="020B0604020202020204" pitchFamily="34" charset="0"/>
              </a:rPr>
              <a:t>74%</a:t>
            </a:r>
            <a:r>
              <a:rPr lang="en-US" sz="1600" b="1" dirty="0" smtClean="0">
                <a:solidFill>
                  <a:schemeClr val="tx2"/>
                </a:solidFill>
                <a:latin typeface="Arial" panose="020B0604020202020204" pitchFamily="34" charset="0"/>
                <a:cs typeface="Arial" panose="020B0604020202020204" pitchFamily="34" charset="0"/>
              </a:rPr>
              <a:t> </a:t>
            </a:r>
            <a:r>
              <a:rPr lang="ru-RU" sz="1600" dirty="0">
                <a:solidFill>
                  <a:srgbClr val="000000"/>
                </a:solidFill>
                <a:latin typeface="Arial" panose="020B0604020202020204" pitchFamily="34" charset="0"/>
                <a:cs typeface="Arial" panose="020B0604020202020204" pitchFamily="34" charset="0"/>
              </a:rPr>
              <a:t>которой</a:t>
            </a:r>
            <a:r>
              <a:rPr lang="ru-RU" sz="1600" b="1" dirty="0" smtClean="0">
                <a:solidFill>
                  <a:schemeClr val="tx2"/>
                </a:solidFill>
                <a:latin typeface="Arial" panose="020B0604020202020204" pitchFamily="34" charset="0"/>
                <a:cs typeface="Arial" panose="020B0604020202020204" pitchFamily="34" charset="0"/>
              </a:rPr>
              <a:t> </a:t>
            </a:r>
            <a:r>
              <a:rPr lang="ru-RU" sz="1600" dirty="0" smtClean="0">
                <a:solidFill>
                  <a:srgbClr val="000000"/>
                </a:solidFill>
                <a:latin typeface="Arial" panose="020B0604020202020204" pitchFamily="34" charset="0"/>
                <a:cs typeface="Arial" panose="020B0604020202020204" pitchFamily="34" charset="0"/>
              </a:rPr>
              <a:t>сформировано за счет электронных материалов</a:t>
            </a:r>
            <a:endParaRPr lang="en-US" sz="1600" dirty="0" smtClean="0">
              <a:solidFill>
                <a:srgbClr val="000000"/>
              </a:solidFill>
              <a:latin typeface="Arial" panose="020B0604020202020204" pitchFamily="34" charset="0"/>
              <a:cs typeface="Arial" panose="020B0604020202020204" pitchFamily="34" charset="0"/>
            </a:endParaRPr>
          </a:p>
        </p:txBody>
      </p:sp>
      <p:pic>
        <p:nvPicPr>
          <p:cNvPr id="13"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3507" t="22771" r="6909" b="16763"/>
          <a:stretch/>
        </p:blipFill>
        <p:spPr bwMode="auto">
          <a:xfrm>
            <a:off x="5679170" y="3052410"/>
            <a:ext cx="3142714" cy="2072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5153510" y="2583876"/>
            <a:ext cx="3898613" cy="584775"/>
          </a:xfrm>
          <a:prstGeom prst="rect">
            <a:avLst/>
          </a:prstGeom>
          <a:solidFill>
            <a:schemeClr val="bg1"/>
          </a:solidFill>
          <a:ln>
            <a:noFill/>
          </a:ln>
        </p:spPr>
        <p:txBody>
          <a:bodyPr wrap="square">
            <a:spAutoFit/>
          </a:bodyPr>
          <a:lstStyle/>
          <a:p>
            <a:pPr algn="ctr">
              <a:defRPr/>
            </a:pPr>
            <a:r>
              <a:rPr lang="ru-RU" sz="1600" b="1" dirty="0" smtClean="0">
                <a:solidFill>
                  <a:srgbClr val="000000"/>
                </a:solidFill>
              </a:rPr>
              <a:t>Выручка за </a:t>
            </a:r>
            <a:r>
              <a:rPr lang="en-US" sz="1600" b="1" dirty="0" smtClean="0">
                <a:solidFill>
                  <a:srgbClr val="000000"/>
                </a:solidFill>
              </a:rPr>
              <a:t>2014 </a:t>
            </a:r>
            <a:r>
              <a:rPr lang="ru-RU" sz="1600" b="1" dirty="0" smtClean="0">
                <a:solidFill>
                  <a:srgbClr val="000000"/>
                </a:solidFill>
              </a:rPr>
              <a:t>год </a:t>
            </a:r>
            <a:r>
              <a:rPr lang="en-US" sz="1600" b="1" dirty="0" smtClean="0">
                <a:solidFill>
                  <a:srgbClr val="000000"/>
                </a:solidFill>
              </a:rPr>
              <a:t>(</a:t>
            </a:r>
            <a:r>
              <a:rPr lang="en-US" sz="1600" b="1" dirty="0" smtClean="0">
                <a:solidFill>
                  <a:srgbClr val="000000"/>
                </a:solidFill>
                <a:cs typeface="Arial" panose="020B0604020202020204" pitchFamily="34" charset="0"/>
              </a:rPr>
              <a:t>2</a:t>
            </a:r>
            <a:r>
              <a:rPr lang="ru-RU" sz="1600" b="1" dirty="0" smtClean="0">
                <a:solidFill>
                  <a:srgbClr val="000000"/>
                </a:solidFill>
                <a:cs typeface="Arial" panose="020B0604020202020204" pitchFamily="34" charset="0"/>
              </a:rPr>
              <a:t> </a:t>
            </a:r>
            <a:r>
              <a:rPr lang="en-US" sz="1600" b="1" dirty="0" smtClean="0">
                <a:solidFill>
                  <a:srgbClr val="000000"/>
                </a:solidFill>
                <a:cs typeface="Arial" panose="020B0604020202020204" pitchFamily="34" charset="0"/>
              </a:rPr>
              <a:t>048</a:t>
            </a:r>
            <a:r>
              <a:rPr lang="ru-RU" sz="1600" b="1" dirty="0" smtClean="0">
                <a:solidFill>
                  <a:srgbClr val="000000"/>
                </a:solidFill>
                <a:cs typeface="Arial" panose="020B0604020202020204" pitchFamily="34" charset="0"/>
              </a:rPr>
              <a:t> млн. фунтов стерлингов</a:t>
            </a:r>
            <a:r>
              <a:rPr lang="en-US" sz="1600" b="1" dirty="0" smtClean="0">
                <a:solidFill>
                  <a:srgbClr val="000000"/>
                </a:solidFill>
                <a:cs typeface="Arial" panose="020B0604020202020204" pitchFamily="34" charset="0"/>
              </a:rPr>
              <a:t>) </a:t>
            </a:r>
            <a:r>
              <a:rPr lang="ru-RU" sz="1600" b="1" dirty="0" smtClean="0">
                <a:solidFill>
                  <a:srgbClr val="000000"/>
                </a:solidFill>
              </a:rPr>
              <a:t>по регионам</a:t>
            </a:r>
            <a:endParaRPr lang="en-US" sz="1600" b="1" dirty="0">
              <a:solidFill>
                <a:srgbClr val="000000"/>
              </a:solidFill>
            </a:endParaRPr>
          </a:p>
        </p:txBody>
      </p:sp>
      <p:pic>
        <p:nvPicPr>
          <p:cNvPr id="4098"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59538" t="17524" r="12584" b="39282"/>
          <a:stretch/>
        </p:blipFill>
        <p:spPr bwMode="auto">
          <a:xfrm>
            <a:off x="101236" y="3050520"/>
            <a:ext cx="3757059" cy="2006715"/>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pic>
      <p:sp>
        <p:nvSpPr>
          <p:cNvPr id="2" name="Slide Number Placeholder 1"/>
          <p:cNvSpPr>
            <a:spLocks noGrp="1"/>
          </p:cNvSpPr>
          <p:nvPr>
            <p:ph type="sldNum" sz="quarter" idx="12"/>
          </p:nvPr>
        </p:nvSpPr>
        <p:spPr/>
        <p:txBody>
          <a:bodyPr/>
          <a:lstStyle/>
          <a:p>
            <a:pPr>
              <a:defRPr/>
            </a:pPr>
            <a:fld id="{4E5371A5-5578-8E49-93D4-3B178012D2E0}" type="slidenum">
              <a:rPr lang="en-US" smtClean="0"/>
              <a:pPr>
                <a:defRPr/>
              </a:pPr>
              <a:t>3</a:t>
            </a:fld>
            <a:endParaRPr lang="en-US"/>
          </a:p>
        </p:txBody>
      </p:sp>
      <p:pic>
        <p:nvPicPr>
          <p:cNvPr id="11"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b="3672"/>
          <a:stretch/>
        </p:blipFill>
        <p:spPr bwMode="auto">
          <a:xfrm>
            <a:off x="452207" y="5438890"/>
            <a:ext cx="8233230" cy="1414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2118723" y="5124854"/>
            <a:ext cx="4906554" cy="338554"/>
          </a:xfrm>
          <a:prstGeom prst="rect">
            <a:avLst/>
          </a:prstGeom>
          <a:solidFill>
            <a:schemeClr val="bg1"/>
          </a:solidFill>
          <a:ln>
            <a:noFill/>
          </a:ln>
        </p:spPr>
        <p:txBody>
          <a:bodyPr wrap="square">
            <a:spAutoFit/>
          </a:bodyPr>
          <a:lstStyle/>
          <a:p>
            <a:pPr algn="ctr">
              <a:defRPr/>
            </a:pPr>
            <a:r>
              <a:rPr lang="ru-RU" sz="1600" b="1" dirty="0" smtClean="0">
                <a:solidFill>
                  <a:srgbClr val="000000"/>
                </a:solidFill>
              </a:rPr>
              <a:t>Мы публиковали самых известных мировых ученых</a:t>
            </a:r>
            <a:endParaRPr lang="en-US" sz="1600" b="1" dirty="0">
              <a:solidFill>
                <a:srgbClr val="000000"/>
              </a:solidFill>
            </a:endParaRPr>
          </a:p>
        </p:txBody>
      </p:sp>
      <p:sp>
        <p:nvSpPr>
          <p:cNvPr id="16" name="TextBox 15"/>
          <p:cNvSpPr txBox="1"/>
          <p:nvPr/>
        </p:nvSpPr>
        <p:spPr>
          <a:xfrm>
            <a:off x="7771868" y="3871101"/>
            <a:ext cx="1156353" cy="369332"/>
          </a:xfrm>
          <a:prstGeom prst="rect">
            <a:avLst/>
          </a:prstGeom>
          <a:solidFill>
            <a:schemeClr val="bg1"/>
          </a:solidFill>
        </p:spPr>
        <p:txBody>
          <a:bodyPr wrap="square" rtlCol="0">
            <a:spAutoFit/>
          </a:bodyPr>
          <a:lstStyle/>
          <a:p>
            <a:r>
              <a:rPr lang="ru-RU" sz="900" dirty="0" smtClean="0">
                <a:latin typeface="Times New Roman" panose="02020603050405020304" pitchFamily="18" charset="0"/>
                <a:cs typeface="Times New Roman" panose="02020603050405020304" pitchFamily="18" charset="0"/>
              </a:rPr>
              <a:t>Северная Америка 37%</a:t>
            </a:r>
            <a:endParaRPr lang="ru-RU" sz="900"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6488857" y="4863665"/>
            <a:ext cx="797670" cy="230832"/>
          </a:xfrm>
          <a:prstGeom prst="rect">
            <a:avLst/>
          </a:prstGeom>
          <a:solidFill>
            <a:schemeClr val="bg1"/>
          </a:solidFill>
        </p:spPr>
        <p:txBody>
          <a:bodyPr wrap="square" rtlCol="0">
            <a:spAutoFit/>
          </a:bodyPr>
          <a:lstStyle/>
          <a:p>
            <a:r>
              <a:rPr lang="ru-RU" sz="900" dirty="0" smtClean="0">
                <a:latin typeface="Times New Roman" panose="02020603050405020304" pitchFamily="18" charset="0"/>
                <a:cs typeface="Times New Roman" panose="02020603050405020304" pitchFamily="18" charset="0"/>
              </a:rPr>
              <a:t>Европа 30%</a:t>
            </a:r>
            <a:endParaRPr lang="ru-RU" sz="900"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4963697" y="3299275"/>
            <a:ext cx="1194673" cy="369332"/>
          </a:xfrm>
          <a:prstGeom prst="rect">
            <a:avLst/>
          </a:prstGeom>
          <a:solidFill>
            <a:schemeClr val="bg1"/>
          </a:solidFill>
        </p:spPr>
        <p:txBody>
          <a:bodyPr wrap="square" rtlCol="0">
            <a:spAutoFit/>
          </a:bodyPr>
          <a:lstStyle/>
          <a:p>
            <a:pPr algn="r"/>
            <a:r>
              <a:rPr lang="ru-RU" sz="900" dirty="0" smtClean="0">
                <a:latin typeface="Times New Roman" panose="02020603050405020304" pitchFamily="18" charset="0"/>
                <a:cs typeface="Times New Roman" panose="02020603050405020304" pitchFamily="18" charset="0"/>
              </a:rPr>
              <a:t>Остальные страны 33%</a:t>
            </a:r>
            <a:endParaRPr lang="ru-RU" sz="900"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395203" y="5445548"/>
            <a:ext cx="1162693" cy="369332"/>
          </a:xfrm>
          <a:prstGeom prst="rect">
            <a:avLst/>
          </a:prstGeom>
          <a:solidFill>
            <a:schemeClr val="bg1"/>
          </a:solidFill>
        </p:spPr>
        <p:txBody>
          <a:bodyPr wrap="square" rtlCol="0">
            <a:spAutoFit/>
          </a:bodyPr>
          <a:lstStyle/>
          <a:p>
            <a:r>
              <a:rPr lang="ru-RU" sz="900" dirty="0" smtClean="0">
                <a:latin typeface="Times New Roman" panose="02020603050405020304" pitchFamily="18" charset="0"/>
                <a:cs typeface="Times New Roman" panose="02020603050405020304" pitchFamily="18" charset="0"/>
              </a:rPr>
              <a:t>Альберт Эйнштейн</a:t>
            </a:r>
          </a:p>
          <a:p>
            <a:pPr algn="ctr"/>
            <a:r>
              <a:rPr lang="ru-RU" sz="900" dirty="0" smtClean="0">
                <a:latin typeface="Times New Roman" panose="02020603050405020304" pitchFamily="18" charset="0"/>
                <a:cs typeface="Times New Roman" panose="02020603050405020304" pitchFamily="18" charset="0"/>
              </a:rPr>
              <a:t>Физика</a:t>
            </a:r>
            <a:endParaRPr lang="ru-RU" sz="900"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1537376" y="5438890"/>
            <a:ext cx="1162693" cy="369332"/>
          </a:xfrm>
          <a:prstGeom prst="rect">
            <a:avLst/>
          </a:prstGeom>
          <a:solidFill>
            <a:schemeClr val="bg1"/>
          </a:solidFill>
        </p:spPr>
        <p:txBody>
          <a:bodyPr wrap="square" rtlCol="0">
            <a:spAutoFit/>
          </a:bodyPr>
          <a:lstStyle/>
          <a:p>
            <a:r>
              <a:rPr lang="ru-RU" sz="900" dirty="0" smtClean="0">
                <a:latin typeface="Times New Roman" panose="02020603050405020304" pitchFamily="18" charset="0"/>
                <a:cs typeface="Times New Roman" panose="02020603050405020304" pitchFamily="18" charset="0"/>
              </a:rPr>
              <a:t>Джордж Ф. Смут</a:t>
            </a:r>
          </a:p>
          <a:p>
            <a:pPr algn="ctr"/>
            <a:r>
              <a:rPr lang="ru-RU" sz="900" dirty="0" smtClean="0">
                <a:latin typeface="Times New Roman" panose="02020603050405020304" pitchFamily="18" charset="0"/>
                <a:cs typeface="Times New Roman" panose="02020603050405020304" pitchFamily="18" charset="0"/>
              </a:rPr>
              <a:t>Физика</a:t>
            </a:r>
            <a:endParaRPr lang="ru-RU" sz="900" dirty="0">
              <a:latin typeface="Times New Roman" panose="02020603050405020304" pitchFamily="18" charset="0"/>
              <a:cs typeface="Times New Roman" panose="02020603050405020304" pitchFamily="18" charset="0"/>
            </a:endParaRPr>
          </a:p>
        </p:txBody>
      </p:sp>
      <p:sp>
        <p:nvSpPr>
          <p:cNvPr id="23" name="TextBox 22"/>
          <p:cNvSpPr txBox="1"/>
          <p:nvPr/>
        </p:nvSpPr>
        <p:spPr>
          <a:xfrm>
            <a:off x="2543548" y="5438890"/>
            <a:ext cx="1030925" cy="369332"/>
          </a:xfrm>
          <a:prstGeom prst="rect">
            <a:avLst/>
          </a:prstGeom>
          <a:solidFill>
            <a:schemeClr val="bg1"/>
          </a:solidFill>
        </p:spPr>
        <p:txBody>
          <a:bodyPr wrap="square" rtlCol="0">
            <a:spAutoFit/>
          </a:bodyPr>
          <a:lstStyle/>
          <a:p>
            <a:pPr algn="ctr"/>
            <a:r>
              <a:rPr lang="ru-RU" sz="900" dirty="0" smtClean="0">
                <a:latin typeface="Times New Roman" panose="02020603050405020304" pitchFamily="18" charset="0"/>
                <a:cs typeface="Times New Roman" panose="02020603050405020304" pitchFamily="18" charset="0"/>
              </a:rPr>
              <a:t>Джон К. Мазер</a:t>
            </a:r>
          </a:p>
          <a:p>
            <a:pPr algn="ctr"/>
            <a:r>
              <a:rPr lang="ru-RU" sz="900" dirty="0" smtClean="0">
                <a:latin typeface="Times New Roman" panose="02020603050405020304" pitchFamily="18" charset="0"/>
                <a:cs typeface="Times New Roman" panose="02020603050405020304" pitchFamily="18" charset="0"/>
              </a:rPr>
              <a:t>Физика</a:t>
            </a:r>
            <a:endParaRPr lang="ru-RU" sz="900" dirty="0">
              <a:latin typeface="Times New Roman" panose="02020603050405020304" pitchFamily="18" charset="0"/>
              <a:cs typeface="Times New Roman" panose="02020603050405020304" pitchFamily="18" charset="0"/>
            </a:endParaRPr>
          </a:p>
        </p:txBody>
      </p:sp>
      <p:sp>
        <p:nvSpPr>
          <p:cNvPr id="24" name="TextBox 23"/>
          <p:cNvSpPr txBox="1"/>
          <p:nvPr/>
        </p:nvSpPr>
        <p:spPr>
          <a:xfrm>
            <a:off x="3454421" y="5463408"/>
            <a:ext cx="1256556" cy="369332"/>
          </a:xfrm>
          <a:prstGeom prst="rect">
            <a:avLst/>
          </a:prstGeom>
          <a:solidFill>
            <a:schemeClr val="bg1"/>
          </a:solidFill>
        </p:spPr>
        <p:txBody>
          <a:bodyPr wrap="square" rtlCol="0">
            <a:spAutoFit/>
          </a:bodyPr>
          <a:lstStyle/>
          <a:p>
            <a:pPr algn="ctr"/>
            <a:r>
              <a:rPr lang="ru-RU" sz="900" dirty="0" smtClean="0">
                <a:latin typeface="Times New Roman" panose="02020603050405020304" pitchFamily="18" charset="0"/>
                <a:cs typeface="Times New Roman" panose="02020603050405020304" pitchFamily="18" charset="0"/>
              </a:rPr>
              <a:t>Роджер Д. </a:t>
            </a:r>
            <a:r>
              <a:rPr lang="ru-RU" sz="900" dirty="0" err="1" smtClean="0">
                <a:latin typeface="Times New Roman" panose="02020603050405020304" pitchFamily="18" charset="0"/>
                <a:cs typeface="Times New Roman" panose="02020603050405020304" pitchFamily="18" charset="0"/>
              </a:rPr>
              <a:t>Корнберг</a:t>
            </a:r>
            <a:endParaRPr lang="ru-RU" sz="900" dirty="0" smtClean="0">
              <a:latin typeface="Times New Roman" panose="02020603050405020304" pitchFamily="18" charset="0"/>
              <a:cs typeface="Times New Roman" panose="02020603050405020304" pitchFamily="18" charset="0"/>
            </a:endParaRPr>
          </a:p>
          <a:p>
            <a:pPr algn="ctr"/>
            <a:r>
              <a:rPr lang="ru-RU" sz="900" dirty="0" smtClean="0">
                <a:latin typeface="Times New Roman" panose="02020603050405020304" pitchFamily="18" charset="0"/>
                <a:cs typeface="Times New Roman" panose="02020603050405020304" pitchFamily="18" charset="0"/>
              </a:rPr>
              <a:t>Химия</a:t>
            </a:r>
            <a:endParaRPr lang="ru-RU" sz="900" dirty="0">
              <a:latin typeface="Times New Roman" panose="02020603050405020304" pitchFamily="18" charset="0"/>
              <a:cs typeface="Times New Roman" panose="02020603050405020304" pitchFamily="18" charset="0"/>
            </a:endParaRPr>
          </a:p>
        </p:txBody>
      </p:sp>
      <p:sp>
        <p:nvSpPr>
          <p:cNvPr id="25" name="TextBox 24"/>
          <p:cNvSpPr txBox="1"/>
          <p:nvPr/>
        </p:nvSpPr>
        <p:spPr>
          <a:xfrm>
            <a:off x="4627850" y="5438890"/>
            <a:ext cx="1051320" cy="369332"/>
          </a:xfrm>
          <a:prstGeom prst="rect">
            <a:avLst/>
          </a:prstGeom>
          <a:solidFill>
            <a:schemeClr val="bg1"/>
          </a:solidFill>
        </p:spPr>
        <p:txBody>
          <a:bodyPr wrap="square" rtlCol="0">
            <a:spAutoFit/>
          </a:bodyPr>
          <a:lstStyle/>
          <a:p>
            <a:pPr algn="ctr"/>
            <a:r>
              <a:rPr lang="ru-RU" sz="900" dirty="0" err="1" smtClean="0">
                <a:latin typeface="Times New Roman" panose="02020603050405020304" pitchFamily="18" charset="0"/>
                <a:cs typeface="Times New Roman" panose="02020603050405020304" pitchFamily="18" charset="0"/>
              </a:rPr>
              <a:t>Крейг</a:t>
            </a:r>
            <a:r>
              <a:rPr lang="ru-RU" sz="900" dirty="0" smtClean="0">
                <a:latin typeface="Times New Roman" panose="02020603050405020304" pitchFamily="18" charset="0"/>
                <a:cs typeface="Times New Roman" panose="02020603050405020304" pitchFamily="18" charset="0"/>
              </a:rPr>
              <a:t> К. </a:t>
            </a:r>
            <a:r>
              <a:rPr lang="ru-RU" sz="900" dirty="0" err="1" smtClean="0">
                <a:latin typeface="Times New Roman" panose="02020603050405020304" pitchFamily="18" charset="0"/>
                <a:cs typeface="Times New Roman" panose="02020603050405020304" pitchFamily="18" charset="0"/>
              </a:rPr>
              <a:t>Мелло</a:t>
            </a:r>
            <a:r>
              <a:rPr lang="ru-RU" sz="900" dirty="0" smtClean="0">
                <a:latin typeface="Times New Roman" panose="02020603050405020304" pitchFamily="18" charset="0"/>
                <a:cs typeface="Times New Roman" panose="02020603050405020304" pitchFamily="18" charset="0"/>
              </a:rPr>
              <a:t> </a:t>
            </a:r>
          </a:p>
          <a:p>
            <a:pPr algn="ctr"/>
            <a:r>
              <a:rPr lang="ru-RU" sz="900" dirty="0" smtClean="0">
                <a:latin typeface="Times New Roman" panose="02020603050405020304" pitchFamily="18" charset="0"/>
                <a:cs typeface="Times New Roman" panose="02020603050405020304" pitchFamily="18" charset="0"/>
              </a:rPr>
              <a:t>Медицина</a:t>
            </a:r>
            <a:endParaRPr lang="ru-RU" sz="900"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5549158" y="5438890"/>
            <a:ext cx="1304890" cy="369332"/>
          </a:xfrm>
          <a:prstGeom prst="rect">
            <a:avLst/>
          </a:prstGeom>
          <a:solidFill>
            <a:schemeClr val="bg1"/>
          </a:solidFill>
        </p:spPr>
        <p:txBody>
          <a:bodyPr wrap="square" rtlCol="0">
            <a:spAutoFit/>
          </a:bodyPr>
          <a:lstStyle/>
          <a:p>
            <a:pPr algn="ctr"/>
            <a:r>
              <a:rPr lang="ru-RU" sz="900" dirty="0" smtClean="0">
                <a:latin typeface="Times New Roman" panose="02020603050405020304" pitchFamily="18" charset="0"/>
                <a:cs typeface="Times New Roman" panose="02020603050405020304" pitchFamily="18" charset="0"/>
              </a:rPr>
              <a:t>Александр Флеминг</a:t>
            </a:r>
          </a:p>
          <a:p>
            <a:pPr algn="ctr"/>
            <a:r>
              <a:rPr lang="ru-RU" sz="900" dirty="0" smtClean="0">
                <a:latin typeface="Times New Roman" panose="02020603050405020304" pitchFamily="18" charset="0"/>
                <a:cs typeface="Times New Roman" panose="02020603050405020304" pitchFamily="18" charset="0"/>
              </a:rPr>
              <a:t>Медицина</a:t>
            </a:r>
            <a:endParaRPr lang="ru-RU" sz="900" dirty="0">
              <a:latin typeface="Times New Roman" panose="02020603050405020304" pitchFamily="18" charset="0"/>
              <a:cs typeface="Times New Roman" panose="02020603050405020304" pitchFamily="18" charset="0"/>
            </a:endParaRPr>
          </a:p>
        </p:txBody>
      </p:sp>
      <p:sp>
        <p:nvSpPr>
          <p:cNvPr id="27" name="TextBox 26"/>
          <p:cNvSpPr txBox="1"/>
          <p:nvPr/>
        </p:nvSpPr>
        <p:spPr>
          <a:xfrm>
            <a:off x="6756968" y="5438890"/>
            <a:ext cx="789149" cy="369332"/>
          </a:xfrm>
          <a:prstGeom prst="rect">
            <a:avLst/>
          </a:prstGeom>
          <a:solidFill>
            <a:schemeClr val="bg1"/>
          </a:solidFill>
        </p:spPr>
        <p:txBody>
          <a:bodyPr wrap="square" rtlCol="0">
            <a:spAutoFit/>
          </a:bodyPr>
          <a:lstStyle/>
          <a:p>
            <a:pPr algn="ctr"/>
            <a:r>
              <a:rPr lang="ru-RU" sz="900" dirty="0" smtClean="0">
                <a:latin typeface="Times New Roman" panose="02020603050405020304" pitchFamily="18" charset="0"/>
                <a:cs typeface="Times New Roman" panose="02020603050405020304" pitchFamily="18" charset="0"/>
              </a:rPr>
              <a:t>Нильс Бор </a:t>
            </a:r>
          </a:p>
          <a:p>
            <a:pPr algn="ctr"/>
            <a:r>
              <a:rPr lang="ru-RU" sz="900" dirty="0" smtClean="0">
                <a:latin typeface="Times New Roman" panose="02020603050405020304" pitchFamily="18" charset="0"/>
                <a:cs typeface="Times New Roman" panose="02020603050405020304" pitchFamily="18" charset="0"/>
              </a:rPr>
              <a:t>Физика</a:t>
            </a:r>
            <a:endParaRPr lang="ru-RU" sz="900" dirty="0">
              <a:latin typeface="Times New Roman" panose="02020603050405020304" pitchFamily="18" charset="0"/>
              <a:cs typeface="Times New Roman" panose="02020603050405020304" pitchFamily="18" charset="0"/>
            </a:endParaRPr>
          </a:p>
        </p:txBody>
      </p:sp>
      <p:sp>
        <p:nvSpPr>
          <p:cNvPr id="28" name="TextBox 27"/>
          <p:cNvSpPr txBox="1"/>
          <p:nvPr/>
        </p:nvSpPr>
        <p:spPr>
          <a:xfrm>
            <a:off x="7771868" y="5438890"/>
            <a:ext cx="971036" cy="369332"/>
          </a:xfrm>
          <a:prstGeom prst="rect">
            <a:avLst/>
          </a:prstGeom>
          <a:solidFill>
            <a:schemeClr val="bg1"/>
          </a:solidFill>
        </p:spPr>
        <p:txBody>
          <a:bodyPr wrap="square" rtlCol="0">
            <a:spAutoFit/>
          </a:bodyPr>
          <a:lstStyle/>
          <a:p>
            <a:pPr algn="ctr"/>
            <a:r>
              <a:rPr lang="ru-RU" sz="900" dirty="0" smtClean="0">
                <a:latin typeface="Times New Roman" panose="02020603050405020304" pitchFamily="18" charset="0"/>
                <a:cs typeface="Times New Roman" panose="02020603050405020304" pitchFamily="18" charset="0"/>
              </a:rPr>
              <a:t>Луис Пастер </a:t>
            </a:r>
          </a:p>
          <a:p>
            <a:pPr algn="ctr"/>
            <a:r>
              <a:rPr lang="ru-RU" sz="900" dirty="0" smtClean="0">
                <a:latin typeface="Times New Roman" panose="02020603050405020304" pitchFamily="18" charset="0"/>
                <a:cs typeface="Times New Roman" panose="02020603050405020304" pitchFamily="18" charset="0"/>
              </a:rPr>
              <a:t>Химия</a:t>
            </a:r>
            <a:endParaRPr lang="ru-RU" sz="9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0527" y="2922428"/>
            <a:ext cx="2008318" cy="2280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5153510" y="4426857"/>
            <a:ext cx="505335" cy="27577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1372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DA15E891-66B8-4B28-AB8F-05A4B1DE573C}" type="slidenum">
              <a:rPr lang="en-US" smtClean="0">
                <a:solidFill>
                  <a:srgbClr val="FFFFFF"/>
                </a:solidFill>
              </a:rPr>
              <a:pPr/>
              <a:t>30</a:t>
            </a:fld>
            <a:endParaRPr lang="en-US" dirty="0">
              <a:solidFill>
                <a:srgbClr val="FFFFFF"/>
              </a:solidFill>
            </a:endParaRPr>
          </a:p>
        </p:txBody>
      </p:sp>
      <p:sp>
        <p:nvSpPr>
          <p:cNvPr id="4" name="TextBox 3"/>
          <p:cNvSpPr txBox="1"/>
          <p:nvPr/>
        </p:nvSpPr>
        <p:spPr>
          <a:xfrm>
            <a:off x="714704" y="2785241"/>
            <a:ext cx="7881517" cy="584775"/>
          </a:xfrm>
          <a:prstGeom prst="rect">
            <a:avLst/>
          </a:prstGeom>
          <a:noFill/>
        </p:spPr>
        <p:txBody>
          <a:bodyPr wrap="none" rtlCol="0">
            <a:spAutoFit/>
          </a:bodyPr>
          <a:lstStyle/>
          <a:p>
            <a:r>
              <a:rPr lang="ru-RU" sz="3200" dirty="0" smtClean="0">
                <a:solidFill>
                  <a:schemeClr val="tx2"/>
                </a:solidFill>
              </a:rPr>
              <a:t>НАУЧНЫЙ КОНТЕНТ </a:t>
            </a:r>
            <a:r>
              <a:rPr lang="en-GB" sz="3200" dirty="0" smtClean="0">
                <a:solidFill>
                  <a:schemeClr val="tx2"/>
                </a:solidFill>
              </a:rPr>
              <a:t>– </a:t>
            </a:r>
            <a:r>
              <a:rPr lang="ru-RU" sz="3200" dirty="0" smtClean="0">
                <a:solidFill>
                  <a:schemeClr val="tx2"/>
                </a:solidFill>
              </a:rPr>
              <a:t>ЭЛЕКТРОННЫЕ КНИГИ</a:t>
            </a:r>
            <a:endParaRPr lang="en-US" sz="3200" dirty="0">
              <a:solidFill>
                <a:schemeClr val="tx2"/>
              </a:solidFill>
            </a:endParaRPr>
          </a:p>
        </p:txBody>
      </p:sp>
    </p:spTree>
    <p:extLst>
      <p:ext uri="{BB962C8B-B14F-4D97-AF65-F5344CB8AC3E}">
        <p14:creationId xmlns:p14="http://schemas.microsoft.com/office/powerpoint/2010/main" val="3082438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TextBox 40"/>
          <p:cNvSpPr txBox="1">
            <a:spLocks noChangeArrowheads="1"/>
          </p:cNvSpPr>
          <p:nvPr/>
        </p:nvSpPr>
        <p:spPr bwMode="auto">
          <a:xfrm>
            <a:off x="685800" y="304800"/>
            <a:ext cx="7118498" cy="461665"/>
          </a:xfrm>
          <a:prstGeom prst="rect">
            <a:avLst/>
          </a:prstGeom>
          <a:noFill/>
          <a:ln w="9525">
            <a:noFill/>
            <a:miter lim="800000"/>
            <a:headEnd/>
            <a:tailEnd/>
          </a:ln>
        </p:spPr>
        <p:txBody>
          <a:bodyPr wrap="square">
            <a:spAutoFit/>
          </a:bodyPr>
          <a:lstStyle/>
          <a:p>
            <a:pPr>
              <a:defRPr/>
            </a:pPr>
            <a:r>
              <a:rPr lang="ru-RU" sz="2400" b="1" baseline="0" dirty="0" smtClean="0">
                <a:latin typeface="+mn-lt"/>
              </a:rPr>
              <a:t>Становись</a:t>
            </a:r>
            <a:r>
              <a:rPr lang="ru-RU" sz="2400" b="1" dirty="0" smtClean="0">
                <a:latin typeface="+mn-lt"/>
              </a:rPr>
              <a:t> цифровым</a:t>
            </a:r>
            <a:r>
              <a:rPr lang="en-US" sz="2400" b="1" baseline="0" dirty="0" smtClean="0">
                <a:latin typeface="+mn-lt"/>
              </a:rPr>
              <a:t>, </a:t>
            </a:r>
            <a:r>
              <a:rPr lang="ru-RU" sz="2400" b="1" baseline="0" dirty="0" smtClean="0">
                <a:latin typeface="+mn-lt"/>
              </a:rPr>
              <a:t>становись мобильным</a:t>
            </a:r>
            <a:r>
              <a:rPr lang="en-US" sz="2400" b="1" baseline="0" dirty="0" smtClean="0">
                <a:latin typeface="+mn-lt"/>
              </a:rPr>
              <a:t>!</a:t>
            </a:r>
            <a:endParaRPr lang="en-US" sz="2400" baseline="0" dirty="0">
              <a:latin typeface="+mn-lt"/>
            </a:endParaRPr>
          </a:p>
        </p:txBody>
      </p:sp>
      <p:sp>
        <p:nvSpPr>
          <p:cNvPr id="111618" name="Rectangle 2"/>
          <p:cNvSpPr>
            <a:spLocks noChangeArrowheads="1"/>
          </p:cNvSpPr>
          <p:nvPr/>
        </p:nvSpPr>
        <p:spPr bwMode="auto">
          <a:xfrm>
            <a:off x="0" y="0"/>
            <a:ext cx="9144000" cy="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en-GB"/>
          </a:p>
        </p:txBody>
      </p:sp>
      <p:pic>
        <p:nvPicPr>
          <p:cNvPr id="16" name="Picture 15" descr="IMG00010-20101001-1436.jpg"/>
          <p:cNvPicPr>
            <a:picLocks noChangeAspect="1"/>
          </p:cNvPicPr>
          <p:nvPr/>
        </p:nvPicPr>
        <p:blipFill>
          <a:blip r:embed="rId3" cstate="email"/>
          <a:srcRect/>
          <a:stretch>
            <a:fillRect/>
          </a:stretch>
        </p:blipFill>
        <p:spPr>
          <a:xfrm rot="16200000">
            <a:off x="171450" y="1657351"/>
            <a:ext cx="4571999" cy="3543299"/>
          </a:xfrm>
          <a:prstGeom prst="roundRect">
            <a:avLst/>
          </a:prstGeom>
        </p:spPr>
      </p:pic>
      <p:pic>
        <p:nvPicPr>
          <p:cNvPr id="17" name="Picture 16" descr="IMG00012-20101001-1450.jpg"/>
          <p:cNvPicPr>
            <a:picLocks noChangeAspect="1"/>
          </p:cNvPicPr>
          <p:nvPr/>
        </p:nvPicPr>
        <p:blipFill>
          <a:blip r:embed="rId4" cstate="email"/>
          <a:stretch>
            <a:fillRect/>
          </a:stretch>
        </p:blipFill>
        <p:spPr>
          <a:xfrm rot="5400000">
            <a:off x="4241800" y="1854200"/>
            <a:ext cx="4470400" cy="3352800"/>
          </a:xfrm>
          <a:prstGeom prst="roundRect">
            <a:avLst/>
          </a:prstGeom>
        </p:spPr>
      </p:pic>
    </p:spTree>
    <p:extLst>
      <p:ext uri="{BB962C8B-B14F-4D97-AF65-F5344CB8AC3E}">
        <p14:creationId xmlns:p14="http://schemas.microsoft.com/office/powerpoint/2010/main" val="942424635"/>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514600" y="138229"/>
            <a:ext cx="3352800" cy="1219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51203" name="b48e9dd9-660e-4a24-9e9b-cebadbb4b344" descr="cid:image001.jpg@01CB4838.1759F1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52600"/>
            <a:ext cx="4722813"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0b49aab2-836e-418c-9003-268bdb2bd8bd" descr="cid:image003.jpg@01CB4838.1759F1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3352800"/>
            <a:ext cx="4900613"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TextBox 40"/>
          <p:cNvSpPr txBox="1">
            <a:spLocks noChangeArrowheads="1"/>
          </p:cNvSpPr>
          <p:nvPr/>
        </p:nvSpPr>
        <p:spPr bwMode="auto">
          <a:xfrm>
            <a:off x="76200" y="407987"/>
            <a:ext cx="2285206" cy="1323439"/>
          </a:xfrm>
          <a:prstGeom prst="rect">
            <a:avLst/>
          </a:prstGeom>
          <a:noFill/>
          <a:ln w="9525">
            <a:noFill/>
            <a:miter lim="800000"/>
            <a:headEnd/>
            <a:tailEnd/>
          </a:ln>
        </p:spPr>
        <p:txBody>
          <a:bodyPr wrap="square">
            <a:spAutoFit/>
          </a:bodyPr>
          <a:lstStyle/>
          <a:p>
            <a:pPr>
              <a:defRPr/>
            </a:pPr>
            <a:r>
              <a:rPr lang="ru-RU" sz="2000" b="1" dirty="0"/>
              <a:t>Становись цифровым, становись мобильным!</a:t>
            </a:r>
          </a:p>
        </p:txBody>
      </p:sp>
      <p:grpSp>
        <p:nvGrpSpPr>
          <p:cNvPr id="51206" name="Group 11"/>
          <p:cNvGrpSpPr>
            <a:grpSpLocks/>
          </p:cNvGrpSpPr>
          <p:nvPr/>
        </p:nvGrpSpPr>
        <p:grpSpPr bwMode="auto">
          <a:xfrm>
            <a:off x="0" y="5080596"/>
            <a:ext cx="4038600" cy="838200"/>
            <a:chOff x="-457200" y="3505200"/>
            <a:chExt cx="4038600" cy="838200"/>
          </a:xfrm>
        </p:grpSpPr>
        <p:sp>
          <p:nvSpPr>
            <p:cNvPr id="44038" name="Rectangle 6"/>
            <p:cNvSpPr>
              <a:spLocks noChangeArrowheads="1"/>
            </p:cNvSpPr>
            <p:nvPr/>
          </p:nvSpPr>
          <p:spPr bwMode="auto">
            <a:xfrm>
              <a:off x="-457200" y="3505200"/>
              <a:ext cx="4038600" cy="838200"/>
            </a:xfrm>
            <a:prstGeom prst="rect">
              <a:avLst/>
            </a:prstGeom>
            <a:solidFill>
              <a:schemeClr val="tx1"/>
            </a:solidFill>
            <a:ln>
              <a:noFill/>
            </a:ln>
            <a:effectLst>
              <a:prstShdw prst="shdw17" dist="17961" dir="2700000">
                <a:schemeClr val="tx1">
                  <a:gamma/>
                  <a:shade val="60000"/>
                  <a:invGamma/>
                </a:schemeClr>
              </a:prstShdw>
            </a:effectLst>
            <a:extLst/>
          </p:spPr>
          <p:txBody>
            <a:bodyPr wrap="none" anchor="ctr"/>
            <a:lstStyle/>
            <a:p>
              <a:pPr>
                <a:defRPr/>
              </a:pPr>
              <a:r>
                <a:rPr lang="en-US" dirty="0"/>
                <a:t>St</a:t>
              </a:r>
            </a:p>
          </p:txBody>
        </p:sp>
        <p:sp>
          <p:nvSpPr>
            <p:cNvPr id="45062" name="TextBox 40"/>
            <p:cNvSpPr txBox="1">
              <a:spLocks noChangeArrowheads="1"/>
            </p:cNvSpPr>
            <p:nvPr/>
          </p:nvSpPr>
          <p:spPr bwMode="auto">
            <a:xfrm>
              <a:off x="-381000" y="3581400"/>
              <a:ext cx="3962400" cy="584775"/>
            </a:xfrm>
            <a:prstGeom prst="rect">
              <a:avLst/>
            </a:prstGeom>
            <a:noFill/>
            <a:ln w="9525">
              <a:noFill/>
              <a:miter lim="800000"/>
              <a:headEnd/>
              <a:tailEnd/>
            </a:ln>
          </p:spPr>
          <p:txBody>
            <a:bodyPr wrap="square">
              <a:spAutoFit/>
            </a:bodyPr>
            <a:lstStyle/>
            <a:p>
              <a:pPr>
                <a:defRPr/>
              </a:pPr>
              <a:r>
                <a:rPr lang="ru-RU" sz="1600" dirty="0" smtClean="0">
                  <a:solidFill>
                    <a:schemeClr val="bg1"/>
                  </a:solidFill>
                </a:rPr>
                <a:t>У</a:t>
              </a:r>
              <a:r>
                <a:rPr lang="ru-RU" sz="1600" baseline="0" dirty="0" smtClean="0">
                  <a:solidFill>
                    <a:schemeClr val="bg1"/>
                  </a:solidFill>
                </a:rPr>
                <a:t>ниверситет Стэнфорда: Поступившие</a:t>
              </a:r>
              <a:r>
                <a:rPr lang="ru-RU" sz="1600" dirty="0" smtClean="0">
                  <a:solidFill>
                    <a:schemeClr val="bg1"/>
                  </a:solidFill>
                </a:rPr>
                <a:t> студенты-медики получают </a:t>
              </a:r>
              <a:r>
                <a:rPr lang="en-US" altLang="en-US" sz="1600" dirty="0">
                  <a:solidFill>
                    <a:schemeClr val="bg1"/>
                  </a:solidFill>
                  <a:latin typeface="Calibri" pitchFamily="34" charset="0"/>
                </a:rPr>
                <a:t>iPad</a:t>
              </a:r>
              <a:r>
                <a:rPr lang="ru-RU" altLang="en-US" sz="1600" dirty="0">
                  <a:solidFill>
                    <a:schemeClr val="bg1"/>
                  </a:solidFill>
                  <a:latin typeface="Calibri" pitchFamily="34" charset="0"/>
                </a:rPr>
                <a:t> </a:t>
              </a:r>
              <a:endParaRPr lang="en-US" sz="1600" baseline="0" dirty="0"/>
            </a:p>
          </p:txBody>
        </p:sp>
      </p:grpSp>
      <p:sp>
        <p:nvSpPr>
          <p:cNvPr id="51207" name="Rectangle 7"/>
          <p:cNvSpPr>
            <a:spLocks noChangeArrowheads="1"/>
          </p:cNvSpPr>
          <p:nvPr/>
        </p:nvSpPr>
        <p:spPr bwMode="auto">
          <a:xfrm>
            <a:off x="2627586" y="147935"/>
            <a:ext cx="314259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036635"/>
              </a:buClr>
              <a:buSzPct val="140000"/>
              <a:buFont typeface="Arial" pitchFamily="34" charset="0"/>
              <a:buChar char="•"/>
              <a:defRPr sz="2000">
                <a:solidFill>
                  <a:srgbClr val="262626"/>
                </a:solidFill>
                <a:latin typeface="Arial" pitchFamily="34" charset="0"/>
                <a:cs typeface="Arial" pitchFamily="34" charset="0"/>
              </a:defRPr>
            </a:lvl1pPr>
            <a:lvl2pPr marL="742950" indent="-285750" eaLnBrk="0" hangingPunct="0">
              <a:spcBef>
                <a:spcPct val="20000"/>
              </a:spcBef>
              <a:buClr>
                <a:srgbClr val="036635"/>
              </a:buClr>
              <a:buFont typeface="Arial" pitchFamily="34" charset="0"/>
              <a:buChar char="–"/>
              <a:defRPr sz="2000">
                <a:solidFill>
                  <a:srgbClr val="262626"/>
                </a:solidFill>
                <a:latin typeface="Arial" pitchFamily="34" charset="0"/>
                <a:cs typeface="Arial" pitchFamily="34" charset="0"/>
              </a:defRPr>
            </a:lvl2pPr>
            <a:lvl3pPr marL="1143000" indent="-228600" eaLnBrk="0" hangingPunct="0">
              <a:spcBef>
                <a:spcPct val="20000"/>
              </a:spcBef>
              <a:buClr>
                <a:srgbClr val="036635"/>
              </a:buClr>
              <a:buFont typeface="Arial" pitchFamily="34" charset="0"/>
              <a:buChar char="•"/>
              <a:defRPr sz="2000">
                <a:solidFill>
                  <a:srgbClr val="262626"/>
                </a:solidFill>
                <a:latin typeface="Arial" pitchFamily="34" charset="0"/>
                <a:cs typeface="Arial" pitchFamily="34" charset="0"/>
              </a:defRPr>
            </a:lvl3pPr>
            <a:lvl4pPr marL="1600200" indent="-228600" eaLnBrk="0" hangingPunct="0">
              <a:spcBef>
                <a:spcPct val="20000"/>
              </a:spcBef>
              <a:buClr>
                <a:srgbClr val="036635"/>
              </a:buClr>
              <a:buFont typeface="Arial" pitchFamily="34" charset="0"/>
              <a:buChar char="–"/>
              <a:defRPr sz="2000">
                <a:solidFill>
                  <a:srgbClr val="262626"/>
                </a:solidFill>
                <a:latin typeface="Arial" pitchFamily="34" charset="0"/>
                <a:cs typeface="Arial" pitchFamily="34" charset="0"/>
              </a:defRPr>
            </a:lvl4pPr>
            <a:lvl5pPr marL="2057400" indent="-228600" eaLnBrk="0" hangingPunct="0">
              <a:spcBef>
                <a:spcPct val="20000"/>
              </a:spcBef>
              <a:buClr>
                <a:srgbClr val="036635"/>
              </a:buClr>
              <a:buFont typeface="Courier New" pitchFamily="49" charset="0"/>
              <a:buChar char="o"/>
              <a:defRPr sz="2000">
                <a:solidFill>
                  <a:srgbClr val="262626"/>
                </a:solidFill>
                <a:latin typeface="Arial" pitchFamily="34" charset="0"/>
                <a:cs typeface="Arial" pitchFamily="34" charset="0"/>
              </a:defRPr>
            </a:lvl5pPr>
            <a:lvl6pPr marL="2514600" indent="-228600" eaLnBrk="0" fontAlgn="base" hangingPunct="0">
              <a:spcBef>
                <a:spcPct val="20000"/>
              </a:spcBef>
              <a:spcAft>
                <a:spcPct val="0"/>
              </a:spcAft>
              <a:buClr>
                <a:srgbClr val="036635"/>
              </a:buClr>
              <a:buFont typeface="Courier New" pitchFamily="49" charset="0"/>
              <a:buChar char="o"/>
              <a:defRPr sz="2000">
                <a:solidFill>
                  <a:srgbClr val="262626"/>
                </a:solidFill>
                <a:latin typeface="Arial" pitchFamily="34" charset="0"/>
                <a:cs typeface="Arial" pitchFamily="34" charset="0"/>
              </a:defRPr>
            </a:lvl6pPr>
            <a:lvl7pPr marL="2971800" indent="-228600" eaLnBrk="0" fontAlgn="base" hangingPunct="0">
              <a:spcBef>
                <a:spcPct val="20000"/>
              </a:spcBef>
              <a:spcAft>
                <a:spcPct val="0"/>
              </a:spcAft>
              <a:buClr>
                <a:srgbClr val="036635"/>
              </a:buClr>
              <a:buFont typeface="Courier New" pitchFamily="49" charset="0"/>
              <a:buChar char="o"/>
              <a:defRPr sz="2000">
                <a:solidFill>
                  <a:srgbClr val="262626"/>
                </a:solidFill>
                <a:latin typeface="Arial" pitchFamily="34" charset="0"/>
                <a:cs typeface="Arial" pitchFamily="34" charset="0"/>
              </a:defRPr>
            </a:lvl7pPr>
            <a:lvl8pPr marL="3429000" indent="-228600" eaLnBrk="0" fontAlgn="base" hangingPunct="0">
              <a:spcBef>
                <a:spcPct val="20000"/>
              </a:spcBef>
              <a:spcAft>
                <a:spcPct val="0"/>
              </a:spcAft>
              <a:buClr>
                <a:srgbClr val="036635"/>
              </a:buClr>
              <a:buFont typeface="Courier New" pitchFamily="49" charset="0"/>
              <a:buChar char="o"/>
              <a:defRPr sz="2000">
                <a:solidFill>
                  <a:srgbClr val="262626"/>
                </a:solidFill>
                <a:latin typeface="Arial" pitchFamily="34" charset="0"/>
                <a:cs typeface="Arial" pitchFamily="34" charset="0"/>
              </a:defRPr>
            </a:lvl8pPr>
            <a:lvl9pPr marL="3886200" indent="-228600" eaLnBrk="0" fontAlgn="base" hangingPunct="0">
              <a:spcBef>
                <a:spcPct val="20000"/>
              </a:spcBef>
              <a:spcAft>
                <a:spcPct val="0"/>
              </a:spcAft>
              <a:buClr>
                <a:srgbClr val="036635"/>
              </a:buClr>
              <a:buFont typeface="Courier New" pitchFamily="49" charset="0"/>
              <a:buChar char="o"/>
              <a:defRPr sz="2000">
                <a:solidFill>
                  <a:srgbClr val="262626"/>
                </a:solidFill>
                <a:latin typeface="Arial" pitchFamily="34" charset="0"/>
                <a:cs typeface="Arial" pitchFamily="34" charset="0"/>
              </a:defRPr>
            </a:lvl9pPr>
          </a:lstStyle>
          <a:p>
            <a:pPr eaLnBrk="1" hangingPunct="1">
              <a:spcBef>
                <a:spcPct val="0"/>
              </a:spcBef>
              <a:buClrTx/>
              <a:buSzTx/>
              <a:buFontTx/>
              <a:buNone/>
            </a:pPr>
            <a:r>
              <a:rPr lang="ru-RU" altLang="en-US" sz="1800" dirty="0" smtClean="0">
                <a:solidFill>
                  <a:schemeClr val="bg1"/>
                </a:solidFill>
                <a:latin typeface="Calibri" pitchFamily="34" charset="0"/>
              </a:rPr>
              <a:t>В 2011 году Университет Аделаиды предоставил </a:t>
            </a:r>
            <a:r>
              <a:rPr lang="en-US" altLang="en-US" sz="1800" dirty="0" smtClean="0">
                <a:solidFill>
                  <a:schemeClr val="bg1"/>
                </a:solidFill>
                <a:latin typeface="Calibri" pitchFamily="34" charset="0"/>
              </a:rPr>
              <a:t>iPad</a:t>
            </a:r>
            <a:r>
              <a:rPr lang="ru-RU" altLang="en-US" sz="1800" dirty="0" smtClean="0">
                <a:solidFill>
                  <a:schemeClr val="bg1"/>
                </a:solidFill>
                <a:latin typeface="Calibri" pitchFamily="34" charset="0"/>
              </a:rPr>
              <a:t> 700 студентам и преподавателям естественных наук</a:t>
            </a:r>
            <a:endParaRPr lang="en-US" altLang="en-US" sz="1800" dirty="0">
              <a:solidFill>
                <a:schemeClr val="bg1"/>
              </a:solidFill>
              <a:latin typeface="Calibri" pitchFamily="34" charset="0"/>
            </a:endParaRPr>
          </a:p>
        </p:txBody>
      </p:sp>
      <p:pic>
        <p:nvPicPr>
          <p:cNvPr id="51208" name="Picture 13" descr="adelaid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48350" y="0"/>
            <a:ext cx="329565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2163" y="2209800"/>
            <a:ext cx="200183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1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7000" y="6267450"/>
            <a:ext cx="24288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124046"/>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943100"/>
            <a:ext cx="7391400"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3" name="Line 9"/>
          <p:cNvSpPr>
            <a:spLocks noChangeShapeType="1"/>
          </p:cNvSpPr>
          <p:nvPr/>
        </p:nvSpPr>
        <p:spPr bwMode="auto">
          <a:xfrm flipH="1">
            <a:off x="2743200" y="4267200"/>
            <a:ext cx="1524000" cy="46038"/>
          </a:xfrm>
          <a:prstGeom prst="line">
            <a:avLst/>
          </a:prstGeom>
          <a:noFill/>
          <a:ln w="95250">
            <a:solidFill>
              <a:schemeClr val="accent6"/>
            </a:solidFill>
            <a:round/>
            <a:headEnd/>
            <a:tailEnd type="triangle" w="med" len="med"/>
          </a:ln>
        </p:spPr>
        <p:txBody>
          <a:bodyPr/>
          <a:lstStyle/>
          <a:p>
            <a:pPr>
              <a:defRPr/>
            </a:pPr>
            <a:endParaRPr lang="en-GB"/>
          </a:p>
        </p:txBody>
      </p:sp>
      <p:sp>
        <p:nvSpPr>
          <p:cNvPr id="49156" name="TextBox 10"/>
          <p:cNvSpPr txBox="1">
            <a:spLocks noChangeArrowheads="1"/>
          </p:cNvSpPr>
          <p:nvPr/>
        </p:nvSpPr>
        <p:spPr bwMode="auto">
          <a:xfrm>
            <a:off x="6629400" y="6030913"/>
            <a:ext cx="2582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036635"/>
              </a:buClr>
              <a:buSzPct val="140000"/>
              <a:buFont typeface="Arial" pitchFamily="34" charset="0"/>
              <a:buChar char="•"/>
              <a:defRPr sz="2000">
                <a:solidFill>
                  <a:srgbClr val="262626"/>
                </a:solidFill>
                <a:latin typeface="Arial" pitchFamily="34" charset="0"/>
                <a:cs typeface="Arial" pitchFamily="34" charset="0"/>
              </a:defRPr>
            </a:lvl1pPr>
            <a:lvl2pPr marL="742950" indent="-285750" eaLnBrk="0" hangingPunct="0">
              <a:spcBef>
                <a:spcPct val="20000"/>
              </a:spcBef>
              <a:buClr>
                <a:srgbClr val="036635"/>
              </a:buClr>
              <a:buFont typeface="Arial" pitchFamily="34" charset="0"/>
              <a:buChar char="–"/>
              <a:defRPr sz="2000">
                <a:solidFill>
                  <a:srgbClr val="262626"/>
                </a:solidFill>
                <a:latin typeface="Arial" pitchFamily="34" charset="0"/>
                <a:cs typeface="Arial" pitchFamily="34" charset="0"/>
              </a:defRPr>
            </a:lvl2pPr>
            <a:lvl3pPr marL="1143000" indent="-228600" eaLnBrk="0" hangingPunct="0">
              <a:spcBef>
                <a:spcPct val="20000"/>
              </a:spcBef>
              <a:buClr>
                <a:srgbClr val="036635"/>
              </a:buClr>
              <a:buFont typeface="Arial" pitchFamily="34" charset="0"/>
              <a:buChar char="•"/>
              <a:defRPr sz="2000">
                <a:solidFill>
                  <a:srgbClr val="262626"/>
                </a:solidFill>
                <a:latin typeface="Arial" pitchFamily="34" charset="0"/>
                <a:cs typeface="Arial" pitchFamily="34" charset="0"/>
              </a:defRPr>
            </a:lvl3pPr>
            <a:lvl4pPr marL="1600200" indent="-228600" eaLnBrk="0" hangingPunct="0">
              <a:spcBef>
                <a:spcPct val="20000"/>
              </a:spcBef>
              <a:buClr>
                <a:srgbClr val="036635"/>
              </a:buClr>
              <a:buFont typeface="Arial" pitchFamily="34" charset="0"/>
              <a:buChar char="–"/>
              <a:defRPr sz="2000">
                <a:solidFill>
                  <a:srgbClr val="262626"/>
                </a:solidFill>
                <a:latin typeface="Arial" pitchFamily="34" charset="0"/>
                <a:cs typeface="Arial" pitchFamily="34" charset="0"/>
              </a:defRPr>
            </a:lvl4pPr>
            <a:lvl5pPr marL="2057400" indent="-228600" eaLnBrk="0" hangingPunct="0">
              <a:spcBef>
                <a:spcPct val="20000"/>
              </a:spcBef>
              <a:buClr>
                <a:srgbClr val="036635"/>
              </a:buClr>
              <a:buFont typeface="Courier New" pitchFamily="49" charset="0"/>
              <a:buChar char="o"/>
              <a:defRPr sz="2000">
                <a:solidFill>
                  <a:srgbClr val="262626"/>
                </a:solidFill>
                <a:latin typeface="Arial" pitchFamily="34" charset="0"/>
                <a:cs typeface="Arial" pitchFamily="34" charset="0"/>
              </a:defRPr>
            </a:lvl5pPr>
            <a:lvl6pPr marL="2514600" indent="-228600" eaLnBrk="0" fontAlgn="base" hangingPunct="0">
              <a:spcBef>
                <a:spcPct val="20000"/>
              </a:spcBef>
              <a:spcAft>
                <a:spcPct val="0"/>
              </a:spcAft>
              <a:buClr>
                <a:srgbClr val="036635"/>
              </a:buClr>
              <a:buFont typeface="Courier New" pitchFamily="49" charset="0"/>
              <a:buChar char="o"/>
              <a:defRPr sz="2000">
                <a:solidFill>
                  <a:srgbClr val="262626"/>
                </a:solidFill>
                <a:latin typeface="Arial" pitchFamily="34" charset="0"/>
                <a:cs typeface="Arial" pitchFamily="34" charset="0"/>
              </a:defRPr>
            </a:lvl6pPr>
            <a:lvl7pPr marL="2971800" indent="-228600" eaLnBrk="0" fontAlgn="base" hangingPunct="0">
              <a:spcBef>
                <a:spcPct val="20000"/>
              </a:spcBef>
              <a:spcAft>
                <a:spcPct val="0"/>
              </a:spcAft>
              <a:buClr>
                <a:srgbClr val="036635"/>
              </a:buClr>
              <a:buFont typeface="Courier New" pitchFamily="49" charset="0"/>
              <a:buChar char="o"/>
              <a:defRPr sz="2000">
                <a:solidFill>
                  <a:srgbClr val="262626"/>
                </a:solidFill>
                <a:latin typeface="Arial" pitchFamily="34" charset="0"/>
                <a:cs typeface="Arial" pitchFamily="34" charset="0"/>
              </a:defRPr>
            </a:lvl7pPr>
            <a:lvl8pPr marL="3429000" indent="-228600" eaLnBrk="0" fontAlgn="base" hangingPunct="0">
              <a:spcBef>
                <a:spcPct val="20000"/>
              </a:spcBef>
              <a:spcAft>
                <a:spcPct val="0"/>
              </a:spcAft>
              <a:buClr>
                <a:srgbClr val="036635"/>
              </a:buClr>
              <a:buFont typeface="Courier New" pitchFamily="49" charset="0"/>
              <a:buChar char="o"/>
              <a:defRPr sz="2000">
                <a:solidFill>
                  <a:srgbClr val="262626"/>
                </a:solidFill>
                <a:latin typeface="Arial" pitchFamily="34" charset="0"/>
                <a:cs typeface="Arial" pitchFamily="34" charset="0"/>
              </a:defRPr>
            </a:lvl8pPr>
            <a:lvl9pPr marL="3886200" indent="-228600" eaLnBrk="0" fontAlgn="base" hangingPunct="0">
              <a:spcBef>
                <a:spcPct val="20000"/>
              </a:spcBef>
              <a:spcAft>
                <a:spcPct val="0"/>
              </a:spcAft>
              <a:buClr>
                <a:srgbClr val="036635"/>
              </a:buClr>
              <a:buFont typeface="Courier New" pitchFamily="49" charset="0"/>
              <a:buChar char="o"/>
              <a:defRPr sz="2000">
                <a:solidFill>
                  <a:srgbClr val="262626"/>
                </a:solidFill>
                <a:latin typeface="Arial" pitchFamily="34" charset="0"/>
                <a:cs typeface="Arial" pitchFamily="34" charset="0"/>
              </a:defRPr>
            </a:lvl9pPr>
          </a:lstStyle>
          <a:p>
            <a:pPr eaLnBrk="1" hangingPunct="1">
              <a:spcBef>
                <a:spcPct val="0"/>
              </a:spcBef>
              <a:buClrTx/>
              <a:buSzTx/>
              <a:buFontTx/>
              <a:buNone/>
            </a:pPr>
            <a:r>
              <a:rPr lang="en-GB" altLang="en-US" sz="1400">
                <a:solidFill>
                  <a:schemeClr val="tx1"/>
                </a:solidFill>
                <a:latin typeface="Calibri" pitchFamily="34" charset="0"/>
              </a:rPr>
              <a:t>www.sciencedircet.com</a:t>
            </a:r>
          </a:p>
        </p:txBody>
      </p:sp>
      <p:pic>
        <p:nvPicPr>
          <p:cNvPr id="4915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762000"/>
            <a:ext cx="7391400" cy="116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bwMode="auto">
          <a:xfrm>
            <a:off x="685800" y="294290"/>
            <a:ext cx="8763000" cy="467710"/>
          </a:xfrm>
          <a:prstGeom prst="rect">
            <a:avLst/>
          </a:prstGeom>
          <a:noFill/>
          <a:ln w="9525">
            <a:noFill/>
            <a:miter lim="800000"/>
            <a:headEnd/>
            <a:tailEnd/>
          </a:ln>
        </p:spPr>
        <p:txBody>
          <a:bodyPr anchor="ctr"/>
          <a:lstStyle/>
          <a:p>
            <a:pPr eaLnBrk="0" hangingPunct="0">
              <a:defRPr/>
            </a:pPr>
            <a:r>
              <a:rPr lang="ru-RU" sz="2400" b="1" baseline="0" dirty="0" smtClean="0">
                <a:latin typeface="+mj-lt"/>
                <a:ea typeface="+mj-ea"/>
                <a:cs typeface="+mj-cs"/>
              </a:rPr>
              <a:t>Преимущество платформы</a:t>
            </a:r>
            <a:r>
              <a:rPr lang="en-US" sz="2400" b="1" baseline="0" dirty="0" smtClean="0">
                <a:latin typeface="+mj-lt"/>
                <a:ea typeface="+mj-ea"/>
                <a:cs typeface="+mj-cs"/>
              </a:rPr>
              <a:t>: </a:t>
            </a:r>
            <a:r>
              <a:rPr lang="ru-RU" sz="2400" b="1" baseline="0" dirty="0" smtClean="0">
                <a:latin typeface="+mj-lt"/>
                <a:ea typeface="+mj-ea"/>
                <a:cs typeface="+mj-cs"/>
              </a:rPr>
              <a:t>мультимедийные приложения</a:t>
            </a:r>
            <a:endParaRPr lang="en-US" sz="2400" b="1" baseline="0" dirty="0">
              <a:latin typeface="+mj-lt"/>
              <a:ea typeface="+mj-ea"/>
              <a:cs typeface="+mj-cs"/>
            </a:endParaRPr>
          </a:p>
        </p:txBody>
      </p:sp>
    </p:spTree>
    <p:extLst>
      <p:ext uri="{BB962C8B-B14F-4D97-AF65-F5344CB8AC3E}">
        <p14:creationId xmlns:p14="http://schemas.microsoft.com/office/powerpoint/2010/main" val="232371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Elsevierlogo.tif"/>
          <p:cNvPicPr>
            <a:picLocks noChangeAspect="1"/>
          </p:cNvPicPr>
          <p:nvPr/>
        </p:nvPicPr>
        <p:blipFill>
          <a:blip r:embed="rId3" cstate="print"/>
          <a:srcRect/>
          <a:stretch>
            <a:fillRect/>
          </a:stretch>
        </p:blipFill>
        <p:spPr bwMode="auto">
          <a:xfrm>
            <a:off x="2398564" y="1510623"/>
            <a:ext cx="4346872" cy="4800600"/>
          </a:xfrm>
          <a:prstGeom prst="rect">
            <a:avLst/>
          </a:prstGeom>
          <a:noFill/>
          <a:ln w="9525">
            <a:noFill/>
            <a:miter lim="800000"/>
            <a:headEnd/>
            <a:tailEnd/>
          </a:ln>
        </p:spPr>
      </p:pic>
      <p:sp>
        <p:nvSpPr>
          <p:cNvPr id="6" name="TextBox 5"/>
          <p:cNvSpPr txBox="1"/>
          <p:nvPr/>
        </p:nvSpPr>
        <p:spPr>
          <a:xfrm>
            <a:off x="3041773" y="609600"/>
            <a:ext cx="3102196" cy="707886"/>
          </a:xfrm>
          <a:prstGeom prst="rect">
            <a:avLst/>
          </a:prstGeom>
          <a:noFill/>
        </p:spPr>
        <p:txBody>
          <a:bodyPr wrap="none" rtlCol="0">
            <a:spAutoFit/>
          </a:bodyPr>
          <a:lstStyle/>
          <a:p>
            <a:r>
              <a:rPr lang="ru-RU" sz="4000" b="1" dirty="0" smtClean="0">
                <a:solidFill>
                  <a:schemeClr val="tx2"/>
                </a:solidFill>
                <a:latin typeface="Arial" panose="020B0604020202020204" pitchFamily="34" charset="0"/>
                <a:cs typeface="Arial" panose="020B0604020202020204" pitchFamily="34" charset="0"/>
              </a:rPr>
              <a:t>СПАСИБО</a:t>
            </a:r>
            <a:r>
              <a:rPr lang="en-US" sz="4000" b="1" dirty="0" smtClean="0">
                <a:solidFill>
                  <a:schemeClr val="tx2"/>
                </a:solidFill>
                <a:latin typeface="Arial" panose="020B0604020202020204" pitchFamily="34" charset="0"/>
                <a:cs typeface="Arial" panose="020B0604020202020204" pitchFamily="34" charset="0"/>
              </a:rPr>
              <a:t>! </a:t>
            </a:r>
            <a:endParaRPr lang="en-US" sz="4000" b="1" dirty="0">
              <a:solidFill>
                <a:schemeClr val="tx2"/>
              </a:solidFill>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fontAlgn="base">
              <a:spcBef>
                <a:spcPct val="0"/>
              </a:spcBef>
              <a:spcAft>
                <a:spcPct val="0"/>
              </a:spcAft>
            </a:pPr>
            <a:fld id="{FCADCB76-81E2-42D3-8EC2-6C52E0F8FC0C}" type="slidenum">
              <a:rPr lang="en-US" smtClean="0">
                <a:solidFill>
                  <a:srgbClr val="FFFFFF"/>
                </a:solidFill>
              </a:rPr>
              <a:pPr fontAlgn="base">
                <a:spcBef>
                  <a:spcPct val="0"/>
                </a:spcBef>
                <a:spcAft>
                  <a:spcPct val="0"/>
                </a:spcAft>
              </a:pPr>
              <a:t>34</a:t>
            </a:fld>
            <a:endParaRPr lang="en-US" dirty="0">
              <a:solidFill>
                <a:srgbClr val="FFFFFF"/>
              </a:solidFill>
            </a:endParaRPr>
          </a:p>
        </p:txBody>
      </p:sp>
    </p:spTree>
    <p:extLst>
      <p:ext uri="{BB962C8B-B14F-4D97-AF65-F5344CB8AC3E}">
        <p14:creationId xmlns:p14="http://schemas.microsoft.com/office/powerpoint/2010/main" val="2975769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txBox="1">
            <a:spLocks/>
          </p:cNvSpPr>
          <p:nvPr/>
        </p:nvSpPr>
        <p:spPr>
          <a:xfrm>
            <a:off x="273210" y="406401"/>
            <a:ext cx="8750250" cy="637270"/>
          </a:xfrm>
          <a:prstGeom prst="rect">
            <a:avLst/>
          </a:prstGeom>
        </p:spPr>
        <p:txBody>
          <a:bodyPr>
            <a:noAutofit/>
          </a:bodyPr>
          <a:lstStyle>
            <a:lvl1pPr algn="l" defTabSz="914400" rtl="0" eaLnBrk="1" latinLnBrk="0" hangingPunct="1">
              <a:lnSpc>
                <a:spcPct val="90000"/>
              </a:lnSpc>
              <a:spcBef>
                <a:spcPct val="0"/>
              </a:spcBef>
              <a:buNone/>
              <a:defRPr sz="1800" b="1" kern="1200">
                <a:solidFill>
                  <a:schemeClr val="tx2"/>
                </a:solidFill>
                <a:latin typeface="Arial" panose="020B0604020202020204" pitchFamily="34" charset="0"/>
                <a:ea typeface="+mj-ea"/>
                <a:cs typeface="Arial" panose="020B0604020202020204" pitchFamily="34" charset="0"/>
              </a:defRPr>
            </a:lvl1pPr>
          </a:lstStyle>
          <a:p>
            <a:r>
              <a:rPr lang="en-US" sz="2800" dirty="0" smtClean="0">
                <a:latin typeface="+mn-lt"/>
              </a:rPr>
              <a:t>ELSEVIER </a:t>
            </a:r>
            <a:r>
              <a:rPr lang="ru-RU" sz="2800" dirty="0" smtClean="0">
                <a:latin typeface="+mn-lt"/>
              </a:rPr>
              <a:t>оказывает информационную поддержку различным секторам</a:t>
            </a:r>
            <a:endParaRPr lang="en-US" sz="2800" dirty="0">
              <a:latin typeface="+mn-lt"/>
            </a:endParaRPr>
          </a:p>
        </p:txBody>
      </p:sp>
      <p:pic>
        <p:nvPicPr>
          <p:cNvPr id="20"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053" t="12753" r="51843" b="2244"/>
          <a:stretch/>
        </p:blipFill>
        <p:spPr bwMode="auto">
          <a:xfrm>
            <a:off x="4945857" y="2326469"/>
            <a:ext cx="4077603" cy="378778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TextBox 34"/>
          <p:cNvSpPr txBox="1"/>
          <p:nvPr/>
        </p:nvSpPr>
        <p:spPr>
          <a:xfrm>
            <a:off x="1451204" y="1238651"/>
            <a:ext cx="3494653" cy="1631216"/>
          </a:xfrm>
          <a:prstGeom prst="rect">
            <a:avLst/>
          </a:prstGeom>
          <a:solidFill>
            <a:schemeClr val="bg1"/>
          </a:solidFill>
          <a:ln>
            <a:noFill/>
          </a:ln>
        </p:spPr>
        <p:txBody>
          <a:bodyPr wrap="square" rtlCol="0">
            <a:spAutoFit/>
          </a:bodyPr>
          <a:lstStyle/>
          <a:p>
            <a:pPr algn="ctr"/>
            <a:r>
              <a:rPr lang="ru-RU" dirty="0" smtClean="0">
                <a:solidFill>
                  <a:srgbClr val="000000"/>
                </a:solidFill>
                <a:cs typeface="Arial" panose="020B0604020202020204" pitchFamily="34" charset="0"/>
              </a:rPr>
              <a:t>Мы обслуживаем более</a:t>
            </a:r>
            <a:r>
              <a:rPr lang="en-US" dirty="0" smtClean="0">
                <a:solidFill>
                  <a:srgbClr val="000000"/>
                </a:solidFill>
                <a:cs typeface="Arial" panose="020B0604020202020204" pitchFamily="34" charset="0"/>
              </a:rPr>
              <a:t> </a:t>
            </a:r>
            <a:endParaRPr lang="ru-RU" dirty="0" smtClean="0">
              <a:solidFill>
                <a:srgbClr val="000000"/>
              </a:solidFill>
              <a:cs typeface="Arial" panose="020B0604020202020204" pitchFamily="34" charset="0"/>
            </a:endParaRPr>
          </a:p>
          <a:p>
            <a:pPr algn="ctr"/>
            <a:r>
              <a:rPr lang="en-US" sz="2800" b="1" u="sng" dirty="0" smtClean="0">
                <a:solidFill>
                  <a:schemeClr val="tx2"/>
                </a:solidFill>
                <a:cs typeface="Arial" panose="020B0604020202020204" pitchFamily="34" charset="0"/>
              </a:rPr>
              <a:t>30</a:t>
            </a:r>
            <a:r>
              <a:rPr lang="ru-RU" sz="2800" b="1" u="sng" dirty="0" smtClean="0">
                <a:solidFill>
                  <a:schemeClr val="tx2"/>
                </a:solidFill>
                <a:cs typeface="Arial" panose="020B0604020202020204" pitchFamily="34" charset="0"/>
              </a:rPr>
              <a:t> млн.</a:t>
            </a:r>
            <a:r>
              <a:rPr lang="en-US" sz="2800" dirty="0" smtClean="0">
                <a:solidFill>
                  <a:schemeClr val="tx2"/>
                </a:solidFill>
                <a:cs typeface="Arial" panose="020B0604020202020204" pitchFamily="34" charset="0"/>
              </a:rPr>
              <a:t> </a:t>
            </a:r>
            <a:r>
              <a:rPr lang="ru-RU" dirty="0" smtClean="0">
                <a:solidFill>
                  <a:srgbClr val="000000"/>
                </a:solidFill>
                <a:cs typeface="Arial" panose="020B0604020202020204" pitchFamily="34" charset="0"/>
              </a:rPr>
              <a:t>иследователей из академического, правительственного и корпоративного секторов</a:t>
            </a:r>
            <a:endParaRPr lang="en-US" dirty="0" smtClean="0">
              <a:solidFill>
                <a:srgbClr val="000000"/>
              </a:solidFill>
              <a:cs typeface="Arial" panose="020B0604020202020204" pitchFamily="34" charset="0"/>
            </a:endParaRPr>
          </a:p>
        </p:txBody>
      </p:sp>
      <p:sp>
        <p:nvSpPr>
          <p:cNvPr id="49" name="TextBox 48"/>
          <p:cNvSpPr txBox="1"/>
          <p:nvPr/>
        </p:nvSpPr>
        <p:spPr>
          <a:xfrm>
            <a:off x="1967903" y="2977422"/>
            <a:ext cx="2806463" cy="1077218"/>
          </a:xfrm>
          <a:prstGeom prst="rect">
            <a:avLst/>
          </a:prstGeom>
          <a:solidFill>
            <a:schemeClr val="bg1"/>
          </a:solidFill>
          <a:ln>
            <a:noFill/>
          </a:ln>
        </p:spPr>
        <p:txBody>
          <a:bodyPr wrap="square" rtlCol="0">
            <a:spAutoFit/>
          </a:bodyPr>
          <a:lstStyle/>
          <a:p>
            <a:pPr algn="ctr">
              <a:spcAft>
                <a:spcPts val="1200"/>
              </a:spcAft>
            </a:pPr>
            <a:r>
              <a:rPr lang="ru-RU" dirty="0" smtClean="0">
                <a:solidFill>
                  <a:srgbClr val="000000"/>
                </a:solidFill>
              </a:rPr>
              <a:t>У нас за плечами более </a:t>
            </a:r>
            <a:r>
              <a:rPr lang="en-US" sz="2800" b="1" u="sng" dirty="0" smtClean="0">
                <a:solidFill>
                  <a:schemeClr val="tx2"/>
                </a:solidFill>
              </a:rPr>
              <a:t>400</a:t>
            </a:r>
            <a:r>
              <a:rPr lang="ru-RU" sz="2800" b="1" u="sng" dirty="0" smtClean="0">
                <a:solidFill>
                  <a:schemeClr val="tx2"/>
                </a:solidFill>
              </a:rPr>
              <a:t> лет </a:t>
            </a:r>
            <a:r>
              <a:rPr lang="ru-RU" dirty="0" smtClean="0">
                <a:solidFill>
                  <a:srgbClr val="000000"/>
                </a:solidFill>
              </a:rPr>
              <a:t>издательского опыта</a:t>
            </a:r>
            <a:endParaRPr lang="en-US" dirty="0" smtClean="0">
              <a:solidFill>
                <a:srgbClr val="000000"/>
              </a:solidFill>
            </a:endParaRPr>
          </a:p>
        </p:txBody>
      </p:sp>
      <p:sp>
        <p:nvSpPr>
          <p:cNvPr id="41" name="Oval 40"/>
          <p:cNvSpPr/>
          <p:nvPr/>
        </p:nvSpPr>
        <p:spPr>
          <a:xfrm>
            <a:off x="43739" y="1454465"/>
            <a:ext cx="1353479" cy="1353477"/>
          </a:xfrm>
          <a:prstGeom prst="ellipse">
            <a:avLst/>
          </a:prstGeom>
          <a:blipFill rotWithShape="1">
            <a:blip r:embed="rId4"/>
            <a:srcRect/>
            <a:stretch>
              <a:fillRect l="-45678" t="-10338" r="-4304" b="-10338"/>
            </a:stretch>
          </a:blipFill>
          <a:ln w="12700" cmpd="sng">
            <a:solidFill>
              <a:srgbClr val="FF82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Arial"/>
            </a:endParaRPr>
          </a:p>
        </p:txBody>
      </p:sp>
      <p:sp>
        <p:nvSpPr>
          <p:cNvPr id="43" name="Oval 42"/>
          <p:cNvSpPr/>
          <p:nvPr/>
        </p:nvSpPr>
        <p:spPr>
          <a:xfrm>
            <a:off x="385166" y="2977422"/>
            <a:ext cx="1353479" cy="1353477"/>
          </a:xfrm>
          <a:prstGeom prst="ellipse">
            <a:avLst/>
          </a:prstGeom>
          <a:blipFill rotWithShape="1">
            <a:blip r:embed="rId5"/>
            <a:srcRect/>
            <a:stretch>
              <a:fillRect l="-11200" r="-11200"/>
            </a:stretch>
          </a:blipFill>
          <a:ln w="12700" cmpd="sng">
            <a:solidFill>
              <a:srgbClr val="FF82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Arial"/>
            </a:endParaRPr>
          </a:p>
        </p:txBody>
      </p:sp>
      <p:sp>
        <p:nvSpPr>
          <p:cNvPr id="44" name="Oval 43"/>
          <p:cNvSpPr/>
          <p:nvPr/>
        </p:nvSpPr>
        <p:spPr>
          <a:xfrm>
            <a:off x="774465" y="4620472"/>
            <a:ext cx="1353479" cy="1353477"/>
          </a:xfrm>
          <a:prstGeom prst="ellipse">
            <a:avLst/>
          </a:prstGeom>
          <a:blipFill rotWithShape="1">
            <a:blip r:embed="rId6"/>
            <a:srcRect/>
            <a:stretch>
              <a:fillRect l="-29302" t="868" r="-12062" b="868"/>
            </a:stretch>
          </a:blipFill>
          <a:ln w="12700" cmpd="sng">
            <a:solidFill>
              <a:srgbClr val="FA82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Arial"/>
            </a:endParaRPr>
          </a:p>
        </p:txBody>
      </p:sp>
      <p:sp>
        <p:nvSpPr>
          <p:cNvPr id="45" name="Oval 44"/>
          <p:cNvSpPr/>
          <p:nvPr/>
        </p:nvSpPr>
        <p:spPr>
          <a:xfrm>
            <a:off x="273209" y="5507232"/>
            <a:ext cx="894541" cy="933433"/>
          </a:xfrm>
          <a:prstGeom prst="ellipse">
            <a:avLst/>
          </a:prstGeom>
          <a:blipFill rotWithShape="1">
            <a:blip r:embed="rId7"/>
            <a:srcRect/>
            <a:stretch>
              <a:fillRect l="-24732" r="-14296"/>
            </a:stretch>
          </a:blipFill>
          <a:ln w="12700" cmpd="sng">
            <a:solidFill>
              <a:srgbClr val="FF82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Arial"/>
            </a:endParaRPr>
          </a:p>
        </p:txBody>
      </p:sp>
      <p:sp>
        <p:nvSpPr>
          <p:cNvPr id="47" name="Oval 46"/>
          <p:cNvSpPr/>
          <p:nvPr/>
        </p:nvSpPr>
        <p:spPr>
          <a:xfrm>
            <a:off x="1110803" y="3865538"/>
            <a:ext cx="933331" cy="933433"/>
          </a:xfrm>
          <a:prstGeom prst="ellipse">
            <a:avLst/>
          </a:prstGeom>
          <a:blipFill rotWithShape="1">
            <a:blip r:embed="rId8"/>
            <a:srcRect/>
            <a:stretch>
              <a:fillRect l="-6125" t="-17493" r="-62125" b="-17493"/>
            </a:stretch>
          </a:blipFill>
          <a:ln w="12700" cmpd="sng">
            <a:solidFill>
              <a:srgbClr val="FF82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Arial"/>
            </a:endParaRPr>
          </a:p>
        </p:txBody>
      </p:sp>
      <p:sp>
        <p:nvSpPr>
          <p:cNvPr id="54" name="TextBox 53"/>
          <p:cNvSpPr txBox="1"/>
          <p:nvPr/>
        </p:nvSpPr>
        <p:spPr>
          <a:xfrm>
            <a:off x="4741005" y="1238651"/>
            <a:ext cx="4317633" cy="800219"/>
          </a:xfrm>
          <a:prstGeom prst="rect">
            <a:avLst/>
          </a:prstGeom>
          <a:solidFill>
            <a:schemeClr val="bg1"/>
          </a:solidFill>
          <a:ln>
            <a:noFill/>
          </a:ln>
        </p:spPr>
        <p:txBody>
          <a:bodyPr wrap="square" rtlCol="0">
            <a:noAutofit/>
          </a:bodyPr>
          <a:lstStyle/>
          <a:p>
            <a:pPr algn="ctr">
              <a:spcAft>
                <a:spcPts val="1200"/>
              </a:spcAft>
            </a:pPr>
            <a:r>
              <a:rPr lang="ru-RU" dirty="0" smtClean="0">
                <a:solidFill>
                  <a:srgbClr val="000000"/>
                </a:solidFill>
              </a:rPr>
              <a:t>Мы ежегодно публикуем около </a:t>
            </a:r>
            <a:r>
              <a:rPr lang="en-US" sz="2800" b="1" u="sng" dirty="0" smtClean="0">
                <a:solidFill>
                  <a:schemeClr val="tx2"/>
                </a:solidFill>
              </a:rPr>
              <a:t>25%</a:t>
            </a:r>
            <a:r>
              <a:rPr lang="en-US" sz="2800" b="1" dirty="0" smtClean="0">
                <a:solidFill>
                  <a:schemeClr val="tx2"/>
                </a:solidFill>
              </a:rPr>
              <a:t> </a:t>
            </a:r>
            <a:r>
              <a:rPr lang="ru-RU" dirty="0" smtClean="0">
                <a:solidFill>
                  <a:srgbClr val="000000"/>
                </a:solidFill>
              </a:rPr>
              <a:t>всех научных работ в мире</a:t>
            </a:r>
            <a:endParaRPr lang="en-US" dirty="0" smtClean="0">
              <a:solidFill>
                <a:srgbClr val="000000"/>
              </a:solidFill>
            </a:endParaRPr>
          </a:p>
        </p:txBody>
      </p:sp>
      <p:sp>
        <p:nvSpPr>
          <p:cNvPr id="46" name="Oval 45"/>
          <p:cNvSpPr/>
          <p:nvPr/>
        </p:nvSpPr>
        <p:spPr>
          <a:xfrm>
            <a:off x="820088" y="2227117"/>
            <a:ext cx="933331" cy="933433"/>
          </a:xfrm>
          <a:prstGeom prst="ellipse">
            <a:avLst/>
          </a:prstGeom>
          <a:blipFill rotWithShape="1">
            <a:blip r:embed="rId9"/>
            <a:srcRect/>
            <a:stretch>
              <a:fillRect l="-33625" t="-6243" r="-39625" b="-26243"/>
            </a:stretch>
          </a:blipFill>
          <a:ln w="12700" cmpd="sng">
            <a:solidFill>
              <a:srgbClr val="FF82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Arial"/>
            </a:endParaRPr>
          </a:p>
        </p:txBody>
      </p:sp>
      <p:sp>
        <p:nvSpPr>
          <p:cNvPr id="4" name="Slide Number Placeholder 3"/>
          <p:cNvSpPr>
            <a:spLocks noGrp="1"/>
          </p:cNvSpPr>
          <p:nvPr>
            <p:ph type="sldNum" sz="quarter" idx="12"/>
          </p:nvPr>
        </p:nvSpPr>
        <p:spPr/>
        <p:txBody>
          <a:bodyPr/>
          <a:lstStyle/>
          <a:p>
            <a:pPr>
              <a:defRPr/>
            </a:pPr>
            <a:fld id="{4E5371A5-5578-8E49-93D4-3B178012D2E0}" type="slidenum">
              <a:rPr lang="en-US" smtClean="0"/>
              <a:pPr>
                <a:defRPr/>
              </a:pPr>
              <a:t>4</a:t>
            </a:fld>
            <a:endParaRPr lang="en-US"/>
          </a:p>
        </p:txBody>
      </p:sp>
      <p:sp>
        <p:nvSpPr>
          <p:cNvPr id="17" name="TextBox 16"/>
          <p:cNvSpPr txBox="1"/>
          <p:nvPr/>
        </p:nvSpPr>
        <p:spPr>
          <a:xfrm>
            <a:off x="2168888" y="4220361"/>
            <a:ext cx="2572117" cy="2492990"/>
          </a:xfrm>
          <a:prstGeom prst="rect">
            <a:avLst/>
          </a:prstGeom>
          <a:solidFill>
            <a:schemeClr val="bg1"/>
          </a:solidFill>
          <a:ln>
            <a:noFill/>
          </a:ln>
        </p:spPr>
        <p:txBody>
          <a:bodyPr wrap="square" rtlCol="0">
            <a:spAutoFit/>
          </a:bodyPr>
          <a:lstStyle/>
          <a:p>
            <a:pPr algn="ctr">
              <a:spcAft>
                <a:spcPts val="1200"/>
              </a:spcAft>
            </a:pPr>
            <a:r>
              <a:rPr lang="ru-RU" sz="2800" b="1" u="sng" dirty="0" smtClean="0">
                <a:solidFill>
                  <a:schemeClr val="tx2"/>
                </a:solidFill>
              </a:rPr>
              <a:t>Лауреаты Нобелевской Премии 2014 г. </a:t>
            </a:r>
            <a:r>
              <a:rPr lang="ru-RU" dirty="0" smtClean="0">
                <a:solidFill>
                  <a:srgbClr val="000000"/>
                </a:solidFill>
              </a:rPr>
              <a:t>по медицине</a:t>
            </a:r>
            <a:r>
              <a:rPr lang="en-US" dirty="0" smtClean="0">
                <a:solidFill>
                  <a:srgbClr val="000000"/>
                </a:solidFill>
              </a:rPr>
              <a:t>, </a:t>
            </a:r>
            <a:r>
              <a:rPr lang="ru-RU" dirty="0" smtClean="0">
                <a:solidFill>
                  <a:srgbClr val="000000"/>
                </a:solidFill>
              </a:rPr>
              <a:t>физике</a:t>
            </a:r>
            <a:r>
              <a:rPr lang="en-US" dirty="0" smtClean="0">
                <a:solidFill>
                  <a:srgbClr val="000000"/>
                </a:solidFill>
              </a:rPr>
              <a:t>, </a:t>
            </a:r>
            <a:r>
              <a:rPr lang="ru-RU" dirty="0" smtClean="0">
                <a:solidFill>
                  <a:srgbClr val="000000"/>
                </a:solidFill>
              </a:rPr>
              <a:t>химии</a:t>
            </a:r>
            <a:r>
              <a:rPr lang="en-US" dirty="0" smtClean="0">
                <a:solidFill>
                  <a:srgbClr val="000000"/>
                </a:solidFill>
              </a:rPr>
              <a:t> </a:t>
            </a:r>
            <a:r>
              <a:rPr lang="ru-RU" dirty="0" smtClean="0">
                <a:solidFill>
                  <a:srgbClr val="000000"/>
                </a:solidFill>
              </a:rPr>
              <a:t>и экономике публиковали свои работы через </a:t>
            </a:r>
            <a:r>
              <a:rPr lang="en-US" dirty="0" smtClean="0">
                <a:solidFill>
                  <a:srgbClr val="000000"/>
                </a:solidFill>
              </a:rPr>
              <a:t>ELSEVIER</a:t>
            </a:r>
            <a:r>
              <a:rPr lang="ru-RU" dirty="0" smtClean="0">
                <a:solidFill>
                  <a:srgbClr val="000000"/>
                </a:solidFill>
              </a:rPr>
              <a:t> </a:t>
            </a:r>
            <a:endParaRPr lang="en-US" dirty="0" smtClean="0">
              <a:solidFill>
                <a:srgbClr val="000000"/>
              </a:solidFill>
            </a:endParaRPr>
          </a:p>
        </p:txBody>
      </p:sp>
    </p:spTree>
    <p:extLst>
      <p:ext uri="{BB962C8B-B14F-4D97-AF65-F5344CB8AC3E}">
        <p14:creationId xmlns:p14="http://schemas.microsoft.com/office/powerpoint/2010/main" val="381817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DA15E891-66B8-4B28-AB8F-05A4B1DE573C}" type="slidenum">
              <a:rPr lang="en-US" smtClean="0">
                <a:solidFill>
                  <a:srgbClr val="FFFFFF"/>
                </a:solidFill>
              </a:rPr>
              <a:pPr/>
              <a:t>5</a:t>
            </a:fld>
            <a:endParaRPr lang="en-US" dirty="0">
              <a:solidFill>
                <a:srgbClr val="FFFFFF"/>
              </a:solidFill>
            </a:endParaRPr>
          </a:p>
        </p:txBody>
      </p:sp>
      <p:sp>
        <p:nvSpPr>
          <p:cNvPr id="3" name="Text Placeholder 2"/>
          <p:cNvSpPr>
            <a:spLocks noGrp="1"/>
          </p:cNvSpPr>
          <p:nvPr>
            <p:ph type="body" sz="quarter" idx="10"/>
          </p:nvPr>
        </p:nvSpPr>
        <p:spPr/>
        <p:txBody>
          <a:bodyPr/>
          <a:lstStyle/>
          <a:p>
            <a:r>
              <a:rPr lang="ru-RU" dirty="0" smtClean="0"/>
              <a:t>Задачи ученых и направление нашей деятельности</a:t>
            </a:r>
            <a:endParaRPr lang="en-US" dirty="0"/>
          </a:p>
        </p:txBody>
      </p:sp>
      <p:sp>
        <p:nvSpPr>
          <p:cNvPr id="4" name="Oval 3"/>
          <p:cNvSpPr/>
          <p:nvPr/>
        </p:nvSpPr>
        <p:spPr>
          <a:xfrm>
            <a:off x="2772000" y="890059"/>
            <a:ext cx="3600000" cy="4800000"/>
          </a:xfrm>
          <a:prstGeom prst="ellipse">
            <a:avLst/>
          </a:prstGeom>
          <a:solidFill>
            <a:srgbClr val="FF8200"/>
          </a:solidFill>
          <a:ln w="12700" cap="flat" cmpd="sng" algn="ctr">
            <a:solidFill>
              <a:srgbClr val="FF8200">
                <a:shade val="50000"/>
              </a:srgbClr>
            </a:solidFill>
            <a:prstDash val="solid"/>
            <a:miter lim="800000"/>
          </a:ln>
          <a:effectLst>
            <a:softEdge rad="317500"/>
          </a:effectLst>
        </p:spPr>
        <p:txBody>
          <a:bodyPr rtlCol="0" anchor="ctr"/>
          <a:lstStyle/>
          <a:p>
            <a:pPr algn="ctr">
              <a:defRPr/>
            </a:pPr>
            <a:endParaRPr lang="en-US" kern="0" dirty="0">
              <a:solidFill>
                <a:srgbClr val="FFFFFF"/>
              </a:solidFill>
            </a:endParaRPr>
          </a:p>
        </p:txBody>
      </p:sp>
      <p:pic>
        <p:nvPicPr>
          <p:cNvPr id="5" name="Picture 2" descr="curved road"/>
          <p:cNvPicPr>
            <a:picLocks noChangeAspect="1" noChangeArrowheads="1"/>
          </p:cNvPicPr>
          <p:nvPr/>
        </p:nvPicPr>
        <p:blipFill rotWithShape="1">
          <a:blip r:embed="rId3" cstate="email">
            <a:duotone>
              <a:srgbClr val="EEECE1">
                <a:shade val="45000"/>
                <a:satMod val="135000"/>
              </a:srgbClr>
              <a:prstClr val="white"/>
            </a:duotone>
            <a:extLst>
              <a:ext uri="{28A0092B-C50C-407E-A947-70E740481C1C}">
                <a14:useLocalDpi xmlns:a14="http://schemas.microsoft.com/office/drawing/2010/main"/>
              </a:ext>
            </a:extLst>
          </a:blip>
          <a:srcRect/>
          <a:stretch/>
        </p:blipFill>
        <p:spPr bwMode="auto">
          <a:xfrm>
            <a:off x="-1715" y="1812241"/>
            <a:ext cx="9145715" cy="4436161"/>
          </a:xfrm>
          <a:prstGeom prst="rect">
            <a:avLst/>
          </a:prstGeom>
          <a:noFill/>
          <a:effectLst>
            <a:glow rad="63500">
              <a:schemeClr val="tx1">
                <a:alpha val="40000"/>
              </a:schemeClr>
            </a:glow>
          </a:effectLst>
          <a:extLst>
            <a:ext uri="{909E8E84-426E-40DD-AFC4-6F175D3DCCD1}">
              <a14:hiddenFill xmlns:a14="http://schemas.microsoft.com/office/drawing/2010/main">
                <a:solidFill>
                  <a:srgbClr val="FFFFFF"/>
                </a:solidFill>
              </a14:hiddenFill>
            </a:ext>
          </a:extLst>
        </p:spPr>
      </p:pic>
      <p:pic>
        <p:nvPicPr>
          <p:cNvPr id="6" name="Picture 72"/>
          <p:cNvPicPr>
            <a:picLocks noChangeAspect="1" noChangeArrowheads="1"/>
          </p:cNvPicPr>
          <p:nvPr/>
        </p:nvPicPr>
        <p:blipFill>
          <a:blip r:embed="rId4" cstate="email">
            <a:biLevel thresh="75000"/>
            <a:extLst>
              <a:ext uri="{BEBA8EAE-BF5A-486C-A8C5-ECC9F3942E4B}">
                <a14:imgProps xmlns:a14="http://schemas.microsoft.com/office/drawing/2010/main">
                  <a14:imgLayer r:embed="rId5">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0" y="3837078"/>
            <a:ext cx="1600200" cy="3020922"/>
          </a:xfrm>
          <a:prstGeom prst="rect">
            <a:avLst/>
          </a:prstGeom>
          <a:noFill/>
          <a:ln w="9525">
            <a:noFill/>
            <a:miter lim="800000"/>
            <a:headEnd/>
            <a:tailEnd/>
          </a:ln>
        </p:spPr>
      </p:pic>
      <p:pic>
        <p:nvPicPr>
          <p:cNvPr id="7" name="Picture 72"/>
          <p:cNvPicPr>
            <a:picLocks noChangeAspect="1" noChangeArrowheads="1"/>
          </p:cNvPicPr>
          <p:nvPr/>
        </p:nvPicPr>
        <p:blipFill>
          <a:blip r:embed="rId6" cstate="email">
            <a:biLevel thresh="75000"/>
            <a:extLst>
              <a:ext uri="{BEBA8EAE-BF5A-486C-A8C5-ECC9F3942E4B}">
                <a14:imgProps xmlns:a14="http://schemas.microsoft.com/office/drawing/2010/main">
                  <a14:imgLayer r:embed="rId7">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1871840" y="2435357"/>
            <a:ext cx="1260000" cy="2378672"/>
          </a:xfrm>
          <a:prstGeom prst="rect">
            <a:avLst/>
          </a:prstGeom>
          <a:noFill/>
          <a:ln w="9525">
            <a:noFill/>
            <a:miter lim="800000"/>
            <a:headEnd/>
            <a:tailEnd/>
          </a:ln>
        </p:spPr>
      </p:pic>
      <p:pic>
        <p:nvPicPr>
          <p:cNvPr id="8" name="Picture 72"/>
          <p:cNvPicPr>
            <a:picLocks noChangeAspect="1" noChangeArrowheads="1"/>
          </p:cNvPicPr>
          <p:nvPr/>
        </p:nvPicPr>
        <p:blipFill>
          <a:blip r:embed="rId8" cstate="email">
            <a:biLevel thresh="75000"/>
            <a:extLst>
              <a:ext uri="{BEBA8EAE-BF5A-486C-A8C5-ECC9F3942E4B}">
                <a14:imgProps xmlns:a14="http://schemas.microsoft.com/office/drawing/2010/main">
                  <a14:imgLayer r:embed="rId9">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3261459" y="4259562"/>
            <a:ext cx="1044000" cy="1970900"/>
          </a:xfrm>
          <a:prstGeom prst="rect">
            <a:avLst/>
          </a:prstGeom>
          <a:noFill/>
          <a:ln w="9525">
            <a:noFill/>
            <a:miter lim="800000"/>
            <a:headEnd/>
            <a:tailEnd/>
          </a:ln>
        </p:spPr>
      </p:pic>
      <p:pic>
        <p:nvPicPr>
          <p:cNvPr id="9" name="Picture 72"/>
          <p:cNvPicPr>
            <a:picLocks noChangeAspect="1" noChangeArrowheads="1"/>
          </p:cNvPicPr>
          <p:nvPr/>
        </p:nvPicPr>
        <p:blipFill>
          <a:blip r:embed="rId10" cstate="email">
            <a:biLevel thresh="75000"/>
            <a:extLst>
              <a:ext uri="{BEBA8EAE-BF5A-486C-A8C5-ECC9F3942E4B}">
                <a14:imgProps xmlns:a14="http://schemas.microsoft.com/office/drawing/2010/main">
                  <a14:imgLayer r:embed="rId11">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3369459" y="2338475"/>
            <a:ext cx="936000" cy="1767013"/>
          </a:xfrm>
          <a:prstGeom prst="rect">
            <a:avLst/>
          </a:prstGeom>
          <a:noFill/>
          <a:ln w="9525">
            <a:noFill/>
            <a:miter lim="800000"/>
            <a:headEnd/>
            <a:tailEnd/>
          </a:ln>
        </p:spPr>
      </p:pic>
      <p:pic>
        <p:nvPicPr>
          <p:cNvPr id="10" name="Picture 72"/>
          <p:cNvPicPr>
            <a:picLocks noChangeAspect="1" noChangeArrowheads="1"/>
          </p:cNvPicPr>
          <p:nvPr/>
        </p:nvPicPr>
        <p:blipFill>
          <a:blip r:embed="rId12" cstate="email">
            <a:biLevel thresh="75000"/>
            <a:extLst>
              <a:ext uri="{BEBA8EAE-BF5A-486C-A8C5-ECC9F3942E4B}">
                <a14:imgProps xmlns:a14="http://schemas.microsoft.com/office/drawing/2010/main">
                  <a14:imgLayer r:embed="rId13">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724128" y="3587487"/>
            <a:ext cx="828000" cy="1563127"/>
          </a:xfrm>
          <a:prstGeom prst="rect">
            <a:avLst/>
          </a:prstGeom>
          <a:noFill/>
          <a:ln w="9525">
            <a:noFill/>
            <a:miter lim="800000"/>
            <a:headEnd/>
            <a:tailEnd/>
          </a:ln>
        </p:spPr>
      </p:pic>
      <p:pic>
        <p:nvPicPr>
          <p:cNvPr id="11" name="Picture 72"/>
          <p:cNvPicPr>
            <a:picLocks noChangeAspect="1" noChangeArrowheads="1"/>
          </p:cNvPicPr>
          <p:nvPr/>
        </p:nvPicPr>
        <p:blipFill>
          <a:blip r:embed="rId14" cstate="email">
            <a:biLevel thresh="75000"/>
            <a:extLst>
              <a:ext uri="{BEBA8EAE-BF5A-486C-A8C5-ECC9F3942E4B}">
                <a14:imgProps xmlns:a14="http://schemas.microsoft.com/office/drawing/2010/main">
                  <a14:imgLayer r:embed="rId15">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4835461" y="2516278"/>
            <a:ext cx="720000" cy="1359241"/>
          </a:xfrm>
          <a:prstGeom prst="rect">
            <a:avLst/>
          </a:prstGeom>
          <a:noFill/>
          <a:ln w="9525">
            <a:noFill/>
            <a:miter lim="800000"/>
            <a:headEnd/>
            <a:tailEnd/>
          </a:ln>
        </p:spPr>
      </p:pic>
      <p:pic>
        <p:nvPicPr>
          <p:cNvPr id="12" name="Picture 72"/>
          <p:cNvPicPr>
            <a:picLocks noChangeAspect="1" noChangeArrowheads="1"/>
          </p:cNvPicPr>
          <p:nvPr/>
        </p:nvPicPr>
        <p:blipFill>
          <a:blip r:embed="rId16" cstate="email">
            <a:biLevel thresh="75000"/>
            <a:extLst>
              <a:ext uri="{BEBA8EAE-BF5A-486C-A8C5-ECC9F3942E4B}">
                <a14:imgProps xmlns:a14="http://schemas.microsoft.com/office/drawing/2010/main">
                  <a14:imgLayer r:embed="rId17">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6422720" y="3022305"/>
            <a:ext cx="612000" cy="1155355"/>
          </a:xfrm>
          <a:prstGeom prst="rect">
            <a:avLst/>
          </a:prstGeom>
          <a:noFill/>
          <a:ln w="9525">
            <a:noFill/>
            <a:miter lim="800000"/>
            <a:headEnd/>
            <a:tailEnd/>
          </a:ln>
        </p:spPr>
      </p:pic>
      <p:pic>
        <p:nvPicPr>
          <p:cNvPr id="13" name="Picture 72"/>
          <p:cNvPicPr>
            <a:picLocks noChangeAspect="1" noChangeArrowheads="1"/>
          </p:cNvPicPr>
          <p:nvPr/>
        </p:nvPicPr>
        <p:blipFill>
          <a:blip r:embed="rId18" cstate="email">
            <a:biLevel thresh="75000"/>
            <a:extLst>
              <a:ext uri="{BEBA8EAE-BF5A-486C-A8C5-ECC9F3942E4B}">
                <a14:imgProps xmlns:a14="http://schemas.microsoft.com/office/drawing/2010/main">
                  <a14:imgLayer r:embed="rId19">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7305416" y="2070839"/>
            <a:ext cx="504000" cy="951468"/>
          </a:xfrm>
          <a:prstGeom prst="rect">
            <a:avLst/>
          </a:prstGeom>
          <a:noFill/>
          <a:ln w="9525">
            <a:noFill/>
            <a:miter lim="800000"/>
            <a:headEnd/>
            <a:tailEnd/>
          </a:ln>
        </p:spPr>
      </p:pic>
      <p:sp>
        <p:nvSpPr>
          <p:cNvPr id="14" name="Rectangular Callout 13"/>
          <p:cNvSpPr/>
          <p:nvPr/>
        </p:nvSpPr>
        <p:spPr>
          <a:xfrm>
            <a:off x="249238" y="2976653"/>
            <a:ext cx="1542310" cy="815041"/>
          </a:xfrm>
          <a:prstGeom prst="wedgeRectCallout">
            <a:avLst>
              <a:gd name="adj1" fmla="val -20833"/>
              <a:gd name="adj2" fmla="val 80030"/>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kern="0" dirty="0" smtClean="0"/>
              <a:t>Всегда быть в курсе новостей</a:t>
            </a:r>
            <a:endParaRPr lang="en-US" kern="0" dirty="0"/>
          </a:p>
        </p:txBody>
      </p:sp>
      <p:sp>
        <p:nvSpPr>
          <p:cNvPr id="15" name="Rectangular Callout 14"/>
          <p:cNvSpPr/>
          <p:nvPr/>
        </p:nvSpPr>
        <p:spPr>
          <a:xfrm>
            <a:off x="395536" y="1853765"/>
            <a:ext cx="1516450" cy="712799"/>
          </a:xfrm>
          <a:prstGeom prst="wedgeRectCallout">
            <a:avLst>
              <a:gd name="adj1" fmla="val 62078"/>
              <a:gd name="adj2" fmla="val 77199"/>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sz="1600" kern="0" dirty="0" smtClean="0"/>
              <a:t>Знать свой индекс цитирования</a:t>
            </a:r>
            <a:endParaRPr lang="en-US" sz="1600" kern="0" dirty="0"/>
          </a:p>
        </p:txBody>
      </p:sp>
      <p:sp>
        <p:nvSpPr>
          <p:cNvPr id="16" name="Rectangular Callout 15"/>
          <p:cNvSpPr/>
          <p:nvPr/>
        </p:nvSpPr>
        <p:spPr>
          <a:xfrm>
            <a:off x="2249213" y="1860512"/>
            <a:ext cx="1534245" cy="641519"/>
          </a:xfrm>
          <a:prstGeom prst="wedgeRectCallout">
            <a:avLst>
              <a:gd name="adj1" fmla="val 46582"/>
              <a:gd name="adj2" fmla="val 66954"/>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sz="1400" kern="0" dirty="0" smtClean="0"/>
              <a:t>Демонстрировать свою работу</a:t>
            </a:r>
            <a:endParaRPr lang="en-US" sz="1400" kern="0" dirty="0"/>
          </a:p>
        </p:txBody>
      </p:sp>
      <p:sp>
        <p:nvSpPr>
          <p:cNvPr id="17" name="Rectangular Callout 16"/>
          <p:cNvSpPr/>
          <p:nvPr/>
        </p:nvSpPr>
        <p:spPr>
          <a:xfrm>
            <a:off x="4417314" y="4569680"/>
            <a:ext cx="1342913" cy="615553"/>
          </a:xfrm>
          <a:prstGeom prst="wedgeRectCallout">
            <a:avLst>
              <a:gd name="adj1" fmla="val -64099"/>
              <a:gd name="adj2" fmla="val -24154"/>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sz="1400" kern="0" dirty="0" smtClean="0"/>
              <a:t>Создавать успешные публикации</a:t>
            </a:r>
            <a:endParaRPr lang="en-US" sz="1400" kern="0" dirty="0"/>
          </a:p>
        </p:txBody>
      </p:sp>
      <p:sp>
        <p:nvSpPr>
          <p:cNvPr id="18" name="Rectangular Callout 17"/>
          <p:cNvSpPr/>
          <p:nvPr/>
        </p:nvSpPr>
        <p:spPr>
          <a:xfrm>
            <a:off x="4067947" y="2012986"/>
            <a:ext cx="1137205" cy="342864"/>
          </a:xfrm>
          <a:prstGeom prst="wedgeRectCallout">
            <a:avLst>
              <a:gd name="adj1" fmla="val 36122"/>
              <a:gd name="adj2" fmla="val 104171"/>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sz="1200" kern="0" dirty="0" smtClean="0"/>
              <a:t>Сотрудничать</a:t>
            </a:r>
            <a:endParaRPr lang="en-US" sz="1200" kern="0" dirty="0"/>
          </a:p>
        </p:txBody>
      </p:sp>
      <p:sp>
        <p:nvSpPr>
          <p:cNvPr id="19" name="Rectangular Callout 18"/>
          <p:cNvSpPr/>
          <p:nvPr/>
        </p:nvSpPr>
        <p:spPr>
          <a:xfrm>
            <a:off x="7168819" y="3168651"/>
            <a:ext cx="1175081" cy="474714"/>
          </a:xfrm>
          <a:prstGeom prst="wedgeRectCallout">
            <a:avLst>
              <a:gd name="adj1" fmla="val -65415"/>
              <a:gd name="adj2" fmla="val -23778"/>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sz="1200" kern="0" dirty="0" smtClean="0"/>
              <a:t>Управлять научными данными</a:t>
            </a:r>
            <a:endParaRPr lang="en-US" sz="1200" kern="0" dirty="0"/>
          </a:p>
        </p:txBody>
      </p:sp>
      <p:sp>
        <p:nvSpPr>
          <p:cNvPr id="20" name="Rectangular Callout 19"/>
          <p:cNvSpPr/>
          <p:nvPr/>
        </p:nvSpPr>
        <p:spPr>
          <a:xfrm>
            <a:off x="7848601" y="1771070"/>
            <a:ext cx="1050924" cy="489529"/>
          </a:xfrm>
          <a:prstGeom prst="wedgeRectCallout">
            <a:avLst>
              <a:gd name="adj1" fmla="val -65244"/>
              <a:gd name="adj2" fmla="val 33314"/>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sz="1200" kern="0" dirty="0" smtClean="0"/>
              <a:t>Принимать редакторские решения</a:t>
            </a:r>
            <a:endParaRPr lang="en-US" sz="1200" kern="0" dirty="0"/>
          </a:p>
        </p:txBody>
      </p:sp>
      <p:sp>
        <p:nvSpPr>
          <p:cNvPr id="21" name="Rectangular Callout 20"/>
          <p:cNvSpPr>
            <a:spLocks/>
          </p:cNvSpPr>
          <p:nvPr/>
        </p:nvSpPr>
        <p:spPr>
          <a:xfrm>
            <a:off x="7279582" y="1156138"/>
            <a:ext cx="1064318" cy="407843"/>
          </a:xfrm>
          <a:prstGeom prst="wedgeRectCallout">
            <a:avLst>
              <a:gd name="adj1" fmla="val -49294"/>
              <a:gd name="adj2" fmla="val 81069"/>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sz="900" kern="0" dirty="0" smtClean="0"/>
              <a:t>Больше поощрительных рецензий</a:t>
            </a:r>
            <a:endParaRPr lang="en-US" sz="900" kern="0" dirty="0"/>
          </a:p>
        </p:txBody>
      </p:sp>
      <p:sp>
        <p:nvSpPr>
          <p:cNvPr id="22" name="Rectangular Callout 21"/>
          <p:cNvSpPr/>
          <p:nvPr/>
        </p:nvSpPr>
        <p:spPr>
          <a:xfrm>
            <a:off x="5918721" y="1156139"/>
            <a:ext cx="1029576" cy="431362"/>
          </a:xfrm>
          <a:prstGeom prst="wedgeRectCallout">
            <a:avLst>
              <a:gd name="adj1" fmla="val 2975"/>
              <a:gd name="adj2" fmla="val 102995"/>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sz="900" kern="0" dirty="0" smtClean="0"/>
              <a:t>Обеспечить финансирование</a:t>
            </a:r>
            <a:endParaRPr lang="en-US" sz="900" kern="0" dirty="0"/>
          </a:p>
        </p:txBody>
      </p:sp>
      <p:sp>
        <p:nvSpPr>
          <p:cNvPr id="23" name="Rectangular Callout 22"/>
          <p:cNvSpPr/>
          <p:nvPr/>
        </p:nvSpPr>
        <p:spPr>
          <a:xfrm>
            <a:off x="6647744" y="4476750"/>
            <a:ext cx="1400881" cy="577919"/>
          </a:xfrm>
          <a:prstGeom prst="wedgeRectCallout">
            <a:avLst>
              <a:gd name="adj1" fmla="val -67748"/>
              <a:gd name="adj2" fmla="val -16611"/>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sz="1400" kern="0" dirty="0" smtClean="0"/>
              <a:t>Читать и оценивать статьи</a:t>
            </a:r>
            <a:endParaRPr lang="en-US" sz="1400" kern="0" dirty="0"/>
          </a:p>
        </p:txBody>
      </p:sp>
      <p:sp>
        <p:nvSpPr>
          <p:cNvPr id="24" name="Rectangular Callout 23"/>
          <p:cNvSpPr/>
          <p:nvPr/>
        </p:nvSpPr>
        <p:spPr>
          <a:xfrm>
            <a:off x="5342275" y="1755022"/>
            <a:ext cx="835904" cy="410327"/>
          </a:xfrm>
          <a:prstGeom prst="wedgeRectCallout">
            <a:avLst>
              <a:gd name="adj1" fmla="val 39560"/>
              <a:gd name="adj2" fmla="val 78749"/>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algn="ctr" fontAlgn="base">
              <a:spcBef>
                <a:spcPct val="0"/>
              </a:spcBef>
              <a:spcAft>
                <a:spcPct val="0"/>
              </a:spcAft>
              <a:defRPr/>
            </a:pPr>
            <a:r>
              <a:rPr lang="ru-RU" sz="900" kern="0" dirty="0" smtClean="0"/>
              <a:t>Организовать написание своих работ</a:t>
            </a:r>
            <a:endParaRPr lang="en-US" sz="900" kern="0" dirty="0"/>
          </a:p>
        </p:txBody>
      </p:sp>
      <p:pic>
        <p:nvPicPr>
          <p:cNvPr id="25" name="Picture 72"/>
          <p:cNvPicPr>
            <a:picLocks noChangeAspect="1" noChangeArrowheads="1"/>
          </p:cNvPicPr>
          <p:nvPr/>
        </p:nvPicPr>
        <p:blipFill>
          <a:blip r:embed="rId14" cstate="email">
            <a:biLevel thresh="75000"/>
            <a:extLst>
              <a:ext uri="{BEBA8EAE-BF5A-486C-A8C5-ECC9F3942E4B}">
                <a14:imgProps xmlns:a14="http://schemas.microsoft.com/office/drawing/2010/main">
                  <a14:imgLayer r:embed="rId15">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6295443" y="1740280"/>
            <a:ext cx="396000" cy="747584"/>
          </a:xfrm>
          <a:prstGeom prst="rect">
            <a:avLst/>
          </a:prstGeom>
          <a:noFill/>
          <a:ln w="9525">
            <a:noFill/>
            <a:miter lim="800000"/>
            <a:headEnd/>
            <a:tailEnd/>
          </a:ln>
        </p:spPr>
      </p:pic>
      <p:pic>
        <p:nvPicPr>
          <p:cNvPr id="26" name="Picture 72"/>
          <p:cNvPicPr>
            <a:picLocks noChangeAspect="1" noChangeArrowheads="1"/>
          </p:cNvPicPr>
          <p:nvPr/>
        </p:nvPicPr>
        <p:blipFill>
          <a:blip r:embed="rId14" cstate="email">
            <a:biLevel thresh="75000"/>
            <a:extLst>
              <a:ext uri="{BEBA8EAE-BF5A-486C-A8C5-ECC9F3942E4B}">
                <a14:imgProps xmlns:a14="http://schemas.microsoft.com/office/drawing/2010/main">
                  <a14:imgLayer r:embed="rId15">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8720" y="2317460"/>
            <a:ext cx="504000" cy="951472"/>
          </a:xfrm>
          <a:prstGeom prst="rect">
            <a:avLst/>
          </a:prstGeom>
          <a:noFill/>
          <a:ln w="9525">
            <a:noFill/>
            <a:miter lim="800000"/>
            <a:headEnd/>
            <a:tailEnd/>
          </a:ln>
        </p:spPr>
      </p:pic>
      <p:sp>
        <p:nvSpPr>
          <p:cNvPr id="27" name="Rectangle 26"/>
          <p:cNvSpPr/>
          <p:nvPr/>
        </p:nvSpPr>
        <p:spPr>
          <a:xfrm>
            <a:off x="7040476" y="1750885"/>
            <a:ext cx="97200" cy="719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28" name="Picture 72"/>
          <p:cNvPicPr>
            <a:picLocks noChangeAspect="1" noChangeArrowheads="1"/>
          </p:cNvPicPr>
          <p:nvPr/>
        </p:nvPicPr>
        <p:blipFill>
          <a:blip r:embed="rId14" cstate="email">
            <a:biLevel thresh="75000"/>
            <a:extLst>
              <a:ext uri="{BEBA8EAE-BF5A-486C-A8C5-ECC9F3942E4B}">
                <a14:imgProps xmlns:a14="http://schemas.microsoft.com/office/drawing/2010/main">
                  <a14:imgLayer r:embed="rId15">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6948296" y="1475251"/>
            <a:ext cx="288000" cy="543696"/>
          </a:xfrm>
          <a:prstGeom prst="rect">
            <a:avLst/>
          </a:prstGeom>
          <a:noFill/>
          <a:ln w="9525">
            <a:noFill/>
            <a:miter lim="800000"/>
            <a:headEnd/>
            <a:tailEnd/>
          </a:ln>
        </p:spPr>
      </p:pic>
      <p:sp>
        <p:nvSpPr>
          <p:cNvPr id="30" name="Rectangle 29"/>
          <p:cNvSpPr/>
          <p:nvPr/>
        </p:nvSpPr>
        <p:spPr>
          <a:xfrm>
            <a:off x="7173096" y="114300"/>
            <a:ext cx="1573636" cy="190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248431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DA15E891-66B8-4B28-AB8F-05A4B1DE573C}" type="slidenum">
              <a:rPr lang="en-US" smtClean="0">
                <a:solidFill>
                  <a:srgbClr val="FFFFFF"/>
                </a:solidFill>
              </a:rPr>
              <a:pPr/>
              <a:t>6</a:t>
            </a:fld>
            <a:endParaRPr lang="en-US" dirty="0">
              <a:solidFill>
                <a:srgbClr val="FFFFFF"/>
              </a:solidFill>
            </a:endParaRPr>
          </a:p>
        </p:txBody>
      </p:sp>
      <p:sp>
        <p:nvSpPr>
          <p:cNvPr id="3" name="Text Placeholder 2"/>
          <p:cNvSpPr>
            <a:spLocks noGrp="1"/>
          </p:cNvSpPr>
          <p:nvPr>
            <p:ph type="body" sz="quarter" idx="10"/>
          </p:nvPr>
        </p:nvSpPr>
        <p:spPr/>
        <p:txBody>
          <a:bodyPr/>
          <a:lstStyle/>
          <a:p>
            <a:r>
              <a:rPr lang="ru-RU" sz="2800" dirty="0" smtClean="0">
                <a:latin typeface="+mn-lt"/>
              </a:rPr>
              <a:t>Обслуживание всех организаций</a:t>
            </a:r>
            <a:r>
              <a:rPr lang="en-US" sz="2800" dirty="0" smtClean="0">
                <a:latin typeface="+mn-lt"/>
              </a:rPr>
              <a:t>: </a:t>
            </a:r>
            <a:r>
              <a:rPr lang="ru-RU" sz="2800" dirty="0" smtClean="0">
                <a:latin typeface="+mn-lt"/>
              </a:rPr>
              <a:t>Социальная сеть науки</a:t>
            </a:r>
            <a:endParaRPr lang="en-US" sz="2800" dirty="0">
              <a:latin typeface="+mn-lt"/>
            </a:endParaRPr>
          </a:p>
        </p:txBody>
      </p:sp>
      <p:cxnSp>
        <p:nvCxnSpPr>
          <p:cNvPr id="4" name="Straight Connector 3"/>
          <p:cNvCxnSpPr>
            <a:stCxn id="47" idx="3"/>
            <a:endCxn id="39" idx="2"/>
          </p:cNvCxnSpPr>
          <p:nvPr/>
        </p:nvCxnSpPr>
        <p:spPr>
          <a:xfrm flipV="1">
            <a:off x="3448750" y="1760731"/>
            <a:ext cx="1123250" cy="8705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3448757" y="2631309"/>
            <a:ext cx="227954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448750" y="2631309"/>
            <a:ext cx="3211682" cy="11761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47" idx="3"/>
            <a:endCxn id="46" idx="0"/>
          </p:cNvCxnSpPr>
          <p:nvPr/>
        </p:nvCxnSpPr>
        <p:spPr>
          <a:xfrm>
            <a:off x="3448750" y="2631309"/>
            <a:ext cx="2508711" cy="32228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47" idx="3"/>
            <a:endCxn id="45" idx="1"/>
          </p:cNvCxnSpPr>
          <p:nvPr/>
        </p:nvCxnSpPr>
        <p:spPr>
          <a:xfrm>
            <a:off x="3448750" y="2631309"/>
            <a:ext cx="2534732" cy="23522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47" idx="3"/>
          </p:cNvCxnSpPr>
          <p:nvPr/>
        </p:nvCxnSpPr>
        <p:spPr>
          <a:xfrm flipH="1">
            <a:off x="3207674" y="2631309"/>
            <a:ext cx="241076" cy="32883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47" idx="3"/>
            <a:endCxn id="43" idx="3"/>
          </p:cNvCxnSpPr>
          <p:nvPr/>
        </p:nvCxnSpPr>
        <p:spPr>
          <a:xfrm flipH="1">
            <a:off x="3203648" y="2631309"/>
            <a:ext cx="245102" cy="23522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2555576" y="2631309"/>
            <a:ext cx="893174" cy="11761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39" idx="2"/>
          </p:cNvCxnSpPr>
          <p:nvPr/>
        </p:nvCxnSpPr>
        <p:spPr>
          <a:xfrm flipH="1">
            <a:off x="2555576" y="1760731"/>
            <a:ext cx="2016424" cy="204672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40" idx="1"/>
          </p:cNvCxnSpPr>
          <p:nvPr/>
        </p:nvCxnSpPr>
        <p:spPr>
          <a:xfrm flipH="1">
            <a:off x="2555585" y="2631309"/>
            <a:ext cx="3172712" cy="11761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41" idx="1"/>
          </p:cNvCxnSpPr>
          <p:nvPr/>
        </p:nvCxnSpPr>
        <p:spPr>
          <a:xfrm flipH="1">
            <a:off x="2555576" y="3807453"/>
            <a:ext cx="41048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45" idx="1"/>
          </p:cNvCxnSpPr>
          <p:nvPr/>
        </p:nvCxnSpPr>
        <p:spPr>
          <a:xfrm flipH="1" flipV="1">
            <a:off x="2555576" y="3807453"/>
            <a:ext cx="3427906" cy="11761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46" idx="0"/>
          </p:cNvCxnSpPr>
          <p:nvPr/>
        </p:nvCxnSpPr>
        <p:spPr>
          <a:xfrm flipH="1" flipV="1">
            <a:off x="2555585" y="3807455"/>
            <a:ext cx="3401876" cy="20467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44" idx="0"/>
          </p:cNvCxnSpPr>
          <p:nvPr/>
        </p:nvCxnSpPr>
        <p:spPr>
          <a:xfrm flipH="1" flipV="1">
            <a:off x="2555586" y="3807455"/>
            <a:ext cx="652088" cy="20467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43" idx="3"/>
          </p:cNvCxnSpPr>
          <p:nvPr/>
        </p:nvCxnSpPr>
        <p:spPr>
          <a:xfrm flipH="1" flipV="1">
            <a:off x="2555588" y="3807453"/>
            <a:ext cx="648060" cy="11761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39" idx="2"/>
            <a:endCxn id="43" idx="3"/>
          </p:cNvCxnSpPr>
          <p:nvPr/>
        </p:nvCxnSpPr>
        <p:spPr>
          <a:xfrm flipH="1">
            <a:off x="3203648" y="1760731"/>
            <a:ext cx="1368352" cy="32228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40" idx="1"/>
            <a:endCxn id="43" idx="3"/>
          </p:cNvCxnSpPr>
          <p:nvPr/>
        </p:nvCxnSpPr>
        <p:spPr>
          <a:xfrm flipH="1">
            <a:off x="3203648" y="2631309"/>
            <a:ext cx="2524649" cy="23522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41" idx="1"/>
            <a:endCxn id="43" idx="3"/>
          </p:cNvCxnSpPr>
          <p:nvPr/>
        </p:nvCxnSpPr>
        <p:spPr>
          <a:xfrm flipH="1">
            <a:off x="3203648" y="3807453"/>
            <a:ext cx="3456784" cy="11761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45" idx="1"/>
            <a:endCxn id="43" idx="3"/>
          </p:cNvCxnSpPr>
          <p:nvPr/>
        </p:nvCxnSpPr>
        <p:spPr>
          <a:xfrm flipH="1">
            <a:off x="3203648" y="4983597"/>
            <a:ext cx="277983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46" idx="0"/>
            <a:endCxn id="43" idx="3"/>
          </p:cNvCxnSpPr>
          <p:nvPr/>
        </p:nvCxnSpPr>
        <p:spPr>
          <a:xfrm flipH="1" flipV="1">
            <a:off x="3203648" y="4983597"/>
            <a:ext cx="2753813" cy="8705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44" idx="0"/>
          </p:cNvCxnSpPr>
          <p:nvPr/>
        </p:nvCxnSpPr>
        <p:spPr>
          <a:xfrm flipH="1" flipV="1">
            <a:off x="3203656" y="4983599"/>
            <a:ext cx="4018" cy="87057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3207676" y="1695165"/>
            <a:ext cx="1364324" cy="422457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44" idx="0"/>
          </p:cNvCxnSpPr>
          <p:nvPr/>
        </p:nvCxnSpPr>
        <p:spPr>
          <a:xfrm flipV="1">
            <a:off x="3207674" y="2631311"/>
            <a:ext cx="2520630" cy="32228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44" idx="0"/>
          </p:cNvCxnSpPr>
          <p:nvPr/>
        </p:nvCxnSpPr>
        <p:spPr>
          <a:xfrm flipV="1">
            <a:off x="3207674" y="3807455"/>
            <a:ext cx="3452758" cy="20467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44" idx="0"/>
          </p:cNvCxnSpPr>
          <p:nvPr/>
        </p:nvCxnSpPr>
        <p:spPr>
          <a:xfrm flipV="1">
            <a:off x="3207674" y="4983599"/>
            <a:ext cx="2775808" cy="87057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44" idx="0"/>
          </p:cNvCxnSpPr>
          <p:nvPr/>
        </p:nvCxnSpPr>
        <p:spPr>
          <a:xfrm>
            <a:off x="3207674" y="5854175"/>
            <a:ext cx="2749794" cy="655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39" idx="2"/>
            <a:endCxn id="46" idx="0"/>
          </p:cNvCxnSpPr>
          <p:nvPr/>
        </p:nvCxnSpPr>
        <p:spPr>
          <a:xfrm>
            <a:off x="4572000" y="1760731"/>
            <a:ext cx="1385461" cy="40934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40" idx="1"/>
            <a:endCxn id="46" idx="0"/>
          </p:cNvCxnSpPr>
          <p:nvPr/>
        </p:nvCxnSpPr>
        <p:spPr>
          <a:xfrm>
            <a:off x="5728297" y="2631309"/>
            <a:ext cx="229164" cy="32228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41" idx="1"/>
            <a:endCxn id="46" idx="0"/>
          </p:cNvCxnSpPr>
          <p:nvPr/>
        </p:nvCxnSpPr>
        <p:spPr>
          <a:xfrm flipH="1">
            <a:off x="5957461" y="3807453"/>
            <a:ext cx="702971" cy="204672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45" idx="1"/>
            <a:endCxn id="46" idx="0"/>
          </p:cNvCxnSpPr>
          <p:nvPr/>
        </p:nvCxnSpPr>
        <p:spPr>
          <a:xfrm flipH="1">
            <a:off x="5957461" y="4983597"/>
            <a:ext cx="26021" cy="8705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41" idx="1"/>
            <a:endCxn id="45" idx="1"/>
          </p:cNvCxnSpPr>
          <p:nvPr/>
        </p:nvCxnSpPr>
        <p:spPr>
          <a:xfrm flipH="1">
            <a:off x="5983482" y="3807453"/>
            <a:ext cx="676950" cy="11761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40" idx="1"/>
            <a:endCxn id="45" idx="1"/>
          </p:cNvCxnSpPr>
          <p:nvPr/>
        </p:nvCxnSpPr>
        <p:spPr>
          <a:xfrm>
            <a:off x="5728297" y="2631309"/>
            <a:ext cx="255185" cy="23522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40" idx="1"/>
            <a:endCxn id="41" idx="1"/>
          </p:cNvCxnSpPr>
          <p:nvPr/>
        </p:nvCxnSpPr>
        <p:spPr>
          <a:xfrm>
            <a:off x="5728297" y="2631309"/>
            <a:ext cx="932135" cy="11761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39" idx="2"/>
            <a:endCxn id="41" idx="1"/>
          </p:cNvCxnSpPr>
          <p:nvPr/>
        </p:nvCxnSpPr>
        <p:spPr>
          <a:xfrm>
            <a:off x="4572000" y="1760731"/>
            <a:ext cx="2088432" cy="204672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39" idx="2"/>
            <a:endCxn id="40" idx="1"/>
          </p:cNvCxnSpPr>
          <p:nvPr/>
        </p:nvCxnSpPr>
        <p:spPr>
          <a:xfrm>
            <a:off x="4572000" y="1760731"/>
            <a:ext cx="1156297" cy="8705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3672000" y="1149599"/>
            <a:ext cx="1800000" cy="611132"/>
          </a:xfrm>
          <a:prstGeom prst="roundRect">
            <a:avLst>
              <a:gd name="adj" fmla="val 25063"/>
            </a:avLst>
          </a:prstGeom>
          <a:solidFill>
            <a:schemeClr val="accent1"/>
          </a:solidFill>
          <a:ln w="9525" cap="flat" cmpd="sng" algn="ctr">
            <a:noFill/>
            <a:prstDash val="solid"/>
          </a:ln>
          <a:effectLst/>
        </p:spPr>
        <p:txBody>
          <a:bodyPr lIns="72000" tIns="72000" rIns="72000" bIns="72000" rtlCol="0" anchor="ctr"/>
          <a:lstStyle/>
          <a:p>
            <a:pPr algn="ctr" fontAlgn="base">
              <a:spcBef>
                <a:spcPct val="0"/>
              </a:spcBef>
              <a:spcAft>
                <a:spcPct val="0"/>
              </a:spcAft>
            </a:pPr>
            <a:r>
              <a:rPr lang="ru-RU" b="1" dirty="0" smtClean="0">
                <a:solidFill>
                  <a:prstClr val="white"/>
                </a:solidFill>
                <a:latin typeface="Arial Narrow" pitchFamily="34" charset="0"/>
              </a:rPr>
              <a:t>Институты</a:t>
            </a:r>
            <a:endParaRPr lang="en-US" b="1" dirty="0">
              <a:solidFill>
                <a:prstClr val="white"/>
              </a:solidFill>
              <a:latin typeface="Arial Narrow" pitchFamily="34" charset="0"/>
            </a:endParaRPr>
          </a:p>
        </p:txBody>
      </p:sp>
      <p:sp>
        <p:nvSpPr>
          <p:cNvPr id="40" name="Rounded Rectangle 39"/>
          <p:cNvSpPr/>
          <p:nvPr/>
        </p:nvSpPr>
        <p:spPr>
          <a:xfrm>
            <a:off x="5728297" y="2325743"/>
            <a:ext cx="1800000" cy="611132"/>
          </a:xfrm>
          <a:prstGeom prst="roundRect">
            <a:avLst>
              <a:gd name="adj" fmla="val 24024"/>
            </a:avLst>
          </a:prstGeom>
          <a:solidFill>
            <a:schemeClr val="accent1"/>
          </a:solidFill>
          <a:ln w="9525" cap="flat" cmpd="sng" algn="ctr">
            <a:noFill/>
            <a:prstDash val="solid"/>
          </a:ln>
          <a:effectLst/>
        </p:spPr>
        <p:txBody>
          <a:bodyPr lIns="72000" tIns="72000" rIns="72000" bIns="72000" rtlCol="0" anchor="ctr"/>
          <a:lstStyle/>
          <a:p>
            <a:pPr algn="ctr" fontAlgn="base">
              <a:spcBef>
                <a:spcPct val="0"/>
              </a:spcBef>
              <a:spcAft>
                <a:spcPct val="0"/>
              </a:spcAft>
            </a:pPr>
            <a:r>
              <a:rPr lang="ru-RU" b="1" dirty="0" smtClean="0">
                <a:solidFill>
                  <a:prstClr val="white"/>
                </a:solidFill>
                <a:latin typeface="Arial Narrow" pitchFamily="34" charset="0"/>
              </a:rPr>
              <a:t>Лаборатории</a:t>
            </a:r>
            <a:endParaRPr lang="en-US" b="1" dirty="0">
              <a:solidFill>
                <a:prstClr val="white"/>
              </a:solidFill>
              <a:latin typeface="Arial Narrow" pitchFamily="34" charset="0"/>
            </a:endParaRPr>
          </a:p>
        </p:txBody>
      </p:sp>
      <p:sp>
        <p:nvSpPr>
          <p:cNvPr id="41" name="Rounded Rectangle 40"/>
          <p:cNvSpPr/>
          <p:nvPr/>
        </p:nvSpPr>
        <p:spPr>
          <a:xfrm>
            <a:off x="6660432" y="3501887"/>
            <a:ext cx="1937030" cy="611132"/>
          </a:xfrm>
          <a:prstGeom prst="roundRect">
            <a:avLst>
              <a:gd name="adj" fmla="val 22985"/>
            </a:avLst>
          </a:prstGeom>
          <a:solidFill>
            <a:schemeClr val="accent1"/>
          </a:solidFill>
          <a:ln w="9525" cap="flat" cmpd="sng" algn="ctr">
            <a:noFill/>
            <a:prstDash val="solid"/>
          </a:ln>
          <a:effectLst/>
        </p:spPr>
        <p:txBody>
          <a:bodyPr lIns="72000" tIns="72000" rIns="72000" bIns="72000" rtlCol="0" anchor="ctr"/>
          <a:lstStyle/>
          <a:p>
            <a:pPr algn="ctr" fontAlgn="base">
              <a:spcBef>
                <a:spcPct val="0"/>
              </a:spcBef>
              <a:spcAft>
                <a:spcPct val="0"/>
              </a:spcAft>
            </a:pPr>
            <a:r>
              <a:rPr lang="ru-RU" b="1" dirty="0" smtClean="0">
                <a:solidFill>
                  <a:prstClr val="white"/>
                </a:solidFill>
                <a:latin typeface="Arial Narrow" pitchFamily="34" charset="0"/>
              </a:rPr>
              <a:t>Финансирующие органы</a:t>
            </a:r>
            <a:endParaRPr lang="en-US" b="1" dirty="0">
              <a:solidFill>
                <a:prstClr val="white"/>
              </a:solidFill>
              <a:latin typeface="Arial Narrow" pitchFamily="34" charset="0"/>
            </a:endParaRPr>
          </a:p>
        </p:txBody>
      </p:sp>
      <p:sp>
        <p:nvSpPr>
          <p:cNvPr id="42" name="Rounded Rectangle 41"/>
          <p:cNvSpPr/>
          <p:nvPr/>
        </p:nvSpPr>
        <p:spPr>
          <a:xfrm>
            <a:off x="755576" y="3501887"/>
            <a:ext cx="1800000" cy="611132"/>
          </a:xfrm>
          <a:prstGeom prst="roundRect">
            <a:avLst>
              <a:gd name="adj" fmla="val 22985"/>
            </a:avLst>
          </a:prstGeom>
          <a:solidFill>
            <a:schemeClr val="accent1"/>
          </a:solidFill>
          <a:ln w="9525" cap="flat" cmpd="sng" algn="ctr">
            <a:noFill/>
            <a:prstDash val="solid"/>
          </a:ln>
          <a:effectLst/>
        </p:spPr>
        <p:txBody>
          <a:bodyPr lIns="72000" tIns="72000" rIns="72000" bIns="72000" rtlCol="0" anchor="ctr"/>
          <a:lstStyle/>
          <a:p>
            <a:pPr algn="ctr" fontAlgn="base">
              <a:spcBef>
                <a:spcPct val="0"/>
              </a:spcBef>
              <a:spcAft>
                <a:spcPct val="0"/>
              </a:spcAft>
            </a:pPr>
            <a:r>
              <a:rPr lang="ru-RU" b="1" dirty="0" smtClean="0">
                <a:solidFill>
                  <a:prstClr val="white"/>
                </a:solidFill>
                <a:latin typeface="Arial Narrow" pitchFamily="34" charset="0"/>
              </a:rPr>
              <a:t>Журналы</a:t>
            </a:r>
            <a:endParaRPr lang="en-US" b="1" dirty="0">
              <a:solidFill>
                <a:prstClr val="white"/>
              </a:solidFill>
              <a:latin typeface="Arial Narrow" pitchFamily="34" charset="0"/>
            </a:endParaRPr>
          </a:p>
        </p:txBody>
      </p:sp>
      <p:sp>
        <p:nvSpPr>
          <p:cNvPr id="43" name="Rounded Rectangle 42"/>
          <p:cNvSpPr/>
          <p:nvPr/>
        </p:nvSpPr>
        <p:spPr>
          <a:xfrm>
            <a:off x="1403648" y="4678031"/>
            <a:ext cx="1800000" cy="611132"/>
          </a:xfrm>
          <a:prstGeom prst="roundRect">
            <a:avLst>
              <a:gd name="adj" fmla="val 20906"/>
            </a:avLst>
          </a:prstGeom>
          <a:solidFill>
            <a:schemeClr val="accent1"/>
          </a:solidFill>
          <a:ln w="9525" cap="flat" cmpd="sng" algn="ctr">
            <a:noFill/>
            <a:prstDash val="solid"/>
          </a:ln>
          <a:effectLst/>
        </p:spPr>
        <p:txBody>
          <a:bodyPr lIns="72000" tIns="72000" rIns="72000" bIns="72000" rtlCol="0" anchor="ctr"/>
          <a:lstStyle/>
          <a:p>
            <a:pPr algn="ctr" fontAlgn="base">
              <a:spcBef>
                <a:spcPct val="0"/>
              </a:spcBef>
              <a:spcAft>
                <a:spcPct val="0"/>
              </a:spcAft>
            </a:pPr>
            <a:r>
              <a:rPr lang="ru-RU" b="1" dirty="0" smtClean="0">
                <a:solidFill>
                  <a:prstClr val="white"/>
                </a:solidFill>
                <a:latin typeface="Arial Narrow" pitchFamily="34" charset="0"/>
              </a:rPr>
              <a:t>Издательства</a:t>
            </a:r>
            <a:endParaRPr lang="en-US" b="1" dirty="0">
              <a:solidFill>
                <a:prstClr val="white"/>
              </a:solidFill>
              <a:latin typeface="Arial Narrow" pitchFamily="34" charset="0"/>
            </a:endParaRPr>
          </a:p>
        </p:txBody>
      </p:sp>
      <p:sp>
        <p:nvSpPr>
          <p:cNvPr id="44" name="Rounded Rectangle 43"/>
          <p:cNvSpPr/>
          <p:nvPr/>
        </p:nvSpPr>
        <p:spPr>
          <a:xfrm>
            <a:off x="2307674" y="5854175"/>
            <a:ext cx="1800000" cy="611132"/>
          </a:xfrm>
          <a:prstGeom prst="roundRect">
            <a:avLst>
              <a:gd name="adj" fmla="val 26102"/>
            </a:avLst>
          </a:prstGeom>
          <a:solidFill>
            <a:schemeClr val="accent1"/>
          </a:solidFill>
          <a:ln w="9525" cap="flat" cmpd="sng" algn="ctr">
            <a:noFill/>
            <a:prstDash val="solid"/>
          </a:ln>
          <a:effectLst/>
        </p:spPr>
        <p:txBody>
          <a:bodyPr lIns="72000" tIns="72000" rIns="72000" bIns="72000" rtlCol="0" anchor="ctr"/>
          <a:lstStyle/>
          <a:p>
            <a:pPr algn="ctr" fontAlgn="base">
              <a:spcBef>
                <a:spcPct val="0"/>
              </a:spcBef>
              <a:spcAft>
                <a:spcPct val="0"/>
              </a:spcAft>
            </a:pPr>
            <a:r>
              <a:rPr lang="ru-RU" b="1" dirty="0" smtClean="0">
                <a:solidFill>
                  <a:prstClr val="white"/>
                </a:solidFill>
                <a:latin typeface="Arial Narrow" pitchFamily="34" charset="0"/>
              </a:rPr>
              <a:t>Сообщества</a:t>
            </a:r>
            <a:endParaRPr lang="en-US" b="1" dirty="0">
              <a:solidFill>
                <a:prstClr val="white"/>
              </a:solidFill>
              <a:latin typeface="Arial Narrow" pitchFamily="34" charset="0"/>
            </a:endParaRPr>
          </a:p>
        </p:txBody>
      </p:sp>
      <p:sp>
        <p:nvSpPr>
          <p:cNvPr id="45" name="Rounded Rectangle 44"/>
          <p:cNvSpPr/>
          <p:nvPr/>
        </p:nvSpPr>
        <p:spPr>
          <a:xfrm>
            <a:off x="5983482" y="4678031"/>
            <a:ext cx="1800000" cy="611132"/>
          </a:xfrm>
          <a:prstGeom prst="roundRect">
            <a:avLst>
              <a:gd name="adj" fmla="val 25063"/>
            </a:avLst>
          </a:prstGeom>
          <a:solidFill>
            <a:schemeClr val="accent1"/>
          </a:solidFill>
          <a:ln w="9525" cap="flat" cmpd="sng" algn="ctr">
            <a:noFill/>
            <a:prstDash val="solid"/>
          </a:ln>
          <a:effectLst/>
        </p:spPr>
        <p:txBody>
          <a:bodyPr lIns="72000" tIns="72000" rIns="72000" bIns="72000" rtlCol="0" anchor="ctr"/>
          <a:lstStyle/>
          <a:p>
            <a:pPr algn="ctr" fontAlgn="base">
              <a:spcBef>
                <a:spcPct val="0"/>
              </a:spcBef>
              <a:spcAft>
                <a:spcPct val="0"/>
              </a:spcAft>
            </a:pPr>
            <a:r>
              <a:rPr lang="ru-RU" b="1" dirty="0" smtClean="0">
                <a:solidFill>
                  <a:prstClr val="white"/>
                </a:solidFill>
                <a:latin typeface="Arial Narrow" pitchFamily="34" charset="0"/>
              </a:rPr>
              <a:t>Патентные организации</a:t>
            </a:r>
            <a:endParaRPr lang="en-US" b="1" dirty="0">
              <a:solidFill>
                <a:prstClr val="white"/>
              </a:solidFill>
              <a:latin typeface="Arial Narrow" pitchFamily="34" charset="0"/>
            </a:endParaRPr>
          </a:p>
        </p:txBody>
      </p:sp>
      <p:sp>
        <p:nvSpPr>
          <p:cNvPr id="46" name="Rounded Rectangle 45"/>
          <p:cNvSpPr/>
          <p:nvPr/>
        </p:nvSpPr>
        <p:spPr>
          <a:xfrm>
            <a:off x="5057461" y="5854175"/>
            <a:ext cx="1800000" cy="611132"/>
          </a:xfrm>
          <a:prstGeom prst="roundRect">
            <a:avLst>
              <a:gd name="adj" fmla="val 25063"/>
            </a:avLst>
          </a:prstGeom>
          <a:solidFill>
            <a:schemeClr val="accent1"/>
          </a:solidFill>
          <a:ln w="9525" cap="flat" cmpd="sng" algn="ctr">
            <a:noFill/>
            <a:prstDash val="solid"/>
          </a:ln>
          <a:effectLst/>
        </p:spPr>
        <p:txBody>
          <a:bodyPr lIns="72000" tIns="72000" rIns="72000" bIns="72000" rtlCol="0" anchor="ctr"/>
          <a:lstStyle/>
          <a:p>
            <a:pPr algn="ctr" fontAlgn="base">
              <a:spcBef>
                <a:spcPct val="0"/>
              </a:spcBef>
              <a:spcAft>
                <a:spcPct val="0"/>
              </a:spcAft>
            </a:pPr>
            <a:r>
              <a:rPr lang="ru-RU" b="1" dirty="0" smtClean="0">
                <a:solidFill>
                  <a:prstClr val="white"/>
                </a:solidFill>
                <a:latin typeface="Arial Narrow" pitchFamily="34" charset="0"/>
              </a:rPr>
              <a:t>Конференции</a:t>
            </a:r>
            <a:endParaRPr lang="en-US" b="1" dirty="0">
              <a:solidFill>
                <a:prstClr val="white"/>
              </a:solidFill>
              <a:latin typeface="Arial Narrow" pitchFamily="34" charset="0"/>
            </a:endParaRPr>
          </a:p>
        </p:txBody>
      </p:sp>
      <p:sp>
        <p:nvSpPr>
          <p:cNvPr id="47" name="Rounded Rectangle 46"/>
          <p:cNvSpPr/>
          <p:nvPr/>
        </p:nvSpPr>
        <p:spPr>
          <a:xfrm>
            <a:off x="1229710" y="2325743"/>
            <a:ext cx="2219040" cy="611132"/>
          </a:xfrm>
          <a:prstGeom prst="roundRect">
            <a:avLst>
              <a:gd name="adj" fmla="val 27140"/>
            </a:avLst>
          </a:prstGeom>
          <a:solidFill>
            <a:schemeClr val="accent1"/>
          </a:solidFill>
          <a:ln w="9525" cap="flat" cmpd="sng" algn="ctr">
            <a:noFill/>
            <a:prstDash val="solid"/>
          </a:ln>
          <a:effectLst/>
        </p:spPr>
        <p:txBody>
          <a:bodyPr lIns="72000" tIns="72000" rIns="72000" bIns="72000" rtlCol="0" anchor="ctr"/>
          <a:lstStyle/>
          <a:p>
            <a:pPr algn="ctr" fontAlgn="base">
              <a:spcBef>
                <a:spcPct val="0"/>
              </a:spcBef>
              <a:spcAft>
                <a:spcPct val="0"/>
              </a:spcAft>
            </a:pPr>
            <a:r>
              <a:rPr lang="ru-RU" b="1" dirty="0" smtClean="0">
                <a:solidFill>
                  <a:prstClr val="white"/>
                </a:solidFill>
                <a:latin typeface="Arial Narrow" pitchFamily="34" charset="0"/>
              </a:rPr>
              <a:t>Исследовательские группы</a:t>
            </a:r>
            <a:endParaRPr lang="en-US" b="1" dirty="0">
              <a:solidFill>
                <a:prstClr val="white"/>
              </a:solidFill>
              <a:latin typeface="Arial Narrow" pitchFamily="34" charset="0"/>
            </a:endParaRPr>
          </a:p>
        </p:txBody>
      </p:sp>
      <p:grpSp>
        <p:nvGrpSpPr>
          <p:cNvPr id="48" name="Group 47"/>
          <p:cNvGrpSpPr/>
          <p:nvPr/>
        </p:nvGrpSpPr>
        <p:grpSpPr>
          <a:xfrm>
            <a:off x="3672112" y="1962913"/>
            <a:ext cx="1908000" cy="3601999"/>
            <a:chOff x="3672112" y="1548381"/>
            <a:chExt cx="1908000" cy="2701499"/>
          </a:xfrm>
        </p:grpSpPr>
        <p:sp>
          <p:nvSpPr>
            <p:cNvPr id="49" name="Rectangle 48"/>
            <p:cNvSpPr/>
            <p:nvPr/>
          </p:nvSpPr>
          <p:spPr>
            <a:xfrm>
              <a:off x="4269529" y="2490736"/>
              <a:ext cx="662511" cy="1323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0" name="Oval 49"/>
            <p:cNvSpPr/>
            <p:nvPr/>
          </p:nvSpPr>
          <p:spPr>
            <a:xfrm>
              <a:off x="4269529" y="1869682"/>
              <a:ext cx="590503" cy="4140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1" name="Rectangle 50"/>
            <p:cNvSpPr/>
            <p:nvPr/>
          </p:nvSpPr>
          <p:spPr>
            <a:xfrm>
              <a:off x="4085902" y="2751790"/>
              <a:ext cx="183627" cy="208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2" name="Rectangle 51"/>
            <p:cNvSpPr/>
            <p:nvPr/>
          </p:nvSpPr>
          <p:spPr>
            <a:xfrm>
              <a:off x="4997096" y="2647558"/>
              <a:ext cx="93024" cy="208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53" name="Picture 72"/>
            <p:cNvPicPr>
              <a:picLocks noChangeAspect="1" noChangeArrowheads="1"/>
            </p:cNvPicPr>
            <p:nvPr/>
          </p:nvPicPr>
          <p:blipFill>
            <a:blip r:embed="rId3" cstate="email">
              <a:biLevel thresh="75000"/>
              <a:extLst>
                <a:ext uri="{BEBA8EAE-BF5A-486C-A8C5-ECC9F3942E4B}">
                  <a14:imgProps xmlns:a14="http://schemas.microsoft.com/office/drawing/2010/main">
                    <a14:imgLayer r:embed="rId4">
                      <a14:imgEffect>
                        <a14:colorTemperature colorTemp="47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3672112" y="1548381"/>
              <a:ext cx="1908000" cy="2701499"/>
            </a:xfrm>
            <a:prstGeom prst="rect">
              <a:avLst/>
            </a:prstGeom>
            <a:noFill/>
            <a:ln w="9525">
              <a:noFill/>
              <a:miter lim="800000"/>
              <a:headEnd/>
              <a:tailEnd/>
            </a:ln>
          </p:spPr>
        </p:pic>
      </p:grpSp>
      <p:sp>
        <p:nvSpPr>
          <p:cNvPr id="55" name="Rectangle 54"/>
          <p:cNvSpPr/>
          <p:nvPr/>
        </p:nvSpPr>
        <p:spPr>
          <a:xfrm>
            <a:off x="7173096" y="129540"/>
            <a:ext cx="1573636" cy="190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83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1000"/>
                                        <p:tgtEl>
                                          <p:spTgt spid="4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1000"/>
                                        <p:tgtEl>
                                          <p:spTgt spid="4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1000"/>
                                        <p:tgtEl>
                                          <p:spTgt spid="4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1000"/>
                                        <p:tgtEl>
                                          <p:spTgt spid="4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1000"/>
                                        <p:tgtEl>
                                          <p:spTgt spid="4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1000"/>
                                        <p:tgtEl>
                                          <p:spTgt spid="47"/>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childTnLst>
                                </p:cTn>
                              </p:par>
                            </p:childTnLst>
                          </p:cTn>
                        </p:par>
                        <p:par>
                          <p:cTn id="36" fill="hold">
                            <p:stCondLst>
                              <p:cond delay="0"/>
                            </p:stCondLst>
                            <p:childTnLst>
                              <p:par>
                                <p:cTn id="37" presetID="1" presetClass="entr" presetSubtype="0" fill="hold" nodeType="afterEffect">
                                  <p:stCondLst>
                                    <p:cond delay="0"/>
                                  </p:stCondLst>
                                  <p:childTnLst>
                                    <p:set>
                                      <p:cBhvr>
                                        <p:cTn id="38" dur="1" fill="hold">
                                          <p:stCondLst>
                                            <p:cond delay="249"/>
                                          </p:stCondLst>
                                        </p:cTn>
                                        <p:tgtEl>
                                          <p:spTgt spid="5"/>
                                        </p:tgtEl>
                                        <p:attrNameLst>
                                          <p:attrName>style.visibility</p:attrName>
                                        </p:attrNameLst>
                                      </p:cBhvr>
                                      <p:to>
                                        <p:strVal val="visible"/>
                                      </p:to>
                                    </p:set>
                                  </p:childTnLst>
                                </p:cTn>
                              </p:par>
                            </p:childTnLst>
                          </p:cTn>
                        </p:par>
                        <p:par>
                          <p:cTn id="39" fill="hold">
                            <p:stCondLst>
                              <p:cond delay="250"/>
                            </p:stCondLst>
                            <p:childTnLst>
                              <p:par>
                                <p:cTn id="40" presetID="1" presetClass="entr" presetSubtype="0" fill="hold" nodeType="afterEffect">
                                  <p:stCondLst>
                                    <p:cond delay="0"/>
                                  </p:stCondLst>
                                  <p:childTnLst>
                                    <p:set>
                                      <p:cBhvr>
                                        <p:cTn id="41" dur="1" fill="hold">
                                          <p:stCondLst>
                                            <p:cond delay="249"/>
                                          </p:stCondLst>
                                        </p:cTn>
                                        <p:tgtEl>
                                          <p:spTgt spid="6"/>
                                        </p:tgtEl>
                                        <p:attrNameLst>
                                          <p:attrName>style.visibility</p:attrName>
                                        </p:attrNameLst>
                                      </p:cBhvr>
                                      <p:to>
                                        <p:strVal val="visible"/>
                                      </p:to>
                                    </p:set>
                                  </p:childTnLst>
                                </p:cTn>
                              </p:par>
                            </p:childTnLst>
                          </p:cTn>
                        </p:par>
                        <p:par>
                          <p:cTn id="42" fill="hold">
                            <p:stCondLst>
                              <p:cond delay="500"/>
                            </p:stCondLst>
                            <p:childTnLst>
                              <p:par>
                                <p:cTn id="43" presetID="1" presetClass="entr" presetSubtype="0" fill="hold" nodeType="afterEffect">
                                  <p:stCondLst>
                                    <p:cond delay="0"/>
                                  </p:stCondLst>
                                  <p:childTnLst>
                                    <p:set>
                                      <p:cBhvr>
                                        <p:cTn id="44" dur="1" fill="hold">
                                          <p:stCondLst>
                                            <p:cond delay="249"/>
                                          </p:stCondLst>
                                        </p:cTn>
                                        <p:tgtEl>
                                          <p:spTgt spid="7"/>
                                        </p:tgtEl>
                                        <p:attrNameLst>
                                          <p:attrName>style.visibility</p:attrName>
                                        </p:attrNameLst>
                                      </p:cBhvr>
                                      <p:to>
                                        <p:strVal val="visible"/>
                                      </p:to>
                                    </p:set>
                                  </p:childTnLst>
                                </p:cTn>
                              </p:par>
                            </p:childTnLst>
                          </p:cTn>
                        </p:par>
                        <p:par>
                          <p:cTn id="45" fill="hold">
                            <p:stCondLst>
                              <p:cond delay="750"/>
                            </p:stCondLst>
                            <p:childTnLst>
                              <p:par>
                                <p:cTn id="46" presetID="1" presetClass="entr" presetSubtype="0" fill="hold" nodeType="afterEffect">
                                  <p:stCondLst>
                                    <p:cond delay="0"/>
                                  </p:stCondLst>
                                  <p:childTnLst>
                                    <p:set>
                                      <p:cBhvr>
                                        <p:cTn id="47" dur="1" fill="hold">
                                          <p:stCondLst>
                                            <p:cond delay="249"/>
                                          </p:stCondLst>
                                        </p:cTn>
                                        <p:tgtEl>
                                          <p:spTgt spid="8"/>
                                        </p:tgtEl>
                                        <p:attrNameLst>
                                          <p:attrName>style.visibility</p:attrName>
                                        </p:attrNameLst>
                                      </p:cBhvr>
                                      <p:to>
                                        <p:strVal val="visible"/>
                                      </p:to>
                                    </p:set>
                                  </p:childTnLst>
                                </p:cTn>
                              </p:par>
                            </p:childTnLst>
                          </p:cTn>
                        </p:par>
                        <p:par>
                          <p:cTn id="48" fill="hold">
                            <p:stCondLst>
                              <p:cond delay="1000"/>
                            </p:stCondLst>
                            <p:childTnLst>
                              <p:par>
                                <p:cTn id="49" presetID="1" presetClass="entr" presetSubtype="0" fill="hold" nodeType="afterEffect">
                                  <p:stCondLst>
                                    <p:cond delay="0"/>
                                  </p:stCondLst>
                                  <p:childTnLst>
                                    <p:set>
                                      <p:cBhvr>
                                        <p:cTn id="50" dur="1" fill="hold">
                                          <p:stCondLst>
                                            <p:cond delay="249"/>
                                          </p:stCondLst>
                                        </p:cTn>
                                        <p:tgtEl>
                                          <p:spTgt spid="9"/>
                                        </p:tgtEl>
                                        <p:attrNameLst>
                                          <p:attrName>style.visibility</p:attrName>
                                        </p:attrNameLst>
                                      </p:cBhvr>
                                      <p:to>
                                        <p:strVal val="visible"/>
                                      </p:to>
                                    </p:set>
                                  </p:childTnLst>
                                </p:cTn>
                              </p:par>
                            </p:childTnLst>
                          </p:cTn>
                        </p:par>
                        <p:par>
                          <p:cTn id="51" fill="hold">
                            <p:stCondLst>
                              <p:cond delay="1250"/>
                            </p:stCondLst>
                            <p:childTnLst>
                              <p:par>
                                <p:cTn id="52" presetID="1" presetClass="entr" presetSubtype="0" fill="hold" nodeType="afterEffect">
                                  <p:stCondLst>
                                    <p:cond delay="0"/>
                                  </p:stCondLst>
                                  <p:childTnLst>
                                    <p:set>
                                      <p:cBhvr>
                                        <p:cTn id="53" dur="1" fill="hold">
                                          <p:stCondLst>
                                            <p:cond delay="249"/>
                                          </p:stCondLst>
                                        </p:cTn>
                                        <p:tgtEl>
                                          <p:spTgt spid="10"/>
                                        </p:tgtEl>
                                        <p:attrNameLst>
                                          <p:attrName>style.visibility</p:attrName>
                                        </p:attrNameLst>
                                      </p:cBhvr>
                                      <p:to>
                                        <p:strVal val="visible"/>
                                      </p:to>
                                    </p:set>
                                  </p:childTnLst>
                                </p:cTn>
                              </p:par>
                            </p:childTnLst>
                          </p:cTn>
                        </p:par>
                        <p:par>
                          <p:cTn id="54" fill="hold">
                            <p:stCondLst>
                              <p:cond delay="1500"/>
                            </p:stCondLst>
                            <p:childTnLst>
                              <p:par>
                                <p:cTn id="55" presetID="1" presetClass="entr" presetSubtype="0" fill="hold" nodeType="afterEffect">
                                  <p:stCondLst>
                                    <p:cond delay="0"/>
                                  </p:stCondLst>
                                  <p:childTnLst>
                                    <p:set>
                                      <p:cBhvr>
                                        <p:cTn id="56" dur="1" fill="hold">
                                          <p:stCondLst>
                                            <p:cond delay="249"/>
                                          </p:stCondLst>
                                        </p:cTn>
                                        <p:tgtEl>
                                          <p:spTgt spid="11"/>
                                        </p:tgtEl>
                                        <p:attrNameLst>
                                          <p:attrName>style.visibility</p:attrName>
                                        </p:attrNameLst>
                                      </p:cBhvr>
                                      <p:to>
                                        <p:strVal val="visible"/>
                                      </p:to>
                                    </p:set>
                                  </p:childTnLst>
                                </p:cTn>
                              </p:par>
                            </p:childTnLst>
                          </p:cTn>
                        </p:par>
                        <p:par>
                          <p:cTn id="57" fill="hold">
                            <p:stCondLst>
                              <p:cond delay="1750"/>
                            </p:stCondLst>
                            <p:childTnLst>
                              <p:par>
                                <p:cTn id="58" presetID="1" presetClass="entr" presetSubtype="0" fill="hold" nodeType="afterEffect">
                                  <p:stCondLst>
                                    <p:cond delay="0"/>
                                  </p:stCondLst>
                                  <p:childTnLst>
                                    <p:set>
                                      <p:cBhvr>
                                        <p:cTn id="59" dur="1" fill="hold">
                                          <p:stCondLst>
                                            <p:cond delay="249"/>
                                          </p:stCondLst>
                                        </p:cTn>
                                        <p:tgtEl>
                                          <p:spTgt spid="12"/>
                                        </p:tgtEl>
                                        <p:attrNameLst>
                                          <p:attrName>style.visibility</p:attrName>
                                        </p:attrNameLst>
                                      </p:cBhvr>
                                      <p:to>
                                        <p:strVal val="visible"/>
                                      </p:to>
                                    </p:set>
                                  </p:childTnLst>
                                </p:cTn>
                              </p:par>
                            </p:childTnLst>
                          </p:cTn>
                        </p:par>
                        <p:par>
                          <p:cTn id="60" fill="hold">
                            <p:stCondLst>
                              <p:cond delay="2000"/>
                            </p:stCondLst>
                            <p:childTnLst>
                              <p:par>
                                <p:cTn id="61" presetID="1" presetClass="entr" presetSubtype="0" fill="hold" nodeType="afterEffect">
                                  <p:stCondLst>
                                    <p:cond delay="0"/>
                                  </p:stCondLst>
                                  <p:childTnLst>
                                    <p:set>
                                      <p:cBhvr>
                                        <p:cTn id="62" dur="1" fill="hold">
                                          <p:stCondLst>
                                            <p:cond delay="249"/>
                                          </p:stCondLst>
                                        </p:cTn>
                                        <p:tgtEl>
                                          <p:spTgt spid="13"/>
                                        </p:tgtEl>
                                        <p:attrNameLst>
                                          <p:attrName>style.visibility</p:attrName>
                                        </p:attrNameLst>
                                      </p:cBhvr>
                                      <p:to>
                                        <p:strVal val="visible"/>
                                      </p:to>
                                    </p:set>
                                  </p:childTnLst>
                                </p:cTn>
                              </p:par>
                            </p:childTnLst>
                          </p:cTn>
                        </p:par>
                        <p:par>
                          <p:cTn id="63" fill="hold">
                            <p:stCondLst>
                              <p:cond delay="2250"/>
                            </p:stCondLst>
                            <p:childTnLst>
                              <p:par>
                                <p:cTn id="64" presetID="1" presetClass="entr" presetSubtype="0" fill="hold" nodeType="afterEffect">
                                  <p:stCondLst>
                                    <p:cond delay="0"/>
                                  </p:stCondLst>
                                  <p:childTnLst>
                                    <p:set>
                                      <p:cBhvr>
                                        <p:cTn id="65" dur="1" fill="hold">
                                          <p:stCondLst>
                                            <p:cond delay="249"/>
                                          </p:stCondLst>
                                        </p:cTn>
                                        <p:tgtEl>
                                          <p:spTgt spid="14"/>
                                        </p:tgtEl>
                                        <p:attrNameLst>
                                          <p:attrName>style.visibility</p:attrName>
                                        </p:attrNameLst>
                                      </p:cBhvr>
                                      <p:to>
                                        <p:strVal val="visible"/>
                                      </p:to>
                                    </p:set>
                                  </p:childTnLst>
                                </p:cTn>
                              </p:par>
                            </p:childTnLst>
                          </p:cTn>
                        </p:par>
                        <p:par>
                          <p:cTn id="66" fill="hold">
                            <p:stCondLst>
                              <p:cond delay="2500"/>
                            </p:stCondLst>
                            <p:childTnLst>
                              <p:par>
                                <p:cTn id="67" presetID="1" presetClass="entr" presetSubtype="0" fill="hold" nodeType="afterEffect">
                                  <p:stCondLst>
                                    <p:cond delay="0"/>
                                  </p:stCondLst>
                                  <p:childTnLst>
                                    <p:set>
                                      <p:cBhvr>
                                        <p:cTn id="68" dur="1" fill="hold">
                                          <p:stCondLst>
                                            <p:cond delay="249"/>
                                          </p:stCondLst>
                                        </p:cTn>
                                        <p:tgtEl>
                                          <p:spTgt spid="15"/>
                                        </p:tgtEl>
                                        <p:attrNameLst>
                                          <p:attrName>style.visibility</p:attrName>
                                        </p:attrNameLst>
                                      </p:cBhvr>
                                      <p:to>
                                        <p:strVal val="visible"/>
                                      </p:to>
                                    </p:set>
                                  </p:childTnLst>
                                </p:cTn>
                              </p:par>
                            </p:childTnLst>
                          </p:cTn>
                        </p:par>
                        <p:par>
                          <p:cTn id="69" fill="hold">
                            <p:stCondLst>
                              <p:cond delay="2750"/>
                            </p:stCondLst>
                            <p:childTnLst>
                              <p:par>
                                <p:cTn id="70" presetID="1" presetClass="entr" presetSubtype="0" fill="hold" nodeType="afterEffect">
                                  <p:stCondLst>
                                    <p:cond delay="0"/>
                                  </p:stCondLst>
                                  <p:childTnLst>
                                    <p:set>
                                      <p:cBhvr>
                                        <p:cTn id="71" dur="1" fill="hold">
                                          <p:stCondLst>
                                            <p:cond delay="249"/>
                                          </p:stCondLst>
                                        </p:cTn>
                                        <p:tgtEl>
                                          <p:spTgt spid="16"/>
                                        </p:tgtEl>
                                        <p:attrNameLst>
                                          <p:attrName>style.visibility</p:attrName>
                                        </p:attrNameLst>
                                      </p:cBhvr>
                                      <p:to>
                                        <p:strVal val="visible"/>
                                      </p:to>
                                    </p:set>
                                  </p:childTnLst>
                                </p:cTn>
                              </p:par>
                            </p:childTnLst>
                          </p:cTn>
                        </p:par>
                        <p:par>
                          <p:cTn id="72" fill="hold">
                            <p:stCondLst>
                              <p:cond delay="3000"/>
                            </p:stCondLst>
                            <p:childTnLst>
                              <p:par>
                                <p:cTn id="73" presetID="1" presetClass="entr" presetSubtype="0" fill="hold" nodeType="afterEffect">
                                  <p:stCondLst>
                                    <p:cond delay="0"/>
                                  </p:stCondLst>
                                  <p:childTnLst>
                                    <p:set>
                                      <p:cBhvr>
                                        <p:cTn id="74" dur="1" fill="hold">
                                          <p:stCondLst>
                                            <p:cond delay="249"/>
                                          </p:stCondLst>
                                        </p:cTn>
                                        <p:tgtEl>
                                          <p:spTgt spid="17"/>
                                        </p:tgtEl>
                                        <p:attrNameLst>
                                          <p:attrName>style.visibility</p:attrName>
                                        </p:attrNameLst>
                                      </p:cBhvr>
                                      <p:to>
                                        <p:strVal val="visible"/>
                                      </p:to>
                                    </p:set>
                                  </p:childTnLst>
                                </p:cTn>
                              </p:par>
                            </p:childTnLst>
                          </p:cTn>
                        </p:par>
                        <p:par>
                          <p:cTn id="75" fill="hold">
                            <p:stCondLst>
                              <p:cond delay="3250"/>
                            </p:stCondLst>
                            <p:childTnLst>
                              <p:par>
                                <p:cTn id="76" presetID="1" presetClass="entr" presetSubtype="0" fill="hold" nodeType="afterEffect">
                                  <p:stCondLst>
                                    <p:cond delay="0"/>
                                  </p:stCondLst>
                                  <p:childTnLst>
                                    <p:set>
                                      <p:cBhvr>
                                        <p:cTn id="77" dur="1" fill="hold">
                                          <p:stCondLst>
                                            <p:cond delay="249"/>
                                          </p:stCondLst>
                                        </p:cTn>
                                        <p:tgtEl>
                                          <p:spTgt spid="18"/>
                                        </p:tgtEl>
                                        <p:attrNameLst>
                                          <p:attrName>style.visibility</p:attrName>
                                        </p:attrNameLst>
                                      </p:cBhvr>
                                      <p:to>
                                        <p:strVal val="visible"/>
                                      </p:to>
                                    </p:set>
                                  </p:childTnLst>
                                </p:cTn>
                              </p:par>
                            </p:childTnLst>
                          </p:cTn>
                        </p:par>
                        <p:par>
                          <p:cTn id="78" fill="hold">
                            <p:stCondLst>
                              <p:cond delay="3500"/>
                            </p:stCondLst>
                            <p:childTnLst>
                              <p:par>
                                <p:cTn id="79" presetID="1" presetClass="entr" presetSubtype="0" fill="hold" nodeType="afterEffect">
                                  <p:stCondLst>
                                    <p:cond delay="0"/>
                                  </p:stCondLst>
                                  <p:childTnLst>
                                    <p:set>
                                      <p:cBhvr>
                                        <p:cTn id="80" dur="1" fill="hold">
                                          <p:stCondLst>
                                            <p:cond delay="249"/>
                                          </p:stCondLst>
                                        </p:cTn>
                                        <p:tgtEl>
                                          <p:spTgt spid="19"/>
                                        </p:tgtEl>
                                        <p:attrNameLst>
                                          <p:attrName>style.visibility</p:attrName>
                                        </p:attrNameLst>
                                      </p:cBhvr>
                                      <p:to>
                                        <p:strVal val="visible"/>
                                      </p:to>
                                    </p:set>
                                  </p:childTnLst>
                                </p:cTn>
                              </p:par>
                            </p:childTnLst>
                          </p:cTn>
                        </p:par>
                        <p:par>
                          <p:cTn id="81" fill="hold">
                            <p:stCondLst>
                              <p:cond delay="3750"/>
                            </p:stCondLst>
                            <p:childTnLst>
                              <p:par>
                                <p:cTn id="82" presetID="1" presetClass="entr" presetSubtype="0" fill="hold" nodeType="afterEffect">
                                  <p:stCondLst>
                                    <p:cond delay="0"/>
                                  </p:stCondLst>
                                  <p:childTnLst>
                                    <p:set>
                                      <p:cBhvr>
                                        <p:cTn id="83" dur="1" fill="hold">
                                          <p:stCondLst>
                                            <p:cond delay="249"/>
                                          </p:stCondLst>
                                        </p:cTn>
                                        <p:tgtEl>
                                          <p:spTgt spid="20"/>
                                        </p:tgtEl>
                                        <p:attrNameLst>
                                          <p:attrName>style.visibility</p:attrName>
                                        </p:attrNameLst>
                                      </p:cBhvr>
                                      <p:to>
                                        <p:strVal val="visible"/>
                                      </p:to>
                                    </p:set>
                                  </p:childTnLst>
                                </p:cTn>
                              </p:par>
                            </p:childTnLst>
                          </p:cTn>
                        </p:par>
                        <p:par>
                          <p:cTn id="84" fill="hold">
                            <p:stCondLst>
                              <p:cond delay="4000"/>
                            </p:stCondLst>
                            <p:childTnLst>
                              <p:par>
                                <p:cTn id="85" presetID="1" presetClass="entr" presetSubtype="0" fill="hold" nodeType="afterEffect">
                                  <p:stCondLst>
                                    <p:cond delay="0"/>
                                  </p:stCondLst>
                                  <p:childTnLst>
                                    <p:set>
                                      <p:cBhvr>
                                        <p:cTn id="86" dur="1" fill="hold">
                                          <p:stCondLst>
                                            <p:cond delay="249"/>
                                          </p:stCondLst>
                                        </p:cTn>
                                        <p:tgtEl>
                                          <p:spTgt spid="21"/>
                                        </p:tgtEl>
                                        <p:attrNameLst>
                                          <p:attrName>style.visibility</p:attrName>
                                        </p:attrNameLst>
                                      </p:cBhvr>
                                      <p:to>
                                        <p:strVal val="visible"/>
                                      </p:to>
                                    </p:set>
                                  </p:childTnLst>
                                </p:cTn>
                              </p:par>
                            </p:childTnLst>
                          </p:cTn>
                        </p:par>
                        <p:par>
                          <p:cTn id="87" fill="hold">
                            <p:stCondLst>
                              <p:cond delay="4250"/>
                            </p:stCondLst>
                            <p:childTnLst>
                              <p:par>
                                <p:cTn id="88" presetID="1" presetClass="entr" presetSubtype="0" fill="hold" nodeType="afterEffect">
                                  <p:stCondLst>
                                    <p:cond delay="0"/>
                                  </p:stCondLst>
                                  <p:childTnLst>
                                    <p:set>
                                      <p:cBhvr>
                                        <p:cTn id="89" dur="1" fill="hold">
                                          <p:stCondLst>
                                            <p:cond delay="249"/>
                                          </p:stCondLst>
                                        </p:cTn>
                                        <p:tgtEl>
                                          <p:spTgt spid="22"/>
                                        </p:tgtEl>
                                        <p:attrNameLst>
                                          <p:attrName>style.visibility</p:attrName>
                                        </p:attrNameLst>
                                      </p:cBhvr>
                                      <p:to>
                                        <p:strVal val="visible"/>
                                      </p:to>
                                    </p:set>
                                  </p:childTnLst>
                                </p:cTn>
                              </p:par>
                            </p:childTnLst>
                          </p:cTn>
                        </p:par>
                        <p:par>
                          <p:cTn id="90" fill="hold">
                            <p:stCondLst>
                              <p:cond delay="4500"/>
                            </p:stCondLst>
                            <p:childTnLst>
                              <p:par>
                                <p:cTn id="91" presetID="1" presetClass="entr" presetSubtype="0" fill="hold" nodeType="afterEffect">
                                  <p:stCondLst>
                                    <p:cond delay="0"/>
                                  </p:stCondLst>
                                  <p:childTnLst>
                                    <p:set>
                                      <p:cBhvr>
                                        <p:cTn id="92" dur="1" fill="hold">
                                          <p:stCondLst>
                                            <p:cond delay="249"/>
                                          </p:stCondLst>
                                        </p:cTn>
                                        <p:tgtEl>
                                          <p:spTgt spid="23"/>
                                        </p:tgtEl>
                                        <p:attrNameLst>
                                          <p:attrName>style.visibility</p:attrName>
                                        </p:attrNameLst>
                                      </p:cBhvr>
                                      <p:to>
                                        <p:strVal val="visible"/>
                                      </p:to>
                                    </p:set>
                                  </p:childTnLst>
                                </p:cTn>
                              </p:par>
                            </p:childTnLst>
                          </p:cTn>
                        </p:par>
                        <p:par>
                          <p:cTn id="93" fill="hold">
                            <p:stCondLst>
                              <p:cond delay="4750"/>
                            </p:stCondLst>
                            <p:childTnLst>
                              <p:par>
                                <p:cTn id="94" presetID="1" presetClass="entr" presetSubtype="0" fill="hold" nodeType="afterEffect">
                                  <p:stCondLst>
                                    <p:cond delay="0"/>
                                  </p:stCondLst>
                                  <p:childTnLst>
                                    <p:set>
                                      <p:cBhvr>
                                        <p:cTn id="95" dur="1" fill="hold">
                                          <p:stCondLst>
                                            <p:cond delay="249"/>
                                          </p:stCondLst>
                                        </p:cTn>
                                        <p:tgtEl>
                                          <p:spTgt spid="24"/>
                                        </p:tgtEl>
                                        <p:attrNameLst>
                                          <p:attrName>style.visibility</p:attrName>
                                        </p:attrNameLst>
                                      </p:cBhvr>
                                      <p:to>
                                        <p:strVal val="visible"/>
                                      </p:to>
                                    </p:set>
                                  </p:childTnLst>
                                </p:cTn>
                              </p:par>
                            </p:childTnLst>
                          </p:cTn>
                        </p:par>
                        <p:par>
                          <p:cTn id="96" fill="hold">
                            <p:stCondLst>
                              <p:cond delay="5000"/>
                            </p:stCondLst>
                            <p:childTnLst>
                              <p:par>
                                <p:cTn id="97" presetID="1" presetClass="entr" presetSubtype="0" fill="hold" nodeType="afterEffect">
                                  <p:stCondLst>
                                    <p:cond delay="0"/>
                                  </p:stCondLst>
                                  <p:childTnLst>
                                    <p:set>
                                      <p:cBhvr>
                                        <p:cTn id="98" dur="1" fill="hold">
                                          <p:stCondLst>
                                            <p:cond delay="249"/>
                                          </p:stCondLst>
                                        </p:cTn>
                                        <p:tgtEl>
                                          <p:spTgt spid="25"/>
                                        </p:tgtEl>
                                        <p:attrNameLst>
                                          <p:attrName>style.visibility</p:attrName>
                                        </p:attrNameLst>
                                      </p:cBhvr>
                                      <p:to>
                                        <p:strVal val="visible"/>
                                      </p:to>
                                    </p:set>
                                  </p:childTnLst>
                                </p:cTn>
                              </p:par>
                            </p:childTnLst>
                          </p:cTn>
                        </p:par>
                        <p:par>
                          <p:cTn id="99" fill="hold">
                            <p:stCondLst>
                              <p:cond delay="5250"/>
                            </p:stCondLst>
                            <p:childTnLst>
                              <p:par>
                                <p:cTn id="100" presetID="1" presetClass="entr" presetSubtype="0" fill="hold" nodeType="afterEffect">
                                  <p:stCondLst>
                                    <p:cond delay="0"/>
                                  </p:stCondLst>
                                  <p:childTnLst>
                                    <p:set>
                                      <p:cBhvr>
                                        <p:cTn id="101" dur="1" fill="hold">
                                          <p:stCondLst>
                                            <p:cond delay="249"/>
                                          </p:stCondLst>
                                        </p:cTn>
                                        <p:tgtEl>
                                          <p:spTgt spid="26"/>
                                        </p:tgtEl>
                                        <p:attrNameLst>
                                          <p:attrName>style.visibility</p:attrName>
                                        </p:attrNameLst>
                                      </p:cBhvr>
                                      <p:to>
                                        <p:strVal val="visible"/>
                                      </p:to>
                                    </p:set>
                                  </p:childTnLst>
                                </p:cTn>
                              </p:par>
                            </p:childTnLst>
                          </p:cTn>
                        </p:par>
                        <p:par>
                          <p:cTn id="102" fill="hold">
                            <p:stCondLst>
                              <p:cond delay="5500"/>
                            </p:stCondLst>
                            <p:childTnLst>
                              <p:par>
                                <p:cTn id="103" presetID="1" presetClass="entr" presetSubtype="0" fill="hold" nodeType="afterEffect">
                                  <p:stCondLst>
                                    <p:cond delay="0"/>
                                  </p:stCondLst>
                                  <p:childTnLst>
                                    <p:set>
                                      <p:cBhvr>
                                        <p:cTn id="104" dur="1" fill="hold">
                                          <p:stCondLst>
                                            <p:cond delay="249"/>
                                          </p:stCondLst>
                                        </p:cTn>
                                        <p:tgtEl>
                                          <p:spTgt spid="27"/>
                                        </p:tgtEl>
                                        <p:attrNameLst>
                                          <p:attrName>style.visibility</p:attrName>
                                        </p:attrNameLst>
                                      </p:cBhvr>
                                      <p:to>
                                        <p:strVal val="visible"/>
                                      </p:to>
                                    </p:set>
                                  </p:childTnLst>
                                </p:cTn>
                              </p:par>
                            </p:childTnLst>
                          </p:cTn>
                        </p:par>
                        <p:par>
                          <p:cTn id="105" fill="hold">
                            <p:stCondLst>
                              <p:cond delay="5750"/>
                            </p:stCondLst>
                            <p:childTnLst>
                              <p:par>
                                <p:cTn id="106" presetID="1" presetClass="entr" presetSubtype="0" fill="hold" nodeType="afterEffect">
                                  <p:stCondLst>
                                    <p:cond delay="0"/>
                                  </p:stCondLst>
                                  <p:childTnLst>
                                    <p:set>
                                      <p:cBhvr>
                                        <p:cTn id="107" dur="1" fill="hold">
                                          <p:stCondLst>
                                            <p:cond delay="249"/>
                                          </p:stCondLst>
                                        </p:cTn>
                                        <p:tgtEl>
                                          <p:spTgt spid="28"/>
                                        </p:tgtEl>
                                        <p:attrNameLst>
                                          <p:attrName>style.visibility</p:attrName>
                                        </p:attrNameLst>
                                      </p:cBhvr>
                                      <p:to>
                                        <p:strVal val="visible"/>
                                      </p:to>
                                    </p:set>
                                  </p:childTnLst>
                                </p:cTn>
                              </p:par>
                            </p:childTnLst>
                          </p:cTn>
                        </p:par>
                        <p:par>
                          <p:cTn id="108" fill="hold">
                            <p:stCondLst>
                              <p:cond delay="6000"/>
                            </p:stCondLst>
                            <p:childTnLst>
                              <p:par>
                                <p:cTn id="109" presetID="1" presetClass="entr" presetSubtype="0" fill="hold" nodeType="afterEffect">
                                  <p:stCondLst>
                                    <p:cond delay="0"/>
                                  </p:stCondLst>
                                  <p:childTnLst>
                                    <p:set>
                                      <p:cBhvr>
                                        <p:cTn id="110" dur="1" fill="hold">
                                          <p:stCondLst>
                                            <p:cond delay="249"/>
                                          </p:stCondLst>
                                        </p:cTn>
                                        <p:tgtEl>
                                          <p:spTgt spid="29"/>
                                        </p:tgtEl>
                                        <p:attrNameLst>
                                          <p:attrName>style.visibility</p:attrName>
                                        </p:attrNameLst>
                                      </p:cBhvr>
                                      <p:to>
                                        <p:strVal val="visible"/>
                                      </p:to>
                                    </p:set>
                                  </p:childTnLst>
                                </p:cTn>
                              </p:par>
                            </p:childTnLst>
                          </p:cTn>
                        </p:par>
                        <p:par>
                          <p:cTn id="111" fill="hold">
                            <p:stCondLst>
                              <p:cond delay="6250"/>
                            </p:stCondLst>
                            <p:childTnLst>
                              <p:par>
                                <p:cTn id="112" presetID="1" presetClass="entr" presetSubtype="0" fill="hold" nodeType="afterEffect">
                                  <p:stCondLst>
                                    <p:cond delay="0"/>
                                  </p:stCondLst>
                                  <p:childTnLst>
                                    <p:set>
                                      <p:cBhvr>
                                        <p:cTn id="113" dur="1" fill="hold">
                                          <p:stCondLst>
                                            <p:cond delay="249"/>
                                          </p:stCondLst>
                                        </p:cTn>
                                        <p:tgtEl>
                                          <p:spTgt spid="30"/>
                                        </p:tgtEl>
                                        <p:attrNameLst>
                                          <p:attrName>style.visibility</p:attrName>
                                        </p:attrNameLst>
                                      </p:cBhvr>
                                      <p:to>
                                        <p:strVal val="visible"/>
                                      </p:to>
                                    </p:set>
                                  </p:childTnLst>
                                </p:cTn>
                              </p:par>
                            </p:childTnLst>
                          </p:cTn>
                        </p:par>
                        <p:par>
                          <p:cTn id="114" fill="hold">
                            <p:stCondLst>
                              <p:cond delay="6500"/>
                            </p:stCondLst>
                            <p:childTnLst>
                              <p:par>
                                <p:cTn id="115" presetID="1" presetClass="entr" presetSubtype="0" fill="hold" nodeType="afterEffect">
                                  <p:stCondLst>
                                    <p:cond delay="0"/>
                                  </p:stCondLst>
                                  <p:childTnLst>
                                    <p:set>
                                      <p:cBhvr>
                                        <p:cTn id="116" dur="1" fill="hold">
                                          <p:stCondLst>
                                            <p:cond delay="249"/>
                                          </p:stCondLst>
                                        </p:cTn>
                                        <p:tgtEl>
                                          <p:spTgt spid="31"/>
                                        </p:tgtEl>
                                        <p:attrNameLst>
                                          <p:attrName>style.visibility</p:attrName>
                                        </p:attrNameLst>
                                      </p:cBhvr>
                                      <p:to>
                                        <p:strVal val="visible"/>
                                      </p:to>
                                    </p:set>
                                  </p:childTnLst>
                                </p:cTn>
                              </p:par>
                            </p:childTnLst>
                          </p:cTn>
                        </p:par>
                        <p:par>
                          <p:cTn id="117" fill="hold">
                            <p:stCondLst>
                              <p:cond delay="6750"/>
                            </p:stCondLst>
                            <p:childTnLst>
                              <p:par>
                                <p:cTn id="118" presetID="1" presetClass="entr" presetSubtype="0" fill="hold" nodeType="afterEffect">
                                  <p:stCondLst>
                                    <p:cond delay="0"/>
                                  </p:stCondLst>
                                  <p:childTnLst>
                                    <p:set>
                                      <p:cBhvr>
                                        <p:cTn id="119" dur="1" fill="hold">
                                          <p:stCondLst>
                                            <p:cond delay="249"/>
                                          </p:stCondLst>
                                        </p:cTn>
                                        <p:tgtEl>
                                          <p:spTgt spid="32"/>
                                        </p:tgtEl>
                                        <p:attrNameLst>
                                          <p:attrName>style.visibility</p:attrName>
                                        </p:attrNameLst>
                                      </p:cBhvr>
                                      <p:to>
                                        <p:strVal val="visible"/>
                                      </p:to>
                                    </p:set>
                                  </p:childTnLst>
                                </p:cTn>
                              </p:par>
                            </p:childTnLst>
                          </p:cTn>
                        </p:par>
                        <p:par>
                          <p:cTn id="120" fill="hold">
                            <p:stCondLst>
                              <p:cond delay="7000"/>
                            </p:stCondLst>
                            <p:childTnLst>
                              <p:par>
                                <p:cTn id="121" presetID="1" presetClass="entr" presetSubtype="0" fill="hold" nodeType="afterEffect">
                                  <p:stCondLst>
                                    <p:cond delay="0"/>
                                  </p:stCondLst>
                                  <p:childTnLst>
                                    <p:set>
                                      <p:cBhvr>
                                        <p:cTn id="122" dur="1" fill="hold">
                                          <p:stCondLst>
                                            <p:cond delay="9"/>
                                          </p:stCondLst>
                                        </p:cTn>
                                        <p:tgtEl>
                                          <p:spTgt spid="33"/>
                                        </p:tgtEl>
                                        <p:attrNameLst>
                                          <p:attrName>style.visibility</p:attrName>
                                        </p:attrNameLst>
                                      </p:cBhvr>
                                      <p:to>
                                        <p:strVal val="visible"/>
                                      </p:to>
                                    </p:set>
                                  </p:childTnLst>
                                </p:cTn>
                              </p:par>
                            </p:childTnLst>
                          </p:cTn>
                        </p:par>
                        <p:par>
                          <p:cTn id="123" fill="hold">
                            <p:stCondLst>
                              <p:cond delay="7010"/>
                            </p:stCondLst>
                            <p:childTnLst>
                              <p:par>
                                <p:cTn id="124" presetID="1" presetClass="entr" presetSubtype="0" fill="hold" nodeType="afterEffect">
                                  <p:stCondLst>
                                    <p:cond delay="0"/>
                                  </p:stCondLst>
                                  <p:childTnLst>
                                    <p:set>
                                      <p:cBhvr>
                                        <p:cTn id="125" dur="1" fill="hold">
                                          <p:stCondLst>
                                            <p:cond delay="249"/>
                                          </p:stCondLst>
                                        </p:cTn>
                                        <p:tgtEl>
                                          <p:spTgt spid="34"/>
                                        </p:tgtEl>
                                        <p:attrNameLst>
                                          <p:attrName>style.visibility</p:attrName>
                                        </p:attrNameLst>
                                      </p:cBhvr>
                                      <p:to>
                                        <p:strVal val="visible"/>
                                      </p:to>
                                    </p:set>
                                  </p:childTnLst>
                                </p:cTn>
                              </p:par>
                            </p:childTnLst>
                          </p:cTn>
                        </p:par>
                        <p:par>
                          <p:cTn id="126" fill="hold">
                            <p:stCondLst>
                              <p:cond delay="7260"/>
                            </p:stCondLst>
                            <p:childTnLst>
                              <p:par>
                                <p:cTn id="127" presetID="1" presetClass="entr" presetSubtype="0" fill="hold" nodeType="afterEffect">
                                  <p:stCondLst>
                                    <p:cond delay="0"/>
                                  </p:stCondLst>
                                  <p:childTnLst>
                                    <p:set>
                                      <p:cBhvr>
                                        <p:cTn id="128" dur="1" fill="hold">
                                          <p:stCondLst>
                                            <p:cond delay="249"/>
                                          </p:stCondLst>
                                        </p:cTn>
                                        <p:tgtEl>
                                          <p:spTgt spid="35"/>
                                        </p:tgtEl>
                                        <p:attrNameLst>
                                          <p:attrName>style.visibility</p:attrName>
                                        </p:attrNameLst>
                                      </p:cBhvr>
                                      <p:to>
                                        <p:strVal val="visible"/>
                                      </p:to>
                                    </p:set>
                                  </p:childTnLst>
                                </p:cTn>
                              </p:par>
                            </p:childTnLst>
                          </p:cTn>
                        </p:par>
                        <p:par>
                          <p:cTn id="129" fill="hold">
                            <p:stCondLst>
                              <p:cond delay="7510"/>
                            </p:stCondLst>
                            <p:childTnLst>
                              <p:par>
                                <p:cTn id="130" presetID="1" presetClass="entr" presetSubtype="0" fill="hold" nodeType="afterEffect">
                                  <p:stCondLst>
                                    <p:cond delay="0"/>
                                  </p:stCondLst>
                                  <p:childTnLst>
                                    <p:set>
                                      <p:cBhvr>
                                        <p:cTn id="131" dur="1" fill="hold">
                                          <p:stCondLst>
                                            <p:cond delay="249"/>
                                          </p:stCondLst>
                                        </p:cTn>
                                        <p:tgtEl>
                                          <p:spTgt spid="36"/>
                                        </p:tgtEl>
                                        <p:attrNameLst>
                                          <p:attrName>style.visibility</p:attrName>
                                        </p:attrNameLst>
                                      </p:cBhvr>
                                      <p:to>
                                        <p:strVal val="visible"/>
                                      </p:to>
                                    </p:set>
                                  </p:childTnLst>
                                </p:cTn>
                              </p:par>
                            </p:childTnLst>
                          </p:cTn>
                        </p:par>
                        <p:par>
                          <p:cTn id="132" fill="hold">
                            <p:stCondLst>
                              <p:cond delay="7760"/>
                            </p:stCondLst>
                            <p:childTnLst>
                              <p:par>
                                <p:cTn id="133" presetID="1" presetClass="entr" presetSubtype="0" fill="hold" nodeType="afterEffect">
                                  <p:stCondLst>
                                    <p:cond delay="0"/>
                                  </p:stCondLst>
                                  <p:childTnLst>
                                    <p:set>
                                      <p:cBhvr>
                                        <p:cTn id="134" dur="1" fill="hold">
                                          <p:stCondLst>
                                            <p:cond delay="249"/>
                                          </p:stCondLst>
                                        </p:cTn>
                                        <p:tgtEl>
                                          <p:spTgt spid="37"/>
                                        </p:tgtEl>
                                        <p:attrNameLst>
                                          <p:attrName>style.visibility</p:attrName>
                                        </p:attrNameLst>
                                      </p:cBhvr>
                                      <p:to>
                                        <p:strVal val="visible"/>
                                      </p:to>
                                    </p:set>
                                  </p:childTnLst>
                                </p:cTn>
                              </p:par>
                            </p:childTnLst>
                          </p:cTn>
                        </p:par>
                        <p:par>
                          <p:cTn id="135" fill="hold">
                            <p:stCondLst>
                              <p:cond delay="8010"/>
                            </p:stCondLst>
                            <p:childTnLst>
                              <p:par>
                                <p:cTn id="136" presetID="1" presetClass="entr" presetSubtype="0" fill="hold" nodeType="afterEffect">
                                  <p:stCondLst>
                                    <p:cond delay="0"/>
                                  </p:stCondLst>
                                  <p:childTnLst>
                                    <p:set>
                                      <p:cBhvr>
                                        <p:cTn id="137" dur="1" fill="hold">
                                          <p:stCondLst>
                                            <p:cond delay="249"/>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P spid="45" grpId="0" animBg="1"/>
      <p:bldP spid="46" grpId="0" animBg="1"/>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DA15E891-66B8-4B28-AB8F-05A4B1DE573C}" type="slidenum">
              <a:rPr lang="en-US" smtClean="0">
                <a:solidFill>
                  <a:srgbClr val="FFFFFF"/>
                </a:solidFill>
              </a:rPr>
              <a:pPr/>
              <a:t>7</a:t>
            </a:fld>
            <a:endParaRPr lang="en-US" dirty="0">
              <a:solidFill>
                <a:srgbClr val="FFFFFF"/>
              </a:solidFill>
            </a:endParaRPr>
          </a:p>
        </p:txBody>
      </p:sp>
      <p:sp>
        <p:nvSpPr>
          <p:cNvPr id="3" name="Text Placeholder 2"/>
          <p:cNvSpPr>
            <a:spLocks noGrp="1"/>
          </p:cNvSpPr>
          <p:nvPr>
            <p:ph type="body" sz="quarter" idx="10"/>
          </p:nvPr>
        </p:nvSpPr>
        <p:spPr>
          <a:xfrm>
            <a:off x="242888" y="490940"/>
            <a:ext cx="8656636" cy="285750"/>
          </a:xfrm>
        </p:spPr>
        <p:txBody>
          <a:bodyPr/>
          <a:lstStyle/>
          <a:p>
            <a:r>
              <a:rPr lang="ru-RU" dirty="0" smtClean="0"/>
              <a:t>Задачи библиотекаря</a:t>
            </a:r>
            <a:endParaRPr lang="en-US" dirty="0"/>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364" t="6619"/>
          <a:stretch/>
        </p:blipFill>
        <p:spPr bwMode="auto">
          <a:xfrm>
            <a:off x="3776446" y="3088335"/>
            <a:ext cx="1605396" cy="1520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ular Callout 4"/>
          <p:cNvSpPr>
            <a:spLocks/>
          </p:cNvSpPr>
          <p:nvPr/>
        </p:nvSpPr>
        <p:spPr>
          <a:xfrm>
            <a:off x="242888" y="1597926"/>
            <a:ext cx="2820161" cy="1049987"/>
          </a:xfrm>
          <a:prstGeom prst="wedgeRectCallout">
            <a:avLst>
              <a:gd name="adj1" fmla="val 57854"/>
              <a:gd name="adj2" fmla="val 89051"/>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fontAlgn="base">
              <a:spcBef>
                <a:spcPct val="0"/>
              </a:spcBef>
              <a:spcAft>
                <a:spcPct val="0"/>
              </a:spcAft>
              <a:defRPr/>
            </a:pPr>
            <a:r>
              <a:rPr lang="ru-RU" sz="1600" b="1" kern="0" dirty="0" smtClean="0"/>
              <a:t>Обеспечение быстрого доступа к нужной информации</a:t>
            </a:r>
            <a:endParaRPr lang="en-US" sz="1600" b="1" kern="0" dirty="0"/>
          </a:p>
        </p:txBody>
      </p:sp>
      <p:sp>
        <p:nvSpPr>
          <p:cNvPr id="6" name="Rectangular Callout 5"/>
          <p:cNvSpPr>
            <a:spLocks/>
          </p:cNvSpPr>
          <p:nvPr/>
        </p:nvSpPr>
        <p:spPr>
          <a:xfrm>
            <a:off x="242888" y="3323826"/>
            <a:ext cx="2820161" cy="1049987"/>
          </a:xfrm>
          <a:prstGeom prst="wedgeRectCallout">
            <a:avLst>
              <a:gd name="adj1" fmla="val 64225"/>
              <a:gd name="adj2" fmla="val 3793"/>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pPr fontAlgn="base">
              <a:spcBef>
                <a:spcPct val="0"/>
              </a:spcBef>
              <a:spcAft>
                <a:spcPct val="0"/>
              </a:spcAft>
              <a:defRPr/>
            </a:pPr>
            <a:r>
              <a:rPr lang="ru-RU" sz="1600" b="1" kern="0" dirty="0" smtClean="0"/>
              <a:t>Поддержка обучения авторов/ученых</a:t>
            </a:r>
            <a:r>
              <a:rPr lang="en-US" sz="1600" kern="0" dirty="0" smtClean="0"/>
              <a:t> </a:t>
            </a:r>
            <a:r>
              <a:rPr lang="ru-RU" sz="1600" kern="0" dirty="0" smtClean="0"/>
              <a:t>(особенно молодых ученых)</a:t>
            </a:r>
            <a:endParaRPr lang="en-US" sz="1600" kern="0" dirty="0"/>
          </a:p>
        </p:txBody>
      </p:sp>
      <p:sp>
        <p:nvSpPr>
          <p:cNvPr id="7" name="Rectangular Callout 6"/>
          <p:cNvSpPr>
            <a:spLocks/>
          </p:cNvSpPr>
          <p:nvPr/>
        </p:nvSpPr>
        <p:spPr>
          <a:xfrm>
            <a:off x="3169062" y="5049726"/>
            <a:ext cx="2820161" cy="1049987"/>
          </a:xfrm>
          <a:prstGeom prst="wedgeRectCallout">
            <a:avLst>
              <a:gd name="adj1" fmla="val -1853"/>
              <a:gd name="adj2" fmla="val -72378"/>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r>
              <a:rPr lang="ru-RU" sz="1600" kern="0" dirty="0" smtClean="0"/>
              <a:t>Управление карьерой и ростом</a:t>
            </a:r>
            <a:endParaRPr lang="en-US" sz="1600" kern="0" dirty="0"/>
          </a:p>
        </p:txBody>
      </p:sp>
      <p:sp>
        <p:nvSpPr>
          <p:cNvPr id="8" name="Rectangular Callout 7"/>
          <p:cNvSpPr>
            <a:spLocks/>
          </p:cNvSpPr>
          <p:nvPr/>
        </p:nvSpPr>
        <p:spPr>
          <a:xfrm>
            <a:off x="242888" y="5049726"/>
            <a:ext cx="2820161" cy="1049987"/>
          </a:xfrm>
          <a:prstGeom prst="wedgeRectCallout">
            <a:avLst>
              <a:gd name="adj1" fmla="val 62203"/>
              <a:gd name="adj2" fmla="val -91495"/>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r>
              <a:rPr lang="ru-RU" sz="1600" b="1" kern="0" dirty="0" smtClean="0"/>
              <a:t>Внедрение услуг </a:t>
            </a:r>
            <a:r>
              <a:rPr lang="ru-RU" sz="1600" kern="0" dirty="0" smtClean="0"/>
              <a:t>в процесс работы ученых и студентов</a:t>
            </a:r>
            <a:endParaRPr lang="en-US" sz="1600" kern="0" dirty="0"/>
          </a:p>
        </p:txBody>
      </p:sp>
      <p:sp>
        <p:nvSpPr>
          <p:cNvPr id="9" name="Rectangular Callout 8"/>
          <p:cNvSpPr>
            <a:spLocks/>
          </p:cNvSpPr>
          <p:nvPr/>
        </p:nvSpPr>
        <p:spPr>
          <a:xfrm>
            <a:off x="6095237" y="5049726"/>
            <a:ext cx="2820162" cy="1049987"/>
          </a:xfrm>
          <a:prstGeom prst="wedgeRectCallout">
            <a:avLst>
              <a:gd name="adj1" fmla="val -55234"/>
              <a:gd name="adj2" fmla="val -74502"/>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r>
              <a:rPr lang="ru-RU" sz="1600" kern="0" dirty="0" smtClean="0"/>
              <a:t>Как приспособить политику библиотеки под смешанную экономику и </a:t>
            </a:r>
            <a:r>
              <a:rPr lang="en-US" sz="1600" kern="0" dirty="0"/>
              <a:t> </a:t>
            </a:r>
            <a:r>
              <a:rPr lang="ru-RU" sz="1600" kern="0" dirty="0" smtClean="0"/>
              <a:t>новые реалии</a:t>
            </a:r>
            <a:endParaRPr lang="en-US" sz="1600" kern="0" dirty="0"/>
          </a:p>
        </p:txBody>
      </p:sp>
      <p:sp>
        <p:nvSpPr>
          <p:cNvPr id="10" name="Rectangular Callout 9"/>
          <p:cNvSpPr/>
          <p:nvPr/>
        </p:nvSpPr>
        <p:spPr>
          <a:xfrm>
            <a:off x="6095237" y="3323825"/>
            <a:ext cx="2820163" cy="1049989"/>
          </a:xfrm>
          <a:prstGeom prst="wedgeRectCallout">
            <a:avLst>
              <a:gd name="adj1" fmla="val -62109"/>
              <a:gd name="adj2" fmla="val 1226"/>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r>
              <a:rPr lang="ru-RU" sz="1600" b="1" kern="0" dirty="0" smtClean="0"/>
              <a:t>Демонстрация влияния </a:t>
            </a:r>
            <a:r>
              <a:rPr lang="ru-RU" sz="1600" kern="0" dirty="0" smtClean="0"/>
              <a:t>на результат</a:t>
            </a:r>
            <a:r>
              <a:rPr lang="en-US" sz="1600" kern="0" dirty="0" smtClean="0"/>
              <a:t> (</a:t>
            </a:r>
            <a:r>
              <a:rPr lang="ru-RU" sz="1600" kern="0" dirty="0" smtClean="0"/>
              <a:t>обществу и руководству</a:t>
            </a:r>
            <a:r>
              <a:rPr lang="en-US" sz="1600" kern="0" dirty="0" smtClean="0"/>
              <a:t>)</a:t>
            </a:r>
            <a:endParaRPr lang="en-US" sz="1600" kern="0" dirty="0"/>
          </a:p>
        </p:txBody>
      </p:sp>
      <p:sp>
        <p:nvSpPr>
          <p:cNvPr id="11" name="Rectangular Callout 10"/>
          <p:cNvSpPr>
            <a:spLocks/>
          </p:cNvSpPr>
          <p:nvPr/>
        </p:nvSpPr>
        <p:spPr>
          <a:xfrm>
            <a:off x="6095237" y="1597926"/>
            <a:ext cx="2820161" cy="1049987"/>
          </a:xfrm>
          <a:prstGeom prst="wedgeRectCallout">
            <a:avLst>
              <a:gd name="adj1" fmla="val -59188"/>
              <a:gd name="adj2" fmla="val 85865"/>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r>
              <a:rPr lang="ru-RU" sz="1600" b="1" kern="0" dirty="0" smtClean="0"/>
              <a:t>Отслеживание тенденций </a:t>
            </a:r>
            <a:r>
              <a:rPr lang="en-US" sz="1600" kern="0" dirty="0" smtClean="0"/>
              <a:t>–</a:t>
            </a:r>
            <a:r>
              <a:rPr lang="ru-RU" sz="1600" kern="0" dirty="0" smtClean="0"/>
              <a:t>использование в аналогичных организациях</a:t>
            </a:r>
            <a:r>
              <a:rPr lang="en-US" sz="1600" kern="0" dirty="0"/>
              <a:t> </a:t>
            </a:r>
          </a:p>
        </p:txBody>
      </p:sp>
      <p:sp>
        <p:nvSpPr>
          <p:cNvPr id="12" name="Rectangular Callout 11"/>
          <p:cNvSpPr>
            <a:spLocks/>
          </p:cNvSpPr>
          <p:nvPr/>
        </p:nvSpPr>
        <p:spPr>
          <a:xfrm>
            <a:off x="3169063" y="1597926"/>
            <a:ext cx="2820161" cy="1049987"/>
          </a:xfrm>
          <a:prstGeom prst="wedgeRectCallout">
            <a:avLst>
              <a:gd name="adj1" fmla="val 6055"/>
              <a:gd name="adj2" fmla="val 79493"/>
            </a:avLst>
          </a:prstGeom>
          <a:solidFill>
            <a:sysClr val="window" lastClr="FFFFFF"/>
          </a:solidFill>
          <a:ln w="9525" cap="flat" cmpd="sng" algn="ctr">
            <a:solidFill>
              <a:schemeClr val="tx1"/>
            </a:solidFill>
            <a:prstDash val="solid"/>
          </a:ln>
          <a:effectLst/>
        </p:spPr>
        <p:txBody>
          <a:bodyPr wrap="square" lIns="72000" tIns="72000" rIns="72000" bIns="72000" rtlCol="0" anchor="ctr">
            <a:noAutofit/>
          </a:bodyPr>
          <a:lstStyle/>
          <a:p>
            <a:r>
              <a:rPr lang="ru-RU" sz="1600" kern="0" dirty="0" smtClean="0"/>
              <a:t>Понимание процесса использования информации</a:t>
            </a:r>
            <a:endParaRPr lang="en-US" sz="1600" kern="0" dirty="0"/>
          </a:p>
        </p:txBody>
      </p:sp>
      <p:sp>
        <p:nvSpPr>
          <p:cNvPr id="14" name="Rectangle 13"/>
          <p:cNvSpPr/>
          <p:nvPr/>
        </p:nvSpPr>
        <p:spPr>
          <a:xfrm>
            <a:off x="7173096" y="114300"/>
            <a:ext cx="1573636" cy="190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9131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DA15E891-66B8-4B28-AB8F-05A4B1DE573C}" type="slidenum">
              <a:rPr lang="en-US" smtClean="0">
                <a:solidFill>
                  <a:srgbClr val="FFFFFF"/>
                </a:solidFill>
              </a:rPr>
              <a:pPr/>
              <a:t>8</a:t>
            </a:fld>
            <a:endParaRPr lang="en-US" dirty="0">
              <a:solidFill>
                <a:srgbClr val="FFFFFF"/>
              </a:solidFill>
            </a:endParaRPr>
          </a:p>
        </p:txBody>
      </p:sp>
      <p:sp>
        <p:nvSpPr>
          <p:cNvPr id="4" name="TextBox 3"/>
          <p:cNvSpPr txBox="1"/>
          <p:nvPr/>
        </p:nvSpPr>
        <p:spPr>
          <a:xfrm>
            <a:off x="430925" y="1996965"/>
            <a:ext cx="8429296" cy="1077218"/>
          </a:xfrm>
          <a:prstGeom prst="rect">
            <a:avLst/>
          </a:prstGeom>
          <a:noFill/>
        </p:spPr>
        <p:txBody>
          <a:bodyPr wrap="square" rtlCol="0">
            <a:spAutoFit/>
          </a:bodyPr>
          <a:lstStyle/>
          <a:p>
            <a:pPr algn="ctr"/>
            <a:r>
              <a:rPr lang="en-US" sz="3200" dirty="0" smtClean="0">
                <a:solidFill>
                  <a:schemeClr val="tx2"/>
                </a:solidFill>
              </a:rPr>
              <a:t>C</a:t>
            </a:r>
            <a:r>
              <a:rPr lang="ru-RU" sz="3200" dirty="0" smtClean="0">
                <a:solidFill>
                  <a:schemeClr val="tx2"/>
                </a:solidFill>
              </a:rPr>
              <a:t>ИСТЕМА УПРАВЛЕНИЯ НАУЧНЫМИ ИССЛЕДОВАНИЯМИ </a:t>
            </a:r>
            <a:r>
              <a:rPr lang="en-GB" sz="3200" dirty="0" smtClean="0">
                <a:solidFill>
                  <a:schemeClr val="tx2"/>
                </a:solidFill>
              </a:rPr>
              <a:t>- PURE</a:t>
            </a:r>
            <a:endParaRPr lang="en-US" sz="3200" dirty="0">
              <a:solidFill>
                <a:schemeClr val="tx2"/>
              </a:solidFill>
            </a:endParaRPr>
          </a:p>
        </p:txBody>
      </p:sp>
    </p:spTree>
    <p:extLst>
      <p:ext uri="{BB962C8B-B14F-4D97-AF65-F5344CB8AC3E}">
        <p14:creationId xmlns:p14="http://schemas.microsoft.com/office/powerpoint/2010/main" val="82439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175" y="0"/>
            <a:ext cx="10287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7" name="Rectangle 2"/>
          <p:cNvSpPr/>
          <p:nvPr/>
        </p:nvSpPr>
        <p:spPr>
          <a:xfrm>
            <a:off x="1155957" y="188640"/>
            <a:ext cx="6884126" cy="1569660"/>
          </a:xfrm>
          <a:prstGeom prst="rect">
            <a:avLst/>
          </a:prstGeom>
          <a:solidFill>
            <a:schemeClr val="accent2">
              <a:alpha val="92000"/>
            </a:schemeClr>
          </a:solidFill>
          <a:ln w="38100">
            <a:solidFill>
              <a:schemeClr val="bg1"/>
            </a:solidFill>
          </a:ln>
        </p:spPr>
        <p:txBody>
          <a:bodyPr wrap="square">
            <a:spAutoFit/>
          </a:bodyPr>
          <a:lstStyle/>
          <a:p>
            <a:pPr marL="342900" indent="-342900" algn="just"/>
            <a:r>
              <a:rPr lang="ru-RU" sz="1600" b="1" dirty="0" smtClean="0">
                <a:solidFill>
                  <a:schemeClr val="bg1"/>
                </a:solidFill>
                <a:latin typeface="Arial" panose="020B0604020202020204" pitchFamily="34" charset="0"/>
                <a:cs typeface="Arial" panose="020B0604020202020204" pitchFamily="34" charset="0"/>
              </a:rPr>
              <a:t>Информация о научных исследованиях и об ученых организации разбросана в разных не связанных друг с другом системах</a:t>
            </a:r>
          </a:p>
          <a:p>
            <a:pPr marL="342900" indent="-342900" algn="just"/>
            <a:endParaRPr lang="ru-RU" sz="1600" b="1" dirty="0">
              <a:solidFill>
                <a:schemeClr val="bg1"/>
              </a:solidFill>
              <a:latin typeface="Arial" panose="020B0604020202020204" pitchFamily="34" charset="0"/>
              <a:cs typeface="Arial" panose="020B0604020202020204" pitchFamily="34" charset="0"/>
            </a:endParaRPr>
          </a:p>
          <a:p>
            <a:pPr marL="342900" indent="-342900" algn="just"/>
            <a:r>
              <a:rPr lang="ru-RU" sz="1600" b="1" dirty="0" smtClean="0">
                <a:solidFill>
                  <a:schemeClr val="bg1"/>
                </a:solidFill>
                <a:latin typeface="Arial" panose="020B0604020202020204" pitchFamily="34" charset="0"/>
                <a:cs typeface="Arial" panose="020B0604020202020204" pitchFamily="34" charset="0"/>
              </a:rPr>
              <a:t>Часть информации </a:t>
            </a:r>
            <a:r>
              <a:rPr lang="ru-RU" sz="1600" b="1" dirty="0">
                <a:solidFill>
                  <a:schemeClr val="bg1"/>
                </a:solidFill>
                <a:latin typeface="Arial" panose="020B0604020202020204" pitchFamily="34" charset="0"/>
                <a:cs typeface="Arial" panose="020B0604020202020204" pitchFamily="34" charset="0"/>
              </a:rPr>
              <a:t>лежит в головах людей или </a:t>
            </a:r>
            <a:r>
              <a:rPr lang="ru-RU" sz="1600" b="1" dirty="0" smtClean="0">
                <a:solidFill>
                  <a:schemeClr val="bg1"/>
                </a:solidFill>
                <a:latin typeface="Arial" panose="020B0604020202020204" pitchFamily="34" charset="0"/>
                <a:cs typeface="Arial" panose="020B0604020202020204" pitchFamily="34" charset="0"/>
              </a:rPr>
              <a:t>в отдельных электронных таблицах, </a:t>
            </a:r>
            <a:r>
              <a:rPr lang="ru-RU" sz="1600" b="1" dirty="0">
                <a:solidFill>
                  <a:schemeClr val="bg1"/>
                </a:solidFill>
                <a:latin typeface="Arial" panose="020B0604020202020204" pitchFamily="34" charset="0"/>
                <a:cs typeface="Arial" panose="020B0604020202020204" pitchFamily="34" charset="0"/>
              </a:rPr>
              <a:t>что делает невозможным полностью полагаться на полноту </a:t>
            </a:r>
            <a:r>
              <a:rPr lang="ru-RU" sz="1600" b="1" dirty="0" smtClean="0">
                <a:solidFill>
                  <a:schemeClr val="bg1"/>
                </a:solidFill>
                <a:latin typeface="Arial" panose="020B0604020202020204" pitchFamily="34" charset="0"/>
                <a:cs typeface="Arial" panose="020B0604020202020204" pitchFamily="34" charset="0"/>
              </a:rPr>
              <a:t>доступных данных</a:t>
            </a:r>
            <a:endParaRPr lang="en-US" sz="1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1852011"/>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72&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yearfmt&gt;&lt;begin val=&quot;0&quot;/&gt;&lt;end val=&quot;4&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M1wnXhuU2nN7MYrPc2C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W.M1wnXhuU2nN7MYrPc2C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W.M1wnXhuU2nN7MYrPc2C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M1wnXhuU2nN7MYrPc2C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W.M1wnXhuU2nN7MYrPc2Cw"/>
</p:tagLst>
</file>

<file path=ppt/theme/theme1.xml><?xml version="1.0" encoding="utf-8"?>
<a:theme xmlns:a="http://schemas.openxmlformats.org/drawingml/2006/main" name="Office Theme">
  <a:themeElements>
    <a:clrScheme name="Elsevier Master Brand">
      <a:dk1>
        <a:srgbClr val="53565A"/>
      </a:dk1>
      <a:lt1>
        <a:srgbClr val="FFFFFF"/>
      </a:lt1>
      <a:dk2>
        <a:srgbClr val="FF8200"/>
      </a:dk2>
      <a:lt2>
        <a:srgbClr val="A7A8AA"/>
      </a:lt2>
      <a:accent1>
        <a:srgbClr val="FF8200"/>
      </a:accent1>
      <a:accent2>
        <a:srgbClr val="53565A"/>
      </a:accent2>
      <a:accent3>
        <a:srgbClr val="A7A8AA"/>
      </a:accent3>
      <a:accent4>
        <a:srgbClr val="007398"/>
      </a:accent4>
      <a:accent5>
        <a:srgbClr val="FFFFFF"/>
      </a:accent5>
      <a:accent6>
        <a:srgbClr val="EAAA00"/>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9332</TotalTime>
  <Words>2511</Words>
  <Application>Microsoft Office PowerPoint</Application>
  <PresentationFormat>On-screen Show (4:3)</PresentationFormat>
  <Paragraphs>310</Paragraphs>
  <Slides>34</Slides>
  <Notes>23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Office Theme</vt:lpstr>
      <vt:lpstr>think-cell Slide</vt:lpstr>
      <vt:lpstr>Как современные онлайн-инструменты Elsevier помогают библиотекарям поддерживать инновации в университетах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Демонстрация достижений - Pure Experts Portal</vt:lpstr>
      <vt:lpstr>PowerPoint Presentation</vt:lpstr>
      <vt:lpstr>Полная гибкость в создании кастомизированных отчетов</vt:lpstr>
      <vt:lpstr>PowerPoint Presentation</vt:lpstr>
      <vt:lpstr>SciVal - аналитическая платформа для оценки текущего состояния и поиска новых возможностей для исследований </vt:lpstr>
      <vt:lpstr>PowerPoint Presentation</vt:lpstr>
      <vt:lpstr>PowerPoint Presentation</vt:lpstr>
      <vt:lpstr>PowerPoint Presentation</vt:lpstr>
      <vt:lpstr>SCIVAL FUNDING : Интеллектуальное веб-решение по распределению фондов</vt:lpstr>
      <vt:lpstr>Данные о возможностях финансирования и финансирующих органах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Justin Garvin</dc:creator>
  <cp:lastModifiedBy>Anar Dautova</cp:lastModifiedBy>
  <cp:revision>128</cp:revision>
  <dcterms:created xsi:type="dcterms:W3CDTF">2014-02-28T17:11:34Z</dcterms:created>
  <dcterms:modified xsi:type="dcterms:W3CDTF">2016-05-25T05:40:31Z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PageLayout">
    <vt:lpwstr>Message</vt:lpwstr>
  </property>
  <property fmtid="{D5CDD505-2E9C-101B-9397-08002B2CF9AE}" pid="3" name="Title">
    <vt:lpwstr>PowerPoint Presentation</vt:lpwstr>
  </property>
  <property fmtid="{D5CDD505-2E9C-101B-9397-08002B2CF9AE}" pid="4" name="Final">
    <vt:bool>true</vt:bool>
  </property>
  <property fmtid="{D5CDD505-2E9C-101B-9397-08002B2CF9AE}" pid="5" name="Event">
    <vt:lpwstr/>
  </property>
  <property fmtid="{D5CDD505-2E9C-101B-9397-08002B2CF9AE}" pid="6" name="Delivery Date">
    <vt:lpwstr/>
  </property>
  <property fmtid="{D5CDD505-2E9C-101B-9397-08002B2CF9AE}" pid="7" name="docid">
    <vt:lpwstr/>
  </property>
</Properties>
</file>