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E9D8498-2670-4C7B-A731-D21CF260F7ED}">
  <a:tblStyle styleId="{CE9D8498-2670-4C7B-A731-D21CF260F7ED}" styleName="Table_0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EA4A9821-316A-4A9E-8CAE-C4AC5A8AB4E0}" styleName="Table_1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A1681744-7F51-4944-B2A8-09E2C980C2BA}" styleName="Table_2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  <a:tblStyle styleId="{6187A13B-87FE-466D-A079-1BDB25134626}" styleName="Table_3">
    <a:wholeTbl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5" d="100"/>
          <a:sy n="105" d="100"/>
        </p:scale>
        <p:origin x="-51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indent="-285750" algn="l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indent="-228600" algn="l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indent="-228600" algn="l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indent="-228600" algn="l" rtl="0"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730782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3" name="Shape 4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9" name="Shape 4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4" name="Shape 5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Shape 5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Shape 61"/>
          <p:cNvGrpSpPr/>
          <p:nvPr/>
        </p:nvGrpSpPr>
        <p:grpSpPr>
          <a:xfrm>
            <a:off x="33338" y="0"/>
            <a:ext cx="3409949" cy="2108200"/>
            <a:chOff x="0" y="1493"/>
            <a:chExt cx="3409812" cy="2810236"/>
          </a:xfrm>
        </p:grpSpPr>
        <p:cxnSp>
          <p:nvCxnSpPr>
            <p:cNvPr id="62" name="Shape 62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" name="Shape 63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Shape 64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Shape 65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6" name="Shape 66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7" name="Shape 67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8" name="Shape 68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" name="Shape 69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" name="Shape 70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Shape 71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Shape 72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Shape 73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Shape 74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75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Shape 76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Shape 77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Shape 78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79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Shape 80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Shape 81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Shape 82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Shape 83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Shape 84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Shape 85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Shape 86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7" name="Shape 87"/>
          <p:cNvGrpSpPr/>
          <p:nvPr/>
        </p:nvGrpSpPr>
        <p:grpSpPr>
          <a:xfrm rot="10800000">
            <a:off x="5734050" y="3035299"/>
            <a:ext cx="3409949" cy="2108200"/>
            <a:chOff x="0" y="1493"/>
            <a:chExt cx="3409812" cy="2810236"/>
          </a:xfrm>
        </p:grpSpPr>
        <p:cxnSp>
          <p:nvCxnSpPr>
            <p:cNvPr id="88" name="Shape 88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Shape 89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Shape 90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Shape 91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Shape 92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Shape 93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Shape 94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95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Shape 96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Shape 97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Shape 98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Shape 99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Shape 100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Shape 101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Shape 102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Shape 103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Shape 104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Shape 105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Shape 106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Shape 107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Shape 108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Shape 109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Shape 110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Shape 111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Shape 112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3" name="Shape 113"/>
          <p:cNvGrpSpPr/>
          <p:nvPr/>
        </p:nvGrpSpPr>
        <p:grpSpPr>
          <a:xfrm>
            <a:off x="0" y="1000124"/>
            <a:ext cx="7313613" cy="3087687"/>
            <a:chOff x="-11" y="1378675"/>
            <a:chExt cx="7314320" cy="4116298"/>
          </a:xfrm>
        </p:grpSpPr>
        <p:sp>
          <p:nvSpPr>
            <p:cNvPr id="114" name="Shape 114"/>
            <p:cNvSpPr/>
            <p:nvPr/>
          </p:nvSpPr>
          <p:spPr>
            <a:xfrm flipH="1">
              <a:off x="-11" y="1378675"/>
              <a:ext cx="187343" cy="41162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Shape 115"/>
            <p:cNvSpPr/>
            <p:nvPr/>
          </p:nvSpPr>
          <p:spPr>
            <a:xfrm flipH="1">
              <a:off x="187332" y="1378675"/>
              <a:ext cx="7126976" cy="4116298"/>
            </a:xfrm>
            <a:prstGeom prst="rect">
              <a:avLst/>
            </a:prstGeom>
            <a:solidFill>
              <a:srgbClr val="0F243E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6" name="Shape 116"/>
          <p:cNvSpPr txBox="1">
            <a:spLocks noGrp="1"/>
          </p:cNvSpPr>
          <p:nvPr>
            <p:ph type="ctrTitle"/>
          </p:nvPr>
        </p:nvSpPr>
        <p:spPr>
          <a:xfrm>
            <a:off x="685800" y="1699932"/>
            <a:ext cx="6400799" cy="1000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685800" y="2700338"/>
            <a:ext cx="6400799" cy="67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5pPr>
            <a:lvl6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6pPr>
            <a:lvl7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7pPr>
            <a:lvl8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8pPr>
            <a:lvl9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8426450" y="4622800"/>
            <a:ext cx="547687" cy="52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i="0" u="none" strike="noStrike" cap="none" baseline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1F497D"/>
              </a:buClr>
              <a:buSzPct val="25000"/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Shape 120"/>
          <p:cNvGrpSpPr/>
          <p:nvPr/>
        </p:nvGrpSpPr>
        <p:grpSpPr>
          <a:xfrm>
            <a:off x="33338" y="0"/>
            <a:ext cx="3409949" cy="2108200"/>
            <a:chOff x="0" y="1493"/>
            <a:chExt cx="3409812" cy="2810236"/>
          </a:xfrm>
        </p:grpSpPr>
        <p:cxnSp>
          <p:nvCxnSpPr>
            <p:cNvPr id="121" name="Shape 121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Shape 122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Shape 123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Shape 124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Shape 125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" name="Shape 126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" name="Shape 127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" name="Shape 128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Shape 130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Shape 131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Shape 132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Shape 133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Shape 134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Shape 135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Shape 136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Shape 137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Shape 138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Shape 139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Shape 140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Shape 141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Shape 142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" name="Shape 143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4" name="Shape 144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" name="Shape 145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6" name="Shape 146"/>
          <p:cNvGrpSpPr/>
          <p:nvPr/>
        </p:nvGrpSpPr>
        <p:grpSpPr>
          <a:xfrm rot="10800000">
            <a:off x="5734050" y="3035299"/>
            <a:ext cx="3409949" cy="2108200"/>
            <a:chOff x="0" y="1493"/>
            <a:chExt cx="3409812" cy="2810236"/>
          </a:xfrm>
        </p:grpSpPr>
        <p:cxnSp>
          <p:nvCxnSpPr>
            <p:cNvPr id="147" name="Shape 147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" name="Shape 148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" name="Shape 149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" name="Shape 150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" name="Shape 151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" name="Shape 152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" name="Shape 153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" name="Shape 154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" name="Shape 155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" name="Shape 156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" name="Shape 157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" name="Shape 158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Shape 159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" name="Shape 160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1" name="Shape 161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" name="Shape 162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" name="Shape 163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" name="Shape 164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" name="Shape 165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" name="Shape 166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" name="Shape 167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8" name="Shape 168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9" name="Shape 169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0" name="Shape 170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1" name="Shape 171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72" name="Shape 172"/>
          <p:cNvGrpSpPr/>
          <p:nvPr/>
        </p:nvGrpSpPr>
        <p:grpSpPr>
          <a:xfrm>
            <a:off x="0" y="-9525"/>
            <a:ext cx="8005763" cy="1209675"/>
            <a:chOff x="-13" y="-12187"/>
            <a:chExt cx="8005727" cy="1161900"/>
          </a:xfrm>
        </p:grpSpPr>
        <p:sp>
          <p:nvSpPr>
            <p:cNvPr id="173" name="Shape 173"/>
            <p:cNvSpPr/>
            <p:nvPr/>
          </p:nvSpPr>
          <p:spPr>
            <a:xfrm flipH="1">
              <a:off x="-13" y="-12187"/>
              <a:ext cx="187324" cy="1161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Shape 174"/>
            <p:cNvSpPr/>
            <p:nvPr/>
          </p:nvSpPr>
          <p:spPr>
            <a:xfrm flipH="1">
              <a:off x="187310" y="-12187"/>
              <a:ext cx="7818403" cy="1161900"/>
            </a:xfrm>
            <a:prstGeom prst="rect">
              <a:avLst/>
            </a:prstGeom>
            <a:solidFill>
              <a:srgbClr val="0F243E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" name="Shape 175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xfrm>
            <a:off x="457200" y="1278516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8426450" y="4622800"/>
            <a:ext cx="547687" cy="52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i="0" u="none" strike="noStrike" cap="none" baseline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1F497D"/>
              </a:buClr>
              <a:buSzPct val="25000"/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Shape 179"/>
          <p:cNvGrpSpPr/>
          <p:nvPr/>
        </p:nvGrpSpPr>
        <p:grpSpPr>
          <a:xfrm>
            <a:off x="33338" y="0"/>
            <a:ext cx="3409949" cy="2108200"/>
            <a:chOff x="0" y="1493"/>
            <a:chExt cx="3409812" cy="2810236"/>
          </a:xfrm>
        </p:grpSpPr>
        <p:cxnSp>
          <p:nvCxnSpPr>
            <p:cNvPr id="180" name="Shape 180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Shape 181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Shape 182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Shape 183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Shape 184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Shape 185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Shape 186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Shape 187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Shape 188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Shape 189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Shape 190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Shape 191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Shape 192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Shape 193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Shape 194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Shape 195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Shape 196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Shape 197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Shape 198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Shape 199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Shape 200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Shape 201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Shape 202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Shape 203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Shape 204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05" name="Shape 205"/>
          <p:cNvGrpSpPr/>
          <p:nvPr/>
        </p:nvGrpSpPr>
        <p:grpSpPr>
          <a:xfrm rot="10800000">
            <a:off x="5734050" y="3035299"/>
            <a:ext cx="3409949" cy="2108200"/>
            <a:chOff x="0" y="1493"/>
            <a:chExt cx="3409812" cy="2810236"/>
          </a:xfrm>
        </p:grpSpPr>
        <p:cxnSp>
          <p:nvCxnSpPr>
            <p:cNvPr id="206" name="Shape 206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Shape 207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Shape 208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Shape 209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Shape 210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Shape 211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Shape 212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Shape 213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Shape 214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Shape 215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Shape 216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Shape 217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8" name="Shape 218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9" name="Shape 219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0" name="Shape 220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1" name="Shape 221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2" name="Shape 222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3" name="Shape 223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4" name="Shape 224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5" name="Shape 225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6" name="Shape 226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7" name="Shape 227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8" name="Shape 228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9" name="Shape 229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0" name="Shape 230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31" name="Shape 231"/>
          <p:cNvGrpSpPr/>
          <p:nvPr/>
        </p:nvGrpSpPr>
        <p:grpSpPr>
          <a:xfrm>
            <a:off x="0" y="-9525"/>
            <a:ext cx="8005763" cy="1209675"/>
            <a:chOff x="-13" y="-12187"/>
            <a:chExt cx="8005727" cy="1161900"/>
          </a:xfrm>
        </p:grpSpPr>
        <p:sp>
          <p:nvSpPr>
            <p:cNvPr id="232" name="Shape 232"/>
            <p:cNvSpPr/>
            <p:nvPr/>
          </p:nvSpPr>
          <p:spPr>
            <a:xfrm flipH="1">
              <a:off x="-13" y="-12187"/>
              <a:ext cx="187324" cy="1161900"/>
            </a:xfrm>
            <a:prstGeom prst="rect">
              <a:avLst/>
            </a:prstGeom>
            <a:solidFill>
              <a:srgbClr val="AB010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Shape 233"/>
            <p:cNvSpPr/>
            <p:nvPr/>
          </p:nvSpPr>
          <p:spPr>
            <a:xfrm flipH="1">
              <a:off x="187310" y="-12187"/>
              <a:ext cx="7818403" cy="1161900"/>
            </a:xfrm>
            <a:prstGeom prst="rect">
              <a:avLst/>
            </a:prstGeom>
            <a:solidFill>
              <a:srgbClr val="0F243E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456245" y="1278512"/>
            <a:ext cx="4038598" cy="363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5" name="Shape 235"/>
          <p:cNvSpPr txBox="1">
            <a:spLocks noGrp="1"/>
          </p:cNvSpPr>
          <p:nvPr>
            <p:ph type="body" idx="2"/>
          </p:nvPr>
        </p:nvSpPr>
        <p:spPr>
          <a:xfrm>
            <a:off x="4648200" y="1278512"/>
            <a:ext cx="4038598" cy="363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6" name="Shape 236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7" name="Shape 237"/>
          <p:cNvSpPr txBox="1">
            <a:spLocks noGrp="1"/>
          </p:cNvSpPr>
          <p:nvPr>
            <p:ph type="sldNum" idx="12"/>
          </p:nvPr>
        </p:nvSpPr>
        <p:spPr>
          <a:xfrm>
            <a:off x="8426450" y="4622800"/>
            <a:ext cx="547687" cy="52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i="0" u="none" strike="noStrike" cap="none" baseline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1F497D"/>
              </a:buClr>
              <a:buSzPct val="25000"/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Shape 239"/>
          <p:cNvGrpSpPr/>
          <p:nvPr/>
        </p:nvGrpSpPr>
        <p:grpSpPr>
          <a:xfrm>
            <a:off x="33338" y="0"/>
            <a:ext cx="3409949" cy="2108200"/>
            <a:chOff x="0" y="1493"/>
            <a:chExt cx="3409812" cy="2810236"/>
          </a:xfrm>
        </p:grpSpPr>
        <p:cxnSp>
          <p:nvCxnSpPr>
            <p:cNvPr id="240" name="Shape 240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1" name="Shape 241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2" name="Shape 242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3" name="Shape 243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4" name="Shape 244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5" name="Shape 245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6" name="Shape 246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7" name="Shape 247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8" name="Shape 248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9" name="Shape 249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0" name="Shape 250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1" name="Shape 251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2" name="Shape 252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3" name="Shape 253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4" name="Shape 254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5" name="Shape 255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6" name="Shape 256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7" name="Shape 257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8" name="Shape 258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9" name="Shape 259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0" name="Shape 260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Shape 261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Shape 262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Shape 263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Shape 264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65" name="Shape 265"/>
          <p:cNvGrpSpPr/>
          <p:nvPr/>
        </p:nvGrpSpPr>
        <p:grpSpPr>
          <a:xfrm rot="10800000">
            <a:off x="5734050" y="3035299"/>
            <a:ext cx="3409949" cy="2108200"/>
            <a:chOff x="0" y="1493"/>
            <a:chExt cx="3409812" cy="2810236"/>
          </a:xfrm>
        </p:grpSpPr>
        <p:cxnSp>
          <p:nvCxnSpPr>
            <p:cNvPr id="266" name="Shape 266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Shape 267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Shape 268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Shape 269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Shape 270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Shape 271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Shape 272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Shape 273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Shape 274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Shape 275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Shape 276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Shape 277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Shape 278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Shape 279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Shape 280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Shape 281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Shape 282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Shape 283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Shape 284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Shape 285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Shape 286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Shape 287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Shape 288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Shape 289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Shape 290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91" name="Shape 291"/>
          <p:cNvGrpSpPr/>
          <p:nvPr/>
        </p:nvGrpSpPr>
        <p:grpSpPr>
          <a:xfrm>
            <a:off x="0" y="-9525"/>
            <a:ext cx="8005763" cy="1209675"/>
            <a:chOff x="-13" y="-12187"/>
            <a:chExt cx="8005727" cy="1161900"/>
          </a:xfrm>
        </p:grpSpPr>
        <p:sp>
          <p:nvSpPr>
            <p:cNvPr id="292" name="Shape 292"/>
            <p:cNvSpPr/>
            <p:nvPr/>
          </p:nvSpPr>
          <p:spPr>
            <a:xfrm flipH="1">
              <a:off x="-13" y="-12187"/>
              <a:ext cx="187324" cy="1161900"/>
            </a:xfrm>
            <a:prstGeom prst="rect">
              <a:avLst/>
            </a:prstGeom>
            <a:solidFill>
              <a:srgbClr val="AB0101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Shape 293"/>
            <p:cNvSpPr/>
            <p:nvPr/>
          </p:nvSpPr>
          <p:spPr>
            <a:xfrm flipH="1">
              <a:off x="187310" y="-12187"/>
              <a:ext cx="7818403" cy="1161900"/>
            </a:xfrm>
            <a:prstGeom prst="rect">
              <a:avLst/>
            </a:prstGeom>
            <a:solidFill>
              <a:srgbClr val="0F243E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5" name="Shape 295"/>
          <p:cNvSpPr txBox="1">
            <a:spLocks noGrp="1"/>
          </p:cNvSpPr>
          <p:nvPr>
            <p:ph type="sldNum" idx="12"/>
          </p:nvPr>
        </p:nvSpPr>
        <p:spPr>
          <a:xfrm>
            <a:off x="8426450" y="4622800"/>
            <a:ext cx="547687" cy="52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i="0" u="none" strike="noStrike" cap="none" baseline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1F497D"/>
              </a:buClr>
              <a:buSzPct val="25000"/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Shape 297"/>
          <p:cNvGrpSpPr/>
          <p:nvPr/>
        </p:nvGrpSpPr>
        <p:grpSpPr>
          <a:xfrm>
            <a:off x="33338" y="0"/>
            <a:ext cx="3409949" cy="2108200"/>
            <a:chOff x="0" y="1493"/>
            <a:chExt cx="3409812" cy="2810236"/>
          </a:xfrm>
        </p:grpSpPr>
        <p:cxnSp>
          <p:nvCxnSpPr>
            <p:cNvPr id="298" name="Shape 298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9" name="Shape 299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Shape 300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Shape 301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Shape 302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3" name="Shape 303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4" name="Shape 304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5" name="Shape 305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6" name="Shape 306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7" name="Shape 307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Shape 308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Shape 309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Shape 310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Shape 311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Shape 312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Shape 313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Shape 314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Shape 315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Shape 316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Shape 317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Shape 318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Shape 319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Shape 320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Shape 321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Shape 322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23" name="Shape 323"/>
          <p:cNvGrpSpPr/>
          <p:nvPr/>
        </p:nvGrpSpPr>
        <p:grpSpPr>
          <a:xfrm rot="10800000">
            <a:off x="5734050" y="3035299"/>
            <a:ext cx="3409949" cy="2108200"/>
            <a:chOff x="0" y="1493"/>
            <a:chExt cx="3409812" cy="2810236"/>
          </a:xfrm>
        </p:grpSpPr>
        <p:cxnSp>
          <p:nvCxnSpPr>
            <p:cNvPr id="324" name="Shape 324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Shape 325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Shape 326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Shape 327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Shape 328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Shape 329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Shape 330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Shape 331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Shape 332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Shape 333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Shape 334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Shape 335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Shape 336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Shape 337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Shape 338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Shape 339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Shape 340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Shape 341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Shape 342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Shape 343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Shape 344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Shape 345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Shape 346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Shape 347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Shape 348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9" name="Shape 349"/>
          <p:cNvSpPr/>
          <p:nvPr/>
        </p:nvSpPr>
        <p:spPr>
          <a:xfrm flipH="1">
            <a:off x="8964613" y="4624387"/>
            <a:ext cx="187324" cy="520700"/>
          </a:xfrm>
          <a:prstGeom prst="rect">
            <a:avLst/>
          </a:prstGeom>
          <a:solidFill>
            <a:srgbClr val="AB010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Shape 350"/>
          <p:cNvSpPr/>
          <p:nvPr/>
        </p:nvSpPr>
        <p:spPr>
          <a:xfrm flipH="1">
            <a:off x="3867150" y="4624387"/>
            <a:ext cx="5097463" cy="520700"/>
          </a:xfrm>
          <a:prstGeom prst="rect">
            <a:avLst/>
          </a:prstGeom>
          <a:solidFill>
            <a:srgbClr val="0F243E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3866812" y="4623760"/>
            <a:ext cx="5097900" cy="521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buClr>
                <a:schemeClr val="lt1"/>
              </a:buClr>
              <a:buFont typeface="Arial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2" name="Shape 352"/>
          <p:cNvSpPr txBox="1">
            <a:spLocks noGrp="1"/>
          </p:cNvSpPr>
          <p:nvPr>
            <p:ph type="sldNum" idx="12"/>
          </p:nvPr>
        </p:nvSpPr>
        <p:spPr>
          <a:xfrm>
            <a:off x="8426450" y="4622800"/>
            <a:ext cx="547687" cy="52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i="0" u="none" strike="noStrike" cap="none" baseline="0">
                <a:solidFill>
                  <a:srgbClr val="EFEDE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lvl="0" indent="0">
              <a:spcBef>
                <a:spcPts val="0"/>
              </a:spcBef>
              <a:buClr>
                <a:srgbClr val="EFEDE2"/>
              </a:buClr>
              <a:buSzPct val="25000"/>
              <a:buFont typeface="Arial"/>
              <a:buNone/>
            </a:pPr>
            <a:fld id="{00000000-1234-1234-1234-12341234123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hape 5"/>
          <p:cNvGrpSpPr/>
          <p:nvPr/>
        </p:nvGrpSpPr>
        <p:grpSpPr>
          <a:xfrm>
            <a:off x="33338" y="0"/>
            <a:ext cx="3409949" cy="2108200"/>
            <a:chOff x="0" y="1493"/>
            <a:chExt cx="3409812" cy="2810236"/>
          </a:xfrm>
        </p:grpSpPr>
        <p:cxnSp>
          <p:nvCxnSpPr>
            <p:cNvPr id="6" name="Shape 6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" name="Shape 7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" name="Shape 8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" name="Shape 9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" name="Shape 10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Shape 11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Shape 12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Shape 13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Shape 14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Shape 15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Shape 16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Shape 17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Shape 18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Shape 19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Shape 20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21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Shape 22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Shape 23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Shape 24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Shape 25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Shape 26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Shape 27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Shape 28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29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Shape 30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l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l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l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l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l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l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l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l" rtl="0">
              <a:spcBef>
                <a:spcPts val="0"/>
              </a:spcBef>
              <a:spcAft>
                <a:spcPts val="0"/>
              </a:spcAft>
              <a:defRPr/>
            </a:lvl5pPr>
            <a:lvl6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6pPr>
            <a:lvl7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7pPr>
            <a:lvl8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8pPr>
            <a:lvl9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lvl9pPr>
          </a:lstStyle>
          <a:p>
            <a:endParaRPr/>
          </a:p>
        </p:txBody>
      </p:sp>
      <p:grpSp>
        <p:nvGrpSpPr>
          <p:cNvPr id="33" name="Shape 33"/>
          <p:cNvGrpSpPr/>
          <p:nvPr/>
        </p:nvGrpSpPr>
        <p:grpSpPr>
          <a:xfrm rot="10800000">
            <a:off x="5734050" y="3035299"/>
            <a:ext cx="3409949" cy="2108200"/>
            <a:chOff x="0" y="1493"/>
            <a:chExt cx="3409812" cy="2810236"/>
          </a:xfrm>
        </p:grpSpPr>
        <p:cxnSp>
          <p:nvCxnSpPr>
            <p:cNvPr id="34" name="Shape 34"/>
            <p:cNvCxnSpPr/>
            <p:nvPr/>
          </p:nvCxnSpPr>
          <p:spPr>
            <a:xfrm>
              <a:off x="0" y="245541"/>
              <a:ext cx="3251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Shape 35"/>
            <p:cNvCxnSpPr/>
            <p:nvPr/>
          </p:nvCxnSpPr>
          <p:spPr>
            <a:xfrm rot="-5400000">
              <a:off x="-1212177" y="1407880"/>
              <a:ext cx="2806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Shape 36"/>
            <p:cNvCxnSpPr/>
            <p:nvPr/>
          </p:nvCxnSpPr>
          <p:spPr>
            <a:xfrm>
              <a:off x="0" y="474143"/>
              <a:ext cx="2666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Shape 37"/>
            <p:cNvCxnSpPr/>
            <p:nvPr/>
          </p:nvCxnSpPr>
          <p:spPr>
            <a:xfrm>
              <a:off x="0" y="702743"/>
              <a:ext cx="2167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Shape 38"/>
            <p:cNvCxnSpPr/>
            <p:nvPr/>
          </p:nvCxnSpPr>
          <p:spPr>
            <a:xfrm>
              <a:off x="0" y="931341"/>
              <a:ext cx="18626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Shape 39"/>
            <p:cNvCxnSpPr/>
            <p:nvPr/>
          </p:nvCxnSpPr>
          <p:spPr>
            <a:xfrm>
              <a:off x="0" y="1159941"/>
              <a:ext cx="14900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Shape 40"/>
            <p:cNvCxnSpPr/>
            <p:nvPr/>
          </p:nvCxnSpPr>
          <p:spPr>
            <a:xfrm>
              <a:off x="0" y="1388541"/>
              <a:ext cx="12191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Shape 41"/>
            <p:cNvCxnSpPr/>
            <p:nvPr/>
          </p:nvCxnSpPr>
          <p:spPr>
            <a:xfrm>
              <a:off x="0" y="1617141"/>
              <a:ext cx="990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Shape 42"/>
            <p:cNvCxnSpPr/>
            <p:nvPr/>
          </p:nvCxnSpPr>
          <p:spPr>
            <a:xfrm>
              <a:off x="0" y="1845741"/>
              <a:ext cx="745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2074341"/>
              <a:ext cx="533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Shape 44"/>
            <p:cNvCxnSpPr/>
            <p:nvPr/>
          </p:nvCxnSpPr>
          <p:spPr>
            <a:xfrm>
              <a:off x="0" y="2302942"/>
              <a:ext cx="262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Shape 45"/>
            <p:cNvCxnSpPr/>
            <p:nvPr/>
          </p:nvCxnSpPr>
          <p:spPr>
            <a:xfrm rot="-5400000">
              <a:off x="-814261" y="1238114"/>
              <a:ext cx="24683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Shape 46"/>
            <p:cNvCxnSpPr/>
            <p:nvPr/>
          </p:nvCxnSpPr>
          <p:spPr>
            <a:xfrm rot="-5400000">
              <a:off x="-357712" y="1014527"/>
              <a:ext cx="20180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Shape 47"/>
            <p:cNvCxnSpPr/>
            <p:nvPr/>
          </p:nvCxnSpPr>
          <p:spPr>
            <a:xfrm rot="-5400000">
              <a:off x="-852" y="887576"/>
              <a:ext cx="17639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Shape 48"/>
            <p:cNvCxnSpPr/>
            <p:nvPr/>
          </p:nvCxnSpPr>
          <p:spPr>
            <a:xfrm rot="-5400000">
              <a:off x="326307" y="790194"/>
              <a:ext cx="1569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Shape 49"/>
            <p:cNvCxnSpPr/>
            <p:nvPr/>
          </p:nvCxnSpPr>
          <p:spPr>
            <a:xfrm rot="-5400000">
              <a:off x="636516" y="709725"/>
              <a:ext cx="14085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Shape 50"/>
            <p:cNvCxnSpPr/>
            <p:nvPr/>
          </p:nvCxnSpPr>
          <p:spPr>
            <a:xfrm rot="-5400000">
              <a:off x="972228" y="603961"/>
              <a:ext cx="1196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Shape 51"/>
            <p:cNvCxnSpPr/>
            <p:nvPr/>
          </p:nvCxnSpPr>
          <p:spPr>
            <a:xfrm rot="-5400000">
              <a:off x="1278235" y="527761"/>
              <a:ext cx="10443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Shape 52"/>
            <p:cNvCxnSpPr/>
            <p:nvPr/>
          </p:nvCxnSpPr>
          <p:spPr>
            <a:xfrm rot="-5400000">
              <a:off x="1590397" y="440776"/>
              <a:ext cx="8795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Shape 53"/>
            <p:cNvCxnSpPr/>
            <p:nvPr/>
          </p:nvCxnSpPr>
          <p:spPr>
            <a:xfrm rot="-5400000">
              <a:off x="1883657" y="377227"/>
              <a:ext cx="7527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Shape 54"/>
            <p:cNvCxnSpPr/>
            <p:nvPr/>
          </p:nvCxnSpPr>
          <p:spPr>
            <a:xfrm rot="-5400000">
              <a:off x="2198065" y="292492"/>
              <a:ext cx="5834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Shape 55"/>
            <p:cNvCxnSpPr/>
            <p:nvPr/>
          </p:nvCxnSpPr>
          <p:spPr>
            <a:xfrm rot="-5400000">
              <a:off x="2521026" y="199375"/>
              <a:ext cx="3972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Shape 56"/>
            <p:cNvCxnSpPr/>
            <p:nvPr/>
          </p:nvCxnSpPr>
          <p:spPr>
            <a:xfrm rot="-5400000">
              <a:off x="2801688" y="148626"/>
              <a:ext cx="295498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" name="Shape 57"/>
            <p:cNvCxnSpPr/>
            <p:nvPr/>
          </p:nvCxnSpPr>
          <p:spPr>
            <a:xfrm rot="-5400000">
              <a:off x="3079241" y="102444"/>
              <a:ext cx="201599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" name="Shape 58"/>
            <p:cNvCxnSpPr/>
            <p:nvPr/>
          </p:nvCxnSpPr>
          <p:spPr>
            <a:xfrm rot="-5400000">
              <a:off x="3324762" y="85075"/>
              <a:ext cx="168600" cy="1500"/>
            </a:xfrm>
            <a:prstGeom prst="straightConnector1">
              <a:avLst/>
            </a:prstGeom>
            <a:noFill/>
            <a:ln w="12700" cap="flat" cmpd="sng">
              <a:solidFill>
                <a:srgbClr val="B7CCE4">
                  <a:alpha val="53333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9" name="Shape 59"/>
          <p:cNvSpPr txBox="1"/>
          <p:nvPr/>
        </p:nvSpPr>
        <p:spPr>
          <a:xfrm>
            <a:off x="8426450" y="4622800"/>
            <a:ext cx="547687" cy="520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ru-RU" sz="1300" b="0" i="0" u="none" strike="noStrike" cap="none" baseline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ru-RU" sz="1300" b="0" i="0" u="none" strike="noStrike" cap="none" baseline="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ctrTitle"/>
          </p:nvPr>
        </p:nvSpPr>
        <p:spPr>
          <a:xfrm>
            <a:off x="260350" y="2216150"/>
            <a:ext cx="7772400" cy="1158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32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Малые библиотечные проекты: </a:t>
            </a:r>
            <a:r>
              <a:rPr lang="ru-RU" sz="3600" b="1" i="0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«Коммуникации и PR в университетской библиотеке</a:t>
            </a:r>
          </a:p>
        </p:txBody>
      </p:sp>
      <p:sp>
        <p:nvSpPr>
          <p:cNvPr id="356" name="Shape 356"/>
          <p:cNvSpPr txBox="1">
            <a:spLocks noGrp="1"/>
          </p:cNvSpPr>
          <p:nvPr>
            <p:ph type="subTitle" idx="1"/>
          </p:nvPr>
        </p:nvSpPr>
        <p:spPr>
          <a:xfrm>
            <a:off x="3815350" y="3990200"/>
            <a:ext cx="5265300" cy="1428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r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ru-RU" sz="1600"/>
              <a:t>Роза Смагулова, </a:t>
            </a:r>
          </a:p>
          <a:p>
            <a:pPr lvl="0" algn="r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ru-RU" sz="1600"/>
              <a:t>библиотекарь службы </a:t>
            </a:r>
          </a:p>
          <a:p>
            <a:pPr lvl="0" algn="r" rtl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ct val="68750"/>
              <a:buFont typeface="Arial"/>
              <a:buNone/>
            </a:pPr>
            <a:r>
              <a:rPr lang="ru-RU" sz="1600"/>
              <a:t>обслуживания пользователей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EFEDE2"/>
              </a:buClr>
              <a:buFont typeface="Arial"/>
              <a:buNone/>
            </a:pPr>
            <a:endParaRPr sz="240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29" name="Shape 429"/>
          <p:cNvSpPr txBox="1">
            <a:spLocks noGrp="1"/>
          </p:cNvSpPr>
          <p:nvPr>
            <p:ph type="body" idx="1"/>
          </p:nvPr>
        </p:nvSpPr>
        <p:spPr>
          <a:xfrm>
            <a:off x="457200" y="1278516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-RU"/>
              <a:t>            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430" name="Shape 430"/>
          <p:cNvGraphicFramePr/>
          <p:nvPr/>
        </p:nvGraphicFramePr>
        <p:xfrm>
          <a:off x="390100" y="1427725"/>
          <a:ext cx="8066650" cy="3108900"/>
        </p:xfrm>
        <a:graphic>
          <a:graphicData uri="http://schemas.openxmlformats.org/drawingml/2006/table">
            <a:tbl>
              <a:tblPr>
                <a:noFill/>
                <a:tableStyleId>{EA4A9821-316A-4A9E-8CAE-C4AC5A8AB4E0}</a:tableStyleId>
              </a:tblPr>
              <a:tblGrid>
                <a:gridCol w="4033325"/>
                <a:gridCol w="4033325"/>
              </a:tblGrid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sz="1800" b="1">
                          <a:solidFill>
                            <a:schemeClr val="dk1"/>
                          </a:solidFill>
                        </a:rPr>
                        <a:t>Ваши пользователи: 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sz="1800" b="1">
                          <a:solidFill>
                            <a:schemeClr val="dk1"/>
                          </a:solidFill>
                        </a:rPr>
                        <a:t>Ваши покровители: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457200" lvl="0" indent="-3429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Студенты бакалавриата</a:t>
                      </a:r>
                    </a:p>
                    <a:p>
                      <a:pPr marL="457200" lvl="0" indent="-3429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Студенты магистратуры/докторантуры</a:t>
                      </a:r>
                    </a:p>
                    <a:p>
                      <a:pPr marL="457200" lvl="0" indent="-3429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Преподаватели</a:t>
                      </a:r>
                    </a:p>
                    <a:p>
                      <a:pPr marL="457200" lvl="0" indent="-3429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Исследователи</a:t>
                      </a:r>
                    </a:p>
                    <a:p>
                      <a:pPr marL="457200" lvl="0" indent="-3429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Сотрудники и администрация</a:t>
                      </a:r>
                    </a:p>
                    <a:p>
                      <a:pPr marL="457200" lvl="0" indent="-3429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другие</a:t>
                      </a:r>
                    </a:p>
                    <a:p>
                      <a:pPr marL="457200" lvl="0" indent="-3429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…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 sz="18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Администрация университета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Совет преподавателей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Государственные ведомства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Выпускники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другие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1111"/>
                        <a:buFont typeface="Arial"/>
                        <a:buNone/>
                      </a:pPr>
                      <a:r>
                        <a:rPr lang="ru-RU" sz="1800">
                          <a:solidFill>
                            <a:schemeClr val="dk1"/>
                          </a:solidFill>
                        </a:rPr>
                        <a:t>...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 sz="18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baseline="0">
              <a:solidFill>
                <a:srgbClr val="EFE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ru-RU" sz="1600" b="1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Пожелания: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 i="1"/>
              <a:t>пользователь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хотел бы </a:t>
            </a:r>
            <a:r>
              <a:rPr lang="ru-RU" sz="1600" i="1"/>
              <a:t>удобного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доступа к </a:t>
            </a:r>
            <a:r>
              <a:rPr lang="ru-RU" sz="1600" i="1"/>
              <a:t>ресурсам / услугам 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библиотеки или удовлетворить свои интересы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1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1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ru-RU" sz="1600" b="1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Потребности: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пользователь хотел бы ис</a:t>
            </a:r>
            <a:r>
              <a:rPr lang="ru-RU" sz="1600" i="1"/>
              <a:t>пользовать 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основные </a:t>
            </a:r>
            <a:r>
              <a:rPr lang="ru-RU" sz="1600" i="1"/>
              <a:t>ресурсы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 услуги, </a:t>
            </a:r>
            <a:r>
              <a:rPr lang="ru-RU" sz="1600" i="1"/>
              <a:t>для поиска 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информаци</a:t>
            </a:r>
            <a:r>
              <a:rPr lang="ru-RU" sz="1600" i="1"/>
              <a:t>и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ru-RU" sz="1600" i="1"/>
              <a:t>необходимой для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выполн</a:t>
            </a:r>
            <a:r>
              <a:rPr lang="ru-RU" sz="1600" i="1"/>
              <a:t>ения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задани</a:t>
            </a:r>
            <a:r>
              <a:rPr lang="ru-RU" sz="1600" i="1"/>
              <a:t>й/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образовательны</a:t>
            </a:r>
            <a:r>
              <a:rPr lang="ru-RU" sz="1600" i="1"/>
              <a:t>х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цел</a:t>
            </a:r>
            <a:r>
              <a:rPr lang="ru-RU" sz="1600" i="1"/>
              <a:t>ей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ctrTitle"/>
          </p:nvPr>
        </p:nvSpPr>
        <p:spPr>
          <a:xfrm>
            <a:off x="345775" y="1801375"/>
            <a:ext cx="6908700" cy="1000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000">
                <a:solidFill>
                  <a:srgbClr val="FFFFFF"/>
                </a:solidFill>
              </a:rPr>
              <a:t>Часть 3. Как рекламировать свои ресурсы и услуги</a:t>
            </a:r>
          </a:p>
        </p:txBody>
      </p:sp>
      <p:sp>
        <p:nvSpPr>
          <p:cNvPr id="442" name="Shape 442"/>
          <p:cNvSpPr txBox="1">
            <a:spLocks noGrp="1"/>
          </p:cNvSpPr>
          <p:nvPr>
            <p:ph type="subTitle" idx="1"/>
          </p:nvPr>
        </p:nvSpPr>
        <p:spPr>
          <a:xfrm>
            <a:off x="685800" y="2700338"/>
            <a:ext cx="6400799" cy="67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i="1">
                <a:solidFill>
                  <a:srgbClr val="FFFFFF"/>
                </a:solidFill>
              </a:rPr>
              <a:t>Составление стратегического плана</a:t>
            </a:r>
          </a:p>
        </p:txBody>
      </p:sp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457200" y="1278516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sz="1800" b="1"/>
          </a:p>
          <a:p>
            <a:pPr rtl="0">
              <a:spcBef>
                <a:spcPts val="0"/>
              </a:spcBef>
              <a:buNone/>
            </a:pPr>
            <a:endParaRPr sz="1800" b="1"/>
          </a:p>
          <a:p>
            <a:pPr rtl="0">
              <a:spcBef>
                <a:spcPts val="0"/>
              </a:spcBef>
              <a:buNone/>
            </a:pPr>
            <a:r>
              <a:rPr lang="ru-RU" sz="1800" b="1"/>
              <a:t>Цель</a:t>
            </a:r>
            <a:r>
              <a:rPr lang="ru-RU" sz="1800"/>
              <a:t>-Какой библиотекой Вы хотите быть?</a:t>
            </a:r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r>
              <a:rPr lang="ru-RU" sz="1800" b="1"/>
              <a:t>Видение</a:t>
            </a:r>
            <a:r>
              <a:rPr lang="ru-RU" sz="1800"/>
              <a:t>-Какой будет выглядеть библиотека  в будущем?</a:t>
            </a:r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r>
              <a:rPr lang="ru-RU" sz="1800" b="1"/>
              <a:t>Миссия</a:t>
            </a:r>
            <a:r>
              <a:rPr lang="ru-RU" sz="1800"/>
              <a:t>-Задача для лидера, роль для библиотеки</a:t>
            </a:r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>
              <a:spcBef>
                <a:spcPts val="0"/>
              </a:spcBef>
              <a:buNone/>
            </a:pPr>
            <a:r>
              <a:rPr lang="ru-RU" sz="1800" b="1"/>
              <a:t>Ценности</a:t>
            </a:r>
            <a:r>
              <a:rPr lang="ru-RU" sz="1800"/>
              <a:t>-Убеждения выработанные в каждом дне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i="1">
                <a:solidFill>
                  <a:srgbClr val="FFFFFF"/>
                </a:solidFill>
              </a:rPr>
              <a:t>AIDA (Awareness, Interest, Desire, Action)</a:t>
            </a:r>
          </a:p>
        </p:txBody>
      </p:sp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457200" y="1278516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ru-RU" sz="1800" i="1"/>
              <a:t>Что должно передавать Ваше послание:</a:t>
            </a:r>
          </a:p>
          <a:p>
            <a:pPr rtl="0">
              <a:spcBef>
                <a:spcPts val="0"/>
              </a:spcBef>
              <a:buNone/>
            </a:pPr>
            <a:endParaRPr sz="1800" i="1"/>
          </a:p>
          <a:p>
            <a:pPr rtl="0">
              <a:spcBef>
                <a:spcPts val="0"/>
              </a:spcBef>
              <a:buNone/>
            </a:pPr>
            <a:r>
              <a:rPr lang="ru-RU" sz="1800" b="1"/>
              <a:t>И</a:t>
            </a:r>
            <a:r>
              <a:rPr lang="ru-RU" sz="1800"/>
              <a:t>-информированность</a:t>
            </a:r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r>
              <a:rPr lang="ru-RU" sz="1800" b="1"/>
              <a:t>И</a:t>
            </a:r>
            <a:r>
              <a:rPr lang="ru-RU" sz="1800"/>
              <a:t>-интерес</a:t>
            </a:r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r>
              <a:rPr lang="ru-RU" sz="1800" b="1"/>
              <a:t>Ж</a:t>
            </a:r>
            <a:r>
              <a:rPr lang="ru-RU" sz="1800"/>
              <a:t>-желание</a:t>
            </a:r>
          </a:p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r>
              <a:rPr lang="ru-RU" sz="1800" b="1"/>
              <a:t>Д</a:t>
            </a:r>
            <a:r>
              <a:rPr lang="ru-RU" sz="1800"/>
              <a:t>-действие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455" name="Shape 4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9575" y="1333500"/>
            <a:ext cx="2466300" cy="352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457200" y="1278516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462" name="Shape 462"/>
          <p:cNvGraphicFramePr/>
          <p:nvPr/>
        </p:nvGraphicFramePr>
        <p:xfrm>
          <a:off x="330825" y="1475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{A1681744-7F51-4944-B2A8-09E2C980C2BA}</a:tableStyleId>
              </a:tblPr>
              <a:tblGrid>
                <a:gridCol w="2398125"/>
                <a:gridCol w="1819925"/>
                <a:gridCol w="1840175"/>
                <a:gridCol w="1982200"/>
              </a:tblGrid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b="1"/>
                        <a:t>Информированность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b="1"/>
                        <a:t>Интерес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b="1"/>
                        <a:t>Желание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b="1"/>
                        <a:t>Действие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книжные закладки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плакаты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банеры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буклеты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електр-письма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объявления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выставки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веб-инфо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целевые буклеты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радио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партнер на мероприятии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представитель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ТВ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лист ресурсов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спец мероприятие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истории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истории успехов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личные встречи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бесплатные семинары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тренинги</a:t>
                      </a:r>
                    </a:p>
                    <a:p>
                      <a:pPr rtl="0">
                        <a:spcBef>
                          <a:spcPts val="0"/>
                        </a:spcBef>
                        <a:buNone/>
                      </a:pPr>
                      <a:r>
                        <a:rPr lang="ru-RU"/>
                        <a:t>бесплатная закуска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реклама</a:t>
                      </a:r>
                    </a:p>
                    <a:p>
                      <a:pPr marL="457200" lvl="0" indent="-317500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связь с общественностью</a:t>
                      </a:r>
                    </a:p>
                    <a:p>
                      <a:pPr marL="457200" lvl="0" indent="-317500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пропаганда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реклама</a:t>
                      </a:r>
                    </a:p>
                    <a:p>
                      <a:pPr marL="457200" lvl="0" indent="-31750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прямой маркетинг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прямой маркетинг</a:t>
                      </a:r>
                    </a:p>
                    <a:p>
                      <a:pPr marL="457200" lvl="0" indent="-31750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личные продажи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17500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/>
                        <a:t>реклама продаж</a:t>
                      </a:r>
                    </a:p>
                    <a:p>
                      <a:pPr marL="457200" lvl="0" indent="-31750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>
                          <a:solidFill>
                            <a:schemeClr val="dk1"/>
                          </a:solidFill>
                        </a:rPr>
                        <a:t>личные продажи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i="1">
                <a:solidFill>
                  <a:srgbClr val="FFFFFF"/>
                </a:solidFill>
              </a:rPr>
              <a:t>Отличная реклама</a:t>
            </a:r>
          </a:p>
        </p:txBody>
      </p:sp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294875" y="1349516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800"/>
              <a:t>Национальное лицо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800"/>
              <a:t>Обзор в информационных средствах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800"/>
              <a:t>Региональный охват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800"/>
              <a:t>Вестник библиотеки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800"/>
              <a:t>Информационный сборник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800"/>
              <a:t>Мероприятия</a:t>
            </a:r>
          </a:p>
          <a:p>
            <a:pPr marL="457200" lvl="0" indent="-3429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800"/>
              <a:t>Связи с законодательной властью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469" name="Shape 4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8675" y="2793200"/>
            <a:ext cx="4331999" cy="206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 txBox="1">
            <a:spLocks noGrp="1"/>
          </p:cNvSpPr>
          <p:nvPr>
            <p:ph type="title"/>
          </p:nvPr>
        </p:nvSpPr>
        <p:spPr>
          <a:xfrm>
            <a:off x="468312" y="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400" i="1">
                <a:solidFill>
                  <a:srgbClr val="EFEDE2"/>
                </a:solidFill>
              </a:rPr>
              <a:t>Средства коммуникации</a:t>
            </a:r>
          </a:p>
        </p:txBody>
      </p:sp>
      <p:sp>
        <p:nvSpPr>
          <p:cNvPr id="475" name="Shape 475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Социальные сети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/>
              <a:t>Интернет-п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оисков</a:t>
            </a:r>
            <a:r>
              <a:rPr lang="ru-RU" sz="1800"/>
              <a:t>ые системы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/>
              <a:t>С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айт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Мобильные приложения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/>
              <a:t>Личное общение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Вестники библиотеки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Библиотечные клубы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/>
              <a:t>Выставки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/>
              <a:t>Плакаты, раздаточные материалы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Мероприятия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Конкурсы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Покровительство</a:t>
            </a:r>
          </a:p>
        </p:txBody>
      </p:sp>
      <p:pic>
        <p:nvPicPr>
          <p:cNvPr id="476" name="Shape 4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1800" y="1308150"/>
            <a:ext cx="2380150" cy="357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>
            <a:spLocks noGrp="1"/>
          </p:cNvSpPr>
          <p:nvPr>
            <p:ph type="ctrTitle"/>
          </p:nvPr>
        </p:nvSpPr>
        <p:spPr>
          <a:xfrm>
            <a:off x="452475" y="1699850"/>
            <a:ext cx="6634200" cy="1000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000">
                <a:solidFill>
                  <a:srgbClr val="FFFFFF"/>
                </a:solidFill>
              </a:rPr>
              <a:t>Часть 4. Коммуникации в соц сетях</a:t>
            </a:r>
          </a:p>
        </p:txBody>
      </p:sp>
      <p:sp>
        <p:nvSpPr>
          <p:cNvPr id="482" name="Shape 482"/>
          <p:cNvSpPr txBox="1">
            <a:spLocks noGrp="1"/>
          </p:cNvSpPr>
          <p:nvPr>
            <p:ph type="subTitle" idx="1"/>
          </p:nvPr>
        </p:nvSpPr>
        <p:spPr>
          <a:xfrm>
            <a:off x="685800" y="2700338"/>
            <a:ext cx="6400799" cy="67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 txBox="1">
            <a:spLocks noGrp="1"/>
          </p:cNvSpPr>
          <p:nvPr>
            <p:ph type="title"/>
          </p:nvPr>
        </p:nvSpPr>
        <p:spPr>
          <a:xfrm>
            <a:off x="457200" y="101100"/>
            <a:ext cx="7315499" cy="1013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i="1">
                <a:solidFill>
                  <a:srgbClr val="FFFFFF"/>
                </a:solidFill>
              </a:rPr>
              <a:t>Социальные платформы</a:t>
            </a:r>
          </a:p>
        </p:txBody>
      </p:sp>
      <p:sp>
        <p:nvSpPr>
          <p:cNvPr id="488" name="Shape 488"/>
          <p:cNvSpPr txBox="1">
            <a:spLocks noGrp="1"/>
          </p:cNvSpPr>
          <p:nvPr>
            <p:ph type="body" idx="1"/>
          </p:nvPr>
        </p:nvSpPr>
        <p:spPr>
          <a:xfrm>
            <a:off x="741275" y="1278516"/>
            <a:ext cx="8229600" cy="3630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sz="1800"/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Facebook</a:t>
            </a:r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VKontakte</a:t>
            </a:r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Twitter</a:t>
            </a:r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Instagram</a:t>
            </a:r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Pinterest</a:t>
            </a:r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Facebook</a:t>
            </a:r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Youtube</a:t>
            </a:r>
          </a:p>
          <a:p>
            <a:pPr rtl="0">
              <a:spcBef>
                <a:spcPts val="0"/>
              </a:spcBef>
              <a:buNone/>
            </a:pPr>
            <a:r>
              <a:rPr lang="ru-RU" sz="1800"/>
              <a:t>LinkedIn</a:t>
            </a:r>
          </a:p>
          <a:p>
            <a:pPr>
              <a:spcBef>
                <a:spcPts val="0"/>
              </a:spcBef>
              <a:buNone/>
            </a:pPr>
            <a:r>
              <a:rPr lang="ru-RU" sz="1800"/>
              <a:t>Google+</a:t>
            </a:r>
          </a:p>
        </p:txBody>
      </p:sp>
      <p:pic>
        <p:nvPicPr>
          <p:cNvPr id="489" name="Shape 4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8274" y="1278525"/>
            <a:ext cx="2725250" cy="3630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ctrTitle"/>
          </p:nvPr>
        </p:nvSpPr>
        <p:spPr>
          <a:xfrm>
            <a:off x="320600" y="1973850"/>
            <a:ext cx="6923699" cy="1000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000">
                <a:solidFill>
                  <a:schemeClr val="lt2"/>
                </a:solidFill>
              </a:rPr>
              <a:t>Часть 1. Зачем нам нужна реклама?</a:t>
            </a:r>
          </a:p>
        </p:txBody>
      </p:sp>
      <p:sp>
        <p:nvSpPr>
          <p:cNvPr id="362" name="Shape 362"/>
          <p:cNvSpPr txBox="1">
            <a:spLocks noGrp="1"/>
          </p:cNvSpPr>
          <p:nvPr>
            <p:ph type="subTitle" idx="1"/>
          </p:nvPr>
        </p:nvSpPr>
        <p:spPr>
          <a:xfrm>
            <a:off x="685800" y="2700338"/>
            <a:ext cx="6400799" cy="67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body" idx="1"/>
          </p:nvPr>
        </p:nvSpPr>
        <p:spPr>
          <a:xfrm>
            <a:off x="457200" y="1278516"/>
            <a:ext cx="8229600" cy="363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495" name="Shape 495"/>
          <p:cNvGraphicFramePr/>
          <p:nvPr/>
        </p:nvGraphicFramePr>
        <p:xfrm>
          <a:off x="534750" y="313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{6187A13B-87FE-466D-A079-1BDB25134626}</a:tableStyleId>
              </a:tblPr>
              <a:tblGrid>
                <a:gridCol w="3992750"/>
                <a:gridCol w="3992750"/>
              </a:tblGrid>
              <a:tr h="6900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ru-RU" sz="1600" b="1">
                          <a:solidFill>
                            <a:schemeClr val="dk1"/>
                          </a:solidFill>
                        </a:rPr>
                        <a:t>Целевая аудитория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Кто они?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Где они онлайн?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Что они делают онлайн?</a:t>
                      </a:r>
                    </a:p>
                  </a:txBody>
                  <a:tcPr marL="91425" marR="91425" marT="91425" marB="91425"/>
                </a:tc>
              </a:tr>
              <a:tr h="1046450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 b="1">
                          <a:solidFill>
                            <a:schemeClr val="dk1"/>
                          </a:solidFill>
                        </a:rPr>
                        <a:t>Реклама в социальных сетях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30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команда</a:t>
                      </a:r>
                    </a:p>
                    <a:p>
                      <a:pPr marL="457200" lvl="0" indent="-330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положение о работе в соц сетях</a:t>
                      </a:r>
                    </a:p>
                    <a:p>
                      <a:pPr marL="457200" lvl="0" indent="-330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календарь объявлений</a:t>
                      </a:r>
                    </a:p>
                    <a:p>
                      <a:pPr marL="457200" lvl="0" indent="-330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график выпуска объявлений</a:t>
                      </a:r>
                    </a:p>
                    <a:p>
                      <a:pPr marL="457200" lvl="0" indent="-330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конкурсы/реклама</a:t>
                      </a:r>
                    </a:p>
                  </a:txBody>
                  <a:tcPr marL="91425" marR="91425" marT="91425" marB="91425"/>
                </a:tc>
              </a:tr>
              <a:tr h="511875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 b="1">
                          <a:solidFill>
                            <a:schemeClr val="dk1"/>
                          </a:solidFill>
                        </a:rPr>
                        <a:t>Послания</a:t>
                      </a: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457200" lvl="0" indent="-330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ключевые слова</a:t>
                      </a:r>
                    </a:p>
                    <a:p>
                      <a:pPr marL="457200" lvl="0" indent="-33020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100000"/>
                        <a:buFont typeface="Arial"/>
                        <a:buChar char="●"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хэштеги</a:t>
                      </a:r>
                    </a:p>
                  </a:txBody>
                  <a:tcPr marL="91425" marR="91425" marT="91425" marB="91425"/>
                </a:tc>
              </a:tr>
              <a:tr h="140285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ru-RU" sz="1600" b="1">
                          <a:solidFill>
                            <a:schemeClr val="dk1"/>
                          </a:solidFill>
                        </a:rPr>
                        <a:t>Измерение результатов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анализ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отчет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удвоение нагрузки при успешных результатах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68750"/>
                        <a:buFont typeface="Arial"/>
                        <a:buNone/>
                      </a:pPr>
                      <a:r>
                        <a:rPr lang="ru-RU" sz="1600">
                          <a:solidFill>
                            <a:schemeClr val="dk1"/>
                          </a:solidFill>
                        </a:rPr>
                        <a:t>начать новую компанию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None/>
                      </a:pPr>
                      <a:endParaRPr sz="1600">
                        <a:solidFill>
                          <a:schemeClr val="dk1"/>
                        </a:solidFill>
                      </a:endParaRP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 sz="1600"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400" b="0" i="1" u="none" strike="noStrike" cap="none" baseline="0">
                <a:solidFill>
                  <a:srgbClr val="EFEDE2"/>
                </a:solidFill>
                <a:latin typeface="Arial"/>
                <a:ea typeface="Arial"/>
                <a:cs typeface="Arial"/>
                <a:sym typeface="Arial"/>
              </a:rPr>
              <a:t>Создайте Ваш план </a:t>
            </a:r>
          </a:p>
        </p:txBody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Цели. Что </a:t>
            </a:r>
            <a:r>
              <a:rPr lang="ru-RU" sz="1800"/>
              <a:t>В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ы хотите, чтобы произошло?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Задачи. Что будет достигнуто?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/>
              <a:t>Послание.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 Как </a:t>
            </a:r>
            <a:r>
              <a:rPr lang="ru-RU" sz="1800"/>
              <a:t>В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ы хотите, чтобы библиотеку воспринимали?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Ключев</a:t>
            </a:r>
            <a:r>
              <a:rPr lang="ru-RU" sz="1800"/>
              <a:t>ая идея.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 Какое самое важное сообщение </a:t>
            </a:r>
            <a:r>
              <a:rPr lang="ru-RU" sz="1800"/>
              <a:t>В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ы хотите передать?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Целевая аудитория</a:t>
            </a:r>
            <a:r>
              <a:rPr lang="ru-RU" sz="1800"/>
              <a:t>.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Кто должен услышать сообщение?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Стратегии</a:t>
            </a:r>
            <a:r>
              <a:rPr lang="ru-RU" sz="1800"/>
              <a:t>.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 Как </a:t>
            </a:r>
            <a:r>
              <a:rPr lang="ru-RU" sz="1800"/>
              <a:t>Вы хотите донести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800"/>
              <a:t>послание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Мероприятия по оценке</a:t>
            </a:r>
            <a:r>
              <a:rPr lang="ru-RU" sz="1800"/>
              <a:t>.</a:t>
            </a:r>
            <a:r>
              <a:rPr lang="ru-RU" sz="1800" b="0" i="0" u="none" strike="noStrike" cap="none" baseline="0">
                <a:latin typeface="Arial"/>
                <a:ea typeface="Arial"/>
                <a:cs typeface="Arial"/>
                <a:sym typeface="Arial"/>
              </a:rPr>
              <a:t> Как вы узнаете, об успехе?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ctrTitle"/>
          </p:nvPr>
        </p:nvSpPr>
        <p:spPr>
          <a:xfrm>
            <a:off x="325475" y="1699925"/>
            <a:ext cx="6761100" cy="1000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000">
                <a:solidFill>
                  <a:srgbClr val="FFFFFF"/>
                </a:solidFill>
              </a:rPr>
              <a:t>Часть 5. Уважайте авторские права</a:t>
            </a:r>
          </a:p>
        </p:txBody>
      </p:sp>
      <p:sp>
        <p:nvSpPr>
          <p:cNvPr id="507" name="Shape 507"/>
          <p:cNvSpPr txBox="1">
            <a:spLocks noGrp="1"/>
          </p:cNvSpPr>
          <p:nvPr>
            <p:ph type="subTitle" idx="1"/>
          </p:nvPr>
        </p:nvSpPr>
        <p:spPr>
          <a:xfrm>
            <a:off x="685800" y="2700338"/>
            <a:ext cx="6400799" cy="67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Shape 512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400" i="1">
                <a:solidFill>
                  <a:srgbClr val="FFFFFF"/>
                </a:solidFill>
              </a:rPr>
              <a:t>Будьте внимательны...</a:t>
            </a:r>
          </a:p>
        </p:txBody>
      </p:sp>
      <p:sp>
        <p:nvSpPr>
          <p:cNvPr id="513" name="Shape 513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342900" marR="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Копирование чужого труда</a:t>
            </a:r>
          </a:p>
          <a:p>
            <a:pPr marL="342900" marR="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Изменение чужого труда</a:t>
            </a:r>
          </a:p>
          <a:p>
            <a:pPr marL="342900" marR="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Распространение чужого труда</a:t>
            </a:r>
          </a:p>
          <a:p>
            <a:pPr marL="342900" marR="0" lvl="0" indent="-3683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ru-RU" sz="18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Презентация чужого труда</a:t>
            </a:r>
          </a:p>
          <a:p>
            <a:pPr marL="342900" marR="0" lvl="0" indent="-25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540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b="1"/>
              <a:t>Авторские права ЗАЩИЩАЮТ</a:t>
            </a:r>
            <a:r>
              <a:rPr lang="ru-RU"/>
              <a:t> оригинальные труды,  маркетинговый продукт, фотографии, рисунки, картины, фильмы, музыку, слова песен, и другое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b="1"/>
              <a:t>Авторские права НЕ ЗАЩИЩАЮТ</a:t>
            </a:r>
            <a:r>
              <a:rPr lang="ru-RU"/>
              <a:t> факты и идеи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Всегда спрашивайте разрешения для использования чужого труда.</a:t>
            </a: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Всегда указывайте автора в ссылке.</a:t>
            </a: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 txBox="1">
            <a:spLocks noGrp="1"/>
          </p:cNvSpPr>
          <p:nvPr>
            <p:ph type="ctrTitle"/>
          </p:nvPr>
        </p:nvSpPr>
        <p:spPr>
          <a:xfrm>
            <a:off x="561250" y="2041775"/>
            <a:ext cx="4420199" cy="84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000">
                <a:solidFill>
                  <a:schemeClr val="dk2"/>
                </a:solidFill>
              </a:rPr>
              <a:t>Спасибо за внимание!</a:t>
            </a:r>
          </a:p>
        </p:txBody>
      </p:sp>
      <p:pic>
        <p:nvPicPr>
          <p:cNvPr id="519" name="Shape 5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3475" y="258350"/>
            <a:ext cx="3322049" cy="462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Shape 367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2400" i="1">
                <a:solidFill>
                  <a:srgbClr val="FFFFFF"/>
                </a:solidFill>
              </a:rPr>
              <a:t>Библиотеки никогда не исчезнут</a:t>
            </a:r>
          </a:p>
        </p:txBody>
      </p:sp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baseline="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69" name="Shape 369"/>
          <p:cNvGraphicFramePr/>
          <p:nvPr/>
        </p:nvGraphicFramePr>
        <p:xfrm>
          <a:off x="371525" y="1640650"/>
          <a:ext cx="7976525" cy="2702721"/>
        </p:xfrm>
        <a:graphic>
          <a:graphicData uri="http://schemas.openxmlformats.org/drawingml/2006/table">
            <a:tbl>
              <a:tblPr>
                <a:noFill/>
                <a:tableStyleId>{CE9D8498-2670-4C7B-A731-D21CF260F7ED}</a:tableStyleId>
              </a:tblPr>
              <a:tblGrid>
                <a:gridCol w="4376200"/>
                <a:gridCol w="3600325"/>
              </a:tblGrid>
              <a:tr h="381000">
                <a:tc>
                  <a:txBody>
                    <a:bodyPr/>
                    <a:lstStyle/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b="1">
                          <a:solidFill>
                            <a:schemeClr val="dk1"/>
                          </a:solidFill>
                        </a:rPr>
                        <a:t>Люди будут приходить для: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книги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проводить время между занятиями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подготовка к экзаменам/тестам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встреча с друзьями/преподавателем/одноклассниками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b="1">
                          <a:solidFill>
                            <a:schemeClr val="dk1"/>
                          </a:solidFill>
                        </a:rPr>
                        <a:t>Библиотека как место: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None/>
                      </a:pP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компьютерные залы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кафе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беспроводной интернет</a:t>
                      </a:r>
                    </a:p>
                    <a:p>
                      <a:pPr lvl="0" rtl="0">
                        <a:lnSpc>
                          <a:spcPct val="138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ru-RU" i="1">
                          <a:solidFill>
                            <a:schemeClr val="dk1"/>
                          </a:solidFill>
                        </a:rPr>
                        <a:t>удобная мебель</a:t>
                      </a:r>
                    </a:p>
                    <a:p>
                      <a:pPr lvl="0" rtl="0">
                        <a:lnSpc>
                          <a:spcPct val="115000"/>
                        </a:lnSpc>
                        <a:spcBef>
                          <a:spcPts val="0"/>
                        </a:spcBef>
                        <a:buClr>
                          <a:schemeClr val="dk1"/>
                        </a:buClr>
                        <a:buFont typeface="Arial"/>
                        <a:buNone/>
                      </a:pPr>
                      <a:endParaRPr sz="1200" i="1">
                        <a:solidFill>
                          <a:schemeClr val="dk1"/>
                        </a:solidFill>
                      </a:endParaRPr>
                    </a:p>
                    <a:p>
                      <a:pPr>
                        <a:spcBef>
                          <a:spcPts val="0"/>
                        </a:spcBef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400" b="0" i="1" u="none" strike="noStrike" cap="none" baseline="0">
                <a:solidFill>
                  <a:srgbClr val="FDFFFF"/>
                </a:solidFill>
                <a:latin typeface="Arial"/>
                <a:ea typeface="Arial"/>
                <a:cs typeface="Arial"/>
                <a:sym typeface="Arial"/>
              </a:rPr>
              <a:t>Но знают ли наши посетители про услуги библиотеки?</a:t>
            </a:r>
          </a:p>
        </p:txBody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1"/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1"/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600" b="1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Цель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ru-RU" sz="1600" i="1"/>
              <a:t> </a:t>
            </a:r>
            <a:r>
              <a:rPr lang="ru-RU" sz="16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библиотека главное место в университете, не просто одна из услуг, но                              “вдохновение” университета.</a:t>
            </a: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1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600" b="1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 это сделать?</a:t>
            </a: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6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Поменять восприятие </a:t>
            </a:r>
            <a:r>
              <a:rPr lang="ru-RU" sz="1600" b="0" i="0" u="none" strike="noStrike" cap="none" baseline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“читатель в жизни библиотеки”</a:t>
            </a:r>
            <a:r>
              <a:rPr lang="ru-RU" sz="16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на </a:t>
            </a: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600">
                <a:solidFill>
                  <a:srgbClr val="FF0000"/>
                </a:solidFill>
              </a:rPr>
              <a:t>                                                                                       </a:t>
            </a:r>
            <a:r>
              <a:rPr lang="ru-RU" sz="1600" b="0" i="0" u="none" strike="noStrike" cap="none" baseline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“библиотека в жизни читателя”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baseline="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xfrm>
            <a:off x="468312" y="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400" b="0" i="1" u="none" strike="noStrike" cap="none" baseline="0">
                <a:solidFill>
                  <a:srgbClr val="FDFFFF"/>
                </a:solidFill>
                <a:latin typeface="Arial"/>
                <a:ea typeface="Arial"/>
                <a:cs typeface="Arial"/>
                <a:sym typeface="Arial"/>
              </a:rPr>
              <a:t>Наши опасения:</a:t>
            </a:r>
          </a:p>
        </p:txBody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1" u="none" strike="noStrike" cap="none" baseline="0">
              <a:solidFill>
                <a:srgbClr val="FD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6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Библиотеки потеря</a:t>
            </a:r>
            <a:r>
              <a:rPr lang="ru-RU" sz="1600"/>
              <a:t>ют</a:t>
            </a:r>
            <a:r>
              <a:rPr lang="ru-RU" sz="16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свою центральную роль в академических учреждениях</a:t>
            </a:r>
          </a:p>
          <a:p>
            <a:pPr marL="0" marR="0" lvl="0" indent="101600" algn="l" rtl="0">
              <a:lnSpc>
                <a:spcPct val="144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</a:pPr>
            <a:r>
              <a:rPr lang="ru-RU" sz="16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Все </a:t>
            </a:r>
            <a:r>
              <a:rPr lang="ru-RU" sz="1600"/>
              <a:t>возрастающая</a:t>
            </a:r>
            <a:r>
              <a:rPr lang="ru-RU" sz="16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600"/>
              <a:t>конкуренция</a:t>
            </a:r>
            <a:r>
              <a:rPr lang="ru-RU" sz="16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на информационном рынке выдвинет место библиотеки, прежде чем Вы сможете понять “правила игры”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baseline="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400" b="0" i="1" u="none" strike="noStrike" cap="none" baseline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Процесс составления плана </a:t>
            </a:r>
            <a:r>
              <a:rPr lang="ru-RU" sz="2400" i="1">
                <a:solidFill>
                  <a:schemeClr val="lt2"/>
                </a:solidFill>
              </a:rPr>
              <a:t>маркетинга библиотеки</a:t>
            </a:r>
          </a:p>
        </p:txBody>
      </p:sp>
      <p:sp>
        <p:nvSpPr>
          <p:cNvPr id="387" name="Shape 387"/>
          <p:cNvSpPr/>
          <p:nvPr/>
        </p:nvSpPr>
        <p:spPr>
          <a:xfrm>
            <a:off x="3563937" y="1492250"/>
            <a:ext cx="1871662" cy="935038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Shape 388"/>
          <p:cNvSpPr/>
          <p:nvPr/>
        </p:nvSpPr>
        <p:spPr>
          <a:xfrm>
            <a:off x="406650" y="2971650"/>
            <a:ext cx="1638599" cy="15543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2619275" y="2963700"/>
            <a:ext cx="1760100" cy="15702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2.Стратегический план библиотеки</a:t>
            </a:r>
          </a:p>
        </p:txBody>
      </p:sp>
      <p:sp>
        <p:nvSpPr>
          <p:cNvPr id="390" name="Shape 390"/>
          <p:cNvSpPr/>
          <p:nvPr/>
        </p:nvSpPr>
        <p:spPr>
          <a:xfrm>
            <a:off x="4808125" y="2935050"/>
            <a:ext cx="1687800" cy="16275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Shape 391"/>
          <p:cNvSpPr/>
          <p:nvPr/>
        </p:nvSpPr>
        <p:spPr>
          <a:xfrm>
            <a:off x="6875475" y="2935050"/>
            <a:ext cx="1687800" cy="16275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95E8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Shape 392"/>
          <p:cNvSpPr/>
          <p:nvPr/>
        </p:nvSpPr>
        <p:spPr>
          <a:xfrm>
            <a:off x="1476375" y="1774825"/>
            <a:ext cx="503399" cy="1012799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57467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Shape 393"/>
          <p:cNvSpPr/>
          <p:nvPr/>
        </p:nvSpPr>
        <p:spPr>
          <a:xfrm>
            <a:off x="2116413" y="3525875"/>
            <a:ext cx="431700" cy="2888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57467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Shape 394"/>
          <p:cNvSpPr/>
          <p:nvPr/>
        </p:nvSpPr>
        <p:spPr>
          <a:xfrm>
            <a:off x="4404525" y="3526625"/>
            <a:ext cx="431700" cy="2873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57467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Shape 395"/>
          <p:cNvSpPr/>
          <p:nvPr/>
        </p:nvSpPr>
        <p:spPr>
          <a:xfrm>
            <a:off x="6495925" y="3477925"/>
            <a:ext cx="379499" cy="28739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57467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Shape 396"/>
          <p:cNvSpPr/>
          <p:nvPr/>
        </p:nvSpPr>
        <p:spPr>
          <a:xfrm>
            <a:off x="7194400" y="1771650"/>
            <a:ext cx="503099" cy="863700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4"/>
          </a:solidFill>
          <a:ln w="25400" cap="flat" cmpd="sng">
            <a:solidFill>
              <a:srgbClr val="57467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Shape 397"/>
          <p:cNvSpPr txBox="1"/>
          <p:nvPr/>
        </p:nvSpPr>
        <p:spPr>
          <a:xfrm>
            <a:off x="3656239" y="1698625"/>
            <a:ext cx="1760100" cy="522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Пользователи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b="1"/>
              <a:t>И</a:t>
            </a:r>
            <a:r>
              <a:rPr lang="ru-RU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х </a:t>
            </a:r>
            <a:r>
              <a:rPr lang="ru-RU" b="1"/>
              <a:t>потребности</a:t>
            </a:r>
          </a:p>
        </p:txBody>
      </p:sp>
      <p:sp>
        <p:nvSpPr>
          <p:cNvPr id="398" name="Shape 398"/>
          <p:cNvSpPr txBox="1"/>
          <p:nvPr/>
        </p:nvSpPr>
        <p:spPr>
          <a:xfrm>
            <a:off x="406650" y="3231925"/>
            <a:ext cx="1638599" cy="1169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Изучение </a:t>
            </a:r>
            <a:r>
              <a:rPr lang="ru-RU" b="1"/>
              <a:t>потребностей</a:t>
            </a:r>
            <a:r>
              <a:rPr lang="ru-RU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пользователей и сферы услуг</a:t>
            </a:r>
          </a:p>
        </p:txBody>
      </p:sp>
      <p:sp>
        <p:nvSpPr>
          <p:cNvPr id="399" name="Shape 399"/>
          <p:cNvSpPr txBox="1"/>
          <p:nvPr/>
        </p:nvSpPr>
        <p:spPr>
          <a:xfrm>
            <a:off x="4852525" y="3292475"/>
            <a:ext cx="1476900" cy="5222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Реклама библиотеки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b="1"/>
              <a:t>(Коммуникации и PR)</a:t>
            </a:r>
          </a:p>
        </p:txBody>
      </p:sp>
      <p:sp>
        <p:nvSpPr>
          <p:cNvPr id="400" name="Shape 400"/>
          <p:cNvSpPr txBox="1"/>
          <p:nvPr/>
        </p:nvSpPr>
        <p:spPr>
          <a:xfrm>
            <a:off x="6802575" y="3292475"/>
            <a:ext cx="1833599" cy="11699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400" b="1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4.Предоставление ресурсов/услуг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ctrTitle"/>
          </p:nvPr>
        </p:nvSpPr>
        <p:spPr>
          <a:xfrm>
            <a:off x="371300" y="1831800"/>
            <a:ext cx="6852599" cy="1000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ru-RU" sz="3000">
                <a:solidFill>
                  <a:schemeClr val="lt1"/>
                </a:solidFill>
              </a:rPr>
              <a:t>Часть 2. Кому и что рекламировать?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06" name="Shape 406"/>
          <p:cNvSpPr txBox="1">
            <a:spLocks noGrp="1"/>
          </p:cNvSpPr>
          <p:nvPr>
            <p:ph type="subTitle" idx="1"/>
          </p:nvPr>
        </p:nvSpPr>
        <p:spPr>
          <a:xfrm>
            <a:off x="685800" y="2700338"/>
            <a:ext cx="6400799" cy="67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315200" cy="10128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marR="0" lvl="0" indent="-340868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00000"/>
              <a:buFont typeface="Arial"/>
              <a:buChar char="●"/>
            </a:pPr>
            <a:r>
              <a:rPr lang="ru-RU" sz="2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ru-RU" sz="2400" i="1"/>
              <a:t>. </a:t>
            </a:r>
            <a:r>
              <a:rPr lang="ru-RU" sz="2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Какие ресурсы в Вашей библиотеке?</a:t>
            </a:r>
          </a:p>
          <a:p>
            <a:pPr marL="457200" marR="0" lvl="0" indent="-340868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00000"/>
              <a:buFont typeface="Arial"/>
              <a:buChar char="●"/>
            </a:pPr>
            <a:r>
              <a:rPr lang="ru-RU" sz="2400" i="1"/>
              <a:t>2.</a:t>
            </a:r>
            <a:r>
              <a:rPr lang="ru-RU" sz="2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Кто влияет на политику Вашей библиотеки?</a:t>
            </a:r>
          </a:p>
          <a:p>
            <a:pPr marL="457200" marR="0" lvl="0" indent="-340868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00000"/>
              <a:buFont typeface="Arial"/>
              <a:buChar char="●"/>
            </a:pPr>
            <a:r>
              <a:rPr lang="ru-RU" sz="2400" i="1"/>
              <a:t>3. </a:t>
            </a:r>
            <a:r>
              <a:rPr lang="ru-RU" sz="2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Кто Ваши пользователи?</a:t>
            </a:r>
          </a:p>
          <a:p>
            <a:pPr marL="457200" marR="0" lvl="0" indent="-340868" algn="l" rtl="0"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00000"/>
              <a:buFont typeface="Arial"/>
              <a:buChar char="●"/>
            </a:pPr>
            <a:r>
              <a:rPr lang="ru-RU" sz="2400" i="1"/>
              <a:t>4. </a:t>
            </a:r>
            <a:r>
              <a:rPr lang="ru-RU" sz="2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Какие </a:t>
            </a:r>
            <a:r>
              <a:rPr lang="ru-RU" sz="2400" i="1"/>
              <a:t>потребности</a:t>
            </a:r>
            <a:r>
              <a:rPr lang="ru-RU" sz="2400" b="0" i="1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у Ваших пользователей?</a:t>
            </a: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1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baseline="0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title"/>
          </p:nvPr>
        </p:nvSpPr>
        <p:spPr>
          <a:xfrm>
            <a:off x="457200" y="101600"/>
            <a:ext cx="7598700" cy="101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2400" b="0" i="1" u="none" strike="noStrike" cap="none" baseline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Нужно понять КТО Ваши пользователи и их </a:t>
            </a:r>
            <a:r>
              <a:rPr lang="ru-RU" sz="2400" i="1">
                <a:solidFill>
                  <a:schemeClr val="lt1"/>
                </a:solidFill>
              </a:rPr>
              <a:t>ПОТРЕБНОСТИ</a:t>
            </a:r>
          </a:p>
        </p:txBody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457200" y="1277937"/>
            <a:ext cx="8229600" cy="36306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Ключ к успешному маркетингу-</a:t>
            </a:r>
            <a:r>
              <a:rPr lang="ru-RU" sz="1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ДИАЛОГ</a:t>
            </a:r>
            <a:r>
              <a:rPr lang="ru-RU"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с пользователем.</a:t>
            </a: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ru-RU" sz="1600">
                <a:solidFill>
                  <a:schemeClr val="dk1"/>
                </a:solidFill>
              </a:rPr>
              <a:t>Б</a:t>
            </a:r>
            <a:r>
              <a:rPr lang="ru-RU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иблиотеки должны научиться конкурировать с другими представителями </a:t>
            </a:r>
            <a:r>
              <a:rPr lang="ru-RU" sz="1600">
                <a:solidFill>
                  <a:schemeClr val="dk1"/>
                </a:solidFill>
              </a:rPr>
              <a:t>информационных</a:t>
            </a:r>
            <a:r>
              <a:rPr lang="ru-RU" sz="16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услуг (Google)</a:t>
            </a:r>
            <a:r>
              <a:rPr lang="ru-RU" sz="1800" b="0" i="0" u="none" strike="noStrike" cap="none" baseline="0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419" name="Shape 419"/>
          <p:cNvSpPr/>
          <p:nvPr/>
        </p:nvSpPr>
        <p:spPr>
          <a:xfrm>
            <a:off x="1857350" y="1792475"/>
            <a:ext cx="1765200" cy="1073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20" name="Shape 420"/>
          <p:cNvSpPr txBox="1"/>
          <p:nvPr/>
        </p:nvSpPr>
        <p:spPr>
          <a:xfrm>
            <a:off x="1887800" y="1933600"/>
            <a:ext cx="1704299" cy="689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/>
              <a:t>Пользователь</a:t>
            </a:r>
          </a:p>
        </p:txBody>
      </p:sp>
      <p:sp>
        <p:nvSpPr>
          <p:cNvPr id="421" name="Shape 421"/>
          <p:cNvSpPr/>
          <p:nvPr/>
        </p:nvSpPr>
        <p:spPr>
          <a:xfrm>
            <a:off x="4860425" y="1792475"/>
            <a:ext cx="1765200" cy="1073400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rgbClr val="AB010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22" name="Shape 422"/>
          <p:cNvSpPr txBox="1"/>
          <p:nvPr/>
        </p:nvSpPr>
        <p:spPr>
          <a:xfrm>
            <a:off x="5012675" y="1933600"/>
            <a:ext cx="1460700" cy="68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1800"/>
              <a:t>Читатель</a:t>
            </a:r>
          </a:p>
        </p:txBody>
      </p:sp>
      <p:cxnSp>
        <p:nvCxnSpPr>
          <p:cNvPr id="423" name="Shape 423"/>
          <p:cNvCxnSpPr/>
          <p:nvPr/>
        </p:nvCxnSpPr>
        <p:spPr>
          <a:xfrm flipH="1">
            <a:off x="3734224" y="1868375"/>
            <a:ext cx="933300" cy="1055100"/>
          </a:xfrm>
          <a:prstGeom prst="straightConnector1">
            <a:avLst/>
          </a:prstGeom>
          <a:noFill/>
          <a:ln w="19050" cap="flat" cmpd="sng">
            <a:solidFill>
              <a:srgbClr val="AB0101"/>
            </a:solidFill>
            <a:prstDash val="solid"/>
            <a:round/>
            <a:headEnd type="none" w="lg" len="lg"/>
            <a:tailEnd type="none" w="lg" len="lg"/>
          </a:ln>
        </p:spPr>
      </p:cxn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lesson-plan">
  <a:themeElements>
    <a:clrScheme name="Custom 501">
      <a:dk1>
        <a:srgbClr val="000000"/>
      </a:dk1>
      <a:lt1>
        <a:srgbClr val="EFEDE2"/>
      </a:lt1>
      <a:dk2>
        <a:srgbClr val="1F497D"/>
      </a:dk2>
      <a:lt2>
        <a:srgbClr val="FDFFFF"/>
      </a:lt2>
      <a:accent1>
        <a:srgbClr val="4F81BD"/>
      </a:accent1>
      <a:accent2>
        <a:srgbClr val="AB0101"/>
      </a:accent2>
      <a:accent3>
        <a:srgbClr val="86B060"/>
      </a:accent3>
      <a:accent4>
        <a:srgbClr val="7760A0"/>
      </a:accent4>
      <a:accent5>
        <a:srgbClr val="739395"/>
      </a:accent5>
      <a:accent6>
        <a:srgbClr val="968B52"/>
      </a:accent6>
      <a:hlink>
        <a:srgbClr val="336699"/>
      </a:hlink>
      <a:folHlink>
        <a:srgbClr val="96969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</Words>
  <Application>Microsoft Office PowerPoint</Application>
  <PresentationFormat>Экран (16:9)</PresentationFormat>
  <Paragraphs>212</Paragraphs>
  <Slides>24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lesson-plan</vt:lpstr>
      <vt:lpstr>Малые библиотечные проекты: «Коммуникации и PR в университетской библиотеке</vt:lpstr>
      <vt:lpstr>Часть 1. Зачем нам нужна реклама?</vt:lpstr>
      <vt:lpstr>Библиотеки никогда не исчезнут</vt:lpstr>
      <vt:lpstr>Но знают ли наши посетители про услуги библиотеки?</vt:lpstr>
      <vt:lpstr>Наши опасения:</vt:lpstr>
      <vt:lpstr>Процесс составления плана маркетинга библиотеки</vt:lpstr>
      <vt:lpstr>Часть 2. Кому и что рекламировать? </vt:lpstr>
      <vt:lpstr>Презентация PowerPoint</vt:lpstr>
      <vt:lpstr>Нужно понять КТО Ваши пользователи и их ПОТРЕБНОСТИ</vt:lpstr>
      <vt:lpstr>Презентация PowerPoint</vt:lpstr>
      <vt:lpstr>Презентация PowerPoint</vt:lpstr>
      <vt:lpstr>Часть 3. Как рекламировать свои ресурсы и услуги</vt:lpstr>
      <vt:lpstr>Составление стратегического плана</vt:lpstr>
      <vt:lpstr>AIDA (Awareness, Interest, Desire, Action)</vt:lpstr>
      <vt:lpstr>Презентация PowerPoint</vt:lpstr>
      <vt:lpstr>Отличная реклама</vt:lpstr>
      <vt:lpstr>Средства коммуникации</vt:lpstr>
      <vt:lpstr>Часть 4. Коммуникации в соц сетях</vt:lpstr>
      <vt:lpstr>Социальные платформы</vt:lpstr>
      <vt:lpstr>Презентация PowerPoint</vt:lpstr>
      <vt:lpstr>Создайте Ваш план </vt:lpstr>
      <vt:lpstr>Часть 5. Уважайте авторские права</vt:lpstr>
      <vt:lpstr>Будьте внимательны...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Малые библиотечные проекты: «Коммуникации и PR в университетской библиотеке</dc:title>
  <dc:creator>Anar Dautova</dc:creator>
  <cp:lastModifiedBy>Anar Dautova</cp:lastModifiedBy>
  <cp:revision>1</cp:revision>
  <dcterms:modified xsi:type="dcterms:W3CDTF">2015-06-17T11:04:54Z</dcterms:modified>
</cp:coreProperties>
</file>