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956" autoAdjust="0"/>
    <p:restoredTop sz="94434" autoAdjust="0"/>
  </p:normalViewPr>
  <p:slideViewPr>
    <p:cSldViewPr snapToGrid="0">
      <p:cViewPr>
        <p:scale>
          <a:sx n="178" d="100"/>
          <a:sy n="178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41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500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413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497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891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989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983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4432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2044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743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3258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8AA2D-6F6C-4081-9AD0-C5ADFFCE9583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217F6-9725-46E2-8493-0926EB5C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2758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Рисунок 3" descr="http://irinazaytseva.ru/Pic/diabet_dieta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139"/>
          <a:stretch>
            <a:fillRect/>
          </a:stretch>
        </p:blipFill>
        <p:spPr bwMode="auto">
          <a:xfrm>
            <a:off x="3032261" y="126538"/>
            <a:ext cx="1943314" cy="117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425743" y="759456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smtClean="0">
                <a:ln>
                  <a:noFill/>
                </a:ln>
                <a:solidFill>
                  <a:srgbClr val="1B5CFF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Рисунок 6" descr="Картинки по запросу питание при сахарном диабет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4546" y="465147"/>
            <a:ext cx="1520560" cy="12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Объект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705" y="1763524"/>
            <a:ext cx="2353654" cy="12665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7338" y="4658565"/>
            <a:ext cx="24461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Сахарный диабет 2 типа</a:t>
            </a:r>
            <a:endParaRPr lang="ru-RU" sz="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тип диабета развивается в следствии  потери чувствительности периферических тканей и клеток к инсулину. Диета для таких </a:t>
            </a:r>
            <a:r>
              <a:rPr lang="ru-RU" sz="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пациентов является первым и главным компонентом лечения</a:t>
            </a:r>
            <a:r>
              <a:rPr lang="ru-RU" sz="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http://feedmed.ru/wp-content/uploads/2016/03/saharnom-diabete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8767" y="2518437"/>
            <a:ext cx="1345215" cy="88959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9045232" y="177107"/>
            <a:ext cx="34055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Людям, у которых диагностировали эту болезнь необходимо</a:t>
            </a:r>
          </a:p>
          <a:p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8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отказаться от таких продуктов: </a:t>
            </a:r>
            <a:r>
              <a:rPr lang="ru-RU" sz="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Сладкое (сахар, конфеты, шоколад, торты и др.);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Белый хлеб и любые хлебобулочные изделия;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Еду из фаст-</a:t>
            </a:r>
            <a:r>
              <a:rPr lang="ru-RU" sz="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фудов</a:t>
            </a: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Жирная пища;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Копчёности;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Картофельное пюре;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Рис;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Манную и перловую крупу;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Некоторые фрукты: бананы, груши, дыни, виноград, изюм;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Фруктовые соки;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Сладкие напитки;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Сливочное масло и маргарин;       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Творог;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Полуфабрикаты;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Соль;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Приправы, специи и соусы.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0754" y="774719"/>
            <a:ext cx="767948" cy="52522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8756343" y="2359080"/>
            <a:ext cx="3130857" cy="154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рацион питания при сахарном диабете </a:t>
            </a:r>
            <a:r>
              <a:rPr lang="ru-RU" sz="800" b="1" i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 включить:</a:t>
            </a:r>
          </a:p>
          <a:p>
            <a:pPr>
              <a:spcAft>
                <a:spcPts val="800"/>
              </a:spcAft>
            </a:pP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Морепродукты;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Гречневая и овсяная каши;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Овощи — исключительно свежие;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Молочную продукцию – обезжиренную либо до 3% жирности;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Томатный сок и разбавленные водой свежевыжатые соки 1 к 3;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Яйца – сваренные вкрутую; </a:t>
            </a:r>
            <a:b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Нежирное мясо. 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845" y="5298816"/>
            <a:ext cx="25940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принципы деты:</a:t>
            </a:r>
            <a:endParaRPr lang="ru-RU" sz="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60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энергии в пище должно равняться энергетическим потребностям больного. При ожирении необходимо снизить суточное потребление калории.</a:t>
            </a:r>
            <a:endParaRPr lang="ru-RU" sz="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60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белков, жиров, углеводов должно быть сбалансированно. Важно заменить потребление простых – быстроусвояемых углеводов на сложные – медленноусвояемые углеводы, и животные жиры заменить на растительные. </a:t>
            </a:r>
            <a:endParaRPr lang="ru-RU" sz="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60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 пищи в течение дня — 5-6 раз.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Рисунок 2" descr="Картинки по запросу полезные углеводы при сахарном диабет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4620" y="2609476"/>
            <a:ext cx="2535863" cy="130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966718" y="661250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49046" y="1664070"/>
            <a:ext cx="30207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Углеводы</a:t>
            </a: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(сахариды) должны быть в максимальной степени</a:t>
            </a:r>
          </a:p>
          <a:p>
            <a:pPr algn="just"/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представлены сложными углеводами (крахмалы), пища должна содержать достаточное количество клетчатки (волокон), которая препятствует быстрому всасыванию углеводов и быстрому подъему гликемии после еды. Простые углеводы (глюкоза) всасываются моментально</a:t>
            </a:r>
            <a:r>
              <a:rPr lang="ru-RU" sz="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 вызывают повышение уровня сахара в. крови. </a:t>
            </a:r>
            <a:endParaRPr lang="ru-RU" sz="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9835" y="594520"/>
            <a:ext cx="1267819" cy="90104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1920" y="614623"/>
            <a:ext cx="1121816" cy="939519"/>
          </a:xfrm>
          <a:prstGeom prst="rect">
            <a:avLst/>
          </a:prstGeom>
        </p:spPr>
      </p:pic>
      <p:pic>
        <p:nvPicPr>
          <p:cNvPr id="25" name="Рисунок 24" descr="Картинки по запросу жиры при сахарном диабете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8126" y="4098967"/>
            <a:ext cx="1791774" cy="113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Прямоугольник 22"/>
          <p:cNvSpPr/>
          <p:nvPr/>
        </p:nvSpPr>
        <p:spPr>
          <a:xfrm>
            <a:off x="2583720" y="5218686"/>
            <a:ext cx="15237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Белки должны составить 15-20%, но их общая </a:t>
            </a:r>
            <a:r>
              <a:rPr lang="ru-RU" sz="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дневная доза 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 может превышать 1 г в пересчете на 1 кг веса тела. </a:t>
            </a:r>
            <a:r>
              <a:rPr lang="ru-RU" sz="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Для 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подростков и беременных женщин необходимая </a:t>
            </a:r>
            <a:r>
              <a:rPr lang="ru-RU" sz="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доза белков 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повышается до 1,5 г на 1 кг веса в день. Ранее </a:t>
            </a:r>
            <a:r>
              <a:rPr lang="ru-RU" sz="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назначаемые 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диеты с высоким содержанием белка </a:t>
            </a:r>
            <a:r>
              <a:rPr lang="ru-RU" sz="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могут привести 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 поражению почек.</a:t>
            </a:r>
            <a:b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90993" y="3800955"/>
            <a:ext cx="1148165" cy="25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+ 15-20% </a:t>
            </a:r>
            <a:r>
              <a:rPr lang="ru-RU" sz="1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белков</a:t>
            </a:r>
            <a:endParaRPr lang="ru-RU" sz="10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" name="Рисунок 27" descr="Картинки по запросу жиры при сахарном диабете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0336" y="1799422"/>
            <a:ext cx="1386963" cy="1013481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Прямоугольник 25"/>
          <p:cNvSpPr/>
          <p:nvPr/>
        </p:nvSpPr>
        <p:spPr>
          <a:xfrm>
            <a:off x="7322671" y="1877628"/>
            <a:ext cx="11528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+ 25-20% жиров </a:t>
            </a:r>
            <a:endParaRPr lang="ru-RU" sz="1000" b="1" dirty="0">
              <a:solidFill>
                <a:srgbClr val="00B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513894" y="3462401"/>
            <a:ext cx="2667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Считается, что насыщенные жиры при сахарном диабете особенно повышают уровень «плохого» холестерина.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 descr="Жиры при сахарном диабете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4486" y="2189537"/>
            <a:ext cx="1609250" cy="83987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Прямоугольник 29"/>
          <p:cNvSpPr/>
          <p:nvPr/>
        </p:nvSpPr>
        <p:spPr>
          <a:xfrm>
            <a:off x="5495695" y="3822659"/>
            <a:ext cx="6352287" cy="1349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Насыщенные </a:t>
            </a:r>
            <a:r>
              <a:rPr lang="ru-RU" sz="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жиры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обычно твердые при комнатной температуре. Они включают животный жир, содержащийся в срезах мяса; молочные продукты, такие как молоко, масло и сыры; кокосовые и пальмовые масла; и кожу курицы, индейки и другой домашней птицы. Вы должны поддерживать потребление насыщенных жиров до 7% от общего количества суточных калорий. Для среднего рациона, равного 15 граммам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Поскольку вам нужны некоторые жиры, как часть вашего ежедневного рациона, вы должны заменить плохие жиры хорошими, как эти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Мононенасыщенные жиры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встречаются в авокадо, орехах, подсолнухах, оливковом масле, рапсовом масле и арахисовом 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масле</a:t>
            </a:r>
            <a:r>
              <a:rPr lang="ru-RU" sz="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Полиненасыщенные жиры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встречаются в большинстве других видов растительных масел, таких как кукурузное, хлопковое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сафлоровое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соевое. </a:t>
            </a:r>
          </a:p>
          <a:p>
            <a:pPr fontAlgn="base"/>
            <a:r>
              <a:rPr lang="ru-RU" sz="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Омега-3 </a:t>
            </a:r>
            <a:r>
              <a:rPr lang="ru-RU" sz="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жирные кислоты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содержатся в рыбе, соевых продуктах, грецких орехах и льняных семенах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Уменьшая или устраняя потребление плохих жиров и контролируя потребление хороших жиров, будет иметь большое значение</a:t>
            </a:r>
          </a:p>
          <a:p>
            <a:pPr fontAlgn="base"/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снижению риска сердечных заболеваний.</a:t>
            </a:r>
            <a:endParaRPr lang="ru-RU" sz="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24" name="Прямоугольник 1023"/>
          <p:cNvSpPr/>
          <p:nvPr/>
        </p:nvSpPr>
        <p:spPr>
          <a:xfrm>
            <a:off x="5502151" y="2936195"/>
            <a:ext cx="31289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потребления жиров</a:t>
            </a:r>
            <a:endParaRPr lang="ru-RU" sz="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/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Диета при диабете требует от вас устранения как можно 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большего</a:t>
            </a:r>
          </a:p>
          <a:p>
            <a:pPr fontAlgn="base"/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количества плохих жиров. Используйте эти рекомендации, чтобы сделать лучший </a:t>
            </a:r>
            <a:r>
              <a:rPr lang="ru-RU" sz="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выбор.</a:t>
            </a:r>
            <a:endParaRPr lang="ru-RU" sz="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828" y="46852"/>
            <a:ext cx="1234603" cy="35300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5934988" y="5229895"/>
            <a:ext cx="25405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Примерное меню на день</a:t>
            </a:r>
          </a:p>
          <a:p>
            <a:r>
              <a:rPr lang="ru-RU" sz="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</a:t>
            </a:r>
            <a:r>
              <a:rPr lang="ru-RU" sz="8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икра кабачковая, отваренное вкрутую яйцо, йогурт нежирный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8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</a:t>
            </a:r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завтрак: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средних яблока. </a:t>
            </a: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Обед</a:t>
            </a:r>
            <a:r>
              <a:rPr lang="ru-RU" sz="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борщ из щавеля с нежирной сметаной, фасоль, тушеная в томатном соусе с грибами,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цельно зерновой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хлеб. </a:t>
            </a: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Полдник</a:t>
            </a:r>
            <a:r>
              <a:rPr lang="ru-RU" sz="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сок без сахара. </a:t>
            </a: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Ужин</a:t>
            </a:r>
            <a:r>
              <a:rPr lang="ru-RU" sz="8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гречка по-купечески с куриным мясом, салат из капусты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8595752" y="5035531"/>
            <a:ext cx="2887980" cy="216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sz="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Сахарозаменители намного опаснее обычного сахара?</a:t>
            </a:r>
          </a:p>
          <a:p>
            <a:pPr fontAlgn="base">
              <a:spcAft>
                <a:spcPts val="0"/>
              </a:spcAft>
            </a:pPr>
            <a:r>
              <a:rPr lang="ru-RU" sz="8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Сахарозаменители бывают разные, натуральные-безопасны, искусственные –лучше не употреблять.</a:t>
            </a:r>
          </a:p>
          <a:p>
            <a:pPr fontAlgn="base">
              <a:spcAft>
                <a:spcPts val="0"/>
              </a:spcAft>
            </a:pPr>
            <a:r>
              <a:rPr lang="ru-RU" sz="8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человек, страдающий сахарным диабетом любого типа, просто вынужден употреблять в пищу специальный заменитель сахара. Далеко не все из них характеризуются высоким уровнем качества и отменным вкусом, в них есть и польза, и, несомненно, вред. </a:t>
            </a: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следует принимать заменитель тем диабетикам, кто не достиг возраста 14 лет, а также людям пожилого возраста</a:t>
            </a:r>
            <a:r>
              <a:rPr lang="ru-RU" sz="8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Такое </a:t>
            </a:r>
            <a:r>
              <a:rPr lang="ru-RU" sz="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ограничение легко можно объяснить достаточно слабым иммунитетом указанных возрастных групп</a:t>
            </a:r>
            <a:r>
              <a:rPr lang="ru-RU" sz="8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8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solidFill>
                  <a:srgbClr val="833C0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52451" y="1517303"/>
            <a:ext cx="29225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1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Правильный состав диеты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altLang="ru-RU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altLang="ru-RU" sz="1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55-60% </a:t>
            </a:r>
            <a:r>
              <a:rPr lang="ru-RU" altLang="ru-RU" sz="1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углеводов</a:t>
            </a:r>
            <a:endParaRPr lang="ru-RU" altLang="ru-RU" sz="1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" name="TextBox 1026"/>
          <p:cNvSpPr txBox="1"/>
          <p:nvPr/>
        </p:nvSpPr>
        <p:spPr>
          <a:xfrm>
            <a:off x="-40518" y="577088"/>
            <a:ext cx="3025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Сахарный диабет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сложное системное заболевание, вызванное абсолютным или относительным дефицитом гормона инсулина, вследствие чего в организме развивается нарушение углеводного обмена, в частности угнетается утилизация тканями глюкозы. </a:t>
            </a: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Инсулин</a:t>
            </a:r>
            <a:r>
              <a:rPr lang="ru-RU" sz="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</a:t>
            </a:r>
            <a:r>
              <a:rPr lang="ru-RU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белковый гормон, вырабатываемый поджелудочной железой, основной функцией которого является участие в процессах обмена веществ — переработке, транспорте и преобразования глюкозы в энергию. </a:t>
            </a:r>
          </a:p>
        </p:txBody>
      </p:sp>
      <p:sp>
        <p:nvSpPr>
          <p:cNvPr id="1030" name="TextBox 1029"/>
          <p:cNvSpPr txBox="1"/>
          <p:nvPr/>
        </p:nvSpPr>
        <p:spPr>
          <a:xfrm>
            <a:off x="2701612" y="3806562"/>
            <a:ext cx="5084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Белки</a:t>
            </a: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9030" y="2898240"/>
            <a:ext cx="27384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Сахарный </a:t>
            </a:r>
            <a:r>
              <a:rPr lang="ru-RU" sz="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диабет 1 типа</a:t>
            </a:r>
            <a:endParaRPr lang="ru-RU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marR="95250" indent="238125" algn="just">
              <a:spcAft>
                <a:spcPts val="700"/>
              </a:spcAft>
            </a:pPr>
            <a:r>
              <a:rPr lang="ru-RU" sz="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Этот тип ещё называют инсулинозависимым диабетом. Протекает заболевание достаточно тяжело, для лечения требуется инсулин. Причина: организм вырабатывает антитела, которые истребляют клетки поджелудочной железы, которые вырабатывают инсулин.</a:t>
            </a:r>
            <a:endParaRPr lang="ru-RU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6" name="Рисунок 35" descr="Похожее изображение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341" y="3713766"/>
            <a:ext cx="1504646" cy="1011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https://pbs.twimg.com/media/By0REl3IYAIukTw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5496" y="5317118"/>
            <a:ext cx="1319391" cy="121904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Заголовок 1"/>
          <p:cNvSpPr>
            <a:spLocks noGrp="1"/>
          </p:cNvSpPr>
          <p:nvPr>
            <p:ph type="ctrTitle"/>
          </p:nvPr>
        </p:nvSpPr>
        <p:spPr>
          <a:xfrm>
            <a:off x="5006862" y="49519"/>
            <a:ext cx="3941663" cy="423682"/>
          </a:xfrm>
          <a:solidFill>
            <a:srgbClr val="905533"/>
          </a:solidFill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при сахарном диабете 2 типа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54321" y="365607"/>
            <a:ext cx="3086582" cy="224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Бакалавриат</a:t>
            </a:r>
            <a:r>
              <a:rPr lang="ru-RU" sz="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прикладного сестринского дела – Выпускники 2019 </a:t>
            </a:r>
            <a:r>
              <a:rPr lang="ru-RU" sz="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</a:t>
            </a:r>
            <a:endParaRPr lang="ru-RU" sz="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" name="Объект 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45283" y="1764970"/>
            <a:ext cx="2353654" cy="1171226"/>
          </a:xfrm>
          <a:prstGeom prst="rect">
            <a:avLst/>
          </a:prstGeom>
        </p:spPr>
      </p:pic>
      <p:pic>
        <p:nvPicPr>
          <p:cNvPr id="41" name="Рисунок 40" descr="Картинки по запросу жиры при сахарном диабете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0704" y="4100412"/>
            <a:ext cx="1791774" cy="10535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287487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355</Words>
  <Application>Microsoft Office PowerPoint</Application>
  <PresentationFormat>Произвольный</PresentationFormat>
  <Paragraphs>45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Питание при сахарном диабете 2 типа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Сахарный диабет — сложное системное заболевание, вызванное абсолютным или относительным дефицитом гормона инсулина, вследствие чего в организме развивается нарушение углеводного обмена, в частности угнетается утилизация тканями глюкозы. Первый признак диабета — повышение содержания в крови глюкозы (гипергликемия)</dc:title>
  <dc:creator>Админ</dc:creator>
  <cp:lastModifiedBy>Пользователь Windows</cp:lastModifiedBy>
  <cp:revision>58</cp:revision>
  <dcterms:created xsi:type="dcterms:W3CDTF">2017-11-22T18:17:35Z</dcterms:created>
  <dcterms:modified xsi:type="dcterms:W3CDTF">2019-02-27T16:15:14Z</dcterms:modified>
</cp:coreProperties>
</file>