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69" r:id="rId5"/>
    <p:sldId id="258" r:id="rId6"/>
    <p:sldId id="263" r:id="rId7"/>
    <p:sldId id="266" r:id="rId8"/>
    <p:sldId id="267" r:id="rId9"/>
    <p:sldId id="264" r:id="rId10"/>
    <p:sldId id="259" r:id="rId11"/>
    <p:sldId id="260" r:id="rId12"/>
    <p:sldId id="270" r:id="rId13"/>
    <p:sldId id="261" r:id="rId14"/>
    <p:sldId id="262" r:id="rId15"/>
    <p:sldId id="265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EC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A14BE-FD0B-4BD2-A317-596FA99F6B11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5ED64-3826-4E9F-A1A5-BB8BA1ABE0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5086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A14BE-FD0B-4BD2-A317-596FA99F6B11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5ED64-3826-4E9F-A1A5-BB8BA1ABE0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279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A14BE-FD0B-4BD2-A317-596FA99F6B11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5ED64-3826-4E9F-A1A5-BB8BA1ABE0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960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A14BE-FD0B-4BD2-A317-596FA99F6B11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5ED64-3826-4E9F-A1A5-BB8BA1ABE0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2683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A14BE-FD0B-4BD2-A317-596FA99F6B11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5ED64-3826-4E9F-A1A5-BB8BA1ABE0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2189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A14BE-FD0B-4BD2-A317-596FA99F6B11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5ED64-3826-4E9F-A1A5-BB8BA1ABE0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0154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A14BE-FD0B-4BD2-A317-596FA99F6B11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5ED64-3826-4E9F-A1A5-BB8BA1ABE0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001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A14BE-FD0B-4BD2-A317-596FA99F6B11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5ED64-3826-4E9F-A1A5-BB8BA1ABE0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5398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A14BE-FD0B-4BD2-A317-596FA99F6B11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5ED64-3826-4E9F-A1A5-BB8BA1ABE0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8155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A14BE-FD0B-4BD2-A317-596FA99F6B11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5ED64-3826-4E9F-A1A5-BB8BA1ABE0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2357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A14BE-FD0B-4BD2-A317-596FA99F6B11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5ED64-3826-4E9F-A1A5-BB8BA1ABE0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3184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2A14BE-FD0B-4BD2-A317-596FA99F6B11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5ED64-3826-4E9F-A1A5-BB8BA1ABE0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7143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unesdoc.unesco.org/images/0019/001929/192971r.pd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blog.ascilite.org/wp-content/uploads/2017/09/8-Elements.jp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blog.ascilite.org/wp-content/uploads/2017/09/M-Brown-Fig-3-blog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jisc.ac.uk/" TargetMode="External"/><Relationship Id="rId4" Type="http://schemas.openxmlformats.org/officeDocument/2006/relationships/hyperlink" Target="https://www.jisc.ac.uk/sites/default/files/7-elements.pn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blog.ascilite.org/wp-content/uploads/2017/09/M-Brown-Fig-6-blog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.mozilla.org/en-US/web-literacy/read/synthesize/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www.google.kz/url?sa=i&amp;rct=j&amp;q=&amp;esrc=s&amp;source=imgres&amp;cd=&amp;cad=rja&amp;uact=8&amp;ved=2ahUKEwiLnvOnyNrdAhXE2SwKHafnAVUQjRx6BAgBEAU&amp;url=https://z.astanahub.com/news/gosprogramma-tsifrovoj-kazahstan/&amp;psig=AOvVaw1zLibjqVYSJrvSx1Ey9s5N&amp;ust=1538116418916368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z.astanahub.com/news/gosprogramma-tsifrovoj-kazahstan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lideshare.net/wearesocial/digital-in-2018-in-central-asia-86866176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://osi.bg/downloads/File/2018/MediaLiteracyIndex2018_publishENG.pdf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rex.org/sites/default/files/pdf/media-sustainability-index-europe-eurasia-2018-full.pdf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publicadministration.un.org/egovkb/en-us/Data/Country-Information/id/87-Kazakhstan" TargetMode="External"/><Relationship Id="rId4" Type="http://schemas.openxmlformats.org/officeDocument/2006/relationships/hyperlink" Target="http://iac.kz/ru/analytics/vysshee-obrazovanie-v-kazahstane-2017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нам объединить медиа и цифровую грамотности? 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3886200"/>
            <a:ext cx="7560840" cy="1752600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endParaRPr lang="en-US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Гульнар Асанбаева, региональный консультант по медиаграмотности </a:t>
            </a:r>
            <a:r>
              <a:rPr lang="en-US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Internews</a:t>
            </a:r>
            <a:endParaRPr lang="ru-RU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2364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 rotWithShape="1">
          <a:blip r:embed="rId2"/>
          <a:srcRect l="16358" t="20467" r="24996" b="6599"/>
          <a:stretch/>
        </p:blipFill>
        <p:spPr bwMode="auto">
          <a:xfrm>
            <a:off x="1043608" y="315077"/>
            <a:ext cx="7128792" cy="5112568"/>
          </a:xfrm>
          <a:prstGeom prst="rect">
            <a:avLst/>
          </a:prstGeom>
          <a:ln>
            <a:solidFill>
              <a:srgbClr val="4F81BD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3528" y="5589240"/>
            <a:ext cx="8820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Традиционная модель ЮНЕСКО</a:t>
            </a:r>
            <a:r>
              <a:rPr lang="ru-RU" dirty="0" smtClean="0"/>
              <a:t>. </a:t>
            </a:r>
          </a:p>
          <a:p>
            <a:r>
              <a:rPr lang="ru-RU" sz="1200" dirty="0" smtClean="0"/>
              <a:t>МИГ: программа обучения педагогов. ЮНЕСКО, 2012. Стр. 21: </a:t>
            </a:r>
            <a:r>
              <a:rPr lang="ru-RU" sz="1200" dirty="0" smtClean="0">
                <a:hlinkClick r:id="rId3"/>
              </a:rPr>
              <a:t>http://unesdoc.unesco.org/images/0019/001929/192971r.pdf</a:t>
            </a:r>
            <a:r>
              <a:rPr lang="ru-RU" sz="1200" dirty="0" smtClean="0"/>
              <a:t> 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49295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16633"/>
            <a:ext cx="8856984" cy="1723549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r"/>
            <a:r>
              <a:rPr lang="en-US" sz="1600" dirty="0" smtClean="0">
                <a:solidFill>
                  <a:schemeClr val="bg1"/>
                </a:solidFill>
                <a:latin typeface="FreightSans Pro Book"/>
              </a:rPr>
              <a:t>Cherilyn </a:t>
            </a:r>
            <a:r>
              <a:rPr lang="en-US" sz="1600" dirty="0">
                <a:solidFill>
                  <a:schemeClr val="bg1"/>
                </a:solidFill>
                <a:latin typeface="FreightSans Pro Book"/>
              </a:rPr>
              <a:t>Ireton </a:t>
            </a:r>
          </a:p>
          <a:p>
            <a:pPr algn="r"/>
            <a:r>
              <a:rPr lang="en-US" sz="1600" dirty="0">
                <a:solidFill>
                  <a:schemeClr val="bg1"/>
                </a:solidFill>
                <a:latin typeface="FreightSans Pro Book"/>
              </a:rPr>
              <a:t>and Julie Pose</a:t>
            </a:r>
            <a:r>
              <a:rPr lang="en-US" sz="1600" dirty="0">
                <a:latin typeface="FreightSans Pro Book"/>
              </a:rPr>
              <a:t>tti</a:t>
            </a:r>
          </a:p>
          <a:p>
            <a:r>
              <a:rPr lang="en-US" sz="2800" b="1" dirty="0" smtClean="0">
                <a:solidFill>
                  <a:srgbClr val="FFFF00"/>
                </a:solidFill>
                <a:latin typeface="FreightSans Pro Bold"/>
              </a:rPr>
              <a:t>                 Journalism</a:t>
            </a:r>
            <a:r>
              <a:rPr lang="en-US" sz="2800" b="1" dirty="0">
                <a:solidFill>
                  <a:srgbClr val="FFFF00"/>
                </a:solidFill>
                <a:latin typeface="FreightSans Pro Bold"/>
              </a:rPr>
              <a:t>, </a:t>
            </a:r>
            <a:r>
              <a:rPr lang="en-US" sz="2800" b="1" dirty="0" smtClean="0">
                <a:solidFill>
                  <a:srgbClr val="FFFF00"/>
                </a:solidFill>
                <a:latin typeface="FreightSans Pro Bold"/>
              </a:rPr>
              <a:t>‘</a:t>
            </a:r>
            <a:r>
              <a:rPr lang="en-US" sz="2800" b="1" dirty="0">
                <a:solidFill>
                  <a:srgbClr val="FFFF00"/>
                </a:solidFill>
                <a:latin typeface="FreightSans Pro Bold"/>
              </a:rPr>
              <a:t>Fake News’ &amp;</a:t>
            </a:r>
            <a:endParaRPr lang="en-US" sz="2800" dirty="0">
              <a:solidFill>
                <a:srgbClr val="FFFF00"/>
              </a:solidFill>
              <a:latin typeface="FreightSans Pro Bold"/>
            </a:endParaRPr>
          </a:p>
          <a:p>
            <a:r>
              <a:rPr lang="en-US" sz="2800" b="1" dirty="0" smtClean="0">
                <a:solidFill>
                  <a:srgbClr val="FFFF00"/>
                </a:solidFill>
                <a:latin typeface="FreightSans Pro Bold"/>
              </a:rPr>
              <a:t>                  Disinformation</a:t>
            </a:r>
            <a:endParaRPr lang="en-US" sz="2800" dirty="0">
              <a:solidFill>
                <a:srgbClr val="FFFF00"/>
              </a:solidFill>
              <a:latin typeface="FreightSans Pro Bold"/>
            </a:endParaRPr>
          </a:p>
          <a:p>
            <a:r>
              <a:rPr lang="en-US" b="1" dirty="0" smtClean="0">
                <a:solidFill>
                  <a:schemeClr val="bg1"/>
                </a:solidFill>
                <a:latin typeface="FreightSans Pro Semibold"/>
              </a:rPr>
              <a:t>                           Handbook </a:t>
            </a:r>
            <a:r>
              <a:rPr lang="en-US" b="1" dirty="0">
                <a:solidFill>
                  <a:schemeClr val="bg1"/>
                </a:solidFill>
                <a:latin typeface="FreightSans Pro Semibold"/>
              </a:rPr>
              <a:t>for Journalism Education and </a:t>
            </a:r>
            <a:r>
              <a:rPr lang="en-US" b="1" dirty="0" smtClean="0">
                <a:solidFill>
                  <a:schemeClr val="bg1"/>
                </a:solidFill>
                <a:latin typeface="FreightSans Pro Semibold"/>
              </a:rPr>
              <a:t>Training            2018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2723034"/>
            <a:ext cx="87129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ru-RU" dirty="0"/>
          </a:p>
        </p:txBody>
      </p:sp>
      <p:pic>
        <p:nvPicPr>
          <p:cNvPr id="8" name="Рисунок 7"/>
          <p:cNvPicPr/>
          <p:nvPr/>
        </p:nvPicPr>
        <p:blipFill rotWithShape="1">
          <a:blip r:embed="rId2"/>
          <a:srcRect l="38178" t="25871" r="39389" b="17675"/>
          <a:stretch/>
        </p:blipFill>
        <p:spPr bwMode="auto">
          <a:xfrm>
            <a:off x="395536" y="2723034"/>
            <a:ext cx="2664296" cy="365829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/>
          <p:cNvPicPr/>
          <p:nvPr/>
        </p:nvPicPr>
        <p:blipFill rotWithShape="1">
          <a:blip r:embed="rId3"/>
          <a:srcRect l="38178" t="18330" r="39061" b="25100"/>
          <a:stretch/>
        </p:blipFill>
        <p:spPr bwMode="auto">
          <a:xfrm>
            <a:off x="3347864" y="2723034"/>
            <a:ext cx="2664296" cy="36582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/>
          <p:cNvPicPr/>
          <p:nvPr/>
        </p:nvPicPr>
        <p:blipFill rotWithShape="1">
          <a:blip r:embed="rId4"/>
          <a:srcRect l="38178" t="20513" r="39664" b="23723"/>
          <a:stretch/>
        </p:blipFill>
        <p:spPr bwMode="auto">
          <a:xfrm>
            <a:off x="6372200" y="2723034"/>
            <a:ext cx="2520280" cy="365829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/>
          <p:cNvPicPr/>
          <p:nvPr/>
        </p:nvPicPr>
        <p:blipFill rotWithShape="1">
          <a:blip r:embed="rId5"/>
          <a:srcRect l="33334" t="17252" r="35213" b="34313"/>
          <a:stretch/>
        </p:blipFill>
        <p:spPr bwMode="auto">
          <a:xfrm>
            <a:off x="238797" y="240537"/>
            <a:ext cx="1704975" cy="14757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98187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 rotWithShape="1">
          <a:blip r:embed="rId2"/>
          <a:srcRect l="38178" t="30185" r="39664" b="14050"/>
          <a:stretch/>
        </p:blipFill>
        <p:spPr bwMode="auto">
          <a:xfrm>
            <a:off x="323528" y="260648"/>
            <a:ext cx="3024336" cy="29523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/>
          <p:cNvPicPr/>
          <p:nvPr/>
        </p:nvPicPr>
        <p:blipFill rotWithShape="1">
          <a:blip r:embed="rId3"/>
          <a:srcRect l="38178" t="25636" r="39663" b="18600"/>
          <a:stretch/>
        </p:blipFill>
        <p:spPr bwMode="auto">
          <a:xfrm>
            <a:off x="5508104" y="260648"/>
            <a:ext cx="2736304" cy="29523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/>
          <p:cNvPicPr/>
          <p:nvPr/>
        </p:nvPicPr>
        <p:blipFill rotWithShape="1">
          <a:blip r:embed="rId4"/>
          <a:srcRect l="38177" t="23710" r="41487" b="20216"/>
          <a:stretch/>
        </p:blipFill>
        <p:spPr bwMode="auto">
          <a:xfrm>
            <a:off x="323528" y="3573016"/>
            <a:ext cx="3024336" cy="30963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/>
          <p:cNvPicPr/>
          <p:nvPr/>
        </p:nvPicPr>
        <p:blipFill rotWithShape="1">
          <a:blip r:embed="rId5"/>
          <a:srcRect l="38178" t="26949" r="39663" b="18574"/>
          <a:stretch/>
        </p:blipFill>
        <p:spPr bwMode="auto">
          <a:xfrm>
            <a:off x="5508104" y="3573016"/>
            <a:ext cx="2664296" cy="30963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10528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0907982"/>
              </p:ext>
            </p:extLst>
          </p:nvPr>
        </p:nvGraphicFramePr>
        <p:xfrm>
          <a:off x="107503" y="692696"/>
          <a:ext cx="9036498" cy="3365559"/>
        </p:xfrm>
        <a:graphic>
          <a:graphicData uri="http://schemas.openxmlformats.org/drawingml/2006/table">
            <a:tbl>
              <a:tblPr firstRow="1" firstCol="1" bandRow="1"/>
              <a:tblGrid>
                <a:gridCol w="1008113"/>
                <a:gridCol w="1080120"/>
                <a:gridCol w="1364738"/>
                <a:gridCol w="1626699"/>
                <a:gridCol w="1134788"/>
                <a:gridCol w="1687252"/>
                <a:gridCol w="1134788"/>
              </a:tblGrid>
              <a:tr h="86409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 smtClean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Коммуни-кации</a:t>
                      </a:r>
                      <a:endParaRPr lang="ru-RU" sz="1600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Критическое мышление</a:t>
                      </a:r>
                      <a:endParaRPr lang="ru-RU" sz="1600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Технические </a:t>
                      </a:r>
                      <a:r>
                        <a:rPr lang="ru-RU" sz="1600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навыки</a:t>
                      </a:r>
                      <a:endParaRPr lang="ru-RU" sz="1600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Создание контента</a:t>
                      </a:r>
                      <a:endParaRPr lang="ru-RU" sz="1600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Права  и цифровое гражданство</a:t>
                      </a:r>
                      <a:endParaRPr lang="ru-RU" sz="1600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Авторское право</a:t>
                      </a:r>
                      <a:endParaRPr lang="ru-RU" sz="1600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9683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solidFill>
                            <a:srgbClr val="FF000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Бэлшоу</a:t>
                      </a:r>
                      <a:endParaRPr lang="ru-RU" sz="16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48DD4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6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</a:tr>
              <a:tr h="469683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Jisk</a:t>
                      </a:r>
                      <a:endParaRPr lang="ru-RU" sz="16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48DD4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9D4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</a:tr>
              <a:tr h="62273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Media </a:t>
                      </a:r>
                      <a:endParaRPr lang="ru-RU" sz="1600" dirty="0" smtClean="0">
                        <a:solidFill>
                          <a:srgbClr val="FF0000"/>
                        </a:solidFill>
                        <a:effectLst/>
                        <a:latin typeface="inherit"/>
                        <a:ea typeface="Times New Roman"/>
                        <a:cs typeface="Arial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FF000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Smarts</a:t>
                      </a:r>
                      <a:endParaRPr lang="ru-RU" sz="16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6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9683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Mozilla</a:t>
                      </a:r>
                      <a:endParaRPr lang="ru-RU" sz="16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48DD4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9D4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6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CC"/>
                    </a:solidFill>
                  </a:tcPr>
                </a:tc>
              </a:tr>
              <a:tr h="469683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UNES</a:t>
                      </a:r>
                      <a:r>
                        <a:rPr lang="ru-RU" sz="1600" dirty="0">
                          <a:solidFill>
                            <a:srgbClr val="FF000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С</a:t>
                      </a: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O</a:t>
                      </a:r>
                      <a:endParaRPr lang="ru-RU" sz="16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48DD4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6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404040"/>
                          </a:solidFill>
                          <a:effectLst/>
                          <a:latin typeface="inherit"/>
                          <a:ea typeface="Times New Roman"/>
                          <a:cs typeface="Arial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403648" y="6021288"/>
            <a:ext cx="7416824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Определения цифровой </a:t>
            </a:r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грамотности</a:t>
            </a:r>
            <a:r>
              <a:rPr lang="ru-RU" dirty="0" smtClean="0">
                <a:solidFill>
                  <a:srgbClr val="404040"/>
                </a:solidFill>
                <a:latin typeface="Times New Roman"/>
                <a:ea typeface="Times New Roman"/>
              </a:rPr>
              <a:t>. </a:t>
            </a:r>
            <a:r>
              <a:rPr lang="ru-RU" dirty="0" smtClean="0">
                <a:solidFill>
                  <a:srgbClr val="404040"/>
                </a:solidFill>
                <a:effectLst/>
                <a:latin typeface="Times New Roman"/>
                <a:ea typeface="Times New Roman"/>
              </a:rPr>
              <a:t>Адаптировано из N</a:t>
            </a:r>
            <a:r>
              <a:rPr lang="en-US" dirty="0" err="1" smtClean="0">
                <a:solidFill>
                  <a:srgbClr val="404040"/>
                </a:solidFill>
                <a:effectLst/>
                <a:latin typeface="Times New Roman"/>
                <a:ea typeface="Times New Roman"/>
              </a:rPr>
              <a:t>ew</a:t>
            </a:r>
            <a:r>
              <a:rPr lang="en-US" dirty="0" smtClean="0">
                <a:solidFill>
                  <a:srgbClr val="40404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ru-RU" dirty="0" smtClean="0">
                <a:solidFill>
                  <a:srgbClr val="404040"/>
                </a:solidFill>
                <a:effectLst/>
                <a:latin typeface="Times New Roman"/>
                <a:ea typeface="Times New Roman"/>
              </a:rPr>
              <a:t>M</a:t>
            </a:r>
            <a:r>
              <a:rPr lang="en-US" dirty="0" err="1" smtClean="0">
                <a:solidFill>
                  <a:srgbClr val="404040"/>
                </a:solidFill>
                <a:effectLst/>
                <a:latin typeface="Times New Roman"/>
                <a:ea typeface="Times New Roman"/>
              </a:rPr>
              <a:t>edia</a:t>
            </a:r>
            <a:r>
              <a:rPr lang="en-US" dirty="0" smtClean="0">
                <a:solidFill>
                  <a:srgbClr val="40404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ru-RU" dirty="0" smtClean="0">
                <a:solidFill>
                  <a:srgbClr val="404040"/>
                </a:solidFill>
                <a:effectLst/>
                <a:latin typeface="Times New Roman"/>
                <a:ea typeface="Times New Roman"/>
              </a:rPr>
              <a:t>C</a:t>
            </a:r>
            <a:r>
              <a:rPr lang="en-US" dirty="0" smtClean="0">
                <a:solidFill>
                  <a:srgbClr val="404040"/>
                </a:solidFill>
                <a:effectLst/>
                <a:latin typeface="Times New Roman"/>
                <a:ea typeface="Times New Roman"/>
              </a:rPr>
              <a:t>onsorcium </a:t>
            </a:r>
            <a:r>
              <a:rPr lang="ru-RU" dirty="0" smtClean="0">
                <a:solidFill>
                  <a:srgbClr val="404040"/>
                </a:solidFill>
                <a:effectLst/>
                <a:latin typeface="Times New Roman"/>
                <a:ea typeface="Times New Roman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4757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blog.ascilite.org/wp-content/uploads/2017/09/8-Elements-1024x751.jpg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7128792" cy="460851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467544" y="5157192"/>
            <a:ext cx="828092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Модель цифровой грамотности </a:t>
            </a:r>
            <a:r>
              <a:rPr lang="ru-RU" sz="28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Бэлшоу</a:t>
            </a:r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</a:p>
          <a:p>
            <a:r>
              <a:rPr lang="ru-RU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участие общественности в глобальном гражданстве и укреплении демократии</a:t>
            </a:r>
            <a:endParaRPr lang="ru-RU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1534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blog.ascilite.org/wp-content/uploads/2017/09/M-Brown-Fig-3-blog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332656"/>
            <a:ext cx="4392487" cy="417646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 rot="10800000" flipV="1">
            <a:off x="4644008" y="495737"/>
            <a:ext cx="4392484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Цифровая грамотность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возможности, которые подходят человеку для жизни, обучения и работы в цифровом обществе </a:t>
            </a:r>
            <a:r>
              <a:rPr lang="ru-RU" dirty="0" smtClean="0">
                <a:solidFill>
                  <a:srgbClr val="0070C0"/>
                </a:solidFill>
              </a:rPr>
              <a:t>(</a:t>
            </a:r>
            <a:r>
              <a:rPr lang="ru-RU" dirty="0" smtClean="0"/>
              <a:t> Jisc, 2014 (</a:t>
            </a:r>
            <a:r>
              <a:rPr lang="en-US" dirty="0" smtClean="0"/>
              <a:t>Joint Information Systems Committee</a:t>
            </a:r>
            <a:r>
              <a:rPr lang="ru-RU" dirty="0" smtClean="0"/>
              <a:t>)</a:t>
            </a:r>
            <a:r>
              <a:rPr lang="en-US" dirty="0" smtClean="0"/>
              <a:t>UK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355976" y="3573016"/>
            <a:ext cx="468051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u="sng" dirty="0">
                <a:solidFill>
                  <a:srgbClr val="265F98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hlinkClick r:id="rId4"/>
              </a:rPr>
              <a:t>М</a:t>
            </a:r>
            <a:r>
              <a:rPr lang="ru-RU" sz="2000" u="sng" dirty="0" smtClean="0">
                <a:solidFill>
                  <a:srgbClr val="265F98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  <a:hlinkClick r:id="rId4"/>
              </a:rPr>
              <a:t>одель «Семь элементов»</a:t>
            </a:r>
            <a:r>
              <a:rPr lang="ru-RU" sz="2000" dirty="0" smtClean="0"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 медиаграмотность,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 связь и сотрудничество,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 управление карьерой и идентификацией,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000" dirty="0" smtClean="0"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грамотность в области ИКТ,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 навыки обучения 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цифровая эрудиция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информационная   грамотность.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5733256"/>
            <a:ext cx="201622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hlinkClick r:id="rId5"/>
              </a:rPr>
              <a:t>https://www.jisc.ac.uk/</a:t>
            </a:r>
            <a:r>
              <a:rPr lang="ru-RU" sz="1200" dirty="0" smtClean="0"/>
              <a:t> 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531091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blog.ascilite.org/wp-content/uploads/2017/09/M-Brown-Fig-6-blog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36713"/>
            <a:ext cx="8640960" cy="47179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467544" y="188640"/>
            <a:ext cx="8136904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Ирландская система цифровых навыков</a:t>
            </a:r>
            <a:endParaRPr lang="ru-RU" sz="2800" dirty="0">
              <a:solidFill>
                <a:srgbClr val="FF000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5554662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станций: </a:t>
            </a:r>
            <a:r>
              <a:rPr lang="ru-RU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инструменты и технологии; поиск и использование; общение и сотрудничество; преподавание и учеба; создание и внедрение инновации; и идентичность и благополучие </a:t>
            </a:r>
            <a:endParaRPr lang="ru-RU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738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5138" t="26934" r="50891" b="14935"/>
          <a:stretch/>
        </p:blipFill>
        <p:spPr bwMode="auto">
          <a:xfrm>
            <a:off x="0" y="116631"/>
            <a:ext cx="8964488" cy="6357254"/>
          </a:xfrm>
          <a:prstGeom prst="rect">
            <a:avLst/>
          </a:prstGeom>
          <a:ln>
            <a:solidFill>
              <a:srgbClr val="4F81BD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 rot="10800000" flipV="1">
            <a:off x="179512" y="6408482"/>
            <a:ext cx="83529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Канадская модель </a:t>
            </a:r>
            <a:endParaRPr lang="ru-RU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092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web-literacy-framework-mozilla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80728"/>
            <a:ext cx="8856984" cy="55632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3" name="Прямоугольник 2"/>
          <p:cNvSpPr/>
          <p:nvPr/>
        </p:nvSpPr>
        <p:spPr>
          <a:xfrm>
            <a:off x="755576" y="6543928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u="sng" dirty="0" smtClean="0">
                <a:solidFill>
                  <a:srgbClr val="0000FF"/>
                </a:solidFill>
                <a:effectLst/>
                <a:latin typeface="Arial"/>
                <a:ea typeface="Arial"/>
                <a:cs typeface="Times New Roman"/>
                <a:hlinkClick r:id="rId3"/>
              </a:rPr>
              <a:t>https</a:t>
            </a:r>
            <a:r>
              <a:rPr lang="ru-RU" sz="1200" u="sng" dirty="0" smtClean="0">
                <a:solidFill>
                  <a:srgbClr val="0000FF"/>
                </a:solidFill>
                <a:effectLst/>
                <a:latin typeface="Arial"/>
                <a:ea typeface="Arial"/>
                <a:cs typeface="Times New Roman"/>
                <a:hlinkClick r:id="rId3"/>
              </a:rPr>
              <a:t>://</a:t>
            </a:r>
            <a:r>
              <a:rPr lang="en-US" sz="1200" u="sng" dirty="0" smtClean="0">
                <a:solidFill>
                  <a:srgbClr val="0000FF"/>
                </a:solidFill>
                <a:effectLst/>
                <a:latin typeface="Arial"/>
                <a:ea typeface="Arial"/>
                <a:cs typeface="Times New Roman"/>
                <a:hlinkClick r:id="rId3"/>
              </a:rPr>
              <a:t>learning</a:t>
            </a:r>
            <a:r>
              <a:rPr lang="ru-RU" sz="1200" u="sng" dirty="0" smtClean="0">
                <a:solidFill>
                  <a:srgbClr val="0000FF"/>
                </a:solidFill>
                <a:effectLst/>
                <a:latin typeface="Arial"/>
                <a:ea typeface="Arial"/>
                <a:cs typeface="Times New Roman"/>
                <a:hlinkClick r:id="rId3"/>
              </a:rPr>
              <a:t>.</a:t>
            </a:r>
            <a:r>
              <a:rPr lang="en-US" sz="1200" u="sng" dirty="0" err="1" smtClean="0">
                <a:solidFill>
                  <a:srgbClr val="0000FF"/>
                </a:solidFill>
                <a:effectLst/>
                <a:latin typeface="Arial"/>
                <a:ea typeface="Arial"/>
                <a:cs typeface="Times New Roman"/>
                <a:hlinkClick r:id="rId3"/>
              </a:rPr>
              <a:t>mozilla</a:t>
            </a:r>
            <a:r>
              <a:rPr lang="ru-RU" sz="1200" u="sng" dirty="0" smtClean="0">
                <a:solidFill>
                  <a:srgbClr val="0000FF"/>
                </a:solidFill>
                <a:effectLst/>
                <a:latin typeface="Arial"/>
                <a:ea typeface="Arial"/>
                <a:cs typeface="Times New Roman"/>
                <a:hlinkClick r:id="rId3"/>
              </a:rPr>
              <a:t>.</a:t>
            </a:r>
            <a:r>
              <a:rPr lang="en-US" sz="1200" u="sng" dirty="0" smtClean="0">
                <a:solidFill>
                  <a:srgbClr val="0000FF"/>
                </a:solidFill>
                <a:effectLst/>
                <a:latin typeface="Arial"/>
                <a:ea typeface="Arial"/>
                <a:cs typeface="Times New Roman"/>
                <a:hlinkClick r:id="rId3"/>
              </a:rPr>
              <a:t>org</a:t>
            </a:r>
            <a:r>
              <a:rPr lang="ru-RU" sz="1200" u="sng" dirty="0" smtClean="0">
                <a:solidFill>
                  <a:srgbClr val="0000FF"/>
                </a:solidFill>
                <a:effectLst/>
                <a:latin typeface="Arial"/>
                <a:ea typeface="Arial"/>
                <a:cs typeface="Times New Roman"/>
                <a:hlinkClick r:id="rId3"/>
              </a:rPr>
              <a:t>/</a:t>
            </a:r>
            <a:r>
              <a:rPr lang="en-US" sz="1200" u="sng" dirty="0" err="1" smtClean="0">
                <a:solidFill>
                  <a:srgbClr val="0000FF"/>
                </a:solidFill>
                <a:effectLst/>
                <a:latin typeface="Arial"/>
                <a:ea typeface="Arial"/>
                <a:cs typeface="Times New Roman"/>
                <a:hlinkClick r:id="rId3"/>
              </a:rPr>
              <a:t>en</a:t>
            </a:r>
            <a:r>
              <a:rPr lang="ru-RU" sz="1200" u="sng" dirty="0" smtClean="0">
                <a:solidFill>
                  <a:srgbClr val="0000FF"/>
                </a:solidFill>
                <a:effectLst/>
                <a:latin typeface="Arial"/>
                <a:ea typeface="Arial"/>
                <a:cs typeface="Times New Roman"/>
                <a:hlinkClick r:id="rId3"/>
              </a:rPr>
              <a:t>-</a:t>
            </a:r>
            <a:r>
              <a:rPr lang="en-US" sz="1200" u="sng" dirty="0" smtClean="0">
                <a:solidFill>
                  <a:srgbClr val="0000FF"/>
                </a:solidFill>
                <a:effectLst/>
                <a:latin typeface="Arial"/>
                <a:ea typeface="Arial"/>
                <a:cs typeface="Times New Roman"/>
                <a:hlinkClick r:id="rId3"/>
              </a:rPr>
              <a:t>US</a:t>
            </a:r>
            <a:r>
              <a:rPr lang="ru-RU" sz="1200" u="sng" dirty="0" smtClean="0">
                <a:solidFill>
                  <a:srgbClr val="0000FF"/>
                </a:solidFill>
                <a:effectLst/>
                <a:latin typeface="Arial"/>
                <a:ea typeface="Arial"/>
                <a:cs typeface="Times New Roman"/>
                <a:hlinkClick r:id="rId3"/>
              </a:rPr>
              <a:t>/</a:t>
            </a:r>
            <a:r>
              <a:rPr lang="en-US" sz="1200" u="sng" dirty="0" smtClean="0">
                <a:solidFill>
                  <a:srgbClr val="0000FF"/>
                </a:solidFill>
                <a:effectLst/>
                <a:latin typeface="Arial"/>
                <a:ea typeface="Arial"/>
                <a:cs typeface="Times New Roman"/>
                <a:hlinkClick r:id="rId3"/>
              </a:rPr>
              <a:t>web</a:t>
            </a:r>
            <a:r>
              <a:rPr lang="ru-RU" sz="1200" u="sng" dirty="0" smtClean="0">
                <a:solidFill>
                  <a:srgbClr val="0000FF"/>
                </a:solidFill>
                <a:effectLst/>
                <a:latin typeface="Arial"/>
                <a:ea typeface="Arial"/>
                <a:cs typeface="Times New Roman"/>
                <a:hlinkClick r:id="rId3"/>
              </a:rPr>
              <a:t>-</a:t>
            </a:r>
            <a:r>
              <a:rPr lang="en-US" sz="1200" u="sng" dirty="0" smtClean="0">
                <a:solidFill>
                  <a:srgbClr val="0000FF"/>
                </a:solidFill>
                <a:effectLst/>
                <a:latin typeface="Arial"/>
                <a:ea typeface="Arial"/>
                <a:cs typeface="Times New Roman"/>
                <a:hlinkClick r:id="rId3"/>
              </a:rPr>
              <a:t>literacy</a:t>
            </a:r>
            <a:r>
              <a:rPr lang="ru-RU" sz="1200" u="sng" dirty="0" smtClean="0">
                <a:solidFill>
                  <a:srgbClr val="0000FF"/>
                </a:solidFill>
                <a:effectLst/>
                <a:latin typeface="Arial"/>
                <a:ea typeface="Arial"/>
                <a:cs typeface="Times New Roman"/>
                <a:hlinkClick r:id="rId3"/>
              </a:rPr>
              <a:t>/</a:t>
            </a:r>
            <a:r>
              <a:rPr lang="en-US" sz="1200" u="sng" dirty="0" smtClean="0">
                <a:solidFill>
                  <a:srgbClr val="0000FF"/>
                </a:solidFill>
                <a:effectLst/>
                <a:latin typeface="Arial"/>
                <a:ea typeface="Arial"/>
                <a:cs typeface="Times New Roman"/>
                <a:hlinkClick r:id="rId3"/>
              </a:rPr>
              <a:t>read</a:t>
            </a:r>
            <a:r>
              <a:rPr lang="ru-RU" sz="1200" u="sng" dirty="0" smtClean="0">
                <a:solidFill>
                  <a:srgbClr val="0000FF"/>
                </a:solidFill>
                <a:effectLst/>
                <a:latin typeface="Arial"/>
                <a:ea typeface="Arial"/>
                <a:cs typeface="Times New Roman"/>
                <a:hlinkClick r:id="rId3"/>
              </a:rPr>
              <a:t>/</a:t>
            </a:r>
            <a:r>
              <a:rPr lang="en-US" sz="1200" u="sng" dirty="0" smtClean="0">
                <a:solidFill>
                  <a:srgbClr val="0000FF"/>
                </a:solidFill>
                <a:effectLst/>
                <a:latin typeface="Arial"/>
                <a:ea typeface="Arial"/>
                <a:cs typeface="Times New Roman"/>
                <a:hlinkClick r:id="rId3"/>
              </a:rPr>
              <a:t>synthesize</a:t>
            </a:r>
            <a:r>
              <a:rPr lang="ru-RU" u="sng" dirty="0" smtClean="0">
                <a:solidFill>
                  <a:srgbClr val="0000FF"/>
                </a:solidFill>
                <a:effectLst/>
                <a:latin typeface="Arial"/>
                <a:ea typeface="Arial"/>
                <a:cs typeface="Times New Roman"/>
                <a:hlinkClick r:id="rId3"/>
              </a:rPr>
              <a:t>/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188640"/>
            <a:ext cx="88569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Интерактивная карта </a:t>
            </a:r>
            <a:r>
              <a:rPr lang="en-US" sz="28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Mozilla</a:t>
            </a:r>
            <a:endParaRPr lang="ru-RU" sz="28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51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rc_mi" descr="Картинки по запросу Цифровой Казахстан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84976" cy="612068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899592" y="6392878"/>
            <a:ext cx="7488832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5"/>
              </a:spcAft>
            </a:pPr>
            <a:r>
              <a:rPr lang="ru-RU" sz="1200" u="sng" dirty="0" smtClean="0">
                <a:solidFill>
                  <a:srgbClr val="0000FF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  <a:hlinkClick r:id="rId4"/>
              </a:rPr>
              <a:t>https://z.astanahub.com/news/gosprogramma-tsifrovoj-kazahstan</a:t>
            </a:r>
            <a:r>
              <a:rPr lang="ru-RU" u="sng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  <a:cs typeface="Times New Roman"/>
                <a:hlinkClick r:id="rId4"/>
              </a:rPr>
              <a:t>/</a:t>
            </a:r>
            <a:r>
              <a:rPr lang="ru-RU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endParaRPr lang="ru-RU" sz="1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0898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t="1" b="10033"/>
          <a:stretch/>
        </p:blipFill>
        <p:spPr bwMode="auto">
          <a:xfrm>
            <a:off x="179512" y="404664"/>
            <a:ext cx="8712968" cy="4824536"/>
          </a:xfrm>
          <a:prstGeom prst="rect">
            <a:avLst/>
          </a:prstGeom>
          <a:ln>
            <a:solidFill>
              <a:srgbClr val="F79646">
                <a:lumMod val="75000"/>
              </a:srgb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9512" y="5229200"/>
            <a:ext cx="8712968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u="sng" dirty="0">
                <a:solidFill>
                  <a:srgbClr val="0000FF"/>
                </a:solidFill>
                <a:ea typeface="Calibri"/>
                <a:cs typeface="Times New Roman"/>
                <a:hlinkClick r:id="rId3"/>
              </a:rPr>
              <a:t>https://www.slideshare.net/wearesocial/digital-in-2018-in-central-asia-86866176</a:t>
            </a:r>
            <a:r>
              <a:rPr lang="en-US" dirty="0">
                <a:ea typeface="Calibri"/>
                <a:cs typeface="Times New Roman"/>
              </a:rPr>
              <a:t> </a:t>
            </a:r>
            <a:endParaRPr lang="ru-RU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51795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04664"/>
            <a:ext cx="8496944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Индекс </a:t>
            </a:r>
            <a:r>
              <a:rPr lang="ru-RU" sz="28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медиаграмотности</a:t>
            </a:r>
            <a:endParaRPr lang="ru-RU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 smtClean="0">
                <a:hlinkClick r:id="rId2"/>
              </a:rPr>
              <a:t>http://osi.bg/downloads/File/2018/MediaLiteracyIndex2018_publishENG.pdf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 rotWithShape="1">
          <a:blip r:embed="rId3"/>
          <a:srcRect l="4237" t="17239" r="47124" b="7080"/>
          <a:stretch/>
        </p:blipFill>
        <p:spPr bwMode="auto">
          <a:xfrm>
            <a:off x="395536" y="1556792"/>
            <a:ext cx="4752528" cy="4678043"/>
          </a:xfrm>
          <a:prstGeom prst="rect">
            <a:avLst/>
          </a:prstGeom>
          <a:ln>
            <a:solidFill>
              <a:srgbClr val="C00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580112" y="2708920"/>
            <a:ext cx="3456384" cy="27689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Факторы: </a:t>
            </a:r>
            <a:endParaRPr lang="ru-RU" sz="2400" dirty="0">
              <a:solidFill>
                <a:srgbClr val="FF000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0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индикаторы свободы СМИ, </a:t>
            </a:r>
            <a:endParaRPr lang="ru-RU" sz="20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0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качество образования, </a:t>
            </a:r>
            <a:endParaRPr lang="ru-RU" sz="20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0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межличностное доверие </a:t>
            </a:r>
            <a:endParaRPr lang="ru-RU" sz="20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0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электронное участие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20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  </a:t>
            </a:r>
            <a:r>
              <a:rPr lang="ru-RU" sz="20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(</a:t>
            </a:r>
            <a:r>
              <a:rPr lang="en-US" sz="20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e </a:t>
            </a:r>
            <a:r>
              <a:rPr lang="ru-RU" sz="20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- </a:t>
            </a:r>
            <a:r>
              <a:rPr lang="en-US" sz="20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participation</a:t>
            </a:r>
            <a:r>
              <a:rPr lang="ru-RU" sz="20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) </a:t>
            </a:r>
            <a:r>
              <a:rPr lang="ru-RU" sz="20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58222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 rotWithShape="1">
          <a:blip r:embed="rId2"/>
          <a:srcRect l="11513" t="10775" r="6483" b="6549"/>
          <a:stretch/>
        </p:blipFill>
        <p:spPr bwMode="auto">
          <a:xfrm>
            <a:off x="3131840" y="2204864"/>
            <a:ext cx="5688632" cy="4392488"/>
          </a:xfrm>
          <a:prstGeom prst="rect">
            <a:avLst/>
          </a:prstGeom>
          <a:ln>
            <a:solidFill>
              <a:srgbClr val="4F81BD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332657"/>
            <a:ext cx="4680520" cy="151220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ru-RU" sz="240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Индекс свободы</a:t>
            </a:r>
          </a:p>
          <a:p>
            <a:pPr>
              <a:spcAft>
                <a:spcPts val="1000"/>
              </a:spcAft>
            </a:pPr>
            <a:r>
              <a:rPr lang="ru-RU" sz="240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слова в Казахстане: 1,46 </a:t>
            </a:r>
            <a:r>
              <a:rPr lang="ru-RU" sz="24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(4)</a:t>
            </a:r>
            <a:endParaRPr lang="ru-RU" sz="2400" dirty="0">
              <a:latin typeface="Arial" panose="020B0604020202020204" pitchFamily="34" charset="0"/>
              <a:ea typeface="Calibri"/>
              <a:cs typeface="Arial" panose="020B0604020202020204" pitchFamily="34" charset="0"/>
              <a:hlinkClick r:id="rId3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200" u="sng" dirty="0" smtClean="0">
                <a:solidFill>
                  <a:srgbClr val="0000FF"/>
                </a:solidFill>
                <a:effectLst/>
                <a:latin typeface="Times New Roman"/>
                <a:ea typeface="Calibri"/>
                <a:cs typeface="Times New Roman"/>
                <a:hlinkClick r:id="rId3"/>
              </a:rPr>
              <a:t>https://www.irex.org/sites/default/files/pdf/media-sustainability-index-europe-eurasia-2018-full.pdf</a:t>
            </a:r>
            <a:r>
              <a:rPr lang="ru-RU" sz="12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ru-RU" sz="1200" u="sng" dirty="0">
              <a:solidFill>
                <a:srgbClr val="0000FF"/>
              </a:solidFill>
              <a:latin typeface="Times New Roman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3645024"/>
            <a:ext cx="2520280" cy="286232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ru-RU" sz="2400" dirty="0">
                <a:solidFill>
                  <a:srgbClr val="FF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Оценка казахстанского образования экспертами ОЭСР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Calibri"/>
              </a:rPr>
              <a:t>. </a:t>
            </a:r>
            <a:endParaRPr lang="ru-RU" dirty="0" smtClean="0">
              <a:solidFill>
                <a:srgbClr val="FF0000"/>
              </a:solidFill>
              <a:latin typeface="Times New Roman"/>
              <a:ea typeface="Calibri"/>
            </a:endParaRPr>
          </a:p>
          <a:p>
            <a:pPr lvl="0"/>
            <a:r>
              <a:rPr lang="ru-RU" dirty="0" smtClean="0">
                <a:solidFill>
                  <a:prstClr val="black"/>
                </a:solidFill>
                <a:latin typeface="Times New Roman"/>
                <a:ea typeface="Calibri"/>
              </a:rPr>
              <a:t>Высшее </a:t>
            </a: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</a:rPr>
              <a:t>Образование в Казахстане 2017: </a:t>
            </a:r>
            <a:r>
              <a:rPr lang="ru-RU" sz="1200" u="sng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  <a:hlinkClick r:id="rId4"/>
              </a:rPr>
              <a:t>http://iac.kz/ru/analytics/vysshee-obrazovanie-v-kazahstane-2017</a:t>
            </a:r>
            <a:endParaRPr lang="ru-RU" sz="1200" u="sng" dirty="0">
              <a:solidFill>
                <a:srgbClr val="0000FF"/>
              </a:solidFill>
              <a:latin typeface="Times New Roman"/>
              <a:ea typeface="Calibri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580112" y="332656"/>
            <a:ext cx="3240360" cy="15696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/>
            <a:endParaRPr lang="ru-RU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Межличностное </a:t>
            </a:r>
            <a:r>
              <a:rPr lang="ru-RU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доверие </a:t>
            </a:r>
            <a:r>
              <a:rPr lang="ru-RU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-?</a:t>
            </a:r>
          </a:p>
          <a:p>
            <a:pPr lvl="0"/>
            <a:endParaRPr lang="ru-RU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131840" y="6387136"/>
            <a:ext cx="59046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hlinkClick r:id="rId5"/>
              </a:rPr>
              <a:t>https://publicadministration.un.org/egovkb/en-us/Data/Country-Information/id/87-Kazakhstan</a:t>
            </a:r>
            <a:r>
              <a:rPr lang="ru-RU" sz="1200" dirty="0" smtClean="0"/>
              <a:t> </a:t>
            </a:r>
            <a:r>
              <a:rPr lang="en-US" sz="1200" dirty="0" smtClean="0"/>
              <a:t> 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781938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88640"/>
            <a:ext cx="7848872" cy="6668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5"/>
              </a:spcAft>
            </a:pPr>
            <a:r>
              <a:rPr lang="ru-RU" sz="280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Международное общество технологий в образовании (ISTE):</a:t>
            </a:r>
          </a:p>
          <a:p>
            <a:pPr>
              <a:lnSpc>
                <a:spcPct val="115000"/>
              </a:lnSpc>
              <a:spcAft>
                <a:spcPts val="805"/>
              </a:spcAft>
            </a:pPr>
            <a:r>
              <a:rPr lang="ru-RU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smtClean="0"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6 стандартов для цифровой грамотности: </a:t>
            </a:r>
          </a:p>
          <a:p>
            <a:pPr>
              <a:lnSpc>
                <a:spcPct val="115000"/>
              </a:lnSpc>
              <a:spcAft>
                <a:spcPts val="805"/>
              </a:spcAft>
            </a:pPr>
            <a:r>
              <a:rPr lang="ru-RU" sz="2400" dirty="0" smtClean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креативность и инновации;</a:t>
            </a:r>
          </a:p>
          <a:p>
            <a:pPr>
              <a:lnSpc>
                <a:spcPct val="115000"/>
              </a:lnSpc>
              <a:spcAft>
                <a:spcPts val="805"/>
              </a:spcAft>
            </a:pPr>
            <a:r>
              <a:rPr lang="ru-RU" sz="2400" dirty="0" smtClean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коммуникация и сотрудничество; </a:t>
            </a:r>
          </a:p>
          <a:p>
            <a:pPr>
              <a:lnSpc>
                <a:spcPct val="115000"/>
              </a:lnSpc>
              <a:spcAft>
                <a:spcPts val="805"/>
              </a:spcAft>
            </a:pPr>
            <a:r>
              <a:rPr lang="ru-RU" sz="2400" dirty="0" smtClean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научное и информационное знание; </a:t>
            </a:r>
          </a:p>
          <a:p>
            <a:pPr>
              <a:lnSpc>
                <a:spcPct val="115000"/>
              </a:lnSpc>
              <a:spcAft>
                <a:spcPts val="805"/>
              </a:spcAft>
            </a:pPr>
            <a:r>
              <a:rPr lang="ru-RU" sz="2400" dirty="0" smtClean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критическое мышление, решение проблем и принятие решений; </a:t>
            </a:r>
          </a:p>
          <a:p>
            <a:pPr>
              <a:lnSpc>
                <a:spcPct val="115000"/>
              </a:lnSpc>
              <a:spcAft>
                <a:spcPts val="805"/>
              </a:spcAft>
            </a:pPr>
            <a:r>
              <a:rPr lang="ru-RU" sz="2400" dirty="0" smtClean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цифровое гражданство; </a:t>
            </a:r>
            <a:endParaRPr lang="en-US" sz="2400" dirty="0" smtClean="0">
              <a:solidFill>
                <a:srgbClr val="0070C0"/>
              </a:solidFill>
              <a:effectLst/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5"/>
              </a:spcAft>
            </a:pPr>
            <a:r>
              <a:rPr lang="ru-RU" sz="2400" dirty="0" smtClean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технологические операции и концепции.</a:t>
            </a:r>
            <a:r>
              <a:rPr lang="ru-RU" sz="2400" dirty="0" smtClean="0">
                <a:effectLst/>
                <a:latin typeface="Times New Roman"/>
                <a:ea typeface="Times New Roman"/>
                <a:cs typeface="Times New Roman"/>
              </a:rPr>
              <a:t> </a:t>
            </a:r>
          </a:p>
          <a:p>
            <a:pPr lvl="0" algn="ctr">
              <a:spcBef>
                <a:spcPct val="20000"/>
              </a:spcBef>
            </a:pPr>
            <a:r>
              <a:rPr lang="ru-RU" sz="3200" b="1" dirty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Ка</a:t>
            </a:r>
            <a:r>
              <a:rPr lang="ru-RU" sz="3200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кая модель медиаграмотности у нас?</a:t>
            </a:r>
            <a:endParaRPr lang="ru-RU" sz="3200" b="1" dirty="0">
              <a:solidFill>
                <a:srgbClr val="FF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5"/>
              </a:spcAft>
            </a:pPr>
            <a:endParaRPr lang="ru-RU" sz="1600" b="1" dirty="0">
              <a:solidFill>
                <a:srgbClr val="FF000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76505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603</TotalTime>
  <Words>320</Words>
  <Application>Microsoft Office PowerPoint</Application>
  <PresentationFormat>On-screen Show (4:3)</PresentationFormat>
  <Paragraphs>104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Тема Office</vt:lpstr>
      <vt:lpstr>Как нам объединить медиа и цифровую грамотности?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Какая у нас модель медиаграмотности?</dc:title>
  <dc:creator>HP</dc:creator>
  <cp:lastModifiedBy>Akdana Bakirova</cp:lastModifiedBy>
  <cp:revision>28</cp:revision>
  <dcterms:created xsi:type="dcterms:W3CDTF">2018-10-08T16:48:04Z</dcterms:created>
  <dcterms:modified xsi:type="dcterms:W3CDTF">2018-10-26T03:49:26Z</dcterms:modified>
</cp:coreProperties>
</file>