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4" r:id="rId3"/>
    <p:sldId id="268" r:id="rId4"/>
    <p:sldId id="273" r:id="rId5"/>
    <p:sldId id="259" r:id="rId6"/>
    <p:sldId id="256" r:id="rId7"/>
    <p:sldId id="279" r:id="rId8"/>
    <p:sldId id="27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BB"/>
    <a:srgbClr val="E4D2DE"/>
    <a:srgbClr val="D6BCCD"/>
    <a:srgbClr val="ECF2E6"/>
    <a:srgbClr val="92AA66"/>
    <a:srgbClr val="E6EEDE"/>
    <a:srgbClr val="FDFEFC"/>
    <a:srgbClr val="FFF9E7"/>
    <a:srgbClr val="FFEDB3"/>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92" d="100"/>
          <a:sy n="92" d="100"/>
        </p:scale>
        <p:origin x="-23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B73239-E7B4-4618-A6F0-54BD3F140098}"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1802841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B73239-E7B4-4618-A6F0-54BD3F140098}"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2574922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B73239-E7B4-4618-A6F0-54BD3F140098}"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4163749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B73239-E7B4-4618-A6F0-54BD3F140098}"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2999755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B73239-E7B4-4618-A6F0-54BD3F140098}"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146360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B73239-E7B4-4618-A6F0-54BD3F140098}"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854479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CB73239-E7B4-4618-A6F0-54BD3F140098}" type="datetimeFigureOut">
              <a:rPr lang="en-US" smtClean="0"/>
              <a:t>10/13/2015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2956625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B73239-E7B4-4618-A6F0-54BD3F140098}" type="datetimeFigureOut">
              <a:rPr lang="en-US" smtClean="0"/>
              <a:t>10/13/2015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322820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73239-E7B4-4618-A6F0-54BD3F140098}" type="datetimeFigureOut">
              <a:rPr lang="en-US" smtClean="0"/>
              <a:t>10/13/2015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208463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73239-E7B4-4618-A6F0-54BD3F140098}"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4117353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73239-E7B4-4618-A6F0-54BD3F140098}"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E6E610-576A-44CB-B6A9-2352763D1DAE}" type="slidenum">
              <a:rPr lang="en-US" smtClean="0"/>
              <a:t>‹#›</a:t>
            </a:fld>
            <a:endParaRPr lang="en-US"/>
          </a:p>
        </p:txBody>
      </p:sp>
    </p:spTree>
    <p:extLst>
      <p:ext uri="{BB962C8B-B14F-4D97-AF65-F5344CB8AC3E}">
        <p14:creationId xmlns:p14="http://schemas.microsoft.com/office/powerpoint/2010/main" val="1263127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73239-E7B4-4618-A6F0-54BD3F140098}" type="datetimeFigureOut">
              <a:rPr lang="en-US" smtClean="0"/>
              <a:t>10/13/2015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E6E610-576A-44CB-B6A9-2352763D1DAE}" type="slidenum">
              <a:rPr lang="en-US" smtClean="0"/>
              <a:t>‹#›</a:t>
            </a:fld>
            <a:endParaRPr lang="en-US"/>
          </a:p>
        </p:txBody>
      </p:sp>
    </p:spTree>
    <p:extLst>
      <p:ext uri="{BB962C8B-B14F-4D97-AF65-F5344CB8AC3E}">
        <p14:creationId xmlns:p14="http://schemas.microsoft.com/office/powerpoint/2010/main" val="717627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19.jpe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4.png"/><Relationship Id="rId17" Type="http://schemas.microsoft.com/office/2007/relationships/hdphoto" Target="../media/hdphoto3.wdp"/><Relationship Id="rId2" Type="http://schemas.openxmlformats.org/officeDocument/2006/relationships/image" Target="../media/image6.jpeg"/><Relationship Id="rId16" Type="http://schemas.openxmlformats.org/officeDocument/2006/relationships/image" Target="../media/image18.jpe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3.png"/><Relationship Id="rId5" Type="http://schemas.openxmlformats.org/officeDocument/2006/relationships/image" Target="../media/image8.png"/><Relationship Id="rId15" Type="http://schemas.openxmlformats.org/officeDocument/2006/relationships/image" Target="../media/image17.jpeg"/><Relationship Id="rId10" Type="http://schemas.openxmlformats.org/officeDocument/2006/relationships/image" Target="../media/image12.png"/><Relationship Id="rId19" Type="http://schemas.openxmlformats.org/officeDocument/2006/relationships/image" Target="../media/image20.jpeg"/><Relationship Id="rId4" Type="http://schemas.microsoft.com/office/2007/relationships/hdphoto" Target="../media/hdphoto1.wdp"/><Relationship Id="rId9" Type="http://schemas.openxmlformats.org/officeDocument/2006/relationships/image" Target="../media/image11.png"/><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13" Type="http://schemas.microsoft.com/office/2007/relationships/hdphoto" Target="../media/hdphoto8.wdp"/><Relationship Id="rId3" Type="http://schemas.microsoft.com/office/2007/relationships/hdphoto" Target="../media/hdphoto4.wdp"/><Relationship Id="rId7" Type="http://schemas.openxmlformats.org/officeDocument/2006/relationships/image" Target="../media/image24.jpeg"/><Relationship Id="rId12" Type="http://schemas.openxmlformats.org/officeDocument/2006/relationships/image" Target="../media/image27.png"/><Relationship Id="rId2" Type="http://schemas.openxmlformats.org/officeDocument/2006/relationships/image" Target="../media/image21.png"/><Relationship Id="rId16"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23.png"/><Relationship Id="rId11" Type="http://schemas.microsoft.com/office/2007/relationships/hdphoto" Target="../media/hdphoto7.wdp"/><Relationship Id="rId5" Type="http://schemas.microsoft.com/office/2007/relationships/hdphoto" Target="../media/hdphoto5.wdp"/><Relationship Id="rId15" Type="http://schemas.openxmlformats.org/officeDocument/2006/relationships/image" Target="../media/image29.jpeg"/><Relationship Id="rId10" Type="http://schemas.openxmlformats.org/officeDocument/2006/relationships/image" Target="../media/image26.jpeg"/><Relationship Id="rId4" Type="http://schemas.openxmlformats.org/officeDocument/2006/relationships/image" Target="../media/image22.png"/><Relationship Id="rId9" Type="http://schemas.microsoft.com/office/2007/relationships/hdphoto" Target="../media/hdphoto6.wdp"/><Relationship Id="rId14" Type="http://schemas.openxmlformats.org/officeDocument/2006/relationships/image" Target="../media/image28.jpeg"/></Relationships>
</file>

<file path=ppt/slides/_rels/slide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jpeg"/><Relationship Id="rId7" Type="http://schemas.openxmlformats.org/officeDocument/2006/relationships/image" Target="../media/image36.png"/><Relationship Id="rId12" Type="http://schemas.openxmlformats.org/officeDocument/2006/relationships/image" Target="../media/image40.jpe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39.jpg"/><Relationship Id="rId5" Type="http://schemas.openxmlformats.org/officeDocument/2006/relationships/image" Target="../media/image34.jpeg"/><Relationship Id="rId10" Type="http://schemas.openxmlformats.org/officeDocument/2006/relationships/image" Target="../media/image38.jpeg"/><Relationship Id="rId4" Type="http://schemas.openxmlformats.org/officeDocument/2006/relationships/image" Target="../media/image33.jpeg"/><Relationship Id="rId9" Type="http://schemas.microsoft.com/office/2007/relationships/hdphoto" Target="../media/hdphoto9.wdp"/></Relationships>
</file>

<file path=ppt/slides/_rels/slide5.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42.png"/><Relationship Id="rId7" Type="http://schemas.openxmlformats.org/officeDocument/2006/relationships/image" Target="../media/image46.emf"/><Relationship Id="rId12" Type="http://schemas.openxmlformats.org/officeDocument/2006/relationships/image" Target="../media/image51.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emf"/><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5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s>
</file>

<file path=ppt/slides/_rels/slide6.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5.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4.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59.png"/><Relationship Id="rId11" Type="http://schemas.openxmlformats.org/officeDocument/2006/relationships/image" Target="../media/image63.png"/><Relationship Id="rId5" Type="http://schemas.openxmlformats.org/officeDocument/2006/relationships/image" Target="../media/image58.png"/><Relationship Id="rId15" Type="http://schemas.openxmlformats.org/officeDocument/2006/relationships/image" Target="../media/image67.png"/><Relationship Id="rId10" Type="http://schemas.openxmlformats.org/officeDocument/2006/relationships/image" Target="../media/image62.jpeg"/><Relationship Id="rId4" Type="http://schemas.openxmlformats.org/officeDocument/2006/relationships/image" Target="../media/image57.png"/><Relationship Id="rId9" Type="http://schemas.microsoft.com/office/2007/relationships/hdphoto" Target="../media/hdphoto10.wdp"/><Relationship Id="rId14" Type="http://schemas.openxmlformats.org/officeDocument/2006/relationships/image" Target="../media/image66.png"/></Relationships>
</file>

<file path=ppt/slides/_rels/slide7.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10800000">
            <a:off x="0" y="5853792"/>
            <a:ext cx="12192000" cy="1004207"/>
          </a:xfrm>
          <a:prstGeom prst="rect">
            <a:avLst/>
          </a:prstGeom>
          <a:gradFill>
            <a:gsLst>
              <a:gs pos="0">
                <a:srgbClr val="92AA66"/>
              </a:gs>
              <a:gs pos="50000">
                <a:srgbClr val="CBE3BB"/>
              </a:gs>
              <a:gs pos="100000">
                <a:srgbClr val="FDFEF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0" y="5230906"/>
            <a:ext cx="12192000" cy="622887"/>
          </a:xfrm>
          <a:prstGeom prst="rect">
            <a:avLst/>
          </a:prstGeom>
          <a:gradFill>
            <a:gsLst>
              <a:gs pos="0">
                <a:srgbClr val="FFE285"/>
              </a:gs>
              <a:gs pos="50000">
                <a:srgbClr val="FFEDB3"/>
              </a:gs>
              <a:gs pos="100000">
                <a:srgbClr val="FFF9E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230906"/>
          </a:xfrm>
          <a:prstGeom prst="rect">
            <a:avLst/>
          </a:prstGeom>
        </p:spPr>
      </p:pic>
      <p:pic>
        <p:nvPicPr>
          <p:cNvPr id="3" name="Picture 6" descr="uon_logo.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335196"/>
            <a:ext cx="19177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isover Multi comfort logo_200.jpg"/>
          <p:cNvPicPr>
            <a:picLocks noChangeAspect="1"/>
          </p:cNvPicPr>
          <p:nvPr/>
        </p:nvPicPr>
        <p:blipFill rotWithShape="1">
          <a:blip r:embed="rId4">
            <a:extLst>
              <a:ext uri="{28A0092B-C50C-407E-A947-70E740481C1C}">
                <a14:useLocalDpi xmlns:a14="http://schemas.microsoft.com/office/drawing/2010/main" val="0"/>
              </a:ext>
            </a:extLst>
          </a:blip>
          <a:srcRect t="10719"/>
          <a:stretch/>
        </p:blipFill>
        <p:spPr bwMode="auto">
          <a:xfrm>
            <a:off x="8825585" y="5230906"/>
            <a:ext cx="1841497" cy="67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118758" y="6415643"/>
            <a:ext cx="6164037" cy="369332"/>
          </a:xfrm>
          <a:prstGeom prst="rect">
            <a:avLst/>
          </a:prstGeom>
          <a:noFill/>
        </p:spPr>
        <p:txBody>
          <a:bodyPr wrap="square" rtlCol="0">
            <a:spAutoFit/>
          </a:bodyPr>
          <a:lstStyle/>
          <a:p>
            <a:r>
              <a:rPr lang="en-US" b="1" dirty="0" smtClean="0">
                <a:solidFill>
                  <a:schemeClr val="tx1">
                    <a:lumMod val="65000"/>
                    <a:lumOff val="35000"/>
                  </a:schemeClr>
                </a:solidFill>
                <a:latin typeface="Century Gothic" panose="020B0502020202020204" pitchFamily="34" charset="0"/>
              </a:rPr>
              <a:t>      </a:t>
            </a:r>
            <a:r>
              <a:rPr lang="en-US" dirty="0" err="1" smtClean="0">
                <a:solidFill>
                  <a:schemeClr val="tx1">
                    <a:lumMod val="65000"/>
                    <a:lumOff val="35000"/>
                  </a:schemeClr>
                </a:solidFill>
                <a:latin typeface="Century Gothic" panose="020B0502020202020204" pitchFamily="34" charset="0"/>
              </a:rPr>
              <a:t>Gurleen</a:t>
            </a:r>
            <a:r>
              <a:rPr lang="en-US" dirty="0" smtClean="0">
                <a:solidFill>
                  <a:schemeClr val="tx1">
                    <a:lumMod val="65000"/>
                    <a:lumOff val="35000"/>
                  </a:schemeClr>
                </a:solidFill>
                <a:latin typeface="Century Gothic" panose="020B0502020202020204" pitchFamily="34" charset="0"/>
              </a:rPr>
              <a:t> Kaur Matharu                </a:t>
            </a:r>
            <a:r>
              <a:rPr lang="en-US" dirty="0" err="1" smtClean="0">
                <a:solidFill>
                  <a:schemeClr val="tx1">
                    <a:lumMod val="65000"/>
                    <a:lumOff val="35000"/>
                  </a:schemeClr>
                </a:solidFill>
                <a:latin typeface="Century Gothic" panose="020B0502020202020204" pitchFamily="34" charset="0"/>
              </a:rPr>
              <a:t>Anuraag</a:t>
            </a:r>
            <a:r>
              <a:rPr lang="en-US" dirty="0" smtClean="0">
                <a:solidFill>
                  <a:schemeClr val="tx1">
                    <a:lumMod val="65000"/>
                    <a:lumOff val="35000"/>
                  </a:schemeClr>
                </a:solidFill>
                <a:latin typeface="Century Gothic" panose="020B0502020202020204" pitchFamily="34" charset="0"/>
              </a:rPr>
              <a:t> </a:t>
            </a:r>
            <a:r>
              <a:rPr lang="en-US" dirty="0" err="1" smtClean="0">
                <a:solidFill>
                  <a:schemeClr val="tx1">
                    <a:lumMod val="65000"/>
                    <a:lumOff val="35000"/>
                  </a:schemeClr>
                </a:solidFill>
                <a:latin typeface="Century Gothic" panose="020B0502020202020204" pitchFamily="34" charset="0"/>
              </a:rPr>
              <a:t>Saxena</a:t>
            </a:r>
            <a:endParaRPr lang="en-US" dirty="0">
              <a:solidFill>
                <a:schemeClr val="tx1">
                  <a:lumMod val="65000"/>
                  <a:lumOff val="35000"/>
                </a:schemeClr>
              </a:solidFill>
              <a:latin typeface="Century Gothic" panose="020B0502020202020204" pitchFamily="34" charset="0"/>
            </a:endParaRPr>
          </a:p>
        </p:txBody>
      </p:sp>
      <p:pic>
        <p:nvPicPr>
          <p:cNvPr id="7" name="Picture 5" descr="isover.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52127" y="5542349"/>
            <a:ext cx="1439873" cy="30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ainash.shagmanova\Desktop\index.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19138" y="6443352"/>
            <a:ext cx="995797" cy="346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013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3927021" y="-19"/>
            <a:ext cx="4377011" cy="2909254"/>
          </a:xfrm>
          <a:prstGeom prst="rect">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865800" y="4919564"/>
            <a:ext cx="1651935" cy="2224940"/>
          </a:xfrm>
          <a:prstGeom prst="rect">
            <a:avLst/>
          </a:prstGeom>
        </p:spPr>
      </p:pic>
      <p:pic>
        <p:nvPicPr>
          <p:cNvPr id="22" name="Picture 21"/>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l="9556" t="22061" r="19856" b="25000"/>
          <a:stretch/>
        </p:blipFill>
        <p:spPr>
          <a:xfrm>
            <a:off x="2477415" y="2904881"/>
            <a:ext cx="5826617" cy="2456788"/>
          </a:xfrm>
          <a:prstGeom prst="rect">
            <a:avLst/>
          </a:prstGeom>
        </p:spPr>
      </p:pic>
      <p:sp>
        <p:nvSpPr>
          <p:cNvPr id="31" name="Donut 30"/>
          <p:cNvSpPr/>
          <p:nvPr/>
        </p:nvSpPr>
        <p:spPr>
          <a:xfrm>
            <a:off x="1591362" y="4894895"/>
            <a:ext cx="1534506" cy="1537077"/>
          </a:xfrm>
          <a:prstGeom prst="donut">
            <a:avLst>
              <a:gd name="adj" fmla="val 9784"/>
            </a:avLst>
          </a:prstGeom>
          <a:solidFill>
            <a:srgbClr val="ECF2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nut 7"/>
          <p:cNvSpPr/>
          <p:nvPr/>
        </p:nvSpPr>
        <p:spPr>
          <a:xfrm>
            <a:off x="349169" y="3828875"/>
            <a:ext cx="2276980" cy="2436843"/>
          </a:xfrm>
          <a:prstGeom prst="donut">
            <a:avLst>
              <a:gd name="adj" fmla="val 8531"/>
            </a:avLst>
          </a:prstGeom>
          <a:solidFill>
            <a:srgbClr val="CBE3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8291944" y="2712617"/>
            <a:ext cx="3900055" cy="2778374"/>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8291944" y="0"/>
            <a:ext cx="3900056" cy="243143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8291945" y="5465779"/>
            <a:ext cx="3900055" cy="1392221"/>
          </a:xfrm>
          <a:prstGeom prst="rect">
            <a:avLst/>
          </a:prstGeom>
          <a:solidFill>
            <a:schemeClr val="accent6">
              <a:lumMod val="60000"/>
              <a:lumOff val="4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0"/>
            <a:ext cx="3927021" cy="2909254"/>
          </a:xfrm>
          <a:prstGeom prst="rect">
            <a:avLst/>
          </a:prstGeom>
          <a:solidFill>
            <a:schemeClr val="accent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927021" y="0"/>
            <a:ext cx="3635597" cy="2569934"/>
          </a:xfrm>
          <a:prstGeom prst="rect">
            <a:avLst/>
          </a:prstGeom>
          <a:noFill/>
          <a:ln w="57150">
            <a:noFill/>
          </a:ln>
        </p:spPr>
        <p:txBody>
          <a:bodyPr wrap="square" rtlCol="0">
            <a:spAutoFit/>
          </a:bodyPr>
          <a:lstStyle/>
          <a:p>
            <a:endParaRPr lang="en-US" sz="800" dirty="0" smtClean="0">
              <a:latin typeface="Century Gothic" panose="020B0502020202020204" pitchFamily="34" charset="0"/>
            </a:endParaRPr>
          </a:p>
          <a:p>
            <a:r>
              <a:rPr lang="en-US" sz="900" dirty="0" smtClean="0">
                <a:latin typeface="Century Gothic" panose="020B0502020202020204" pitchFamily="34" charset="0"/>
              </a:rPr>
              <a:t>Total Area of the Site : </a:t>
            </a:r>
            <a:r>
              <a:rPr lang="en-US" sz="900" b="1" dirty="0" smtClean="0">
                <a:latin typeface="Century Gothic" panose="020B0502020202020204" pitchFamily="34" charset="0"/>
              </a:rPr>
              <a:t>3.1 Hectares</a:t>
            </a:r>
          </a:p>
          <a:p>
            <a:endParaRPr lang="en-US" sz="900" dirty="0">
              <a:latin typeface="Century Gothic" panose="020B0502020202020204" pitchFamily="34" charset="0"/>
            </a:endParaRPr>
          </a:p>
          <a:p>
            <a:r>
              <a:rPr lang="en-US" sz="900" dirty="0" smtClean="0">
                <a:latin typeface="Century Gothic" panose="020B0502020202020204" pitchFamily="34" charset="0"/>
              </a:rPr>
              <a:t>Function of Site : </a:t>
            </a:r>
            <a:r>
              <a:rPr lang="en-US" sz="900" b="1" dirty="0" smtClean="0">
                <a:latin typeface="Century Gothic" panose="020B0502020202020204" pitchFamily="34" charset="0"/>
              </a:rPr>
              <a:t>Residential Building Cluster</a:t>
            </a:r>
          </a:p>
          <a:p>
            <a:endParaRPr lang="en-US" sz="900" dirty="0">
              <a:latin typeface="Century Gothic" panose="020B0502020202020204" pitchFamily="34" charset="0"/>
            </a:endParaRPr>
          </a:p>
          <a:p>
            <a:r>
              <a:rPr lang="en-US" sz="900" dirty="0" smtClean="0">
                <a:latin typeface="Century Gothic" panose="020B0502020202020204" pitchFamily="34" charset="0"/>
              </a:rPr>
              <a:t>Total Number of Residential towers : </a:t>
            </a:r>
            <a:r>
              <a:rPr lang="en-US" sz="900" b="1" dirty="0" smtClean="0">
                <a:latin typeface="Century Gothic" panose="020B0502020202020204" pitchFamily="34" charset="0"/>
              </a:rPr>
              <a:t>12</a:t>
            </a:r>
          </a:p>
          <a:p>
            <a:endParaRPr lang="en-US" sz="900" dirty="0">
              <a:latin typeface="Century Gothic" panose="020B0502020202020204" pitchFamily="34" charset="0"/>
            </a:endParaRPr>
          </a:p>
          <a:p>
            <a:r>
              <a:rPr lang="en-US" sz="900" dirty="0" smtClean="0">
                <a:latin typeface="Century Gothic" panose="020B0502020202020204" pitchFamily="34" charset="0"/>
              </a:rPr>
              <a:t>Total Number of Flats : </a:t>
            </a:r>
            <a:r>
              <a:rPr lang="en-US" sz="900" b="1" dirty="0" smtClean="0">
                <a:latin typeface="Century Gothic" panose="020B0502020202020204" pitchFamily="34" charset="0"/>
              </a:rPr>
              <a:t>332</a:t>
            </a:r>
          </a:p>
          <a:p>
            <a:endParaRPr lang="en-US" sz="900" dirty="0">
              <a:latin typeface="Century Gothic" panose="020B0502020202020204" pitchFamily="34" charset="0"/>
            </a:endParaRPr>
          </a:p>
          <a:p>
            <a:r>
              <a:rPr lang="en-US" sz="900" dirty="0" smtClean="0">
                <a:latin typeface="Century Gothic" panose="020B0502020202020204" pitchFamily="34" charset="0"/>
              </a:rPr>
              <a:t>Total Area for Residential Function : </a:t>
            </a:r>
            <a:r>
              <a:rPr lang="en-US" sz="900" b="1" dirty="0" smtClean="0">
                <a:latin typeface="Century Gothic" panose="020B0502020202020204" pitchFamily="34" charset="0"/>
              </a:rPr>
              <a:t>30500 </a:t>
            </a:r>
            <a:r>
              <a:rPr lang="en-US" sz="900" b="1" dirty="0" err="1" smtClean="0">
                <a:latin typeface="Century Gothic" panose="020B0502020202020204" pitchFamily="34" charset="0"/>
              </a:rPr>
              <a:t>Sqm</a:t>
            </a:r>
            <a:endParaRPr lang="en-US" sz="900" b="1" dirty="0" smtClean="0">
              <a:latin typeface="Century Gothic" panose="020B0502020202020204" pitchFamily="34" charset="0"/>
            </a:endParaRPr>
          </a:p>
          <a:p>
            <a:endParaRPr lang="en-US" sz="900" dirty="0">
              <a:latin typeface="Century Gothic" panose="020B0502020202020204" pitchFamily="34" charset="0"/>
            </a:endParaRPr>
          </a:p>
          <a:p>
            <a:r>
              <a:rPr lang="en-US" sz="900" dirty="0" smtClean="0">
                <a:latin typeface="Century Gothic" panose="020B0502020202020204" pitchFamily="34" charset="0"/>
              </a:rPr>
              <a:t>Flats Type : </a:t>
            </a:r>
            <a:r>
              <a:rPr lang="en-US" sz="900" b="1" dirty="0" smtClean="0">
                <a:latin typeface="Century Gothic" panose="020B0502020202020204" pitchFamily="34" charset="0"/>
              </a:rPr>
              <a:t>2 and 3 Bedrooms</a:t>
            </a:r>
          </a:p>
          <a:p>
            <a:endParaRPr lang="en-US" sz="900" b="1" dirty="0" smtClean="0">
              <a:latin typeface="Century Gothic" panose="020B0502020202020204" pitchFamily="34" charset="0"/>
            </a:endParaRPr>
          </a:p>
          <a:p>
            <a:r>
              <a:rPr lang="en-US" sz="900" dirty="0" smtClean="0">
                <a:latin typeface="Century Gothic" panose="020B0502020202020204" pitchFamily="34" charset="0"/>
              </a:rPr>
              <a:t>Special Building Service Facilities : </a:t>
            </a:r>
            <a:r>
              <a:rPr lang="en-US" sz="900" b="1" dirty="0" smtClean="0">
                <a:latin typeface="Century Gothic" panose="020B0502020202020204" pitchFamily="34" charset="0"/>
              </a:rPr>
              <a:t>Centrally Cooled and heated</a:t>
            </a:r>
            <a:r>
              <a:rPr lang="en-US" sz="900" dirty="0" smtClean="0">
                <a:latin typeface="Century Gothic" panose="020B0502020202020204" pitchFamily="34" charset="0"/>
              </a:rPr>
              <a:t>.</a:t>
            </a:r>
          </a:p>
          <a:p>
            <a:endParaRPr lang="en-US" sz="900" dirty="0">
              <a:latin typeface="Century Gothic" panose="020B0502020202020204" pitchFamily="34" charset="0"/>
            </a:endParaRPr>
          </a:p>
          <a:p>
            <a:r>
              <a:rPr lang="en-US" sz="900" dirty="0" smtClean="0">
                <a:latin typeface="Century Gothic" panose="020B0502020202020204" pitchFamily="34" charset="0"/>
              </a:rPr>
              <a:t>Type of Renewables Technologies used : </a:t>
            </a:r>
            <a:r>
              <a:rPr lang="en-US" sz="900" b="1" dirty="0" smtClean="0">
                <a:latin typeface="Century Gothic" panose="020B0502020202020204" pitchFamily="34" charset="0"/>
              </a:rPr>
              <a:t>Solar, wind , Geothermal and Rainwater Harvesting</a:t>
            </a:r>
            <a:r>
              <a:rPr lang="en-US" sz="900" dirty="0" smtClean="0">
                <a:latin typeface="Century Gothic" panose="020B0502020202020204" pitchFamily="34" charset="0"/>
              </a:rPr>
              <a:t> </a:t>
            </a:r>
            <a:endParaRPr lang="en-US" sz="900" dirty="0">
              <a:latin typeface="Century Gothic" panose="020B0502020202020204" pitchFamily="34" charset="0"/>
            </a:endParaRPr>
          </a:p>
        </p:txBody>
      </p:sp>
      <p:pic>
        <p:nvPicPr>
          <p:cNvPr id="7" name="Picture 6"/>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100000" l="351" r="100000"/>
                    </a14:imgEffect>
                  </a14:imgLayer>
                </a14:imgProps>
              </a:ext>
              <a:ext uri="{28A0092B-C50C-407E-A947-70E740481C1C}">
                <a14:useLocalDpi xmlns:a14="http://schemas.microsoft.com/office/drawing/2010/main" val="0"/>
              </a:ext>
            </a:extLst>
          </a:blip>
          <a:srcRect t="7907" r="9228" b="4481"/>
          <a:stretch/>
        </p:blipFill>
        <p:spPr>
          <a:xfrm>
            <a:off x="8966907" y="4175822"/>
            <a:ext cx="3225093" cy="1289957"/>
          </a:xfrm>
          <a:prstGeom prst="rect">
            <a:avLst/>
          </a:prstGeom>
        </p:spPr>
      </p:pic>
      <p:sp>
        <p:nvSpPr>
          <p:cNvPr id="14" name="Down Arrow 13"/>
          <p:cNvSpPr/>
          <p:nvPr/>
        </p:nvSpPr>
        <p:spPr>
          <a:xfrm rot="10800000">
            <a:off x="9383912" y="2783885"/>
            <a:ext cx="359098" cy="803718"/>
          </a:xfrm>
          <a:prstGeom prst="downArrow">
            <a:avLst>
              <a:gd name="adj1" fmla="val 48075"/>
              <a:gd name="adj2" fmla="val 111123"/>
            </a:avLst>
          </a:prstGeom>
          <a:solidFill>
            <a:schemeClr val="tx1">
              <a:lumMod val="65000"/>
              <a:lumOff val="3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397712" y="3091120"/>
            <a:ext cx="510988" cy="369332"/>
          </a:xfrm>
          <a:prstGeom prst="rect">
            <a:avLst/>
          </a:prstGeom>
          <a:noFill/>
        </p:spPr>
        <p:txBody>
          <a:bodyPr wrap="square" rtlCol="0">
            <a:spAutoFit/>
          </a:bodyPr>
          <a:lstStyle/>
          <a:p>
            <a:r>
              <a:rPr lang="en-US" dirty="0" smtClean="0">
                <a:solidFill>
                  <a:srgbClr val="FFFF00"/>
                </a:solidFill>
              </a:rPr>
              <a:t>N</a:t>
            </a:r>
            <a:endParaRPr lang="en-US" dirty="0">
              <a:solidFill>
                <a:srgbClr val="FFFF00"/>
              </a:solidFill>
            </a:endParaRPr>
          </a:p>
        </p:txBody>
      </p:sp>
      <p:sp>
        <p:nvSpPr>
          <p:cNvPr id="4" name="TextBox 3"/>
          <p:cNvSpPr txBox="1"/>
          <p:nvPr/>
        </p:nvSpPr>
        <p:spPr>
          <a:xfrm>
            <a:off x="9365281" y="6002211"/>
            <a:ext cx="3095569" cy="677108"/>
          </a:xfrm>
          <a:prstGeom prst="rect">
            <a:avLst/>
          </a:prstGeom>
          <a:noFill/>
        </p:spPr>
        <p:txBody>
          <a:bodyPr wrap="square" rtlCol="0">
            <a:spAutoFit/>
          </a:bodyPr>
          <a:lstStyle/>
          <a:p>
            <a:r>
              <a:rPr lang="en-US" sz="2400" u="sng" dirty="0" smtClean="0">
                <a:solidFill>
                  <a:schemeClr val="tx1">
                    <a:lumMod val="65000"/>
                    <a:lumOff val="35000"/>
                  </a:schemeClr>
                </a:solidFill>
                <a:latin typeface="Century Gothic" panose="020B0502020202020204" pitchFamily="34" charset="0"/>
              </a:rPr>
              <a:t>Location- Astana</a:t>
            </a:r>
          </a:p>
          <a:p>
            <a:r>
              <a:rPr lang="en-US" sz="1400" dirty="0" smtClean="0">
                <a:solidFill>
                  <a:schemeClr val="tx1">
                    <a:lumMod val="65000"/>
                    <a:lumOff val="35000"/>
                  </a:schemeClr>
                </a:solidFill>
                <a:latin typeface="Century Gothic" panose="020B0502020202020204" pitchFamily="34" charset="0"/>
              </a:rPr>
              <a:t>             51.1667</a:t>
            </a:r>
            <a:r>
              <a:rPr lang="en-US" sz="1400" dirty="0">
                <a:solidFill>
                  <a:schemeClr val="tx1">
                    <a:lumMod val="65000"/>
                    <a:lumOff val="35000"/>
                  </a:schemeClr>
                </a:solidFill>
                <a:latin typeface="Century Gothic" panose="020B0502020202020204" pitchFamily="34" charset="0"/>
              </a:rPr>
              <a:t>° N, 71.4333° </a:t>
            </a:r>
            <a:r>
              <a:rPr lang="en-US" sz="1400" dirty="0" smtClean="0">
                <a:solidFill>
                  <a:schemeClr val="tx1">
                    <a:lumMod val="65000"/>
                    <a:lumOff val="35000"/>
                  </a:schemeClr>
                </a:solidFill>
                <a:latin typeface="Century Gothic" panose="020B0502020202020204" pitchFamily="34" charset="0"/>
              </a:rPr>
              <a:t>E</a:t>
            </a:r>
            <a:endParaRPr lang="en-US" sz="1400" b="1" dirty="0">
              <a:solidFill>
                <a:schemeClr val="tx1">
                  <a:lumMod val="65000"/>
                  <a:lumOff val="35000"/>
                </a:schemeClr>
              </a:solidFill>
              <a:latin typeface="Century Gothic" panose="020B0502020202020204" pitchFamily="34" charset="0"/>
            </a:endParaRPr>
          </a:p>
        </p:txBody>
      </p:sp>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27610" t="26655" r="24669" b="15866"/>
          <a:stretch/>
        </p:blipFill>
        <p:spPr>
          <a:xfrm>
            <a:off x="8291944" y="40344"/>
            <a:ext cx="3900056" cy="2641099"/>
          </a:xfrm>
          <a:prstGeom prst="rect">
            <a:avLst/>
          </a:prstGeom>
        </p:spPr>
      </p:pic>
      <p:sp>
        <p:nvSpPr>
          <p:cNvPr id="18" name="Oval 17"/>
          <p:cNvSpPr/>
          <p:nvPr/>
        </p:nvSpPr>
        <p:spPr>
          <a:xfrm>
            <a:off x="9743010" y="4275273"/>
            <a:ext cx="810623" cy="78658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8" cstate="print">
            <a:extLst>
              <a:ext uri="{28A0092B-C50C-407E-A947-70E740481C1C}">
                <a14:useLocalDpi xmlns:a14="http://schemas.microsoft.com/office/drawing/2010/main" val="0"/>
              </a:ext>
            </a:extLst>
          </a:blip>
          <a:srcRect l="28346" t="22952" r="24653" b="24295"/>
          <a:stretch/>
        </p:blipFill>
        <p:spPr>
          <a:xfrm>
            <a:off x="9908700" y="2694350"/>
            <a:ext cx="2080259" cy="1312707"/>
          </a:xfrm>
          <a:prstGeom prst="rect">
            <a:avLst/>
          </a:prstGeom>
        </p:spPr>
      </p:pic>
      <p:pic>
        <p:nvPicPr>
          <p:cNvPr id="10" name="Picture 9"/>
          <p:cNvPicPr>
            <a:picLocks noChangeAspect="1"/>
          </p:cNvPicPr>
          <p:nvPr/>
        </p:nvPicPr>
        <p:blipFill rotWithShape="1">
          <a:blip r:embed="rId9"/>
          <a:srcRect l="65236" t="18414" b="58080"/>
          <a:stretch/>
        </p:blipFill>
        <p:spPr>
          <a:xfrm>
            <a:off x="2358615" y="673473"/>
            <a:ext cx="997663" cy="487325"/>
          </a:xfrm>
          <a:prstGeom prst="rect">
            <a:avLst/>
          </a:prstGeom>
          <a:ln>
            <a:solidFill>
              <a:schemeClr val="tx2">
                <a:lumMod val="75000"/>
              </a:schemeClr>
            </a:solidFill>
          </a:ln>
        </p:spPr>
      </p:pic>
      <p:pic>
        <p:nvPicPr>
          <p:cNvPr id="11" name="Picture 10"/>
          <p:cNvPicPr>
            <a:picLocks noChangeAspect="1"/>
          </p:cNvPicPr>
          <p:nvPr/>
        </p:nvPicPr>
        <p:blipFill>
          <a:blip r:embed="rId10"/>
          <a:stretch>
            <a:fillRect/>
          </a:stretch>
        </p:blipFill>
        <p:spPr>
          <a:xfrm>
            <a:off x="216062" y="791767"/>
            <a:ext cx="939429" cy="704572"/>
          </a:xfrm>
          <a:prstGeom prst="rect">
            <a:avLst/>
          </a:prstGeom>
          <a:ln>
            <a:solidFill>
              <a:srgbClr val="FFC000"/>
            </a:solidFill>
          </a:ln>
        </p:spPr>
      </p:pic>
      <p:pic>
        <p:nvPicPr>
          <p:cNvPr id="12" name="Picture 11"/>
          <p:cNvPicPr>
            <a:picLocks noChangeAspect="1"/>
          </p:cNvPicPr>
          <p:nvPr/>
        </p:nvPicPr>
        <p:blipFill rotWithShape="1">
          <a:blip r:embed="rId11"/>
          <a:srcRect l="26839" r="30566" b="74208"/>
          <a:stretch/>
        </p:blipFill>
        <p:spPr>
          <a:xfrm>
            <a:off x="1244043" y="316129"/>
            <a:ext cx="1180080" cy="516203"/>
          </a:xfrm>
          <a:prstGeom prst="rect">
            <a:avLst/>
          </a:prstGeom>
          <a:ln>
            <a:solidFill>
              <a:schemeClr val="accent2">
                <a:lumMod val="75000"/>
              </a:schemeClr>
            </a:solidFill>
          </a:ln>
        </p:spPr>
      </p:pic>
      <p:pic>
        <p:nvPicPr>
          <p:cNvPr id="13" name="Picture 12"/>
          <p:cNvPicPr>
            <a:picLocks noChangeAspect="1"/>
          </p:cNvPicPr>
          <p:nvPr/>
        </p:nvPicPr>
        <p:blipFill rotWithShape="1">
          <a:blip r:embed="rId12"/>
          <a:srcRect l="27547" t="26771" r="23066" b="32093"/>
          <a:stretch/>
        </p:blipFill>
        <p:spPr>
          <a:xfrm>
            <a:off x="1110341" y="917136"/>
            <a:ext cx="1294117" cy="778695"/>
          </a:xfrm>
          <a:prstGeom prst="rect">
            <a:avLst/>
          </a:prstGeom>
          <a:ln>
            <a:solidFill>
              <a:schemeClr val="accent1"/>
            </a:solidFill>
          </a:ln>
        </p:spPr>
      </p:pic>
      <p:pic>
        <p:nvPicPr>
          <p:cNvPr id="16" name="Picture 15"/>
          <p:cNvPicPr>
            <a:picLocks noChangeAspect="1"/>
          </p:cNvPicPr>
          <p:nvPr/>
        </p:nvPicPr>
        <p:blipFill rotWithShape="1">
          <a:blip r:embed="rId13"/>
          <a:srcRect l="39151" t="58505" r="16132"/>
          <a:stretch/>
        </p:blipFill>
        <p:spPr>
          <a:xfrm>
            <a:off x="1130828" y="1781494"/>
            <a:ext cx="1495321" cy="1002391"/>
          </a:xfrm>
          <a:prstGeom prst="rect">
            <a:avLst/>
          </a:prstGeom>
          <a:ln>
            <a:solidFill>
              <a:schemeClr val="accent4">
                <a:lumMod val="50000"/>
              </a:schemeClr>
            </a:solidFill>
          </a:ln>
        </p:spPr>
      </p:pic>
      <p:pic>
        <p:nvPicPr>
          <p:cNvPr id="20" name="Picture 19"/>
          <p:cNvPicPr>
            <a:picLocks noChangeAspect="1"/>
          </p:cNvPicPr>
          <p:nvPr/>
        </p:nvPicPr>
        <p:blipFill rotWithShape="1">
          <a:blip r:embed="rId14" cstate="print">
            <a:extLst>
              <a:ext uri="{28A0092B-C50C-407E-A947-70E740481C1C}">
                <a14:useLocalDpi xmlns:a14="http://schemas.microsoft.com/office/drawing/2010/main" val="0"/>
              </a:ext>
            </a:extLst>
          </a:blip>
          <a:srcRect l="8824" t="14608" r="20411" b="-170"/>
          <a:stretch/>
        </p:blipFill>
        <p:spPr>
          <a:xfrm>
            <a:off x="2559975" y="1661110"/>
            <a:ext cx="1367046" cy="750000"/>
          </a:xfrm>
          <a:prstGeom prst="rect">
            <a:avLst/>
          </a:prstGeom>
          <a:ln>
            <a:solidFill>
              <a:schemeClr val="accent6">
                <a:lumMod val="75000"/>
              </a:schemeClr>
            </a:solidFill>
          </a:ln>
        </p:spPr>
      </p:pic>
      <p:pic>
        <p:nvPicPr>
          <p:cNvPr id="21" name="Picture 20"/>
          <p:cNvPicPr>
            <a:picLocks noChangeAspect="1"/>
          </p:cNvPicPr>
          <p:nvPr/>
        </p:nvPicPr>
        <p:blipFill rotWithShape="1">
          <a:blip r:embed="rId15" cstate="print">
            <a:extLst>
              <a:ext uri="{28A0092B-C50C-407E-A947-70E740481C1C}">
                <a14:useLocalDpi xmlns:a14="http://schemas.microsoft.com/office/drawing/2010/main" val="0"/>
              </a:ext>
            </a:extLst>
          </a:blip>
          <a:srcRect l="22236" t="26665" b="23943"/>
          <a:stretch/>
        </p:blipFill>
        <p:spPr>
          <a:xfrm>
            <a:off x="2358615" y="1360883"/>
            <a:ext cx="964951" cy="278099"/>
          </a:xfrm>
          <a:prstGeom prst="rect">
            <a:avLst/>
          </a:prstGeom>
          <a:ln>
            <a:solidFill>
              <a:schemeClr val="accent6">
                <a:lumMod val="60000"/>
                <a:lumOff val="40000"/>
              </a:schemeClr>
            </a:solidFill>
          </a:ln>
        </p:spPr>
      </p:pic>
      <p:pic>
        <p:nvPicPr>
          <p:cNvPr id="23" name="Picture 22"/>
          <p:cNvPicPr>
            <a:picLocks noChangeAspect="1"/>
          </p:cNvPicPr>
          <p:nvPr/>
        </p:nvPicPr>
        <p:blipFill rotWithShape="1">
          <a:blip r:embed="rId16" cstate="print">
            <a:extLst>
              <a:ext uri="{BEBA8EAE-BF5A-486C-A8C5-ECC9F3942E4B}">
                <a14:imgProps xmlns:a14="http://schemas.microsoft.com/office/drawing/2010/main">
                  <a14:imgLayer r:embed="rId17">
                    <a14:imgEffect>
                      <a14:brightnessContrast bright="20000"/>
                    </a14:imgEffect>
                  </a14:imgLayer>
                </a14:imgProps>
              </a:ext>
              <a:ext uri="{28A0092B-C50C-407E-A947-70E740481C1C}">
                <a14:useLocalDpi xmlns:a14="http://schemas.microsoft.com/office/drawing/2010/main" val="0"/>
              </a:ext>
            </a:extLst>
          </a:blip>
          <a:srcRect l="32813" r="32344" b="5010"/>
          <a:stretch/>
        </p:blipFill>
        <p:spPr>
          <a:xfrm>
            <a:off x="6758436" y="41545"/>
            <a:ext cx="1546017" cy="1913090"/>
          </a:xfrm>
          <a:prstGeom prst="rect">
            <a:avLst/>
          </a:prstGeom>
        </p:spPr>
      </p:pic>
      <p:pic>
        <p:nvPicPr>
          <p:cNvPr id="27" name="Picture 26"/>
          <p:cNvPicPr>
            <a:picLocks noChangeAspect="1"/>
          </p:cNvPicPr>
          <p:nvPr/>
        </p:nvPicPr>
        <p:blipFill rotWithShape="1">
          <a:blip r:embed="rId18" cstate="print">
            <a:extLst>
              <a:ext uri="{28A0092B-C50C-407E-A947-70E740481C1C}">
                <a14:useLocalDpi xmlns:a14="http://schemas.microsoft.com/office/drawing/2010/main" val="0"/>
              </a:ext>
            </a:extLst>
          </a:blip>
          <a:srcRect l="12268" t="18046" r="11398" b="8407"/>
          <a:stretch/>
        </p:blipFill>
        <p:spPr>
          <a:xfrm>
            <a:off x="3501736" y="5335596"/>
            <a:ext cx="1188220" cy="1527711"/>
          </a:xfrm>
          <a:prstGeom prst="rect">
            <a:avLst/>
          </a:prstGeom>
        </p:spPr>
      </p:pic>
      <p:pic>
        <p:nvPicPr>
          <p:cNvPr id="30" name="Picture 29"/>
          <p:cNvPicPr>
            <a:picLocks noChangeAspect="1"/>
          </p:cNvPicPr>
          <p:nvPr/>
        </p:nvPicPr>
        <p:blipFill rotWithShape="1">
          <a:blip r:embed="rId19" cstate="print">
            <a:extLst>
              <a:ext uri="{28A0092B-C50C-407E-A947-70E740481C1C}">
                <a14:useLocalDpi xmlns:a14="http://schemas.microsoft.com/office/drawing/2010/main" val="0"/>
              </a:ext>
            </a:extLst>
          </a:blip>
          <a:srcRect l="8382" t="17044" r="-1712" b="4976"/>
          <a:stretch/>
        </p:blipFill>
        <p:spPr>
          <a:xfrm>
            <a:off x="6821204" y="5206066"/>
            <a:ext cx="1482828" cy="1651934"/>
          </a:xfrm>
          <a:prstGeom prst="rect">
            <a:avLst/>
          </a:prstGeom>
        </p:spPr>
      </p:pic>
      <p:sp>
        <p:nvSpPr>
          <p:cNvPr id="25" name="TextBox 24"/>
          <p:cNvSpPr txBox="1"/>
          <p:nvPr/>
        </p:nvSpPr>
        <p:spPr>
          <a:xfrm>
            <a:off x="0" y="4826104"/>
            <a:ext cx="4499264" cy="461665"/>
          </a:xfrm>
          <a:prstGeom prst="rect">
            <a:avLst/>
          </a:prstGeom>
          <a:solidFill>
            <a:schemeClr val="accent6">
              <a:lumMod val="40000"/>
              <a:lumOff val="60000"/>
            </a:schemeClr>
          </a:solidFill>
          <a:effectLst>
            <a:reflection blurRad="6350" stA="52000" endA="300" endPos="35000" dir="5400000" sy="-100000" algn="bl" rotWithShape="0"/>
          </a:effectLst>
        </p:spPr>
        <p:txBody>
          <a:bodyPr wrap="square" rtlCol="0">
            <a:spAutoFit/>
          </a:bodyPr>
          <a:lstStyle/>
          <a:p>
            <a:r>
              <a:rPr lang="en-US" sz="2400" dirty="0" smtClean="0">
                <a:solidFill>
                  <a:schemeClr val="tx1">
                    <a:lumMod val="65000"/>
                    <a:lumOff val="35000"/>
                  </a:schemeClr>
                </a:solidFill>
                <a:effectLst>
                  <a:reflection blurRad="6350" stA="55000" endA="300" endPos="45500" dir="5400000" sy="-100000" algn="bl" rotWithShape="0"/>
                </a:effectLst>
                <a:latin typeface="Century Gothic" panose="020B0502020202020204" pitchFamily="34" charset="0"/>
              </a:rPr>
              <a:t>THE ARALIAS- Eye of Astana</a:t>
            </a:r>
            <a:endParaRPr lang="en-US" sz="2400" dirty="0">
              <a:solidFill>
                <a:schemeClr val="tx1">
                  <a:lumMod val="65000"/>
                  <a:lumOff val="35000"/>
                </a:schemeClr>
              </a:solidFill>
              <a:effectLst>
                <a:reflection blurRad="6350" stA="55000" endA="300" endPos="45500" dir="5400000" sy="-100000" algn="bl" rotWithShape="0"/>
              </a:effectLst>
              <a:latin typeface="Century Gothic" panose="020B0502020202020204" pitchFamily="34" charset="0"/>
            </a:endParaRPr>
          </a:p>
        </p:txBody>
      </p:sp>
      <p:sp>
        <p:nvSpPr>
          <p:cNvPr id="32" name="Donut 31"/>
          <p:cNvSpPr/>
          <p:nvPr/>
        </p:nvSpPr>
        <p:spPr>
          <a:xfrm>
            <a:off x="216062" y="2977618"/>
            <a:ext cx="1836000" cy="1800000"/>
          </a:xfrm>
          <a:prstGeom prst="donut">
            <a:avLst>
              <a:gd name="adj" fmla="val 11617"/>
            </a:avLst>
          </a:prstGeom>
          <a:solidFill>
            <a:srgbClr val="E6E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2428140" y="6431972"/>
            <a:ext cx="1277734" cy="338554"/>
          </a:xfrm>
          <a:prstGeom prst="rect">
            <a:avLst/>
          </a:prstGeom>
          <a:noFill/>
        </p:spPr>
        <p:txBody>
          <a:bodyPr wrap="square" rtlCol="0">
            <a:spAutoFit/>
          </a:bodyPr>
          <a:lstStyle/>
          <a:p>
            <a:r>
              <a:rPr lang="en-US" sz="1600" dirty="0" smtClean="0">
                <a:solidFill>
                  <a:schemeClr val="tx1">
                    <a:lumMod val="65000"/>
                    <a:lumOff val="35000"/>
                  </a:schemeClr>
                </a:solidFill>
                <a:latin typeface="Century Gothic" panose="020B0502020202020204" pitchFamily="34" charset="0"/>
              </a:rPr>
              <a:t>Concept</a:t>
            </a:r>
            <a:endParaRPr lang="en-US" sz="1050" b="1" dirty="0">
              <a:solidFill>
                <a:schemeClr val="tx1">
                  <a:lumMod val="65000"/>
                  <a:lumOff val="35000"/>
                </a:schemeClr>
              </a:solidFill>
              <a:latin typeface="Century Gothic" panose="020B0502020202020204" pitchFamily="34" charset="0"/>
            </a:endParaRPr>
          </a:p>
        </p:txBody>
      </p:sp>
      <p:sp>
        <p:nvSpPr>
          <p:cNvPr id="35" name="TextBox 34"/>
          <p:cNvSpPr txBox="1"/>
          <p:nvPr/>
        </p:nvSpPr>
        <p:spPr>
          <a:xfrm>
            <a:off x="2739506" y="0"/>
            <a:ext cx="1950450" cy="584775"/>
          </a:xfrm>
          <a:prstGeom prst="rect">
            <a:avLst/>
          </a:prstGeom>
          <a:noFill/>
        </p:spPr>
        <p:txBody>
          <a:bodyPr wrap="square" rtlCol="0">
            <a:spAutoFit/>
          </a:bodyPr>
          <a:lstStyle/>
          <a:p>
            <a:r>
              <a:rPr lang="en-US" sz="1600" dirty="0" smtClean="0">
                <a:latin typeface="Century Gothic" panose="020B0502020202020204" pitchFamily="34" charset="0"/>
              </a:rPr>
              <a:t>Key Design Elements</a:t>
            </a:r>
            <a:endParaRPr lang="en-US" sz="1600" b="1" dirty="0">
              <a:latin typeface="Century Gothic" panose="020B0502020202020204" pitchFamily="34" charset="0"/>
            </a:endParaRPr>
          </a:p>
        </p:txBody>
      </p:sp>
      <p:sp>
        <p:nvSpPr>
          <p:cNvPr id="36" name="TextBox 35"/>
          <p:cNvSpPr txBox="1"/>
          <p:nvPr/>
        </p:nvSpPr>
        <p:spPr>
          <a:xfrm>
            <a:off x="6254584" y="2566327"/>
            <a:ext cx="1950450" cy="338554"/>
          </a:xfrm>
          <a:prstGeom prst="rect">
            <a:avLst/>
          </a:prstGeom>
          <a:noFill/>
        </p:spPr>
        <p:txBody>
          <a:bodyPr wrap="square" rtlCol="0">
            <a:spAutoFit/>
          </a:bodyPr>
          <a:lstStyle/>
          <a:p>
            <a:r>
              <a:rPr lang="en-US" sz="1600" dirty="0" smtClean="0">
                <a:latin typeface="Century Gothic" panose="020B0502020202020204" pitchFamily="34" charset="0"/>
              </a:rPr>
              <a:t>Site Specifications</a:t>
            </a:r>
            <a:endParaRPr lang="en-US" sz="1600" b="1" dirty="0">
              <a:latin typeface="Century Gothic" panose="020B0502020202020204" pitchFamily="34" charset="0"/>
            </a:endParaRPr>
          </a:p>
        </p:txBody>
      </p:sp>
      <p:cxnSp>
        <p:nvCxnSpPr>
          <p:cNvPr id="39" name="Elbow Connector 38"/>
          <p:cNvCxnSpPr/>
          <p:nvPr/>
        </p:nvCxnSpPr>
        <p:spPr>
          <a:xfrm rot="5400000" flipH="1" flipV="1">
            <a:off x="10080276" y="3985420"/>
            <a:ext cx="285165" cy="232198"/>
          </a:xfrm>
          <a:prstGeom prst="bentConnector3">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24" name="Elbow Connector 23"/>
          <p:cNvCxnSpPr/>
          <p:nvPr/>
        </p:nvCxnSpPr>
        <p:spPr>
          <a:xfrm rot="10800000">
            <a:off x="8033555" y="1555278"/>
            <a:ext cx="1156532" cy="798649"/>
          </a:xfrm>
          <a:prstGeom prst="bentConnector3">
            <a:avLst/>
          </a:prstGeom>
          <a:ln>
            <a:headEnd type="oval" w="med" len="med"/>
            <a:tailEnd type="oval"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11018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6000"/>
                            </p:stCondLst>
                            <p:childTnLst>
                              <p:par>
                                <p:cTn id="65" presetID="10" presetClass="entr" presetSubtype="0"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8000"/>
                            </p:stCondLst>
                            <p:childTnLst>
                              <p:par>
                                <p:cTn id="81" presetID="10" presetClass="entr" presetSubtype="0" fill="hold"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par>
                          <p:cTn id="84" fill="hold">
                            <p:stCondLst>
                              <p:cond delay="8500"/>
                            </p:stCondLst>
                            <p:childTnLst>
                              <p:par>
                                <p:cTn id="85" presetID="10" presetClass="entr" presetSubtype="0"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9000"/>
                            </p:stCondLst>
                            <p:childTnLst>
                              <p:par>
                                <p:cTn id="89" presetID="10" presetClass="entr" presetSubtype="0" fill="hold"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500"/>
                                        <p:tgtEl>
                                          <p:spTgt spid="13"/>
                                        </p:tgtEl>
                                      </p:cBhvr>
                                    </p:animEffect>
                                  </p:childTnLst>
                                </p:cTn>
                              </p:par>
                            </p:childTnLst>
                          </p:cTn>
                        </p:par>
                        <p:par>
                          <p:cTn id="92" fill="hold">
                            <p:stCondLst>
                              <p:cond delay="9500"/>
                            </p:stCondLst>
                            <p:childTnLst>
                              <p:par>
                                <p:cTn id="93" presetID="10" presetClass="entr" presetSubtype="0" fill="hold"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0000"/>
                            </p:stCondLst>
                            <p:childTnLst>
                              <p:par>
                                <p:cTn id="97" presetID="10" presetClass="entr" presetSubtype="0"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fade">
                                      <p:cBhvr>
                                        <p:cTn id="99" dur="500"/>
                                        <p:tgtEl>
                                          <p:spTgt spid="21"/>
                                        </p:tgtEl>
                                      </p:cBhvr>
                                    </p:animEffect>
                                  </p:childTnLst>
                                </p:cTn>
                              </p:par>
                            </p:childTnLst>
                          </p:cTn>
                        </p:par>
                        <p:par>
                          <p:cTn id="100" fill="hold">
                            <p:stCondLst>
                              <p:cond delay="10500"/>
                            </p:stCondLst>
                            <p:childTnLst>
                              <p:par>
                                <p:cTn id="101" presetID="10" presetClass="entr" presetSubtype="0" fill="hold" nodeType="afterEffect">
                                  <p:stCondLst>
                                    <p:cond delay="0"/>
                                  </p:stCondLst>
                                  <p:childTnLst>
                                    <p:set>
                                      <p:cBhvr>
                                        <p:cTn id="102" dur="1" fill="hold">
                                          <p:stCondLst>
                                            <p:cond delay="0"/>
                                          </p:stCondLst>
                                        </p:cTn>
                                        <p:tgtEl>
                                          <p:spTgt spid="10"/>
                                        </p:tgtEl>
                                        <p:attrNameLst>
                                          <p:attrName>style.visibility</p:attrName>
                                        </p:attrNameLst>
                                      </p:cBhvr>
                                      <p:to>
                                        <p:strVal val="visible"/>
                                      </p:to>
                                    </p:set>
                                    <p:animEffect transition="in" filter="fade">
                                      <p:cBhvr>
                                        <p:cTn id="103" dur="500"/>
                                        <p:tgtEl>
                                          <p:spTgt spid="10"/>
                                        </p:tgtEl>
                                      </p:cBhvr>
                                    </p:animEffect>
                                  </p:childTnLst>
                                </p:cTn>
                              </p:par>
                            </p:childTnLst>
                          </p:cTn>
                        </p:par>
                        <p:par>
                          <p:cTn id="104" fill="hold">
                            <p:stCondLst>
                              <p:cond delay="11000"/>
                            </p:stCondLst>
                            <p:childTnLst>
                              <p:par>
                                <p:cTn id="105" presetID="10" presetClass="entr" presetSubtype="0"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500"/>
                                        <p:tgtEl>
                                          <p:spTgt spid="20"/>
                                        </p:tgtEl>
                                      </p:cBhvr>
                                    </p:animEffect>
                                  </p:childTnLst>
                                </p:cTn>
                              </p:par>
                            </p:childTnLst>
                          </p:cTn>
                        </p:par>
                        <p:par>
                          <p:cTn id="108" fill="hold">
                            <p:stCondLst>
                              <p:cond delay="11500"/>
                            </p:stCondLst>
                            <p:childTnLst>
                              <p:par>
                                <p:cTn id="109" presetID="10" presetClass="entr" presetSubtype="0"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childTnLst>
                                </p:cTn>
                              </p:par>
                            </p:childTnLst>
                          </p:cTn>
                        </p:par>
                        <p:par>
                          <p:cTn id="112" fill="hold">
                            <p:stCondLst>
                              <p:cond delay="12000"/>
                            </p:stCondLst>
                            <p:childTnLst>
                              <p:par>
                                <p:cTn id="113" presetID="10" presetClass="entr" presetSubtype="0" fill="hold" grpId="0" nodeType="afterEffect">
                                  <p:stCondLst>
                                    <p:cond delay="0"/>
                                  </p:stCondLst>
                                  <p:childTnLst>
                                    <p:set>
                                      <p:cBhvr>
                                        <p:cTn id="114" dur="1" fill="hold">
                                          <p:stCondLst>
                                            <p:cond delay="0"/>
                                          </p:stCondLst>
                                        </p:cTn>
                                        <p:tgtEl>
                                          <p:spTgt spid="2"/>
                                        </p:tgtEl>
                                        <p:attrNameLst>
                                          <p:attrName>style.visibility</p:attrName>
                                        </p:attrNameLst>
                                      </p:cBhvr>
                                      <p:to>
                                        <p:strVal val="visible"/>
                                      </p:to>
                                    </p:set>
                                    <p:animEffect transition="in" filter="fade">
                                      <p:cBhvr>
                                        <p:cTn id="115" dur="500"/>
                                        <p:tgtEl>
                                          <p:spTgt spid="2"/>
                                        </p:tgtEl>
                                      </p:cBhvr>
                                    </p:animEffect>
                                  </p:childTnLst>
                                </p:cTn>
                              </p:par>
                            </p:childTnLst>
                          </p:cTn>
                        </p:par>
                        <p:par>
                          <p:cTn id="116" fill="hold">
                            <p:stCondLst>
                              <p:cond delay="12500"/>
                            </p:stCondLst>
                            <p:childTnLst>
                              <p:par>
                                <p:cTn id="117" presetID="10" presetClass="entr" presetSubtype="0" fill="hold" grpId="0" nodeType="afterEffect">
                                  <p:stCondLst>
                                    <p:cond delay="0"/>
                                  </p:stCondLst>
                                  <p:childTnLst>
                                    <p:set>
                                      <p:cBhvr>
                                        <p:cTn id="118" dur="1" fill="hold">
                                          <p:stCondLst>
                                            <p:cond delay="0"/>
                                          </p:stCondLst>
                                        </p:cTn>
                                        <p:tgtEl>
                                          <p:spTgt spid="34"/>
                                        </p:tgtEl>
                                        <p:attrNameLst>
                                          <p:attrName>style.visibility</p:attrName>
                                        </p:attrNameLst>
                                      </p:cBhvr>
                                      <p:to>
                                        <p:strVal val="visible"/>
                                      </p:to>
                                    </p:set>
                                    <p:animEffect transition="in" filter="fade">
                                      <p:cBhvr>
                                        <p:cTn id="119" dur="500"/>
                                        <p:tgtEl>
                                          <p:spTgt spid="34"/>
                                        </p:tgtEl>
                                      </p:cBhvr>
                                    </p:animEffect>
                                  </p:childTnLst>
                                </p:cTn>
                              </p:par>
                            </p:childTnLst>
                          </p:cTn>
                        </p:par>
                        <p:par>
                          <p:cTn id="120" fill="hold">
                            <p:stCondLst>
                              <p:cond delay="13000"/>
                            </p:stCondLst>
                            <p:childTnLst>
                              <p:par>
                                <p:cTn id="121" presetID="10" presetClass="entr" presetSubtype="0" fill="hold" nodeType="after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fade">
                                      <p:cBhvr>
                                        <p:cTn id="123" dur="500"/>
                                        <p:tgtEl>
                                          <p:spTgt spid="27"/>
                                        </p:tgtEl>
                                      </p:cBhvr>
                                    </p:animEffect>
                                  </p:childTnLst>
                                </p:cTn>
                              </p:par>
                            </p:childTnLst>
                          </p:cTn>
                        </p:par>
                        <p:par>
                          <p:cTn id="124" fill="hold">
                            <p:stCondLst>
                              <p:cond delay="13500"/>
                            </p:stCondLst>
                            <p:childTnLst>
                              <p:par>
                                <p:cTn id="125" presetID="10" presetClass="entr" presetSubtype="0" fill="hold"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par>
                          <p:cTn id="128" fill="hold">
                            <p:stCondLst>
                              <p:cond delay="14000"/>
                            </p:stCondLst>
                            <p:childTnLst>
                              <p:par>
                                <p:cTn id="129" presetID="10" presetClass="entr" presetSubtype="0" fill="hold" nodeType="after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1" grpId="0" animBg="1"/>
      <p:bldP spid="8" grpId="0" animBg="1"/>
      <p:bldP spid="28" grpId="0" animBg="1"/>
      <p:bldP spid="3" grpId="0" animBg="1"/>
      <p:bldP spid="2" grpId="0" animBg="1"/>
      <p:bldP spid="26" grpId="0"/>
      <p:bldP spid="14" grpId="0" animBg="1"/>
      <p:bldP spid="15" grpId="0"/>
      <p:bldP spid="4" grpId="0"/>
      <p:bldP spid="18" grpId="0" animBg="1"/>
      <p:bldP spid="25" grpId="0" animBg="1"/>
      <p:bldP spid="32" grpId="0" animBg="1"/>
      <p:bldP spid="34" grpId="0"/>
      <p:bldP spid="35" grpId="0"/>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 name="Rectangle 89"/>
          <p:cNvSpPr/>
          <p:nvPr/>
        </p:nvSpPr>
        <p:spPr>
          <a:xfrm>
            <a:off x="1" y="6531364"/>
            <a:ext cx="8261532" cy="326636"/>
          </a:xfrm>
          <a:prstGeom prst="rect">
            <a:avLst/>
          </a:prstGeom>
          <a:solidFill>
            <a:schemeClr val="accent2">
              <a:lumMod val="40000"/>
              <a:lumOff val="60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Rectangle 86"/>
          <p:cNvSpPr/>
          <p:nvPr/>
        </p:nvSpPr>
        <p:spPr>
          <a:xfrm>
            <a:off x="8250900" y="-1"/>
            <a:ext cx="3943008" cy="2261846"/>
          </a:xfrm>
          <a:prstGeom prst="rect">
            <a:avLst/>
          </a:prstGeom>
          <a:solidFill>
            <a:srgbClr val="E4D2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Rectangle 84"/>
          <p:cNvSpPr/>
          <p:nvPr/>
        </p:nvSpPr>
        <p:spPr>
          <a:xfrm>
            <a:off x="8261533" y="5217539"/>
            <a:ext cx="674035" cy="1651094"/>
          </a:xfrm>
          <a:prstGeom prst="rect">
            <a:avLst/>
          </a:prstGeom>
          <a:solidFill>
            <a:schemeClr val="accent2">
              <a:lumMod val="40000"/>
              <a:lumOff val="60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49"/>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9462" b="89796" l="2897" r="68814"/>
                    </a14:imgEffect>
                  </a14:imgLayer>
                </a14:imgProps>
              </a:ext>
              <a:ext uri="{28A0092B-C50C-407E-A947-70E740481C1C}">
                <a14:useLocalDpi xmlns:a14="http://schemas.microsoft.com/office/drawing/2010/main" val="0"/>
              </a:ext>
            </a:extLst>
          </a:blip>
          <a:srcRect l="3358" t="29257" r="30533"/>
          <a:stretch/>
        </p:blipFill>
        <p:spPr>
          <a:xfrm>
            <a:off x="3068887" y="5756223"/>
            <a:ext cx="5910294" cy="1162582"/>
          </a:xfrm>
          <a:prstGeom prst="rect">
            <a:avLst/>
          </a:prstGeom>
        </p:spPr>
      </p:pic>
      <p:sp>
        <p:nvSpPr>
          <p:cNvPr id="84" name="Rectangle 83"/>
          <p:cNvSpPr/>
          <p:nvPr/>
        </p:nvSpPr>
        <p:spPr>
          <a:xfrm>
            <a:off x="8250900" y="2261845"/>
            <a:ext cx="983703" cy="1877424"/>
          </a:xfrm>
          <a:prstGeom prst="rect">
            <a:avLst/>
          </a:prstGeom>
          <a:solidFill>
            <a:schemeClr val="accent6">
              <a:lumMod val="40000"/>
              <a:lumOff val="60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0" y="5635453"/>
            <a:ext cx="2537578" cy="895911"/>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4263656" y="0"/>
            <a:ext cx="3987244" cy="205733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99661" l="7172" r="93648"/>
                    </a14:imgEffect>
                  </a14:imgLayer>
                </a14:imgProps>
              </a:ext>
              <a:ext uri="{28A0092B-C50C-407E-A947-70E740481C1C}">
                <a14:useLocalDpi xmlns:a14="http://schemas.microsoft.com/office/drawing/2010/main" val="0"/>
              </a:ext>
            </a:extLst>
          </a:blip>
          <a:srcRect r="9627"/>
          <a:stretch/>
        </p:blipFill>
        <p:spPr>
          <a:xfrm rot="18195178">
            <a:off x="4561843" y="582653"/>
            <a:ext cx="882263" cy="1768448"/>
          </a:xfrm>
          <a:prstGeom prst="rect">
            <a:avLst/>
          </a:prstGeom>
        </p:spPr>
      </p:pic>
      <p:sp>
        <p:nvSpPr>
          <p:cNvPr id="24" name="Rectangle 23"/>
          <p:cNvSpPr/>
          <p:nvPr/>
        </p:nvSpPr>
        <p:spPr>
          <a:xfrm>
            <a:off x="0" y="0"/>
            <a:ext cx="4263656" cy="563545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rotWithShape="1">
          <a:blip r:embed="rId6"/>
          <a:srcRect l="22986" t="28126" r="19202" b="34374"/>
          <a:stretch/>
        </p:blipFill>
        <p:spPr>
          <a:xfrm>
            <a:off x="305536" y="153644"/>
            <a:ext cx="3320891" cy="1216269"/>
          </a:xfrm>
          <a:prstGeom prst="rect">
            <a:avLst/>
          </a:prstGeom>
        </p:spPr>
      </p:pic>
      <p:pic>
        <p:nvPicPr>
          <p:cNvPr id="5" name="Picture 4"/>
          <p:cNvPicPr>
            <a:picLocks noChangeAspect="1"/>
          </p:cNvPicPr>
          <p:nvPr/>
        </p:nvPicPr>
        <p:blipFill rotWithShape="1">
          <a:blip r:embed="rId7" cstate="print">
            <a:extLst>
              <a:ext uri="{28A0092B-C50C-407E-A947-70E740481C1C}">
                <a14:useLocalDpi xmlns:a14="http://schemas.microsoft.com/office/drawing/2010/main" val="0"/>
              </a:ext>
            </a:extLst>
          </a:blip>
          <a:srcRect l="1479" t="24314" r="6142" b="23333"/>
          <a:stretch/>
        </p:blipFill>
        <p:spPr>
          <a:xfrm>
            <a:off x="184529" y="1787888"/>
            <a:ext cx="3562903" cy="1426230"/>
          </a:xfrm>
          <a:prstGeom prst="rect">
            <a:avLst/>
          </a:prstGeom>
        </p:spPr>
      </p:pic>
      <p:sp>
        <p:nvSpPr>
          <p:cNvPr id="6" name="TextBox 5"/>
          <p:cNvSpPr txBox="1"/>
          <p:nvPr/>
        </p:nvSpPr>
        <p:spPr>
          <a:xfrm>
            <a:off x="81900" y="5635453"/>
            <a:ext cx="2257263" cy="830997"/>
          </a:xfrm>
          <a:prstGeom prst="rect">
            <a:avLst/>
          </a:prstGeom>
          <a:noFill/>
        </p:spPr>
        <p:txBody>
          <a:bodyPr wrap="square" rtlCol="0">
            <a:spAutoFit/>
          </a:bodyPr>
          <a:lstStyle/>
          <a:p>
            <a:r>
              <a:rPr lang="en-US" sz="2400" u="sng" dirty="0" smtClean="0">
                <a:solidFill>
                  <a:schemeClr val="tx1">
                    <a:lumMod val="65000"/>
                    <a:lumOff val="35000"/>
                  </a:schemeClr>
                </a:solidFill>
                <a:latin typeface="Century Gothic" panose="020B0502020202020204" pitchFamily="34" charset="0"/>
              </a:rPr>
              <a:t>Typical Floor Plans</a:t>
            </a:r>
            <a:endParaRPr lang="en-US" sz="2400" u="sng" dirty="0">
              <a:solidFill>
                <a:schemeClr val="tx1">
                  <a:lumMod val="65000"/>
                  <a:lumOff val="35000"/>
                </a:schemeClr>
              </a:solidFill>
              <a:latin typeface="Century Gothic" panose="020B0502020202020204" pitchFamily="34" charset="0"/>
            </a:endParaRPr>
          </a:p>
        </p:txBody>
      </p:sp>
      <p:sp>
        <p:nvSpPr>
          <p:cNvPr id="2" name="TextBox 1"/>
          <p:cNvSpPr txBox="1"/>
          <p:nvPr/>
        </p:nvSpPr>
        <p:spPr>
          <a:xfrm>
            <a:off x="184529" y="1434584"/>
            <a:ext cx="5248099" cy="338554"/>
          </a:xfrm>
          <a:prstGeom prst="rect">
            <a:avLst/>
          </a:prstGeom>
          <a:noFill/>
        </p:spPr>
        <p:txBody>
          <a:bodyPr wrap="square" rtlCol="0">
            <a:spAutoFit/>
          </a:bodyPr>
          <a:lstStyle/>
          <a:p>
            <a:r>
              <a:rPr lang="en-US" sz="1600" dirty="0" smtClean="0">
                <a:solidFill>
                  <a:schemeClr val="tx1">
                    <a:lumMod val="75000"/>
                    <a:lumOff val="25000"/>
                  </a:schemeClr>
                </a:solidFill>
                <a:latin typeface="Century Gothic" panose="020B0502020202020204" pitchFamily="34" charset="0"/>
              </a:rPr>
              <a:t>2 bedroom Total Floor Area – 370sqm </a:t>
            </a:r>
            <a:endParaRPr lang="en-US" sz="1600" dirty="0">
              <a:solidFill>
                <a:schemeClr val="tx1">
                  <a:lumMod val="75000"/>
                  <a:lumOff val="25000"/>
                </a:schemeClr>
              </a:solidFill>
              <a:latin typeface="Century Gothic" panose="020B0502020202020204" pitchFamily="34" charset="0"/>
            </a:endParaRPr>
          </a:p>
        </p:txBody>
      </p:sp>
      <p:sp>
        <p:nvSpPr>
          <p:cNvPr id="19" name="TextBox 18"/>
          <p:cNvSpPr txBox="1"/>
          <p:nvPr/>
        </p:nvSpPr>
        <p:spPr>
          <a:xfrm>
            <a:off x="251924" y="3388769"/>
            <a:ext cx="5899389" cy="338554"/>
          </a:xfrm>
          <a:prstGeom prst="rect">
            <a:avLst/>
          </a:prstGeom>
          <a:noFill/>
        </p:spPr>
        <p:txBody>
          <a:bodyPr wrap="square" rtlCol="0">
            <a:spAutoFit/>
          </a:bodyPr>
          <a:lstStyle/>
          <a:p>
            <a:r>
              <a:rPr lang="en-US" sz="1600" dirty="0" smtClean="0">
                <a:solidFill>
                  <a:schemeClr val="tx1">
                    <a:lumMod val="75000"/>
                    <a:lumOff val="25000"/>
                  </a:schemeClr>
                </a:solidFill>
                <a:latin typeface="Century Gothic" panose="020B0502020202020204" pitchFamily="34" charset="0"/>
              </a:rPr>
              <a:t>3 bedroom Total Floor Area- 390sqm  </a:t>
            </a:r>
            <a:endParaRPr lang="en-US" sz="1600" dirty="0">
              <a:solidFill>
                <a:schemeClr val="tx1">
                  <a:lumMod val="75000"/>
                  <a:lumOff val="25000"/>
                </a:schemeClr>
              </a:solidFill>
              <a:latin typeface="Century Gothic" panose="020B0502020202020204" pitchFamily="34" charset="0"/>
            </a:endParaRPr>
          </a:p>
        </p:txBody>
      </p:sp>
      <p:pic>
        <p:nvPicPr>
          <p:cNvPr id="23" name="Picture 22"/>
          <p:cNvPicPr>
            <a:picLocks noChangeAspect="1"/>
          </p:cNvPicPr>
          <p:nvPr/>
        </p:nvPicPr>
        <p:blipFill rotWithShape="1">
          <a:blip r:embed="rId8" cstate="print">
            <a:biLevel thresh="75000"/>
            <a:extLst>
              <a:ext uri="{BEBA8EAE-BF5A-486C-A8C5-ECC9F3942E4B}">
                <a14:imgProps xmlns:a14="http://schemas.microsoft.com/office/drawing/2010/main">
                  <a14:imgLayer r:embed="rId9">
                    <a14:imgEffect>
                      <a14:brightnessContrast bright="-20000" contrast="20000"/>
                    </a14:imgEffect>
                  </a14:imgLayer>
                </a14:imgProps>
              </a:ext>
              <a:ext uri="{28A0092B-C50C-407E-A947-70E740481C1C}">
                <a14:useLocalDpi xmlns:a14="http://schemas.microsoft.com/office/drawing/2010/main" val="0"/>
              </a:ext>
            </a:extLst>
          </a:blip>
          <a:srcRect l="30983" t="1980" r="29910"/>
          <a:stretch/>
        </p:blipFill>
        <p:spPr>
          <a:xfrm rot="16200000">
            <a:off x="1388329" y="2911117"/>
            <a:ext cx="1155304" cy="3422604"/>
          </a:xfrm>
          <a:prstGeom prst="rect">
            <a:avLst/>
          </a:prstGeom>
        </p:spPr>
      </p:pic>
      <p:cxnSp>
        <p:nvCxnSpPr>
          <p:cNvPr id="25" name="Straight Arrow Connector 24"/>
          <p:cNvCxnSpPr/>
          <p:nvPr/>
        </p:nvCxnSpPr>
        <p:spPr>
          <a:xfrm flipV="1">
            <a:off x="1243268" y="1134222"/>
            <a:ext cx="49006" cy="273320"/>
          </a:xfrm>
          <a:prstGeom prst="straightConnector1">
            <a:avLst/>
          </a:prstGeom>
          <a:ln w="127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flipH="1" flipV="1">
            <a:off x="2486938" y="1147278"/>
            <a:ext cx="50640" cy="260264"/>
          </a:xfrm>
          <a:prstGeom prst="straightConnector1">
            <a:avLst/>
          </a:prstGeom>
          <a:ln w="127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4131085" y="399773"/>
            <a:ext cx="479441"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582686" y="219238"/>
            <a:ext cx="2940332" cy="230832"/>
          </a:xfrm>
          <a:prstGeom prst="rect">
            <a:avLst/>
          </a:prstGeom>
          <a:noFill/>
        </p:spPr>
        <p:txBody>
          <a:bodyPr wrap="square" rtlCol="0">
            <a:spAutoFit/>
          </a:bodyPr>
          <a:lstStyle/>
          <a:p>
            <a:r>
              <a:rPr lang="en-US" sz="900" dirty="0" smtClean="0">
                <a:latin typeface="Century Gothic" panose="020B0502020202020204" pitchFamily="34" charset="0"/>
              </a:rPr>
              <a:t>Entry to the building from ground floor</a:t>
            </a:r>
            <a:endParaRPr lang="en-US" sz="900" dirty="0">
              <a:latin typeface="Century Gothic" panose="020B0502020202020204" pitchFamily="34" charset="0"/>
            </a:endParaRPr>
          </a:p>
        </p:txBody>
      </p:sp>
      <p:cxnSp>
        <p:nvCxnSpPr>
          <p:cNvPr id="31" name="Straight Arrow Connector 30"/>
          <p:cNvCxnSpPr/>
          <p:nvPr/>
        </p:nvCxnSpPr>
        <p:spPr>
          <a:xfrm flipV="1">
            <a:off x="1901537" y="2991594"/>
            <a:ext cx="0" cy="397175"/>
          </a:xfrm>
          <a:prstGeom prst="straightConnector1">
            <a:avLst/>
          </a:prstGeom>
          <a:ln w="1905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35" name="Straight Arrow Connector 34"/>
          <p:cNvCxnSpPr/>
          <p:nvPr/>
        </p:nvCxnSpPr>
        <p:spPr>
          <a:xfrm flipH="1">
            <a:off x="1242074" y="3795058"/>
            <a:ext cx="46495" cy="380465"/>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959415" y="3716272"/>
            <a:ext cx="73387" cy="463930"/>
          </a:xfrm>
          <a:prstGeom prst="straightConnector1">
            <a:avLst/>
          </a:prstGeom>
          <a:ln w="28575">
            <a:solidFill>
              <a:schemeClr val="accent4">
                <a:lumMod val="50000"/>
              </a:schemeClr>
            </a:solidFill>
            <a:tailEnd type="triangle"/>
          </a:ln>
        </p:spPr>
        <p:style>
          <a:lnRef idx="3">
            <a:schemeClr val="accent5"/>
          </a:lnRef>
          <a:fillRef idx="0">
            <a:schemeClr val="accent5"/>
          </a:fillRef>
          <a:effectRef idx="2">
            <a:schemeClr val="accent5"/>
          </a:effectRef>
          <a:fontRef idx="minor">
            <a:schemeClr val="tx1"/>
          </a:fontRef>
        </p:style>
      </p:cxnSp>
      <p:cxnSp>
        <p:nvCxnSpPr>
          <p:cNvPr id="39" name="Straight Arrow Connector 38"/>
          <p:cNvCxnSpPr/>
          <p:nvPr/>
        </p:nvCxnSpPr>
        <p:spPr>
          <a:xfrm>
            <a:off x="4131084" y="567323"/>
            <a:ext cx="479441" cy="0"/>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80556" y="439511"/>
            <a:ext cx="3158957" cy="230832"/>
          </a:xfrm>
          <a:prstGeom prst="rect">
            <a:avLst/>
          </a:prstGeom>
          <a:noFill/>
        </p:spPr>
        <p:txBody>
          <a:bodyPr wrap="square" rtlCol="0">
            <a:spAutoFit/>
          </a:bodyPr>
          <a:lstStyle/>
          <a:p>
            <a:r>
              <a:rPr lang="en-US" sz="900" dirty="0" smtClean="0">
                <a:latin typeface="Century Gothic" panose="020B0502020202020204" pitchFamily="34" charset="0"/>
              </a:rPr>
              <a:t>Exit from the basement </a:t>
            </a:r>
            <a:endParaRPr lang="en-US" sz="900" dirty="0">
              <a:latin typeface="Century Gothic" panose="020B0502020202020204" pitchFamily="34" charset="0"/>
            </a:endParaRPr>
          </a:p>
        </p:txBody>
      </p:sp>
      <p:cxnSp>
        <p:nvCxnSpPr>
          <p:cNvPr id="41" name="Straight Arrow Connector 40"/>
          <p:cNvCxnSpPr/>
          <p:nvPr/>
        </p:nvCxnSpPr>
        <p:spPr>
          <a:xfrm>
            <a:off x="4134003" y="780496"/>
            <a:ext cx="479441"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585091" y="665080"/>
            <a:ext cx="3336339" cy="230832"/>
          </a:xfrm>
          <a:prstGeom prst="rect">
            <a:avLst/>
          </a:prstGeom>
          <a:noFill/>
        </p:spPr>
        <p:txBody>
          <a:bodyPr wrap="square" rtlCol="0">
            <a:spAutoFit/>
          </a:bodyPr>
          <a:lstStyle/>
          <a:p>
            <a:r>
              <a:rPr lang="en-US" sz="900" dirty="0" smtClean="0">
                <a:latin typeface="Century Gothic" panose="020B0502020202020204" pitchFamily="34" charset="0"/>
              </a:rPr>
              <a:t>Entry to the Basement</a:t>
            </a:r>
            <a:endParaRPr lang="en-US" sz="900" dirty="0">
              <a:latin typeface="Century Gothic" panose="020B0502020202020204" pitchFamily="34" charset="0"/>
            </a:endParaRPr>
          </a:p>
        </p:txBody>
      </p:sp>
      <p:pic>
        <p:nvPicPr>
          <p:cNvPr id="26" name="Picture 25"/>
          <p:cNvPicPr>
            <a:picLocks noChangeAspect="1"/>
          </p:cNvPicPr>
          <p:nvPr/>
        </p:nvPicPr>
        <p:blipFill>
          <a:blip r:embed="rId10" cstate="print">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tretch>
            <a:fillRect/>
          </a:stretch>
        </p:blipFill>
        <p:spPr>
          <a:xfrm>
            <a:off x="8928381" y="0"/>
            <a:ext cx="3246170" cy="1967612"/>
          </a:xfrm>
          <a:prstGeom prst="rect">
            <a:avLst/>
          </a:prstGeom>
        </p:spPr>
      </p:pic>
      <p:sp>
        <p:nvSpPr>
          <p:cNvPr id="28" name="TextBox 27"/>
          <p:cNvSpPr txBox="1"/>
          <p:nvPr/>
        </p:nvSpPr>
        <p:spPr>
          <a:xfrm>
            <a:off x="9139331" y="1941917"/>
            <a:ext cx="3564610" cy="230832"/>
          </a:xfrm>
          <a:prstGeom prst="rect">
            <a:avLst/>
          </a:prstGeom>
          <a:noFill/>
        </p:spPr>
        <p:txBody>
          <a:bodyPr wrap="square" rtlCol="0">
            <a:spAutoFit/>
          </a:bodyPr>
          <a:lstStyle/>
          <a:p>
            <a:r>
              <a:rPr lang="en-US" sz="900" dirty="0" smtClean="0">
                <a:latin typeface="Century Gothic" panose="020B0502020202020204" pitchFamily="34" charset="0"/>
              </a:rPr>
              <a:t>Piazza/Shopping Complex</a:t>
            </a:r>
            <a:endParaRPr lang="en-US" sz="900" dirty="0">
              <a:latin typeface="Century Gothic" panose="020B0502020202020204" pitchFamily="34" charset="0"/>
            </a:endParaRPr>
          </a:p>
        </p:txBody>
      </p:sp>
      <p:cxnSp>
        <p:nvCxnSpPr>
          <p:cNvPr id="32" name="Straight Arrow Connector 31"/>
          <p:cNvCxnSpPr/>
          <p:nvPr/>
        </p:nvCxnSpPr>
        <p:spPr>
          <a:xfrm flipV="1">
            <a:off x="10233576" y="1782091"/>
            <a:ext cx="89116" cy="196934"/>
          </a:xfrm>
          <a:prstGeom prst="straightConnector1">
            <a:avLst/>
          </a:prstGeom>
          <a:ln w="1905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33" name="TextBox 32"/>
          <p:cNvSpPr txBox="1"/>
          <p:nvPr/>
        </p:nvSpPr>
        <p:spPr>
          <a:xfrm>
            <a:off x="8158234" y="665080"/>
            <a:ext cx="895378" cy="230832"/>
          </a:xfrm>
          <a:prstGeom prst="rect">
            <a:avLst/>
          </a:prstGeom>
          <a:noFill/>
        </p:spPr>
        <p:txBody>
          <a:bodyPr wrap="square" rtlCol="0">
            <a:spAutoFit/>
          </a:bodyPr>
          <a:lstStyle/>
          <a:p>
            <a:r>
              <a:rPr lang="en-US" sz="900" dirty="0" smtClean="0">
                <a:latin typeface="Century Gothic" panose="020B0502020202020204" pitchFamily="34" charset="0"/>
              </a:rPr>
              <a:t>Apartments</a:t>
            </a:r>
            <a:endParaRPr lang="en-US" sz="900" dirty="0">
              <a:latin typeface="Century Gothic" panose="020B0502020202020204" pitchFamily="34" charset="0"/>
            </a:endParaRPr>
          </a:p>
        </p:txBody>
      </p:sp>
      <p:cxnSp>
        <p:nvCxnSpPr>
          <p:cNvPr id="34" name="Straight Arrow Connector 33"/>
          <p:cNvCxnSpPr/>
          <p:nvPr/>
        </p:nvCxnSpPr>
        <p:spPr>
          <a:xfrm>
            <a:off x="8928381" y="780496"/>
            <a:ext cx="585003" cy="0"/>
          </a:xfrm>
          <a:prstGeom prst="straightConnector1">
            <a:avLst/>
          </a:prstGeom>
          <a:ln w="1905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36" name="Straight Connector 35"/>
          <p:cNvCxnSpPr/>
          <p:nvPr/>
        </p:nvCxnSpPr>
        <p:spPr>
          <a:xfrm>
            <a:off x="8250900" y="1696064"/>
            <a:ext cx="969982" cy="0"/>
          </a:xfrm>
          <a:prstGeom prst="line">
            <a:avLst/>
          </a:prstGeom>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8237993" y="1734281"/>
            <a:ext cx="1070811" cy="369332"/>
          </a:xfrm>
          <a:prstGeom prst="rect">
            <a:avLst/>
          </a:prstGeom>
          <a:noFill/>
        </p:spPr>
        <p:txBody>
          <a:bodyPr wrap="square" rtlCol="0">
            <a:spAutoFit/>
          </a:bodyPr>
          <a:lstStyle/>
          <a:p>
            <a:r>
              <a:rPr lang="en-US" sz="900" dirty="0" smtClean="0">
                <a:latin typeface="Century Gothic" panose="020B0502020202020204" pitchFamily="34" charset="0"/>
              </a:rPr>
              <a:t>Basement Parking</a:t>
            </a:r>
            <a:endParaRPr lang="en-US" sz="900" dirty="0">
              <a:latin typeface="Century Gothic" panose="020B0502020202020204" pitchFamily="34" charset="0"/>
            </a:endParaRPr>
          </a:p>
        </p:txBody>
      </p:sp>
      <p:sp>
        <p:nvSpPr>
          <p:cNvPr id="42" name="TextBox 41"/>
          <p:cNvSpPr txBox="1"/>
          <p:nvPr/>
        </p:nvSpPr>
        <p:spPr>
          <a:xfrm>
            <a:off x="8250900" y="1465232"/>
            <a:ext cx="2169763" cy="230832"/>
          </a:xfrm>
          <a:prstGeom prst="rect">
            <a:avLst/>
          </a:prstGeom>
          <a:noFill/>
        </p:spPr>
        <p:txBody>
          <a:bodyPr wrap="square" rtlCol="0">
            <a:spAutoFit/>
          </a:bodyPr>
          <a:lstStyle/>
          <a:p>
            <a:r>
              <a:rPr lang="en-US" sz="900" dirty="0" smtClean="0">
                <a:latin typeface="Century Gothic" panose="020B0502020202020204" pitchFamily="34" charset="0"/>
              </a:rPr>
              <a:t>Ground Level</a:t>
            </a:r>
            <a:endParaRPr lang="en-US" sz="900" dirty="0">
              <a:latin typeface="Century Gothic" panose="020B0502020202020204" pitchFamily="34" charset="0"/>
            </a:endParaRPr>
          </a:p>
        </p:txBody>
      </p:sp>
      <p:cxnSp>
        <p:nvCxnSpPr>
          <p:cNvPr id="43" name="Straight Arrow Connector 42"/>
          <p:cNvCxnSpPr/>
          <p:nvPr/>
        </p:nvCxnSpPr>
        <p:spPr>
          <a:xfrm>
            <a:off x="8531492" y="1659850"/>
            <a:ext cx="0" cy="1539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a:off x="8928381" y="1824421"/>
            <a:ext cx="407743" cy="0"/>
          </a:xfrm>
          <a:prstGeom prst="straightConnector1">
            <a:avLst/>
          </a:prstGeom>
          <a:ln w="19050">
            <a:solidFill>
              <a:srgbClr val="FF0000"/>
            </a:solidFill>
            <a:tailEnd type="triangle"/>
          </a:ln>
        </p:spPr>
        <p:style>
          <a:lnRef idx="3">
            <a:schemeClr val="dk1"/>
          </a:lnRef>
          <a:fillRef idx="0">
            <a:schemeClr val="dk1"/>
          </a:fillRef>
          <a:effectRef idx="2">
            <a:schemeClr val="dk1"/>
          </a:effectRef>
          <a:fontRef idx="minor">
            <a:schemeClr val="tx1"/>
          </a:fontRef>
        </p:style>
      </p:cxnSp>
      <p:pic>
        <p:nvPicPr>
          <p:cNvPr id="46" name="Picture 45"/>
          <p:cNvPicPr>
            <a:picLocks noChangeAspect="1"/>
          </p:cNvPicPr>
          <p:nvPr/>
        </p:nvPicPr>
        <p:blipFill rotWithShape="1">
          <a:blip r:embed="rId12">
            <a:extLst>
              <a:ext uri="{BEBA8EAE-BF5A-486C-A8C5-ECC9F3942E4B}">
                <a14:imgProps xmlns:a14="http://schemas.microsoft.com/office/drawing/2010/main">
                  <a14:imgLayer r:embed="rId13">
                    <a14:imgEffect>
                      <a14:backgroundRemoval t="0" b="95875" l="18202" r="69985"/>
                    </a14:imgEffect>
                  </a14:imgLayer>
                </a14:imgProps>
              </a:ext>
              <a:ext uri="{28A0092B-C50C-407E-A947-70E740481C1C}">
                <a14:useLocalDpi xmlns:a14="http://schemas.microsoft.com/office/drawing/2010/main" val="0"/>
              </a:ext>
            </a:extLst>
          </a:blip>
          <a:srcRect l="17500" r="32619" b="5115"/>
          <a:stretch/>
        </p:blipFill>
        <p:spPr>
          <a:xfrm>
            <a:off x="4237424" y="2013749"/>
            <a:ext cx="3732917" cy="3278444"/>
          </a:xfrm>
          <a:prstGeom prst="rect">
            <a:avLst/>
          </a:prstGeom>
        </p:spPr>
      </p:pic>
      <p:pic>
        <p:nvPicPr>
          <p:cNvPr id="47" name="Picture 4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930289" y="5200071"/>
            <a:ext cx="3263619" cy="1668562"/>
          </a:xfrm>
          <a:prstGeom prst="rect">
            <a:avLst/>
          </a:prstGeom>
        </p:spPr>
      </p:pic>
      <p:pic>
        <p:nvPicPr>
          <p:cNvPr id="48" name="Picture 47"/>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234603" y="2261845"/>
            <a:ext cx="2959305" cy="1904545"/>
          </a:xfrm>
          <a:prstGeom prst="rect">
            <a:avLst/>
          </a:prstGeom>
        </p:spPr>
      </p:pic>
      <p:pic>
        <p:nvPicPr>
          <p:cNvPr id="51" name="Picture 5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250900" y="4139269"/>
            <a:ext cx="2604299" cy="1066099"/>
          </a:xfrm>
          <a:prstGeom prst="rect">
            <a:avLst/>
          </a:prstGeom>
        </p:spPr>
      </p:pic>
      <p:sp>
        <p:nvSpPr>
          <p:cNvPr id="52" name="TextBox 51"/>
          <p:cNvSpPr txBox="1"/>
          <p:nvPr/>
        </p:nvSpPr>
        <p:spPr>
          <a:xfrm>
            <a:off x="7523017" y="2272100"/>
            <a:ext cx="1711585" cy="1061829"/>
          </a:xfrm>
          <a:prstGeom prst="rect">
            <a:avLst/>
          </a:prstGeom>
          <a:noFill/>
        </p:spPr>
        <p:txBody>
          <a:bodyPr wrap="square" rtlCol="0">
            <a:spAutoFit/>
          </a:bodyPr>
          <a:lstStyle/>
          <a:p>
            <a:pPr algn="just"/>
            <a:r>
              <a:rPr lang="en-US" sz="900" dirty="0" smtClean="0">
                <a:solidFill>
                  <a:schemeClr val="tx1">
                    <a:lumMod val="65000"/>
                    <a:lumOff val="35000"/>
                  </a:schemeClr>
                </a:solidFill>
                <a:latin typeface="Century Gothic" panose="020B0502020202020204" pitchFamily="34" charset="0"/>
              </a:rPr>
              <a:t>Central park is covered with tensile vault roof to resist the extreme climatic conditions. It acts as a enclosed breathing space and it connected with the underground piazza</a:t>
            </a:r>
            <a:endParaRPr lang="en-US" sz="900" dirty="0">
              <a:solidFill>
                <a:schemeClr val="tx1">
                  <a:lumMod val="65000"/>
                  <a:lumOff val="35000"/>
                </a:schemeClr>
              </a:solidFill>
              <a:latin typeface="Century Gothic" panose="020B0502020202020204" pitchFamily="34" charset="0"/>
            </a:endParaRPr>
          </a:p>
        </p:txBody>
      </p:sp>
      <p:cxnSp>
        <p:nvCxnSpPr>
          <p:cNvPr id="57" name="Straight Connector 56"/>
          <p:cNvCxnSpPr/>
          <p:nvPr/>
        </p:nvCxnSpPr>
        <p:spPr>
          <a:xfrm flipV="1">
            <a:off x="3859619" y="4880344"/>
            <a:ext cx="5210691" cy="1541722"/>
          </a:xfrm>
          <a:prstGeom prst="line">
            <a:avLst/>
          </a:prstGeom>
          <a:ln w="19050">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62" name="Elbow Connector 61"/>
          <p:cNvCxnSpPr/>
          <p:nvPr/>
        </p:nvCxnSpPr>
        <p:spPr>
          <a:xfrm flipV="1">
            <a:off x="7304567" y="5890437"/>
            <a:ext cx="1898650" cy="265814"/>
          </a:xfrm>
          <a:prstGeom prst="bentConnector3">
            <a:avLst>
              <a:gd name="adj1" fmla="val 29840"/>
            </a:avLst>
          </a:prstGeom>
          <a:ln w="19050">
            <a:solidFill>
              <a:srgbClr val="FF0000"/>
            </a:solidFill>
            <a:prstDash val="dash"/>
            <a:tailEnd type="arrow"/>
          </a:ln>
        </p:spPr>
        <p:style>
          <a:lnRef idx="2">
            <a:schemeClr val="dk1"/>
          </a:lnRef>
          <a:fillRef idx="0">
            <a:schemeClr val="dk1"/>
          </a:fillRef>
          <a:effectRef idx="1">
            <a:schemeClr val="dk1"/>
          </a:effectRef>
          <a:fontRef idx="minor">
            <a:schemeClr val="tx1"/>
          </a:fontRef>
        </p:style>
      </p:cxnSp>
      <p:cxnSp>
        <p:nvCxnSpPr>
          <p:cNvPr id="65" name="Straight Connector 64"/>
          <p:cNvCxnSpPr/>
          <p:nvPr/>
        </p:nvCxnSpPr>
        <p:spPr>
          <a:xfrm>
            <a:off x="7304567" y="6156251"/>
            <a:ext cx="0" cy="265814"/>
          </a:xfrm>
          <a:prstGeom prst="line">
            <a:avLst/>
          </a:prstGeom>
          <a:ln w="19050">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79" name="Straight Connector 78"/>
          <p:cNvCxnSpPr/>
          <p:nvPr/>
        </p:nvCxnSpPr>
        <p:spPr>
          <a:xfrm flipH="1" flipV="1">
            <a:off x="9067682" y="3727323"/>
            <a:ext cx="2628" cy="1153021"/>
          </a:xfrm>
          <a:prstGeom prst="line">
            <a:avLst/>
          </a:prstGeom>
          <a:ln w="19050">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81" name="Straight Arrow Connector 80"/>
          <p:cNvCxnSpPr/>
          <p:nvPr/>
        </p:nvCxnSpPr>
        <p:spPr>
          <a:xfrm>
            <a:off x="9067682" y="3716272"/>
            <a:ext cx="445702" cy="0"/>
          </a:xfrm>
          <a:prstGeom prst="straightConnector1">
            <a:avLst/>
          </a:prstGeom>
          <a:ln w="19050">
            <a:solidFill>
              <a:srgbClr val="FF0000"/>
            </a:solidFill>
            <a:prstDash val="dash"/>
            <a:tailEnd type="arrow"/>
          </a:ln>
        </p:spPr>
        <p:style>
          <a:lnRef idx="2">
            <a:schemeClr val="dk1"/>
          </a:lnRef>
          <a:fillRef idx="0">
            <a:schemeClr val="dk1"/>
          </a:fillRef>
          <a:effectRef idx="1">
            <a:schemeClr val="dk1"/>
          </a:effectRef>
          <a:fontRef idx="minor">
            <a:schemeClr val="tx1"/>
          </a:fontRef>
        </p:style>
      </p:cxnSp>
      <p:sp>
        <p:nvSpPr>
          <p:cNvPr id="83" name="Rectangle 82"/>
          <p:cNvSpPr/>
          <p:nvPr/>
        </p:nvSpPr>
        <p:spPr>
          <a:xfrm>
            <a:off x="10855198" y="4166389"/>
            <a:ext cx="1338709" cy="1033681"/>
          </a:xfrm>
          <a:prstGeom prst="rect">
            <a:avLst/>
          </a:prstGeom>
          <a:solidFill>
            <a:schemeClr val="accent4">
              <a:lumMod val="40000"/>
              <a:lumOff val="60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TextBox 88"/>
          <p:cNvSpPr txBox="1"/>
          <p:nvPr/>
        </p:nvSpPr>
        <p:spPr>
          <a:xfrm>
            <a:off x="2646556" y="6521301"/>
            <a:ext cx="5951994"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entury Gothic" panose="020B0502020202020204" pitchFamily="34" charset="0"/>
              </a:rPr>
              <a:t>Underground Piazza- the connector</a:t>
            </a:r>
            <a:endParaRPr lang="en-US" sz="1600" dirty="0">
              <a:solidFill>
                <a:schemeClr val="tx1">
                  <a:lumMod val="65000"/>
                  <a:lumOff val="35000"/>
                </a:schemeClr>
              </a:solidFill>
              <a:latin typeface="Century Gothic" panose="020B0502020202020204" pitchFamily="34" charset="0"/>
            </a:endParaRPr>
          </a:p>
        </p:txBody>
      </p:sp>
    </p:spTree>
    <p:extLst>
      <p:ext uri="{BB962C8B-B14F-4D97-AF65-F5344CB8AC3E}">
        <p14:creationId xmlns:p14="http://schemas.microsoft.com/office/powerpoint/2010/main" val="27395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500"/>
                                        <p:tgtEl>
                                          <p:spTgt spid="4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fade">
                                      <p:cBhvr>
                                        <p:cTn id="91" dur="500"/>
                                        <p:tgtEl>
                                          <p:spTgt spid="87"/>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fade">
                                      <p:cBhvr>
                                        <p:cTn id="95" dur="500"/>
                                        <p:tgtEl>
                                          <p:spTgt spid="2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500"/>
                                        <p:tgtEl>
                                          <p:spTgt spid="28"/>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500"/>
                                        <p:tgtEl>
                                          <p:spTgt spid="33"/>
                                        </p:tgtEl>
                                      </p:cBhvr>
                                    </p:animEffect>
                                  </p:childTnLst>
                                </p:cTn>
                              </p:par>
                            </p:childTnLst>
                          </p:cTn>
                        </p:par>
                        <p:par>
                          <p:cTn id="108" fill="hold">
                            <p:stCondLst>
                              <p:cond delay="13000"/>
                            </p:stCondLst>
                            <p:childTnLst>
                              <p:par>
                                <p:cTn id="109" presetID="10" presetClass="entr" presetSubtype="0" fill="hold"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fade">
                                      <p:cBhvr>
                                        <p:cTn id="115" dur="500"/>
                                        <p:tgtEl>
                                          <p:spTgt spid="36"/>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fade">
                                      <p:cBhvr>
                                        <p:cTn id="119" dur="500"/>
                                        <p:tgtEl>
                                          <p:spTgt spid="37"/>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500"/>
                                        <p:tgtEl>
                                          <p:spTgt spid="42"/>
                                        </p:tgtEl>
                                      </p:cBhvr>
                                    </p:animEffect>
                                  </p:childTnLst>
                                </p:cTn>
                              </p:par>
                            </p:childTnLst>
                          </p:cTn>
                        </p:par>
                        <p:par>
                          <p:cTn id="124" fill="hold">
                            <p:stCondLst>
                              <p:cond delay="15000"/>
                            </p:stCondLst>
                            <p:childTnLst>
                              <p:par>
                                <p:cTn id="125" presetID="10" presetClass="entr" presetSubtype="0" fill="hold" nodeType="afterEffect">
                                  <p:stCondLst>
                                    <p:cond delay="0"/>
                                  </p:stCondLst>
                                  <p:childTnLst>
                                    <p:set>
                                      <p:cBhvr>
                                        <p:cTn id="126" dur="1" fill="hold">
                                          <p:stCondLst>
                                            <p:cond delay="0"/>
                                          </p:stCondLst>
                                        </p:cTn>
                                        <p:tgtEl>
                                          <p:spTgt spid="43"/>
                                        </p:tgtEl>
                                        <p:attrNameLst>
                                          <p:attrName>style.visibility</p:attrName>
                                        </p:attrNameLst>
                                      </p:cBhvr>
                                      <p:to>
                                        <p:strVal val="visible"/>
                                      </p:to>
                                    </p:set>
                                    <p:animEffect transition="in" filter="fade">
                                      <p:cBhvr>
                                        <p:cTn id="127" dur="500"/>
                                        <p:tgtEl>
                                          <p:spTgt spid="43"/>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500"/>
                                        <p:tgtEl>
                                          <p:spTgt spid="45"/>
                                        </p:tgtEl>
                                      </p:cBhvr>
                                    </p:animEffect>
                                  </p:childTnLst>
                                </p:cTn>
                              </p:par>
                            </p:childTnLst>
                          </p:cTn>
                        </p:par>
                        <p:par>
                          <p:cTn id="132" fill="hold">
                            <p:stCondLst>
                              <p:cond delay="16000"/>
                            </p:stCondLst>
                            <p:childTnLst>
                              <p:par>
                                <p:cTn id="133" presetID="10" presetClass="entr" presetSubtype="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Effect transition="in" filter="fade">
                                      <p:cBhvr>
                                        <p:cTn id="135" dur="500"/>
                                        <p:tgtEl>
                                          <p:spTgt spid="46"/>
                                        </p:tgtEl>
                                      </p:cBhvr>
                                    </p:animEffect>
                                  </p:childTnLst>
                                </p:cTn>
                              </p:par>
                            </p:childTnLst>
                          </p:cTn>
                        </p:par>
                        <p:par>
                          <p:cTn id="136" fill="hold">
                            <p:stCondLst>
                              <p:cond delay="16500"/>
                            </p:stCondLst>
                            <p:childTnLst>
                              <p:par>
                                <p:cTn id="137" presetID="10" presetClass="entr" presetSubtype="0" fill="hold" nodeType="afterEffect">
                                  <p:stCondLst>
                                    <p:cond delay="0"/>
                                  </p:stCondLst>
                                  <p:childTnLst>
                                    <p:set>
                                      <p:cBhvr>
                                        <p:cTn id="138" dur="1" fill="hold">
                                          <p:stCondLst>
                                            <p:cond delay="0"/>
                                          </p:stCondLst>
                                        </p:cTn>
                                        <p:tgtEl>
                                          <p:spTgt spid="50"/>
                                        </p:tgtEl>
                                        <p:attrNameLst>
                                          <p:attrName>style.visibility</p:attrName>
                                        </p:attrNameLst>
                                      </p:cBhvr>
                                      <p:to>
                                        <p:strVal val="visible"/>
                                      </p:to>
                                    </p:set>
                                    <p:animEffect transition="in" filter="fade">
                                      <p:cBhvr>
                                        <p:cTn id="139" dur="500"/>
                                        <p:tgtEl>
                                          <p:spTgt spid="50"/>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89"/>
                                        </p:tgtEl>
                                        <p:attrNameLst>
                                          <p:attrName>style.visibility</p:attrName>
                                        </p:attrNameLst>
                                      </p:cBhvr>
                                      <p:to>
                                        <p:strVal val="visible"/>
                                      </p:to>
                                    </p:set>
                                    <p:animEffect transition="in" filter="fade">
                                      <p:cBhvr>
                                        <p:cTn id="143" dur="500"/>
                                        <p:tgtEl>
                                          <p:spTgt spid="89"/>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90"/>
                                        </p:tgtEl>
                                        <p:attrNameLst>
                                          <p:attrName>style.visibility</p:attrName>
                                        </p:attrNameLst>
                                      </p:cBhvr>
                                      <p:to>
                                        <p:strVal val="visible"/>
                                      </p:to>
                                    </p:set>
                                    <p:animEffect transition="in" filter="fade">
                                      <p:cBhvr>
                                        <p:cTn id="147" dur="500"/>
                                        <p:tgtEl>
                                          <p:spTgt spid="90"/>
                                        </p:tgtEl>
                                      </p:cBhvr>
                                    </p:animEffect>
                                  </p:childTnLst>
                                </p:cTn>
                              </p:par>
                            </p:childTnLst>
                          </p:cTn>
                        </p:par>
                        <p:par>
                          <p:cTn id="148" fill="hold">
                            <p:stCondLst>
                              <p:cond delay="18000"/>
                            </p:stCondLst>
                            <p:childTnLst>
                              <p:par>
                                <p:cTn id="149" presetID="10" presetClass="entr" presetSubtype="0" fill="hold" nodeType="afterEffect">
                                  <p:stCondLst>
                                    <p:cond delay="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500"/>
                                        <p:tgtEl>
                                          <p:spTgt spid="47"/>
                                        </p:tgtEl>
                                      </p:cBhvr>
                                    </p:animEffect>
                                  </p:childTnLst>
                                </p:cTn>
                              </p:par>
                            </p:childTnLst>
                          </p:cTn>
                        </p:par>
                        <p:par>
                          <p:cTn id="152" fill="hold">
                            <p:stCondLst>
                              <p:cond delay="18500"/>
                            </p:stCondLst>
                            <p:childTnLst>
                              <p:par>
                                <p:cTn id="153" presetID="10" presetClass="entr" presetSubtype="0" fill="hold" nodeType="afterEffect">
                                  <p:stCondLst>
                                    <p:cond delay="0"/>
                                  </p:stCondLst>
                                  <p:childTnLst>
                                    <p:set>
                                      <p:cBhvr>
                                        <p:cTn id="154" dur="1" fill="hold">
                                          <p:stCondLst>
                                            <p:cond delay="0"/>
                                          </p:stCondLst>
                                        </p:cTn>
                                        <p:tgtEl>
                                          <p:spTgt spid="51"/>
                                        </p:tgtEl>
                                        <p:attrNameLst>
                                          <p:attrName>style.visibility</p:attrName>
                                        </p:attrNameLst>
                                      </p:cBhvr>
                                      <p:to>
                                        <p:strVal val="visible"/>
                                      </p:to>
                                    </p:set>
                                    <p:animEffect transition="in" filter="fade">
                                      <p:cBhvr>
                                        <p:cTn id="155" dur="500"/>
                                        <p:tgtEl>
                                          <p:spTgt spid="51"/>
                                        </p:tgtEl>
                                      </p:cBhvr>
                                    </p:animEffect>
                                  </p:childTnLst>
                                </p:cTn>
                              </p:par>
                            </p:childTnLst>
                          </p:cTn>
                        </p:par>
                        <p:par>
                          <p:cTn id="156" fill="hold">
                            <p:stCondLst>
                              <p:cond delay="19000"/>
                            </p:stCondLst>
                            <p:childTnLst>
                              <p:par>
                                <p:cTn id="157" presetID="10" presetClass="entr" presetSubtype="0" fill="hold" grpId="0" nodeType="after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fade">
                                      <p:cBhvr>
                                        <p:cTn id="159" dur="500"/>
                                        <p:tgtEl>
                                          <p:spTgt spid="83"/>
                                        </p:tgtEl>
                                      </p:cBhvr>
                                    </p:animEffect>
                                  </p:childTnLst>
                                </p:cTn>
                              </p:par>
                            </p:childTnLst>
                          </p:cTn>
                        </p:par>
                        <p:par>
                          <p:cTn id="160" fill="hold">
                            <p:stCondLst>
                              <p:cond delay="19500"/>
                            </p:stCondLst>
                            <p:childTnLst>
                              <p:par>
                                <p:cTn id="161" presetID="10" presetClass="entr" presetSubtype="0" fill="hold" nodeType="afterEffect">
                                  <p:stCondLst>
                                    <p:cond delay="0"/>
                                  </p:stCondLst>
                                  <p:childTnLst>
                                    <p:set>
                                      <p:cBhvr>
                                        <p:cTn id="162" dur="1" fill="hold">
                                          <p:stCondLst>
                                            <p:cond delay="0"/>
                                          </p:stCondLst>
                                        </p:cTn>
                                        <p:tgtEl>
                                          <p:spTgt spid="62"/>
                                        </p:tgtEl>
                                        <p:attrNameLst>
                                          <p:attrName>style.visibility</p:attrName>
                                        </p:attrNameLst>
                                      </p:cBhvr>
                                      <p:to>
                                        <p:strVal val="visible"/>
                                      </p:to>
                                    </p:set>
                                    <p:animEffect transition="in" filter="fade">
                                      <p:cBhvr>
                                        <p:cTn id="163" dur="500"/>
                                        <p:tgtEl>
                                          <p:spTgt spid="62"/>
                                        </p:tgtEl>
                                      </p:cBhvr>
                                    </p:animEffect>
                                  </p:childTnLst>
                                </p:cTn>
                              </p:par>
                            </p:childTnLst>
                          </p:cTn>
                        </p:par>
                        <p:par>
                          <p:cTn id="164" fill="hold">
                            <p:stCondLst>
                              <p:cond delay="20000"/>
                            </p:stCondLst>
                            <p:childTnLst>
                              <p:par>
                                <p:cTn id="165" presetID="10" presetClass="entr" presetSubtype="0" fill="hold" nodeType="afterEffect">
                                  <p:stCondLst>
                                    <p:cond delay="0"/>
                                  </p:stCondLst>
                                  <p:childTnLst>
                                    <p:set>
                                      <p:cBhvr>
                                        <p:cTn id="166" dur="1" fill="hold">
                                          <p:stCondLst>
                                            <p:cond delay="0"/>
                                          </p:stCondLst>
                                        </p:cTn>
                                        <p:tgtEl>
                                          <p:spTgt spid="48"/>
                                        </p:tgtEl>
                                        <p:attrNameLst>
                                          <p:attrName>style.visibility</p:attrName>
                                        </p:attrNameLst>
                                      </p:cBhvr>
                                      <p:to>
                                        <p:strVal val="visible"/>
                                      </p:to>
                                    </p:set>
                                    <p:animEffect transition="in" filter="fade">
                                      <p:cBhvr>
                                        <p:cTn id="167" dur="500"/>
                                        <p:tgtEl>
                                          <p:spTgt spid="48"/>
                                        </p:tgtEl>
                                      </p:cBhvr>
                                    </p:animEffect>
                                  </p:childTnLst>
                                </p:cTn>
                              </p:par>
                            </p:childTnLst>
                          </p:cTn>
                        </p:par>
                        <p:par>
                          <p:cTn id="168" fill="hold">
                            <p:stCondLst>
                              <p:cond delay="20500"/>
                            </p:stCondLst>
                            <p:childTnLst>
                              <p:par>
                                <p:cTn id="169" presetID="10" presetClass="entr" presetSubtype="0" fill="hold" grpId="0" nodeType="afterEffect">
                                  <p:stCondLst>
                                    <p:cond delay="0"/>
                                  </p:stCondLst>
                                  <p:childTnLst>
                                    <p:set>
                                      <p:cBhvr>
                                        <p:cTn id="170" dur="1" fill="hold">
                                          <p:stCondLst>
                                            <p:cond delay="0"/>
                                          </p:stCondLst>
                                        </p:cTn>
                                        <p:tgtEl>
                                          <p:spTgt spid="84"/>
                                        </p:tgtEl>
                                        <p:attrNameLst>
                                          <p:attrName>style.visibility</p:attrName>
                                        </p:attrNameLst>
                                      </p:cBhvr>
                                      <p:to>
                                        <p:strVal val="visible"/>
                                      </p:to>
                                    </p:set>
                                    <p:animEffect transition="in" filter="fade">
                                      <p:cBhvr>
                                        <p:cTn id="171" dur="500"/>
                                        <p:tgtEl>
                                          <p:spTgt spid="84"/>
                                        </p:tgtEl>
                                      </p:cBhvr>
                                    </p:animEffect>
                                  </p:childTnLst>
                                </p:cTn>
                              </p:par>
                            </p:childTnLst>
                          </p:cTn>
                        </p:par>
                        <p:par>
                          <p:cTn id="172" fill="hold">
                            <p:stCondLst>
                              <p:cond delay="21000"/>
                            </p:stCondLst>
                            <p:childTnLst>
                              <p:par>
                                <p:cTn id="173" presetID="10" presetClass="entr" presetSubtype="0" fill="hold" nodeType="afterEffect">
                                  <p:stCondLst>
                                    <p:cond delay="0"/>
                                  </p:stCondLst>
                                  <p:childTnLst>
                                    <p:set>
                                      <p:cBhvr>
                                        <p:cTn id="174" dur="1" fill="hold">
                                          <p:stCondLst>
                                            <p:cond delay="0"/>
                                          </p:stCondLst>
                                        </p:cTn>
                                        <p:tgtEl>
                                          <p:spTgt spid="79"/>
                                        </p:tgtEl>
                                        <p:attrNameLst>
                                          <p:attrName>style.visibility</p:attrName>
                                        </p:attrNameLst>
                                      </p:cBhvr>
                                      <p:to>
                                        <p:strVal val="visible"/>
                                      </p:to>
                                    </p:set>
                                    <p:animEffect transition="in" filter="fade">
                                      <p:cBhvr>
                                        <p:cTn id="175" dur="500"/>
                                        <p:tgtEl>
                                          <p:spTgt spid="79"/>
                                        </p:tgtEl>
                                      </p:cBhvr>
                                    </p:animEffect>
                                  </p:childTnLst>
                                </p:cTn>
                              </p:par>
                            </p:childTnLst>
                          </p:cTn>
                        </p:par>
                        <p:par>
                          <p:cTn id="176" fill="hold">
                            <p:stCondLst>
                              <p:cond delay="21500"/>
                            </p:stCondLst>
                            <p:childTnLst>
                              <p:par>
                                <p:cTn id="177" presetID="10" presetClass="entr" presetSubtype="0" fill="hold" grpId="0" nodeType="afterEffect">
                                  <p:stCondLst>
                                    <p:cond delay="0"/>
                                  </p:stCondLst>
                                  <p:childTnLst>
                                    <p:set>
                                      <p:cBhvr>
                                        <p:cTn id="178" dur="1" fill="hold">
                                          <p:stCondLst>
                                            <p:cond delay="0"/>
                                          </p:stCondLst>
                                        </p:cTn>
                                        <p:tgtEl>
                                          <p:spTgt spid="85"/>
                                        </p:tgtEl>
                                        <p:attrNameLst>
                                          <p:attrName>style.visibility</p:attrName>
                                        </p:attrNameLst>
                                      </p:cBhvr>
                                      <p:to>
                                        <p:strVal val="visible"/>
                                      </p:to>
                                    </p:set>
                                    <p:animEffect transition="in" filter="fade">
                                      <p:cBhvr>
                                        <p:cTn id="179" dur="500"/>
                                        <p:tgtEl>
                                          <p:spTgt spid="85"/>
                                        </p:tgtEl>
                                      </p:cBhvr>
                                    </p:animEffect>
                                  </p:childTnLst>
                                </p:cTn>
                              </p:par>
                            </p:childTnLst>
                          </p:cTn>
                        </p:par>
                        <p:par>
                          <p:cTn id="180" fill="hold">
                            <p:stCondLst>
                              <p:cond delay="22000"/>
                            </p:stCondLst>
                            <p:childTnLst>
                              <p:par>
                                <p:cTn id="181" presetID="10" presetClass="entr" presetSubtype="0" fill="hold" nodeType="afterEffect">
                                  <p:stCondLst>
                                    <p:cond delay="0"/>
                                  </p:stCondLst>
                                  <p:childTnLst>
                                    <p:set>
                                      <p:cBhvr>
                                        <p:cTn id="182" dur="1" fill="hold">
                                          <p:stCondLst>
                                            <p:cond delay="0"/>
                                          </p:stCondLst>
                                        </p:cTn>
                                        <p:tgtEl>
                                          <p:spTgt spid="57"/>
                                        </p:tgtEl>
                                        <p:attrNameLst>
                                          <p:attrName>style.visibility</p:attrName>
                                        </p:attrNameLst>
                                      </p:cBhvr>
                                      <p:to>
                                        <p:strVal val="visible"/>
                                      </p:to>
                                    </p:set>
                                    <p:animEffect transition="in" filter="fade">
                                      <p:cBhvr>
                                        <p:cTn id="183" dur="500"/>
                                        <p:tgtEl>
                                          <p:spTgt spid="57"/>
                                        </p:tgtEl>
                                      </p:cBhvr>
                                    </p:animEffect>
                                  </p:childTnLst>
                                </p:cTn>
                              </p:par>
                            </p:childTnLst>
                          </p:cTn>
                        </p:par>
                        <p:par>
                          <p:cTn id="184" fill="hold">
                            <p:stCondLst>
                              <p:cond delay="22500"/>
                            </p:stCondLst>
                            <p:childTnLst>
                              <p:par>
                                <p:cTn id="185" presetID="10" presetClass="entr" presetSubtype="0" fill="hold" nodeType="afterEffect">
                                  <p:stCondLst>
                                    <p:cond delay="0"/>
                                  </p:stCondLst>
                                  <p:childTnLst>
                                    <p:set>
                                      <p:cBhvr>
                                        <p:cTn id="186" dur="1" fill="hold">
                                          <p:stCondLst>
                                            <p:cond delay="0"/>
                                          </p:stCondLst>
                                        </p:cTn>
                                        <p:tgtEl>
                                          <p:spTgt spid="65"/>
                                        </p:tgtEl>
                                        <p:attrNameLst>
                                          <p:attrName>style.visibility</p:attrName>
                                        </p:attrNameLst>
                                      </p:cBhvr>
                                      <p:to>
                                        <p:strVal val="visible"/>
                                      </p:to>
                                    </p:set>
                                    <p:animEffect transition="in" filter="fade">
                                      <p:cBhvr>
                                        <p:cTn id="187" dur="500"/>
                                        <p:tgtEl>
                                          <p:spTgt spid="65"/>
                                        </p:tgtEl>
                                      </p:cBhvr>
                                    </p:animEffect>
                                  </p:childTnLst>
                                </p:cTn>
                              </p:par>
                            </p:childTnLst>
                          </p:cTn>
                        </p:par>
                        <p:par>
                          <p:cTn id="188" fill="hold">
                            <p:stCondLst>
                              <p:cond delay="23000"/>
                            </p:stCondLst>
                            <p:childTnLst>
                              <p:par>
                                <p:cTn id="189" presetID="10" presetClass="entr" presetSubtype="0" fill="hold" grpId="0" nodeType="afterEffect">
                                  <p:stCondLst>
                                    <p:cond delay="0"/>
                                  </p:stCondLst>
                                  <p:childTnLst>
                                    <p:set>
                                      <p:cBhvr>
                                        <p:cTn id="190" dur="1" fill="hold">
                                          <p:stCondLst>
                                            <p:cond delay="0"/>
                                          </p:stCondLst>
                                        </p:cTn>
                                        <p:tgtEl>
                                          <p:spTgt spid="52"/>
                                        </p:tgtEl>
                                        <p:attrNameLst>
                                          <p:attrName>style.visibility</p:attrName>
                                        </p:attrNameLst>
                                      </p:cBhvr>
                                      <p:to>
                                        <p:strVal val="visible"/>
                                      </p:to>
                                    </p:set>
                                    <p:animEffect transition="in" filter="fade">
                                      <p:cBhvr>
                                        <p:cTn id="191" dur="500"/>
                                        <p:tgtEl>
                                          <p:spTgt spid="52"/>
                                        </p:tgtEl>
                                      </p:cBhvr>
                                    </p:animEffect>
                                  </p:childTnLst>
                                </p:cTn>
                              </p:par>
                            </p:childTnLst>
                          </p:cTn>
                        </p:par>
                        <p:par>
                          <p:cTn id="192" fill="hold">
                            <p:stCondLst>
                              <p:cond delay="23500"/>
                            </p:stCondLst>
                            <p:childTnLst>
                              <p:par>
                                <p:cTn id="193" presetID="10" presetClass="entr" presetSubtype="0" fill="hold" nodeType="afterEffect">
                                  <p:stCondLst>
                                    <p:cond delay="0"/>
                                  </p:stCondLst>
                                  <p:childTnLst>
                                    <p:set>
                                      <p:cBhvr>
                                        <p:cTn id="194" dur="1" fill="hold">
                                          <p:stCondLst>
                                            <p:cond delay="0"/>
                                          </p:stCondLst>
                                        </p:cTn>
                                        <p:tgtEl>
                                          <p:spTgt spid="81"/>
                                        </p:tgtEl>
                                        <p:attrNameLst>
                                          <p:attrName>style.visibility</p:attrName>
                                        </p:attrNameLst>
                                      </p:cBhvr>
                                      <p:to>
                                        <p:strVal val="visible"/>
                                      </p:to>
                                    </p:set>
                                    <p:animEffect transition="in" filter="fade">
                                      <p:cBhvr>
                                        <p:cTn id="19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87" grpId="0" animBg="1"/>
      <p:bldP spid="85" grpId="0" animBg="1"/>
      <p:bldP spid="84" grpId="0" animBg="1"/>
      <p:bldP spid="58" grpId="0" animBg="1"/>
      <p:bldP spid="49" grpId="0" animBg="1"/>
      <p:bldP spid="24" grpId="0" animBg="1"/>
      <p:bldP spid="6" grpId="0"/>
      <p:bldP spid="2" grpId="0"/>
      <p:bldP spid="19" grpId="0"/>
      <p:bldP spid="30" grpId="0"/>
      <p:bldP spid="40" grpId="0"/>
      <p:bldP spid="44" grpId="0"/>
      <p:bldP spid="28" grpId="0"/>
      <p:bldP spid="33" grpId="0"/>
      <p:bldP spid="37" grpId="0"/>
      <p:bldP spid="42" grpId="0"/>
      <p:bldP spid="52" grpId="0"/>
      <p:bldP spid="83" grpId="0" animBg="1"/>
      <p:bldP spid="8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3532201" y="3387757"/>
            <a:ext cx="3157602" cy="347460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542445" y="4359"/>
            <a:ext cx="1053875" cy="219920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278" y="-30037"/>
            <a:ext cx="4095955" cy="455603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1" y="5847475"/>
            <a:ext cx="3532200" cy="101229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0" y="4525995"/>
            <a:ext cx="3532201" cy="131471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rotWithShape="1">
          <a:blip r:embed="rId2" cstate="print">
            <a:extLst>
              <a:ext uri="{28A0092B-C50C-407E-A947-70E740481C1C}">
                <a14:useLocalDpi xmlns:a14="http://schemas.microsoft.com/office/drawing/2010/main" val="0"/>
              </a:ext>
            </a:extLst>
          </a:blip>
          <a:srcRect t="7613"/>
          <a:stretch/>
        </p:blipFill>
        <p:spPr>
          <a:xfrm>
            <a:off x="3703359" y="3387758"/>
            <a:ext cx="2851197" cy="3260643"/>
          </a:xfrm>
          <a:prstGeom prst="rect">
            <a:avLst/>
          </a:prstGeom>
        </p:spPr>
      </p:pic>
      <p:sp>
        <p:nvSpPr>
          <p:cNvPr id="24" name="Rectangle 23"/>
          <p:cNvSpPr/>
          <p:nvPr/>
        </p:nvSpPr>
        <p:spPr>
          <a:xfrm>
            <a:off x="4596322" y="2093"/>
            <a:ext cx="786077" cy="220146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382400" y="0"/>
            <a:ext cx="6829517" cy="2203563"/>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5009" t="21233" r="17925" b="2984"/>
          <a:stretch/>
        </p:blipFill>
        <p:spPr>
          <a:xfrm>
            <a:off x="246498" y="1695064"/>
            <a:ext cx="1966210" cy="1697806"/>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10904" t="13089" r="13164" b="7138"/>
          <a:stretch/>
        </p:blipFill>
        <p:spPr>
          <a:xfrm rot="16200000">
            <a:off x="559890" y="-321717"/>
            <a:ext cx="1813632" cy="2540524"/>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9743" t="14463" r="18542" b="22034"/>
          <a:stretch/>
        </p:blipFill>
        <p:spPr>
          <a:xfrm rot="16041020">
            <a:off x="2916854" y="83482"/>
            <a:ext cx="1410571" cy="1446607"/>
          </a:xfrm>
          <a:prstGeom prst="rect">
            <a:avLst/>
          </a:prstGeom>
        </p:spPr>
      </p:pic>
      <p:sp>
        <p:nvSpPr>
          <p:cNvPr id="7" name="TextBox 6"/>
          <p:cNvSpPr txBox="1"/>
          <p:nvPr/>
        </p:nvSpPr>
        <p:spPr>
          <a:xfrm>
            <a:off x="139647" y="3663716"/>
            <a:ext cx="3128084" cy="784830"/>
          </a:xfrm>
          <a:prstGeom prst="rect">
            <a:avLst/>
          </a:prstGeom>
          <a:noFill/>
        </p:spPr>
        <p:txBody>
          <a:bodyPr wrap="square" rtlCol="0">
            <a:spAutoFit/>
          </a:bodyPr>
          <a:lstStyle/>
          <a:p>
            <a:r>
              <a:rPr lang="en-US" sz="900" dirty="0" smtClean="0">
                <a:solidFill>
                  <a:schemeClr val="tx1">
                    <a:lumMod val="75000"/>
                    <a:lumOff val="25000"/>
                  </a:schemeClr>
                </a:solidFill>
                <a:latin typeface="Century Gothic" panose="020B0502020202020204" pitchFamily="34" charset="0"/>
              </a:rPr>
              <a:t>The staggered arrangement of the building blocks was kept such to ensure maximum amount of daylight reaching the core areas of the building. With the above Ecotect models we can see that 50-60% of the daylight is reaching the interiors.</a:t>
            </a:r>
            <a:endParaRPr lang="en-US" sz="900" dirty="0">
              <a:solidFill>
                <a:schemeClr val="tx1">
                  <a:lumMod val="75000"/>
                  <a:lumOff val="25000"/>
                </a:schemeClr>
              </a:solidFill>
              <a:latin typeface="Century Gothic" panose="020B0502020202020204" pitchFamily="34" charset="0"/>
            </a:endParaRPr>
          </a:p>
        </p:txBody>
      </p:sp>
      <p:sp>
        <p:nvSpPr>
          <p:cNvPr id="8" name="TextBox 7"/>
          <p:cNvSpPr txBox="1"/>
          <p:nvPr/>
        </p:nvSpPr>
        <p:spPr>
          <a:xfrm>
            <a:off x="0" y="3392870"/>
            <a:ext cx="1573967" cy="338554"/>
          </a:xfrm>
          <a:prstGeom prst="rect">
            <a:avLst/>
          </a:prstGeom>
          <a:noFill/>
        </p:spPr>
        <p:txBody>
          <a:bodyPr wrap="square" rtlCol="0">
            <a:spAutoFit/>
          </a:bodyPr>
          <a:lstStyle/>
          <a:p>
            <a:pPr algn="ctr"/>
            <a:r>
              <a:rPr lang="en-US" sz="1600" dirty="0" smtClean="0">
                <a:solidFill>
                  <a:schemeClr val="tx1">
                    <a:lumMod val="65000"/>
                    <a:lumOff val="35000"/>
                  </a:schemeClr>
                </a:solidFill>
                <a:latin typeface="Century Gothic" panose="020B0502020202020204" pitchFamily="34" charset="0"/>
              </a:rPr>
              <a:t>Daylighting</a:t>
            </a:r>
            <a:endParaRPr lang="en-US" sz="1600" dirty="0">
              <a:solidFill>
                <a:schemeClr val="tx1">
                  <a:lumMod val="65000"/>
                  <a:lumOff val="35000"/>
                </a:schemeClr>
              </a:solidFill>
              <a:latin typeface="Century Gothic" panose="020B0502020202020204" pitchFamily="34" charset="0"/>
            </a:endParaRPr>
          </a:p>
        </p:txBody>
      </p:sp>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34385" t="28092" r="28923" b="19370"/>
          <a:stretch/>
        </p:blipFill>
        <p:spPr>
          <a:xfrm>
            <a:off x="5887638" y="95216"/>
            <a:ext cx="1970616" cy="1586408"/>
          </a:xfrm>
          <a:prstGeom prst="rect">
            <a:avLst/>
          </a:prstGeom>
        </p:spPr>
      </p:pic>
      <p:sp>
        <p:nvSpPr>
          <p:cNvPr id="10" name="TextBox 9"/>
          <p:cNvSpPr txBox="1"/>
          <p:nvPr/>
        </p:nvSpPr>
        <p:spPr>
          <a:xfrm>
            <a:off x="5789680" y="1680232"/>
            <a:ext cx="2107291" cy="369332"/>
          </a:xfrm>
          <a:prstGeom prst="rect">
            <a:avLst/>
          </a:prstGeom>
          <a:noFill/>
        </p:spPr>
        <p:txBody>
          <a:bodyPr wrap="square" rtlCol="0">
            <a:spAutoFit/>
          </a:bodyPr>
          <a:lstStyle/>
          <a:p>
            <a:pPr algn="ctr"/>
            <a:r>
              <a:rPr lang="en-US" sz="900" dirty="0" smtClean="0">
                <a:latin typeface="Century Gothic" panose="020B0502020202020204" pitchFamily="34" charset="0"/>
              </a:rPr>
              <a:t>Wind Effect on the topmost level of the Turbine Placement</a:t>
            </a:r>
            <a:endParaRPr lang="en-US" sz="900" dirty="0">
              <a:latin typeface="Century Gothic" panose="020B0502020202020204" pitchFamily="34" charset="0"/>
            </a:endParaRPr>
          </a:p>
        </p:txBody>
      </p:sp>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34039" t="21524" r="35962" b="31684"/>
          <a:stretch/>
        </p:blipFill>
        <p:spPr>
          <a:xfrm>
            <a:off x="8027007" y="108651"/>
            <a:ext cx="1842602" cy="1615820"/>
          </a:xfrm>
          <a:prstGeom prst="rect">
            <a:avLst/>
          </a:prstGeom>
        </p:spPr>
      </p:pic>
      <p:sp>
        <p:nvSpPr>
          <p:cNvPr id="12" name="TextBox 11"/>
          <p:cNvSpPr txBox="1"/>
          <p:nvPr/>
        </p:nvSpPr>
        <p:spPr>
          <a:xfrm>
            <a:off x="8015922" y="1724471"/>
            <a:ext cx="1938064" cy="369332"/>
          </a:xfrm>
          <a:prstGeom prst="rect">
            <a:avLst/>
          </a:prstGeom>
          <a:noFill/>
        </p:spPr>
        <p:txBody>
          <a:bodyPr wrap="square" rtlCol="0">
            <a:spAutoFit/>
          </a:bodyPr>
          <a:lstStyle/>
          <a:p>
            <a:pPr algn="ctr"/>
            <a:r>
              <a:rPr lang="en-US" sz="900" dirty="0" smtClean="0">
                <a:latin typeface="Century Gothic" panose="020B0502020202020204" pitchFamily="34" charset="0"/>
              </a:rPr>
              <a:t>Wind Effect on the middle level of the Turbine Placement</a:t>
            </a:r>
            <a:endParaRPr lang="en-US" sz="900" dirty="0">
              <a:latin typeface="Century Gothic" panose="020B0502020202020204" pitchFamily="34" charset="0"/>
            </a:endParaRPr>
          </a:p>
        </p:txBody>
      </p:sp>
      <p:pic>
        <p:nvPicPr>
          <p:cNvPr id="13" name="Picture 12"/>
          <p:cNvPicPr>
            <a:picLocks noChangeAspect="1"/>
          </p:cNvPicPr>
          <p:nvPr/>
        </p:nvPicPr>
        <p:blipFill rotWithShape="1">
          <a:blip r:embed="rId8">
            <a:extLst>
              <a:ext uri="{BEBA8EAE-BF5A-486C-A8C5-ECC9F3942E4B}">
                <a14:imgProps xmlns:a14="http://schemas.microsoft.com/office/drawing/2010/main">
                  <a14:imgLayer r:embed="rId9">
                    <a14:imgEffect>
                      <a14:saturation sat="66000"/>
                    </a14:imgEffect>
                    <a14:imgEffect>
                      <a14:brightnessContrast bright="20000"/>
                    </a14:imgEffect>
                  </a14:imgLayer>
                </a14:imgProps>
              </a:ext>
              <a:ext uri="{28A0092B-C50C-407E-A947-70E740481C1C}">
                <a14:useLocalDpi xmlns:a14="http://schemas.microsoft.com/office/drawing/2010/main" val="0"/>
              </a:ext>
            </a:extLst>
          </a:blip>
          <a:srcRect l="34039" t="21524" r="35962" b="31684"/>
          <a:stretch/>
        </p:blipFill>
        <p:spPr>
          <a:xfrm>
            <a:off x="10038362" y="95216"/>
            <a:ext cx="1910842" cy="1675661"/>
          </a:xfrm>
          <a:prstGeom prst="rect">
            <a:avLst/>
          </a:prstGeom>
        </p:spPr>
      </p:pic>
      <p:sp>
        <p:nvSpPr>
          <p:cNvPr id="14" name="TextBox 13"/>
          <p:cNvSpPr txBox="1"/>
          <p:nvPr/>
        </p:nvSpPr>
        <p:spPr>
          <a:xfrm>
            <a:off x="10028117" y="1758208"/>
            <a:ext cx="1910842" cy="369332"/>
          </a:xfrm>
          <a:prstGeom prst="rect">
            <a:avLst/>
          </a:prstGeom>
          <a:noFill/>
        </p:spPr>
        <p:txBody>
          <a:bodyPr wrap="square" rtlCol="0">
            <a:spAutoFit/>
          </a:bodyPr>
          <a:lstStyle/>
          <a:p>
            <a:pPr algn="ctr"/>
            <a:r>
              <a:rPr lang="en-US" sz="900" dirty="0" smtClean="0">
                <a:latin typeface="Century Gothic" panose="020B0502020202020204" pitchFamily="34" charset="0"/>
              </a:rPr>
              <a:t>Wind Effect on the lower level of the Turbine Placement</a:t>
            </a:r>
            <a:endParaRPr lang="en-US" sz="900" dirty="0">
              <a:latin typeface="Century Gothic" panose="020B0502020202020204" pitchFamily="34" charset="0"/>
            </a:endParaRPr>
          </a:p>
        </p:txBody>
      </p:sp>
      <p:sp>
        <p:nvSpPr>
          <p:cNvPr id="15" name="TextBox 14"/>
          <p:cNvSpPr txBox="1"/>
          <p:nvPr/>
        </p:nvSpPr>
        <p:spPr>
          <a:xfrm>
            <a:off x="4517298" y="41729"/>
            <a:ext cx="1051098" cy="584775"/>
          </a:xfrm>
          <a:prstGeom prst="rect">
            <a:avLst/>
          </a:prstGeom>
          <a:noFill/>
        </p:spPr>
        <p:txBody>
          <a:bodyPr wrap="square" rtlCol="0">
            <a:spAutoFit/>
          </a:bodyPr>
          <a:lstStyle/>
          <a:p>
            <a:pPr algn="ctr"/>
            <a:r>
              <a:rPr lang="en-US" sz="1600" dirty="0" smtClean="0">
                <a:solidFill>
                  <a:schemeClr val="tx1">
                    <a:lumMod val="85000"/>
                    <a:lumOff val="15000"/>
                  </a:schemeClr>
                </a:solidFill>
                <a:latin typeface="Century Gothic" panose="020B0502020202020204" pitchFamily="34" charset="0"/>
              </a:rPr>
              <a:t>CFD Analysis</a:t>
            </a:r>
            <a:endParaRPr lang="en-US" sz="1600" dirty="0">
              <a:solidFill>
                <a:schemeClr val="tx1">
                  <a:lumMod val="85000"/>
                  <a:lumOff val="15000"/>
                </a:schemeClr>
              </a:solidFill>
              <a:latin typeface="Century Gothic" panose="020B0502020202020204" pitchFamily="34" charset="0"/>
            </a:endParaRPr>
          </a:p>
        </p:txBody>
      </p:sp>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87878" y="4621864"/>
            <a:ext cx="5504121" cy="2236136"/>
          </a:xfrm>
          <a:prstGeom prst="rect">
            <a:avLst/>
          </a:prstGeom>
        </p:spPr>
      </p:pic>
      <p:sp>
        <p:nvSpPr>
          <p:cNvPr id="18" name="TextBox 17"/>
          <p:cNvSpPr txBox="1"/>
          <p:nvPr/>
        </p:nvSpPr>
        <p:spPr>
          <a:xfrm>
            <a:off x="3819209" y="6488273"/>
            <a:ext cx="2475555" cy="347540"/>
          </a:xfrm>
          <a:prstGeom prst="rect">
            <a:avLst/>
          </a:prstGeom>
          <a:noFill/>
        </p:spPr>
        <p:txBody>
          <a:bodyPr wrap="square" rtlCol="0">
            <a:spAutoFit/>
          </a:bodyPr>
          <a:lstStyle/>
          <a:p>
            <a:pPr algn="ctr"/>
            <a:r>
              <a:rPr lang="en-US" sz="1600" dirty="0" smtClean="0">
                <a:solidFill>
                  <a:schemeClr val="tx1">
                    <a:lumMod val="65000"/>
                    <a:lumOff val="35000"/>
                  </a:schemeClr>
                </a:solidFill>
                <a:latin typeface="Century Gothic" panose="020B0502020202020204" pitchFamily="34" charset="0"/>
              </a:rPr>
              <a:t>Rain water harvesting</a:t>
            </a:r>
            <a:endParaRPr lang="en-US" sz="1600" dirty="0">
              <a:solidFill>
                <a:schemeClr val="tx1">
                  <a:lumMod val="65000"/>
                  <a:lumOff val="35000"/>
                </a:schemeClr>
              </a:solidFill>
              <a:latin typeface="Century Gothic" panose="020B0502020202020204" pitchFamily="34" charset="0"/>
            </a:endParaRPr>
          </a:p>
        </p:txBody>
      </p:sp>
      <p:sp>
        <p:nvSpPr>
          <p:cNvPr id="19" name="TextBox 18"/>
          <p:cNvSpPr txBox="1"/>
          <p:nvPr/>
        </p:nvSpPr>
        <p:spPr>
          <a:xfrm>
            <a:off x="1373977" y="4903279"/>
            <a:ext cx="2248163" cy="646331"/>
          </a:xfrm>
          <a:prstGeom prst="rect">
            <a:avLst/>
          </a:prstGeom>
          <a:noFill/>
        </p:spPr>
        <p:txBody>
          <a:bodyPr wrap="square" rtlCol="0">
            <a:spAutoFit/>
          </a:bodyPr>
          <a:lstStyle/>
          <a:p>
            <a:r>
              <a:rPr lang="en-US" sz="900" dirty="0" smtClean="0">
                <a:latin typeface="Century Gothic" panose="020B0502020202020204" pitchFamily="34" charset="0"/>
              </a:rPr>
              <a:t>Each Apartment unit requires 85,900L annually , a major portion of which would be catered by the rain-water harvesting (RWH) system. </a:t>
            </a:r>
            <a:endParaRPr lang="en-US" sz="900" dirty="0">
              <a:latin typeface="Century Gothic" panose="020B0502020202020204" pitchFamily="34" charset="0"/>
            </a:endParaRPr>
          </a:p>
        </p:txBody>
      </p:sp>
      <p:sp>
        <p:nvSpPr>
          <p:cNvPr id="20" name="TextBox 19"/>
          <p:cNvSpPr txBox="1"/>
          <p:nvPr/>
        </p:nvSpPr>
        <p:spPr>
          <a:xfrm>
            <a:off x="81900" y="5888164"/>
            <a:ext cx="2852685" cy="830997"/>
          </a:xfrm>
          <a:prstGeom prst="rect">
            <a:avLst/>
          </a:prstGeom>
          <a:noFill/>
        </p:spPr>
        <p:txBody>
          <a:bodyPr wrap="square" rtlCol="0">
            <a:spAutoFit/>
          </a:bodyPr>
          <a:lstStyle/>
          <a:p>
            <a:r>
              <a:rPr lang="en-US" sz="2400" u="sng" dirty="0" smtClean="0">
                <a:solidFill>
                  <a:schemeClr val="tx1">
                    <a:lumMod val="65000"/>
                    <a:lumOff val="35000"/>
                  </a:schemeClr>
                </a:solidFill>
                <a:latin typeface="Century Gothic" panose="020B0502020202020204" pitchFamily="34" charset="0"/>
              </a:rPr>
              <a:t>Passive and Active Strategies</a:t>
            </a:r>
            <a:endParaRPr lang="en-US" sz="2400" u="sng" dirty="0">
              <a:solidFill>
                <a:schemeClr val="tx1">
                  <a:lumMod val="65000"/>
                  <a:lumOff val="35000"/>
                </a:schemeClr>
              </a:solidFill>
              <a:latin typeface="Century Gothic" panose="020B0502020202020204" pitchFamily="34" charset="0"/>
            </a:endParaRPr>
          </a:p>
        </p:txBody>
      </p:sp>
      <p:pic>
        <p:nvPicPr>
          <p:cNvPr id="5"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687878" y="2203563"/>
            <a:ext cx="5504122" cy="2282418"/>
          </a:xfrm>
          <a:prstGeom prst="rect">
            <a:avLst/>
          </a:prstGeom>
        </p:spPr>
      </p:pic>
      <p:cxnSp>
        <p:nvCxnSpPr>
          <p:cNvPr id="22" name="Straight Arrow Connector 21"/>
          <p:cNvCxnSpPr/>
          <p:nvPr/>
        </p:nvCxnSpPr>
        <p:spPr>
          <a:xfrm>
            <a:off x="5382401" y="374754"/>
            <a:ext cx="58018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 name="Picture 1"/>
          <p:cNvPicPr>
            <a:picLocks noChangeAspect="1"/>
          </p:cNvPicPr>
          <p:nvPr/>
        </p:nvPicPr>
        <p:blipFill rotWithShape="1">
          <a:blip r:embed="rId12" cstate="print">
            <a:extLst>
              <a:ext uri="{28A0092B-C50C-407E-A947-70E740481C1C}">
                <a14:useLocalDpi xmlns:a14="http://schemas.microsoft.com/office/drawing/2010/main" val="0"/>
              </a:ext>
            </a:extLst>
          </a:blip>
          <a:srcRect l="25894" t="5630" r="28833" b="15603"/>
          <a:stretch/>
        </p:blipFill>
        <p:spPr>
          <a:xfrm>
            <a:off x="2203060" y="1631444"/>
            <a:ext cx="1882375" cy="1756314"/>
          </a:xfrm>
          <a:prstGeom prst="rect">
            <a:avLst/>
          </a:prstGeom>
        </p:spPr>
      </p:pic>
      <p:sp>
        <p:nvSpPr>
          <p:cNvPr id="31" name="Rectangle 30"/>
          <p:cNvSpPr/>
          <p:nvPr/>
        </p:nvSpPr>
        <p:spPr>
          <a:xfrm>
            <a:off x="4095679" y="2203562"/>
            <a:ext cx="2592198" cy="130547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909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500"/>
                                        <p:tgtEl>
                                          <p:spTgt spid="14"/>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fade">
                                      <p:cBhvr>
                                        <p:cTn id="91" dur="500"/>
                                        <p:tgtEl>
                                          <p:spTgt spid="5"/>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500"/>
                                        <p:tgtEl>
                                          <p:spTgt spid="19"/>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fade">
                                      <p:cBhvr>
                                        <p:cTn id="111" dur="500"/>
                                        <p:tgtEl>
                                          <p:spTgt spid="18"/>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animBg="1"/>
      <p:bldP spid="29" grpId="0" animBg="1"/>
      <p:bldP spid="28" grpId="0" animBg="1"/>
      <p:bldP spid="27" grpId="0" animBg="1"/>
      <p:bldP spid="24" grpId="0" animBg="1"/>
      <p:bldP spid="23" grpId="0" animBg="1"/>
      <p:bldP spid="7" grpId="0"/>
      <p:bldP spid="8" grpId="0"/>
      <p:bldP spid="10" grpId="0"/>
      <p:bldP spid="12" grpId="0"/>
      <p:bldP spid="14" grpId="0"/>
      <p:bldP spid="15" grpId="0"/>
      <p:bldP spid="18" grpId="0"/>
      <p:bldP spid="19" grpId="0"/>
      <p:bldP spid="20" grpId="0"/>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10675077" y="3764065"/>
            <a:ext cx="1424774" cy="584775"/>
          </a:xfrm>
          <a:prstGeom prst="rect">
            <a:avLst/>
          </a:prstGeom>
          <a:noFill/>
        </p:spPr>
        <p:txBody>
          <a:bodyPr wrap="square" rtlCol="0">
            <a:spAutoFit/>
          </a:bodyPr>
          <a:lstStyle/>
          <a:p>
            <a:r>
              <a:rPr lang="en-US" sz="1600" u="sng" dirty="0" smtClean="0">
                <a:latin typeface="Century Gothic" panose="020B0502020202020204" pitchFamily="34" charset="0"/>
              </a:rPr>
              <a:t>SITE SAFETY PROVISIONS</a:t>
            </a:r>
            <a:endParaRPr lang="en-US" sz="1600" u="sng" dirty="0">
              <a:latin typeface="Century Gothic" panose="020B0502020202020204" pitchFamily="34" charset="0"/>
            </a:endParaRPr>
          </a:p>
        </p:txBody>
      </p:sp>
      <p:sp>
        <p:nvSpPr>
          <p:cNvPr id="58" name="Rectangle 57"/>
          <p:cNvSpPr/>
          <p:nvPr/>
        </p:nvSpPr>
        <p:spPr>
          <a:xfrm>
            <a:off x="4339108" y="5581982"/>
            <a:ext cx="7847962" cy="1276018"/>
          </a:xfrm>
          <a:prstGeom prst="rect">
            <a:avLst/>
          </a:prstGeom>
          <a:solidFill>
            <a:schemeClr val="bg1">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4339109" y="3378393"/>
            <a:ext cx="4030983" cy="2203589"/>
          </a:xfrm>
          <a:prstGeom prst="rect">
            <a:avLst/>
          </a:prstGeom>
          <a:solidFill>
            <a:schemeClr val="tx2">
              <a:lumMod val="40000"/>
              <a:lumOff val="60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1" y="1841932"/>
            <a:ext cx="4339109" cy="50160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7543801" y="2011209"/>
            <a:ext cx="4650251" cy="140577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7543801" y="-1"/>
            <a:ext cx="4660642" cy="20112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2754497" y="-1"/>
            <a:ext cx="4789304" cy="218048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0" y="0"/>
            <a:ext cx="2754497" cy="1871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p:cNvPicPr>
            <a:picLocks noChangeAspect="1"/>
          </p:cNvPicPr>
          <p:nvPr/>
        </p:nvPicPr>
        <p:blipFill rotWithShape="1">
          <a:blip r:embed="rId2"/>
          <a:srcRect l="18391" t="13603" r="56845" b="10845"/>
          <a:stretch/>
        </p:blipFill>
        <p:spPr>
          <a:xfrm>
            <a:off x="7543801" y="42093"/>
            <a:ext cx="1425197" cy="2444680"/>
          </a:xfrm>
          <a:prstGeom prst="rect">
            <a:avLst/>
          </a:prstGeom>
        </p:spPr>
      </p:pic>
      <p:sp>
        <p:nvSpPr>
          <p:cNvPr id="4" name="TextBox 3"/>
          <p:cNvSpPr txBox="1"/>
          <p:nvPr/>
        </p:nvSpPr>
        <p:spPr>
          <a:xfrm>
            <a:off x="7175178" y="5767208"/>
            <a:ext cx="5043064" cy="461665"/>
          </a:xfrm>
          <a:prstGeom prst="rect">
            <a:avLst/>
          </a:prstGeom>
          <a:noFill/>
        </p:spPr>
        <p:txBody>
          <a:bodyPr wrap="square" rtlCol="0">
            <a:spAutoFit/>
          </a:bodyPr>
          <a:lstStyle/>
          <a:p>
            <a:r>
              <a:rPr lang="en-US" sz="2400" u="sng" dirty="0" smtClean="0">
                <a:solidFill>
                  <a:schemeClr val="tx1">
                    <a:lumMod val="65000"/>
                    <a:lumOff val="35000"/>
                  </a:schemeClr>
                </a:solidFill>
                <a:latin typeface="Century Gothic" panose="020B0502020202020204" pitchFamily="34" charset="0"/>
              </a:rPr>
              <a:t>MATERIALS OF CONSTRUCTION</a:t>
            </a:r>
            <a:endParaRPr lang="en-US" sz="2400" u="sng" dirty="0">
              <a:solidFill>
                <a:schemeClr val="tx1">
                  <a:lumMod val="65000"/>
                  <a:lumOff val="35000"/>
                </a:schemeClr>
              </a:solidFill>
              <a:latin typeface="Century Gothic" panose="020B0502020202020204" pitchFamily="34" charset="0"/>
            </a:endParaRPr>
          </a:p>
        </p:txBody>
      </p:sp>
      <p:sp>
        <p:nvSpPr>
          <p:cNvPr id="7" name="TextBox 6"/>
          <p:cNvSpPr txBox="1"/>
          <p:nvPr/>
        </p:nvSpPr>
        <p:spPr>
          <a:xfrm>
            <a:off x="7175178" y="6250054"/>
            <a:ext cx="5016822" cy="584775"/>
          </a:xfrm>
          <a:prstGeom prst="rect">
            <a:avLst/>
          </a:prstGeom>
          <a:noFill/>
          <a:ln w="28575">
            <a:noFill/>
          </a:ln>
        </p:spPr>
        <p:txBody>
          <a:bodyPr wrap="square" rtlCol="0">
            <a:spAutoFit/>
          </a:bodyPr>
          <a:lstStyle/>
          <a:p>
            <a:pPr algn="ctr"/>
            <a:r>
              <a:rPr lang="en-US" sz="1600" u="sng" dirty="0" smtClean="0">
                <a:solidFill>
                  <a:schemeClr val="tx1">
                    <a:lumMod val="50000"/>
                    <a:lumOff val="50000"/>
                  </a:schemeClr>
                </a:solidFill>
                <a:latin typeface="Century Gothic" panose="020B0502020202020204" pitchFamily="34" charset="0"/>
              </a:rPr>
              <a:t>Materials Considered for calculation through ISOVER designer v 3.5</a:t>
            </a:r>
            <a:endParaRPr lang="en-US" sz="1600" u="sng" dirty="0">
              <a:solidFill>
                <a:schemeClr val="tx1">
                  <a:lumMod val="50000"/>
                  <a:lumOff val="50000"/>
                </a:schemeClr>
              </a:solidFill>
              <a:latin typeface="Century Gothic" panose="020B0502020202020204" pitchFamily="34" charset="0"/>
            </a:endParaRPr>
          </a:p>
        </p:txBody>
      </p:sp>
      <p:pic>
        <p:nvPicPr>
          <p:cNvPr id="9" name="Picture 8"/>
          <p:cNvPicPr>
            <a:picLocks noChangeAspect="1"/>
          </p:cNvPicPr>
          <p:nvPr/>
        </p:nvPicPr>
        <p:blipFill rotWithShape="1">
          <a:blip r:embed="rId3"/>
          <a:srcRect l="18857" t="18750" r="45314" b="8272"/>
          <a:stretch/>
        </p:blipFill>
        <p:spPr>
          <a:xfrm>
            <a:off x="103680" y="4720836"/>
            <a:ext cx="1804619" cy="2042874"/>
          </a:xfrm>
          <a:prstGeom prst="rect">
            <a:avLst/>
          </a:prstGeom>
        </p:spPr>
      </p:pic>
      <p:pic>
        <p:nvPicPr>
          <p:cNvPr id="11" name="Picture 10"/>
          <p:cNvPicPr>
            <a:picLocks noChangeAspect="1"/>
          </p:cNvPicPr>
          <p:nvPr/>
        </p:nvPicPr>
        <p:blipFill rotWithShape="1">
          <a:blip r:embed="rId4"/>
          <a:srcRect l="10692" t="15992" r="53575" b="20405"/>
          <a:stretch/>
        </p:blipFill>
        <p:spPr>
          <a:xfrm>
            <a:off x="125883" y="2187350"/>
            <a:ext cx="1718198" cy="2046417"/>
          </a:xfrm>
          <a:prstGeom prst="rect">
            <a:avLst/>
          </a:prstGeom>
        </p:spPr>
      </p:pic>
      <p:sp>
        <p:nvSpPr>
          <p:cNvPr id="12" name="TextBox 11"/>
          <p:cNvSpPr txBox="1"/>
          <p:nvPr/>
        </p:nvSpPr>
        <p:spPr>
          <a:xfrm>
            <a:off x="0" y="4432137"/>
            <a:ext cx="3361764" cy="338554"/>
          </a:xfrm>
          <a:prstGeom prst="rect">
            <a:avLst/>
          </a:prstGeom>
          <a:noFill/>
        </p:spPr>
        <p:txBody>
          <a:bodyPr wrap="square" rtlCol="0">
            <a:spAutoFit/>
          </a:bodyPr>
          <a:lstStyle/>
          <a:p>
            <a:r>
              <a:rPr lang="en-US" sz="1600" u="sng" dirty="0" smtClean="0">
                <a:solidFill>
                  <a:schemeClr val="tx1">
                    <a:lumMod val="50000"/>
                    <a:lumOff val="50000"/>
                  </a:schemeClr>
                </a:solidFill>
                <a:latin typeface="Century Gothic" panose="020B0502020202020204" pitchFamily="34" charset="0"/>
              </a:rPr>
              <a:t>Wall and the floor slab</a:t>
            </a:r>
            <a:endParaRPr lang="en-US" sz="1600" u="sng" dirty="0">
              <a:solidFill>
                <a:schemeClr val="tx1">
                  <a:lumMod val="50000"/>
                  <a:lumOff val="50000"/>
                </a:schemeClr>
              </a:solidFill>
              <a:latin typeface="Century Gothic" panose="020B0502020202020204" pitchFamily="34" charset="0"/>
            </a:endParaRPr>
          </a:p>
        </p:txBody>
      </p:sp>
      <p:sp>
        <p:nvSpPr>
          <p:cNvPr id="13" name="TextBox 12"/>
          <p:cNvSpPr txBox="1"/>
          <p:nvPr/>
        </p:nvSpPr>
        <p:spPr>
          <a:xfrm>
            <a:off x="227417" y="1841933"/>
            <a:ext cx="3361764" cy="338554"/>
          </a:xfrm>
          <a:prstGeom prst="rect">
            <a:avLst/>
          </a:prstGeom>
          <a:noFill/>
        </p:spPr>
        <p:txBody>
          <a:bodyPr wrap="square" rtlCol="0">
            <a:spAutoFit/>
          </a:bodyPr>
          <a:lstStyle/>
          <a:p>
            <a:r>
              <a:rPr lang="en-US" sz="1600" u="sng" dirty="0" smtClean="0">
                <a:solidFill>
                  <a:schemeClr val="tx1">
                    <a:lumMod val="50000"/>
                    <a:lumOff val="50000"/>
                  </a:schemeClr>
                </a:solidFill>
                <a:latin typeface="Century Gothic" panose="020B0502020202020204" pitchFamily="34" charset="0"/>
              </a:rPr>
              <a:t>Roof</a:t>
            </a:r>
            <a:endParaRPr lang="en-US" sz="1600" u="sng" dirty="0">
              <a:solidFill>
                <a:schemeClr val="tx1">
                  <a:lumMod val="50000"/>
                  <a:lumOff val="50000"/>
                </a:schemeClr>
              </a:solidFill>
              <a:latin typeface="Century Gothic" panose="020B0502020202020204" pitchFamily="34" charset="0"/>
            </a:endParaRPr>
          </a:p>
        </p:txBody>
      </p:sp>
      <p:pic>
        <p:nvPicPr>
          <p:cNvPr id="14" name="Picture 13"/>
          <p:cNvPicPr>
            <a:picLocks noChangeAspect="1"/>
          </p:cNvPicPr>
          <p:nvPr/>
        </p:nvPicPr>
        <p:blipFill rotWithShape="1">
          <a:blip r:embed="rId5"/>
          <a:srcRect l="38390" t="9742" r="47451" b="13602"/>
          <a:stretch/>
        </p:blipFill>
        <p:spPr>
          <a:xfrm>
            <a:off x="136673" y="0"/>
            <a:ext cx="614986" cy="1871894"/>
          </a:xfrm>
          <a:prstGeom prst="rect">
            <a:avLst/>
          </a:prstGeom>
        </p:spPr>
      </p:pic>
      <p:sp>
        <p:nvSpPr>
          <p:cNvPr id="15" name="TextBox 14"/>
          <p:cNvSpPr txBox="1"/>
          <p:nvPr/>
        </p:nvSpPr>
        <p:spPr>
          <a:xfrm>
            <a:off x="842403" y="148856"/>
            <a:ext cx="3361764" cy="338554"/>
          </a:xfrm>
          <a:prstGeom prst="rect">
            <a:avLst/>
          </a:prstGeom>
          <a:noFill/>
        </p:spPr>
        <p:txBody>
          <a:bodyPr wrap="square" rtlCol="0">
            <a:spAutoFit/>
          </a:bodyPr>
          <a:lstStyle/>
          <a:p>
            <a:r>
              <a:rPr lang="en-US" sz="1600" u="sng" dirty="0" smtClean="0">
                <a:solidFill>
                  <a:schemeClr val="tx1">
                    <a:lumMod val="50000"/>
                    <a:lumOff val="50000"/>
                  </a:schemeClr>
                </a:solidFill>
                <a:latin typeface="Century Gothic" panose="020B0502020202020204" pitchFamily="34" charset="0"/>
              </a:rPr>
              <a:t>Window</a:t>
            </a:r>
            <a:endParaRPr lang="en-US" sz="1600" u="sng" dirty="0">
              <a:solidFill>
                <a:schemeClr val="tx1">
                  <a:lumMod val="50000"/>
                  <a:lumOff val="50000"/>
                </a:schemeClr>
              </a:solidFill>
              <a:latin typeface="Century Gothic" panose="020B0502020202020204" pitchFamily="34" charset="0"/>
            </a:endParaRPr>
          </a:p>
        </p:txBody>
      </p:sp>
      <p:sp>
        <p:nvSpPr>
          <p:cNvPr id="16" name="TextBox 15"/>
          <p:cNvSpPr txBox="1"/>
          <p:nvPr/>
        </p:nvSpPr>
        <p:spPr>
          <a:xfrm>
            <a:off x="745744" y="536851"/>
            <a:ext cx="1872149" cy="369332"/>
          </a:xfrm>
          <a:prstGeom prst="rect">
            <a:avLst/>
          </a:prstGeom>
          <a:noFill/>
        </p:spPr>
        <p:txBody>
          <a:bodyPr wrap="square" rtlCol="0">
            <a:spAutoFit/>
          </a:bodyPr>
          <a:lstStyle/>
          <a:p>
            <a:r>
              <a:rPr lang="en-US" sz="900" u="sng" dirty="0" smtClean="0">
                <a:latin typeface="Century Gothic" panose="020B0502020202020204" pitchFamily="34" charset="0"/>
              </a:rPr>
              <a:t>Saint-Gobain </a:t>
            </a:r>
            <a:r>
              <a:rPr lang="en-US" sz="900" u="sng" dirty="0" err="1" smtClean="0">
                <a:latin typeface="Century Gothic" panose="020B0502020202020204" pitchFamily="34" charset="0"/>
              </a:rPr>
              <a:t>Climatop</a:t>
            </a:r>
            <a:r>
              <a:rPr lang="en-US" sz="900" u="sng" dirty="0" smtClean="0">
                <a:latin typeface="Century Gothic" panose="020B0502020202020204" pitchFamily="34" charset="0"/>
              </a:rPr>
              <a:t> LUX triple glazed windows</a:t>
            </a:r>
            <a:endParaRPr lang="en-US" sz="900" u="sng" dirty="0">
              <a:latin typeface="Century Gothic" panose="020B0502020202020204" pitchFamily="34" charset="0"/>
            </a:endParaRPr>
          </a:p>
        </p:txBody>
      </p:sp>
      <p:pic>
        <p:nvPicPr>
          <p:cNvPr id="18" name="Picture 17"/>
          <p:cNvPicPr>
            <a:picLocks noChangeAspect="1"/>
          </p:cNvPicPr>
          <p:nvPr/>
        </p:nvPicPr>
        <p:blipFill>
          <a:blip r:embed="rId6"/>
          <a:stretch>
            <a:fillRect/>
          </a:stretch>
        </p:blipFill>
        <p:spPr>
          <a:xfrm>
            <a:off x="4456294" y="6076501"/>
            <a:ext cx="745533" cy="758328"/>
          </a:xfrm>
          <a:prstGeom prst="rect">
            <a:avLst/>
          </a:prstGeom>
          <a:noFill/>
          <a:ln>
            <a:noFill/>
          </a:ln>
        </p:spPr>
      </p:pic>
      <p:pic>
        <p:nvPicPr>
          <p:cNvPr id="19" name="Picture 18"/>
          <p:cNvPicPr>
            <a:picLocks noChangeAspect="1"/>
          </p:cNvPicPr>
          <p:nvPr/>
        </p:nvPicPr>
        <p:blipFill>
          <a:blip r:embed="rId7"/>
          <a:stretch>
            <a:fillRect/>
          </a:stretch>
        </p:blipFill>
        <p:spPr>
          <a:xfrm>
            <a:off x="5464826" y="6076501"/>
            <a:ext cx="806890" cy="758328"/>
          </a:xfrm>
          <a:prstGeom prst="rect">
            <a:avLst/>
          </a:prstGeom>
          <a:noFill/>
          <a:ln>
            <a:noFill/>
          </a:ln>
        </p:spPr>
      </p:pic>
      <p:pic>
        <p:nvPicPr>
          <p:cNvPr id="3074" name="Picture 2" descr="http://firstlightstudio.co.nz/wp-content/uploads/2012/11/Air-tight-building-envelope.png"/>
          <p:cNvPicPr>
            <a:picLocks noChangeAspect="1" noChangeArrowheads="1"/>
          </p:cNvPicPr>
          <p:nvPr/>
        </p:nvPicPr>
        <p:blipFill>
          <a:blip r:embed="rId8">
            <a:biLevel thresh="75000"/>
            <a:extLst>
              <a:ext uri="{28A0092B-C50C-407E-A947-70E740481C1C}">
                <a14:useLocalDpi xmlns:a14="http://schemas.microsoft.com/office/drawing/2010/main" val="0"/>
              </a:ext>
            </a:extLst>
          </a:blip>
          <a:srcRect/>
          <a:stretch>
            <a:fillRect/>
          </a:stretch>
        </p:blipFill>
        <p:spPr bwMode="auto">
          <a:xfrm>
            <a:off x="6085664" y="5742962"/>
            <a:ext cx="1334736" cy="133473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125883" y="4723297"/>
            <a:ext cx="2059193" cy="230832"/>
          </a:xfrm>
          <a:prstGeom prst="rect">
            <a:avLst/>
          </a:prstGeom>
          <a:noFill/>
        </p:spPr>
        <p:txBody>
          <a:bodyPr wrap="square" rtlCol="0">
            <a:spAutoFit/>
          </a:bodyPr>
          <a:lstStyle/>
          <a:p>
            <a:r>
              <a:rPr lang="en-US" sz="900" dirty="0" smtClean="0">
                <a:latin typeface="Century Gothic" panose="020B0502020202020204" pitchFamily="34" charset="0"/>
              </a:rPr>
              <a:t>U</a:t>
            </a:r>
            <a:r>
              <a:rPr lang="en-US" sz="900" baseline="-25000" dirty="0" smtClean="0">
                <a:latin typeface="Century Gothic" panose="020B0502020202020204" pitchFamily="34" charset="0"/>
              </a:rPr>
              <a:t>floor</a:t>
            </a:r>
            <a:r>
              <a:rPr lang="en-US" sz="900" dirty="0" smtClean="0">
                <a:latin typeface="Century Gothic" panose="020B0502020202020204" pitchFamily="34" charset="0"/>
              </a:rPr>
              <a:t> = 0.11W/m-K</a:t>
            </a:r>
            <a:endParaRPr lang="en-US" sz="900" dirty="0">
              <a:latin typeface="Century Gothic" panose="020B0502020202020204" pitchFamily="34" charset="0"/>
            </a:endParaRPr>
          </a:p>
        </p:txBody>
      </p:sp>
      <p:sp>
        <p:nvSpPr>
          <p:cNvPr id="23" name="TextBox 22"/>
          <p:cNvSpPr txBox="1"/>
          <p:nvPr/>
        </p:nvSpPr>
        <p:spPr>
          <a:xfrm>
            <a:off x="1155479" y="3835523"/>
            <a:ext cx="1979401" cy="230832"/>
          </a:xfrm>
          <a:prstGeom prst="rect">
            <a:avLst/>
          </a:prstGeom>
          <a:noFill/>
        </p:spPr>
        <p:txBody>
          <a:bodyPr wrap="square" rtlCol="0">
            <a:spAutoFit/>
          </a:bodyPr>
          <a:lstStyle/>
          <a:p>
            <a:r>
              <a:rPr lang="en-US" sz="900" dirty="0" err="1" smtClean="0">
                <a:latin typeface="Century Gothic" panose="020B0502020202020204" pitchFamily="34" charset="0"/>
              </a:rPr>
              <a:t>U</a:t>
            </a:r>
            <a:r>
              <a:rPr lang="en-US" sz="900" baseline="-25000" dirty="0" err="1" smtClean="0">
                <a:latin typeface="Century Gothic" panose="020B0502020202020204" pitchFamily="34" charset="0"/>
              </a:rPr>
              <a:t>roof</a:t>
            </a:r>
            <a:r>
              <a:rPr lang="en-US" sz="900" dirty="0" smtClean="0">
                <a:latin typeface="Century Gothic" panose="020B0502020202020204" pitchFamily="34" charset="0"/>
              </a:rPr>
              <a:t> = 0.11W/m-K</a:t>
            </a:r>
            <a:endParaRPr lang="en-US" sz="900" dirty="0">
              <a:latin typeface="Century Gothic" panose="020B0502020202020204" pitchFamily="34" charset="0"/>
            </a:endParaRPr>
          </a:p>
        </p:txBody>
      </p:sp>
      <p:sp>
        <p:nvSpPr>
          <p:cNvPr id="24" name="TextBox 23"/>
          <p:cNvSpPr txBox="1"/>
          <p:nvPr/>
        </p:nvSpPr>
        <p:spPr>
          <a:xfrm>
            <a:off x="748377" y="998542"/>
            <a:ext cx="1979401" cy="230832"/>
          </a:xfrm>
          <a:prstGeom prst="rect">
            <a:avLst/>
          </a:prstGeom>
          <a:noFill/>
        </p:spPr>
        <p:txBody>
          <a:bodyPr wrap="square" rtlCol="0">
            <a:spAutoFit/>
          </a:bodyPr>
          <a:lstStyle/>
          <a:p>
            <a:r>
              <a:rPr lang="en-US" sz="900" dirty="0" err="1" smtClean="0">
                <a:latin typeface="Century Gothic" panose="020B0502020202020204" pitchFamily="34" charset="0"/>
              </a:rPr>
              <a:t>U</a:t>
            </a:r>
            <a:r>
              <a:rPr lang="en-US" sz="900" baseline="-25000" dirty="0" err="1" smtClean="0">
                <a:latin typeface="Century Gothic" panose="020B0502020202020204" pitchFamily="34" charset="0"/>
              </a:rPr>
              <a:t>win</a:t>
            </a:r>
            <a:r>
              <a:rPr lang="en-US" sz="900" dirty="0" smtClean="0">
                <a:latin typeface="Century Gothic" panose="020B0502020202020204" pitchFamily="34" charset="0"/>
              </a:rPr>
              <a:t> = 0.73W/m-K</a:t>
            </a:r>
            <a:endParaRPr lang="en-US" sz="900" dirty="0">
              <a:latin typeface="Century Gothic" panose="020B0502020202020204" pitchFamily="34" charset="0"/>
            </a:endParaRPr>
          </a:p>
        </p:txBody>
      </p:sp>
      <p:pic>
        <p:nvPicPr>
          <p:cNvPr id="21" name="Picture 20"/>
          <p:cNvPicPr>
            <a:picLocks noChangeAspect="1"/>
          </p:cNvPicPr>
          <p:nvPr/>
        </p:nvPicPr>
        <p:blipFill rotWithShape="1">
          <a:blip r:embed="rId3"/>
          <a:srcRect l="58236" t="18750" r="17892" b="27003"/>
          <a:stretch/>
        </p:blipFill>
        <p:spPr>
          <a:xfrm>
            <a:off x="1844081" y="4304572"/>
            <a:ext cx="1953755" cy="2467433"/>
          </a:xfrm>
          <a:prstGeom prst="rect">
            <a:avLst/>
          </a:prstGeom>
        </p:spPr>
      </p:pic>
      <p:pic>
        <p:nvPicPr>
          <p:cNvPr id="25" name="Picture 24"/>
          <p:cNvPicPr>
            <a:picLocks noChangeAspect="1"/>
          </p:cNvPicPr>
          <p:nvPr/>
        </p:nvPicPr>
        <p:blipFill rotWithShape="1">
          <a:blip r:embed="rId4"/>
          <a:srcRect l="49106" t="15992" r="22750" b="56048"/>
          <a:stretch/>
        </p:blipFill>
        <p:spPr>
          <a:xfrm>
            <a:off x="1775499" y="2187347"/>
            <a:ext cx="2563610" cy="1704195"/>
          </a:xfrm>
          <a:prstGeom prst="rect">
            <a:avLst/>
          </a:prstGeom>
        </p:spPr>
      </p:pic>
      <p:cxnSp>
        <p:nvCxnSpPr>
          <p:cNvPr id="6" name="Straight Connector 5"/>
          <p:cNvCxnSpPr/>
          <p:nvPr/>
        </p:nvCxnSpPr>
        <p:spPr>
          <a:xfrm>
            <a:off x="125883" y="4304572"/>
            <a:ext cx="3935754" cy="0"/>
          </a:xfrm>
          <a:prstGeom prst="line">
            <a:avLst/>
          </a:prstGeom>
        </p:spPr>
        <p:style>
          <a:lnRef idx="1">
            <a:schemeClr val="dk1"/>
          </a:lnRef>
          <a:fillRef idx="0">
            <a:schemeClr val="dk1"/>
          </a:fillRef>
          <a:effectRef idx="0">
            <a:schemeClr val="dk1"/>
          </a:effectRef>
          <a:fontRef idx="minor">
            <a:schemeClr val="tx1"/>
          </a:fontRef>
        </p:style>
      </p:cxnSp>
      <p:pic>
        <p:nvPicPr>
          <p:cNvPr id="26" name="Picture 25"/>
          <p:cNvPicPr>
            <a:picLocks noChangeAspect="1"/>
          </p:cNvPicPr>
          <p:nvPr/>
        </p:nvPicPr>
        <p:blipFill rotWithShape="1">
          <a:blip r:embed="rId9"/>
          <a:srcRect l="25885" t="7537" r="32715" b="16911"/>
          <a:stretch/>
        </p:blipFill>
        <p:spPr>
          <a:xfrm>
            <a:off x="4257287" y="44946"/>
            <a:ext cx="3286514" cy="3372040"/>
          </a:xfrm>
          <a:prstGeom prst="rect">
            <a:avLst/>
          </a:prstGeom>
        </p:spPr>
      </p:pic>
      <p:sp>
        <p:nvSpPr>
          <p:cNvPr id="27" name="TextBox 26"/>
          <p:cNvSpPr txBox="1"/>
          <p:nvPr/>
        </p:nvSpPr>
        <p:spPr>
          <a:xfrm>
            <a:off x="2737830" y="453597"/>
            <a:ext cx="3361764" cy="338554"/>
          </a:xfrm>
          <a:prstGeom prst="rect">
            <a:avLst/>
          </a:prstGeom>
          <a:noFill/>
        </p:spPr>
        <p:txBody>
          <a:bodyPr wrap="square" rtlCol="0">
            <a:spAutoFit/>
          </a:bodyPr>
          <a:lstStyle/>
          <a:p>
            <a:r>
              <a:rPr lang="en-US" sz="1600" dirty="0" smtClean="0">
                <a:latin typeface="Century Gothic" panose="020B0502020202020204" pitchFamily="34" charset="0"/>
              </a:rPr>
              <a:t>Floor Slab</a:t>
            </a:r>
            <a:endParaRPr lang="en-US" sz="1600" dirty="0">
              <a:latin typeface="Century Gothic" panose="020B0502020202020204" pitchFamily="34" charset="0"/>
            </a:endParaRPr>
          </a:p>
        </p:txBody>
      </p:sp>
      <p:sp>
        <p:nvSpPr>
          <p:cNvPr id="29" name="TextBox 28"/>
          <p:cNvSpPr txBox="1"/>
          <p:nvPr/>
        </p:nvSpPr>
        <p:spPr>
          <a:xfrm>
            <a:off x="2850647" y="751472"/>
            <a:ext cx="1979401" cy="230832"/>
          </a:xfrm>
          <a:prstGeom prst="rect">
            <a:avLst/>
          </a:prstGeom>
          <a:noFill/>
        </p:spPr>
        <p:txBody>
          <a:bodyPr wrap="square" rtlCol="0">
            <a:spAutoFit/>
          </a:bodyPr>
          <a:lstStyle/>
          <a:p>
            <a:r>
              <a:rPr lang="en-US" sz="900" dirty="0" err="1" smtClean="0">
                <a:latin typeface="Century Gothic" panose="020B0502020202020204" pitchFamily="34" charset="0"/>
              </a:rPr>
              <a:t>U</a:t>
            </a:r>
            <a:r>
              <a:rPr lang="en-US" sz="900" baseline="-25000" dirty="0" err="1" smtClean="0">
                <a:latin typeface="Century Gothic" panose="020B0502020202020204" pitchFamily="34" charset="0"/>
              </a:rPr>
              <a:t>wall</a:t>
            </a:r>
            <a:r>
              <a:rPr lang="en-US" sz="900" dirty="0" smtClean="0">
                <a:latin typeface="Century Gothic" panose="020B0502020202020204" pitchFamily="34" charset="0"/>
              </a:rPr>
              <a:t> = 0.18W/m-K</a:t>
            </a:r>
            <a:endParaRPr lang="en-US" sz="900" dirty="0">
              <a:latin typeface="Century Gothic" panose="020B0502020202020204" pitchFamily="34" charset="0"/>
            </a:endParaRPr>
          </a:p>
        </p:txBody>
      </p:sp>
      <p:cxnSp>
        <p:nvCxnSpPr>
          <p:cNvPr id="30" name="Straight Arrow Connector 29"/>
          <p:cNvCxnSpPr/>
          <p:nvPr/>
        </p:nvCxnSpPr>
        <p:spPr>
          <a:xfrm>
            <a:off x="3840348" y="611903"/>
            <a:ext cx="446806" cy="0"/>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9201575" y="82881"/>
            <a:ext cx="2377873" cy="338554"/>
          </a:xfrm>
          <a:prstGeom prst="rect">
            <a:avLst/>
          </a:prstGeom>
          <a:noFill/>
        </p:spPr>
        <p:txBody>
          <a:bodyPr wrap="square" rtlCol="0">
            <a:spAutoFit/>
          </a:bodyPr>
          <a:lstStyle/>
          <a:p>
            <a:r>
              <a:rPr lang="en-US" sz="1600" dirty="0" smtClean="0">
                <a:latin typeface="Century Gothic" panose="020B0502020202020204" pitchFamily="34" charset="0"/>
              </a:rPr>
              <a:t>External Wall</a:t>
            </a:r>
            <a:endParaRPr lang="en-US" sz="1600" dirty="0">
              <a:latin typeface="Century Gothic" panose="020B0502020202020204" pitchFamily="34" charset="0"/>
            </a:endParaRPr>
          </a:p>
        </p:txBody>
      </p:sp>
      <p:sp>
        <p:nvSpPr>
          <p:cNvPr id="35" name="TextBox 34"/>
          <p:cNvSpPr txBox="1"/>
          <p:nvPr/>
        </p:nvSpPr>
        <p:spPr>
          <a:xfrm>
            <a:off x="10546375" y="306019"/>
            <a:ext cx="1400088" cy="230832"/>
          </a:xfrm>
          <a:prstGeom prst="rect">
            <a:avLst/>
          </a:prstGeom>
          <a:noFill/>
        </p:spPr>
        <p:txBody>
          <a:bodyPr wrap="square" rtlCol="0">
            <a:spAutoFit/>
          </a:bodyPr>
          <a:lstStyle/>
          <a:p>
            <a:r>
              <a:rPr lang="en-US" sz="900" dirty="0" err="1" smtClean="0">
                <a:latin typeface="Century Gothic" panose="020B0502020202020204" pitchFamily="34" charset="0"/>
              </a:rPr>
              <a:t>U</a:t>
            </a:r>
            <a:r>
              <a:rPr lang="en-US" sz="900" baseline="-25000" dirty="0" err="1" smtClean="0">
                <a:latin typeface="Century Gothic" panose="020B0502020202020204" pitchFamily="34" charset="0"/>
              </a:rPr>
              <a:t>wall</a:t>
            </a:r>
            <a:r>
              <a:rPr lang="en-US" sz="900" dirty="0" smtClean="0">
                <a:latin typeface="Century Gothic" panose="020B0502020202020204" pitchFamily="34" charset="0"/>
              </a:rPr>
              <a:t> = 0.14W/m-K</a:t>
            </a:r>
            <a:endParaRPr lang="en-US" sz="900" dirty="0">
              <a:latin typeface="Century Gothic" panose="020B0502020202020204" pitchFamily="34" charset="0"/>
            </a:endParaRPr>
          </a:p>
        </p:txBody>
      </p:sp>
      <p:pic>
        <p:nvPicPr>
          <p:cNvPr id="37" name="Picture 36"/>
          <p:cNvPicPr>
            <a:picLocks noChangeAspect="1"/>
          </p:cNvPicPr>
          <p:nvPr/>
        </p:nvPicPr>
        <p:blipFill rotWithShape="1">
          <a:blip r:embed="rId2"/>
          <a:srcRect l="45532" t="31476" r="15412" b="27505"/>
          <a:stretch/>
        </p:blipFill>
        <p:spPr>
          <a:xfrm>
            <a:off x="8884798" y="536851"/>
            <a:ext cx="3302272" cy="1949922"/>
          </a:xfrm>
          <a:prstGeom prst="rect">
            <a:avLst/>
          </a:prstGeom>
        </p:spPr>
      </p:pic>
      <p:sp>
        <p:nvSpPr>
          <p:cNvPr id="44" name="TextBox 43"/>
          <p:cNvSpPr txBox="1"/>
          <p:nvPr/>
        </p:nvSpPr>
        <p:spPr>
          <a:xfrm>
            <a:off x="7730785" y="2490218"/>
            <a:ext cx="6035416" cy="230832"/>
          </a:xfrm>
          <a:prstGeom prst="rect">
            <a:avLst/>
          </a:prstGeom>
          <a:noFill/>
          <a:ln>
            <a:noFill/>
          </a:ln>
        </p:spPr>
        <p:txBody>
          <a:bodyPr wrap="square" rtlCol="0">
            <a:spAutoFit/>
          </a:bodyPr>
          <a:lstStyle/>
          <a:p>
            <a:r>
              <a:rPr lang="en-US" sz="900" dirty="0" smtClean="0">
                <a:solidFill>
                  <a:schemeClr val="tx1">
                    <a:lumMod val="75000"/>
                    <a:lumOff val="25000"/>
                  </a:schemeClr>
                </a:solidFill>
                <a:latin typeface="Century Gothic" panose="020B0502020202020204" pitchFamily="34" charset="0"/>
              </a:rPr>
              <a:t>Alternative Construction that may be employed</a:t>
            </a:r>
            <a:endParaRPr lang="en-US" sz="900" dirty="0">
              <a:solidFill>
                <a:schemeClr val="tx1">
                  <a:lumMod val="75000"/>
                  <a:lumOff val="25000"/>
                </a:schemeClr>
              </a:solidFill>
              <a:latin typeface="Century Gothic" panose="020B0502020202020204" pitchFamily="34" charset="0"/>
            </a:endParaRPr>
          </a:p>
        </p:txBody>
      </p:sp>
      <p:sp>
        <p:nvSpPr>
          <p:cNvPr id="47" name="TextBox 46"/>
          <p:cNvSpPr txBox="1"/>
          <p:nvPr/>
        </p:nvSpPr>
        <p:spPr>
          <a:xfrm>
            <a:off x="7745618" y="2690494"/>
            <a:ext cx="3833829" cy="230832"/>
          </a:xfrm>
          <a:prstGeom prst="rect">
            <a:avLst/>
          </a:prstGeom>
          <a:noFill/>
        </p:spPr>
        <p:txBody>
          <a:bodyPr wrap="square" rtlCol="0">
            <a:spAutoFit/>
          </a:bodyPr>
          <a:lstStyle/>
          <a:p>
            <a:r>
              <a:rPr lang="en-US" sz="900" dirty="0" smtClean="0">
                <a:solidFill>
                  <a:schemeClr val="tx1">
                    <a:lumMod val="75000"/>
                    <a:lumOff val="25000"/>
                  </a:schemeClr>
                </a:solidFill>
                <a:latin typeface="Century Gothic" panose="020B0502020202020204" pitchFamily="34" charset="0"/>
              </a:rPr>
              <a:t>INTEGRATED WITH PHASE CHANGE MATERIAL(PCM)</a:t>
            </a:r>
            <a:endParaRPr lang="en-US" sz="900" dirty="0">
              <a:solidFill>
                <a:schemeClr val="tx1">
                  <a:lumMod val="75000"/>
                  <a:lumOff val="25000"/>
                </a:schemeClr>
              </a:solidFill>
              <a:latin typeface="Century Gothic" panose="020B0502020202020204" pitchFamily="34" charset="0"/>
            </a:endParaRPr>
          </a:p>
        </p:txBody>
      </p:sp>
      <p:pic>
        <p:nvPicPr>
          <p:cNvPr id="48" name="Picture 47"/>
          <p:cNvPicPr>
            <a:picLocks noChangeAspect="1"/>
          </p:cNvPicPr>
          <p:nvPr/>
        </p:nvPicPr>
        <p:blipFill>
          <a:blip r:embed="rId10"/>
          <a:stretch>
            <a:fillRect/>
          </a:stretch>
        </p:blipFill>
        <p:spPr>
          <a:xfrm>
            <a:off x="4365739" y="3840963"/>
            <a:ext cx="2201709" cy="1660611"/>
          </a:xfrm>
          <a:prstGeom prst="rect">
            <a:avLst/>
          </a:prstGeom>
        </p:spPr>
      </p:pic>
      <p:sp>
        <p:nvSpPr>
          <p:cNvPr id="49" name="TextBox 48"/>
          <p:cNvSpPr txBox="1"/>
          <p:nvPr/>
        </p:nvSpPr>
        <p:spPr>
          <a:xfrm>
            <a:off x="4396201" y="3533531"/>
            <a:ext cx="2864119" cy="230832"/>
          </a:xfrm>
          <a:prstGeom prst="rect">
            <a:avLst/>
          </a:prstGeom>
          <a:noFill/>
          <a:ln>
            <a:noFill/>
          </a:ln>
        </p:spPr>
        <p:txBody>
          <a:bodyPr wrap="square" rtlCol="0">
            <a:spAutoFit/>
          </a:bodyPr>
          <a:lstStyle/>
          <a:p>
            <a:r>
              <a:rPr lang="en-US" sz="900" dirty="0" smtClean="0">
                <a:latin typeface="Century Gothic" panose="020B0502020202020204" pitchFamily="34" charset="0"/>
              </a:rPr>
              <a:t>Basement Smoke Extraction</a:t>
            </a:r>
            <a:endParaRPr lang="en-US" sz="900" dirty="0">
              <a:latin typeface="Century Gothic" panose="020B0502020202020204" pitchFamily="34" charset="0"/>
            </a:endParaRPr>
          </a:p>
        </p:txBody>
      </p:sp>
      <p:pic>
        <p:nvPicPr>
          <p:cNvPr id="50" name="Picture 2" descr="http://blog.belimo.com/Portals/87971/images/Stairwell-pressurization-system-using-proportional-damper-control.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60478" y="3764065"/>
            <a:ext cx="1645816" cy="1817917"/>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p:cNvSpPr txBox="1"/>
          <p:nvPr/>
        </p:nvSpPr>
        <p:spPr>
          <a:xfrm>
            <a:off x="6753032" y="3533392"/>
            <a:ext cx="2559775" cy="230832"/>
          </a:xfrm>
          <a:prstGeom prst="rect">
            <a:avLst/>
          </a:prstGeom>
          <a:noFill/>
          <a:ln>
            <a:noFill/>
          </a:ln>
        </p:spPr>
        <p:txBody>
          <a:bodyPr wrap="square" rtlCol="0">
            <a:spAutoFit/>
          </a:bodyPr>
          <a:lstStyle/>
          <a:p>
            <a:r>
              <a:rPr lang="en-US" sz="900" dirty="0" smtClean="0">
                <a:latin typeface="Century Gothic" panose="020B0502020202020204" pitchFamily="34" charset="0"/>
              </a:rPr>
              <a:t>Staircase Pressurization</a:t>
            </a:r>
            <a:endParaRPr lang="en-US" sz="900" dirty="0">
              <a:latin typeface="Century Gothic" panose="020B0502020202020204" pitchFamily="34" charset="0"/>
            </a:endParaRPr>
          </a:p>
        </p:txBody>
      </p:sp>
      <p:pic>
        <p:nvPicPr>
          <p:cNvPr id="54" name="Picture 53"/>
          <p:cNvPicPr>
            <a:picLocks noChangeAspect="1"/>
          </p:cNvPicPr>
          <p:nvPr/>
        </p:nvPicPr>
        <p:blipFill>
          <a:blip r:embed="rId12"/>
          <a:stretch>
            <a:fillRect/>
          </a:stretch>
        </p:blipFill>
        <p:spPr>
          <a:xfrm>
            <a:off x="4380292" y="5600250"/>
            <a:ext cx="669179" cy="374740"/>
          </a:xfrm>
          <a:prstGeom prst="rect">
            <a:avLst/>
          </a:prstGeom>
        </p:spPr>
      </p:pic>
      <p:pic>
        <p:nvPicPr>
          <p:cNvPr id="55" name="Picture 54"/>
          <p:cNvPicPr>
            <a:picLocks noChangeAspect="1"/>
          </p:cNvPicPr>
          <p:nvPr/>
        </p:nvPicPr>
        <p:blipFill>
          <a:blip r:embed="rId13"/>
          <a:stretch>
            <a:fillRect/>
          </a:stretch>
        </p:blipFill>
        <p:spPr>
          <a:xfrm>
            <a:off x="5666794" y="5612868"/>
            <a:ext cx="687806" cy="385171"/>
          </a:xfrm>
          <a:prstGeom prst="rect">
            <a:avLst/>
          </a:prstGeom>
        </p:spPr>
      </p:pic>
      <p:pic>
        <p:nvPicPr>
          <p:cNvPr id="56" name="Picture 55"/>
          <p:cNvPicPr>
            <a:picLocks noChangeAspect="1"/>
          </p:cNvPicPr>
          <p:nvPr/>
        </p:nvPicPr>
        <p:blipFill>
          <a:blip r:embed="rId14"/>
          <a:stretch>
            <a:fillRect/>
          </a:stretch>
        </p:blipFill>
        <p:spPr>
          <a:xfrm>
            <a:off x="5064659" y="5569388"/>
            <a:ext cx="578038" cy="179834"/>
          </a:xfrm>
          <a:prstGeom prst="rect">
            <a:avLst/>
          </a:prstGeom>
        </p:spPr>
      </p:pic>
      <p:sp>
        <p:nvSpPr>
          <p:cNvPr id="57" name="TextBox 56"/>
          <p:cNvSpPr txBox="1"/>
          <p:nvPr/>
        </p:nvSpPr>
        <p:spPr>
          <a:xfrm>
            <a:off x="8351918" y="4770691"/>
            <a:ext cx="849657" cy="646331"/>
          </a:xfrm>
          <a:prstGeom prst="rect">
            <a:avLst/>
          </a:prstGeom>
          <a:noFill/>
        </p:spPr>
        <p:txBody>
          <a:bodyPr wrap="square" rtlCol="0">
            <a:spAutoFit/>
          </a:bodyPr>
          <a:lstStyle/>
          <a:p>
            <a:r>
              <a:rPr lang="en-US" sz="900" dirty="0" smtClean="0">
                <a:latin typeface="Century Gothic" panose="020B0502020202020204" pitchFamily="34" charset="0"/>
              </a:rPr>
              <a:t>Usage of Fire-rated Insulation Materials</a:t>
            </a:r>
            <a:endParaRPr lang="en-US" sz="900" dirty="0">
              <a:latin typeface="Century Gothic" panose="020B0502020202020204" pitchFamily="34" charset="0"/>
            </a:endParaRPr>
          </a:p>
        </p:txBody>
      </p:sp>
      <p:pic>
        <p:nvPicPr>
          <p:cNvPr id="59" name="Picture 58"/>
          <p:cNvPicPr>
            <a:picLocks noChangeAspect="1"/>
          </p:cNvPicPr>
          <p:nvPr/>
        </p:nvPicPr>
        <p:blipFill>
          <a:blip r:embed="rId15"/>
          <a:stretch>
            <a:fillRect/>
          </a:stretch>
        </p:blipFill>
        <p:spPr>
          <a:xfrm>
            <a:off x="9089514" y="3479612"/>
            <a:ext cx="1638728" cy="2101076"/>
          </a:xfrm>
          <a:prstGeom prst="rect">
            <a:avLst/>
          </a:prstGeom>
        </p:spPr>
      </p:pic>
      <p:cxnSp>
        <p:nvCxnSpPr>
          <p:cNvPr id="61" name="Straight Connector 60"/>
          <p:cNvCxnSpPr/>
          <p:nvPr/>
        </p:nvCxnSpPr>
        <p:spPr>
          <a:xfrm>
            <a:off x="9335377" y="3700267"/>
            <a:ext cx="4359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9923712" y="3648808"/>
            <a:ext cx="517451" cy="5145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76" name="Straight Connector 3075"/>
          <p:cNvCxnSpPr/>
          <p:nvPr/>
        </p:nvCxnSpPr>
        <p:spPr>
          <a:xfrm flipH="1" flipV="1">
            <a:off x="9645633" y="4304572"/>
            <a:ext cx="125679" cy="17561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78" name="Straight Connector 3077"/>
          <p:cNvCxnSpPr/>
          <p:nvPr/>
        </p:nvCxnSpPr>
        <p:spPr>
          <a:xfrm flipH="1" flipV="1">
            <a:off x="9460296" y="4456177"/>
            <a:ext cx="311016" cy="3783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80" name="Straight Connector 3079"/>
          <p:cNvCxnSpPr/>
          <p:nvPr/>
        </p:nvCxnSpPr>
        <p:spPr>
          <a:xfrm flipH="1" flipV="1">
            <a:off x="9335378" y="4673023"/>
            <a:ext cx="435934" cy="58775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9990459" y="4233767"/>
            <a:ext cx="191978" cy="27108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9983962" y="4456177"/>
            <a:ext cx="339120" cy="40297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9969091" y="4720836"/>
            <a:ext cx="472072" cy="52458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9908878" y="4432137"/>
            <a:ext cx="0" cy="9848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090" name="Rectangle 3089"/>
          <p:cNvSpPr/>
          <p:nvPr/>
        </p:nvSpPr>
        <p:spPr>
          <a:xfrm>
            <a:off x="8370092" y="3893638"/>
            <a:ext cx="733646" cy="646331"/>
          </a:xfrm>
          <a:prstGeom prst="rect">
            <a:avLst/>
          </a:prstGeom>
        </p:spPr>
        <p:txBody>
          <a:bodyPr wrap="square">
            <a:spAutoFit/>
          </a:bodyPr>
          <a:lstStyle/>
          <a:p>
            <a:r>
              <a:rPr lang="en-US" sz="900" dirty="0">
                <a:latin typeface="Century Gothic" panose="020B0502020202020204" pitchFamily="34" charset="0"/>
              </a:rPr>
              <a:t>Assembly Area in case of fire</a:t>
            </a:r>
          </a:p>
        </p:txBody>
      </p:sp>
      <p:sp>
        <p:nvSpPr>
          <p:cNvPr id="22" name="TextBox 21"/>
          <p:cNvSpPr txBox="1"/>
          <p:nvPr/>
        </p:nvSpPr>
        <p:spPr>
          <a:xfrm>
            <a:off x="880234" y="5029947"/>
            <a:ext cx="1874263" cy="230832"/>
          </a:xfrm>
          <a:prstGeom prst="rect">
            <a:avLst/>
          </a:prstGeom>
          <a:noFill/>
        </p:spPr>
        <p:txBody>
          <a:bodyPr wrap="square" rtlCol="0">
            <a:spAutoFit/>
          </a:bodyPr>
          <a:lstStyle/>
          <a:p>
            <a:r>
              <a:rPr lang="en-US" sz="900" dirty="0" smtClean="0">
                <a:latin typeface="Century Gothic" panose="020B0502020202020204" pitchFamily="34" charset="0"/>
              </a:rPr>
              <a:t>U</a:t>
            </a:r>
            <a:r>
              <a:rPr lang="en-US" sz="900" baseline="-25000" dirty="0" smtClean="0">
                <a:latin typeface="Century Gothic" panose="020B0502020202020204" pitchFamily="34" charset="0"/>
              </a:rPr>
              <a:t>slab</a:t>
            </a:r>
            <a:r>
              <a:rPr lang="en-US" sz="900" dirty="0" smtClean="0">
                <a:latin typeface="Century Gothic" panose="020B0502020202020204" pitchFamily="34" charset="0"/>
              </a:rPr>
              <a:t> = 0.11W/m-K</a:t>
            </a:r>
            <a:endParaRPr lang="en-US" sz="900" dirty="0">
              <a:latin typeface="Century Gothic" panose="020B0502020202020204" pitchFamily="34" charset="0"/>
            </a:endParaRPr>
          </a:p>
        </p:txBody>
      </p:sp>
      <p:cxnSp>
        <p:nvCxnSpPr>
          <p:cNvPr id="60" name="Straight Arrow Connector 59"/>
          <p:cNvCxnSpPr/>
          <p:nvPr/>
        </p:nvCxnSpPr>
        <p:spPr>
          <a:xfrm flipH="1">
            <a:off x="8641868" y="237751"/>
            <a:ext cx="559707" cy="0"/>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89107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fade">
                                      <p:cBhvr>
                                        <p:cTn id="15" dur="500"/>
                                        <p:tgtEl>
                                          <p:spTgt spid="307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500"/>
                                        <p:tgtEl>
                                          <p:spTgt spid="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500"/>
                                        <p:tgtEl>
                                          <p:spTgt spid="27"/>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500"/>
                                        <p:tgtEl>
                                          <p:spTgt spid="3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fade">
                                      <p:cBhvr>
                                        <p:cTn id="99" dur="500"/>
                                        <p:tgtEl>
                                          <p:spTgt spid="29"/>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10" presetClass="entr" presetSubtype="0" fill="hold" nodeType="afterEffect">
                                  <p:stCondLst>
                                    <p:cond delay="0"/>
                                  </p:stCondLst>
                                  <p:childTnLst>
                                    <p:set>
                                      <p:cBhvr>
                                        <p:cTn id="110" dur="1" fill="hold">
                                          <p:stCondLst>
                                            <p:cond delay="0"/>
                                          </p:stCondLst>
                                        </p:cTn>
                                        <p:tgtEl>
                                          <p:spTgt spid="32"/>
                                        </p:tgtEl>
                                        <p:attrNameLst>
                                          <p:attrName>style.visibility</p:attrName>
                                        </p:attrNameLst>
                                      </p:cBhvr>
                                      <p:to>
                                        <p:strVal val="visible"/>
                                      </p:to>
                                    </p:set>
                                    <p:animEffect transition="in" filter="fade">
                                      <p:cBhvr>
                                        <p:cTn id="111" dur="500"/>
                                        <p:tgtEl>
                                          <p:spTgt spid="3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500"/>
                                        <p:tgtEl>
                                          <p:spTgt spid="42"/>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fade">
                                      <p:cBhvr>
                                        <p:cTn id="119" dur="500"/>
                                        <p:tgtEl>
                                          <p:spTgt spid="3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500"/>
                                        <p:tgtEl>
                                          <p:spTgt spid="33"/>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fade">
                                      <p:cBhvr>
                                        <p:cTn id="127" dur="500"/>
                                        <p:tgtEl>
                                          <p:spTgt spid="44"/>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fade">
                                      <p:cBhvr>
                                        <p:cTn id="131" dur="500"/>
                                        <p:tgtEl>
                                          <p:spTgt spid="47"/>
                                        </p:tgtEl>
                                      </p:cBhvr>
                                    </p:animEffect>
                                  </p:childTnLst>
                                </p:cTn>
                              </p:par>
                            </p:childTnLst>
                          </p:cTn>
                        </p:par>
                        <p:par>
                          <p:cTn id="132" fill="hold">
                            <p:stCondLst>
                              <p:cond delay="16000"/>
                            </p:stCondLst>
                            <p:childTnLst>
                              <p:par>
                                <p:cTn id="133" presetID="10" presetClass="entr" presetSubtype="0" fill="hold" grpId="0" nodeType="after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fade">
                                      <p:cBhvr>
                                        <p:cTn id="135" dur="500"/>
                                        <p:tgtEl>
                                          <p:spTgt spid="43"/>
                                        </p:tgtEl>
                                      </p:cBhvr>
                                    </p:animEffect>
                                  </p:childTnLst>
                                </p:cTn>
                              </p:par>
                            </p:childTnLst>
                          </p:cTn>
                        </p:par>
                        <p:par>
                          <p:cTn id="136" fill="hold">
                            <p:stCondLst>
                              <p:cond delay="16500"/>
                            </p:stCondLst>
                            <p:childTnLst>
                              <p:par>
                                <p:cTn id="137" presetID="10" presetClass="entr" presetSubtype="0" fill="hold" nodeType="afterEffect">
                                  <p:stCondLst>
                                    <p:cond delay="0"/>
                                  </p:stCondLst>
                                  <p:childTnLst>
                                    <p:set>
                                      <p:cBhvr>
                                        <p:cTn id="138" dur="1" fill="hold">
                                          <p:stCondLst>
                                            <p:cond delay="0"/>
                                          </p:stCondLst>
                                        </p:cTn>
                                        <p:tgtEl>
                                          <p:spTgt spid="37"/>
                                        </p:tgtEl>
                                        <p:attrNameLst>
                                          <p:attrName>style.visibility</p:attrName>
                                        </p:attrNameLst>
                                      </p:cBhvr>
                                      <p:to>
                                        <p:strVal val="visible"/>
                                      </p:to>
                                    </p:set>
                                    <p:animEffect transition="in" filter="fade">
                                      <p:cBhvr>
                                        <p:cTn id="139" dur="500"/>
                                        <p:tgtEl>
                                          <p:spTgt spid="37"/>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9"/>
                                        </p:tgtEl>
                                        <p:attrNameLst>
                                          <p:attrName>style.visibility</p:attrName>
                                        </p:attrNameLst>
                                      </p:cBhvr>
                                      <p:to>
                                        <p:strVal val="visible"/>
                                      </p:to>
                                    </p:set>
                                    <p:animEffect transition="in" filter="fade">
                                      <p:cBhvr>
                                        <p:cTn id="143" dur="500"/>
                                        <p:tgtEl>
                                          <p:spTgt spid="49"/>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51"/>
                                        </p:tgtEl>
                                        <p:attrNameLst>
                                          <p:attrName>style.visibility</p:attrName>
                                        </p:attrNameLst>
                                      </p:cBhvr>
                                      <p:to>
                                        <p:strVal val="visible"/>
                                      </p:to>
                                    </p:set>
                                    <p:animEffect transition="in" filter="fade">
                                      <p:cBhvr>
                                        <p:cTn id="147" dur="500"/>
                                        <p:tgtEl>
                                          <p:spTgt spid="51"/>
                                        </p:tgtEl>
                                      </p:cBhvr>
                                    </p:animEffect>
                                  </p:childTnLst>
                                </p:cTn>
                              </p:par>
                            </p:childTnLst>
                          </p:cTn>
                        </p:par>
                        <p:par>
                          <p:cTn id="148" fill="hold">
                            <p:stCondLst>
                              <p:cond delay="18000"/>
                            </p:stCondLst>
                            <p:childTnLst>
                              <p:par>
                                <p:cTn id="149" presetID="10" presetClass="entr" presetSubtype="0" fill="hold" nodeType="afterEffect">
                                  <p:stCondLst>
                                    <p:cond delay="0"/>
                                  </p:stCondLst>
                                  <p:childTnLst>
                                    <p:set>
                                      <p:cBhvr>
                                        <p:cTn id="150" dur="1" fill="hold">
                                          <p:stCondLst>
                                            <p:cond delay="0"/>
                                          </p:stCondLst>
                                        </p:cTn>
                                        <p:tgtEl>
                                          <p:spTgt spid="48"/>
                                        </p:tgtEl>
                                        <p:attrNameLst>
                                          <p:attrName>style.visibility</p:attrName>
                                        </p:attrNameLst>
                                      </p:cBhvr>
                                      <p:to>
                                        <p:strVal val="visible"/>
                                      </p:to>
                                    </p:set>
                                    <p:animEffect transition="in" filter="fade">
                                      <p:cBhvr>
                                        <p:cTn id="151" dur="500"/>
                                        <p:tgtEl>
                                          <p:spTgt spid="48"/>
                                        </p:tgtEl>
                                      </p:cBhvr>
                                    </p:animEffect>
                                  </p:childTnLst>
                                </p:cTn>
                              </p:par>
                            </p:childTnLst>
                          </p:cTn>
                        </p:par>
                        <p:par>
                          <p:cTn id="152" fill="hold">
                            <p:stCondLst>
                              <p:cond delay="18500"/>
                            </p:stCondLst>
                            <p:childTnLst>
                              <p:par>
                                <p:cTn id="153" presetID="10" presetClass="entr" presetSubtype="0" fill="hold" nodeType="afterEffect">
                                  <p:stCondLst>
                                    <p:cond delay="0"/>
                                  </p:stCondLst>
                                  <p:childTnLst>
                                    <p:set>
                                      <p:cBhvr>
                                        <p:cTn id="154" dur="1" fill="hold">
                                          <p:stCondLst>
                                            <p:cond delay="0"/>
                                          </p:stCondLst>
                                        </p:cTn>
                                        <p:tgtEl>
                                          <p:spTgt spid="59"/>
                                        </p:tgtEl>
                                        <p:attrNameLst>
                                          <p:attrName>style.visibility</p:attrName>
                                        </p:attrNameLst>
                                      </p:cBhvr>
                                      <p:to>
                                        <p:strVal val="visible"/>
                                      </p:to>
                                    </p:set>
                                    <p:animEffect transition="in" filter="fade">
                                      <p:cBhvr>
                                        <p:cTn id="155" dur="500"/>
                                        <p:tgtEl>
                                          <p:spTgt spid="59"/>
                                        </p:tgtEl>
                                      </p:cBhvr>
                                    </p:animEffect>
                                  </p:childTnLst>
                                </p:cTn>
                              </p:par>
                            </p:childTnLst>
                          </p:cTn>
                        </p:par>
                        <p:par>
                          <p:cTn id="156" fill="hold">
                            <p:stCondLst>
                              <p:cond delay="19000"/>
                            </p:stCondLst>
                            <p:childTnLst>
                              <p:par>
                                <p:cTn id="157" presetID="10" presetClass="entr" presetSubtype="0" fill="hold" nodeType="afterEffect">
                                  <p:stCondLst>
                                    <p:cond delay="0"/>
                                  </p:stCondLst>
                                  <p:childTnLst>
                                    <p:set>
                                      <p:cBhvr>
                                        <p:cTn id="158" dur="1" fill="hold">
                                          <p:stCondLst>
                                            <p:cond delay="0"/>
                                          </p:stCondLst>
                                        </p:cTn>
                                        <p:tgtEl>
                                          <p:spTgt spid="50"/>
                                        </p:tgtEl>
                                        <p:attrNameLst>
                                          <p:attrName>style.visibility</p:attrName>
                                        </p:attrNameLst>
                                      </p:cBhvr>
                                      <p:to>
                                        <p:strVal val="visible"/>
                                      </p:to>
                                    </p:set>
                                    <p:animEffect transition="in" filter="fade">
                                      <p:cBhvr>
                                        <p:cTn id="159" dur="500"/>
                                        <p:tgtEl>
                                          <p:spTgt spid="50"/>
                                        </p:tgtEl>
                                      </p:cBhvr>
                                    </p:animEffect>
                                  </p:childTnLst>
                                </p:cTn>
                              </p:par>
                            </p:childTnLst>
                          </p:cTn>
                        </p:par>
                        <p:par>
                          <p:cTn id="160" fill="hold">
                            <p:stCondLst>
                              <p:cond delay="19500"/>
                            </p:stCondLst>
                            <p:childTnLst>
                              <p:par>
                                <p:cTn id="161" presetID="10" presetClass="entr" presetSubtype="0" fill="hold" nodeType="afterEffect">
                                  <p:stCondLst>
                                    <p:cond delay="0"/>
                                  </p:stCondLst>
                                  <p:childTnLst>
                                    <p:set>
                                      <p:cBhvr>
                                        <p:cTn id="162" dur="1" fill="hold">
                                          <p:stCondLst>
                                            <p:cond delay="0"/>
                                          </p:stCondLst>
                                        </p:cTn>
                                        <p:tgtEl>
                                          <p:spTgt spid="3078"/>
                                        </p:tgtEl>
                                        <p:attrNameLst>
                                          <p:attrName>style.visibility</p:attrName>
                                        </p:attrNameLst>
                                      </p:cBhvr>
                                      <p:to>
                                        <p:strVal val="visible"/>
                                      </p:to>
                                    </p:set>
                                    <p:animEffect transition="in" filter="fade">
                                      <p:cBhvr>
                                        <p:cTn id="163" dur="500"/>
                                        <p:tgtEl>
                                          <p:spTgt spid="3078"/>
                                        </p:tgtEl>
                                      </p:cBhvr>
                                    </p:animEffect>
                                  </p:childTnLst>
                                </p:cTn>
                              </p:par>
                            </p:childTnLst>
                          </p:cTn>
                        </p:par>
                        <p:par>
                          <p:cTn id="164" fill="hold">
                            <p:stCondLst>
                              <p:cond delay="20000"/>
                            </p:stCondLst>
                            <p:childTnLst>
                              <p:par>
                                <p:cTn id="165" presetID="10" presetClass="entr" presetSubtype="0" fill="hold" nodeType="afterEffect">
                                  <p:stCondLst>
                                    <p:cond delay="0"/>
                                  </p:stCondLst>
                                  <p:childTnLst>
                                    <p:set>
                                      <p:cBhvr>
                                        <p:cTn id="166" dur="1" fill="hold">
                                          <p:stCondLst>
                                            <p:cond delay="0"/>
                                          </p:stCondLst>
                                        </p:cTn>
                                        <p:tgtEl>
                                          <p:spTgt spid="61"/>
                                        </p:tgtEl>
                                        <p:attrNameLst>
                                          <p:attrName>style.visibility</p:attrName>
                                        </p:attrNameLst>
                                      </p:cBhvr>
                                      <p:to>
                                        <p:strVal val="visible"/>
                                      </p:to>
                                    </p:set>
                                    <p:animEffect transition="in" filter="fade">
                                      <p:cBhvr>
                                        <p:cTn id="167" dur="500"/>
                                        <p:tgtEl>
                                          <p:spTgt spid="61"/>
                                        </p:tgtEl>
                                      </p:cBhvr>
                                    </p:animEffect>
                                  </p:childTnLst>
                                </p:cTn>
                              </p:par>
                            </p:childTnLst>
                          </p:cTn>
                        </p:par>
                        <p:par>
                          <p:cTn id="168" fill="hold">
                            <p:stCondLst>
                              <p:cond delay="20500"/>
                            </p:stCondLst>
                            <p:childTnLst>
                              <p:par>
                                <p:cTn id="169" presetID="10" presetClass="entr" presetSubtype="0" fill="hold" nodeType="afterEffect">
                                  <p:stCondLst>
                                    <p:cond delay="0"/>
                                  </p:stCondLst>
                                  <p:childTnLst>
                                    <p:set>
                                      <p:cBhvr>
                                        <p:cTn id="170" dur="1" fill="hold">
                                          <p:stCondLst>
                                            <p:cond delay="0"/>
                                          </p:stCondLst>
                                        </p:cTn>
                                        <p:tgtEl>
                                          <p:spTgt spid="63"/>
                                        </p:tgtEl>
                                        <p:attrNameLst>
                                          <p:attrName>style.visibility</p:attrName>
                                        </p:attrNameLst>
                                      </p:cBhvr>
                                      <p:to>
                                        <p:strVal val="visible"/>
                                      </p:to>
                                    </p:set>
                                    <p:animEffect transition="in" filter="fade">
                                      <p:cBhvr>
                                        <p:cTn id="171" dur="500"/>
                                        <p:tgtEl>
                                          <p:spTgt spid="63"/>
                                        </p:tgtEl>
                                      </p:cBhvr>
                                    </p:animEffect>
                                  </p:childTnLst>
                                </p:cTn>
                              </p:par>
                            </p:childTnLst>
                          </p:cTn>
                        </p:par>
                        <p:par>
                          <p:cTn id="172" fill="hold">
                            <p:stCondLst>
                              <p:cond delay="21000"/>
                            </p:stCondLst>
                            <p:childTnLst>
                              <p:par>
                                <p:cTn id="173" presetID="10" presetClass="entr" presetSubtype="0" fill="hold" nodeType="afterEffect">
                                  <p:stCondLst>
                                    <p:cond delay="0"/>
                                  </p:stCondLst>
                                  <p:childTnLst>
                                    <p:set>
                                      <p:cBhvr>
                                        <p:cTn id="174" dur="1" fill="hold">
                                          <p:stCondLst>
                                            <p:cond delay="0"/>
                                          </p:stCondLst>
                                        </p:cTn>
                                        <p:tgtEl>
                                          <p:spTgt spid="77"/>
                                        </p:tgtEl>
                                        <p:attrNameLst>
                                          <p:attrName>style.visibility</p:attrName>
                                        </p:attrNameLst>
                                      </p:cBhvr>
                                      <p:to>
                                        <p:strVal val="visible"/>
                                      </p:to>
                                    </p:set>
                                    <p:animEffect transition="in" filter="fade">
                                      <p:cBhvr>
                                        <p:cTn id="175" dur="500"/>
                                        <p:tgtEl>
                                          <p:spTgt spid="77"/>
                                        </p:tgtEl>
                                      </p:cBhvr>
                                    </p:animEffect>
                                  </p:childTnLst>
                                </p:cTn>
                              </p:par>
                            </p:childTnLst>
                          </p:cTn>
                        </p:par>
                        <p:par>
                          <p:cTn id="176" fill="hold">
                            <p:stCondLst>
                              <p:cond delay="21500"/>
                            </p:stCondLst>
                            <p:childTnLst>
                              <p:par>
                                <p:cTn id="177" presetID="10" presetClass="entr" presetSubtype="0" fill="hold" nodeType="afterEffect">
                                  <p:stCondLst>
                                    <p:cond delay="0"/>
                                  </p:stCondLst>
                                  <p:childTnLst>
                                    <p:set>
                                      <p:cBhvr>
                                        <p:cTn id="178" dur="1" fill="hold">
                                          <p:stCondLst>
                                            <p:cond delay="0"/>
                                          </p:stCondLst>
                                        </p:cTn>
                                        <p:tgtEl>
                                          <p:spTgt spid="3076"/>
                                        </p:tgtEl>
                                        <p:attrNameLst>
                                          <p:attrName>style.visibility</p:attrName>
                                        </p:attrNameLst>
                                      </p:cBhvr>
                                      <p:to>
                                        <p:strVal val="visible"/>
                                      </p:to>
                                    </p:set>
                                    <p:animEffect transition="in" filter="fade">
                                      <p:cBhvr>
                                        <p:cTn id="179" dur="500"/>
                                        <p:tgtEl>
                                          <p:spTgt spid="3076"/>
                                        </p:tgtEl>
                                      </p:cBhvr>
                                    </p:animEffect>
                                  </p:childTnLst>
                                </p:cTn>
                              </p:par>
                            </p:childTnLst>
                          </p:cTn>
                        </p:par>
                        <p:par>
                          <p:cTn id="180" fill="hold">
                            <p:stCondLst>
                              <p:cond delay="22000"/>
                            </p:stCondLst>
                            <p:childTnLst>
                              <p:par>
                                <p:cTn id="181" presetID="10" presetClass="entr" presetSubtype="0" fill="hold" nodeType="afterEffect">
                                  <p:stCondLst>
                                    <p:cond delay="0"/>
                                  </p:stCondLst>
                                  <p:childTnLst>
                                    <p:set>
                                      <p:cBhvr>
                                        <p:cTn id="182" dur="1" fill="hold">
                                          <p:stCondLst>
                                            <p:cond delay="0"/>
                                          </p:stCondLst>
                                        </p:cTn>
                                        <p:tgtEl>
                                          <p:spTgt spid="86"/>
                                        </p:tgtEl>
                                        <p:attrNameLst>
                                          <p:attrName>style.visibility</p:attrName>
                                        </p:attrNameLst>
                                      </p:cBhvr>
                                      <p:to>
                                        <p:strVal val="visible"/>
                                      </p:to>
                                    </p:set>
                                    <p:animEffect transition="in" filter="fade">
                                      <p:cBhvr>
                                        <p:cTn id="183" dur="500"/>
                                        <p:tgtEl>
                                          <p:spTgt spid="86"/>
                                        </p:tgtEl>
                                      </p:cBhvr>
                                    </p:animEffect>
                                  </p:childTnLst>
                                </p:cTn>
                              </p:par>
                            </p:childTnLst>
                          </p:cTn>
                        </p:par>
                        <p:par>
                          <p:cTn id="184" fill="hold">
                            <p:stCondLst>
                              <p:cond delay="22500"/>
                            </p:stCondLst>
                            <p:childTnLst>
                              <p:par>
                                <p:cTn id="185" presetID="10" presetClass="entr" presetSubtype="0" fill="hold" nodeType="afterEffect">
                                  <p:stCondLst>
                                    <p:cond delay="0"/>
                                  </p:stCondLst>
                                  <p:childTnLst>
                                    <p:set>
                                      <p:cBhvr>
                                        <p:cTn id="186" dur="1" fill="hold">
                                          <p:stCondLst>
                                            <p:cond delay="0"/>
                                          </p:stCondLst>
                                        </p:cTn>
                                        <p:tgtEl>
                                          <p:spTgt spid="78"/>
                                        </p:tgtEl>
                                        <p:attrNameLst>
                                          <p:attrName>style.visibility</p:attrName>
                                        </p:attrNameLst>
                                      </p:cBhvr>
                                      <p:to>
                                        <p:strVal val="visible"/>
                                      </p:to>
                                    </p:set>
                                    <p:animEffect transition="in" filter="fade">
                                      <p:cBhvr>
                                        <p:cTn id="187" dur="500"/>
                                        <p:tgtEl>
                                          <p:spTgt spid="78"/>
                                        </p:tgtEl>
                                      </p:cBhvr>
                                    </p:animEffect>
                                  </p:childTnLst>
                                </p:cTn>
                              </p:par>
                            </p:childTnLst>
                          </p:cTn>
                        </p:par>
                        <p:par>
                          <p:cTn id="188" fill="hold">
                            <p:stCondLst>
                              <p:cond delay="23000"/>
                            </p:stCondLst>
                            <p:childTnLst>
                              <p:par>
                                <p:cTn id="189" presetID="10" presetClass="entr" presetSubtype="0" fill="hold" nodeType="afterEffect">
                                  <p:stCondLst>
                                    <p:cond delay="0"/>
                                  </p:stCondLst>
                                  <p:childTnLst>
                                    <p:set>
                                      <p:cBhvr>
                                        <p:cTn id="190" dur="1" fill="hold">
                                          <p:stCondLst>
                                            <p:cond delay="0"/>
                                          </p:stCondLst>
                                        </p:cTn>
                                        <p:tgtEl>
                                          <p:spTgt spid="79"/>
                                        </p:tgtEl>
                                        <p:attrNameLst>
                                          <p:attrName>style.visibility</p:attrName>
                                        </p:attrNameLst>
                                      </p:cBhvr>
                                      <p:to>
                                        <p:strVal val="visible"/>
                                      </p:to>
                                    </p:set>
                                    <p:animEffect transition="in" filter="fade">
                                      <p:cBhvr>
                                        <p:cTn id="191" dur="500"/>
                                        <p:tgtEl>
                                          <p:spTgt spid="79"/>
                                        </p:tgtEl>
                                      </p:cBhvr>
                                    </p:animEffect>
                                  </p:childTnLst>
                                </p:cTn>
                              </p:par>
                            </p:childTnLst>
                          </p:cTn>
                        </p:par>
                        <p:par>
                          <p:cTn id="192" fill="hold">
                            <p:stCondLst>
                              <p:cond delay="23500"/>
                            </p:stCondLst>
                            <p:childTnLst>
                              <p:par>
                                <p:cTn id="193" presetID="10" presetClass="entr" presetSubtype="0" fill="hold" nodeType="afterEffect">
                                  <p:stCondLst>
                                    <p:cond delay="0"/>
                                  </p:stCondLst>
                                  <p:childTnLst>
                                    <p:set>
                                      <p:cBhvr>
                                        <p:cTn id="194" dur="1" fill="hold">
                                          <p:stCondLst>
                                            <p:cond delay="0"/>
                                          </p:stCondLst>
                                        </p:cTn>
                                        <p:tgtEl>
                                          <p:spTgt spid="3080"/>
                                        </p:tgtEl>
                                        <p:attrNameLst>
                                          <p:attrName>style.visibility</p:attrName>
                                        </p:attrNameLst>
                                      </p:cBhvr>
                                      <p:to>
                                        <p:strVal val="visible"/>
                                      </p:to>
                                    </p:set>
                                    <p:animEffect transition="in" filter="fade">
                                      <p:cBhvr>
                                        <p:cTn id="195" dur="500"/>
                                        <p:tgtEl>
                                          <p:spTgt spid="3080"/>
                                        </p:tgtEl>
                                      </p:cBhvr>
                                    </p:animEffect>
                                  </p:childTnLst>
                                </p:cTn>
                              </p:par>
                            </p:childTnLst>
                          </p:cTn>
                        </p:par>
                        <p:par>
                          <p:cTn id="196" fill="hold">
                            <p:stCondLst>
                              <p:cond delay="24000"/>
                            </p:stCondLst>
                            <p:childTnLst>
                              <p:par>
                                <p:cTn id="197" presetID="10" presetClass="entr" presetSubtype="0" fill="hold" grpId="0" nodeType="afterEffect">
                                  <p:stCondLst>
                                    <p:cond delay="0"/>
                                  </p:stCondLst>
                                  <p:childTnLst>
                                    <p:set>
                                      <p:cBhvr>
                                        <p:cTn id="198" dur="1" fill="hold">
                                          <p:stCondLst>
                                            <p:cond delay="0"/>
                                          </p:stCondLst>
                                        </p:cTn>
                                        <p:tgtEl>
                                          <p:spTgt spid="90"/>
                                        </p:tgtEl>
                                        <p:attrNameLst>
                                          <p:attrName>style.visibility</p:attrName>
                                        </p:attrNameLst>
                                      </p:cBhvr>
                                      <p:to>
                                        <p:strVal val="visible"/>
                                      </p:to>
                                    </p:set>
                                    <p:animEffect transition="in" filter="fade">
                                      <p:cBhvr>
                                        <p:cTn id="199" dur="500"/>
                                        <p:tgtEl>
                                          <p:spTgt spid="90"/>
                                        </p:tgtEl>
                                      </p:cBhvr>
                                    </p:animEffect>
                                  </p:childTnLst>
                                </p:cTn>
                              </p:par>
                            </p:childTnLst>
                          </p:cTn>
                        </p:par>
                        <p:par>
                          <p:cTn id="200" fill="hold">
                            <p:stCondLst>
                              <p:cond delay="24500"/>
                            </p:stCondLst>
                            <p:childTnLst>
                              <p:par>
                                <p:cTn id="201" presetID="10" presetClass="entr" presetSubtype="0" fill="hold" grpId="0" nodeType="afterEffect">
                                  <p:stCondLst>
                                    <p:cond delay="0"/>
                                  </p:stCondLst>
                                  <p:childTnLst>
                                    <p:set>
                                      <p:cBhvr>
                                        <p:cTn id="202" dur="1" fill="hold">
                                          <p:stCondLst>
                                            <p:cond delay="0"/>
                                          </p:stCondLst>
                                        </p:cTn>
                                        <p:tgtEl>
                                          <p:spTgt spid="3090"/>
                                        </p:tgtEl>
                                        <p:attrNameLst>
                                          <p:attrName>style.visibility</p:attrName>
                                        </p:attrNameLst>
                                      </p:cBhvr>
                                      <p:to>
                                        <p:strVal val="visible"/>
                                      </p:to>
                                    </p:set>
                                    <p:animEffect transition="in" filter="fade">
                                      <p:cBhvr>
                                        <p:cTn id="203" dur="500"/>
                                        <p:tgtEl>
                                          <p:spTgt spid="3090"/>
                                        </p:tgtEl>
                                      </p:cBhvr>
                                    </p:animEffect>
                                  </p:childTnLst>
                                </p:cTn>
                              </p:par>
                            </p:childTnLst>
                          </p:cTn>
                        </p:par>
                        <p:par>
                          <p:cTn id="204" fill="hold">
                            <p:stCondLst>
                              <p:cond delay="25000"/>
                            </p:stCondLst>
                            <p:childTnLst>
                              <p:par>
                                <p:cTn id="205" presetID="10" presetClass="entr" presetSubtype="0" fill="hold" grpId="0" nodeType="afterEffect">
                                  <p:stCondLst>
                                    <p:cond delay="0"/>
                                  </p:stCondLst>
                                  <p:childTnLst>
                                    <p:set>
                                      <p:cBhvr>
                                        <p:cTn id="206" dur="1" fill="hold">
                                          <p:stCondLst>
                                            <p:cond delay="0"/>
                                          </p:stCondLst>
                                        </p:cTn>
                                        <p:tgtEl>
                                          <p:spTgt spid="57"/>
                                        </p:tgtEl>
                                        <p:attrNameLst>
                                          <p:attrName>style.visibility</p:attrName>
                                        </p:attrNameLst>
                                      </p:cBhvr>
                                      <p:to>
                                        <p:strVal val="visible"/>
                                      </p:to>
                                    </p:set>
                                    <p:animEffect transition="in" filter="fade">
                                      <p:cBhvr>
                                        <p:cTn id="207" dur="500"/>
                                        <p:tgtEl>
                                          <p:spTgt spid="57"/>
                                        </p:tgtEl>
                                      </p:cBhvr>
                                    </p:animEffect>
                                  </p:childTnLst>
                                </p:cTn>
                              </p:par>
                            </p:childTnLst>
                          </p:cTn>
                        </p:par>
                        <p:par>
                          <p:cTn id="208" fill="hold">
                            <p:stCondLst>
                              <p:cond delay="25500"/>
                            </p:stCondLst>
                            <p:childTnLst>
                              <p:par>
                                <p:cTn id="209" presetID="10" presetClass="entr" presetSubtype="0" fill="hold" nodeType="afterEffect">
                                  <p:stCondLst>
                                    <p:cond delay="0"/>
                                  </p:stCondLst>
                                  <p:childTnLst>
                                    <p:set>
                                      <p:cBhvr>
                                        <p:cTn id="210" dur="1" fill="hold">
                                          <p:stCondLst>
                                            <p:cond delay="0"/>
                                          </p:stCondLst>
                                        </p:cTn>
                                        <p:tgtEl>
                                          <p:spTgt spid="54"/>
                                        </p:tgtEl>
                                        <p:attrNameLst>
                                          <p:attrName>style.visibility</p:attrName>
                                        </p:attrNameLst>
                                      </p:cBhvr>
                                      <p:to>
                                        <p:strVal val="visible"/>
                                      </p:to>
                                    </p:set>
                                    <p:animEffect transition="in" filter="fade">
                                      <p:cBhvr>
                                        <p:cTn id="211" dur="500"/>
                                        <p:tgtEl>
                                          <p:spTgt spid="54"/>
                                        </p:tgtEl>
                                      </p:cBhvr>
                                    </p:animEffect>
                                  </p:childTnLst>
                                </p:cTn>
                              </p:par>
                            </p:childTnLst>
                          </p:cTn>
                        </p:par>
                        <p:par>
                          <p:cTn id="212" fill="hold">
                            <p:stCondLst>
                              <p:cond delay="26000"/>
                            </p:stCondLst>
                            <p:childTnLst>
                              <p:par>
                                <p:cTn id="213" presetID="10" presetClass="entr" presetSubtype="0" fill="hold" grpId="0" nodeType="afterEffect">
                                  <p:stCondLst>
                                    <p:cond delay="0"/>
                                  </p:stCondLst>
                                  <p:childTnLst>
                                    <p:set>
                                      <p:cBhvr>
                                        <p:cTn id="214" dur="1" fill="hold">
                                          <p:stCondLst>
                                            <p:cond delay="0"/>
                                          </p:stCondLst>
                                        </p:cTn>
                                        <p:tgtEl>
                                          <p:spTgt spid="41"/>
                                        </p:tgtEl>
                                        <p:attrNameLst>
                                          <p:attrName>style.visibility</p:attrName>
                                        </p:attrNameLst>
                                      </p:cBhvr>
                                      <p:to>
                                        <p:strVal val="visible"/>
                                      </p:to>
                                    </p:set>
                                    <p:animEffect transition="in" filter="fade">
                                      <p:cBhvr>
                                        <p:cTn id="215" dur="500"/>
                                        <p:tgtEl>
                                          <p:spTgt spid="41"/>
                                        </p:tgtEl>
                                      </p:cBhvr>
                                    </p:animEffect>
                                  </p:childTnLst>
                                </p:cTn>
                              </p:par>
                            </p:childTnLst>
                          </p:cTn>
                        </p:par>
                        <p:par>
                          <p:cTn id="216" fill="hold">
                            <p:stCondLst>
                              <p:cond delay="26500"/>
                            </p:stCondLst>
                            <p:childTnLst>
                              <p:par>
                                <p:cTn id="217" presetID="10" presetClass="entr" presetSubtype="0" fill="hold" nodeType="afterEffect">
                                  <p:stCondLst>
                                    <p:cond delay="0"/>
                                  </p:stCondLst>
                                  <p:childTnLst>
                                    <p:set>
                                      <p:cBhvr>
                                        <p:cTn id="218" dur="1" fill="hold">
                                          <p:stCondLst>
                                            <p:cond delay="0"/>
                                          </p:stCondLst>
                                        </p:cTn>
                                        <p:tgtEl>
                                          <p:spTgt spid="56"/>
                                        </p:tgtEl>
                                        <p:attrNameLst>
                                          <p:attrName>style.visibility</p:attrName>
                                        </p:attrNameLst>
                                      </p:cBhvr>
                                      <p:to>
                                        <p:strVal val="visible"/>
                                      </p:to>
                                    </p:set>
                                    <p:animEffect transition="in" filter="fade">
                                      <p:cBhvr>
                                        <p:cTn id="219" dur="500"/>
                                        <p:tgtEl>
                                          <p:spTgt spid="56"/>
                                        </p:tgtEl>
                                      </p:cBhvr>
                                    </p:animEffect>
                                  </p:childTnLst>
                                </p:cTn>
                              </p:par>
                            </p:childTnLst>
                          </p:cTn>
                        </p:par>
                        <p:par>
                          <p:cTn id="220" fill="hold">
                            <p:stCondLst>
                              <p:cond delay="27000"/>
                            </p:stCondLst>
                            <p:childTnLst>
                              <p:par>
                                <p:cTn id="221" presetID="10" presetClass="entr" presetSubtype="0" fill="hold" nodeType="afterEffect">
                                  <p:stCondLst>
                                    <p:cond delay="0"/>
                                  </p:stCondLst>
                                  <p:childTnLst>
                                    <p:set>
                                      <p:cBhvr>
                                        <p:cTn id="222" dur="1" fill="hold">
                                          <p:stCondLst>
                                            <p:cond delay="0"/>
                                          </p:stCondLst>
                                        </p:cTn>
                                        <p:tgtEl>
                                          <p:spTgt spid="55"/>
                                        </p:tgtEl>
                                        <p:attrNameLst>
                                          <p:attrName>style.visibility</p:attrName>
                                        </p:attrNameLst>
                                      </p:cBhvr>
                                      <p:to>
                                        <p:strVal val="visible"/>
                                      </p:to>
                                    </p:set>
                                    <p:animEffect transition="in" filter="fade">
                                      <p:cBhvr>
                                        <p:cTn id="223" dur="500"/>
                                        <p:tgtEl>
                                          <p:spTgt spid="55"/>
                                        </p:tgtEl>
                                      </p:cBhvr>
                                    </p:animEffect>
                                  </p:childTnLst>
                                </p:cTn>
                              </p:par>
                            </p:childTnLst>
                          </p:cTn>
                        </p:par>
                        <p:par>
                          <p:cTn id="224" fill="hold">
                            <p:stCondLst>
                              <p:cond delay="27500"/>
                            </p:stCondLst>
                            <p:childTnLst>
                              <p:par>
                                <p:cTn id="225" presetID="10" presetClass="entr" presetSubtype="0" fill="hold" nodeType="afterEffect">
                                  <p:stCondLst>
                                    <p:cond delay="0"/>
                                  </p:stCondLst>
                                  <p:childTnLst>
                                    <p:set>
                                      <p:cBhvr>
                                        <p:cTn id="226" dur="1" fill="hold">
                                          <p:stCondLst>
                                            <p:cond delay="0"/>
                                          </p:stCondLst>
                                        </p:cTn>
                                        <p:tgtEl>
                                          <p:spTgt spid="60"/>
                                        </p:tgtEl>
                                        <p:attrNameLst>
                                          <p:attrName>style.visibility</p:attrName>
                                        </p:attrNameLst>
                                      </p:cBhvr>
                                      <p:to>
                                        <p:strVal val="visible"/>
                                      </p:to>
                                    </p:set>
                                    <p:animEffect transition="in" filter="fade">
                                      <p:cBhvr>
                                        <p:cTn id="22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58" grpId="0" animBg="1"/>
      <p:bldP spid="41" grpId="0" animBg="1"/>
      <p:bldP spid="39" grpId="0" animBg="1"/>
      <p:bldP spid="43" grpId="0" animBg="1"/>
      <p:bldP spid="42" grpId="0" animBg="1"/>
      <p:bldP spid="40" grpId="0" animBg="1"/>
      <p:bldP spid="36" grpId="0" animBg="1"/>
      <p:bldP spid="4" grpId="0"/>
      <p:bldP spid="7" grpId="0"/>
      <p:bldP spid="12" grpId="0"/>
      <p:bldP spid="13" grpId="0"/>
      <p:bldP spid="15" grpId="0"/>
      <p:bldP spid="16" grpId="0"/>
      <p:bldP spid="20" grpId="0"/>
      <p:bldP spid="23" grpId="0"/>
      <p:bldP spid="24" grpId="0"/>
      <p:bldP spid="27" grpId="0"/>
      <p:bldP spid="29" grpId="0"/>
      <p:bldP spid="33" grpId="0"/>
      <p:bldP spid="35" grpId="0"/>
      <p:bldP spid="44" grpId="0"/>
      <p:bldP spid="47" grpId="0"/>
      <p:bldP spid="49" grpId="0"/>
      <p:bldP spid="51" grpId="0"/>
      <p:bldP spid="57" grpId="0"/>
      <p:bldP spid="3090"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5669319" y="4423144"/>
            <a:ext cx="6529900" cy="2434856"/>
          </a:xfrm>
          <a:prstGeom prst="rect">
            <a:avLst/>
          </a:prstGeom>
          <a:solidFill>
            <a:schemeClr val="accent6">
              <a:lumMod val="60000"/>
              <a:lumOff val="4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0"/>
            <a:ext cx="5909652" cy="442314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909652" y="0"/>
            <a:ext cx="6282348" cy="4423144"/>
          </a:xfrm>
          <a:prstGeom prst="rect">
            <a:avLst/>
          </a:prstGeom>
          <a:solidFill>
            <a:srgbClr val="E4D2DE">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stretch>
            <a:fillRect/>
          </a:stretch>
        </p:blipFill>
        <p:spPr>
          <a:xfrm>
            <a:off x="111595" y="97151"/>
            <a:ext cx="4609258" cy="2597902"/>
          </a:xfrm>
          <a:prstGeom prst="rect">
            <a:avLst/>
          </a:prstGeom>
        </p:spPr>
      </p:pic>
      <p:pic>
        <p:nvPicPr>
          <p:cNvPr id="5" name="Picture 4"/>
          <p:cNvPicPr>
            <a:picLocks noChangeAspect="1"/>
          </p:cNvPicPr>
          <p:nvPr/>
        </p:nvPicPr>
        <p:blipFill>
          <a:blip r:embed="rId3"/>
          <a:stretch>
            <a:fillRect/>
          </a:stretch>
        </p:blipFill>
        <p:spPr>
          <a:xfrm>
            <a:off x="501130" y="2761509"/>
            <a:ext cx="1368724" cy="1008534"/>
          </a:xfrm>
          <a:prstGeom prst="rect">
            <a:avLst/>
          </a:prstGeom>
        </p:spPr>
      </p:pic>
      <p:sp>
        <p:nvSpPr>
          <p:cNvPr id="11" name="TextBox 10"/>
          <p:cNvSpPr txBox="1"/>
          <p:nvPr/>
        </p:nvSpPr>
        <p:spPr>
          <a:xfrm>
            <a:off x="1899113" y="2992956"/>
            <a:ext cx="3182821" cy="584775"/>
          </a:xfrm>
          <a:prstGeom prst="rect">
            <a:avLst/>
          </a:prstGeom>
          <a:noFill/>
        </p:spPr>
        <p:txBody>
          <a:bodyPr wrap="square" rtlCol="0">
            <a:spAutoFit/>
          </a:bodyPr>
          <a:lstStyle/>
          <a:p>
            <a:r>
              <a:rPr lang="en-US" sz="1600" dirty="0" smtClean="0">
                <a:solidFill>
                  <a:schemeClr val="tx1">
                    <a:lumMod val="65000"/>
                    <a:lumOff val="35000"/>
                  </a:schemeClr>
                </a:solidFill>
                <a:latin typeface="Century Gothic" panose="020B0502020202020204" pitchFamily="34" charset="0"/>
              </a:rPr>
              <a:t>Basis of Operation </a:t>
            </a:r>
          </a:p>
          <a:p>
            <a:endParaRPr lang="en-US" sz="1600" dirty="0">
              <a:solidFill>
                <a:schemeClr val="tx1">
                  <a:lumMod val="65000"/>
                  <a:lumOff val="35000"/>
                </a:schemeClr>
              </a:solidFill>
              <a:latin typeface="Century Gothic" panose="020B0502020202020204" pitchFamily="34" charset="0"/>
            </a:endParaRPr>
          </a:p>
        </p:txBody>
      </p:sp>
      <p:pic>
        <p:nvPicPr>
          <p:cNvPr id="12" name="Picture 11"/>
          <p:cNvPicPr>
            <a:picLocks noChangeAspect="1"/>
          </p:cNvPicPr>
          <p:nvPr/>
        </p:nvPicPr>
        <p:blipFill>
          <a:blip r:embed="rId4"/>
          <a:stretch>
            <a:fillRect/>
          </a:stretch>
        </p:blipFill>
        <p:spPr>
          <a:xfrm>
            <a:off x="5082362" y="0"/>
            <a:ext cx="1654580" cy="1315998"/>
          </a:xfrm>
          <a:prstGeom prst="rect">
            <a:avLst/>
          </a:prstGeom>
        </p:spPr>
      </p:pic>
      <p:sp>
        <p:nvSpPr>
          <p:cNvPr id="15" name="TextBox 14"/>
          <p:cNvSpPr txBox="1"/>
          <p:nvPr/>
        </p:nvSpPr>
        <p:spPr>
          <a:xfrm>
            <a:off x="5048387" y="1315998"/>
            <a:ext cx="1620661" cy="923330"/>
          </a:xfrm>
          <a:prstGeom prst="rect">
            <a:avLst/>
          </a:prstGeom>
          <a:noFill/>
          <a:ln w="28575">
            <a:noFill/>
          </a:ln>
        </p:spPr>
        <p:txBody>
          <a:bodyPr wrap="square" rtlCol="0">
            <a:spAutoFit/>
          </a:bodyPr>
          <a:lstStyle/>
          <a:p>
            <a:pPr algn="just"/>
            <a:r>
              <a:rPr lang="en-US" sz="900" dirty="0" smtClean="0">
                <a:latin typeface="Century Gothic" panose="020B0502020202020204" pitchFamily="34" charset="0"/>
              </a:rPr>
              <a:t>The underfloor heating has all kinds of advantages over the radiator heating except the rate of heating a space.</a:t>
            </a:r>
            <a:endParaRPr lang="en-US" sz="900" dirty="0">
              <a:latin typeface="Century Gothic" panose="020B0502020202020204" pitchFamily="34" charset="0"/>
            </a:endParaRPr>
          </a:p>
        </p:txBody>
      </p:sp>
      <p:pic>
        <p:nvPicPr>
          <p:cNvPr id="16" name="Picture 15"/>
          <p:cNvPicPr>
            <a:picLocks noChangeAspect="1"/>
          </p:cNvPicPr>
          <p:nvPr/>
        </p:nvPicPr>
        <p:blipFill>
          <a:blip r:embed="rId5"/>
          <a:stretch>
            <a:fillRect/>
          </a:stretch>
        </p:blipFill>
        <p:spPr>
          <a:xfrm>
            <a:off x="6669048" y="657999"/>
            <a:ext cx="351364" cy="351364"/>
          </a:xfrm>
          <a:prstGeom prst="rect">
            <a:avLst/>
          </a:prstGeom>
        </p:spPr>
      </p:pic>
      <p:sp>
        <p:nvSpPr>
          <p:cNvPr id="17" name="TextBox 16"/>
          <p:cNvSpPr txBox="1"/>
          <p:nvPr/>
        </p:nvSpPr>
        <p:spPr>
          <a:xfrm>
            <a:off x="-3509469" y="3987196"/>
            <a:ext cx="9703360" cy="338554"/>
          </a:xfrm>
          <a:prstGeom prst="rect">
            <a:avLst/>
          </a:prstGeom>
          <a:noFill/>
        </p:spPr>
        <p:txBody>
          <a:bodyPr wrap="square" rtlCol="0">
            <a:spAutoFit/>
          </a:bodyPr>
          <a:lstStyle/>
          <a:p>
            <a:pPr algn="ctr"/>
            <a:r>
              <a:rPr lang="en-US" sz="1600" u="sng" dirty="0" smtClean="0">
                <a:latin typeface="Century Gothic" panose="020B0502020202020204" pitchFamily="34" charset="0"/>
              </a:rPr>
              <a:t>Building Space Heating</a:t>
            </a:r>
            <a:endParaRPr lang="en-US" sz="1600" u="sng" dirty="0">
              <a:latin typeface="Century Gothic" panose="020B0502020202020204" pitchFamily="34" charset="0"/>
            </a:endParaRPr>
          </a:p>
        </p:txBody>
      </p:sp>
      <p:pic>
        <p:nvPicPr>
          <p:cNvPr id="9" name="Picture 8"/>
          <p:cNvPicPr>
            <a:picLocks noChangeAspect="1"/>
          </p:cNvPicPr>
          <p:nvPr/>
        </p:nvPicPr>
        <p:blipFill>
          <a:blip r:embed="rId6"/>
          <a:stretch>
            <a:fillRect/>
          </a:stretch>
        </p:blipFill>
        <p:spPr>
          <a:xfrm>
            <a:off x="7764936" y="109773"/>
            <a:ext cx="4352633" cy="2463304"/>
          </a:xfrm>
          <a:prstGeom prst="rect">
            <a:avLst/>
          </a:prstGeom>
        </p:spPr>
      </p:pic>
      <p:pic>
        <p:nvPicPr>
          <p:cNvPr id="10" name="Picture 9"/>
          <p:cNvPicPr>
            <a:picLocks noChangeAspect="1"/>
          </p:cNvPicPr>
          <p:nvPr/>
        </p:nvPicPr>
        <p:blipFill>
          <a:blip r:embed="rId7"/>
          <a:stretch>
            <a:fillRect/>
          </a:stretch>
        </p:blipFill>
        <p:spPr>
          <a:xfrm>
            <a:off x="9771321" y="2721521"/>
            <a:ext cx="2092346" cy="1269883"/>
          </a:xfrm>
          <a:prstGeom prst="rect">
            <a:avLst/>
          </a:prstGeom>
        </p:spPr>
      </p:pic>
      <p:sp>
        <p:nvSpPr>
          <p:cNvPr id="13" name="TextBox 12"/>
          <p:cNvSpPr txBox="1"/>
          <p:nvPr/>
        </p:nvSpPr>
        <p:spPr>
          <a:xfrm>
            <a:off x="7764936" y="2898443"/>
            <a:ext cx="3182821" cy="584775"/>
          </a:xfrm>
          <a:prstGeom prst="rect">
            <a:avLst/>
          </a:prstGeom>
          <a:noFill/>
        </p:spPr>
        <p:txBody>
          <a:bodyPr wrap="square" rtlCol="0">
            <a:spAutoFit/>
          </a:bodyPr>
          <a:lstStyle/>
          <a:p>
            <a:r>
              <a:rPr lang="en-US" sz="1600" dirty="0" smtClean="0">
                <a:solidFill>
                  <a:schemeClr val="tx1">
                    <a:lumMod val="65000"/>
                    <a:lumOff val="35000"/>
                  </a:schemeClr>
                </a:solidFill>
                <a:latin typeface="Century Gothic" panose="020B0502020202020204" pitchFamily="34" charset="0"/>
              </a:rPr>
              <a:t>Basis of Operation </a:t>
            </a:r>
          </a:p>
          <a:p>
            <a:endParaRPr lang="en-US" sz="1600" dirty="0">
              <a:solidFill>
                <a:schemeClr val="tx1">
                  <a:lumMod val="65000"/>
                  <a:lumOff val="35000"/>
                </a:schemeClr>
              </a:solidFill>
              <a:latin typeface="Century Gothic" panose="020B0502020202020204" pitchFamily="34" charset="0"/>
            </a:endParaRPr>
          </a:p>
        </p:txBody>
      </p:sp>
      <p:sp>
        <p:nvSpPr>
          <p:cNvPr id="14" name="TextBox 13"/>
          <p:cNvSpPr txBox="1"/>
          <p:nvPr/>
        </p:nvSpPr>
        <p:spPr>
          <a:xfrm>
            <a:off x="7909201" y="3230303"/>
            <a:ext cx="1640541" cy="507831"/>
          </a:xfrm>
          <a:prstGeom prst="rect">
            <a:avLst/>
          </a:prstGeom>
          <a:noFill/>
          <a:ln w="28575">
            <a:noFill/>
          </a:ln>
        </p:spPr>
        <p:txBody>
          <a:bodyPr wrap="square" rtlCol="0">
            <a:spAutoFit/>
          </a:bodyPr>
          <a:lstStyle/>
          <a:p>
            <a:r>
              <a:rPr lang="en-US" sz="900" dirty="0" smtClean="0">
                <a:solidFill>
                  <a:schemeClr val="tx1">
                    <a:lumMod val="85000"/>
                    <a:lumOff val="15000"/>
                  </a:schemeClr>
                </a:solidFill>
                <a:latin typeface="Century Gothic" panose="020B0502020202020204" pitchFamily="34" charset="0"/>
              </a:rPr>
              <a:t>Each outdoor module can be connected to 35 indoor units.</a:t>
            </a:r>
            <a:endParaRPr lang="en-US" sz="900" dirty="0">
              <a:solidFill>
                <a:schemeClr val="tx1">
                  <a:lumMod val="85000"/>
                  <a:lumOff val="15000"/>
                </a:schemeClr>
              </a:solidFill>
              <a:latin typeface="Century Gothic" panose="020B0502020202020204" pitchFamily="34" charset="0"/>
            </a:endParaRPr>
          </a:p>
        </p:txBody>
      </p:sp>
      <p:sp>
        <p:nvSpPr>
          <p:cNvPr id="18" name="Rectangle 17"/>
          <p:cNvSpPr/>
          <p:nvPr/>
        </p:nvSpPr>
        <p:spPr>
          <a:xfrm>
            <a:off x="3424386" y="3991404"/>
            <a:ext cx="5305085" cy="338554"/>
          </a:xfrm>
          <a:prstGeom prst="rect">
            <a:avLst/>
          </a:prstGeom>
          <a:noFill/>
          <a:ln>
            <a:no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1600" b="1" cap="none" spc="0" dirty="0" smtClean="0">
                <a:ln/>
                <a:solidFill>
                  <a:schemeClr val="accent4">
                    <a:lumMod val="75000"/>
                  </a:schemeClr>
                </a:solidFill>
                <a:effectLst/>
                <a:latin typeface="Century Gothic" panose="020B0502020202020204" pitchFamily="34" charset="0"/>
              </a:rPr>
              <a:t>Using</a:t>
            </a:r>
            <a:r>
              <a:rPr lang="en-US" sz="1600" b="1" cap="none" spc="0" dirty="0" smtClean="0">
                <a:ln/>
                <a:solidFill>
                  <a:schemeClr val="accent4"/>
                </a:solidFill>
                <a:effectLst/>
                <a:latin typeface="Century Gothic" panose="020B0502020202020204" pitchFamily="34" charset="0"/>
              </a:rPr>
              <a:t> </a:t>
            </a:r>
            <a:r>
              <a:rPr lang="en-US" sz="1600" dirty="0" smtClean="0">
                <a:ln w="0"/>
                <a:solidFill>
                  <a:schemeClr val="accent1">
                    <a:lumMod val="50000"/>
                  </a:schemeClr>
                </a:solidFill>
                <a:effectLst>
                  <a:outerShdw blurRad="38100" dist="25400" dir="5400000" algn="ctr" rotWithShape="0">
                    <a:srgbClr val="6E747A">
                      <a:alpha val="43000"/>
                    </a:srgbClr>
                  </a:outerShdw>
                </a:effectLst>
                <a:latin typeface="Century Gothic" panose="020B0502020202020204" pitchFamily="34" charset="0"/>
              </a:rPr>
              <a:t>Diversity</a:t>
            </a:r>
            <a:r>
              <a:rPr lang="en-US" sz="1600" dirty="0" smtClean="0">
                <a:ln w="0"/>
                <a:solidFill>
                  <a:schemeClr val="accent1"/>
                </a:solidFill>
                <a:effectLst>
                  <a:outerShdw blurRad="38100" dist="25400" dir="5400000" algn="ctr" rotWithShape="0">
                    <a:srgbClr val="6E747A">
                      <a:alpha val="43000"/>
                    </a:srgbClr>
                  </a:outerShdw>
                </a:effectLst>
                <a:latin typeface="Century Gothic" panose="020B0502020202020204" pitchFamily="34" charset="0"/>
              </a:rPr>
              <a:t> </a:t>
            </a:r>
            <a:r>
              <a:rPr lang="en-US" sz="1600" b="1" dirty="0" smtClean="0">
                <a:ln w="22225">
                  <a:solidFill>
                    <a:schemeClr val="accent2"/>
                  </a:solidFill>
                  <a:prstDash val="solid"/>
                </a:ln>
                <a:solidFill>
                  <a:schemeClr val="accent2">
                    <a:lumMod val="40000"/>
                    <a:lumOff val="60000"/>
                  </a:schemeClr>
                </a:solidFill>
                <a:latin typeface="Century Gothic" panose="020B0502020202020204" pitchFamily="34" charset="0"/>
              </a:rPr>
              <a:t>effectively</a:t>
            </a:r>
            <a:endParaRPr lang="en-US" sz="1600" b="1" dirty="0">
              <a:ln w="22225">
                <a:solidFill>
                  <a:schemeClr val="accent2"/>
                </a:solidFill>
                <a:prstDash val="solid"/>
              </a:ln>
              <a:solidFill>
                <a:schemeClr val="accent2">
                  <a:lumMod val="40000"/>
                  <a:lumOff val="60000"/>
                </a:schemeClr>
              </a:solidFill>
              <a:latin typeface="Century Gothic" panose="020B0502020202020204" pitchFamily="34" charset="0"/>
            </a:endParaRPr>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0" b="100000" l="0" r="98222"/>
                    </a14:imgEffect>
                  </a14:imgLayer>
                </a14:imgProps>
              </a:ext>
            </a:extLst>
          </a:blip>
          <a:stretch>
            <a:fillRect/>
          </a:stretch>
        </p:blipFill>
        <p:spPr>
          <a:xfrm>
            <a:off x="5437798" y="3102905"/>
            <a:ext cx="428343" cy="571124"/>
          </a:xfrm>
          <a:prstGeom prst="rect">
            <a:avLst/>
          </a:prstGeom>
        </p:spPr>
      </p:pic>
      <p:sp>
        <p:nvSpPr>
          <p:cNvPr id="20" name="Rectangle 19"/>
          <p:cNvSpPr/>
          <p:nvPr/>
        </p:nvSpPr>
        <p:spPr>
          <a:xfrm>
            <a:off x="4174079" y="3162824"/>
            <a:ext cx="1164229" cy="461665"/>
          </a:xfrm>
          <a:prstGeom prst="rect">
            <a:avLst/>
          </a:prstGeom>
          <a:noFill/>
          <a:ln>
            <a:solidFill>
              <a:srgbClr val="00B050"/>
            </a:solidFill>
          </a:ln>
        </p:spPr>
        <p:txBody>
          <a:bodyPr wrap="none" lIns="91440" tIns="45720" rIns="91440" bIns="45720">
            <a:spAutoFit/>
          </a:bodyPr>
          <a:lstStyle/>
          <a:p>
            <a:pPr algn="ctr"/>
            <a:r>
              <a:rPr lang="en-US" sz="2400" b="0" cap="none" spc="0" dirty="0" smtClean="0">
                <a:ln w="0"/>
                <a:solidFill>
                  <a:srgbClr val="0070C0"/>
                </a:solidFill>
                <a:effectLst>
                  <a:outerShdw blurRad="38100" dist="19050" dir="2700000" algn="tl" rotWithShape="0">
                    <a:schemeClr val="dk1">
                      <a:alpha val="40000"/>
                    </a:schemeClr>
                  </a:outerShdw>
                </a:effectLst>
              </a:rPr>
              <a:t>VRF</a:t>
            </a:r>
            <a:r>
              <a:rPr lang="en-US" sz="2400" b="0" cap="none" spc="0" dirty="0" smtClean="0">
                <a:ln w="0"/>
                <a:solidFill>
                  <a:schemeClr val="tx1"/>
                </a:solidFill>
                <a:effectLst>
                  <a:outerShdw blurRad="38100" dist="19050" dir="2700000" algn="tl" rotWithShape="0">
                    <a:schemeClr val="dk1">
                      <a:alpha val="40000"/>
                    </a:schemeClr>
                  </a:outerShdw>
                </a:effectLst>
              </a:rPr>
              <a:t>+</a:t>
            </a:r>
            <a:r>
              <a:rPr lang="en-US" sz="2400" b="0" cap="none" spc="0" dirty="0" smtClean="0">
                <a:ln w="0"/>
                <a:solidFill>
                  <a:schemeClr val="accent2">
                    <a:lumMod val="50000"/>
                  </a:schemeClr>
                </a:solidFill>
                <a:effectLst>
                  <a:outerShdw blurRad="38100" dist="19050" dir="2700000" algn="tl" rotWithShape="0">
                    <a:schemeClr val="dk1">
                      <a:alpha val="40000"/>
                    </a:schemeClr>
                  </a:outerShdw>
                </a:effectLst>
              </a:rPr>
              <a:t>GT</a:t>
            </a:r>
            <a:endParaRPr lang="en-US" sz="2400" b="0" cap="none" spc="0" dirty="0">
              <a:ln w="0"/>
              <a:solidFill>
                <a:schemeClr val="accent2">
                  <a:lumMod val="50000"/>
                </a:schemeClr>
              </a:solidFill>
              <a:effectLst>
                <a:outerShdw blurRad="38100" dist="19050" dir="2700000" algn="tl" rotWithShape="0">
                  <a:schemeClr val="dk1">
                    <a:alpha val="40000"/>
                  </a:schemeClr>
                </a:outerShdw>
              </a:effectLst>
            </a:endParaRPr>
          </a:p>
        </p:txBody>
      </p:sp>
      <p:sp>
        <p:nvSpPr>
          <p:cNvPr id="21" name="TextBox 20"/>
          <p:cNvSpPr txBox="1"/>
          <p:nvPr/>
        </p:nvSpPr>
        <p:spPr>
          <a:xfrm>
            <a:off x="5916871" y="2914186"/>
            <a:ext cx="1887141" cy="1077218"/>
          </a:xfrm>
          <a:prstGeom prst="rect">
            <a:avLst/>
          </a:prstGeom>
          <a:noFill/>
          <a:ln>
            <a:solidFill>
              <a:srgbClr val="00B050"/>
            </a:solidFill>
          </a:ln>
        </p:spPr>
        <p:txBody>
          <a:bodyPr wrap="square" rtlCol="0">
            <a:spAutoFit/>
          </a:bodyPr>
          <a:lstStyle/>
          <a:p>
            <a:r>
              <a:rPr lang="en-US" sz="1600" dirty="0" smtClean="0">
                <a:latin typeface="Century Gothic" panose="020B0502020202020204" pitchFamily="34" charset="0"/>
              </a:rPr>
              <a:t>40-50% Energy savings over conventional DX systems</a:t>
            </a:r>
            <a:endParaRPr lang="en-US" sz="1600" dirty="0">
              <a:latin typeface="Century Gothic" panose="020B0502020202020204" pitchFamily="34" charset="0"/>
            </a:endParaRPr>
          </a:p>
        </p:txBody>
      </p:sp>
      <p:cxnSp>
        <p:nvCxnSpPr>
          <p:cNvPr id="22" name="Straight Connector 21"/>
          <p:cNvCxnSpPr/>
          <p:nvPr/>
        </p:nvCxnSpPr>
        <p:spPr>
          <a:xfrm flipV="1">
            <a:off x="5338308" y="2914187"/>
            <a:ext cx="557297" cy="2419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338308" y="3611110"/>
            <a:ext cx="557297" cy="380294"/>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 descr="http://www.fantronix.com/acatalog/pr.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6141" y="4423144"/>
            <a:ext cx="3015022" cy="101304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p:cNvPicPr>
            <a:picLocks noChangeAspect="1"/>
          </p:cNvPicPr>
          <p:nvPr/>
        </p:nvPicPr>
        <p:blipFill>
          <a:blip r:embed="rId11"/>
          <a:stretch>
            <a:fillRect/>
          </a:stretch>
        </p:blipFill>
        <p:spPr>
          <a:xfrm>
            <a:off x="7712574" y="5498216"/>
            <a:ext cx="1015475" cy="764260"/>
          </a:xfrm>
          <a:prstGeom prst="rect">
            <a:avLst/>
          </a:prstGeom>
        </p:spPr>
      </p:pic>
      <p:pic>
        <p:nvPicPr>
          <p:cNvPr id="27" name="Picture 26"/>
          <p:cNvPicPr>
            <a:picLocks noChangeAspect="1"/>
          </p:cNvPicPr>
          <p:nvPr/>
        </p:nvPicPr>
        <p:blipFill>
          <a:blip r:embed="rId12"/>
          <a:stretch>
            <a:fillRect/>
          </a:stretch>
        </p:blipFill>
        <p:spPr>
          <a:xfrm>
            <a:off x="9050826" y="4565629"/>
            <a:ext cx="2952486" cy="1817888"/>
          </a:xfrm>
          <a:prstGeom prst="rect">
            <a:avLst/>
          </a:prstGeom>
        </p:spPr>
      </p:pic>
      <p:sp>
        <p:nvSpPr>
          <p:cNvPr id="28" name="TextBox 27"/>
          <p:cNvSpPr txBox="1"/>
          <p:nvPr/>
        </p:nvSpPr>
        <p:spPr>
          <a:xfrm>
            <a:off x="5708395" y="5426839"/>
            <a:ext cx="2095617" cy="1431161"/>
          </a:xfrm>
          <a:prstGeom prst="rect">
            <a:avLst/>
          </a:prstGeom>
          <a:noFill/>
          <a:ln w="28575">
            <a:noFill/>
          </a:ln>
        </p:spPr>
        <p:txBody>
          <a:bodyPr wrap="square" rtlCol="0">
            <a:spAutoFit/>
          </a:bodyPr>
          <a:lstStyle/>
          <a:p>
            <a:pPr marL="171450" indent="-171450">
              <a:buFont typeface="Arial" panose="020B0604020202020204" pitchFamily="34" charset="0"/>
              <a:buChar char="•"/>
            </a:pPr>
            <a:r>
              <a:rPr lang="en-US" sz="900" dirty="0">
                <a:solidFill>
                  <a:schemeClr val="tx1">
                    <a:lumMod val="75000"/>
                    <a:lumOff val="25000"/>
                  </a:schemeClr>
                </a:solidFill>
                <a:latin typeface="Century Gothic" panose="020B0502020202020204" pitchFamily="34" charset="0"/>
              </a:rPr>
              <a:t>Space Ventilation with Heat Recovery – up to 90% efficient</a:t>
            </a:r>
          </a:p>
          <a:p>
            <a:pPr marL="171450" indent="-171450">
              <a:buFont typeface="Arial" panose="020B0604020202020204" pitchFamily="34" charset="0"/>
              <a:buChar char="•"/>
            </a:pPr>
            <a:endParaRPr lang="en-US" sz="900" dirty="0" smtClean="0">
              <a:latin typeface="Century Gothic" panose="020B0502020202020204" pitchFamily="34" charset="0"/>
            </a:endParaRPr>
          </a:p>
          <a:p>
            <a:pPr marL="171450" indent="-171450">
              <a:buFont typeface="Arial" panose="020B0604020202020204" pitchFamily="34" charset="0"/>
              <a:buChar char="•"/>
            </a:pPr>
            <a:r>
              <a:rPr lang="en-US" sz="900" dirty="0" smtClean="0">
                <a:latin typeface="Century Gothic" panose="020B0502020202020204" pitchFamily="34" charset="0"/>
              </a:rPr>
              <a:t>System Designed for 1ACPH to ensure space CO</a:t>
            </a:r>
            <a:r>
              <a:rPr lang="en-US" sz="900" baseline="-25000" dirty="0" smtClean="0">
                <a:latin typeface="Century Gothic" panose="020B0502020202020204" pitchFamily="34" charset="0"/>
              </a:rPr>
              <a:t>2 </a:t>
            </a:r>
            <a:r>
              <a:rPr lang="en-US" sz="900" dirty="0" smtClean="0">
                <a:latin typeface="Century Gothic" panose="020B0502020202020204" pitchFamily="34" charset="0"/>
              </a:rPr>
              <a:t>concentrations below 1000ppm</a:t>
            </a:r>
          </a:p>
          <a:p>
            <a:pPr marL="171450" indent="-171450">
              <a:buFont typeface="Arial" panose="020B0604020202020204" pitchFamily="34" charset="0"/>
              <a:buChar char="•"/>
            </a:pPr>
            <a:r>
              <a:rPr lang="en-US" sz="900" dirty="0">
                <a:solidFill>
                  <a:schemeClr val="tx1">
                    <a:lumMod val="75000"/>
                    <a:lumOff val="25000"/>
                  </a:schemeClr>
                </a:solidFill>
                <a:latin typeface="Century Gothic" panose="020B0502020202020204" pitchFamily="34" charset="0"/>
              </a:rPr>
              <a:t>Central Toilet Exhaust Fan for each riser</a:t>
            </a:r>
          </a:p>
          <a:p>
            <a:pPr marL="171450" indent="-171450">
              <a:buFont typeface="Arial" panose="020B0604020202020204" pitchFamily="34" charset="0"/>
              <a:buChar char="•"/>
            </a:pPr>
            <a:endParaRPr lang="en-US" sz="900" baseline="-25000" dirty="0">
              <a:latin typeface="Century Gothic" panose="020B0502020202020204" pitchFamily="34" charset="0"/>
            </a:endParaRPr>
          </a:p>
        </p:txBody>
      </p:sp>
      <p:cxnSp>
        <p:nvCxnSpPr>
          <p:cNvPr id="32" name="Straight Arrow Connector 31"/>
          <p:cNvCxnSpPr/>
          <p:nvPr/>
        </p:nvCxnSpPr>
        <p:spPr>
          <a:xfrm>
            <a:off x="8431619" y="4710223"/>
            <a:ext cx="619207"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9941252" y="6383517"/>
            <a:ext cx="2250748" cy="338554"/>
          </a:xfrm>
          <a:prstGeom prst="rect">
            <a:avLst/>
          </a:prstGeom>
          <a:noFill/>
        </p:spPr>
        <p:txBody>
          <a:bodyPr wrap="square" rtlCol="0">
            <a:spAutoFit/>
          </a:bodyPr>
          <a:lstStyle/>
          <a:p>
            <a:r>
              <a:rPr lang="en-US" sz="1600" u="sng" dirty="0" smtClean="0">
                <a:solidFill>
                  <a:schemeClr val="tx1">
                    <a:lumMod val="85000"/>
                    <a:lumOff val="15000"/>
                  </a:schemeClr>
                </a:solidFill>
                <a:latin typeface="Century Gothic" panose="020B0502020202020204" pitchFamily="34" charset="0"/>
              </a:rPr>
              <a:t>Building Ventilation</a:t>
            </a:r>
            <a:endParaRPr lang="en-US" sz="1600" u="sng" dirty="0">
              <a:solidFill>
                <a:schemeClr val="tx1">
                  <a:lumMod val="85000"/>
                  <a:lumOff val="15000"/>
                </a:schemeClr>
              </a:solidFill>
              <a:latin typeface="Century Gothic" panose="020B0502020202020204" pitchFamily="34" charset="0"/>
            </a:endParaRPr>
          </a:p>
        </p:txBody>
      </p:sp>
      <p:pic>
        <p:nvPicPr>
          <p:cNvPr id="35" name="Picture 34"/>
          <p:cNvPicPr>
            <a:picLocks noChangeAspect="1"/>
          </p:cNvPicPr>
          <p:nvPr/>
        </p:nvPicPr>
        <p:blipFill>
          <a:blip r:embed="rId13"/>
          <a:stretch>
            <a:fillRect/>
          </a:stretch>
        </p:blipFill>
        <p:spPr>
          <a:xfrm>
            <a:off x="370527" y="4495868"/>
            <a:ext cx="1321661" cy="777981"/>
          </a:xfrm>
          <a:prstGeom prst="rect">
            <a:avLst/>
          </a:prstGeom>
        </p:spPr>
      </p:pic>
      <p:pic>
        <p:nvPicPr>
          <p:cNvPr id="36" name="Picture 35"/>
          <p:cNvPicPr>
            <a:picLocks noChangeAspect="1"/>
          </p:cNvPicPr>
          <p:nvPr/>
        </p:nvPicPr>
        <p:blipFill>
          <a:blip r:embed="rId14"/>
          <a:stretch>
            <a:fillRect/>
          </a:stretch>
        </p:blipFill>
        <p:spPr>
          <a:xfrm>
            <a:off x="2007030" y="4496103"/>
            <a:ext cx="1330565" cy="695398"/>
          </a:xfrm>
          <a:prstGeom prst="rect">
            <a:avLst/>
          </a:prstGeom>
        </p:spPr>
      </p:pic>
      <p:pic>
        <p:nvPicPr>
          <p:cNvPr id="37" name="Picture 36"/>
          <p:cNvPicPr>
            <a:picLocks noChangeAspect="1"/>
          </p:cNvPicPr>
          <p:nvPr/>
        </p:nvPicPr>
        <p:blipFill>
          <a:blip r:embed="rId15"/>
          <a:stretch>
            <a:fillRect/>
          </a:stretch>
        </p:blipFill>
        <p:spPr>
          <a:xfrm>
            <a:off x="3640899" y="4483096"/>
            <a:ext cx="1115294" cy="864874"/>
          </a:xfrm>
          <a:prstGeom prst="rect">
            <a:avLst/>
          </a:prstGeom>
        </p:spPr>
      </p:pic>
      <p:sp>
        <p:nvSpPr>
          <p:cNvPr id="40" name="TextBox 39"/>
          <p:cNvSpPr txBox="1"/>
          <p:nvPr/>
        </p:nvSpPr>
        <p:spPr>
          <a:xfrm>
            <a:off x="111595" y="5273849"/>
            <a:ext cx="4822629" cy="1754326"/>
          </a:xfrm>
          <a:prstGeom prst="rect">
            <a:avLst/>
          </a:prstGeom>
          <a:noFill/>
        </p:spPr>
        <p:txBody>
          <a:bodyPr wrap="square" rtlCol="0">
            <a:spAutoFit/>
          </a:bodyPr>
          <a:lstStyle/>
          <a:p>
            <a:r>
              <a:rPr lang="en-US" sz="900" u="sng" dirty="0">
                <a:solidFill>
                  <a:schemeClr val="tx1">
                    <a:lumMod val="85000"/>
                    <a:lumOff val="15000"/>
                  </a:schemeClr>
                </a:solidFill>
                <a:latin typeface="Century Gothic" panose="020B0502020202020204" pitchFamily="34" charset="0"/>
              </a:rPr>
              <a:t>Wind Energy Calculation</a:t>
            </a:r>
            <a:r>
              <a:rPr lang="en-US" sz="900" u="sng" dirty="0" smtClean="0">
                <a:solidFill>
                  <a:schemeClr val="tx1">
                    <a:lumMod val="85000"/>
                    <a:lumOff val="15000"/>
                  </a:schemeClr>
                </a:solidFill>
                <a:latin typeface="Century Gothic" panose="020B0502020202020204" pitchFamily="34" charset="0"/>
              </a:rPr>
              <a:t>:</a:t>
            </a:r>
            <a:r>
              <a:rPr lang="en-US" sz="900" dirty="0" smtClean="0">
                <a:solidFill>
                  <a:schemeClr val="tx1">
                    <a:lumMod val="85000"/>
                    <a:lumOff val="15000"/>
                  </a:schemeClr>
                </a:solidFill>
                <a:latin typeface="Century Gothic" panose="020B0502020202020204" pitchFamily="34" charset="0"/>
              </a:rPr>
              <a:t> </a:t>
            </a:r>
            <a:r>
              <a:rPr lang="en-US" sz="900" b="1" dirty="0" smtClean="0">
                <a:solidFill>
                  <a:schemeClr val="tx1">
                    <a:lumMod val="85000"/>
                    <a:lumOff val="15000"/>
                  </a:schemeClr>
                </a:solidFill>
                <a:latin typeface="Century Gothic" panose="020B0502020202020204" pitchFamily="34" charset="0"/>
              </a:rPr>
              <a:t>14.7MWH</a:t>
            </a:r>
          </a:p>
          <a:p>
            <a:endParaRPr lang="en-US" sz="900" b="1" dirty="0" smtClean="0">
              <a:solidFill>
                <a:schemeClr val="tx1">
                  <a:lumMod val="85000"/>
                  <a:lumOff val="15000"/>
                </a:schemeClr>
              </a:solidFill>
              <a:latin typeface="Century Gothic" panose="020B0502020202020204" pitchFamily="34" charset="0"/>
            </a:endParaRPr>
          </a:p>
          <a:p>
            <a:r>
              <a:rPr lang="en-US" sz="900" u="sng" dirty="0">
                <a:latin typeface="Century Gothic" panose="020B0502020202020204" pitchFamily="34" charset="0"/>
              </a:rPr>
              <a:t>Required GSHP cooling and heating Energy </a:t>
            </a:r>
            <a:r>
              <a:rPr lang="en-US" sz="900" u="sng" dirty="0" smtClean="0">
                <a:latin typeface="Century Gothic" panose="020B0502020202020204" pitchFamily="34" charset="0"/>
              </a:rPr>
              <a:t>Calculation: </a:t>
            </a:r>
          </a:p>
          <a:p>
            <a:pPr marL="285750" indent="-285750">
              <a:buFont typeface="Arial" panose="020B0604020202020204" pitchFamily="34" charset="0"/>
              <a:buChar char="•"/>
            </a:pPr>
            <a:r>
              <a:rPr lang="en-US" sz="900" b="1" dirty="0" smtClean="0">
                <a:solidFill>
                  <a:schemeClr val="tx1">
                    <a:lumMod val="85000"/>
                    <a:lumOff val="15000"/>
                  </a:schemeClr>
                </a:solidFill>
                <a:latin typeface="Century Gothic" panose="020B0502020202020204" pitchFamily="34" charset="0"/>
              </a:rPr>
              <a:t>Annual </a:t>
            </a:r>
            <a:r>
              <a:rPr lang="en-US" sz="900" b="1" dirty="0">
                <a:solidFill>
                  <a:schemeClr val="tx1">
                    <a:lumMod val="85000"/>
                    <a:lumOff val="15000"/>
                  </a:schemeClr>
                </a:solidFill>
                <a:latin typeface="Century Gothic" panose="020B0502020202020204" pitchFamily="34" charset="0"/>
              </a:rPr>
              <a:t>Heating Demand(ISOVER DESIGNER) = </a:t>
            </a:r>
            <a:r>
              <a:rPr lang="en-US" sz="900" b="1" dirty="0" smtClean="0">
                <a:solidFill>
                  <a:schemeClr val="tx1">
                    <a:lumMod val="85000"/>
                    <a:lumOff val="15000"/>
                  </a:schemeClr>
                </a:solidFill>
                <a:latin typeface="Century Gothic" panose="020B0502020202020204" pitchFamily="34" charset="0"/>
              </a:rPr>
              <a:t>375MWH</a:t>
            </a:r>
          </a:p>
          <a:p>
            <a:pPr marL="285750" indent="-285750">
              <a:buFont typeface="Arial" panose="020B0604020202020204" pitchFamily="34" charset="0"/>
              <a:buChar char="•"/>
            </a:pPr>
            <a:r>
              <a:rPr lang="en-US" sz="900" b="1" dirty="0">
                <a:solidFill>
                  <a:schemeClr val="tx1">
                    <a:lumMod val="85000"/>
                    <a:lumOff val="15000"/>
                  </a:schemeClr>
                </a:solidFill>
                <a:latin typeface="Century Gothic" panose="020B0502020202020204" pitchFamily="34" charset="0"/>
              </a:rPr>
              <a:t>Annual Energy Required For Cooling =  450 </a:t>
            </a:r>
            <a:r>
              <a:rPr lang="en-US" sz="900" b="1" dirty="0" smtClean="0">
                <a:solidFill>
                  <a:schemeClr val="tx1">
                    <a:lumMod val="85000"/>
                    <a:lumOff val="15000"/>
                  </a:schemeClr>
                </a:solidFill>
                <a:latin typeface="Century Gothic" panose="020B0502020202020204" pitchFamily="34" charset="0"/>
              </a:rPr>
              <a:t>MWH</a:t>
            </a:r>
          </a:p>
          <a:p>
            <a:endParaRPr lang="en-US" sz="900" b="1" dirty="0">
              <a:solidFill>
                <a:schemeClr val="tx1">
                  <a:lumMod val="85000"/>
                  <a:lumOff val="15000"/>
                </a:schemeClr>
              </a:solidFill>
              <a:latin typeface="Century Gothic" panose="020B0502020202020204" pitchFamily="34" charset="0"/>
            </a:endParaRPr>
          </a:p>
          <a:p>
            <a:r>
              <a:rPr lang="en-US" sz="900" u="sng" dirty="0">
                <a:latin typeface="Century Gothic" panose="020B0502020202020204" pitchFamily="34" charset="0"/>
              </a:rPr>
              <a:t>Solar Energy Calculation</a:t>
            </a:r>
            <a:r>
              <a:rPr lang="en-US" sz="900" u="sng" dirty="0" smtClean="0">
                <a:latin typeface="Century Gothic" panose="020B0502020202020204" pitchFamily="34" charset="0"/>
              </a:rPr>
              <a:t>: </a:t>
            </a:r>
            <a:r>
              <a:rPr lang="en-US" sz="900" b="1" dirty="0">
                <a:solidFill>
                  <a:schemeClr val="tx1">
                    <a:lumMod val="85000"/>
                    <a:lumOff val="15000"/>
                  </a:schemeClr>
                </a:solidFill>
                <a:latin typeface="Century Gothic" panose="020B0502020202020204" pitchFamily="34" charset="0"/>
              </a:rPr>
              <a:t>87MWH</a:t>
            </a:r>
          </a:p>
          <a:p>
            <a:endParaRPr lang="en-US" sz="900" u="sng" dirty="0">
              <a:latin typeface="Century Gothic" panose="020B0502020202020204" pitchFamily="34" charset="0"/>
            </a:endParaRPr>
          </a:p>
          <a:p>
            <a:endParaRPr lang="en-US" sz="900" b="1" dirty="0">
              <a:solidFill>
                <a:schemeClr val="tx1">
                  <a:lumMod val="85000"/>
                  <a:lumOff val="15000"/>
                </a:schemeClr>
              </a:solidFill>
              <a:latin typeface="Century Gothic" panose="020B0502020202020204" pitchFamily="34" charset="0"/>
            </a:endParaRPr>
          </a:p>
          <a:p>
            <a:pPr marL="285750" indent="-285750">
              <a:buFont typeface="Arial" panose="020B0604020202020204" pitchFamily="34" charset="0"/>
              <a:buChar char="•"/>
            </a:pPr>
            <a:endParaRPr lang="en-US" sz="900" b="1" dirty="0">
              <a:solidFill>
                <a:schemeClr val="tx1">
                  <a:lumMod val="85000"/>
                  <a:lumOff val="15000"/>
                </a:schemeClr>
              </a:solidFill>
              <a:latin typeface="Century Gothic" panose="020B0502020202020204" pitchFamily="34" charset="0"/>
            </a:endParaRPr>
          </a:p>
          <a:p>
            <a:endParaRPr lang="en-US" sz="900" u="sng" dirty="0">
              <a:solidFill>
                <a:schemeClr val="tx1">
                  <a:lumMod val="85000"/>
                  <a:lumOff val="15000"/>
                </a:schemeClr>
              </a:solidFill>
              <a:latin typeface="Century Gothic" panose="020B0502020202020204" pitchFamily="34" charset="0"/>
            </a:endParaRPr>
          </a:p>
          <a:p>
            <a:endParaRPr lang="en-GB" sz="900" dirty="0">
              <a:solidFill>
                <a:schemeClr val="tx1">
                  <a:lumMod val="85000"/>
                  <a:lumOff val="15000"/>
                </a:schemeClr>
              </a:solidFill>
              <a:latin typeface="Century Gothic" panose="020B0502020202020204" pitchFamily="34" charset="0"/>
            </a:endParaRPr>
          </a:p>
        </p:txBody>
      </p:sp>
      <p:sp>
        <p:nvSpPr>
          <p:cNvPr id="41" name="TextBox 40"/>
          <p:cNvSpPr txBox="1"/>
          <p:nvPr/>
        </p:nvSpPr>
        <p:spPr>
          <a:xfrm>
            <a:off x="0" y="6383517"/>
            <a:ext cx="4422505" cy="461665"/>
          </a:xfrm>
          <a:prstGeom prst="rect">
            <a:avLst/>
          </a:prstGeom>
          <a:noFill/>
        </p:spPr>
        <p:txBody>
          <a:bodyPr wrap="square" rtlCol="0">
            <a:spAutoFit/>
          </a:bodyPr>
          <a:lstStyle/>
          <a:p>
            <a:pPr algn="ctr"/>
            <a:r>
              <a:rPr lang="en-US" sz="2400" u="sng" dirty="0" smtClean="0">
                <a:solidFill>
                  <a:schemeClr val="tx1">
                    <a:lumMod val="75000"/>
                    <a:lumOff val="25000"/>
                  </a:schemeClr>
                </a:solidFill>
                <a:latin typeface="Century Gothic" panose="020B0502020202020204" pitchFamily="34" charset="0"/>
              </a:rPr>
              <a:t>Renewable Energy Systems</a:t>
            </a:r>
            <a:endParaRPr lang="en-US" sz="2400" u="sng" dirty="0">
              <a:solidFill>
                <a:schemeClr val="tx1">
                  <a:lumMod val="75000"/>
                  <a:lumOff val="25000"/>
                </a:schemeClr>
              </a:solidFill>
              <a:latin typeface="Century Gothic" panose="020B0502020202020204" pitchFamily="34" charset="0"/>
            </a:endParaRPr>
          </a:p>
        </p:txBody>
      </p:sp>
      <p:sp>
        <p:nvSpPr>
          <p:cNvPr id="42" name="TextBox 41"/>
          <p:cNvSpPr txBox="1"/>
          <p:nvPr/>
        </p:nvSpPr>
        <p:spPr>
          <a:xfrm>
            <a:off x="9549741" y="4084590"/>
            <a:ext cx="2643855" cy="338554"/>
          </a:xfrm>
          <a:prstGeom prst="rect">
            <a:avLst/>
          </a:prstGeom>
          <a:noFill/>
        </p:spPr>
        <p:txBody>
          <a:bodyPr wrap="square" rtlCol="0">
            <a:spAutoFit/>
          </a:bodyPr>
          <a:lstStyle/>
          <a:p>
            <a:pPr algn="ctr"/>
            <a:r>
              <a:rPr lang="en-US" sz="1600" u="sng" dirty="0" smtClean="0">
                <a:latin typeface="Century Gothic" panose="020B0502020202020204" pitchFamily="34" charset="0"/>
              </a:rPr>
              <a:t>Building Space Cooling</a:t>
            </a:r>
            <a:endParaRPr lang="en-US" sz="1600" u="sng" dirty="0">
              <a:latin typeface="Century Gothic" panose="020B0502020202020204" pitchFamily="34" charset="0"/>
            </a:endParaRPr>
          </a:p>
        </p:txBody>
      </p:sp>
    </p:spTree>
    <p:extLst>
      <p:ext uri="{BB962C8B-B14F-4D97-AF65-F5344CB8AC3E}">
        <p14:creationId xmlns:p14="http://schemas.microsoft.com/office/powerpoint/2010/main" val="100877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500"/>
                                        <p:tgtEl>
                                          <p:spTgt spid="18"/>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500"/>
                                        <p:tgtEl>
                                          <p:spTgt spid="25"/>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fade">
                                      <p:cBhvr>
                                        <p:cTn id="99" dur="500"/>
                                        <p:tgtEl>
                                          <p:spTgt spid="32"/>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fade">
                                      <p:cBhvr>
                                        <p:cTn id="111" dur="500"/>
                                        <p:tgtEl>
                                          <p:spTgt spid="28"/>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33"/>
                                        </p:tgtEl>
                                        <p:attrNameLst>
                                          <p:attrName>style.visibility</p:attrName>
                                        </p:attrNameLst>
                                      </p:cBhvr>
                                      <p:to>
                                        <p:strVal val="visible"/>
                                      </p:to>
                                    </p:set>
                                    <p:animEffect transition="in" filter="fade">
                                      <p:cBhvr>
                                        <p:cTn id="115" dur="500"/>
                                        <p:tgtEl>
                                          <p:spTgt spid="33"/>
                                        </p:tgtEl>
                                      </p:cBhvr>
                                    </p:animEffect>
                                  </p:childTnLst>
                                </p:cTn>
                              </p:par>
                            </p:childTnLst>
                          </p:cTn>
                        </p:par>
                        <p:par>
                          <p:cTn id="116" fill="hold">
                            <p:stCondLst>
                              <p:cond delay="14000"/>
                            </p:stCondLst>
                            <p:childTnLst>
                              <p:par>
                                <p:cTn id="117" presetID="10" presetClass="entr" presetSubtype="0" fill="hold" nodeType="after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fade">
                                      <p:cBhvr>
                                        <p:cTn id="119" dur="500"/>
                                        <p:tgtEl>
                                          <p:spTgt spid="35"/>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36"/>
                                        </p:tgtEl>
                                        <p:attrNameLst>
                                          <p:attrName>style.visibility</p:attrName>
                                        </p:attrNameLst>
                                      </p:cBhvr>
                                      <p:to>
                                        <p:strVal val="visible"/>
                                      </p:to>
                                    </p:set>
                                    <p:animEffect transition="in" filter="fade">
                                      <p:cBhvr>
                                        <p:cTn id="123" dur="500"/>
                                        <p:tgtEl>
                                          <p:spTgt spid="36"/>
                                        </p:tgtEl>
                                      </p:cBhvr>
                                    </p:animEffect>
                                  </p:childTnLst>
                                </p:cTn>
                              </p:par>
                            </p:childTnLst>
                          </p:cTn>
                        </p:par>
                        <p:par>
                          <p:cTn id="124" fill="hold">
                            <p:stCondLst>
                              <p:cond delay="15000"/>
                            </p:stCondLst>
                            <p:childTnLst>
                              <p:par>
                                <p:cTn id="125" presetID="10" presetClass="entr" presetSubtype="0" fill="hold" nodeType="afterEffect">
                                  <p:stCondLst>
                                    <p:cond delay="0"/>
                                  </p:stCondLst>
                                  <p:childTnLst>
                                    <p:set>
                                      <p:cBhvr>
                                        <p:cTn id="126" dur="1" fill="hold">
                                          <p:stCondLst>
                                            <p:cond delay="0"/>
                                          </p:stCondLst>
                                        </p:cTn>
                                        <p:tgtEl>
                                          <p:spTgt spid="37"/>
                                        </p:tgtEl>
                                        <p:attrNameLst>
                                          <p:attrName>style.visibility</p:attrName>
                                        </p:attrNameLst>
                                      </p:cBhvr>
                                      <p:to>
                                        <p:strVal val="visible"/>
                                      </p:to>
                                    </p:set>
                                    <p:animEffect transition="in" filter="fade">
                                      <p:cBhvr>
                                        <p:cTn id="127" dur="500"/>
                                        <p:tgtEl>
                                          <p:spTgt spid="37"/>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fade">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 grpId="0" animBg="1"/>
      <p:bldP spid="24" grpId="0" animBg="1"/>
      <p:bldP spid="11" grpId="0"/>
      <p:bldP spid="15" grpId="0"/>
      <p:bldP spid="17" grpId="0"/>
      <p:bldP spid="13" grpId="0"/>
      <p:bldP spid="14" grpId="0"/>
      <p:bldP spid="18" grpId="0"/>
      <p:bldP spid="20" grpId="0" animBg="1"/>
      <p:bldP spid="21" grpId="0" animBg="1"/>
      <p:bldP spid="28" grpId="0"/>
      <p:bldP spid="33"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0797"/>
            <a:ext cx="12192000" cy="5536406"/>
          </a:xfrm>
          <a:prstGeom prst="rect">
            <a:avLst/>
          </a:prstGeom>
        </p:spPr>
      </p:pic>
    </p:spTree>
    <p:extLst>
      <p:ext uri="{BB962C8B-B14F-4D97-AF65-F5344CB8AC3E}">
        <p14:creationId xmlns:p14="http://schemas.microsoft.com/office/powerpoint/2010/main" val="2052059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rbanvillagemovement.com/wp-content/uploads/2014/09/ThankYou.pn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49071" y="1268506"/>
            <a:ext cx="5865064" cy="3668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485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1648</TotalTime>
  <Words>473</Words>
  <Application>Microsoft Office PowerPoint</Application>
  <PresentationFormat>Custom</PresentationFormat>
  <Paragraphs>91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Anuraag Saxena</dc:creator>
  <cp:lastModifiedBy>Ainash Shagmanova</cp:lastModifiedBy>
  <cp:revision>121</cp:revision>
  <dcterms:created xsi:type="dcterms:W3CDTF">2015-04-27T13:05:32Z</dcterms:created>
  <dcterms:modified xsi:type="dcterms:W3CDTF">2015-10-13T10:08:29Z</dcterms:modified>
</cp:coreProperties>
</file>