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3" r:id="rId1"/>
    <p:sldMasterId id="2147483664" r:id="rId2"/>
  </p:sldMasterIdLst>
  <p:notesMasterIdLst>
    <p:notesMasterId r:id="rId36"/>
  </p:notesMasterIdLst>
  <p:sldIdLst>
    <p:sldId id="256" r:id="rId3"/>
    <p:sldId id="258" r:id="rId4"/>
    <p:sldId id="259" r:id="rId5"/>
    <p:sldId id="260" r:id="rId6"/>
    <p:sldId id="261" r:id="rId7"/>
    <p:sldId id="264" r:id="rId8"/>
    <p:sldId id="265" r:id="rId9"/>
    <p:sldId id="262" r:id="rId10"/>
    <p:sldId id="263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2" r:id="rId19"/>
    <p:sldId id="274" r:id="rId20"/>
    <p:sldId id="291" r:id="rId21"/>
    <p:sldId id="275" r:id="rId22"/>
    <p:sldId id="277" r:id="rId23"/>
    <p:sldId id="278" r:id="rId24"/>
    <p:sldId id="279" r:id="rId25"/>
    <p:sldId id="280" r:id="rId26"/>
    <p:sldId id="281" r:id="rId27"/>
    <p:sldId id="283" r:id="rId28"/>
    <p:sldId id="284" r:id="rId29"/>
    <p:sldId id="285" r:id="rId30"/>
    <p:sldId id="286" r:id="rId31"/>
    <p:sldId id="287" r:id="rId32"/>
    <p:sldId id="290" r:id="rId33"/>
    <p:sldId id="289" r:id="rId34"/>
    <p:sldId id="282" r:id="rId35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37"/>
      <p:bold r:id="rId38"/>
      <p:italic r:id="rId39"/>
      <p:boldItalic r:id="rId40"/>
    </p:embeddedFont>
    <p:embeddedFont>
      <p:font typeface="Fira Sans Extra Condensed" panose="020F0502020204030204" pitchFamily="34" charset="0"/>
      <p:regular r:id="rId41"/>
      <p:bold r:id="rId42"/>
      <p:italic r:id="rId43"/>
      <p:boldItalic r:id="rId44"/>
    </p:embeddedFont>
    <p:embeddedFont>
      <p:font typeface="Open Sans" panose="020B0606030504020204" pitchFamily="34" charset="0"/>
      <p:regular r:id="rId45"/>
      <p:bold r:id="rId46"/>
      <p:italic r:id="rId47"/>
      <p:boldItalic r:id="rId48"/>
    </p:embeddedFont>
    <p:embeddedFont>
      <p:font typeface="Roboto" panose="02000000000000000000" pitchFamily="2" charset="0"/>
      <p:regular r:id="rId49"/>
      <p:bold r:id="rId50"/>
      <p:italic r:id="rId51"/>
      <p:boldItalic r:id="rId5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0"/>
  </p:normalViewPr>
  <p:slideViewPr>
    <p:cSldViewPr snapToGrid="0">
      <p:cViewPr varScale="1">
        <p:scale>
          <a:sx n="160" d="100"/>
          <a:sy n="160" d="100"/>
        </p:scale>
        <p:origin x="240" y="17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font" Target="fonts/font3.fntdata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font" Target="fonts/font6.fntdata"/><Relationship Id="rId47" Type="http://schemas.openxmlformats.org/officeDocument/2006/relationships/font" Target="fonts/font11.fntdata"/><Relationship Id="rId50" Type="http://schemas.openxmlformats.org/officeDocument/2006/relationships/font" Target="fonts/font14.fntdata"/><Relationship Id="rId55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font" Target="fonts/font9.fntdata"/><Relationship Id="rId53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font" Target="fonts/font8.fntdata"/><Relationship Id="rId52" Type="http://schemas.openxmlformats.org/officeDocument/2006/relationships/font" Target="fonts/font16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font" Target="fonts/font7.fntdata"/><Relationship Id="rId48" Type="http://schemas.openxmlformats.org/officeDocument/2006/relationships/font" Target="fonts/font12.fntdata"/><Relationship Id="rId56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font" Target="fonts/font15.fntdata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font" Target="fonts/font2.fntdata"/><Relationship Id="rId46" Type="http://schemas.openxmlformats.org/officeDocument/2006/relationships/font" Target="fonts/font10.fntdata"/><Relationship Id="rId20" Type="http://schemas.openxmlformats.org/officeDocument/2006/relationships/slide" Target="slides/slide18.xml"/><Relationship Id="rId41" Type="http://schemas.openxmlformats.org/officeDocument/2006/relationships/font" Target="fonts/font5.fntdata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49" Type="http://schemas.openxmlformats.org/officeDocument/2006/relationships/font" Target="fonts/font1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20891065143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7" name="Google Shape;107;g20891065143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Presentation time 25 min.</a:t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1b639db9122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1b639db9122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1b639db9122_0_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1b639db9122_0_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1b639db9122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1b639db9122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1b639db9122_0_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" name="Google Shape;173;g1b639db9122_0_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223929fcc26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223929fcc26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g223929fcc26_0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5" name="Google Shape;215;g223929fcc26_0_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g1b639db9122_0_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" name="Google Shape;184;g1b639db9122_0_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1b639db9122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1b639db9122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1b639db9122_1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4" name="Google Shape;224;g1b639db9122_1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g1b639db9122_1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5" name="Google Shape;235;g1b639db9122_1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223929fcc26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6" name="Google Shape;246;g223929fcc26_0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1b639db9122_1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5" name="Google Shape;255;g1b639db9122_1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g1b639db9122_1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4" name="Google Shape;264;g1b639db9122_1_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g1b639db9122_1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5" name="Google Shape;275;g1b639db9122_1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g227bb40813a_1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4" name="Google Shape;314;g227bb40813a_1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1b639db9122_1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Google Shape;291;g1b639db9122_1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g1b639db9122_1_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3" name="Google Shape;323;g1b639db9122_1_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g1b639db9122_1_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3" name="Google Shape;323;g1b639db9122_1_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529919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g223929fcc26_0_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3" name="Google Shape;333;g223929fcc26_0_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g223929fcc26_0_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2" name="Google Shape;352;g223929fcc26_0_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g20891065143_1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2" name="Google Shape;362;g20891065143_1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g20891065143_1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1" name="Google Shape;371;g20891065143_1_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g215c5a7d6e5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0" name="Google Shape;380;g215c5a7d6e5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g215c5a7d6e5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8" name="Google Shape;408;g215c5a7d6e5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g1b639db9122_1_2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4" name="Google Shape;444;g1b639db9122_1_2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g223929fcc26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3" name="Google Shape;453;g223929fcc26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g223929fcc26_0_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2" name="Google Shape;462;g223929fcc26_0_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g1b639db9122_1_2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1" name="Google Shape;471;g1b639db9122_1_2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g223929fcc26_0_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0" name="Google Shape;480;g223929fcc26_0_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g2018011f7da_2_3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5" name="Google Shape;495;g2018011f7da_2_3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g1b639db9122_1_2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5" name="Google Shape;435;g1b639db9122_1_2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/>
          <p:cNvPicPr preferRelativeResize="0"/>
          <p:nvPr/>
        </p:nvPicPr>
        <p:blipFill rotWithShape="1">
          <a:blip r:embed="rId2">
            <a:alphaModFix/>
          </a:blip>
          <a:srcRect b="179"/>
          <a:stretch/>
        </p:blipFill>
        <p:spPr>
          <a:xfrm>
            <a:off x="-51155" y="1"/>
            <a:ext cx="9195157" cy="514110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>
            <a:spLocks noGrp="1"/>
          </p:cNvSpPr>
          <p:nvPr>
            <p:ph type="title"/>
          </p:nvPr>
        </p:nvSpPr>
        <p:spPr>
          <a:xfrm>
            <a:off x="311698" y="3989079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200">
                <a:solidFill>
                  <a:srgbClr val="676559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Final slide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67231" y="-57550"/>
            <a:ext cx="9233938" cy="5256201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345567" y="1608983"/>
            <a:ext cx="3847200" cy="18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>
                <a:solidFill>
                  <a:srgbClr val="676559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pic>
        <p:nvPicPr>
          <p:cNvPr id="22" name="Google Shape;22;p4"/>
          <p:cNvPicPr preferRelativeResize="0"/>
          <p:nvPr/>
        </p:nvPicPr>
        <p:blipFill rotWithShape="1">
          <a:blip r:embed="rId3">
            <a:alphaModFix/>
          </a:blip>
          <a:srcRect l="8266" t="37674" r="7124" b="37669"/>
          <a:stretch/>
        </p:blipFill>
        <p:spPr>
          <a:xfrm>
            <a:off x="233775" y="207796"/>
            <a:ext cx="1852666" cy="540044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4"/>
          <p:cNvSpPr txBox="1"/>
          <p:nvPr/>
        </p:nvSpPr>
        <p:spPr>
          <a:xfrm>
            <a:off x="3884257" y="4894868"/>
            <a:ext cx="1331100" cy="21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825" b="0" i="0" u="none" strike="noStrike" cap="none">
                <a:solidFill>
                  <a:srgbClr val="58574B"/>
                </a:solidFill>
                <a:latin typeface="Arial"/>
                <a:ea typeface="Arial"/>
                <a:cs typeface="Arial"/>
                <a:sym typeface="Arial"/>
              </a:rPr>
              <a:t>www.nu.edu.kz</a:t>
            </a:r>
            <a:endParaRPr sz="825" b="0" i="0" u="none" strike="noStrike" cap="none">
              <a:solidFill>
                <a:srgbClr val="58574B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1_Title and two 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dk1"/>
          </a:solidFill>
          <a:ln w="254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" name="Google Shape;26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>
            <a:spLocks noGrp="1"/>
          </p:cNvSpPr>
          <p:nvPr>
            <p:ph type="ctrTitle"/>
          </p:nvPr>
        </p:nvSpPr>
        <p:spPr>
          <a:xfrm>
            <a:off x="342900" y="1065213"/>
            <a:ext cx="3886200" cy="73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8"/>
          <p:cNvSpPr txBox="1">
            <a:spLocks noGrp="1"/>
          </p:cNvSpPr>
          <p:nvPr>
            <p:ph type="subTitle" idx="1"/>
          </p:nvPr>
        </p:nvSpPr>
        <p:spPr>
          <a:xfrm>
            <a:off x="685800" y="1943100"/>
            <a:ext cx="3200400" cy="87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lvl="0" algn="ctr" rtl="0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>
                <a:solidFill>
                  <a:srgbClr val="888888"/>
                </a:solidFill>
              </a:defRPr>
            </a:lvl1pPr>
            <a:lvl2pPr lvl="1" algn="ctr" rtl="0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>
                <a:solidFill>
                  <a:srgbClr val="888888"/>
                </a:solidFill>
              </a:defRPr>
            </a:lvl2pPr>
            <a:lvl3pPr lvl="2" algn="ctr" rtl="0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>
                <a:solidFill>
                  <a:srgbClr val="888888"/>
                </a:solidFill>
              </a:defRPr>
            </a:lvl3pPr>
            <a:lvl4pPr lvl="3" algn="ctr" rtl="0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4pPr>
            <a:lvl5pPr lvl="4" algn="ctr" rtl="0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5pPr>
            <a:lvl6pPr lvl="5" algn="ctr" rtl="0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6pPr>
            <a:lvl7pPr lvl="6" algn="ctr" rtl="0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7pPr>
            <a:lvl8pPr lvl="7" algn="ctr" rtl="0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8pPr>
            <a:lvl9pPr lvl="8" algn="ctr" rtl="0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8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9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9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41148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>
            <a:spLocks noGrp="1"/>
          </p:cNvSpPr>
          <p:nvPr>
            <p:ph type="title"/>
          </p:nvPr>
        </p:nvSpPr>
        <p:spPr>
          <a:xfrm>
            <a:off x="361156" y="2203450"/>
            <a:ext cx="3886200" cy="6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 cap="none"/>
            </a:lvl1pPr>
            <a:lvl2pPr lvl="1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10"/>
          <p:cNvSpPr txBox="1">
            <a:spLocks noGrp="1"/>
          </p:cNvSpPr>
          <p:nvPr>
            <p:ph type="body" idx="1"/>
          </p:nvPr>
        </p:nvSpPr>
        <p:spPr>
          <a:xfrm>
            <a:off x="361156" y="1453357"/>
            <a:ext cx="3886200" cy="75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 rtl="0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 sz="1000">
                <a:solidFill>
                  <a:srgbClr val="888888"/>
                </a:solidFill>
              </a:defRPr>
            </a:lvl1pPr>
            <a:lvl2pPr marL="914400" lvl="1" indent="-228600" algn="l" rtl="0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900"/>
              <a:buNone/>
              <a:defRPr sz="900">
                <a:solidFill>
                  <a:srgbClr val="888888"/>
                </a:solidFill>
              </a:defRPr>
            </a:lvl2pPr>
            <a:lvl3pPr marL="1371600" lvl="2" indent="-228600" algn="l" rtl="0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800"/>
              <a:buNone/>
              <a:defRPr sz="800">
                <a:solidFill>
                  <a:srgbClr val="888888"/>
                </a:solidFill>
              </a:defRPr>
            </a:lvl3pPr>
            <a:lvl4pPr marL="1828800" lvl="3" indent="-228600" algn="l" rtl="0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4pPr>
            <a:lvl5pPr marL="2286000" lvl="4" indent="-228600" algn="l" rtl="0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5pPr>
            <a:lvl6pPr marL="2743200" lvl="5" indent="-228600" algn="l" rtl="0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6pPr>
            <a:lvl7pPr marL="3200400" lvl="6" indent="-228600" algn="l" rtl="0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7pPr>
            <a:lvl8pPr marL="3657600" lvl="7" indent="-228600" algn="l" rtl="0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8pPr>
            <a:lvl9pPr marL="4114800" lvl="8" indent="-228600" algn="l" rtl="0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55" name="Google Shape;55;p10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0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0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1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1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20193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1750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marL="914400" lvl="1" indent="-3048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marL="1371600" lvl="2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marL="1828800" lvl="3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marL="2286000" lvl="4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marL="2743200" lvl="5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marL="3200400" lvl="6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marL="3657600" lvl="7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marL="4114800" lvl="8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>
            <a:endParaRPr/>
          </a:p>
        </p:txBody>
      </p:sp>
      <p:sp>
        <p:nvSpPr>
          <p:cNvPr id="61" name="Google Shape;61;p11"/>
          <p:cNvSpPr txBox="1">
            <a:spLocks noGrp="1"/>
          </p:cNvSpPr>
          <p:nvPr>
            <p:ph type="body" idx="2"/>
          </p:nvPr>
        </p:nvSpPr>
        <p:spPr>
          <a:xfrm>
            <a:off x="2324100" y="800100"/>
            <a:ext cx="20193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1750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marL="914400" lvl="1" indent="-3048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marL="1371600" lvl="2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marL="1828800" lvl="3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marL="2286000" lvl="4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marL="2743200" lvl="5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marL="3200400" lvl="6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marL="3657600" lvl="7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marL="4114800" lvl="8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>
            <a:endParaRPr/>
          </a:p>
        </p:txBody>
      </p:sp>
      <p:sp>
        <p:nvSpPr>
          <p:cNvPr id="62" name="Google Shape;62;p11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1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1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2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2"/>
          <p:cNvSpPr txBox="1">
            <a:spLocks noGrp="1"/>
          </p:cNvSpPr>
          <p:nvPr>
            <p:ph type="body" idx="1"/>
          </p:nvPr>
        </p:nvSpPr>
        <p:spPr>
          <a:xfrm>
            <a:off x="228600" y="767556"/>
            <a:ext cx="2020200" cy="3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1pPr>
            <a:lvl2pPr marL="914400" lvl="1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 b="1"/>
            </a:lvl2pPr>
            <a:lvl3pPr marL="1371600" lvl="2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 b="1"/>
            </a:lvl3pPr>
            <a:lvl4pPr marL="1828800" lvl="3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4pPr>
            <a:lvl5pPr marL="2286000" lvl="4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5pPr>
            <a:lvl6pPr marL="2743200" lvl="5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6pPr>
            <a:lvl7pPr marL="3200400" lvl="6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7pPr>
            <a:lvl8pPr marL="3657600" lvl="7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8pPr>
            <a:lvl9pPr marL="4114800" lvl="8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9pPr>
          </a:lstStyle>
          <a:p>
            <a:endParaRPr/>
          </a:p>
        </p:txBody>
      </p:sp>
      <p:sp>
        <p:nvSpPr>
          <p:cNvPr id="68" name="Google Shape;68;p12"/>
          <p:cNvSpPr txBox="1">
            <a:spLocks noGrp="1"/>
          </p:cNvSpPr>
          <p:nvPr>
            <p:ph type="body" idx="2"/>
          </p:nvPr>
        </p:nvSpPr>
        <p:spPr>
          <a:xfrm>
            <a:off x="228600" y="1087438"/>
            <a:ext cx="2020200" cy="19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048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marL="914400" lvl="1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marL="1371600" lvl="2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marL="1828800" lvl="3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marL="2286000" lvl="4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marL="2743200" lvl="5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marL="3200400" lvl="6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marL="3657600" lvl="7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marL="4114800" lvl="8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>
            <a:endParaRPr/>
          </a:p>
        </p:txBody>
      </p:sp>
      <p:sp>
        <p:nvSpPr>
          <p:cNvPr id="69" name="Google Shape;69;p12"/>
          <p:cNvSpPr txBox="1">
            <a:spLocks noGrp="1"/>
          </p:cNvSpPr>
          <p:nvPr>
            <p:ph type="body" idx="3"/>
          </p:nvPr>
        </p:nvSpPr>
        <p:spPr>
          <a:xfrm>
            <a:off x="2322513" y="767556"/>
            <a:ext cx="2020800" cy="3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1pPr>
            <a:lvl2pPr marL="914400" lvl="1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 b="1"/>
            </a:lvl2pPr>
            <a:lvl3pPr marL="1371600" lvl="2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 b="1"/>
            </a:lvl3pPr>
            <a:lvl4pPr marL="1828800" lvl="3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4pPr>
            <a:lvl5pPr marL="2286000" lvl="4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5pPr>
            <a:lvl6pPr marL="2743200" lvl="5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6pPr>
            <a:lvl7pPr marL="3200400" lvl="6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7pPr>
            <a:lvl8pPr marL="3657600" lvl="7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8pPr>
            <a:lvl9pPr marL="4114800" lvl="8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9pPr>
          </a:lstStyle>
          <a:p>
            <a:endParaRPr/>
          </a:p>
        </p:txBody>
      </p:sp>
      <p:sp>
        <p:nvSpPr>
          <p:cNvPr id="70" name="Google Shape;70;p12"/>
          <p:cNvSpPr txBox="1">
            <a:spLocks noGrp="1"/>
          </p:cNvSpPr>
          <p:nvPr>
            <p:ph type="body" idx="4"/>
          </p:nvPr>
        </p:nvSpPr>
        <p:spPr>
          <a:xfrm>
            <a:off x="2322513" y="1087438"/>
            <a:ext cx="2020800" cy="19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048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marL="914400" lvl="1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marL="1371600" lvl="2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marL="1828800" lvl="3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marL="2286000" lvl="4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marL="2743200" lvl="5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marL="3200400" lvl="6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marL="3657600" lvl="7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marL="4114800" lvl="8" indent="-2794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>
            <a:endParaRPr/>
          </a:p>
        </p:txBody>
      </p:sp>
      <p:sp>
        <p:nvSpPr>
          <p:cNvPr id="71" name="Google Shape;71;p12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2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2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3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3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4"/>
          <p:cNvSpPr txBox="1">
            <a:spLocks noGrp="1"/>
          </p:cNvSpPr>
          <p:nvPr>
            <p:ph type="title"/>
          </p:nvPr>
        </p:nvSpPr>
        <p:spPr>
          <a:xfrm>
            <a:off x="228600" y="136525"/>
            <a:ext cx="1504200" cy="58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sz="10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4"/>
          <p:cNvSpPr txBox="1">
            <a:spLocks noGrp="1"/>
          </p:cNvSpPr>
          <p:nvPr>
            <p:ph type="body" idx="1"/>
          </p:nvPr>
        </p:nvSpPr>
        <p:spPr>
          <a:xfrm>
            <a:off x="1787525" y="136525"/>
            <a:ext cx="2556000" cy="292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3020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1pPr>
            <a:lvl2pPr marL="914400" lvl="1" indent="-31750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–"/>
              <a:defRPr sz="1400"/>
            </a:lvl2pPr>
            <a:lvl3pPr marL="1371600" lvl="2" indent="-3048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3pPr>
            <a:lvl4pPr marL="1828800" lvl="3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4pPr>
            <a:lvl5pPr marL="2286000" lvl="4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»"/>
              <a:defRPr sz="1000"/>
            </a:lvl5pPr>
            <a:lvl6pPr marL="2743200" lvl="5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6pPr>
            <a:lvl7pPr marL="3200400" lvl="6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7pPr>
            <a:lvl8pPr marL="3657600" lvl="7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8pPr>
            <a:lvl9pPr marL="4114800" lvl="8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9pPr>
          </a:lstStyle>
          <a:p>
            <a:endParaRPr/>
          </a:p>
        </p:txBody>
      </p:sp>
      <p:sp>
        <p:nvSpPr>
          <p:cNvPr id="82" name="Google Shape;82;p14"/>
          <p:cNvSpPr txBox="1">
            <a:spLocks noGrp="1"/>
          </p:cNvSpPr>
          <p:nvPr>
            <p:ph type="body" idx="2"/>
          </p:nvPr>
        </p:nvSpPr>
        <p:spPr>
          <a:xfrm>
            <a:off x="228600" y="717550"/>
            <a:ext cx="1504200" cy="23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marL="914400" lvl="1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marL="1371600" lvl="2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marL="1828800" lvl="3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marL="2286000" lvl="4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marL="2743200" lvl="5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marL="3200400" lvl="6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marL="3657600" lvl="7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marL="4114800" lvl="8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>
            <a:endParaRPr/>
          </a:p>
        </p:txBody>
      </p:sp>
      <p:sp>
        <p:nvSpPr>
          <p:cNvPr id="83" name="Google Shape;83;p14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4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4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5"/>
          <p:cNvSpPr txBox="1">
            <a:spLocks noGrp="1"/>
          </p:cNvSpPr>
          <p:nvPr>
            <p:ph type="title"/>
          </p:nvPr>
        </p:nvSpPr>
        <p:spPr>
          <a:xfrm>
            <a:off x="896144" y="2400300"/>
            <a:ext cx="2743200" cy="28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sz="10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5"/>
          <p:cNvSpPr>
            <a:spLocks noGrp="1"/>
          </p:cNvSpPr>
          <p:nvPr>
            <p:ph type="pic" idx="2"/>
          </p:nvPr>
        </p:nvSpPr>
        <p:spPr>
          <a:xfrm>
            <a:off x="896144" y="306388"/>
            <a:ext cx="2743200" cy="2057400"/>
          </a:xfrm>
          <a:prstGeom prst="rect">
            <a:avLst/>
          </a:prstGeom>
          <a:noFill/>
          <a:ln>
            <a:noFill/>
          </a:ln>
        </p:spPr>
      </p:sp>
      <p:sp>
        <p:nvSpPr>
          <p:cNvPr id="89" name="Google Shape;89;p15"/>
          <p:cNvSpPr txBox="1">
            <a:spLocks noGrp="1"/>
          </p:cNvSpPr>
          <p:nvPr>
            <p:ph type="body" idx="1"/>
          </p:nvPr>
        </p:nvSpPr>
        <p:spPr>
          <a:xfrm>
            <a:off x="896144" y="2683669"/>
            <a:ext cx="27432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marL="914400" lvl="1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marL="1371600" lvl="2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marL="1828800" lvl="3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marL="2286000" lvl="4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marL="2743200" lvl="5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marL="3200400" lvl="6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marL="3657600" lvl="7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marL="4114800" lvl="8" indent="-228600" algn="l" rtl="0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>
            <a:endParaRPr/>
          </a:p>
        </p:txBody>
      </p:sp>
      <p:sp>
        <p:nvSpPr>
          <p:cNvPr id="90" name="Google Shape;90;p15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5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5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6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16"/>
          <p:cNvSpPr txBox="1">
            <a:spLocks noGrp="1"/>
          </p:cNvSpPr>
          <p:nvPr>
            <p:ph type="body" idx="1"/>
          </p:nvPr>
        </p:nvSpPr>
        <p:spPr>
          <a:xfrm rot="5400000">
            <a:off x="1154550" y="-125850"/>
            <a:ext cx="22629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96" name="Google Shape;96;p16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16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16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7"/>
          <p:cNvSpPr txBox="1">
            <a:spLocks noGrp="1"/>
          </p:cNvSpPr>
          <p:nvPr>
            <p:ph type="title"/>
          </p:nvPr>
        </p:nvSpPr>
        <p:spPr>
          <a:xfrm rot="5400000">
            <a:off x="2366100" y="1085919"/>
            <a:ext cx="2925900" cy="10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17"/>
          <p:cNvSpPr txBox="1">
            <a:spLocks noGrp="1"/>
          </p:cNvSpPr>
          <p:nvPr>
            <p:ph type="body" idx="1"/>
          </p:nvPr>
        </p:nvSpPr>
        <p:spPr>
          <a:xfrm rot="5400000">
            <a:off x="270600" y="95319"/>
            <a:ext cx="2925900" cy="30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102" name="Google Shape;102;p17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3" name="Google Shape;103;p17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17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dark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6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 sz="2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2pPr>
            <a:lvl3pPr lvl="2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3pPr>
            <a:lvl4pPr lvl="3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4pPr>
            <a:lvl5pPr lvl="4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5pPr>
            <a:lvl6pPr lvl="5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6pPr>
            <a:lvl7pPr lvl="6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7pPr>
            <a:lvl8pPr lvl="7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8pPr>
            <a:lvl9pPr lvl="8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41148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marR="0" lvl="0" indent="-33020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1750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048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–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»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3" name="Google Shape;33;p6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jpg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jp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3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4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jp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png"/><Relationship Id="rId4" Type="http://schemas.openxmlformats.org/officeDocument/2006/relationships/image" Target="../media/image1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png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3" Type="http://schemas.openxmlformats.org/officeDocument/2006/relationships/image" Target="../media/image4.png"/><Relationship Id="rId7" Type="http://schemas.openxmlformats.org/officeDocument/2006/relationships/image" Target="../media/image20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9.jp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6.png"/><Relationship Id="rId9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jp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4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jpg"/><Relationship Id="rId5" Type="http://schemas.openxmlformats.org/officeDocument/2006/relationships/image" Target="../media/image18.png"/><Relationship Id="rId4" Type="http://schemas.openxmlformats.org/officeDocument/2006/relationships/image" Target="../media/image6.png"/><Relationship Id="rId9" Type="http://schemas.openxmlformats.org/officeDocument/2006/relationships/image" Target="../media/image20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6.png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7.png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8.png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1.gif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2.png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39.png"/><Relationship Id="rId3" Type="http://schemas.openxmlformats.org/officeDocument/2006/relationships/image" Target="../media/image20.jpg"/><Relationship Id="rId7" Type="http://schemas.openxmlformats.org/officeDocument/2006/relationships/image" Target="../media/image34.png"/><Relationship Id="rId12" Type="http://schemas.openxmlformats.org/officeDocument/2006/relationships/image" Target="../media/image3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18.png"/><Relationship Id="rId10" Type="http://schemas.openxmlformats.org/officeDocument/2006/relationships/image" Target="../media/image37.png"/><Relationship Id="rId4" Type="http://schemas.openxmlformats.org/officeDocument/2006/relationships/image" Target="../media/image19.jpg"/><Relationship Id="rId9" Type="http://schemas.openxmlformats.org/officeDocument/2006/relationships/image" Target="../media/image36.png"/><Relationship Id="rId1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35.png"/><Relationship Id="rId3" Type="http://schemas.openxmlformats.org/officeDocument/2006/relationships/image" Target="../media/image20.jpg"/><Relationship Id="rId7" Type="http://schemas.openxmlformats.org/officeDocument/2006/relationships/image" Target="../media/image36.png"/><Relationship Id="rId12" Type="http://schemas.openxmlformats.org/officeDocument/2006/relationships/image" Target="../media/image3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3.png"/><Relationship Id="rId11" Type="http://schemas.openxmlformats.org/officeDocument/2006/relationships/image" Target="../media/image34.png"/><Relationship Id="rId5" Type="http://schemas.openxmlformats.org/officeDocument/2006/relationships/image" Target="../media/image18.png"/><Relationship Id="rId10" Type="http://schemas.openxmlformats.org/officeDocument/2006/relationships/image" Target="../media/image39.png"/><Relationship Id="rId4" Type="http://schemas.openxmlformats.org/officeDocument/2006/relationships/image" Target="../media/image19.jpg"/><Relationship Id="rId9" Type="http://schemas.openxmlformats.org/officeDocument/2006/relationships/image" Target="../media/image38.png"/><Relationship Id="rId1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oi.org/10.3390/app10238350" TargetMode="External"/><Relationship Id="rId5" Type="http://schemas.openxmlformats.org/officeDocument/2006/relationships/hyperlink" Target="https://doi.org/10.1016/j.procir.2021.11.290" TargetMode="External"/><Relationship Id="rId4" Type="http://schemas.openxmlformats.org/officeDocument/2006/relationships/image" Target="../media/image4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4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8"/>
          <p:cNvSpPr txBox="1"/>
          <p:nvPr/>
        </p:nvSpPr>
        <p:spPr>
          <a:xfrm>
            <a:off x="388400" y="2970850"/>
            <a:ext cx="8389500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 dirty="0"/>
              <a:t>Investigation of Developing Digital Twin for Additive Manufacturing</a:t>
            </a:r>
            <a:endParaRPr sz="2700" dirty="0"/>
          </a:p>
        </p:txBody>
      </p:sp>
      <p:sp>
        <p:nvSpPr>
          <p:cNvPr id="110" name="Google Shape;110;p18"/>
          <p:cNvSpPr txBox="1">
            <a:spLocks noGrp="1"/>
          </p:cNvSpPr>
          <p:nvPr>
            <p:ph type="title"/>
          </p:nvPr>
        </p:nvSpPr>
        <p:spPr>
          <a:xfrm>
            <a:off x="161625" y="4237625"/>
            <a:ext cx="5141100" cy="1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>
                <a:solidFill>
                  <a:schemeClr val="lt1"/>
                </a:solidFill>
              </a:rPr>
              <a:t>Supervisor: </a:t>
            </a:r>
            <a:r>
              <a:rPr lang="en" sz="1500">
                <a:solidFill>
                  <a:schemeClr val="lt1"/>
                </a:solidFill>
              </a:rPr>
              <a:t>Professor Essam Shehab</a:t>
            </a:r>
            <a:endParaRPr sz="1500">
              <a:solidFill>
                <a:schemeClr val="lt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>
                <a:solidFill>
                  <a:schemeClr val="lt1"/>
                </a:solidFill>
              </a:rPr>
              <a:t>Co-Supervisor: </a:t>
            </a:r>
            <a:r>
              <a:rPr lang="en" sz="1500">
                <a:solidFill>
                  <a:schemeClr val="lt1"/>
                </a:solidFill>
              </a:rPr>
              <a:t>Professor Md. Hazrat Ali</a:t>
            </a:r>
            <a:endParaRPr sz="1500">
              <a:solidFill>
                <a:schemeClr val="lt1"/>
              </a:solidFill>
            </a:endParaRPr>
          </a:p>
        </p:txBody>
      </p:sp>
      <p:sp>
        <p:nvSpPr>
          <p:cNvPr id="111" name="Google Shape;111;p18"/>
          <p:cNvSpPr txBox="1"/>
          <p:nvPr/>
        </p:nvSpPr>
        <p:spPr>
          <a:xfrm>
            <a:off x="4494325" y="4805050"/>
            <a:ext cx="732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2023</a:t>
            </a:r>
            <a:endParaRPr/>
          </a:p>
        </p:txBody>
      </p:sp>
      <p:sp>
        <p:nvSpPr>
          <p:cNvPr id="112" name="Google Shape;112;p18"/>
          <p:cNvSpPr txBox="1">
            <a:spLocks noGrp="1"/>
          </p:cNvSpPr>
          <p:nvPr>
            <p:ph type="title"/>
          </p:nvPr>
        </p:nvSpPr>
        <p:spPr>
          <a:xfrm>
            <a:off x="178300" y="3907825"/>
            <a:ext cx="5605200" cy="5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lt1"/>
                </a:solidFill>
              </a:rPr>
              <a:t>Nursultan JYENISKHAN</a:t>
            </a:r>
            <a:endParaRPr sz="1500">
              <a:solidFill>
                <a:schemeClr val="lt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lt1"/>
                </a:solidFill>
              </a:rPr>
              <a:t>2nd Year Master in Mechanical &amp; Aerospace Engineering</a:t>
            </a:r>
            <a:endParaRPr sz="15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Google Shape;129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22225" y="-12500"/>
            <a:ext cx="9188449" cy="516850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" name="Google Shape;130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30625" y="2970650"/>
            <a:ext cx="2900700" cy="20205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  <p:sp>
        <p:nvSpPr>
          <p:cNvPr id="131" name="Google Shape;131;p20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>
                <a:solidFill>
                  <a:schemeClr val="lt1"/>
                </a:solidFill>
              </a:rPr>
              <a:t>Outline</a:t>
            </a:r>
            <a:endParaRPr sz="2700" b="1">
              <a:solidFill>
                <a:schemeClr val="lt1"/>
              </a:solidFill>
            </a:endParaRPr>
          </a:p>
        </p:txBody>
      </p:sp>
      <p:sp>
        <p:nvSpPr>
          <p:cNvPr id="132" name="Google Shape;132;p20"/>
          <p:cNvSpPr txBox="1"/>
          <p:nvPr/>
        </p:nvSpPr>
        <p:spPr>
          <a:xfrm>
            <a:off x="8919831" y="4811744"/>
            <a:ext cx="2004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2</a:t>
            </a:r>
            <a:endParaRPr sz="700" dirty="0"/>
          </a:p>
        </p:txBody>
      </p:sp>
      <p:pic>
        <p:nvPicPr>
          <p:cNvPr id="133" name="Google Shape;133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20"/>
          <p:cNvSpPr txBox="1">
            <a:spLocks noGrp="1"/>
          </p:cNvSpPr>
          <p:nvPr>
            <p:ph type="body" idx="4294967295"/>
          </p:nvPr>
        </p:nvSpPr>
        <p:spPr>
          <a:xfrm>
            <a:off x="3207650" y="705913"/>
            <a:ext cx="4792500" cy="388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" sz="1500" b="1" dirty="0">
                <a:solidFill>
                  <a:schemeClr val="lt1"/>
                </a:solidFill>
              </a:rPr>
              <a:t>Introduction</a:t>
            </a:r>
            <a:r>
              <a:rPr lang="en" sz="1500" dirty="0">
                <a:solidFill>
                  <a:schemeClr val="lt1"/>
                </a:solidFill>
              </a:rPr>
              <a:t> </a:t>
            </a:r>
            <a:endParaRPr sz="1500" dirty="0">
              <a:solidFill>
                <a:schemeClr val="lt1"/>
              </a:solidFill>
            </a:endParaRPr>
          </a:p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-"/>
            </a:pPr>
            <a:r>
              <a:rPr lang="en" sz="1500" dirty="0">
                <a:solidFill>
                  <a:schemeClr val="lt1"/>
                </a:solidFill>
              </a:rPr>
              <a:t>Background Information</a:t>
            </a:r>
            <a:endParaRPr sz="1500" dirty="0">
              <a:solidFill>
                <a:schemeClr val="lt1"/>
              </a:solidFill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-"/>
            </a:pPr>
            <a:r>
              <a:rPr lang="en" sz="1500" dirty="0">
                <a:solidFill>
                  <a:schemeClr val="lt1"/>
                </a:solidFill>
              </a:rPr>
              <a:t>Research Motivation</a:t>
            </a: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-"/>
            </a:pPr>
            <a:r>
              <a:rPr lang="en-US" sz="1500" dirty="0">
                <a:solidFill>
                  <a:schemeClr val="lt1"/>
                </a:solidFill>
              </a:rPr>
              <a:t>Research Scope</a:t>
            </a: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-"/>
            </a:pPr>
            <a:r>
              <a:rPr lang="en" sz="1500" dirty="0">
                <a:solidFill>
                  <a:schemeClr val="lt1"/>
                </a:solidFill>
              </a:rPr>
              <a:t>Aim &amp; Objectives</a:t>
            </a:r>
          </a:p>
          <a:p>
            <a:pPr indent="-323850">
              <a:buClr>
                <a:schemeClr val="lt1"/>
              </a:buClr>
              <a:buSzPts val="1500"/>
              <a:buFont typeface="Arial"/>
              <a:buChar char="-"/>
            </a:pPr>
            <a:r>
              <a:rPr lang="en-US" sz="1500" dirty="0">
                <a:solidFill>
                  <a:schemeClr val="lt1"/>
                </a:solidFill>
              </a:rPr>
              <a:t>Research Gap Analysis</a:t>
            </a:r>
            <a:endParaRPr sz="15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 dirty="0">
                <a:solidFill>
                  <a:schemeClr val="lt1"/>
                </a:solidFill>
              </a:rPr>
              <a:t>Methodology</a:t>
            </a:r>
            <a:endParaRPr sz="1500" b="1" dirty="0">
              <a:solidFill>
                <a:schemeClr val="lt1"/>
              </a:solidFill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-"/>
            </a:pPr>
            <a:r>
              <a:rPr lang="en" sz="1500" dirty="0">
                <a:solidFill>
                  <a:schemeClr val="lt1"/>
                </a:solidFill>
              </a:rPr>
              <a:t>Recent Developments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dirty="0">
                <a:solidFill>
                  <a:schemeClr val="lt1"/>
                </a:solidFill>
              </a:rPr>
              <a:t>Results</a:t>
            </a:r>
            <a:endParaRPr sz="1500" dirty="0">
              <a:solidFill>
                <a:schemeClr val="lt1"/>
              </a:solidFill>
            </a:endParaRPr>
          </a:p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-"/>
            </a:pPr>
            <a:r>
              <a:rPr lang="en" sz="1500" dirty="0">
                <a:solidFill>
                  <a:schemeClr val="lt1"/>
                </a:solidFill>
              </a:rPr>
              <a:t>DT Framework &amp; Architecture</a:t>
            </a:r>
            <a:endParaRPr sz="1500" dirty="0">
              <a:solidFill>
                <a:schemeClr val="lt1"/>
              </a:solidFill>
            </a:endParaRPr>
          </a:p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-"/>
            </a:pPr>
            <a:r>
              <a:rPr lang="en" sz="1500" dirty="0">
                <a:solidFill>
                  <a:schemeClr val="lt1"/>
                </a:solidFill>
              </a:rPr>
              <a:t>Workflow of Proposed System</a:t>
            </a:r>
            <a:endParaRPr sz="1500" dirty="0">
              <a:solidFill>
                <a:schemeClr val="lt1"/>
              </a:solidFill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-"/>
            </a:pPr>
            <a:r>
              <a:rPr lang="en" sz="1500" dirty="0">
                <a:solidFill>
                  <a:schemeClr val="lt1"/>
                </a:solidFill>
              </a:rPr>
              <a:t>Hardware &amp; Software</a:t>
            </a: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-"/>
            </a:pPr>
            <a:r>
              <a:rPr lang="en" sz="1500" dirty="0">
                <a:solidFill>
                  <a:schemeClr val="lt1"/>
                </a:solidFill>
              </a:rPr>
              <a:t>Design Implementations &amp; Layout</a:t>
            </a:r>
            <a:endParaRPr sz="15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 dirty="0">
                <a:solidFill>
                  <a:schemeClr val="lt1"/>
                </a:solidFill>
              </a:rPr>
              <a:t>Discussion </a:t>
            </a:r>
            <a:endParaRPr sz="1500" b="1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 dirty="0">
                <a:solidFill>
                  <a:schemeClr val="lt1"/>
                </a:solidFill>
              </a:rPr>
              <a:t>Conclusion &amp; Future Work Areas</a:t>
            </a:r>
            <a:endParaRPr sz="1500" b="1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 dirty="0">
                <a:solidFill>
                  <a:schemeClr val="lt1"/>
                </a:solidFill>
              </a:rPr>
              <a:t>Key Research Contribution to Knowledge </a:t>
            </a:r>
            <a:endParaRPr sz="1500" b="1" dirty="0">
              <a:solidFill>
                <a:schemeClr val="lt1"/>
              </a:solidFill>
            </a:endParaRPr>
          </a:p>
        </p:txBody>
      </p:sp>
      <p:pic>
        <p:nvPicPr>
          <p:cNvPr id="135" name="Google Shape;135;p2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03150" y="909650"/>
            <a:ext cx="2928300" cy="1908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  <p:pic>
        <p:nvPicPr>
          <p:cNvPr id="136" name="Google Shape;136;p20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30625" y="2932625"/>
            <a:ext cx="2900700" cy="2094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Google Shape;141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42047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21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>
                <a:solidFill>
                  <a:schemeClr val="lt1"/>
                </a:solidFill>
              </a:rPr>
              <a:t>Introduction</a:t>
            </a:r>
            <a:endParaRPr sz="2700" b="1">
              <a:solidFill>
                <a:schemeClr val="lt1"/>
              </a:solidFill>
            </a:endParaRPr>
          </a:p>
        </p:txBody>
      </p:sp>
      <p:sp>
        <p:nvSpPr>
          <p:cNvPr id="143" name="Google Shape;143;p21"/>
          <p:cNvSpPr txBox="1"/>
          <p:nvPr/>
        </p:nvSpPr>
        <p:spPr>
          <a:xfrm>
            <a:off x="8919831" y="4811744"/>
            <a:ext cx="2004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3</a:t>
            </a:r>
            <a:endParaRPr sz="700" dirty="0"/>
          </a:p>
        </p:txBody>
      </p:sp>
      <p:pic>
        <p:nvPicPr>
          <p:cNvPr id="144" name="Google Shape;144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p21"/>
          <p:cNvSpPr/>
          <p:nvPr/>
        </p:nvSpPr>
        <p:spPr>
          <a:xfrm>
            <a:off x="4876800" y="1685925"/>
            <a:ext cx="3819600" cy="2562300"/>
          </a:xfrm>
          <a:prstGeom prst="roundRect">
            <a:avLst>
              <a:gd name="adj" fmla="val 16667"/>
            </a:avLst>
          </a:prstGeom>
          <a:solidFill>
            <a:srgbClr val="EA4827">
              <a:alpha val="1254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21"/>
          <p:cNvSpPr/>
          <p:nvPr/>
        </p:nvSpPr>
        <p:spPr>
          <a:xfrm>
            <a:off x="457175" y="1685925"/>
            <a:ext cx="3819600" cy="2562300"/>
          </a:xfrm>
          <a:prstGeom prst="roundRect">
            <a:avLst>
              <a:gd name="adj" fmla="val 16667"/>
            </a:avLst>
          </a:prstGeom>
          <a:solidFill>
            <a:srgbClr val="E4EA27">
              <a:alpha val="2509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21"/>
          <p:cNvSpPr/>
          <p:nvPr/>
        </p:nvSpPr>
        <p:spPr>
          <a:xfrm>
            <a:off x="560097" y="1280150"/>
            <a:ext cx="784800" cy="784800"/>
          </a:xfrm>
          <a:prstGeom prst="ellipse">
            <a:avLst/>
          </a:prstGeom>
          <a:solidFill>
            <a:srgbClr val="E4EA2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21"/>
          <p:cNvSpPr/>
          <p:nvPr/>
        </p:nvSpPr>
        <p:spPr>
          <a:xfrm>
            <a:off x="4960660" y="1280150"/>
            <a:ext cx="784800" cy="784800"/>
          </a:xfrm>
          <a:prstGeom prst="ellipse">
            <a:avLst/>
          </a:prstGeom>
          <a:solidFill>
            <a:srgbClr val="EA482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9" name="Google Shape;149;p21"/>
          <p:cNvGrpSpPr/>
          <p:nvPr/>
        </p:nvGrpSpPr>
        <p:grpSpPr>
          <a:xfrm>
            <a:off x="5115047" y="1436307"/>
            <a:ext cx="472142" cy="472112"/>
            <a:chOff x="-44512325" y="3176075"/>
            <a:chExt cx="300900" cy="300900"/>
          </a:xfrm>
        </p:grpSpPr>
        <p:sp>
          <p:nvSpPr>
            <p:cNvPr id="150" name="Google Shape;150;p21"/>
            <p:cNvSpPr/>
            <p:nvPr/>
          </p:nvSpPr>
          <p:spPr>
            <a:xfrm>
              <a:off x="-44512325" y="3176075"/>
              <a:ext cx="300900" cy="300900"/>
            </a:xfrm>
            <a:custGeom>
              <a:avLst/>
              <a:gdLst/>
              <a:ahLst/>
              <a:cxnLst/>
              <a:rect l="l" t="t" r="r" b="b"/>
              <a:pathLst>
                <a:path w="12036" h="12036" extrusionOk="0">
                  <a:moveTo>
                    <a:pt x="3246" y="2868"/>
                  </a:moveTo>
                  <a:cubicBezTo>
                    <a:pt x="3435" y="2868"/>
                    <a:pt x="3592" y="3025"/>
                    <a:pt x="3592" y="3246"/>
                  </a:cubicBezTo>
                  <a:cubicBezTo>
                    <a:pt x="3592" y="3435"/>
                    <a:pt x="3435" y="3592"/>
                    <a:pt x="3246" y="3592"/>
                  </a:cubicBezTo>
                  <a:cubicBezTo>
                    <a:pt x="3057" y="3592"/>
                    <a:pt x="2899" y="3435"/>
                    <a:pt x="2899" y="3246"/>
                  </a:cubicBezTo>
                  <a:cubicBezTo>
                    <a:pt x="2899" y="3025"/>
                    <a:pt x="3057" y="2868"/>
                    <a:pt x="3246" y="2868"/>
                  </a:cubicBezTo>
                  <a:close/>
                  <a:moveTo>
                    <a:pt x="8854" y="2868"/>
                  </a:moveTo>
                  <a:cubicBezTo>
                    <a:pt x="9043" y="2868"/>
                    <a:pt x="9200" y="3025"/>
                    <a:pt x="9200" y="3246"/>
                  </a:cubicBezTo>
                  <a:cubicBezTo>
                    <a:pt x="9200" y="3435"/>
                    <a:pt x="9043" y="3592"/>
                    <a:pt x="8854" y="3592"/>
                  </a:cubicBezTo>
                  <a:cubicBezTo>
                    <a:pt x="8665" y="3592"/>
                    <a:pt x="8507" y="3435"/>
                    <a:pt x="8507" y="3246"/>
                  </a:cubicBezTo>
                  <a:cubicBezTo>
                    <a:pt x="8507" y="3025"/>
                    <a:pt x="8665" y="2868"/>
                    <a:pt x="8854" y="2868"/>
                  </a:cubicBezTo>
                  <a:close/>
                  <a:moveTo>
                    <a:pt x="6774" y="3277"/>
                  </a:moveTo>
                  <a:cubicBezTo>
                    <a:pt x="6963" y="3277"/>
                    <a:pt x="7121" y="3435"/>
                    <a:pt x="7121" y="3624"/>
                  </a:cubicBezTo>
                  <a:lnTo>
                    <a:pt x="7121" y="3876"/>
                  </a:lnTo>
                  <a:cubicBezTo>
                    <a:pt x="7247" y="3907"/>
                    <a:pt x="7341" y="3970"/>
                    <a:pt x="7467" y="4065"/>
                  </a:cubicBezTo>
                  <a:lnTo>
                    <a:pt x="7656" y="3939"/>
                  </a:lnTo>
                  <a:cubicBezTo>
                    <a:pt x="7706" y="3919"/>
                    <a:pt x="7766" y="3908"/>
                    <a:pt x="7825" y="3908"/>
                  </a:cubicBezTo>
                  <a:cubicBezTo>
                    <a:pt x="7955" y="3908"/>
                    <a:pt x="8086" y="3957"/>
                    <a:pt x="8129" y="4065"/>
                  </a:cubicBezTo>
                  <a:lnTo>
                    <a:pt x="8854" y="5294"/>
                  </a:lnTo>
                  <a:cubicBezTo>
                    <a:pt x="8917" y="5451"/>
                    <a:pt x="8885" y="5672"/>
                    <a:pt x="8728" y="5735"/>
                  </a:cubicBezTo>
                  <a:lnTo>
                    <a:pt x="8539" y="5861"/>
                  </a:lnTo>
                  <a:lnTo>
                    <a:pt x="8539" y="6270"/>
                  </a:lnTo>
                  <a:lnTo>
                    <a:pt x="8728" y="6396"/>
                  </a:lnTo>
                  <a:cubicBezTo>
                    <a:pt x="8885" y="6459"/>
                    <a:pt x="8980" y="6711"/>
                    <a:pt x="8854" y="6869"/>
                  </a:cubicBezTo>
                  <a:lnTo>
                    <a:pt x="8129" y="8066"/>
                  </a:lnTo>
                  <a:cubicBezTo>
                    <a:pt x="8043" y="8174"/>
                    <a:pt x="7927" y="8222"/>
                    <a:pt x="7812" y="8222"/>
                  </a:cubicBezTo>
                  <a:cubicBezTo>
                    <a:pt x="7759" y="8222"/>
                    <a:pt x="7706" y="8212"/>
                    <a:pt x="7656" y="8192"/>
                  </a:cubicBezTo>
                  <a:lnTo>
                    <a:pt x="7467" y="8066"/>
                  </a:lnTo>
                  <a:cubicBezTo>
                    <a:pt x="7341" y="8160"/>
                    <a:pt x="7215" y="8223"/>
                    <a:pt x="7121" y="8255"/>
                  </a:cubicBezTo>
                  <a:lnTo>
                    <a:pt x="7121" y="8507"/>
                  </a:lnTo>
                  <a:cubicBezTo>
                    <a:pt x="7121" y="8696"/>
                    <a:pt x="6963" y="8854"/>
                    <a:pt x="6774" y="8854"/>
                  </a:cubicBezTo>
                  <a:lnTo>
                    <a:pt x="5357" y="8854"/>
                  </a:lnTo>
                  <a:cubicBezTo>
                    <a:pt x="5136" y="8854"/>
                    <a:pt x="4978" y="8696"/>
                    <a:pt x="4978" y="8507"/>
                  </a:cubicBezTo>
                  <a:lnTo>
                    <a:pt x="4978" y="8255"/>
                  </a:lnTo>
                  <a:cubicBezTo>
                    <a:pt x="4884" y="8223"/>
                    <a:pt x="4758" y="8160"/>
                    <a:pt x="4632" y="8066"/>
                  </a:cubicBezTo>
                  <a:lnTo>
                    <a:pt x="4443" y="8192"/>
                  </a:lnTo>
                  <a:cubicBezTo>
                    <a:pt x="4393" y="8212"/>
                    <a:pt x="4334" y="8222"/>
                    <a:pt x="4274" y="8222"/>
                  </a:cubicBezTo>
                  <a:cubicBezTo>
                    <a:pt x="4145" y="8222"/>
                    <a:pt x="4013" y="8174"/>
                    <a:pt x="3970" y="8066"/>
                  </a:cubicBezTo>
                  <a:lnTo>
                    <a:pt x="3246" y="6869"/>
                  </a:lnTo>
                  <a:cubicBezTo>
                    <a:pt x="3183" y="6680"/>
                    <a:pt x="3214" y="6459"/>
                    <a:pt x="3372" y="6396"/>
                  </a:cubicBezTo>
                  <a:lnTo>
                    <a:pt x="3561" y="6270"/>
                  </a:lnTo>
                  <a:lnTo>
                    <a:pt x="3561" y="5861"/>
                  </a:lnTo>
                  <a:lnTo>
                    <a:pt x="3372" y="5735"/>
                  </a:lnTo>
                  <a:cubicBezTo>
                    <a:pt x="3214" y="5672"/>
                    <a:pt x="3151" y="5420"/>
                    <a:pt x="3246" y="5294"/>
                  </a:cubicBezTo>
                  <a:lnTo>
                    <a:pt x="3970" y="4065"/>
                  </a:lnTo>
                  <a:cubicBezTo>
                    <a:pt x="4013" y="3958"/>
                    <a:pt x="4142" y="3880"/>
                    <a:pt x="4270" y="3880"/>
                  </a:cubicBezTo>
                  <a:cubicBezTo>
                    <a:pt x="4331" y="3880"/>
                    <a:pt x="4392" y="3898"/>
                    <a:pt x="4443" y="3939"/>
                  </a:cubicBezTo>
                  <a:lnTo>
                    <a:pt x="4632" y="4065"/>
                  </a:lnTo>
                  <a:cubicBezTo>
                    <a:pt x="4758" y="3970"/>
                    <a:pt x="4884" y="3907"/>
                    <a:pt x="4978" y="3876"/>
                  </a:cubicBezTo>
                  <a:lnTo>
                    <a:pt x="4978" y="3624"/>
                  </a:lnTo>
                  <a:cubicBezTo>
                    <a:pt x="4978" y="3435"/>
                    <a:pt x="5136" y="3277"/>
                    <a:pt x="5357" y="3277"/>
                  </a:cubicBezTo>
                  <a:close/>
                  <a:moveTo>
                    <a:pt x="3246" y="8475"/>
                  </a:moveTo>
                  <a:cubicBezTo>
                    <a:pt x="3435" y="8475"/>
                    <a:pt x="3592" y="8633"/>
                    <a:pt x="3592" y="8822"/>
                  </a:cubicBezTo>
                  <a:cubicBezTo>
                    <a:pt x="3592" y="9043"/>
                    <a:pt x="3435" y="9169"/>
                    <a:pt x="3246" y="9169"/>
                  </a:cubicBezTo>
                  <a:cubicBezTo>
                    <a:pt x="3057" y="9169"/>
                    <a:pt x="2899" y="9011"/>
                    <a:pt x="2899" y="8822"/>
                  </a:cubicBezTo>
                  <a:cubicBezTo>
                    <a:pt x="2899" y="8633"/>
                    <a:pt x="3057" y="8475"/>
                    <a:pt x="3246" y="8475"/>
                  </a:cubicBezTo>
                  <a:close/>
                  <a:moveTo>
                    <a:pt x="8854" y="8475"/>
                  </a:moveTo>
                  <a:cubicBezTo>
                    <a:pt x="9043" y="8475"/>
                    <a:pt x="9200" y="8633"/>
                    <a:pt x="9200" y="8822"/>
                  </a:cubicBezTo>
                  <a:cubicBezTo>
                    <a:pt x="9200" y="9043"/>
                    <a:pt x="9043" y="9169"/>
                    <a:pt x="8854" y="9169"/>
                  </a:cubicBezTo>
                  <a:cubicBezTo>
                    <a:pt x="8665" y="9169"/>
                    <a:pt x="8507" y="9011"/>
                    <a:pt x="8507" y="8822"/>
                  </a:cubicBezTo>
                  <a:cubicBezTo>
                    <a:pt x="8507" y="8633"/>
                    <a:pt x="8665" y="8475"/>
                    <a:pt x="8854" y="8475"/>
                  </a:cubicBezTo>
                  <a:close/>
                  <a:moveTo>
                    <a:pt x="3183" y="1"/>
                  </a:moveTo>
                  <a:cubicBezTo>
                    <a:pt x="2994" y="1"/>
                    <a:pt x="2836" y="158"/>
                    <a:pt x="2836" y="347"/>
                  </a:cubicBezTo>
                  <a:lnTo>
                    <a:pt x="2836" y="1418"/>
                  </a:lnTo>
                  <a:lnTo>
                    <a:pt x="2458" y="1418"/>
                  </a:lnTo>
                  <a:cubicBezTo>
                    <a:pt x="1891" y="1418"/>
                    <a:pt x="1418" y="1891"/>
                    <a:pt x="1418" y="2490"/>
                  </a:cubicBezTo>
                  <a:lnTo>
                    <a:pt x="1418" y="2836"/>
                  </a:lnTo>
                  <a:lnTo>
                    <a:pt x="347" y="2836"/>
                  </a:lnTo>
                  <a:cubicBezTo>
                    <a:pt x="158" y="2836"/>
                    <a:pt x="1" y="2994"/>
                    <a:pt x="1" y="3183"/>
                  </a:cubicBezTo>
                  <a:cubicBezTo>
                    <a:pt x="1" y="3372"/>
                    <a:pt x="158" y="3529"/>
                    <a:pt x="347" y="3529"/>
                  </a:cubicBezTo>
                  <a:lnTo>
                    <a:pt x="1418" y="3529"/>
                  </a:lnTo>
                  <a:lnTo>
                    <a:pt x="1418" y="4254"/>
                  </a:lnTo>
                  <a:lnTo>
                    <a:pt x="347" y="4254"/>
                  </a:lnTo>
                  <a:cubicBezTo>
                    <a:pt x="158" y="4254"/>
                    <a:pt x="1" y="4411"/>
                    <a:pt x="1" y="4600"/>
                  </a:cubicBezTo>
                  <a:cubicBezTo>
                    <a:pt x="1" y="4821"/>
                    <a:pt x="158" y="4978"/>
                    <a:pt x="347" y="4978"/>
                  </a:cubicBezTo>
                  <a:lnTo>
                    <a:pt x="1418" y="4978"/>
                  </a:lnTo>
                  <a:lnTo>
                    <a:pt x="1418" y="5672"/>
                  </a:lnTo>
                  <a:lnTo>
                    <a:pt x="347" y="5672"/>
                  </a:lnTo>
                  <a:cubicBezTo>
                    <a:pt x="158" y="5672"/>
                    <a:pt x="1" y="5829"/>
                    <a:pt x="1" y="6018"/>
                  </a:cubicBezTo>
                  <a:cubicBezTo>
                    <a:pt x="1" y="6239"/>
                    <a:pt x="158" y="6396"/>
                    <a:pt x="347" y="6396"/>
                  </a:cubicBezTo>
                  <a:lnTo>
                    <a:pt x="1418" y="6396"/>
                  </a:lnTo>
                  <a:lnTo>
                    <a:pt x="1418" y="7089"/>
                  </a:lnTo>
                  <a:lnTo>
                    <a:pt x="347" y="7089"/>
                  </a:lnTo>
                  <a:cubicBezTo>
                    <a:pt x="158" y="7089"/>
                    <a:pt x="1" y="7247"/>
                    <a:pt x="1" y="7436"/>
                  </a:cubicBezTo>
                  <a:cubicBezTo>
                    <a:pt x="1" y="7656"/>
                    <a:pt x="158" y="7814"/>
                    <a:pt x="347" y="7814"/>
                  </a:cubicBezTo>
                  <a:lnTo>
                    <a:pt x="1418" y="7814"/>
                  </a:lnTo>
                  <a:lnTo>
                    <a:pt x="1418" y="8507"/>
                  </a:lnTo>
                  <a:lnTo>
                    <a:pt x="347" y="8507"/>
                  </a:lnTo>
                  <a:cubicBezTo>
                    <a:pt x="158" y="8507"/>
                    <a:pt x="1" y="8665"/>
                    <a:pt x="1" y="8854"/>
                  </a:cubicBezTo>
                  <a:cubicBezTo>
                    <a:pt x="1" y="9074"/>
                    <a:pt x="158" y="9232"/>
                    <a:pt x="347" y="9232"/>
                  </a:cubicBezTo>
                  <a:lnTo>
                    <a:pt x="1418" y="9232"/>
                  </a:lnTo>
                  <a:lnTo>
                    <a:pt x="1418" y="9578"/>
                  </a:lnTo>
                  <a:cubicBezTo>
                    <a:pt x="1418" y="10177"/>
                    <a:pt x="1891" y="10618"/>
                    <a:pt x="2458" y="10618"/>
                  </a:cubicBezTo>
                  <a:lnTo>
                    <a:pt x="2836" y="10618"/>
                  </a:lnTo>
                  <a:lnTo>
                    <a:pt x="2836" y="11689"/>
                  </a:lnTo>
                  <a:cubicBezTo>
                    <a:pt x="2836" y="11878"/>
                    <a:pt x="2994" y="12036"/>
                    <a:pt x="3183" y="12036"/>
                  </a:cubicBezTo>
                  <a:cubicBezTo>
                    <a:pt x="3372" y="12036"/>
                    <a:pt x="3529" y="11878"/>
                    <a:pt x="3529" y="11689"/>
                  </a:cubicBezTo>
                  <a:lnTo>
                    <a:pt x="3529" y="10618"/>
                  </a:lnTo>
                  <a:lnTo>
                    <a:pt x="4254" y="10618"/>
                  </a:lnTo>
                  <a:lnTo>
                    <a:pt x="4254" y="11689"/>
                  </a:lnTo>
                  <a:cubicBezTo>
                    <a:pt x="4254" y="11878"/>
                    <a:pt x="4411" y="12036"/>
                    <a:pt x="4600" y="12036"/>
                  </a:cubicBezTo>
                  <a:cubicBezTo>
                    <a:pt x="4789" y="12036"/>
                    <a:pt x="4947" y="11878"/>
                    <a:pt x="4947" y="11689"/>
                  </a:cubicBezTo>
                  <a:lnTo>
                    <a:pt x="4947" y="10618"/>
                  </a:lnTo>
                  <a:lnTo>
                    <a:pt x="5672" y="10618"/>
                  </a:lnTo>
                  <a:lnTo>
                    <a:pt x="5672" y="11689"/>
                  </a:lnTo>
                  <a:cubicBezTo>
                    <a:pt x="5672" y="11878"/>
                    <a:pt x="5829" y="12036"/>
                    <a:pt x="6018" y="12036"/>
                  </a:cubicBezTo>
                  <a:cubicBezTo>
                    <a:pt x="6207" y="12036"/>
                    <a:pt x="6365" y="11878"/>
                    <a:pt x="6365" y="11689"/>
                  </a:cubicBezTo>
                  <a:lnTo>
                    <a:pt x="6365" y="10618"/>
                  </a:lnTo>
                  <a:lnTo>
                    <a:pt x="7089" y="10618"/>
                  </a:lnTo>
                  <a:lnTo>
                    <a:pt x="7089" y="11689"/>
                  </a:lnTo>
                  <a:cubicBezTo>
                    <a:pt x="7089" y="11878"/>
                    <a:pt x="7247" y="12036"/>
                    <a:pt x="7436" y="12036"/>
                  </a:cubicBezTo>
                  <a:cubicBezTo>
                    <a:pt x="7625" y="12036"/>
                    <a:pt x="7782" y="11878"/>
                    <a:pt x="7782" y="11689"/>
                  </a:cubicBezTo>
                  <a:lnTo>
                    <a:pt x="7782" y="10618"/>
                  </a:lnTo>
                  <a:lnTo>
                    <a:pt x="8507" y="10618"/>
                  </a:lnTo>
                  <a:lnTo>
                    <a:pt x="8507" y="11689"/>
                  </a:lnTo>
                  <a:cubicBezTo>
                    <a:pt x="8507" y="11878"/>
                    <a:pt x="8665" y="12036"/>
                    <a:pt x="8854" y="12036"/>
                  </a:cubicBezTo>
                  <a:cubicBezTo>
                    <a:pt x="9043" y="12036"/>
                    <a:pt x="9200" y="11878"/>
                    <a:pt x="9200" y="11689"/>
                  </a:cubicBezTo>
                  <a:lnTo>
                    <a:pt x="9200" y="10618"/>
                  </a:lnTo>
                  <a:lnTo>
                    <a:pt x="9547" y="10618"/>
                  </a:lnTo>
                  <a:cubicBezTo>
                    <a:pt x="10145" y="10618"/>
                    <a:pt x="10618" y="10177"/>
                    <a:pt x="10618" y="9578"/>
                  </a:cubicBezTo>
                  <a:lnTo>
                    <a:pt x="10618" y="9232"/>
                  </a:lnTo>
                  <a:lnTo>
                    <a:pt x="11689" y="9232"/>
                  </a:lnTo>
                  <a:cubicBezTo>
                    <a:pt x="11878" y="9232"/>
                    <a:pt x="12036" y="9074"/>
                    <a:pt x="12036" y="8854"/>
                  </a:cubicBezTo>
                  <a:cubicBezTo>
                    <a:pt x="12036" y="8665"/>
                    <a:pt x="11878" y="8507"/>
                    <a:pt x="11689" y="8507"/>
                  </a:cubicBezTo>
                  <a:lnTo>
                    <a:pt x="10618" y="8507"/>
                  </a:lnTo>
                  <a:lnTo>
                    <a:pt x="10618" y="7814"/>
                  </a:lnTo>
                  <a:lnTo>
                    <a:pt x="11689" y="7814"/>
                  </a:lnTo>
                  <a:cubicBezTo>
                    <a:pt x="11878" y="7814"/>
                    <a:pt x="12036" y="7656"/>
                    <a:pt x="12036" y="7436"/>
                  </a:cubicBezTo>
                  <a:cubicBezTo>
                    <a:pt x="12036" y="7247"/>
                    <a:pt x="11878" y="7089"/>
                    <a:pt x="11689" y="7089"/>
                  </a:cubicBezTo>
                  <a:lnTo>
                    <a:pt x="10618" y="7089"/>
                  </a:lnTo>
                  <a:lnTo>
                    <a:pt x="10618" y="6396"/>
                  </a:lnTo>
                  <a:lnTo>
                    <a:pt x="11689" y="6396"/>
                  </a:lnTo>
                  <a:cubicBezTo>
                    <a:pt x="11878" y="6396"/>
                    <a:pt x="12036" y="6239"/>
                    <a:pt x="12036" y="6018"/>
                  </a:cubicBezTo>
                  <a:cubicBezTo>
                    <a:pt x="12036" y="5829"/>
                    <a:pt x="11878" y="5672"/>
                    <a:pt x="11689" y="5672"/>
                  </a:cubicBezTo>
                  <a:lnTo>
                    <a:pt x="10618" y="5672"/>
                  </a:lnTo>
                  <a:lnTo>
                    <a:pt x="10618" y="4978"/>
                  </a:lnTo>
                  <a:lnTo>
                    <a:pt x="11689" y="4978"/>
                  </a:lnTo>
                  <a:cubicBezTo>
                    <a:pt x="11878" y="4978"/>
                    <a:pt x="12036" y="4821"/>
                    <a:pt x="12036" y="4600"/>
                  </a:cubicBezTo>
                  <a:cubicBezTo>
                    <a:pt x="12036" y="4411"/>
                    <a:pt x="11878" y="4254"/>
                    <a:pt x="11689" y="4254"/>
                  </a:cubicBezTo>
                  <a:lnTo>
                    <a:pt x="10618" y="4254"/>
                  </a:lnTo>
                  <a:lnTo>
                    <a:pt x="10618" y="3529"/>
                  </a:lnTo>
                  <a:lnTo>
                    <a:pt x="11689" y="3529"/>
                  </a:lnTo>
                  <a:cubicBezTo>
                    <a:pt x="11878" y="3529"/>
                    <a:pt x="12036" y="3372"/>
                    <a:pt x="12036" y="3183"/>
                  </a:cubicBezTo>
                  <a:cubicBezTo>
                    <a:pt x="12036" y="2994"/>
                    <a:pt x="11878" y="2836"/>
                    <a:pt x="11689" y="2836"/>
                  </a:cubicBezTo>
                  <a:lnTo>
                    <a:pt x="10618" y="2836"/>
                  </a:lnTo>
                  <a:lnTo>
                    <a:pt x="10618" y="2490"/>
                  </a:lnTo>
                  <a:cubicBezTo>
                    <a:pt x="10618" y="1891"/>
                    <a:pt x="10145" y="1418"/>
                    <a:pt x="9547" y="1418"/>
                  </a:cubicBezTo>
                  <a:lnTo>
                    <a:pt x="9200" y="1418"/>
                  </a:lnTo>
                  <a:lnTo>
                    <a:pt x="9200" y="347"/>
                  </a:lnTo>
                  <a:cubicBezTo>
                    <a:pt x="9200" y="158"/>
                    <a:pt x="9043" y="1"/>
                    <a:pt x="8854" y="1"/>
                  </a:cubicBezTo>
                  <a:cubicBezTo>
                    <a:pt x="8665" y="1"/>
                    <a:pt x="8507" y="158"/>
                    <a:pt x="8507" y="347"/>
                  </a:cubicBezTo>
                  <a:lnTo>
                    <a:pt x="8507" y="1418"/>
                  </a:lnTo>
                  <a:lnTo>
                    <a:pt x="7782" y="1418"/>
                  </a:lnTo>
                  <a:lnTo>
                    <a:pt x="7782" y="347"/>
                  </a:lnTo>
                  <a:cubicBezTo>
                    <a:pt x="7782" y="158"/>
                    <a:pt x="7625" y="1"/>
                    <a:pt x="7436" y="1"/>
                  </a:cubicBezTo>
                  <a:cubicBezTo>
                    <a:pt x="7247" y="1"/>
                    <a:pt x="7089" y="158"/>
                    <a:pt x="7089" y="347"/>
                  </a:cubicBezTo>
                  <a:lnTo>
                    <a:pt x="7089" y="1418"/>
                  </a:lnTo>
                  <a:lnTo>
                    <a:pt x="6365" y="1418"/>
                  </a:lnTo>
                  <a:lnTo>
                    <a:pt x="6365" y="347"/>
                  </a:lnTo>
                  <a:cubicBezTo>
                    <a:pt x="6365" y="158"/>
                    <a:pt x="6207" y="1"/>
                    <a:pt x="6018" y="1"/>
                  </a:cubicBezTo>
                  <a:cubicBezTo>
                    <a:pt x="5829" y="1"/>
                    <a:pt x="5672" y="158"/>
                    <a:pt x="5672" y="347"/>
                  </a:cubicBezTo>
                  <a:lnTo>
                    <a:pt x="5672" y="1418"/>
                  </a:lnTo>
                  <a:lnTo>
                    <a:pt x="4947" y="1418"/>
                  </a:lnTo>
                  <a:lnTo>
                    <a:pt x="4947" y="347"/>
                  </a:lnTo>
                  <a:cubicBezTo>
                    <a:pt x="4947" y="158"/>
                    <a:pt x="4789" y="1"/>
                    <a:pt x="4600" y="1"/>
                  </a:cubicBezTo>
                  <a:cubicBezTo>
                    <a:pt x="4411" y="1"/>
                    <a:pt x="4254" y="158"/>
                    <a:pt x="4254" y="347"/>
                  </a:cubicBezTo>
                  <a:lnTo>
                    <a:pt x="4254" y="1418"/>
                  </a:lnTo>
                  <a:lnTo>
                    <a:pt x="3529" y="1418"/>
                  </a:lnTo>
                  <a:lnTo>
                    <a:pt x="3529" y="347"/>
                  </a:lnTo>
                  <a:cubicBezTo>
                    <a:pt x="3529" y="158"/>
                    <a:pt x="3372" y="1"/>
                    <a:pt x="318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21"/>
            <p:cNvSpPr/>
            <p:nvPr/>
          </p:nvSpPr>
          <p:spPr>
            <a:xfrm>
              <a:off x="-44369750" y="3317850"/>
              <a:ext cx="17350" cy="18150"/>
            </a:xfrm>
            <a:custGeom>
              <a:avLst/>
              <a:gdLst/>
              <a:ahLst/>
              <a:cxnLst/>
              <a:rect l="l" t="t" r="r" b="b"/>
              <a:pathLst>
                <a:path w="694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68"/>
                    <a:pt x="158" y="725"/>
                    <a:pt x="347" y="725"/>
                  </a:cubicBezTo>
                  <a:cubicBezTo>
                    <a:pt x="536" y="725"/>
                    <a:pt x="693" y="568"/>
                    <a:pt x="693" y="347"/>
                  </a:cubicBezTo>
                  <a:cubicBezTo>
                    <a:pt x="693" y="158"/>
                    <a:pt x="536" y="1"/>
                    <a:pt x="34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21"/>
            <p:cNvSpPr/>
            <p:nvPr/>
          </p:nvSpPr>
          <p:spPr>
            <a:xfrm>
              <a:off x="-44411500" y="3275325"/>
              <a:ext cx="100825" cy="102400"/>
            </a:xfrm>
            <a:custGeom>
              <a:avLst/>
              <a:gdLst/>
              <a:ahLst/>
              <a:cxnLst/>
              <a:rect l="l" t="t" r="r" b="b"/>
              <a:pathLst>
                <a:path w="4033" h="4096" extrusionOk="0">
                  <a:moveTo>
                    <a:pt x="2017" y="1008"/>
                  </a:moveTo>
                  <a:cubicBezTo>
                    <a:pt x="2615" y="1008"/>
                    <a:pt x="3088" y="1481"/>
                    <a:pt x="3088" y="2048"/>
                  </a:cubicBezTo>
                  <a:cubicBezTo>
                    <a:pt x="3088" y="2647"/>
                    <a:pt x="2615" y="3119"/>
                    <a:pt x="2017" y="3119"/>
                  </a:cubicBezTo>
                  <a:cubicBezTo>
                    <a:pt x="1418" y="3119"/>
                    <a:pt x="945" y="2647"/>
                    <a:pt x="945" y="2048"/>
                  </a:cubicBezTo>
                  <a:cubicBezTo>
                    <a:pt x="945" y="1481"/>
                    <a:pt x="1418" y="1008"/>
                    <a:pt x="2017" y="1008"/>
                  </a:cubicBezTo>
                  <a:close/>
                  <a:moveTo>
                    <a:pt x="1670" y="0"/>
                  </a:moveTo>
                  <a:lnTo>
                    <a:pt x="1670" y="126"/>
                  </a:lnTo>
                  <a:cubicBezTo>
                    <a:pt x="1670" y="284"/>
                    <a:pt x="1576" y="410"/>
                    <a:pt x="1418" y="441"/>
                  </a:cubicBezTo>
                  <a:cubicBezTo>
                    <a:pt x="1229" y="536"/>
                    <a:pt x="1040" y="630"/>
                    <a:pt x="882" y="756"/>
                  </a:cubicBezTo>
                  <a:cubicBezTo>
                    <a:pt x="809" y="811"/>
                    <a:pt x="725" y="845"/>
                    <a:pt x="643" y="845"/>
                  </a:cubicBezTo>
                  <a:cubicBezTo>
                    <a:pt x="584" y="845"/>
                    <a:pt x="526" y="828"/>
                    <a:pt x="473" y="788"/>
                  </a:cubicBezTo>
                  <a:lnTo>
                    <a:pt x="347" y="725"/>
                  </a:lnTo>
                  <a:lnTo>
                    <a:pt x="0" y="1324"/>
                  </a:lnTo>
                  <a:lnTo>
                    <a:pt x="126" y="1387"/>
                  </a:lnTo>
                  <a:cubicBezTo>
                    <a:pt x="252" y="1481"/>
                    <a:pt x="315" y="1639"/>
                    <a:pt x="284" y="1733"/>
                  </a:cubicBezTo>
                  <a:cubicBezTo>
                    <a:pt x="252" y="1985"/>
                    <a:pt x="252" y="2143"/>
                    <a:pt x="284" y="2363"/>
                  </a:cubicBezTo>
                  <a:cubicBezTo>
                    <a:pt x="315" y="2521"/>
                    <a:pt x="252" y="2647"/>
                    <a:pt x="126" y="2741"/>
                  </a:cubicBezTo>
                  <a:lnTo>
                    <a:pt x="0" y="2804"/>
                  </a:lnTo>
                  <a:lnTo>
                    <a:pt x="347" y="3403"/>
                  </a:lnTo>
                  <a:lnTo>
                    <a:pt x="473" y="3308"/>
                  </a:lnTo>
                  <a:cubicBezTo>
                    <a:pt x="518" y="3286"/>
                    <a:pt x="566" y="3276"/>
                    <a:pt x="616" y="3276"/>
                  </a:cubicBezTo>
                  <a:cubicBezTo>
                    <a:pt x="707" y="3276"/>
                    <a:pt x="801" y="3310"/>
                    <a:pt x="882" y="3371"/>
                  </a:cubicBezTo>
                  <a:cubicBezTo>
                    <a:pt x="1040" y="3529"/>
                    <a:pt x="1229" y="3592"/>
                    <a:pt x="1418" y="3686"/>
                  </a:cubicBezTo>
                  <a:cubicBezTo>
                    <a:pt x="1576" y="3718"/>
                    <a:pt x="1670" y="3875"/>
                    <a:pt x="1670" y="4001"/>
                  </a:cubicBezTo>
                  <a:lnTo>
                    <a:pt x="1670" y="4096"/>
                  </a:lnTo>
                  <a:lnTo>
                    <a:pt x="2363" y="4096"/>
                  </a:lnTo>
                  <a:lnTo>
                    <a:pt x="2363" y="4001"/>
                  </a:lnTo>
                  <a:cubicBezTo>
                    <a:pt x="2363" y="3844"/>
                    <a:pt x="2458" y="3718"/>
                    <a:pt x="2615" y="3686"/>
                  </a:cubicBezTo>
                  <a:cubicBezTo>
                    <a:pt x="2804" y="3592"/>
                    <a:pt x="2993" y="3466"/>
                    <a:pt x="3151" y="3371"/>
                  </a:cubicBezTo>
                  <a:cubicBezTo>
                    <a:pt x="3232" y="3310"/>
                    <a:pt x="3327" y="3276"/>
                    <a:pt x="3417" y="3276"/>
                  </a:cubicBezTo>
                  <a:cubicBezTo>
                    <a:pt x="3467" y="3276"/>
                    <a:pt x="3516" y="3286"/>
                    <a:pt x="3560" y="3308"/>
                  </a:cubicBezTo>
                  <a:lnTo>
                    <a:pt x="3686" y="3403"/>
                  </a:lnTo>
                  <a:lnTo>
                    <a:pt x="4033" y="2804"/>
                  </a:lnTo>
                  <a:lnTo>
                    <a:pt x="3907" y="2741"/>
                  </a:lnTo>
                  <a:cubicBezTo>
                    <a:pt x="3781" y="2647"/>
                    <a:pt x="3718" y="2489"/>
                    <a:pt x="3749" y="2363"/>
                  </a:cubicBezTo>
                  <a:cubicBezTo>
                    <a:pt x="3781" y="2143"/>
                    <a:pt x="3781" y="1985"/>
                    <a:pt x="3749" y="1733"/>
                  </a:cubicBezTo>
                  <a:cubicBezTo>
                    <a:pt x="3718" y="1576"/>
                    <a:pt x="3781" y="1481"/>
                    <a:pt x="3907" y="1387"/>
                  </a:cubicBezTo>
                  <a:lnTo>
                    <a:pt x="4033" y="1324"/>
                  </a:lnTo>
                  <a:lnTo>
                    <a:pt x="3686" y="725"/>
                  </a:lnTo>
                  <a:lnTo>
                    <a:pt x="3560" y="788"/>
                  </a:lnTo>
                  <a:cubicBezTo>
                    <a:pt x="3502" y="832"/>
                    <a:pt x="3437" y="855"/>
                    <a:pt x="3371" y="855"/>
                  </a:cubicBezTo>
                  <a:cubicBezTo>
                    <a:pt x="3295" y="855"/>
                    <a:pt x="3218" y="824"/>
                    <a:pt x="3151" y="756"/>
                  </a:cubicBezTo>
                  <a:cubicBezTo>
                    <a:pt x="2993" y="599"/>
                    <a:pt x="2804" y="536"/>
                    <a:pt x="2615" y="441"/>
                  </a:cubicBezTo>
                  <a:cubicBezTo>
                    <a:pt x="2458" y="410"/>
                    <a:pt x="2363" y="252"/>
                    <a:pt x="2363" y="126"/>
                  </a:cubicBezTo>
                  <a:lnTo>
                    <a:pt x="236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3" name="Google Shape;153;p21"/>
          <p:cNvGrpSpPr/>
          <p:nvPr/>
        </p:nvGrpSpPr>
        <p:grpSpPr>
          <a:xfrm>
            <a:off x="695351" y="2283025"/>
            <a:ext cx="3402737" cy="1488800"/>
            <a:chOff x="695360" y="2302075"/>
            <a:chExt cx="3343228" cy="1488800"/>
          </a:xfrm>
        </p:grpSpPr>
        <p:sp>
          <p:nvSpPr>
            <p:cNvPr id="154" name="Google Shape;154;p21"/>
            <p:cNvSpPr txBox="1"/>
            <p:nvPr/>
          </p:nvSpPr>
          <p:spPr>
            <a:xfrm>
              <a:off x="695360" y="2302075"/>
              <a:ext cx="2866200" cy="331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Additive Manufacturing (AM)</a:t>
              </a:r>
              <a:endParaRPr sz="1800" b="1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55" name="Google Shape;155;p21"/>
            <p:cNvSpPr txBox="1"/>
            <p:nvPr/>
          </p:nvSpPr>
          <p:spPr>
            <a:xfrm>
              <a:off x="695388" y="2657475"/>
              <a:ext cx="3343200" cy="1133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342900" lvl="0" indent="-317500" algn="l" rtl="0">
                <a:spcBef>
                  <a:spcPts val="0"/>
                </a:spcBef>
                <a:spcAft>
                  <a:spcPts val="0"/>
                </a:spcAft>
                <a:buSzPts val="1400"/>
                <a:buFont typeface="Roboto"/>
                <a:buChar char="●"/>
              </a:pPr>
              <a:r>
                <a:rPr lang="en" dirty="0">
                  <a:latin typeface="Roboto"/>
                  <a:ea typeface="Roboto"/>
                  <a:cs typeface="Roboto"/>
                  <a:sym typeface="Roboto"/>
                </a:rPr>
                <a:t>Layer-by-layer</a:t>
              </a:r>
            </a:p>
            <a:p>
              <a:pPr marL="342900" lvl="0" indent="-317500" algn="l" rtl="0">
                <a:spcBef>
                  <a:spcPts val="0"/>
                </a:spcBef>
                <a:spcAft>
                  <a:spcPts val="0"/>
                </a:spcAft>
                <a:buSzPts val="1400"/>
                <a:buFont typeface="Roboto"/>
                <a:buChar char="●"/>
              </a:pPr>
              <a:r>
                <a:rPr lang="en" dirty="0">
                  <a:latin typeface="Roboto"/>
                  <a:ea typeface="Roboto"/>
                  <a:cs typeface="Roboto"/>
                  <a:sym typeface="Roboto"/>
                </a:rPr>
                <a:t>Demand for customized product</a:t>
              </a:r>
            </a:p>
            <a:p>
              <a:pPr marL="342900" lvl="0" indent="-317500" algn="l" rtl="0">
                <a:spcBef>
                  <a:spcPts val="0"/>
                </a:spcBef>
                <a:spcAft>
                  <a:spcPts val="0"/>
                </a:spcAft>
                <a:buSzPts val="1400"/>
                <a:buFont typeface="Roboto"/>
                <a:buChar char="●"/>
              </a:pPr>
              <a:r>
                <a:rPr lang="en" dirty="0">
                  <a:latin typeface="Roboto"/>
                  <a:ea typeface="Roboto"/>
                  <a:cs typeface="Roboto"/>
                  <a:sym typeface="Roboto"/>
                </a:rPr>
                <a:t>Complex/non-standard components</a:t>
              </a:r>
              <a:endParaRPr dirty="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dirty="0">
                  <a:latin typeface="Roboto"/>
                  <a:ea typeface="Roboto"/>
                  <a:cs typeface="Roboto"/>
                  <a:sym typeface="Roboto"/>
                </a:rPr>
                <a:t>(Pant et al., 2021)</a:t>
              </a:r>
              <a:endParaRPr dirty="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56" name="Google Shape;156;p21"/>
          <p:cNvGrpSpPr/>
          <p:nvPr/>
        </p:nvGrpSpPr>
        <p:grpSpPr>
          <a:xfrm>
            <a:off x="5114950" y="2283023"/>
            <a:ext cx="3906529" cy="1770502"/>
            <a:chOff x="5114993" y="2302076"/>
            <a:chExt cx="3343200" cy="1770502"/>
          </a:xfrm>
        </p:grpSpPr>
        <p:sp>
          <p:nvSpPr>
            <p:cNvPr id="157" name="Google Shape;157;p21"/>
            <p:cNvSpPr txBox="1"/>
            <p:nvPr/>
          </p:nvSpPr>
          <p:spPr>
            <a:xfrm>
              <a:off x="5114996" y="2302076"/>
              <a:ext cx="2114400" cy="331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Digital Twin (DT)</a:t>
              </a:r>
              <a:endParaRPr sz="1800" b="1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58" name="Google Shape;158;p21"/>
            <p:cNvSpPr txBox="1"/>
            <p:nvPr/>
          </p:nvSpPr>
          <p:spPr>
            <a:xfrm>
              <a:off x="5114993" y="2657479"/>
              <a:ext cx="3343200" cy="1415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320040" lvl="0" indent="-317500" algn="l" rtl="0">
                <a:spcBef>
                  <a:spcPts val="0"/>
                </a:spcBef>
                <a:spcAft>
                  <a:spcPts val="0"/>
                </a:spcAft>
                <a:buSzPts val="1400"/>
                <a:buFont typeface="Roboto"/>
                <a:buChar char="●"/>
              </a:pPr>
              <a:r>
                <a:rPr lang="en" dirty="0">
                  <a:latin typeface="Roboto"/>
                  <a:ea typeface="Roboto"/>
                  <a:cs typeface="Roboto"/>
                  <a:sym typeface="Roboto"/>
                </a:rPr>
                <a:t>Digital replica</a:t>
              </a:r>
              <a:endParaRPr dirty="0">
                <a:latin typeface="Roboto"/>
                <a:ea typeface="Roboto"/>
                <a:cs typeface="Roboto"/>
                <a:sym typeface="Roboto"/>
              </a:endParaRPr>
            </a:p>
            <a:p>
              <a:pPr marL="320040" lvl="0" indent="-317500" algn="l" rtl="0">
                <a:spcBef>
                  <a:spcPts val="0"/>
                </a:spcBef>
                <a:spcAft>
                  <a:spcPts val="0"/>
                </a:spcAft>
                <a:buSzPts val="1400"/>
                <a:buFont typeface="Roboto"/>
                <a:buChar char="●"/>
              </a:pPr>
              <a:r>
                <a:rPr lang="en" dirty="0">
                  <a:latin typeface="Roboto"/>
                  <a:ea typeface="Roboto"/>
                  <a:cs typeface="Roboto"/>
                  <a:sym typeface="Roboto"/>
                </a:rPr>
                <a:t>Gradual development </a:t>
              </a:r>
              <a:endParaRPr dirty="0">
                <a:latin typeface="Roboto"/>
                <a:ea typeface="Roboto"/>
                <a:cs typeface="Roboto"/>
                <a:sym typeface="Roboto"/>
              </a:endParaRPr>
            </a:p>
            <a:p>
              <a:pPr marL="320040" lvl="0" indent="-317500" algn="l" rtl="0">
                <a:spcBef>
                  <a:spcPts val="0"/>
                </a:spcBef>
                <a:spcAft>
                  <a:spcPts val="0"/>
                </a:spcAft>
                <a:buSzPts val="1400"/>
                <a:buFont typeface="Roboto"/>
                <a:buChar char="●"/>
              </a:pPr>
              <a:r>
                <a:rPr lang="en-US" dirty="0">
                  <a:latin typeface="Roboto"/>
                  <a:ea typeface="Roboto"/>
                  <a:cs typeface="Roboto"/>
                  <a:sym typeface="Roboto"/>
                </a:rPr>
                <a:t>Expected solutions for AMs</a:t>
              </a:r>
              <a:endParaRPr dirty="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17500" algn="l" rtl="0">
                <a:spcBef>
                  <a:spcPts val="0"/>
                </a:spcBef>
                <a:spcAft>
                  <a:spcPts val="0"/>
                </a:spcAft>
                <a:buSzPts val="1400"/>
                <a:buFont typeface="Roboto"/>
                <a:buChar char="-"/>
              </a:pPr>
              <a:r>
                <a:rPr lang="en" dirty="0">
                  <a:latin typeface="Roboto"/>
                  <a:ea typeface="Roboto"/>
                  <a:cs typeface="Roboto"/>
                  <a:sym typeface="Roboto"/>
                </a:rPr>
                <a:t>Real-time monitoring &amp; controlling</a:t>
              </a:r>
              <a:endParaRPr dirty="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17500" algn="l" rtl="0">
                <a:spcBef>
                  <a:spcPts val="0"/>
                </a:spcBef>
                <a:spcAft>
                  <a:spcPts val="0"/>
                </a:spcAft>
                <a:buSzPts val="1400"/>
                <a:buFont typeface="Roboto"/>
                <a:buChar char="-"/>
              </a:pPr>
              <a:r>
                <a:rPr lang="en" dirty="0">
                  <a:latin typeface="Roboto"/>
                  <a:ea typeface="Roboto"/>
                  <a:cs typeface="Roboto"/>
                  <a:sym typeface="Roboto"/>
                </a:rPr>
                <a:t>Predicting process fault</a:t>
              </a:r>
            </a:p>
            <a:p>
              <a:pPr marL="139700" lvl="0" algn="l" rtl="0">
                <a:spcBef>
                  <a:spcPts val="0"/>
                </a:spcBef>
                <a:spcAft>
                  <a:spcPts val="0"/>
                </a:spcAft>
                <a:buSzPts val="1400"/>
              </a:pPr>
              <a:r>
                <a:rPr lang="en" dirty="0">
                  <a:latin typeface="Roboto"/>
                  <a:ea typeface="Roboto"/>
                  <a:cs typeface="Roboto"/>
                  <a:sym typeface="Roboto"/>
                </a:rPr>
                <a:t>                                   (Zhang et al., 2020)</a:t>
              </a:r>
              <a:endParaRPr dirty="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159" name="Google Shape;159;p21"/>
          <p:cNvSpPr/>
          <p:nvPr/>
        </p:nvSpPr>
        <p:spPr>
          <a:xfrm>
            <a:off x="4184410" y="2574675"/>
            <a:ext cx="784800" cy="784800"/>
          </a:xfrm>
          <a:prstGeom prst="ellipse">
            <a:avLst/>
          </a:prstGeom>
          <a:solidFill>
            <a:srgbClr val="E99B2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FFFFFF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4.0</a:t>
            </a:r>
            <a:endParaRPr sz="1800" b="1">
              <a:solidFill>
                <a:srgbClr val="FFFFFF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160" name="Google Shape;160;p21"/>
          <p:cNvSpPr/>
          <p:nvPr/>
        </p:nvSpPr>
        <p:spPr>
          <a:xfrm>
            <a:off x="769525" y="1506249"/>
            <a:ext cx="365947" cy="393596"/>
          </a:xfrm>
          <a:custGeom>
            <a:avLst/>
            <a:gdLst/>
            <a:ahLst/>
            <a:cxnLst/>
            <a:rect l="l" t="t" r="r" b="b"/>
            <a:pathLst>
              <a:path w="4128" h="6168" extrusionOk="0">
                <a:moveTo>
                  <a:pt x="2426" y="1"/>
                </a:moveTo>
                <a:cubicBezTo>
                  <a:pt x="2286" y="1"/>
                  <a:pt x="2136" y="77"/>
                  <a:pt x="2112" y="244"/>
                </a:cubicBezTo>
                <a:lnTo>
                  <a:pt x="64" y="5064"/>
                </a:lnTo>
                <a:cubicBezTo>
                  <a:pt x="1" y="5222"/>
                  <a:pt x="64" y="5474"/>
                  <a:pt x="253" y="5506"/>
                </a:cubicBezTo>
                <a:cubicBezTo>
                  <a:pt x="295" y="5531"/>
                  <a:pt x="342" y="5543"/>
                  <a:pt x="389" y="5543"/>
                </a:cubicBezTo>
                <a:cubicBezTo>
                  <a:pt x="517" y="5543"/>
                  <a:pt x="648" y="5455"/>
                  <a:pt x="694" y="5317"/>
                </a:cubicBezTo>
                <a:lnTo>
                  <a:pt x="1261" y="4025"/>
                </a:lnTo>
                <a:cubicBezTo>
                  <a:pt x="1419" y="4088"/>
                  <a:pt x="1576" y="4119"/>
                  <a:pt x="1765" y="4119"/>
                </a:cubicBezTo>
                <a:cubicBezTo>
                  <a:pt x="1891" y="4119"/>
                  <a:pt x="1986" y="4088"/>
                  <a:pt x="2112" y="4056"/>
                </a:cubicBezTo>
                <a:lnTo>
                  <a:pt x="2112" y="4844"/>
                </a:lnTo>
                <a:cubicBezTo>
                  <a:pt x="1450" y="4970"/>
                  <a:pt x="946" y="5506"/>
                  <a:pt x="789" y="6167"/>
                </a:cubicBezTo>
                <a:lnTo>
                  <a:pt x="4128" y="6167"/>
                </a:lnTo>
                <a:cubicBezTo>
                  <a:pt x="4002" y="5506"/>
                  <a:pt x="3466" y="5001"/>
                  <a:pt x="2773" y="4844"/>
                </a:cubicBezTo>
                <a:lnTo>
                  <a:pt x="2773" y="3143"/>
                </a:lnTo>
                <a:cubicBezTo>
                  <a:pt x="2773" y="2670"/>
                  <a:pt x="2458" y="2324"/>
                  <a:pt x="2080" y="2166"/>
                </a:cubicBezTo>
                <a:lnTo>
                  <a:pt x="2773" y="496"/>
                </a:lnTo>
                <a:cubicBezTo>
                  <a:pt x="2773" y="307"/>
                  <a:pt x="2710" y="118"/>
                  <a:pt x="2553" y="24"/>
                </a:cubicBezTo>
                <a:cubicBezTo>
                  <a:pt x="2515" y="8"/>
                  <a:pt x="2471" y="1"/>
                  <a:pt x="2426" y="1"/>
                </a:cubicBezTo>
                <a:close/>
              </a:path>
            </a:pathLst>
          </a:custGeom>
          <a:solidFill>
            <a:srgbClr val="EA482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Google Shape;165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22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 dirty="0">
                <a:solidFill>
                  <a:schemeClr val="lt1"/>
                </a:solidFill>
              </a:rPr>
              <a:t>Background Information</a:t>
            </a:r>
            <a:endParaRPr sz="2700" b="1" dirty="0">
              <a:solidFill>
                <a:schemeClr val="lt1"/>
              </a:solidFill>
            </a:endParaRPr>
          </a:p>
        </p:txBody>
      </p:sp>
      <p:sp>
        <p:nvSpPr>
          <p:cNvPr id="167" name="Google Shape;167;p22"/>
          <p:cNvSpPr txBox="1"/>
          <p:nvPr/>
        </p:nvSpPr>
        <p:spPr>
          <a:xfrm>
            <a:off x="8919831" y="4811744"/>
            <a:ext cx="2004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4</a:t>
            </a:r>
            <a:endParaRPr sz="700" dirty="0"/>
          </a:p>
        </p:txBody>
      </p:sp>
      <p:pic>
        <p:nvPicPr>
          <p:cNvPr id="168" name="Google Shape;168;p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9" name="Google Shape;169;p2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62775" y="1378475"/>
            <a:ext cx="7775924" cy="2520125"/>
          </a:xfrm>
          <a:prstGeom prst="rect">
            <a:avLst/>
          </a:prstGeom>
          <a:noFill/>
          <a:ln>
            <a:noFill/>
          </a:ln>
        </p:spPr>
      </p:pic>
      <p:sp>
        <p:nvSpPr>
          <p:cNvPr id="170" name="Google Shape;170;p22"/>
          <p:cNvSpPr txBox="1"/>
          <p:nvPr/>
        </p:nvSpPr>
        <p:spPr>
          <a:xfrm>
            <a:off x="2071225" y="3928200"/>
            <a:ext cx="5685000" cy="54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Digital Model (a), Digital Shadow (b), Digital Twin (c) (Khandare et al., 2022)</a:t>
            </a:r>
            <a:endParaRPr sz="1100"/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1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Google Shape;175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23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>
                <a:solidFill>
                  <a:schemeClr val="lt1"/>
                </a:solidFill>
              </a:rPr>
              <a:t>Research Motivation</a:t>
            </a:r>
            <a:endParaRPr>
              <a:solidFill>
                <a:srgbClr val="676559"/>
              </a:solidFill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sz="2700" b="1">
              <a:solidFill>
                <a:schemeClr val="lt1"/>
              </a:solidFill>
            </a:endParaRPr>
          </a:p>
        </p:txBody>
      </p:sp>
      <p:sp>
        <p:nvSpPr>
          <p:cNvPr id="177" name="Google Shape;177;p23"/>
          <p:cNvSpPr txBox="1"/>
          <p:nvPr/>
        </p:nvSpPr>
        <p:spPr>
          <a:xfrm>
            <a:off x="8919831" y="4811744"/>
            <a:ext cx="2004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5</a:t>
            </a:r>
            <a:endParaRPr sz="700" dirty="0"/>
          </a:p>
        </p:txBody>
      </p:sp>
      <p:pic>
        <p:nvPicPr>
          <p:cNvPr id="178" name="Google Shape;178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2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53775" y="858750"/>
            <a:ext cx="4866274" cy="3679050"/>
          </a:xfrm>
          <a:prstGeom prst="rect">
            <a:avLst/>
          </a:prstGeom>
          <a:noFill/>
          <a:ln>
            <a:noFill/>
          </a:ln>
        </p:spPr>
      </p:pic>
      <p:sp>
        <p:nvSpPr>
          <p:cNvPr id="180" name="Google Shape;180;p23"/>
          <p:cNvSpPr txBox="1"/>
          <p:nvPr/>
        </p:nvSpPr>
        <p:spPr>
          <a:xfrm>
            <a:off x="3853775" y="4537800"/>
            <a:ext cx="4824000" cy="54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Illustrations of the seven categories of 3DP processes </a:t>
            </a:r>
            <a:endParaRPr sz="1100"/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(Dave &amp; Patel, 2021)</a:t>
            </a:r>
            <a:endParaRPr sz="1200"/>
          </a:p>
        </p:txBody>
      </p:sp>
      <p:sp>
        <p:nvSpPr>
          <p:cNvPr id="181" name="Google Shape;181;p23"/>
          <p:cNvSpPr txBox="1">
            <a:spLocks noGrp="1"/>
          </p:cNvSpPr>
          <p:nvPr>
            <p:ph type="body" idx="1"/>
          </p:nvPr>
        </p:nvSpPr>
        <p:spPr>
          <a:xfrm>
            <a:off x="83100" y="1025718"/>
            <a:ext cx="3302275" cy="378602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92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600" dirty="0">
                <a:solidFill>
                  <a:schemeClr val="lt1"/>
                </a:solidFill>
              </a:rPr>
              <a:t>Part defects</a:t>
            </a:r>
          </a:p>
          <a:p>
            <a:pPr marL="457200" lvl="0" indent="-3492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600" dirty="0">
                <a:solidFill>
                  <a:schemeClr val="lt1"/>
                </a:solidFill>
              </a:rPr>
              <a:t>Real-time monitoring </a:t>
            </a:r>
          </a:p>
          <a:p>
            <a:pPr marL="457200" lvl="0" indent="-3492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600" dirty="0">
                <a:solidFill>
                  <a:schemeClr val="lt1"/>
                </a:solidFill>
              </a:rPr>
              <a:t>Predictive errors</a:t>
            </a:r>
          </a:p>
          <a:p>
            <a:pPr marL="457200" lvl="0" indent="-3492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600" dirty="0">
                <a:solidFill>
                  <a:schemeClr val="lt1"/>
                </a:solidFill>
              </a:rPr>
              <a:t>Process optimization</a:t>
            </a:r>
            <a:endParaRPr sz="1600" dirty="0">
              <a:solidFill>
                <a:schemeClr val="lt1"/>
              </a:solidFill>
            </a:endParaRPr>
          </a:p>
          <a:p>
            <a:pPr marL="457200" lvl="0" indent="-3492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600" dirty="0">
                <a:solidFill>
                  <a:schemeClr val="lt1"/>
                </a:solidFill>
              </a:rPr>
              <a:t>Cost, time, material waste</a:t>
            </a:r>
          </a:p>
          <a:p>
            <a:pPr indent="-349250" algn="just">
              <a:lnSpc>
                <a:spcPct val="200000"/>
              </a:lnSpc>
              <a:buSzPts val="1900"/>
            </a:pPr>
            <a:r>
              <a:rPr lang="en-US" sz="1600" dirty="0">
                <a:solidFill>
                  <a:schemeClr val="lt1"/>
                </a:solidFill>
              </a:rPr>
              <a:t>Overwhelming to control and monitor all printing processes by human</a:t>
            </a:r>
          </a:p>
          <a:p>
            <a:pPr marL="457200" lvl="0" indent="-3492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endParaRPr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" name="Google Shape;208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1625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26"/>
          <p:cNvSpPr txBox="1"/>
          <p:nvPr/>
        </p:nvSpPr>
        <p:spPr>
          <a:xfrm>
            <a:off x="8919831" y="4811744"/>
            <a:ext cx="2004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6</a:t>
            </a:r>
            <a:endParaRPr sz="7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6B45BA0-1952-52FC-2884-036F625BA8B8}"/>
              </a:ext>
            </a:extLst>
          </p:cNvPr>
          <p:cNvGrpSpPr/>
          <p:nvPr/>
        </p:nvGrpSpPr>
        <p:grpSpPr>
          <a:xfrm>
            <a:off x="2011680" y="240894"/>
            <a:ext cx="5120640" cy="4828032"/>
            <a:chOff x="2011680" y="240894"/>
            <a:chExt cx="5120640" cy="4828032"/>
          </a:xfrm>
        </p:grpSpPr>
        <p:pic>
          <p:nvPicPr>
            <p:cNvPr id="210" name="Google Shape;210;p26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146852" y="240894"/>
              <a:ext cx="4985468" cy="48280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" name="Скругленный прямоугольник 9">
              <a:extLst>
                <a:ext uri="{FF2B5EF4-FFF2-40B4-BE49-F238E27FC236}">
                  <a16:creationId xmlns:a16="http://schemas.microsoft.com/office/drawing/2014/main" id="{BA3F0997-1AF9-C50A-0DF3-A72613FDA80B}"/>
                </a:ext>
              </a:extLst>
            </p:cNvPr>
            <p:cNvSpPr/>
            <p:nvPr/>
          </p:nvSpPr>
          <p:spPr>
            <a:xfrm>
              <a:off x="3108612" y="944242"/>
              <a:ext cx="1757587" cy="550050"/>
            </a:xfrm>
            <a:prstGeom prst="roundRect">
              <a:avLst/>
            </a:prstGeom>
            <a:ln/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Cost Modeling </a:t>
              </a:r>
              <a:endParaRPr lang="ru-RU" sz="16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" name="Скругленный прямоугольник 9">
              <a:extLst>
                <a:ext uri="{FF2B5EF4-FFF2-40B4-BE49-F238E27FC236}">
                  <a16:creationId xmlns:a16="http://schemas.microsoft.com/office/drawing/2014/main" id="{82BE662E-2BBA-C3E2-2FCB-CEF379926AED}"/>
                </a:ext>
              </a:extLst>
            </p:cNvPr>
            <p:cNvSpPr/>
            <p:nvPr/>
          </p:nvSpPr>
          <p:spPr>
            <a:xfrm>
              <a:off x="2229817" y="1782438"/>
              <a:ext cx="1757587" cy="550050"/>
            </a:xfrm>
            <a:prstGeom prst="roundRect">
              <a:avLst/>
            </a:prstGeom>
            <a:ln/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AM Applications</a:t>
              </a:r>
              <a:endParaRPr lang="ru-RU" sz="16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" name="Скругленный прямоугольник 9">
              <a:extLst>
                <a:ext uri="{FF2B5EF4-FFF2-40B4-BE49-F238E27FC236}">
                  <a16:creationId xmlns:a16="http://schemas.microsoft.com/office/drawing/2014/main" id="{1557F382-9A6E-B15D-84FF-57DDB5C7D8F4}"/>
                </a:ext>
              </a:extLst>
            </p:cNvPr>
            <p:cNvSpPr/>
            <p:nvPr/>
          </p:nvSpPr>
          <p:spPr>
            <a:xfrm>
              <a:off x="2011680" y="2642960"/>
              <a:ext cx="1757587" cy="550050"/>
            </a:xfrm>
            <a:prstGeom prst="roundRect">
              <a:avLst/>
            </a:prstGeom>
            <a:ln/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Maintenance</a:t>
              </a:r>
              <a:endParaRPr lang="ru-RU" sz="16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" name="Скругленный прямоугольник 9">
              <a:extLst>
                <a:ext uri="{FF2B5EF4-FFF2-40B4-BE49-F238E27FC236}">
                  <a16:creationId xmlns:a16="http://schemas.microsoft.com/office/drawing/2014/main" id="{6F0F5168-4B8F-1BE9-5266-E74CC9F81271}"/>
                </a:ext>
              </a:extLst>
            </p:cNvPr>
            <p:cNvSpPr/>
            <p:nvPr/>
          </p:nvSpPr>
          <p:spPr>
            <a:xfrm>
              <a:off x="2229818" y="3476128"/>
              <a:ext cx="1757587" cy="550050"/>
            </a:xfrm>
            <a:prstGeom prst="roundRect">
              <a:avLst/>
            </a:prstGeom>
            <a:ln/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Supply chain</a:t>
              </a:r>
              <a:endParaRPr lang="ru-RU" sz="16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" name="Скругленный прямоугольник 9">
              <a:extLst>
                <a:ext uri="{FF2B5EF4-FFF2-40B4-BE49-F238E27FC236}">
                  <a16:creationId xmlns:a16="http://schemas.microsoft.com/office/drawing/2014/main" id="{1093A84C-91E4-216A-3BF7-346A2F9D447B}"/>
                </a:ext>
              </a:extLst>
            </p:cNvPr>
            <p:cNvSpPr/>
            <p:nvPr/>
          </p:nvSpPr>
          <p:spPr>
            <a:xfrm>
              <a:off x="3693131" y="4261694"/>
              <a:ext cx="1757587" cy="550050"/>
            </a:xfrm>
            <a:prstGeom prst="roundRect">
              <a:avLst/>
            </a:prstGeom>
            <a:ln/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Traditional Manufacturing</a:t>
              </a:r>
              <a:endParaRPr lang="ru-RU" sz="16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" name="Скругленный прямоугольник 9">
              <a:extLst>
                <a:ext uri="{FF2B5EF4-FFF2-40B4-BE49-F238E27FC236}">
                  <a16:creationId xmlns:a16="http://schemas.microsoft.com/office/drawing/2014/main" id="{4AB51797-3C48-051E-3FE9-8351B8A65AFA}"/>
                </a:ext>
              </a:extLst>
            </p:cNvPr>
            <p:cNvSpPr/>
            <p:nvPr/>
          </p:nvSpPr>
          <p:spPr>
            <a:xfrm>
              <a:off x="4571925" y="1951318"/>
              <a:ext cx="1757587" cy="335900"/>
            </a:xfrm>
            <a:prstGeom prst="roundRect">
              <a:avLst/>
            </a:prstGeom>
            <a:solidFill>
              <a:schemeClr val="tx1"/>
            </a:solidFill>
            <a:ln/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FDM 3D Printer</a:t>
              </a:r>
              <a:endParaRPr lang="ru-RU" sz="16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" name="Скругленный прямоугольник 9">
              <a:extLst>
                <a:ext uri="{FF2B5EF4-FFF2-40B4-BE49-F238E27FC236}">
                  <a16:creationId xmlns:a16="http://schemas.microsoft.com/office/drawing/2014/main" id="{7CACA08B-ADAE-FCC2-C7BB-228E2DAB5C95}"/>
                </a:ext>
              </a:extLst>
            </p:cNvPr>
            <p:cNvSpPr/>
            <p:nvPr/>
          </p:nvSpPr>
          <p:spPr>
            <a:xfrm>
              <a:off x="4412974" y="2432197"/>
              <a:ext cx="2051437" cy="335900"/>
            </a:xfrm>
            <a:prstGeom prst="roundRect">
              <a:avLst/>
            </a:prstGeom>
            <a:solidFill>
              <a:schemeClr val="tx1"/>
            </a:solidFill>
            <a:ln/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DTs for FDM Printer</a:t>
              </a:r>
              <a:endParaRPr lang="ru-RU" sz="16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" name="Скругленный прямоугольник 9">
              <a:extLst>
                <a:ext uri="{FF2B5EF4-FFF2-40B4-BE49-F238E27FC236}">
                  <a16:creationId xmlns:a16="http://schemas.microsoft.com/office/drawing/2014/main" id="{B32C0E6D-1230-D7DD-6E93-2D2ECFC17549}"/>
                </a:ext>
              </a:extLst>
            </p:cNvPr>
            <p:cNvSpPr/>
            <p:nvPr/>
          </p:nvSpPr>
          <p:spPr>
            <a:xfrm>
              <a:off x="4408997" y="2889647"/>
              <a:ext cx="2051437" cy="335900"/>
            </a:xfrm>
            <a:prstGeom prst="roundRect">
              <a:avLst/>
            </a:prstGeom>
            <a:solidFill>
              <a:schemeClr val="tx1"/>
            </a:solidFill>
            <a:ln/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Framework / Models</a:t>
              </a:r>
              <a:endParaRPr lang="ru-RU" sz="16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0" name="Скругленный прямоугольник 9">
              <a:extLst>
                <a:ext uri="{FF2B5EF4-FFF2-40B4-BE49-F238E27FC236}">
                  <a16:creationId xmlns:a16="http://schemas.microsoft.com/office/drawing/2014/main" id="{D2F2DD72-E672-2B3E-90A1-BE1C105CB113}"/>
                </a:ext>
              </a:extLst>
            </p:cNvPr>
            <p:cNvSpPr/>
            <p:nvPr/>
          </p:nvSpPr>
          <p:spPr>
            <a:xfrm>
              <a:off x="4571925" y="3370102"/>
              <a:ext cx="1757587" cy="335900"/>
            </a:xfrm>
            <a:prstGeom prst="roundRect">
              <a:avLst/>
            </a:prstGeom>
            <a:solidFill>
              <a:schemeClr val="tx1"/>
            </a:solidFill>
            <a:ln/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b="1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DT Functions</a:t>
              </a:r>
              <a:endParaRPr lang="ru-RU" sz="16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11" name="Google Shape;211;p26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 dirty="0">
                <a:solidFill>
                  <a:schemeClr val="lt1"/>
                </a:solidFill>
              </a:rPr>
              <a:t>Research Scope</a:t>
            </a:r>
            <a:endParaRPr sz="2700" b="1" dirty="0">
              <a:solidFill>
                <a:schemeClr val="lt1"/>
              </a:solidFill>
            </a:endParaRPr>
          </a:p>
        </p:txBody>
      </p:sp>
      <p:pic>
        <p:nvPicPr>
          <p:cNvPr id="212" name="Google Shape;212;p2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1FEB491-EADF-18FA-EBA5-C5ADD8ABFE74}"/>
              </a:ext>
            </a:extLst>
          </p:cNvPr>
          <p:cNvSpPr txBox="1"/>
          <p:nvPr/>
        </p:nvSpPr>
        <p:spPr>
          <a:xfrm>
            <a:off x="0" y="4669901"/>
            <a:ext cx="2297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N" sz="1200" dirty="0"/>
              <a:t>AM: Additive Manufacturing</a:t>
            </a:r>
          </a:p>
          <a:p>
            <a:r>
              <a:rPr lang="en-MN" sz="1200" dirty="0"/>
              <a:t>DT: Digital Twin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7" name="Google Shape;217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65081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218" name="Google Shape;218;p27"/>
          <p:cNvSpPr txBox="1"/>
          <p:nvPr/>
        </p:nvSpPr>
        <p:spPr>
          <a:xfrm>
            <a:off x="8877205" y="4811750"/>
            <a:ext cx="316297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7</a:t>
            </a:r>
            <a:endParaRPr sz="700" dirty="0"/>
          </a:p>
        </p:txBody>
      </p:sp>
      <p:sp>
        <p:nvSpPr>
          <p:cNvPr id="219" name="Google Shape;219;p27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 dirty="0">
                <a:solidFill>
                  <a:schemeClr val="lt1"/>
                </a:solidFill>
              </a:rPr>
              <a:t>Research Gap Analysis</a:t>
            </a:r>
            <a:endParaRPr sz="2700" b="1" dirty="0">
              <a:solidFill>
                <a:schemeClr val="lt1"/>
              </a:solidFill>
            </a:endParaRPr>
          </a:p>
        </p:txBody>
      </p:sp>
      <p:pic>
        <p:nvPicPr>
          <p:cNvPr id="221" name="Google Shape;221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8F3BF662-4D64-9F0B-F114-572C389FFF0A}"/>
              </a:ext>
            </a:extLst>
          </p:cNvPr>
          <p:cNvSpPr/>
          <p:nvPr/>
        </p:nvSpPr>
        <p:spPr>
          <a:xfrm>
            <a:off x="3735138" y="915452"/>
            <a:ext cx="1844304" cy="7032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Literature Review</a:t>
            </a:r>
            <a:endParaRPr lang="en-MN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3C0AF26-CBEC-52BD-0DA7-B5FD3D33B7D7}"/>
              </a:ext>
            </a:extLst>
          </p:cNvPr>
          <p:cNvSpPr/>
          <p:nvPr/>
        </p:nvSpPr>
        <p:spPr>
          <a:xfrm>
            <a:off x="520833" y="1869078"/>
            <a:ext cx="1844654" cy="727574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Additive Manufacturing</a:t>
            </a:r>
            <a:endParaRPr lang="en-MN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EFD7D95-74CB-F8CD-04DC-A73FB01BE200}"/>
              </a:ext>
            </a:extLst>
          </p:cNvPr>
          <p:cNvSpPr/>
          <p:nvPr/>
        </p:nvSpPr>
        <p:spPr>
          <a:xfrm>
            <a:off x="3735138" y="1948547"/>
            <a:ext cx="1844304" cy="626631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Twin</a:t>
            </a:r>
            <a:endParaRPr lang="en-MN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D38537D-367B-AE7D-4E3B-B5C500003698}"/>
              </a:ext>
            </a:extLst>
          </p:cNvPr>
          <p:cNvSpPr/>
          <p:nvPr/>
        </p:nvSpPr>
        <p:spPr>
          <a:xfrm>
            <a:off x="6973342" y="1857726"/>
            <a:ext cx="1844654" cy="62707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DT for AM</a:t>
            </a:r>
            <a:endParaRPr lang="en-MN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6ACA272-74E4-D5A9-AF9D-F9A35BACEE99}"/>
              </a:ext>
            </a:extLst>
          </p:cNvPr>
          <p:cNvSpPr/>
          <p:nvPr/>
        </p:nvSpPr>
        <p:spPr>
          <a:xfrm>
            <a:off x="508883" y="2992995"/>
            <a:ext cx="1844654" cy="62707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FDM</a:t>
            </a:r>
            <a:endParaRPr lang="en-MN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0255E63A-9839-2203-476E-4825E96F3114}"/>
              </a:ext>
            </a:extLst>
          </p:cNvPr>
          <p:cNvSpPr/>
          <p:nvPr/>
        </p:nvSpPr>
        <p:spPr>
          <a:xfrm>
            <a:off x="3711240" y="2992995"/>
            <a:ext cx="1844654" cy="62707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DT Modeling</a:t>
            </a:r>
            <a:endParaRPr lang="en-MN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2CE48E4C-A66A-32FA-4892-B7D3A85C1111}"/>
              </a:ext>
            </a:extLst>
          </p:cNvPr>
          <p:cNvSpPr/>
          <p:nvPr/>
        </p:nvSpPr>
        <p:spPr>
          <a:xfrm>
            <a:off x="6961392" y="2981643"/>
            <a:ext cx="1844654" cy="62707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Recent Developments</a:t>
            </a:r>
            <a:endParaRPr lang="en-MN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CBABF47-E500-B56E-6D67-C494E7C08C1F}"/>
              </a:ext>
            </a:extLst>
          </p:cNvPr>
          <p:cNvSpPr/>
          <p:nvPr/>
        </p:nvSpPr>
        <p:spPr>
          <a:xfrm>
            <a:off x="508883" y="4003385"/>
            <a:ext cx="1844654" cy="101289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Process Parameters &amp; Defects</a:t>
            </a:r>
            <a:endParaRPr lang="en-MN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1" name="Elbow Connector 10">
            <a:extLst>
              <a:ext uri="{FF2B5EF4-FFF2-40B4-BE49-F238E27FC236}">
                <a16:creationId xmlns:a16="http://schemas.microsoft.com/office/drawing/2014/main" id="{A7DA32D8-15D9-708C-9350-C4FED339D5F5}"/>
              </a:ext>
            </a:extLst>
          </p:cNvPr>
          <p:cNvCxnSpPr/>
          <p:nvPr/>
        </p:nvCxnSpPr>
        <p:spPr>
          <a:xfrm flipH="1">
            <a:off x="1387141" y="1221975"/>
            <a:ext cx="2340168" cy="627712"/>
          </a:xfrm>
          <a:prstGeom prst="bentConnector3">
            <a:avLst>
              <a:gd name="adj1" fmla="val 99998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BFCECC9-8C15-51F1-0235-161EFD5CF3B8}"/>
              </a:ext>
            </a:extLst>
          </p:cNvPr>
          <p:cNvCxnSpPr/>
          <p:nvPr/>
        </p:nvCxnSpPr>
        <p:spPr>
          <a:xfrm>
            <a:off x="4667167" y="1619320"/>
            <a:ext cx="0" cy="3286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>
            <a:extLst>
              <a:ext uri="{FF2B5EF4-FFF2-40B4-BE49-F238E27FC236}">
                <a16:creationId xmlns:a16="http://schemas.microsoft.com/office/drawing/2014/main" id="{2833C433-69FC-26D3-A67E-088D1DFE2F59}"/>
              </a:ext>
            </a:extLst>
          </p:cNvPr>
          <p:cNvCxnSpPr/>
          <p:nvPr/>
        </p:nvCxnSpPr>
        <p:spPr>
          <a:xfrm>
            <a:off x="5575298" y="1221975"/>
            <a:ext cx="2295165" cy="627712"/>
          </a:xfrm>
          <a:prstGeom prst="bentConnector3">
            <a:avLst>
              <a:gd name="adj1" fmla="val 100173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FD6964C-A16E-823A-DEF2-A62726C52652}"/>
              </a:ext>
            </a:extLst>
          </p:cNvPr>
          <p:cNvCxnSpPr/>
          <p:nvPr/>
        </p:nvCxnSpPr>
        <p:spPr>
          <a:xfrm flipH="1">
            <a:off x="5563349" y="2482123"/>
            <a:ext cx="2315710" cy="855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4036B6E-B0B4-CE50-AB1A-B58DFFCF4ACE}"/>
              </a:ext>
            </a:extLst>
          </p:cNvPr>
          <p:cNvCxnSpPr/>
          <p:nvPr/>
        </p:nvCxnSpPr>
        <p:spPr>
          <a:xfrm>
            <a:off x="1387141" y="3628746"/>
            <a:ext cx="0" cy="3715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1CE30BF2-B850-80F7-559A-D708EF520104}"/>
              </a:ext>
            </a:extLst>
          </p:cNvPr>
          <p:cNvCxnSpPr/>
          <p:nvPr/>
        </p:nvCxnSpPr>
        <p:spPr>
          <a:xfrm>
            <a:off x="7887447" y="2538888"/>
            <a:ext cx="0" cy="3715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40E4FAA-682B-5F90-4E2F-A09CD391A750}"/>
              </a:ext>
            </a:extLst>
          </p:cNvPr>
          <p:cNvCxnSpPr/>
          <p:nvPr/>
        </p:nvCxnSpPr>
        <p:spPr>
          <a:xfrm>
            <a:off x="4661193" y="2595651"/>
            <a:ext cx="0" cy="3712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6F1CCF9-2188-B07A-5CE7-BCFFFD7C5989}"/>
              </a:ext>
            </a:extLst>
          </p:cNvPr>
          <p:cNvCxnSpPr/>
          <p:nvPr/>
        </p:nvCxnSpPr>
        <p:spPr>
          <a:xfrm>
            <a:off x="1375192" y="2618356"/>
            <a:ext cx="0" cy="3715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21F53853-8CEF-BD21-B44C-B88929D9DE7E}"/>
              </a:ext>
            </a:extLst>
          </p:cNvPr>
          <p:cNvSpPr/>
          <p:nvPr/>
        </p:nvSpPr>
        <p:spPr>
          <a:xfrm>
            <a:off x="5852246" y="4139617"/>
            <a:ext cx="1844342" cy="74927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Research Gap Analysis</a:t>
            </a:r>
            <a:endParaRPr lang="en-MN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20" name="Elbow Connector 19">
            <a:extLst>
              <a:ext uri="{FF2B5EF4-FFF2-40B4-BE49-F238E27FC236}">
                <a16:creationId xmlns:a16="http://schemas.microsoft.com/office/drawing/2014/main" id="{625D19C7-5A43-EC15-C4DF-9F1AEFEDBE20}"/>
              </a:ext>
            </a:extLst>
          </p:cNvPr>
          <p:cNvCxnSpPr>
            <a:cxnSpLocks/>
            <a:endCxn id="19" idx="0"/>
          </p:cNvCxnSpPr>
          <p:nvPr/>
        </p:nvCxnSpPr>
        <p:spPr>
          <a:xfrm>
            <a:off x="5575298" y="3338094"/>
            <a:ext cx="1199119" cy="801523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Elbow Connector 20">
            <a:extLst>
              <a:ext uri="{FF2B5EF4-FFF2-40B4-BE49-F238E27FC236}">
                <a16:creationId xmlns:a16="http://schemas.microsoft.com/office/drawing/2014/main" id="{29C23B81-7789-E371-184A-3E0CD4FEEEBD}"/>
              </a:ext>
            </a:extLst>
          </p:cNvPr>
          <p:cNvCxnSpPr>
            <a:cxnSpLocks/>
            <a:endCxn id="19" idx="3"/>
          </p:cNvCxnSpPr>
          <p:nvPr/>
        </p:nvCxnSpPr>
        <p:spPr>
          <a:xfrm rot="5400000">
            <a:off x="7380537" y="3936125"/>
            <a:ext cx="894183" cy="262079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A8DDB014-3F01-D8D4-628C-3E21D5A08B13}"/>
              </a:ext>
            </a:extLst>
          </p:cNvPr>
          <p:cNvSpPr/>
          <p:nvPr/>
        </p:nvSpPr>
        <p:spPr>
          <a:xfrm>
            <a:off x="2862420" y="4000299"/>
            <a:ext cx="2667376" cy="1053329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MN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Limited functionality of digital twin (DT) models</a:t>
            </a:r>
            <a:endParaRPr lang="en-US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Lack of universal DT architecture</a:t>
            </a:r>
          </a:p>
          <a:p>
            <a:pPr marL="285750" marR="0" indent="-28575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MN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DT Implementation challenges</a:t>
            </a:r>
          </a:p>
        </p:txBody>
      </p:sp>
      <p:cxnSp>
        <p:nvCxnSpPr>
          <p:cNvPr id="40" name="Elbow Connector 39">
            <a:extLst>
              <a:ext uri="{FF2B5EF4-FFF2-40B4-BE49-F238E27FC236}">
                <a16:creationId xmlns:a16="http://schemas.microsoft.com/office/drawing/2014/main" id="{35380626-9C3B-DF4E-6329-D4DB3D6A1A20}"/>
              </a:ext>
            </a:extLst>
          </p:cNvPr>
          <p:cNvCxnSpPr>
            <a:cxnSpLocks/>
            <a:stCxn id="19" idx="1"/>
            <a:endCxn id="22" idx="3"/>
          </p:cNvCxnSpPr>
          <p:nvPr/>
        </p:nvCxnSpPr>
        <p:spPr>
          <a:xfrm rot="10800000" flipV="1">
            <a:off x="5529796" y="4514256"/>
            <a:ext cx="322450" cy="12708"/>
          </a:xfrm>
          <a:prstGeom prst="bentConnector3">
            <a:avLst>
              <a:gd name="adj1" fmla="val 111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Google Shape;186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24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>
                <a:solidFill>
                  <a:schemeClr val="lt1"/>
                </a:solidFill>
              </a:rPr>
              <a:t>Aim &amp; Objectives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sz="2700" b="1">
              <a:solidFill>
                <a:schemeClr val="lt1"/>
              </a:solidFill>
            </a:endParaRPr>
          </a:p>
        </p:txBody>
      </p:sp>
      <p:sp>
        <p:nvSpPr>
          <p:cNvPr id="188" name="Google Shape;188;p24"/>
          <p:cNvSpPr txBox="1"/>
          <p:nvPr/>
        </p:nvSpPr>
        <p:spPr>
          <a:xfrm>
            <a:off x="8919831" y="4811744"/>
            <a:ext cx="2004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8</a:t>
            </a:r>
            <a:endParaRPr sz="700" dirty="0"/>
          </a:p>
        </p:txBody>
      </p:sp>
      <p:pic>
        <p:nvPicPr>
          <p:cNvPr id="189" name="Google Shape;189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24"/>
          <p:cNvSpPr txBox="1"/>
          <p:nvPr/>
        </p:nvSpPr>
        <p:spPr>
          <a:xfrm>
            <a:off x="582930" y="1095231"/>
            <a:ext cx="7867800" cy="68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12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0" i="0" u="none" strike="noStrike" cap="none" dirty="0">
                <a:solidFill>
                  <a:srgbClr val="0E0E0E"/>
                </a:solidFill>
                <a:latin typeface="Open Sans"/>
                <a:ea typeface="Open Sans"/>
                <a:cs typeface="Open Sans"/>
                <a:sym typeface="Open Sans"/>
              </a:rPr>
              <a:t>Developing a Digital Twin (DT) for Fused Deposition Modeling (</a:t>
            </a:r>
            <a:r>
              <a:rPr lang="en" sz="1700" dirty="0">
                <a:solidFill>
                  <a:srgbClr val="0E0E0E"/>
                </a:solidFill>
                <a:latin typeface="Open Sans"/>
                <a:ea typeface="Open Sans"/>
                <a:cs typeface="Open Sans"/>
                <a:sym typeface="Open Sans"/>
              </a:rPr>
              <a:t>FDM) 3D Printers</a:t>
            </a:r>
            <a:endParaRPr sz="700" dirty="0"/>
          </a:p>
        </p:txBody>
      </p:sp>
      <p:sp>
        <p:nvSpPr>
          <p:cNvPr id="191" name="Google Shape;191;p24"/>
          <p:cNvSpPr txBox="1"/>
          <p:nvPr/>
        </p:nvSpPr>
        <p:spPr>
          <a:xfrm>
            <a:off x="506729" y="2020522"/>
            <a:ext cx="6360000" cy="26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i="0" u="none" strike="noStrike" cap="none">
                <a:solidFill>
                  <a:srgbClr val="BB8B42"/>
                </a:solidFill>
                <a:latin typeface="Open Sans"/>
                <a:ea typeface="Open Sans"/>
                <a:cs typeface="Open Sans"/>
                <a:sym typeface="Open Sans"/>
              </a:rPr>
              <a:t>Objectives</a:t>
            </a:r>
            <a:endParaRPr sz="700"/>
          </a:p>
        </p:txBody>
      </p:sp>
      <p:sp>
        <p:nvSpPr>
          <p:cNvPr id="192" name="Google Shape;192;p24"/>
          <p:cNvSpPr txBox="1"/>
          <p:nvPr/>
        </p:nvSpPr>
        <p:spPr>
          <a:xfrm>
            <a:off x="552450" y="2398025"/>
            <a:ext cx="8280000" cy="17727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marR="0" lvl="0" indent="-3302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" sz="1600" dirty="0">
                <a:latin typeface="Roboto"/>
                <a:ea typeface="Roboto"/>
                <a:cs typeface="Roboto"/>
                <a:sym typeface="Roboto"/>
              </a:rPr>
              <a:t>Identify </a:t>
            </a:r>
            <a:r>
              <a:rPr lang="en" sz="1600" b="1" i="0" u="none" strike="noStrike" cap="none" dirty="0">
                <a:solidFill>
                  <a:srgbClr val="BF9000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" sz="1600" b="1" dirty="0">
                <a:solidFill>
                  <a:srgbClr val="BF9000"/>
                </a:solidFill>
                <a:latin typeface="Roboto"/>
                <a:ea typeface="Roboto"/>
                <a:cs typeface="Roboto"/>
                <a:sym typeface="Roboto"/>
              </a:rPr>
              <a:t>printing process parameters </a:t>
            </a:r>
            <a:r>
              <a:rPr lang="en" sz="1600" dirty="0">
                <a:latin typeface="Roboto"/>
                <a:ea typeface="Roboto"/>
                <a:cs typeface="Roboto"/>
                <a:sym typeface="Roboto"/>
              </a:rPr>
              <a:t>&amp; their effects on final </a:t>
            </a:r>
            <a:r>
              <a:rPr lang="en" sz="1600" b="1" dirty="0">
                <a:solidFill>
                  <a:srgbClr val="BF9002"/>
                </a:solidFill>
                <a:latin typeface="Roboto"/>
                <a:ea typeface="Roboto"/>
                <a:cs typeface="Roboto"/>
                <a:sym typeface="Roboto"/>
              </a:rPr>
              <a:t>products / defects</a:t>
            </a:r>
            <a:r>
              <a:rPr lang="en" sz="1600" b="1" dirty="0">
                <a:solidFill>
                  <a:srgbClr val="BF9000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800" b="1" dirty="0"/>
          </a:p>
          <a:p>
            <a:pPr marL="457200" marR="0" lvl="0" indent="-3302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" sz="1600" b="0" i="0" u="none" strike="noStrike" cap="none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Develop </a:t>
            </a:r>
            <a:r>
              <a:rPr lang="en" sz="1600" dirty="0">
                <a:latin typeface="Roboto"/>
                <a:ea typeface="Roboto"/>
                <a:cs typeface="Roboto"/>
                <a:sym typeface="Roboto"/>
              </a:rPr>
              <a:t>digital twin </a:t>
            </a:r>
            <a:r>
              <a:rPr lang="en" sz="1600" b="1" dirty="0">
                <a:solidFill>
                  <a:srgbClr val="BF9000"/>
                </a:solidFill>
                <a:latin typeface="Roboto"/>
                <a:ea typeface="Roboto"/>
                <a:cs typeface="Roboto"/>
                <a:sym typeface="Roboto"/>
              </a:rPr>
              <a:t>Framework &amp; Architecture</a:t>
            </a:r>
            <a:r>
              <a:rPr lang="en" sz="1600" b="0" i="0" u="none" strike="noStrike" cap="none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 for FDM printer</a:t>
            </a:r>
            <a:endParaRPr sz="800" dirty="0"/>
          </a:p>
          <a:p>
            <a:pPr marL="457200" marR="0" lvl="0" indent="-3302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" sz="1600" dirty="0">
                <a:latin typeface="Roboto"/>
                <a:ea typeface="Roboto"/>
                <a:cs typeface="Roboto"/>
                <a:sym typeface="Roboto"/>
              </a:rPr>
              <a:t>Create </a:t>
            </a:r>
            <a:r>
              <a:rPr lang="en" sz="1600" b="1" dirty="0">
                <a:solidFill>
                  <a:srgbClr val="BF9000"/>
                </a:solidFill>
                <a:latin typeface="Roboto"/>
                <a:ea typeface="Roboto"/>
                <a:cs typeface="Roboto"/>
                <a:sym typeface="Roboto"/>
              </a:rPr>
              <a:t>digital twin </a:t>
            </a:r>
            <a:r>
              <a:rPr lang="en" sz="1600" dirty="0">
                <a:latin typeface="Roboto"/>
                <a:ea typeface="Roboto"/>
                <a:cs typeface="Roboto"/>
                <a:sym typeface="Roboto"/>
              </a:rPr>
              <a:t>for FDM printer</a:t>
            </a:r>
            <a:endParaRPr sz="800" dirty="0">
              <a:solidFill>
                <a:schemeClr val="lt1"/>
              </a:solidFill>
            </a:endParaRPr>
          </a:p>
          <a:p>
            <a:pPr marL="457200" marR="0" lvl="0" indent="-3302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" sz="1600" dirty="0">
                <a:latin typeface="Roboto"/>
                <a:ea typeface="Roboto"/>
                <a:cs typeface="Roboto"/>
                <a:sym typeface="Roboto"/>
              </a:rPr>
              <a:t>Validate</a:t>
            </a:r>
            <a:r>
              <a:rPr lang="en" sz="1600" b="0" i="0" u="none" strike="noStrike" cap="none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" sz="1600" dirty="0">
                <a:latin typeface="Roboto"/>
                <a:ea typeface="Roboto"/>
                <a:cs typeface="Roboto"/>
                <a:sym typeface="Roboto"/>
              </a:rPr>
              <a:t>the</a:t>
            </a:r>
            <a:r>
              <a:rPr lang="en" sz="1600" b="0" i="0" u="none" strike="noStrike" cap="none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" sz="1600" b="1" i="0" u="none" strike="noStrike" cap="none" dirty="0">
                <a:solidFill>
                  <a:srgbClr val="BF9002"/>
                </a:solidFill>
                <a:latin typeface="Roboto"/>
                <a:ea typeface="Roboto"/>
                <a:cs typeface="Roboto"/>
                <a:sym typeface="Roboto"/>
              </a:rPr>
              <a:t>digital </a:t>
            </a:r>
            <a:r>
              <a:rPr lang="en" sz="1600" b="1" dirty="0">
                <a:solidFill>
                  <a:srgbClr val="BF9002"/>
                </a:solidFill>
                <a:latin typeface="Roboto"/>
                <a:ea typeface="Roboto"/>
                <a:cs typeface="Roboto"/>
                <a:sym typeface="Roboto"/>
              </a:rPr>
              <a:t>twin model</a:t>
            </a:r>
            <a:r>
              <a:rPr lang="en" sz="1600" b="1" i="0" u="none" strike="noStrike" cap="none" dirty="0">
                <a:solidFill>
                  <a:srgbClr val="BF9002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1800" b="1" dirty="0">
              <a:solidFill>
                <a:srgbClr val="BF900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cxnSp>
        <p:nvCxnSpPr>
          <p:cNvPr id="193" name="Google Shape;193;p24"/>
          <p:cNvCxnSpPr/>
          <p:nvPr/>
        </p:nvCxnSpPr>
        <p:spPr>
          <a:xfrm>
            <a:off x="723122" y="1066737"/>
            <a:ext cx="7727400" cy="0"/>
          </a:xfrm>
          <a:prstGeom prst="straightConnector1">
            <a:avLst/>
          </a:prstGeom>
          <a:noFill/>
          <a:ln w="381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94" name="Google Shape;194;p24"/>
          <p:cNvCxnSpPr/>
          <p:nvPr/>
        </p:nvCxnSpPr>
        <p:spPr>
          <a:xfrm>
            <a:off x="753603" y="1775159"/>
            <a:ext cx="7727400" cy="0"/>
          </a:xfrm>
          <a:prstGeom prst="straightConnector1">
            <a:avLst/>
          </a:prstGeom>
          <a:noFill/>
          <a:ln w="381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Google Shape;199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25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>
                <a:solidFill>
                  <a:schemeClr val="lt1"/>
                </a:solidFill>
              </a:rPr>
              <a:t>Methodology</a:t>
            </a:r>
            <a:endParaRPr sz="2700" b="1">
              <a:solidFill>
                <a:schemeClr val="lt1"/>
              </a:solidFill>
            </a:endParaRPr>
          </a:p>
        </p:txBody>
      </p:sp>
      <p:sp>
        <p:nvSpPr>
          <p:cNvPr id="201" name="Google Shape;201;p25"/>
          <p:cNvSpPr txBox="1"/>
          <p:nvPr/>
        </p:nvSpPr>
        <p:spPr>
          <a:xfrm>
            <a:off x="8919831" y="4811744"/>
            <a:ext cx="2004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9</a:t>
            </a:r>
            <a:endParaRPr sz="700" dirty="0"/>
          </a:p>
        </p:txBody>
      </p:sp>
      <p:pic>
        <p:nvPicPr>
          <p:cNvPr id="202" name="Google Shape;202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2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2225" y="1107750"/>
            <a:ext cx="9144003" cy="3564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" name="Google Shape;226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8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>
                <a:solidFill>
                  <a:schemeClr val="lt1"/>
                </a:solidFill>
              </a:rPr>
              <a:t>Recent Developments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sz="2700" b="1">
              <a:solidFill>
                <a:schemeClr val="lt1"/>
              </a:solidFill>
            </a:endParaRPr>
          </a:p>
        </p:txBody>
      </p:sp>
      <p:sp>
        <p:nvSpPr>
          <p:cNvPr id="228" name="Google Shape;228;p28"/>
          <p:cNvSpPr txBox="1"/>
          <p:nvPr/>
        </p:nvSpPr>
        <p:spPr>
          <a:xfrm>
            <a:off x="8919824" y="4811750"/>
            <a:ext cx="2241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10</a:t>
            </a:r>
            <a:endParaRPr sz="700" dirty="0"/>
          </a:p>
        </p:txBody>
      </p:sp>
      <p:pic>
        <p:nvPicPr>
          <p:cNvPr id="229" name="Google Shape;229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2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52400" y="1656487"/>
            <a:ext cx="8839200" cy="2369008"/>
          </a:xfrm>
          <a:prstGeom prst="rect">
            <a:avLst/>
          </a:prstGeom>
          <a:noFill/>
          <a:ln>
            <a:noFill/>
          </a:ln>
        </p:spPr>
      </p:pic>
      <p:sp>
        <p:nvSpPr>
          <p:cNvPr id="231" name="Google Shape;231;p28"/>
          <p:cNvSpPr txBox="1"/>
          <p:nvPr/>
        </p:nvSpPr>
        <p:spPr>
          <a:xfrm>
            <a:off x="1729500" y="4161350"/>
            <a:ext cx="5685000" cy="5739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The 3D printer and its stateful digital twin in Unity Engine </a:t>
            </a:r>
            <a:endParaRPr sz="1100" dirty="0"/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(</a:t>
            </a:r>
            <a:r>
              <a:rPr lang="en" sz="1100" dirty="0" err="1"/>
              <a:t>Pantelidakis</a:t>
            </a:r>
            <a:r>
              <a:rPr lang="en" sz="1100" dirty="0"/>
              <a:t> et al., 2022)</a:t>
            </a:r>
            <a:endParaRPr sz="1100" dirty="0"/>
          </a:p>
        </p:txBody>
      </p:sp>
      <p:sp>
        <p:nvSpPr>
          <p:cNvPr id="232" name="Google Shape;232;p28"/>
          <p:cNvSpPr txBox="1"/>
          <p:nvPr/>
        </p:nvSpPr>
        <p:spPr>
          <a:xfrm>
            <a:off x="311700" y="1212775"/>
            <a:ext cx="8679900" cy="4677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rgbClr val="ADADAD"/>
                </a:solidFill>
              </a:rPr>
              <a:t>● </a:t>
            </a:r>
            <a:r>
              <a:rPr lang="en" sz="1600" dirty="0" err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Odada</a:t>
            </a:r>
            <a:r>
              <a:rPr lang="en" sz="16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 (2021), and </a:t>
            </a:r>
            <a:r>
              <a:rPr lang="en" sz="1600" dirty="0" err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Pantelidakis</a:t>
            </a:r>
            <a:r>
              <a:rPr lang="en" sz="16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 (2022) – Data driven Digital Twin</a:t>
            </a:r>
            <a:endParaRPr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Google Shape;237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238" name="Google Shape;238;p29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>
                <a:solidFill>
                  <a:schemeClr val="lt1"/>
                </a:solidFill>
              </a:rPr>
              <a:t>Recent Developments</a:t>
            </a:r>
            <a:endParaRPr sz="2700" b="1">
              <a:solidFill>
                <a:schemeClr val="lt1"/>
              </a:solidFill>
            </a:endParaRPr>
          </a:p>
        </p:txBody>
      </p:sp>
      <p:sp>
        <p:nvSpPr>
          <p:cNvPr id="239" name="Google Shape;239;p29"/>
          <p:cNvSpPr txBox="1"/>
          <p:nvPr/>
        </p:nvSpPr>
        <p:spPr>
          <a:xfrm>
            <a:off x="8832122" y="4811750"/>
            <a:ext cx="2880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11</a:t>
            </a:r>
            <a:endParaRPr sz="700" dirty="0"/>
          </a:p>
        </p:txBody>
      </p:sp>
      <p:pic>
        <p:nvPicPr>
          <p:cNvPr id="240" name="Google Shape;240;p2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241" name="Google Shape;241;p29"/>
          <p:cNvSpPr txBox="1"/>
          <p:nvPr/>
        </p:nvSpPr>
        <p:spPr>
          <a:xfrm>
            <a:off x="3314700" y="3932750"/>
            <a:ext cx="5685000" cy="54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Test bench </a:t>
            </a:r>
            <a:endParaRPr sz="1100"/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(Stavropoulos et al., 2021)</a:t>
            </a:r>
            <a:endParaRPr sz="1100"/>
          </a:p>
        </p:txBody>
      </p:sp>
      <p:sp>
        <p:nvSpPr>
          <p:cNvPr id="242" name="Google Shape;242;p29"/>
          <p:cNvSpPr txBox="1"/>
          <p:nvPr/>
        </p:nvSpPr>
        <p:spPr>
          <a:xfrm>
            <a:off x="144300" y="1898575"/>
            <a:ext cx="3170400" cy="21544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302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</a:pPr>
            <a:r>
              <a:rPr lang="en" sz="1600" dirty="0">
                <a:solidFill>
                  <a:schemeClr val="lt1"/>
                </a:solidFill>
              </a:rPr>
              <a:t>Data visualization</a:t>
            </a:r>
            <a:endParaRPr sz="1600" dirty="0">
              <a:solidFill>
                <a:srgbClr val="ADADAD"/>
              </a:solidFill>
            </a:endParaRPr>
          </a:p>
          <a:p>
            <a:pPr marL="457200" lvl="0" indent="-3302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</a:pPr>
            <a:r>
              <a:rPr lang="en" sz="1600" dirty="0">
                <a:solidFill>
                  <a:schemeClr val="lt1"/>
                </a:solidFill>
              </a:rPr>
              <a:t>Same with previous, but using different equipment</a:t>
            </a:r>
            <a:endParaRPr sz="1600" dirty="0">
              <a:solidFill>
                <a:schemeClr val="lt1"/>
              </a:solidFill>
            </a:endParaRPr>
          </a:p>
          <a:p>
            <a:pPr marL="45720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lt1"/>
                </a:solidFill>
              </a:rPr>
              <a:t>Stavropoulos et al. (2021)</a:t>
            </a:r>
            <a:endParaRPr sz="1600" dirty="0">
              <a:solidFill>
                <a:schemeClr val="lt1"/>
              </a:solidFill>
            </a:endParaRPr>
          </a:p>
        </p:txBody>
      </p:sp>
      <p:pic>
        <p:nvPicPr>
          <p:cNvPr id="243" name="Google Shape;243;p2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290150" y="1190807"/>
            <a:ext cx="5684999" cy="27673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8" name="Google Shape;248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Google Shape;249;p30"/>
          <p:cNvSpPr txBox="1"/>
          <p:nvPr/>
        </p:nvSpPr>
        <p:spPr>
          <a:xfrm>
            <a:off x="457199" y="152400"/>
            <a:ext cx="6118530" cy="6001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 dirty="0">
                <a:solidFill>
                  <a:schemeClr val="lt1"/>
                </a:solidFill>
              </a:rPr>
              <a:t>Results: DT Framework</a:t>
            </a:r>
            <a:endParaRPr sz="2700" b="1" dirty="0">
              <a:solidFill>
                <a:schemeClr val="lt1"/>
              </a:solidFill>
            </a:endParaRPr>
          </a:p>
        </p:txBody>
      </p:sp>
      <p:pic>
        <p:nvPicPr>
          <p:cNvPr id="250" name="Google Shape;250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251" name="Google Shape;251;p30"/>
          <p:cNvSpPr txBox="1"/>
          <p:nvPr/>
        </p:nvSpPr>
        <p:spPr>
          <a:xfrm>
            <a:off x="8817422" y="4811750"/>
            <a:ext cx="3027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12</a:t>
            </a:r>
            <a:endParaRPr sz="700" dirty="0"/>
          </a:p>
        </p:txBody>
      </p:sp>
      <p:pic>
        <p:nvPicPr>
          <p:cNvPr id="252" name="Google Shape;252;p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57200" y="752702"/>
            <a:ext cx="8002988" cy="415325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7EF9A63-CE49-956D-1FCD-096E61DEC49C}"/>
              </a:ext>
            </a:extLst>
          </p:cNvPr>
          <p:cNvSpPr txBox="1"/>
          <p:nvPr/>
        </p:nvSpPr>
        <p:spPr>
          <a:xfrm>
            <a:off x="0" y="4876630"/>
            <a:ext cx="22979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N" sz="1200" dirty="0"/>
              <a:t>ML: Machine Learning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" name="Google Shape;257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" name="Google Shape;258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41228" y="12500"/>
            <a:ext cx="8844575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59" name="Google Shape;259;p31"/>
          <p:cNvSpPr txBox="1"/>
          <p:nvPr/>
        </p:nvSpPr>
        <p:spPr>
          <a:xfrm>
            <a:off x="381668" y="208057"/>
            <a:ext cx="4055166" cy="1015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 dirty="0">
                <a:solidFill>
                  <a:schemeClr val="lt1"/>
                </a:solidFill>
              </a:rPr>
              <a:t>Results: DT Architectural Design</a:t>
            </a:r>
            <a:endParaRPr sz="2700" b="1" dirty="0">
              <a:solidFill>
                <a:schemeClr val="lt1"/>
              </a:solidFill>
            </a:endParaRPr>
          </a:p>
        </p:txBody>
      </p:sp>
      <p:pic>
        <p:nvPicPr>
          <p:cNvPr id="260" name="Google Shape;260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261" name="Google Shape;261;p31"/>
          <p:cNvSpPr txBox="1"/>
          <p:nvPr/>
        </p:nvSpPr>
        <p:spPr>
          <a:xfrm>
            <a:off x="8817422" y="4811750"/>
            <a:ext cx="3027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13</a:t>
            </a:r>
            <a:endParaRPr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" name="Google Shape;266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267" name="Google Shape;267;p32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391200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 dirty="0">
                <a:solidFill>
                  <a:schemeClr val="lt1"/>
                </a:solidFill>
              </a:rPr>
              <a:t>Results: DT Workflow of FDM</a:t>
            </a:r>
            <a:endParaRPr dirty="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sz="2700" b="1" dirty="0">
              <a:solidFill>
                <a:schemeClr val="lt1"/>
              </a:solidFill>
            </a:endParaRPr>
          </a:p>
        </p:txBody>
      </p:sp>
      <p:sp>
        <p:nvSpPr>
          <p:cNvPr id="268" name="Google Shape;268;p32"/>
          <p:cNvSpPr txBox="1"/>
          <p:nvPr/>
        </p:nvSpPr>
        <p:spPr>
          <a:xfrm>
            <a:off x="8832297" y="4811750"/>
            <a:ext cx="2880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14</a:t>
            </a:r>
            <a:endParaRPr sz="700" dirty="0"/>
          </a:p>
        </p:txBody>
      </p:sp>
      <p:sp>
        <p:nvSpPr>
          <p:cNvPr id="270" name="Google Shape;270;p32"/>
          <p:cNvSpPr txBox="1"/>
          <p:nvPr/>
        </p:nvSpPr>
        <p:spPr>
          <a:xfrm>
            <a:off x="230625" y="1269132"/>
            <a:ext cx="3423900" cy="41487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Remotely controlling the FDM printer via open-source software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Extract all data from one place 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Store the extracted data in database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Processing the extracted data via machi</a:t>
            </a:r>
            <a:r>
              <a:rPr lang="en-US" dirty="0"/>
              <a:t>ne learning</a:t>
            </a:r>
            <a:r>
              <a:rPr lang="en" dirty="0"/>
              <a:t> model 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Monitor &amp; control all processes in one place (Augmented Reality (AR) platform)</a:t>
            </a:r>
            <a:endParaRPr dirty="0"/>
          </a:p>
          <a:p>
            <a:pPr marL="4572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Note: DT Functional Requirements</a:t>
            </a:r>
            <a:endParaRPr b="1"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Control &amp; Monitor Remotely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Communicate P-V &amp; V-P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Integrate intelligence</a:t>
            </a:r>
            <a:endParaRPr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271" name="Google Shape;271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74525" y="464474"/>
            <a:ext cx="4771449" cy="4664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2" name="Google Shape;272;p3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7" name="Google Shape;277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278" name="Google Shape;278;p33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>
                <a:solidFill>
                  <a:schemeClr val="lt1"/>
                </a:solidFill>
              </a:rPr>
              <a:t>Hardware &amp; Software</a:t>
            </a:r>
            <a:endParaRPr sz="2700" b="1">
              <a:solidFill>
                <a:schemeClr val="lt1"/>
              </a:solidFill>
            </a:endParaRPr>
          </a:p>
        </p:txBody>
      </p:sp>
      <p:sp>
        <p:nvSpPr>
          <p:cNvPr id="279" name="Google Shape;279;p33"/>
          <p:cNvSpPr txBox="1"/>
          <p:nvPr/>
        </p:nvSpPr>
        <p:spPr>
          <a:xfrm>
            <a:off x="8863173" y="4811750"/>
            <a:ext cx="2571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15</a:t>
            </a:r>
            <a:endParaRPr sz="700" dirty="0"/>
          </a:p>
        </p:txBody>
      </p:sp>
      <p:pic>
        <p:nvPicPr>
          <p:cNvPr id="280" name="Google Shape;280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281" name="Google Shape;281;p33"/>
          <p:cNvSpPr txBox="1"/>
          <p:nvPr/>
        </p:nvSpPr>
        <p:spPr>
          <a:xfrm>
            <a:off x="272625" y="1021800"/>
            <a:ext cx="4581600" cy="21667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FDM printer (</a:t>
            </a:r>
            <a:r>
              <a:rPr lang="en" dirty="0" err="1"/>
              <a:t>InterPrint</a:t>
            </a:r>
            <a:r>
              <a:rPr lang="en" dirty="0"/>
              <a:t>)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Raspberry Pi3B+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Chair Lamp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Logitech web camera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 err="1"/>
              <a:t>Octoprint</a:t>
            </a:r>
            <a:r>
              <a:rPr lang="en" dirty="0"/>
              <a:t> open source software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Database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Python for Machine Learning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Unity Client</a:t>
            </a:r>
            <a:endParaRPr dirty="0"/>
          </a:p>
        </p:txBody>
      </p:sp>
      <p:pic>
        <p:nvPicPr>
          <p:cNvPr id="282" name="Google Shape;282;p3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965669" y="1164974"/>
            <a:ext cx="2288731" cy="36467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83" name="Google Shape;283;p3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90594" y="3313849"/>
            <a:ext cx="1854542" cy="135356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p3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532328" y="4039263"/>
            <a:ext cx="2019521" cy="11042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6" name="Google Shape;286;p33"/>
          <p:cNvPicPr preferRelativeResize="0"/>
          <p:nvPr/>
        </p:nvPicPr>
        <p:blipFill rotWithShape="1">
          <a:blip r:embed="rId8">
            <a:alphaModFix/>
          </a:blip>
          <a:srcRect t="18689" b="14918"/>
          <a:stretch/>
        </p:blipFill>
        <p:spPr>
          <a:xfrm>
            <a:off x="6134025" y="783475"/>
            <a:ext cx="2729148" cy="113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7" name="Google Shape;287;p33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6611673" y="3917025"/>
            <a:ext cx="1428204" cy="1226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88" name="Google Shape;288;p33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6330600" y="2185200"/>
            <a:ext cx="2857500" cy="1600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6" name="Google Shape;316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317" name="Google Shape;317;p35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>
                <a:solidFill>
                  <a:schemeClr val="lt1"/>
                </a:solidFill>
              </a:rPr>
              <a:t>Implementation</a:t>
            </a:r>
            <a:endParaRPr sz="2700" b="1">
              <a:solidFill>
                <a:schemeClr val="lt1"/>
              </a:solidFill>
            </a:endParaRPr>
          </a:p>
        </p:txBody>
      </p:sp>
      <p:sp>
        <p:nvSpPr>
          <p:cNvPr id="318" name="Google Shape;318;p35"/>
          <p:cNvSpPr txBox="1"/>
          <p:nvPr/>
        </p:nvSpPr>
        <p:spPr>
          <a:xfrm>
            <a:off x="8832297" y="4811750"/>
            <a:ext cx="2880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16</a:t>
            </a:r>
            <a:endParaRPr sz="700" dirty="0"/>
          </a:p>
        </p:txBody>
      </p:sp>
      <p:pic>
        <p:nvPicPr>
          <p:cNvPr id="319" name="Google Shape;319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0" name="Google Shape;320;p3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526025" y="748050"/>
            <a:ext cx="6102298" cy="4279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3" name="Google Shape;293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Google Shape;294;p34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>
                <a:solidFill>
                  <a:schemeClr val="lt1"/>
                </a:solidFill>
              </a:rPr>
              <a:t>Implementation</a:t>
            </a:r>
            <a:endParaRPr sz="2700" b="1">
              <a:solidFill>
                <a:schemeClr val="lt1"/>
              </a:solidFill>
            </a:endParaRPr>
          </a:p>
        </p:txBody>
      </p:sp>
      <p:sp>
        <p:nvSpPr>
          <p:cNvPr id="295" name="Google Shape;295;p34"/>
          <p:cNvSpPr txBox="1"/>
          <p:nvPr/>
        </p:nvSpPr>
        <p:spPr>
          <a:xfrm>
            <a:off x="8832297" y="4811750"/>
            <a:ext cx="2880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17</a:t>
            </a:r>
            <a:endParaRPr sz="700" dirty="0"/>
          </a:p>
        </p:txBody>
      </p:sp>
      <p:pic>
        <p:nvPicPr>
          <p:cNvPr id="296" name="Google Shape;296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298" name="Google Shape;298;p34"/>
          <p:cNvSpPr txBox="1"/>
          <p:nvPr/>
        </p:nvSpPr>
        <p:spPr>
          <a:xfrm>
            <a:off x="104968" y="1143684"/>
            <a:ext cx="3996239" cy="34055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Installing </a:t>
            </a:r>
            <a:r>
              <a:rPr lang="en" dirty="0" err="1"/>
              <a:t>OctoPi</a:t>
            </a:r>
            <a:r>
              <a:rPr lang="en" dirty="0"/>
              <a:t> to Raspberry Pi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Connecting Raspberry Pi to Printer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Remotely monitor and control the </a:t>
            </a:r>
            <a:r>
              <a:rPr lang="en" dirty="0" err="1"/>
              <a:t>InterPrint</a:t>
            </a:r>
            <a:r>
              <a:rPr lang="en" dirty="0"/>
              <a:t> through </a:t>
            </a:r>
            <a:r>
              <a:rPr lang="en" dirty="0" err="1"/>
              <a:t>Octoprint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Installing extra sensors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Extracting data from </a:t>
            </a:r>
            <a:r>
              <a:rPr lang="en" dirty="0" err="1"/>
              <a:t>Octoprint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Store data in database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Process data with Machine learning model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Send info to Unity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Use real-time data in Unity to show printing status and other information</a:t>
            </a:r>
            <a:endParaRPr dirty="0"/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Use unity to remotely monitor &amp; control the FDM printer through </a:t>
            </a:r>
            <a:r>
              <a:rPr lang="en" dirty="0" err="1"/>
              <a:t>Octoprint</a:t>
            </a:r>
            <a:endParaRPr dirty="0"/>
          </a:p>
        </p:txBody>
      </p:sp>
      <p:pic>
        <p:nvPicPr>
          <p:cNvPr id="299" name="Google Shape;299;p3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944999" y="302525"/>
            <a:ext cx="1909025" cy="3041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00" name="Google Shape;300;p3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146063" y="4027875"/>
            <a:ext cx="1761524" cy="1100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1" name="Google Shape;301;p3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745841" y="4011973"/>
            <a:ext cx="1965995" cy="1100950"/>
          </a:xfrm>
          <a:prstGeom prst="rect">
            <a:avLst/>
          </a:prstGeom>
          <a:noFill/>
          <a:ln>
            <a:noFill/>
          </a:ln>
        </p:spPr>
      </p:pic>
      <p:sp>
        <p:nvSpPr>
          <p:cNvPr id="302" name="Google Shape;302;p34"/>
          <p:cNvSpPr/>
          <p:nvPr/>
        </p:nvSpPr>
        <p:spPr>
          <a:xfrm>
            <a:off x="6422325" y="759725"/>
            <a:ext cx="2556000" cy="1352100"/>
          </a:xfrm>
          <a:prstGeom prst="rect">
            <a:avLst/>
          </a:prstGeom>
          <a:solidFill>
            <a:schemeClr val="dk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03" name="Google Shape;303;p34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490974" y="793325"/>
            <a:ext cx="1555231" cy="112142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5" name="Google Shape;305;p34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7792032" y="1526532"/>
            <a:ext cx="1167622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306" name="Google Shape;306;p34"/>
          <p:cNvSpPr/>
          <p:nvPr/>
        </p:nvSpPr>
        <p:spPr>
          <a:xfrm>
            <a:off x="6013300" y="4398175"/>
            <a:ext cx="612600" cy="338100"/>
          </a:xfrm>
          <a:prstGeom prst="lef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</a:t>
            </a:r>
            <a:endParaRPr/>
          </a:p>
        </p:txBody>
      </p:sp>
      <p:sp>
        <p:nvSpPr>
          <p:cNvPr id="307" name="Google Shape;307;p34"/>
          <p:cNvSpPr/>
          <p:nvPr/>
        </p:nvSpPr>
        <p:spPr>
          <a:xfrm rot="-2380214">
            <a:off x="4379844" y="2950140"/>
            <a:ext cx="2975713" cy="507066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6AA84F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</a:t>
            </a:r>
            <a:endParaRPr/>
          </a:p>
        </p:txBody>
      </p:sp>
      <p:sp>
        <p:nvSpPr>
          <p:cNvPr id="308" name="Google Shape;308;p34"/>
          <p:cNvSpPr/>
          <p:nvPr/>
        </p:nvSpPr>
        <p:spPr>
          <a:xfrm>
            <a:off x="5580275" y="717125"/>
            <a:ext cx="731100" cy="3381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</a:t>
            </a:r>
            <a:endParaRPr/>
          </a:p>
        </p:txBody>
      </p:sp>
      <p:sp>
        <p:nvSpPr>
          <p:cNvPr id="309" name="Google Shape;309;p34"/>
          <p:cNvSpPr/>
          <p:nvPr/>
        </p:nvSpPr>
        <p:spPr>
          <a:xfrm rot="5400000">
            <a:off x="7667300" y="2945650"/>
            <a:ext cx="1717800" cy="3381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</a:t>
            </a:r>
            <a:endParaRPr/>
          </a:p>
        </p:txBody>
      </p:sp>
      <p:sp>
        <p:nvSpPr>
          <p:cNvPr id="310" name="Google Shape;310;p34"/>
          <p:cNvSpPr/>
          <p:nvPr/>
        </p:nvSpPr>
        <p:spPr>
          <a:xfrm rot="8340143">
            <a:off x="5091151" y="3101513"/>
            <a:ext cx="3048347" cy="337673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</a:t>
            </a:r>
            <a:endParaRPr/>
          </a:p>
        </p:txBody>
      </p:sp>
      <p:sp>
        <p:nvSpPr>
          <p:cNvPr id="311" name="Google Shape;311;p34"/>
          <p:cNvSpPr/>
          <p:nvPr/>
        </p:nvSpPr>
        <p:spPr>
          <a:xfrm>
            <a:off x="5689700" y="1582150"/>
            <a:ext cx="659400" cy="338100"/>
          </a:xfrm>
          <a:prstGeom prst="leftArrow">
            <a:avLst>
              <a:gd name="adj1" fmla="val 50000"/>
              <a:gd name="adj2" fmla="val 50000"/>
            </a:avLst>
          </a:prstGeom>
          <a:solidFill>
            <a:srgbClr val="6AA84F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5" name="Google Shape;325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22637"/>
            <a:ext cx="9188449" cy="5166360"/>
          </a:xfrm>
          <a:prstGeom prst="rect">
            <a:avLst/>
          </a:prstGeom>
          <a:noFill/>
          <a:ln>
            <a:noFill/>
          </a:ln>
        </p:spPr>
      </p:pic>
      <p:sp>
        <p:nvSpPr>
          <p:cNvPr id="326" name="Google Shape;326;p36"/>
          <p:cNvSpPr txBox="1">
            <a:spLocks noGrp="1"/>
          </p:cNvSpPr>
          <p:nvPr>
            <p:ph type="title"/>
          </p:nvPr>
        </p:nvSpPr>
        <p:spPr>
          <a:xfrm>
            <a:off x="230624" y="121625"/>
            <a:ext cx="6421473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 dirty="0">
                <a:solidFill>
                  <a:schemeClr val="lt1"/>
                </a:solidFill>
              </a:rPr>
              <a:t>Results: </a:t>
            </a:r>
            <a:r>
              <a:rPr lang="en" sz="2700" b="1" dirty="0" err="1">
                <a:solidFill>
                  <a:schemeClr val="lt1"/>
                </a:solidFill>
              </a:rPr>
              <a:t>OctoPrint</a:t>
            </a:r>
            <a:r>
              <a:rPr lang="en" sz="2700" b="1" dirty="0">
                <a:solidFill>
                  <a:schemeClr val="lt1"/>
                </a:solidFill>
              </a:rPr>
              <a:t> Interface</a:t>
            </a:r>
            <a:endParaRPr sz="2700" b="1" dirty="0">
              <a:solidFill>
                <a:schemeClr val="lt1"/>
              </a:solidFill>
            </a:endParaRPr>
          </a:p>
        </p:txBody>
      </p:sp>
      <p:pic>
        <p:nvPicPr>
          <p:cNvPr id="328" name="Google Shape;328;p3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9" name="Google Shape;329;p3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442861" y="815950"/>
            <a:ext cx="5732909" cy="43275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298;p34">
            <a:extLst>
              <a:ext uri="{FF2B5EF4-FFF2-40B4-BE49-F238E27FC236}">
                <a16:creationId xmlns:a16="http://schemas.microsoft.com/office/drawing/2014/main" id="{5832F925-7465-2E39-0846-B37DF83AC7F8}"/>
              </a:ext>
            </a:extLst>
          </p:cNvPr>
          <p:cNvSpPr txBox="1"/>
          <p:nvPr/>
        </p:nvSpPr>
        <p:spPr>
          <a:xfrm>
            <a:off x="1604" y="1115882"/>
            <a:ext cx="3337893" cy="3754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82600" lvl="0" indent="-342900" algn="l" rtl="0">
              <a:lnSpc>
                <a:spcPct val="2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-US" sz="1600" dirty="0"/>
              <a:t>Real-time printing status</a:t>
            </a:r>
          </a:p>
          <a:p>
            <a:pPr marL="4826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-US" sz="1600" dirty="0"/>
              <a:t>Nozzle &amp; bed temperature</a:t>
            </a:r>
          </a:p>
          <a:p>
            <a:pPr marL="482600" lvl="0" indent="-342900" algn="l" rtl="0">
              <a:lnSpc>
                <a:spcPct val="2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-US" sz="1600" dirty="0"/>
              <a:t>Real-time temperature data visualization </a:t>
            </a:r>
          </a:p>
          <a:p>
            <a:pPr marL="139700" lvl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</a:pPr>
            <a:endParaRPr lang="en-US" sz="1600" b="1" dirty="0"/>
          </a:p>
          <a:p>
            <a:pPr marL="139700" lvl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</a:pPr>
            <a:r>
              <a:rPr lang="en-US" sz="1600" b="1" dirty="0"/>
              <a:t>Note: </a:t>
            </a:r>
            <a:r>
              <a:rPr lang="en-US" sz="1600" dirty="0"/>
              <a:t>Data extraction of printing status &amp; temperatures</a:t>
            </a:r>
            <a:endParaRPr sz="1600" dirty="0"/>
          </a:p>
        </p:txBody>
      </p:sp>
      <p:sp>
        <p:nvSpPr>
          <p:cNvPr id="327" name="Google Shape;327;p36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18</a:t>
            </a:r>
            <a:endParaRPr b="1" dirty="0">
              <a:solidFill>
                <a:srgbClr val="5A5B5B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5" name="Google Shape;325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14686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326" name="Google Shape;326;p36"/>
          <p:cNvSpPr txBox="1">
            <a:spLocks noGrp="1"/>
          </p:cNvSpPr>
          <p:nvPr>
            <p:ph type="title"/>
          </p:nvPr>
        </p:nvSpPr>
        <p:spPr>
          <a:xfrm>
            <a:off x="230624" y="121625"/>
            <a:ext cx="550226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 dirty="0">
                <a:solidFill>
                  <a:schemeClr val="lt1"/>
                </a:solidFill>
              </a:rPr>
              <a:t>Results: </a:t>
            </a:r>
            <a:r>
              <a:rPr lang="en" sz="2700" b="1" dirty="0" err="1">
                <a:solidFill>
                  <a:schemeClr val="lt1"/>
                </a:solidFill>
              </a:rPr>
              <a:t>OctoPrint</a:t>
            </a:r>
            <a:r>
              <a:rPr lang="en" sz="2700" b="1" dirty="0">
                <a:solidFill>
                  <a:schemeClr val="lt1"/>
                </a:solidFill>
              </a:rPr>
              <a:t> Interface</a:t>
            </a:r>
            <a:endParaRPr sz="2700" b="1" dirty="0">
              <a:solidFill>
                <a:schemeClr val="lt1"/>
              </a:solidFill>
            </a:endParaRPr>
          </a:p>
        </p:txBody>
      </p:sp>
      <p:pic>
        <p:nvPicPr>
          <p:cNvPr id="328" name="Google Shape;328;p3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0" name="Google Shape;330;p3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395207" y="815950"/>
            <a:ext cx="5793242" cy="4327550"/>
          </a:xfrm>
          <a:prstGeom prst="rect">
            <a:avLst/>
          </a:prstGeom>
          <a:noFill/>
          <a:ln>
            <a:noFill/>
          </a:ln>
        </p:spPr>
      </p:pic>
      <p:sp>
        <p:nvSpPr>
          <p:cNvPr id="327" name="Google Shape;327;p36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19</a:t>
            </a:r>
            <a:endParaRPr b="1" dirty="0">
              <a:solidFill>
                <a:srgbClr val="5A5B5B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2" name="Google Shape;298;p34">
            <a:extLst>
              <a:ext uri="{FF2B5EF4-FFF2-40B4-BE49-F238E27FC236}">
                <a16:creationId xmlns:a16="http://schemas.microsoft.com/office/drawing/2014/main" id="{E8A5FC14-CAD0-78BE-7BD3-5A2E1A706446}"/>
              </a:ext>
            </a:extLst>
          </p:cNvPr>
          <p:cNvSpPr txBox="1"/>
          <p:nvPr/>
        </p:nvSpPr>
        <p:spPr>
          <a:xfrm>
            <a:off x="0" y="642984"/>
            <a:ext cx="3337893" cy="46166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826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-US" sz="1600" dirty="0"/>
              <a:t>Real-time monitoring through web camera</a:t>
            </a:r>
          </a:p>
          <a:p>
            <a:pPr marL="4826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-US" sz="1600" dirty="0"/>
              <a:t>Remotely control the nozzle through XYZ axis</a:t>
            </a:r>
          </a:p>
          <a:p>
            <a:pPr marL="4826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-US" sz="1600" dirty="0"/>
              <a:t>Remotely control the nozzle feed and extrusion flow rate</a:t>
            </a:r>
          </a:p>
          <a:p>
            <a:pPr marL="139700" lvl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</a:pPr>
            <a:endParaRPr lang="en-US" sz="1600" b="1" dirty="0"/>
          </a:p>
          <a:p>
            <a:pPr marL="139700" lvl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</a:pPr>
            <a:r>
              <a:rPr lang="en-US" sz="1600" b="1" dirty="0"/>
              <a:t>Note: </a:t>
            </a:r>
            <a:r>
              <a:rPr lang="en-US" sz="1600" dirty="0"/>
              <a:t>Real-time remote monitoring &amp; controlling through the </a:t>
            </a:r>
            <a:r>
              <a:rPr lang="en-US" sz="1600" dirty="0" err="1"/>
              <a:t>Octoprint</a:t>
            </a:r>
            <a:endParaRPr sz="1600" dirty="0"/>
          </a:p>
        </p:txBody>
      </p:sp>
    </p:spTree>
    <p:extLst>
      <p:ext uri="{BB962C8B-B14F-4D97-AF65-F5344CB8AC3E}">
        <p14:creationId xmlns:p14="http://schemas.microsoft.com/office/powerpoint/2010/main" val="33079283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5" name="Google Shape;335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336" name="Google Shape;336;p37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557061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 dirty="0">
                <a:solidFill>
                  <a:schemeClr val="lt1"/>
                </a:solidFill>
              </a:rPr>
              <a:t>Results: </a:t>
            </a:r>
            <a:r>
              <a:rPr lang="en" sz="2700" b="1" dirty="0" err="1">
                <a:solidFill>
                  <a:schemeClr val="lt1"/>
                </a:solidFill>
              </a:rPr>
              <a:t>OctoPrint</a:t>
            </a:r>
            <a:r>
              <a:rPr lang="en" sz="2700" b="1" dirty="0">
                <a:solidFill>
                  <a:schemeClr val="lt1"/>
                </a:solidFill>
              </a:rPr>
              <a:t> Interface</a:t>
            </a:r>
            <a:endParaRPr sz="2700" b="1" dirty="0">
              <a:solidFill>
                <a:schemeClr val="lt1"/>
              </a:solidFill>
            </a:endParaRPr>
          </a:p>
        </p:txBody>
      </p:sp>
      <p:pic>
        <p:nvPicPr>
          <p:cNvPr id="338" name="Google Shape;338;p3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9" name="Google Shape;339;p3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323648" y="728485"/>
            <a:ext cx="5570610" cy="4352553"/>
          </a:xfrm>
          <a:prstGeom prst="rect">
            <a:avLst/>
          </a:prstGeom>
          <a:noFill/>
          <a:ln>
            <a:noFill/>
          </a:ln>
        </p:spPr>
      </p:pic>
      <p:sp>
        <p:nvSpPr>
          <p:cNvPr id="337" name="Google Shape;337;p37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20</a:t>
            </a:r>
            <a:endParaRPr sz="700" dirty="0"/>
          </a:p>
        </p:txBody>
      </p:sp>
      <p:sp>
        <p:nvSpPr>
          <p:cNvPr id="2" name="Google Shape;298;p34">
            <a:extLst>
              <a:ext uri="{FF2B5EF4-FFF2-40B4-BE49-F238E27FC236}">
                <a16:creationId xmlns:a16="http://schemas.microsoft.com/office/drawing/2014/main" id="{E88C531C-C348-B4C8-EDE2-5F4898E2EE7A}"/>
              </a:ext>
            </a:extLst>
          </p:cNvPr>
          <p:cNvSpPr txBox="1"/>
          <p:nvPr/>
        </p:nvSpPr>
        <p:spPr>
          <a:xfrm>
            <a:off x="1657" y="1645034"/>
            <a:ext cx="3337893" cy="24006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826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-US" sz="1600" dirty="0"/>
              <a:t>Gcode viewer tab</a:t>
            </a:r>
          </a:p>
          <a:p>
            <a:pPr marL="4826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-US" sz="1600" dirty="0"/>
              <a:t>Real-time extrusion footprint </a:t>
            </a:r>
          </a:p>
          <a:p>
            <a:pPr marL="139700" lvl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</a:pPr>
            <a:endParaRPr lang="en-US" sz="1600" b="1" dirty="0"/>
          </a:p>
          <a:p>
            <a:pPr marL="139700" lvl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</a:pPr>
            <a:r>
              <a:rPr lang="en-US" sz="1600" b="1" dirty="0"/>
              <a:t>Note:</a:t>
            </a:r>
            <a:r>
              <a:rPr lang="en-US" sz="1600" dirty="0"/>
              <a:t> Data extraction of the nozzle movement</a:t>
            </a:r>
            <a:endParaRPr sz="16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4" name="Google Shape;354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355" name="Google Shape;355;p39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547046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 dirty="0">
                <a:solidFill>
                  <a:schemeClr val="lt1"/>
                </a:solidFill>
              </a:rPr>
              <a:t>Results: Real-time Temperature</a:t>
            </a:r>
            <a:endParaRPr sz="2700" b="1" dirty="0">
              <a:solidFill>
                <a:schemeClr val="lt1"/>
              </a:solidFill>
            </a:endParaRPr>
          </a:p>
        </p:txBody>
      </p:sp>
      <p:sp>
        <p:nvSpPr>
          <p:cNvPr id="356" name="Google Shape;356;p39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21</a:t>
            </a:r>
            <a:endParaRPr sz="700" dirty="0"/>
          </a:p>
        </p:txBody>
      </p:sp>
      <p:pic>
        <p:nvPicPr>
          <p:cNvPr id="357" name="Google Shape;357;p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E1A8D7C-39F7-E862-51E9-ADC6DE5744E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95" y="1299043"/>
            <a:ext cx="4532629" cy="3369047"/>
          </a:xfrm>
          <a:prstGeom prst="rect">
            <a:avLst/>
          </a:prstGeom>
        </p:spPr>
      </p:pic>
      <p:pic>
        <p:nvPicPr>
          <p:cNvPr id="3" name="Picture 2" descr="Chart, line chart&#10;&#10;Description automatically generated">
            <a:extLst>
              <a:ext uri="{FF2B5EF4-FFF2-40B4-BE49-F238E27FC236}">
                <a16:creationId xmlns:a16="http://schemas.microsoft.com/office/drawing/2014/main" id="{914E0D00-7419-7FEA-46F8-F6D90C04ECE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559" y="1299043"/>
            <a:ext cx="4536612" cy="3369047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4" name="Google Shape;364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365" name="Google Shape;365;p40"/>
          <p:cNvSpPr txBox="1">
            <a:spLocks noGrp="1"/>
          </p:cNvSpPr>
          <p:nvPr>
            <p:ph type="title"/>
          </p:nvPr>
        </p:nvSpPr>
        <p:spPr>
          <a:xfrm>
            <a:off x="230624" y="121625"/>
            <a:ext cx="622583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 dirty="0">
                <a:solidFill>
                  <a:schemeClr val="lt1"/>
                </a:solidFill>
              </a:rPr>
              <a:t>Results: Unity Client (Nozzle &amp; Bed)</a:t>
            </a:r>
            <a:endParaRPr sz="2700" b="1" dirty="0">
              <a:solidFill>
                <a:schemeClr val="lt1"/>
              </a:solidFill>
            </a:endParaRPr>
          </a:p>
        </p:txBody>
      </p:sp>
      <p:sp>
        <p:nvSpPr>
          <p:cNvPr id="366" name="Google Shape;366;p40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22</a:t>
            </a:r>
            <a:endParaRPr sz="700" dirty="0"/>
          </a:p>
        </p:txBody>
      </p:sp>
      <p:pic>
        <p:nvPicPr>
          <p:cNvPr id="367" name="Google Shape;367;p4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68" name="Google Shape;368;p4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43574" y="845989"/>
            <a:ext cx="7701300" cy="4210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3" name="Google Shape;373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374" name="Google Shape;374;p41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 dirty="0">
                <a:solidFill>
                  <a:schemeClr val="lt1"/>
                </a:solidFill>
              </a:rPr>
              <a:t>Results: Unity Interface</a:t>
            </a:r>
            <a:endParaRPr sz="2700" b="1" dirty="0">
              <a:solidFill>
                <a:schemeClr val="lt1"/>
              </a:solidFill>
            </a:endParaRPr>
          </a:p>
        </p:txBody>
      </p:sp>
      <p:sp>
        <p:nvSpPr>
          <p:cNvPr id="375" name="Google Shape;375;p41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23</a:t>
            </a:r>
            <a:endParaRPr sz="700" dirty="0"/>
          </a:p>
        </p:txBody>
      </p:sp>
      <p:pic>
        <p:nvPicPr>
          <p:cNvPr id="376" name="Google Shape;376;p4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77" name="Google Shape;377;p4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75825" y="760300"/>
            <a:ext cx="7792348" cy="43831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2" name="Google Shape;382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6817" y="4367248"/>
            <a:ext cx="1585525" cy="777673"/>
          </a:xfrm>
          <a:prstGeom prst="rect">
            <a:avLst/>
          </a:prstGeom>
          <a:noFill/>
          <a:ln>
            <a:noFill/>
          </a:ln>
        </p:spPr>
      </p:pic>
      <p:pic>
        <p:nvPicPr>
          <p:cNvPr id="383" name="Google Shape;383;p4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1474" y="3550150"/>
            <a:ext cx="1315249" cy="95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5" name="Google Shape;385;p4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22498" y="827725"/>
            <a:ext cx="1585525" cy="2319064"/>
          </a:xfrm>
          <a:prstGeom prst="rect">
            <a:avLst/>
          </a:prstGeom>
          <a:noFill/>
          <a:ln>
            <a:noFill/>
          </a:ln>
        </p:spPr>
      </p:pic>
      <p:pic>
        <p:nvPicPr>
          <p:cNvPr id="386" name="Google Shape;386;p4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990850" y="887131"/>
            <a:ext cx="2367324" cy="1479574"/>
          </a:xfrm>
          <a:prstGeom prst="rect">
            <a:avLst/>
          </a:prstGeom>
          <a:noFill/>
          <a:ln>
            <a:noFill/>
          </a:ln>
        </p:spPr>
      </p:pic>
      <p:pic>
        <p:nvPicPr>
          <p:cNvPr id="387" name="Google Shape;387;p4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20123" y="3590586"/>
            <a:ext cx="325300" cy="332865"/>
          </a:xfrm>
          <a:prstGeom prst="rect">
            <a:avLst/>
          </a:prstGeom>
          <a:noFill/>
          <a:ln>
            <a:noFill/>
          </a:ln>
        </p:spPr>
      </p:pic>
      <p:pic>
        <p:nvPicPr>
          <p:cNvPr id="388" name="Google Shape;388;p42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25697" y="1022008"/>
            <a:ext cx="325300" cy="340769"/>
          </a:xfrm>
          <a:prstGeom prst="rect">
            <a:avLst/>
          </a:prstGeom>
          <a:noFill/>
          <a:ln>
            <a:noFill/>
          </a:ln>
        </p:spPr>
      </p:pic>
      <p:pic>
        <p:nvPicPr>
          <p:cNvPr id="389" name="Google Shape;389;p42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818850" y="734233"/>
            <a:ext cx="325300" cy="332865"/>
          </a:xfrm>
          <a:prstGeom prst="rect">
            <a:avLst/>
          </a:prstGeom>
          <a:noFill/>
          <a:ln>
            <a:noFill/>
          </a:ln>
        </p:spPr>
      </p:pic>
      <p:pic>
        <p:nvPicPr>
          <p:cNvPr id="390" name="Google Shape;390;p42"/>
          <p:cNvPicPr preferRelativeResize="0"/>
          <p:nvPr/>
        </p:nvPicPr>
        <p:blipFill rotWithShape="1">
          <a:blip r:embed="rId10">
            <a:alphaModFix/>
          </a:blip>
          <a:srcRect r="21278" b="21278"/>
          <a:stretch/>
        </p:blipFill>
        <p:spPr>
          <a:xfrm>
            <a:off x="3110574" y="3007691"/>
            <a:ext cx="2160323" cy="1693010"/>
          </a:xfrm>
          <a:prstGeom prst="rect">
            <a:avLst/>
          </a:prstGeom>
          <a:noFill/>
          <a:ln>
            <a:noFill/>
          </a:ln>
        </p:spPr>
      </p:pic>
      <p:sp>
        <p:nvSpPr>
          <p:cNvPr id="391" name="Google Shape;391;p42"/>
          <p:cNvSpPr/>
          <p:nvPr/>
        </p:nvSpPr>
        <p:spPr>
          <a:xfrm>
            <a:off x="2247950" y="3918709"/>
            <a:ext cx="494700" cy="2895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6AA84F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2" name="Google Shape;392;p42"/>
          <p:cNvSpPr/>
          <p:nvPr/>
        </p:nvSpPr>
        <p:spPr>
          <a:xfrm>
            <a:off x="2324150" y="1714078"/>
            <a:ext cx="494700" cy="2895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6AA84F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3" name="Google Shape;393;p42"/>
          <p:cNvSpPr/>
          <p:nvPr/>
        </p:nvSpPr>
        <p:spPr>
          <a:xfrm rot="-5400000">
            <a:off x="1388925" y="3143903"/>
            <a:ext cx="494700" cy="2895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6AA84F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" name="Google Shape;394;p42"/>
          <p:cNvSpPr/>
          <p:nvPr/>
        </p:nvSpPr>
        <p:spPr>
          <a:xfrm>
            <a:off x="5530175" y="1940763"/>
            <a:ext cx="494700" cy="2895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6AA84F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5" name="Google Shape;395;p42"/>
          <p:cNvSpPr/>
          <p:nvPr/>
        </p:nvSpPr>
        <p:spPr>
          <a:xfrm>
            <a:off x="5530175" y="2985013"/>
            <a:ext cx="494700" cy="2895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6AA84F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96" name="Google Shape;396;p42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2958175" y="2915640"/>
            <a:ext cx="325300" cy="332867"/>
          </a:xfrm>
          <a:prstGeom prst="rect">
            <a:avLst/>
          </a:prstGeom>
          <a:noFill/>
          <a:ln>
            <a:noFill/>
          </a:ln>
        </p:spPr>
      </p:pic>
      <p:sp>
        <p:nvSpPr>
          <p:cNvPr id="398" name="Google Shape;398;p42"/>
          <p:cNvSpPr txBox="1"/>
          <p:nvPr/>
        </p:nvSpPr>
        <p:spPr>
          <a:xfrm>
            <a:off x="0" y="3034588"/>
            <a:ext cx="14841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Connecting Pi to the FDM</a:t>
            </a:r>
            <a:endParaRPr b="1" dirty="0"/>
          </a:p>
        </p:txBody>
      </p:sp>
      <p:sp>
        <p:nvSpPr>
          <p:cNvPr id="399" name="Google Shape;399;p42"/>
          <p:cNvSpPr txBox="1"/>
          <p:nvPr/>
        </p:nvSpPr>
        <p:spPr>
          <a:xfrm>
            <a:off x="3080254" y="2317725"/>
            <a:ext cx="23097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Remotely connection to the Printer through Pi</a:t>
            </a:r>
            <a:endParaRPr b="1" dirty="0"/>
          </a:p>
        </p:txBody>
      </p:sp>
      <p:sp>
        <p:nvSpPr>
          <p:cNvPr id="400" name="Google Shape;400;p42"/>
          <p:cNvSpPr txBox="1"/>
          <p:nvPr/>
        </p:nvSpPr>
        <p:spPr>
          <a:xfrm>
            <a:off x="3035887" y="4613228"/>
            <a:ext cx="2494287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Real-time video processing by machine learning model</a:t>
            </a:r>
            <a:endParaRPr b="1" dirty="0"/>
          </a:p>
        </p:txBody>
      </p:sp>
      <p:sp>
        <p:nvSpPr>
          <p:cNvPr id="401" name="Google Shape;401;p42"/>
          <p:cNvSpPr txBox="1"/>
          <p:nvPr/>
        </p:nvSpPr>
        <p:spPr>
          <a:xfrm>
            <a:off x="6685497" y="1117525"/>
            <a:ext cx="17964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All-in-one platform and visualization</a:t>
            </a:r>
            <a:endParaRPr b="1"/>
          </a:p>
        </p:txBody>
      </p:sp>
      <p:pic>
        <p:nvPicPr>
          <p:cNvPr id="402" name="Google Shape;402;p42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6069001" y="1809324"/>
            <a:ext cx="2806036" cy="1578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403" name="Google Shape;403;p42"/>
          <p:cNvPicPr preferRelativeResize="0"/>
          <p:nvPr/>
        </p:nvPicPr>
        <p:blipFill>
          <a:blip r:embed="rId13">
            <a:alphaModFix/>
          </a:blip>
          <a:stretch>
            <a:fillRect/>
          </a:stretch>
        </p:blipFill>
        <p:spPr>
          <a:xfrm>
            <a:off x="8666629" y="1607911"/>
            <a:ext cx="325300" cy="332865"/>
          </a:xfrm>
          <a:prstGeom prst="rect">
            <a:avLst/>
          </a:prstGeom>
          <a:noFill/>
          <a:ln>
            <a:noFill/>
          </a:ln>
        </p:spPr>
      </p:pic>
      <p:pic>
        <p:nvPicPr>
          <p:cNvPr id="404" name="Google Shape;404;p42"/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405" name="Google Shape;405;p42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24</a:t>
            </a:r>
            <a:endParaRPr sz="700" dirty="0"/>
          </a:p>
        </p:txBody>
      </p:sp>
      <p:sp>
        <p:nvSpPr>
          <p:cNvPr id="2" name="Google Shape;374;p41">
            <a:extLst>
              <a:ext uri="{FF2B5EF4-FFF2-40B4-BE49-F238E27FC236}">
                <a16:creationId xmlns:a16="http://schemas.microsoft.com/office/drawing/2014/main" id="{E28D4B8E-9F62-E310-D64F-B7F296B377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 dirty="0">
                <a:solidFill>
                  <a:schemeClr val="lt1"/>
                </a:solidFill>
              </a:rPr>
              <a:t>Results: Data Flow (P-V)</a:t>
            </a:r>
            <a:endParaRPr sz="2700" b="1" dirty="0">
              <a:solidFill>
                <a:schemeClr val="l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10F206-CE7C-43C2-4E77-5B6451C6FCA4}"/>
              </a:ext>
            </a:extLst>
          </p:cNvPr>
          <p:cNvSpPr txBox="1"/>
          <p:nvPr/>
        </p:nvSpPr>
        <p:spPr>
          <a:xfrm>
            <a:off x="6543923" y="3895034"/>
            <a:ext cx="2177902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MN" sz="2000" b="1" dirty="0"/>
              <a:t>From Physical to Virtual World (P-V)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" name="Google Shape;410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6817" y="4391101"/>
            <a:ext cx="1585525" cy="777673"/>
          </a:xfrm>
          <a:prstGeom prst="rect">
            <a:avLst/>
          </a:prstGeom>
          <a:noFill/>
          <a:ln>
            <a:noFill/>
          </a:ln>
        </p:spPr>
      </p:pic>
      <p:pic>
        <p:nvPicPr>
          <p:cNvPr id="411" name="Google Shape;411;p4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1474" y="3581951"/>
            <a:ext cx="1315249" cy="95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3" name="Google Shape;413;p4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38772" y="725949"/>
            <a:ext cx="1630331" cy="2464336"/>
          </a:xfrm>
          <a:prstGeom prst="rect">
            <a:avLst/>
          </a:prstGeom>
          <a:noFill/>
          <a:ln>
            <a:noFill/>
          </a:ln>
        </p:spPr>
      </p:pic>
      <p:pic>
        <p:nvPicPr>
          <p:cNvPr id="414" name="Google Shape;414;p4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990850" y="871228"/>
            <a:ext cx="2367324" cy="1479574"/>
          </a:xfrm>
          <a:prstGeom prst="rect">
            <a:avLst/>
          </a:prstGeom>
          <a:noFill/>
          <a:ln>
            <a:noFill/>
          </a:ln>
        </p:spPr>
      </p:pic>
      <p:pic>
        <p:nvPicPr>
          <p:cNvPr id="415" name="Google Shape;415;p4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852053" y="725949"/>
            <a:ext cx="325300" cy="332865"/>
          </a:xfrm>
          <a:prstGeom prst="rect">
            <a:avLst/>
          </a:prstGeom>
          <a:noFill/>
          <a:ln>
            <a:noFill/>
          </a:ln>
        </p:spPr>
      </p:pic>
      <p:pic>
        <p:nvPicPr>
          <p:cNvPr id="416" name="Google Shape;416;p43"/>
          <p:cNvPicPr preferRelativeResize="0"/>
          <p:nvPr/>
        </p:nvPicPr>
        <p:blipFill rotWithShape="1">
          <a:blip r:embed="rId8">
            <a:alphaModFix/>
          </a:blip>
          <a:srcRect r="21278" b="21278"/>
          <a:stretch/>
        </p:blipFill>
        <p:spPr>
          <a:xfrm>
            <a:off x="3110574" y="2999740"/>
            <a:ext cx="2160323" cy="1693010"/>
          </a:xfrm>
          <a:prstGeom prst="rect">
            <a:avLst/>
          </a:prstGeom>
          <a:noFill/>
          <a:ln>
            <a:noFill/>
          </a:ln>
        </p:spPr>
      </p:pic>
      <p:sp>
        <p:nvSpPr>
          <p:cNvPr id="417" name="Google Shape;417;p43"/>
          <p:cNvSpPr/>
          <p:nvPr/>
        </p:nvSpPr>
        <p:spPr>
          <a:xfrm>
            <a:off x="2247950" y="3767638"/>
            <a:ext cx="494700" cy="2895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6AA84F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" name="Google Shape;418;p43"/>
          <p:cNvSpPr/>
          <p:nvPr/>
        </p:nvSpPr>
        <p:spPr>
          <a:xfrm rot="7852132">
            <a:off x="2176141" y="2748067"/>
            <a:ext cx="494704" cy="289475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C00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43"/>
          <p:cNvSpPr/>
          <p:nvPr/>
        </p:nvSpPr>
        <p:spPr>
          <a:xfrm rot="-5400000">
            <a:off x="1160325" y="3207512"/>
            <a:ext cx="494700" cy="2895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C00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0" name="Google Shape;420;p43"/>
          <p:cNvSpPr/>
          <p:nvPr/>
        </p:nvSpPr>
        <p:spPr>
          <a:xfrm rot="10800000">
            <a:off x="5530175" y="1940763"/>
            <a:ext cx="494700" cy="2895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C00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1" name="Google Shape;421;p43"/>
          <p:cNvSpPr/>
          <p:nvPr/>
        </p:nvSpPr>
        <p:spPr>
          <a:xfrm>
            <a:off x="5530175" y="2985013"/>
            <a:ext cx="494700" cy="2895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6AA84F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22" name="Google Shape;422;p43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07659" y="3673309"/>
            <a:ext cx="325300" cy="332867"/>
          </a:xfrm>
          <a:prstGeom prst="rect">
            <a:avLst/>
          </a:prstGeom>
          <a:noFill/>
          <a:ln>
            <a:noFill/>
          </a:ln>
        </p:spPr>
      </p:pic>
      <p:pic>
        <p:nvPicPr>
          <p:cNvPr id="423" name="Google Shape;423;p43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698018" y="780520"/>
            <a:ext cx="325300" cy="332865"/>
          </a:xfrm>
          <a:prstGeom prst="rect">
            <a:avLst/>
          </a:prstGeom>
          <a:noFill/>
          <a:ln>
            <a:noFill/>
          </a:ln>
        </p:spPr>
      </p:pic>
      <p:pic>
        <p:nvPicPr>
          <p:cNvPr id="424" name="Google Shape;424;p43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2943950" y="2963347"/>
            <a:ext cx="325300" cy="332865"/>
          </a:xfrm>
          <a:prstGeom prst="rect">
            <a:avLst/>
          </a:prstGeom>
          <a:noFill/>
          <a:ln>
            <a:noFill/>
          </a:ln>
        </p:spPr>
      </p:pic>
      <p:sp>
        <p:nvSpPr>
          <p:cNvPr id="426" name="Google Shape;426;p43"/>
          <p:cNvSpPr txBox="1"/>
          <p:nvPr/>
        </p:nvSpPr>
        <p:spPr>
          <a:xfrm>
            <a:off x="6685497" y="888925"/>
            <a:ext cx="17964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Send command to the Printer through Octoprint</a:t>
            </a:r>
            <a:endParaRPr b="1"/>
          </a:p>
        </p:txBody>
      </p:sp>
      <p:sp>
        <p:nvSpPr>
          <p:cNvPr id="427" name="Google Shape;427;p43"/>
          <p:cNvSpPr txBox="1"/>
          <p:nvPr/>
        </p:nvSpPr>
        <p:spPr>
          <a:xfrm>
            <a:off x="3049022" y="2258023"/>
            <a:ext cx="2437028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Send received commands to FDM printer through Pi</a:t>
            </a:r>
            <a:endParaRPr b="1" dirty="0"/>
          </a:p>
        </p:txBody>
      </p:sp>
      <p:sp>
        <p:nvSpPr>
          <p:cNvPr id="428" name="Google Shape;428;p43"/>
          <p:cNvSpPr txBox="1"/>
          <p:nvPr/>
        </p:nvSpPr>
        <p:spPr>
          <a:xfrm>
            <a:off x="71559" y="2606487"/>
            <a:ext cx="1315200" cy="104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Executing command in physical world</a:t>
            </a:r>
            <a:endParaRPr b="1" dirty="0"/>
          </a:p>
        </p:txBody>
      </p:sp>
      <p:pic>
        <p:nvPicPr>
          <p:cNvPr id="429" name="Google Shape;429;p43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6069000" y="1778075"/>
            <a:ext cx="2861578" cy="1609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430" name="Google Shape;430;p43"/>
          <p:cNvPicPr preferRelativeResize="0"/>
          <p:nvPr/>
        </p:nvPicPr>
        <p:blipFill>
          <a:blip r:embed="rId13">
            <a:alphaModFix/>
          </a:blip>
          <a:stretch>
            <a:fillRect/>
          </a:stretch>
        </p:blipFill>
        <p:spPr>
          <a:xfrm>
            <a:off x="8769100" y="1603952"/>
            <a:ext cx="325300" cy="340769"/>
          </a:xfrm>
          <a:prstGeom prst="rect">
            <a:avLst/>
          </a:prstGeom>
          <a:noFill/>
          <a:ln>
            <a:noFill/>
          </a:ln>
        </p:spPr>
      </p:pic>
      <p:pic>
        <p:nvPicPr>
          <p:cNvPr id="431" name="Google Shape;431;p43"/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432" name="Google Shape;432;p43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25</a:t>
            </a:r>
            <a:endParaRPr sz="700" dirty="0"/>
          </a:p>
        </p:txBody>
      </p:sp>
      <p:sp>
        <p:nvSpPr>
          <p:cNvPr id="5" name="Google Shape;374;p41">
            <a:extLst>
              <a:ext uri="{FF2B5EF4-FFF2-40B4-BE49-F238E27FC236}">
                <a16:creationId xmlns:a16="http://schemas.microsoft.com/office/drawing/2014/main" id="{40AD1909-DCDB-077C-68C5-EFC57AA727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 dirty="0">
                <a:solidFill>
                  <a:schemeClr val="lt1"/>
                </a:solidFill>
              </a:rPr>
              <a:t>Results: Data Flow (V-P)</a:t>
            </a:r>
            <a:endParaRPr sz="2700" b="1" dirty="0">
              <a:solidFill>
                <a:schemeClr val="lt1"/>
              </a:solidFill>
            </a:endParaRPr>
          </a:p>
        </p:txBody>
      </p:sp>
      <p:sp>
        <p:nvSpPr>
          <p:cNvPr id="6" name="Google Shape;400;p42">
            <a:extLst>
              <a:ext uri="{FF2B5EF4-FFF2-40B4-BE49-F238E27FC236}">
                <a16:creationId xmlns:a16="http://schemas.microsoft.com/office/drawing/2014/main" id="{8CD33DE7-AC12-2A83-8048-99321E9BF212}"/>
              </a:ext>
            </a:extLst>
          </p:cNvPr>
          <p:cNvSpPr txBox="1"/>
          <p:nvPr/>
        </p:nvSpPr>
        <p:spPr>
          <a:xfrm>
            <a:off x="3035887" y="4581424"/>
            <a:ext cx="2494287" cy="615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If any Defect detection by machine learning model</a:t>
            </a:r>
            <a:endParaRPr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414B53-7F1F-8477-5837-19003A35CC10}"/>
              </a:ext>
            </a:extLst>
          </p:cNvPr>
          <p:cNvSpPr txBox="1"/>
          <p:nvPr/>
        </p:nvSpPr>
        <p:spPr>
          <a:xfrm>
            <a:off x="6543923" y="3895034"/>
            <a:ext cx="2177902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MN" sz="2000" b="1" dirty="0"/>
              <a:t>From Virtual to Physical World (V-P)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6" name="Google Shape;446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447" name="Google Shape;447;p45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>
                <a:solidFill>
                  <a:schemeClr val="lt1"/>
                </a:solidFill>
              </a:rPr>
              <a:t>Discussion</a:t>
            </a:r>
            <a:endParaRPr sz="2700" b="1">
              <a:solidFill>
                <a:schemeClr val="lt1"/>
              </a:solidFill>
            </a:endParaRPr>
          </a:p>
        </p:txBody>
      </p:sp>
      <p:sp>
        <p:nvSpPr>
          <p:cNvPr id="448" name="Google Shape;448;p45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26</a:t>
            </a:r>
            <a:endParaRPr sz="700" dirty="0"/>
          </a:p>
        </p:txBody>
      </p:sp>
      <p:pic>
        <p:nvPicPr>
          <p:cNvPr id="449" name="Google Shape;449;p4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450" name="Google Shape;450;p45"/>
          <p:cNvSpPr txBox="1"/>
          <p:nvPr/>
        </p:nvSpPr>
        <p:spPr>
          <a:xfrm>
            <a:off x="331475" y="1051396"/>
            <a:ext cx="8788647" cy="39887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91440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Meets its functional requirements</a:t>
            </a:r>
            <a:endParaRPr sz="1800" b="1" dirty="0"/>
          </a:p>
          <a:p>
            <a:pPr marL="0" marR="0" lvl="0" indent="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/>
              <a:t>Strengths</a:t>
            </a:r>
            <a:endParaRPr sz="1800" b="1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Receive data from in-built sensors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Less equipment &amp; Less complex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Data flow is quicker (External factor is </a:t>
            </a:r>
            <a:r>
              <a:rPr lang="en" sz="1800" dirty="0" err="1"/>
              <a:t>Wifi</a:t>
            </a:r>
            <a:r>
              <a:rPr lang="en" sz="1800" dirty="0"/>
              <a:t> speed)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Available for upgrades</a:t>
            </a:r>
            <a:endParaRPr sz="1800" dirty="0"/>
          </a:p>
          <a:p>
            <a:pPr marL="0" marR="0" lvl="0" indent="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/>
          </a:p>
          <a:p>
            <a:pPr marL="0" marR="0" lvl="0" indent="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/>
              <a:t>Note: </a:t>
            </a:r>
            <a:r>
              <a:rPr lang="en" sz="1800" dirty="0"/>
              <a:t>Careful with computational burden and Interoperability when upgrading model</a:t>
            </a:r>
            <a:endParaRPr sz="18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5" name="Google Shape;455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456" name="Google Shape;456;p46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55368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>
                <a:solidFill>
                  <a:schemeClr val="lt1"/>
                </a:solidFill>
              </a:rPr>
              <a:t>Limitations &amp; Recommendations</a:t>
            </a:r>
            <a:endParaRPr sz="2700" b="1">
              <a:solidFill>
                <a:schemeClr val="lt1"/>
              </a:solidFill>
            </a:endParaRPr>
          </a:p>
        </p:txBody>
      </p:sp>
      <p:sp>
        <p:nvSpPr>
          <p:cNvPr id="457" name="Google Shape;457;p46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27</a:t>
            </a:r>
            <a:endParaRPr sz="700" dirty="0"/>
          </a:p>
        </p:txBody>
      </p:sp>
      <p:pic>
        <p:nvPicPr>
          <p:cNvPr id="458" name="Google Shape;458;p4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459" name="Google Shape;459;p46"/>
          <p:cNvSpPr txBox="1"/>
          <p:nvPr/>
        </p:nvSpPr>
        <p:spPr>
          <a:xfrm>
            <a:off x="331470" y="1083165"/>
            <a:ext cx="7928700" cy="39887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/>
              <a:t>Limitations</a:t>
            </a:r>
            <a:endParaRPr sz="1800" b="1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Local network connection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Limited intelligence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Optimization of printing parameters</a:t>
            </a:r>
            <a:endParaRPr sz="1800" dirty="0"/>
          </a:p>
          <a:p>
            <a:pPr marL="0" marR="0" lvl="0" indent="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/>
              <a:t>Recommendations (Immediate future)</a:t>
            </a:r>
            <a:endParaRPr sz="1800" b="1" dirty="0"/>
          </a:p>
          <a:p>
            <a:pPr marL="91440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Wide network connection</a:t>
            </a:r>
            <a:endParaRPr sz="1800" dirty="0"/>
          </a:p>
          <a:p>
            <a:pPr marL="91440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Database (Local)</a:t>
            </a:r>
            <a:endParaRPr sz="1800" dirty="0"/>
          </a:p>
          <a:p>
            <a:pPr marL="91440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Machine learning model for complex geometries</a:t>
            </a:r>
            <a:endParaRPr sz="18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4" name="Google Shape;464;p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465" name="Google Shape;465;p47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" sz="2700" b="1">
                <a:solidFill>
                  <a:schemeClr val="lt1"/>
                </a:solidFill>
              </a:rPr>
              <a:t>Conclusion</a:t>
            </a:r>
            <a:endParaRPr sz="2700" b="1">
              <a:solidFill>
                <a:schemeClr val="lt1"/>
              </a:solidFill>
            </a:endParaRPr>
          </a:p>
        </p:txBody>
      </p:sp>
      <p:sp>
        <p:nvSpPr>
          <p:cNvPr id="466" name="Google Shape;466;p47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28</a:t>
            </a:r>
            <a:endParaRPr sz="700" dirty="0"/>
          </a:p>
        </p:txBody>
      </p:sp>
      <p:pic>
        <p:nvPicPr>
          <p:cNvPr id="467" name="Google Shape;467;p4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468" name="Google Shape;468;p47"/>
          <p:cNvSpPr txBox="1"/>
          <p:nvPr/>
        </p:nvSpPr>
        <p:spPr>
          <a:xfrm>
            <a:off x="331470" y="1083165"/>
            <a:ext cx="7928700" cy="34901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Recent Developments in digital twin for FDM 3D printers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Constructed digital twin framework &amp; architecture for FDM printers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Experimental setup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Established connection between digital and physical models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Integration of machine learning model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Unity client was developed for user friendly interface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Unity client holds all components of digital twin in one platform</a:t>
            </a:r>
            <a:endParaRPr sz="18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3" name="Google Shape;473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474" name="Google Shape;474;p48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4341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 dirty="0">
                <a:solidFill>
                  <a:schemeClr val="lt1"/>
                </a:solidFill>
              </a:rPr>
              <a:t>Future Research Areas </a:t>
            </a:r>
            <a:endParaRPr sz="2700" b="1" dirty="0">
              <a:solidFill>
                <a:schemeClr val="lt1"/>
              </a:solidFill>
            </a:endParaRPr>
          </a:p>
        </p:txBody>
      </p:sp>
      <p:sp>
        <p:nvSpPr>
          <p:cNvPr id="475" name="Google Shape;475;p48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29</a:t>
            </a:r>
            <a:endParaRPr sz="700" dirty="0"/>
          </a:p>
        </p:txBody>
      </p:sp>
      <p:pic>
        <p:nvPicPr>
          <p:cNvPr id="476" name="Google Shape;476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477" name="Google Shape;477;p48"/>
          <p:cNvSpPr txBox="1"/>
          <p:nvPr/>
        </p:nvSpPr>
        <p:spPr>
          <a:xfrm>
            <a:off x="0" y="1034139"/>
            <a:ext cx="9144000" cy="34901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•"/>
            </a:pPr>
            <a:r>
              <a:rPr lang="en" sz="1800" dirty="0"/>
              <a:t>Universally accepted DT Framework, architecture, &amp; model for all types of AMs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Extended Reality for user-friendly experience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Achieving closed-loop effective digital twin model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Artificial intelligence for all defects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Fully-automatic DT model for AMs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Integration of AI-integrated machine health monitoring system</a:t>
            </a:r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Reality Gap</a:t>
            </a:r>
            <a:endParaRPr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CD3684-C4AE-72F7-D111-1069D7E664C6}"/>
              </a:ext>
            </a:extLst>
          </p:cNvPr>
          <p:cNvSpPr txBox="1"/>
          <p:nvPr/>
        </p:nvSpPr>
        <p:spPr>
          <a:xfrm>
            <a:off x="0" y="4717605"/>
            <a:ext cx="2297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N" sz="1200" dirty="0"/>
              <a:t>AM: Additive Manufacturing</a:t>
            </a:r>
          </a:p>
          <a:p>
            <a:r>
              <a:rPr lang="en-MN" sz="1200" dirty="0"/>
              <a:t>DT: Digital Twin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2" name="Google Shape;482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49" cy="5168503"/>
          </a:xfrm>
          <a:prstGeom prst="rect">
            <a:avLst/>
          </a:prstGeom>
          <a:noFill/>
          <a:ln>
            <a:noFill/>
          </a:ln>
        </p:spPr>
      </p:pic>
      <p:sp>
        <p:nvSpPr>
          <p:cNvPr id="483" name="Google Shape;483;p49"/>
          <p:cNvSpPr txBox="1">
            <a:spLocks noGrp="1"/>
          </p:cNvSpPr>
          <p:nvPr>
            <p:ph type="title"/>
          </p:nvPr>
        </p:nvSpPr>
        <p:spPr>
          <a:xfrm>
            <a:off x="230625" y="121625"/>
            <a:ext cx="5442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>
                <a:solidFill>
                  <a:schemeClr val="lt1"/>
                </a:solidFill>
              </a:rPr>
              <a:t>Key Research Contributions</a:t>
            </a:r>
            <a:endParaRPr sz="2700" b="1">
              <a:solidFill>
                <a:schemeClr val="lt1"/>
              </a:solidFill>
            </a:endParaRPr>
          </a:p>
        </p:txBody>
      </p:sp>
      <p:sp>
        <p:nvSpPr>
          <p:cNvPr id="484" name="Google Shape;484;p49"/>
          <p:cNvSpPr txBox="1"/>
          <p:nvPr/>
        </p:nvSpPr>
        <p:spPr>
          <a:xfrm>
            <a:off x="8846823" y="4811750"/>
            <a:ext cx="2733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30</a:t>
            </a:r>
            <a:endParaRPr sz="700" dirty="0"/>
          </a:p>
        </p:txBody>
      </p:sp>
      <p:pic>
        <p:nvPicPr>
          <p:cNvPr id="485" name="Google Shape;485;p4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sp>
        <p:nvSpPr>
          <p:cNvPr id="486" name="Google Shape;486;p49"/>
          <p:cNvSpPr txBox="1"/>
          <p:nvPr/>
        </p:nvSpPr>
        <p:spPr>
          <a:xfrm>
            <a:off x="331470" y="930764"/>
            <a:ext cx="7928700" cy="299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91440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Identification of digital twin implementation benefits in different levels</a:t>
            </a:r>
            <a:endParaRPr sz="1800" dirty="0"/>
          </a:p>
          <a:p>
            <a:pPr marL="914400" marR="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Identification of digital twin implementation challenges</a:t>
            </a:r>
            <a:endParaRPr sz="1800" dirty="0"/>
          </a:p>
          <a:p>
            <a:pPr marL="91440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Digital twin framework &amp; architecture for FDM printers</a:t>
            </a:r>
            <a:endParaRPr sz="1800" dirty="0"/>
          </a:p>
          <a:p>
            <a:pPr marL="91440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Acquisition of bidirectional communication between models</a:t>
            </a:r>
            <a:endParaRPr sz="1800" dirty="0"/>
          </a:p>
          <a:p>
            <a:pPr marL="91440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Novel digital twin model with some level of intelligence</a:t>
            </a:r>
            <a:endParaRPr sz="1800" dirty="0"/>
          </a:p>
          <a:p>
            <a:pPr marL="914400" lvl="1" indent="-34290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" sz="1800" dirty="0"/>
              <a:t>Real-time monitoring &amp; controlling </a:t>
            </a:r>
            <a:endParaRPr sz="18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03D8402-8496-16A5-7D63-2B567218E2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904" y="-19068"/>
            <a:ext cx="9231466" cy="5180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5353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7" name="Google Shape;497;p51"/>
          <p:cNvPicPr preferRelativeResize="0"/>
          <p:nvPr/>
        </p:nvPicPr>
        <p:blipFill rotWithShape="1">
          <a:blip r:embed="rId3">
            <a:alphaModFix/>
          </a:blip>
          <a:srcRect t="12559" b="12560"/>
          <a:stretch/>
        </p:blipFill>
        <p:spPr>
          <a:xfrm>
            <a:off x="-2577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98" name="Google Shape;498;p51"/>
          <p:cNvSpPr txBox="1"/>
          <p:nvPr/>
        </p:nvSpPr>
        <p:spPr>
          <a:xfrm>
            <a:off x="514350" y="284525"/>
            <a:ext cx="32865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45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 b="1" i="0" u="none" strike="noStrike" cap="none">
                <a:solidFill>
                  <a:schemeClr val="dk1"/>
                </a:solidFill>
              </a:rPr>
              <a:t>References </a:t>
            </a:r>
            <a:endParaRPr sz="2700">
              <a:solidFill>
                <a:schemeClr val="dk1"/>
              </a:solidFill>
            </a:endParaRPr>
          </a:p>
        </p:txBody>
      </p:sp>
      <p:sp>
        <p:nvSpPr>
          <p:cNvPr id="499" name="Google Shape;499;p51"/>
          <p:cNvSpPr txBox="1"/>
          <p:nvPr/>
        </p:nvSpPr>
        <p:spPr>
          <a:xfrm>
            <a:off x="8823878" y="4811744"/>
            <a:ext cx="2964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5A5B5B"/>
                </a:solidFill>
                <a:latin typeface="Open Sans"/>
                <a:ea typeface="Open Sans"/>
                <a:cs typeface="Open Sans"/>
                <a:sym typeface="Open Sans"/>
              </a:rPr>
              <a:t>32</a:t>
            </a:r>
            <a:endParaRPr sz="700" dirty="0"/>
          </a:p>
        </p:txBody>
      </p:sp>
      <p:pic>
        <p:nvPicPr>
          <p:cNvPr id="500" name="Google Shape;500;p5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367787" y="160343"/>
            <a:ext cx="1254607" cy="346706"/>
          </a:xfrm>
          <a:prstGeom prst="rect">
            <a:avLst/>
          </a:prstGeom>
          <a:noFill/>
          <a:ln>
            <a:noFill/>
          </a:ln>
        </p:spPr>
      </p:pic>
      <p:sp>
        <p:nvSpPr>
          <p:cNvPr id="501" name="Google Shape;501;p51"/>
          <p:cNvSpPr txBox="1"/>
          <p:nvPr/>
        </p:nvSpPr>
        <p:spPr>
          <a:xfrm>
            <a:off x="514349" y="938463"/>
            <a:ext cx="8231717" cy="38779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just"/>
            <a:r>
              <a:rPr lang="en-US" sz="1200" dirty="0"/>
              <a:t>Dave H. K., &amp; Patel, S. T. (2021). Introduction to fused deposition modeling based 3D printing process. </a:t>
            </a:r>
            <a:r>
              <a:rPr lang="en-US" sz="1200" i="1" dirty="0"/>
              <a:t>Springer International Publishing, </a:t>
            </a:r>
            <a:r>
              <a:rPr lang="en-US" sz="1200" dirty="0" err="1"/>
              <a:t>doi</a:t>
            </a:r>
            <a:r>
              <a:rPr lang="en-US" sz="1200" dirty="0"/>
              <a:t>: 10.1007/978-3-030-68024-4_1. </a:t>
            </a:r>
          </a:p>
          <a:p>
            <a:pPr algn="just"/>
            <a:endParaRPr lang="en-US" sz="1200" dirty="0"/>
          </a:p>
          <a:p>
            <a:pPr algn="just"/>
            <a:r>
              <a:rPr lang="en-US" sz="1200" dirty="0" err="1"/>
              <a:t>Khandare</a:t>
            </a:r>
            <a:r>
              <a:rPr lang="en-US" sz="1200" dirty="0"/>
              <a:t>, A. D., Jadhav, V. ., Deshmukh, S. P., &amp; Rane, K. K. (2022). Digital twins for manufacturing process and system: a state of the art review’, </a:t>
            </a:r>
            <a:r>
              <a:rPr lang="en-US" sz="1200" i="1" dirty="0"/>
              <a:t>ECS Trans</a:t>
            </a:r>
            <a:r>
              <a:rPr lang="en-US" sz="1200" dirty="0"/>
              <a:t>, </a:t>
            </a:r>
            <a:r>
              <a:rPr lang="en-US" sz="1200" i="1" dirty="0"/>
              <a:t>107</a:t>
            </a:r>
            <a:r>
              <a:rPr lang="en-US" sz="1200" dirty="0"/>
              <a:t>(1), pp. 15497–15508, </a:t>
            </a:r>
            <a:r>
              <a:rPr lang="en-US" sz="1200" dirty="0" err="1"/>
              <a:t>doi</a:t>
            </a:r>
            <a:r>
              <a:rPr lang="en-US" sz="1200" dirty="0"/>
              <a:t>: 10.1149/10701.15497ecst. </a:t>
            </a:r>
          </a:p>
          <a:p>
            <a:pPr algn="just"/>
            <a:endParaRPr lang="en-US" sz="1200" dirty="0"/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err="1"/>
              <a:t>Odada</a:t>
            </a:r>
            <a:r>
              <a:rPr lang="en" sz="1200" dirty="0"/>
              <a:t>, C.A., </a:t>
            </a:r>
            <a:r>
              <a:rPr lang="en" sz="1200" dirty="0" err="1"/>
              <a:t>Byiringiro</a:t>
            </a:r>
            <a:r>
              <a:rPr lang="en" sz="1200" dirty="0"/>
              <a:t>, J. B., &amp; </a:t>
            </a:r>
            <a:r>
              <a:rPr lang="en" sz="1200" dirty="0" err="1"/>
              <a:t>Madaraka</a:t>
            </a:r>
            <a:r>
              <a:rPr lang="en" sz="1200" dirty="0"/>
              <a:t>, F. M. (2021). Development of data-driven digital twin for real-time monitoring of FDM 3D printer. J</a:t>
            </a:r>
            <a:r>
              <a:rPr lang="en" sz="1200" i="1" dirty="0"/>
              <a:t>. Mech. Eng. </a:t>
            </a:r>
            <a:r>
              <a:rPr lang="en" sz="1200" i="1" dirty="0" err="1"/>
              <a:t>Autom</a:t>
            </a:r>
            <a:r>
              <a:rPr lang="en" sz="1200" i="1" dirty="0"/>
              <a:t>.</a:t>
            </a:r>
            <a:r>
              <a:rPr lang="en" sz="1200" dirty="0"/>
              <a:t>, </a:t>
            </a:r>
            <a:r>
              <a:rPr lang="en" sz="1200" i="1" dirty="0"/>
              <a:t>2021</a:t>
            </a:r>
            <a:r>
              <a:rPr lang="en" sz="1200" dirty="0"/>
              <a:t>(2), pp. 25–35,</a:t>
            </a: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  <a:p>
            <a:pPr algn="just"/>
            <a:r>
              <a:rPr lang="en-US" sz="1200" dirty="0"/>
              <a:t>Pant, M., Pidge, P., </a:t>
            </a:r>
            <a:r>
              <a:rPr lang="en-US" sz="1200" dirty="0" err="1"/>
              <a:t>Nagdeve</a:t>
            </a:r>
            <a:r>
              <a:rPr lang="en-US" sz="1200" dirty="0"/>
              <a:t>, L., &amp; Kumar, H. (2020). A review of additive manufacturing in aerospace application. </a:t>
            </a:r>
            <a:r>
              <a:rPr lang="en-US" sz="1200" i="1" dirty="0"/>
              <a:t>Journal of Composite and Advanced Materials</a:t>
            </a:r>
            <a:r>
              <a:rPr lang="en-US" sz="1200" dirty="0"/>
              <a:t>, </a:t>
            </a:r>
            <a:r>
              <a:rPr lang="en-US" sz="1200" i="1" dirty="0"/>
              <a:t>31</a:t>
            </a:r>
            <a:r>
              <a:rPr lang="en-US" sz="1200" dirty="0"/>
              <a:t>(2), pp. 109–115, 2020, </a:t>
            </a:r>
            <a:r>
              <a:rPr lang="en-US" sz="1200" dirty="0" err="1"/>
              <a:t>doi</a:t>
            </a:r>
            <a:r>
              <a:rPr lang="en-US" sz="1200" dirty="0"/>
              <a:t>: 10.18280/rcma.310206. </a:t>
            </a:r>
            <a:endParaRPr lang="en" sz="1200" dirty="0"/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 err="1"/>
              <a:t>Pantelidakis</a:t>
            </a:r>
            <a:r>
              <a:rPr lang="en" sz="1200" dirty="0"/>
              <a:t>, K. </a:t>
            </a:r>
            <a:r>
              <a:rPr lang="en" sz="1200" dirty="0" err="1"/>
              <a:t>Mykoniatis</a:t>
            </a:r>
            <a:r>
              <a:rPr lang="en" sz="1200" dirty="0"/>
              <a:t>, J. &amp; Harris, G. (2022). A digital twin ecosystem for additive manufacturing using a real-time development platform,” </a:t>
            </a:r>
            <a:r>
              <a:rPr lang="en" sz="1200" i="1" dirty="0"/>
              <a:t>Int. J. Adv. Manuf. Technol</a:t>
            </a:r>
            <a:r>
              <a:rPr lang="en" sz="1200" dirty="0"/>
              <a:t>., </a:t>
            </a:r>
            <a:r>
              <a:rPr lang="en" sz="1200" i="1" dirty="0"/>
              <a:t>120,(</a:t>
            </a:r>
            <a:r>
              <a:rPr lang="en" sz="1200" dirty="0"/>
              <a:t>9–10), pp. 6547–6563, </a:t>
            </a: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Stavropoulos, P., </a:t>
            </a:r>
            <a:r>
              <a:rPr lang="en" sz="1200" dirty="0" err="1"/>
              <a:t>Papacharalampoloulos</a:t>
            </a:r>
            <a:r>
              <a:rPr lang="en" sz="1200" dirty="0"/>
              <a:t>, A., &amp; </a:t>
            </a:r>
            <a:r>
              <a:rPr lang="en" sz="1200" dirty="0" err="1"/>
              <a:t>Tzimanis</a:t>
            </a:r>
            <a:r>
              <a:rPr lang="en" sz="1200" dirty="0"/>
              <a:t>, K. (2021). Design and Implementation of a digital twin platform for AM processes. </a:t>
            </a:r>
            <a:r>
              <a:rPr lang="en" sz="1200" i="1" dirty="0"/>
              <a:t>Procedia CIRP</a:t>
            </a:r>
            <a:r>
              <a:rPr lang="en" sz="1200" dirty="0"/>
              <a:t>, </a:t>
            </a:r>
            <a:r>
              <a:rPr lang="en" sz="1200" i="1" dirty="0"/>
              <a:t>104</a:t>
            </a:r>
            <a:r>
              <a:rPr lang="en" sz="1200" dirty="0"/>
              <a:t>, 1722–1727. </a:t>
            </a:r>
            <a:r>
              <a:rPr lang="en" sz="1200" dirty="0">
                <a:hlinkClick r:id="rId5"/>
              </a:rPr>
              <a:t>https://doi.org/10.1016/j.procir.2021.11.290</a:t>
            </a:r>
            <a:endParaRPr lang="en" sz="1200" dirty="0"/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dirty="0">
              <a:sym typeface="Times New Roman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Zhang, L., Chen, X., Zhou, W., Cheng, T., Chen, L., Guo, Z., Han, B., &amp; Lu, L. (2020). Digital twins for additive manufacturing: A state‐of‐the‐art review. </a:t>
            </a:r>
            <a:r>
              <a:rPr lang="en" sz="1200" i="1" dirty="0"/>
              <a:t>Applied Sciences (Switzerland), 10</a:t>
            </a:r>
            <a:r>
              <a:rPr lang="en" sz="1200" dirty="0"/>
              <a:t>(23), 1–10. </a:t>
            </a:r>
            <a:r>
              <a:rPr lang="en" sz="1200" dirty="0">
                <a:hlinkClick r:id="rId6"/>
              </a:rPr>
              <a:t>https://doi.org/10.3390/app10238350</a:t>
            </a:r>
            <a:r>
              <a:rPr lang="en" sz="1200" dirty="0"/>
              <a:t> </a:t>
            </a:r>
            <a:endParaRPr sz="12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7" name="Google Shape;437;p4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" y="254442"/>
            <a:ext cx="9144000" cy="5136697"/>
          </a:xfrm>
          <a:prstGeom prst="rect">
            <a:avLst/>
          </a:prstGeom>
          <a:noFill/>
          <a:ln>
            <a:noFill/>
          </a:ln>
        </p:spPr>
      </p:pic>
      <p:pic>
        <p:nvPicPr>
          <p:cNvPr id="440" name="Google Shape;440;p4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652098" y="121625"/>
            <a:ext cx="2069727" cy="5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Thesis_16A045B5-A4FA-467C-8294-B6C664B46C89.mp4">
            <a:hlinkClick r:id="" action="ppaction://media"/>
            <a:extLst>
              <a:ext uri="{FF2B5EF4-FFF2-40B4-BE49-F238E27FC236}">
                <a16:creationId xmlns:a16="http://schemas.microsoft.com/office/drawing/2014/main" id="{DDA7963F-F985-DDD2-B16D-E87E6C8600C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1"/>
            <a:ext cx="9143999" cy="53194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4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NU blue theme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576</TotalTime>
  <Words>1351</Words>
  <Application>Microsoft Macintosh PowerPoint</Application>
  <PresentationFormat>On-screen Show (16:9)</PresentationFormat>
  <Paragraphs>252</Paragraphs>
  <Slides>33</Slides>
  <Notes>32</Notes>
  <HiddenSlides>1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Calibri</vt:lpstr>
      <vt:lpstr>Fira Sans Extra Condensed</vt:lpstr>
      <vt:lpstr>Open Sans</vt:lpstr>
      <vt:lpstr>Arial</vt:lpstr>
      <vt:lpstr>Roboto</vt:lpstr>
      <vt:lpstr>Times New Roman</vt:lpstr>
      <vt:lpstr>NU blue theme</vt:lpstr>
      <vt:lpstr>Office Theme</vt:lpstr>
      <vt:lpstr>Supervisor: Professor Essam Shehab Co-Supervisor: Professor Md. Hazrat Ali</vt:lpstr>
      <vt:lpstr>Outline</vt:lpstr>
      <vt:lpstr>Introduction</vt:lpstr>
      <vt:lpstr>Background Information</vt:lpstr>
      <vt:lpstr>Research Motivation </vt:lpstr>
      <vt:lpstr>Research Scope</vt:lpstr>
      <vt:lpstr>Research Gap Analysis</vt:lpstr>
      <vt:lpstr>Aim &amp; Objectives </vt:lpstr>
      <vt:lpstr>Methodology</vt:lpstr>
      <vt:lpstr>Recent Developments </vt:lpstr>
      <vt:lpstr>Recent Developments</vt:lpstr>
      <vt:lpstr>PowerPoint Presentation</vt:lpstr>
      <vt:lpstr>PowerPoint Presentation</vt:lpstr>
      <vt:lpstr>Results: DT Workflow of FDM </vt:lpstr>
      <vt:lpstr>Hardware &amp; Software</vt:lpstr>
      <vt:lpstr>Implementation</vt:lpstr>
      <vt:lpstr>Implementation</vt:lpstr>
      <vt:lpstr>Results: OctoPrint Interface</vt:lpstr>
      <vt:lpstr>Results: OctoPrint Interface</vt:lpstr>
      <vt:lpstr>Results: OctoPrint Interface</vt:lpstr>
      <vt:lpstr>Results: Real-time Temperature</vt:lpstr>
      <vt:lpstr>Results: Unity Client (Nozzle &amp; Bed)</vt:lpstr>
      <vt:lpstr>Results: Unity Interface</vt:lpstr>
      <vt:lpstr>Results: Data Flow (P-V)</vt:lpstr>
      <vt:lpstr>Results: Data Flow (V-P)</vt:lpstr>
      <vt:lpstr>Discussion</vt:lpstr>
      <vt:lpstr>Limitations &amp; Recommendations</vt:lpstr>
      <vt:lpstr>Conclusion</vt:lpstr>
      <vt:lpstr>Future Research Areas </vt:lpstr>
      <vt:lpstr>Key Research Contributions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Supervisor: Professor Essam Shehab Co-Supervisor: Professor Md. Hazrat Ali</dc:title>
  <cp:lastModifiedBy>Nursultan Jyeniskhan</cp:lastModifiedBy>
  <cp:revision>22</cp:revision>
  <dcterms:modified xsi:type="dcterms:W3CDTF">2023-04-25T05:23:15Z</dcterms:modified>
</cp:coreProperties>
</file>