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19" roundtripDataSignature="AMtx7mgVjjcnfq00+VA7jmDAajyR3iFWA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customschemas.google.com/relationships/presentationmetadata" Target="meta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t>
            </a:r>
            <a:r>
              <a:rPr lang="en-US" sz="1200">
                <a:solidFill>
                  <a:schemeClr val="dk1"/>
                </a:solidFill>
                <a:latin typeface="Calibri"/>
                <a:ea typeface="Calibri"/>
                <a:cs typeface="Calibri"/>
                <a:sym typeface="Calibri"/>
              </a:rPr>
              <a:t>medRxiv is receiving many new papers on coronavirus SARS-CoV-2.   A reminder: these are preliminary reports that have not been peer-reviewed. They should not be regarded as conclusive, guide clinical practice/health-related behavior, or be reported in news media as established information”) </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a:t>While the caveats around the use of pre-print articles and data </a:t>
            </a:r>
            <a:r>
              <a:rPr lang="en-US" sz="1200">
                <a:solidFill>
                  <a:schemeClr val="dk1"/>
                </a:solidFill>
                <a:latin typeface="Calibri"/>
                <a:ea typeface="Calibri"/>
                <a:cs typeface="Calibri"/>
                <a:sym typeface="Calibri"/>
              </a:rPr>
              <a:t>are very clear, the use of pre-print servers to share SARC CoV-2 research expanded so rapidly the sites like medRxIV were initially overwhelmed. medRxIV soon opened a companion site dedicated solely to COVID19, where the information and usage of this content expanded well beyond any other traffic peaks in the company’s comparatively short history. </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Most researchers using pre-print data or findings are being extremely selective in what data or findings they choose to incorporate into their own research efforts and are aware of the risks. Researchers using data from pre-print servers tend to seek out content from authors they either know personally or by reputation, who have a track record of reputable work, are situated in a lab or research institution that has its own reputational value, and who have previously published articles in prestigious journals. </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Also, researchers are decoupling data and findings from within an article. That is to say they are not often putting their trust into the entirety of an article’s findings but rather they are grabbing the data, or a method, or a conclusion from a process they trust, and leaving the rest for peer-review to verify and publish. Open Science of a kind is occurring, but the value of pre-print servers is still derived on the basis that the content has been accepted for publication by a journal. </a:t>
            </a:r>
            <a:endParaRPr/>
          </a:p>
          <a:p>
            <a:pPr indent="0" lvl="0" marL="0" rtl="0" algn="l">
              <a:spcBef>
                <a:spcPts val="0"/>
              </a:spcBef>
              <a:spcAft>
                <a:spcPts val="0"/>
              </a:spcAft>
              <a:buNone/>
            </a:pPr>
            <a:br>
              <a:rPr lang="en-US"/>
            </a:br>
            <a:endParaRPr/>
          </a:p>
          <a:p>
            <a:pPr indent="0" lvl="0" marL="0" rtl="0" algn="l">
              <a:spcBef>
                <a:spcPts val="0"/>
              </a:spcBef>
              <a:spcAft>
                <a:spcPts val="0"/>
              </a:spcAft>
              <a:buNone/>
            </a:pPr>
            <a:r>
              <a:t/>
            </a:r>
            <a:endParaRPr/>
          </a:p>
        </p:txBody>
      </p:sp>
      <p:sp>
        <p:nvSpPr>
          <p:cNvPr id="206" name="Google Shape;206;p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Lastly, the use of social media sites such as Twitter, Reddit, and Facebook to share links to emerging data increased dramatically in response to the demand for data caused by COVID19. While sharing data via social media is not necessarily new, the urgency of COVID19 and the need for data increased the amount of data shared (usually as in this image—a note, a snapshot, and a link) via social media sties, particularly among networks of researchers already connected on these sites. </a:t>
            </a:r>
            <a:endParaRPr/>
          </a:p>
          <a:p>
            <a:pPr indent="0" lvl="0" marL="0" rtl="0" algn="l">
              <a:spcBef>
                <a:spcPts val="0"/>
              </a:spcBef>
              <a:spcAft>
                <a:spcPts val="0"/>
              </a:spcAft>
              <a:buNone/>
            </a:pPr>
            <a:r>
              <a:rPr lang="en-US"/>
              <a:t>(SLIDE IS ANIMATED) </a:t>
            </a:r>
            <a:endParaRPr/>
          </a:p>
        </p:txBody>
      </p:sp>
      <p:sp>
        <p:nvSpPr>
          <p:cNvPr id="219" name="Google Shape;219;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 name="Google Shape;233;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 what are the considerations for librarians in the context of these shifts in information sharing and curation? Are the traditional roles changing, alongside the behaviours of librarty stakeholders and patrons?</a:t>
            </a:r>
            <a:endParaRPr/>
          </a:p>
          <a:p>
            <a:pPr indent="0" lvl="0" marL="0" rtl="0" algn="l">
              <a:spcBef>
                <a:spcPts val="0"/>
              </a:spcBef>
              <a:spcAft>
                <a:spcPts val="0"/>
              </a:spcAft>
              <a:buNone/>
            </a:pPr>
            <a:r>
              <a:rPr lang="en-US"/>
              <a:t>I would like to think of the library as a research partner, rather than just a source of information, and the changes we’ve discussed here provide opportunities for the library to engage with researchers as partners.</a:t>
            </a:r>
            <a:endParaRPr/>
          </a:p>
        </p:txBody>
      </p:sp>
      <p:sp>
        <p:nvSpPr>
          <p:cNvPr id="234" name="Google Shape;234;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 name="Google Shape;244;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There are numerous other barriers that inhibit the exchange of research findings and data (privatization, patents, competing interests, career pressures, national security). However, the scientific community has found new ways to share and exchange data and information related to COVID-19, that while still dependent on the peer-review and publication process, and in large part on the established reputation of these journals for validation—allowed for a much faster, much more dynamic exchange than the established publication process allows for.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Changes like these may impact the role of librarians, especially when it comes to inherent risks (remember that caveat) of using data or information found outside of authoritative resources and in some cases, outside of the peer-review process and all that process implies. What do librarians curate for their stakeholders, in these environment, and what guidance can be provided to emerging researchers and scientists at your institutions? Eat the apple but wait…not that apple!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The methods by which information is being shared are constantly evolving, as are the roles of librarians working in academic settings. While crises inevitably force change and innovation, and can even increase our tolerance for certain risks, the library needs evolve if it is to stay at the center of academic excellence in research and scholarship. Taking stock of these emerging information-sharing practices and finding ways to support researchers in their endeavors remains at the core of librarianship.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Thank you for your time and attention!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p:txBody>
      </p:sp>
      <p:sp>
        <p:nvSpPr>
          <p:cNvPr id="245" name="Google Shape;245;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 name="Google Shape;99;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Before we look at COVID19 in the context of information exchange, it is useful to think about earlier pandemics in the context of information sharing, medical research, and health policies. The </a:t>
            </a:r>
            <a:r>
              <a:rPr lang="en-US" sz="1200">
                <a:solidFill>
                  <a:schemeClr val="dk1"/>
                </a:solidFill>
                <a:latin typeface="Calibri"/>
                <a:ea typeface="Calibri"/>
                <a:cs typeface="Calibri"/>
                <a:sym typeface="Calibri"/>
              </a:rPr>
              <a:t>1918 Influenza is estimated to have killed between 21 and 100 million people, globally. The true death toll of the influenza of 1918-1919 has been obscured by the chaos of World War I, where there was a need for the various warring nations to conceal any troop illnesses or deaths from their enemies and maintain moral within their own ranks as well as at home. How did the 1918 flu end? Was there a vaccine? Was there some other medical or scientific breakthrough that brough the virus under control? Scientists informed quarantine measures, encouraged the use of masks to avoid spreading or contraction the airborne contagion, and recommended that mayors, governors, senators, and other world leaders close schools and other institutions where people gathered </a:t>
            </a:r>
            <a:r>
              <a:rPr i="1" lang="en-US" sz="1200">
                <a:solidFill>
                  <a:schemeClr val="dk1"/>
                </a:solidFill>
                <a:latin typeface="Calibri"/>
                <a:ea typeface="Calibri"/>
                <a:cs typeface="Calibri"/>
                <a:sym typeface="Calibri"/>
              </a:rPr>
              <a:t>en masse</a:t>
            </a:r>
            <a:r>
              <a:rPr lang="en-US" sz="1200">
                <a:solidFill>
                  <a:schemeClr val="dk1"/>
                </a:solidFill>
                <a:latin typeface="Calibri"/>
                <a:ea typeface="Calibri"/>
                <a:cs typeface="Calibri"/>
                <a:sym typeface="Calibri"/>
              </a:rPr>
              <a:t>. </a:t>
            </a:r>
            <a:endParaRPr/>
          </a:p>
        </p:txBody>
      </p:sp>
      <p:sp>
        <p:nvSpPr>
          <p:cNvPr id="100" name="Google Shape;100;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However, what is perhaps most surprising about the 1918 pandemic of influenza is that science and medicine did </a:t>
            </a:r>
            <a:r>
              <a:rPr lang="en-US" sz="1200" u="sng">
                <a:solidFill>
                  <a:schemeClr val="dk1"/>
                </a:solidFill>
                <a:latin typeface="Calibri"/>
                <a:ea typeface="Calibri"/>
                <a:cs typeface="Calibri"/>
                <a:sym typeface="Calibri"/>
              </a:rPr>
              <a:t>not</a:t>
            </a:r>
            <a:r>
              <a:rPr lang="en-US" sz="1200">
                <a:solidFill>
                  <a:schemeClr val="dk1"/>
                </a:solidFill>
                <a:latin typeface="Calibri"/>
                <a:ea typeface="Calibri"/>
                <a:cs typeface="Calibri"/>
                <a:sym typeface="Calibri"/>
              </a:rPr>
              <a:t> develop a vaccine or other type of cure for this strain of influenza.  After a year of widespread death and illness, the 1918 strain of influenza appeared to simply die out. Scientists and historians attribute the end of the pandemic to immunity developed in the remaining through surviving one of the three major waves of outbreaks, and also to quarantine measures and efforts to isolate populations and control the spread. It is thought that these efforts began to reap benefits in controlling the spread, but also that the influenza itself devolved to become less lethal.</a:t>
            </a:r>
            <a:r>
              <a:rPr lang="en-US"/>
              <a:t> </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What did become clear, at the end of this pandemic, was the need for better information sharing, and more cooperation amongst nations and institutions in responding to pandemic threats.</a:t>
            </a:r>
            <a:endParaRPr/>
          </a:p>
          <a:p>
            <a:pPr indent="0" lvl="0" marL="0" rtl="0" algn="l">
              <a:spcBef>
                <a:spcPts val="0"/>
              </a:spcBef>
              <a:spcAft>
                <a:spcPts val="0"/>
              </a:spcAft>
              <a:buNone/>
            </a:pPr>
            <a:r>
              <a:t/>
            </a:r>
            <a:endParaRPr/>
          </a:p>
        </p:txBody>
      </p:sp>
      <p:sp>
        <p:nvSpPr>
          <p:cNvPr id="114" name="Google Shape;114;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The need to cooperate was expressed clear in a 1920 report from the Royal College of Physicians in the UK. </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The first inference their report drew about the pandemic was that another pandemic in the future would be likely.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“The second inference [to be drawn from studying the 1918 flu] is the essential solidarity of all mankind in the matter of epidemic sickness. In a narrow sense this solidarity has been realised since the beginnings of western civilisation. The conception of a sanitary cordon, the barring out or sealing up of an infected territory, is, indeed, an old notion. But hypothesis extends this conception greatly, and enables us to see that the sanitary cordon is but a very small part of a supra-national system of preventive medicine. The dangers to the world in this matter of influenza are …</a:t>
            </a:r>
            <a:endParaRPr/>
          </a:p>
        </p:txBody>
      </p:sp>
      <p:sp>
        <p:nvSpPr>
          <p:cNvPr id="128" name="Google Shape;128;p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enhanced in two ways. The inevitable trend of the movement of the population will keep the infectivity of the organism at a high level….But if anywhere in the world there be large collections of men, whether through war or economic strife, or through that dissolution of civil society which a certain degree of collective misery and disorganisation entails, herded together </a:t>
            </a:r>
            <a:r>
              <a:rPr i="1" lang="en-US" sz="1200">
                <a:solidFill>
                  <a:schemeClr val="dk1"/>
                </a:solidFill>
                <a:latin typeface="Calibri"/>
                <a:ea typeface="Calibri"/>
                <a:cs typeface="Calibri"/>
                <a:sym typeface="Calibri"/>
              </a:rPr>
              <a:t>en masse</a:t>
            </a:r>
            <a:r>
              <a:rPr lang="en-US" sz="1200">
                <a:solidFill>
                  <a:schemeClr val="dk1"/>
                </a:solidFill>
                <a:latin typeface="Calibri"/>
                <a:ea typeface="Calibri"/>
                <a:cs typeface="Calibri"/>
                <a:sym typeface="Calibri"/>
              </a:rPr>
              <a:t>, there will be opportunities for the other modification of the </a:t>
            </a:r>
            <a:r>
              <a:rPr i="1" lang="en-US" sz="1200">
                <a:solidFill>
                  <a:schemeClr val="dk1"/>
                </a:solidFill>
                <a:latin typeface="Calibri"/>
                <a:ea typeface="Calibri"/>
                <a:cs typeface="Calibri"/>
                <a:sym typeface="Calibri"/>
              </a:rPr>
              <a:t>materies morbi</a:t>
            </a:r>
            <a:r>
              <a:rPr lang="en-US" sz="1200">
                <a:solidFill>
                  <a:schemeClr val="dk1"/>
                </a:solidFill>
                <a:latin typeface="Calibri"/>
                <a:ea typeface="Calibri"/>
                <a:cs typeface="Calibri"/>
                <a:sym typeface="Calibri"/>
              </a:rPr>
              <a:t> which renders it apt to conquer the world [what we would call variants, today]. No sanitary cordon, no quarantine, will shield us from this danger. The porters of the infection may not be sick; to exclude even the sick has often been found a task beyond the powers of a quarantine authority; land quarantine has, in fact, never yet succeeded. To realise that the material well-being of the inhabitants of a foreign—perhaps even a hostile—country is a pressing concern of ours is very hard. Yet the teaching of this pandemic is that it is a hard truth. Any supra-national organisation for the control of epidemics will need to face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So, the Royal College of Physicians, on the back of winning World War I with its Allies, was asking the world to cooperate, and to share information in the face of existential threats like influenza. This call is being echoed by political leaders, medical organisations, academic institutions, and others today in the face of COVID19. </a:t>
            </a:r>
            <a:endParaRPr/>
          </a:p>
        </p:txBody>
      </p:sp>
      <p:sp>
        <p:nvSpPr>
          <p:cNvPr id="141" name="Google Shape;141;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a:t>This quick visit to the historical brings us to the present day and the case for Open Science. </a:t>
            </a:r>
            <a:r>
              <a:rPr lang="en-US" sz="1200">
                <a:solidFill>
                  <a:schemeClr val="dk1"/>
                </a:solidFill>
                <a:latin typeface="Calibri"/>
                <a:ea typeface="Calibri"/>
                <a:cs typeface="Calibri"/>
                <a:sym typeface="Calibri"/>
              </a:rPr>
              <a:t>On the surface, the idea that access to the research outputs and data of researchers working in scientific, medical, and technological fields related directly to public health, the preservation of life and of our ecological system, and the reduction of suffering and harm should be free and open to all seems to be a very straightforward case. The implicit argument for Open Science is that in this paradigm all researchers everywhere will be equally empowered and informed, collaborations across institutions, scientific fields, and borders will be fostered, duplicative efforts will be reduced, efficiencies will flourish, and that progress in these crucial areas will proceed more rapidly to the benefit of all life on Earth and even the planet itself. If Open Science were a reality, will all of these argued benefits come to pass? Could Open Science even save the world from existential threats?</a:t>
            </a:r>
            <a:r>
              <a:rPr lang="en-US"/>
              <a:t> </a:t>
            </a:r>
            <a:endParaRPr/>
          </a:p>
          <a:p>
            <a:pPr indent="0" lvl="0" marL="0" rtl="0" algn="l">
              <a:spcBef>
                <a:spcPts val="0"/>
              </a:spcBef>
              <a:spcAft>
                <a:spcPts val="0"/>
              </a:spcAft>
              <a:buNone/>
            </a:pPr>
            <a:r>
              <a:t/>
            </a:r>
            <a:endParaRPr/>
          </a:p>
        </p:txBody>
      </p:sp>
      <p:sp>
        <p:nvSpPr>
          <p:cNvPr id="154" name="Google Shape;154;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Arguments supporting OA are well-known at this point, and we won’t spend too much time repeating them in the short time we have together today. Essentially, many consider the economics of the Publishing ecosystem the main obstacle to OA, and transitional OA deals have become increasingly seen to lower those barriers, creating a research environment with more equitable access to published research. The value of the peer-reviewed, published version of record for a given research output has not been diminished in these transitional deals, just as the necessity for peer-review and publication has not gone away through a move to OA and transitional deals. But have these changes to OA borne the promised fruits? Have the benefits of OA implied in this diagram come to pass?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67" name="Google Shape;167;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When the true import of the COVID19 Pandemic was recognised, publishers of relevant medical research including Wiley, Elsevier, Springer-Nature, and many others lowered their paywalls and opened access to their content in order to aid in the efforts to mitigate, control, and eventually develop vaccines for, this new strain of SARS COV2.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traffic and usage of these sites was very high, and while I’m only able to speak definitively about Wiley’s own site it is very likely this held true for other publishers. </a:t>
            </a:r>
            <a:endParaRPr/>
          </a:p>
          <a:p>
            <a:pPr indent="0" lvl="0" marL="0" rtl="0" algn="l">
              <a:spcBef>
                <a:spcPts val="0"/>
              </a:spcBef>
              <a:spcAft>
                <a:spcPts val="0"/>
              </a:spcAft>
              <a:buNone/>
            </a:pPr>
            <a:r>
              <a:rPr lang="en-US"/>
              <a:t>However, whether Open Science steps like these made measurable impacts in the speed, efficiency, safety, and efficacy of the COVID19 vaccines available today, or fostered improvements in the ways in which COVID19 is being treated is still an ongoing subject for study, and I cannot answer those questions here.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What we can do is look at what is going on in the broader publishing ecosystem as a result of COVID19’s demands for information.</a:t>
            </a:r>
            <a:endParaRPr/>
          </a:p>
        </p:txBody>
      </p:sp>
      <p:sp>
        <p:nvSpPr>
          <p:cNvPr id="180" name="Google Shape;180;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What can be said with certainty is that, in many cases, the traditional pace of those publishers engaged in peer-review and publishing for emerging COVID19 research was outmatched by the needs of the research communities for information, analysis, and data.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critical and urgent nature of COVID19 research created, or at least increased the use of, information-sharing methods like “Rapid Correspondence,” pre-print servers, and data-sharing via social media.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 liken Rapid Correspondence to a “letter to the editor” in that the publication takes on some responsibility for publishing the letter, yet still maintains some distance as the content has not gone through the same critical process that a formally published article would.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Rapid Correspondence, like this letter published by researchers in the New England Journal of Medicine, began to show up in numerous publications, short-cutting or at least forestalling the peer-review process through which this content would have normally been subjected to. </a:t>
            </a:r>
            <a:endParaRPr/>
          </a:p>
        </p:txBody>
      </p:sp>
      <p:sp>
        <p:nvSpPr>
          <p:cNvPr id="193" name="Google Shape;193;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type="title">
  <p:cSld name="TITLE">
    <p:spTree>
      <p:nvGrpSpPr>
        <p:cNvPr id="15" name="Shape 15"/>
        <p:cNvGrpSpPr/>
        <p:nvPr/>
      </p:nvGrpSpPr>
      <p:grpSpPr>
        <a:xfrm>
          <a:off x="0" y="0"/>
          <a:ext cx="0" cy="0"/>
          <a:chOff x="0" y="0"/>
          <a:chExt cx="0" cy="0"/>
        </a:xfrm>
      </p:grpSpPr>
      <p:sp>
        <p:nvSpPr>
          <p:cNvPr id="16" name="Google Shape;16;p15"/>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72" name="Shape 72"/>
        <p:cNvGrpSpPr/>
        <p:nvPr/>
      </p:nvGrpSpPr>
      <p:grpSpPr>
        <a:xfrm>
          <a:off x="0" y="0"/>
          <a:ext cx="0" cy="0"/>
          <a:chOff x="0" y="0"/>
          <a:chExt cx="0" cy="0"/>
        </a:xfrm>
      </p:grpSpPr>
      <p:sp>
        <p:nvSpPr>
          <p:cNvPr id="73" name="Google Shape;73;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4"/>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78" name="Shape 78"/>
        <p:cNvGrpSpPr/>
        <p:nvPr/>
      </p:nvGrpSpPr>
      <p:grpSpPr>
        <a:xfrm>
          <a:off x="0" y="0"/>
          <a:ext cx="0" cy="0"/>
          <a:chOff x="0" y="0"/>
          <a:chExt cx="0" cy="0"/>
        </a:xfrm>
      </p:grpSpPr>
      <p:sp>
        <p:nvSpPr>
          <p:cNvPr id="79" name="Google Shape;79;p25"/>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5"/>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21" name="Shape 21"/>
        <p:cNvGrpSpPr/>
        <p:nvPr/>
      </p:nvGrpSpPr>
      <p:grpSpPr>
        <a:xfrm>
          <a:off x="0" y="0"/>
          <a:ext cx="0" cy="0"/>
          <a:chOff x="0" y="0"/>
          <a:chExt cx="0" cy="0"/>
        </a:xfrm>
      </p:grpSpPr>
      <p:sp>
        <p:nvSpPr>
          <p:cNvPr id="22" name="Google Shape;22;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type="secHead">
  <p:cSld name="SECTION_HEADER">
    <p:spTree>
      <p:nvGrpSpPr>
        <p:cNvPr id="27" name="Shape 27"/>
        <p:cNvGrpSpPr/>
        <p:nvPr/>
      </p:nvGrpSpPr>
      <p:grpSpPr>
        <a:xfrm>
          <a:off x="0" y="0"/>
          <a:ext cx="0" cy="0"/>
          <a:chOff x="0" y="0"/>
          <a:chExt cx="0" cy="0"/>
        </a:xfrm>
      </p:grpSpPr>
      <p:sp>
        <p:nvSpPr>
          <p:cNvPr id="28" name="Google Shape;28;p17"/>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7"/>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spTree>
      <p:nvGrpSpPr>
        <p:cNvPr id="33" name="Shape 33"/>
        <p:cNvGrpSpPr/>
        <p:nvPr/>
      </p:nvGrpSpPr>
      <p:grpSpPr>
        <a:xfrm>
          <a:off x="0" y="0"/>
          <a:ext cx="0" cy="0"/>
          <a:chOff x="0" y="0"/>
          <a:chExt cx="0" cy="0"/>
        </a:xfrm>
      </p:grpSpPr>
      <p:sp>
        <p:nvSpPr>
          <p:cNvPr id="34" name="Google Shape;34;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8"/>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18"/>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type="twoTxTwoObj">
  <p:cSld name="TWO_OBJECTS_WITH_TEXT">
    <p:spTree>
      <p:nvGrpSpPr>
        <p:cNvPr id="40" name="Shape 40"/>
        <p:cNvGrpSpPr/>
        <p:nvPr/>
      </p:nvGrpSpPr>
      <p:grpSpPr>
        <a:xfrm>
          <a:off x="0" y="0"/>
          <a:ext cx="0" cy="0"/>
          <a:chOff x="0" y="0"/>
          <a:chExt cx="0" cy="0"/>
        </a:xfrm>
      </p:grpSpPr>
      <p:sp>
        <p:nvSpPr>
          <p:cNvPr id="41" name="Google Shape;41;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9"/>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19"/>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19"/>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19"/>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spTree>
      <p:nvGrpSpPr>
        <p:cNvPr id="49" name="Shape 49"/>
        <p:cNvGrpSpPr/>
        <p:nvPr/>
      </p:nvGrpSpPr>
      <p:grpSpPr>
        <a:xfrm>
          <a:off x="0" y="0"/>
          <a:ext cx="0" cy="0"/>
          <a:chOff x="0" y="0"/>
          <a:chExt cx="0" cy="0"/>
        </a:xfrm>
      </p:grpSpPr>
      <p:sp>
        <p:nvSpPr>
          <p:cNvPr id="50" name="Google Shape;50;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spTree>
      <p:nvGrpSpPr>
        <p:cNvPr id="54" name="Shape 54"/>
        <p:cNvGrpSpPr/>
        <p:nvPr/>
      </p:nvGrpSpPr>
      <p:grpSpPr>
        <a:xfrm>
          <a:off x="0" y="0"/>
          <a:ext cx="0" cy="0"/>
          <a:chOff x="0" y="0"/>
          <a:chExt cx="0" cy="0"/>
        </a:xfrm>
      </p:grpSpPr>
      <p:sp>
        <p:nvSpPr>
          <p:cNvPr id="55" name="Google Shape;55;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type="objTx">
  <p:cSld name="OBJECT_WITH_CAPTION_TEXT">
    <p:spTree>
      <p:nvGrpSpPr>
        <p:cNvPr id="58" name="Shape 58"/>
        <p:cNvGrpSpPr/>
        <p:nvPr/>
      </p:nvGrpSpPr>
      <p:grpSpPr>
        <a:xfrm>
          <a:off x="0" y="0"/>
          <a:ext cx="0" cy="0"/>
          <a:chOff x="0" y="0"/>
          <a:chExt cx="0" cy="0"/>
        </a:xfrm>
      </p:grpSpPr>
      <p:sp>
        <p:nvSpPr>
          <p:cNvPr id="59" name="Google Shape;59;p22"/>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2"/>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22"/>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type="picTx">
  <p:cSld name="PICTURE_WITH_CAPTION_TEXT">
    <p:spTree>
      <p:nvGrpSpPr>
        <p:cNvPr id="65" name="Shape 65"/>
        <p:cNvGrpSpPr/>
        <p:nvPr/>
      </p:nvGrpSpPr>
      <p:grpSpPr>
        <a:xfrm>
          <a:off x="0" y="0"/>
          <a:ext cx="0" cy="0"/>
          <a:chOff x="0" y="0"/>
          <a:chExt cx="0" cy="0"/>
        </a:xfrm>
      </p:grpSpPr>
      <p:sp>
        <p:nvSpPr>
          <p:cNvPr id="66" name="Google Shape;66;p23"/>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3"/>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23"/>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3.png"/><Relationship Id="rId6"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s://connect.medrxiv.org/relate/content/181" TargetMode="External"/><Relationship Id="rId6"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14.png"/><Relationship Id="rId6" Type="http://schemas.openxmlformats.org/officeDocument/2006/relationships/image" Target="../media/image21.png"/><Relationship Id="rId7" Type="http://schemas.openxmlformats.org/officeDocument/2006/relationships/image" Target="../media/image20.png"/><Relationship Id="rId8" Type="http://schemas.openxmlformats.org/officeDocument/2006/relationships/hyperlink" Target="https://khub.net/web/phe-national/public-library/-/document_library/v2WsRK3ZlEig/view/479607266"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4.png"/><Relationship Id="rId9" Type="http://schemas.openxmlformats.org/officeDocument/2006/relationships/image" Target="../media/image17.pn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9.jpg"/><Relationship Id="rId6" Type="http://schemas.openxmlformats.org/officeDocument/2006/relationships/hyperlink" Target="https://chicago.suntimes.com/coronavirus/2020/3/20/21186633/coronavirus-chicago-spanish-flu-influenza-pandemic-1918"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11.jpg"/><Relationship Id="rId6" Type="http://schemas.openxmlformats.org/officeDocument/2006/relationships/hyperlink" Target="https://time.com/5810695/spanish-flu-pandemic-coronavirus-ads/" TargetMode="External"/><Relationship Id="rId7" Type="http://schemas.openxmlformats.org/officeDocument/2006/relationships/image" Target="../media/image1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wdago.com/s/d936b092" TargetMode="External"/><Relationship Id="rId6"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wdago.com/s/d936b092" TargetMode="External"/><Relationship Id="rId6"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s://www.oecd.org/science/inno/open-science.ht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13.png"/><Relationship Id="rId6" Type="http://schemas.openxmlformats.org/officeDocument/2006/relationships/hyperlink" Target="https://halmstad-university-library.helpscoutdocs.com/article/97-arguments-for-open-acces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15.png"/><Relationship Id="rId6" Type="http://schemas.openxmlformats.org/officeDocument/2006/relationships/hyperlink" Target="https://novel-coronavirus.onlinelibrary.wiley.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hyperlink" Target="https://doi.org/10.1056/NEJMc2103916" TargetMode="External"/><Relationship Id="rId6"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p:nvPr/>
        </p:nvSpPr>
        <p:spPr>
          <a:xfrm>
            <a:off x="1660009" y="2420863"/>
            <a:ext cx="6487200" cy="513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u="none" cap="none" strike="noStrike">
                <a:solidFill>
                  <a:srgbClr val="935739"/>
                </a:solidFill>
                <a:latin typeface="Arial"/>
                <a:ea typeface="Arial"/>
                <a:cs typeface="Arial"/>
                <a:sym typeface="Arial"/>
              </a:rPr>
              <a:t>June 29-30, 2021</a:t>
            </a:r>
            <a:endParaRPr/>
          </a:p>
          <a:p>
            <a:pPr indent="0" lvl="0" marL="0" marR="0" rtl="0" algn="ctr">
              <a:spcBef>
                <a:spcPts val="0"/>
              </a:spcBef>
              <a:spcAft>
                <a:spcPts val="0"/>
              </a:spcAft>
              <a:buNone/>
            </a:pPr>
            <a:r>
              <a:t/>
            </a:r>
            <a:endParaRPr b="1" i="0" sz="1600" u="none" cap="none" strike="noStrike">
              <a:solidFill>
                <a:srgbClr val="935739"/>
              </a:solidFill>
              <a:latin typeface="Arial"/>
              <a:ea typeface="Arial"/>
              <a:cs typeface="Arial"/>
              <a:sym typeface="Arial"/>
            </a:endParaRPr>
          </a:p>
        </p:txBody>
      </p:sp>
      <p:sp>
        <p:nvSpPr>
          <p:cNvPr id="90" name="Google Shape;90;p1"/>
          <p:cNvSpPr/>
          <p:nvPr/>
        </p:nvSpPr>
        <p:spPr>
          <a:xfrm>
            <a:off x="1796808" y="1559693"/>
            <a:ext cx="6487200" cy="116854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u="none" cap="none" strike="noStrike">
                <a:solidFill>
                  <a:srgbClr val="935739"/>
                </a:solidFill>
                <a:latin typeface="Arial"/>
                <a:ea typeface="Arial"/>
                <a:cs typeface="Arial"/>
                <a:sym typeface="Arial"/>
              </a:rPr>
              <a:t>Eurasian Academic Libraries Conference – 2021</a:t>
            </a:r>
            <a:endParaRPr b="1" i="0" sz="1600" u="none" cap="none" strike="noStrike">
              <a:solidFill>
                <a:srgbClr val="935739"/>
              </a:solidFill>
              <a:latin typeface="Arial"/>
              <a:ea typeface="Arial"/>
              <a:cs typeface="Arial"/>
              <a:sym typeface="Arial"/>
            </a:endParaRPr>
          </a:p>
          <a:p>
            <a:pPr indent="0" lvl="0" marL="0" marR="0" rtl="0" algn="ctr">
              <a:spcBef>
                <a:spcPts val="0"/>
              </a:spcBef>
              <a:spcAft>
                <a:spcPts val="0"/>
              </a:spcAft>
              <a:buNone/>
            </a:pPr>
            <a:r>
              <a:rPr b="1" i="0" lang="en-US" sz="1600" u="none" cap="none" strike="noStrike">
                <a:solidFill>
                  <a:srgbClr val="935739"/>
                </a:solidFill>
                <a:latin typeface="Arial"/>
                <a:ea typeface="Arial"/>
                <a:cs typeface="Arial"/>
                <a:sym typeface="Arial"/>
              </a:rPr>
              <a:t>“Contemporary Trends in Information Organization in the Academic Library Environment” </a:t>
            </a:r>
            <a:endParaRPr/>
          </a:p>
        </p:txBody>
      </p:sp>
      <p:sp>
        <p:nvSpPr>
          <p:cNvPr id="91" name="Google Shape;91;p1"/>
          <p:cNvSpPr txBox="1"/>
          <p:nvPr>
            <p:ph type="ctrTitle"/>
          </p:nvPr>
        </p:nvSpPr>
        <p:spPr>
          <a:xfrm>
            <a:off x="892760" y="2880643"/>
            <a:ext cx="7947079" cy="1844502"/>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A5A5A5"/>
              </a:buClr>
              <a:buSzPts val="4000"/>
              <a:buFont typeface="Arial"/>
              <a:buNone/>
            </a:pPr>
            <a:r>
              <a:rPr b="1" lang="en-US" sz="4000">
                <a:solidFill>
                  <a:srgbClr val="A5A5A5"/>
                </a:solidFill>
                <a:latin typeface="Arial"/>
                <a:ea typeface="Arial"/>
                <a:cs typeface="Arial"/>
                <a:sym typeface="Arial"/>
              </a:rPr>
              <a:t>COVID-19: Impacts on Information Organization, Transmission, and Use</a:t>
            </a:r>
            <a:r>
              <a:rPr b="1" lang="en-US" sz="2800">
                <a:solidFill>
                  <a:srgbClr val="A5A5A5"/>
                </a:solidFill>
                <a:latin typeface="Arial"/>
                <a:ea typeface="Arial"/>
                <a:cs typeface="Arial"/>
                <a:sym typeface="Arial"/>
              </a:rPr>
              <a:t> </a:t>
            </a:r>
            <a:endParaRPr b="1" sz="2800">
              <a:solidFill>
                <a:srgbClr val="A5A5A5"/>
              </a:solidFill>
              <a:latin typeface="Arial"/>
              <a:ea typeface="Arial"/>
              <a:cs typeface="Arial"/>
              <a:sym typeface="Arial"/>
            </a:endParaRPr>
          </a:p>
        </p:txBody>
      </p:sp>
      <p:sp>
        <p:nvSpPr>
          <p:cNvPr id="92" name="Google Shape;92;p1"/>
          <p:cNvSpPr txBox="1"/>
          <p:nvPr>
            <p:ph idx="1" type="subTitle"/>
          </p:nvPr>
        </p:nvSpPr>
        <p:spPr>
          <a:xfrm>
            <a:off x="1746409" y="4725144"/>
            <a:ext cx="6400800" cy="1752600"/>
          </a:xfrm>
          <a:prstGeom prst="rect">
            <a:avLst/>
          </a:prstGeom>
          <a:noFill/>
          <a:ln>
            <a:noFill/>
          </a:ln>
        </p:spPr>
        <p:txBody>
          <a:bodyPr anchorCtr="0" anchor="t" bIns="45700" lIns="91425" spcFirstLastPara="1" rIns="91425" wrap="square" tIns="45700">
            <a:normAutofit/>
          </a:bodyPr>
          <a:lstStyle/>
          <a:p>
            <a:pPr indent="0" lvl="0" marL="0" rtl="0" algn="ctr">
              <a:lnSpc>
                <a:spcPct val="150000"/>
              </a:lnSpc>
              <a:spcBef>
                <a:spcPts val="0"/>
              </a:spcBef>
              <a:spcAft>
                <a:spcPts val="0"/>
              </a:spcAft>
              <a:buClr>
                <a:srgbClr val="935739"/>
              </a:buClr>
              <a:buSzPts val="3600"/>
              <a:buNone/>
            </a:pPr>
            <a:r>
              <a:rPr b="1" lang="en-US" sz="1200">
                <a:solidFill>
                  <a:srgbClr val="935739"/>
                </a:solidFill>
                <a:latin typeface="Arial"/>
                <a:ea typeface="Arial"/>
                <a:cs typeface="Arial"/>
                <a:sym typeface="Arial"/>
              </a:rPr>
              <a:t>Ray Abruzzi</a:t>
            </a:r>
            <a:endParaRPr/>
          </a:p>
          <a:p>
            <a:pPr indent="0" lvl="0" marL="0" rtl="0" algn="ctr">
              <a:lnSpc>
                <a:spcPct val="115000"/>
              </a:lnSpc>
              <a:spcBef>
                <a:spcPts val="0"/>
              </a:spcBef>
              <a:spcAft>
                <a:spcPts val="0"/>
              </a:spcAft>
              <a:buClr>
                <a:srgbClr val="935739"/>
              </a:buClr>
              <a:buSzPts val="3600"/>
              <a:buNone/>
            </a:pPr>
            <a:r>
              <a:rPr i="1" lang="en-US" sz="1200">
                <a:solidFill>
                  <a:srgbClr val="935739"/>
                </a:solidFill>
                <a:latin typeface="Arial"/>
                <a:ea typeface="Arial"/>
                <a:cs typeface="Arial"/>
                <a:sym typeface="Arial"/>
              </a:rPr>
              <a:t>Publisher, Wiley Digital Archives</a:t>
            </a:r>
            <a:endParaRPr/>
          </a:p>
          <a:p>
            <a:pPr indent="0" lvl="0" marL="0" rtl="0" algn="ctr">
              <a:lnSpc>
                <a:spcPct val="115000"/>
              </a:lnSpc>
              <a:spcBef>
                <a:spcPts val="0"/>
              </a:spcBef>
              <a:spcAft>
                <a:spcPts val="0"/>
              </a:spcAft>
              <a:buClr>
                <a:srgbClr val="935739"/>
              </a:buClr>
              <a:buSzPts val="3600"/>
              <a:buNone/>
            </a:pPr>
            <a:r>
              <a:rPr lang="en-US" sz="1200">
                <a:solidFill>
                  <a:srgbClr val="935739"/>
                </a:solidFill>
                <a:latin typeface="Arial"/>
                <a:ea typeface="Arial"/>
                <a:cs typeface="Arial"/>
                <a:sym typeface="Arial"/>
              </a:rPr>
              <a:t>Wiley</a:t>
            </a:r>
            <a:endParaRPr/>
          </a:p>
          <a:p>
            <a:pPr indent="0" lvl="0" marL="0" rtl="0" algn="ctr">
              <a:lnSpc>
                <a:spcPct val="115000"/>
              </a:lnSpc>
              <a:spcBef>
                <a:spcPts val="0"/>
              </a:spcBef>
              <a:spcAft>
                <a:spcPts val="0"/>
              </a:spcAft>
              <a:buClr>
                <a:srgbClr val="935739"/>
              </a:buClr>
              <a:buSzPts val="3600"/>
              <a:buNone/>
            </a:pPr>
            <a:r>
              <a:rPr lang="en-US" sz="1200">
                <a:solidFill>
                  <a:srgbClr val="935739"/>
                </a:solidFill>
                <a:latin typeface="Arial"/>
                <a:ea typeface="Arial"/>
                <a:cs typeface="Arial"/>
                <a:sym typeface="Arial"/>
              </a:rPr>
              <a:t>Contributing Scholar, Columbia University Center for Science and Society</a:t>
            </a:r>
            <a:endParaRPr/>
          </a:p>
          <a:p>
            <a:pPr indent="0" lvl="0" marL="0" rtl="0" algn="ctr">
              <a:lnSpc>
                <a:spcPct val="115000"/>
              </a:lnSpc>
              <a:spcBef>
                <a:spcPts val="0"/>
              </a:spcBef>
              <a:spcAft>
                <a:spcPts val="0"/>
              </a:spcAft>
              <a:buClr>
                <a:srgbClr val="935739"/>
              </a:buClr>
              <a:buSzPts val="3600"/>
              <a:buNone/>
            </a:pPr>
            <a:r>
              <a:rPr lang="en-US" sz="1200">
                <a:solidFill>
                  <a:srgbClr val="935739"/>
                </a:solidFill>
                <a:latin typeface="Arial"/>
                <a:ea typeface="Arial"/>
                <a:cs typeface="Arial"/>
                <a:sym typeface="Arial"/>
              </a:rPr>
              <a:t>Columbia University</a:t>
            </a:r>
            <a:endParaRPr/>
          </a:p>
          <a:p>
            <a:pPr indent="0" lvl="0" marL="0" rtl="0" algn="ctr">
              <a:lnSpc>
                <a:spcPct val="115000"/>
              </a:lnSpc>
              <a:spcBef>
                <a:spcPts val="0"/>
              </a:spcBef>
              <a:spcAft>
                <a:spcPts val="0"/>
              </a:spcAft>
              <a:buClr>
                <a:srgbClr val="935739"/>
              </a:buClr>
              <a:buSzPts val="3600"/>
              <a:buNone/>
            </a:pPr>
            <a:r>
              <a:rPr lang="en-US" sz="1200">
                <a:solidFill>
                  <a:srgbClr val="935739"/>
                </a:solidFill>
                <a:latin typeface="Arial"/>
                <a:ea typeface="Arial"/>
                <a:cs typeface="Arial"/>
                <a:sym typeface="Arial"/>
              </a:rPr>
              <a:t>rabruzzi@wiley.com</a:t>
            </a:r>
            <a:endParaRPr sz="2800">
              <a:latin typeface="Arial"/>
              <a:ea typeface="Arial"/>
              <a:cs typeface="Arial"/>
              <a:sym typeface="Arial"/>
            </a:endParaRPr>
          </a:p>
          <a:p>
            <a:pPr indent="0" lvl="0" marL="0" rtl="0" algn="ctr">
              <a:spcBef>
                <a:spcPts val="640"/>
              </a:spcBef>
              <a:spcAft>
                <a:spcPts val="0"/>
              </a:spcAft>
              <a:buClr>
                <a:srgbClr val="888888"/>
              </a:buClr>
              <a:buSzPts val="3200"/>
              <a:buNone/>
            </a:pPr>
            <a:r>
              <a:t/>
            </a:r>
            <a:endParaRPr/>
          </a:p>
        </p:txBody>
      </p:sp>
      <p:pic>
        <p:nvPicPr>
          <p:cNvPr descr="C:\Users\User\Downloads\Logo EALC_2021 small virtual clipart.png" id="93" name="Google Shape;93;p1"/>
          <p:cNvPicPr preferRelativeResize="0"/>
          <p:nvPr/>
        </p:nvPicPr>
        <p:blipFill rotWithShape="1">
          <a:blip r:embed="rId3">
            <a:alphaModFix/>
          </a:blip>
          <a:srcRect b="0" l="0" r="0" t="0"/>
          <a:stretch/>
        </p:blipFill>
        <p:spPr>
          <a:xfrm>
            <a:off x="2574565" y="235792"/>
            <a:ext cx="1656184" cy="1171501"/>
          </a:xfrm>
          <a:prstGeom prst="rect">
            <a:avLst/>
          </a:prstGeom>
          <a:noFill/>
          <a:ln>
            <a:noFill/>
          </a:ln>
        </p:spPr>
      </p:pic>
      <p:pic>
        <p:nvPicPr>
          <p:cNvPr descr="C:\Users\User\Desktop\EALC\АБВ-РК-2019.png" id="94" name="Google Shape;94;p1"/>
          <p:cNvPicPr preferRelativeResize="0"/>
          <p:nvPr/>
        </p:nvPicPr>
        <p:blipFill rotWithShape="1">
          <a:blip r:embed="rId4">
            <a:alphaModFix/>
          </a:blip>
          <a:srcRect b="0" l="0" r="0" t="0"/>
          <a:stretch/>
        </p:blipFill>
        <p:spPr>
          <a:xfrm>
            <a:off x="5794831" y="575685"/>
            <a:ext cx="741207" cy="524228"/>
          </a:xfrm>
          <a:prstGeom prst="rect">
            <a:avLst/>
          </a:prstGeom>
          <a:noFill/>
          <a:ln>
            <a:noFill/>
          </a:ln>
        </p:spPr>
      </p:pic>
      <p:pic>
        <p:nvPicPr>
          <p:cNvPr descr="C:\Users\User\Downloads\1557932227_nu-logo_1080_1080.png" id="95" name="Google Shape;95;p1"/>
          <p:cNvPicPr preferRelativeResize="0"/>
          <p:nvPr/>
        </p:nvPicPr>
        <p:blipFill rotWithShape="1">
          <a:blip r:embed="rId5">
            <a:alphaModFix/>
          </a:blip>
          <a:srcRect b="0" l="0" r="0" t="0"/>
          <a:stretch/>
        </p:blipFill>
        <p:spPr>
          <a:xfrm>
            <a:off x="4218228" y="643687"/>
            <a:ext cx="648072" cy="456226"/>
          </a:xfrm>
          <a:prstGeom prst="rect">
            <a:avLst/>
          </a:prstGeom>
          <a:noFill/>
          <a:ln>
            <a:noFill/>
          </a:ln>
        </p:spPr>
      </p:pic>
      <p:pic>
        <p:nvPicPr>
          <p:cNvPr descr="C:\Users\User\Downloads\основной Library (1).png" id="96" name="Google Shape;96;p1"/>
          <p:cNvPicPr preferRelativeResize="0"/>
          <p:nvPr/>
        </p:nvPicPr>
        <p:blipFill rotWithShape="1">
          <a:blip r:embed="rId6">
            <a:alphaModFix/>
          </a:blip>
          <a:srcRect b="0" l="0" r="0" t="0"/>
          <a:stretch/>
        </p:blipFill>
        <p:spPr>
          <a:xfrm>
            <a:off x="4969086" y="559427"/>
            <a:ext cx="753737" cy="68207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0"/>
          <p:cNvSpPr/>
          <p:nvPr/>
        </p:nvSpPr>
        <p:spPr>
          <a:xfrm>
            <a:off x="1532393" y="1340768"/>
            <a:ext cx="6487200" cy="111985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209" name="Google Shape;209;p10"/>
          <p:cNvSpPr/>
          <p:nvPr/>
        </p:nvSpPr>
        <p:spPr>
          <a:xfrm>
            <a:off x="1619672" y="201686"/>
            <a:ext cx="6487200" cy="3571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210" name="Google Shape;210;p10"/>
          <p:cNvSpPr txBox="1"/>
          <p:nvPr>
            <p:ph idx="1" type="subTitle"/>
          </p:nvPr>
        </p:nvSpPr>
        <p:spPr>
          <a:xfrm>
            <a:off x="1835696" y="1529888"/>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t/>
            </a:r>
            <a:endParaRPr>
              <a:latin typeface="Arial"/>
              <a:ea typeface="Arial"/>
              <a:cs typeface="Arial"/>
              <a:sym typeface="Arial"/>
            </a:endParaRPr>
          </a:p>
          <a:p>
            <a:pPr indent="0" lvl="0" marL="0" rtl="0" algn="ctr">
              <a:spcBef>
                <a:spcPts val="640"/>
              </a:spcBef>
              <a:spcAft>
                <a:spcPts val="0"/>
              </a:spcAft>
              <a:buClr>
                <a:srgbClr val="888888"/>
              </a:buClr>
              <a:buSzPts val="3200"/>
              <a:buNone/>
            </a:pPr>
            <a:r>
              <a:t/>
            </a:r>
            <a:endParaRPr/>
          </a:p>
          <a:p>
            <a:pPr indent="0" lvl="0" marL="0" rtl="0" algn="ctr">
              <a:spcBef>
                <a:spcPts val="640"/>
              </a:spcBef>
              <a:spcAft>
                <a:spcPts val="0"/>
              </a:spcAft>
              <a:buClr>
                <a:srgbClr val="888888"/>
              </a:buClr>
              <a:buSzPts val="3200"/>
              <a:buNone/>
            </a:pPr>
            <a:r>
              <a:t/>
            </a:r>
            <a:endParaRPr/>
          </a:p>
        </p:txBody>
      </p:sp>
      <p:sp>
        <p:nvSpPr>
          <p:cNvPr id="211" name="Google Shape;211;p10"/>
          <p:cNvSpPr txBox="1"/>
          <p:nvPr/>
        </p:nvSpPr>
        <p:spPr>
          <a:xfrm>
            <a:off x="1923711" y="97160"/>
            <a:ext cx="5256584"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A5A5A5"/>
                </a:solidFill>
                <a:latin typeface="Arial"/>
                <a:ea typeface="Arial"/>
                <a:cs typeface="Arial"/>
                <a:sym typeface="Arial"/>
              </a:rPr>
              <a:t>Pre-Print Servers and COVID19</a:t>
            </a:r>
            <a:endParaRPr/>
          </a:p>
        </p:txBody>
      </p:sp>
      <p:pic>
        <p:nvPicPr>
          <p:cNvPr descr="C:\Users\User\Downloads\Logo EALC_2021 small virtual clipart.png" id="212" name="Google Shape;212;p10"/>
          <p:cNvPicPr preferRelativeResize="0"/>
          <p:nvPr/>
        </p:nvPicPr>
        <p:blipFill rotWithShape="1">
          <a:blip r:embed="rId3">
            <a:alphaModFix/>
          </a:blip>
          <a:srcRect b="0" l="0" r="0" t="0"/>
          <a:stretch/>
        </p:blipFill>
        <p:spPr>
          <a:xfrm>
            <a:off x="8027162" y="4916"/>
            <a:ext cx="1099372" cy="777640"/>
          </a:xfrm>
          <a:prstGeom prst="rect">
            <a:avLst/>
          </a:prstGeom>
          <a:noFill/>
          <a:ln>
            <a:noFill/>
          </a:ln>
        </p:spPr>
      </p:pic>
      <p:pic>
        <p:nvPicPr>
          <p:cNvPr descr="C:\Users\User\Downloads\Wiley_Wordmark_black.png" id="213" name="Google Shape;213;p10"/>
          <p:cNvPicPr preferRelativeResize="0"/>
          <p:nvPr/>
        </p:nvPicPr>
        <p:blipFill rotWithShape="1">
          <a:blip r:embed="rId4">
            <a:alphaModFix/>
          </a:blip>
          <a:srcRect b="0" l="0" r="0" t="0"/>
          <a:stretch/>
        </p:blipFill>
        <p:spPr>
          <a:xfrm>
            <a:off x="1005393" y="225407"/>
            <a:ext cx="918318" cy="368284"/>
          </a:xfrm>
          <a:prstGeom prst="rect">
            <a:avLst/>
          </a:prstGeom>
          <a:noFill/>
          <a:ln>
            <a:noFill/>
          </a:ln>
        </p:spPr>
      </p:pic>
      <p:sp>
        <p:nvSpPr>
          <p:cNvPr id="214" name="Google Shape;214;p10"/>
          <p:cNvSpPr txBox="1"/>
          <p:nvPr/>
        </p:nvSpPr>
        <p:spPr>
          <a:xfrm>
            <a:off x="1923711" y="6309320"/>
            <a:ext cx="720282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u="sng">
                <a:solidFill>
                  <a:schemeClr val="dk1"/>
                </a:solidFill>
                <a:latin typeface="Calibri"/>
                <a:ea typeface="Calibri"/>
                <a:cs typeface="Calibri"/>
                <a:sym typeface="Calibri"/>
                <a:hlinkClick r:id="rId5">
                  <a:extLst>
                    <a:ext uri="{A12FA001-AC4F-418D-AE19-62706E023703}">
                      <ahyp:hlinkClr val="tx"/>
                    </a:ext>
                  </a:extLst>
                </a:hlinkClick>
              </a:rPr>
              <a:t>https://connect.medrxiv.org/relate/content/181</a:t>
            </a:r>
            <a:endParaRPr sz="1800">
              <a:solidFill>
                <a:schemeClr val="dk1"/>
              </a:solidFill>
              <a:latin typeface="Calibri"/>
              <a:ea typeface="Calibri"/>
              <a:cs typeface="Calibri"/>
              <a:sym typeface="Calibri"/>
            </a:endParaRPr>
          </a:p>
        </p:txBody>
      </p:sp>
      <p:pic>
        <p:nvPicPr>
          <p:cNvPr descr="Graphical user interface, text, application, email&#10;&#10;Description automatically generated" id="215" name="Google Shape;215;p10"/>
          <p:cNvPicPr preferRelativeResize="0"/>
          <p:nvPr/>
        </p:nvPicPr>
        <p:blipFill rotWithShape="1">
          <a:blip r:embed="rId6">
            <a:alphaModFix/>
          </a:blip>
          <a:srcRect b="0" l="0" r="0" t="0"/>
          <a:stretch/>
        </p:blipFill>
        <p:spPr>
          <a:xfrm>
            <a:off x="974955" y="776459"/>
            <a:ext cx="7606777" cy="495679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1"/>
          <p:cNvSpPr/>
          <p:nvPr/>
        </p:nvSpPr>
        <p:spPr>
          <a:xfrm>
            <a:off x="1532393" y="1340768"/>
            <a:ext cx="6487200" cy="111985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222" name="Google Shape;222;p11"/>
          <p:cNvSpPr/>
          <p:nvPr/>
        </p:nvSpPr>
        <p:spPr>
          <a:xfrm>
            <a:off x="1619672" y="201686"/>
            <a:ext cx="6487200" cy="3571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223" name="Google Shape;223;p11"/>
          <p:cNvSpPr txBox="1"/>
          <p:nvPr>
            <p:ph idx="1" type="subTitle"/>
          </p:nvPr>
        </p:nvSpPr>
        <p:spPr>
          <a:xfrm>
            <a:off x="1835696" y="1529888"/>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t/>
            </a:r>
            <a:endParaRPr>
              <a:latin typeface="Arial"/>
              <a:ea typeface="Arial"/>
              <a:cs typeface="Arial"/>
              <a:sym typeface="Arial"/>
            </a:endParaRPr>
          </a:p>
          <a:p>
            <a:pPr indent="0" lvl="0" marL="0" rtl="0" algn="ctr">
              <a:spcBef>
                <a:spcPts val="640"/>
              </a:spcBef>
              <a:spcAft>
                <a:spcPts val="0"/>
              </a:spcAft>
              <a:buClr>
                <a:srgbClr val="888888"/>
              </a:buClr>
              <a:buSzPts val="3200"/>
              <a:buNone/>
            </a:pPr>
            <a:r>
              <a:t/>
            </a:r>
            <a:endParaRPr/>
          </a:p>
          <a:p>
            <a:pPr indent="0" lvl="0" marL="0" rtl="0" algn="ctr">
              <a:spcBef>
                <a:spcPts val="640"/>
              </a:spcBef>
              <a:spcAft>
                <a:spcPts val="0"/>
              </a:spcAft>
              <a:buClr>
                <a:srgbClr val="888888"/>
              </a:buClr>
              <a:buSzPts val="3200"/>
              <a:buNone/>
            </a:pPr>
            <a:r>
              <a:t/>
            </a:r>
            <a:endParaRPr/>
          </a:p>
        </p:txBody>
      </p:sp>
      <p:sp>
        <p:nvSpPr>
          <p:cNvPr id="224" name="Google Shape;224;p11"/>
          <p:cNvSpPr txBox="1"/>
          <p:nvPr/>
        </p:nvSpPr>
        <p:spPr>
          <a:xfrm>
            <a:off x="1872767" y="67073"/>
            <a:ext cx="5256584"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A5A5A5"/>
                </a:solidFill>
                <a:latin typeface="Arial"/>
                <a:ea typeface="Arial"/>
                <a:cs typeface="Arial"/>
                <a:sym typeface="Arial"/>
              </a:rPr>
              <a:t>Social Media, Data, and COVID19</a:t>
            </a:r>
            <a:endParaRPr/>
          </a:p>
        </p:txBody>
      </p:sp>
      <p:pic>
        <p:nvPicPr>
          <p:cNvPr descr="C:\Users\User\Downloads\Logo EALC_2021 small virtual clipart.png" id="225" name="Google Shape;225;p11"/>
          <p:cNvPicPr preferRelativeResize="0"/>
          <p:nvPr/>
        </p:nvPicPr>
        <p:blipFill rotWithShape="1">
          <a:blip r:embed="rId3">
            <a:alphaModFix/>
          </a:blip>
          <a:srcRect b="0" l="0" r="0" t="0"/>
          <a:stretch/>
        </p:blipFill>
        <p:spPr>
          <a:xfrm>
            <a:off x="8027162" y="4916"/>
            <a:ext cx="1099372" cy="777640"/>
          </a:xfrm>
          <a:prstGeom prst="rect">
            <a:avLst/>
          </a:prstGeom>
          <a:noFill/>
          <a:ln>
            <a:noFill/>
          </a:ln>
        </p:spPr>
      </p:pic>
      <p:pic>
        <p:nvPicPr>
          <p:cNvPr descr="C:\Users\User\Downloads\Wiley_Wordmark_black.png" id="226" name="Google Shape;226;p11"/>
          <p:cNvPicPr preferRelativeResize="0"/>
          <p:nvPr/>
        </p:nvPicPr>
        <p:blipFill rotWithShape="1">
          <a:blip r:embed="rId4">
            <a:alphaModFix/>
          </a:blip>
          <a:srcRect b="0" l="0" r="0" t="0"/>
          <a:stretch/>
        </p:blipFill>
        <p:spPr>
          <a:xfrm>
            <a:off x="1005393" y="225407"/>
            <a:ext cx="918318" cy="368284"/>
          </a:xfrm>
          <a:prstGeom prst="rect">
            <a:avLst/>
          </a:prstGeom>
          <a:noFill/>
          <a:ln>
            <a:noFill/>
          </a:ln>
        </p:spPr>
      </p:pic>
      <p:pic>
        <p:nvPicPr>
          <p:cNvPr descr="Graphical user interface, text, application&#10;&#10;Description automatically generated" id="227" name="Google Shape;227;p11"/>
          <p:cNvPicPr preferRelativeResize="0"/>
          <p:nvPr/>
        </p:nvPicPr>
        <p:blipFill rotWithShape="1">
          <a:blip r:embed="rId5">
            <a:alphaModFix/>
          </a:blip>
          <a:srcRect b="0" l="0" r="0" t="0"/>
          <a:stretch/>
        </p:blipFill>
        <p:spPr>
          <a:xfrm>
            <a:off x="84793" y="939733"/>
            <a:ext cx="5592368" cy="4871782"/>
          </a:xfrm>
          <a:prstGeom prst="rect">
            <a:avLst/>
          </a:prstGeom>
          <a:noFill/>
          <a:ln>
            <a:noFill/>
          </a:ln>
        </p:spPr>
      </p:pic>
      <p:pic>
        <p:nvPicPr>
          <p:cNvPr descr="Graphical user interface, application, Teams&#10;&#10;Description automatically generated" id="228" name="Google Shape;228;p11"/>
          <p:cNvPicPr preferRelativeResize="0"/>
          <p:nvPr/>
        </p:nvPicPr>
        <p:blipFill rotWithShape="1">
          <a:blip r:embed="rId6">
            <a:alphaModFix/>
          </a:blip>
          <a:srcRect b="0" l="0" r="0" t="0"/>
          <a:stretch/>
        </p:blipFill>
        <p:spPr>
          <a:xfrm>
            <a:off x="2880977" y="1288816"/>
            <a:ext cx="6108632" cy="3987344"/>
          </a:xfrm>
          <a:prstGeom prst="rect">
            <a:avLst/>
          </a:prstGeom>
          <a:noFill/>
          <a:ln>
            <a:noFill/>
          </a:ln>
        </p:spPr>
      </p:pic>
      <p:pic>
        <p:nvPicPr>
          <p:cNvPr descr="Graphical user interface, text, application, chat or text message&#10;&#10;Description automatically generated" id="229" name="Google Shape;229;p11"/>
          <p:cNvPicPr preferRelativeResize="0"/>
          <p:nvPr/>
        </p:nvPicPr>
        <p:blipFill rotWithShape="1">
          <a:blip r:embed="rId7">
            <a:alphaModFix/>
          </a:blip>
          <a:srcRect b="0" l="0" r="0" t="0"/>
          <a:stretch/>
        </p:blipFill>
        <p:spPr>
          <a:xfrm>
            <a:off x="1127341" y="582546"/>
            <a:ext cx="6979531" cy="5961584"/>
          </a:xfrm>
          <a:prstGeom prst="rect">
            <a:avLst/>
          </a:prstGeom>
          <a:noFill/>
          <a:ln>
            <a:noFill/>
          </a:ln>
        </p:spPr>
      </p:pic>
      <p:sp>
        <p:nvSpPr>
          <p:cNvPr id="230" name="Google Shape;230;p11"/>
          <p:cNvSpPr txBox="1"/>
          <p:nvPr/>
        </p:nvSpPr>
        <p:spPr>
          <a:xfrm>
            <a:off x="-81531" y="6138871"/>
            <a:ext cx="9307062"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u="sng">
                <a:solidFill>
                  <a:schemeClr val="dk1"/>
                </a:solidFill>
                <a:latin typeface="Calibri"/>
                <a:ea typeface="Calibri"/>
                <a:cs typeface="Calibri"/>
                <a:sym typeface="Calibri"/>
                <a:hlinkClick r:id="rId8">
                  <a:extLst>
                    <a:ext uri="{A12FA001-AC4F-418D-AE19-62706E023703}">
                      <ahyp:hlinkClr val="tx"/>
                    </a:ext>
                  </a:extLst>
                </a:hlinkClick>
              </a:rPr>
              <a:t>https://khub.net/web/phe-national/public-library/-/document_library/v2WsRK3ZlEig/view/479607266</a:t>
            </a:r>
            <a:endParaRPr sz="18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8"/>
                                        </p:tgtEl>
                                        <p:attrNameLst>
                                          <p:attrName>style.visibility</p:attrName>
                                        </p:attrNameLst>
                                      </p:cBhvr>
                                      <p:to>
                                        <p:strVal val="visible"/>
                                      </p:to>
                                    </p:set>
                                    <p:animEffect filter="fade" transition="in">
                                      <p:cBhvr>
                                        <p:cTn dur="500"/>
                                        <p:tgtEl>
                                          <p:spTgt spid="2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
                                        </p:tgtEl>
                                        <p:attrNameLst>
                                          <p:attrName>style.visibility</p:attrName>
                                        </p:attrNameLst>
                                      </p:cBhvr>
                                      <p:to>
                                        <p:strVal val="visible"/>
                                      </p:to>
                                    </p:set>
                                    <p:animEffect filter="fade" transition="in">
                                      <p:cBhvr>
                                        <p:cTn dur="500"/>
                                        <p:tgtEl>
                                          <p:spTgt spid="2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12"/>
          <p:cNvSpPr/>
          <p:nvPr/>
        </p:nvSpPr>
        <p:spPr>
          <a:xfrm>
            <a:off x="1532393" y="1340768"/>
            <a:ext cx="6487200" cy="111985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237" name="Google Shape;237;p12"/>
          <p:cNvSpPr/>
          <p:nvPr/>
        </p:nvSpPr>
        <p:spPr>
          <a:xfrm>
            <a:off x="1619672" y="201686"/>
            <a:ext cx="6487200" cy="3571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238" name="Google Shape;238;p12"/>
          <p:cNvSpPr txBox="1"/>
          <p:nvPr/>
        </p:nvSpPr>
        <p:spPr>
          <a:xfrm>
            <a:off x="1923711" y="320891"/>
            <a:ext cx="5867585"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A5A5A5"/>
                </a:solidFill>
                <a:latin typeface="Arial"/>
                <a:ea typeface="Arial"/>
                <a:cs typeface="Arial"/>
                <a:sym typeface="Arial"/>
              </a:rPr>
              <a:t>Considerations for Librarians</a:t>
            </a:r>
            <a:endParaRPr/>
          </a:p>
        </p:txBody>
      </p:sp>
      <p:pic>
        <p:nvPicPr>
          <p:cNvPr descr="C:\Users\User\Downloads\Logo EALC_2021 small virtual clipart.png" id="239" name="Google Shape;239;p12"/>
          <p:cNvPicPr preferRelativeResize="0"/>
          <p:nvPr/>
        </p:nvPicPr>
        <p:blipFill rotWithShape="1">
          <a:blip r:embed="rId3">
            <a:alphaModFix/>
          </a:blip>
          <a:srcRect b="0" l="0" r="0" t="0"/>
          <a:stretch/>
        </p:blipFill>
        <p:spPr>
          <a:xfrm>
            <a:off x="8027162" y="4916"/>
            <a:ext cx="1099372" cy="777640"/>
          </a:xfrm>
          <a:prstGeom prst="rect">
            <a:avLst/>
          </a:prstGeom>
          <a:noFill/>
          <a:ln>
            <a:noFill/>
          </a:ln>
        </p:spPr>
      </p:pic>
      <p:pic>
        <p:nvPicPr>
          <p:cNvPr descr="C:\Users\User\Downloads\Wiley_Wordmark_black.png" id="240" name="Google Shape;240;p12"/>
          <p:cNvPicPr preferRelativeResize="0"/>
          <p:nvPr/>
        </p:nvPicPr>
        <p:blipFill rotWithShape="1">
          <a:blip r:embed="rId4">
            <a:alphaModFix/>
          </a:blip>
          <a:srcRect b="0" l="0" r="0" t="0"/>
          <a:stretch/>
        </p:blipFill>
        <p:spPr>
          <a:xfrm>
            <a:off x="1005393" y="225407"/>
            <a:ext cx="918318" cy="368284"/>
          </a:xfrm>
          <a:prstGeom prst="rect">
            <a:avLst/>
          </a:prstGeom>
          <a:noFill/>
          <a:ln>
            <a:noFill/>
          </a:ln>
        </p:spPr>
      </p:pic>
      <p:sp>
        <p:nvSpPr>
          <p:cNvPr id="241" name="Google Shape;241;p12"/>
          <p:cNvSpPr txBox="1"/>
          <p:nvPr/>
        </p:nvSpPr>
        <p:spPr>
          <a:xfrm>
            <a:off x="1187624" y="1196752"/>
            <a:ext cx="4752528" cy="3373359"/>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7F7F7F"/>
              </a:buClr>
              <a:buSzPts val="1800"/>
              <a:buFont typeface="Arial"/>
              <a:buChar char="•"/>
            </a:pPr>
            <a:r>
              <a:rPr lang="en-US" sz="1800">
                <a:solidFill>
                  <a:srgbClr val="7F7F7F"/>
                </a:solidFill>
                <a:latin typeface="Calibri"/>
                <a:ea typeface="Calibri"/>
                <a:cs typeface="Calibri"/>
                <a:sym typeface="Calibri"/>
              </a:rPr>
              <a:t>Custodians of Knowledge?</a:t>
            </a:r>
            <a:endParaRPr/>
          </a:p>
          <a:p>
            <a:pPr indent="-285750" lvl="0" marL="285750" marR="0" rtl="0" algn="l">
              <a:lnSpc>
                <a:spcPct val="150000"/>
              </a:lnSpc>
              <a:spcBef>
                <a:spcPts val="0"/>
              </a:spcBef>
              <a:spcAft>
                <a:spcPts val="0"/>
              </a:spcAft>
              <a:buClr>
                <a:srgbClr val="7F7F7F"/>
              </a:buClr>
              <a:buSzPts val="1800"/>
              <a:buFont typeface="Arial"/>
              <a:buChar char="•"/>
            </a:pPr>
            <a:r>
              <a:rPr lang="en-US" sz="1800">
                <a:solidFill>
                  <a:srgbClr val="7F7F7F"/>
                </a:solidFill>
                <a:latin typeface="Calibri"/>
                <a:ea typeface="Calibri"/>
                <a:cs typeface="Calibri"/>
                <a:sym typeface="Calibri"/>
              </a:rPr>
              <a:t>Curators? </a:t>
            </a:r>
            <a:endParaRPr/>
          </a:p>
          <a:p>
            <a:pPr indent="-285750" lvl="0" marL="285750" marR="0" rtl="0" algn="l">
              <a:lnSpc>
                <a:spcPct val="150000"/>
              </a:lnSpc>
              <a:spcBef>
                <a:spcPts val="0"/>
              </a:spcBef>
              <a:spcAft>
                <a:spcPts val="0"/>
              </a:spcAft>
              <a:buClr>
                <a:srgbClr val="7F7F7F"/>
              </a:buClr>
              <a:buSzPts val="1800"/>
              <a:buFont typeface="Arial"/>
              <a:buChar char="•"/>
            </a:pPr>
            <a:r>
              <a:rPr lang="en-US" sz="1800">
                <a:solidFill>
                  <a:srgbClr val="7F7F7F"/>
                </a:solidFill>
                <a:latin typeface="Calibri"/>
                <a:ea typeface="Calibri"/>
                <a:cs typeface="Calibri"/>
                <a:sym typeface="Calibri"/>
              </a:rPr>
              <a:t>Guides to Authoritative Resources?</a:t>
            </a:r>
            <a:endParaRPr/>
          </a:p>
          <a:p>
            <a:pPr indent="-285750" lvl="0" marL="285750" marR="0" rtl="0" algn="l">
              <a:lnSpc>
                <a:spcPct val="150000"/>
              </a:lnSpc>
              <a:spcBef>
                <a:spcPts val="0"/>
              </a:spcBef>
              <a:spcAft>
                <a:spcPts val="0"/>
              </a:spcAft>
              <a:buClr>
                <a:srgbClr val="7F7F7F"/>
              </a:buClr>
              <a:buSzPts val="1800"/>
              <a:buFont typeface="Arial"/>
              <a:buChar char="•"/>
            </a:pPr>
            <a:r>
              <a:rPr lang="en-US" sz="1800">
                <a:solidFill>
                  <a:srgbClr val="7F7F7F"/>
                </a:solidFill>
                <a:latin typeface="Calibri"/>
                <a:ea typeface="Calibri"/>
                <a:cs typeface="Calibri"/>
                <a:sym typeface="Calibri"/>
              </a:rPr>
              <a:t>“Collection Management”</a:t>
            </a:r>
            <a:endParaRPr/>
          </a:p>
          <a:p>
            <a:pPr indent="0" lvl="0" marL="0" marR="0" rtl="0" algn="l">
              <a:lnSpc>
                <a:spcPct val="150000"/>
              </a:lnSpc>
              <a:spcBef>
                <a:spcPts val="0"/>
              </a:spcBef>
              <a:spcAft>
                <a:spcPts val="0"/>
              </a:spcAft>
              <a:buNone/>
            </a:pPr>
            <a:r>
              <a:t/>
            </a:r>
            <a:endParaRPr sz="1800">
              <a:solidFill>
                <a:srgbClr val="7F7F7F"/>
              </a:solidFill>
              <a:latin typeface="Calibri"/>
              <a:ea typeface="Calibri"/>
              <a:cs typeface="Calibri"/>
              <a:sym typeface="Calibri"/>
            </a:endParaRPr>
          </a:p>
          <a:p>
            <a:pPr indent="-171450" lvl="0" marL="285750" marR="0" rtl="0" algn="l">
              <a:lnSpc>
                <a:spcPct val="150000"/>
              </a:lnSpc>
              <a:spcBef>
                <a:spcPts val="0"/>
              </a:spcBef>
              <a:spcAft>
                <a:spcPts val="0"/>
              </a:spcAft>
              <a:buClr>
                <a:schemeClr val="dk1"/>
              </a:buClr>
              <a:buSzPts val="1800"/>
              <a:buFont typeface="Arial"/>
              <a:buNone/>
            </a:pPr>
            <a:r>
              <a:t/>
            </a:r>
            <a:endParaRPr sz="1800">
              <a:solidFill>
                <a:srgbClr val="7F7F7F"/>
              </a:solidFill>
              <a:latin typeface="Calibri"/>
              <a:ea typeface="Calibri"/>
              <a:cs typeface="Calibri"/>
              <a:sym typeface="Calibri"/>
            </a:endParaRPr>
          </a:p>
          <a:p>
            <a:pPr indent="-171450" lvl="0" marL="285750" marR="0" rtl="0" algn="l">
              <a:lnSpc>
                <a:spcPct val="150000"/>
              </a:lnSpc>
              <a:spcBef>
                <a:spcPts val="0"/>
              </a:spcBef>
              <a:spcAft>
                <a:spcPts val="0"/>
              </a:spcAft>
              <a:buClr>
                <a:schemeClr val="dk1"/>
              </a:buClr>
              <a:buSzPts val="1800"/>
              <a:buFont typeface="Arial"/>
              <a:buNone/>
            </a:pPr>
            <a:r>
              <a:t/>
            </a:r>
            <a:endParaRPr sz="1800">
              <a:solidFill>
                <a:srgbClr val="7F7F7F"/>
              </a:solidFill>
              <a:latin typeface="Calibri"/>
              <a:ea typeface="Calibri"/>
              <a:cs typeface="Calibri"/>
              <a:sym typeface="Calibri"/>
            </a:endParaRPr>
          </a:p>
          <a:p>
            <a:pPr indent="-285750" lvl="0" marL="285750" marR="0" rtl="0" algn="l">
              <a:lnSpc>
                <a:spcPct val="150000"/>
              </a:lnSpc>
              <a:spcBef>
                <a:spcPts val="0"/>
              </a:spcBef>
              <a:spcAft>
                <a:spcPts val="0"/>
              </a:spcAft>
              <a:buClr>
                <a:srgbClr val="7F7F7F"/>
              </a:buClr>
              <a:buSzPts val="1800"/>
              <a:buFont typeface="Arial"/>
              <a:buChar char="•"/>
            </a:pPr>
            <a:r>
              <a:rPr lang="en-US" sz="1800">
                <a:solidFill>
                  <a:srgbClr val="7F7F7F"/>
                </a:solidFill>
                <a:latin typeface="Calibri"/>
                <a:ea typeface="Calibri"/>
                <a:cs typeface="Calibri"/>
                <a:sym typeface="Calibri"/>
              </a:rPr>
              <a:t>Research Partners!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13"/>
          <p:cNvSpPr/>
          <p:nvPr/>
        </p:nvSpPr>
        <p:spPr>
          <a:xfrm>
            <a:off x="1660009" y="3056871"/>
            <a:ext cx="6487200" cy="513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rgbClr val="935739"/>
                </a:solidFill>
                <a:latin typeface="Arial"/>
                <a:ea typeface="Arial"/>
                <a:cs typeface="Arial"/>
                <a:sym typeface="Arial"/>
              </a:rPr>
              <a:t>June 29-30, 2021</a:t>
            </a:r>
            <a:endParaRPr/>
          </a:p>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248" name="Google Shape;248;p13"/>
          <p:cNvSpPr/>
          <p:nvPr/>
        </p:nvSpPr>
        <p:spPr>
          <a:xfrm>
            <a:off x="1796808" y="2195702"/>
            <a:ext cx="6487200" cy="513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rgbClr val="935739"/>
                </a:solidFill>
                <a:latin typeface="Arial"/>
                <a:ea typeface="Arial"/>
                <a:cs typeface="Arial"/>
                <a:sym typeface="Arial"/>
              </a:rPr>
              <a:t>Eurasian Academic Libraries Conference – 2021</a:t>
            </a:r>
            <a:endParaRPr b="1" sz="1600">
              <a:solidFill>
                <a:srgbClr val="935739"/>
              </a:solidFill>
              <a:latin typeface="Arial"/>
              <a:ea typeface="Arial"/>
              <a:cs typeface="Arial"/>
              <a:sym typeface="Arial"/>
            </a:endParaRPr>
          </a:p>
          <a:p>
            <a:pPr indent="0" lvl="0" marL="0" marR="0" rtl="0" algn="ctr">
              <a:spcBef>
                <a:spcPts val="0"/>
              </a:spcBef>
              <a:spcAft>
                <a:spcPts val="0"/>
              </a:spcAft>
              <a:buNone/>
            </a:pPr>
            <a:r>
              <a:rPr b="1" lang="en-US" sz="1600">
                <a:solidFill>
                  <a:srgbClr val="935739"/>
                </a:solidFill>
                <a:latin typeface="Arial"/>
                <a:ea typeface="Arial"/>
                <a:cs typeface="Arial"/>
                <a:sym typeface="Arial"/>
              </a:rPr>
              <a:t>“Contemporary Trends in Information Organization in the Academic Library Environment” </a:t>
            </a:r>
            <a:endParaRPr/>
          </a:p>
        </p:txBody>
      </p:sp>
      <p:sp>
        <p:nvSpPr>
          <p:cNvPr id="249" name="Google Shape;249;p13"/>
          <p:cNvSpPr txBox="1"/>
          <p:nvPr>
            <p:ph type="ctrTitle"/>
          </p:nvPr>
        </p:nvSpPr>
        <p:spPr>
          <a:xfrm>
            <a:off x="1154208" y="3429000"/>
            <a:ext cx="7772400" cy="136963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7F7F7F"/>
              </a:buClr>
              <a:buSzPts val="2800"/>
              <a:buFont typeface="Arial"/>
              <a:buNone/>
            </a:pPr>
            <a:r>
              <a:rPr b="1" lang="en-US" sz="2800">
                <a:solidFill>
                  <a:srgbClr val="7F7F7F"/>
                </a:solidFill>
                <a:latin typeface="Arial"/>
                <a:ea typeface="Arial"/>
                <a:cs typeface="Arial"/>
                <a:sym typeface="Arial"/>
              </a:rPr>
              <a:t>THANK YOU FOR LISTENING!</a:t>
            </a:r>
            <a:endParaRPr sz="2800"/>
          </a:p>
        </p:txBody>
      </p:sp>
      <p:sp>
        <p:nvSpPr>
          <p:cNvPr id="250" name="Google Shape;250;p13"/>
          <p:cNvSpPr txBox="1"/>
          <p:nvPr>
            <p:ph idx="1" type="subTitle"/>
          </p:nvPr>
        </p:nvSpPr>
        <p:spPr>
          <a:xfrm>
            <a:off x="1754880" y="4725144"/>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4000"/>
              <a:buNone/>
            </a:pPr>
            <a:r>
              <a:t/>
            </a:r>
            <a:endParaRPr sz="4000">
              <a:latin typeface="Arial"/>
              <a:ea typeface="Arial"/>
              <a:cs typeface="Arial"/>
              <a:sym typeface="Arial"/>
            </a:endParaRPr>
          </a:p>
          <a:p>
            <a:pPr indent="0" lvl="0" marL="0" rtl="0" algn="ctr">
              <a:spcBef>
                <a:spcPts val="800"/>
              </a:spcBef>
              <a:spcAft>
                <a:spcPts val="0"/>
              </a:spcAft>
              <a:buClr>
                <a:srgbClr val="888888"/>
              </a:buClr>
              <a:buSzPts val="4000"/>
              <a:buNone/>
            </a:pPr>
            <a:r>
              <a:t/>
            </a:r>
            <a:endParaRPr sz="4000"/>
          </a:p>
          <a:p>
            <a:pPr indent="0" lvl="0" marL="0" rtl="0" algn="ctr">
              <a:spcBef>
                <a:spcPts val="640"/>
              </a:spcBef>
              <a:spcAft>
                <a:spcPts val="0"/>
              </a:spcAft>
              <a:buClr>
                <a:srgbClr val="888888"/>
              </a:buClr>
              <a:buSzPts val="3200"/>
              <a:buNone/>
            </a:pPr>
            <a:r>
              <a:t/>
            </a:r>
            <a:endParaRPr/>
          </a:p>
        </p:txBody>
      </p:sp>
      <p:pic>
        <p:nvPicPr>
          <p:cNvPr descr="C:\Users\User\Downloads\Logo EALC_2021 small virtual clipart.png" id="251" name="Google Shape;251;p13"/>
          <p:cNvPicPr preferRelativeResize="0"/>
          <p:nvPr/>
        </p:nvPicPr>
        <p:blipFill rotWithShape="1">
          <a:blip r:embed="rId3">
            <a:alphaModFix/>
          </a:blip>
          <a:srcRect b="0" l="0" r="0" t="0"/>
          <a:stretch/>
        </p:blipFill>
        <p:spPr>
          <a:xfrm>
            <a:off x="2896564" y="927470"/>
            <a:ext cx="1656184" cy="1171501"/>
          </a:xfrm>
          <a:prstGeom prst="rect">
            <a:avLst/>
          </a:prstGeom>
          <a:noFill/>
          <a:ln>
            <a:noFill/>
          </a:ln>
        </p:spPr>
      </p:pic>
      <p:pic>
        <p:nvPicPr>
          <p:cNvPr descr="C:\Users\User\Desktop\EALC\АБВ-РК-2019.png" id="252" name="Google Shape;252;p13"/>
          <p:cNvPicPr preferRelativeResize="0"/>
          <p:nvPr/>
        </p:nvPicPr>
        <p:blipFill rotWithShape="1">
          <a:blip r:embed="rId4">
            <a:alphaModFix/>
          </a:blip>
          <a:srcRect b="0" l="0" r="0" t="0"/>
          <a:stretch/>
        </p:blipFill>
        <p:spPr>
          <a:xfrm>
            <a:off x="6116830" y="1267363"/>
            <a:ext cx="741207" cy="524228"/>
          </a:xfrm>
          <a:prstGeom prst="rect">
            <a:avLst/>
          </a:prstGeom>
          <a:noFill/>
          <a:ln>
            <a:noFill/>
          </a:ln>
        </p:spPr>
      </p:pic>
      <p:pic>
        <p:nvPicPr>
          <p:cNvPr descr="C:\Users\User\Downloads\1557932227_nu-logo_1080_1080.png" id="253" name="Google Shape;253;p13"/>
          <p:cNvPicPr preferRelativeResize="0"/>
          <p:nvPr/>
        </p:nvPicPr>
        <p:blipFill rotWithShape="1">
          <a:blip r:embed="rId5">
            <a:alphaModFix/>
          </a:blip>
          <a:srcRect b="0" l="0" r="0" t="0"/>
          <a:stretch/>
        </p:blipFill>
        <p:spPr>
          <a:xfrm>
            <a:off x="4540227" y="1335365"/>
            <a:ext cx="648072" cy="456226"/>
          </a:xfrm>
          <a:prstGeom prst="rect">
            <a:avLst/>
          </a:prstGeom>
          <a:noFill/>
          <a:ln>
            <a:noFill/>
          </a:ln>
        </p:spPr>
      </p:pic>
      <p:pic>
        <p:nvPicPr>
          <p:cNvPr descr="C:\Users\User\Downloads\основной Library (1).png" id="254" name="Google Shape;254;p13"/>
          <p:cNvPicPr preferRelativeResize="0"/>
          <p:nvPr/>
        </p:nvPicPr>
        <p:blipFill rotWithShape="1">
          <a:blip r:embed="rId6">
            <a:alphaModFix/>
          </a:blip>
          <a:srcRect b="0" l="0" r="0" t="0"/>
          <a:stretch/>
        </p:blipFill>
        <p:spPr>
          <a:xfrm>
            <a:off x="5291085" y="1251105"/>
            <a:ext cx="753737" cy="682079"/>
          </a:xfrm>
          <a:prstGeom prst="rect">
            <a:avLst/>
          </a:prstGeom>
          <a:noFill/>
          <a:ln>
            <a:noFill/>
          </a:ln>
        </p:spPr>
      </p:pic>
      <p:pic>
        <p:nvPicPr>
          <p:cNvPr descr="C:\Users\User\Downloads\Wiley_Wordmark_black.png" id="255" name="Google Shape;255;p13"/>
          <p:cNvPicPr preferRelativeResize="0"/>
          <p:nvPr/>
        </p:nvPicPr>
        <p:blipFill rotWithShape="1">
          <a:blip r:embed="rId7">
            <a:alphaModFix/>
          </a:blip>
          <a:srcRect b="0" l="0" r="0" t="0"/>
          <a:stretch/>
        </p:blipFill>
        <p:spPr>
          <a:xfrm>
            <a:off x="1745816" y="351300"/>
            <a:ext cx="918318" cy="368284"/>
          </a:xfrm>
          <a:prstGeom prst="rect">
            <a:avLst/>
          </a:prstGeom>
          <a:noFill/>
          <a:ln>
            <a:noFill/>
          </a:ln>
        </p:spPr>
      </p:pic>
      <p:pic>
        <p:nvPicPr>
          <p:cNvPr descr="C:\Users\User\Desktop\EALC\SN_logo_cmyk.png" id="256" name="Google Shape;256;p13"/>
          <p:cNvPicPr preferRelativeResize="0"/>
          <p:nvPr/>
        </p:nvPicPr>
        <p:blipFill rotWithShape="1">
          <a:blip r:embed="rId8">
            <a:alphaModFix/>
          </a:blip>
          <a:srcRect b="48970" l="13260" r="14675" t="34019"/>
          <a:stretch/>
        </p:blipFill>
        <p:spPr>
          <a:xfrm>
            <a:off x="6511442" y="459828"/>
            <a:ext cx="1152128" cy="192322"/>
          </a:xfrm>
          <a:prstGeom prst="rect">
            <a:avLst/>
          </a:prstGeom>
          <a:noFill/>
          <a:ln>
            <a:noFill/>
          </a:ln>
        </p:spPr>
      </p:pic>
      <p:pic>
        <p:nvPicPr>
          <p:cNvPr descr="C:\Users\User\Downloads\MikroInfo_IEEE_vx_300ppi-01.png" id="257" name="Google Shape;257;p13"/>
          <p:cNvPicPr preferRelativeResize="0"/>
          <p:nvPr/>
        </p:nvPicPr>
        <p:blipFill rotWithShape="1">
          <a:blip r:embed="rId9">
            <a:alphaModFix/>
          </a:blip>
          <a:srcRect b="5679" l="0" r="43392" t="0"/>
          <a:stretch/>
        </p:blipFill>
        <p:spPr>
          <a:xfrm>
            <a:off x="2606641" y="227823"/>
            <a:ext cx="1745978" cy="581822"/>
          </a:xfrm>
          <a:prstGeom prst="rect">
            <a:avLst/>
          </a:prstGeom>
          <a:noFill/>
          <a:ln>
            <a:noFill/>
          </a:ln>
        </p:spPr>
      </p:pic>
      <p:pic>
        <p:nvPicPr>
          <p:cNvPr descr="C:\Users\User\Downloads\T&amp;F Group-logo-white-on-blue.png" id="258" name="Google Shape;258;p13"/>
          <p:cNvPicPr preferRelativeResize="0"/>
          <p:nvPr/>
        </p:nvPicPr>
        <p:blipFill rotWithShape="1">
          <a:blip r:embed="rId10">
            <a:alphaModFix/>
          </a:blip>
          <a:srcRect b="0" l="0" r="0" t="0"/>
          <a:stretch/>
        </p:blipFill>
        <p:spPr>
          <a:xfrm>
            <a:off x="4411499" y="369810"/>
            <a:ext cx="1333616" cy="373863"/>
          </a:xfrm>
          <a:prstGeom prst="rect">
            <a:avLst/>
          </a:prstGeom>
          <a:noFill/>
          <a:ln>
            <a:noFill/>
          </a:ln>
        </p:spPr>
      </p:pic>
      <p:pic>
        <p:nvPicPr>
          <p:cNvPr descr="C:\Users\User\Downloads\Copy of ELS logo EALC2020.png" id="259" name="Google Shape;259;p13"/>
          <p:cNvPicPr preferRelativeResize="0"/>
          <p:nvPr/>
        </p:nvPicPr>
        <p:blipFill rotWithShape="1">
          <a:blip r:embed="rId11">
            <a:alphaModFix/>
          </a:blip>
          <a:srcRect b="0" l="0" r="0" t="0"/>
          <a:stretch/>
        </p:blipFill>
        <p:spPr>
          <a:xfrm>
            <a:off x="5937264" y="302334"/>
            <a:ext cx="507311" cy="50731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
          <p:cNvSpPr/>
          <p:nvPr/>
        </p:nvSpPr>
        <p:spPr>
          <a:xfrm>
            <a:off x="1532393" y="1340768"/>
            <a:ext cx="6487200" cy="111985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i="0" sz="1600" u="none" cap="none" strike="noStrike">
              <a:solidFill>
                <a:srgbClr val="935739"/>
              </a:solidFill>
              <a:latin typeface="Arial"/>
              <a:ea typeface="Arial"/>
              <a:cs typeface="Arial"/>
              <a:sym typeface="Arial"/>
            </a:endParaRPr>
          </a:p>
        </p:txBody>
      </p:sp>
      <p:sp>
        <p:nvSpPr>
          <p:cNvPr id="103" name="Google Shape;103;p2"/>
          <p:cNvSpPr/>
          <p:nvPr/>
        </p:nvSpPr>
        <p:spPr>
          <a:xfrm>
            <a:off x="1619672" y="201686"/>
            <a:ext cx="6487200" cy="3571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i="0" sz="1600" u="none" cap="none" strike="noStrike">
              <a:solidFill>
                <a:srgbClr val="935739"/>
              </a:solidFill>
              <a:latin typeface="Arial"/>
              <a:ea typeface="Arial"/>
              <a:cs typeface="Arial"/>
              <a:sym typeface="Arial"/>
            </a:endParaRPr>
          </a:p>
        </p:txBody>
      </p:sp>
      <p:sp>
        <p:nvSpPr>
          <p:cNvPr id="104" name="Google Shape;104;p2"/>
          <p:cNvSpPr txBox="1"/>
          <p:nvPr>
            <p:ph idx="1" type="subTitle"/>
          </p:nvPr>
        </p:nvSpPr>
        <p:spPr>
          <a:xfrm>
            <a:off x="1874296" y="2661440"/>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t/>
            </a:r>
            <a:endParaRPr>
              <a:latin typeface="Arial"/>
              <a:ea typeface="Arial"/>
              <a:cs typeface="Arial"/>
              <a:sym typeface="Arial"/>
            </a:endParaRPr>
          </a:p>
        </p:txBody>
      </p:sp>
      <p:sp>
        <p:nvSpPr>
          <p:cNvPr id="105" name="Google Shape;105;p2"/>
          <p:cNvSpPr txBox="1"/>
          <p:nvPr/>
        </p:nvSpPr>
        <p:spPr>
          <a:xfrm>
            <a:off x="2267744" y="189492"/>
            <a:ext cx="5256584"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2400" u="none" cap="none" strike="noStrike">
                <a:solidFill>
                  <a:srgbClr val="A5A5A5"/>
                </a:solidFill>
                <a:latin typeface="Arial"/>
                <a:ea typeface="Arial"/>
                <a:cs typeface="Arial"/>
                <a:sym typeface="Arial"/>
              </a:rPr>
              <a:t>The 1918 Influenza</a:t>
            </a:r>
            <a:endParaRPr/>
          </a:p>
        </p:txBody>
      </p:sp>
      <p:pic>
        <p:nvPicPr>
          <p:cNvPr descr="C:\Users\User\Downloads\Logo EALC_2021 small virtual clipart.png" id="106" name="Google Shape;106;p2"/>
          <p:cNvPicPr preferRelativeResize="0"/>
          <p:nvPr/>
        </p:nvPicPr>
        <p:blipFill rotWithShape="1">
          <a:blip r:embed="rId3">
            <a:alphaModFix/>
          </a:blip>
          <a:srcRect b="0" l="0" r="0" t="0"/>
          <a:stretch/>
        </p:blipFill>
        <p:spPr>
          <a:xfrm>
            <a:off x="8027162" y="4916"/>
            <a:ext cx="1099372" cy="777640"/>
          </a:xfrm>
          <a:prstGeom prst="rect">
            <a:avLst/>
          </a:prstGeom>
          <a:noFill/>
          <a:ln>
            <a:noFill/>
          </a:ln>
        </p:spPr>
      </p:pic>
      <p:pic>
        <p:nvPicPr>
          <p:cNvPr descr="C:\Users\User\Downloads\Wiley_Wordmark_black.png" id="107" name="Google Shape;107;p2"/>
          <p:cNvPicPr preferRelativeResize="0"/>
          <p:nvPr/>
        </p:nvPicPr>
        <p:blipFill rotWithShape="1">
          <a:blip r:embed="rId4">
            <a:alphaModFix/>
          </a:blip>
          <a:srcRect b="0" l="0" r="0" t="0"/>
          <a:stretch/>
        </p:blipFill>
        <p:spPr>
          <a:xfrm>
            <a:off x="1005393" y="225407"/>
            <a:ext cx="918318" cy="368284"/>
          </a:xfrm>
          <a:prstGeom prst="rect">
            <a:avLst/>
          </a:prstGeom>
          <a:noFill/>
          <a:ln>
            <a:noFill/>
          </a:ln>
        </p:spPr>
      </p:pic>
      <p:sp>
        <p:nvSpPr>
          <p:cNvPr id="108" name="Google Shape;108;p2"/>
          <p:cNvSpPr txBox="1"/>
          <p:nvPr/>
        </p:nvSpPr>
        <p:spPr>
          <a:xfrm>
            <a:off x="1005393" y="1149001"/>
            <a:ext cx="8138607"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Calibri"/>
                <a:ea typeface="Calibri"/>
                <a:cs typeface="Calibri"/>
                <a:sym typeface="Calibri"/>
              </a:rPr>
              <a:t>1918 Influenza (1918-1919), estimated to have killed between 21 and 100 million.</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descr="Spanish influenza 1918-1919 pandemic impact on Chicago, a look back in  light of coronavirus - Chicago Sun-Times" id="109" name="Google Shape;109;p2"/>
          <p:cNvPicPr preferRelativeResize="0"/>
          <p:nvPr/>
        </p:nvPicPr>
        <p:blipFill rotWithShape="1">
          <a:blip r:embed="rId5">
            <a:alphaModFix/>
          </a:blip>
          <a:srcRect b="0" l="0" r="0" t="0"/>
          <a:stretch/>
        </p:blipFill>
        <p:spPr>
          <a:xfrm>
            <a:off x="2253034" y="1767676"/>
            <a:ext cx="6293559" cy="3540127"/>
          </a:xfrm>
          <a:prstGeom prst="rect">
            <a:avLst/>
          </a:prstGeom>
          <a:noFill/>
          <a:ln>
            <a:noFill/>
          </a:ln>
        </p:spPr>
      </p:pic>
      <p:sp>
        <p:nvSpPr>
          <p:cNvPr id="110" name="Google Shape;110;p2"/>
          <p:cNvSpPr txBox="1"/>
          <p:nvPr/>
        </p:nvSpPr>
        <p:spPr>
          <a:xfrm>
            <a:off x="2157765" y="6059630"/>
            <a:ext cx="6968769"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u="sng">
                <a:solidFill>
                  <a:schemeClr val="dk1"/>
                </a:solidFill>
                <a:latin typeface="Calibri"/>
                <a:ea typeface="Calibri"/>
                <a:cs typeface="Calibri"/>
                <a:sym typeface="Calibri"/>
                <a:hlinkClick r:id="rId6">
                  <a:extLst>
                    <a:ext uri="{A12FA001-AC4F-418D-AE19-62706E023703}">
                      <ahyp:hlinkClr val="tx"/>
                    </a:ext>
                  </a:extLst>
                </a:hlinkClick>
              </a:rPr>
              <a:t>https://chicago.suntimes.com/coronavirus/2020/3/20/21186633/coronavirus-chicago-spanish-flu-influenza-pandemic-1918</a:t>
            </a:r>
            <a:endParaRPr sz="18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3"/>
          <p:cNvSpPr/>
          <p:nvPr/>
        </p:nvSpPr>
        <p:spPr>
          <a:xfrm>
            <a:off x="1532393" y="1340768"/>
            <a:ext cx="6487200" cy="111985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17" name="Google Shape;117;p3"/>
          <p:cNvSpPr/>
          <p:nvPr/>
        </p:nvSpPr>
        <p:spPr>
          <a:xfrm>
            <a:off x="1619672" y="201686"/>
            <a:ext cx="6487200" cy="3571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18" name="Google Shape;118;p3"/>
          <p:cNvSpPr txBox="1"/>
          <p:nvPr/>
        </p:nvSpPr>
        <p:spPr>
          <a:xfrm>
            <a:off x="2267744" y="189492"/>
            <a:ext cx="5256584"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A5A5A5"/>
                </a:solidFill>
                <a:latin typeface="Arial"/>
                <a:ea typeface="Arial"/>
                <a:cs typeface="Arial"/>
                <a:sym typeface="Arial"/>
              </a:rPr>
              <a:t>The 1918 Influenza</a:t>
            </a:r>
            <a:endParaRPr/>
          </a:p>
        </p:txBody>
      </p:sp>
      <p:pic>
        <p:nvPicPr>
          <p:cNvPr descr="C:\Users\User\Downloads\Logo EALC_2021 small virtual clipart.png" id="119" name="Google Shape;119;p3"/>
          <p:cNvPicPr preferRelativeResize="0"/>
          <p:nvPr/>
        </p:nvPicPr>
        <p:blipFill rotWithShape="1">
          <a:blip r:embed="rId3">
            <a:alphaModFix/>
          </a:blip>
          <a:srcRect b="0" l="0" r="0" t="0"/>
          <a:stretch/>
        </p:blipFill>
        <p:spPr>
          <a:xfrm>
            <a:off x="8027162" y="4916"/>
            <a:ext cx="1099372" cy="777640"/>
          </a:xfrm>
          <a:prstGeom prst="rect">
            <a:avLst/>
          </a:prstGeom>
          <a:noFill/>
          <a:ln>
            <a:noFill/>
          </a:ln>
        </p:spPr>
      </p:pic>
      <p:pic>
        <p:nvPicPr>
          <p:cNvPr descr="C:\Users\User\Downloads\Wiley_Wordmark_black.png" id="120" name="Google Shape;120;p3"/>
          <p:cNvPicPr preferRelativeResize="0"/>
          <p:nvPr/>
        </p:nvPicPr>
        <p:blipFill rotWithShape="1">
          <a:blip r:embed="rId4">
            <a:alphaModFix/>
          </a:blip>
          <a:srcRect b="0" l="0" r="0" t="0"/>
          <a:stretch/>
        </p:blipFill>
        <p:spPr>
          <a:xfrm>
            <a:off x="1005393" y="225407"/>
            <a:ext cx="918318" cy="368284"/>
          </a:xfrm>
          <a:prstGeom prst="rect">
            <a:avLst/>
          </a:prstGeom>
          <a:noFill/>
          <a:ln>
            <a:noFill/>
          </a:ln>
        </p:spPr>
      </p:pic>
      <p:sp>
        <p:nvSpPr>
          <p:cNvPr id="121" name="Google Shape;121;p3"/>
          <p:cNvSpPr txBox="1"/>
          <p:nvPr/>
        </p:nvSpPr>
        <p:spPr>
          <a:xfrm>
            <a:off x="1005393" y="936569"/>
            <a:ext cx="8121141"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Quarantine, heightened sanitization protocols, and cooperation from the public in public safety measures helped to control the pandemic in many countries, though a vaccine was not developed.</a:t>
            </a:r>
            <a:endParaRPr/>
          </a:p>
        </p:txBody>
      </p:sp>
      <p:pic>
        <p:nvPicPr>
          <p:cNvPr descr="Newspaper Ads on the Spanish Flu Echo Coronavirus Messaging | Time" id="122" name="Google Shape;122;p3"/>
          <p:cNvPicPr preferRelativeResize="0"/>
          <p:nvPr/>
        </p:nvPicPr>
        <p:blipFill rotWithShape="1">
          <a:blip r:embed="rId5">
            <a:alphaModFix/>
          </a:blip>
          <a:srcRect b="9068" l="6349" r="55554" t="9037"/>
          <a:stretch/>
        </p:blipFill>
        <p:spPr>
          <a:xfrm>
            <a:off x="5642149" y="1900695"/>
            <a:ext cx="3240360" cy="4298814"/>
          </a:xfrm>
          <a:prstGeom prst="rect">
            <a:avLst/>
          </a:prstGeom>
          <a:noFill/>
          <a:ln>
            <a:noFill/>
          </a:ln>
        </p:spPr>
      </p:pic>
      <p:sp>
        <p:nvSpPr>
          <p:cNvPr id="123" name="Google Shape;123;p3"/>
          <p:cNvSpPr txBox="1"/>
          <p:nvPr/>
        </p:nvSpPr>
        <p:spPr>
          <a:xfrm>
            <a:off x="2267744" y="6381328"/>
            <a:ext cx="685879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u="sng">
                <a:solidFill>
                  <a:schemeClr val="dk1"/>
                </a:solidFill>
                <a:latin typeface="Calibri"/>
                <a:ea typeface="Calibri"/>
                <a:cs typeface="Calibri"/>
                <a:sym typeface="Calibri"/>
                <a:hlinkClick r:id="rId6">
                  <a:extLst>
                    <a:ext uri="{A12FA001-AC4F-418D-AE19-62706E023703}">
                      <ahyp:hlinkClr val="tx"/>
                    </a:ext>
                  </a:extLst>
                </a:hlinkClick>
              </a:rPr>
              <a:t>https://time.com/5810695/spanish-flu-pandemic-coronavirus-ads/</a:t>
            </a:r>
            <a:endParaRPr sz="1800">
              <a:solidFill>
                <a:schemeClr val="dk1"/>
              </a:solidFill>
              <a:latin typeface="Calibri"/>
              <a:ea typeface="Calibri"/>
              <a:cs typeface="Calibri"/>
              <a:sym typeface="Calibri"/>
            </a:endParaRPr>
          </a:p>
        </p:txBody>
      </p:sp>
      <p:pic>
        <p:nvPicPr>
          <p:cNvPr id="124" name="Google Shape;124;p3"/>
          <p:cNvPicPr preferRelativeResize="0"/>
          <p:nvPr/>
        </p:nvPicPr>
        <p:blipFill rotWithShape="1">
          <a:blip r:embed="rId7">
            <a:alphaModFix/>
          </a:blip>
          <a:srcRect b="0" l="0" r="0" t="0"/>
          <a:stretch/>
        </p:blipFill>
        <p:spPr>
          <a:xfrm>
            <a:off x="1955592" y="2066649"/>
            <a:ext cx="2907680" cy="396690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4"/>
          <p:cNvSpPr/>
          <p:nvPr/>
        </p:nvSpPr>
        <p:spPr>
          <a:xfrm>
            <a:off x="1532393" y="1340768"/>
            <a:ext cx="6487200" cy="111985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31" name="Google Shape;131;p4"/>
          <p:cNvSpPr/>
          <p:nvPr/>
        </p:nvSpPr>
        <p:spPr>
          <a:xfrm>
            <a:off x="1619672" y="201686"/>
            <a:ext cx="6487200" cy="3571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32" name="Google Shape;132;p4"/>
          <p:cNvSpPr txBox="1"/>
          <p:nvPr>
            <p:ph idx="1" type="subTitle"/>
          </p:nvPr>
        </p:nvSpPr>
        <p:spPr>
          <a:xfrm>
            <a:off x="1835696" y="1529888"/>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t/>
            </a:r>
            <a:endParaRPr>
              <a:latin typeface="Arial"/>
              <a:ea typeface="Arial"/>
              <a:cs typeface="Arial"/>
              <a:sym typeface="Arial"/>
            </a:endParaRPr>
          </a:p>
          <a:p>
            <a:pPr indent="0" lvl="0" marL="0" rtl="0" algn="ctr">
              <a:spcBef>
                <a:spcPts val="640"/>
              </a:spcBef>
              <a:spcAft>
                <a:spcPts val="0"/>
              </a:spcAft>
              <a:buClr>
                <a:srgbClr val="888888"/>
              </a:buClr>
              <a:buSzPts val="3200"/>
              <a:buNone/>
            </a:pPr>
            <a:r>
              <a:t/>
            </a:r>
            <a:endParaRPr/>
          </a:p>
        </p:txBody>
      </p:sp>
      <p:sp>
        <p:nvSpPr>
          <p:cNvPr id="133" name="Google Shape;133;p4"/>
          <p:cNvSpPr txBox="1"/>
          <p:nvPr/>
        </p:nvSpPr>
        <p:spPr>
          <a:xfrm>
            <a:off x="1923711" y="189492"/>
            <a:ext cx="6183161"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A5A5A5"/>
                </a:solidFill>
                <a:latin typeface="Arial"/>
                <a:ea typeface="Arial"/>
                <a:cs typeface="Arial"/>
                <a:sym typeface="Arial"/>
              </a:rPr>
              <a:t>A Clarion Call for Cooperation</a:t>
            </a:r>
            <a:endParaRPr/>
          </a:p>
          <a:p>
            <a:pPr indent="0" lvl="0" marL="0" marR="0" rtl="0" algn="ctr">
              <a:spcBef>
                <a:spcPts val="0"/>
              </a:spcBef>
              <a:spcAft>
                <a:spcPts val="0"/>
              </a:spcAft>
              <a:buNone/>
            </a:pPr>
            <a:r>
              <a:rPr b="1" lang="en-US" sz="2400">
                <a:solidFill>
                  <a:srgbClr val="A5A5A5"/>
                </a:solidFill>
                <a:latin typeface="Arial"/>
                <a:ea typeface="Arial"/>
                <a:cs typeface="Arial"/>
                <a:sym typeface="Arial"/>
              </a:rPr>
              <a:t>from the Royal College of Physicians</a:t>
            </a:r>
            <a:endParaRPr/>
          </a:p>
        </p:txBody>
      </p:sp>
      <p:pic>
        <p:nvPicPr>
          <p:cNvPr descr="C:\Users\User\Downloads\Logo EALC_2021 small virtual clipart.png" id="134" name="Google Shape;134;p4"/>
          <p:cNvPicPr preferRelativeResize="0"/>
          <p:nvPr/>
        </p:nvPicPr>
        <p:blipFill rotWithShape="1">
          <a:blip r:embed="rId3">
            <a:alphaModFix/>
          </a:blip>
          <a:srcRect b="0" l="0" r="0" t="0"/>
          <a:stretch/>
        </p:blipFill>
        <p:spPr>
          <a:xfrm>
            <a:off x="8027162" y="4916"/>
            <a:ext cx="1099372" cy="777640"/>
          </a:xfrm>
          <a:prstGeom prst="rect">
            <a:avLst/>
          </a:prstGeom>
          <a:noFill/>
          <a:ln>
            <a:noFill/>
          </a:ln>
        </p:spPr>
      </p:pic>
      <p:pic>
        <p:nvPicPr>
          <p:cNvPr descr="C:\Users\User\Downloads\Wiley_Wordmark_black.png" id="135" name="Google Shape;135;p4"/>
          <p:cNvPicPr preferRelativeResize="0"/>
          <p:nvPr/>
        </p:nvPicPr>
        <p:blipFill rotWithShape="1">
          <a:blip r:embed="rId4">
            <a:alphaModFix/>
          </a:blip>
          <a:srcRect b="0" l="0" r="0" t="0"/>
          <a:stretch/>
        </p:blipFill>
        <p:spPr>
          <a:xfrm>
            <a:off x="1005393" y="225407"/>
            <a:ext cx="918318" cy="368284"/>
          </a:xfrm>
          <a:prstGeom prst="rect">
            <a:avLst/>
          </a:prstGeom>
          <a:noFill/>
          <a:ln>
            <a:noFill/>
          </a:ln>
        </p:spPr>
      </p:pic>
      <p:sp>
        <p:nvSpPr>
          <p:cNvPr id="136" name="Google Shape;136;p4"/>
          <p:cNvSpPr txBox="1"/>
          <p:nvPr/>
        </p:nvSpPr>
        <p:spPr>
          <a:xfrm>
            <a:off x="2411760" y="5929754"/>
            <a:ext cx="6803798"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Newman, George. 1920. “Report on the Pandemic of Influenza, 1918-19.” RCP Library. H.M.S.O. Wiley Digital Archives: The Royal College of Physicians. Images 21-22. </a:t>
            </a:r>
            <a:r>
              <a:rPr lang="en-US" sz="1800" u="sng">
                <a:solidFill>
                  <a:schemeClr val="dk1"/>
                </a:solidFill>
                <a:latin typeface="Calibri"/>
                <a:ea typeface="Calibri"/>
                <a:cs typeface="Calibri"/>
                <a:sym typeface="Calibri"/>
                <a:hlinkClick r:id="rId5">
                  <a:extLst>
                    <a:ext uri="{A12FA001-AC4F-418D-AE19-62706E023703}">
                      <ahyp:hlinkClr val="tx"/>
                    </a:ext>
                  </a:extLst>
                </a:hlinkClick>
              </a:rPr>
              <a:t>http://WDAgo.com/s/d936b092</a:t>
            </a:r>
            <a:r>
              <a:rPr lang="en-US" sz="1800">
                <a:solidFill>
                  <a:schemeClr val="dk1"/>
                </a:solidFill>
                <a:latin typeface="Calibri"/>
                <a:ea typeface="Calibri"/>
                <a:cs typeface="Calibri"/>
                <a:sym typeface="Calibri"/>
              </a:rPr>
              <a:t>. </a:t>
            </a:r>
            <a:endParaRPr/>
          </a:p>
        </p:txBody>
      </p:sp>
      <p:pic>
        <p:nvPicPr>
          <p:cNvPr descr="Text&#10;&#10;Description automatically generated" id="137" name="Google Shape;137;p4"/>
          <p:cNvPicPr preferRelativeResize="0"/>
          <p:nvPr/>
        </p:nvPicPr>
        <p:blipFill rotWithShape="1">
          <a:blip r:embed="rId6">
            <a:alphaModFix/>
          </a:blip>
          <a:srcRect b="0" l="0" r="0" t="0"/>
          <a:stretch/>
        </p:blipFill>
        <p:spPr>
          <a:xfrm>
            <a:off x="1094417" y="1634593"/>
            <a:ext cx="7883357" cy="267085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5"/>
          <p:cNvSpPr/>
          <p:nvPr/>
        </p:nvSpPr>
        <p:spPr>
          <a:xfrm>
            <a:off x="1532393" y="1340768"/>
            <a:ext cx="6487200" cy="111985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44" name="Google Shape;144;p5"/>
          <p:cNvSpPr/>
          <p:nvPr/>
        </p:nvSpPr>
        <p:spPr>
          <a:xfrm>
            <a:off x="1619672" y="201686"/>
            <a:ext cx="6487200" cy="3571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45" name="Google Shape;145;p5"/>
          <p:cNvSpPr txBox="1"/>
          <p:nvPr>
            <p:ph idx="1" type="subTitle"/>
          </p:nvPr>
        </p:nvSpPr>
        <p:spPr>
          <a:xfrm>
            <a:off x="1835696" y="1529888"/>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t/>
            </a:r>
            <a:endParaRPr>
              <a:latin typeface="Arial"/>
              <a:ea typeface="Arial"/>
              <a:cs typeface="Arial"/>
              <a:sym typeface="Arial"/>
            </a:endParaRPr>
          </a:p>
          <a:p>
            <a:pPr indent="0" lvl="0" marL="0" rtl="0" algn="ctr">
              <a:spcBef>
                <a:spcPts val="640"/>
              </a:spcBef>
              <a:spcAft>
                <a:spcPts val="0"/>
              </a:spcAft>
              <a:buClr>
                <a:srgbClr val="888888"/>
              </a:buClr>
              <a:buSzPts val="3200"/>
              <a:buNone/>
            </a:pPr>
            <a:r>
              <a:t/>
            </a:r>
            <a:endParaRPr/>
          </a:p>
        </p:txBody>
      </p:sp>
      <p:sp>
        <p:nvSpPr>
          <p:cNvPr id="146" name="Google Shape;146;p5"/>
          <p:cNvSpPr txBox="1"/>
          <p:nvPr/>
        </p:nvSpPr>
        <p:spPr>
          <a:xfrm>
            <a:off x="1923711" y="189492"/>
            <a:ext cx="6183161"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A5A5A5"/>
                </a:solidFill>
                <a:latin typeface="Arial"/>
                <a:ea typeface="Arial"/>
                <a:cs typeface="Arial"/>
                <a:sym typeface="Arial"/>
              </a:rPr>
              <a:t>A Clarion Call for Cooperation</a:t>
            </a:r>
            <a:endParaRPr/>
          </a:p>
          <a:p>
            <a:pPr indent="0" lvl="0" marL="0" marR="0" rtl="0" algn="ctr">
              <a:spcBef>
                <a:spcPts val="0"/>
              </a:spcBef>
              <a:spcAft>
                <a:spcPts val="0"/>
              </a:spcAft>
              <a:buNone/>
            </a:pPr>
            <a:r>
              <a:rPr b="1" lang="en-US" sz="2400">
                <a:solidFill>
                  <a:srgbClr val="A5A5A5"/>
                </a:solidFill>
                <a:latin typeface="Arial"/>
                <a:ea typeface="Arial"/>
                <a:cs typeface="Arial"/>
                <a:sym typeface="Arial"/>
              </a:rPr>
              <a:t>from the Royal College of Physicians</a:t>
            </a:r>
            <a:endParaRPr/>
          </a:p>
        </p:txBody>
      </p:sp>
      <p:pic>
        <p:nvPicPr>
          <p:cNvPr descr="C:\Users\User\Downloads\Logo EALC_2021 small virtual clipart.png" id="147" name="Google Shape;147;p5"/>
          <p:cNvPicPr preferRelativeResize="0"/>
          <p:nvPr/>
        </p:nvPicPr>
        <p:blipFill rotWithShape="1">
          <a:blip r:embed="rId3">
            <a:alphaModFix/>
          </a:blip>
          <a:srcRect b="0" l="0" r="0" t="0"/>
          <a:stretch/>
        </p:blipFill>
        <p:spPr>
          <a:xfrm>
            <a:off x="8027162" y="4916"/>
            <a:ext cx="1099372" cy="777640"/>
          </a:xfrm>
          <a:prstGeom prst="rect">
            <a:avLst/>
          </a:prstGeom>
          <a:noFill/>
          <a:ln>
            <a:noFill/>
          </a:ln>
        </p:spPr>
      </p:pic>
      <p:pic>
        <p:nvPicPr>
          <p:cNvPr descr="C:\Users\User\Downloads\Wiley_Wordmark_black.png" id="148" name="Google Shape;148;p5"/>
          <p:cNvPicPr preferRelativeResize="0"/>
          <p:nvPr/>
        </p:nvPicPr>
        <p:blipFill rotWithShape="1">
          <a:blip r:embed="rId4">
            <a:alphaModFix/>
          </a:blip>
          <a:srcRect b="0" l="0" r="0" t="0"/>
          <a:stretch/>
        </p:blipFill>
        <p:spPr>
          <a:xfrm>
            <a:off x="1005393" y="225407"/>
            <a:ext cx="918318" cy="368284"/>
          </a:xfrm>
          <a:prstGeom prst="rect">
            <a:avLst/>
          </a:prstGeom>
          <a:noFill/>
          <a:ln>
            <a:noFill/>
          </a:ln>
        </p:spPr>
      </p:pic>
      <p:sp>
        <p:nvSpPr>
          <p:cNvPr id="149" name="Google Shape;149;p5"/>
          <p:cNvSpPr txBox="1"/>
          <p:nvPr/>
        </p:nvSpPr>
        <p:spPr>
          <a:xfrm>
            <a:off x="2292295" y="5912040"/>
            <a:ext cx="671477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Newman, George. 1920. “Report on the Pandemic of Influenza, 1918-19.” RCP Library. H.M.S.O. Wiley Digital Archives: The Royal College of Physicians. Images 21-22. </a:t>
            </a:r>
            <a:r>
              <a:rPr lang="en-US" sz="1800" u="sng">
                <a:solidFill>
                  <a:schemeClr val="dk1"/>
                </a:solidFill>
                <a:latin typeface="Calibri"/>
                <a:ea typeface="Calibri"/>
                <a:cs typeface="Calibri"/>
                <a:sym typeface="Calibri"/>
                <a:hlinkClick r:id="rId5">
                  <a:extLst>
                    <a:ext uri="{A12FA001-AC4F-418D-AE19-62706E023703}">
                      <ahyp:hlinkClr val="tx"/>
                    </a:ext>
                  </a:extLst>
                </a:hlinkClick>
              </a:rPr>
              <a:t>http://WDAgo.com/s/d936b092</a:t>
            </a:r>
            <a:r>
              <a:rPr lang="en-US" sz="1800">
                <a:solidFill>
                  <a:schemeClr val="dk1"/>
                </a:solidFill>
                <a:latin typeface="Calibri"/>
                <a:ea typeface="Calibri"/>
                <a:cs typeface="Calibri"/>
                <a:sym typeface="Calibri"/>
              </a:rPr>
              <a:t>. </a:t>
            </a:r>
            <a:endParaRPr/>
          </a:p>
        </p:txBody>
      </p:sp>
      <p:pic>
        <p:nvPicPr>
          <p:cNvPr descr="Text, letter&#10;&#10;Description automatically generated" id="150" name="Google Shape;150;p5"/>
          <p:cNvPicPr preferRelativeResize="0"/>
          <p:nvPr/>
        </p:nvPicPr>
        <p:blipFill rotWithShape="1">
          <a:blip r:embed="rId6">
            <a:alphaModFix/>
          </a:blip>
          <a:srcRect b="0" l="0" r="0" t="0"/>
          <a:stretch/>
        </p:blipFill>
        <p:spPr>
          <a:xfrm>
            <a:off x="1124407" y="1415431"/>
            <a:ext cx="7883356" cy="341819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6"/>
          <p:cNvSpPr/>
          <p:nvPr/>
        </p:nvSpPr>
        <p:spPr>
          <a:xfrm>
            <a:off x="1532393" y="1340768"/>
            <a:ext cx="6487200" cy="111985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57" name="Google Shape;157;p6"/>
          <p:cNvSpPr/>
          <p:nvPr/>
        </p:nvSpPr>
        <p:spPr>
          <a:xfrm>
            <a:off x="1619672" y="201686"/>
            <a:ext cx="6487200" cy="3571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58" name="Google Shape;158;p6"/>
          <p:cNvSpPr txBox="1"/>
          <p:nvPr>
            <p:ph idx="1" type="subTitle"/>
          </p:nvPr>
        </p:nvSpPr>
        <p:spPr>
          <a:xfrm>
            <a:off x="1835696" y="1529888"/>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t/>
            </a:r>
            <a:endParaRPr>
              <a:latin typeface="Arial"/>
              <a:ea typeface="Arial"/>
              <a:cs typeface="Arial"/>
              <a:sym typeface="Arial"/>
            </a:endParaRPr>
          </a:p>
          <a:p>
            <a:pPr indent="0" lvl="0" marL="0" rtl="0" algn="ctr">
              <a:spcBef>
                <a:spcPts val="640"/>
              </a:spcBef>
              <a:spcAft>
                <a:spcPts val="0"/>
              </a:spcAft>
              <a:buClr>
                <a:srgbClr val="888888"/>
              </a:buClr>
              <a:buSzPts val="3200"/>
              <a:buNone/>
            </a:pPr>
            <a:r>
              <a:t/>
            </a:r>
            <a:endParaRPr/>
          </a:p>
        </p:txBody>
      </p:sp>
      <p:sp>
        <p:nvSpPr>
          <p:cNvPr id="159" name="Google Shape;159;p6"/>
          <p:cNvSpPr txBox="1"/>
          <p:nvPr/>
        </p:nvSpPr>
        <p:spPr>
          <a:xfrm>
            <a:off x="2267744" y="189492"/>
            <a:ext cx="5256584"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A5A5A5"/>
                </a:solidFill>
                <a:latin typeface="Arial"/>
                <a:ea typeface="Arial"/>
                <a:cs typeface="Arial"/>
                <a:sym typeface="Arial"/>
              </a:rPr>
              <a:t>The Case for Open Science</a:t>
            </a:r>
            <a:endParaRPr/>
          </a:p>
        </p:txBody>
      </p:sp>
      <p:pic>
        <p:nvPicPr>
          <p:cNvPr descr="C:\Users\User\Downloads\Logo EALC_2021 small virtual clipart.png" id="160" name="Google Shape;160;p6"/>
          <p:cNvPicPr preferRelativeResize="0"/>
          <p:nvPr/>
        </p:nvPicPr>
        <p:blipFill rotWithShape="1">
          <a:blip r:embed="rId3">
            <a:alphaModFix/>
          </a:blip>
          <a:srcRect b="0" l="0" r="0" t="0"/>
          <a:stretch/>
        </p:blipFill>
        <p:spPr>
          <a:xfrm>
            <a:off x="8027162" y="4916"/>
            <a:ext cx="1099372" cy="777640"/>
          </a:xfrm>
          <a:prstGeom prst="rect">
            <a:avLst/>
          </a:prstGeom>
          <a:noFill/>
          <a:ln>
            <a:noFill/>
          </a:ln>
        </p:spPr>
      </p:pic>
      <p:pic>
        <p:nvPicPr>
          <p:cNvPr descr="C:\Users\User\Downloads\Wiley_Wordmark_black.png" id="161" name="Google Shape;161;p6"/>
          <p:cNvPicPr preferRelativeResize="0"/>
          <p:nvPr/>
        </p:nvPicPr>
        <p:blipFill rotWithShape="1">
          <a:blip r:embed="rId4">
            <a:alphaModFix/>
          </a:blip>
          <a:srcRect b="0" l="0" r="0" t="0"/>
          <a:stretch/>
        </p:blipFill>
        <p:spPr>
          <a:xfrm>
            <a:off x="1005393" y="225407"/>
            <a:ext cx="918318" cy="368284"/>
          </a:xfrm>
          <a:prstGeom prst="rect">
            <a:avLst/>
          </a:prstGeom>
          <a:noFill/>
          <a:ln>
            <a:noFill/>
          </a:ln>
        </p:spPr>
      </p:pic>
      <p:sp>
        <p:nvSpPr>
          <p:cNvPr id="162" name="Google Shape;162;p6"/>
          <p:cNvSpPr txBox="1"/>
          <p:nvPr/>
        </p:nvSpPr>
        <p:spPr>
          <a:xfrm>
            <a:off x="1331640" y="1124744"/>
            <a:ext cx="7812360" cy="415498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Calibri"/>
                <a:ea typeface="Calibri"/>
                <a:cs typeface="Calibri"/>
                <a:sym typeface="Calibri"/>
              </a:rPr>
              <a:t>A definition:</a:t>
            </a:r>
            <a:endParaRPr/>
          </a:p>
          <a:p>
            <a:pPr indent="0" lvl="0" marL="0" marR="0" rtl="0" algn="l">
              <a:spcBef>
                <a:spcPts val="0"/>
              </a:spcBef>
              <a:spcAft>
                <a:spcPts val="0"/>
              </a:spcAft>
              <a:buNone/>
            </a:pPr>
            <a:r>
              <a:t/>
            </a:r>
            <a:endParaRPr sz="2400">
              <a:solidFill>
                <a:schemeClr val="dk1"/>
              </a:solidFill>
              <a:latin typeface="Calibri"/>
              <a:ea typeface="Calibri"/>
              <a:cs typeface="Calibri"/>
              <a:sym typeface="Calibri"/>
            </a:endParaRPr>
          </a:p>
          <a:p>
            <a:pPr indent="0" lvl="0" marL="0" marR="0" rtl="0" algn="l">
              <a:spcBef>
                <a:spcPts val="0"/>
              </a:spcBef>
              <a:spcAft>
                <a:spcPts val="0"/>
              </a:spcAft>
              <a:buNone/>
            </a:pPr>
            <a:r>
              <a:rPr lang="en-US" sz="2400">
                <a:solidFill>
                  <a:schemeClr val="dk1"/>
                </a:solidFill>
                <a:latin typeface="Calibri"/>
                <a:ea typeface="Calibri"/>
                <a:cs typeface="Calibri"/>
                <a:sym typeface="Calibri"/>
              </a:rPr>
              <a:t>“Open science encompasses unhindered access to scientific articles, access to data from public research, and collaborative research enabled by information tools, communications technologies, and incentives. </a:t>
            </a:r>
            <a:endParaRPr/>
          </a:p>
          <a:p>
            <a:pPr indent="0" lvl="0" marL="0" marR="0" rtl="0" algn="l">
              <a:spcBef>
                <a:spcPts val="0"/>
              </a:spcBef>
              <a:spcAft>
                <a:spcPts val="0"/>
              </a:spcAft>
              <a:buNone/>
            </a:pPr>
            <a:r>
              <a:t/>
            </a:r>
            <a:endParaRPr sz="2400">
              <a:solidFill>
                <a:schemeClr val="dk1"/>
              </a:solidFill>
              <a:latin typeface="Calibri"/>
              <a:ea typeface="Calibri"/>
              <a:cs typeface="Calibri"/>
              <a:sym typeface="Calibri"/>
            </a:endParaRPr>
          </a:p>
          <a:p>
            <a:pPr indent="0" lvl="0" marL="0" marR="0" rtl="0" algn="l">
              <a:spcBef>
                <a:spcPts val="0"/>
              </a:spcBef>
              <a:spcAft>
                <a:spcPts val="0"/>
              </a:spcAft>
              <a:buNone/>
            </a:pPr>
            <a:r>
              <a:rPr lang="en-US" sz="2400">
                <a:solidFill>
                  <a:schemeClr val="dk1"/>
                </a:solidFill>
                <a:latin typeface="Calibri"/>
                <a:ea typeface="Calibri"/>
                <a:cs typeface="Calibri"/>
                <a:sym typeface="Calibri"/>
              </a:rPr>
              <a:t>Broadening access to scientific publications and data is at the heart of open science, so that research outputs are in the hands of as many as possible, and potential benefits are spread as widely as possible.” </a:t>
            </a:r>
            <a:endParaRPr/>
          </a:p>
        </p:txBody>
      </p:sp>
      <p:sp>
        <p:nvSpPr>
          <p:cNvPr id="163" name="Google Shape;163;p6"/>
          <p:cNvSpPr txBox="1"/>
          <p:nvPr/>
        </p:nvSpPr>
        <p:spPr>
          <a:xfrm>
            <a:off x="1923711" y="6237312"/>
            <a:ext cx="720282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Open Science. Organisation for Economic Cooperation and Development. </a:t>
            </a:r>
            <a:r>
              <a:rPr lang="en-US" sz="1800" u="sng">
                <a:solidFill>
                  <a:schemeClr val="dk1"/>
                </a:solidFill>
                <a:latin typeface="Calibri"/>
                <a:ea typeface="Calibri"/>
                <a:cs typeface="Calibri"/>
                <a:sym typeface="Calibri"/>
                <a:hlinkClick r:id="rId5">
                  <a:extLst>
                    <a:ext uri="{A12FA001-AC4F-418D-AE19-62706E023703}">
                      <ahyp:hlinkClr val="tx"/>
                    </a:ext>
                  </a:extLst>
                </a:hlinkClick>
              </a:rPr>
              <a:t>https://www.oecd.org/science/inno/open-science.htm.</a:t>
            </a:r>
            <a:endParaRPr sz="18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7"/>
          <p:cNvSpPr/>
          <p:nvPr/>
        </p:nvSpPr>
        <p:spPr>
          <a:xfrm>
            <a:off x="1532393" y="1340768"/>
            <a:ext cx="6487200" cy="111985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70" name="Google Shape;170;p7"/>
          <p:cNvSpPr/>
          <p:nvPr/>
        </p:nvSpPr>
        <p:spPr>
          <a:xfrm>
            <a:off x="1619672" y="201686"/>
            <a:ext cx="6487200" cy="3571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71" name="Google Shape;171;p7"/>
          <p:cNvSpPr txBox="1"/>
          <p:nvPr>
            <p:ph idx="1" type="subTitle"/>
          </p:nvPr>
        </p:nvSpPr>
        <p:spPr>
          <a:xfrm>
            <a:off x="1835696" y="1529888"/>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t/>
            </a:r>
            <a:endParaRPr>
              <a:latin typeface="Arial"/>
              <a:ea typeface="Arial"/>
              <a:cs typeface="Arial"/>
              <a:sym typeface="Arial"/>
            </a:endParaRPr>
          </a:p>
          <a:p>
            <a:pPr indent="0" lvl="0" marL="0" rtl="0" algn="ctr">
              <a:spcBef>
                <a:spcPts val="640"/>
              </a:spcBef>
              <a:spcAft>
                <a:spcPts val="0"/>
              </a:spcAft>
              <a:buClr>
                <a:srgbClr val="888888"/>
              </a:buClr>
              <a:buSzPts val="3200"/>
              <a:buNone/>
            </a:pPr>
            <a:r>
              <a:t/>
            </a:r>
            <a:endParaRPr/>
          </a:p>
          <a:p>
            <a:pPr indent="0" lvl="0" marL="0" rtl="0" algn="ctr">
              <a:spcBef>
                <a:spcPts val="640"/>
              </a:spcBef>
              <a:spcAft>
                <a:spcPts val="0"/>
              </a:spcAft>
              <a:buClr>
                <a:srgbClr val="888888"/>
              </a:buClr>
              <a:buSzPts val="3200"/>
              <a:buNone/>
            </a:pPr>
            <a:r>
              <a:t/>
            </a:r>
            <a:endParaRPr/>
          </a:p>
        </p:txBody>
      </p:sp>
      <p:sp>
        <p:nvSpPr>
          <p:cNvPr id="172" name="Google Shape;172;p7"/>
          <p:cNvSpPr txBox="1"/>
          <p:nvPr/>
        </p:nvSpPr>
        <p:spPr>
          <a:xfrm>
            <a:off x="2313314" y="178716"/>
            <a:ext cx="5256584"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A5A5A5"/>
                </a:solidFill>
                <a:latin typeface="Arial"/>
                <a:ea typeface="Arial"/>
                <a:cs typeface="Arial"/>
                <a:sym typeface="Arial"/>
              </a:rPr>
              <a:t>Arguments for Open Access</a:t>
            </a:r>
            <a:endParaRPr/>
          </a:p>
        </p:txBody>
      </p:sp>
      <p:pic>
        <p:nvPicPr>
          <p:cNvPr descr="C:\Users\User\Downloads\Logo EALC_2021 small virtual clipart.png" id="173" name="Google Shape;173;p7"/>
          <p:cNvPicPr preferRelativeResize="0"/>
          <p:nvPr/>
        </p:nvPicPr>
        <p:blipFill rotWithShape="1">
          <a:blip r:embed="rId3">
            <a:alphaModFix/>
          </a:blip>
          <a:srcRect b="0" l="0" r="0" t="0"/>
          <a:stretch/>
        </p:blipFill>
        <p:spPr>
          <a:xfrm>
            <a:off x="8027162" y="4916"/>
            <a:ext cx="1099372" cy="777640"/>
          </a:xfrm>
          <a:prstGeom prst="rect">
            <a:avLst/>
          </a:prstGeom>
          <a:noFill/>
          <a:ln>
            <a:noFill/>
          </a:ln>
        </p:spPr>
      </p:pic>
      <p:pic>
        <p:nvPicPr>
          <p:cNvPr descr="C:\Users\User\Downloads\Wiley_Wordmark_black.png" id="174" name="Google Shape;174;p7"/>
          <p:cNvPicPr preferRelativeResize="0"/>
          <p:nvPr/>
        </p:nvPicPr>
        <p:blipFill rotWithShape="1">
          <a:blip r:embed="rId4">
            <a:alphaModFix/>
          </a:blip>
          <a:srcRect b="0" l="0" r="0" t="0"/>
          <a:stretch/>
        </p:blipFill>
        <p:spPr>
          <a:xfrm>
            <a:off x="1005393" y="225407"/>
            <a:ext cx="918318" cy="368284"/>
          </a:xfrm>
          <a:prstGeom prst="rect">
            <a:avLst/>
          </a:prstGeom>
          <a:noFill/>
          <a:ln>
            <a:noFill/>
          </a:ln>
        </p:spPr>
      </p:pic>
      <p:pic>
        <p:nvPicPr>
          <p:cNvPr descr="Diagram&#10;&#10;Description automatically generated" id="175" name="Google Shape;175;p7"/>
          <p:cNvPicPr preferRelativeResize="0"/>
          <p:nvPr/>
        </p:nvPicPr>
        <p:blipFill rotWithShape="1">
          <a:blip r:embed="rId5">
            <a:alphaModFix/>
          </a:blip>
          <a:srcRect b="0" l="0" r="0" t="0"/>
          <a:stretch/>
        </p:blipFill>
        <p:spPr>
          <a:xfrm>
            <a:off x="1692623" y="734273"/>
            <a:ext cx="6983833" cy="4824536"/>
          </a:xfrm>
          <a:prstGeom prst="rect">
            <a:avLst/>
          </a:prstGeom>
          <a:noFill/>
          <a:ln>
            <a:noFill/>
          </a:ln>
        </p:spPr>
      </p:pic>
      <p:sp>
        <p:nvSpPr>
          <p:cNvPr id="176" name="Google Shape;176;p7"/>
          <p:cNvSpPr txBox="1"/>
          <p:nvPr/>
        </p:nvSpPr>
        <p:spPr>
          <a:xfrm>
            <a:off x="2123728" y="6307682"/>
            <a:ext cx="7128792" cy="8002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u="sng">
                <a:solidFill>
                  <a:schemeClr val="dk1"/>
                </a:solidFill>
                <a:latin typeface="Calibri"/>
                <a:ea typeface="Calibri"/>
                <a:cs typeface="Calibri"/>
                <a:sym typeface="Calibri"/>
                <a:hlinkClick r:id="rId6">
                  <a:extLst>
                    <a:ext uri="{A12FA001-AC4F-418D-AE19-62706E023703}">
                      <ahyp:hlinkClr val="tx"/>
                    </a:ext>
                  </a:extLst>
                </a:hlinkClick>
              </a:rPr>
              <a:t>Halmstad University: https://halmstad-university-library.helpscoutdocs.com/article/97-arguments-for-open-access</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8"/>
          <p:cNvSpPr/>
          <p:nvPr/>
        </p:nvSpPr>
        <p:spPr>
          <a:xfrm>
            <a:off x="1532393" y="1340768"/>
            <a:ext cx="6487200" cy="111985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83" name="Google Shape;183;p8"/>
          <p:cNvSpPr/>
          <p:nvPr/>
        </p:nvSpPr>
        <p:spPr>
          <a:xfrm>
            <a:off x="1619672" y="201686"/>
            <a:ext cx="6487200" cy="3571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84" name="Google Shape;184;p8"/>
          <p:cNvSpPr txBox="1"/>
          <p:nvPr>
            <p:ph idx="1" type="subTitle"/>
          </p:nvPr>
        </p:nvSpPr>
        <p:spPr>
          <a:xfrm>
            <a:off x="1835696" y="1529888"/>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t/>
            </a:r>
            <a:endParaRPr>
              <a:latin typeface="Arial"/>
              <a:ea typeface="Arial"/>
              <a:cs typeface="Arial"/>
              <a:sym typeface="Arial"/>
            </a:endParaRPr>
          </a:p>
          <a:p>
            <a:pPr indent="0" lvl="0" marL="0" rtl="0" algn="ctr">
              <a:spcBef>
                <a:spcPts val="640"/>
              </a:spcBef>
              <a:spcAft>
                <a:spcPts val="0"/>
              </a:spcAft>
              <a:buClr>
                <a:srgbClr val="888888"/>
              </a:buClr>
              <a:buSzPts val="3200"/>
              <a:buNone/>
            </a:pPr>
            <a:r>
              <a:t/>
            </a:r>
            <a:endParaRPr/>
          </a:p>
          <a:p>
            <a:pPr indent="0" lvl="0" marL="0" rtl="0" algn="ctr">
              <a:spcBef>
                <a:spcPts val="640"/>
              </a:spcBef>
              <a:spcAft>
                <a:spcPts val="0"/>
              </a:spcAft>
              <a:buClr>
                <a:srgbClr val="888888"/>
              </a:buClr>
              <a:buSzPts val="3200"/>
              <a:buNone/>
            </a:pPr>
            <a:r>
              <a:t/>
            </a:r>
            <a:endParaRPr/>
          </a:p>
        </p:txBody>
      </p:sp>
      <p:sp>
        <p:nvSpPr>
          <p:cNvPr id="185" name="Google Shape;185;p8"/>
          <p:cNvSpPr txBox="1"/>
          <p:nvPr/>
        </p:nvSpPr>
        <p:spPr>
          <a:xfrm>
            <a:off x="1923711" y="97160"/>
            <a:ext cx="5256584"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A5A5A5"/>
                </a:solidFill>
                <a:latin typeface="Arial"/>
                <a:ea typeface="Arial"/>
                <a:cs typeface="Arial"/>
                <a:sym typeface="Arial"/>
              </a:rPr>
              <a:t>Open Access to Published COVID19 Research</a:t>
            </a:r>
            <a:endParaRPr/>
          </a:p>
        </p:txBody>
      </p:sp>
      <p:pic>
        <p:nvPicPr>
          <p:cNvPr descr="C:\Users\User\Downloads\Logo EALC_2021 small virtual clipart.png" id="186" name="Google Shape;186;p8"/>
          <p:cNvPicPr preferRelativeResize="0"/>
          <p:nvPr/>
        </p:nvPicPr>
        <p:blipFill rotWithShape="1">
          <a:blip r:embed="rId3">
            <a:alphaModFix/>
          </a:blip>
          <a:srcRect b="0" l="0" r="0" t="0"/>
          <a:stretch/>
        </p:blipFill>
        <p:spPr>
          <a:xfrm>
            <a:off x="8027162" y="4916"/>
            <a:ext cx="1099372" cy="777640"/>
          </a:xfrm>
          <a:prstGeom prst="rect">
            <a:avLst/>
          </a:prstGeom>
          <a:noFill/>
          <a:ln>
            <a:noFill/>
          </a:ln>
        </p:spPr>
      </p:pic>
      <p:pic>
        <p:nvPicPr>
          <p:cNvPr descr="C:\Users\User\Downloads\Wiley_Wordmark_black.png" id="187" name="Google Shape;187;p8"/>
          <p:cNvPicPr preferRelativeResize="0"/>
          <p:nvPr/>
        </p:nvPicPr>
        <p:blipFill rotWithShape="1">
          <a:blip r:embed="rId4">
            <a:alphaModFix/>
          </a:blip>
          <a:srcRect b="0" l="0" r="0" t="0"/>
          <a:stretch/>
        </p:blipFill>
        <p:spPr>
          <a:xfrm>
            <a:off x="1005393" y="225407"/>
            <a:ext cx="918318" cy="368284"/>
          </a:xfrm>
          <a:prstGeom prst="rect">
            <a:avLst/>
          </a:prstGeom>
          <a:noFill/>
          <a:ln>
            <a:noFill/>
          </a:ln>
        </p:spPr>
      </p:pic>
      <p:pic>
        <p:nvPicPr>
          <p:cNvPr descr="Graphical user interface, website&#10;&#10;Description automatically generated" id="188" name="Google Shape;188;p8"/>
          <p:cNvPicPr preferRelativeResize="0"/>
          <p:nvPr/>
        </p:nvPicPr>
        <p:blipFill rotWithShape="1">
          <a:blip r:embed="rId5">
            <a:alphaModFix/>
          </a:blip>
          <a:srcRect b="0" l="0" r="0" t="0"/>
          <a:stretch/>
        </p:blipFill>
        <p:spPr>
          <a:xfrm>
            <a:off x="1532394" y="943130"/>
            <a:ext cx="7405518" cy="5179031"/>
          </a:xfrm>
          <a:prstGeom prst="rect">
            <a:avLst/>
          </a:prstGeom>
          <a:noFill/>
          <a:ln>
            <a:noFill/>
          </a:ln>
        </p:spPr>
      </p:pic>
      <p:sp>
        <p:nvSpPr>
          <p:cNvPr id="189" name="Google Shape;189;p8"/>
          <p:cNvSpPr txBox="1"/>
          <p:nvPr/>
        </p:nvSpPr>
        <p:spPr>
          <a:xfrm>
            <a:off x="1923711" y="6309320"/>
            <a:ext cx="720282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u="sng">
                <a:solidFill>
                  <a:schemeClr val="dk1"/>
                </a:solidFill>
                <a:latin typeface="Calibri"/>
                <a:ea typeface="Calibri"/>
                <a:cs typeface="Calibri"/>
                <a:sym typeface="Calibri"/>
                <a:hlinkClick r:id="rId6">
                  <a:extLst>
                    <a:ext uri="{A12FA001-AC4F-418D-AE19-62706E023703}">
                      <ahyp:hlinkClr val="tx"/>
                    </a:ext>
                  </a:extLst>
                </a:hlinkClick>
              </a:rPr>
              <a:t>https://novel-coronavirus.onlinelibrary.wiley.com/</a:t>
            </a:r>
            <a:endParaRPr sz="18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9"/>
          <p:cNvSpPr/>
          <p:nvPr/>
        </p:nvSpPr>
        <p:spPr>
          <a:xfrm>
            <a:off x="1532393" y="1340768"/>
            <a:ext cx="6487200" cy="111985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96" name="Google Shape;196;p9"/>
          <p:cNvSpPr/>
          <p:nvPr/>
        </p:nvSpPr>
        <p:spPr>
          <a:xfrm>
            <a:off x="1619672" y="201686"/>
            <a:ext cx="6487200" cy="3571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b="1" sz="1600">
              <a:solidFill>
                <a:srgbClr val="935739"/>
              </a:solidFill>
              <a:latin typeface="Arial"/>
              <a:ea typeface="Arial"/>
              <a:cs typeface="Arial"/>
              <a:sym typeface="Arial"/>
            </a:endParaRPr>
          </a:p>
        </p:txBody>
      </p:sp>
      <p:sp>
        <p:nvSpPr>
          <p:cNvPr id="197" name="Google Shape;197;p9"/>
          <p:cNvSpPr txBox="1"/>
          <p:nvPr>
            <p:ph idx="1" type="subTitle"/>
          </p:nvPr>
        </p:nvSpPr>
        <p:spPr>
          <a:xfrm>
            <a:off x="1835696" y="1529888"/>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t/>
            </a:r>
            <a:endParaRPr>
              <a:latin typeface="Arial"/>
              <a:ea typeface="Arial"/>
              <a:cs typeface="Arial"/>
              <a:sym typeface="Arial"/>
            </a:endParaRPr>
          </a:p>
          <a:p>
            <a:pPr indent="0" lvl="0" marL="0" rtl="0" algn="ctr">
              <a:spcBef>
                <a:spcPts val="640"/>
              </a:spcBef>
              <a:spcAft>
                <a:spcPts val="0"/>
              </a:spcAft>
              <a:buClr>
                <a:srgbClr val="888888"/>
              </a:buClr>
              <a:buSzPts val="3200"/>
              <a:buNone/>
            </a:pPr>
            <a:r>
              <a:t/>
            </a:r>
            <a:endParaRPr/>
          </a:p>
          <a:p>
            <a:pPr indent="0" lvl="0" marL="0" rtl="0" algn="ctr">
              <a:spcBef>
                <a:spcPts val="640"/>
              </a:spcBef>
              <a:spcAft>
                <a:spcPts val="0"/>
              </a:spcAft>
              <a:buClr>
                <a:srgbClr val="888888"/>
              </a:buClr>
              <a:buSzPts val="3200"/>
              <a:buNone/>
            </a:pPr>
            <a:r>
              <a:t/>
            </a:r>
            <a:endParaRPr/>
          </a:p>
        </p:txBody>
      </p:sp>
      <p:sp>
        <p:nvSpPr>
          <p:cNvPr id="198" name="Google Shape;198;p9"/>
          <p:cNvSpPr txBox="1"/>
          <p:nvPr/>
        </p:nvSpPr>
        <p:spPr>
          <a:xfrm>
            <a:off x="1923711" y="97160"/>
            <a:ext cx="5256584"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A5A5A5"/>
                </a:solidFill>
                <a:latin typeface="Arial"/>
                <a:ea typeface="Arial"/>
                <a:cs typeface="Arial"/>
                <a:sym typeface="Arial"/>
              </a:rPr>
              <a:t>Rapid Correspondence and COVID19</a:t>
            </a:r>
            <a:endParaRPr/>
          </a:p>
        </p:txBody>
      </p:sp>
      <p:pic>
        <p:nvPicPr>
          <p:cNvPr descr="C:\Users\User\Downloads\Logo EALC_2021 small virtual clipart.png" id="199" name="Google Shape;199;p9"/>
          <p:cNvPicPr preferRelativeResize="0"/>
          <p:nvPr/>
        </p:nvPicPr>
        <p:blipFill rotWithShape="1">
          <a:blip r:embed="rId3">
            <a:alphaModFix/>
          </a:blip>
          <a:srcRect b="0" l="0" r="0" t="0"/>
          <a:stretch/>
        </p:blipFill>
        <p:spPr>
          <a:xfrm>
            <a:off x="8027162" y="4916"/>
            <a:ext cx="1099372" cy="777640"/>
          </a:xfrm>
          <a:prstGeom prst="rect">
            <a:avLst/>
          </a:prstGeom>
          <a:noFill/>
          <a:ln>
            <a:noFill/>
          </a:ln>
        </p:spPr>
      </p:pic>
      <p:pic>
        <p:nvPicPr>
          <p:cNvPr descr="C:\Users\User\Downloads\Wiley_Wordmark_black.png" id="200" name="Google Shape;200;p9"/>
          <p:cNvPicPr preferRelativeResize="0"/>
          <p:nvPr/>
        </p:nvPicPr>
        <p:blipFill rotWithShape="1">
          <a:blip r:embed="rId4">
            <a:alphaModFix/>
          </a:blip>
          <a:srcRect b="0" l="0" r="0" t="0"/>
          <a:stretch/>
        </p:blipFill>
        <p:spPr>
          <a:xfrm>
            <a:off x="1005393" y="225407"/>
            <a:ext cx="918318" cy="368284"/>
          </a:xfrm>
          <a:prstGeom prst="rect">
            <a:avLst/>
          </a:prstGeom>
          <a:noFill/>
          <a:ln>
            <a:noFill/>
          </a:ln>
        </p:spPr>
      </p:pic>
      <p:sp>
        <p:nvSpPr>
          <p:cNvPr id="201" name="Google Shape;201;p9"/>
          <p:cNvSpPr txBox="1"/>
          <p:nvPr/>
        </p:nvSpPr>
        <p:spPr>
          <a:xfrm>
            <a:off x="129762" y="6240813"/>
            <a:ext cx="9014238"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2"/>
                </a:solidFill>
                <a:latin typeface="Calibri"/>
                <a:ea typeface="Calibri"/>
                <a:cs typeface="Calibri"/>
                <a:sym typeface="Calibri"/>
              </a:rPr>
              <a:t>Nicole Doria-Rose et al., “Antibody Persistence through 6 Months after the Second Dose of MRNA-1273 Vaccine for Covid-19,” </a:t>
            </a:r>
            <a:r>
              <a:rPr i="1" lang="en-US" sz="1400">
                <a:solidFill>
                  <a:schemeClr val="dk2"/>
                </a:solidFill>
                <a:latin typeface="Calibri"/>
                <a:ea typeface="Calibri"/>
                <a:cs typeface="Calibri"/>
                <a:sym typeface="Calibri"/>
              </a:rPr>
              <a:t>New England Journal of Medicine.</a:t>
            </a:r>
            <a:r>
              <a:rPr lang="en-US" sz="1400">
                <a:solidFill>
                  <a:schemeClr val="dk2"/>
                </a:solidFill>
                <a:latin typeface="Calibri"/>
                <a:ea typeface="Calibri"/>
                <a:cs typeface="Calibri"/>
                <a:sym typeface="Calibri"/>
              </a:rPr>
              <a:t> (April 6, 2021): </a:t>
            </a:r>
            <a:r>
              <a:rPr lang="en-US" sz="1400" u="sng">
                <a:solidFill>
                  <a:schemeClr val="dk2"/>
                </a:solidFill>
                <a:latin typeface="Calibri"/>
                <a:ea typeface="Calibri"/>
                <a:cs typeface="Calibri"/>
                <a:sym typeface="Calibri"/>
                <a:hlinkClick r:id="rId5">
                  <a:extLst>
                    <a:ext uri="{A12FA001-AC4F-418D-AE19-62706E023703}">
                      <ahyp:hlinkClr val="tx"/>
                    </a:ext>
                  </a:extLst>
                </a:hlinkClick>
              </a:rPr>
              <a:t>https://doi.org/10.1056/NEJMc2103916</a:t>
            </a:r>
            <a:r>
              <a:rPr lang="en-US" sz="1400">
                <a:solidFill>
                  <a:schemeClr val="dk2"/>
                </a:solidFill>
                <a:latin typeface="Calibri"/>
                <a:ea typeface="Calibri"/>
                <a:cs typeface="Calibri"/>
                <a:sym typeface="Calibri"/>
              </a:rPr>
              <a:t>.</a:t>
            </a:r>
            <a:endParaRPr/>
          </a:p>
        </p:txBody>
      </p:sp>
      <p:pic>
        <p:nvPicPr>
          <p:cNvPr descr="Graphical user interface, application, website&#10;&#10;Description automatically generated" id="202" name="Google Shape;202;p9"/>
          <p:cNvPicPr preferRelativeResize="0"/>
          <p:nvPr/>
        </p:nvPicPr>
        <p:blipFill rotWithShape="1">
          <a:blip r:embed="rId6">
            <a:alphaModFix/>
          </a:blip>
          <a:srcRect b="0" l="0" r="0" t="0"/>
          <a:stretch/>
        </p:blipFill>
        <p:spPr>
          <a:xfrm>
            <a:off x="1273932" y="1142244"/>
            <a:ext cx="7690556" cy="495105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Тема Office">
  <a:themeElements>
    <a:clrScheme name="Стандартная">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Тема Office">
  <a:themeElements>
    <a:clrScheme name="Стандартная">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2021-05-25T08:45:53Z</dcterms:created>
  <dc:creator>Пользователь Windows</dc:creator>
</cp:coreProperties>
</file>